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2"/>
  </p:sldMasterIdLst>
  <p:notesMasterIdLst>
    <p:notesMasterId r:id="rId68"/>
  </p:notesMasterIdLst>
  <p:handoutMasterIdLst>
    <p:handoutMasterId r:id="rId69"/>
  </p:handoutMasterIdLst>
  <p:sldIdLst>
    <p:sldId id="321" r:id="rId3"/>
    <p:sldId id="320" r:id="rId4"/>
    <p:sldId id="289" r:id="rId5"/>
    <p:sldId id="258" r:id="rId6"/>
    <p:sldId id="293" r:id="rId7"/>
    <p:sldId id="288" r:id="rId8"/>
    <p:sldId id="296" r:id="rId9"/>
    <p:sldId id="290" r:id="rId10"/>
    <p:sldId id="291" r:id="rId11"/>
    <p:sldId id="292" r:id="rId12"/>
    <p:sldId id="298" r:id="rId13"/>
    <p:sldId id="262" r:id="rId14"/>
    <p:sldId id="263" r:id="rId15"/>
    <p:sldId id="269" r:id="rId16"/>
    <p:sldId id="266" r:id="rId17"/>
    <p:sldId id="376" r:id="rId18"/>
    <p:sldId id="327" r:id="rId19"/>
    <p:sldId id="380" r:id="rId20"/>
    <p:sldId id="328" r:id="rId21"/>
    <p:sldId id="381" r:id="rId22"/>
    <p:sldId id="261" r:id="rId23"/>
    <p:sldId id="382" r:id="rId24"/>
    <p:sldId id="264" r:id="rId25"/>
    <p:sldId id="265" r:id="rId26"/>
    <p:sldId id="331" r:id="rId27"/>
    <p:sldId id="383" r:id="rId28"/>
    <p:sldId id="267" r:id="rId29"/>
    <p:sldId id="268" r:id="rId30"/>
    <p:sldId id="384" r:id="rId31"/>
    <p:sldId id="339" r:id="rId32"/>
    <p:sldId id="309" r:id="rId33"/>
    <p:sldId id="273" r:id="rId34"/>
    <p:sldId id="279" r:id="rId35"/>
    <p:sldId id="278" r:id="rId36"/>
    <p:sldId id="281" r:id="rId37"/>
    <p:sldId id="280" r:id="rId38"/>
    <p:sldId id="311" r:id="rId39"/>
    <p:sldId id="312" r:id="rId40"/>
    <p:sldId id="343" r:id="rId41"/>
    <p:sldId id="344" r:id="rId42"/>
    <p:sldId id="345" r:id="rId43"/>
    <p:sldId id="346" r:id="rId44"/>
    <p:sldId id="347" r:id="rId45"/>
    <p:sldId id="351" r:id="rId46"/>
    <p:sldId id="348" r:id="rId47"/>
    <p:sldId id="350" r:id="rId48"/>
    <p:sldId id="349" r:id="rId49"/>
    <p:sldId id="352" r:id="rId50"/>
    <p:sldId id="353" r:id="rId51"/>
    <p:sldId id="354" r:id="rId52"/>
    <p:sldId id="355" r:id="rId53"/>
    <p:sldId id="357" r:id="rId54"/>
    <p:sldId id="358" r:id="rId55"/>
    <p:sldId id="385" r:id="rId56"/>
    <p:sldId id="362" r:id="rId57"/>
    <p:sldId id="363" r:id="rId58"/>
    <p:sldId id="370" r:id="rId59"/>
    <p:sldId id="371" r:id="rId60"/>
    <p:sldId id="364" r:id="rId61"/>
    <p:sldId id="366" r:id="rId62"/>
    <p:sldId id="367" r:id="rId63"/>
    <p:sldId id="368" r:id="rId64"/>
    <p:sldId id="386" r:id="rId65"/>
    <p:sldId id="378" r:id="rId66"/>
    <p:sldId id="375" r:id="rId6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8" userDrawn="1">
          <p15:clr>
            <a:srgbClr val="A4A3A4"/>
          </p15:clr>
        </p15:guide>
        <p15:guide id="3" orient="horz" pos="3888" userDrawn="1">
          <p15:clr>
            <a:srgbClr val="A4A3A4"/>
          </p15:clr>
        </p15:guide>
        <p15:guide id="4" orient="horz" pos="321" userDrawn="1">
          <p15:clr>
            <a:srgbClr val="A4A3A4"/>
          </p15:clr>
        </p15:guide>
        <p15:guide id="5" pos="3839" userDrawn="1">
          <p15:clr>
            <a:srgbClr val="A4A3A4"/>
          </p15:clr>
        </p15:guide>
        <p15:guide id="6" pos="1007" userDrawn="1">
          <p15:clr>
            <a:srgbClr val="A4A3A4"/>
          </p15:clr>
        </p15:guide>
        <p15:guide id="7" pos="717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398" autoAdjust="0"/>
  </p:normalViewPr>
  <p:slideViewPr>
    <p:cSldViewPr showGuides="1">
      <p:cViewPr varScale="1">
        <p:scale>
          <a:sx n="64" d="100"/>
          <a:sy n="64" d="100"/>
        </p:scale>
        <p:origin x="978" y="90"/>
      </p:cViewPr>
      <p:guideLst>
        <p:guide orient="horz" pos="2160"/>
        <p:guide orient="horz" pos="1008"/>
        <p:guide orient="horz" pos="3888"/>
        <p:guide orient="horz" pos="321"/>
        <p:guide pos="3839"/>
        <p:guide pos="1007"/>
        <p:guide pos="7173"/>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10/19/22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5T15:03:00.624"/>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10/19/22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Gilbert syndrome: </a:t>
            </a:r>
            <a:r>
              <a:rPr lang="en-US" sz="1200" kern="1200" baseline="0" dirty="0">
                <a:solidFill>
                  <a:schemeClr val="tx1"/>
                </a:solidFill>
                <a:latin typeface="+mn-lt"/>
                <a:ea typeface="+mn-ea"/>
                <a:cs typeface="+mn-cs"/>
              </a:rPr>
              <a:t>Mildly low UGT activity; autosomal recessive. &gt;&gt; Jaundice during stress (e.g., severe infection); otherwise, not clinically significant.</a:t>
            </a:r>
          </a:p>
          <a:p>
            <a:r>
              <a:rPr lang="en-US" dirty="0" err="1"/>
              <a:t>Criggler-Najjar</a:t>
            </a:r>
            <a:r>
              <a:rPr lang="en-US" dirty="0"/>
              <a:t> syndrome: </a:t>
            </a:r>
            <a:r>
              <a:rPr lang="en-US" sz="1200" kern="1200" baseline="0" dirty="0">
                <a:solidFill>
                  <a:schemeClr val="tx1"/>
                </a:solidFill>
                <a:latin typeface="+mn-lt"/>
                <a:ea typeface="+mn-ea"/>
                <a:cs typeface="+mn-cs"/>
              </a:rPr>
              <a:t>Absence of UGT&gt;&gt; usually seen in the fetus&gt;&gt; </a:t>
            </a:r>
            <a:r>
              <a:rPr lang="en-US" sz="1200" kern="1200" baseline="0" dirty="0" err="1">
                <a:solidFill>
                  <a:schemeClr val="tx1"/>
                </a:solidFill>
                <a:latin typeface="+mn-lt"/>
                <a:ea typeface="+mn-ea"/>
                <a:cs typeface="+mn-cs"/>
              </a:rPr>
              <a:t>Kernicterus</a:t>
            </a:r>
            <a:r>
              <a:rPr lang="en-US" sz="1200" kern="1200" baseline="0" dirty="0">
                <a:solidFill>
                  <a:schemeClr val="tx1"/>
                </a:solidFill>
                <a:latin typeface="+mn-lt"/>
                <a:ea typeface="+mn-ea"/>
                <a:cs typeface="+mn-cs"/>
              </a:rPr>
              <a:t>; usually fatal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3F00F0-F656-4B34-805F-FC6AA76F8A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30</a:t>
            </a:fld>
            <a:endParaRPr lang="en-US"/>
          </a:p>
        </p:txBody>
      </p:sp>
    </p:spTree>
    <p:extLst>
      <p:ext uri="{BB962C8B-B14F-4D97-AF65-F5344CB8AC3E}">
        <p14:creationId xmlns:p14="http://schemas.microsoft.com/office/powerpoint/2010/main" val="72766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err="1"/>
              <a:t>Haptoglobin</a:t>
            </a:r>
            <a:r>
              <a:rPr lang="en-US" b="1" baseline="0" dirty="0"/>
              <a:t> </a:t>
            </a:r>
            <a:r>
              <a:rPr lang="en-US" b="0" baseline="0" dirty="0"/>
              <a:t>binds free </a:t>
            </a:r>
            <a:r>
              <a:rPr lang="en-US" b="0" baseline="0" dirty="0" err="1"/>
              <a:t>Hb</a:t>
            </a:r>
            <a:endParaRPr lang="en-US" dirty="0"/>
          </a:p>
        </p:txBody>
      </p:sp>
      <p:sp>
        <p:nvSpPr>
          <p:cNvPr id="4" name="Slide Number Placeholder 3"/>
          <p:cNvSpPr>
            <a:spLocks noGrp="1"/>
          </p:cNvSpPr>
          <p:nvPr>
            <p:ph type="sldNum" sz="quarter" idx="10"/>
          </p:nvPr>
        </p:nvSpPr>
        <p:spPr/>
        <p:txBody>
          <a:bodyPr/>
          <a:lstStyle/>
          <a:p>
            <a:fld id="{FE3F00F0-F656-4B34-805F-FC6AA76F8A1F}" type="slidenum">
              <a:rPr lang="en-US" smtClean="0"/>
              <a:pPr/>
              <a:t>53</a:t>
            </a:fld>
            <a:endParaRPr lang="en-US"/>
          </a:p>
        </p:txBody>
      </p:sp>
    </p:spTree>
    <p:extLst>
      <p:ext uri="{BB962C8B-B14F-4D97-AF65-F5344CB8AC3E}">
        <p14:creationId xmlns:p14="http://schemas.microsoft.com/office/powerpoint/2010/main" val="151739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800" b="0" i="0" u="none" strike="noStrike" baseline="0" dirty="0">
                <a:solidFill>
                  <a:srgbClr val="000607"/>
                </a:solidFill>
                <a:latin typeface="HelveticaNeueLTStd-Roman"/>
              </a:rPr>
              <a:t>Ultrasound examination. Gallstones noted at the neck of the gallbladder with associated acoustic shadowing.</a:t>
            </a:r>
          </a:p>
          <a:p>
            <a:pPr algn="l"/>
            <a:endParaRPr lang="en-US" sz="1800" b="0" i="0" u="none" strike="noStrike" baseline="0" dirty="0">
              <a:solidFill>
                <a:srgbClr val="000607"/>
              </a:solidFill>
              <a:latin typeface="HelveticaNeueLTStd-Roman"/>
            </a:endParaRPr>
          </a:p>
          <a:p>
            <a:pPr algn="l"/>
            <a:r>
              <a:rPr lang="en-US" sz="1800" b="0" i="0" u="none" strike="noStrike" baseline="0" dirty="0">
                <a:solidFill>
                  <a:srgbClr val="000607"/>
                </a:solidFill>
                <a:latin typeface="HelveticaNeueLTStd-Roman"/>
              </a:rPr>
              <a:t>Ultrasound examination. Multiple gallstones noted within the gallbladder.</a:t>
            </a:r>
          </a:p>
          <a:p>
            <a:pPr algn="l"/>
            <a:endParaRPr lang="en-US" sz="1800" b="0" i="0" u="none" strike="noStrike" baseline="0" dirty="0">
              <a:solidFill>
                <a:srgbClr val="000607"/>
              </a:solidFill>
              <a:latin typeface="HelveticaNeueLTStd-Roman"/>
            </a:endParaRPr>
          </a:p>
          <a:p>
            <a:pPr algn="l"/>
            <a:r>
              <a:rPr lang="en-US" sz="1800" b="0" i="0" u="none" strike="noStrike" baseline="0" dirty="0">
                <a:solidFill>
                  <a:srgbClr val="000607"/>
                </a:solidFill>
                <a:latin typeface="HelveticaNeueLTStd-Roman"/>
              </a:rPr>
              <a:t>Endoscopic ultrasonography. CBD, common bile duct; PD, pancreatic duct.</a:t>
            </a:r>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56</a:t>
            </a:fld>
            <a:endParaRPr lang="en-US"/>
          </a:p>
        </p:txBody>
      </p:sp>
    </p:spTree>
    <p:extLst>
      <p:ext uri="{BB962C8B-B14F-4D97-AF65-F5344CB8AC3E}">
        <p14:creationId xmlns:p14="http://schemas.microsoft.com/office/powerpoint/2010/main" val="229834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0" u="none" strike="noStrike" baseline="0" dirty="0">
                <a:solidFill>
                  <a:srgbClr val="6E8AAA"/>
                </a:solidFill>
                <a:latin typeface="Aileron-Bold"/>
              </a:rPr>
              <a:t>Magnetic resonance cholangiopancreatography </a:t>
            </a:r>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57</a:t>
            </a:fld>
            <a:endParaRPr lang="en-US"/>
          </a:p>
        </p:txBody>
      </p:sp>
    </p:spTree>
    <p:extLst>
      <p:ext uri="{BB962C8B-B14F-4D97-AF65-F5344CB8AC3E}">
        <p14:creationId xmlns:p14="http://schemas.microsoft.com/office/powerpoint/2010/main" val="423281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800" b="0" i="0" u="none" strike="noStrike" baseline="0" dirty="0">
                <a:solidFill>
                  <a:srgbClr val="000607"/>
                </a:solidFill>
                <a:latin typeface="HelveticaNeueLTStd-Roman"/>
              </a:rPr>
              <a:t>Magnetic resonance cholangiopancreatography: </a:t>
            </a:r>
            <a:r>
              <a:rPr lang="en-US" sz="1800" b="0" i="0" u="none" strike="noStrike" baseline="0" dirty="0" err="1">
                <a:solidFill>
                  <a:srgbClr val="000607"/>
                </a:solidFill>
                <a:latin typeface="HelveticaNeueLTStd-Roman"/>
              </a:rPr>
              <a:t>projectional</a:t>
            </a:r>
            <a:r>
              <a:rPr lang="en-US" sz="1800" b="0" i="0" u="none" strike="noStrike" baseline="0" dirty="0">
                <a:solidFill>
                  <a:srgbClr val="000607"/>
                </a:solidFill>
                <a:latin typeface="HelveticaNeueLTStd-Roman"/>
              </a:rPr>
              <a:t> images demonstrating stones and hilar obstruction (arrow).</a:t>
            </a:r>
          </a:p>
          <a:p>
            <a:pPr algn="l"/>
            <a:r>
              <a:rPr lang="en-US" sz="1800" b="0" i="0" u="none" strike="noStrike" baseline="0" dirty="0">
                <a:solidFill>
                  <a:srgbClr val="000607"/>
                </a:solidFill>
                <a:latin typeface="HelveticaNeueLTStd-Roman"/>
              </a:rPr>
              <a:t>Magnetic resonance cholangiopancreatography: cross-sectional image demonstrating a hilar mass (thick arrow) and gallstones (thin arrow).</a:t>
            </a:r>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58</a:t>
            </a:fld>
            <a:endParaRPr lang="en-US"/>
          </a:p>
        </p:txBody>
      </p:sp>
    </p:spTree>
    <p:extLst>
      <p:ext uri="{BB962C8B-B14F-4D97-AF65-F5344CB8AC3E}">
        <p14:creationId xmlns:p14="http://schemas.microsoft.com/office/powerpoint/2010/main" val="2418908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800" b="1" i="0" u="none" strike="noStrike" baseline="0" dirty="0">
                <a:solidFill>
                  <a:srgbClr val="6E8AAA"/>
                </a:solidFill>
                <a:latin typeface="Aileron-Bold"/>
              </a:rPr>
              <a:t>Endoscopic retrograde cholangiopancreatography (ERCP)</a:t>
            </a:r>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60</a:t>
            </a:fld>
            <a:endParaRPr lang="en-US"/>
          </a:p>
        </p:txBody>
      </p:sp>
    </p:spTree>
    <p:extLst>
      <p:ext uri="{BB962C8B-B14F-4D97-AF65-F5344CB8AC3E}">
        <p14:creationId xmlns:p14="http://schemas.microsoft.com/office/powerpoint/2010/main" val="3216725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800" b="0" i="0" u="none" strike="noStrike" baseline="0" dirty="0">
                <a:solidFill>
                  <a:srgbClr val="000607"/>
                </a:solidFill>
                <a:latin typeface="HelveticaNeueLTStd-Roman"/>
              </a:rPr>
              <a:t>Endoscopic retrograde cholangiopancreatography: normal cholangiogram.</a:t>
            </a:r>
          </a:p>
          <a:p>
            <a:pPr algn="l"/>
            <a:r>
              <a:rPr lang="en-US" sz="1800" b="0" i="0" u="none" strike="noStrike" baseline="0" dirty="0">
                <a:solidFill>
                  <a:srgbClr val="000607"/>
                </a:solidFill>
                <a:latin typeface="HelveticaNeueLTStd-Roman"/>
              </a:rPr>
              <a:t>Endoscopic retrograde cholangiopancreatography: common duct obstruction (arrow).</a:t>
            </a:r>
          </a:p>
          <a:p>
            <a:pPr algn="l"/>
            <a:r>
              <a:rPr lang="en-US" sz="1800" b="0" i="0" u="none" strike="noStrike" baseline="0" dirty="0">
                <a:solidFill>
                  <a:srgbClr val="000607"/>
                </a:solidFill>
                <a:latin typeface="HelveticaNeueLTStd-Roman"/>
              </a:rPr>
              <a:t>Endoscopic retrograde cholangiopancreatography: partial occlusion of the bile duct by a malignant stricture (arrow).</a:t>
            </a:r>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61</a:t>
            </a:fld>
            <a:endParaRPr lang="en-US"/>
          </a:p>
        </p:txBody>
      </p:sp>
    </p:spTree>
    <p:extLst>
      <p:ext uri="{BB962C8B-B14F-4D97-AF65-F5344CB8AC3E}">
        <p14:creationId xmlns:p14="http://schemas.microsoft.com/office/powerpoint/2010/main" val="1952429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800" b="1" i="0" u="none" strike="noStrike" baseline="0" dirty="0">
                <a:solidFill>
                  <a:srgbClr val="6E8AAA"/>
                </a:solidFill>
                <a:latin typeface="Aileron-Bold"/>
              </a:rPr>
              <a:t>Percutaneous transhepatic cholangiography</a:t>
            </a:r>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62</a:t>
            </a:fld>
            <a:endParaRPr lang="en-US"/>
          </a:p>
        </p:txBody>
      </p:sp>
    </p:spTree>
    <p:extLst>
      <p:ext uri="{BB962C8B-B14F-4D97-AF65-F5344CB8AC3E}">
        <p14:creationId xmlns:p14="http://schemas.microsoft.com/office/powerpoint/2010/main" val="298527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PBC: Primary </a:t>
            </a:r>
            <a:r>
              <a:rPr lang="en-US" sz="1200" b="1" i="0" kern="1200" dirty="0" err="1">
                <a:solidFill>
                  <a:schemeClr val="tx1"/>
                </a:solidFill>
                <a:latin typeface="+mn-lt"/>
                <a:ea typeface="+mn-ea"/>
                <a:cs typeface="+mn-cs"/>
              </a:rPr>
              <a:t>biliary</a:t>
            </a:r>
            <a:r>
              <a:rPr lang="en-US" sz="1200" b="1" i="0" kern="1200" dirty="0">
                <a:solidFill>
                  <a:schemeClr val="tx1"/>
                </a:solidFill>
                <a:latin typeface="+mn-lt"/>
                <a:ea typeface="+mn-ea"/>
                <a:cs typeface="+mn-cs"/>
              </a:rPr>
              <a:t> cirrhosis.</a:t>
            </a:r>
          </a:p>
          <a:p>
            <a:r>
              <a:rPr lang="en-US" sz="1200" b="1" i="0" kern="1200" dirty="0">
                <a:solidFill>
                  <a:schemeClr val="tx1"/>
                </a:solidFill>
                <a:latin typeface="+mn-lt"/>
                <a:ea typeface="+mn-ea"/>
                <a:cs typeface="+mn-cs"/>
              </a:rPr>
              <a:t>PSC: Primary </a:t>
            </a:r>
            <a:r>
              <a:rPr lang="en-US" sz="1200" b="1" i="0" kern="1200" dirty="0" err="1">
                <a:solidFill>
                  <a:schemeClr val="tx1"/>
                </a:solidFill>
                <a:latin typeface="+mn-lt"/>
                <a:ea typeface="+mn-ea"/>
                <a:cs typeface="+mn-cs"/>
              </a:rPr>
              <a:t>sclerosing</a:t>
            </a:r>
            <a:r>
              <a:rPr lang="en-US" sz="1200" b="1" i="0" kern="1200" dirty="0">
                <a:solidFill>
                  <a:schemeClr val="tx1"/>
                </a:solidFill>
                <a:latin typeface="+mn-lt"/>
                <a:ea typeface="+mn-ea"/>
                <a:cs typeface="+mn-cs"/>
              </a:rPr>
              <a:t> </a:t>
            </a:r>
            <a:r>
              <a:rPr lang="en-US" sz="1200" b="1" i="0" kern="1200" dirty="0" err="1">
                <a:solidFill>
                  <a:schemeClr val="tx1"/>
                </a:solidFill>
                <a:latin typeface="+mn-lt"/>
                <a:ea typeface="+mn-ea"/>
                <a:cs typeface="+mn-cs"/>
              </a:rPr>
              <a:t>cholangitis</a:t>
            </a:r>
            <a:r>
              <a:rPr lang="en-US" sz="1200" b="1" i="0" kern="1200" dirty="0">
                <a:solidFill>
                  <a:schemeClr val="tx1"/>
                </a:solidFill>
                <a:latin typeface="+mn-lt"/>
                <a:ea typeface="+mn-ea"/>
                <a:cs typeface="+mn-cs"/>
              </a:rPr>
              <a:t>.</a:t>
            </a:r>
          </a:p>
          <a:p>
            <a:r>
              <a:rPr lang="en-US" b="1" dirty="0" err="1"/>
              <a:t>Dubin</a:t>
            </a:r>
            <a:r>
              <a:rPr lang="en-US" b="1" dirty="0"/>
              <a:t>-Johnson syndrome:</a:t>
            </a:r>
            <a:r>
              <a:rPr lang="en-US" dirty="0"/>
              <a:t> </a:t>
            </a:r>
            <a:r>
              <a:rPr lang="en-US" sz="1200" kern="1200" baseline="0" dirty="0">
                <a:solidFill>
                  <a:schemeClr val="tx1"/>
                </a:solidFill>
                <a:latin typeface="+mn-lt"/>
                <a:ea typeface="+mn-ea"/>
                <a:cs typeface="+mn-cs"/>
              </a:rPr>
              <a:t>Deficiency of bilirubin </a:t>
            </a:r>
            <a:r>
              <a:rPr lang="en-US" sz="1200" kern="1200" baseline="0" dirty="0" err="1">
                <a:solidFill>
                  <a:schemeClr val="tx1"/>
                </a:solidFill>
                <a:latin typeface="+mn-lt"/>
                <a:ea typeface="+mn-ea"/>
                <a:cs typeface="+mn-cs"/>
              </a:rPr>
              <a:t>canalicular</a:t>
            </a:r>
            <a:r>
              <a:rPr lang="en-US" sz="1200" kern="1200" baseline="0" dirty="0">
                <a:solidFill>
                  <a:schemeClr val="tx1"/>
                </a:solidFill>
                <a:latin typeface="+mn-lt"/>
                <a:ea typeface="+mn-ea"/>
                <a:cs typeface="+mn-cs"/>
              </a:rPr>
              <a:t> transport protein; autosomal recessive, the liver is dark.</a:t>
            </a:r>
          </a:p>
          <a:p>
            <a:r>
              <a:rPr lang="en-US" sz="1200" b="1" kern="1200" baseline="0" dirty="0">
                <a:solidFill>
                  <a:schemeClr val="tx1"/>
                </a:solidFill>
                <a:latin typeface="+mn-lt"/>
                <a:ea typeface="+mn-ea"/>
                <a:cs typeface="+mn-cs"/>
              </a:rPr>
              <a:t>Rotor’s</a:t>
            </a:r>
            <a:r>
              <a:rPr lang="en-US" sz="1200" kern="1200" baseline="0" dirty="0">
                <a:solidFill>
                  <a:schemeClr val="tx1"/>
                </a:solidFill>
                <a:latin typeface="+mn-lt"/>
                <a:ea typeface="+mn-ea"/>
                <a:cs typeface="+mn-cs"/>
              </a:rPr>
              <a:t> is the same but the liver is not dark.</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3F00F0-F656-4B34-805F-FC6AA76F8A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09537" indent="0">
              <a:buNone/>
            </a:pPr>
            <a:r>
              <a:rPr lang="en-GB" altLang="en-US" b="1" u="sng" dirty="0"/>
              <a:t>Urine bilirubin </a:t>
            </a:r>
          </a:p>
          <a:p>
            <a:pPr marL="109537" indent="0">
              <a:buNone/>
            </a:pPr>
            <a:r>
              <a:rPr lang="en-GB" altLang="en-US" sz="1600" b="1" dirty="0"/>
              <a:t>Normally, tiny amount bilirubin (conjugated) excreted in urine</a:t>
            </a:r>
          </a:p>
          <a:p>
            <a:pPr marL="109537" indent="0">
              <a:buNone/>
            </a:pPr>
            <a:r>
              <a:rPr lang="en-GB" altLang="en-US" sz="1600" b="1" dirty="0"/>
              <a:t>* Pre-hepatic jaundice: </a:t>
            </a:r>
            <a:r>
              <a:rPr lang="en-GB" altLang="en-US" sz="1600" dirty="0"/>
              <a:t>Haemolysis causes rise in unconjugated bilirubin (water insoluble) and this is not excreted by the kidney therefore there is </a:t>
            </a:r>
            <a:r>
              <a:rPr lang="en-GB" altLang="en-US" sz="1600" b="1" dirty="0">
                <a:solidFill>
                  <a:schemeClr val="accent2"/>
                </a:solidFill>
              </a:rPr>
              <a:t>no rise in urine bilirubin</a:t>
            </a:r>
          </a:p>
          <a:p>
            <a:pPr marL="109537" indent="0">
              <a:buNone/>
            </a:pPr>
            <a:r>
              <a:rPr lang="en-GB" altLang="en-US" sz="1600" b="1" dirty="0"/>
              <a:t>* Some causes of Hepatic jaundice</a:t>
            </a:r>
            <a:r>
              <a:rPr lang="en-GB" altLang="en-US" sz="1600" dirty="0"/>
              <a:t>: result in damage to biliary </a:t>
            </a:r>
            <a:r>
              <a:rPr lang="en-GB" altLang="en-US" sz="1600" dirty="0" err="1"/>
              <a:t>cannaliculi</a:t>
            </a:r>
            <a:r>
              <a:rPr lang="en-GB" altLang="en-US" sz="1600" dirty="0"/>
              <a:t> and therefore result in poor biliary drainage and therefore </a:t>
            </a:r>
            <a:r>
              <a:rPr lang="en-GB" altLang="en-US" sz="1600" b="1" dirty="0">
                <a:solidFill>
                  <a:schemeClr val="accent2"/>
                </a:solidFill>
              </a:rPr>
              <a:t>elevated conjugated bilirubin levels in blood, excreted into urine (giving dark urine)</a:t>
            </a:r>
          </a:p>
          <a:p>
            <a:pPr marL="109537" indent="0">
              <a:buNone/>
            </a:pPr>
            <a:r>
              <a:rPr lang="en-GB" altLang="en-US" sz="1600" b="1" dirty="0"/>
              <a:t>* Post-Hepatic </a:t>
            </a:r>
            <a:r>
              <a:rPr lang="en-GB" altLang="en-US" sz="1600" b="1" dirty="0" err="1"/>
              <a:t>juandice</a:t>
            </a:r>
            <a:r>
              <a:rPr lang="en-GB" altLang="en-US" sz="1600" b="1" dirty="0"/>
              <a:t>: </a:t>
            </a:r>
            <a:r>
              <a:rPr lang="en-GB" altLang="en-US" sz="1600" dirty="0"/>
              <a:t>Obstruction to biliary drainage and so </a:t>
            </a:r>
            <a:r>
              <a:rPr lang="en-GB" altLang="en-US" sz="1600" b="1" dirty="0">
                <a:solidFill>
                  <a:schemeClr val="accent2"/>
                </a:solidFill>
              </a:rPr>
              <a:t>conjugated bilirubin (water soluble) levels in the blood increase and appear in the urine (giving dark urine)</a:t>
            </a:r>
          </a:p>
          <a:p>
            <a:pPr marL="109537"/>
            <a:endParaRPr lang="en-GB" altLang="en-US" sz="1600" dirty="0"/>
          </a:p>
          <a:p>
            <a:pPr marL="109537"/>
            <a:r>
              <a:rPr lang="en-GB" altLang="en-US" b="1" u="sng" dirty="0"/>
              <a:t>Urine urobilinogen</a:t>
            </a:r>
          </a:p>
          <a:p>
            <a:pPr marL="109537"/>
            <a:r>
              <a:rPr lang="en-GB" altLang="en-US" sz="1600" b="1" dirty="0"/>
              <a:t>Pre-hepatic jaundice: </a:t>
            </a:r>
            <a:r>
              <a:rPr lang="en-GB" altLang="en-US" sz="1600" dirty="0"/>
              <a:t>Haemolysis results in increased bilirubin production and subsequent increase bilirubin metabolism and urobilinogen in stool and therefore in the urine. </a:t>
            </a:r>
          </a:p>
          <a:p>
            <a:pPr marL="109537"/>
            <a:r>
              <a:rPr lang="en-GB" altLang="en-US" sz="1600" b="1" dirty="0"/>
              <a:t>Some causes of Hepatic jaundice : </a:t>
            </a:r>
            <a:r>
              <a:rPr lang="en-GB" altLang="en-US" sz="1600" dirty="0"/>
              <a:t>result in hepatocellular destruction and therefore reduced re-excretion of re-absorbed urobilinogen (i.e. Reduction in entero-hepatic circulation of urobilinogen) resulting in elevated levels in urine</a:t>
            </a:r>
          </a:p>
          <a:p>
            <a:pPr marL="109537"/>
            <a:r>
              <a:rPr lang="en-GB" altLang="en-US" sz="1600" dirty="0"/>
              <a:t> </a:t>
            </a:r>
            <a:r>
              <a:rPr lang="en-GB" altLang="en-US" sz="1600" b="1" dirty="0"/>
              <a:t>Post-Hepatic jaundice: </a:t>
            </a:r>
            <a:r>
              <a:rPr lang="en-GB" altLang="en-US" sz="1600" dirty="0"/>
              <a:t>Less bilirubin reaching intestine therefore reduction in urobilinogen therefore reduction in urine urobilinogen</a:t>
            </a:r>
          </a:p>
          <a:p>
            <a:pPr marL="914400" lvl="3" indent="0">
              <a:buNone/>
            </a:pPr>
            <a:endParaRPr lang="en-GB" altLang="en-US" sz="1600" dirty="0"/>
          </a:p>
          <a:p>
            <a:endParaRPr lang="en-US" dirty="0"/>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16</a:t>
            </a:fld>
            <a:endParaRPr lang="en-US"/>
          </a:p>
        </p:txBody>
      </p:sp>
    </p:spTree>
    <p:extLst>
      <p:ext uri="{BB962C8B-B14F-4D97-AF65-F5344CB8AC3E}">
        <p14:creationId xmlns:p14="http://schemas.microsoft.com/office/powerpoint/2010/main" val="77806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800" b="1" i="0" u="none" strike="noStrike" baseline="0" dirty="0">
                <a:solidFill>
                  <a:srgbClr val="231F20"/>
                </a:solidFill>
                <a:latin typeface="TimesNewRomanPS-BoldMT"/>
              </a:rPr>
              <a:t>Four Fs”:</a:t>
            </a:r>
          </a:p>
          <a:p>
            <a:pPr algn="l"/>
            <a:r>
              <a:rPr lang="en-US" sz="1800" b="1" i="0" u="none" strike="noStrike" baseline="0" dirty="0">
                <a:solidFill>
                  <a:srgbClr val="231F20"/>
                </a:solidFill>
                <a:latin typeface="TimesNewRomanPS-BoldMT"/>
              </a:rPr>
              <a:t>F</a:t>
            </a:r>
            <a:r>
              <a:rPr lang="en-US" sz="1800" b="0" i="0" u="none" strike="noStrike" baseline="0" dirty="0">
                <a:solidFill>
                  <a:srgbClr val="231F20"/>
                </a:solidFill>
                <a:latin typeface="TimesNewRomanPSMT"/>
              </a:rPr>
              <a:t>emale</a:t>
            </a:r>
          </a:p>
          <a:p>
            <a:pPr algn="l"/>
            <a:r>
              <a:rPr lang="en-US" sz="1800" b="1" i="0" u="none" strike="noStrike" baseline="0" dirty="0">
                <a:solidFill>
                  <a:srgbClr val="231F20"/>
                </a:solidFill>
                <a:latin typeface="TimesNewRomanPS-BoldMT"/>
              </a:rPr>
              <a:t>F</a:t>
            </a:r>
            <a:r>
              <a:rPr lang="en-US" sz="1800" b="0" i="0" u="none" strike="noStrike" baseline="0" dirty="0">
                <a:solidFill>
                  <a:srgbClr val="231F20"/>
                </a:solidFill>
                <a:latin typeface="TimesNewRomanPSMT"/>
              </a:rPr>
              <a:t>at</a:t>
            </a:r>
          </a:p>
          <a:p>
            <a:pPr algn="l"/>
            <a:r>
              <a:rPr lang="en-US" sz="1800" b="1" i="0" u="none" strike="noStrike" baseline="0" dirty="0">
                <a:solidFill>
                  <a:srgbClr val="231F20"/>
                </a:solidFill>
                <a:latin typeface="TimesNewRomanPS-BoldMT"/>
              </a:rPr>
              <a:t>F</a:t>
            </a:r>
            <a:r>
              <a:rPr lang="en-US" sz="1800" b="0" i="0" u="none" strike="noStrike" baseline="0" dirty="0">
                <a:solidFill>
                  <a:srgbClr val="231F20"/>
                </a:solidFill>
                <a:latin typeface="TimesNewRomanPSMT"/>
              </a:rPr>
              <a:t>orty</a:t>
            </a:r>
          </a:p>
          <a:p>
            <a:pPr algn="l"/>
            <a:r>
              <a:rPr lang="en-US" sz="1800" b="1" i="0" u="none" strike="noStrike" baseline="0" dirty="0">
                <a:solidFill>
                  <a:srgbClr val="231F20"/>
                </a:solidFill>
                <a:latin typeface="TimesNewRomanPS-BoldMT"/>
              </a:rPr>
              <a:t>F</a:t>
            </a:r>
            <a:r>
              <a:rPr lang="en-US" sz="1800" b="0" i="0" u="none" strike="noStrike" baseline="0" dirty="0">
                <a:solidFill>
                  <a:srgbClr val="231F20"/>
                </a:solidFill>
                <a:latin typeface="TimesNewRomanPSMT"/>
              </a:rPr>
              <a:t>ertile (multiparity)</a:t>
            </a:r>
          </a:p>
          <a:p>
            <a:pPr algn="l"/>
            <a:endParaRPr lang="en-US" sz="1800" b="0" i="0" u="none" strike="noStrike" baseline="0" dirty="0">
              <a:solidFill>
                <a:srgbClr val="231F20"/>
              </a:solidFill>
              <a:latin typeface="TimesNewRomanPSMT"/>
            </a:endParaRPr>
          </a:p>
          <a:p>
            <a:pPr algn="l"/>
            <a:r>
              <a:rPr lang="en-US" sz="1800" b="1" i="0" u="none" strike="noStrike" baseline="0" dirty="0">
                <a:solidFill>
                  <a:srgbClr val="231F20"/>
                </a:solidFill>
                <a:latin typeface="TimesNewRomanPS-BoldMT"/>
              </a:rPr>
              <a:t>What are the types o stones? </a:t>
            </a:r>
            <a:r>
              <a:rPr lang="en-US" sz="1800" b="0" i="0" u="none" strike="noStrike" baseline="0" dirty="0">
                <a:solidFill>
                  <a:srgbClr val="231F20"/>
                </a:solidFill>
                <a:latin typeface="TimesNewRomanPSMT"/>
              </a:rPr>
              <a:t>Cholesterol stones (75%) / Pigment stones (25%)</a:t>
            </a:r>
          </a:p>
          <a:p>
            <a:pPr algn="l"/>
            <a:r>
              <a:rPr lang="en-US" sz="1800" b="1" i="0" u="none" strike="noStrike" baseline="0" dirty="0">
                <a:solidFill>
                  <a:srgbClr val="231F20"/>
                </a:solidFill>
                <a:latin typeface="TimesNewRomanPS-BoldMT"/>
              </a:rPr>
              <a:t>What are the types of pigmented stones?</a:t>
            </a:r>
          </a:p>
          <a:p>
            <a:pPr algn="l"/>
            <a:r>
              <a:rPr lang="en-US" sz="1800" b="0" i="0" u="none" strike="noStrike" baseline="0" dirty="0">
                <a:solidFill>
                  <a:srgbClr val="231F20"/>
                </a:solidFill>
                <a:latin typeface="TimesNewRomanPSMT"/>
              </a:rPr>
              <a:t>Black stones (contain calcium </a:t>
            </a:r>
            <a:r>
              <a:rPr lang="en-US" sz="1800" b="0" i="0" u="none" strike="noStrike" baseline="0" dirty="0" err="1">
                <a:solidFill>
                  <a:srgbClr val="231F20"/>
                </a:solidFill>
                <a:latin typeface="TimesNewRomanPSMT"/>
              </a:rPr>
              <a:t>bilirubinate</a:t>
            </a:r>
            <a:r>
              <a:rPr lang="en-US" sz="1800" b="0" i="0" u="none" strike="noStrike" baseline="0" dirty="0">
                <a:solidFill>
                  <a:srgbClr val="231F20"/>
                </a:solidFill>
                <a:latin typeface="TimesNewRomanPSMT"/>
              </a:rPr>
              <a:t>)</a:t>
            </a:r>
          </a:p>
          <a:p>
            <a:pPr algn="l"/>
            <a:r>
              <a:rPr lang="en-US" sz="1800" b="0" i="0" u="none" strike="noStrike" baseline="0" dirty="0">
                <a:solidFill>
                  <a:srgbClr val="231F20"/>
                </a:solidFill>
                <a:latin typeface="TimesNewRomanPSMT"/>
              </a:rPr>
              <a:t>Brown stones (associated with biliary tract infection)</a:t>
            </a:r>
          </a:p>
          <a:p>
            <a:pPr algn="l"/>
            <a:r>
              <a:rPr lang="en-US" sz="1800" b="1" i="0" u="none" strike="noStrike" baseline="0" dirty="0">
                <a:solidFill>
                  <a:srgbClr val="231F20"/>
                </a:solidFill>
                <a:latin typeface="TimesNewRomanPS-BoldMT"/>
              </a:rPr>
              <a:t>What are the causes o black pigmented stones?</a:t>
            </a:r>
          </a:p>
          <a:p>
            <a:pPr algn="l"/>
            <a:r>
              <a:rPr lang="en-US" sz="1800" b="0" i="0" u="none" strike="noStrike" baseline="0" dirty="0">
                <a:solidFill>
                  <a:srgbClr val="231F20"/>
                </a:solidFill>
                <a:latin typeface="TimesNewRomanPSMT"/>
              </a:rPr>
              <a:t>Cirrhosis, hemolysis</a:t>
            </a:r>
          </a:p>
          <a:p>
            <a:pPr algn="l"/>
            <a:r>
              <a:rPr lang="en-US" sz="1800" b="1" i="0" u="none" strike="noStrike" baseline="0" dirty="0">
                <a:solidFill>
                  <a:srgbClr val="231F20"/>
                </a:solidFill>
                <a:latin typeface="TimesNewRomanPS-BoldMT"/>
              </a:rPr>
              <a:t>What is the pathogenesis of cholesterol stones?</a:t>
            </a:r>
          </a:p>
          <a:p>
            <a:pPr algn="l"/>
            <a:r>
              <a:rPr lang="en-US" sz="1800" b="0" i="0" u="none" strike="noStrike" baseline="0" dirty="0">
                <a:solidFill>
                  <a:srgbClr val="231F20"/>
                </a:solidFill>
                <a:latin typeface="TimesNewRomanPSMT"/>
              </a:rPr>
              <a:t>Secretion of bile </a:t>
            </a:r>
            <a:r>
              <a:rPr lang="en-US" sz="1800" b="1" i="0" u="none" strike="noStrike" baseline="0" dirty="0">
                <a:solidFill>
                  <a:srgbClr val="231F20"/>
                </a:solidFill>
                <a:latin typeface="TimesNewRomanPS-BoldMT"/>
              </a:rPr>
              <a:t>supersaturated </a:t>
            </a:r>
            <a:r>
              <a:rPr lang="en-US" sz="1800" b="0" i="0" u="none" strike="noStrike" baseline="0" dirty="0">
                <a:solidFill>
                  <a:srgbClr val="231F20"/>
                </a:solidFill>
                <a:latin typeface="TimesNewRomanPSMT"/>
              </a:rPr>
              <a:t>with cholesterol (relatively decreased amounts of lecithin and bile salts); then, cholesterol precipitates out and forms solid crystals, then gallstones</a:t>
            </a:r>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19</a:t>
            </a:fld>
            <a:endParaRPr lang="en-US"/>
          </a:p>
        </p:txBody>
      </p:sp>
    </p:spTree>
    <p:extLst>
      <p:ext uri="{BB962C8B-B14F-4D97-AF65-F5344CB8AC3E}">
        <p14:creationId xmlns:p14="http://schemas.microsoft.com/office/powerpoint/2010/main" val="348516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is a cancer of the cells that make up the ducts in the pancreas</a:t>
            </a:r>
          </a:p>
        </p:txBody>
      </p:sp>
      <p:sp>
        <p:nvSpPr>
          <p:cNvPr id="4" name="Slide Number Placeholder 3"/>
          <p:cNvSpPr>
            <a:spLocks noGrp="1"/>
          </p:cNvSpPr>
          <p:nvPr>
            <p:ph type="sldNum" sz="quarter" idx="10"/>
          </p:nvPr>
        </p:nvSpPr>
        <p:spPr/>
        <p:txBody>
          <a:bodyPr/>
          <a:lstStyle/>
          <a:p>
            <a:fld id="{25F2C40D-826B-46E0-8C2B-17F656887141}" type="slidenum">
              <a:rPr lang="en-US" smtClean="0"/>
              <a:pPr/>
              <a:t>22</a:t>
            </a:fld>
            <a:endParaRPr lang="en-US"/>
          </a:p>
        </p:txBody>
      </p:sp>
    </p:spTree>
    <p:extLst>
      <p:ext uri="{BB962C8B-B14F-4D97-AF65-F5344CB8AC3E}">
        <p14:creationId xmlns:p14="http://schemas.microsoft.com/office/powerpoint/2010/main" val="342084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800" b="0" i="0" u="none" strike="noStrike" baseline="0" dirty="0" err="1">
                <a:latin typeface="GoudyStd"/>
              </a:rPr>
              <a:t>Cholangicarcinoma</a:t>
            </a:r>
            <a:r>
              <a:rPr lang="en-US" sz="1800" b="0" i="0" u="none" strike="noStrike" baseline="0" dirty="0">
                <a:latin typeface="GoudyStd"/>
              </a:rPr>
              <a:t> is a rare malignancy. The overall annual incidence is 1–1.5 per 100 000</a:t>
            </a:r>
          </a:p>
          <a:p>
            <a:pPr algn="l"/>
            <a:r>
              <a:rPr lang="en-US" sz="1800" b="0" i="0" u="none" strike="noStrike" baseline="0" dirty="0">
                <a:latin typeface="GoudyStd"/>
              </a:rPr>
              <a:t>Male : female ratio is approximately 1.5:1.</a:t>
            </a:r>
          </a:p>
          <a:p>
            <a:pPr algn="l"/>
            <a:endParaRPr lang="en-US" sz="1800" b="1" i="0" u="none" strike="noStrike" baseline="0" dirty="0">
              <a:solidFill>
                <a:srgbClr val="52D60A"/>
              </a:solidFill>
              <a:latin typeface="Aileron-SemiBold"/>
            </a:endParaRPr>
          </a:p>
          <a:p>
            <a:pPr algn="l"/>
            <a:r>
              <a:rPr lang="en-US" sz="1800" b="1" i="0" u="none" strike="noStrike" baseline="0" dirty="0">
                <a:solidFill>
                  <a:srgbClr val="52D60A"/>
                </a:solidFill>
                <a:latin typeface="Aileron-SemiBold"/>
              </a:rPr>
              <a:t>Risk factors for cholangiocarcinoma</a:t>
            </a:r>
          </a:p>
          <a:p>
            <a:pPr algn="l"/>
            <a:r>
              <a:rPr lang="en-US" sz="1800" b="0" i="0" u="none" strike="noStrike" baseline="0" dirty="0">
                <a:solidFill>
                  <a:srgbClr val="122626"/>
                </a:solidFill>
                <a:latin typeface="HelveticaNeueLTStd-Bd"/>
              </a:rPr>
              <a:t>Chronic inflammatory conditions</a:t>
            </a:r>
          </a:p>
          <a:p>
            <a:pPr algn="l"/>
            <a:r>
              <a:rPr lang="en-US" sz="1800" b="0" i="0" u="none" strike="noStrike" baseline="0" dirty="0">
                <a:solidFill>
                  <a:srgbClr val="52D60A"/>
                </a:solidFill>
                <a:latin typeface="ZapfDingbatsStd"/>
              </a:rPr>
              <a:t>●</a:t>
            </a:r>
            <a:r>
              <a:rPr lang="en-US" sz="1800" b="0" i="0" u="none" strike="noStrike" baseline="0" dirty="0">
                <a:solidFill>
                  <a:srgbClr val="52D60A"/>
                </a:solidFill>
                <a:latin typeface="ZapfDingbatsITC"/>
              </a:rPr>
              <a:t>● </a:t>
            </a:r>
            <a:r>
              <a:rPr lang="en-US" sz="1800" b="0" i="0" u="none" strike="noStrike" baseline="0" dirty="0">
                <a:solidFill>
                  <a:srgbClr val="000000"/>
                </a:solidFill>
                <a:latin typeface="HelveticaNeueLTStd-Roman"/>
              </a:rPr>
              <a:t>Primary sclerosing cholangitis (PSC) 20 fold</a:t>
            </a:r>
          </a:p>
          <a:p>
            <a:pPr algn="l"/>
            <a:r>
              <a:rPr lang="en-US" sz="1800" b="0" i="0" u="none" strike="noStrike" baseline="0" dirty="0">
                <a:solidFill>
                  <a:srgbClr val="52D60A"/>
                </a:solidFill>
                <a:latin typeface="ZapfDingbatsStd"/>
              </a:rPr>
              <a:t>●</a:t>
            </a:r>
            <a:r>
              <a:rPr lang="en-US" sz="1800" b="0" i="0" u="none" strike="noStrike" baseline="0" dirty="0">
                <a:solidFill>
                  <a:srgbClr val="52D60A"/>
                </a:solidFill>
                <a:latin typeface="ZapfDingbatsITC"/>
              </a:rPr>
              <a:t>● </a:t>
            </a:r>
            <a:r>
              <a:rPr lang="en-US" sz="1800" b="0" i="0" u="none" strike="noStrike" baseline="0" dirty="0">
                <a:solidFill>
                  <a:srgbClr val="000000"/>
                </a:solidFill>
                <a:latin typeface="HelveticaNeueLTStd-Roman"/>
              </a:rPr>
              <a:t>Hepatitis C infection</a:t>
            </a:r>
          </a:p>
          <a:p>
            <a:pPr algn="l"/>
            <a:r>
              <a:rPr lang="en-US" sz="1800" b="0" i="0" u="none" strike="noStrike" baseline="0" dirty="0">
                <a:solidFill>
                  <a:srgbClr val="122626"/>
                </a:solidFill>
                <a:latin typeface="HelveticaNeueLTStd-Bd"/>
              </a:rPr>
              <a:t>Congenital</a:t>
            </a:r>
          </a:p>
          <a:p>
            <a:pPr algn="l"/>
            <a:r>
              <a:rPr lang="en-US" sz="1800" b="0" i="0" u="none" strike="noStrike" baseline="0" dirty="0">
                <a:solidFill>
                  <a:srgbClr val="52D60A"/>
                </a:solidFill>
                <a:latin typeface="ZapfDingbatsStd"/>
              </a:rPr>
              <a:t>●</a:t>
            </a:r>
            <a:r>
              <a:rPr lang="en-US" sz="1800" b="0" i="0" u="none" strike="noStrike" baseline="0" dirty="0">
                <a:solidFill>
                  <a:srgbClr val="52D60A"/>
                </a:solidFill>
                <a:latin typeface="ZapfDingbatsITC"/>
              </a:rPr>
              <a:t>● </a:t>
            </a:r>
            <a:r>
              <a:rPr lang="en-US" sz="1800" b="0" i="0" u="none" strike="noStrike" baseline="0" dirty="0">
                <a:solidFill>
                  <a:srgbClr val="000000"/>
                </a:solidFill>
                <a:latin typeface="HelveticaNeueLTStd-Roman"/>
              </a:rPr>
              <a:t>Choledochal cysts</a:t>
            </a:r>
          </a:p>
          <a:p>
            <a:pPr algn="l"/>
            <a:r>
              <a:rPr lang="en-US" sz="1800" b="0" i="0" u="none" strike="noStrike" baseline="0" dirty="0">
                <a:solidFill>
                  <a:srgbClr val="52D60A"/>
                </a:solidFill>
                <a:latin typeface="ZapfDingbatsStd"/>
              </a:rPr>
              <a:t>●</a:t>
            </a:r>
            <a:r>
              <a:rPr lang="en-US" sz="1800" b="0" i="0" u="none" strike="noStrike" baseline="0" dirty="0">
                <a:solidFill>
                  <a:srgbClr val="52D60A"/>
                </a:solidFill>
                <a:latin typeface="ZapfDingbatsITC"/>
              </a:rPr>
              <a:t>● </a:t>
            </a:r>
            <a:r>
              <a:rPr lang="en-US" sz="1800" b="0" i="0" u="none" strike="noStrike" baseline="0" dirty="0">
                <a:solidFill>
                  <a:srgbClr val="000000"/>
                </a:solidFill>
                <a:latin typeface="HelveticaNeueLTStd-Roman"/>
              </a:rPr>
              <a:t>Caroli’s disease</a:t>
            </a:r>
          </a:p>
          <a:p>
            <a:pPr algn="l"/>
            <a:r>
              <a:rPr lang="en-US" sz="1800" b="0" i="0" u="none" strike="noStrike" baseline="0" dirty="0">
                <a:solidFill>
                  <a:srgbClr val="122626"/>
                </a:solidFill>
                <a:latin typeface="HelveticaNeueLTStd-Bd"/>
              </a:rPr>
              <a:t>Chemical agents</a:t>
            </a:r>
          </a:p>
          <a:p>
            <a:pPr algn="l"/>
            <a:r>
              <a:rPr lang="en-US" sz="1800" b="0" i="0" u="none" strike="noStrike" baseline="0" dirty="0">
                <a:solidFill>
                  <a:srgbClr val="52D60A"/>
                </a:solidFill>
                <a:latin typeface="ZapfDingbatsStd"/>
              </a:rPr>
              <a:t>●</a:t>
            </a:r>
            <a:r>
              <a:rPr lang="en-US" sz="1800" b="0" i="0" u="none" strike="noStrike" baseline="0" dirty="0">
                <a:solidFill>
                  <a:srgbClr val="52D60A"/>
                </a:solidFill>
                <a:latin typeface="ZapfDingbatsITC"/>
              </a:rPr>
              <a:t>● </a:t>
            </a:r>
            <a:r>
              <a:rPr lang="en-US" sz="1800" b="0" i="0" u="none" strike="noStrike" baseline="0" dirty="0">
                <a:solidFill>
                  <a:srgbClr val="000000"/>
                </a:solidFill>
                <a:latin typeface="HelveticaNeueLTStd-Roman"/>
              </a:rPr>
              <a:t>Thorium dioxide (</a:t>
            </a:r>
            <a:r>
              <a:rPr lang="en-US" sz="1800" b="0" i="0" u="none" strike="noStrike" baseline="0" dirty="0" err="1">
                <a:solidFill>
                  <a:srgbClr val="000000"/>
                </a:solidFill>
                <a:latin typeface="HelveticaNeueLTStd-Roman"/>
              </a:rPr>
              <a:t>Thorotrast</a:t>
            </a:r>
            <a:r>
              <a:rPr lang="en-US" sz="1800" b="0" i="0" u="none" strike="noStrike" baseline="0" dirty="0">
                <a:solidFill>
                  <a:srgbClr val="000000"/>
                </a:solidFill>
                <a:latin typeface="HelveticaNeueLTStd-Roman"/>
              </a:rPr>
              <a:t>)</a:t>
            </a:r>
          </a:p>
          <a:p>
            <a:pPr algn="l"/>
            <a:r>
              <a:rPr lang="en-US" sz="1800" b="0" i="0" u="none" strike="noStrike" baseline="0" dirty="0">
                <a:solidFill>
                  <a:srgbClr val="52D60A"/>
                </a:solidFill>
                <a:latin typeface="ZapfDingbatsStd"/>
              </a:rPr>
              <a:t>●</a:t>
            </a:r>
            <a:r>
              <a:rPr lang="en-US" sz="1800" b="0" i="0" u="none" strike="noStrike" baseline="0" dirty="0">
                <a:solidFill>
                  <a:srgbClr val="52D60A"/>
                </a:solidFill>
                <a:latin typeface="ZapfDingbatsITC"/>
              </a:rPr>
              <a:t>● </a:t>
            </a:r>
            <a:r>
              <a:rPr lang="en-US" sz="1800" b="0" i="0" u="none" strike="noStrike" baseline="0" dirty="0">
                <a:solidFill>
                  <a:srgbClr val="000000"/>
                </a:solidFill>
                <a:latin typeface="HelveticaNeueLTStd-Roman"/>
              </a:rPr>
              <a:t>Vinyl chloride</a:t>
            </a:r>
          </a:p>
          <a:p>
            <a:pPr algn="l"/>
            <a:r>
              <a:rPr lang="en-US" sz="1800" b="0" i="0" u="none" strike="noStrike" baseline="0" dirty="0">
                <a:solidFill>
                  <a:srgbClr val="52D60A"/>
                </a:solidFill>
                <a:latin typeface="ZapfDingbatsStd"/>
              </a:rPr>
              <a:t>●</a:t>
            </a:r>
            <a:r>
              <a:rPr lang="en-US" sz="1800" b="0" i="0" u="none" strike="noStrike" baseline="0" dirty="0">
                <a:solidFill>
                  <a:srgbClr val="52D60A"/>
                </a:solidFill>
                <a:latin typeface="ZapfDingbatsITC"/>
              </a:rPr>
              <a:t>● </a:t>
            </a:r>
            <a:r>
              <a:rPr lang="en-US" sz="1800" b="0" i="0" u="none" strike="noStrike" baseline="0" dirty="0">
                <a:solidFill>
                  <a:srgbClr val="000000"/>
                </a:solidFill>
                <a:latin typeface="HelveticaNeueLTStd-Roman"/>
              </a:rPr>
              <a:t>Dioxin</a:t>
            </a:r>
          </a:p>
          <a:p>
            <a:pPr algn="l"/>
            <a:r>
              <a:rPr lang="en-US" sz="1800" b="0" i="0" u="none" strike="noStrike" baseline="0" dirty="0">
                <a:solidFill>
                  <a:srgbClr val="52D60A"/>
                </a:solidFill>
                <a:latin typeface="ZapfDingbatsStd"/>
              </a:rPr>
              <a:t>●</a:t>
            </a:r>
            <a:r>
              <a:rPr lang="en-US" sz="1800" b="0" i="0" u="none" strike="noStrike" baseline="0" dirty="0">
                <a:solidFill>
                  <a:srgbClr val="52D60A"/>
                </a:solidFill>
                <a:latin typeface="ZapfDingbatsITC"/>
              </a:rPr>
              <a:t>● </a:t>
            </a:r>
            <a:r>
              <a:rPr lang="en-US" sz="1800" b="0" i="0" u="none" strike="noStrike" baseline="0" dirty="0">
                <a:solidFill>
                  <a:srgbClr val="000000"/>
                </a:solidFill>
                <a:latin typeface="HelveticaNeueLTStd-Roman"/>
              </a:rPr>
              <a:t>Asbestos</a:t>
            </a:r>
          </a:p>
          <a:p>
            <a:pPr algn="l"/>
            <a:r>
              <a:rPr lang="en-US" sz="1800" b="0" i="0" u="none" strike="noStrike" baseline="0" dirty="0">
                <a:solidFill>
                  <a:srgbClr val="122626"/>
                </a:solidFill>
                <a:latin typeface="HelveticaNeueLTStd-Bd"/>
              </a:rPr>
              <a:t>Post surgical</a:t>
            </a:r>
          </a:p>
          <a:p>
            <a:pPr algn="l"/>
            <a:r>
              <a:rPr lang="en-US" sz="1800" b="0" i="0" u="none" strike="noStrike" baseline="0" dirty="0">
                <a:solidFill>
                  <a:srgbClr val="52D60A"/>
                </a:solidFill>
                <a:latin typeface="ZapfDingbatsStd"/>
              </a:rPr>
              <a:t>●</a:t>
            </a:r>
            <a:r>
              <a:rPr lang="en-US" sz="1800" b="0" i="0" u="none" strike="noStrike" baseline="0" dirty="0">
                <a:solidFill>
                  <a:srgbClr val="52D60A"/>
                </a:solidFill>
                <a:latin typeface="ZapfDingbatsITC"/>
              </a:rPr>
              <a:t>● </a:t>
            </a:r>
            <a:r>
              <a:rPr lang="en-US" sz="1800" b="0" i="0" u="none" strike="noStrike" baseline="0" dirty="0">
                <a:solidFill>
                  <a:srgbClr val="000000"/>
                </a:solidFill>
                <a:latin typeface="HelveticaNeueLTStd-Roman"/>
              </a:rPr>
              <a:t>Biliary–enteric anastomosis</a:t>
            </a:r>
            <a:endParaRPr lang="en-US" sz="1800" b="0" i="0" u="none" strike="noStrike" baseline="0" dirty="0">
              <a:solidFill>
                <a:srgbClr val="000000"/>
              </a:solidFill>
              <a:latin typeface="GoudyStd"/>
            </a:endParaRPr>
          </a:p>
          <a:p>
            <a:pPr algn="l"/>
            <a:endParaRPr lang="en-US" sz="1800" b="0" i="0" u="none" strike="noStrike" baseline="0" dirty="0">
              <a:solidFill>
                <a:srgbClr val="000000"/>
              </a:solidFill>
              <a:latin typeface="GoudyStd"/>
            </a:endParaRPr>
          </a:p>
          <a:p>
            <a:pPr algn="l"/>
            <a:endParaRPr lang="en-US" sz="1800" b="0" i="0" u="none" strike="noStrike" baseline="0" dirty="0">
              <a:solidFill>
                <a:srgbClr val="000000"/>
              </a:solidFill>
              <a:latin typeface="GoudyStd"/>
            </a:endParaRPr>
          </a:p>
          <a:p>
            <a:pPr algn="l"/>
            <a:r>
              <a:rPr lang="en-US" sz="1800" b="0" i="0" u="none" strike="noStrike" baseline="0" dirty="0">
                <a:solidFill>
                  <a:srgbClr val="000000"/>
                </a:solidFill>
                <a:latin typeface="HelveticaNeueLTStd-Roman"/>
              </a:rPr>
              <a:t>Most patients present with abnormal liver function tests or </a:t>
            </a:r>
            <a:r>
              <a:rPr lang="en-US" sz="1800" b="0" i="0" u="none" strike="noStrike" baseline="0" dirty="0" err="1">
                <a:latin typeface="GoudyStd"/>
              </a:rPr>
              <a:t>puritus</a:t>
            </a:r>
            <a:r>
              <a:rPr lang="en-US" sz="1800" b="0" i="0" u="none" strike="noStrike" baseline="0" dirty="0">
                <a:latin typeface="GoudyStd"/>
              </a:rPr>
              <a:t> + </a:t>
            </a:r>
            <a:r>
              <a:rPr lang="en-US" sz="1800" b="0" i="0" u="none" strike="noStrike" baseline="0" dirty="0">
                <a:solidFill>
                  <a:srgbClr val="000000"/>
                </a:solidFill>
                <a:latin typeface="HelveticaNeueLTStd-Roman"/>
              </a:rPr>
              <a:t>jaundice, </a:t>
            </a:r>
            <a:r>
              <a:rPr lang="en-US" sz="1800" b="0" i="0" u="none" strike="noStrike" baseline="0" dirty="0" err="1">
                <a:solidFill>
                  <a:srgbClr val="000000"/>
                </a:solidFill>
                <a:latin typeface="HelveticaNeueLTStd-Roman"/>
              </a:rPr>
              <a:t>wt</a:t>
            </a:r>
            <a:r>
              <a:rPr lang="en-US" sz="1800" b="0" i="0" u="none" strike="noStrike" baseline="0" dirty="0">
                <a:solidFill>
                  <a:srgbClr val="000000"/>
                </a:solidFill>
                <a:latin typeface="HelveticaNeueLTStd-Roman"/>
              </a:rPr>
              <a:t> loss, anorexia , </a:t>
            </a:r>
            <a:r>
              <a:rPr lang="en-US" sz="1800" b="0" i="0" u="none" strike="noStrike" baseline="0" dirty="0" err="1">
                <a:solidFill>
                  <a:srgbClr val="000000"/>
                </a:solidFill>
                <a:latin typeface="HelveticaNeueLTStd-Roman"/>
              </a:rPr>
              <a:t>abd</a:t>
            </a:r>
            <a:r>
              <a:rPr lang="en-US" sz="1800" b="0" i="0" u="none" strike="noStrike" baseline="0" dirty="0">
                <a:solidFill>
                  <a:srgbClr val="000000"/>
                </a:solidFill>
                <a:latin typeface="HelveticaNeueLTStd-Roman"/>
              </a:rPr>
              <a:t>. pain</a:t>
            </a:r>
          </a:p>
          <a:p>
            <a:pPr algn="l"/>
            <a:r>
              <a:rPr lang="en-US" sz="1800" b="0" i="0" u="none" strike="noStrike" baseline="0" dirty="0">
                <a:solidFill>
                  <a:srgbClr val="52D60A"/>
                </a:solidFill>
                <a:latin typeface="ZapfDingbatsStd"/>
              </a:rPr>
              <a:t>●</a:t>
            </a:r>
            <a:r>
              <a:rPr lang="en-US" sz="1800" b="0" i="0" u="none" strike="noStrike" baseline="0" dirty="0">
                <a:solidFill>
                  <a:srgbClr val="000000"/>
                </a:solidFill>
                <a:latin typeface="HelveticaNeueLTStd-Roman"/>
              </a:rPr>
              <a:t>Diagnosis by ultrasound, CT or MRCP scanning</a:t>
            </a:r>
          </a:p>
          <a:p>
            <a:pPr algn="l"/>
            <a:r>
              <a:rPr lang="en-US" sz="1800" b="0" i="0" u="none" strike="noStrike" baseline="0" dirty="0">
                <a:solidFill>
                  <a:srgbClr val="52D60A"/>
                </a:solidFill>
                <a:latin typeface="ZapfDingbatsStd"/>
              </a:rPr>
              <a:t>●</a:t>
            </a:r>
            <a:r>
              <a:rPr lang="en-US" sz="1800" b="0" i="0" u="none" strike="noStrike" baseline="0" dirty="0">
                <a:solidFill>
                  <a:srgbClr val="000000"/>
                </a:solidFill>
                <a:latin typeface="HelveticaNeueLTStd-Roman"/>
              </a:rPr>
              <a:t>The majority of patients receive palliative care only</a:t>
            </a:r>
          </a:p>
          <a:p>
            <a:pPr algn="l"/>
            <a:r>
              <a:rPr lang="en-US" sz="1800" b="0" i="0" u="none" strike="noStrike" baseline="0" dirty="0">
                <a:solidFill>
                  <a:srgbClr val="52D60A"/>
                </a:solidFill>
                <a:latin typeface="ZapfDingbatsStd"/>
              </a:rPr>
              <a:t>●</a:t>
            </a:r>
            <a:r>
              <a:rPr lang="en-US" sz="1800" b="0" i="0" u="none" strike="noStrike" baseline="0" dirty="0">
                <a:solidFill>
                  <a:srgbClr val="000000"/>
                </a:solidFill>
                <a:latin typeface="HelveticaNeueLTStd-Roman"/>
              </a:rPr>
              <a:t>Complete surgical excision possible in &lt;10%</a:t>
            </a:r>
          </a:p>
          <a:p>
            <a:pPr algn="l"/>
            <a:r>
              <a:rPr lang="en-US" sz="1800" b="0" i="0" u="none" strike="noStrike" baseline="0" dirty="0">
                <a:solidFill>
                  <a:srgbClr val="52D60A"/>
                </a:solidFill>
                <a:latin typeface="ZapfDingbatsStd"/>
              </a:rPr>
              <a:t>●</a:t>
            </a:r>
            <a:r>
              <a:rPr lang="en-US" sz="1800" b="0" i="0" u="none" strike="noStrike" baseline="0" dirty="0">
                <a:solidFill>
                  <a:srgbClr val="000000"/>
                </a:solidFill>
                <a:latin typeface="HelveticaNeueLTStd-Roman"/>
              </a:rPr>
              <a:t>Prognosis poor: 90% die within 1 year, from hepatic failure or biliary sepsis</a:t>
            </a:r>
          </a:p>
          <a:p>
            <a:pPr algn="l"/>
            <a:r>
              <a:rPr lang="en-US" sz="1800" b="0" i="0" u="none" strike="noStrike" baseline="0" dirty="0">
                <a:solidFill>
                  <a:srgbClr val="52D60A"/>
                </a:solidFill>
                <a:latin typeface="ZapfDingbatsStd"/>
              </a:rPr>
              <a:t>●</a:t>
            </a:r>
            <a:r>
              <a:rPr lang="en-US" sz="1800" b="0" i="0" u="none" strike="noStrike" baseline="0" dirty="0">
                <a:solidFill>
                  <a:srgbClr val="000000"/>
                </a:solidFill>
                <a:latin typeface="HelveticaNeueLTStd-Roman"/>
              </a:rPr>
              <a:t>Adjuvant chemoradiation therapy has a limited role</a:t>
            </a:r>
          </a:p>
          <a:p>
            <a:pPr algn="l"/>
            <a:endParaRPr lang="en-US" sz="1800" b="0" i="0" u="none" strike="noStrike" baseline="0" dirty="0">
              <a:solidFill>
                <a:srgbClr val="000000"/>
              </a:solidFill>
              <a:latin typeface="HelveticaNeueLTStd-Roman"/>
            </a:endParaRPr>
          </a:p>
          <a:p>
            <a:pPr algn="l"/>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25</a:t>
            </a:fld>
            <a:endParaRPr lang="en-US"/>
          </a:p>
        </p:txBody>
      </p:sp>
    </p:spTree>
    <p:extLst>
      <p:ext uri="{BB962C8B-B14F-4D97-AF65-F5344CB8AC3E}">
        <p14:creationId xmlns:p14="http://schemas.microsoft.com/office/powerpoint/2010/main" val="384573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Surgery involves excision of the </a:t>
            </a:r>
            <a:r>
              <a:rPr lang="en-US" dirty="0" err="1"/>
              <a:t>extrahepatic</a:t>
            </a:r>
            <a:r>
              <a:rPr lang="en-US" dirty="0"/>
              <a:t> biliary tree with or without a liver resection and a Roux loop reconstruction </a:t>
            </a:r>
          </a:p>
          <a:p>
            <a:endParaRPr lang="en-US" dirty="0"/>
          </a:p>
        </p:txBody>
      </p:sp>
      <p:sp>
        <p:nvSpPr>
          <p:cNvPr id="4" name="Slide Number Placeholder 3"/>
          <p:cNvSpPr>
            <a:spLocks noGrp="1"/>
          </p:cNvSpPr>
          <p:nvPr>
            <p:ph type="sldNum" sz="quarter" idx="10"/>
          </p:nvPr>
        </p:nvSpPr>
        <p:spPr/>
        <p:txBody>
          <a:bodyPr/>
          <a:lstStyle/>
          <a:p>
            <a:fld id="{25F2C40D-826B-46E0-8C2B-17F656887141}" type="slidenum">
              <a:rPr lang="en-US" smtClean="0"/>
              <a:pPr/>
              <a:t>26</a:t>
            </a:fld>
            <a:endParaRPr lang="en-US"/>
          </a:p>
        </p:txBody>
      </p:sp>
    </p:spTree>
    <p:extLst>
      <p:ext uri="{BB962C8B-B14F-4D97-AF65-F5344CB8AC3E}">
        <p14:creationId xmlns:p14="http://schemas.microsoft.com/office/powerpoint/2010/main" val="78807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Complication if left untreated</a:t>
            </a:r>
            <a:r>
              <a:rPr lang="en-US" baseline="0" dirty="0"/>
              <a:t> : recurrent cholangitis, secondary biliary cirrhosis, and portal hypertension</a:t>
            </a:r>
            <a:endParaRPr lang="en-US" dirty="0"/>
          </a:p>
        </p:txBody>
      </p:sp>
      <p:sp>
        <p:nvSpPr>
          <p:cNvPr id="4" name="Slide Number Placeholder 3"/>
          <p:cNvSpPr>
            <a:spLocks noGrp="1"/>
          </p:cNvSpPr>
          <p:nvPr>
            <p:ph type="sldNum" sz="quarter" idx="10"/>
          </p:nvPr>
        </p:nvSpPr>
        <p:spPr/>
        <p:txBody>
          <a:bodyPr/>
          <a:lstStyle/>
          <a:p>
            <a:fld id="{25F2C40D-826B-46E0-8C2B-17F656887141}" type="slidenum">
              <a:rPr lang="en-US" smtClean="0"/>
              <a:pPr/>
              <a:t>28</a:t>
            </a:fld>
            <a:endParaRPr lang="en-US"/>
          </a:p>
        </p:txBody>
      </p:sp>
    </p:spTree>
    <p:extLst>
      <p:ext uri="{BB962C8B-B14F-4D97-AF65-F5344CB8AC3E}">
        <p14:creationId xmlns:p14="http://schemas.microsoft.com/office/powerpoint/2010/main" val="1151634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Less commonly, they may present</a:t>
            </a:r>
            <a:r>
              <a:rPr lang="en-US" baseline="0" dirty="0"/>
              <a:t> </a:t>
            </a:r>
            <a:r>
              <a:rPr lang="en-US" dirty="0"/>
              <a:t>with jaundice without evidence of infection</a:t>
            </a:r>
          </a:p>
          <a:p>
            <a:endParaRPr lang="en-US" dirty="0"/>
          </a:p>
          <a:p>
            <a:r>
              <a:rPr lang="en-US" dirty="0"/>
              <a:t>Surgery with</a:t>
            </a:r>
          </a:p>
        </p:txBody>
      </p:sp>
      <p:sp>
        <p:nvSpPr>
          <p:cNvPr id="4" name="Slide Number Placeholder 3"/>
          <p:cNvSpPr>
            <a:spLocks noGrp="1"/>
          </p:cNvSpPr>
          <p:nvPr>
            <p:ph type="sldNum" sz="quarter" idx="10"/>
          </p:nvPr>
        </p:nvSpPr>
        <p:spPr/>
        <p:txBody>
          <a:bodyPr/>
          <a:lstStyle/>
          <a:p>
            <a:fld id="{25F2C40D-826B-46E0-8C2B-17F656887141}" type="slidenum">
              <a:rPr lang="en-US" smtClean="0"/>
              <a:pPr/>
              <a:t>29</a:t>
            </a:fld>
            <a:endParaRPr lang="en-US"/>
          </a:p>
        </p:txBody>
      </p:sp>
    </p:spTree>
    <p:extLst>
      <p:ext uri="{BB962C8B-B14F-4D97-AF65-F5344CB8AC3E}">
        <p14:creationId xmlns:p14="http://schemas.microsoft.com/office/powerpoint/2010/main" val="1113105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154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5286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6317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4530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10/19/22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9226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6542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1040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8934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5537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10/19/22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5150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10/19/22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0316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10/19/22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587342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next.amboss.com/us/article/jS0_z2#Z3811ba77a88bcd2cc789df34c5379055" TargetMode="External"/><Relationship Id="rId2" Type="http://schemas.openxmlformats.org/officeDocument/2006/relationships/hyperlink" Target="https://next.amboss.com/us/article/jS0_z2#Z5f49d92f52d702a9bee9b2538ad7b454"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5B231-D922-4EC2-A343-185D1C1975C8}"/>
              </a:ext>
            </a:extLst>
          </p:cNvPr>
          <p:cNvSpPr>
            <a:spLocks noGrp="1"/>
          </p:cNvSpPr>
          <p:nvPr>
            <p:ph idx="1"/>
          </p:nvPr>
        </p:nvSpPr>
        <p:spPr/>
        <p:txBody>
          <a:bodyPr>
            <a:normAutofit lnSpcReduction="10000"/>
          </a:bodyPr>
          <a:lstStyle/>
          <a:p>
            <a:r>
              <a:rPr lang="en-US" sz="9600" b="1" dirty="0">
                <a:latin typeface="Times New Roman" pitchFamily="18" charset="0"/>
                <a:cs typeface="Times New Roman" pitchFamily="18" charset="0"/>
              </a:rPr>
              <a:t>Surgical</a:t>
            </a:r>
            <a:r>
              <a:rPr lang="en-GB" sz="9600" b="1" dirty="0">
                <a:latin typeface="Times New Roman" pitchFamily="18" charset="0"/>
                <a:cs typeface="Times New Roman" pitchFamily="18" charset="0"/>
              </a:rPr>
              <a:t> </a:t>
            </a:r>
            <a:r>
              <a:rPr lang="en-US" sz="9600" b="1" dirty="0">
                <a:latin typeface="Times New Roman" pitchFamily="18" charset="0"/>
                <a:cs typeface="Times New Roman" pitchFamily="18" charset="0"/>
              </a:rPr>
              <a:t>J</a:t>
            </a:r>
            <a:r>
              <a:rPr lang="en-US" sz="2800" b="1" dirty="0">
                <a:latin typeface="Book Antiqua" pitchFamily="18" charset="0"/>
                <a:cs typeface="Times New Roman" pitchFamily="18" charset="0"/>
              </a:rPr>
              <a:t>AUNDICE </a:t>
            </a:r>
          </a:p>
          <a:p>
            <a:r>
              <a:rPr lang="en-US" sz="2800" b="1" dirty="0">
                <a:solidFill>
                  <a:schemeClr val="bg2">
                    <a:lumMod val="25000"/>
                  </a:schemeClr>
                </a:solidFill>
                <a:latin typeface="Book Antiqua" pitchFamily="18" charset="0"/>
                <a:cs typeface="Times New Roman" pitchFamily="18" charset="0"/>
              </a:rPr>
              <a:t>Presented by: Hassan fares  , Jamal </a:t>
            </a:r>
            <a:r>
              <a:rPr lang="en-US" sz="2800" b="1" dirty="0" err="1">
                <a:solidFill>
                  <a:schemeClr val="bg2">
                    <a:lumMod val="25000"/>
                  </a:schemeClr>
                </a:solidFill>
                <a:latin typeface="Book Antiqua" pitchFamily="18" charset="0"/>
                <a:cs typeface="Times New Roman" pitchFamily="18" charset="0"/>
              </a:rPr>
              <a:t>aljamal</a:t>
            </a:r>
            <a:r>
              <a:rPr lang="en-US" sz="2800" b="1" dirty="0">
                <a:solidFill>
                  <a:schemeClr val="bg2">
                    <a:lumMod val="25000"/>
                  </a:schemeClr>
                </a:solidFill>
                <a:latin typeface="Book Antiqua" pitchFamily="18" charset="0"/>
                <a:cs typeface="Times New Roman" pitchFamily="18" charset="0"/>
              </a:rPr>
              <a:t>, </a:t>
            </a:r>
            <a:r>
              <a:rPr lang="en-US" sz="2800" b="1" dirty="0" err="1">
                <a:solidFill>
                  <a:schemeClr val="bg2">
                    <a:lumMod val="25000"/>
                  </a:schemeClr>
                </a:solidFill>
                <a:latin typeface="Book Antiqua" pitchFamily="18" charset="0"/>
                <a:cs typeface="Times New Roman" pitchFamily="18" charset="0"/>
              </a:rPr>
              <a:t>hamam</a:t>
            </a:r>
            <a:r>
              <a:rPr lang="en-US" sz="2800" b="1" dirty="0">
                <a:solidFill>
                  <a:schemeClr val="bg2">
                    <a:lumMod val="25000"/>
                  </a:schemeClr>
                </a:solidFill>
                <a:latin typeface="Book Antiqua" pitchFamily="18" charset="0"/>
                <a:cs typeface="Times New Roman" pitchFamily="18" charset="0"/>
              </a:rPr>
              <a:t> </a:t>
            </a:r>
            <a:r>
              <a:rPr lang="en-US" sz="2800" b="1" dirty="0" err="1">
                <a:solidFill>
                  <a:schemeClr val="bg2">
                    <a:lumMod val="25000"/>
                  </a:schemeClr>
                </a:solidFill>
                <a:latin typeface="Book Antiqua" pitchFamily="18" charset="0"/>
                <a:cs typeface="Times New Roman" pitchFamily="18" charset="0"/>
              </a:rPr>
              <a:t>alazzam</a:t>
            </a:r>
            <a:r>
              <a:rPr lang="en-US" sz="2800" b="1" dirty="0">
                <a:solidFill>
                  <a:schemeClr val="bg2">
                    <a:lumMod val="25000"/>
                  </a:schemeClr>
                </a:solidFill>
                <a:latin typeface="Book Antiqua" pitchFamily="18" charset="0"/>
                <a:cs typeface="Times New Roman" pitchFamily="18" charset="0"/>
              </a:rPr>
              <a:t> , </a:t>
            </a:r>
            <a:r>
              <a:rPr lang="en-US" sz="2800" b="1" dirty="0" err="1">
                <a:solidFill>
                  <a:schemeClr val="bg2">
                    <a:lumMod val="25000"/>
                  </a:schemeClr>
                </a:solidFill>
                <a:latin typeface="Book Antiqua" pitchFamily="18" charset="0"/>
                <a:cs typeface="Times New Roman" pitchFamily="18" charset="0"/>
              </a:rPr>
              <a:t>mothana</a:t>
            </a:r>
            <a:r>
              <a:rPr lang="en-US" sz="2800" b="1" dirty="0">
                <a:solidFill>
                  <a:schemeClr val="bg2">
                    <a:lumMod val="25000"/>
                  </a:schemeClr>
                </a:solidFill>
                <a:latin typeface="Book Antiqua" pitchFamily="18" charset="0"/>
                <a:cs typeface="Times New Roman" pitchFamily="18" charset="0"/>
              </a:rPr>
              <a:t> </a:t>
            </a:r>
            <a:r>
              <a:rPr lang="en-US" sz="2800" b="1" dirty="0" err="1">
                <a:solidFill>
                  <a:schemeClr val="bg2">
                    <a:lumMod val="25000"/>
                  </a:schemeClr>
                </a:solidFill>
                <a:latin typeface="Book Antiqua" pitchFamily="18" charset="0"/>
                <a:cs typeface="Times New Roman" pitchFamily="18" charset="0"/>
              </a:rPr>
              <a:t>alrfo’u</a:t>
            </a:r>
            <a:r>
              <a:rPr lang="en-US" sz="2800" b="1" dirty="0">
                <a:solidFill>
                  <a:schemeClr val="bg2">
                    <a:lumMod val="25000"/>
                  </a:schemeClr>
                </a:solidFill>
                <a:latin typeface="Book Antiqua" pitchFamily="18" charset="0"/>
                <a:cs typeface="Times New Roman" pitchFamily="18" charset="0"/>
              </a:rPr>
              <a:t>, </a:t>
            </a:r>
            <a:r>
              <a:rPr lang="en-US" sz="2800" b="1" dirty="0" err="1">
                <a:solidFill>
                  <a:schemeClr val="bg2">
                    <a:lumMod val="25000"/>
                  </a:schemeClr>
                </a:solidFill>
                <a:latin typeface="Book Antiqua" pitchFamily="18" charset="0"/>
                <a:cs typeface="Times New Roman" pitchFamily="18" charset="0"/>
              </a:rPr>
              <a:t>morad</a:t>
            </a:r>
            <a:r>
              <a:rPr lang="en-US" sz="2800" b="1" dirty="0">
                <a:solidFill>
                  <a:schemeClr val="bg2">
                    <a:lumMod val="25000"/>
                  </a:schemeClr>
                </a:solidFill>
                <a:latin typeface="Book Antiqua" pitchFamily="18" charset="0"/>
                <a:cs typeface="Times New Roman" pitchFamily="18" charset="0"/>
              </a:rPr>
              <a:t> </a:t>
            </a:r>
            <a:r>
              <a:rPr lang="en-US" sz="2800" b="1" dirty="0" err="1">
                <a:solidFill>
                  <a:schemeClr val="bg2">
                    <a:lumMod val="25000"/>
                  </a:schemeClr>
                </a:solidFill>
                <a:latin typeface="Book Antiqua" pitchFamily="18" charset="0"/>
                <a:cs typeface="Times New Roman" pitchFamily="18" charset="0"/>
              </a:rPr>
              <a:t>kawaldah</a:t>
            </a:r>
            <a:endParaRPr lang="en-US" sz="2800" b="1" dirty="0">
              <a:solidFill>
                <a:schemeClr val="bg2">
                  <a:lumMod val="25000"/>
                </a:schemeClr>
              </a:solidFill>
              <a:latin typeface="Book Antiqua" pitchFamily="18" charset="0"/>
              <a:cs typeface="Times New Roman" pitchFamily="18" charset="0"/>
            </a:endParaRPr>
          </a:p>
          <a:p>
            <a:r>
              <a:rPr lang="en-US" sz="2800" b="1" dirty="0">
                <a:latin typeface="Book Antiqua" pitchFamily="18" charset="0"/>
                <a:cs typeface="Times New Roman" pitchFamily="18" charset="0"/>
              </a:rPr>
              <a:t>Supervised by: Dr Mohammad </a:t>
            </a:r>
            <a:r>
              <a:rPr lang="en-US" sz="2800" b="1" dirty="0" err="1">
                <a:latin typeface="Book Antiqua" pitchFamily="18" charset="0"/>
                <a:cs typeface="Times New Roman" pitchFamily="18" charset="0"/>
              </a:rPr>
              <a:t>nofel</a:t>
            </a:r>
            <a:r>
              <a:rPr lang="en-US" sz="2800" b="1" dirty="0">
                <a:latin typeface="Book Antiqua" pitchFamily="18" charset="0"/>
                <a:cs typeface="Times New Roman" pitchFamily="18" charset="0"/>
              </a:rPr>
              <a:t> </a:t>
            </a:r>
            <a:endParaRPr lang="en-US" sz="800" b="1" dirty="0">
              <a:latin typeface="Book Antiqua" pitchFamily="18" charset="0"/>
              <a:cs typeface="Times New Roman" pitchFamily="18" charset="0"/>
            </a:endParaRPr>
          </a:p>
          <a:p>
            <a:pPr marL="0" indent="0">
              <a:buNone/>
            </a:pPr>
            <a:r>
              <a:rPr lang="en-GB" dirty="0"/>
              <a:t>           </a:t>
            </a:r>
          </a:p>
          <a:p>
            <a:pPr marL="0" indent="0">
              <a:buNone/>
            </a:pPr>
            <a:r>
              <a:rPr lang="en-GB" dirty="0"/>
              <a:t>                                                                        </a:t>
            </a:r>
          </a:p>
          <a:p>
            <a:pPr marL="0" indent="0">
              <a:buNone/>
            </a:pPr>
            <a:r>
              <a:rPr lang="en-GB" dirty="0"/>
              <a:t>                                                                     </a:t>
            </a:r>
          </a:p>
        </p:txBody>
      </p:sp>
    </p:spTree>
    <p:extLst>
      <p:ext uri="{BB962C8B-B14F-4D97-AF65-F5344CB8AC3E}">
        <p14:creationId xmlns:p14="http://schemas.microsoft.com/office/powerpoint/2010/main" val="12370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3012" y="791525"/>
            <a:ext cx="5029200" cy="598488"/>
          </a:xfrm>
          <a:prstGeom prst="rect">
            <a:avLst/>
          </a:prstGeom>
          <a:no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800" b="1" dirty="0">
                <a:solidFill>
                  <a:srgbClr val="04617B"/>
                </a:solidFill>
                <a:latin typeface="Calibri"/>
              </a:rPr>
              <a:t>Bilirubin Excretion</a:t>
            </a:r>
          </a:p>
        </p:txBody>
      </p:sp>
      <p:sp>
        <p:nvSpPr>
          <p:cNvPr id="5" name="Text Box 24"/>
          <p:cNvSpPr txBox="1">
            <a:spLocks noChangeArrowheads="1"/>
          </p:cNvSpPr>
          <p:nvPr/>
        </p:nvSpPr>
        <p:spPr bwMode="auto">
          <a:xfrm>
            <a:off x="2743200" y="2057400"/>
            <a:ext cx="2768450" cy="300082"/>
          </a:xfrm>
          <a:prstGeom prst="rect">
            <a:avLst/>
          </a:prstGeom>
          <a:noFill/>
          <a:ln w="9525">
            <a:noFill/>
            <a:miter lim="800000"/>
            <a:headEnd/>
            <a:tailEnd/>
          </a:ln>
          <a:effectLst/>
        </p:spPr>
        <p:txBody>
          <a:bodyPr wrap="square">
            <a:spAutoFit/>
          </a:bodyPr>
          <a:lstStyle/>
          <a:p>
            <a:pPr defTabSz="457200"/>
            <a:r>
              <a:rPr lang="en-US" b="1" dirty="0">
                <a:solidFill>
                  <a:prstClr val="black"/>
                </a:solidFill>
                <a:latin typeface="Constantia"/>
              </a:rPr>
              <a:t>Bilirubin </a:t>
            </a:r>
            <a:r>
              <a:rPr lang="en-US" b="1" dirty="0" err="1">
                <a:solidFill>
                  <a:prstClr val="black"/>
                </a:solidFill>
                <a:latin typeface="Constantia"/>
              </a:rPr>
              <a:t>diglucuronide</a:t>
            </a:r>
            <a:endParaRPr lang="en-US" b="1" dirty="0">
              <a:solidFill>
                <a:prstClr val="black"/>
              </a:solidFill>
              <a:latin typeface="Constantia"/>
            </a:endParaRPr>
          </a:p>
        </p:txBody>
      </p:sp>
      <p:grpSp>
        <p:nvGrpSpPr>
          <p:cNvPr id="6" name="Group 60"/>
          <p:cNvGrpSpPr>
            <a:grpSpLocks/>
          </p:cNvGrpSpPr>
          <p:nvPr/>
        </p:nvGrpSpPr>
        <p:grpSpPr bwMode="auto">
          <a:xfrm>
            <a:off x="2970213" y="4865690"/>
            <a:ext cx="3703638" cy="1343026"/>
            <a:chOff x="912" y="3065"/>
            <a:chExt cx="2333" cy="846"/>
          </a:xfrm>
        </p:grpSpPr>
        <p:sp>
          <p:nvSpPr>
            <p:cNvPr id="7" name="Text Box 20"/>
            <p:cNvSpPr txBox="1">
              <a:spLocks noChangeArrowheads="1"/>
            </p:cNvSpPr>
            <p:nvPr/>
          </p:nvSpPr>
          <p:spPr bwMode="auto">
            <a:xfrm>
              <a:off x="912" y="3504"/>
              <a:ext cx="1236" cy="407"/>
            </a:xfrm>
            <a:prstGeom prst="rect">
              <a:avLst/>
            </a:prstGeom>
            <a:noFill/>
            <a:ln w="9525">
              <a:noFill/>
              <a:miter lim="800000"/>
              <a:headEnd/>
              <a:tailEnd/>
            </a:ln>
            <a:effectLst/>
          </p:spPr>
          <p:txBody>
            <a:bodyPr wrap="none">
              <a:spAutoFit/>
            </a:bodyPr>
            <a:lstStyle/>
            <a:p>
              <a:pPr defTabSz="457200"/>
              <a:r>
                <a:rPr lang="en-US" b="1" dirty="0">
                  <a:solidFill>
                    <a:prstClr val="black"/>
                  </a:solidFill>
                  <a:latin typeface="Constantia"/>
                </a:rPr>
                <a:t>          80%</a:t>
              </a:r>
            </a:p>
            <a:p>
              <a:pPr defTabSz="457200"/>
              <a:r>
                <a:rPr lang="en-US" b="1" dirty="0">
                  <a:solidFill>
                    <a:prstClr val="black"/>
                  </a:solidFill>
                  <a:latin typeface="Constantia"/>
                </a:rPr>
                <a:t> </a:t>
              </a:r>
              <a:r>
                <a:rPr lang="en-US" b="1" dirty="0" err="1">
                  <a:solidFill>
                    <a:prstClr val="black"/>
                  </a:solidFill>
                  <a:latin typeface="Constantia"/>
                </a:rPr>
                <a:t>Stercobilinogen</a:t>
              </a:r>
              <a:endParaRPr lang="en-US" b="1" dirty="0">
                <a:solidFill>
                  <a:prstClr val="black"/>
                </a:solidFill>
                <a:latin typeface="Constantia"/>
              </a:endParaRPr>
            </a:p>
          </p:txBody>
        </p:sp>
        <p:sp>
          <p:nvSpPr>
            <p:cNvPr id="8" name="Text Box 26"/>
            <p:cNvSpPr txBox="1">
              <a:spLocks noChangeArrowheads="1"/>
            </p:cNvSpPr>
            <p:nvPr/>
          </p:nvSpPr>
          <p:spPr bwMode="auto">
            <a:xfrm>
              <a:off x="1872" y="3216"/>
              <a:ext cx="1373" cy="231"/>
            </a:xfrm>
            <a:prstGeom prst="rect">
              <a:avLst/>
            </a:prstGeom>
            <a:noFill/>
            <a:ln w="9525">
              <a:noFill/>
              <a:miter lim="800000"/>
              <a:headEnd/>
              <a:tailEnd/>
            </a:ln>
            <a:effectLst/>
          </p:spPr>
          <p:txBody>
            <a:bodyPr wrap="none">
              <a:spAutoFit/>
            </a:bodyPr>
            <a:lstStyle/>
            <a:p>
              <a:pPr defTabSz="457200"/>
              <a:r>
                <a:rPr lang="en-US" b="1" dirty="0">
                  <a:solidFill>
                    <a:prstClr val="black"/>
                  </a:solidFill>
                  <a:latin typeface="Constantia"/>
                </a:rPr>
                <a:t>Bacterial enzymes</a:t>
              </a:r>
            </a:p>
          </p:txBody>
        </p:sp>
        <p:cxnSp>
          <p:nvCxnSpPr>
            <p:cNvPr id="9" name="AutoShape 31"/>
            <p:cNvCxnSpPr>
              <a:cxnSpLocks noChangeShapeType="1"/>
              <a:stCxn id="18" idx="2"/>
              <a:endCxn id="7" idx="0"/>
            </p:cNvCxnSpPr>
            <p:nvPr/>
          </p:nvCxnSpPr>
          <p:spPr bwMode="auto">
            <a:xfrm>
              <a:off x="1476" y="3065"/>
              <a:ext cx="54" cy="439"/>
            </a:xfrm>
            <a:prstGeom prst="straightConnector1">
              <a:avLst/>
            </a:prstGeom>
            <a:noFill/>
            <a:ln w="28575">
              <a:solidFill>
                <a:schemeClr val="tx1"/>
              </a:solidFill>
              <a:round/>
              <a:headEnd/>
              <a:tailEnd type="triangle" w="med" len="med"/>
            </a:ln>
            <a:effectLst/>
          </p:spPr>
        </p:cxnSp>
      </p:grpSp>
      <p:grpSp>
        <p:nvGrpSpPr>
          <p:cNvPr id="10" name="Group 54"/>
          <p:cNvGrpSpPr>
            <a:grpSpLocks/>
          </p:cNvGrpSpPr>
          <p:nvPr/>
        </p:nvGrpSpPr>
        <p:grpSpPr bwMode="auto">
          <a:xfrm>
            <a:off x="2284412" y="2425701"/>
            <a:ext cx="4643438" cy="992188"/>
            <a:chOff x="480" y="1485"/>
            <a:chExt cx="2925" cy="668"/>
          </a:xfrm>
        </p:grpSpPr>
        <p:sp>
          <p:nvSpPr>
            <p:cNvPr id="11" name="Text Box 13"/>
            <p:cNvSpPr txBox="1">
              <a:spLocks noChangeArrowheads="1"/>
            </p:cNvSpPr>
            <p:nvPr/>
          </p:nvSpPr>
          <p:spPr bwMode="auto">
            <a:xfrm>
              <a:off x="1429" y="1920"/>
              <a:ext cx="741" cy="233"/>
            </a:xfrm>
            <a:prstGeom prst="rect">
              <a:avLst/>
            </a:prstGeom>
            <a:noFill/>
            <a:ln w="9525">
              <a:noFill/>
              <a:miter lim="800000"/>
              <a:headEnd/>
              <a:tailEnd/>
            </a:ln>
            <a:effectLst/>
          </p:spPr>
          <p:txBody>
            <a:bodyPr wrap="none">
              <a:spAutoFit/>
            </a:bodyPr>
            <a:lstStyle/>
            <a:p>
              <a:pPr defTabSz="457200"/>
              <a:r>
                <a:rPr lang="en-US" b="1" dirty="0">
                  <a:solidFill>
                    <a:prstClr val="black"/>
                  </a:solidFill>
                  <a:latin typeface="Constantia"/>
                </a:rPr>
                <a:t>Bilirubin</a:t>
              </a:r>
            </a:p>
          </p:txBody>
        </p:sp>
        <p:sp>
          <p:nvSpPr>
            <p:cNvPr id="12" name="Text Box 14"/>
            <p:cNvSpPr txBox="1">
              <a:spLocks noChangeArrowheads="1"/>
            </p:cNvSpPr>
            <p:nvPr/>
          </p:nvSpPr>
          <p:spPr bwMode="auto">
            <a:xfrm>
              <a:off x="2112" y="1632"/>
              <a:ext cx="1293" cy="231"/>
            </a:xfrm>
            <a:prstGeom prst="rect">
              <a:avLst/>
            </a:prstGeom>
            <a:noFill/>
            <a:ln w="9525">
              <a:noFill/>
              <a:miter lim="800000"/>
              <a:headEnd/>
              <a:tailEnd/>
            </a:ln>
            <a:effectLst/>
          </p:spPr>
          <p:txBody>
            <a:bodyPr wrap="none">
              <a:spAutoFit/>
            </a:bodyPr>
            <a:lstStyle/>
            <a:p>
              <a:pPr defTabSz="457200"/>
              <a:r>
                <a:rPr lang="en-US" b="1">
                  <a:solidFill>
                    <a:prstClr val="black"/>
                  </a:solidFill>
                  <a:latin typeface="Constantia"/>
                </a:rPr>
                <a:t>Bacterial enzyme</a:t>
              </a:r>
            </a:p>
          </p:txBody>
        </p:sp>
        <p:sp>
          <p:nvSpPr>
            <p:cNvPr id="13" name="Text Box 16"/>
            <p:cNvSpPr txBox="1">
              <a:spLocks noChangeArrowheads="1"/>
            </p:cNvSpPr>
            <p:nvPr/>
          </p:nvSpPr>
          <p:spPr bwMode="auto">
            <a:xfrm>
              <a:off x="480" y="1632"/>
              <a:ext cx="1060" cy="231"/>
            </a:xfrm>
            <a:prstGeom prst="rect">
              <a:avLst/>
            </a:prstGeom>
            <a:noFill/>
            <a:ln w="9525">
              <a:noFill/>
              <a:miter lim="800000"/>
              <a:headEnd/>
              <a:tailEnd/>
            </a:ln>
            <a:effectLst/>
          </p:spPr>
          <p:txBody>
            <a:bodyPr wrap="none">
              <a:spAutoFit/>
            </a:bodyPr>
            <a:lstStyle/>
            <a:p>
              <a:pPr defTabSz="457200"/>
              <a:r>
                <a:rPr lang="en-US" b="1">
                  <a:solidFill>
                    <a:prstClr val="black"/>
                  </a:solidFill>
                  <a:latin typeface="Constantia"/>
                </a:rPr>
                <a:t>2 glucuronate</a:t>
              </a:r>
            </a:p>
          </p:txBody>
        </p:sp>
        <p:cxnSp>
          <p:nvCxnSpPr>
            <p:cNvPr id="14" name="AutoShape 29"/>
            <p:cNvCxnSpPr>
              <a:cxnSpLocks noChangeShapeType="1"/>
              <a:stCxn id="5" idx="2"/>
              <a:endCxn id="11" idx="0"/>
            </p:cNvCxnSpPr>
            <p:nvPr/>
          </p:nvCxnSpPr>
          <p:spPr bwMode="auto">
            <a:xfrm>
              <a:off x="1640" y="1485"/>
              <a:ext cx="160" cy="435"/>
            </a:xfrm>
            <a:prstGeom prst="straightConnector1">
              <a:avLst/>
            </a:prstGeom>
            <a:noFill/>
            <a:ln w="28575">
              <a:solidFill>
                <a:schemeClr val="tx1"/>
              </a:solidFill>
              <a:round/>
              <a:headEnd/>
              <a:tailEnd type="triangle" w="med" len="med"/>
            </a:ln>
            <a:effectLst/>
          </p:spPr>
        </p:cxnSp>
        <p:cxnSp>
          <p:nvCxnSpPr>
            <p:cNvPr id="15" name="AutoShape 32"/>
            <p:cNvCxnSpPr>
              <a:cxnSpLocks noChangeShapeType="1"/>
              <a:stCxn id="5" idx="2"/>
              <a:endCxn id="13" idx="3"/>
            </p:cNvCxnSpPr>
            <p:nvPr/>
          </p:nvCxnSpPr>
          <p:spPr bwMode="auto">
            <a:xfrm rot="5400000">
              <a:off x="1459" y="1566"/>
              <a:ext cx="262" cy="100"/>
            </a:xfrm>
            <a:prstGeom prst="curvedConnector2">
              <a:avLst/>
            </a:prstGeom>
            <a:noFill/>
            <a:ln w="28575">
              <a:solidFill>
                <a:schemeClr val="tx1"/>
              </a:solidFill>
              <a:round/>
              <a:headEnd/>
              <a:tailEnd type="triangle" w="med" len="med"/>
            </a:ln>
            <a:effectLst/>
          </p:spPr>
        </p:cxnSp>
      </p:grpSp>
      <p:grpSp>
        <p:nvGrpSpPr>
          <p:cNvPr id="16" name="Group 55"/>
          <p:cNvGrpSpPr>
            <a:grpSpLocks/>
          </p:cNvGrpSpPr>
          <p:nvPr/>
        </p:nvGrpSpPr>
        <p:grpSpPr bwMode="auto">
          <a:xfrm>
            <a:off x="3046412" y="3417891"/>
            <a:ext cx="3881438" cy="1447801"/>
            <a:chOff x="960" y="2153"/>
            <a:chExt cx="2445" cy="912"/>
          </a:xfrm>
        </p:grpSpPr>
        <p:sp>
          <p:nvSpPr>
            <p:cNvPr id="17" name="Text Box 15"/>
            <p:cNvSpPr txBox="1">
              <a:spLocks noChangeArrowheads="1"/>
            </p:cNvSpPr>
            <p:nvPr/>
          </p:nvSpPr>
          <p:spPr bwMode="auto">
            <a:xfrm>
              <a:off x="2112" y="2256"/>
              <a:ext cx="1293" cy="231"/>
            </a:xfrm>
            <a:prstGeom prst="rect">
              <a:avLst/>
            </a:prstGeom>
            <a:noFill/>
            <a:ln w="9525">
              <a:noFill/>
              <a:miter lim="800000"/>
              <a:headEnd/>
              <a:tailEnd/>
            </a:ln>
            <a:effectLst/>
          </p:spPr>
          <p:txBody>
            <a:bodyPr wrap="none">
              <a:spAutoFit/>
            </a:bodyPr>
            <a:lstStyle/>
            <a:p>
              <a:pPr defTabSz="457200"/>
              <a:r>
                <a:rPr lang="en-US" b="1">
                  <a:solidFill>
                    <a:prstClr val="black"/>
                  </a:solidFill>
                  <a:latin typeface="Constantia"/>
                </a:rPr>
                <a:t>Bacterial enzyme</a:t>
              </a:r>
            </a:p>
          </p:txBody>
        </p:sp>
        <p:sp>
          <p:nvSpPr>
            <p:cNvPr id="18" name="Text Box 17"/>
            <p:cNvSpPr txBox="1">
              <a:spLocks noChangeArrowheads="1"/>
            </p:cNvSpPr>
            <p:nvPr/>
          </p:nvSpPr>
          <p:spPr bwMode="auto">
            <a:xfrm>
              <a:off x="960" y="2832"/>
              <a:ext cx="1033" cy="233"/>
            </a:xfrm>
            <a:prstGeom prst="rect">
              <a:avLst/>
            </a:prstGeom>
            <a:noFill/>
            <a:ln w="9525">
              <a:noFill/>
              <a:miter lim="800000"/>
              <a:headEnd/>
              <a:tailEnd/>
            </a:ln>
            <a:effectLst/>
          </p:spPr>
          <p:txBody>
            <a:bodyPr wrap="none">
              <a:spAutoFit/>
            </a:bodyPr>
            <a:lstStyle/>
            <a:p>
              <a:pPr defTabSz="457200"/>
              <a:r>
                <a:rPr lang="en-US" b="1" dirty="0" err="1">
                  <a:solidFill>
                    <a:prstClr val="black"/>
                  </a:solidFill>
                  <a:latin typeface="Constantia"/>
                </a:rPr>
                <a:t>Urobilinogen</a:t>
              </a:r>
              <a:endParaRPr lang="en-US" b="1" dirty="0">
                <a:solidFill>
                  <a:prstClr val="black"/>
                </a:solidFill>
                <a:latin typeface="Constantia"/>
              </a:endParaRPr>
            </a:p>
          </p:txBody>
        </p:sp>
        <p:cxnSp>
          <p:nvCxnSpPr>
            <p:cNvPr id="19" name="AutoShape 30"/>
            <p:cNvCxnSpPr>
              <a:cxnSpLocks noChangeShapeType="1"/>
              <a:stCxn id="11" idx="2"/>
              <a:endCxn id="18" idx="0"/>
            </p:cNvCxnSpPr>
            <p:nvPr/>
          </p:nvCxnSpPr>
          <p:spPr bwMode="auto">
            <a:xfrm flipH="1">
              <a:off x="1477" y="2153"/>
              <a:ext cx="323" cy="679"/>
            </a:xfrm>
            <a:prstGeom prst="straightConnector1">
              <a:avLst/>
            </a:prstGeom>
            <a:noFill/>
            <a:ln w="28575">
              <a:solidFill>
                <a:schemeClr val="tx1"/>
              </a:solidFill>
              <a:round/>
              <a:headEnd/>
              <a:tailEnd type="triangle" w="med" len="med"/>
            </a:ln>
            <a:effectLst/>
          </p:spPr>
        </p:cxnSp>
      </p:grpSp>
      <p:grpSp>
        <p:nvGrpSpPr>
          <p:cNvPr id="20" name="Group 58"/>
          <p:cNvGrpSpPr>
            <a:grpSpLocks/>
          </p:cNvGrpSpPr>
          <p:nvPr/>
        </p:nvGrpSpPr>
        <p:grpSpPr bwMode="auto">
          <a:xfrm>
            <a:off x="5713466" y="2286000"/>
            <a:ext cx="4412925" cy="2438400"/>
            <a:chOff x="1792" y="1440"/>
            <a:chExt cx="3709" cy="1664"/>
          </a:xfrm>
        </p:grpSpPr>
        <p:sp>
          <p:nvSpPr>
            <p:cNvPr id="21" name="Text Box 28"/>
            <p:cNvSpPr txBox="1">
              <a:spLocks noChangeArrowheads="1"/>
            </p:cNvSpPr>
            <p:nvPr/>
          </p:nvSpPr>
          <p:spPr bwMode="auto">
            <a:xfrm>
              <a:off x="4512" y="1440"/>
              <a:ext cx="989" cy="252"/>
            </a:xfrm>
            <a:prstGeom prst="rect">
              <a:avLst/>
            </a:prstGeom>
            <a:noFill/>
            <a:ln w="9525">
              <a:noFill/>
              <a:miter lim="800000"/>
              <a:headEnd/>
              <a:tailEnd/>
            </a:ln>
            <a:effectLst/>
          </p:spPr>
          <p:txBody>
            <a:bodyPr wrap="none">
              <a:spAutoFit/>
            </a:bodyPr>
            <a:lstStyle/>
            <a:p>
              <a:pPr defTabSz="457200"/>
              <a:r>
                <a:rPr lang="en-US" b="1" dirty="0">
                  <a:solidFill>
                    <a:prstClr val="black"/>
                  </a:solidFill>
                  <a:latin typeface="Constantia"/>
                </a:rPr>
                <a:t>90% liver</a:t>
              </a:r>
            </a:p>
          </p:txBody>
        </p:sp>
        <p:cxnSp>
          <p:nvCxnSpPr>
            <p:cNvPr id="22" name="AutoShape 35"/>
            <p:cNvCxnSpPr>
              <a:cxnSpLocks noChangeShapeType="1"/>
              <a:endCxn id="21" idx="1"/>
            </p:cNvCxnSpPr>
            <p:nvPr/>
          </p:nvCxnSpPr>
          <p:spPr bwMode="auto">
            <a:xfrm flipV="1">
              <a:off x="1792" y="1566"/>
              <a:ext cx="2720" cy="1538"/>
            </a:xfrm>
            <a:prstGeom prst="curvedConnector3">
              <a:avLst>
                <a:gd name="adj1" fmla="val 50000"/>
              </a:avLst>
            </a:prstGeom>
            <a:noFill/>
            <a:ln w="28575">
              <a:solidFill>
                <a:schemeClr val="tx1"/>
              </a:solidFill>
              <a:round/>
              <a:headEnd/>
              <a:tailEnd type="triangle" w="med" len="med"/>
            </a:ln>
            <a:effectLst/>
          </p:spPr>
        </p:cxnSp>
      </p:grpSp>
      <p:grpSp>
        <p:nvGrpSpPr>
          <p:cNvPr id="23" name="Group 56"/>
          <p:cNvGrpSpPr>
            <a:grpSpLocks/>
          </p:cNvGrpSpPr>
          <p:nvPr/>
        </p:nvGrpSpPr>
        <p:grpSpPr bwMode="auto">
          <a:xfrm>
            <a:off x="4686396" y="4419604"/>
            <a:ext cx="4442829" cy="675088"/>
            <a:chOff x="1046" y="2784"/>
            <a:chExt cx="3262" cy="334"/>
          </a:xfrm>
        </p:grpSpPr>
        <p:sp>
          <p:nvSpPr>
            <p:cNvPr id="24" name="Text Box 18"/>
            <p:cNvSpPr txBox="1">
              <a:spLocks noChangeArrowheads="1"/>
            </p:cNvSpPr>
            <p:nvPr/>
          </p:nvSpPr>
          <p:spPr bwMode="auto">
            <a:xfrm>
              <a:off x="3493" y="2784"/>
              <a:ext cx="815" cy="183"/>
            </a:xfrm>
            <a:prstGeom prst="rect">
              <a:avLst/>
            </a:prstGeom>
            <a:noFill/>
            <a:ln w="9525">
              <a:noFill/>
              <a:miter lim="800000"/>
              <a:headEnd/>
              <a:tailEnd/>
            </a:ln>
            <a:effectLst/>
          </p:spPr>
          <p:txBody>
            <a:bodyPr wrap="none">
              <a:spAutoFit/>
            </a:bodyPr>
            <a:lstStyle/>
            <a:p>
              <a:pPr defTabSz="457200"/>
              <a:r>
                <a:rPr lang="en-US" b="1" dirty="0" err="1">
                  <a:solidFill>
                    <a:prstClr val="black"/>
                  </a:solidFill>
                  <a:latin typeface="Constantia"/>
                </a:rPr>
                <a:t>Urobilin</a:t>
              </a:r>
              <a:endParaRPr lang="en-US" b="1" dirty="0">
                <a:solidFill>
                  <a:prstClr val="black"/>
                </a:solidFill>
                <a:latin typeface="Constantia"/>
              </a:endParaRPr>
            </a:p>
          </p:txBody>
        </p:sp>
        <p:sp>
          <p:nvSpPr>
            <p:cNvPr id="25" name="Text Box 27"/>
            <p:cNvSpPr txBox="1">
              <a:spLocks noChangeArrowheads="1"/>
            </p:cNvSpPr>
            <p:nvPr/>
          </p:nvSpPr>
          <p:spPr bwMode="auto">
            <a:xfrm>
              <a:off x="2248" y="2935"/>
              <a:ext cx="1101" cy="183"/>
            </a:xfrm>
            <a:prstGeom prst="rect">
              <a:avLst/>
            </a:prstGeom>
            <a:noFill/>
            <a:ln w="9525">
              <a:noFill/>
              <a:miter lim="800000"/>
              <a:headEnd/>
              <a:tailEnd/>
            </a:ln>
            <a:effectLst/>
          </p:spPr>
          <p:txBody>
            <a:bodyPr wrap="none">
              <a:spAutoFit/>
            </a:bodyPr>
            <a:lstStyle/>
            <a:p>
              <a:pPr defTabSz="457200"/>
              <a:r>
                <a:rPr lang="en-US" b="1" dirty="0">
                  <a:solidFill>
                    <a:prstClr val="black"/>
                  </a:solidFill>
                  <a:latin typeface="Constantia"/>
                </a:rPr>
                <a:t>10% kidneys</a:t>
              </a:r>
            </a:p>
          </p:txBody>
        </p:sp>
        <p:cxnSp>
          <p:nvCxnSpPr>
            <p:cNvPr id="26" name="AutoShape 36"/>
            <p:cNvCxnSpPr>
              <a:cxnSpLocks noChangeShapeType="1"/>
              <a:stCxn id="18" idx="3"/>
              <a:endCxn id="24" idx="1"/>
            </p:cNvCxnSpPr>
            <p:nvPr/>
          </p:nvCxnSpPr>
          <p:spPr bwMode="auto">
            <a:xfrm flipV="1">
              <a:off x="1046" y="2876"/>
              <a:ext cx="2447" cy="38"/>
            </a:xfrm>
            <a:prstGeom prst="straightConnector1">
              <a:avLst/>
            </a:prstGeom>
            <a:noFill/>
            <a:ln w="28575">
              <a:solidFill>
                <a:schemeClr val="tx1"/>
              </a:solidFill>
              <a:round/>
              <a:headEnd/>
              <a:tailEnd type="triangle" w="med" len="med"/>
            </a:ln>
            <a:effectLst/>
          </p:spPr>
        </p:cxnSp>
      </p:grpSp>
      <p:grpSp>
        <p:nvGrpSpPr>
          <p:cNvPr id="27" name="Group 57"/>
          <p:cNvGrpSpPr>
            <a:grpSpLocks/>
          </p:cNvGrpSpPr>
          <p:nvPr/>
        </p:nvGrpSpPr>
        <p:grpSpPr bwMode="auto">
          <a:xfrm>
            <a:off x="9066213" y="4419606"/>
            <a:ext cx="1311275" cy="369888"/>
            <a:chOff x="4752" y="2784"/>
            <a:chExt cx="826" cy="233"/>
          </a:xfrm>
        </p:grpSpPr>
        <p:sp>
          <p:nvSpPr>
            <p:cNvPr id="28" name="Text Box 19"/>
            <p:cNvSpPr txBox="1">
              <a:spLocks noChangeArrowheads="1"/>
            </p:cNvSpPr>
            <p:nvPr/>
          </p:nvSpPr>
          <p:spPr bwMode="auto">
            <a:xfrm>
              <a:off x="5088" y="2784"/>
              <a:ext cx="490" cy="233"/>
            </a:xfrm>
            <a:prstGeom prst="rect">
              <a:avLst/>
            </a:prstGeom>
            <a:noFill/>
            <a:ln w="9525">
              <a:noFill/>
              <a:miter lim="800000"/>
              <a:headEnd/>
              <a:tailEnd/>
            </a:ln>
            <a:effectLst/>
          </p:spPr>
          <p:txBody>
            <a:bodyPr wrap="none">
              <a:spAutoFit/>
            </a:bodyPr>
            <a:lstStyle/>
            <a:p>
              <a:pPr defTabSz="457200"/>
              <a:r>
                <a:rPr lang="en-US" b="1" dirty="0">
                  <a:solidFill>
                    <a:prstClr val="black"/>
                  </a:solidFill>
                  <a:latin typeface="Constantia"/>
                </a:rPr>
                <a:t>urine</a:t>
              </a:r>
            </a:p>
          </p:txBody>
        </p:sp>
        <p:cxnSp>
          <p:nvCxnSpPr>
            <p:cNvPr id="29" name="AutoShape 37"/>
            <p:cNvCxnSpPr>
              <a:cxnSpLocks noChangeShapeType="1"/>
              <a:endCxn id="28" idx="1"/>
            </p:cNvCxnSpPr>
            <p:nvPr/>
          </p:nvCxnSpPr>
          <p:spPr bwMode="auto">
            <a:xfrm flipV="1">
              <a:off x="4752" y="2901"/>
              <a:ext cx="336" cy="27"/>
            </a:xfrm>
            <a:prstGeom prst="straightConnector1">
              <a:avLst/>
            </a:prstGeom>
            <a:noFill/>
            <a:ln w="28575">
              <a:solidFill>
                <a:schemeClr val="tx1"/>
              </a:solidFill>
              <a:round/>
              <a:headEnd/>
              <a:tailEnd type="triangle" w="med" len="med"/>
            </a:ln>
            <a:effectLst/>
          </p:spPr>
        </p:cxnSp>
      </p:grpSp>
      <p:grpSp>
        <p:nvGrpSpPr>
          <p:cNvPr id="30" name="Group 61"/>
          <p:cNvGrpSpPr>
            <a:grpSpLocks/>
          </p:cNvGrpSpPr>
          <p:nvPr/>
        </p:nvGrpSpPr>
        <p:grpSpPr bwMode="auto">
          <a:xfrm>
            <a:off x="4932364" y="5562605"/>
            <a:ext cx="3300413" cy="646113"/>
            <a:chOff x="2148" y="3504"/>
            <a:chExt cx="2079" cy="407"/>
          </a:xfrm>
        </p:grpSpPr>
        <p:sp>
          <p:nvSpPr>
            <p:cNvPr id="31" name="Text Box 21"/>
            <p:cNvSpPr txBox="1">
              <a:spLocks noChangeArrowheads="1"/>
            </p:cNvSpPr>
            <p:nvPr/>
          </p:nvSpPr>
          <p:spPr bwMode="auto">
            <a:xfrm>
              <a:off x="3360" y="3504"/>
              <a:ext cx="867" cy="407"/>
            </a:xfrm>
            <a:prstGeom prst="rect">
              <a:avLst/>
            </a:prstGeom>
            <a:noFill/>
            <a:ln w="9525">
              <a:noFill/>
              <a:miter lim="800000"/>
              <a:headEnd/>
              <a:tailEnd/>
            </a:ln>
            <a:effectLst/>
          </p:spPr>
          <p:txBody>
            <a:bodyPr wrap="none">
              <a:spAutoFit/>
            </a:bodyPr>
            <a:lstStyle/>
            <a:p>
              <a:pPr defTabSz="457200"/>
              <a:endParaRPr lang="en-US" b="1" dirty="0">
                <a:solidFill>
                  <a:prstClr val="black"/>
                </a:solidFill>
                <a:latin typeface="Constantia"/>
              </a:endParaRPr>
            </a:p>
            <a:p>
              <a:pPr defTabSz="457200"/>
              <a:r>
                <a:rPr lang="en-US" b="1" dirty="0" err="1">
                  <a:solidFill>
                    <a:prstClr val="black"/>
                  </a:solidFill>
                  <a:latin typeface="Constantia"/>
                </a:rPr>
                <a:t>Stercobilin</a:t>
              </a:r>
              <a:endParaRPr lang="en-US" b="1" dirty="0">
                <a:solidFill>
                  <a:prstClr val="black"/>
                </a:solidFill>
                <a:latin typeface="Constantia"/>
              </a:endParaRPr>
            </a:p>
          </p:txBody>
        </p:sp>
        <p:cxnSp>
          <p:nvCxnSpPr>
            <p:cNvPr id="32" name="AutoShape 38"/>
            <p:cNvCxnSpPr>
              <a:cxnSpLocks noChangeShapeType="1"/>
              <a:stCxn id="7" idx="3"/>
              <a:endCxn id="31" idx="1"/>
            </p:cNvCxnSpPr>
            <p:nvPr/>
          </p:nvCxnSpPr>
          <p:spPr bwMode="auto">
            <a:xfrm>
              <a:off x="2148" y="3707"/>
              <a:ext cx="1212" cy="0"/>
            </a:xfrm>
            <a:prstGeom prst="straightConnector1">
              <a:avLst/>
            </a:prstGeom>
            <a:noFill/>
            <a:ln w="28575">
              <a:solidFill>
                <a:schemeClr val="tx1"/>
              </a:solidFill>
              <a:round/>
              <a:headEnd/>
              <a:tailEnd type="triangle" w="med" len="med"/>
            </a:ln>
            <a:effectLst/>
          </p:spPr>
        </p:cxnSp>
      </p:grpSp>
      <p:grpSp>
        <p:nvGrpSpPr>
          <p:cNvPr id="33" name="Group 62"/>
          <p:cNvGrpSpPr>
            <a:grpSpLocks/>
          </p:cNvGrpSpPr>
          <p:nvPr/>
        </p:nvGrpSpPr>
        <p:grpSpPr bwMode="auto">
          <a:xfrm>
            <a:off x="8232776" y="5562605"/>
            <a:ext cx="1787526" cy="646113"/>
            <a:chOff x="4227" y="3504"/>
            <a:chExt cx="1126" cy="407"/>
          </a:xfrm>
        </p:grpSpPr>
        <p:sp>
          <p:nvSpPr>
            <p:cNvPr id="34" name="Text Box 22"/>
            <p:cNvSpPr txBox="1">
              <a:spLocks noChangeArrowheads="1"/>
            </p:cNvSpPr>
            <p:nvPr/>
          </p:nvSpPr>
          <p:spPr bwMode="auto">
            <a:xfrm>
              <a:off x="4896" y="3504"/>
              <a:ext cx="457" cy="407"/>
            </a:xfrm>
            <a:prstGeom prst="rect">
              <a:avLst/>
            </a:prstGeom>
            <a:noFill/>
            <a:ln w="9525">
              <a:noFill/>
              <a:miter lim="800000"/>
              <a:headEnd/>
              <a:tailEnd/>
            </a:ln>
            <a:effectLst/>
          </p:spPr>
          <p:txBody>
            <a:bodyPr wrap="none">
              <a:spAutoFit/>
            </a:bodyPr>
            <a:lstStyle/>
            <a:p>
              <a:pPr defTabSz="457200"/>
              <a:endParaRPr lang="en-US" b="1" dirty="0">
                <a:solidFill>
                  <a:srgbClr val="003399"/>
                </a:solidFill>
                <a:latin typeface="Constantia"/>
              </a:endParaRPr>
            </a:p>
            <a:p>
              <a:pPr defTabSz="457200"/>
              <a:r>
                <a:rPr lang="en-US" b="1" dirty="0">
                  <a:solidFill>
                    <a:srgbClr val="003399"/>
                  </a:solidFill>
                  <a:latin typeface="Constantia"/>
                </a:rPr>
                <a:t>feces</a:t>
              </a:r>
            </a:p>
          </p:txBody>
        </p:sp>
        <p:cxnSp>
          <p:nvCxnSpPr>
            <p:cNvPr id="35" name="AutoShape 39"/>
            <p:cNvCxnSpPr>
              <a:cxnSpLocks noChangeShapeType="1"/>
              <a:stCxn id="31" idx="3"/>
              <a:endCxn id="34" idx="1"/>
            </p:cNvCxnSpPr>
            <p:nvPr/>
          </p:nvCxnSpPr>
          <p:spPr bwMode="auto">
            <a:xfrm>
              <a:off x="4227" y="3708"/>
              <a:ext cx="669" cy="0"/>
            </a:xfrm>
            <a:prstGeom prst="straightConnector1">
              <a:avLst/>
            </a:prstGeom>
            <a:noFill/>
            <a:ln w="28575">
              <a:solidFill>
                <a:srgbClr val="003399"/>
              </a:solidFill>
              <a:round/>
              <a:headEnd/>
              <a:tailEnd type="triangle" w="med" len="med"/>
            </a:ln>
            <a:effectLst/>
          </p:spPr>
        </p:cxnSp>
      </p:grpSp>
      <p:sp>
        <p:nvSpPr>
          <p:cNvPr id="36" name="Text Box 53"/>
          <p:cNvSpPr txBox="1">
            <a:spLocks noChangeArrowheads="1"/>
          </p:cNvSpPr>
          <p:nvPr/>
        </p:nvSpPr>
        <p:spPr bwMode="auto">
          <a:xfrm>
            <a:off x="2133602" y="4114800"/>
            <a:ext cx="1268039" cy="300082"/>
          </a:xfrm>
          <a:prstGeom prst="rect">
            <a:avLst/>
          </a:prstGeom>
          <a:noFill/>
          <a:ln w="9525">
            <a:noFill/>
            <a:miter lim="800000"/>
            <a:headEnd/>
            <a:tailEnd/>
          </a:ln>
          <a:effectLst/>
        </p:spPr>
        <p:txBody>
          <a:bodyPr wrap="square">
            <a:spAutoFit/>
          </a:bodyPr>
          <a:lstStyle/>
          <a:p>
            <a:pPr defTabSz="457200"/>
            <a:r>
              <a:rPr lang="en-US" b="1">
                <a:solidFill>
                  <a:srgbClr val="003399"/>
                </a:solidFill>
                <a:latin typeface="Constantia"/>
              </a:rPr>
              <a:t>intestines</a:t>
            </a:r>
          </a:p>
        </p:txBody>
      </p:sp>
      <p:sp>
        <p:nvSpPr>
          <p:cNvPr id="37" name="TextBox 36"/>
          <p:cNvSpPr txBox="1"/>
          <p:nvPr/>
        </p:nvSpPr>
        <p:spPr>
          <a:xfrm>
            <a:off x="4343400" y="4572002"/>
            <a:ext cx="1371600" cy="300082"/>
          </a:xfrm>
          <a:prstGeom prst="rect">
            <a:avLst/>
          </a:prstGeom>
          <a:noFill/>
        </p:spPr>
        <p:txBody>
          <a:bodyPr wrap="square" rtlCol="0">
            <a:spAutoFit/>
          </a:bodyPr>
          <a:lstStyle/>
          <a:p>
            <a:pPr defTabSz="457200"/>
            <a:r>
              <a:rPr lang="en-US" b="1" dirty="0">
                <a:solidFill>
                  <a:prstClr val="black"/>
                </a:solidFill>
                <a:latin typeface="Constantia"/>
              </a:rPr>
              <a:t>--------&gt; 20%</a:t>
            </a:r>
            <a:endParaRPr lang="en-US" dirty="0">
              <a:solidFill>
                <a:prstClr val="black"/>
              </a:solidFill>
              <a:latin typeface="Constantia"/>
            </a:endParaRPr>
          </a:p>
        </p:txBody>
      </p:sp>
    </p:spTree>
    <p:extLst>
      <p:ext uri="{BB962C8B-B14F-4D97-AF65-F5344CB8AC3E}">
        <p14:creationId xmlns:p14="http://schemas.microsoft.com/office/powerpoint/2010/main" val="2705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00339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003399"/>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003399"/>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003399"/>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003399"/>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23"/>
                                        </p:tgtEl>
                                        <p:attrNameLst>
                                          <p:attrName>style.visibility</p:attrName>
                                        </p:attrNameLst>
                                      </p:cBhvr>
                                      <p:to>
                                        <p:strVal val="visible"/>
                                      </p:to>
                                    </p:set>
                                  </p:childTnLst>
                                  <p:subTnLst>
                                    <p:animClr clrSpc="rgb" dir="cw">
                                      <p:cBhvr override="childStyle">
                                        <p:cTn dur="1" fill="hold" display="0" masterRel="nextClick" afterEffect="1"/>
                                        <p:tgtEl>
                                          <p:spTgt spid="23"/>
                                        </p:tgtEl>
                                        <p:attrNameLst>
                                          <p:attrName>ppt_c</p:attrName>
                                        </p:attrNameLst>
                                      </p:cBhvr>
                                      <p:to>
                                        <a:srgbClr val="003399"/>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27"/>
                                        </p:tgtEl>
                                        <p:attrNameLst>
                                          <p:attrName>style.visibility</p:attrName>
                                        </p:attrNameLst>
                                      </p:cBhvr>
                                      <p:to>
                                        <p:strVal val="visible"/>
                                      </p:to>
                                    </p:set>
                                  </p:childTnLst>
                                  <p:subTnLst>
                                    <p:animClr clrSpc="rgb" dir="cw">
                                      <p:cBhvr override="childStyle">
                                        <p:cTn dur="1" fill="hold" display="0" masterRel="nextClick" afterEffect="1"/>
                                        <p:tgtEl>
                                          <p:spTgt spid="27"/>
                                        </p:tgtEl>
                                        <p:attrNameLst>
                                          <p:attrName>ppt_c</p:attrName>
                                        </p:attrNameLst>
                                      </p:cBhvr>
                                      <p:to>
                                        <a:srgbClr val="003399"/>
                                      </p:to>
                                    </p:animClr>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rgbClr val="0033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126999"/>
            <a:ext cx="8229600" cy="1143000"/>
          </a:xfrm>
        </p:spPr>
        <p:txBody>
          <a:bodyPr/>
          <a:lstStyle/>
          <a:p>
            <a:r>
              <a:rPr lang="en-GB" b="1" dirty="0" err="1"/>
              <a:t>Hyperbilirubinaemia</a:t>
            </a:r>
            <a:endParaRPr lang="en-US" b="1" dirty="0"/>
          </a:p>
        </p:txBody>
      </p:sp>
      <p:sp>
        <p:nvSpPr>
          <p:cNvPr id="3" name="Content Placeholder 2"/>
          <p:cNvSpPr>
            <a:spLocks noGrp="1"/>
          </p:cNvSpPr>
          <p:nvPr>
            <p:ph idx="1"/>
          </p:nvPr>
        </p:nvSpPr>
        <p:spPr>
          <a:xfrm>
            <a:off x="1663931" y="695471"/>
            <a:ext cx="8827910" cy="5977468"/>
          </a:xfrm>
        </p:spPr>
        <p:txBody>
          <a:bodyPr>
            <a:noAutofit/>
          </a:bodyPr>
          <a:lstStyle/>
          <a:p>
            <a:endParaRPr lang="en-GB" altLang="en-US" sz="2400" b="1" dirty="0"/>
          </a:p>
          <a:p>
            <a:r>
              <a:rPr lang="en-GB" altLang="en-US" b="1" i="1" dirty="0"/>
              <a:t>Disruption of bilirubin metabolism and excretion</a:t>
            </a:r>
            <a:r>
              <a:rPr lang="en-GB" altLang="en-US" b="1" dirty="0"/>
              <a:t> can cause </a:t>
            </a:r>
            <a:r>
              <a:rPr lang="en-GB" altLang="en-US" b="1" dirty="0" err="1"/>
              <a:t>hyperbilirubinaemia</a:t>
            </a:r>
            <a:r>
              <a:rPr lang="en-GB" altLang="en-US" b="1" dirty="0"/>
              <a:t> and subsequent jaundice</a:t>
            </a:r>
          </a:p>
          <a:p>
            <a:endParaRPr lang="en-GB" altLang="en-US" b="1" dirty="0"/>
          </a:p>
          <a:p>
            <a:r>
              <a:rPr lang="en-GB" altLang="en-US" b="1" dirty="0" err="1"/>
              <a:t>Hyperbilirubinaemia</a:t>
            </a:r>
            <a:r>
              <a:rPr lang="en-GB" altLang="en-US" b="1" dirty="0"/>
              <a:t> maybe unconjugated (</a:t>
            </a:r>
            <a:r>
              <a:rPr lang="en-GB" altLang="en-US" b="1" dirty="0">
                <a:solidFill>
                  <a:srgbClr val="FF0000"/>
                </a:solidFill>
              </a:rPr>
              <a:t>indirect</a:t>
            </a:r>
            <a:r>
              <a:rPr lang="en-GB" altLang="en-US" b="1" dirty="0"/>
              <a:t>) or conjugated (</a:t>
            </a:r>
            <a:r>
              <a:rPr lang="en-GB" altLang="en-US" b="1" dirty="0">
                <a:solidFill>
                  <a:srgbClr val="FF0000"/>
                </a:solidFill>
              </a:rPr>
              <a:t>direct</a:t>
            </a:r>
            <a:r>
              <a:rPr lang="en-GB" altLang="en-US" b="1" dirty="0"/>
              <a:t>) depending on the cause</a:t>
            </a:r>
          </a:p>
          <a:p>
            <a:pPr>
              <a:buNone/>
            </a:pPr>
            <a:endParaRPr lang="en-GB" altLang="en-US" b="1" dirty="0"/>
          </a:p>
          <a:p>
            <a:r>
              <a:rPr lang="en-GB" altLang="en-US" b="1" dirty="0"/>
              <a:t>Some inherited syndromes of bilirubin handling can result in </a:t>
            </a:r>
            <a:r>
              <a:rPr lang="en-GB" altLang="en-US" b="1" dirty="0" err="1"/>
              <a:t>hyperbilirubinaemia</a:t>
            </a:r>
            <a:endParaRPr lang="en-GB" altLang="en-US" b="1" dirty="0"/>
          </a:p>
          <a:p>
            <a:pPr lvl="1"/>
            <a:r>
              <a:rPr lang="en-GB" altLang="en-US" sz="2000" b="1" dirty="0">
                <a:solidFill>
                  <a:srgbClr val="FF0000"/>
                </a:solidFill>
              </a:rPr>
              <a:t>Gilbert’s syndrome </a:t>
            </a:r>
            <a:r>
              <a:rPr lang="en-GB" altLang="en-US" sz="2000" b="1" dirty="0"/>
              <a:t>– reduced activity of </a:t>
            </a:r>
            <a:r>
              <a:rPr lang="en-GB" altLang="en-US" sz="2000" b="1" dirty="0" err="1"/>
              <a:t>glucuronyl</a:t>
            </a:r>
            <a:r>
              <a:rPr lang="en-GB" altLang="en-US" sz="2000" b="1" dirty="0"/>
              <a:t> </a:t>
            </a:r>
            <a:r>
              <a:rPr lang="en-GB" altLang="en-US" sz="2000" b="1" dirty="0" err="1"/>
              <a:t>transferase</a:t>
            </a:r>
            <a:r>
              <a:rPr lang="en-GB" altLang="en-US" sz="2000" b="1" dirty="0"/>
              <a:t> therefore reduced conjugated bilirubin therefore elevated unconjugated bilirubin </a:t>
            </a:r>
          </a:p>
          <a:p>
            <a:pPr lvl="1"/>
            <a:r>
              <a:rPr lang="en-GB" altLang="en-US" sz="2000" b="1" dirty="0" err="1">
                <a:solidFill>
                  <a:srgbClr val="FF0000"/>
                </a:solidFill>
              </a:rPr>
              <a:t>Criggler-Najjar</a:t>
            </a:r>
            <a:r>
              <a:rPr lang="en-GB" altLang="en-US" sz="2000" b="1" dirty="0">
                <a:solidFill>
                  <a:srgbClr val="FF0000"/>
                </a:solidFill>
              </a:rPr>
              <a:t> </a:t>
            </a:r>
            <a:r>
              <a:rPr lang="en-GB" altLang="en-US" sz="2000" b="1" dirty="0"/>
              <a:t>– reduction in amount of </a:t>
            </a:r>
            <a:r>
              <a:rPr lang="en-GB" altLang="en-US" sz="2000" b="1" dirty="0" err="1"/>
              <a:t>glucoronyl</a:t>
            </a:r>
            <a:r>
              <a:rPr lang="en-GB" altLang="en-US" sz="2000" b="1" dirty="0"/>
              <a:t> </a:t>
            </a:r>
            <a:r>
              <a:rPr lang="en-GB" altLang="en-US" sz="2000" b="1" dirty="0" err="1"/>
              <a:t>transferase</a:t>
            </a:r>
            <a:r>
              <a:rPr lang="en-GB" altLang="en-US" sz="2000" b="1" dirty="0"/>
              <a:t> therefore elevated unconjugated bilirubin</a:t>
            </a:r>
          </a:p>
          <a:p>
            <a:pPr lvl="1"/>
            <a:r>
              <a:rPr lang="en-GB" altLang="en-US" sz="2000" b="1" dirty="0">
                <a:solidFill>
                  <a:srgbClr val="FF0000"/>
                </a:solidFill>
              </a:rPr>
              <a:t>Rotor’s/</a:t>
            </a:r>
            <a:r>
              <a:rPr lang="en-GB" altLang="en-US" sz="2000" b="1" dirty="0" err="1">
                <a:solidFill>
                  <a:srgbClr val="FF0000"/>
                </a:solidFill>
              </a:rPr>
              <a:t>Dubin</a:t>
            </a:r>
            <a:r>
              <a:rPr lang="en-GB" altLang="en-US" sz="2000" b="1" dirty="0">
                <a:solidFill>
                  <a:srgbClr val="FF0000"/>
                </a:solidFill>
              </a:rPr>
              <a:t>-Johnson syndrome </a:t>
            </a:r>
            <a:r>
              <a:rPr lang="en-GB" altLang="en-US" sz="2000" b="1" dirty="0"/>
              <a:t>– defective excretion </a:t>
            </a:r>
            <a:r>
              <a:rPr lang="en-GB" altLang="en-US" b="1" dirty="0"/>
              <a:t>of </a:t>
            </a:r>
            <a:r>
              <a:rPr lang="en-GB" altLang="en-US" sz="2000" b="1" dirty="0"/>
              <a:t>conjugated bilirubin into the biliary </a:t>
            </a:r>
            <a:r>
              <a:rPr lang="en-GB" altLang="en-US" sz="2000" b="1" dirty="0" err="1"/>
              <a:t>cannaliculi</a:t>
            </a:r>
            <a:r>
              <a:rPr lang="en-GB" altLang="en-US" sz="2000" b="1" dirty="0"/>
              <a:t> therefore elevated conjugated bilirubin</a:t>
            </a:r>
          </a:p>
          <a:p>
            <a:endParaRPr lang="en-US" sz="3200" b="1" dirty="0"/>
          </a:p>
        </p:txBody>
      </p:sp>
    </p:spTree>
    <p:extLst>
      <p:ext uri="{BB962C8B-B14F-4D97-AF65-F5344CB8AC3E}">
        <p14:creationId xmlns:p14="http://schemas.microsoft.com/office/powerpoint/2010/main" val="77016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438" y="92728"/>
            <a:ext cx="8682467" cy="1252742"/>
          </a:xfrm>
        </p:spPr>
        <p:txBody>
          <a:bodyPr>
            <a:noAutofit/>
          </a:bodyPr>
          <a:lstStyle/>
          <a:p>
            <a:r>
              <a:rPr lang="en-US" sz="4000" b="1" dirty="0" err="1">
                <a:solidFill>
                  <a:srgbClr val="FF0000"/>
                </a:solidFill>
              </a:rPr>
              <a:t>Prehepatic</a:t>
            </a:r>
            <a:r>
              <a:rPr lang="en-US" sz="4000" b="1" dirty="0">
                <a:solidFill>
                  <a:srgbClr val="FF0000"/>
                </a:solidFill>
              </a:rPr>
              <a:t> jaundice</a:t>
            </a:r>
            <a:endParaRPr lang="en-US" sz="2800" dirty="0"/>
          </a:p>
        </p:txBody>
      </p:sp>
      <p:sp>
        <p:nvSpPr>
          <p:cNvPr id="3" name="Content Placeholder 2"/>
          <p:cNvSpPr>
            <a:spLocks noGrp="1"/>
          </p:cNvSpPr>
          <p:nvPr>
            <p:ph idx="1"/>
          </p:nvPr>
        </p:nvSpPr>
        <p:spPr>
          <a:xfrm>
            <a:off x="1703437" y="1324709"/>
            <a:ext cx="8870026" cy="5405701"/>
          </a:xfrm>
        </p:spPr>
        <p:txBody>
          <a:bodyPr>
            <a:normAutofit/>
          </a:bodyPr>
          <a:lstStyle/>
          <a:p>
            <a:r>
              <a:rPr lang="en-US" sz="2800" b="1" dirty="0"/>
              <a:t>Hemolytic disorders</a:t>
            </a:r>
          </a:p>
          <a:p>
            <a:pPr lvl="1"/>
            <a:r>
              <a:rPr lang="en-US" dirty="0" err="1"/>
              <a:t>Thalassemias</a:t>
            </a:r>
            <a:endParaRPr lang="en-US" dirty="0"/>
          </a:p>
          <a:p>
            <a:pPr lvl="1"/>
            <a:r>
              <a:rPr lang="en-US" dirty="0"/>
              <a:t>G6PD deficiency</a:t>
            </a:r>
          </a:p>
          <a:p>
            <a:pPr lvl="1"/>
            <a:r>
              <a:rPr lang="en-US" dirty="0"/>
              <a:t>Hereditary spherocytosis</a:t>
            </a:r>
          </a:p>
          <a:p>
            <a:pPr lvl="1"/>
            <a:r>
              <a:rPr lang="en-US" dirty="0"/>
              <a:t>Autoimmune hemolytic </a:t>
            </a:r>
            <a:r>
              <a:rPr lang="en-US" dirty="0" err="1"/>
              <a:t>anemias</a:t>
            </a:r>
            <a:endParaRPr lang="en-US" dirty="0"/>
          </a:p>
          <a:p>
            <a:pPr lvl="1"/>
            <a:r>
              <a:rPr lang="en-US" dirty="0"/>
              <a:t>Incompatible blood transfusion</a:t>
            </a:r>
          </a:p>
          <a:p>
            <a:pPr lvl="1"/>
            <a:endParaRPr lang="en-US" dirty="0"/>
          </a:p>
          <a:p>
            <a:pPr marL="349250" lvl="1" indent="0">
              <a:buNone/>
            </a:pPr>
            <a:r>
              <a:rPr lang="en-US" dirty="0"/>
              <a:t>“A healthy liver can excrete 6x the normal load of bilirubin before unconjugated bilirubin starts to accumulate”</a:t>
            </a:r>
          </a:p>
          <a:p>
            <a:pPr marL="349250" lvl="1" indent="0">
              <a:buNone/>
            </a:pPr>
            <a:endParaRPr lang="en-US" dirty="0"/>
          </a:p>
          <a:p>
            <a:r>
              <a:rPr lang="en-US" b="1" dirty="0"/>
              <a:t>Gilbert syndrome, </a:t>
            </a:r>
            <a:r>
              <a:rPr lang="en-US" b="1" dirty="0" err="1"/>
              <a:t>Criggler-Najjar</a:t>
            </a:r>
            <a:r>
              <a:rPr lang="en-US" b="1" dirty="0"/>
              <a:t> syndrome</a:t>
            </a:r>
            <a:endParaRPr lang="en-US" dirty="0"/>
          </a:p>
          <a:p>
            <a:pPr marL="0" indent="0">
              <a:buNone/>
            </a:pPr>
            <a:endParaRPr lang="en-US" dirty="0"/>
          </a:p>
        </p:txBody>
      </p:sp>
    </p:spTree>
    <p:extLst>
      <p:ext uri="{BB962C8B-B14F-4D97-AF65-F5344CB8AC3E}">
        <p14:creationId xmlns:p14="http://schemas.microsoft.com/office/powerpoint/2010/main" val="339653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368" y="-349956"/>
            <a:ext cx="8229600" cy="1632599"/>
          </a:xfrm>
        </p:spPr>
        <p:txBody>
          <a:bodyPr>
            <a:normAutofit/>
          </a:bodyPr>
          <a:lstStyle/>
          <a:p>
            <a:r>
              <a:rPr lang="en-US" sz="3600" b="1" dirty="0">
                <a:solidFill>
                  <a:srgbClr val="FF0000"/>
                </a:solidFill>
              </a:rPr>
              <a:t>Hepatocellular jaundice</a:t>
            </a:r>
            <a:br>
              <a:rPr lang="en-US" sz="3600" b="1" dirty="0"/>
            </a:br>
            <a:r>
              <a:rPr lang="en-GB" altLang="en-US" sz="3600" b="1" dirty="0">
                <a:solidFill>
                  <a:srgbClr val="FF0000"/>
                </a:solidFill>
              </a:rPr>
              <a:t>Intra-Hepatic</a:t>
            </a:r>
            <a:endParaRPr lang="en-US" sz="3600" b="1" dirty="0">
              <a:solidFill>
                <a:srgbClr val="FF0000"/>
              </a:solidFill>
            </a:endParaRPr>
          </a:p>
        </p:txBody>
      </p:sp>
      <p:sp>
        <p:nvSpPr>
          <p:cNvPr id="3" name="Content Placeholder 2"/>
          <p:cNvSpPr>
            <a:spLocks noGrp="1"/>
          </p:cNvSpPr>
          <p:nvPr>
            <p:ph idx="1"/>
          </p:nvPr>
        </p:nvSpPr>
        <p:spPr>
          <a:xfrm>
            <a:off x="1696588" y="1365957"/>
            <a:ext cx="8686800" cy="5446888"/>
          </a:xfrm>
        </p:spPr>
        <p:txBody>
          <a:bodyPr>
            <a:normAutofit/>
          </a:bodyPr>
          <a:lstStyle/>
          <a:p>
            <a:r>
              <a:rPr lang="en-US" sz="2400" b="1" dirty="0"/>
              <a:t>Basically any acute or chronic liver disease!</a:t>
            </a:r>
          </a:p>
          <a:p>
            <a:endParaRPr lang="en-US" sz="2400" b="1" dirty="0"/>
          </a:p>
          <a:p>
            <a:pPr lvl="1"/>
            <a:r>
              <a:rPr lang="en-US" sz="2000" dirty="0"/>
              <a:t>Viral hepatitis Drug-induced hepatotoxicity Alcoholic and non-alcoholic liver disease (NASH) PBC PSC Autoimmune hepatitis Hemochromatosis Wilson’s disease Cirrhosis Liver tumors</a:t>
            </a:r>
          </a:p>
          <a:p>
            <a:r>
              <a:rPr lang="en-GB" altLang="en-US" dirty="0"/>
              <a:t>All the causes of hepatitis/cirrhosis (e.g. Alcohol, viral, auto-immune, </a:t>
            </a:r>
            <a:r>
              <a:rPr lang="en-GB" altLang="en-US" dirty="0" err="1"/>
              <a:t>primray</a:t>
            </a:r>
            <a:r>
              <a:rPr lang="en-GB" altLang="en-US" dirty="0"/>
              <a:t> biliary cirrhosis , </a:t>
            </a:r>
            <a:r>
              <a:rPr lang="en-US" dirty="0"/>
              <a:t>Primary </a:t>
            </a:r>
            <a:r>
              <a:rPr lang="en-US" dirty="0" err="1"/>
              <a:t>sclerosing</a:t>
            </a:r>
            <a:r>
              <a:rPr lang="en-US" dirty="0"/>
              <a:t> </a:t>
            </a:r>
            <a:r>
              <a:rPr lang="en-US" dirty="0" err="1"/>
              <a:t>cholangiti</a:t>
            </a:r>
            <a:r>
              <a:rPr lang="en-US" dirty="0"/>
              <a:t> </a:t>
            </a:r>
            <a:r>
              <a:rPr lang="en-GB" altLang="en-US" dirty="0" err="1"/>
              <a:t>haemochromatosis</a:t>
            </a:r>
            <a:r>
              <a:rPr lang="en-GB" altLang="en-US" dirty="0"/>
              <a:t>, </a:t>
            </a:r>
            <a:r>
              <a:rPr lang="en-GB" altLang="en-US" dirty="0" err="1"/>
              <a:t>wilsons</a:t>
            </a:r>
            <a:r>
              <a:rPr lang="en-GB" altLang="en-US" dirty="0"/>
              <a:t>, alpha-1 antitrypsin deficiency  , </a:t>
            </a:r>
            <a:r>
              <a:rPr lang="en-US" dirty="0"/>
              <a:t>Drug-induced</a:t>
            </a:r>
            <a:r>
              <a:rPr lang="en-GB" altLang="en-US" dirty="0"/>
              <a:t>, )</a:t>
            </a:r>
          </a:p>
          <a:p>
            <a:endParaRPr lang="en-GB" altLang="en-US" dirty="0"/>
          </a:p>
          <a:p>
            <a:r>
              <a:rPr lang="en-US" sz="2400" b="1" dirty="0"/>
              <a:t>Rotor’s syndrome, </a:t>
            </a:r>
            <a:r>
              <a:rPr lang="en-US" sz="2400" b="1" dirty="0" err="1"/>
              <a:t>Dubin</a:t>
            </a:r>
            <a:r>
              <a:rPr lang="en-US" sz="2400" b="1" dirty="0"/>
              <a:t>-Johnson syndrome</a:t>
            </a:r>
            <a:br>
              <a:rPr lang="en-US" sz="2400" b="1" dirty="0"/>
            </a:br>
            <a:endParaRPr lang="en-US" sz="2400" b="1" dirty="0"/>
          </a:p>
          <a:p>
            <a:pPr marL="0" lvl="2" indent="0">
              <a:buClr>
                <a:schemeClr val="accent3"/>
              </a:buClr>
              <a:buSzPct val="95000"/>
              <a:buNone/>
            </a:pPr>
            <a:r>
              <a:rPr lang="en-GB" altLang="en-US" sz="2000" b="1" i="1" dirty="0"/>
              <a:t>Can result in </a:t>
            </a:r>
            <a:r>
              <a:rPr lang="en-GB" altLang="en-US" sz="2000" b="1" i="1" dirty="0">
                <a:solidFill>
                  <a:schemeClr val="tx2"/>
                </a:solidFill>
              </a:rPr>
              <a:t>hepatocyte destruction </a:t>
            </a:r>
            <a:r>
              <a:rPr lang="en-GB" altLang="en-US" sz="2000" b="1" i="1" dirty="0"/>
              <a:t>and therefore </a:t>
            </a:r>
            <a:r>
              <a:rPr lang="en-GB" altLang="en-US" sz="2000" b="1" i="1" u="sng" dirty="0">
                <a:solidFill>
                  <a:schemeClr val="tx2"/>
                </a:solidFill>
              </a:rPr>
              <a:t>unconjugated </a:t>
            </a:r>
            <a:r>
              <a:rPr lang="en-GB" altLang="en-US" sz="2000" b="1" i="1" u="sng" dirty="0" err="1">
                <a:solidFill>
                  <a:schemeClr val="tx2"/>
                </a:solidFill>
              </a:rPr>
              <a:t>hyperbilirubinaemia</a:t>
            </a:r>
            <a:r>
              <a:rPr lang="en-GB" altLang="en-US" sz="2000" b="1" i="1" dirty="0">
                <a:solidFill>
                  <a:schemeClr val="tx2"/>
                </a:solidFill>
              </a:rPr>
              <a:t> </a:t>
            </a:r>
            <a:r>
              <a:rPr lang="en-GB" altLang="en-US" sz="2000" b="1" i="1" dirty="0"/>
              <a:t>or </a:t>
            </a:r>
            <a:r>
              <a:rPr lang="en-GB" altLang="en-US" sz="2000" b="1" i="1" dirty="0">
                <a:solidFill>
                  <a:schemeClr val="tx2"/>
                </a:solidFill>
              </a:rPr>
              <a:t>in bile </a:t>
            </a:r>
            <a:r>
              <a:rPr lang="en-GB" altLang="en-US" sz="2000" b="1" i="1" dirty="0" err="1">
                <a:solidFill>
                  <a:schemeClr val="tx2"/>
                </a:solidFill>
              </a:rPr>
              <a:t>cannaliculi</a:t>
            </a:r>
            <a:r>
              <a:rPr lang="en-GB" altLang="en-US" sz="2000" b="1" i="1" dirty="0">
                <a:solidFill>
                  <a:schemeClr val="tx2"/>
                </a:solidFill>
              </a:rPr>
              <a:t> destruction </a:t>
            </a:r>
            <a:r>
              <a:rPr lang="en-GB" altLang="en-US" sz="2000" b="1" i="1" dirty="0"/>
              <a:t>and therefore </a:t>
            </a:r>
            <a:r>
              <a:rPr lang="en-GB" altLang="en-US" sz="2000" b="1" i="1" u="sng" dirty="0">
                <a:solidFill>
                  <a:schemeClr val="tx2"/>
                </a:solidFill>
              </a:rPr>
              <a:t>conjugated </a:t>
            </a:r>
            <a:r>
              <a:rPr lang="en-GB" altLang="en-US" sz="2000" b="1" i="1" u="sng" dirty="0" err="1">
                <a:solidFill>
                  <a:schemeClr val="tx2"/>
                </a:solidFill>
              </a:rPr>
              <a:t>hyperbilirubinaemia</a:t>
            </a:r>
            <a:r>
              <a:rPr lang="en-GB" altLang="en-US" sz="2000" b="1" i="1" dirty="0">
                <a:solidFill>
                  <a:schemeClr val="tx2"/>
                </a:solidFill>
              </a:rPr>
              <a:t> </a:t>
            </a:r>
            <a:r>
              <a:rPr lang="en-GB" altLang="en-US" sz="2000" b="1" i="1" dirty="0"/>
              <a:t>or </a:t>
            </a:r>
            <a:r>
              <a:rPr lang="en-GB" altLang="en-US" sz="2000" b="1" i="1" u="sng" dirty="0">
                <a:solidFill>
                  <a:schemeClr val="tx2"/>
                </a:solidFill>
              </a:rPr>
              <a:t>both</a:t>
            </a:r>
          </a:p>
          <a:p>
            <a:pPr marL="0" indent="0">
              <a:buNone/>
            </a:pPr>
            <a:endParaRPr lang="en-US" sz="2400" b="1" dirty="0">
              <a:solidFill>
                <a:srgbClr val="FF0000"/>
              </a:solidFill>
            </a:endParaRP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24499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352" y="383179"/>
            <a:ext cx="10175671" cy="623293"/>
          </a:xfrm>
        </p:spPr>
        <p:txBody>
          <a:bodyPr>
            <a:normAutofit/>
          </a:bodyPr>
          <a:lstStyle/>
          <a:p>
            <a:r>
              <a:rPr lang="en-US" sz="3199" dirty="0"/>
              <a:t>Post-hepatic jaundice (obstructive jaundice) </a:t>
            </a:r>
          </a:p>
        </p:txBody>
      </p:sp>
      <p:sp>
        <p:nvSpPr>
          <p:cNvPr id="3" name="Content Placeholder 2"/>
          <p:cNvSpPr>
            <a:spLocks noGrp="1"/>
          </p:cNvSpPr>
          <p:nvPr>
            <p:ph idx="1"/>
          </p:nvPr>
        </p:nvSpPr>
        <p:spPr>
          <a:xfrm>
            <a:off x="1342066" y="1161184"/>
            <a:ext cx="10314783" cy="5449200"/>
          </a:xfrm>
        </p:spPr>
        <p:txBody>
          <a:bodyPr>
            <a:normAutofit lnSpcReduction="10000"/>
          </a:bodyPr>
          <a:lstStyle/>
          <a:p>
            <a:pPr algn="just"/>
            <a:r>
              <a:rPr lang="en-US" dirty="0"/>
              <a:t>Is caused by an interruption to the drainage of bile containing conjugated bilirubin in the biliary system.</a:t>
            </a:r>
          </a:p>
          <a:p>
            <a:pPr algn="just"/>
            <a:r>
              <a:rPr lang="en-US" dirty="0"/>
              <a:t>The most common causes are gallstones in the CBD, and cancer  head of the pancreas.</a:t>
            </a:r>
          </a:p>
          <a:p>
            <a:pPr algn="just"/>
            <a:r>
              <a:rPr lang="en-US" dirty="0"/>
              <a:t>Also, a group of parasites known as "liver flukes" can live in the CBD, causing obstructive jaundice. Other causes include strictures of the CBD, biliary atresia, cholangiocarcinoma, pancreatitis, cholestasis of pregnancy, and pancreatic pseudocysts. A rare cause of obstructive jaundice is </a:t>
            </a:r>
            <a:r>
              <a:rPr lang="en-US"/>
              <a:t>Mirizzi's </a:t>
            </a:r>
            <a:r>
              <a:rPr lang="ar-SA"/>
              <a:t>syndrome</a:t>
            </a:r>
            <a:r>
              <a:rPr lang="en-US"/>
              <a:t>. </a:t>
            </a:r>
            <a:endParaRPr lang="en-US" dirty="0"/>
          </a:p>
          <a:p>
            <a:pPr marL="0" indent="0" algn="just">
              <a:buNone/>
            </a:pPr>
            <a:endParaRPr lang="en-US" dirty="0"/>
          </a:p>
          <a:p>
            <a:pPr algn="just"/>
            <a:r>
              <a:rPr lang="en-US" dirty="0"/>
              <a:t>The presence of pale stools and dark urine suggests an obstructive or post-hepatic/liver cause as normal feces get their color from bile pigments. They can, however, occur in many liver conditions and are therefore not a reliable clinical feature to distinguish obstruction from liver causes of jaundice. </a:t>
            </a:r>
          </a:p>
          <a:p>
            <a:pPr algn="just"/>
            <a:r>
              <a:rPr lang="en-US" dirty="0"/>
              <a:t>People also can present with elevated serum cholesterol, and often complain of severe itching or "pruritus" because of the direct and indirect effects of </a:t>
            </a:r>
            <a:r>
              <a:rPr lang="en-US" dirty="0" err="1"/>
              <a:t>pruritogens</a:t>
            </a:r>
            <a:r>
              <a:rPr lang="en-US" dirty="0"/>
              <a:t> in bile such as bile salts. </a:t>
            </a:r>
          </a:p>
          <a:p>
            <a:pPr algn="just"/>
            <a:r>
              <a:rPr lang="en-US"/>
              <a:t>A </a:t>
            </a:r>
            <a:r>
              <a:rPr lang="en-US" dirty="0"/>
              <a:t>combination of liver function tests is essential to arrive at a diagnosis.</a:t>
            </a:r>
          </a:p>
        </p:txBody>
      </p:sp>
    </p:spTree>
    <p:extLst>
      <p:ext uri="{BB962C8B-B14F-4D97-AF65-F5344CB8AC3E}">
        <p14:creationId xmlns:p14="http://schemas.microsoft.com/office/powerpoint/2010/main" val="104511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73932" y="-99392"/>
            <a:ext cx="8686800" cy="1143000"/>
          </a:xfrm>
        </p:spPr>
        <p:txBody>
          <a:bodyPr>
            <a:normAutofit/>
          </a:bodyPr>
          <a:lstStyle/>
          <a:p>
            <a:pPr rtl="0"/>
            <a:r>
              <a:rPr lang="en-US" sz="4900" b="1" dirty="0">
                <a:solidFill>
                  <a:srgbClr val="ABAB1F"/>
                </a:solidFill>
                <a:effectLst>
                  <a:outerShdw blurRad="38100" dist="38100" dir="2700000" algn="tl">
                    <a:srgbClr val="000000">
                      <a:alpha val="43137"/>
                    </a:srgbClr>
                  </a:outerShdw>
                </a:effectLst>
              </a:rPr>
              <a:t>Painful  vs.  Painless</a:t>
            </a:r>
            <a:endParaRPr lang="ar-JO" sz="4900" b="1" dirty="0">
              <a:solidFill>
                <a:srgbClr val="ABAB1F"/>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773932" y="980728"/>
            <a:ext cx="8712968" cy="5760640"/>
          </a:xfrm>
        </p:spPr>
        <p:txBody>
          <a:bodyPr>
            <a:normAutofit fontScale="92500" lnSpcReduction="10000"/>
          </a:bodyPr>
          <a:lstStyle/>
          <a:p>
            <a:pPr algn="l" rtl="0"/>
            <a:r>
              <a:rPr lang="en-US" sz="2800" dirty="0"/>
              <a:t>One of the main distinguishing symptoms between benign and malignant causes is </a:t>
            </a:r>
            <a:r>
              <a:rPr lang="en-US" sz="2800" dirty="0">
                <a:effectLst>
                  <a:outerShdw blurRad="38100" dist="38100" dir="2700000" algn="tl">
                    <a:srgbClr val="000000">
                      <a:alpha val="43137"/>
                    </a:srgbClr>
                  </a:outerShdw>
                </a:effectLst>
              </a:rPr>
              <a:t>pain.</a:t>
            </a:r>
          </a:p>
          <a:p>
            <a:pPr algn="l" rtl="0"/>
            <a:endParaRPr lang="en-US" sz="900" dirty="0"/>
          </a:p>
          <a:p>
            <a:pPr algn="l" rtl="0"/>
            <a:r>
              <a:rPr lang="en-US" sz="2800" b="1" dirty="0"/>
              <a:t>Painful obstructive jaundice</a:t>
            </a:r>
            <a:r>
              <a:rPr lang="en-US" sz="2800" dirty="0"/>
              <a:t> is usually related to gallstones, while </a:t>
            </a:r>
            <a:r>
              <a:rPr lang="en-US" sz="2800" b="1" dirty="0"/>
              <a:t>painless obstructive jaundice</a:t>
            </a:r>
            <a:r>
              <a:rPr lang="en-US" sz="2800" dirty="0"/>
              <a:t> tends to be related to tumors (</a:t>
            </a:r>
            <a:r>
              <a:rPr lang="en-US" sz="2800" dirty="0">
                <a:solidFill>
                  <a:srgbClr val="FF0000"/>
                </a:solidFill>
              </a:rPr>
              <a:t>red flag</a:t>
            </a:r>
            <a:r>
              <a:rPr lang="en-US" sz="2800" dirty="0"/>
              <a:t>).</a:t>
            </a:r>
          </a:p>
          <a:p>
            <a:pPr algn="l" rtl="0"/>
            <a:endParaRPr lang="en-US" sz="900" dirty="0"/>
          </a:p>
          <a:p>
            <a:pPr algn="l" rtl="0"/>
            <a:r>
              <a:rPr lang="en-US" sz="2800" dirty="0"/>
              <a:t>The reason for this difference is that stones tend to harbour bacteria and cause bile duct infection, resulting in pain and fever.</a:t>
            </a:r>
          </a:p>
          <a:p>
            <a:pPr algn="l" rtl="0"/>
            <a:endParaRPr lang="en-US" sz="900" dirty="0"/>
          </a:p>
          <a:p>
            <a:pPr algn="l" rtl="0"/>
            <a:r>
              <a:rPr lang="en-US" sz="2800" dirty="0"/>
              <a:t>Interestingly, as pain is not a key feature for malignant causes, patients with tumors tend to seek expert help later. These patients may also have worrisome symptoms of weight loss and loss of appetite.</a:t>
            </a:r>
          </a:p>
          <a:p>
            <a:pPr algn="l" rtl="0"/>
            <a:endParaRPr lang="ar-JO" sz="2800" dirty="0"/>
          </a:p>
        </p:txBody>
      </p:sp>
    </p:spTree>
    <p:extLst>
      <p:ext uri="{BB962C8B-B14F-4D97-AF65-F5344CB8AC3E}">
        <p14:creationId xmlns:p14="http://schemas.microsoft.com/office/powerpoint/2010/main" val="526358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3" y="481098"/>
            <a:ext cx="11206981" cy="781683"/>
          </a:xfrm>
        </p:spPr>
        <p:txBody>
          <a:bodyPr>
            <a:normAutofit fontScale="90000"/>
          </a:bodyPr>
          <a:lstStyle/>
          <a:p>
            <a:r>
              <a:rPr lang="en-US" b="1" dirty="0"/>
              <a:t>Causes of the Obstructive jaundice</a:t>
            </a:r>
          </a:p>
        </p:txBody>
      </p:sp>
      <p:sp>
        <p:nvSpPr>
          <p:cNvPr id="3" name="Content Placeholder 2"/>
          <p:cNvSpPr>
            <a:spLocks noGrp="1"/>
          </p:cNvSpPr>
          <p:nvPr>
            <p:ph idx="1"/>
          </p:nvPr>
        </p:nvSpPr>
        <p:spPr>
          <a:xfrm>
            <a:off x="581636" y="1558635"/>
            <a:ext cx="10139144" cy="4818267"/>
          </a:xfrm>
        </p:spPr>
        <p:txBody>
          <a:bodyPr>
            <a:normAutofit fontScale="70000" lnSpcReduction="20000"/>
          </a:bodyPr>
          <a:lstStyle/>
          <a:p>
            <a:pPr marL="0" indent="0">
              <a:buNone/>
            </a:pPr>
            <a:r>
              <a:rPr lang="en-US" b="1" dirty="0">
                <a:solidFill>
                  <a:schemeClr val="tx1">
                    <a:lumMod val="95000"/>
                    <a:lumOff val="5000"/>
                  </a:schemeClr>
                </a:solidFill>
              </a:rPr>
              <a:t>Intraluminal obstruction</a:t>
            </a:r>
            <a:r>
              <a:rPr lang="en-US" dirty="0">
                <a:solidFill>
                  <a:schemeClr val="tx1">
                    <a:lumMod val="95000"/>
                    <a:lumOff val="5000"/>
                  </a:schemeClr>
                </a:solidFill>
              </a:rPr>
              <a:t>: stones, </a:t>
            </a:r>
            <a:r>
              <a:rPr lang="en-US" altLang="en-US" sz="2800" dirty="0">
                <a:solidFill>
                  <a:schemeClr val="tx1">
                    <a:lumMod val="95000"/>
                    <a:lumOff val="5000"/>
                  </a:schemeClr>
                </a:solidFill>
              </a:rPr>
              <a:t>hydatid cysts worms</a:t>
            </a:r>
          </a:p>
          <a:p>
            <a:pPr marL="0" indent="0">
              <a:buNone/>
            </a:pPr>
            <a:endParaRPr lang="en-US" dirty="0">
              <a:solidFill>
                <a:schemeClr val="tx1">
                  <a:lumMod val="95000"/>
                  <a:lumOff val="5000"/>
                </a:schemeClr>
              </a:solidFill>
            </a:endParaRPr>
          </a:p>
          <a:p>
            <a:pPr marL="0" indent="0">
              <a:buNone/>
            </a:pPr>
            <a:r>
              <a:rPr lang="en-US" b="1" dirty="0">
                <a:solidFill>
                  <a:schemeClr val="tx1">
                    <a:lumMod val="95000"/>
                    <a:lumOff val="5000"/>
                  </a:schemeClr>
                </a:solidFill>
              </a:rPr>
              <a:t>Wall pathologies “</a:t>
            </a:r>
            <a:r>
              <a:rPr lang="en-GB" altLang="en-US" b="1" i="1" dirty="0">
                <a:solidFill>
                  <a:schemeClr val="tx1">
                    <a:lumMod val="95000"/>
                    <a:lumOff val="5000"/>
                  </a:schemeClr>
                </a:solidFill>
              </a:rPr>
              <a:t>Intra-mural”</a:t>
            </a:r>
          </a:p>
          <a:p>
            <a:pPr>
              <a:lnSpc>
                <a:spcPct val="80000"/>
              </a:lnSpc>
            </a:pPr>
            <a:r>
              <a:rPr lang="en-GB" altLang="en-US" u="sng" dirty="0">
                <a:solidFill>
                  <a:schemeClr val="tx1">
                    <a:lumMod val="95000"/>
                    <a:lumOff val="5000"/>
                  </a:schemeClr>
                </a:solidFill>
              </a:rPr>
              <a:t>Benign</a:t>
            </a:r>
            <a:r>
              <a:rPr lang="en-GB" altLang="en-US" dirty="0">
                <a:solidFill>
                  <a:schemeClr val="tx1">
                    <a:lumMod val="95000"/>
                    <a:lumOff val="5000"/>
                  </a:schemeClr>
                </a:solidFill>
              </a:rPr>
              <a:t> stricture  </a:t>
            </a:r>
          </a:p>
          <a:p>
            <a:pPr marL="514350" indent="-514350">
              <a:lnSpc>
                <a:spcPct val="80000"/>
              </a:lnSpc>
              <a:buFont typeface="+mj-lt"/>
              <a:buAutoNum type="arabicPeriod"/>
            </a:pPr>
            <a:r>
              <a:rPr lang="en-US" dirty="0">
                <a:solidFill>
                  <a:schemeClr val="tx1">
                    <a:lumMod val="95000"/>
                    <a:lumOff val="5000"/>
                  </a:schemeClr>
                </a:solidFill>
              </a:rPr>
              <a:t>Congenital </a:t>
            </a:r>
            <a:r>
              <a:rPr lang="en-US" altLang="en-US" sz="2800" dirty="0">
                <a:solidFill>
                  <a:schemeClr val="tx1">
                    <a:lumMod val="95000"/>
                    <a:lumOff val="5000"/>
                  </a:schemeClr>
                </a:solidFill>
                <a:cs typeface="Aparajita" panose="020B0604020202020204" pitchFamily="34" charset="0"/>
              </a:rPr>
              <a:t>BILIARY ATRESIA</a:t>
            </a:r>
          </a:p>
          <a:p>
            <a:pPr marL="514350" indent="-514350">
              <a:lnSpc>
                <a:spcPct val="80000"/>
              </a:lnSpc>
              <a:buFont typeface="+mj-lt"/>
              <a:buAutoNum type="arabicPeriod"/>
            </a:pPr>
            <a:r>
              <a:rPr lang="en-US" altLang="en-US" sz="2800" dirty="0">
                <a:solidFill>
                  <a:schemeClr val="tx1">
                    <a:lumMod val="95000"/>
                    <a:lumOff val="5000"/>
                  </a:schemeClr>
                </a:solidFill>
                <a:cs typeface="Aparajita" panose="020B0604020202020204" pitchFamily="34" charset="0"/>
              </a:rPr>
              <a:t>IATROGENIC: </a:t>
            </a:r>
            <a:r>
              <a:rPr lang="en-US" altLang="en-US" sz="2600" dirty="0">
                <a:solidFill>
                  <a:schemeClr val="tx1">
                    <a:lumMod val="95000"/>
                    <a:lumOff val="5000"/>
                  </a:schemeClr>
                </a:solidFill>
                <a:cs typeface="Aparajita" panose="020B0604020202020204" pitchFamily="34" charset="0"/>
              </a:rPr>
              <a:t>BILIARY SURGERY , GASTRECTOMY,  HEPATIC RESECTION  ,LIVER TRANSPLANT</a:t>
            </a:r>
            <a:endParaRPr lang="en-US" altLang="en-US" sz="2800" dirty="0">
              <a:solidFill>
                <a:schemeClr val="tx1">
                  <a:lumMod val="95000"/>
                  <a:lumOff val="5000"/>
                </a:schemeClr>
              </a:solidFill>
              <a:cs typeface="Aparajita" panose="020B0604020202020204" pitchFamily="34" charset="0"/>
            </a:endParaRPr>
          </a:p>
          <a:p>
            <a:pPr marL="514350" indent="-514350">
              <a:lnSpc>
                <a:spcPct val="80000"/>
              </a:lnSpc>
              <a:buFont typeface="+mj-lt"/>
              <a:buAutoNum type="arabicPeriod"/>
            </a:pPr>
            <a:r>
              <a:rPr lang="en-US" altLang="en-US" sz="2800" dirty="0">
                <a:solidFill>
                  <a:schemeClr val="tx1">
                    <a:lumMod val="95000"/>
                    <a:lumOff val="5000"/>
                  </a:schemeClr>
                </a:solidFill>
                <a:cs typeface="Aparajita" panose="020B0604020202020204" pitchFamily="34" charset="0"/>
              </a:rPr>
              <a:t>INFLAMMATORY; </a:t>
            </a:r>
            <a:r>
              <a:rPr lang="en-US" altLang="en-US" sz="2800" b="1" dirty="0">
                <a:solidFill>
                  <a:schemeClr val="tx1">
                    <a:lumMod val="95000"/>
                    <a:lumOff val="5000"/>
                  </a:schemeClr>
                </a:solidFill>
                <a:cs typeface="Aparajita" panose="020B0604020202020204" pitchFamily="34" charset="0"/>
              </a:rPr>
              <a:t>C</a:t>
            </a:r>
            <a:r>
              <a:rPr lang="en-US" altLang="en-US" b="1" dirty="0">
                <a:solidFill>
                  <a:schemeClr val="tx1">
                    <a:lumMod val="95000"/>
                    <a:lumOff val="5000"/>
                  </a:schemeClr>
                </a:solidFill>
                <a:cs typeface="Aparajita" panose="020B0604020202020204" pitchFamily="34" charset="0"/>
              </a:rPr>
              <a:t>HOLANGITIS, </a:t>
            </a:r>
            <a:r>
              <a:rPr lang="en-US" altLang="en-US" sz="2800" b="1" dirty="0">
                <a:solidFill>
                  <a:schemeClr val="tx1">
                    <a:lumMod val="95000"/>
                    <a:lumOff val="5000"/>
                  </a:schemeClr>
                </a:solidFill>
                <a:cs typeface="Aparajita" panose="020B0604020202020204" pitchFamily="34" charset="0"/>
              </a:rPr>
              <a:t>P</a:t>
            </a:r>
            <a:r>
              <a:rPr lang="en-US" altLang="en-US" b="1" dirty="0">
                <a:solidFill>
                  <a:schemeClr val="tx1">
                    <a:lumMod val="95000"/>
                    <a:lumOff val="5000"/>
                  </a:schemeClr>
                </a:solidFill>
                <a:cs typeface="Aparajita" panose="020B0604020202020204" pitchFamily="34" charset="0"/>
              </a:rPr>
              <a:t>ANCREATITIS</a:t>
            </a:r>
            <a:r>
              <a:rPr lang="en-US" altLang="en-US" sz="2800" b="1" dirty="0">
                <a:solidFill>
                  <a:schemeClr val="tx1">
                    <a:lumMod val="95000"/>
                    <a:lumOff val="5000"/>
                  </a:schemeClr>
                </a:solidFill>
                <a:cs typeface="Aparajita" panose="020B0604020202020204" pitchFamily="34" charset="0"/>
              </a:rPr>
              <a:t>, S</a:t>
            </a:r>
            <a:r>
              <a:rPr lang="en-US" altLang="en-US" b="1" dirty="0">
                <a:solidFill>
                  <a:schemeClr val="tx1">
                    <a:lumMod val="95000"/>
                    <a:lumOff val="5000"/>
                  </a:schemeClr>
                </a:solidFill>
                <a:cs typeface="Aparajita" panose="020B0604020202020204" pitchFamily="34" charset="0"/>
              </a:rPr>
              <a:t>CLEROSING CHOLANANGITIS</a:t>
            </a:r>
            <a:r>
              <a:rPr lang="en-US" altLang="en-US" b="1" i="1" dirty="0">
                <a:solidFill>
                  <a:schemeClr val="tx1">
                    <a:lumMod val="95000"/>
                    <a:lumOff val="5000"/>
                  </a:schemeClr>
                </a:solidFill>
                <a:cs typeface="Aparajita" panose="020B0604020202020204" pitchFamily="34" charset="0"/>
              </a:rPr>
              <a:t>.</a:t>
            </a:r>
          </a:p>
          <a:p>
            <a:pPr marL="514350" indent="-514350">
              <a:lnSpc>
                <a:spcPct val="80000"/>
              </a:lnSpc>
              <a:buFont typeface="+mj-lt"/>
              <a:buAutoNum type="arabicPeriod"/>
            </a:pPr>
            <a:r>
              <a:rPr lang="en-US" altLang="en-US" sz="2800" dirty="0">
                <a:solidFill>
                  <a:schemeClr val="tx1">
                    <a:lumMod val="95000"/>
                    <a:lumOff val="5000"/>
                  </a:schemeClr>
                </a:solidFill>
                <a:cs typeface="Aparajita" panose="020B0604020202020204" pitchFamily="34" charset="0"/>
              </a:rPr>
              <a:t>TRAUMA</a:t>
            </a:r>
          </a:p>
          <a:p>
            <a:pPr marL="514350" indent="-514350">
              <a:lnSpc>
                <a:spcPct val="80000"/>
              </a:lnSpc>
              <a:buFont typeface="+mj-lt"/>
              <a:buAutoNum type="arabicPeriod"/>
            </a:pPr>
            <a:r>
              <a:rPr lang="en-US" altLang="en-US" sz="2800" dirty="0">
                <a:solidFill>
                  <a:schemeClr val="tx1">
                    <a:lumMod val="95000"/>
                    <a:lumOff val="5000"/>
                  </a:schemeClr>
                </a:solidFill>
                <a:cs typeface="Aparajita" panose="020B0604020202020204" pitchFamily="34" charset="0"/>
              </a:rPr>
              <a:t>IDIOPATHIC </a:t>
            </a:r>
          </a:p>
          <a:p>
            <a:pPr marL="514350" indent="-514350">
              <a:lnSpc>
                <a:spcPct val="80000"/>
              </a:lnSpc>
              <a:buFont typeface="+mj-lt"/>
              <a:buAutoNum type="arabicPeriod"/>
            </a:pPr>
            <a:r>
              <a:rPr lang="en-US" altLang="en-US" sz="2800" dirty="0">
                <a:solidFill>
                  <a:schemeClr val="tx1">
                    <a:lumMod val="95000"/>
                    <a:lumOff val="5000"/>
                  </a:schemeClr>
                </a:solidFill>
                <a:cs typeface="Aparajita" panose="020B0604020202020204" pitchFamily="34" charset="0"/>
              </a:rPr>
              <a:t>RADIOTHERAPY                       </a:t>
            </a:r>
          </a:p>
          <a:p>
            <a:pPr>
              <a:lnSpc>
                <a:spcPct val="80000"/>
              </a:lnSpc>
            </a:pPr>
            <a:r>
              <a:rPr lang="en-GB" altLang="en-US" u="sng" dirty="0">
                <a:solidFill>
                  <a:schemeClr val="tx1">
                    <a:lumMod val="95000"/>
                    <a:lumOff val="5000"/>
                  </a:schemeClr>
                </a:solidFill>
              </a:rPr>
              <a:t>Malignant</a:t>
            </a:r>
            <a:r>
              <a:rPr lang="en-GB" altLang="en-US" dirty="0">
                <a:solidFill>
                  <a:schemeClr val="tx1">
                    <a:lumMod val="95000"/>
                    <a:lumOff val="5000"/>
                  </a:schemeClr>
                </a:solidFill>
              </a:rPr>
              <a:t> stricture:  cholangiocarcinoma</a:t>
            </a:r>
            <a:endParaRPr lang="en-GB" altLang="en-US" i="1" dirty="0">
              <a:solidFill>
                <a:schemeClr val="tx1">
                  <a:lumMod val="95000"/>
                  <a:lumOff val="5000"/>
                </a:schemeClr>
              </a:solidFill>
            </a:endParaRPr>
          </a:p>
          <a:p>
            <a:pPr marL="0" indent="0">
              <a:buNone/>
            </a:pPr>
            <a:endParaRPr lang="en-US" dirty="0">
              <a:solidFill>
                <a:schemeClr val="tx1">
                  <a:lumMod val="95000"/>
                  <a:lumOff val="5000"/>
                </a:schemeClr>
              </a:solidFill>
            </a:endParaRPr>
          </a:p>
          <a:p>
            <a:pPr marL="0" indent="0">
              <a:buNone/>
            </a:pPr>
            <a:r>
              <a:rPr lang="en-US" b="1" dirty="0">
                <a:solidFill>
                  <a:schemeClr val="tx1">
                    <a:lumMod val="95000"/>
                    <a:lumOff val="5000"/>
                  </a:schemeClr>
                </a:solidFill>
              </a:rPr>
              <a:t>External compression</a:t>
            </a:r>
            <a:r>
              <a:rPr lang="en-US" dirty="0">
                <a:solidFill>
                  <a:schemeClr val="tx1">
                    <a:lumMod val="95000"/>
                    <a:lumOff val="5000"/>
                  </a:schemeClr>
                </a:solidFill>
              </a:rPr>
              <a:t>: pancreatitis, tumor of the head of the pancreas, </a:t>
            </a:r>
            <a:r>
              <a:rPr lang="en-GB" sz="2800" dirty="0">
                <a:solidFill>
                  <a:schemeClr val="tx1">
                    <a:lumMod val="95000"/>
                    <a:lumOff val="5000"/>
                  </a:schemeClr>
                </a:solidFill>
              </a:rPr>
              <a:t>p</a:t>
            </a:r>
            <a:r>
              <a:rPr lang="en-GB" altLang="en-US" sz="2800" dirty="0">
                <a:solidFill>
                  <a:schemeClr val="tx1">
                    <a:lumMod val="95000"/>
                    <a:lumOff val="5000"/>
                  </a:schemeClr>
                </a:solidFill>
              </a:rPr>
              <a:t>ancreatic pseudocyst</a:t>
            </a:r>
            <a:r>
              <a:rPr lang="en-GB" altLang="en-US" dirty="0">
                <a:solidFill>
                  <a:schemeClr val="tx1">
                    <a:lumMod val="95000"/>
                    <a:lumOff val="5000"/>
                  </a:schemeClr>
                </a:solidFill>
              </a:rPr>
              <a:t>,</a:t>
            </a:r>
            <a:r>
              <a:rPr lang="en-US" dirty="0">
                <a:solidFill>
                  <a:schemeClr val="tx1">
                    <a:lumMod val="95000"/>
                    <a:lumOff val="5000"/>
                  </a:schemeClr>
                </a:solidFill>
              </a:rPr>
              <a:t> tumor of the ampulla of </a:t>
            </a:r>
            <a:r>
              <a:rPr lang="en-US" dirty="0" err="1">
                <a:solidFill>
                  <a:schemeClr val="tx1">
                    <a:lumMod val="95000"/>
                    <a:lumOff val="5000"/>
                  </a:schemeClr>
                </a:solidFill>
              </a:rPr>
              <a:t>Vater</a:t>
            </a:r>
            <a:r>
              <a:rPr lang="en-US" dirty="0">
                <a:solidFill>
                  <a:schemeClr val="tx1">
                    <a:lumMod val="95000"/>
                    <a:lumOff val="5000"/>
                  </a:schemeClr>
                </a:solidFill>
              </a:rPr>
              <a:t>, Mirizzi syndrome.</a:t>
            </a:r>
          </a:p>
          <a:p>
            <a:endParaRPr lang="en-US" dirty="0"/>
          </a:p>
        </p:txBody>
      </p:sp>
    </p:spTree>
    <p:extLst>
      <p:ext uri="{BB962C8B-B14F-4D97-AF65-F5344CB8AC3E}">
        <p14:creationId xmlns:p14="http://schemas.microsoft.com/office/powerpoint/2010/main" val="234000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4572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9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73932" y="53752"/>
            <a:ext cx="8686800" cy="1143000"/>
          </a:xfrm>
        </p:spPr>
        <p:txBody>
          <a:bodyPr>
            <a:normAutofit/>
          </a:bodyPr>
          <a:lstStyle/>
          <a:p>
            <a:pPr rtl="0"/>
            <a:r>
              <a:rPr lang="en-US" sz="4900" b="1" dirty="0">
                <a:solidFill>
                  <a:srgbClr val="ABAB1F"/>
                </a:solidFill>
                <a:effectLst>
                  <a:outerShdw blurRad="38100" dist="38100" dir="2700000" algn="tl">
                    <a:srgbClr val="000000">
                      <a:alpha val="43137"/>
                    </a:srgbClr>
                  </a:outerShdw>
                </a:effectLst>
              </a:rPr>
              <a:t>Stone  vs. Malignancy</a:t>
            </a:r>
            <a:endParaRPr lang="ar-JO" sz="4900" b="1" dirty="0">
              <a:solidFill>
                <a:srgbClr val="ABAB1F"/>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773932" y="1196752"/>
            <a:ext cx="8712968" cy="5328592"/>
          </a:xfrm>
        </p:spPr>
        <p:txBody>
          <a:bodyPr>
            <a:normAutofit/>
          </a:bodyPr>
          <a:lstStyle/>
          <a:p>
            <a:pPr algn="l" rtl="0"/>
            <a:r>
              <a:rPr lang="en-US" sz="2800" dirty="0"/>
              <a:t>It is important to distinguish between the possible causes of obstructive jaundice.</a:t>
            </a:r>
          </a:p>
          <a:p>
            <a:pPr algn="l" rtl="0"/>
            <a:endParaRPr lang="en-US" dirty="0"/>
          </a:p>
          <a:p>
            <a:pPr algn="l" rtl="0"/>
            <a:r>
              <a:rPr lang="en-US" sz="2800" dirty="0"/>
              <a:t>While the common causes are related to gallstone disease, the more frightening causes are related to cancer (pancreatic cancer, ​bile duct cancer,… ).</a:t>
            </a:r>
          </a:p>
          <a:p>
            <a:pPr algn="l" rtl="0"/>
            <a:endParaRPr lang="en-US" sz="1800" dirty="0"/>
          </a:p>
          <a:p>
            <a:pPr algn="l" rtl="0">
              <a:buFont typeface="Wingdings" panose="05000000000000000000" pitchFamily="2" charset="2"/>
              <a:buChar char="v"/>
            </a:pPr>
            <a:r>
              <a:rPr lang="en-US" sz="2800" dirty="0"/>
              <a:t>Benign causes: Gallstones, choledochal cyst, benign bile duct strictures</a:t>
            </a:r>
          </a:p>
          <a:p>
            <a:pPr algn="l" rtl="0">
              <a:buFont typeface="Wingdings" panose="05000000000000000000" pitchFamily="2" charset="2"/>
              <a:buChar char="v"/>
            </a:pPr>
            <a:r>
              <a:rPr lang="en-US" sz="2800" dirty="0"/>
              <a:t>Malignant causes: malignant tumors in the pancreas, bile duct, gallbladder</a:t>
            </a:r>
            <a:endParaRPr lang="ar-JO" sz="2800" dirty="0"/>
          </a:p>
        </p:txBody>
      </p:sp>
    </p:spTree>
    <p:extLst>
      <p:ext uri="{BB962C8B-B14F-4D97-AF65-F5344CB8AC3E}">
        <p14:creationId xmlns:p14="http://schemas.microsoft.com/office/powerpoint/2010/main" val="4085462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THE COMMONEST CAUSE</a:t>
            </a:r>
          </a:p>
        </p:txBody>
      </p:sp>
      <p:sp>
        <p:nvSpPr>
          <p:cNvPr id="24579" name="Rectangle 3"/>
          <p:cNvSpPr>
            <a:spLocks noGrp="1" noChangeArrowheads="1"/>
          </p:cNvSpPr>
          <p:nvPr>
            <p:ph idx="1"/>
          </p:nvPr>
        </p:nvSpPr>
        <p:spPr/>
        <p:txBody>
          <a:bodyPr/>
          <a:lstStyle/>
          <a:p>
            <a:pPr algn="l" rtl="0" eaLnBrk="1" hangingPunct="1"/>
            <a:r>
              <a:rPr lang="en-US" altLang="en-US" b="1" dirty="0"/>
              <a:t>STONE SLIPPING INTO THE BILIARY TREE “</a:t>
            </a:r>
            <a:r>
              <a:rPr lang="en-US" sz="3200" b="1" i="1" u="sng" dirty="0">
                <a:solidFill>
                  <a:srgbClr val="231F20"/>
                </a:solidFill>
              </a:rPr>
              <a:t>Choledocholithiasis”</a:t>
            </a:r>
            <a:endParaRPr lang="en-US" altLang="en-US" b="1" i="1" u="sng" dirty="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714" y="305076"/>
            <a:ext cx="4155421" cy="2934249"/>
          </a:xfrm>
          <a:prstGeom prst="rect">
            <a:avLst/>
          </a:prstGeom>
          <a:solidFill>
            <a:schemeClr val="bg1">
              <a:alpha val="0"/>
            </a:schemeClr>
          </a:solidFill>
          <a:ln>
            <a:noFill/>
          </a:ln>
        </p:spPr>
      </p:pic>
      <p:sp>
        <p:nvSpPr>
          <p:cNvPr id="2" name="Content Placeholder 2">
            <a:extLst>
              <a:ext uri="{FF2B5EF4-FFF2-40B4-BE49-F238E27FC236}">
                <a16:creationId xmlns:a16="http://schemas.microsoft.com/office/drawing/2014/main" id="{C2F79ECC-FA0F-DD44-AF21-B55FD90ECFB3}"/>
              </a:ext>
            </a:extLst>
          </p:cNvPr>
          <p:cNvSpPr txBox="1">
            <a:spLocks/>
          </p:cNvSpPr>
          <p:nvPr/>
        </p:nvSpPr>
        <p:spPr>
          <a:xfrm>
            <a:off x="686572" y="3354779"/>
            <a:ext cx="7772400" cy="47244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t>Common bile duct stone, may be small or large and single or multiple, and are found in 6% to 12% of patients with stones in the gallbladder. </a:t>
            </a:r>
          </a:p>
          <a:p>
            <a:pPr marL="68580" indent="0">
              <a:buFont typeface="Wingdings" pitchFamily="2" charset="2"/>
              <a:buNone/>
            </a:pPr>
            <a:endParaRPr lang="en-US"/>
          </a:p>
          <a:p>
            <a:r>
              <a:rPr lang="en-US"/>
              <a:t>There are two possible origins for common duct stones;</a:t>
            </a:r>
            <a:br>
              <a:rPr lang="en-US"/>
            </a:br>
            <a:endParaRPr lang="en-US"/>
          </a:p>
          <a:p>
            <a:pPr lvl="1">
              <a:buFont typeface="Wingdings" pitchFamily="2" charset="2"/>
              <a:buChar char="Ø"/>
            </a:pPr>
            <a:r>
              <a:rPr lang="en-US"/>
              <a:t> </a:t>
            </a:r>
            <a:r>
              <a:rPr lang="en-US" b="1">
                <a:solidFill>
                  <a:schemeClr val="tx1">
                    <a:lumMod val="75000"/>
                    <a:lumOff val="25000"/>
                  </a:schemeClr>
                </a:solidFill>
              </a:rPr>
              <a:t>secondary stones (cholesterol stones) </a:t>
            </a:r>
            <a:r>
              <a:rPr lang="en-US"/>
              <a:t>: most cholesterol stones develop within the gallbladder and reach the duct after traversing the cystic duct. </a:t>
            </a:r>
            <a:br>
              <a:rPr lang="en-US"/>
            </a:br>
            <a:endParaRPr lang="en-US"/>
          </a:p>
          <a:p>
            <a:pPr lvl="1">
              <a:buFont typeface="Wingdings" pitchFamily="2" charset="2"/>
              <a:buChar char="Ø"/>
            </a:pPr>
            <a:r>
              <a:rPr lang="en-US" b="1">
                <a:solidFill>
                  <a:schemeClr val="tx1">
                    <a:lumMod val="75000"/>
                    <a:lumOff val="25000"/>
                  </a:schemeClr>
                </a:solidFill>
              </a:rPr>
              <a:t>primary common duct stone (Brown pigment stones)</a:t>
            </a:r>
            <a:endParaRPr lang="en-US" b="1" dirty="0">
              <a:solidFill>
                <a:schemeClr val="tx1">
                  <a:lumMod val="75000"/>
                  <a:lumOff val="25000"/>
                </a:schemeClr>
              </a:solidFill>
            </a:endParaRPr>
          </a:p>
        </p:txBody>
      </p:sp>
    </p:spTree>
    <p:extLst>
      <p:ext uri="{BB962C8B-B14F-4D97-AF65-F5344CB8AC3E}">
        <p14:creationId xmlns:p14="http://schemas.microsoft.com/office/powerpoint/2010/main" val="207388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p>
        </p:txBody>
      </p:sp>
      <p:sp>
        <p:nvSpPr>
          <p:cNvPr id="3" name="Content Placeholder 2"/>
          <p:cNvSpPr>
            <a:spLocks noGrp="1"/>
          </p:cNvSpPr>
          <p:nvPr>
            <p:ph idx="1"/>
          </p:nvPr>
        </p:nvSpPr>
        <p:spPr>
          <a:xfrm>
            <a:off x="2317078" y="1935480"/>
            <a:ext cx="8229600" cy="4389120"/>
          </a:xfrm>
        </p:spPr>
        <p:txBody>
          <a:bodyPr/>
          <a:lstStyle/>
          <a:p>
            <a:r>
              <a:rPr lang="en-US" dirty="0"/>
              <a:t>Definition</a:t>
            </a:r>
          </a:p>
          <a:p>
            <a:r>
              <a:rPr lang="en-US" dirty="0"/>
              <a:t>Bilirubin metabolism</a:t>
            </a:r>
          </a:p>
          <a:p>
            <a:r>
              <a:rPr lang="en-US" dirty="0"/>
              <a:t>Classification</a:t>
            </a:r>
          </a:p>
          <a:p>
            <a:r>
              <a:rPr lang="en-US" dirty="0"/>
              <a:t>Diagnosis</a:t>
            </a:r>
          </a:p>
          <a:p>
            <a:r>
              <a:rPr lang="en-US"/>
              <a:t>Special investigations</a:t>
            </a:r>
            <a:endParaRPr lang="en-GB"/>
          </a:p>
          <a:p>
            <a:r>
              <a:rPr lang="en-GB"/>
              <a:t>Management.</a:t>
            </a:r>
            <a:endParaRPr lang="en-US" dirty="0"/>
          </a:p>
        </p:txBody>
      </p:sp>
    </p:spTree>
    <p:extLst>
      <p:ext uri="{BB962C8B-B14F-4D97-AF65-F5344CB8AC3E}">
        <p14:creationId xmlns:p14="http://schemas.microsoft.com/office/powerpoint/2010/main" val="3323281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9DD19D-2563-9D4F-A468-DECF6208CD7C}"/>
              </a:ext>
            </a:extLst>
          </p:cNvPr>
          <p:cNvSpPr txBox="1">
            <a:spLocks noGrp="1"/>
          </p:cNvSpPr>
          <p:nvPr>
            <p:ph idx="1"/>
          </p:nvPr>
        </p:nvSpPr>
        <p:spPr>
          <a:xfrm>
            <a:off x="1065212" y="1403604"/>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solidFill>
                  <a:schemeClr val="tx1">
                    <a:lumMod val="75000"/>
                    <a:lumOff val="25000"/>
                  </a:schemeClr>
                </a:solidFill>
              </a:rPr>
              <a:t>Elevation of serum bilirubin, </a:t>
            </a:r>
            <a:r>
              <a:rPr lang="en-US" b="1">
                <a:solidFill>
                  <a:schemeClr val="tx1">
                    <a:lumMod val="75000"/>
                    <a:lumOff val="25000"/>
                  </a:schemeClr>
                </a:solidFill>
              </a:rPr>
              <a:t>alkaline phosphatase</a:t>
            </a:r>
            <a:r>
              <a:rPr lang="en-US">
                <a:solidFill>
                  <a:schemeClr val="tx1">
                    <a:lumMod val="75000"/>
                    <a:lumOff val="25000"/>
                  </a:schemeClr>
                </a:solidFill>
              </a:rPr>
              <a:t>, and transaminases are commonly seen in patients with bile duct stones (almost 2/3).</a:t>
            </a:r>
          </a:p>
          <a:p>
            <a:r>
              <a:rPr lang="en-US"/>
              <a:t>US, MRC, PTC, </a:t>
            </a:r>
            <a:r>
              <a:rPr lang="en-US" b="1">
                <a:solidFill>
                  <a:schemeClr val="tx1">
                    <a:lumMod val="75000"/>
                    <a:lumOff val="25000"/>
                  </a:schemeClr>
                </a:solidFill>
              </a:rPr>
              <a:t>Endoscopic cholangiography </a:t>
            </a:r>
            <a:r>
              <a:rPr lang="en-US">
                <a:solidFill>
                  <a:schemeClr val="tx1">
                    <a:lumMod val="75000"/>
                    <a:lumOff val="25000"/>
                  </a:schemeClr>
                </a:solidFill>
              </a:rPr>
              <a:t>is the gold standard for diagnosing common bile duct stones.  </a:t>
            </a:r>
            <a:endParaRPr lang="ar-SA">
              <a:solidFill>
                <a:schemeClr val="tx1">
                  <a:lumMod val="75000"/>
                  <a:lumOff val="25000"/>
                </a:schemeClr>
              </a:solidFill>
            </a:endParaRPr>
          </a:p>
          <a:p>
            <a:endParaRPr lang="ar-SA">
              <a:solidFill>
                <a:schemeClr val="tx1">
                  <a:lumMod val="75000"/>
                  <a:lumOff val="25000"/>
                </a:schemeClr>
              </a:solidFill>
            </a:endParaRPr>
          </a:p>
          <a:p>
            <a:r>
              <a:rPr lang="en-US">
                <a:solidFill>
                  <a:srgbClr val="FF0000"/>
                </a:solidFill>
              </a:rPr>
              <a:t>TT:</a:t>
            </a:r>
            <a:r>
              <a:rPr lang="en-US" sz="3200">
                <a:solidFill>
                  <a:srgbClr val="FF0000"/>
                </a:solidFill>
              </a:rPr>
              <a:t>sphincterotomy and ductal clearance of the stones, followed by a laparoscopic cholecystectomy</a:t>
            </a:r>
            <a:endParaRPr lang="en-US" dirty="0">
              <a:solidFill>
                <a:srgbClr val="FF0000"/>
              </a:solidFill>
            </a:endParaRPr>
          </a:p>
        </p:txBody>
      </p:sp>
    </p:spTree>
    <p:extLst>
      <p:ext uri="{BB962C8B-B14F-4D97-AF65-F5344CB8AC3E}">
        <p14:creationId xmlns:p14="http://schemas.microsoft.com/office/powerpoint/2010/main" val="282350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73932" y="269776"/>
            <a:ext cx="8686800" cy="1143000"/>
          </a:xfrm>
        </p:spPr>
        <p:txBody>
          <a:bodyPr>
            <a:normAutofit fontScale="90000"/>
          </a:bodyPr>
          <a:lstStyle/>
          <a:p>
            <a:pPr rtl="0"/>
            <a:r>
              <a:rPr lang="en-US" sz="4900" b="1" dirty="0">
                <a:solidFill>
                  <a:srgbClr val="ABAB1F"/>
                </a:solidFill>
                <a:effectLst>
                  <a:outerShdw blurRad="38100" dist="38100" dir="2700000" algn="tl">
                    <a:srgbClr val="000000">
                      <a:alpha val="43137"/>
                    </a:srgbClr>
                  </a:outerShdw>
                </a:effectLst>
              </a:rPr>
              <a:t>malignancy causes of jaundice </a:t>
            </a:r>
            <a:endParaRPr lang="ar-JO" sz="4900" b="1" dirty="0">
              <a:solidFill>
                <a:srgbClr val="ABAB1F"/>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629916" y="2060848"/>
            <a:ext cx="8856984" cy="4797152"/>
          </a:xfrm>
        </p:spPr>
        <p:txBody>
          <a:bodyPr>
            <a:normAutofit/>
          </a:bodyPr>
          <a:lstStyle/>
          <a:p>
            <a:pPr algn="l" rtl="0"/>
            <a:r>
              <a:rPr lang="en-US" sz="2800" dirty="0"/>
              <a:t>in malignant causes of jaundice, the jaundice is painless and progressive.</a:t>
            </a:r>
          </a:p>
          <a:p>
            <a:pPr algn="l" rtl="0"/>
            <a:endParaRPr lang="en-US" sz="2800" dirty="0"/>
          </a:p>
          <a:p>
            <a:pPr algn="l" rtl="0"/>
            <a:r>
              <a:rPr lang="en-US" sz="2800" dirty="0"/>
              <a:t>Malignancy causing complete blockage of bile can result in significant itching due to accumulation of bile pigments within the skin, and malnutrition as bile is part of the digestive system.​</a:t>
            </a:r>
          </a:p>
          <a:p>
            <a:pPr algn="l" rtl="0"/>
            <a:endParaRPr lang="en-US" sz="2800" dirty="0"/>
          </a:p>
        </p:txBody>
      </p:sp>
    </p:spTree>
    <p:extLst>
      <p:ext uri="{BB962C8B-B14F-4D97-AF65-F5344CB8AC3E}">
        <p14:creationId xmlns:p14="http://schemas.microsoft.com/office/powerpoint/2010/main" val="431140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12" y="4495800"/>
            <a:ext cx="8001000" cy="1676400"/>
          </a:xfrm>
        </p:spPr>
        <p:txBody>
          <a:bodyPr>
            <a:normAutofit/>
          </a:bodyPr>
          <a:lstStyle/>
          <a:p>
            <a:r>
              <a:rPr lang="en-US" dirty="0">
                <a:solidFill>
                  <a:schemeClr val="tx1">
                    <a:lumMod val="65000"/>
                    <a:lumOff val="35000"/>
                  </a:schemeClr>
                </a:solidFill>
              </a:rPr>
              <a:t>About </a:t>
            </a:r>
            <a:r>
              <a:rPr lang="en-US" b="1" dirty="0">
                <a:solidFill>
                  <a:schemeClr val="tx1">
                    <a:lumMod val="65000"/>
                    <a:lumOff val="35000"/>
                  </a:schemeClr>
                </a:solidFill>
              </a:rPr>
              <a:t>two-thirds</a:t>
            </a:r>
            <a:r>
              <a:rPr lang="en-US" dirty="0">
                <a:solidFill>
                  <a:schemeClr val="tx1">
                    <a:lumMod val="65000"/>
                    <a:lumOff val="35000"/>
                  </a:schemeClr>
                </a:solidFill>
              </a:rPr>
              <a:t> of pancreatic adenocarcinomas arise within the head or </a:t>
            </a:r>
            <a:r>
              <a:rPr lang="en-US" dirty="0" err="1">
                <a:solidFill>
                  <a:schemeClr val="tx1">
                    <a:lumMod val="65000"/>
                    <a:lumOff val="35000"/>
                  </a:schemeClr>
                </a:solidFill>
              </a:rPr>
              <a:t>uncinate</a:t>
            </a:r>
            <a:r>
              <a:rPr lang="en-US" dirty="0">
                <a:solidFill>
                  <a:schemeClr val="tx1">
                    <a:lumMod val="65000"/>
                    <a:lumOff val="35000"/>
                  </a:schemeClr>
                </a:solidFill>
              </a:rPr>
              <a:t> process of the pancreas; 15% are in the body, and 10% in the tail</a:t>
            </a:r>
          </a:p>
          <a:p>
            <a:endParaRPr lang="en-US" dirty="0">
              <a:solidFill>
                <a:schemeClr val="tx1">
                  <a:lumMod val="65000"/>
                  <a:lumOff val="3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212" y="685801"/>
            <a:ext cx="7543800" cy="3686175"/>
          </a:xfrm>
          <a:prstGeom prst="rect">
            <a:avLst/>
          </a:prstGeom>
        </p:spPr>
      </p:pic>
    </p:spTree>
    <p:extLst>
      <p:ext uri="{BB962C8B-B14F-4D97-AF65-F5344CB8AC3E}">
        <p14:creationId xmlns:p14="http://schemas.microsoft.com/office/powerpoint/2010/main" val="148818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8212" y="685801"/>
            <a:ext cx="7924800" cy="3508977"/>
          </a:xfrm>
        </p:spPr>
        <p:txBody>
          <a:bodyPr>
            <a:normAutofit/>
          </a:bodyPr>
          <a:lstStyle/>
          <a:p>
            <a:pPr marL="0" indent="0">
              <a:buNone/>
            </a:pPr>
            <a:endParaRPr lang="en-US" dirty="0">
              <a:solidFill>
                <a:schemeClr val="tx1">
                  <a:lumMod val="65000"/>
                  <a:lumOff val="35000"/>
                </a:schemeClr>
              </a:solidFill>
            </a:endParaRPr>
          </a:p>
          <a:p>
            <a:pPr marL="68580" indent="0">
              <a:buNone/>
            </a:pPr>
            <a:endParaRPr lang="en-US" dirty="0">
              <a:solidFill>
                <a:schemeClr val="tx1">
                  <a:lumMod val="65000"/>
                  <a:lumOff val="35000"/>
                </a:schemeClr>
              </a:solidFill>
            </a:endParaRPr>
          </a:p>
          <a:p>
            <a:endParaRPr lang="en-US" dirty="0">
              <a:solidFill>
                <a:schemeClr val="tx1">
                  <a:lumMod val="65000"/>
                  <a:lumOff val="35000"/>
                </a:scheme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932" r="1932"/>
          <a:stretch/>
        </p:blipFill>
        <p:spPr>
          <a:xfrm>
            <a:off x="3535875" y="2137046"/>
            <a:ext cx="4981432" cy="3381847"/>
          </a:xfrm>
          <a:prstGeom prst="rect">
            <a:avLst/>
          </a:prstGeom>
        </p:spPr>
      </p:pic>
      <p:sp>
        <p:nvSpPr>
          <p:cNvPr id="8" name="TextBox 7"/>
          <p:cNvSpPr txBox="1"/>
          <p:nvPr/>
        </p:nvSpPr>
        <p:spPr>
          <a:xfrm>
            <a:off x="1301007" y="685802"/>
            <a:ext cx="9454347" cy="507831"/>
          </a:xfrm>
          <a:prstGeom prst="rect">
            <a:avLst/>
          </a:prstGeom>
          <a:noFill/>
        </p:spPr>
        <p:txBody>
          <a:bodyPr wrap="square" rtlCol="0">
            <a:spAutoFit/>
          </a:bodyPr>
          <a:lstStyle/>
          <a:p>
            <a:pPr marL="285750" indent="-285750">
              <a:buFont typeface="Wingdings" pitchFamily="2" charset="2"/>
              <a:buChar char="Ø"/>
            </a:pPr>
            <a:r>
              <a:rPr lang="en-US" dirty="0">
                <a:solidFill>
                  <a:schemeClr val="tx1">
                    <a:lumMod val="65000"/>
                    <a:lumOff val="35000"/>
                  </a:schemeClr>
                </a:solidFill>
              </a:rPr>
              <a:t>For potentially </a:t>
            </a:r>
            <a:r>
              <a:rPr lang="en-US" dirty="0" err="1">
                <a:solidFill>
                  <a:schemeClr val="tx1">
                    <a:lumMod val="65000"/>
                    <a:lumOff val="35000"/>
                  </a:schemeClr>
                </a:solidFill>
              </a:rPr>
              <a:t>resectable</a:t>
            </a:r>
            <a:r>
              <a:rPr lang="en-US" dirty="0">
                <a:solidFill>
                  <a:schemeClr val="tx1">
                    <a:lumMod val="65000"/>
                    <a:lumOff val="35000"/>
                  </a:schemeClr>
                </a:solidFill>
              </a:rPr>
              <a:t> pancreatic head cancer, the standard operation is </a:t>
            </a:r>
            <a:r>
              <a:rPr lang="en-US" b="1" dirty="0" err="1">
                <a:solidFill>
                  <a:schemeClr val="tx1">
                    <a:lumMod val="65000"/>
                    <a:lumOff val="35000"/>
                  </a:schemeClr>
                </a:solidFill>
              </a:rPr>
              <a:t>pancreaticoduodenectomy</a:t>
            </a:r>
            <a:r>
              <a:rPr lang="en-US" b="1" dirty="0">
                <a:solidFill>
                  <a:schemeClr val="tx1">
                    <a:lumMod val="65000"/>
                    <a:lumOff val="35000"/>
                  </a:schemeClr>
                </a:solidFill>
              </a:rPr>
              <a:t> (the Whipple procedure)</a:t>
            </a:r>
          </a:p>
        </p:txBody>
      </p:sp>
    </p:spTree>
    <p:extLst>
      <p:ext uri="{BB962C8B-B14F-4D97-AF65-F5344CB8AC3E}">
        <p14:creationId xmlns:p14="http://schemas.microsoft.com/office/powerpoint/2010/main" val="2800495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12" y="933968"/>
            <a:ext cx="4419600" cy="1027664"/>
          </a:xfrm>
        </p:spPr>
        <p:txBody>
          <a:bodyPr>
            <a:normAutofit/>
          </a:bodyPr>
          <a:lstStyle/>
          <a:p>
            <a:r>
              <a:rPr lang="en-US" sz="2800" b="1" dirty="0" err="1"/>
              <a:t>Cholangiocarcinoma</a:t>
            </a:r>
            <a:r>
              <a:rPr lang="en-US" sz="2800" b="1" dirty="0"/>
              <a:t> </a:t>
            </a:r>
            <a:br>
              <a:rPr lang="en-US" sz="2800" b="1" dirty="0"/>
            </a:br>
            <a:r>
              <a:rPr lang="en-US" sz="2800" b="1" dirty="0"/>
              <a:t>“bile duct cancer”</a:t>
            </a:r>
          </a:p>
        </p:txBody>
      </p:sp>
      <p:sp>
        <p:nvSpPr>
          <p:cNvPr id="3" name="Content Placeholder 2"/>
          <p:cNvSpPr>
            <a:spLocks noGrp="1"/>
          </p:cNvSpPr>
          <p:nvPr>
            <p:ph idx="1"/>
          </p:nvPr>
        </p:nvSpPr>
        <p:spPr>
          <a:xfrm>
            <a:off x="2210487" y="2286000"/>
            <a:ext cx="7620000" cy="3352800"/>
          </a:xfrm>
        </p:spPr>
        <p:txBody>
          <a:bodyPr>
            <a:normAutofit/>
          </a:bodyPr>
          <a:lstStyle/>
          <a:p>
            <a:r>
              <a:rPr lang="en-US" dirty="0">
                <a:solidFill>
                  <a:schemeClr val="tx1">
                    <a:lumMod val="85000"/>
                    <a:lumOff val="15000"/>
                  </a:schemeClr>
                </a:solidFill>
              </a:rPr>
              <a:t>is an adenocarcinoma of the bile ducts; it forms in the biliary epithelial cells</a:t>
            </a:r>
          </a:p>
          <a:p>
            <a:r>
              <a:rPr lang="en-US" dirty="0">
                <a:solidFill>
                  <a:schemeClr val="tx1">
                    <a:lumMod val="85000"/>
                    <a:lumOff val="15000"/>
                  </a:schemeClr>
                </a:solidFill>
              </a:rPr>
              <a:t>About two thirds are located at </a:t>
            </a:r>
            <a:r>
              <a:rPr lang="en-US" b="1" dirty="0">
                <a:solidFill>
                  <a:srgbClr val="C00000"/>
                </a:solidFill>
              </a:rPr>
              <a:t>the hepatic duct bifurcation</a:t>
            </a:r>
            <a:r>
              <a:rPr lang="en-US" dirty="0">
                <a:solidFill>
                  <a:schemeClr val="tx1">
                    <a:lumMod val="85000"/>
                    <a:lumOff val="15000"/>
                  </a:schemeClr>
                </a:solidFill>
              </a:rPr>
              <a:t>.</a:t>
            </a:r>
          </a:p>
          <a:p>
            <a:r>
              <a:rPr lang="en-US" b="1" dirty="0">
                <a:solidFill>
                  <a:srgbClr val="C00000"/>
                </a:solidFill>
              </a:rPr>
              <a:t>Painless jaundice </a:t>
            </a:r>
            <a:r>
              <a:rPr lang="en-US" dirty="0">
                <a:solidFill>
                  <a:schemeClr val="tx1">
                    <a:lumMod val="85000"/>
                    <a:lumOff val="15000"/>
                  </a:schemeClr>
                </a:solidFill>
              </a:rPr>
              <a:t>is the most common presentation. </a:t>
            </a:r>
          </a:p>
          <a:p>
            <a:endParaRPr lang="en-US" dirty="0">
              <a:solidFill>
                <a:schemeClr val="tx1">
                  <a:lumMod val="85000"/>
                  <a:lumOff val="15000"/>
                </a:schemeClr>
              </a:solidFill>
            </a:endParaRPr>
          </a:p>
          <a:p>
            <a:r>
              <a:rPr lang="en-US" dirty="0">
                <a:solidFill>
                  <a:schemeClr val="tx1">
                    <a:lumMod val="85000"/>
                    <a:lumOff val="15000"/>
                  </a:schemeClr>
                </a:solidFill>
              </a:rPr>
              <a:t>Pruritus, mild right upper quadrant abdominal pain, anorexia, fatigue, and weight loss also may be present.</a:t>
            </a:r>
          </a:p>
          <a:p>
            <a:r>
              <a:rPr lang="en-US" dirty="0">
                <a:solidFill>
                  <a:schemeClr val="tx1">
                    <a:lumMod val="85000"/>
                    <a:lumOff val="15000"/>
                  </a:schemeClr>
                </a:solidFill>
              </a:rPr>
              <a:t>Diagnosis : CT and MRI </a:t>
            </a:r>
          </a:p>
          <a:p>
            <a:endParaRPr lang="en-US" dirty="0">
              <a:solidFill>
                <a:schemeClr val="tx1">
                  <a:lumMod val="85000"/>
                  <a:lumOff val="15000"/>
                </a:schemeClr>
              </a:solidFill>
            </a:endParaRPr>
          </a:p>
          <a:p>
            <a:endParaRPr lang="en-US" dirty="0">
              <a:solidFill>
                <a:schemeClr val="tx1">
                  <a:lumMod val="85000"/>
                  <a:lumOff val="15000"/>
                </a:schemeClr>
              </a:solidFill>
            </a:endParaRPr>
          </a:p>
        </p:txBody>
      </p:sp>
      <p:sp>
        <p:nvSpPr>
          <p:cNvPr id="4" name="Right Arrow 3"/>
          <p:cNvSpPr/>
          <p:nvPr/>
        </p:nvSpPr>
        <p:spPr>
          <a:xfrm>
            <a:off x="6020487" y="12192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687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79612" y="584342"/>
            <a:ext cx="8229600" cy="756426"/>
          </a:xfrm>
        </p:spPr>
        <p:txBody>
          <a:bodyPr>
            <a:normAutofit fontScale="90000"/>
          </a:bodyPr>
          <a:lstStyle/>
          <a:p>
            <a:pPr eaLnBrk="1" hangingPunct="1"/>
            <a:r>
              <a:rPr lang="en-US" altLang="en-US" dirty="0"/>
              <a:t>CHOLANGICARCINOMA</a:t>
            </a:r>
          </a:p>
        </p:txBody>
      </p:sp>
      <p:pic>
        <p:nvPicPr>
          <p:cNvPr id="29699" name="Picture 3" descr="hilarchol"/>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310436" y="1556791"/>
            <a:ext cx="2888547" cy="4351338"/>
          </a:xfrm>
          <a:noFill/>
        </p:spPr>
      </p:pic>
      <p:pic>
        <p:nvPicPr>
          <p:cNvPr id="29700" name="Picture 5" descr="block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9916" y="1556791"/>
            <a:ext cx="4032250" cy="45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409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5617" y="1737104"/>
            <a:ext cx="8077200" cy="5486392"/>
          </a:xfrm>
        </p:spPr>
        <p:txBody>
          <a:bodyPr>
            <a:normAutofit/>
          </a:bodyPr>
          <a:lstStyle/>
          <a:p>
            <a:r>
              <a:rPr lang="en-US" dirty="0">
                <a:solidFill>
                  <a:schemeClr val="tx1">
                    <a:lumMod val="75000"/>
                    <a:lumOff val="25000"/>
                  </a:schemeClr>
                </a:solidFill>
              </a:rPr>
              <a:t>Risk factors </a:t>
            </a:r>
          </a:p>
          <a:p>
            <a:pPr lvl="1"/>
            <a:r>
              <a:rPr lang="en-US" dirty="0"/>
              <a:t>primary </a:t>
            </a:r>
            <a:r>
              <a:rPr lang="en-US" dirty="0" err="1"/>
              <a:t>sclerosing</a:t>
            </a:r>
            <a:r>
              <a:rPr lang="en-US" dirty="0"/>
              <a:t> cholangitis, choledochal cysts, ulcerative colitis, </a:t>
            </a:r>
            <a:r>
              <a:rPr lang="en-US" dirty="0" err="1"/>
              <a:t>hepatolithiasis</a:t>
            </a:r>
            <a:r>
              <a:rPr lang="en-US" dirty="0"/>
              <a:t>, biliary-enteric anastomosis, and biliary tract infections. </a:t>
            </a:r>
          </a:p>
          <a:p>
            <a:pPr lvl="1"/>
            <a:r>
              <a:rPr lang="en-US" dirty="0"/>
              <a:t>Other risk factors: dietary nitrosamines, </a:t>
            </a:r>
            <a:r>
              <a:rPr lang="en-US" dirty="0" err="1"/>
              <a:t>thorotrast</a:t>
            </a:r>
            <a:r>
              <a:rPr lang="en-US" dirty="0"/>
              <a:t>, and exposure to dioxin.</a:t>
            </a:r>
          </a:p>
          <a:p>
            <a:pPr marL="365760" lvl="1" indent="0">
              <a:buNone/>
            </a:pPr>
            <a:endParaRPr lang="en-US" dirty="0"/>
          </a:p>
          <a:p>
            <a:r>
              <a:rPr lang="en-US" dirty="0">
                <a:solidFill>
                  <a:srgbClr val="FF0000"/>
                </a:solidFill>
              </a:rPr>
              <a:t>Surgical resection offers the only chance for cure; however, many patients have advanced disease at the time of diagnosis.</a:t>
            </a:r>
          </a:p>
          <a:p>
            <a:r>
              <a:rPr lang="en-US" dirty="0">
                <a:solidFill>
                  <a:schemeClr val="tx1">
                    <a:lumMod val="75000"/>
                    <a:lumOff val="25000"/>
                  </a:schemeClr>
                </a:solidFill>
              </a:rPr>
              <a:t>Most patients with </a:t>
            </a:r>
            <a:r>
              <a:rPr lang="en-US" dirty="0" err="1">
                <a:solidFill>
                  <a:schemeClr val="tx1">
                    <a:lumMod val="75000"/>
                    <a:lumOff val="25000"/>
                  </a:schemeClr>
                </a:solidFill>
              </a:rPr>
              <a:t>unresectable</a:t>
            </a:r>
            <a:r>
              <a:rPr lang="en-US" dirty="0">
                <a:solidFill>
                  <a:schemeClr val="tx1">
                    <a:lumMod val="75000"/>
                    <a:lumOff val="25000"/>
                  </a:schemeClr>
                </a:solidFill>
              </a:rPr>
              <a:t> disease die within 1 year of diagnosis</a:t>
            </a:r>
            <a:r>
              <a:rPr lang="en-US" dirty="0">
                <a:solidFill>
                  <a:schemeClr val="tx1">
                    <a:lumMod val="85000"/>
                    <a:lumOff val="15000"/>
                  </a:schemeClr>
                </a:solidFill>
              </a:rPr>
              <a:t>.</a:t>
            </a:r>
          </a:p>
          <a:p>
            <a:endParaRPr lang="en-US" dirty="0"/>
          </a:p>
          <a:p>
            <a:endParaRPr lang="en-US" dirty="0"/>
          </a:p>
        </p:txBody>
      </p:sp>
    </p:spTree>
    <p:extLst>
      <p:ext uri="{BB962C8B-B14F-4D97-AF65-F5344CB8AC3E}">
        <p14:creationId xmlns:p14="http://schemas.microsoft.com/office/powerpoint/2010/main" val="1290057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12" y="838200"/>
            <a:ext cx="4953000" cy="646664"/>
          </a:xfrm>
        </p:spPr>
        <p:txBody>
          <a:bodyPr>
            <a:normAutofit/>
          </a:bodyPr>
          <a:lstStyle/>
          <a:p>
            <a:r>
              <a:rPr lang="en-US" sz="3200" b="1" dirty="0" err="1"/>
              <a:t>Ampullary</a:t>
            </a:r>
            <a:r>
              <a:rPr lang="en-US" sz="3200" b="1" dirty="0"/>
              <a:t> carcinoma</a:t>
            </a:r>
          </a:p>
        </p:txBody>
      </p:sp>
      <p:sp>
        <p:nvSpPr>
          <p:cNvPr id="3" name="Content Placeholder 2"/>
          <p:cNvSpPr>
            <a:spLocks noGrp="1"/>
          </p:cNvSpPr>
          <p:nvPr>
            <p:ph idx="1"/>
          </p:nvPr>
        </p:nvSpPr>
        <p:spPr>
          <a:xfrm>
            <a:off x="2132012" y="1981200"/>
            <a:ext cx="8077200" cy="4191000"/>
          </a:xfrm>
        </p:spPr>
        <p:txBody>
          <a:bodyPr>
            <a:normAutofit/>
          </a:bodyPr>
          <a:lstStyle/>
          <a:p>
            <a:r>
              <a:rPr lang="en-US" dirty="0">
                <a:solidFill>
                  <a:schemeClr val="tx1">
                    <a:lumMod val="75000"/>
                    <a:lumOff val="25000"/>
                  </a:schemeClr>
                </a:solidFill>
              </a:rPr>
              <a:t>is a cancer that forms in The ampulla </a:t>
            </a:r>
            <a:r>
              <a:rPr lang="en-US">
                <a:solidFill>
                  <a:schemeClr val="tx1">
                    <a:lumMod val="75000"/>
                    <a:lumOff val="25000"/>
                  </a:schemeClr>
                </a:solidFill>
              </a:rPr>
              <a:t>of </a:t>
            </a:r>
            <a:r>
              <a:rPr lang="en-GB">
                <a:solidFill>
                  <a:schemeClr val="tx1">
                    <a:lumMod val="75000"/>
                    <a:lumOff val="25000"/>
                  </a:schemeClr>
                </a:solidFill>
              </a:rPr>
              <a:t> </a:t>
            </a:r>
            <a:r>
              <a:rPr lang="en-US">
                <a:solidFill>
                  <a:schemeClr val="tx1">
                    <a:lumMod val="75000"/>
                    <a:lumOff val="25000"/>
                  </a:schemeClr>
                </a:solidFill>
              </a:rPr>
              <a:t>Vater </a:t>
            </a:r>
            <a:r>
              <a:rPr lang="en-US" dirty="0">
                <a:solidFill>
                  <a:schemeClr val="tx1">
                    <a:lumMod val="75000"/>
                    <a:lumOff val="25000"/>
                  </a:schemeClr>
                </a:solidFill>
              </a:rPr>
              <a:t>( a small opening that enters into the duodenum) </a:t>
            </a:r>
          </a:p>
          <a:p>
            <a:r>
              <a:rPr lang="en-US" dirty="0">
                <a:solidFill>
                  <a:schemeClr val="tx1">
                    <a:lumMod val="75000"/>
                    <a:lumOff val="25000"/>
                  </a:schemeClr>
                </a:solidFill>
              </a:rPr>
              <a:t>the most common presenting symptom is obstructive jaundice (80%), caused by compression of the distal bile duct by the tumor.</a:t>
            </a:r>
          </a:p>
          <a:p>
            <a:pPr lvl="1"/>
            <a:r>
              <a:rPr lang="en-US" dirty="0">
                <a:solidFill>
                  <a:schemeClr val="tx1">
                    <a:lumMod val="75000"/>
                    <a:lumOff val="25000"/>
                  </a:schemeClr>
                </a:solidFill>
              </a:rPr>
              <a:t>Additional symptoms may include diarrhea due to fat </a:t>
            </a:r>
            <a:r>
              <a:rPr lang="en-US" dirty="0" err="1">
                <a:solidFill>
                  <a:schemeClr val="tx1">
                    <a:lumMod val="75000"/>
                    <a:lumOff val="25000"/>
                  </a:schemeClr>
                </a:solidFill>
              </a:rPr>
              <a:t>malabsorption</a:t>
            </a:r>
            <a:r>
              <a:rPr lang="en-US" dirty="0">
                <a:solidFill>
                  <a:schemeClr val="tx1">
                    <a:lumMod val="75000"/>
                    <a:lumOff val="25000"/>
                  </a:schemeClr>
                </a:solidFill>
              </a:rPr>
              <a:t> (</a:t>
            </a:r>
            <a:r>
              <a:rPr lang="en-US" dirty="0" err="1">
                <a:solidFill>
                  <a:schemeClr val="tx1">
                    <a:lumMod val="75000"/>
                    <a:lumOff val="25000"/>
                  </a:schemeClr>
                </a:solidFill>
              </a:rPr>
              <a:t>steatorrhea</a:t>
            </a:r>
            <a:r>
              <a:rPr lang="en-US" dirty="0">
                <a:solidFill>
                  <a:schemeClr val="tx1">
                    <a:lumMod val="75000"/>
                    <a:lumOff val="25000"/>
                  </a:schemeClr>
                </a:solidFill>
              </a:rPr>
              <a:t>), mild weight loss, and fatigue</a:t>
            </a:r>
          </a:p>
          <a:p>
            <a:pPr marL="365760" lvl="1" indent="0">
              <a:buNone/>
            </a:pPr>
            <a:endParaRPr lang="en-US" dirty="0">
              <a:solidFill>
                <a:schemeClr val="tx1">
                  <a:lumMod val="75000"/>
                  <a:lumOff val="25000"/>
                </a:schemeClr>
              </a:solidFill>
            </a:endParaRPr>
          </a:p>
          <a:p>
            <a:r>
              <a:rPr lang="en-US" b="1" dirty="0">
                <a:solidFill>
                  <a:srgbClr val="C00000"/>
                </a:solidFill>
              </a:rPr>
              <a:t>ERCP</a:t>
            </a:r>
            <a:r>
              <a:rPr lang="en-US" dirty="0">
                <a:solidFill>
                  <a:schemeClr val="tx1">
                    <a:lumMod val="75000"/>
                    <a:lumOff val="25000"/>
                  </a:schemeClr>
                </a:solidFill>
              </a:rPr>
              <a:t> is the single most useful endoscopic study for diagnosing </a:t>
            </a:r>
            <a:r>
              <a:rPr lang="en-US" dirty="0" err="1">
                <a:solidFill>
                  <a:schemeClr val="tx1">
                    <a:lumMod val="75000"/>
                    <a:lumOff val="25000"/>
                  </a:schemeClr>
                </a:solidFill>
              </a:rPr>
              <a:t>ampullary</a:t>
            </a:r>
            <a:r>
              <a:rPr lang="en-US" dirty="0">
                <a:solidFill>
                  <a:schemeClr val="tx1">
                    <a:lumMod val="75000"/>
                    <a:lumOff val="25000"/>
                  </a:schemeClr>
                </a:solidFill>
              </a:rPr>
              <a:t> carcinoma because it permits identification of the tumor, biopsy, and decompression, if needed.</a:t>
            </a:r>
          </a:p>
          <a:p>
            <a:r>
              <a:rPr lang="en-US" b="1" dirty="0">
                <a:solidFill>
                  <a:schemeClr val="tx1">
                    <a:lumMod val="75000"/>
                    <a:lumOff val="25000"/>
                  </a:schemeClr>
                </a:solidFill>
              </a:rPr>
              <a:t>Whipple procedure </a:t>
            </a:r>
            <a:r>
              <a:rPr lang="en-US" dirty="0">
                <a:solidFill>
                  <a:schemeClr val="tx1">
                    <a:lumMod val="75000"/>
                    <a:lumOff val="25000"/>
                  </a:schemeClr>
                </a:solidFill>
              </a:rPr>
              <a:t>(</a:t>
            </a:r>
            <a:r>
              <a:rPr lang="en-US" dirty="0" err="1">
                <a:solidFill>
                  <a:schemeClr val="tx1">
                    <a:lumMod val="75000"/>
                    <a:lumOff val="25000"/>
                  </a:schemeClr>
                </a:solidFill>
              </a:rPr>
              <a:t>pancreaticoduodenectomy</a:t>
            </a:r>
            <a:r>
              <a:rPr lang="en-US" dirty="0">
                <a:solidFill>
                  <a:schemeClr val="tx1">
                    <a:lumMod val="75000"/>
                    <a:lumOff val="25000"/>
                  </a:schemeClr>
                </a:solidFill>
              </a:rPr>
              <a:t>)</a:t>
            </a:r>
          </a:p>
          <a:p>
            <a:endParaRPr 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2022984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12" y="685800"/>
            <a:ext cx="7024744" cy="722864"/>
          </a:xfrm>
        </p:spPr>
        <p:txBody>
          <a:bodyPr>
            <a:normAutofit/>
          </a:bodyPr>
          <a:lstStyle/>
          <a:p>
            <a:r>
              <a:rPr lang="en-US" sz="3200" b="1" dirty="0">
                <a:solidFill>
                  <a:schemeClr val="tx1">
                    <a:lumMod val="65000"/>
                    <a:lumOff val="35000"/>
                  </a:schemeClr>
                </a:solidFill>
              </a:rPr>
              <a:t>Bile duct strictures</a:t>
            </a:r>
          </a:p>
        </p:txBody>
      </p:sp>
      <p:sp>
        <p:nvSpPr>
          <p:cNvPr id="3" name="Content Placeholder 2"/>
          <p:cNvSpPr>
            <a:spLocks noGrp="1"/>
          </p:cNvSpPr>
          <p:nvPr>
            <p:ph idx="1"/>
          </p:nvPr>
        </p:nvSpPr>
        <p:spPr>
          <a:xfrm>
            <a:off x="2132012" y="1600200"/>
            <a:ext cx="7924800" cy="4800600"/>
          </a:xfrm>
        </p:spPr>
        <p:txBody>
          <a:bodyPr>
            <a:normAutofit/>
          </a:bodyPr>
          <a:lstStyle/>
          <a:p>
            <a:pPr>
              <a:buFont typeface="Wingdings" pitchFamily="2" charset="2"/>
              <a:buChar char="Ø"/>
            </a:pPr>
            <a:r>
              <a:rPr lang="en-US" dirty="0"/>
              <a:t>Benign causes : </a:t>
            </a:r>
          </a:p>
          <a:p>
            <a:pPr lvl="1">
              <a:buFont typeface="Wingdings" pitchFamily="2" charset="2"/>
              <a:buChar char="Ø"/>
            </a:pPr>
            <a:r>
              <a:rPr lang="en-US" b="1" dirty="0">
                <a:solidFill>
                  <a:schemeClr val="tx1">
                    <a:lumMod val="65000"/>
                    <a:lumOff val="35000"/>
                  </a:schemeClr>
                </a:solidFill>
              </a:rPr>
              <a:t>operative injury</a:t>
            </a:r>
            <a:r>
              <a:rPr lang="en-US" dirty="0">
                <a:solidFill>
                  <a:schemeClr val="tx1">
                    <a:lumMod val="65000"/>
                    <a:lumOff val="35000"/>
                  </a:schemeClr>
                </a:solidFill>
              </a:rPr>
              <a:t>, most commonly by laparoscopic cholecystectomy</a:t>
            </a:r>
          </a:p>
          <a:p>
            <a:pPr lvl="1">
              <a:buFont typeface="Wingdings" pitchFamily="2" charset="2"/>
              <a:buChar char="Ø"/>
            </a:pPr>
            <a:r>
              <a:rPr lang="en-US" dirty="0">
                <a:solidFill>
                  <a:schemeClr val="tx1">
                    <a:lumMod val="65000"/>
                    <a:lumOff val="35000"/>
                  </a:schemeClr>
                </a:solidFill>
              </a:rPr>
              <a:t>fibrosis due to chronic pancreatitis, common bile duct stones, acute cholangitis, biliary obstruction due to </a:t>
            </a:r>
            <a:r>
              <a:rPr lang="en-US" dirty="0" err="1">
                <a:solidFill>
                  <a:schemeClr val="tx1">
                    <a:lumMod val="65000"/>
                    <a:lumOff val="35000"/>
                  </a:schemeClr>
                </a:solidFill>
              </a:rPr>
              <a:t>cholecystolithiasis</a:t>
            </a:r>
            <a:r>
              <a:rPr lang="en-US" dirty="0">
                <a:solidFill>
                  <a:schemeClr val="tx1">
                    <a:lumMod val="65000"/>
                    <a:lumOff val="35000"/>
                  </a:schemeClr>
                </a:solidFill>
              </a:rPr>
              <a:t> (</a:t>
            </a:r>
            <a:r>
              <a:rPr lang="en-US" dirty="0" err="1">
                <a:solidFill>
                  <a:schemeClr val="tx1">
                    <a:lumMod val="65000"/>
                    <a:lumOff val="35000"/>
                  </a:schemeClr>
                </a:solidFill>
              </a:rPr>
              <a:t>Mirizzi’s</a:t>
            </a:r>
            <a:r>
              <a:rPr lang="en-US" dirty="0">
                <a:solidFill>
                  <a:schemeClr val="tx1">
                    <a:lumMod val="65000"/>
                    <a:lumOff val="35000"/>
                  </a:schemeClr>
                </a:solidFill>
              </a:rPr>
              <a:t> syndrome), </a:t>
            </a:r>
            <a:r>
              <a:rPr lang="en-US" dirty="0" err="1">
                <a:solidFill>
                  <a:schemeClr val="tx1">
                    <a:lumMod val="65000"/>
                    <a:lumOff val="35000"/>
                  </a:schemeClr>
                </a:solidFill>
              </a:rPr>
              <a:t>sclerosing</a:t>
            </a:r>
            <a:r>
              <a:rPr lang="en-US" dirty="0">
                <a:solidFill>
                  <a:schemeClr val="tx1">
                    <a:lumMod val="65000"/>
                    <a:lumOff val="35000"/>
                  </a:schemeClr>
                </a:solidFill>
              </a:rPr>
              <a:t> cholangitis</a:t>
            </a:r>
          </a:p>
          <a:p>
            <a:pPr>
              <a:buFont typeface="Wingdings" pitchFamily="2" charset="2"/>
              <a:buChar char="Ø"/>
            </a:pPr>
            <a:r>
              <a:rPr lang="en-US" dirty="0">
                <a:solidFill>
                  <a:srgbClr val="C00000"/>
                </a:solidFill>
              </a:rPr>
              <a:t>Malignant causes :</a:t>
            </a:r>
          </a:p>
          <a:p>
            <a:pPr lvl="1">
              <a:buFont typeface="Wingdings" pitchFamily="2" charset="2"/>
              <a:buChar char="Ø"/>
            </a:pPr>
            <a:r>
              <a:rPr lang="en-US" dirty="0" err="1">
                <a:solidFill>
                  <a:schemeClr val="tx1">
                    <a:lumMod val="65000"/>
                    <a:lumOff val="35000"/>
                  </a:schemeClr>
                </a:solidFill>
              </a:rPr>
              <a:t>cholangiocarcinoma</a:t>
            </a:r>
            <a:r>
              <a:rPr lang="en-US" dirty="0">
                <a:solidFill>
                  <a:schemeClr val="tx1">
                    <a:lumMod val="65000"/>
                    <a:lumOff val="35000"/>
                  </a:schemeClr>
                </a:solidFill>
              </a:rPr>
              <a:t>, adenocarcinoma of the pancreas and </a:t>
            </a:r>
            <a:r>
              <a:rPr lang="en-US" dirty="0" err="1">
                <a:solidFill>
                  <a:schemeClr val="tx1">
                    <a:lumMod val="65000"/>
                    <a:lumOff val="35000"/>
                  </a:schemeClr>
                </a:solidFill>
              </a:rPr>
              <a:t>ampullary</a:t>
            </a:r>
            <a:r>
              <a:rPr lang="en-US" dirty="0">
                <a:solidFill>
                  <a:schemeClr val="tx1">
                    <a:lumMod val="65000"/>
                    <a:lumOff val="35000"/>
                  </a:schemeClr>
                </a:solidFill>
              </a:rPr>
              <a:t> tumors</a:t>
            </a:r>
          </a:p>
          <a:p>
            <a:pPr>
              <a:buFont typeface="Wingdings" pitchFamily="2" charset="2"/>
              <a:buChar char="Ø"/>
            </a:pPr>
            <a:endParaRPr lang="en-US" dirty="0">
              <a:solidFill>
                <a:schemeClr val="tx1">
                  <a:lumMod val="65000"/>
                  <a:lumOff val="35000"/>
                </a:schemeClr>
              </a:solidFill>
            </a:endParaRPr>
          </a:p>
        </p:txBody>
      </p:sp>
    </p:spTree>
    <p:extLst>
      <p:ext uri="{BB962C8B-B14F-4D97-AF65-F5344CB8AC3E}">
        <p14:creationId xmlns:p14="http://schemas.microsoft.com/office/powerpoint/2010/main" val="1153799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4412" y="990600"/>
            <a:ext cx="7696200" cy="5105400"/>
          </a:xfrm>
        </p:spPr>
        <p:txBody>
          <a:bodyPr>
            <a:normAutofit/>
          </a:bodyPr>
          <a:lstStyle/>
          <a:p>
            <a:r>
              <a:rPr lang="en-US" dirty="0">
                <a:solidFill>
                  <a:schemeClr val="tx1">
                    <a:lumMod val="75000"/>
                    <a:lumOff val="25000"/>
                  </a:schemeClr>
                </a:solidFill>
              </a:rPr>
              <a:t>most commonly present with episodes of cholangitis</a:t>
            </a:r>
          </a:p>
          <a:p>
            <a:r>
              <a:rPr lang="en-US" dirty="0">
                <a:solidFill>
                  <a:schemeClr val="tx1">
                    <a:lumMod val="75000"/>
                    <a:lumOff val="25000"/>
                  </a:schemeClr>
                </a:solidFill>
              </a:rPr>
              <a:t>An ultrasound or a CT scan will show dilated bile ducts proximal to the stricture, as well as provide some information about the level of the stenosis.</a:t>
            </a:r>
          </a:p>
          <a:p>
            <a:endParaRPr lang="en-US" dirty="0">
              <a:solidFill>
                <a:schemeClr val="tx1">
                  <a:lumMod val="75000"/>
                  <a:lumOff val="25000"/>
                </a:schemeClr>
              </a:solidFill>
            </a:endParaRPr>
          </a:p>
          <a:p>
            <a:r>
              <a:rPr lang="en-US" dirty="0">
                <a:solidFill>
                  <a:schemeClr val="tx1">
                    <a:lumMod val="75000"/>
                    <a:lumOff val="25000"/>
                  </a:schemeClr>
                </a:solidFill>
              </a:rPr>
              <a:t>Treatment depends on the location and the cause of the stricture. </a:t>
            </a:r>
          </a:p>
          <a:p>
            <a:pPr lvl="1"/>
            <a:r>
              <a:rPr lang="en-US" dirty="0">
                <a:solidFill>
                  <a:srgbClr val="C00000"/>
                </a:solidFill>
              </a:rPr>
              <a:t>Roux-en-Y </a:t>
            </a:r>
            <a:r>
              <a:rPr lang="en-US" dirty="0" err="1">
                <a:solidFill>
                  <a:srgbClr val="C00000"/>
                </a:solidFill>
              </a:rPr>
              <a:t>choledochojejunostomy</a:t>
            </a:r>
            <a:r>
              <a:rPr lang="en-US" dirty="0">
                <a:solidFill>
                  <a:srgbClr val="C00000"/>
                </a:solidFill>
              </a:rPr>
              <a:t> or </a:t>
            </a:r>
            <a:r>
              <a:rPr lang="en-US" dirty="0" err="1">
                <a:solidFill>
                  <a:srgbClr val="C00000"/>
                </a:solidFill>
              </a:rPr>
              <a:t>hepaticojejunostomy</a:t>
            </a:r>
            <a:r>
              <a:rPr lang="en-US" dirty="0">
                <a:solidFill>
                  <a:srgbClr val="C00000"/>
                </a:solidFill>
              </a:rPr>
              <a:t> is the standard of care with good or excellent results in 80% to 90% of patients</a:t>
            </a:r>
          </a:p>
          <a:p>
            <a:pPr lvl="1"/>
            <a:r>
              <a:rPr lang="en-US" dirty="0">
                <a:solidFill>
                  <a:srgbClr val="C00000"/>
                </a:solidFill>
              </a:rPr>
              <a:t>Percutaneous or endoscopic dilatation and/or stent placement</a:t>
            </a:r>
          </a:p>
          <a:p>
            <a:pPr lvl="1"/>
            <a:endParaRPr lang="en-US" dirty="0">
              <a:solidFill>
                <a:srgbClr val="C00000"/>
              </a:solidFill>
            </a:endParaRPr>
          </a:p>
        </p:txBody>
      </p:sp>
    </p:spTree>
    <p:extLst>
      <p:ext uri="{BB962C8B-B14F-4D97-AF65-F5344CB8AC3E}">
        <p14:creationId xmlns:p14="http://schemas.microsoft.com/office/powerpoint/2010/main" val="283985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426257" y="2668075"/>
            <a:ext cx="4041998" cy="302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half" idx="2"/>
          </p:nvPr>
        </p:nvSpPr>
        <p:spPr>
          <a:xfrm>
            <a:off x="6018212" y="141519"/>
            <a:ext cx="4648200" cy="6596743"/>
          </a:xfrm>
        </p:spPr>
        <p:txBody>
          <a:bodyPr>
            <a:normAutofit fontScale="92500" lnSpcReduction="20000"/>
          </a:bodyPr>
          <a:lstStyle/>
          <a:p>
            <a:r>
              <a:rPr lang="en-US" altLang="en-US" sz="2800" b="1"/>
              <a:t>Jaundice</a:t>
            </a:r>
            <a:r>
              <a:rPr lang="en-US" altLang="en-US" sz="2800"/>
              <a:t> </a:t>
            </a:r>
            <a:r>
              <a:rPr lang="en-US" altLang="en-US" sz="2800" dirty="0"/>
              <a:t>is not a disease but rather a sign that can occur in many different diseases. </a:t>
            </a:r>
          </a:p>
          <a:p>
            <a:r>
              <a:rPr lang="en-US" altLang="en-US" sz="2800" u="sng" dirty="0"/>
              <a:t>Jaundice</a:t>
            </a:r>
            <a:r>
              <a:rPr lang="en-US" altLang="en-US" sz="2800" dirty="0"/>
              <a:t> is </a:t>
            </a:r>
            <a:r>
              <a:rPr lang="en-US" altLang="en-US" sz="2800" b="1" dirty="0">
                <a:solidFill>
                  <a:srgbClr val="FF0000"/>
                </a:solidFill>
              </a:rPr>
              <a:t>the yellowish staining of the skin , </a:t>
            </a:r>
            <a:r>
              <a:rPr lang="en-US" altLang="en-US" sz="2800" b="1" dirty="0" err="1">
                <a:solidFill>
                  <a:srgbClr val="FF0000"/>
                </a:solidFill>
              </a:rPr>
              <a:t>sclerae</a:t>
            </a:r>
            <a:r>
              <a:rPr lang="en-US" altLang="en-US" sz="2800" b="1" dirty="0">
                <a:solidFill>
                  <a:srgbClr val="FF0000"/>
                </a:solidFill>
              </a:rPr>
              <a:t> (the whites of the eyes) </a:t>
            </a:r>
            <a:r>
              <a:rPr lang="en-US" sz="2800" b="1" dirty="0">
                <a:solidFill>
                  <a:srgbClr val="FF0000"/>
                </a:solidFill>
              </a:rPr>
              <a:t>and other mucous membranes</a:t>
            </a:r>
            <a:r>
              <a:rPr lang="en-US" altLang="en-US" sz="2800" b="1" dirty="0">
                <a:solidFill>
                  <a:srgbClr val="FF0000"/>
                </a:solidFill>
              </a:rPr>
              <a:t> that is caused by high levels in blood of the chemical bilirubin. </a:t>
            </a:r>
          </a:p>
          <a:p>
            <a:r>
              <a:rPr lang="en-US" altLang="en-US" sz="2800" dirty="0"/>
              <a:t>The color of the skin and </a:t>
            </a:r>
            <a:r>
              <a:rPr lang="en-US" altLang="en-US" sz="2800" dirty="0" err="1"/>
              <a:t>sclerae</a:t>
            </a:r>
            <a:r>
              <a:rPr lang="en-US" altLang="en-US" sz="2800" dirty="0"/>
              <a:t> vary depending on the level of bilirubin. When the bilirubin level is mildly elevated, they are yellowish. When the bilirubin level is high, they tend to be brown.</a:t>
            </a:r>
            <a:endParaRPr lang="en-US" dirty="0"/>
          </a:p>
        </p:txBody>
      </p:sp>
      <p:sp>
        <p:nvSpPr>
          <p:cNvPr id="2" name="Rectangle 1"/>
          <p:cNvSpPr/>
          <p:nvPr/>
        </p:nvSpPr>
        <p:spPr>
          <a:xfrm>
            <a:off x="721396" y="822966"/>
            <a:ext cx="5023426" cy="1107996"/>
          </a:xfrm>
          <a:prstGeom prst="rect">
            <a:avLst/>
          </a:prstGeom>
        </p:spPr>
        <p:txBody>
          <a:bodyPr wrap="square">
            <a:spAutoFit/>
          </a:bodyPr>
          <a:lstStyle/>
          <a:p>
            <a:pPr defTabSz="457200"/>
            <a:r>
              <a:rPr lang="en-US" altLang="en-US" sz="5400" b="1" dirty="0">
                <a:solidFill>
                  <a:prstClr val="black"/>
                </a:solidFill>
                <a:latin typeface="Constantia"/>
              </a:rPr>
              <a:t>W</a:t>
            </a:r>
            <a:r>
              <a:rPr lang="en-US" altLang="en-US" sz="4000" b="1" dirty="0">
                <a:solidFill>
                  <a:prstClr val="black"/>
                </a:solidFill>
                <a:latin typeface="Constantia"/>
              </a:rPr>
              <a:t>hat is jaundice</a:t>
            </a:r>
            <a:r>
              <a:rPr lang="en-US" altLang="en-US" sz="8800" b="1" dirty="0">
                <a:solidFill>
                  <a:prstClr val="black"/>
                </a:solidFill>
                <a:latin typeface="Constantia"/>
              </a:rPr>
              <a:t>?</a:t>
            </a:r>
            <a:r>
              <a:rPr lang="en-US" altLang="en-US" sz="4000" dirty="0">
                <a:solidFill>
                  <a:prstClr val="black"/>
                </a:solidFill>
                <a:latin typeface="Constantia"/>
              </a:rPr>
              <a:t> </a:t>
            </a:r>
            <a:endParaRPr lang="en-US" sz="4000" dirty="0">
              <a:solidFill>
                <a:prstClr val="black"/>
              </a:solidFill>
              <a:latin typeface="Constantia"/>
            </a:endParaRPr>
          </a:p>
        </p:txBody>
      </p:sp>
    </p:spTree>
    <p:extLst>
      <p:ext uri="{BB962C8B-B14F-4D97-AF65-F5344CB8AC3E}">
        <p14:creationId xmlns:p14="http://schemas.microsoft.com/office/powerpoint/2010/main" val="1994648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6153" y="295276"/>
            <a:ext cx="10512862" cy="903634"/>
          </a:xfrm>
        </p:spPr>
        <p:txBody>
          <a:bodyPr/>
          <a:lstStyle/>
          <a:p>
            <a:pPr eaLnBrk="1" hangingPunct="1"/>
            <a:r>
              <a:rPr lang="en-US" altLang="en-US" dirty="0"/>
              <a:t>MIRRIZI`s syndrome</a:t>
            </a:r>
            <a:endParaRPr lang="ar-JO" altLang="en-US" dirty="0"/>
          </a:p>
        </p:txBody>
      </p:sp>
      <p:sp>
        <p:nvSpPr>
          <p:cNvPr id="20484" name="AutoShape 2" descr="data:image/jpeg;base64,/9j/4AAQSkZJRgABAQAAAQABAAD/2wCEAAkGBhQQEBURERQUFBUSFhUWFxcWFBUXFxgZFBQVFRUXFxQXGyceGBokGRUUHzAgIycpLCwsFR4xNTAqNSYrLCkBCQoKDgwOGg8PGiwkHSQsLCwpLSwsLCkpLCwpLCwsLCwqLCwsLCwsKSwpKiwsLCwsKSwsLCwsKiwsKSwsLCwsLP/AABEIANUA7QMBIgACEQEDEQH/xAAbAAEAAgMBAQAAAAAAAAAAAAAABAYDBQcCAf/EAEgQAAIBAgMFBgIHAwkGBwAAAAECAwARBBIhBQYTMUEiMlFhcYEUkQcjQlJyobFigsEWM0NTY5KisvAVtMLR0uEkRFSUs8Px/8QAGQEBAAMBAQAAAAAAAAAAAAAAAAECAwQF/8QAKhEBAAICAQMDAwMFAAAAAAAAAAECAxEhBBIxEzJRQXGBYZHwIiOxwdH/2gAMAwEAAhEDEQA/AO40pSgUpSgUpSgUr5el6D7SlfL0H2lKUClKUCvLtYX8K9UoNFtPaYIsDWvwO+yo/CxGng4BN/UDn6jXxHWsm8u7rsDJh735lB181B0Ppp5eB59iJuIeDIMrMLqej2JGh5gggjoQQQbGvPyZMlLfzllaZiXZoZ1dQykMrC4INwQeoI51C2lt6HD6SOA1r5R2n/ujUepsK5FBtvE4dWSFm1PIOU16kgDn4kWv111rVo+diZy0rE3KAkR3Pj94+ZufOk9XMxxCPUWnF72yYyYzG64eNskYB0d/Xrbqf4Wq57I2t2Rc9LmuZpjJJpERsqpH3EUZVW/M26nzq77NwfxEow4OVFXNIRzYDL2R4d4a+Z8Kzpkt3ceUxK6YLEcRA/Q8vTxrPWv2vivhsLLKgF4YZHVTy+rjLKDbpoBVfn34fIwjgPE7qMzII2dZ4IJDYNmygzoRe18rDTQn048ctVwpVSXfwIF4sZJOfMYyLC0kyJ2SbjNwTztqwtfW3pN/luQ2HlU3ygZojdiMO6ro9hdMTE1zoO0OgvItdKq8e/IKsTC6MLBQzxdpuO+HYAhjyeNuQJI1A5gRo/pBBRpmiZYVZbG6s7qcC+KIy3ARgVC8yD5A3AXGlVf+XAD8NoJQyMqzdqMiIs8aDXN278WNuz0JvYjLVooFKUoFKUoFa3eTDPJg8RHGCXeCZVANiWaNgoB6akVsqUFBk2ZiAXfBwSYaMk5EywllcYbEK0qRM+VMzPAtswvkJNr3IYbaGsoEwZokS3EDdmPGMzkISMsjYdhYntWFs2Ya36lBRZYdphAyNIXCoqhhAqnNFPmLrc6hvh9c3Nb9WFYoMJj1lLR/EJFJNmvJwnluIsEgaQCQDJaPEC1+tzrlvfjVGxW8OMgecheIhmmCZopCY1RsOM5YGzIFeVsoGuTnzoJWwMLjeLLJMGEpw+QGRlMPGEsrDhhDm4Vmj1Iva3XNUVP9oZI7DEg/2hw387eHMZcv/l/5+wGvet/RW+R75YniqpEb6QnJHBOWkWWbEIzq5ICWjiV8pBvYgEgg1F/lVi5EdjdQIcVlC4eVeK/wkE0KghiUcM047LG/DYXvQbBcLtAdrPMTaNgpMOW7S4hJAdL2EXAI10OuvaviGG2kqE55mbla8F8pw2HdytwBxON8Qqk6DQd21bfZO3ZpTiMygtFxMsIikRgUeRY1aZzkcuqowK2tm6ixquYXfHFKJZW7YMJKj4bEKqzLhuIsSoTmJL51OuuQDsm9w2WGi2hcNebKjR5Fcw3ZGxbBxNbmwwxB5g8ubXq55qpY3ixLypdhEFxYSRBhpSVjLTxoryscrZ8sLZltbODyIvYZN18I7FmwuHZmJJJgiJJOpJJXU3oNkWFUnf7YMU8bcNkWZLS2DAMpJyiQrzym2Vj5A811sX8ksH/6TDf+3i/6aR7p4RWLphoEcqVzLEitlIYEBlFxox5eNUvSL10iY3Djz48zRicrlZW4Uw5WddASOl/1FZIUVtRoa2G9mxJcBiZJkXiwzD6+MDmOkoA69DbkRfkar2IhYwtJhZMwtdToSrDVVdeoNreGteRek7/y55hueDlcMOunva/8DVp3Vl4WMivyxEci/vLlb9FH51Qdm7aabDOXURyxhsyXPZdO0twdQGsLc9DzNXHZeLDyYJ16zKw8ldbD8yKU3W8fdaHRtpPGIZDPl4QRzJm7uQKc+byy3vWj/wBo4EcPNGUzuQM+HkTK7yx6NmQZC0iRHXmQprfY7CpLE8coukiMrgm11ZSGFxy0JqpHB7OklhDYgyOwDI7YjOJOHiFZVEl7EiWwyKRfkQQLV7TdIxON2beNmRGaRFZAsDsxWVZZQQgW5OXjNyuAzfeN/f8AtPA58siIGWQgnhsyqVk+GRmkC2S5wyLqfsKPA1Em2Hs4qMO05YSsuHyfEZ+4kpSEjXLZOJa9iCoIObWpo2LhJEcwzLeXLZ1mDgPx5ZoyBmsfrmfTrlt0oM2y/g8ar8OEZUZblozGbvbEgqDZhfih81hcufOtgm7mGHKCIDKFtkXLlVHjAy8rZJJF9GI5VX91Z4MGvBXEwyhlV0SGxAVCkDMGuSxLlAbk2tpVifb2HUMxnhARsjkyxgKwBOVjfRrA6HXQ0HyHYGHRcqwxgAW7o+/xNTzPb7WvXWthXxWBFwbg6givtApSlApSlApSlApSlApalKDwIgGLADMQATYXIW9gT1AzH5mvdKUClKUHy1faiYnasUZIZwCNSBqR6gaitZLvjBY5CzMOQyMo92YWA8/1qs3rHmTbfVjmxCoMzsqjxYgD5mqBjt+JSezIE1tZVX/NID87L6VotobZknbMe0wsAe8Tc9PD0FumlYzm+IWisyvm3NpYeZCmYCQaxsyMAGHLtZdAbWPka5li9lI7vLH9U1zdo9UbXXMnInobWrPineJgXIAa41caG+lwF1bobHTrWWV3Gt0BYd7mfSRftDyOo6EVzZN2lFqKntXCurK7AxFxk40TAqVOmVtLeYuLjpVy2LjkTgNqI4Xg588qFxmt1sP0qEuHSxXSSJx2hclT00ubgaaeFqi4XZcmHzg9rDMtkkDKXQ5g44iXzWALqWtbunxrK1damGc119nato4JcTh5IWJyTxuhKkXyyIVJU6jkdKrsu4fEdpHnu8wKzWhRQyngAiMXJibLh4he51ueeXLotz97mgPCn0hXQkkERa3Bz/1dtT929+QNWwyy47SMvDhjzkF1mmH9l1ijP9Z3m1y5RZz6VLxeF2r2buyhkk4OKuYZgSip9WhyTK6lc9g5TENfIVAIU5OYOefcMMiRcZhGIYIXUIt2GHV1Uq1+xcSNcWOoFrag2XB4NIUWONQiKLBVFgPas9aCr/yOZirST3bQPlhRAwWSB0sqnskfDqCSWJzHkAoDAbjrFJG5kLcDKsY4ai0aR4lEDG5LOPiWOfTujQXYm0UoIuysDwIIoQcwijSO5Fr5EC3t0vapVKUClKUClKUClKUClKUClKUClKi4/aCwrdjr0FwL/PkPOomYiNyPeLxqxLduugA1JNr2A9AT5AEmwFc83l3/AACVMixr0AfU+enafytZfxVpt9N/iC0aMGkOhsOyo52t4cuzzOhawso5/FgGlYu7WzG5ZuZrhyZpvxXwzm664LeGHEEIJ1zMdFfMup5AKQFuakbQx5wsfEmDhc4SygEtmBN7AiwFjzqr4TZmBBtK0hJ+7YfK9bqbZ+EdLviMVKI9Vicki4HnWP5T3yzYDakEnbWVAb3KyEKfCxVvbxpi1OHiCRgPLI2SIHxY3zNa1woux8bC9ap8MuIyosChWIVbd65NhepO7my1hxZSS3EXIqMXJyBiRa1+RNr+Qqa6m2mtb8xDf7E3QiOZpUWSQmzPOOJc2JCJ1GgJsnZFwK87X3bbCqzYecEGxED9uMBV1yue0t9DodL2sa3KYhbpmVEzoAQfAXdWVlGhJHlckAkVqsftRRiXD3vJwwHCjLbXvn7J15DpXVOmutyruGwazpxoiYgSBKrL2ozlJKsmhPMajmBcVsNjyObqwYZFTwynMNCpve91N7+IqBtMNFieNGQG1RUDXR1jbuv5NrlJ5X8zU0bwYYXcy5OV0JbMpHeUxj7Xn8udY2iYnlW0dvlixuzwzWOojLWUnsWZAVun28pvl8NPCu2YNy0aMeZVSfcA1wnZ23hiXlXLlOYtH2bkoIgmp6MCC1vBj4Gu37GxAkw8Tg3DRp/lFx7G49q1wTHdMR8MdxPhNpSldaSlKUClKUClKUClKUClKUClKxYjFLGuZ2CjxJt7evlQZa8yShRdiABzJNh86qW3fpCiw63uBfkWGrfhQa28zb0rmm8H0lzT3WO6j77d791Rovr+Vc1uorHFeVZtDqW3t+IsOt1K/ic2X2HeY1yneTfuTEErEWAPNzox590fZGuh6X0AqvRYaSbtm58WYkn5mszYdQLcz1rlva1/czm20CJNdBc/65mpa4N5O8xA8F0/xc6kwwgDWwA1JOgAGpJ8BWkXHYrFT2wayCJbpnVByJGd7tZQ1uWot5a1WsTbxwRPwm47Z6XGGiRXnex6kxqNS7t006efpezLs9kAtdsgXX7wWwJrY7D3aiwcZyjVtXdz22udC5F+ZvZR589TUs4oOQAWYEZQqqRfysl2PzrKZ3qIWm1rRETL3PMsGbIlxIysi2vocuTTqc2Yi+gFtOtaraGL46ZTlWRWIicKlwxViUYjUoy3uCLagjUVMxUeduQ7IAAt3cosAyHlaw0IHIVq1wjIbBdRcgqpvY6sdB5nWtIjTSISI9sy5AVDizd0gZxlvcFQeRudRoaibZ24s6ZGJXTlaxuDoRb2vfnavWOiSZRcWcrfum1yOqnW1+o6VrcLg5Gw8JzamNLvxF0uoINmRnvy5V0xf5htGTU8wj4h5HCCVlRQLL95lX7q8z68tKmpsaLEkuZHRyAAMisnZFtWLAljzJGg6XrEmxpJJNSW8XNwD7t2rD0t5VvsLsoQhiTd9ctr5bZCMtr2ubnW1xpyrO998K3t3+Wpfd+XDLnBGW4zMjaqPGxAI666jXXQ1dt1t6mw4UspMMhsVXtFGyhs6+oYXX5ajtRcBGTYd5D2SG5t2Rm0GmW5IA8BVfng+CxQVmfhMCYxchWsbGN/ArcgHmOyfGsIm1bbhzzE1nbumGxKyIHRgysLgjkRWWudbm7eWGTLm+pkYKb6ZJG7jEdA2oNtL2Pia6IK9PFljJXa8Tt9pSlapKUpQKUpQKUpQK+E14xGIWNSzmwHM/66+Vc53y3xDKQO5qAgNs1uZY9QOvNR+0bVlkyxjj9UTOlg2/vzHApKFbDQu18t/BFGsh9NPM1ynbf0iyyuTGB5O/ab2Xup6AVX9q7SbESFmNxyA1sB4KDyH69an7C3OlxQziyRL3pH0X28T6VxWtbJPLKZmWq4skz5mLO7dTqT5eQ8q3uE3XydvEEIOdup9q2MuPw+DHDwq536ysNf3R0rTYjFNIczsSTTUQjiGbH7RBGSIZUHzNQ4I7mvOWtngMNWGS6vllgwQZbMoYG1wRcePI86s+zMHZczd1bafoAKg4LC8r1tsSpyrCoOeRrL7rkX/E4PsaxrymIbzYG7gxNsRPrETeOPo3TO/ithZV8NTztV0RAAAAAByA0A9qw4eNYY0S4AUKguQPBVHqdPnWe9e1jxxSNN4jSHtDY0M9jKgJHJhcMPR1sR861ku5WHK2BmHIgieTQjUGxJB9wRW/vS9WtjrbzBqFUn3H68XMf201+akfpVd2XuG0mDwzgRveCFh2mjYXiGo0IJ18q6XNIFUliAPEmw+ZqJsTAmDDQwsQTFFHGSL2JRFUkX6aVT0ax4THCmR7kzHs5FUeLSkn2yC5/KpR+j9hyeJtALNG2mt9O0bj1q5yYhVsGYC/K5AvqBpfzZR7jxr3enoV+qdy0uy9144hdwJXItcqMoHgqa29dSarW/u6fEiKp+KEn7Eig9i/3WF7X8x90V0C9R8bhRKhRuo59QRqGHmDY+1L4azXthWY24Zu/tPNCwcdwWYH7twJB/H1Wuvbn7XOIw4Dm8kR4b362HZb3Wx9b1yXaWE+E2l2gAs986jlnU5ZQB4G4Yfjq37kYgwYzgk3EimM+ZQGSJvdc49T5VwYLTTJr6Tx/PyxrOp06RSlK9VuUpSgUpSgVixOIWNS7myrqTWWuUb8b2vNOsMWkIBF782LheL5gAMFHnfqLZZckUj9VZnTJvpviXBCtlVfe1/wAixHtqegJbmeN2i0pN/tW1OrEDkvgB5AAV72lijI5HJVJCr4eZ8WPUmp+ysAqDiy6+A8a8/mZ3PljvbNsDYCAcfF3EY1Cci/l6VJ23vTJiQI0AjiTRUXQAVD2jjmnNzyHIdAKiolqtvUEz8MSpWQLXsJWQJWVrKvmHhua3mCgqDhIq32Gh0tXNadyvCdhIATp151t918Nx8bnOqwLceFzdU/42+Va2NckZf2B8z4enP2q4blbN4WGDkdqb6w+NjpGPZLe5NdPTU7rx+61YTN4NntNHGqWumIw8hubdmKZHb3spqoy7u46LDuwllaRYLWGIkcljs+VJMqn7RxXBYelxbUG47bD5I+GCTx4M1uicVc59AtzWiwE+PXCTFg0k/wAPFJHnSNTxnhPFjAUBSFdRYHq1ixHL2GqI2w8dmGQlE42dQ2KlkaNQ+HLKWJswbhzkXDW4uXsi9sUu6+MYIwNpoxOglbEu/wBZLh2T4hVIsi58h4YvbmBpY5W2pjMxiieQkwySq0sEQlURvLGuaFLXztJCV0W4gfS5tXjDPjXZXdcQcyxLlYJkvHj+25yxplJhKnUKSAezpQYsZuvjJYchuyvmsj4lrRnPE2ZrA8RSEfsktYsejnLm3kWd9oAKsrKgh4Y+tCcQjEAsSDlEYLxF21ccMFRcCpuCxmNOBmYiVsQFWwkhiQq5ReMIlBAkVTmy5uZFszjWoWExeNiDhVxL8Wa6NJEt7HFoGL6ARrwCTaw0BIF9KDzBuri2KtLlOVwVDSFiq8TZsjC7FvtYbEN3jqw1108JutjSFJb6yN5eHI07u6mTCzRcVtcjASGI6Kt+0cikWM7YcuLafDvOcTbLKsoaKNEErR4dstkFzErCbK5tqLZmvc3Kgo67vYwhiGeMBZWij+Lkco//AIXh55PtjNHiGsbgCTrmsu13Z2ZiYpZmxDlgxIH1mZWPEkYOFPc7DIttO7a2gY2OlByv6XcCFeOYdGRj73ib/wCr+7TZsx4mDm5nOsZ87Mtvyd/nW3+lePNBa32Cf7ssRrTbIj7GGHX4hP8AhP8ACvKzRrJP3/4wt5dWpSleq3KUpQKUrBjcYsMbSubKilifIC/uaCu777a4cfw6GzzDtW5rHyOvQseyP3j0rmu2orZH6IVJ/CrjMPYNf2rcYnFtPK0r6NIb2+6OSp7LYet/GpO09kBsLdtLm1/JuyT7XB9q8u9pyWm30hh7p255icLkmYW7rH9azBix1+VbDaeDIOY875XHg1h/hYdoHwPlUVEtVd6VliItX1Vr0y16VarayHxY69qlewKzwR3NY2smEvBxVt4U09qiYeGpsQrHzK7NtbTDN+yBb1vc/kGrpWzossMa/dRB8lArm+OQyLHGPtEA+rMkY/zmuo16vRx5n7f7WqV8tX2ld7R5EYuTYXIAJtqQL2BPufma+2r7Sg+WpavtKD5avtKUClKUFJ+kQ3XL/Zgf3pUt/lPyrW7Mw+uFXxmv8in/ADrZb2rxJP3lX2jUk/4nt7VK2Vgv/EQj+rQuf3iR/wBNcFq92T8spjctttrbfwzRjJmEmYd6xDWHDFrcmchL9C61L2TjDNBFKQAZI0cgG4GZQxAPUa86r++OEkkmwzQh7pxwzpbshoSEDDMMwL5TbyvcaGt7sMWw0QyCLKijhrayWUdkWJ5V3tU6lKUCqh9IO0bJHhx/SHO/4YyMo93Kn9w1b65bvFjuNi5X6KeGv4Y7j82Ln3rm6m2qa+VLzqGHZ8GZhU3bO0QwyDugWt+tR8LJkjJ6mtVi8Rc1x77a6Z+IeZ14iW8M0bN4EsGgLfsk5xm6EkVpyhGhFiNDW62fMFftWyODG9+WV9Ln8JIPpfxqFtOBlbtd7ut+NOy/5i/uKy3uFZ55a9hRVr0BWRVvpWcyiCNL1sMNBWPDwVORaxmVoZolt61nVbDSsSt0rPF3R71NSZSgLmLyeL/eYBXTK5nhVN19Yv8AesOP41e9rbeiwpQScQmUsFWOKSRjkXMxyopNgK9bo/bLWjY0rXwbegcKyyJlcoEYkBX4iB0yE9+6sDpXrC7bglCmOWNhIzKlnXtMhIdV11IINwK7V06lQZdtwKjSGWPIhsTnUgG2bLoe9bW3OvsW2YWUsJUsqK7XYAqrrmVnBN0BGutqCbSo2z9opiIxLE2ZCWAOupRyjc/2lOvWpNApSlArxI+UE+AvXusOJ5W/1pUSK3iMKXlHlz/ETdvzP5Vtdkw/WSP6IPRR/wBhXxYct26/xNTsDDkQDx1+f/a1Y1r/AFKxCHi92oJWzulzcnvMNWABOh8hU3BYJYUCILKOWt+QAGvoAPas9K3WKUpQRdqYrhQSSfcR2Hqqkj865LGvIf68zXSN9J8uCk/byJ/edQfyvXOUOted1U/1xDHJ5MVidLeFax3uaz4l+tRENzWFp2rKZh482njWbaMbMt21LKpuebND9TKT4GwQnx0NZtmQa1NxGFzXCgllJkRRqXBULPGB1bKqSADnkaqRCIVRovCpMEN6z/CWsRqp5H/XI1kjQDlWMyq+xR1K5CvA0r0WHM9AT7DnVFnsaDzNScNCWa3jUUYVmDO5CAHKAS2lxbNZe8b+dhbyqPuuXklkidmVIEzTPnLG2o0c91mYW9Lm1wK6o6e2ttfRnW5WSAgtGo5TTwInmIHaRyP2bq2v7PpVq25seSaWCaGRI3gMhGeMyKRLHkOgdTcc+dVTdqX4vaKuBljw8bmNeiiwjTToSGY+QQdbmth9IWHmkMSxxySR5Zs6pm7RvFkQZVYZyA4BkGSxa/OvQ6b28LVeZ9xlijVVxCx2KqHdbP8AzMKNYhwrFjAHKsGUm3Z7Iom6CZ1n+JjaNXy6g5bDFtiIwCJAok4r5STe9k0BGvj+SWKd3Z2js7hwplcjSSVgcpU5TkkVSMzcjYgWFY8LuTiF7N4wtwzETSkOTiIJQDGUypkEb2I5lumZq6lkt/o+CogjlReHh0w5vApQgQyxO5TMBmIkuPCzA3DGsOH3JUZcuIiYt9bASmYseLDOxI4lnjvGndANiut1BOBd0sb2i7RuGILRfEzqjNlxClw4jLqAZImCksTl1N1Wsa7jYsKoDRho4yvEE8uZ1LYU8IK0ZWJQkLx5hfQg5e0wAXHd/ZPwuHWHNnytI2YLlH1kryEBbmwGe3tWyqu7t7AlgcvM7N9UiKDM0mX62aRx3EU6NEobKDZAOQ1sVApSlAryVvXqlBhaG/pWalKjQUpSpClKUFW+kGa2HjX70o+SpI36gVQHksDV2+kYdiD8b/8AxmqHMa8nqZ/uy57+5hla9fYIe1XxRUzCprWUTtES2WDFq94uQEcyCCCCOYI5EedYpXst6hyYmtNcLaTRGJr5SomNy6MSFl/tI21s/ip9fEmM2HIbIwytzytobeIvow8xUOR7ixrNFtWRVyFs6dFkAcD0vr+dZ2rEqzqfL20Vjbl5UmPZPLUW10vfmPcaVi/2kOoygdP5xR6Zu2o8rkelesOiSBnxBRlzWSCHNncIT/Oyn+bQmxIGrWHhVaY9258JrXc8scM5nK8LLliUrLO6sYoibdlVt2307Krqb6kVibFKiCCG4jW7MWAzytr9ZKRzOtgvJRXvbW12lyglEVdEjAyov4QPAdajYbDs7hVszyFVFvEmyj+JrpyX3Dovfcbn9nQvo1wOWGSY/wBI+UfhiFv87P8AKrlaouydnLh4UhXlGoF/E9T7m596l16GKnZSKq1jUaKUpWixSlKBSlKBSlKBSlKBSlKBSlKBSlKCpfSLH9RE33Zf80cg/W1c7laur734Ey4OQKLsoDqOt0Oaw8yAR71ySVuoryuqrrJv5c+T3Pqmtls9bmtVEMxtW/hZYo7nS1uXyqlK7KV2i4yfW1QDNXrak4DDxbTz5Xv6VggXMdeQrbWuFprMTp6Zj4H5VIES5Rc/lzt7fpWDHzDKcpHZI9Tpe9j0qC+0CRax1A1A8KmKta4kzEsq3NiLXPSxt6cq+rtAZQLdpiOumv66VrBije5Bta1vE2sLVkw8THUhRpzGnrzNhVZtWnlMzTH58vqgyNfoNB8+fqa6P9Hm7th8W45giIeXJpPfkPK561p90dzTiSJJAVw49jL5L1CeLdeQ8a6iiACwFgNAByq/T4ptb1LfhjWJme6XqlKV6DYpSlApSlApSlApSlApSlApSlApSlApSlANcb3o2OcLiHjtZD2o/NGPL903X2HjXZK1G8m7qYyLITlddUe18p6gjqp6j9CAa5+oxepXjzCl690OOYabLc+Fjy10vXzFY4OOoJPjzv8A8q2O2d2cRhiTJGwA+2l2T+8Bp+8BWiMQOts3mG0/KuGl+3i3CMd61jVmLjmSQacjr4AW/wD2pWHxgFwftWt+dYGjNsoUKL9L6+tfBhT109am2SEZMsTMa+jJiJ317Ng3U+lqxhTYa5Qo1N63mwt05sVYxJ2f6xuzH7N9v929dJ3f3FgwtnYcWUa52Gin9hOS+up860rW+TxGo+Vpva8aiNOe7B3JxOJswjMadJJ7qD+CPV298o86vux/o+ghIaUmdh94ARg+Ij6/vE+1Wm1fa6adPSvM8yRSIBSlK6FylKUClKUClKUClKUClKUClKUClKUClKUClKUClKUCtZjN2sLKbyYeFj4mNb/MC9KVExE+RBbcDAn+gHs8gHyDVJw26OEjN1w8Vx1Khj/ivX2lUjHSPpCO2PhtgK+0pWiSlKUClKUClKUClKUClKUClKUClKUClKUClKUClKUClKUH/9k="/>
          <p:cNvSpPr>
            <a:spLocks noChangeAspect="1" noChangeArrowheads="1"/>
          </p:cNvSpPr>
          <p:nvPr/>
        </p:nvSpPr>
        <p:spPr bwMode="auto">
          <a:xfrm>
            <a:off x="10150476" y="-981075"/>
            <a:ext cx="22574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sz="2800">
                <a:solidFill>
                  <a:schemeClr val="tx1"/>
                </a:solidFill>
                <a:latin typeface="Arial" pitchFamily="34" charset="0"/>
                <a:cs typeface="Arial" pitchFamily="34" charset="0"/>
              </a:defRPr>
            </a:lvl9pPr>
          </a:lstStyle>
          <a:p>
            <a:pPr algn="r" rtl="1" eaLnBrk="1" fontAlgn="base" hangingPunct="1">
              <a:spcBef>
                <a:spcPct val="0"/>
              </a:spcBef>
              <a:spcAft>
                <a:spcPct val="0"/>
              </a:spcAft>
            </a:pPr>
            <a:endParaRPr lang="ar-JO" altLang="en-US">
              <a:solidFill>
                <a:srgbClr val="000000"/>
              </a:solidFill>
            </a:endParaRPr>
          </a:p>
        </p:txBody>
      </p:sp>
      <p:sp>
        <p:nvSpPr>
          <p:cNvPr id="20485" name="AutoShape 4" descr="data:image/jpeg;base64,/9j/4AAQSkZJRgABAQAAAQABAAD/2wCEAAkGBhQQEBURERQUFBUSFhUWFxcWFBUXFxgZFBQVFRUXFxQXGyceGBokGRUUHzAgIycpLCwsFR4xNTAqNSYrLCkBCQoKDgwOGg8PGiwkHSQsLCwpLSwsLCkpLCwpLCwsLCwqLCwsLCwsKSwpKiwsLCwsKSwsLCwsKiwsKSwsLCwsLP/AABEIANUA7QMBIgACEQEDEQH/xAAbAAEAAgMBAQAAAAAAAAAAAAAABAYDBQcCAf/EAEgQAAIBAgMFBgIHAwkGBwAAAAECAwARBBIhBQYTMUEiMlFhcYEUkQcjQlJyobFigsEWM0NTY5KisvAVtMLR0uEkRFSUs8Px/8QAGQEBAAMBAQAAAAAAAAAAAAAAAAECAwQF/8QAKhEBAAICAQMDAwMFAAAAAAAAAAECAxEhBBIxEzJRQXGBYZHwIiOxwdH/2gAMAwEAAhEDEQA/AO40pSgUpSgUpSgUr5el6D7SlfL0H2lKUClKUCvLtYX8K9UoNFtPaYIsDWvwO+yo/CxGng4BN/UDn6jXxHWsm8u7rsDJh735lB181B0Ppp5eB59iJuIeDIMrMLqej2JGh5gggjoQQQbGvPyZMlLfzllaZiXZoZ1dQykMrC4INwQeoI51C2lt6HD6SOA1r5R2n/ujUepsK5FBtvE4dWSFm1PIOU16kgDn4kWv111rVo+diZy0rE3KAkR3Pj94+ZufOk9XMxxCPUWnF72yYyYzG64eNskYB0d/Xrbqf4Wq57I2t2Rc9LmuZpjJJpERsqpH3EUZVW/M26nzq77NwfxEow4OVFXNIRzYDL2R4d4a+Z8Kzpkt3ceUxK6YLEcRA/Q8vTxrPWv2vivhsLLKgF4YZHVTy+rjLKDbpoBVfn34fIwjgPE7qMzII2dZ4IJDYNmygzoRe18rDTQn048ctVwpVSXfwIF4sZJOfMYyLC0kyJ2SbjNwTztqwtfW3pN/luQ2HlU3ygZojdiMO6ro9hdMTE1zoO0OgvItdKq8e/IKsTC6MLBQzxdpuO+HYAhjyeNuQJI1A5gRo/pBBRpmiZYVZbG6s7qcC+KIy3ARgVC8yD5A3AXGlVf+XAD8NoJQyMqzdqMiIs8aDXN278WNuz0JvYjLVooFKUoFKUoFa3eTDPJg8RHGCXeCZVANiWaNgoB6akVsqUFBk2ZiAXfBwSYaMk5EywllcYbEK0qRM+VMzPAtswvkJNr3IYbaGsoEwZokS3EDdmPGMzkISMsjYdhYntWFs2Ya36lBRZYdphAyNIXCoqhhAqnNFPmLrc6hvh9c3Nb9WFYoMJj1lLR/EJFJNmvJwnluIsEgaQCQDJaPEC1+tzrlvfjVGxW8OMgecheIhmmCZopCY1RsOM5YGzIFeVsoGuTnzoJWwMLjeLLJMGEpw+QGRlMPGEsrDhhDm4Vmj1Iva3XNUVP9oZI7DEg/2hw387eHMZcv/l/5+wGvet/RW+R75YniqpEb6QnJHBOWkWWbEIzq5ICWjiV8pBvYgEgg1F/lVi5EdjdQIcVlC4eVeK/wkE0KghiUcM047LG/DYXvQbBcLtAdrPMTaNgpMOW7S4hJAdL2EXAI10OuvaviGG2kqE55mbla8F8pw2HdytwBxON8Qqk6DQd21bfZO3ZpTiMygtFxMsIikRgUeRY1aZzkcuqowK2tm6ixquYXfHFKJZW7YMJKj4bEKqzLhuIsSoTmJL51OuuQDsm9w2WGi2hcNebKjR5Fcw3ZGxbBxNbmwwxB5g8ubXq55qpY3ixLypdhEFxYSRBhpSVjLTxoryscrZ8sLZltbODyIvYZN18I7FmwuHZmJJJgiJJOpJJXU3oNkWFUnf7YMU8bcNkWZLS2DAMpJyiQrzym2Vj5A811sX8ksH/6TDf+3i/6aR7p4RWLphoEcqVzLEitlIYEBlFxox5eNUvSL10iY3Djz48zRicrlZW4Uw5WddASOl/1FZIUVtRoa2G9mxJcBiZJkXiwzD6+MDmOkoA69DbkRfkar2IhYwtJhZMwtdToSrDVVdeoNreGteRek7/y55hueDlcMOunva/8DVp3Vl4WMivyxEci/vLlb9FH51Qdm7aabDOXURyxhsyXPZdO0twdQGsLc9DzNXHZeLDyYJ16zKw8ldbD8yKU3W8fdaHRtpPGIZDPl4QRzJm7uQKc+byy3vWj/wBo4EcPNGUzuQM+HkTK7yx6NmQZC0iRHXmQprfY7CpLE8coukiMrgm11ZSGFxy0JqpHB7OklhDYgyOwDI7YjOJOHiFZVEl7EiWwyKRfkQQLV7TdIxON2beNmRGaRFZAsDsxWVZZQQgW5OXjNyuAzfeN/f8AtPA58siIGWQgnhsyqVk+GRmkC2S5wyLqfsKPA1Em2Hs4qMO05YSsuHyfEZ+4kpSEjXLZOJa9iCoIObWpo2LhJEcwzLeXLZ1mDgPx5ZoyBmsfrmfTrlt0oM2y/g8ar8OEZUZblozGbvbEgqDZhfih81hcufOtgm7mGHKCIDKFtkXLlVHjAy8rZJJF9GI5VX91Z4MGvBXEwyhlV0SGxAVCkDMGuSxLlAbk2tpVifb2HUMxnhARsjkyxgKwBOVjfRrA6HXQ0HyHYGHRcqwxgAW7o+/xNTzPb7WvXWthXxWBFwbg6givtApSlApSlApSlApSlApalKDwIgGLADMQATYXIW9gT1AzH5mvdKUClKUHy1faiYnasUZIZwCNSBqR6gaitZLvjBY5CzMOQyMo92YWA8/1qs3rHmTbfVjmxCoMzsqjxYgD5mqBjt+JSezIE1tZVX/NID87L6VotobZknbMe0wsAe8Tc9PD0FumlYzm+IWisyvm3NpYeZCmYCQaxsyMAGHLtZdAbWPka5li9lI7vLH9U1zdo9UbXXMnInobWrPineJgXIAa41caG+lwF1bobHTrWWV3Gt0BYd7mfSRftDyOo6EVzZN2lFqKntXCurK7AxFxk40TAqVOmVtLeYuLjpVy2LjkTgNqI4Xg588qFxmt1sP0qEuHSxXSSJx2hclT00ubgaaeFqi4XZcmHzg9rDMtkkDKXQ5g44iXzWALqWtbunxrK1damGc119nato4JcTh5IWJyTxuhKkXyyIVJU6jkdKrsu4fEdpHnu8wKzWhRQyngAiMXJibLh4he51ueeXLotz97mgPCn0hXQkkERa3Bz/1dtT929+QNWwyy47SMvDhjzkF1mmH9l1ijP9Z3m1y5RZz6VLxeF2r2buyhkk4OKuYZgSip9WhyTK6lc9g5TENfIVAIU5OYOefcMMiRcZhGIYIXUIt2GHV1Uq1+xcSNcWOoFrag2XB4NIUWONQiKLBVFgPas9aCr/yOZirST3bQPlhRAwWSB0sqnskfDqCSWJzHkAoDAbjrFJG5kLcDKsY4ai0aR4lEDG5LOPiWOfTujQXYm0UoIuysDwIIoQcwijSO5Fr5EC3t0vapVKUClKUClKUClKUClKUClKUClKi4/aCwrdjr0FwL/PkPOomYiNyPeLxqxLduugA1JNr2A9AT5AEmwFc83l3/AACVMixr0AfU+enafytZfxVpt9N/iC0aMGkOhsOyo52t4cuzzOhawso5/FgGlYu7WzG5ZuZrhyZpvxXwzm664LeGHEEIJ1zMdFfMup5AKQFuakbQx5wsfEmDhc4SygEtmBN7AiwFjzqr4TZmBBtK0hJ+7YfK9bqbZ+EdLviMVKI9Vicki4HnWP5T3yzYDakEnbWVAb3KyEKfCxVvbxpi1OHiCRgPLI2SIHxY3zNa1woux8bC9ap8MuIyosChWIVbd65NhepO7my1hxZSS3EXIqMXJyBiRa1+RNr+Qqa6m2mtb8xDf7E3QiOZpUWSQmzPOOJc2JCJ1GgJsnZFwK87X3bbCqzYecEGxED9uMBV1yue0t9DodL2sa3KYhbpmVEzoAQfAXdWVlGhJHlckAkVqsftRRiXD3vJwwHCjLbXvn7J15DpXVOmutyruGwazpxoiYgSBKrL2ozlJKsmhPMajmBcVsNjyObqwYZFTwynMNCpve91N7+IqBtMNFieNGQG1RUDXR1jbuv5NrlJ5X8zU0bwYYXcy5OV0JbMpHeUxj7Xn8udY2iYnlW0dvlixuzwzWOojLWUnsWZAVun28pvl8NPCu2YNy0aMeZVSfcA1wnZ23hiXlXLlOYtH2bkoIgmp6MCC1vBj4Gu37GxAkw8Tg3DRp/lFx7G49q1wTHdMR8MdxPhNpSldaSlKUClKUClKUClKUClKUClKxYjFLGuZ2CjxJt7evlQZa8yShRdiABzJNh86qW3fpCiw63uBfkWGrfhQa28zb0rmm8H0lzT3WO6j77d791Rovr+Vc1uorHFeVZtDqW3t+IsOt1K/ic2X2HeY1yneTfuTEErEWAPNzox590fZGuh6X0AqvRYaSbtm58WYkn5mszYdQLcz1rlva1/czm20CJNdBc/65mpa4N5O8xA8F0/xc6kwwgDWwA1JOgAGpJ8BWkXHYrFT2wayCJbpnVByJGd7tZQ1uWot5a1WsTbxwRPwm47Z6XGGiRXnex6kxqNS7t006efpezLs9kAtdsgXX7wWwJrY7D3aiwcZyjVtXdz22udC5F+ZvZR589TUs4oOQAWYEZQqqRfysl2PzrKZ3qIWm1rRETL3PMsGbIlxIysi2vocuTTqc2Yi+gFtOtaraGL46ZTlWRWIicKlwxViUYjUoy3uCLagjUVMxUeduQ7IAAt3cosAyHlaw0IHIVq1wjIbBdRcgqpvY6sdB5nWtIjTSISI9sy5AVDizd0gZxlvcFQeRudRoaibZ24s6ZGJXTlaxuDoRb2vfnavWOiSZRcWcrfum1yOqnW1+o6VrcLg5Gw8JzamNLvxF0uoINmRnvy5V0xf5htGTU8wj4h5HCCVlRQLL95lX7q8z68tKmpsaLEkuZHRyAAMisnZFtWLAljzJGg6XrEmxpJJNSW8XNwD7t2rD0t5VvsLsoQhiTd9ctr5bZCMtr2ubnW1xpyrO998K3t3+Wpfd+XDLnBGW4zMjaqPGxAI666jXXQ1dt1t6mw4UspMMhsVXtFGyhs6+oYXX5ajtRcBGTYd5D2SG5t2Rm0GmW5IA8BVfng+CxQVmfhMCYxchWsbGN/ArcgHmOyfGsIm1bbhzzE1nbumGxKyIHRgysLgjkRWWudbm7eWGTLm+pkYKb6ZJG7jEdA2oNtL2Pia6IK9PFljJXa8Tt9pSlapKUpQKUpQKUpQK+E14xGIWNSzmwHM/66+Vc53y3xDKQO5qAgNs1uZY9QOvNR+0bVlkyxjj9UTOlg2/vzHApKFbDQu18t/BFGsh9NPM1ynbf0iyyuTGB5O/ab2Xup6AVX9q7SbESFmNxyA1sB4KDyH69an7C3OlxQziyRL3pH0X28T6VxWtbJPLKZmWq4skz5mLO7dTqT5eQ8q3uE3XydvEEIOdup9q2MuPw+DHDwq536ysNf3R0rTYjFNIczsSTTUQjiGbH7RBGSIZUHzNQ4I7mvOWtngMNWGS6vllgwQZbMoYG1wRcePI86s+zMHZczd1bafoAKg4LC8r1tsSpyrCoOeRrL7rkX/E4PsaxrymIbzYG7gxNsRPrETeOPo3TO/ithZV8NTztV0RAAAAAByA0A9qw4eNYY0S4AUKguQPBVHqdPnWe9e1jxxSNN4jSHtDY0M9jKgJHJhcMPR1sR861ku5WHK2BmHIgieTQjUGxJB9wRW/vS9WtjrbzBqFUn3H68XMf201+akfpVd2XuG0mDwzgRveCFh2mjYXiGo0IJ18q6XNIFUliAPEmw+ZqJsTAmDDQwsQTFFHGSL2JRFUkX6aVT0ax4THCmR7kzHs5FUeLSkn2yC5/KpR+j9hyeJtALNG2mt9O0bj1q5yYhVsGYC/K5AvqBpfzZR7jxr3enoV+qdy0uy9144hdwJXItcqMoHgqa29dSarW/u6fEiKp+KEn7Eig9i/3WF7X8x90V0C9R8bhRKhRuo59QRqGHmDY+1L4azXthWY24Zu/tPNCwcdwWYH7twJB/H1Wuvbn7XOIw4Dm8kR4b362HZb3Wx9b1yXaWE+E2l2gAs986jlnU5ZQB4G4Yfjq37kYgwYzgk3EimM+ZQGSJvdc49T5VwYLTTJr6Tx/PyxrOp06RSlK9VuUpSgUpSgVixOIWNS7myrqTWWuUb8b2vNOsMWkIBF782LheL5gAMFHnfqLZZckUj9VZnTJvpviXBCtlVfe1/wAixHtqegJbmeN2i0pN/tW1OrEDkvgB5AAV72lijI5HJVJCr4eZ8WPUmp+ysAqDiy6+A8a8/mZ3PljvbNsDYCAcfF3EY1Cci/l6VJ23vTJiQI0AjiTRUXQAVD2jjmnNzyHIdAKiolqtvUEz8MSpWQLXsJWQJWVrKvmHhua3mCgqDhIq32Gh0tXNadyvCdhIATp151t918Nx8bnOqwLceFzdU/42+Va2NckZf2B8z4enP2q4blbN4WGDkdqb6w+NjpGPZLe5NdPTU7rx+61YTN4NntNHGqWumIw8hubdmKZHb3spqoy7u46LDuwllaRYLWGIkcljs+VJMqn7RxXBYelxbUG47bD5I+GCTx4M1uicVc59AtzWiwE+PXCTFg0k/wAPFJHnSNTxnhPFjAUBSFdRYHq1ixHL2GqI2w8dmGQlE42dQ2KlkaNQ+HLKWJswbhzkXDW4uXsi9sUu6+MYIwNpoxOglbEu/wBZLh2T4hVIsi58h4YvbmBpY5W2pjMxiieQkwySq0sEQlURvLGuaFLXztJCV0W4gfS5tXjDPjXZXdcQcyxLlYJkvHj+25yxplJhKnUKSAezpQYsZuvjJYchuyvmsj4lrRnPE2ZrA8RSEfsktYsejnLm3kWd9oAKsrKgh4Y+tCcQjEAsSDlEYLxF21ccMFRcCpuCxmNOBmYiVsQFWwkhiQq5ReMIlBAkVTmy5uZFszjWoWExeNiDhVxL8Wa6NJEt7HFoGL6ARrwCTaw0BIF9KDzBuri2KtLlOVwVDSFiq8TZsjC7FvtYbEN3jqw1108JutjSFJb6yN5eHI07u6mTCzRcVtcjASGI6Kt+0cikWM7YcuLafDvOcTbLKsoaKNEErR4dstkFzErCbK5tqLZmvc3Kgo67vYwhiGeMBZWij+Lkco//AIXh55PtjNHiGsbgCTrmsu13Z2ZiYpZmxDlgxIH1mZWPEkYOFPc7DIttO7a2gY2OlByv6XcCFeOYdGRj73ib/wCr+7TZsx4mDm5nOsZ87Mtvyd/nW3+lePNBa32Cf7ssRrTbIj7GGHX4hP8AhP8ACvKzRrJP3/4wt5dWpSleq3KUpQKUrBjcYsMbSubKilifIC/uaCu777a4cfw6GzzDtW5rHyOvQseyP3j0rmu2orZH6IVJ/CrjMPYNf2rcYnFtPK0r6NIb2+6OSp7LYet/GpO09kBsLdtLm1/JuyT7XB9q8u9pyWm30hh7p255icLkmYW7rH9azBix1+VbDaeDIOY875XHg1h/hYdoHwPlUVEtVd6VliItX1Vr0y16VarayHxY69qlewKzwR3NY2smEvBxVt4U09qiYeGpsQrHzK7NtbTDN+yBb1vc/kGrpWzossMa/dRB8lArm+OQyLHGPtEA+rMkY/zmuo16vRx5n7f7WqV8tX2ld7R5EYuTYXIAJtqQL2BPufma+2r7Sg+WpavtKD5avtKUClKUFJ+kQ3XL/Zgf3pUt/lPyrW7Mw+uFXxmv8in/ADrZb2rxJP3lX2jUk/4nt7VK2Vgv/EQj+rQuf3iR/wBNcFq92T8spjctttrbfwzRjJmEmYd6xDWHDFrcmchL9C61L2TjDNBFKQAZI0cgG4GZQxAPUa86r++OEkkmwzQh7pxwzpbshoSEDDMMwL5TbyvcaGt7sMWw0QyCLKijhrayWUdkWJ5V3tU6lKUCqh9IO0bJHhx/SHO/4YyMo93Kn9w1b65bvFjuNi5X6KeGv4Y7j82Ln3rm6m2qa+VLzqGHZ8GZhU3bO0QwyDugWt+tR8LJkjJ6mtVi8Rc1x77a6Z+IeZ14iW8M0bN4EsGgLfsk5xm6EkVpyhGhFiNDW62fMFftWyODG9+WV9Ln8JIPpfxqFtOBlbtd7ut+NOy/5i/uKy3uFZ55a9hRVr0BWRVvpWcyiCNL1sMNBWPDwVORaxmVoZolt61nVbDSsSt0rPF3R71NSZSgLmLyeL/eYBXTK5nhVN19Yv8AesOP41e9rbeiwpQScQmUsFWOKSRjkXMxyopNgK9bo/bLWjY0rXwbegcKyyJlcoEYkBX4iB0yE9+6sDpXrC7bglCmOWNhIzKlnXtMhIdV11IINwK7V06lQZdtwKjSGWPIhsTnUgG2bLoe9bW3OvsW2YWUsJUsqK7XYAqrrmVnBN0BGutqCbSo2z9opiIxLE2ZCWAOupRyjc/2lOvWpNApSlArxI+UE+AvXusOJ5W/1pUSK3iMKXlHlz/ETdvzP5Vtdkw/WSP6IPRR/wBhXxYct26/xNTsDDkQDx1+f/a1Y1r/AFKxCHi92oJWzulzcnvMNWABOh8hU3BYJYUCILKOWt+QAGvoAPas9K3WKUpQRdqYrhQSSfcR2Hqqkj865LGvIf68zXSN9J8uCk/byJ/edQfyvXOUOted1U/1xDHJ5MVidLeFax3uaz4l+tRENzWFp2rKZh482njWbaMbMt21LKpuebND9TKT4GwQnx0NZtmQa1NxGFzXCgllJkRRqXBULPGB1bKqSADnkaqRCIVRovCpMEN6z/CWsRqp5H/XI1kjQDlWMyq+xR1K5CvA0r0WHM9AT7DnVFnsaDzNScNCWa3jUUYVmDO5CAHKAS2lxbNZe8b+dhbyqPuuXklkidmVIEzTPnLG2o0c91mYW9Lm1wK6o6e2ttfRnW5WSAgtGo5TTwInmIHaRyP2bq2v7PpVq25seSaWCaGRI3gMhGeMyKRLHkOgdTcc+dVTdqX4vaKuBljw8bmNeiiwjTToSGY+QQdbmth9IWHmkMSxxySR5Zs6pm7RvFkQZVYZyA4BkGSxa/OvQ6b28LVeZ9xlijVVxCx2KqHdbP8AzMKNYhwrFjAHKsGUm3Z7Iom6CZ1n+JjaNXy6g5bDFtiIwCJAok4r5STe9k0BGvj+SWKd3Z2js7hwplcjSSVgcpU5TkkVSMzcjYgWFY8LuTiF7N4wtwzETSkOTiIJQDGUypkEb2I5lumZq6lkt/o+CogjlReHh0w5vApQgQyxO5TMBmIkuPCzA3DGsOH3JUZcuIiYt9bASmYseLDOxI4lnjvGndANiut1BOBd0sb2i7RuGILRfEzqjNlxClw4jLqAZImCksTl1N1Wsa7jYsKoDRho4yvEE8uZ1LYU8IK0ZWJQkLx5hfQg5e0wAXHd/ZPwuHWHNnytI2YLlH1kryEBbmwGe3tWyqu7t7AlgcvM7N9UiKDM0mX62aRx3EU6NEobKDZAOQ1sVApSlAryVvXqlBhaG/pWalKjQUpSpClKUFW+kGa2HjX70o+SpI36gVQHksDV2+kYdiD8b/8AxmqHMa8nqZ/uy57+5hla9fYIe1XxRUzCprWUTtES2WDFq94uQEcyCCCCOYI5EedYpXst6hyYmtNcLaTRGJr5SomNy6MSFl/tI21s/ip9fEmM2HIbIwytzytobeIvow8xUOR7ixrNFtWRVyFs6dFkAcD0vr+dZ2rEqzqfL20Vjbl5UmPZPLUW10vfmPcaVi/2kOoygdP5xR6Zu2o8rkelesOiSBnxBRlzWSCHNncIT/Oyn+bQmxIGrWHhVaY9258JrXc8scM5nK8LLliUrLO6sYoibdlVt2307Krqb6kVibFKiCCG4jW7MWAzytr9ZKRzOtgvJRXvbW12lyglEVdEjAyov4QPAdajYbDs7hVszyFVFvEmyj+JrpyX3Dovfcbn9nQvo1wOWGSY/wBI+UfhiFv87P8AKrlaouydnLh4UhXlGoF/E9T7m596l16GKnZSKq1jUaKUpWixSlKBSlKBSlKBSlKBSlKBSlKBSlKCpfSLH9RE33Zf80cg/W1c7laur734Ey4OQKLsoDqOt0Oaw8yAR71ySVuoryuqrrJv5c+T3Pqmtls9bmtVEMxtW/hZYo7nS1uXyqlK7KV2i4yfW1QDNXrak4DDxbTz5Xv6VggXMdeQrbWuFprMTp6Zj4H5VIES5Rc/lzt7fpWDHzDKcpHZI9Tpe9j0qC+0CRax1A1A8KmKta4kzEsq3NiLXPSxt6cq+rtAZQLdpiOumv66VrBije5Bta1vE2sLVkw8THUhRpzGnrzNhVZtWnlMzTH58vqgyNfoNB8+fqa6P9Hm7th8W45giIeXJpPfkPK561p90dzTiSJJAVw49jL5L1CeLdeQ8a6iiACwFgNAByq/T4ptb1LfhjWJme6XqlKV6DYpSlApSlApSlApSlApSlApSlApSlApSlANcb3o2OcLiHjtZD2o/NGPL903X2HjXZK1G8m7qYyLITlddUe18p6gjqp6j9CAa5+oxepXjzCl690OOYabLc+Fjy10vXzFY4OOoJPjzv8A8q2O2d2cRhiTJGwA+2l2T+8Bp+8BWiMQOts3mG0/KuGl+3i3CMd61jVmLjmSQacjr4AW/wD2pWHxgFwftWt+dYGjNsoUKL9L6+tfBhT109am2SEZMsTMa+jJiJ317Ng3U+lqxhTYa5Qo1N63mwt05sVYxJ2f6xuzH7N9v929dJ3f3FgwtnYcWUa52Gin9hOS+up860rW+TxGo+Vpva8aiNOe7B3JxOJswjMadJJ7qD+CPV298o86vux/o+ghIaUmdh94ARg+Ij6/vE+1Wm1fa6adPSvM8yRSIBSlK6FylKUClKUClKUClKUClKUClKUClKUClKUClKUClKUCtZjN2sLKbyYeFj4mNb/MC9KVExE+RBbcDAn+gHs8gHyDVJw26OEjN1w8Vx1Khj/ivX2lUjHSPpCO2PhtgK+0pWiSlKUClKUClKUClKUClKUClKUClKUClKUClKUClKUClKUH/9k="/>
          <p:cNvSpPr>
            <a:spLocks noChangeAspect="1" noChangeArrowheads="1"/>
          </p:cNvSpPr>
          <p:nvPr/>
        </p:nvSpPr>
        <p:spPr bwMode="auto">
          <a:xfrm>
            <a:off x="10150476" y="-981075"/>
            <a:ext cx="22574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sz="2800">
                <a:solidFill>
                  <a:schemeClr val="tx1"/>
                </a:solidFill>
                <a:latin typeface="Arial" pitchFamily="34" charset="0"/>
                <a:cs typeface="Arial" pitchFamily="34" charset="0"/>
              </a:defRPr>
            </a:lvl9pPr>
          </a:lstStyle>
          <a:p>
            <a:pPr algn="r" rtl="1" eaLnBrk="1" fontAlgn="base" hangingPunct="1">
              <a:spcBef>
                <a:spcPct val="0"/>
              </a:spcBef>
              <a:spcAft>
                <a:spcPct val="0"/>
              </a:spcAft>
            </a:pPr>
            <a:endParaRPr lang="ar-JO" altLang="en-US">
              <a:solidFill>
                <a:srgbClr val="000000"/>
              </a:solidFill>
            </a:endParaRPr>
          </a:p>
        </p:txBody>
      </p:sp>
      <p:pic>
        <p:nvPicPr>
          <p:cNvPr id="20486" name="Picture 6" descr="http://www.hopkins-gi.org/Upload/200711131429_15155_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548" y="189302"/>
            <a:ext cx="4667134" cy="300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DB0F9A6-BEAE-49A5-B3D7-3ED1F79AEA27}"/>
              </a:ext>
            </a:extLst>
          </p:cNvPr>
          <p:cNvSpPr txBox="1"/>
          <p:nvPr/>
        </p:nvSpPr>
        <p:spPr>
          <a:xfrm>
            <a:off x="695400" y="1599228"/>
            <a:ext cx="6624736" cy="2862322"/>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GoudyStd"/>
              </a:rPr>
              <a:t>the cystic duct is densely adherent to the common bile duct</a:t>
            </a:r>
          </a:p>
          <a:p>
            <a:pPr marL="342900" indent="-342900" algn="l">
              <a:buFont typeface="Arial" panose="020B0604020202020204" pitchFamily="34" charset="0"/>
              <a:buChar char="•"/>
            </a:pPr>
            <a:endParaRPr lang="en-US" sz="2400" dirty="0">
              <a:latin typeface="GoudyStd"/>
            </a:endParaRPr>
          </a:p>
          <a:p>
            <a:pPr marL="342900" indent="-342900" algn="l">
              <a:buFont typeface="Arial" panose="020B0604020202020204" pitchFamily="34" charset="0"/>
              <a:buChar char="•"/>
            </a:pPr>
            <a:r>
              <a:rPr lang="en-US" sz="2400" dirty="0">
                <a:latin typeface="GoudyStd"/>
              </a:rPr>
              <a:t>(a stone ulcerating through the neck of the gallbladder into the common hepatic duct)</a:t>
            </a:r>
          </a:p>
          <a:p>
            <a:pPr marL="342900" indent="-342900" algn="l">
              <a:buFont typeface="Arial" panose="020B0604020202020204" pitchFamily="34" charset="0"/>
              <a:buChar char="•"/>
            </a:pPr>
            <a:endParaRPr lang="en-US" sz="2400" dirty="0">
              <a:latin typeface="GoudyStd"/>
            </a:endParaRPr>
          </a:p>
          <a:p>
            <a:pPr marL="342900" indent="-342900" algn="l">
              <a:buFont typeface="Arial" panose="020B0604020202020204" pitchFamily="34" charset="0"/>
              <a:buChar char="•"/>
            </a:pPr>
            <a:r>
              <a:rPr lang="en-US" sz="2400" dirty="0">
                <a:latin typeface="GoudyStd"/>
              </a:rPr>
              <a:t>the infundibulum of the gallbladder should be opened, the stone removed and the infundibulum over sewn.</a:t>
            </a:r>
          </a:p>
          <a:p>
            <a:pPr marL="342900" indent="-342900" algn="l">
              <a:buFont typeface="Arial" panose="020B0604020202020204" pitchFamily="34" charset="0"/>
              <a:buChar char="•"/>
            </a:pPr>
            <a:endParaRPr lang="en-US" sz="2400" dirty="0">
              <a:latin typeface="GoudyStd"/>
            </a:endParaRPr>
          </a:p>
          <a:p>
            <a:pPr marL="342900" indent="-342900" algn="l">
              <a:buFont typeface="Arial" panose="020B0604020202020204" pitchFamily="34" charset="0"/>
              <a:buChar char="•"/>
            </a:pPr>
            <a:r>
              <a:rPr lang="en-US" sz="2400" dirty="0">
                <a:latin typeface="GoudyStd"/>
              </a:rPr>
              <a:t>Attempts to dissect out the cystic duct completely will only lead to injury to the common hepatic or common bile duct.</a:t>
            </a:r>
            <a:endParaRPr lang="en-US" sz="2400" dirty="0"/>
          </a:p>
        </p:txBody>
      </p:sp>
    </p:spTree>
    <p:extLst>
      <p:ext uri="{BB962C8B-B14F-4D97-AF65-F5344CB8AC3E}">
        <p14:creationId xmlns:p14="http://schemas.microsoft.com/office/powerpoint/2010/main" val="791735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7988" y="177800"/>
            <a:ext cx="9098249" cy="1239837"/>
          </a:xfrm>
        </p:spPr>
        <p:txBody>
          <a:bodyPr/>
          <a:lstStyle/>
          <a:p>
            <a:r>
              <a:rPr lang="en-US" dirty="0"/>
              <a:t>Clinical Approach </a:t>
            </a:r>
            <a:endParaRPr lang="ar-JO" dirty="0"/>
          </a:p>
        </p:txBody>
      </p:sp>
      <p:sp>
        <p:nvSpPr>
          <p:cNvPr id="2" name="Content Placeholder 1"/>
          <p:cNvSpPr>
            <a:spLocks noGrp="1"/>
          </p:cNvSpPr>
          <p:nvPr>
            <p:ph idx="1"/>
          </p:nvPr>
        </p:nvSpPr>
        <p:spPr>
          <a:xfrm>
            <a:off x="621804" y="1628800"/>
            <a:ext cx="9098249" cy="4572000"/>
          </a:xfrm>
        </p:spPr>
        <p:txBody>
          <a:bodyPr>
            <a:normAutofit/>
          </a:bodyPr>
          <a:lstStyle/>
          <a:p>
            <a:r>
              <a:rPr lang="en-US" sz="4000" dirty="0"/>
              <a:t>History</a:t>
            </a:r>
          </a:p>
          <a:p>
            <a:r>
              <a:rPr lang="en-US" sz="4000" dirty="0"/>
              <a:t>Physical examination</a:t>
            </a:r>
          </a:p>
          <a:p>
            <a:r>
              <a:rPr lang="en-US" sz="4000" dirty="0"/>
              <a:t>Investigations</a:t>
            </a:r>
          </a:p>
          <a:p>
            <a:pPr lvl="1"/>
            <a:r>
              <a:rPr lang="en-US" sz="3600" dirty="0"/>
              <a:t>Labs</a:t>
            </a:r>
          </a:p>
          <a:p>
            <a:pPr lvl="1"/>
            <a:r>
              <a:rPr lang="en-US" sz="3600" dirty="0"/>
              <a:t>Imaging</a:t>
            </a:r>
          </a:p>
          <a:p>
            <a:pPr lvl="1"/>
            <a:r>
              <a:rPr lang="en-US" sz="3600" dirty="0"/>
              <a:t>Pathology (biopsy)</a:t>
            </a:r>
            <a:endParaRPr lang="ar-JO" sz="3600" dirty="0"/>
          </a:p>
        </p:txBody>
      </p:sp>
    </p:spTree>
    <p:extLst>
      <p:ext uri="{BB962C8B-B14F-4D97-AF65-F5344CB8AC3E}">
        <p14:creationId xmlns:p14="http://schemas.microsoft.com/office/powerpoint/2010/main" val="121085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133972" y="188640"/>
            <a:ext cx="8954233" cy="1239837"/>
          </a:xfrm>
        </p:spPr>
        <p:txBody>
          <a:bodyPr/>
          <a:lstStyle/>
          <a:p>
            <a:r>
              <a:rPr lang="en-US" dirty="0"/>
              <a:t>History – PP &amp; CC</a:t>
            </a:r>
          </a:p>
        </p:txBody>
      </p:sp>
      <p:sp>
        <p:nvSpPr>
          <p:cNvPr id="14" name="Content Placeholder 13"/>
          <p:cNvSpPr>
            <a:spLocks noGrp="1"/>
          </p:cNvSpPr>
          <p:nvPr>
            <p:ph idx="1"/>
          </p:nvPr>
        </p:nvSpPr>
        <p:spPr>
          <a:xfrm>
            <a:off x="837828" y="1556792"/>
            <a:ext cx="9242265" cy="4572000"/>
          </a:xfrm>
        </p:spPr>
        <p:txBody>
          <a:bodyPr>
            <a:normAutofit/>
          </a:bodyPr>
          <a:lstStyle/>
          <a:p>
            <a:pPr lvl="0"/>
            <a:r>
              <a:rPr lang="en-US" sz="4000" dirty="0"/>
              <a:t>Personal profile</a:t>
            </a:r>
          </a:p>
          <a:p>
            <a:pPr lvl="1"/>
            <a:r>
              <a:rPr lang="en-US" sz="3600" dirty="0"/>
              <a:t>Name , </a:t>
            </a:r>
            <a:r>
              <a:rPr lang="en-US" sz="3600" b="1" dirty="0"/>
              <a:t>Age</a:t>
            </a:r>
            <a:r>
              <a:rPr lang="en-US" sz="3600" dirty="0"/>
              <a:t> (and date of birth) , </a:t>
            </a:r>
            <a:r>
              <a:rPr lang="en-US" sz="3600" b="1" dirty="0"/>
              <a:t>Sex</a:t>
            </a:r>
            <a:r>
              <a:rPr lang="en-US" sz="3600" dirty="0"/>
              <a:t> , Marital status , Occupation , </a:t>
            </a:r>
            <a:r>
              <a:rPr lang="en-US" sz="3600" b="1" dirty="0"/>
              <a:t>Address </a:t>
            </a:r>
            <a:r>
              <a:rPr lang="en-US" sz="3600" dirty="0"/>
              <a:t>, Admission (Date , time and route) , referral (if apply)</a:t>
            </a:r>
          </a:p>
          <a:p>
            <a:pPr lvl="0"/>
            <a:r>
              <a:rPr lang="en-US" sz="4000" dirty="0"/>
              <a:t>Chief complaint</a:t>
            </a:r>
          </a:p>
          <a:p>
            <a:pPr lvl="1"/>
            <a:r>
              <a:rPr lang="en-US" sz="3600" dirty="0"/>
              <a:t>Complaint + duration</a:t>
            </a:r>
          </a:p>
        </p:txBody>
      </p:sp>
    </p:spTree>
    <p:extLst>
      <p:ext uri="{BB962C8B-B14F-4D97-AF65-F5344CB8AC3E}">
        <p14:creationId xmlns:p14="http://schemas.microsoft.com/office/powerpoint/2010/main" val="2150281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05980" y="177800"/>
            <a:ext cx="9170257" cy="1239837"/>
          </a:xfrm>
        </p:spPr>
        <p:txBody>
          <a:bodyPr/>
          <a:lstStyle/>
          <a:p>
            <a:r>
              <a:rPr lang="en-US" dirty="0"/>
              <a:t>History – HOPI </a:t>
            </a:r>
          </a:p>
        </p:txBody>
      </p:sp>
      <p:sp>
        <p:nvSpPr>
          <p:cNvPr id="14" name="Content Placeholder 13"/>
          <p:cNvSpPr>
            <a:spLocks noGrp="1"/>
          </p:cNvSpPr>
          <p:nvPr>
            <p:ph idx="1"/>
          </p:nvPr>
        </p:nvSpPr>
        <p:spPr>
          <a:xfrm>
            <a:off x="333772" y="1700808"/>
            <a:ext cx="9170257" cy="4572000"/>
          </a:xfrm>
        </p:spPr>
        <p:txBody>
          <a:bodyPr>
            <a:noAutofit/>
          </a:bodyPr>
          <a:lstStyle/>
          <a:p>
            <a:pPr lvl="0"/>
            <a:r>
              <a:rPr lang="en-US" sz="3200" dirty="0"/>
              <a:t>Analyze the jaundice</a:t>
            </a:r>
          </a:p>
          <a:p>
            <a:pPr lvl="1"/>
            <a:r>
              <a:rPr lang="en-US" sz="2800" dirty="0"/>
              <a:t>Distribution: skin , eyes or both</a:t>
            </a:r>
          </a:p>
          <a:p>
            <a:pPr lvl="2"/>
            <a:r>
              <a:rPr lang="en-US" sz="2400" dirty="0" err="1"/>
              <a:t>Carotenemia</a:t>
            </a:r>
            <a:r>
              <a:rPr lang="en-US" sz="2400" dirty="0"/>
              <a:t> spares the eyes</a:t>
            </a:r>
          </a:p>
          <a:p>
            <a:pPr lvl="1"/>
            <a:r>
              <a:rPr lang="en-US" sz="2800" dirty="0"/>
              <a:t>Onset: sudden vs gradual</a:t>
            </a:r>
          </a:p>
          <a:p>
            <a:pPr lvl="2"/>
            <a:r>
              <a:rPr lang="en-US" sz="2400" dirty="0"/>
              <a:t>Sudden in Hepatitis A , Hepatitis secondary to alcohol use , Autoimmune hepatitis , Gallstone diseases , </a:t>
            </a:r>
          </a:p>
          <a:p>
            <a:pPr lvl="2"/>
            <a:r>
              <a:rPr lang="en-US" sz="2400" dirty="0"/>
              <a:t>Gradual in Carcinoma (pancreatic or biliary)</a:t>
            </a:r>
          </a:p>
          <a:p>
            <a:pPr lvl="1"/>
            <a:r>
              <a:rPr lang="en-US" sz="2800" dirty="0"/>
              <a:t>Duration</a:t>
            </a:r>
          </a:p>
          <a:p>
            <a:pPr lvl="1"/>
            <a:r>
              <a:rPr lang="en-US" sz="2800" dirty="0"/>
              <a:t>Course: intermittent vs continuous (progressive vs constant)</a:t>
            </a:r>
          </a:p>
          <a:p>
            <a:pPr lvl="2"/>
            <a:r>
              <a:rPr lang="en-US" sz="2400" dirty="0"/>
              <a:t>Intermittent in Gallstone diseases , </a:t>
            </a:r>
          </a:p>
          <a:p>
            <a:pPr lvl="2"/>
            <a:r>
              <a:rPr lang="en-US" sz="2400" dirty="0"/>
              <a:t>Continuous in Carcinoma , </a:t>
            </a:r>
          </a:p>
        </p:txBody>
      </p:sp>
    </p:spTree>
    <p:extLst>
      <p:ext uri="{BB962C8B-B14F-4D97-AF65-F5344CB8AC3E}">
        <p14:creationId xmlns:p14="http://schemas.microsoft.com/office/powerpoint/2010/main" val="3498959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05980" y="177800"/>
            <a:ext cx="9170257" cy="1239837"/>
          </a:xfrm>
        </p:spPr>
        <p:txBody>
          <a:bodyPr/>
          <a:lstStyle/>
          <a:p>
            <a:r>
              <a:rPr lang="en-US" dirty="0"/>
              <a:t>History – HOPI </a:t>
            </a:r>
          </a:p>
        </p:txBody>
      </p:sp>
      <p:sp>
        <p:nvSpPr>
          <p:cNvPr id="14" name="Content Placeholder 13"/>
          <p:cNvSpPr>
            <a:spLocks noGrp="1"/>
          </p:cNvSpPr>
          <p:nvPr>
            <p:ph idx="1"/>
          </p:nvPr>
        </p:nvSpPr>
        <p:spPr>
          <a:xfrm>
            <a:off x="621804" y="2082935"/>
            <a:ext cx="10225136" cy="4572000"/>
          </a:xfrm>
        </p:spPr>
        <p:txBody>
          <a:bodyPr>
            <a:noAutofit/>
          </a:bodyPr>
          <a:lstStyle/>
          <a:p>
            <a:r>
              <a:rPr lang="en-US" sz="2800" dirty="0"/>
              <a:t>Accompanying symptoms:</a:t>
            </a:r>
          </a:p>
          <a:p>
            <a:pPr lvl="1"/>
            <a:r>
              <a:rPr lang="en-US" sz="3200" dirty="0"/>
              <a:t>fever, chills, rigors and RUQ pain </a:t>
            </a:r>
            <a:r>
              <a:rPr lang="en-US" sz="3200" dirty="0">
                <a:sym typeface="Wingdings" panose="05000000000000000000" pitchFamily="2" charset="2"/>
              </a:rPr>
              <a:t> </a:t>
            </a:r>
            <a:r>
              <a:rPr lang="en-US" sz="3200" dirty="0"/>
              <a:t>acute cholangitis</a:t>
            </a:r>
          </a:p>
          <a:p>
            <a:pPr lvl="1"/>
            <a:r>
              <a:rPr lang="en-US" sz="3200" dirty="0"/>
              <a:t>anorexia, malaise, and </a:t>
            </a:r>
            <a:r>
              <a:rPr lang="en-US" sz="3200" dirty="0" err="1"/>
              <a:t>myalgias</a:t>
            </a:r>
            <a:r>
              <a:rPr lang="en-US" sz="3200" dirty="0"/>
              <a:t> </a:t>
            </a:r>
            <a:r>
              <a:rPr lang="en-US" sz="3200" dirty="0">
                <a:sym typeface="Wingdings" panose="05000000000000000000" pitchFamily="2" charset="2"/>
              </a:rPr>
              <a:t> </a:t>
            </a:r>
            <a:r>
              <a:rPr lang="en-US" sz="3200" dirty="0"/>
              <a:t>viral hepatitis</a:t>
            </a:r>
          </a:p>
          <a:p>
            <a:pPr lvl="1"/>
            <a:r>
              <a:rPr lang="en-US" sz="3200" dirty="0" err="1"/>
              <a:t>Acholic</a:t>
            </a:r>
            <a:r>
              <a:rPr lang="en-US" sz="3200" dirty="0"/>
              <a:t> stool (clay colored) &amp; </a:t>
            </a:r>
            <a:r>
              <a:rPr lang="en-US" sz="3200" dirty="0">
                <a:sym typeface="Wingdings" panose="05000000000000000000" pitchFamily="2" charset="2"/>
              </a:rPr>
              <a:t>Dark urine (tea or cola colored)</a:t>
            </a:r>
            <a:r>
              <a:rPr lang="en-US" sz="3200" dirty="0"/>
              <a:t> </a:t>
            </a:r>
            <a:r>
              <a:rPr lang="en-US" sz="3200" dirty="0">
                <a:sym typeface="Wingdings" panose="05000000000000000000" pitchFamily="2" charset="2"/>
              </a:rPr>
              <a:t> cholestasis (gallstones , cancer , viral hepatitis)</a:t>
            </a:r>
          </a:p>
          <a:p>
            <a:pPr lvl="1"/>
            <a:r>
              <a:rPr lang="en-US" sz="3200" dirty="0"/>
              <a:t>Skin itching</a:t>
            </a:r>
          </a:p>
          <a:p>
            <a:pPr lvl="1"/>
            <a:r>
              <a:rPr lang="en-US" sz="3200" dirty="0">
                <a:sym typeface="Wingdings" panose="05000000000000000000" pitchFamily="2" charset="2"/>
              </a:rPr>
              <a:t>Weight loss  cancer</a:t>
            </a:r>
          </a:p>
        </p:txBody>
      </p:sp>
    </p:spTree>
    <p:extLst>
      <p:ext uri="{BB962C8B-B14F-4D97-AF65-F5344CB8AC3E}">
        <p14:creationId xmlns:p14="http://schemas.microsoft.com/office/powerpoint/2010/main" val="3300593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05980" y="177800"/>
            <a:ext cx="9170257" cy="1239837"/>
          </a:xfrm>
        </p:spPr>
        <p:txBody>
          <a:bodyPr/>
          <a:lstStyle/>
          <a:p>
            <a:r>
              <a:rPr lang="en-US" dirty="0"/>
              <a:t>History – Review of systems</a:t>
            </a:r>
          </a:p>
        </p:txBody>
      </p:sp>
      <p:sp>
        <p:nvSpPr>
          <p:cNvPr id="14" name="Content Placeholder 13"/>
          <p:cNvSpPr>
            <a:spLocks noGrp="1"/>
          </p:cNvSpPr>
          <p:nvPr>
            <p:ph idx="1"/>
          </p:nvPr>
        </p:nvSpPr>
        <p:spPr>
          <a:xfrm>
            <a:off x="477788" y="1844824"/>
            <a:ext cx="9170257" cy="4572000"/>
          </a:xfrm>
        </p:spPr>
        <p:txBody>
          <a:bodyPr>
            <a:noAutofit/>
          </a:bodyPr>
          <a:lstStyle/>
          <a:p>
            <a:r>
              <a:rPr lang="en-US" sz="3200" dirty="0"/>
              <a:t>Start with the involved system (in case of jaundice it is the alimentary system and abdomen):</a:t>
            </a:r>
          </a:p>
          <a:p>
            <a:pPr lvl="1"/>
            <a:r>
              <a:rPr lang="en-US" sz="2800" dirty="0"/>
              <a:t>Appetite. Diet. Weight. Nausea. Dysphagia. Regurgitation. Flatulence. Heartburn. Vomiting. Hematemesis. Indigestion pain. Abdominal pain. Abdominal distension. Bowel habit. Nature of stool. Rectal bleeding. Mucus. Slime. Prolapse. Incontinence. Tenesmus</a:t>
            </a:r>
          </a:p>
          <a:p>
            <a:r>
              <a:rPr lang="en-US" sz="3200" dirty="0"/>
              <a:t>Then review the RS , CVS , GUS , NS , MSS for a full history</a:t>
            </a:r>
          </a:p>
          <a:p>
            <a:endParaRPr lang="en-US" sz="3200" dirty="0"/>
          </a:p>
        </p:txBody>
      </p:sp>
    </p:spTree>
    <p:extLst>
      <p:ext uri="{BB962C8B-B14F-4D97-AF65-F5344CB8AC3E}">
        <p14:creationId xmlns:p14="http://schemas.microsoft.com/office/powerpoint/2010/main" val="3343566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05980" y="177800"/>
            <a:ext cx="9170257" cy="1239837"/>
          </a:xfrm>
        </p:spPr>
        <p:txBody>
          <a:bodyPr/>
          <a:lstStyle/>
          <a:p>
            <a:r>
              <a:rPr lang="en-US" dirty="0"/>
              <a:t>History – Past History</a:t>
            </a:r>
          </a:p>
        </p:txBody>
      </p:sp>
      <p:sp>
        <p:nvSpPr>
          <p:cNvPr id="14" name="Content Placeholder 13"/>
          <p:cNvSpPr>
            <a:spLocks noGrp="1"/>
          </p:cNvSpPr>
          <p:nvPr>
            <p:ph idx="1"/>
          </p:nvPr>
        </p:nvSpPr>
        <p:spPr>
          <a:xfrm>
            <a:off x="573179" y="2083842"/>
            <a:ext cx="11042465" cy="4572000"/>
          </a:xfrm>
        </p:spPr>
        <p:txBody>
          <a:bodyPr>
            <a:noAutofit/>
          </a:bodyPr>
          <a:lstStyle/>
          <a:p>
            <a:r>
              <a:rPr lang="en-US" sz="3600" dirty="0"/>
              <a:t>History of inherited disorders, including liver diseases and hemolytic disorders</a:t>
            </a:r>
          </a:p>
          <a:p>
            <a:r>
              <a:rPr lang="en-US" sz="3600" dirty="0"/>
              <a:t>A past history of hepatitis </a:t>
            </a:r>
            <a:r>
              <a:rPr lang="en-US" sz="3600" dirty="0">
                <a:sym typeface="Wingdings" panose="05000000000000000000" pitchFamily="2" charset="2"/>
              </a:rPr>
              <a:t> </a:t>
            </a:r>
            <a:r>
              <a:rPr lang="en-US" sz="3600" dirty="0"/>
              <a:t>chronic active hepatitis</a:t>
            </a:r>
          </a:p>
          <a:p>
            <a:r>
              <a:rPr lang="en-US" sz="3600" dirty="0"/>
              <a:t>History of abdominal operations, including gallbladder surgery </a:t>
            </a:r>
            <a:r>
              <a:rPr lang="en-US" sz="3600" dirty="0">
                <a:sym typeface="Wingdings" panose="05000000000000000000" pitchFamily="2" charset="2"/>
              </a:rPr>
              <a:t> acute cholangitis</a:t>
            </a:r>
          </a:p>
        </p:txBody>
      </p:sp>
    </p:spTree>
    <p:extLst>
      <p:ext uri="{BB962C8B-B14F-4D97-AF65-F5344CB8AC3E}">
        <p14:creationId xmlns:p14="http://schemas.microsoft.com/office/powerpoint/2010/main" val="2564479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05980" y="177800"/>
            <a:ext cx="9170257" cy="1239837"/>
          </a:xfrm>
        </p:spPr>
        <p:txBody>
          <a:bodyPr/>
          <a:lstStyle/>
          <a:p>
            <a:r>
              <a:rPr lang="en-US" dirty="0"/>
              <a:t>History</a:t>
            </a:r>
          </a:p>
        </p:txBody>
      </p:sp>
      <p:sp>
        <p:nvSpPr>
          <p:cNvPr id="14" name="Content Placeholder 13"/>
          <p:cNvSpPr>
            <a:spLocks noGrp="1"/>
          </p:cNvSpPr>
          <p:nvPr>
            <p:ph idx="1"/>
          </p:nvPr>
        </p:nvSpPr>
        <p:spPr>
          <a:xfrm>
            <a:off x="477788" y="1628800"/>
            <a:ext cx="10081120" cy="4752528"/>
          </a:xfrm>
        </p:spPr>
        <p:txBody>
          <a:bodyPr>
            <a:noAutofit/>
          </a:bodyPr>
          <a:lstStyle/>
          <a:p>
            <a:r>
              <a:rPr lang="en-US" sz="3200" b="1" dirty="0"/>
              <a:t>Drug </a:t>
            </a:r>
            <a:r>
              <a:rPr lang="en-US" sz="3200" b="1" dirty="0" err="1"/>
              <a:t>Hx</a:t>
            </a:r>
            <a:r>
              <a:rPr lang="en-US" sz="3200" b="1" dirty="0"/>
              <a:t>:</a:t>
            </a:r>
          </a:p>
          <a:p>
            <a:pPr lvl="1"/>
            <a:r>
              <a:rPr lang="en-US" sz="2800" dirty="0"/>
              <a:t>Drugs associated with jaundice and contraindicated in jaundice include: amitriptyline, chlorpromazine, erythromycin, halothane, imipramine, indomethacin, isoniazid, methyldopa, monoamine oxidase inhibitors (MAOIs), </a:t>
            </a:r>
            <a:r>
              <a:rPr lang="en-US" sz="2800" b="1" dirty="0"/>
              <a:t>oral contraceptive pill</a:t>
            </a:r>
            <a:r>
              <a:rPr lang="en-US" sz="2800" dirty="0"/>
              <a:t>, rifampicin, salicylates, sulfonamides, thiouracil.</a:t>
            </a:r>
          </a:p>
          <a:p>
            <a:r>
              <a:rPr lang="en-US" sz="3200" dirty="0"/>
              <a:t>Recent </a:t>
            </a:r>
            <a:r>
              <a:rPr lang="en-US" sz="3200" b="1" dirty="0"/>
              <a:t>blood transfusions </a:t>
            </a:r>
            <a:r>
              <a:rPr lang="en-US" sz="3200" dirty="0">
                <a:sym typeface="Wingdings" panose="05000000000000000000" pitchFamily="2" charset="2"/>
              </a:rPr>
              <a:t> viral hepatitis , incompatibility reaction , hemolytic disease</a:t>
            </a:r>
            <a:endParaRPr lang="en-US" sz="3200" dirty="0"/>
          </a:p>
          <a:p>
            <a:r>
              <a:rPr lang="en-US" sz="3200" dirty="0"/>
              <a:t>Use of </a:t>
            </a:r>
            <a:r>
              <a:rPr lang="en-US" sz="3200" b="1" dirty="0"/>
              <a:t>alcohol</a:t>
            </a:r>
          </a:p>
        </p:txBody>
      </p:sp>
    </p:spTree>
    <p:extLst>
      <p:ext uri="{BB962C8B-B14F-4D97-AF65-F5344CB8AC3E}">
        <p14:creationId xmlns:p14="http://schemas.microsoft.com/office/powerpoint/2010/main" val="18731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05980" y="177800"/>
            <a:ext cx="9170257" cy="1239837"/>
          </a:xfrm>
        </p:spPr>
        <p:txBody>
          <a:bodyPr/>
          <a:lstStyle/>
          <a:p>
            <a:r>
              <a:rPr lang="en-US" dirty="0"/>
              <a:t>History</a:t>
            </a:r>
          </a:p>
        </p:txBody>
      </p:sp>
      <p:sp>
        <p:nvSpPr>
          <p:cNvPr id="14" name="Content Placeholder 13"/>
          <p:cNvSpPr>
            <a:spLocks noGrp="1"/>
          </p:cNvSpPr>
          <p:nvPr>
            <p:ph idx="1"/>
          </p:nvPr>
        </p:nvSpPr>
        <p:spPr>
          <a:xfrm>
            <a:off x="1125860" y="1772816"/>
            <a:ext cx="9170257" cy="4572000"/>
          </a:xfrm>
        </p:spPr>
        <p:txBody>
          <a:bodyPr>
            <a:noAutofit/>
          </a:bodyPr>
          <a:lstStyle/>
          <a:p>
            <a:r>
              <a:rPr lang="en-US" sz="3600" dirty="0"/>
              <a:t>Recent contact with jaundiced person </a:t>
            </a:r>
            <a:r>
              <a:rPr lang="en-US" sz="3600" dirty="0">
                <a:sym typeface="Wingdings" panose="05000000000000000000" pitchFamily="2" charset="2"/>
              </a:rPr>
              <a:t></a:t>
            </a:r>
            <a:r>
              <a:rPr lang="en-US" sz="3600" dirty="0"/>
              <a:t> hepatitis</a:t>
            </a:r>
          </a:p>
          <a:p>
            <a:r>
              <a:rPr lang="en-US" sz="3600" dirty="0"/>
              <a:t>Recent travel </a:t>
            </a:r>
            <a:r>
              <a:rPr lang="en-US" sz="3600" dirty="0">
                <a:sym typeface="Wingdings" panose="05000000000000000000" pitchFamily="2" charset="2"/>
              </a:rPr>
              <a:t></a:t>
            </a:r>
            <a:r>
              <a:rPr lang="en-US" sz="3600" dirty="0"/>
              <a:t> hepatitis</a:t>
            </a:r>
          </a:p>
          <a:p>
            <a:r>
              <a:rPr lang="en-US" sz="3600" dirty="0"/>
              <a:t>Immunization history </a:t>
            </a:r>
            <a:r>
              <a:rPr lang="en-US" sz="3600" dirty="0">
                <a:sym typeface="Wingdings" panose="05000000000000000000" pitchFamily="2" charset="2"/>
              </a:rPr>
              <a:t> hepatitis</a:t>
            </a:r>
          </a:p>
          <a:p>
            <a:r>
              <a:rPr lang="en-US" sz="3600" dirty="0"/>
              <a:t>Family history of jaundice</a:t>
            </a:r>
          </a:p>
          <a:p>
            <a:r>
              <a:rPr lang="en-US" sz="3600" dirty="0"/>
              <a:t>Occupational history as sewerage workers or people exposed to hepatotoxic chemicals.</a:t>
            </a:r>
          </a:p>
        </p:txBody>
      </p:sp>
    </p:spTree>
    <p:extLst>
      <p:ext uri="{BB962C8B-B14F-4D97-AF65-F5344CB8AC3E}">
        <p14:creationId xmlns:p14="http://schemas.microsoft.com/office/powerpoint/2010/main" val="2705407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108" y="547195"/>
            <a:ext cx="8229600" cy="1340983"/>
          </a:xfrm>
          <a:solidFill>
            <a:srgbClr val="FF9933"/>
          </a:solidFill>
        </p:spPr>
        <p:txBody>
          <a:bodyPr>
            <a:normAutofit fontScale="90000"/>
          </a:bodyPr>
          <a:lstStyle/>
          <a:p>
            <a:r>
              <a:rPr lang="en-US" sz="6000" dirty="0"/>
              <a:t> </a:t>
            </a:r>
            <a:r>
              <a:rPr lang="en-US" sz="10700" dirty="0">
                <a:latin typeface="Book Antiqua" pitchFamily="18" charset="0"/>
              </a:rPr>
              <a:t>E</a:t>
            </a:r>
            <a:r>
              <a:rPr lang="en-US" sz="6000" dirty="0"/>
              <a:t>xamination</a:t>
            </a:r>
            <a:endParaRPr lang="en-US" b="1" dirty="0">
              <a:solidFill>
                <a:schemeClr val="tx1"/>
              </a:solidFill>
            </a:endParaRPr>
          </a:p>
        </p:txBody>
      </p:sp>
      <p:sp>
        <p:nvSpPr>
          <p:cNvPr id="3" name="Content Placeholder 2"/>
          <p:cNvSpPr>
            <a:spLocks noGrp="1"/>
          </p:cNvSpPr>
          <p:nvPr>
            <p:ph idx="1"/>
          </p:nvPr>
        </p:nvSpPr>
        <p:spPr>
          <a:xfrm>
            <a:off x="2199306" y="1624406"/>
            <a:ext cx="8305741" cy="4700195"/>
          </a:xfrm>
        </p:spPr>
        <p:txBody>
          <a:bodyPr>
            <a:normAutofit/>
          </a:bodyPr>
          <a:lstStyle/>
          <a:p>
            <a:endParaRPr lang="en-US" b="1" dirty="0"/>
          </a:p>
          <a:p>
            <a:endParaRPr lang="en-US" b="1" dirty="0"/>
          </a:p>
          <a:p>
            <a:r>
              <a:rPr lang="en-US" b="1" dirty="0"/>
              <a:t>Jaundice</a:t>
            </a:r>
            <a:r>
              <a:rPr lang="en-US" dirty="0"/>
              <a:t>  </a:t>
            </a:r>
          </a:p>
          <a:p>
            <a:endParaRPr lang="en-US" b="1" dirty="0"/>
          </a:p>
          <a:p>
            <a:endParaRPr lang="en-US" b="1" dirty="0"/>
          </a:p>
          <a:p>
            <a:r>
              <a:rPr lang="en-US" b="1" dirty="0"/>
              <a:t>Abdominal examination</a:t>
            </a:r>
          </a:p>
        </p:txBody>
      </p:sp>
    </p:spTree>
    <p:extLst>
      <p:ext uri="{BB962C8B-B14F-4D97-AF65-F5344CB8AC3E}">
        <p14:creationId xmlns:p14="http://schemas.microsoft.com/office/powerpoint/2010/main" val="330276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5260" y="923993"/>
            <a:ext cx="8868703" cy="4391053"/>
          </a:xfrm>
        </p:spPr>
        <p:txBody>
          <a:bodyPr/>
          <a:lstStyle/>
          <a:p>
            <a:r>
              <a:rPr lang="en-US" dirty="0"/>
              <a:t>Normal serum total bilirubin </a:t>
            </a:r>
            <a:r>
              <a:rPr lang="en-US"/>
              <a:t>is &gt;&gt;</a:t>
            </a:r>
            <a:r>
              <a:rPr lang="en-US" altLang="en-US" b="1">
                <a:solidFill>
                  <a:srgbClr val="FF0000"/>
                </a:solidFill>
              </a:rPr>
              <a:t>5-17</a:t>
            </a:r>
            <a:r>
              <a:rPr lang="en-US" altLang="en-US"/>
              <a:t> </a:t>
            </a:r>
            <a:r>
              <a:rPr lang="el-GR" dirty="0">
                <a:solidFill>
                  <a:schemeClr val="tx1">
                    <a:lumMod val="75000"/>
                    <a:lumOff val="25000"/>
                  </a:schemeClr>
                </a:solidFill>
                <a:ea typeface="Majalla UI"/>
                <a:cs typeface="Times New Roman" pitchFamily="18" charset="0"/>
              </a:rPr>
              <a:t>μ</a:t>
            </a:r>
            <a:r>
              <a:rPr lang="en-GB" dirty="0" err="1"/>
              <a:t>mol</a:t>
            </a:r>
            <a:r>
              <a:rPr lang="en-GB" dirty="0"/>
              <a:t>/L (</a:t>
            </a:r>
            <a:r>
              <a:rPr lang="en-GB" b="1" dirty="0">
                <a:solidFill>
                  <a:srgbClr val="FF0000"/>
                </a:solidFill>
              </a:rPr>
              <a:t>&lt; 1</a:t>
            </a:r>
            <a:r>
              <a:rPr lang="en-GB" dirty="0"/>
              <a:t> mg/</a:t>
            </a:r>
            <a:r>
              <a:rPr lang="en-GB" dirty="0" err="1"/>
              <a:t>dL</a:t>
            </a:r>
            <a:r>
              <a:rPr lang="en-GB" dirty="0"/>
              <a:t>)</a:t>
            </a:r>
            <a:endParaRPr lang="en-US" dirty="0"/>
          </a:p>
          <a:p>
            <a:endParaRPr lang="en-US" dirty="0"/>
          </a:p>
          <a:p>
            <a:r>
              <a:rPr lang="en-US" dirty="0"/>
              <a:t>Jaundice is clinically evident when serum total bilirubin &gt; 2-3x normal </a:t>
            </a:r>
            <a:r>
              <a:rPr lang="en-US" b="1" dirty="0">
                <a:solidFill>
                  <a:srgbClr val="FF0000"/>
                </a:solidFill>
              </a:rPr>
              <a:t>(2.5 mg/</a:t>
            </a:r>
            <a:r>
              <a:rPr lang="en-US" b="1" dirty="0" err="1">
                <a:solidFill>
                  <a:srgbClr val="FF0000"/>
                </a:solidFill>
              </a:rPr>
              <a:t>dL</a:t>
            </a:r>
            <a:r>
              <a:rPr lang="en-US" b="1" dirty="0">
                <a:solidFill>
                  <a:srgbClr val="FF0000"/>
                </a:solidFill>
              </a:rPr>
              <a:t>)</a:t>
            </a:r>
          </a:p>
          <a:p>
            <a:endParaRPr lang="en-US" dirty="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1618" y="3080073"/>
            <a:ext cx="4517232" cy="2853934"/>
          </a:xfrm>
          <a:prstGeom prst="rect">
            <a:avLst/>
          </a:prstGeom>
        </p:spPr>
      </p:pic>
    </p:spTree>
    <p:extLst>
      <p:ext uri="{BB962C8B-B14F-4D97-AF65-F5344CB8AC3E}">
        <p14:creationId xmlns:p14="http://schemas.microsoft.com/office/powerpoint/2010/main" val="2128213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004" y="177800"/>
            <a:ext cx="8954233" cy="1239837"/>
          </a:xfrm>
        </p:spPr>
        <p:txBody>
          <a:bodyPr/>
          <a:lstStyle/>
          <a:p>
            <a:r>
              <a:rPr lang="en-US" dirty="0"/>
              <a:t>Examination</a:t>
            </a:r>
          </a:p>
        </p:txBody>
      </p:sp>
      <p:sp>
        <p:nvSpPr>
          <p:cNvPr id="3" name="Content Placeholder 2"/>
          <p:cNvSpPr>
            <a:spLocks noGrp="1"/>
          </p:cNvSpPr>
          <p:nvPr>
            <p:ph idx="1"/>
          </p:nvPr>
        </p:nvSpPr>
        <p:spPr>
          <a:xfrm>
            <a:off x="1481874" y="1527299"/>
            <a:ext cx="8954233" cy="4572000"/>
          </a:xfrm>
        </p:spPr>
        <p:txBody>
          <a:bodyPr>
            <a:noAutofit/>
          </a:bodyPr>
          <a:lstStyle/>
          <a:p>
            <a:r>
              <a:rPr lang="en-US" dirty="0"/>
              <a:t>Examine the jaundice (on the sclera , skin , under the tongue)</a:t>
            </a:r>
          </a:p>
          <a:p>
            <a:r>
              <a:rPr lang="en-US" dirty="0"/>
              <a:t>Check for signs of liver </a:t>
            </a:r>
            <a:r>
              <a:rPr lang="en-US"/>
              <a:t>disease:</a:t>
            </a:r>
            <a:endParaRPr lang="en-GB"/>
          </a:p>
          <a:p>
            <a:pPr marL="0" indent="0">
              <a:buNone/>
            </a:pPr>
            <a:r>
              <a:rPr lang="en-US">
                <a:solidFill>
                  <a:srgbClr val="FF0000"/>
                </a:solidFill>
              </a:rPr>
              <a:t> spider nevi</a:t>
            </a:r>
            <a:r>
              <a:rPr lang="en-GB">
                <a:solidFill>
                  <a:srgbClr val="FF0000"/>
                </a:solidFill>
              </a:rPr>
              <a:t>,</a:t>
            </a:r>
          </a:p>
          <a:p>
            <a:pPr marL="0" indent="0">
              <a:buNone/>
            </a:pPr>
            <a:r>
              <a:rPr lang="en-US">
                <a:solidFill>
                  <a:srgbClr val="FF0000"/>
                </a:solidFill>
              </a:rPr>
              <a:t> clubbing</a:t>
            </a:r>
            <a:r>
              <a:rPr lang="en-GB">
                <a:solidFill>
                  <a:srgbClr val="FF0000"/>
                </a:solidFill>
              </a:rPr>
              <a:t>,</a:t>
            </a:r>
          </a:p>
          <a:p>
            <a:pPr marL="0" indent="0">
              <a:buNone/>
            </a:pPr>
            <a:r>
              <a:rPr lang="en-US">
                <a:solidFill>
                  <a:srgbClr val="FF0000"/>
                </a:solidFill>
              </a:rPr>
              <a:t> </a:t>
            </a:r>
            <a:r>
              <a:rPr lang="en-US" dirty="0">
                <a:solidFill>
                  <a:srgbClr val="FF0000"/>
                </a:solidFill>
              </a:rPr>
              <a:t>palmar </a:t>
            </a:r>
            <a:r>
              <a:rPr lang="en-US">
                <a:solidFill>
                  <a:srgbClr val="FF0000"/>
                </a:solidFill>
              </a:rPr>
              <a:t>erythema,</a:t>
            </a:r>
            <a:r>
              <a:rPr lang="en-GB">
                <a:solidFill>
                  <a:srgbClr val="FF0000"/>
                </a:solidFill>
              </a:rPr>
              <a:t> </a:t>
            </a:r>
          </a:p>
          <a:p>
            <a:pPr marL="0" indent="0">
              <a:buNone/>
            </a:pPr>
            <a:r>
              <a:rPr lang="en-US">
                <a:solidFill>
                  <a:srgbClr val="FF0000"/>
                </a:solidFill>
              </a:rPr>
              <a:t> </a:t>
            </a:r>
            <a:r>
              <a:rPr lang="en-US" dirty="0">
                <a:solidFill>
                  <a:srgbClr val="FF0000"/>
                </a:solidFill>
              </a:rPr>
              <a:t>gynecomastia </a:t>
            </a:r>
            <a:r>
              <a:rPr lang="en-US">
                <a:solidFill>
                  <a:srgbClr val="FF0000"/>
                </a:solidFill>
              </a:rPr>
              <a:t>, </a:t>
            </a:r>
            <a:endParaRPr lang="en-GB">
              <a:solidFill>
                <a:srgbClr val="FF0000"/>
              </a:solidFill>
            </a:endParaRPr>
          </a:p>
          <a:p>
            <a:pPr marL="0" indent="0">
              <a:buNone/>
            </a:pPr>
            <a:r>
              <a:rPr lang="en-US">
                <a:solidFill>
                  <a:srgbClr val="FF0000"/>
                </a:solidFill>
              </a:rPr>
              <a:t>testicular </a:t>
            </a:r>
            <a:r>
              <a:rPr lang="en-US" dirty="0">
                <a:solidFill>
                  <a:srgbClr val="FF0000"/>
                </a:solidFill>
              </a:rPr>
              <a:t>atrophy </a:t>
            </a:r>
            <a:r>
              <a:rPr lang="en-US">
                <a:solidFill>
                  <a:srgbClr val="FF0000"/>
                </a:solidFill>
              </a:rPr>
              <a:t>, </a:t>
            </a:r>
            <a:endParaRPr lang="en-GB">
              <a:solidFill>
                <a:srgbClr val="FF0000"/>
              </a:solidFill>
            </a:endParaRPr>
          </a:p>
          <a:p>
            <a:pPr marL="0" indent="0">
              <a:buNone/>
            </a:pPr>
            <a:r>
              <a:rPr lang="en-US">
                <a:solidFill>
                  <a:srgbClr val="FF0000"/>
                </a:solidFill>
              </a:rPr>
              <a:t>flapping tremor ,</a:t>
            </a:r>
            <a:endParaRPr lang="en-GB">
              <a:solidFill>
                <a:srgbClr val="FF0000"/>
              </a:solidFill>
            </a:endParaRPr>
          </a:p>
          <a:p>
            <a:pPr marL="0" indent="0">
              <a:buNone/>
            </a:pPr>
            <a:r>
              <a:rPr lang="en-US">
                <a:solidFill>
                  <a:srgbClr val="FF0000"/>
                </a:solidFill>
              </a:rPr>
              <a:t> splenomegaly ,</a:t>
            </a:r>
            <a:endParaRPr lang="en-GB">
              <a:solidFill>
                <a:srgbClr val="FF0000"/>
              </a:solidFill>
            </a:endParaRPr>
          </a:p>
          <a:p>
            <a:pPr marL="0" indent="0">
              <a:buNone/>
            </a:pPr>
            <a:r>
              <a:rPr lang="en-US">
                <a:solidFill>
                  <a:srgbClr val="FF0000"/>
                </a:solidFill>
              </a:rPr>
              <a:t> </a:t>
            </a:r>
            <a:r>
              <a:rPr lang="en-US" dirty="0">
                <a:solidFill>
                  <a:srgbClr val="FF0000"/>
                </a:solidFill>
              </a:rPr>
              <a:t>ascites </a:t>
            </a:r>
            <a:r>
              <a:rPr lang="en-US">
                <a:solidFill>
                  <a:srgbClr val="FF0000"/>
                </a:solidFill>
              </a:rPr>
              <a:t>, </a:t>
            </a:r>
            <a:endParaRPr lang="en-GB">
              <a:solidFill>
                <a:srgbClr val="FF0000"/>
              </a:solidFill>
            </a:endParaRPr>
          </a:p>
          <a:p>
            <a:pPr marL="0" indent="0">
              <a:buNone/>
            </a:pPr>
            <a:r>
              <a:rPr lang="en-US">
                <a:solidFill>
                  <a:srgbClr val="FF0000"/>
                </a:solidFill>
              </a:rPr>
              <a:t>peripheral </a:t>
            </a:r>
            <a:r>
              <a:rPr lang="en-US" dirty="0">
                <a:solidFill>
                  <a:srgbClr val="FF0000"/>
                </a:solidFill>
              </a:rPr>
              <a:t>edema</a:t>
            </a:r>
            <a:r>
              <a:rPr lang="en-US" dirty="0"/>
              <a:t> ... etc.</a:t>
            </a:r>
          </a:p>
        </p:txBody>
      </p:sp>
    </p:spTree>
    <p:extLst>
      <p:ext uri="{BB962C8B-B14F-4D97-AF65-F5344CB8AC3E}">
        <p14:creationId xmlns:p14="http://schemas.microsoft.com/office/powerpoint/2010/main" val="135557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392" y="1860437"/>
            <a:ext cx="4793472" cy="359510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64" y="1860437"/>
            <a:ext cx="2516618" cy="3808040"/>
          </a:xfrm>
          <a:prstGeom prst="rect">
            <a:avLst/>
          </a:prstGeom>
        </p:spPr>
      </p:pic>
      <p:sp>
        <p:nvSpPr>
          <p:cNvPr id="6" name="TextBox 5"/>
          <p:cNvSpPr txBox="1"/>
          <p:nvPr/>
        </p:nvSpPr>
        <p:spPr>
          <a:xfrm>
            <a:off x="650168" y="345070"/>
            <a:ext cx="3119718" cy="507831"/>
          </a:xfrm>
          <a:prstGeom prst="rect">
            <a:avLst/>
          </a:prstGeom>
          <a:solidFill>
            <a:srgbClr val="FF6600"/>
          </a:solidFill>
        </p:spPr>
        <p:txBody>
          <a:bodyPr wrap="square" rtlCol="0">
            <a:spAutoFit/>
          </a:bodyPr>
          <a:lstStyle/>
          <a:p>
            <a:r>
              <a:rPr lang="en-US" sz="3600" b="1" dirty="0">
                <a:solidFill>
                  <a:prstClr val="black"/>
                </a:solidFill>
                <a:latin typeface="Tahoma" pitchFamily="34" charset="0"/>
                <a:cs typeface="Tahoma" pitchFamily="34" charset="0"/>
              </a:rPr>
              <a:t>Jaundice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482" y="1860437"/>
            <a:ext cx="3645656" cy="2465339"/>
          </a:xfrm>
          <a:prstGeom prst="rect">
            <a:avLst/>
          </a:prstGeom>
        </p:spPr>
      </p:pic>
      <p:sp>
        <p:nvSpPr>
          <p:cNvPr id="3" name="TextBox 2"/>
          <p:cNvSpPr txBox="1"/>
          <p:nvPr/>
        </p:nvSpPr>
        <p:spPr>
          <a:xfrm>
            <a:off x="465981" y="1491105"/>
            <a:ext cx="1677451" cy="300082"/>
          </a:xfrm>
          <a:prstGeom prst="rect">
            <a:avLst/>
          </a:prstGeom>
          <a:solidFill>
            <a:schemeClr val="accent3">
              <a:lumMod val="60000"/>
              <a:lumOff val="40000"/>
            </a:schemeClr>
          </a:solidFill>
        </p:spPr>
        <p:txBody>
          <a:bodyPr wrap="square" rtlCol="0">
            <a:spAutoFit/>
          </a:bodyPr>
          <a:lstStyle/>
          <a:p>
            <a:pPr algn="ctr"/>
            <a:r>
              <a:rPr lang="en-US" b="1" dirty="0">
                <a:solidFill>
                  <a:prstClr val="black"/>
                </a:solidFill>
                <a:latin typeface="Tahoma" pitchFamily="34" charset="0"/>
                <a:cs typeface="Tahoma" pitchFamily="34" charset="0"/>
              </a:rPr>
              <a:t>1- Sclera </a:t>
            </a:r>
          </a:p>
        </p:txBody>
      </p:sp>
      <p:sp>
        <p:nvSpPr>
          <p:cNvPr id="8" name="TextBox 7"/>
          <p:cNvSpPr txBox="1"/>
          <p:nvPr/>
        </p:nvSpPr>
        <p:spPr>
          <a:xfrm>
            <a:off x="5247941" y="1491105"/>
            <a:ext cx="1677451" cy="300082"/>
          </a:xfrm>
          <a:prstGeom prst="rect">
            <a:avLst/>
          </a:prstGeom>
          <a:solidFill>
            <a:schemeClr val="accent3">
              <a:lumMod val="60000"/>
              <a:lumOff val="40000"/>
            </a:schemeClr>
          </a:solidFill>
        </p:spPr>
        <p:txBody>
          <a:bodyPr wrap="square" rtlCol="0">
            <a:spAutoFit/>
          </a:bodyPr>
          <a:lstStyle/>
          <a:p>
            <a:r>
              <a:rPr lang="en-US" b="1" dirty="0">
                <a:solidFill>
                  <a:prstClr val="black"/>
                </a:solidFill>
                <a:latin typeface="Tahoma" pitchFamily="34" charset="0"/>
                <a:cs typeface="Tahoma" pitchFamily="34" charset="0"/>
              </a:rPr>
              <a:t>2- Skin</a:t>
            </a:r>
            <a:r>
              <a:rPr lang="en-US" dirty="0">
                <a:solidFill>
                  <a:prstClr val="black"/>
                </a:solidFill>
              </a:rPr>
              <a:t> </a:t>
            </a:r>
          </a:p>
        </p:txBody>
      </p:sp>
      <p:sp>
        <p:nvSpPr>
          <p:cNvPr id="10" name="TextBox 9"/>
          <p:cNvSpPr txBox="1"/>
          <p:nvPr/>
        </p:nvSpPr>
        <p:spPr>
          <a:xfrm>
            <a:off x="7787582" y="1491105"/>
            <a:ext cx="2855528" cy="300082"/>
          </a:xfrm>
          <a:prstGeom prst="rect">
            <a:avLst/>
          </a:prstGeom>
          <a:solidFill>
            <a:schemeClr val="accent3">
              <a:lumMod val="60000"/>
              <a:lumOff val="40000"/>
            </a:schemeClr>
          </a:solidFill>
        </p:spPr>
        <p:txBody>
          <a:bodyPr wrap="square" rtlCol="0">
            <a:spAutoFit/>
          </a:bodyPr>
          <a:lstStyle/>
          <a:p>
            <a:r>
              <a:rPr lang="en-US" b="1" dirty="0">
                <a:solidFill>
                  <a:prstClr val="black"/>
                </a:solidFill>
                <a:latin typeface="Tahoma" pitchFamily="34" charset="0"/>
                <a:cs typeface="Tahoma" pitchFamily="34" charset="0"/>
              </a:rPr>
              <a:t>3- Mucous membranes</a:t>
            </a:r>
          </a:p>
        </p:txBody>
      </p:sp>
    </p:spTree>
    <p:extLst>
      <p:ext uri="{BB962C8B-B14F-4D97-AF65-F5344CB8AC3E}">
        <p14:creationId xmlns:p14="http://schemas.microsoft.com/office/powerpoint/2010/main" val="705127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632838"/>
            <a:ext cx="8229600" cy="1143000"/>
          </a:xfrm>
        </p:spPr>
        <p:txBody>
          <a:bodyPr>
            <a:normAutofit fontScale="90000"/>
          </a:bodyPr>
          <a:lstStyle/>
          <a:p>
            <a:r>
              <a:rPr lang="en-US" dirty="0"/>
              <a:t>Liver failure and liver cirrhosis  </a:t>
            </a:r>
          </a:p>
        </p:txBody>
      </p:sp>
      <p:sp>
        <p:nvSpPr>
          <p:cNvPr id="3" name="Content Placeholder 2"/>
          <p:cNvSpPr>
            <a:spLocks noGrp="1"/>
          </p:cNvSpPr>
          <p:nvPr>
            <p:ph idx="1"/>
          </p:nvPr>
        </p:nvSpPr>
        <p:spPr>
          <a:xfrm>
            <a:off x="1872032" y="1804855"/>
            <a:ext cx="4190104" cy="4389120"/>
          </a:xfrm>
        </p:spPr>
        <p:txBody>
          <a:bodyPr/>
          <a:lstStyle/>
          <a:p>
            <a:r>
              <a:rPr lang="en-US" sz="3600" b="1" u="sng" dirty="0">
                <a:solidFill>
                  <a:srgbClr val="FF0000"/>
                </a:solidFill>
                <a:latin typeface="Tahoma" pitchFamily="34" charset="0"/>
                <a:cs typeface="Tahoma" pitchFamily="34" charset="0"/>
              </a:rPr>
              <a:t>Early signs : </a:t>
            </a:r>
          </a:p>
          <a:p>
            <a:r>
              <a:rPr lang="en-US" dirty="0"/>
              <a:t>Finger clubbing </a:t>
            </a:r>
          </a:p>
          <a:p>
            <a:r>
              <a:rPr lang="en-US" dirty="0" err="1"/>
              <a:t>Leukonychia</a:t>
            </a:r>
            <a:r>
              <a:rPr lang="en-US" dirty="0"/>
              <a:t> </a:t>
            </a:r>
          </a:p>
          <a:p>
            <a:r>
              <a:rPr lang="en-US" dirty="0"/>
              <a:t>Spider </a:t>
            </a:r>
            <a:r>
              <a:rPr lang="en-US" dirty="0" err="1"/>
              <a:t>naevi</a:t>
            </a:r>
            <a:r>
              <a:rPr lang="en-US" dirty="0"/>
              <a:t> </a:t>
            </a:r>
          </a:p>
          <a:p>
            <a:r>
              <a:rPr lang="en-US" b="1" dirty="0">
                <a:solidFill>
                  <a:srgbClr val="00B0F0"/>
                </a:solidFill>
              </a:rPr>
              <a:t>Body hair loss</a:t>
            </a:r>
          </a:p>
          <a:p>
            <a:r>
              <a:rPr lang="en-US" dirty="0"/>
              <a:t>Palmer erythema </a:t>
            </a:r>
          </a:p>
          <a:p>
            <a:r>
              <a:rPr lang="en-US" dirty="0" err="1"/>
              <a:t>Duputyrens</a:t>
            </a:r>
            <a:r>
              <a:rPr lang="en-US" dirty="0"/>
              <a:t> contracture </a:t>
            </a:r>
          </a:p>
          <a:p>
            <a:endParaRPr lang="en-US" dirty="0"/>
          </a:p>
        </p:txBody>
      </p:sp>
      <p:sp>
        <p:nvSpPr>
          <p:cNvPr id="4" name="Content Placeholder 2"/>
          <p:cNvSpPr txBox="1">
            <a:spLocks/>
          </p:cNvSpPr>
          <p:nvPr/>
        </p:nvSpPr>
        <p:spPr>
          <a:xfrm>
            <a:off x="5933048" y="1935480"/>
            <a:ext cx="4426773" cy="4607824"/>
          </a:xfrm>
          <a:prstGeom prst="rect">
            <a:avLst/>
          </a:prstGeom>
        </p:spPr>
        <p:txBody>
          <a:bodyPr vert="horz">
            <a:normAutofit fontScale="850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0BD0D9"/>
              </a:buClr>
            </a:pPr>
            <a:r>
              <a:rPr lang="en-US" sz="3900" b="1" u="sng" dirty="0">
                <a:solidFill>
                  <a:srgbClr val="FF0000"/>
                </a:solidFill>
                <a:latin typeface="Tahoma" pitchFamily="34" charset="0"/>
                <a:cs typeface="Tahoma" pitchFamily="34" charset="0"/>
              </a:rPr>
              <a:t>Late signs : </a:t>
            </a:r>
          </a:p>
          <a:p>
            <a:pPr>
              <a:buClr>
                <a:srgbClr val="0BD0D9"/>
              </a:buClr>
            </a:pPr>
            <a:r>
              <a:rPr lang="en-US" dirty="0">
                <a:solidFill>
                  <a:prstClr val="black"/>
                </a:solidFill>
              </a:rPr>
              <a:t>Jaundice </a:t>
            </a:r>
          </a:p>
          <a:p>
            <a:pPr>
              <a:buClr>
                <a:srgbClr val="0BD0D9"/>
              </a:buClr>
            </a:pPr>
            <a:r>
              <a:rPr lang="en-US" dirty="0">
                <a:solidFill>
                  <a:prstClr val="black"/>
                </a:solidFill>
              </a:rPr>
              <a:t>Ill looking </a:t>
            </a:r>
          </a:p>
          <a:p>
            <a:pPr>
              <a:buClr>
                <a:srgbClr val="0BD0D9"/>
              </a:buClr>
            </a:pPr>
            <a:r>
              <a:rPr lang="en-US" dirty="0" err="1">
                <a:solidFill>
                  <a:prstClr val="black"/>
                </a:solidFill>
              </a:rPr>
              <a:t>Teticular</a:t>
            </a:r>
            <a:r>
              <a:rPr lang="en-US" dirty="0">
                <a:solidFill>
                  <a:prstClr val="black"/>
                </a:solidFill>
              </a:rPr>
              <a:t> </a:t>
            </a:r>
            <a:r>
              <a:rPr lang="en-US">
                <a:solidFill>
                  <a:prstClr val="black"/>
                </a:solidFill>
              </a:rPr>
              <a:t>atrophy  </a:t>
            </a:r>
            <a:r>
              <a:rPr lang="en-US" dirty="0" err="1">
                <a:solidFill>
                  <a:prstClr val="black"/>
                </a:solidFill>
              </a:rPr>
              <a:t>gynaecomastia</a:t>
            </a:r>
            <a:r>
              <a:rPr lang="en-US" dirty="0">
                <a:solidFill>
                  <a:prstClr val="black"/>
                </a:solidFill>
              </a:rPr>
              <a:t> </a:t>
            </a:r>
          </a:p>
          <a:p>
            <a:pPr>
              <a:buClr>
                <a:srgbClr val="0BD0D9"/>
              </a:buClr>
            </a:pPr>
            <a:r>
              <a:rPr lang="en-US" dirty="0">
                <a:solidFill>
                  <a:prstClr val="black"/>
                </a:solidFill>
              </a:rPr>
              <a:t>Ascites </a:t>
            </a:r>
          </a:p>
          <a:p>
            <a:pPr>
              <a:buClr>
                <a:srgbClr val="0BD0D9"/>
              </a:buClr>
            </a:pPr>
            <a:r>
              <a:rPr lang="en-US" dirty="0">
                <a:solidFill>
                  <a:prstClr val="black"/>
                </a:solidFill>
              </a:rPr>
              <a:t>Flapping tremor ( </a:t>
            </a:r>
            <a:r>
              <a:rPr lang="en-US" dirty="0" err="1">
                <a:solidFill>
                  <a:prstClr val="black"/>
                </a:solidFill>
              </a:rPr>
              <a:t>asterixis</a:t>
            </a:r>
            <a:r>
              <a:rPr lang="en-US" dirty="0">
                <a:solidFill>
                  <a:prstClr val="black"/>
                </a:solidFill>
              </a:rPr>
              <a:t> )</a:t>
            </a:r>
          </a:p>
          <a:p>
            <a:pPr>
              <a:buClr>
                <a:srgbClr val="0BD0D9"/>
              </a:buClr>
            </a:pPr>
            <a:r>
              <a:rPr lang="en-US" dirty="0">
                <a:solidFill>
                  <a:prstClr val="black"/>
                </a:solidFill>
              </a:rPr>
              <a:t>caput medusa</a:t>
            </a:r>
          </a:p>
          <a:p>
            <a:pPr>
              <a:buClr>
                <a:srgbClr val="0BD0D9"/>
              </a:buClr>
            </a:pPr>
            <a:r>
              <a:rPr lang="en-US" b="1" dirty="0">
                <a:solidFill>
                  <a:srgbClr val="00B0F0"/>
                </a:solidFill>
              </a:rPr>
              <a:t>Encephalopathy </a:t>
            </a:r>
          </a:p>
          <a:p>
            <a:pPr>
              <a:buClr>
                <a:srgbClr val="0BD0D9"/>
              </a:buClr>
            </a:pPr>
            <a:r>
              <a:rPr lang="en-US" b="1" dirty="0">
                <a:solidFill>
                  <a:srgbClr val="00B0F0"/>
                </a:solidFill>
              </a:rPr>
              <a:t>Intellectual change </a:t>
            </a:r>
          </a:p>
          <a:p>
            <a:pPr>
              <a:buClr>
                <a:srgbClr val="0BD0D9"/>
              </a:buClr>
            </a:pPr>
            <a:r>
              <a:rPr lang="en-US" b="1" dirty="0">
                <a:solidFill>
                  <a:srgbClr val="00B0F0"/>
                </a:solidFill>
              </a:rPr>
              <a:t>Convulsions </a:t>
            </a:r>
          </a:p>
          <a:p>
            <a:pPr>
              <a:buClr>
                <a:srgbClr val="0BD0D9"/>
              </a:buClr>
            </a:pPr>
            <a:r>
              <a:rPr lang="en-US" b="1" dirty="0">
                <a:solidFill>
                  <a:srgbClr val="00B0F0"/>
                </a:solidFill>
              </a:rPr>
              <a:t>Coma</a:t>
            </a:r>
          </a:p>
        </p:txBody>
      </p:sp>
    </p:spTree>
    <p:extLst>
      <p:ext uri="{BB962C8B-B14F-4D97-AF65-F5344CB8AC3E}">
        <p14:creationId xmlns:p14="http://schemas.microsoft.com/office/powerpoint/2010/main" val="2849600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almar_erythema-21607.jpg"/>
          <p:cNvPicPr>
            <a:picLocks noChangeAspect="1"/>
          </p:cNvPicPr>
          <p:nvPr/>
        </p:nvPicPr>
        <p:blipFill>
          <a:blip r:embed="rId2" cstate="print"/>
          <a:srcRect t="16157" b="16157"/>
          <a:stretch>
            <a:fillRect/>
          </a:stretch>
        </p:blipFill>
        <p:spPr bwMode="auto">
          <a:xfrm>
            <a:off x="2406886" y="3962408"/>
            <a:ext cx="5021474" cy="2703700"/>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700" y="992414"/>
            <a:ext cx="3274191" cy="28014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393" y="534605"/>
            <a:ext cx="4442237" cy="3327390"/>
          </a:xfrm>
          <a:prstGeom prst="rect">
            <a:avLst/>
          </a:prstGeom>
        </p:spPr>
      </p:pic>
      <p:sp>
        <p:nvSpPr>
          <p:cNvPr id="9" name="TextBox 8"/>
          <p:cNvSpPr txBox="1"/>
          <p:nvPr/>
        </p:nvSpPr>
        <p:spPr>
          <a:xfrm>
            <a:off x="2352339" y="258186"/>
            <a:ext cx="3119718" cy="461665"/>
          </a:xfrm>
          <a:prstGeom prst="rect">
            <a:avLst/>
          </a:prstGeom>
          <a:solidFill>
            <a:srgbClr val="FF6600"/>
          </a:solidFill>
        </p:spPr>
        <p:txBody>
          <a:bodyPr wrap="square" rtlCol="0">
            <a:spAutoFit/>
          </a:bodyPr>
          <a:lstStyle/>
          <a:p>
            <a:r>
              <a:rPr lang="en-US" sz="3200" b="1" dirty="0">
                <a:solidFill>
                  <a:prstClr val="black"/>
                </a:solidFill>
                <a:latin typeface="Tahoma" pitchFamily="34" charset="0"/>
                <a:cs typeface="Tahoma" pitchFamily="34" charset="0"/>
              </a:rPr>
              <a:t>Early signs : </a:t>
            </a:r>
          </a:p>
        </p:txBody>
      </p:sp>
      <p:sp>
        <p:nvSpPr>
          <p:cNvPr id="3" name="Rectangle 2"/>
          <p:cNvSpPr/>
          <p:nvPr/>
        </p:nvSpPr>
        <p:spPr>
          <a:xfrm>
            <a:off x="2408474" y="3407620"/>
            <a:ext cx="1673856" cy="323165"/>
          </a:xfrm>
          <a:prstGeom prst="rect">
            <a:avLst/>
          </a:prstGeom>
          <a:solidFill>
            <a:schemeClr val="accent5">
              <a:lumMod val="40000"/>
              <a:lumOff val="60000"/>
            </a:schemeClr>
          </a:solidFill>
        </p:spPr>
        <p:txBody>
          <a:bodyPr wrap="square">
            <a:spAutoFit/>
          </a:bodyPr>
          <a:lstStyle/>
          <a:p>
            <a:r>
              <a:rPr lang="en-US" sz="2000" b="1" dirty="0" err="1">
                <a:solidFill>
                  <a:prstClr val="black"/>
                </a:solidFill>
                <a:latin typeface="Times New Roman" pitchFamily="18" charset="0"/>
                <a:cs typeface="Times New Roman" pitchFamily="18" charset="0"/>
              </a:rPr>
              <a:t>Leukonychia</a:t>
            </a:r>
            <a:r>
              <a:rPr lang="en-US" sz="2000" b="1" dirty="0">
                <a:solidFill>
                  <a:prstClr val="black"/>
                </a:solidFill>
                <a:latin typeface="Times New Roman" pitchFamily="18" charset="0"/>
                <a:cs typeface="Times New Roman" pitchFamily="18" charset="0"/>
              </a:rPr>
              <a:t> </a:t>
            </a:r>
          </a:p>
        </p:txBody>
      </p:sp>
      <p:sp>
        <p:nvSpPr>
          <p:cNvPr id="4" name="Rectangle 3"/>
          <p:cNvSpPr/>
          <p:nvPr/>
        </p:nvSpPr>
        <p:spPr>
          <a:xfrm>
            <a:off x="7589344" y="3461885"/>
            <a:ext cx="1988237" cy="323165"/>
          </a:xfrm>
          <a:prstGeom prst="rect">
            <a:avLst/>
          </a:prstGeom>
          <a:solidFill>
            <a:schemeClr val="accent5">
              <a:lumMod val="40000"/>
              <a:lumOff val="60000"/>
            </a:schemeClr>
          </a:solidFill>
        </p:spPr>
        <p:txBody>
          <a:bodyPr wrap="square">
            <a:spAutoFit/>
          </a:bodyPr>
          <a:lstStyle/>
          <a:p>
            <a:r>
              <a:rPr lang="en-US" sz="2000" b="1" dirty="0">
                <a:solidFill>
                  <a:prstClr val="black"/>
                </a:solidFill>
                <a:latin typeface="Times New Roman" pitchFamily="18" charset="0"/>
                <a:cs typeface="Times New Roman" pitchFamily="18" charset="0"/>
              </a:rPr>
              <a:t>Finger clubbing </a:t>
            </a:r>
          </a:p>
        </p:txBody>
      </p:sp>
      <p:sp>
        <p:nvSpPr>
          <p:cNvPr id="5" name="Rectangle 4"/>
          <p:cNvSpPr/>
          <p:nvPr/>
        </p:nvSpPr>
        <p:spPr>
          <a:xfrm>
            <a:off x="5216792" y="4313113"/>
            <a:ext cx="2143728" cy="323165"/>
          </a:xfrm>
          <a:prstGeom prst="rect">
            <a:avLst/>
          </a:prstGeom>
          <a:solidFill>
            <a:schemeClr val="accent5">
              <a:lumMod val="40000"/>
              <a:lumOff val="60000"/>
            </a:schemeClr>
          </a:solidFill>
        </p:spPr>
        <p:txBody>
          <a:bodyPr wrap="square">
            <a:spAutoFit/>
          </a:bodyPr>
          <a:lstStyle/>
          <a:p>
            <a:r>
              <a:rPr lang="en-US" sz="2000" b="1" dirty="0">
                <a:solidFill>
                  <a:prstClr val="black"/>
                </a:solidFill>
                <a:latin typeface="Times New Roman" pitchFamily="18" charset="0"/>
                <a:cs typeface="Times New Roman" pitchFamily="18" charset="0"/>
              </a:rPr>
              <a:t>Palmer erythema </a:t>
            </a:r>
          </a:p>
        </p:txBody>
      </p:sp>
      <p:cxnSp>
        <p:nvCxnSpPr>
          <p:cNvPr id="10" name="Straight Arrow Connector 9"/>
          <p:cNvCxnSpPr/>
          <p:nvPr/>
        </p:nvCxnSpPr>
        <p:spPr>
          <a:xfrm>
            <a:off x="3370795" y="1404254"/>
            <a:ext cx="165475" cy="4245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357720" y="4513168"/>
            <a:ext cx="165475" cy="424544"/>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70343" y="6287540"/>
            <a:ext cx="287377" cy="22211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65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12"/>
                                        </p:tgtEl>
                                        <p:attrNameLst>
                                          <p:attrName>r</p:attrName>
                                        </p:attrNameLst>
                                      </p:cBhvr>
                                    </p:animRot>
                                    <p:animRot by="-240000">
                                      <p:cBhvr>
                                        <p:cTn id="13" dur="100" fill="hold">
                                          <p:stCondLst>
                                            <p:cond delay="100"/>
                                          </p:stCondLst>
                                        </p:cTn>
                                        <p:tgtEl>
                                          <p:spTgt spid="12"/>
                                        </p:tgtEl>
                                        <p:attrNameLst>
                                          <p:attrName>r</p:attrName>
                                        </p:attrNameLst>
                                      </p:cBhvr>
                                    </p:animRot>
                                    <p:animRot by="240000">
                                      <p:cBhvr>
                                        <p:cTn id="14" dur="100" fill="hold">
                                          <p:stCondLst>
                                            <p:cond delay="200"/>
                                          </p:stCondLst>
                                        </p:cTn>
                                        <p:tgtEl>
                                          <p:spTgt spid="12"/>
                                        </p:tgtEl>
                                        <p:attrNameLst>
                                          <p:attrName>r</p:attrName>
                                        </p:attrNameLst>
                                      </p:cBhvr>
                                    </p:animRot>
                                    <p:animRot by="-240000">
                                      <p:cBhvr>
                                        <p:cTn id="15" dur="100" fill="hold">
                                          <p:stCondLst>
                                            <p:cond delay="300"/>
                                          </p:stCondLst>
                                        </p:cTn>
                                        <p:tgtEl>
                                          <p:spTgt spid="12"/>
                                        </p:tgtEl>
                                        <p:attrNameLst>
                                          <p:attrName>r</p:attrName>
                                        </p:attrNameLst>
                                      </p:cBhvr>
                                    </p:animRot>
                                    <p:animRot by="120000">
                                      <p:cBhvr>
                                        <p:cTn id="16" dur="100" fill="hold">
                                          <p:stCondLst>
                                            <p:cond delay="4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 fill="hold">
                                          <p:stCondLst>
                                            <p:cond delay="0"/>
                                          </p:stCondLst>
                                        </p:cTn>
                                        <p:tgtEl>
                                          <p:spTgt spid="13"/>
                                        </p:tgtEl>
                                        <p:attrNameLst>
                                          <p:attrName>r</p:attrName>
                                        </p:attrNameLst>
                                      </p:cBhvr>
                                    </p:animRot>
                                    <p:animRot by="-240000">
                                      <p:cBhvr>
                                        <p:cTn id="19" dur="100" fill="hold">
                                          <p:stCondLst>
                                            <p:cond delay="100"/>
                                          </p:stCondLst>
                                        </p:cTn>
                                        <p:tgtEl>
                                          <p:spTgt spid="13"/>
                                        </p:tgtEl>
                                        <p:attrNameLst>
                                          <p:attrName>r</p:attrName>
                                        </p:attrNameLst>
                                      </p:cBhvr>
                                    </p:animRot>
                                    <p:animRot by="240000">
                                      <p:cBhvr>
                                        <p:cTn id="20" dur="100" fill="hold">
                                          <p:stCondLst>
                                            <p:cond delay="200"/>
                                          </p:stCondLst>
                                        </p:cTn>
                                        <p:tgtEl>
                                          <p:spTgt spid="13"/>
                                        </p:tgtEl>
                                        <p:attrNameLst>
                                          <p:attrName>r</p:attrName>
                                        </p:attrNameLst>
                                      </p:cBhvr>
                                    </p:animRot>
                                    <p:animRot by="-240000">
                                      <p:cBhvr>
                                        <p:cTn id="21" dur="100" fill="hold">
                                          <p:stCondLst>
                                            <p:cond delay="300"/>
                                          </p:stCondLst>
                                        </p:cTn>
                                        <p:tgtEl>
                                          <p:spTgt spid="13"/>
                                        </p:tgtEl>
                                        <p:attrNameLst>
                                          <p:attrName>r</p:attrName>
                                        </p:attrNameLst>
                                      </p:cBhvr>
                                    </p:animRot>
                                    <p:animRot by="120000">
                                      <p:cBhvr>
                                        <p:cTn id="22" dur="100" fill="hold">
                                          <p:stCondLst>
                                            <p:cond delay="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97531" y="1487671"/>
            <a:ext cx="3958853" cy="3285848"/>
          </a:xfrm>
          <a:prstGeom prst="rect">
            <a:avLst/>
          </a:prstGeom>
        </p:spPr>
      </p:pic>
      <p:pic>
        <p:nvPicPr>
          <p:cNvPr id="6" name="Picture 5"/>
          <p:cNvPicPr>
            <a:picLocks noChangeAspect="1"/>
          </p:cNvPicPr>
          <p:nvPr/>
        </p:nvPicPr>
        <p:blipFill>
          <a:blip r:embed="rId3"/>
          <a:stretch>
            <a:fillRect/>
          </a:stretch>
        </p:blipFill>
        <p:spPr>
          <a:xfrm>
            <a:off x="498493" y="1174816"/>
            <a:ext cx="4798270" cy="3598703"/>
          </a:xfrm>
          <a:prstGeom prst="rect">
            <a:avLst/>
          </a:prstGeom>
        </p:spPr>
      </p:pic>
    </p:spTree>
    <p:extLst>
      <p:ext uri="{BB962C8B-B14F-4D97-AF65-F5344CB8AC3E}">
        <p14:creationId xmlns:p14="http://schemas.microsoft.com/office/powerpoint/2010/main" val="210064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636" y="1144850"/>
            <a:ext cx="4888681" cy="36665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793" y="1185388"/>
            <a:ext cx="5451110" cy="3585434"/>
          </a:xfrm>
          <a:prstGeom prst="rect">
            <a:avLst/>
          </a:prstGeom>
        </p:spPr>
      </p:pic>
      <p:sp>
        <p:nvSpPr>
          <p:cNvPr id="7" name="Rectangle 6"/>
          <p:cNvSpPr/>
          <p:nvPr/>
        </p:nvSpPr>
        <p:spPr>
          <a:xfrm>
            <a:off x="834702" y="744740"/>
            <a:ext cx="3172663" cy="323165"/>
          </a:xfrm>
          <a:prstGeom prst="rect">
            <a:avLst/>
          </a:prstGeom>
          <a:solidFill>
            <a:schemeClr val="accent5">
              <a:lumMod val="40000"/>
              <a:lumOff val="60000"/>
            </a:schemeClr>
          </a:solidFill>
        </p:spPr>
        <p:txBody>
          <a:bodyPr wrap="square">
            <a:spAutoFit/>
          </a:bodyPr>
          <a:lstStyle/>
          <a:p>
            <a:r>
              <a:rPr lang="en-US" sz="2000" b="1" dirty="0" err="1">
                <a:solidFill>
                  <a:prstClr val="black"/>
                </a:solidFill>
              </a:rPr>
              <a:t>Duputyrens</a:t>
            </a:r>
            <a:r>
              <a:rPr lang="en-US" sz="2000" b="1" dirty="0">
                <a:solidFill>
                  <a:prstClr val="black"/>
                </a:solidFill>
              </a:rPr>
              <a:t> contracture </a:t>
            </a:r>
          </a:p>
        </p:txBody>
      </p:sp>
      <p:sp>
        <p:nvSpPr>
          <p:cNvPr id="6" name="Rectangle 5"/>
          <p:cNvSpPr/>
          <p:nvPr/>
        </p:nvSpPr>
        <p:spPr>
          <a:xfrm>
            <a:off x="8739120" y="785278"/>
            <a:ext cx="1617943" cy="323165"/>
          </a:xfrm>
          <a:prstGeom prst="rect">
            <a:avLst/>
          </a:prstGeom>
          <a:solidFill>
            <a:schemeClr val="accent5">
              <a:lumMod val="40000"/>
              <a:lumOff val="60000"/>
            </a:schemeClr>
          </a:solidFill>
        </p:spPr>
        <p:txBody>
          <a:bodyPr wrap="square">
            <a:spAutoFit/>
          </a:bodyPr>
          <a:lstStyle/>
          <a:p>
            <a:r>
              <a:rPr lang="en-US" sz="2000" b="1" dirty="0">
                <a:solidFill>
                  <a:prstClr val="black"/>
                </a:solidFill>
                <a:latin typeface="Times New Roman" pitchFamily="18" charset="0"/>
                <a:cs typeface="Times New Roman" pitchFamily="18" charset="0"/>
              </a:rPr>
              <a:t>Spider </a:t>
            </a:r>
            <a:r>
              <a:rPr lang="en-US" sz="2000" b="1" dirty="0" err="1">
                <a:solidFill>
                  <a:prstClr val="black"/>
                </a:solidFill>
                <a:latin typeface="Times New Roman" pitchFamily="18" charset="0"/>
                <a:cs typeface="Times New Roman" pitchFamily="18" charset="0"/>
              </a:rPr>
              <a:t>naevi</a:t>
            </a:r>
            <a:r>
              <a:rPr lang="en-US" sz="2000" b="1"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3100842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704089"/>
            <a:ext cx="8229600" cy="715921"/>
          </a:xfrm>
          <a:solidFill>
            <a:srgbClr val="FF9933"/>
          </a:solidFill>
        </p:spPr>
        <p:txBody>
          <a:bodyPr>
            <a:normAutofit fontScale="90000"/>
          </a:bodyPr>
          <a:lstStyle/>
          <a:p>
            <a:r>
              <a:rPr lang="en-US" b="1" dirty="0">
                <a:solidFill>
                  <a:schemeClr val="tx1"/>
                </a:solidFill>
              </a:rPr>
              <a:t>Examination</a:t>
            </a:r>
          </a:p>
        </p:txBody>
      </p:sp>
      <p:sp>
        <p:nvSpPr>
          <p:cNvPr id="3" name="Content Placeholder 2"/>
          <p:cNvSpPr>
            <a:spLocks noGrp="1"/>
          </p:cNvSpPr>
          <p:nvPr>
            <p:ph idx="1"/>
          </p:nvPr>
        </p:nvSpPr>
        <p:spPr>
          <a:xfrm>
            <a:off x="1748323" y="1624406"/>
            <a:ext cx="8756724" cy="4700195"/>
          </a:xfrm>
        </p:spPr>
        <p:txBody>
          <a:bodyPr>
            <a:normAutofit lnSpcReduction="10000"/>
          </a:bodyPr>
          <a:lstStyle/>
          <a:p>
            <a:r>
              <a:rPr lang="en-US" b="1" u="sng" dirty="0">
                <a:latin typeface="Tahoma" pitchFamily="34" charset="0"/>
                <a:cs typeface="Tahoma" pitchFamily="34" charset="0"/>
              </a:rPr>
              <a:t>Abdominal examination :: </a:t>
            </a:r>
          </a:p>
          <a:p>
            <a:pPr lvl="1"/>
            <a:r>
              <a:rPr lang="en-US" b="1" dirty="0"/>
              <a:t>Palpation</a:t>
            </a:r>
            <a:r>
              <a:rPr lang="en-US" dirty="0"/>
              <a:t>: liver  edge: </a:t>
            </a:r>
          </a:p>
          <a:p>
            <a:pPr lvl="1"/>
            <a:r>
              <a:rPr lang="en-US" dirty="0"/>
              <a:t>The liver edge in cirrhosis &gt;&gt; is firm</a:t>
            </a:r>
          </a:p>
          <a:p>
            <a:pPr lvl="1"/>
            <a:r>
              <a:rPr lang="en-US" dirty="0"/>
              <a:t> An irregular liver edge </a:t>
            </a:r>
            <a:r>
              <a:rPr lang="en-US" dirty="0">
                <a:sym typeface="Wingdings" panose="05000000000000000000" pitchFamily="2" charset="2"/>
              </a:rPr>
              <a:t> </a:t>
            </a:r>
            <a:r>
              <a:rPr lang="en-US" dirty="0"/>
              <a:t>malignant disease</a:t>
            </a:r>
          </a:p>
          <a:p>
            <a:pPr lvl="1"/>
            <a:endParaRPr lang="en-US" dirty="0"/>
          </a:p>
          <a:p>
            <a:pPr lvl="1"/>
            <a:r>
              <a:rPr lang="en-US" dirty="0"/>
              <a:t>Gallbladder </a:t>
            </a:r>
          </a:p>
          <a:p>
            <a:pPr lvl="1"/>
            <a:r>
              <a:rPr lang="en-US" dirty="0"/>
              <a:t>If the gallbladder is palpable, it is probable that the cause of jaundice is not a stone (Courvoisier's law)</a:t>
            </a:r>
          </a:p>
          <a:p>
            <a:pPr lvl="1"/>
            <a:endParaRPr lang="en-US" dirty="0"/>
          </a:p>
          <a:p>
            <a:pPr lvl="1"/>
            <a:r>
              <a:rPr lang="en-US" i="1" dirty="0"/>
              <a:t> spleen </a:t>
            </a:r>
          </a:p>
          <a:p>
            <a:pPr lvl="1"/>
            <a:r>
              <a:rPr lang="en-US" dirty="0"/>
              <a:t>Splenomegaly is suggestive of cirrhosis, hematological disorders or reticulosis.</a:t>
            </a:r>
          </a:p>
          <a:p>
            <a:pPr marL="365760" lvl="1" indent="0">
              <a:buNone/>
            </a:pPr>
            <a:endParaRPr lang="en-US" b="1" dirty="0"/>
          </a:p>
          <a:p>
            <a:pPr marL="365760" lvl="1" indent="0">
              <a:buNone/>
            </a:pPr>
            <a:r>
              <a:rPr lang="en-US" b="1" dirty="0"/>
              <a:t>Percussion</a:t>
            </a:r>
            <a:r>
              <a:rPr lang="en-US" dirty="0"/>
              <a:t>:   liver span  ,,  ascites ..</a:t>
            </a:r>
          </a:p>
          <a:p>
            <a:pPr lvl="1"/>
            <a:r>
              <a:rPr lang="en-US" dirty="0"/>
              <a:t>Auscultation.</a:t>
            </a:r>
          </a:p>
        </p:txBody>
      </p:sp>
    </p:spTree>
    <p:extLst>
      <p:ext uri="{BB962C8B-B14F-4D97-AF65-F5344CB8AC3E}">
        <p14:creationId xmlns:p14="http://schemas.microsoft.com/office/powerpoint/2010/main" val="2695112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2352339" y="258186"/>
            <a:ext cx="3119718" cy="461665"/>
          </a:xfrm>
          <a:prstGeom prst="rect">
            <a:avLst/>
          </a:prstGeom>
          <a:solidFill>
            <a:srgbClr val="FF6600"/>
          </a:solidFill>
        </p:spPr>
        <p:txBody>
          <a:bodyPr wrap="square" rtlCol="0">
            <a:spAutoFit/>
          </a:bodyPr>
          <a:lstStyle/>
          <a:p>
            <a:r>
              <a:rPr lang="en-US" sz="3200" b="1" dirty="0">
                <a:solidFill>
                  <a:prstClr val="black"/>
                </a:solidFill>
                <a:latin typeface="Tahoma" pitchFamily="34" charset="0"/>
                <a:cs typeface="Tahoma" pitchFamily="34" charset="0"/>
              </a:rPr>
              <a:t>Late signs : </a:t>
            </a:r>
          </a:p>
        </p:txBody>
      </p:sp>
      <p:pic>
        <p:nvPicPr>
          <p:cNvPr id="5"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4972" y="1811460"/>
            <a:ext cx="4018821" cy="3014116"/>
          </a:xfrm>
          <a:prstGeom prst="rect">
            <a:avLst/>
          </a:prstGeom>
        </p:spPr>
      </p:pic>
      <p:sp>
        <p:nvSpPr>
          <p:cNvPr id="6" name="Rectangle 5"/>
          <p:cNvSpPr/>
          <p:nvPr/>
        </p:nvSpPr>
        <p:spPr>
          <a:xfrm>
            <a:off x="3280152" y="4819720"/>
            <a:ext cx="2000869" cy="323165"/>
          </a:xfrm>
          <a:prstGeom prst="rect">
            <a:avLst/>
          </a:prstGeom>
          <a:solidFill>
            <a:schemeClr val="accent5">
              <a:lumMod val="40000"/>
              <a:lumOff val="60000"/>
            </a:schemeClr>
          </a:solidFill>
        </p:spPr>
        <p:txBody>
          <a:bodyPr wrap="square">
            <a:spAutoFit/>
          </a:bodyPr>
          <a:lstStyle/>
          <a:p>
            <a:r>
              <a:rPr lang="en-US" sz="2000" b="1" dirty="0">
                <a:solidFill>
                  <a:prstClr val="black"/>
                </a:solidFill>
              </a:rPr>
              <a:t>caput medusa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235" y="1464946"/>
            <a:ext cx="4253921" cy="3186335"/>
          </a:xfrm>
          <a:prstGeom prst="rect">
            <a:avLst/>
          </a:prstGeom>
        </p:spPr>
      </p:pic>
      <p:sp>
        <p:nvSpPr>
          <p:cNvPr id="8" name="Rectangle 7"/>
          <p:cNvSpPr/>
          <p:nvPr/>
        </p:nvSpPr>
        <p:spPr>
          <a:xfrm>
            <a:off x="7272019" y="4604226"/>
            <a:ext cx="1121723" cy="323165"/>
          </a:xfrm>
          <a:prstGeom prst="rect">
            <a:avLst/>
          </a:prstGeom>
          <a:solidFill>
            <a:schemeClr val="accent4">
              <a:lumMod val="40000"/>
              <a:lumOff val="60000"/>
            </a:schemeClr>
          </a:solidFill>
        </p:spPr>
        <p:txBody>
          <a:bodyPr wrap="square">
            <a:spAutoFit/>
          </a:bodyPr>
          <a:lstStyle/>
          <a:p>
            <a:r>
              <a:rPr lang="en-US" sz="2000" b="1" dirty="0">
                <a:solidFill>
                  <a:prstClr val="black"/>
                </a:solidFill>
              </a:rPr>
              <a:t>Ascites </a:t>
            </a:r>
          </a:p>
        </p:txBody>
      </p:sp>
    </p:spTree>
    <p:extLst>
      <p:ext uri="{BB962C8B-B14F-4D97-AF65-F5344CB8AC3E}">
        <p14:creationId xmlns:p14="http://schemas.microsoft.com/office/powerpoint/2010/main" val="3803936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112" y="296884"/>
            <a:ext cx="8229600" cy="1638597"/>
          </a:xfrm>
          <a:solidFill>
            <a:srgbClr val="FFC000"/>
          </a:solidFill>
        </p:spPr>
        <p:txBody>
          <a:bodyPr>
            <a:normAutofit fontScale="90000"/>
          </a:bodyPr>
          <a:lstStyle/>
          <a:p>
            <a:r>
              <a:rPr lang="en-US" sz="15300" dirty="0">
                <a:latin typeface="Times New Roman" pitchFamily="18" charset="0"/>
                <a:cs typeface="Times New Roman" pitchFamily="18" charset="0"/>
              </a:rPr>
              <a:t>I</a:t>
            </a:r>
            <a:r>
              <a:rPr lang="en-US" sz="6600" dirty="0">
                <a:latin typeface="Tahoma" pitchFamily="34" charset="0"/>
                <a:cs typeface="Tahoma" pitchFamily="34" charset="0"/>
              </a:rPr>
              <a:t>nvestigations</a:t>
            </a:r>
          </a:p>
        </p:txBody>
      </p:sp>
      <p:sp>
        <p:nvSpPr>
          <p:cNvPr id="3" name="Content Placeholder 2"/>
          <p:cNvSpPr>
            <a:spLocks noGrp="1"/>
          </p:cNvSpPr>
          <p:nvPr>
            <p:ph idx="1"/>
          </p:nvPr>
        </p:nvSpPr>
        <p:spPr>
          <a:xfrm>
            <a:off x="1802112" y="2172981"/>
            <a:ext cx="8616875" cy="4204063"/>
          </a:xfrm>
        </p:spPr>
        <p:txBody>
          <a:bodyPr>
            <a:normAutofit/>
          </a:bodyPr>
          <a:lstStyle/>
          <a:p>
            <a:r>
              <a:rPr lang="en-US" sz="4000" b="1" dirty="0">
                <a:solidFill>
                  <a:srgbClr val="FF0000"/>
                </a:solidFill>
              </a:rPr>
              <a:t>Labs:</a:t>
            </a:r>
          </a:p>
          <a:p>
            <a:r>
              <a:rPr lang="en-US" dirty="0">
                <a:highlight>
                  <a:srgbClr val="FFFF00"/>
                </a:highlight>
              </a:rPr>
              <a:t>LFT(Bilirubin ,ALT ,AST ALP,GGT,).  </a:t>
            </a:r>
            <a:r>
              <a:rPr lang="en-US" dirty="0"/>
              <a:t>PT/INR</a:t>
            </a:r>
            <a:endParaRPr lang="en-US" dirty="0">
              <a:highlight>
                <a:srgbClr val="C0C0C0"/>
              </a:highlight>
            </a:endParaRPr>
          </a:p>
          <a:p>
            <a:r>
              <a:rPr lang="en-US" dirty="0"/>
              <a:t>Urine analysis</a:t>
            </a:r>
            <a:r>
              <a:rPr lang="ar-SA" dirty="0"/>
              <a:t> </a:t>
            </a:r>
            <a:r>
              <a:rPr lang="en-US" dirty="0"/>
              <a:t>(color, bilirubin ,</a:t>
            </a:r>
            <a:r>
              <a:rPr lang="en-US" dirty="0" err="1"/>
              <a:t>urobilinogen</a:t>
            </a:r>
            <a:r>
              <a:rPr lang="en-US" dirty="0"/>
              <a:t>)</a:t>
            </a:r>
          </a:p>
          <a:p>
            <a:r>
              <a:rPr lang="en-US" dirty="0"/>
              <a:t>Stool analysis(color)</a:t>
            </a:r>
            <a:endParaRPr lang="en-US" sz="2200" dirty="0"/>
          </a:p>
          <a:p>
            <a:r>
              <a:rPr lang="en-US" sz="4000" b="1" dirty="0">
                <a:solidFill>
                  <a:srgbClr val="FF0000"/>
                </a:solidFill>
              </a:rPr>
              <a:t>Imaging:</a:t>
            </a:r>
            <a:r>
              <a:rPr lang="en-US" dirty="0"/>
              <a:t> U/S , CT, MRCP, ERCP, PTC.</a:t>
            </a:r>
          </a:p>
          <a:p>
            <a:endParaRPr lang="en-US" dirty="0"/>
          </a:p>
          <a:p>
            <a:endParaRPr lang="en-US" dirty="0"/>
          </a:p>
        </p:txBody>
      </p:sp>
    </p:spTree>
    <p:extLst>
      <p:ext uri="{BB962C8B-B14F-4D97-AF65-F5344CB8AC3E}">
        <p14:creationId xmlns:p14="http://schemas.microsoft.com/office/powerpoint/2010/main" val="198509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normAutofit/>
          </a:bodyPr>
          <a:lstStyle/>
          <a:p>
            <a:endParaRPr lang="en-US" dirty="0"/>
          </a:p>
          <a:p>
            <a:pPr lvl="1"/>
            <a:endParaRPr lang="en-US" dirty="0"/>
          </a:p>
          <a:p>
            <a:pPr lvl="1"/>
            <a:endParaRPr lang="en-US" dirty="0"/>
          </a:p>
        </p:txBody>
      </p:sp>
      <p:pic>
        <p:nvPicPr>
          <p:cNvPr id="5" name="Picture 5">
            <a:extLst>
              <a:ext uri="{FF2B5EF4-FFF2-40B4-BE49-F238E27FC236}">
                <a16:creationId xmlns:a16="http://schemas.microsoft.com/office/drawing/2014/main" id="{095131F0-26D2-78B8-BE4A-A4BBF1996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7" y="2602686"/>
            <a:ext cx="9680645" cy="2717203"/>
          </a:xfrm>
          <a:prstGeom prst="rect">
            <a:avLst/>
          </a:prstGeom>
        </p:spPr>
      </p:pic>
    </p:spTree>
    <p:extLst>
      <p:ext uri="{BB962C8B-B14F-4D97-AF65-F5344CB8AC3E}">
        <p14:creationId xmlns:p14="http://schemas.microsoft.com/office/powerpoint/2010/main" val="314328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Jaund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15" y="704088"/>
            <a:ext cx="10217727" cy="551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012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2580422"/>
              </p:ext>
            </p:extLst>
          </p:nvPr>
        </p:nvGraphicFramePr>
        <p:xfrm>
          <a:off x="2128053" y="3068638"/>
          <a:ext cx="7683336" cy="3109072"/>
        </p:xfrm>
        <a:graphic>
          <a:graphicData uri="http://schemas.openxmlformats.org/drawingml/2006/table">
            <a:tbl>
              <a:tblPr firstRow="1" bandRow="1">
                <a:tableStyleId>{EB344D84-9AFB-497E-A393-DC336BA19D2E}</a:tableStyleId>
              </a:tblPr>
              <a:tblGrid>
                <a:gridCol w="2427504">
                  <a:extLst>
                    <a:ext uri="{9D8B030D-6E8A-4147-A177-3AD203B41FA5}">
                      <a16:colId xmlns:a16="http://schemas.microsoft.com/office/drawing/2014/main" val="20000"/>
                    </a:ext>
                  </a:extLst>
                </a:gridCol>
                <a:gridCol w="1614574">
                  <a:extLst>
                    <a:ext uri="{9D8B030D-6E8A-4147-A177-3AD203B41FA5}">
                      <a16:colId xmlns:a16="http://schemas.microsoft.com/office/drawing/2014/main" val="20001"/>
                    </a:ext>
                  </a:extLst>
                </a:gridCol>
                <a:gridCol w="1953295">
                  <a:extLst>
                    <a:ext uri="{9D8B030D-6E8A-4147-A177-3AD203B41FA5}">
                      <a16:colId xmlns:a16="http://schemas.microsoft.com/office/drawing/2014/main" val="20002"/>
                    </a:ext>
                  </a:extLst>
                </a:gridCol>
                <a:gridCol w="1687963">
                  <a:extLst>
                    <a:ext uri="{9D8B030D-6E8A-4147-A177-3AD203B41FA5}">
                      <a16:colId xmlns:a16="http://schemas.microsoft.com/office/drawing/2014/main" val="20003"/>
                    </a:ext>
                  </a:extLst>
                </a:gridCol>
              </a:tblGrid>
              <a:tr h="370956">
                <a:tc>
                  <a:txBody>
                    <a:bodyPr/>
                    <a:lstStyle/>
                    <a:p>
                      <a:r>
                        <a:rPr lang="en-GB" sz="1800"/>
                        <a:t>Test</a:t>
                      </a:r>
                      <a:r>
                        <a:rPr lang="ar-SA" sz="1800"/>
                        <a:t> with  normal range</a:t>
                      </a:r>
                      <a:endParaRPr lang="en-GB" sz="1800" dirty="0"/>
                    </a:p>
                  </a:txBody>
                  <a:tcPr marT="45734" marB="45734"/>
                </a:tc>
                <a:tc>
                  <a:txBody>
                    <a:bodyPr/>
                    <a:lstStyle/>
                    <a:p>
                      <a:pPr algn="ctr"/>
                      <a:r>
                        <a:rPr lang="en-GB" sz="1800" dirty="0"/>
                        <a:t>Pre-hepatic</a:t>
                      </a:r>
                    </a:p>
                  </a:txBody>
                  <a:tcPr marT="45734" marB="45734"/>
                </a:tc>
                <a:tc>
                  <a:txBody>
                    <a:bodyPr/>
                    <a:lstStyle/>
                    <a:p>
                      <a:pPr algn="ctr"/>
                      <a:r>
                        <a:rPr lang="en-GB" sz="1800" dirty="0"/>
                        <a:t>Hepatic</a:t>
                      </a:r>
                    </a:p>
                  </a:txBody>
                  <a:tcPr marT="45734" marB="45734"/>
                </a:tc>
                <a:tc>
                  <a:txBody>
                    <a:bodyPr/>
                    <a:lstStyle/>
                    <a:p>
                      <a:pPr algn="ctr"/>
                      <a:r>
                        <a:rPr lang="en-GB" sz="1800" dirty="0"/>
                        <a:t>Post-hepatic</a:t>
                      </a:r>
                    </a:p>
                  </a:txBody>
                  <a:tcPr marT="45734" marB="45734"/>
                </a:tc>
                <a:extLst>
                  <a:ext uri="{0D108BD9-81ED-4DB2-BD59-A6C34878D82A}">
                    <a16:rowId xmlns:a16="http://schemas.microsoft.com/office/drawing/2014/main" val="10000"/>
                  </a:ext>
                </a:extLst>
              </a:tr>
              <a:tr h="370956">
                <a:tc>
                  <a:txBody>
                    <a:bodyPr/>
                    <a:lstStyle/>
                    <a:p>
                      <a:pPr algn="l"/>
                      <a:r>
                        <a:rPr lang="en-GB" sz="1800"/>
                        <a:t>Total</a:t>
                      </a:r>
                      <a:r>
                        <a:rPr lang="ar-SA" sz="1800"/>
                        <a:t>       </a:t>
                      </a:r>
                      <a:r>
                        <a:rPr lang="en-GB" sz="1800"/>
                        <a:t> bilirubin</a:t>
                      </a:r>
                      <a:r>
                        <a:rPr lang="ar-SA" sz="1800"/>
                        <a:t>  0.1  to 1.2 mg/dl</a:t>
                      </a:r>
                      <a:endParaRPr lang="en-GB" sz="1800" b="0" dirty="0"/>
                    </a:p>
                  </a:txBody>
                  <a:tcPr marT="45734" marB="45734">
                    <a:lnR w="12700" cap="flat" cmpd="sng" algn="ctr">
                      <a:solidFill>
                        <a:schemeClr val="tx1"/>
                      </a:solidFill>
                      <a:prstDash val="solid"/>
                      <a:round/>
                      <a:headEnd type="none" w="med" len="med"/>
                      <a:tailEnd type="none" w="med" len="med"/>
                    </a:lnR>
                  </a:tcPr>
                </a:tc>
                <a:tc>
                  <a:txBody>
                    <a:bodyPr/>
                    <a:lstStyle/>
                    <a:p>
                      <a:r>
                        <a:rPr lang="en-GB" sz="1800" dirty="0"/>
                        <a:t>+</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800" dirty="0"/>
                        <a:t>++ </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800" dirty="0"/>
                        <a:t>+++</a:t>
                      </a:r>
                    </a:p>
                  </a:txBody>
                  <a:tcPr marT="45734" marB="4573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640281">
                <a:tc>
                  <a:txBody>
                    <a:bodyPr/>
                    <a:lstStyle/>
                    <a:p>
                      <a:pPr algn="l"/>
                      <a:r>
                        <a:rPr lang="en-GB" sz="1800"/>
                        <a:t>Conjugated bilirubin</a:t>
                      </a:r>
                      <a:r>
                        <a:rPr lang="ar-SA" sz="1800"/>
                        <a:t> less than 0.3 mg/dl</a:t>
                      </a:r>
                      <a:endParaRPr lang="en-GB" sz="1800" b="0" dirty="0"/>
                    </a:p>
                  </a:txBody>
                  <a:tcPr marT="45734" marB="45734">
                    <a:lnR w="12700" cap="flat" cmpd="sng" algn="ctr">
                      <a:solidFill>
                        <a:schemeClr val="tx1"/>
                      </a:solidFill>
                      <a:prstDash val="solid"/>
                      <a:round/>
                      <a:headEnd type="none" w="med" len="med"/>
                      <a:tailEnd type="none" w="med" len="med"/>
                    </a:lnR>
                  </a:tcPr>
                </a:tc>
                <a:tc>
                  <a:txBody>
                    <a:bodyPr/>
                    <a:lstStyle/>
                    <a:p>
                      <a:r>
                        <a:rPr lang="en-GB" sz="1800" dirty="0"/>
                        <a:t>Normal</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800" dirty="0"/>
                        <a:t>Increased</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800" b="1" u="sng" dirty="0"/>
                        <a:t>Increased</a:t>
                      </a:r>
                    </a:p>
                  </a:txBody>
                  <a:tcPr marT="45734" marB="4573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640281">
                <a:tc>
                  <a:txBody>
                    <a:bodyPr/>
                    <a:lstStyle/>
                    <a:p>
                      <a:pPr algn="l"/>
                      <a:r>
                        <a:rPr lang="en-GB" sz="1800"/>
                        <a:t>Unconjugated bilirubin</a:t>
                      </a:r>
                      <a:r>
                        <a:rPr lang="ar-SA" sz="1800"/>
                        <a:t> 0.2 to 0.8 mg/dl</a:t>
                      </a:r>
                      <a:endParaRPr lang="en-GB" sz="1800" b="0" dirty="0"/>
                    </a:p>
                  </a:txBody>
                  <a:tcPr marT="45734" marB="45734">
                    <a:lnR w="12700" cap="flat" cmpd="sng" algn="ctr">
                      <a:solidFill>
                        <a:schemeClr val="tx1"/>
                      </a:solidFill>
                      <a:prstDash val="solid"/>
                      <a:round/>
                      <a:headEnd type="none" w="med" len="med"/>
                      <a:tailEnd type="none" w="med" len="med"/>
                    </a:lnR>
                  </a:tcPr>
                </a:tc>
                <a:tc>
                  <a:txBody>
                    <a:bodyPr/>
                    <a:lstStyle/>
                    <a:p>
                      <a:r>
                        <a:rPr lang="en-GB" sz="1800" b="1" u="sng" dirty="0"/>
                        <a:t>Increased</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800" dirty="0"/>
                        <a:t>Increased</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800" dirty="0"/>
                        <a:t>Normal</a:t>
                      </a:r>
                    </a:p>
                  </a:txBody>
                  <a:tcPr marT="45734" marB="4573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5" name="Content Placeholder 1"/>
          <p:cNvSpPr txBox="1">
            <a:spLocks/>
          </p:cNvSpPr>
          <p:nvPr/>
        </p:nvSpPr>
        <p:spPr bwMode="auto">
          <a:xfrm>
            <a:off x="1872734" y="577026"/>
            <a:ext cx="8229600" cy="2262981"/>
          </a:xfrm>
          <a:prstGeom prst="rect">
            <a:avLst/>
          </a:prstGeom>
          <a:noFill/>
          <a:ln w="9525">
            <a:noFill/>
            <a:miter lim="800000"/>
            <a:headEnd/>
            <a:tailEnd/>
          </a:ln>
        </p:spPr>
        <p:txBody>
          <a:bodyPr/>
          <a:lstStyle/>
          <a:p>
            <a:pPr marL="365125" indent="-255588" fontAlgn="base">
              <a:spcBef>
                <a:spcPts val="400"/>
              </a:spcBef>
              <a:spcAft>
                <a:spcPct val="0"/>
              </a:spcAft>
              <a:buClr>
                <a:srgbClr val="2DA2BF"/>
              </a:buClr>
              <a:buSzPct val="68000"/>
              <a:buFont typeface="Wingdings 3" pitchFamily="18" charset="2"/>
              <a:buChar char=""/>
              <a:defRPr/>
            </a:pPr>
            <a:r>
              <a:rPr lang="en-GB" sz="2700" dirty="0">
                <a:solidFill>
                  <a:prstClr val="black"/>
                </a:solidFill>
              </a:rPr>
              <a:t>Total bilirubin and its conjugated and unconjugated levels help to determine nature of jaundice </a:t>
            </a:r>
          </a:p>
        </p:txBody>
      </p:sp>
    </p:spTree>
    <p:extLst>
      <p:ext uri="{BB962C8B-B14F-4D97-AF65-F5344CB8AC3E}">
        <p14:creationId xmlns:p14="http://schemas.microsoft.com/office/powerpoint/2010/main" val="306210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defRPr/>
            </a:pPr>
            <a:r>
              <a:rPr lang="en-GB" dirty="0"/>
              <a:t>Determining aetiology of jaundice</a:t>
            </a:r>
          </a:p>
        </p:txBody>
      </p:sp>
      <p:sp>
        <p:nvSpPr>
          <p:cNvPr id="21505" name="Content Placeholder 1"/>
          <p:cNvSpPr>
            <a:spLocks noGrp="1"/>
          </p:cNvSpPr>
          <p:nvPr>
            <p:ph idx="1"/>
          </p:nvPr>
        </p:nvSpPr>
        <p:spPr>
          <a:xfrm>
            <a:off x="1699223" y="1835750"/>
            <a:ext cx="8229600" cy="1737075"/>
          </a:xfrm>
        </p:spPr>
        <p:txBody>
          <a:bodyPr/>
          <a:lstStyle/>
          <a:p>
            <a:pPr eaLnBrk="1" hangingPunct="1"/>
            <a:r>
              <a:rPr lang="en-GB" altLang="en-US" sz="2400" dirty="0"/>
              <a:t>Liver Enzymes</a:t>
            </a:r>
          </a:p>
          <a:p>
            <a:pPr lvl="2" eaLnBrk="1" hangingPunct="1"/>
            <a:r>
              <a:rPr lang="en-GB" altLang="en-US" sz="1800" dirty="0"/>
              <a:t>ALT/AST mainly present in hepatocytes</a:t>
            </a:r>
          </a:p>
          <a:p>
            <a:pPr lvl="2" eaLnBrk="1" hangingPunct="1"/>
            <a:r>
              <a:rPr lang="en-GB" altLang="en-US" sz="1800" dirty="0"/>
              <a:t>ALP/GGT mainly present in bile </a:t>
            </a:r>
            <a:r>
              <a:rPr lang="en-GB" altLang="en-US" sz="1800" dirty="0" err="1"/>
              <a:t>cannaliculi</a:t>
            </a:r>
            <a:r>
              <a:rPr lang="en-GB" altLang="en-US" sz="1800" dirty="0"/>
              <a:t> biliary tree</a:t>
            </a:r>
          </a:p>
        </p:txBody>
      </p:sp>
      <p:graphicFrame>
        <p:nvGraphicFramePr>
          <p:cNvPr id="4" name="Table 3"/>
          <p:cNvGraphicFramePr>
            <a:graphicFrameLocks noGrp="1"/>
          </p:cNvGraphicFramePr>
          <p:nvPr>
            <p:extLst>
              <p:ext uri="{D42A27DB-BD31-4B8C-83A1-F6EECF244321}">
                <p14:modId xmlns:p14="http://schemas.microsoft.com/office/powerpoint/2010/main" val="4212561501"/>
              </p:ext>
            </p:extLst>
          </p:nvPr>
        </p:nvGraphicFramePr>
        <p:xfrm>
          <a:off x="1979612" y="3437206"/>
          <a:ext cx="8424864" cy="1650369"/>
        </p:xfrm>
        <a:graphic>
          <a:graphicData uri="http://schemas.openxmlformats.org/drawingml/2006/table">
            <a:tbl>
              <a:tblPr firstRow="1" bandRow="1">
                <a:tableStyleId>{5C22544A-7EE6-4342-B048-85BDC9FD1C3A}</a:tableStyleId>
              </a:tblPr>
              <a:tblGrid>
                <a:gridCol w="2106216">
                  <a:extLst>
                    <a:ext uri="{9D8B030D-6E8A-4147-A177-3AD203B41FA5}">
                      <a16:colId xmlns:a16="http://schemas.microsoft.com/office/drawing/2014/main" val="20000"/>
                    </a:ext>
                  </a:extLst>
                </a:gridCol>
                <a:gridCol w="2106216">
                  <a:extLst>
                    <a:ext uri="{9D8B030D-6E8A-4147-A177-3AD203B41FA5}">
                      <a16:colId xmlns:a16="http://schemas.microsoft.com/office/drawing/2014/main" val="20001"/>
                    </a:ext>
                  </a:extLst>
                </a:gridCol>
                <a:gridCol w="2106216">
                  <a:extLst>
                    <a:ext uri="{9D8B030D-6E8A-4147-A177-3AD203B41FA5}">
                      <a16:colId xmlns:a16="http://schemas.microsoft.com/office/drawing/2014/main" val="20002"/>
                    </a:ext>
                  </a:extLst>
                </a:gridCol>
                <a:gridCol w="2106216">
                  <a:extLst>
                    <a:ext uri="{9D8B030D-6E8A-4147-A177-3AD203B41FA5}">
                      <a16:colId xmlns:a16="http://schemas.microsoft.com/office/drawing/2014/main" val="20003"/>
                    </a:ext>
                  </a:extLst>
                </a:gridCol>
              </a:tblGrid>
              <a:tr h="370417">
                <a:tc>
                  <a:txBody>
                    <a:bodyPr/>
                    <a:lstStyle/>
                    <a:p>
                      <a:r>
                        <a:rPr lang="en-GB" sz="1800" dirty="0"/>
                        <a:t>Test</a:t>
                      </a:r>
                    </a:p>
                  </a:txBody>
                  <a:tcPr marL="91439" marR="91439" marT="45668" marB="45668"/>
                </a:tc>
                <a:tc>
                  <a:txBody>
                    <a:bodyPr/>
                    <a:lstStyle/>
                    <a:p>
                      <a:r>
                        <a:rPr lang="en-GB" sz="1800" dirty="0"/>
                        <a:t>Pre-hepatic</a:t>
                      </a:r>
                    </a:p>
                  </a:txBody>
                  <a:tcPr marL="91439" marR="91439" marT="45668" marB="45668"/>
                </a:tc>
                <a:tc>
                  <a:txBody>
                    <a:bodyPr/>
                    <a:lstStyle/>
                    <a:p>
                      <a:r>
                        <a:rPr lang="en-GB" sz="1800" dirty="0"/>
                        <a:t>Hepatic</a:t>
                      </a:r>
                    </a:p>
                  </a:txBody>
                  <a:tcPr marL="91439" marR="91439" marT="45668" marB="45668"/>
                </a:tc>
                <a:tc>
                  <a:txBody>
                    <a:bodyPr/>
                    <a:lstStyle/>
                    <a:p>
                      <a:r>
                        <a:rPr lang="en-GB" sz="1800" dirty="0"/>
                        <a:t>Post-hepatic</a:t>
                      </a:r>
                    </a:p>
                  </a:txBody>
                  <a:tcPr marL="91439" marR="91439" marT="45668" marB="45668"/>
                </a:tc>
                <a:extLst>
                  <a:ext uri="{0D108BD9-81ED-4DB2-BD59-A6C34878D82A}">
                    <a16:rowId xmlns:a16="http://schemas.microsoft.com/office/drawing/2014/main" val="10000"/>
                  </a:ext>
                </a:extLst>
              </a:tr>
              <a:tr h="370417">
                <a:tc>
                  <a:txBody>
                    <a:bodyPr/>
                    <a:lstStyle/>
                    <a:p>
                      <a:r>
                        <a:rPr lang="en-GB" sz="1800"/>
                        <a:t>ALT</a:t>
                      </a:r>
                      <a:r>
                        <a:rPr lang="ar-SA" sz="1800"/>
                        <a:t>7 to 55 u/l</a:t>
                      </a:r>
                    </a:p>
                    <a:p>
                      <a:r>
                        <a:rPr lang="en-GB" sz="1800"/>
                        <a:t>AST</a:t>
                      </a:r>
                      <a:r>
                        <a:rPr lang="ar-SA" sz="1800"/>
                        <a:t>  8 to  48 u/l</a:t>
                      </a:r>
                      <a:endParaRPr lang="en-GB" sz="1800" dirty="0"/>
                    </a:p>
                  </a:txBody>
                  <a:tcPr marL="91439" marR="91439" marT="45668" marB="45668"/>
                </a:tc>
                <a:tc>
                  <a:txBody>
                    <a:bodyPr/>
                    <a:lstStyle/>
                    <a:p>
                      <a:r>
                        <a:rPr lang="en-GB" sz="1800" dirty="0"/>
                        <a:t>Normal</a:t>
                      </a:r>
                    </a:p>
                  </a:txBody>
                  <a:tcPr marL="91439" marR="91439" marT="45668" marB="45668"/>
                </a:tc>
                <a:tc>
                  <a:txBody>
                    <a:bodyPr/>
                    <a:lstStyle/>
                    <a:p>
                      <a:r>
                        <a:rPr lang="en-GB" sz="1800" b="1" dirty="0"/>
                        <a:t>+++ raised</a:t>
                      </a:r>
                    </a:p>
                  </a:txBody>
                  <a:tcPr marL="91439" marR="91439" marT="45668" marB="45668"/>
                </a:tc>
                <a:tc>
                  <a:txBody>
                    <a:bodyPr/>
                    <a:lstStyle/>
                    <a:p>
                      <a:r>
                        <a:rPr lang="en-GB" sz="1800" dirty="0"/>
                        <a:t>+</a:t>
                      </a:r>
                    </a:p>
                  </a:txBody>
                  <a:tcPr marL="91439" marR="91439" marT="45668" marB="45668"/>
                </a:tc>
                <a:extLst>
                  <a:ext uri="{0D108BD9-81ED-4DB2-BD59-A6C34878D82A}">
                    <a16:rowId xmlns:a16="http://schemas.microsoft.com/office/drawing/2014/main" val="10001"/>
                  </a:ext>
                </a:extLst>
              </a:tr>
              <a:tr h="370417">
                <a:tc>
                  <a:txBody>
                    <a:bodyPr/>
                    <a:lstStyle/>
                    <a:p>
                      <a:r>
                        <a:rPr lang="en-GB" sz="1800"/>
                        <a:t>ALP</a:t>
                      </a:r>
                      <a:r>
                        <a:rPr lang="ar-SA" sz="1800"/>
                        <a:t> 40 to 129 u/l</a:t>
                      </a:r>
                    </a:p>
                    <a:p>
                      <a:r>
                        <a:rPr lang="en-GB" sz="1800"/>
                        <a:t>GGT</a:t>
                      </a:r>
                      <a:r>
                        <a:rPr lang="ar-SA" sz="1800"/>
                        <a:t>8 to  61 u/l</a:t>
                      </a:r>
                      <a:endParaRPr lang="en-GB" sz="1800" dirty="0"/>
                    </a:p>
                  </a:txBody>
                  <a:tcPr marL="91439" marR="91439" marT="45668" marB="45668"/>
                </a:tc>
                <a:tc>
                  <a:txBody>
                    <a:bodyPr/>
                    <a:lstStyle/>
                    <a:p>
                      <a:r>
                        <a:rPr lang="en-GB" sz="1800" dirty="0"/>
                        <a:t>Normal</a:t>
                      </a:r>
                    </a:p>
                  </a:txBody>
                  <a:tcPr marL="91439" marR="91439" marT="45668" marB="45668"/>
                </a:tc>
                <a:tc>
                  <a:txBody>
                    <a:bodyPr/>
                    <a:lstStyle/>
                    <a:p>
                      <a:r>
                        <a:rPr lang="en-GB" sz="1800" dirty="0"/>
                        <a:t>+</a:t>
                      </a:r>
                    </a:p>
                  </a:txBody>
                  <a:tcPr marL="91439" marR="91439" marT="45668" marB="45668"/>
                </a:tc>
                <a:tc>
                  <a:txBody>
                    <a:bodyPr/>
                    <a:lstStyle/>
                    <a:p>
                      <a:r>
                        <a:rPr lang="en-GB" sz="1800" b="1" dirty="0"/>
                        <a:t>+++ raised</a:t>
                      </a:r>
                    </a:p>
                  </a:txBody>
                  <a:tcPr marL="91439" marR="91439" marT="45668" marB="4566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68291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749206454"/>
              </p:ext>
            </p:extLst>
          </p:nvPr>
        </p:nvGraphicFramePr>
        <p:xfrm>
          <a:off x="2445444" y="1401266"/>
          <a:ext cx="7698455" cy="2565233"/>
        </p:xfrm>
        <a:graphic>
          <a:graphicData uri="http://schemas.openxmlformats.org/drawingml/2006/table">
            <a:tbl>
              <a:tblPr firstRow="1" bandRow="1">
                <a:tableStyleId>{5C22544A-7EE6-4342-B048-85BDC9FD1C3A}</a:tableStyleId>
              </a:tblPr>
              <a:tblGrid>
                <a:gridCol w="2154746">
                  <a:extLst>
                    <a:ext uri="{9D8B030D-6E8A-4147-A177-3AD203B41FA5}">
                      <a16:colId xmlns:a16="http://schemas.microsoft.com/office/drawing/2014/main" val="20000"/>
                    </a:ext>
                  </a:extLst>
                </a:gridCol>
                <a:gridCol w="1620511">
                  <a:extLst>
                    <a:ext uri="{9D8B030D-6E8A-4147-A177-3AD203B41FA5}">
                      <a16:colId xmlns:a16="http://schemas.microsoft.com/office/drawing/2014/main" val="20001"/>
                    </a:ext>
                  </a:extLst>
                </a:gridCol>
                <a:gridCol w="1821265">
                  <a:extLst>
                    <a:ext uri="{9D8B030D-6E8A-4147-A177-3AD203B41FA5}">
                      <a16:colId xmlns:a16="http://schemas.microsoft.com/office/drawing/2014/main" val="20002"/>
                    </a:ext>
                  </a:extLst>
                </a:gridCol>
                <a:gridCol w="2101933">
                  <a:extLst>
                    <a:ext uri="{9D8B030D-6E8A-4147-A177-3AD203B41FA5}">
                      <a16:colId xmlns:a16="http://schemas.microsoft.com/office/drawing/2014/main" val="20003"/>
                    </a:ext>
                  </a:extLst>
                </a:gridCol>
              </a:tblGrid>
              <a:tr h="273640">
                <a:tc>
                  <a:txBody>
                    <a:bodyPr/>
                    <a:lstStyle/>
                    <a:p>
                      <a:r>
                        <a:rPr lang="en-GB" sz="1800" dirty="0">
                          <a:latin typeface="Times New Roman" pitchFamily="18" charset="0"/>
                          <a:cs typeface="Times New Roman" pitchFamily="18" charset="0"/>
                        </a:rPr>
                        <a:t>Test</a:t>
                      </a:r>
                    </a:p>
                  </a:txBody>
                  <a:tcPr marL="91449" marR="91449" marT="45713" marB="45713"/>
                </a:tc>
                <a:tc>
                  <a:txBody>
                    <a:bodyPr/>
                    <a:lstStyle/>
                    <a:p>
                      <a:r>
                        <a:rPr lang="en-GB" sz="2000" dirty="0">
                          <a:latin typeface="Times New Roman" pitchFamily="18" charset="0"/>
                          <a:cs typeface="Times New Roman" pitchFamily="18" charset="0"/>
                        </a:rPr>
                        <a:t>Pre-hepatic</a:t>
                      </a:r>
                    </a:p>
                  </a:txBody>
                  <a:tcPr marL="91449" marR="91449" marT="45713" marB="45713"/>
                </a:tc>
                <a:tc>
                  <a:txBody>
                    <a:bodyPr/>
                    <a:lstStyle/>
                    <a:p>
                      <a:r>
                        <a:rPr lang="en-GB" sz="1800" dirty="0">
                          <a:latin typeface="Times New Roman" pitchFamily="18" charset="0"/>
                          <a:cs typeface="Times New Roman" pitchFamily="18" charset="0"/>
                        </a:rPr>
                        <a:t>Hepatic</a:t>
                      </a:r>
                    </a:p>
                  </a:txBody>
                  <a:tcPr marL="91449" marR="91449" marT="45713" marB="45713"/>
                </a:tc>
                <a:tc>
                  <a:txBody>
                    <a:bodyPr/>
                    <a:lstStyle/>
                    <a:p>
                      <a:r>
                        <a:rPr lang="en-GB" sz="1800" dirty="0">
                          <a:latin typeface="Times New Roman" pitchFamily="18" charset="0"/>
                          <a:cs typeface="Times New Roman" pitchFamily="18" charset="0"/>
                        </a:rPr>
                        <a:t>Post-hepatic</a:t>
                      </a:r>
                    </a:p>
                  </a:txBody>
                  <a:tcPr marL="91449" marR="91449" marT="45713" marB="45713"/>
                </a:tc>
                <a:extLst>
                  <a:ext uri="{0D108BD9-81ED-4DB2-BD59-A6C34878D82A}">
                    <a16:rowId xmlns:a16="http://schemas.microsoft.com/office/drawing/2014/main" val="10000"/>
                  </a:ext>
                </a:extLst>
              </a:tr>
              <a:tr h="457131">
                <a:tc>
                  <a:txBody>
                    <a:bodyPr/>
                    <a:lstStyle/>
                    <a:p>
                      <a:r>
                        <a:rPr lang="en-GB" sz="1800" dirty="0">
                          <a:latin typeface="Times New Roman" pitchFamily="18" charset="0"/>
                          <a:cs typeface="Times New Roman" pitchFamily="18" charset="0"/>
                        </a:rPr>
                        <a:t>Urine colour</a:t>
                      </a:r>
                    </a:p>
                  </a:txBody>
                  <a:tcPr marL="91449" marR="91449" marT="45713" marB="45713"/>
                </a:tc>
                <a:tc>
                  <a:txBody>
                    <a:bodyPr/>
                    <a:lstStyle/>
                    <a:p>
                      <a:r>
                        <a:rPr lang="en-GB" sz="1800" dirty="0">
                          <a:latin typeface="Times New Roman" pitchFamily="18" charset="0"/>
                          <a:cs typeface="Times New Roman" pitchFamily="18" charset="0"/>
                        </a:rPr>
                        <a:t>Normal</a:t>
                      </a:r>
                    </a:p>
                  </a:txBody>
                  <a:tcPr marL="91449" marR="91449" marT="45713" marB="45713"/>
                </a:tc>
                <a:tc>
                  <a:txBody>
                    <a:bodyPr/>
                    <a:lstStyle/>
                    <a:p>
                      <a:r>
                        <a:rPr lang="en-GB" sz="1800" dirty="0">
                          <a:latin typeface="Times New Roman" pitchFamily="18" charset="0"/>
                          <a:cs typeface="Times New Roman" pitchFamily="18" charset="0"/>
                        </a:rPr>
                        <a:t>Normal</a:t>
                      </a:r>
                    </a:p>
                    <a:p>
                      <a:r>
                        <a:rPr lang="en-GB" sz="1100" dirty="0">
                          <a:latin typeface="Times New Roman" pitchFamily="18" charset="0"/>
                          <a:cs typeface="Times New Roman" pitchFamily="18" charset="0"/>
                        </a:rPr>
                        <a:t>If </a:t>
                      </a:r>
                      <a:r>
                        <a:rPr lang="en-US" sz="1100" dirty="0"/>
                        <a:t>Dark (</a:t>
                      </a:r>
                      <a:r>
                        <a:rPr lang="en-US" sz="1100" dirty="0" err="1"/>
                        <a:t>urobilinogen</a:t>
                      </a:r>
                      <a:r>
                        <a:rPr lang="en-US" sz="1100" dirty="0"/>
                        <a:t> + conjugated bilirubin )</a:t>
                      </a:r>
                      <a:endParaRPr lang="en-GB" sz="1100" dirty="0">
                        <a:latin typeface="Times New Roman" pitchFamily="18" charset="0"/>
                        <a:cs typeface="Times New Roman" pitchFamily="18" charset="0"/>
                      </a:endParaRPr>
                    </a:p>
                  </a:txBody>
                  <a:tcPr marL="91449" marR="91449" marT="45713" marB="45713"/>
                </a:tc>
                <a:tc>
                  <a:txBody>
                    <a:bodyPr/>
                    <a:lstStyle/>
                    <a:p>
                      <a:r>
                        <a:rPr lang="en-GB" sz="1800" b="1" dirty="0">
                          <a:latin typeface="Times New Roman" pitchFamily="18" charset="0"/>
                          <a:cs typeface="Times New Roman" pitchFamily="18" charset="0"/>
                        </a:rPr>
                        <a:t>Dark</a:t>
                      </a:r>
                    </a:p>
                    <a:p>
                      <a:r>
                        <a:rPr kumimoji="0" lang="en-GB" sz="1100" kern="1200" dirty="0">
                          <a:solidFill>
                            <a:schemeClr val="dk1"/>
                          </a:solidFill>
                          <a:latin typeface="+mn-lt"/>
                          <a:ea typeface="+mn-ea"/>
                          <a:cs typeface="+mn-cs"/>
                        </a:rPr>
                        <a:t>(conjugated bilirubin )</a:t>
                      </a:r>
                    </a:p>
                  </a:txBody>
                  <a:tcPr marL="91449" marR="91449" marT="45713" marB="45713"/>
                </a:tc>
                <a:extLst>
                  <a:ext uri="{0D108BD9-81ED-4DB2-BD59-A6C34878D82A}">
                    <a16:rowId xmlns:a16="http://schemas.microsoft.com/office/drawing/2014/main" val="10001"/>
                  </a:ext>
                </a:extLst>
              </a:tr>
              <a:tr h="457131">
                <a:tc>
                  <a:txBody>
                    <a:bodyPr/>
                    <a:lstStyle/>
                    <a:p>
                      <a:r>
                        <a:rPr lang="en-GB" sz="1800" dirty="0">
                          <a:latin typeface="Times New Roman" pitchFamily="18" charset="0"/>
                          <a:cs typeface="Times New Roman" pitchFamily="18" charset="0"/>
                        </a:rPr>
                        <a:t>Urine </a:t>
                      </a:r>
                      <a:r>
                        <a:rPr lang="en-GB" sz="1800" dirty="0" err="1">
                          <a:latin typeface="Times New Roman" pitchFamily="18" charset="0"/>
                          <a:cs typeface="Times New Roman" pitchFamily="18" charset="0"/>
                        </a:rPr>
                        <a:t>Bilirubin</a:t>
                      </a:r>
                      <a:endParaRPr lang="en-GB" sz="1800" dirty="0">
                        <a:latin typeface="Times New Roman" pitchFamily="18" charset="0"/>
                        <a:cs typeface="Times New Roman" pitchFamily="18" charset="0"/>
                      </a:endParaRPr>
                    </a:p>
                  </a:txBody>
                  <a:tcPr marL="91449" marR="91449" marT="45713" marB="45713"/>
                </a:tc>
                <a:tc>
                  <a:txBody>
                    <a:bodyPr/>
                    <a:lstStyle/>
                    <a:p>
                      <a:r>
                        <a:rPr lang="en-GB" sz="1800" dirty="0">
                          <a:latin typeface="Times New Roman" pitchFamily="18" charset="0"/>
                          <a:cs typeface="Times New Roman" pitchFamily="18" charset="0"/>
                        </a:rPr>
                        <a:t>negative</a:t>
                      </a:r>
                    </a:p>
                  </a:txBody>
                  <a:tcPr marL="91449" marR="91449" marT="45713" marB="45713"/>
                </a:tc>
                <a:tc>
                  <a:txBody>
                    <a:bodyPr/>
                    <a:lstStyle/>
                    <a:p>
                      <a:r>
                        <a:rPr lang="en-GB" sz="1800" dirty="0">
                          <a:latin typeface="Times New Roman" pitchFamily="18" charset="0"/>
                          <a:cs typeface="Times New Roman" pitchFamily="18" charset="0"/>
                        </a:rPr>
                        <a:t>Negative</a:t>
                      </a:r>
                      <a:r>
                        <a:rPr lang="en-GB" sz="1800" baseline="0" dirty="0">
                          <a:latin typeface="Times New Roman" pitchFamily="18" charset="0"/>
                          <a:cs typeface="Times New Roman" pitchFamily="18" charset="0"/>
                        </a:rPr>
                        <a:t> </a:t>
                      </a:r>
                    </a:p>
                  </a:txBody>
                  <a:tcPr marL="91449" marR="91449" marT="45713" marB="45713"/>
                </a:tc>
                <a:tc>
                  <a:txBody>
                    <a:bodyPr/>
                    <a:lstStyle/>
                    <a:p>
                      <a:r>
                        <a:rPr lang="en-GB" sz="1800" b="1" dirty="0">
                          <a:latin typeface="Times New Roman" pitchFamily="18" charset="0"/>
                          <a:cs typeface="Times New Roman" pitchFamily="18" charset="0"/>
                        </a:rPr>
                        <a:t>Increased</a:t>
                      </a:r>
                    </a:p>
                  </a:txBody>
                  <a:tcPr marL="91449" marR="91449" marT="45713" marB="45713"/>
                </a:tc>
                <a:extLst>
                  <a:ext uri="{0D108BD9-81ED-4DB2-BD59-A6C34878D82A}">
                    <a16:rowId xmlns:a16="http://schemas.microsoft.com/office/drawing/2014/main" val="10002"/>
                  </a:ext>
                </a:extLst>
              </a:tr>
              <a:tr h="457131">
                <a:tc>
                  <a:txBody>
                    <a:bodyPr/>
                    <a:lstStyle/>
                    <a:p>
                      <a:r>
                        <a:rPr lang="en-GB" sz="1800">
                          <a:latin typeface="Times New Roman" pitchFamily="18" charset="0"/>
                          <a:cs typeface="Times New Roman" pitchFamily="18" charset="0"/>
                        </a:rPr>
                        <a:t>Urine urobilinogen</a:t>
                      </a:r>
                      <a:endParaRPr lang="ar-SA" sz="1800">
                        <a:latin typeface="Times New Roman" pitchFamily="18" charset="0"/>
                        <a:cs typeface="Times New Roman" pitchFamily="18" charset="0"/>
                      </a:endParaRPr>
                    </a:p>
                    <a:p>
                      <a:r>
                        <a:rPr lang="ar-SA" sz="1800">
                          <a:latin typeface="Times New Roman" pitchFamily="18" charset="0"/>
                          <a:cs typeface="Times New Roman" pitchFamily="18" charset="0"/>
                        </a:rPr>
                        <a:t>0.2 to 1 mg/dl</a:t>
                      </a:r>
                      <a:endParaRPr lang="en-GB" sz="1800" dirty="0">
                        <a:latin typeface="Times New Roman" pitchFamily="18" charset="0"/>
                        <a:cs typeface="Times New Roman" pitchFamily="18" charset="0"/>
                      </a:endParaRPr>
                    </a:p>
                  </a:txBody>
                  <a:tcPr marL="91449" marR="91449" marT="45713" marB="45713"/>
                </a:tc>
                <a:tc>
                  <a:txBody>
                    <a:bodyPr/>
                    <a:lstStyle/>
                    <a:p>
                      <a:r>
                        <a:rPr lang="en-GB" sz="1800" b="1" dirty="0">
                          <a:latin typeface="Times New Roman" pitchFamily="18" charset="0"/>
                          <a:cs typeface="Times New Roman" pitchFamily="18" charset="0"/>
                        </a:rPr>
                        <a:t>Increased</a:t>
                      </a:r>
                    </a:p>
                  </a:txBody>
                  <a:tcPr marL="91449" marR="91449" marT="45713" marB="45713"/>
                </a:tc>
                <a:tc>
                  <a:txBody>
                    <a:bodyPr/>
                    <a:lstStyle/>
                    <a:p>
                      <a:r>
                        <a:rPr lang="en-GB" sz="1800" dirty="0">
                          <a:latin typeface="Times New Roman" pitchFamily="18" charset="0"/>
                          <a:cs typeface="Times New Roman" pitchFamily="18" charset="0"/>
                        </a:rPr>
                        <a:t>Normal</a:t>
                      </a:r>
                      <a:r>
                        <a:rPr lang="en-GB" sz="1800" baseline="0" dirty="0">
                          <a:latin typeface="Times New Roman" pitchFamily="18" charset="0"/>
                          <a:cs typeface="Times New Roman" pitchFamily="18" charset="0"/>
                        </a:rPr>
                        <a:t> </a:t>
                      </a:r>
                      <a:r>
                        <a:rPr lang="en-GB" sz="1200" baseline="0" dirty="0">
                          <a:latin typeface="Times New Roman" pitchFamily="18" charset="0"/>
                          <a:cs typeface="Times New Roman" pitchFamily="18" charset="0"/>
                        </a:rPr>
                        <a:t>present </a:t>
                      </a:r>
                      <a:endParaRPr lang="en-GB" sz="1800" baseline="0" dirty="0">
                        <a:latin typeface="Times New Roman" pitchFamily="18" charset="0"/>
                        <a:cs typeface="Times New Roman" pitchFamily="18" charset="0"/>
                      </a:endParaRPr>
                    </a:p>
                  </a:txBody>
                  <a:tcPr marL="91449" marR="91449" marT="45713" marB="45713"/>
                </a:tc>
                <a:tc>
                  <a:txBody>
                    <a:bodyPr/>
                    <a:lstStyle/>
                    <a:p>
                      <a:r>
                        <a:rPr lang="en-GB" sz="1800" b="1" dirty="0">
                          <a:latin typeface="Times New Roman" pitchFamily="18" charset="0"/>
                          <a:cs typeface="Times New Roman" pitchFamily="18" charset="0"/>
                        </a:rPr>
                        <a:t>Decreased/negative</a:t>
                      </a:r>
                    </a:p>
                  </a:txBody>
                  <a:tcPr marL="91449" marR="91449" marT="45713" marB="45713"/>
                </a:tc>
                <a:extLst>
                  <a:ext uri="{0D108BD9-81ED-4DB2-BD59-A6C34878D82A}">
                    <a16:rowId xmlns:a16="http://schemas.microsoft.com/office/drawing/2014/main" val="10003"/>
                  </a:ext>
                </a:extLst>
              </a:tr>
              <a:tr h="370784">
                <a:tc>
                  <a:txBody>
                    <a:bodyPr/>
                    <a:lstStyle/>
                    <a:p>
                      <a:r>
                        <a:rPr lang="en-GB" sz="1800" dirty="0">
                          <a:latin typeface="Times New Roman" pitchFamily="18" charset="0"/>
                          <a:cs typeface="Times New Roman" pitchFamily="18" charset="0"/>
                        </a:rPr>
                        <a:t>Stool colour</a:t>
                      </a:r>
                    </a:p>
                  </a:txBody>
                  <a:tcPr marL="91449" marR="91449" marT="45713" marB="45713"/>
                </a:tc>
                <a:tc>
                  <a:txBody>
                    <a:bodyPr/>
                    <a:lstStyle/>
                    <a:p>
                      <a:r>
                        <a:rPr lang="en-GB" sz="1800" dirty="0">
                          <a:latin typeface="Times New Roman" pitchFamily="18" charset="0"/>
                          <a:cs typeface="Times New Roman" pitchFamily="18" charset="0"/>
                        </a:rPr>
                        <a:t>Normal</a:t>
                      </a:r>
                    </a:p>
                  </a:txBody>
                  <a:tcPr marL="91449" marR="91449" marT="45713" marB="45713"/>
                </a:tc>
                <a:tc>
                  <a:txBody>
                    <a:bodyPr/>
                    <a:lstStyle/>
                    <a:p>
                      <a:r>
                        <a:rPr lang="en-GB" sz="1800" dirty="0">
                          <a:latin typeface="Times New Roman" pitchFamily="18" charset="0"/>
                          <a:cs typeface="Times New Roman" pitchFamily="18" charset="0"/>
                        </a:rPr>
                        <a:t>Normal</a:t>
                      </a:r>
                    </a:p>
                  </a:txBody>
                  <a:tcPr marL="91449" marR="91449" marT="45713" marB="45713"/>
                </a:tc>
                <a:tc>
                  <a:txBody>
                    <a:bodyPr/>
                    <a:lstStyle/>
                    <a:p>
                      <a:r>
                        <a:rPr lang="en-GB" sz="1800" b="1" dirty="0">
                          <a:latin typeface="Times New Roman" pitchFamily="18" charset="0"/>
                          <a:cs typeface="Times New Roman" pitchFamily="18" charset="0"/>
                        </a:rPr>
                        <a:t>Pale</a:t>
                      </a:r>
                    </a:p>
                  </a:txBody>
                  <a:tcPr marL="91449" marR="91449" marT="45713" marB="45713"/>
                </a:tc>
                <a:extLst>
                  <a:ext uri="{0D108BD9-81ED-4DB2-BD59-A6C34878D82A}">
                    <a16:rowId xmlns:a16="http://schemas.microsoft.com/office/drawing/2014/main" val="10004"/>
                  </a:ext>
                </a:extLst>
              </a:tr>
            </a:tbl>
          </a:graphicData>
        </a:graphic>
      </p:graphicFrame>
      <p:sp>
        <p:nvSpPr>
          <p:cNvPr id="4" name="Right Arrow 3"/>
          <p:cNvSpPr/>
          <p:nvPr/>
        </p:nvSpPr>
        <p:spPr>
          <a:xfrm>
            <a:off x="1934804" y="3022248"/>
            <a:ext cx="451262" cy="2731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a:extLst>
              <a:ext uri="{FF2B5EF4-FFF2-40B4-BE49-F238E27FC236}">
                <a16:creationId xmlns:a16="http://schemas.microsoft.com/office/drawing/2014/main" id="{74CBF0F8-516F-6361-9FE6-7268FDC6B17E}"/>
              </a:ext>
            </a:extLst>
          </p:cNvPr>
          <p:cNvPicPr>
            <a:picLocks noChangeAspect="1"/>
          </p:cNvPicPr>
          <p:nvPr/>
        </p:nvPicPr>
        <p:blipFill>
          <a:blip r:embed="rId2"/>
          <a:stretch>
            <a:fillRect/>
          </a:stretch>
        </p:blipFill>
        <p:spPr>
          <a:xfrm>
            <a:off x="8334879" y="4285806"/>
            <a:ext cx="2614176" cy="1960632"/>
          </a:xfrm>
          <a:prstGeom prst="rect">
            <a:avLst/>
          </a:prstGeom>
        </p:spPr>
      </p:pic>
    </p:spTree>
    <p:extLst>
      <p:ext uri="{BB962C8B-B14F-4D97-AF65-F5344CB8AC3E}">
        <p14:creationId xmlns:p14="http://schemas.microsoft.com/office/powerpoint/2010/main" val="2193250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42345579"/>
              </p:ext>
            </p:extLst>
          </p:nvPr>
        </p:nvGraphicFramePr>
        <p:xfrm>
          <a:off x="2638028" y="548680"/>
          <a:ext cx="8614220" cy="5905595"/>
        </p:xfrm>
        <a:graphic>
          <a:graphicData uri="http://schemas.openxmlformats.org/drawingml/2006/table">
            <a:tbl>
              <a:tblPr firstRow="1" bandRow="1">
                <a:tableStyleId>{5C22544A-7EE6-4342-B048-85BDC9FD1C3A}</a:tableStyleId>
              </a:tblPr>
              <a:tblGrid>
                <a:gridCol w="2153555">
                  <a:extLst>
                    <a:ext uri="{9D8B030D-6E8A-4147-A177-3AD203B41FA5}">
                      <a16:colId xmlns:a16="http://schemas.microsoft.com/office/drawing/2014/main" val="20000"/>
                    </a:ext>
                  </a:extLst>
                </a:gridCol>
                <a:gridCol w="2153555">
                  <a:extLst>
                    <a:ext uri="{9D8B030D-6E8A-4147-A177-3AD203B41FA5}">
                      <a16:colId xmlns:a16="http://schemas.microsoft.com/office/drawing/2014/main" val="20001"/>
                    </a:ext>
                  </a:extLst>
                </a:gridCol>
                <a:gridCol w="2153555">
                  <a:extLst>
                    <a:ext uri="{9D8B030D-6E8A-4147-A177-3AD203B41FA5}">
                      <a16:colId xmlns:a16="http://schemas.microsoft.com/office/drawing/2014/main" val="20002"/>
                    </a:ext>
                  </a:extLst>
                </a:gridCol>
                <a:gridCol w="2153555">
                  <a:extLst>
                    <a:ext uri="{9D8B030D-6E8A-4147-A177-3AD203B41FA5}">
                      <a16:colId xmlns:a16="http://schemas.microsoft.com/office/drawing/2014/main" val="20003"/>
                    </a:ext>
                  </a:extLst>
                </a:gridCol>
              </a:tblGrid>
              <a:tr h="521074">
                <a:tc>
                  <a:txBody>
                    <a:bodyPr/>
                    <a:lstStyle/>
                    <a:p>
                      <a:pPr algn="ctr"/>
                      <a:r>
                        <a:rPr lang="en-US" dirty="0"/>
                        <a:t>Test</a:t>
                      </a:r>
                    </a:p>
                  </a:txBody>
                  <a:tcPr/>
                </a:tc>
                <a:tc>
                  <a:txBody>
                    <a:bodyPr/>
                    <a:lstStyle/>
                    <a:p>
                      <a:pPr algn="ctr"/>
                      <a:r>
                        <a:rPr lang="en-US" dirty="0" err="1"/>
                        <a:t>Prehepatic</a:t>
                      </a:r>
                      <a:endParaRPr lang="en-US" dirty="0"/>
                    </a:p>
                  </a:txBody>
                  <a:tcPr/>
                </a:tc>
                <a:tc>
                  <a:txBody>
                    <a:bodyPr/>
                    <a:lstStyle/>
                    <a:p>
                      <a:pPr algn="ctr"/>
                      <a:r>
                        <a:rPr lang="en-US" dirty="0"/>
                        <a:t>Hepatocellular</a:t>
                      </a:r>
                    </a:p>
                  </a:txBody>
                  <a:tcPr/>
                </a:tc>
                <a:tc>
                  <a:txBody>
                    <a:bodyPr/>
                    <a:lstStyle/>
                    <a:p>
                      <a:pPr algn="ctr"/>
                      <a:r>
                        <a:rPr lang="en-US" dirty="0"/>
                        <a:t>Obstructive</a:t>
                      </a:r>
                    </a:p>
                  </a:txBody>
                  <a:tcPr/>
                </a:tc>
                <a:extLst>
                  <a:ext uri="{0D108BD9-81ED-4DB2-BD59-A6C34878D82A}">
                    <a16:rowId xmlns:a16="http://schemas.microsoft.com/office/drawing/2014/main" val="10000"/>
                  </a:ext>
                </a:extLst>
              </a:tr>
              <a:tr h="495910">
                <a:tc>
                  <a:txBody>
                    <a:bodyPr/>
                    <a:lstStyle/>
                    <a:p>
                      <a:pPr algn="ctr"/>
                      <a:r>
                        <a:rPr lang="en-US" b="1" dirty="0"/>
                        <a:t>Urine</a:t>
                      </a:r>
                    </a:p>
                  </a:txBody>
                  <a:tcPr/>
                </a:tc>
                <a:tc>
                  <a:txBody>
                    <a:bodyPr/>
                    <a:lstStyle/>
                    <a:p>
                      <a:pPr algn="ctr"/>
                      <a:r>
                        <a:rPr lang="en-US" dirty="0" err="1"/>
                        <a:t>Urobilinogen</a:t>
                      </a:r>
                      <a:endParaRPr lang="en-US" dirty="0"/>
                    </a:p>
                  </a:txBody>
                  <a:tcPr/>
                </a:tc>
                <a:tc>
                  <a:txBody>
                    <a:bodyPr/>
                    <a:lstStyle/>
                    <a:p>
                      <a:pPr algn="ctr"/>
                      <a:r>
                        <a:rPr lang="en-US" dirty="0" err="1"/>
                        <a:t>Urobilinogen</a:t>
                      </a:r>
                      <a:endParaRPr lang="en-US" dirty="0"/>
                    </a:p>
                  </a:txBody>
                  <a:tcPr/>
                </a:tc>
                <a:tc>
                  <a:txBody>
                    <a:bodyPr/>
                    <a:lstStyle/>
                    <a:p>
                      <a:pPr algn="ctr"/>
                      <a:r>
                        <a:rPr lang="en-US" dirty="0"/>
                        <a:t>Bilirubin</a:t>
                      </a:r>
                    </a:p>
                  </a:txBody>
                  <a:tcPr/>
                </a:tc>
                <a:extLst>
                  <a:ext uri="{0D108BD9-81ED-4DB2-BD59-A6C34878D82A}">
                    <a16:rowId xmlns:a16="http://schemas.microsoft.com/office/drawing/2014/main" val="10001"/>
                  </a:ext>
                </a:extLst>
              </a:tr>
              <a:tr h="495910">
                <a:tc>
                  <a:txBody>
                    <a:bodyPr/>
                    <a:lstStyle/>
                    <a:p>
                      <a:pPr algn="ctr"/>
                      <a:r>
                        <a:rPr lang="en-US" b="1" dirty="0"/>
                        <a:t>Serum bilirubin</a:t>
                      </a:r>
                    </a:p>
                  </a:txBody>
                  <a:tcPr/>
                </a:tc>
                <a:tc>
                  <a:txBody>
                    <a:bodyPr/>
                    <a:lstStyle/>
                    <a:p>
                      <a:pPr algn="ctr"/>
                      <a:r>
                        <a:rPr lang="en-US" dirty="0"/>
                        <a:t>Unconjugated</a:t>
                      </a:r>
                    </a:p>
                  </a:txBody>
                  <a:tcPr/>
                </a:tc>
                <a:tc>
                  <a:txBody>
                    <a:bodyPr/>
                    <a:lstStyle/>
                    <a:p>
                      <a:pPr algn="ctr"/>
                      <a:r>
                        <a:rPr lang="en-US" dirty="0"/>
                        <a:t>Mixed</a:t>
                      </a:r>
                    </a:p>
                  </a:txBody>
                  <a:tcPr/>
                </a:tc>
                <a:tc>
                  <a:txBody>
                    <a:bodyPr/>
                    <a:lstStyle/>
                    <a:p>
                      <a:pPr algn="ctr"/>
                      <a:r>
                        <a:rPr lang="en-US" dirty="0"/>
                        <a:t>Conjugated</a:t>
                      </a:r>
                    </a:p>
                  </a:txBody>
                  <a:tcPr/>
                </a:tc>
                <a:extLst>
                  <a:ext uri="{0D108BD9-81ED-4DB2-BD59-A6C34878D82A}">
                    <a16:rowId xmlns:a16="http://schemas.microsoft.com/office/drawing/2014/main" val="10002"/>
                  </a:ext>
                </a:extLst>
              </a:tr>
              <a:tr h="495910">
                <a:tc>
                  <a:txBody>
                    <a:bodyPr/>
                    <a:lstStyle/>
                    <a:p>
                      <a:pPr algn="ctr"/>
                      <a:r>
                        <a:rPr lang="en-US" b="1" dirty="0"/>
                        <a:t>AST</a:t>
                      </a:r>
                      <a:r>
                        <a:rPr lang="en-US" b="1" baseline="0" dirty="0"/>
                        <a:t> and ALT</a:t>
                      </a:r>
                      <a:endParaRPr lang="en-US" b="1" dirty="0"/>
                    </a:p>
                  </a:txBody>
                  <a:tcPr/>
                </a:tc>
                <a:tc>
                  <a:txBody>
                    <a:bodyPr/>
                    <a:lstStyle/>
                    <a:p>
                      <a:pPr algn="ctr"/>
                      <a:r>
                        <a:rPr lang="en-US" dirty="0"/>
                        <a:t>Normal</a:t>
                      </a:r>
                    </a:p>
                  </a:txBody>
                  <a:tcPr/>
                </a:tc>
                <a:tc>
                  <a:txBody>
                    <a:bodyPr/>
                    <a:lstStyle/>
                    <a:p>
                      <a:pPr algn="ctr"/>
                      <a:r>
                        <a:rPr lang="en-US" dirty="0"/>
                        <a:t>Raised</a:t>
                      </a:r>
                    </a:p>
                  </a:txBody>
                  <a:tcPr/>
                </a:tc>
                <a:tc>
                  <a:txBody>
                    <a:bodyPr/>
                    <a:lstStyle/>
                    <a:p>
                      <a:pPr algn="ctr"/>
                      <a:r>
                        <a:rPr lang="en-US" dirty="0"/>
                        <a:t>Normal – raised</a:t>
                      </a:r>
                    </a:p>
                  </a:txBody>
                  <a:tcPr/>
                </a:tc>
                <a:extLst>
                  <a:ext uri="{0D108BD9-81ED-4DB2-BD59-A6C34878D82A}">
                    <a16:rowId xmlns:a16="http://schemas.microsoft.com/office/drawing/2014/main" val="10003"/>
                  </a:ext>
                </a:extLst>
              </a:tr>
              <a:tr h="495910">
                <a:tc>
                  <a:txBody>
                    <a:bodyPr/>
                    <a:lstStyle/>
                    <a:p>
                      <a:pPr algn="ctr"/>
                      <a:r>
                        <a:rPr lang="en-US" b="1" dirty="0"/>
                        <a:t>ALP</a:t>
                      </a:r>
                    </a:p>
                  </a:txBody>
                  <a:tcPr/>
                </a:tc>
                <a:tc>
                  <a:txBody>
                    <a:bodyPr/>
                    <a:lstStyle/>
                    <a:p>
                      <a:pPr algn="ctr"/>
                      <a:r>
                        <a:rPr lang="en-US" dirty="0"/>
                        <a:t>Normal</a:t>
                      </a:r>
                    </a:p>
                  </a:txBody>
                  <a:tcPr/>
                </a:tc>
                <a:tc>
                  <a:txBody>
                    <a:bodyPr/>
                    <a:lstStyle/>
                    <a:p>
                      <a:pPr algn="ctr"/>
                      <a:r>
                        <a:rPr lang="en-US" dirty="0"/>
                        <a:t>Normal – raised</a:t>
                      </a:r>
                    </a:p>
                  </a:txBody>
                  <a:tcPr/>
                </a:tc>
                <a:tc>
                  <a:txBody>
                    <a:bodyPr/>
                    <a:lstStyle/>
                    <a:p>
                      <a:pPr algn="ctr"/>
                      <a:r>
                        <a:rPr lang="en-US" dirty="0"/>
                        <a:t>Raised</a:t>
                      </a:r>
                    </a:p>
                  </a:txBody>
                  <a:tcPr/>
                </a:tc>
                <a:extLst>
                  <a:ext uri="{0D108BD9-81ED-4DB2-BD59-A6C34878D82A}">
                    <a16:rowId xmlns:a16="http://schemas.microsoft.com/office/drawing/2014/main" val="10004"/>
                  </a:ext>
                </a:extLst>
              </a:tr>
              <a:tr h="710411">
                <a:tc>
                  <a:txBody>
                    <a:bodyPr/>
                    <a:lstStyle/>
                    <a:p>
                      <a:pPr algn="ctr"/>
                      <a:r>
                        <a:rPr lang="en-US" b="1" dirty="0"/>
                        <a:t>Blood glucose</a:t>
                      </a:r>
                    </a:p>
                  </a:txBody>
                  <a:tcPr/>
                </a:tc>
                <a:tc>
                  <a:txBody>
                    <a:bodyPr/>
                    <a:lstStyle/>
                    <a:p>
                      <a:pPr algn="ctr"/>
                      <a:r>
                        <a:rPr lang="en-US" dirty="0"/>
                        <a:t>Normal</a:t>
                      </a:r>
                    </a:p>
                  </a:txBody>
                  <a:tcPr/>
                </a:tc>
                <a:tc>
                  <a:txBody>
                    <a:bodyPr/>
                    <a:lstStyle/>
                    <a:p>
                      <a:pPr algn="ctr"/>
                      <a:r>
                        <a:rPr lang="en-US" dirty="0"/>
                        <a:t>Low if liver failure</a:t>
                      </a:r>
                    </a:p>
                  </a:txBody>
                  <a:tcPr/>
                </a:tc>
                <a:tc>
                  <a:txBody>
                    <a:bodyPr/>
                    <a:lstStyle/>
                    <a:p>
                      <a:pPr algn="ctr"/>
                      <a:r>
                        <a:rPr lang="en-US" dirty="0"/>
                        <a:t>May be raised in pancreatic</a:t>
                      </a:r>
                      <a:r>
                        <a:rPr lang="en-US" baseline="0" dirty="0"/>
                        <a:t> CA</a:t>
                      </a:r>
                      <a:endParaRPr lang="en-US" dirty="0"/>
                    </a:p>
                  </a:txBody>
                  <a:tcPr/>
                </a:tc>
                <a:extLst>
                  <a:ext uri="{0D108BD9-81ED-4DB2-BD59-A6C34878D82A}">
                    <a16:rowId xmlns:a16="http://schemas.microsoft.com/office/drawing/2014/main" val="10005"/>
                  </a:ext>
                </a:extLst>
              </a:tr>
              <a:tr h="497288">
                <a:tc>
                  <a:txBody>
                    <a:bodyPr/>
                    <a:lstStyle/>
                    <a:p>
                      <a:pPr algn="ctr"/>
                      <a:r>
                        <a:rPr lang="en-US" b="1" dirty="0"/>
                        <a:t>Reticulocyte</a:t>
                      </a:r>
                      <a:r>
                        <a:rPr lang="en-US" b="1" baseline="0" dirty="0"/>
                        <a:t> count</a:t>
                      </a:r>
                      <a:endParaRPr lang="en-US" b="1" dirty="0"/>
                    </a:p>
                  </a:txBody>
                  <a:tcPr/>
                </a:tc>
                <a:tc>
                  <a:txBody>
                    <a:bodyPr/>
                    <a:lstStyle/>
                    <a:p>
                      <a:pPr algn="ctr"/>
                      <a:r>
                        <a:rPr lang="en-US" dirty="0"/>
                        <a:t>Raised in hemolysis</a:t>
                      </a:r>
                    </a:p>
                  </a:txBody>
                  <a:tcPr/>
                </a:tc>
                <a:tc>
                  <a:txBody>
                    <a:bodyPr/>
                    <a:lstStyle/>
                    <a:p>
                      <a:pPr algn="ctr"/>
                      <a:r>
                        <a:rPr lang="en-US" dirty="0"/>
                        <a:t>Normal</a:t>
                      </a:r>
                    </a:p>
                  </a:txBody>
                  <a:tcPr/>
                </a:tc>
                <a:tc>
                  <a:txBody>
                    <a:bodyPr/>
                    <a:lstStyle/>
                    <a:p>
                      <a:pPr algn="ctr"/>
                      <a:r>
                        <a:rPr lang="en-US" dirty="0"/>
                        <a:t>Normal</a:t>
                      </a:r>
                    </a:p>
                  </a:txBody>
                  <a:tcPr/>
                </a:tc>
                <a:extLst>
                  <a:ext uri="{0D108BD9-81ED-4DB2-BD59-A6C34878D82A}">
                    <a16:rowId xmlns:a16="http://schemas.microsoft.com/office/drawing/2014/main" val="10006"/>
                  </a:ext>
                </a:extLst>
              </a:tr>
              <a:tr h="497288">
                <a:tc>
                  <a:txBody>
                    <a:bodyPr/>
                    <a:lstStyle/>
                    <a:p>
                      <a:pPr algn="ctr"/>
                      <a:r>
                        <a:rPr lang="en-US" b="1" dirty="0" err="1"/>
                        <a:t>Haptoglobin</a:t>
                      </a:r>
                      <a:endParaRPr lang="en-US" b="1" dirty="0"/>
                    </a:p>
                  </a:txBody>
                  <a:tcPr/>
                </a:tc>
                <a:tc>
                  <a:txBody>
                    <a:bodyPr/>
                    <a:lstStyle/>
                    <a:p>
                      <a:pPr algn="ctr"/>
                      <a:r>
                        <a:rPr lang="en-US" dirty="0"/>
                        <a:t>Low</a:t>
                      </a:r>
                    </a:p>
                  </a:txBody>
                  <a:tcPr/>
                </a:tc>
                <a:tc>
                  <a:txBody>
                    <a:bodyPr/>
                    <a:lstStyle/>
                    <a:p>
                      <a:pPr algn="ctr"/>
                      <a:r>
                        <a:rPr lang="en-US" dirty="0"/>
                        <a:t>Normal or low</a:t>
                      </a:r>
                      <a:r>
                        <a:rPr lang="en-US" baseline="0" dirty="0"/>
                        <a:t> if liver failure</a:t>
                      </a:r>
                      <a:endParaRPr lang="en-US" dirty="0"/>
                    </a:p>
                  </a:txBody>
                  <a:tcPr/>
                </a:tc>
                <a:tc>
                  <a:txBody>
                    <a:bodyPr/>
                    <a:lstStyle/>
                    <a:p>
                      <a:pPr algn="ctr"/>
                      <a:r>
                        <a:rPr lang="en-US" dirty="0"/>
                        <a:t>Normal</a:t>
                      </a:r>
                    </a:p>
                  </a:txBody>
                  <a:tcPr/>
                </a:tc>
                <a:extLst>
                  <a:ext uri="{0D108BD9-81ED-4DB2-BD59-A6C34878D82A}">
                    <a16:rowId xmlns:a16="http://schemas.microsoft.com/office/drawing/2014/main" val="10007"/>
                  </a:ext>
                </a:extLst>
              </a:tr>
              <a:tr h="495910">
                <a:tc>
                  <a:txBody>
                    <a:bodyPr/>
                    <a:lstStyle/>
                    <a:p>
                      <a:pPr algn="ctr" rtl="0"/>
                      <a:r>
                        <a:rPr lang="en-US" b="1" dirty="0"/>
                        <a:t>PT/INR</a:t>
                      </a:r>
                    </a:p>
                  </a:txBody>
                  <a:tcPr/>
                </a:tc>
                <a:tc>
                  <a:txBody>
                    <a:bodyPr/>
                    <a:lstStyle/>
                    <a:p>
                      <a:pPr algn="ctr"/>
                      <a:r>
                        <a:rPr lang="en-US" dirty="0"/>
                        <a:t>Normal</a:t>
                      </a:r>
                    </a:p>
                  </a:txBody>
                  <a:tcPr/>
                </a:tc>
                <a:tc>
                  <a:txBody>
                    <a:bodyPr/>
                    <a:lstStyle/>
                    <a:p>
                      <a:pPr algn="ctr"/>
                      <a:r>
                        <a:rPr lang="en-US" dirty="0"/>
                        <a:t>Prolonged</a:t>
                      </a:r>
                    </a:p>
                  </a:txBody>
                  <a:tcPr/>
                </a:tc>
                <a:tc>
                  <a:txBody>
                    <a:bodyPr/>
                    <a:lstStyle/>
                    <a:p>
                      <a:pPr algn="ctr"/>
                      <a:r>
                        <a:rPr lang="en-US" dirty="0"/>
                        <a:t>Prolonged</a:t>
                      </a:r>
                    </a:p>
                  </a:txBody>
                  <a:tcPr/>
                </a:tc>
                <a:extLst>
                  <a:ext uri="{0D108BD9-81ED-4DB2-BD59-A6C34878D82A}">
                    <a16:rowId xmlns:a16="http://schemas.microsoft.com/office/drawing/2014/main" val="10008"/>
                  </a:ext>
                </a:extLst>
              </a:tr>
              <a:tr h="710411">
                <a:tc>
                  <a:txBody>
                    <a:bodyPr/>
                    <a:lstStyle/>
                    <a:p>
                      <a:pPr algn="ctr"/>
                      <a:r>
                        <a:rPr lang="en-US" b="1" dirty="0"/>
                        <a:t>U/S</a:t>
                      </a:r>
                    </a:p>
                  </a:txBody>
                  <a:tcPr/>
                </a:tc>
                <a:tc>
                  <a:txBody>
                    <a:bodyPr/>
                    <a:lstStyle/>
                    <a:p>
                      <a:pPr algn="ctr"/>
                      <a:r>
                        <a:rPr lang="en-US" dirty="0"/>
                        <a:t>Normal</a:t>
                      </a:r>
                    </a:p>
                  </a:txBody>
                  <a:tcPr/>
                </a:tc>
                <a:tc>
                  <a:txBody>
                    <a:bodyPr/>
                    <a:lstStyle/>
                    <a:p>
                      <a:pPr algn="ctr"/>
                      <a:r>
                        <a:rPr lang="en-US" dirty="0"/>
                        <a:t>May show abnormal liver texture</a:t>
                      </a:r>
                    </a:p>
                  </a:txBody>
                  <a:tcPr/>
                </a:tc>
                <a:tc>
                  <a:txBody>
                    <a:bodyPr/>
                    <a:lstStyle/>
                    <a:p>
                      <a:pPr algn="ctr"/>
                      <a:r>
                        <a:rPr lang="en-US" dirty="0"/>
                        <a:t>Dilated bile ducts</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9249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AACB-1FFD-40D3-C996-2F327924D458}"/>
              </a:ext>
            </a:extLst>
          </p:cNvPr>
          <p:cNvSpPr>
            <a:spLocks noGrp="1"/>
          </p:cNvSpPr>
          <p:nvPr>
            <p:ph type="title"/>
          </p:nvPr>
        </p:nvSpPr>
        <p:spPr/>
        <p:txBody>
          <a:bodyPr/>
          <a:lstStyle/>
          <a:p>
            <a:r>
              <a:rPr lang="en-US" dirty="0"/>
              <a:t>Imaging</a:t>
            </a:r>
            <a:endParaRPr lang="en-JO" dirty="0"/>
          </a:p>
        </p:txBody>
      </p:sp>
      <p:sp>
        <p:nvSpPr>
          <p:cNvPr id="3" name="Content Placeholder 2">
            <a:extLst>
              <a:ext uri="{FF2B5EF4-FFF2-40B4-BE49-F238E27FC236}">
                <a16:creationId xmlns:a16="http://schemas.microsoft.com/office/drawing/2014/main" id="{C8870B00-CD49-8612-717C-CA83EA696F05}"/>
              </a:ext>
            </a:extLst>
          </p:cNvPr>
          <p:cNvSpPr>
            <a:spLocks noGrp="1"/>
          </p:cNvSpPr>
          <p:nvPr>
            <p:ph idx="1"/>
          </p:nvPr>
        </p:nvSpPr>
        <p:spPr/>
        <p:txBody>
          <a:bodyPr/>
          <a:lstStyle/>
          <a:p>
            <a:r>
              <a:rPr lang="en-US" dirty="0"/>
              <a:t>Initial: U/S</a:t>
            </a:r>
          </a:p>
          <a:p>
            <a:r>
              <a:rPr lang="en-US" dirty="0"/>
              <a:t>Secondary line imaging(inconclusive U/S): CT , MRCP , EUS</a:t>
            </a:r>
          </a:p>
          <a:p>
            <a:r>
              <a:rPr lang="en-US" dirty="0"/>
              <a:t>Therapeutic: ERCP(low obstruction)+PTC(high obstruction, </a:t>
            </a:r>
            <a:r>
              <a:rPr lang="en-US" dirty="0" err="1"/>
              <a:t>intrahepatic</a:t>
            </a:r>
            <a:r>
              <a:rPr lang="en-US" dirty="0"/>
              <a:t> biliary dilatation)</a:t>
            </a:r>
            <a:endParaRPr lang="en-JO" dirty="0"/>
          </a:p>
        </p:txBody>
      </p:sp>
    </p:spTree>
    <p:extLst>
      <p:ext uri="{BB962C8B-B14F-4D97-AF65-F5344CB8AC3E}">
        <p14:creationId xmlns:p14="http://schemas.microsoft.com/office/powerpoint/2010/main" val="2878500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Ultrasound</a:t>
            </a:r>
            <a:br>
              <a:rPr lang="en-US" dirty="0"/>
            </a:br>
            <a:endParaRPr lang="en-US" dirty="0"/>
          </a:p>
        </p:txBody>
      </p:sp>
      <p:sp>
        <p:nvSpPr>
          <p:cNvPr id="3" name="Content Placeholder 2"/>
          <p:cNvSpPr>
            <a:spLocks noGrp="1"/>
          </p:cNvSpPr>
          <p:nvPr>
            <p:ph idx="1"/>
          </p:nvPr>
        </p:nvSpPr>
        <p:spPr>
          <a:xfrm>
            <a:off x="-1" y="1162303"/>
            <a:ext cx="12118687" cy="4312807"/>
          </a:xfrm>
        </p:spPr>
        <p:txBody>
          <a:bodyPr>
            <a:noAutofit/>
          </a:bodyPr>
          <a:lstStyle/>
          <a:p>
            <a:r>
              <a:rPr lang="en-US" b="0" i="0" u="none" strike="noStrike" dirty="0">
                <a:solidFill>
                  <a:srgbClr val="1A1C1C"/>
                </a:solidFill>
                <a:effectLst/>
                <a:latin typeface="Lato" panose="020F0502020204030204" pitchFamily="34" charset="0"/>
              </a:rPr>
              <a:t>Commonly obtained for initial evaluation of all patients with </a:t>
            </a:r>
            <a:r>
              <a:rPr lang="en-US" b="0" i="0" u="sng" strike="noStrike" dirty="0">
                <a:solidFill>
                  <a:srgbClr val="1A1C1C"/>
                </a:solidFill>
                <a:effectLst/>
                <a:latin typeface="Lato" panose="020F0502020204030204" pitchFamily="34" charset="0"/>
                <a:hlinkClick r:id="rId2"/>
              </a:rPr>
              <a:t>jaundice</a:t>
            </a:r>
            <a:endParaRPr lang="en-US" b="0" i="0" u="none" strike="noStrike" dirty="0">
              <a:solidFill>
                <a:srgbClr val="1A1C1C"/>
              </a:solidFill>
              <a:effectLst/>
              <a:latin typeface="Lato" panose="020F0502020204030204" pitchFamily="34" charset="0"/>
            </a:endParaRPr>
          </a:p>
          <a:p>
            <a:r>
              <a:rPr lang="en-US" b="0" i="0" u="none" strike="noStrike" dirty="0">
                <a:solidFill>
                  <a:srgbClr val="1A1C1C"/>
                </a:solidFill>
                <a:effectLst/>
                <a:latin typeface="Lato" panose="020F0502020204030204" pitchFamily="34" charset="0"/>
              </a:rPr>
              <a:t>Preferred initial image for suspected </a:t>
            </a:r>
            <a:r>
              <a:rPr lang="en-US" b="0" i="0" u="sng" strike="noStrike" dirty="0" err="1">
                <a:solidFill>
                  <a:srgbClr val="1A1C1C"/>
                </a:solidFill>
                <a:effectLst/>
                <a:latin typeface="Lato" panose="020F0502020204030204" pitchFamily="34" charset="0"/>
                <a:hlinkClick r:id="rId3"/>
              </a:rPr>
              <a:t>cholestasis</a:t>
            </a:r>
            <a:endParaRPr lang="en-US" dirty="0">
              <a:solidFill>
                <a:srgbClr val="FF0000"/>
              </a:solidFill>
            </a:endParaRPr>
          </a:p>
          <a:p>
            <a:r>
              <a:rPr lang="en-US" dirty="0">
                <a:solidFill>
                  <a:srgbClr val="FF0000"/>
                </a:solidFill>
              </a:rPr>
              <a:t>Cheap, noninvasive</a:t>
            </a:r>
            <a:r>
              <a:rPr lang="en-US" dirty="0"/>
              <a:t>, good sensitivity , readily available, inexpensive and quick to perform</a:t>
            </a:r>
          </a:p>
          <a:p>
            <a:r>
              <a:rPr lang="en-US" dirty="0"/>
              <a:t>Best initial test for </a:t>
            </a:r>
            <a:r>
              <a:rPr lang="en-US" dirty="0">
                <a:solidFill>
                  <a:srgbClr val="FF0000"/>
                </a:solidFill>
              </a:rPr>
              <a:t>gallstones</a:t>
            </a:r>
            <a:r>
              <a:rPr lang="en-US" dirty="0"/>
              <a:t>. Also useful for </a:t>
            </a:r>
            <a:r>
              <a:rPr lang="en-US" dirty="0">
                <a:solidFill>
                  <a:srgbClr val="FF0000"/>
                </a:solidFill>
              </a:rPr>
              <a:t>biliary dilation</a:t>
            </a:r>
            <a:r>
              <a:rPr lang="en-US" dirty="0"/>
              <a:t> due to any cause, and screen for liver tumors</a:t>
            </a:r>
          </a:p>
          <a:p>
            <a:r>
              <a:rPr lang="en-US" dirty="0"/>
              <a:t>Operator dependent. Limited visualization of stones in CBD, limited in obese patients &amp; in intraluminal bowel gases.</a:t>
            </a:r>
          </a:p>
          <a:p>
            <a:endParaRPr lang="en-US" dirty="0"/>
          </a:p>
          <a:p>
            <a:r>
              <a:rPr lang="en-US" dirty="0"/>
              <a:t>Endoscopic U/S provides accurate imaging of stones in CBD, diagnosing and staging pancreatic and </a:t>
            </a:r>
            <a:r>
              <a:rPr lang="en-US" dirty="0" err="1"/>
              <a:t>periampullary</a:t>
            </a:r>
            <a:r>
              <a:rPr lang="en-US" dirty="0"/>
              <a:t> cancers. FNA can be used with the advantage of avoiding spillage of tumor cells into the peritoneal cavity</a:t>
            </a:r>
          </a:p>
          <a:p>
            <a:endParaRPr lang="en-US" b="0" i="0" u="none" strike="noStrike" dirty="0">
              <a:solidFill>
                <a:srgbClr val="1A1C1C"/>
              </a:solidFill>
              <a:effectLst/>
              <a:latin typeface="Lato" panose="020F0502020204030204" pitchFamily="34" charset="0"/>
            </a:endParaRPr>
          </a:p>
          <a:p>
            <a:endParaRPr lang="en-US" dirty="0"/>
          </a:p>
          <a:p>
            <a:endParaRPr lang="en-US" dirty="0"/>
          </a:p>
        </p:txBody>
      </p:sp>
    </p:spTree>
    <p:extLst>
      <p:ext uri="{BB962C8B-B14F-4D97-AF65-F5344CB8AC3E}">
        <p14:creationId xmlns:p14="http://schemas.microsoft.com/office/powerpoint/2010/main" val="151968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6DE8AD5-8050-4CF7-B1D1-F210284C0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11" y="0"/>
            <a:ext cx="9659470" cy="6858000"/>
          </a:xfrm>
          <a:prstGeom prst="rect">
            <a:avLst/>
          </a:prstGeom>
        </p:spPr>
      </p:pic>
    </p:spTree>
    <p:extLst>
      <p:ext uri="{BB962C8B-B14F-4D97-AF65-F5344CB8AC3E}">
        <p14:creationId xmlns:p14="http://schemas.microsoft.com/office/powerpoint/2010/main" val="291718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MRCP</a:t>
            </a:r>
          </a:p>
        </p:txBody>
      </p:sp>
      <p:sp>
        <p:nvSpPr>
          <p:cNvPr id="3" name="Content Placeholder 2"/>
          <p:cNvSpPr>
            <a:spLocks noGrp="1"/>
          </p:cNvSpPr>
          <p:nvPr>
            <p:ph idx="1"/>
          </p:nvPr>
        </p:nvSpPr>
        <p:spPr/>
        <p:txBody>
          <a:bodyPr/>
          <a:lstStyle/>
          <a:p>
            <a:r>
              <a:rPr lang="en-US" dirty="0"/>
              <a:t>Noninvasive visualization of biliary tree</a:t>
            </a:r>
          </a:p>
          <a:p>
            <a:r>
              <a:rPr lang="en-US" dirty="0"/>
              <a:t>It avoid the complications of diagnostic ERCP &amp; PTC ( but these methods should be done if there is therapeutic need )</a:t>
            </a:r>
          </a:p>
          <a:p>
            <a:r>
              <a:rPr lang="en-US" dirty="0"/>
              <a:t>Not </a:t>
            </a:r>
            <a:r>
              <a:rPr lang="en-US" dirty="0" err="1"/>
              <a:t>theraputic</a:t>
            </a:r>
            <a:endParaRPr lang="en-US" dirty="0"/>
          </a:p>
        </p:txBody>
      </p:sp>
    </p:spTree>
    <p:extLst>
      <p:ext uri="{BB962C8B-B14F-4D97-AF65-F5344CB8AC3E}">
        <p14:creationId xmlns:p14="http://schemas.microsoft.com/office/powerpoint/2010/main" val="246948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C151468-3D3A-BEDE-6DAF-553374797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504" y="0"/>
            <a:ext cx="4751918" cy="6858000"/>
          </a:xfrm>
          <a:prstGeom prst="rect">
            <a:avLst/>
          </a:prstGeom>
        </p:spPr>
      </p:pic>
    </p:spTree>
    <p:extLst>
      <p:ext uri="{BB962C8B-B14F-4D97-AF65-F5344CB8AC3E}">
        <p14:creationId xmlns:p14="http://schemas.microsoft.com/office/powerpoint/2010/main" val="68214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lstStyle/>
          <a:p>
            <a:r>
              <a:rPr lang="ar-SA" dirty="0"/>
              <a:t>Ct Is indicated if we suspect  malignancy    ( painless jaundice</a:t>
            </a:r>
            <a:r>
              <a:rPr lang="en-US" dirty="0"/>
              <a:t>)</a:t>
            </a:r>
          </a:p>
          <a:p>
            <a:r>
              <a:rPr lang="en-US" dirty="0"/>
              <a:t>Very useful for hepatic and pancreatic masses, may be used </a:t>
            </a:r>
            <a:r>
              <a:rPr lang="ar-SA" dirty="0"/>
              <a:t>with</a:t>
            </a:r>
            <a:r>
              <a:rPr lang="en-US" dirty="0"/>
              <a:t> </a:t>
            </a:r>
            <a:r>
              <a:rPr lang="ar-SA" dirty="0"/>
              <a:t>guided</a:t>
            </a:r>
            <a:r>
              <a:rPr lang="en-US" dirty="0"/>
              <a:t> biopsy</a:t>
            </a:r>
          </a:p>
          <a:p>
            <a:r>
              <a:rPr lang="en-US" dirty="0"/>
              <a:t>MRI may be a good alternative (e.g. patients who can’t take contrast)</a:t>
            </a:r>
          </a:p>
        </p:txBody>
      </p:sp>
      <p:pic>
        <p:nvPicPr>
          <p:cNvPr id="5" name="Picture 4">
            <a:extLst>
              <a:ext uri="{FF2B5EF4-FFF2-40B4-BE49-F238E27FC236}">
                <a16:creationId xmlns:a16="http://schemas.microsoft.com/office/drawing/2014/main" id="{397E20CF-4750-93F0-F217-636CF7C5A489}"/>
              </a:ext>
            </a:extLst>
          </p:cNvPr>
          <p:cNvPicPr>
            <a:picLocks noChangeAspect="1"/>
          </p:cNvPicPr>
          <p:nvPr/>
        </p:nvPicPr>
        <p:blipFill>
          <a:blip r:embed="rId2"/>
          <a:stretch>
            <a:fillRect/>
          </a:stretch>
        </p:blipFill>
        <p:spPr>
          <a:xfrm>
            <a:off x="1072477" y="3804904"/>
            <a:ext cx="3239356" cy="3107270"/>
          </a:xfrm>
          <a:prstGeom prst="rect">
            <a:avLst/>
          </a:prstGeom>
        </p:spPr>
      </p:pic>
      <p:pic>
        <p:nvPicPr>
          <p:cNvPr id="7" name="Picture 6">
            <a:extLst>
              <a:ext uri="{FF2B5EF4-FFF2-40B4-BE49-F238E27FC236}">
                <a16:creationId xmlns:a16="http://schemas.microsoft.com/office/drawing/2014/main" id="{4F5AF331-856B-790D-E603-5060FC54837E}"/>
              </a:ext>
            </a:extLst>
          </p:cNvPr>
          <p:cNvPicPr>
            <a:picLocks noChangeAspect="1"/>
          </p:cNvPicPr>
          <p:nvPr/>
        </p:nvPicPr>
        <p:blipFill>
          <a:blip r:embed="rId3"/>
          <a:stretch>
            <a:fillRect/>
          </a:stretch>
        </p:blipFill>
        <p:spPr>
          <a:xfrm>
            <a:off x="5255533" y="3804903"/>
            <a:ext cx="3239356" cy="3032787"/>
          </a:xfrm>
          <a:prstGeom prst="rect">
            <a:avLst/>
          </a:prstGeom>
        </p:spPr>
      </p:pic>
    </p:spTree>
    <p:extLst>
      <p:ext uri="{BB962C8B-B14F-4D97-AF65-F5344CB8AC3E}">
        <p14:creationId xmlns:p14="http://schemas.microsoft.com/office/powerpoint/2010/main" val="160457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828" y="0"/>
            <a:ext cx="8780746" cy="1014874"/>
          </a:xfrm>
        </p:spPr>
        <p:txBody>
          <a:bodyPr/>
          <a:lstStyle/>
          <a:p>
            <a:r>
              <a:rPr lang="en-US" b="1" dirty="0"/>
              <a:t>Bilirubin metabolism</a:t>
            </a:r>
          </a:p>
        </p:txBody>
      </p:sp>
      <p:pic>
        <p:nvPicPr>
          <p:cNvPr id="4" name="Content Placeholder 3" descr="Slide1.jpg"/>
          <p:cNvPicPr>
            <a:picLocks noGrp="1" noChangeAspect="1"/>
          </p:cNvPicPr>
          <p:nvPr>
            <p:ph idx="1"/>
          </p:nvPr>
        </p:nvPicPr>
        <p:blipFill>
          <a:blip r:embed="rId2"/>
          <a:stretch>
            <a:fillRect/>
          </a:stretch>
        </p:blipFill>
        <p:spPr>
          <a:xfrm>
            <a:off x="1722828" y="932455"/>
            <a:ext cx="8745792" cy="5653402"/>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ERCP</a:t>
            </a:r>
          </a:p>
        </p:txBody>
      </p:sp>
      <p:sp>
        <p:nvSpPr>
          <p:cNvPr id="3" name="Content Placeholder 2"/>
          <p:cNvSpPr>
            <a:spLocks noGrp="1"/>
          </p:cNvSpPr>
          <p:nvPr>
            <p:ph idx="1"/>
          </p:nvPr>
        </p:nvSpPr>
        <p:spPr/>
        <p:txBody>
          <a:bodyPr/>
          <a:lstStyle/>
          <a:p>
            <a:r>
              <a:rPr lang="en-US" dirty="0"/>
              <a:t>Diagnostic and therapeutic</a:t>
            </a:r>
          </a:p>
          <a:p>
            <a:r>
              <a:rPr lang="en-US" dirty="0"/>
              <a:t>Used for biliary obstruction distal to the bifurcation of hepatic ducts, when intervention is anticipated.</a:t>
            </a:r>
          </a:p>
          <a:p>
            <a:r>
              <a:rPr lang="en-US" dirty="0" err="1"/>
              <a:t>Theraputic</a:t>
            </a:r>
            <a:r>
              <a:rPr lang="en-US" dirty="0"/>
              <a:t>:  -</a:t>
            </a:r>
            <a:r>
              <a:rPr lang="en-US" dirty="0" err="1"/>
              <a:t>sphincterotomy</a:t>
            </a:r>
            <a:r>
              <a:rPr lang="en-US" dirty="0"/>
              <a:t>(stone in lower CBD)  -stent(</a:t>
            </a:r>
            <a:r>
              <a:rPr lang="en-US" dirty="0" err="1"/>
              <a:t>exernal</a:t>
            </a:r>
            <a:r>
              <a:rPr lang="en-US" dirty="0"/>
              <a:t> compression/stricture)  – drainage(pancreatitis and </a:t>
            </a:r>
            <a:r>
              <a:rPr lang="en-US" dirty="0" err="1"/>
              <a:t>cholangitis</a:t>
            </a:r>
            <a:r>
              <a:rPr lang="en-US" dirty="0"/>
              <a:t>)</a:t>
            </a:r>
          </a:p>
          <a:p>
            <a:endParaRPr lang="en-US" dirty="0"/>
          </a:p>
          <a:p>
            <a:r>
              <a:rPr lang="en-US" dirty="0"/>
              <a:t>Check coagulation profile and give prophylactic antibiotics</a:t>
            </a:r>
          </a:p>
          <a:p>
            <a:r>
              <a:rPr lang="en-US" dirty="0"/>
              <a:t>Complications: Pancreatitis, cholangitis, bleeding, duodenal perforation.</a:t>
            </a:r>
          </a:p>
        </p:txBody>
      </p:sp>
    </p:spTree>
    <p:extLst>
      <p:ext uri="{BB962C8B-B14F-4D97-AF65-F5344CB8AC3E}">
        <p14:creationId xmlns:p14="http://schemas.microsoft.com/office/powerpoint/2010/main" val="374289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DFC1AC9-7726-B4EB-9E87-8F0FEB533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35" y="190852"/>
            <a:ext cx="11329290" cy="6441369"/>
          </a:xfrm>
          <a:prstGeom prst="rect">
            <a:avLst/>
          </a:prstGeom>
        </p:spPr>
      </p:pic>
    </p:spTree>
    <p:extLst>
      <p:ext uri="{BB962C8B-B14F-4D97-AF65-F5344CB8AC3E}">
        <p14:creationId xmlns:p14="http://schemas.microsoft.com/office/powerpoint/2010/main" val="381429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PTC</a:t>
            </a:r>
          </a:p>
        </p:txBody>
      </p:sp>
      <p:sp>
        <p:nvSpPr>
          <p:cNvPr id="3" name="Content Placeholder 2"/>
          <p:cNvSpPr>
            <a:spLocks noGrp="1"/>
          </p:cNvSpPr>
          <p:nvPr>
            <p:ph idx="1"/>
          </p:nvPr>
        </p:nvSpPr>
        <p:spPr/>
        <p:txBody>
          <a:bodyPr>
            <a:normAutofit/>
          </a:bodyPr>
          <a:lstStyle/>
          <a:p>
            <a:r>
              <a:rPr lang="en-US" dirty="0"/>
              <a:t>May be used when ERCP is not possible (e.g. patient had done a </a:t>
            </a:r>
            <a:r>
              <a:rPr lang="en-US" dirty="0" err="1"/>
              <a:t>gastrectomy</a:t>
            </a:r>
            <a:r>
              <a:rPr lang="en-US" dirty="0"/>
              <a:t>/ </a:t>
            </a:r>
            <a:r>
              <a:rPr lang="en-US" dirty="0" err="1"/>
              <a:t>pancreatoduodencectomy</a:t>
            </a:r>
            <a:r>
              <a:rPr lang="en-US" dirty="0"/>
              <a:t>)</a:t>
            </a:r>
          </a:p>
          <a:p>
            <a:r>
              <a:rPr lang="en-US" dirty="0"/>
              <a:t>“In general, in the jaundiced patient, if a malignant stricture at the level of the confluence of the right and left hepatic ducts or higher is suspected, a PTC is preferred to ERCP as successful drainage is more likely”</a:t>
            </a:r>
          </a:p>
          <a:p>
            <a:endParaRPr lang="en-US" dirty="0"/>
          </a:p>
          <a:p>
            <a:r>
              <a:rPr lang="en-US" dirty="0"/>
              <a:t>Complications: </a:t>
            </a:r>
            <a:r>
              <a:rPr lang="en-US" dirty="0" err="1"/>
              <a:t>intraperitoneal</a:t>
            </a:r>
            <a:r>
              <a:rPr lang="en-US" dirty="0"/>
              <a:t> hemorrhage, </a:t>
            </a:r>
            <a:r>
              <a:rPr lang="en-US" dirty="0" err="1"/>
              <a:t>subphrenic</a:t>
            </a:r>
            <a:r>
              <a:rPr lang="en-US" dirty="0"/>
              <a:t> abscess, sepsis</a:t>
            </a:r>
          </a:p>
        </p:txBody>
      </p:sp>
      <p:sp>
        <p:nvSpPr>
          <p:cNvPr id="4" name="TextBox 3"/>
          <p:cNvSpPr txBox="1"/>
          <p:nvPr/>
        </p:nvSpPr>
        <p:spPr>
          <a:xfrm>
            <a:off x="9295099" y="3274093"/>
            <a:ext cx="184666" cy="369332"/>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C74AC15D-4E8E-59A8-7506-7E52347B7E13}"/>
              </a:ext>
            </a:extLst>
          </p:cNvPr>
          <p:cNvPicPr>
            <a:picLocks noChangeAspect="1"/>
          </p:cNvPicPr>
          <p:nvPr/>
        </p:nvPicPr>
        <p:blipFill>
          <a:blip r:embed="rId3"/>
          <a:stretch>
            <a:fillRect/>
          </a:stretch>
        </p:blipFill>
        <p:spPr>
          <a:xfrm>
            <a:off x="2807775" y="89103"/>
            <a:ext cx="1312669" cy="1908112"/>
          </a:xfrm>
          <a:prstGeom prst="rect">
            <a:avLst/>
          </a:prstGeom>
        </p:spPr>
      </p:pic>
      <p:pic>
        <p:nvPicPr>
          <p:cNvPr id="5" name="Picture 6">
            <a:extLst>
              <a:ext uri="{FF2B5EF4-FFF2-40B4-BE49-F238E27FC236}">
                <a16:creationId xmlns:a16="http://schemas.microsoft.com/office/drawing/2014/main" id="{D66CC36E-FCA3-50B5-3568-E2BA58CDA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767" y="4619848"/>
            <a:ext cx="3117065" cy="2139374"/>
          </a:xfrm>
          <a:prstGeom prst="rect">
            <a:avLst/>
          </a:prstGeom>
        </p:spPr>
      </p:pic>
    </p:spTree>
    <p:extLst>
      <p:ext uri="{BB962C8B-B14F-4D97-AF65-F5344CB8AC3E}">
        <p14:creationId xmlns:p14="http://schemas.microsoft.com/office/powerpoint/2010/main" val="361202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5557-B0FC-2A00-375D-DA7B957DD95A}"/>
              </a:ext>
            </a:extLst>
          </p:cNvPr>
          <p:cNvSpPr>
            <a:spLocks noGrp="1"/>
          </p:cNvSpPr>
          <p:nvPr>
            <p:ph type="title"/>
          </p:nvPr>
        </p:nvSpPr>
        <p:spPr/>
        <p:txBody>
          <a:bodyPr/>
          <a:lstStyle/>
          <a:p>
            <a:endParaRPr lang="en-JO"/>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FA5E6470-1119-FE74-C7BF-AA57A7852297}"/>
                  </a:ext>
                </a:extLst>
              </p14:cNvPr>
              <p14:cNvContentPartPr/>
              <p14:nvPr/>
            </p14:nvContentPartPr>
            <p14:xfrm>
              <a:off x="7789267" y="1375640"/>
              <a:ext cx="360" cy="360"/>
            </p14:xfrm>
          </p:contentPart>
        </mc:Choice>
        <mc:Fallback xmlns="">
          <p:pic>
            <p:nvPicPr>
              <p:cNvPr id="8" name="Ink 7">
                <a:extLst>
                  <a:ext uri="{FF2B5EF4-FFF2-40B4-BE49-F238E27FC236}">
                    <a16:creationId xmlns:a16="http://schemas.microsoft.com/office/drawing/2014/main" id="{FA5E6470-1119-FE74-C7BF-AA57A7852297}"/>
                  </a:ext>
                </a:extLst>
              </p:cNvPr>
              <p:cNvPicPr/>
              <p:nvPr/>
            </p:nvPicPr>
            <p:blipFill>
              <a:blip r:embed="rId3"/>
              <a:stretch>
                <a:fillRect/>
              </a:stretch>
            </p:blipFill>
            <p:spPr>
              <a:xfrm>
                <a:off x="7780267" y="1366640"/>
                <a:ext cx="18000" cy="18000"/>
              </a:xfrm>
              <a:prstGeom prst="rect">
                <a:avLst/>
              </a:prstGeom>
            </p:spPr>
          </p:pic>
        </mc:Fallback>
      </mc:AlternateContent>
      <p:pic>
        <p:nvPicPr>
          <p:cNvPr id="6" name="Picture 6">
            <a:extLst>
              <a:ext uri="{FF2B5EF4-FFF2-40B4-BE49-F238E27FC236}">
                <a16:creationId xmlns:a16="http://schemas.microsoft.com/office/drawing/2014/main" id="{2F5442EF-8E8C-40C5-DDF5-D100A08AD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121" y="138346"/>
            <a:ext cx="10386127" cy="6581308"/>
          </a:xfrm>
          <a:prstGeom prst="rect">
            <a:avLst/>
          </a:prstGeom>
        </p:spPr>
      </p:pic>
      <p:sp>
        <p:nvSpPr>
          <p:cNvPr id="12" name="TextBox 11">
            <a:extLst>
              <a:ext uri="{FF2B5EF4-FFF2-40B4-BE49-F238E27FC236}">
                <a16:creationId xmlns:a16="http://schemas.microsoft.com/office/drawing/2014/main" id="{107EC063-EEA0-0C66-3603-860FA734548E}"/>
              </a:ext>
            </a:extLst>
          </p:cNvPr>
          <p:cNvSpPr txBox="1"/>
          <p:nvPr/>
        </p:nvSpPr>
        <p:spPr>
          <a:xfrm>
            <a:off x="169558" y="5519325"/>
            <a:ext cx="3922663" cy="1200329"/>
          </a:xfrm>
          <a:prstGeom prst="rect">
            <a:avLst/>
          </a:prstGeom>
          <a:noFill/>
        </p:spPr>
        <p:txBody>
          <a:bodyPr wrap="square" rtlCol="0">
            <a:spAutoFit/>
          </a:bodyPr>
          <a:lstStyle/>
          <a:p>
            <a:pPr algn="l"/>
            <a:r>
              <a:rPr lang="en-US" dirty="0"/>
              <a:t>You should also pay attention to </a:t>
            </a:r>
            <a:r>
              <a:rPr lang="en-US" dirty="0" err="1"/>
              <a:t>bengn</a:t>
            </a:r>
            <a:r>
              <a:rPr lang="en-US" dirty="0"/>
              <a:t> stricture in obstructive jaundice(80% post op &amp; 20% inflammatory)</a:t>
            </a:r>
          </a:p>
        </p:txBody>
      </p:sp>
    </p:spTree>
    <p:extLst>
      <p:ext uri="{BB962C8B-B14F-4D97-AF65-F5344CB8AC3E}">
        <p14:creationId xmlns:p14="http://schemas.microsoft.com/office/powerpoint/2010/main" val="38769897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352" y="383178"/>
            <a:ext cx="10175671" cy="914162"/>
          </a:xfrm>
        </p:spPr>
        <p:txBody>
          <a:bodyPr>
            <a:normAutofit/>
          </a:bodyPr>
          <a:lstStyle/>
          <a:p>
            <a:r>
              <a:rPr lang="en-US" sz="3599" dirty="0"/>
              <a:t>Management: Perioperative management</a:t>
            </a:r>
            <a:endParaRPr lang="en-US" dirty="0"/>
          </a:p>
        </p:txBody>
      </p:sp>
      <p:sp>
        <p:nvSpPr>
          <p:cNvPr id="3" name="Content Placeholder 2"/>
          <p:cNvSpPr>
            <a:spLocks noGrp="1"/>
          </p:cNvSpPr>
          <p:nvPr>
            <p:ph idx="1"/>
          </p:nvPr>
        </p:nvSpPr>
        <p:spPr>
          <a:xfrm>
            <a:off x="733962" y="1415857"/>
            <a:ext cx="10693062" cy="6327844"/>
          </a:xfrm>
        </p:spPr>
        <p:txBody>
          <a:bodyPr>
            <a:normAutofit/>
          </a:bodyPr>
          <a:lstStyle/>
          <a:p>
            <a:pPr algn="just"/>
            <a:r>
              <a:rPr lang="en-US" sz="1800" u="sng" dirty="0"/>
              <a:t>NPO</a:t>
            </a:r>
          </a:p>
          <a:p>
            <a:pPr algn="just"/>
            <a:r>
              <a:rPr lang="en-US" sz="1800" u="sng" dirty="0"/>
              <a:t>I.V.F</a:t>
            </a:r>
          </a:p>
          <a:p>
            <a:pPr algn="just"/>
            <a:r>
              <a:rPr lang="en-US" sz="1800" u="sng" dirty="0"/>
              <a:t>Prophylactic broad spectrum antibiotic????</a:t>
            </a:r>
          </a:p>
          <a:p>
            <a:pPr algn="just"/>
            <a:r>
              <a:rPr lang="en-US" sz="1800" u="sng" dirty="0"/>
              <a:t>Parenteral vitamin K +/- fresh frozen plasma.</a:t>
            </a:r>
            <a:endParaRPr lang="en-US" sz="1800" dirty="0"/>
          </a:p>
          <a:p>
            <a:pPr algn="just"/>
            <a:r>
              <a:rPr lang="en-US" sz="1800" u="sng" dirty="0"/>
              <a:t>Cholestyramine and antihistamine for symptomatic relief of </a:t>
            </a:r>
            <a:r>
              <a:rPr lang="en-US" sz="1800" u="sng" dirty="0" err="1"/>
              <a:t>pruritis</a:t>
            </a:r>
            <a:endParaRPr lang="en-US" sz="1800" u="sng" dirty="0"/>
          </a:p>
          <a:p>
            <a:pPr algn="just"/>
            <a:r>
              <a:rPr lang="en-US" sz="1800" u="sng" dirty="0"/>
              <a:t>In patient cannot tolerate </a:t>
            </a:r>
            <a:r>
              <a:rPr lang="en-US" sz="1800" u="sng" dirty="0" err="1"/>
              <a:t>surgery,consider</a:t>
            </a:r>
            <a:r>
              <a:rPr lang="en-US" sz="1800" u="sng" dirty="0"/>
              <a:t> </a:t>
            </a:r>
            <a:r>
              <a:rPr lang="en-US" sz="1800" u="sng" dirty="0" err="1"/>
              <a:t>choledochostomy</a:t>
            </a:r>
            <a:r>
              <a:rPr lang="en-US" sz="1800" u="sng" dirty="0"/>
              <a:t>(drainage)</a:t>
            </a:r>
          </a:p>
        </p:txBody>
      </p:sp>
    </p:spTree>
    <p:extLst>
      <p:ext uri="{BB962C8B-B14F-4D97-AF65-F5344CB8AC3E}">
        <p14:creationId xmlns:p14="http://schemas.microsoft.com/office/powerpoint/2010/main" val="2800724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0275" y="2482933"/>
            <a:ext cx="5543550" cy="1239838"/>
          </a:xfrm>
        </p:spPr>
        <p:txBody>
          <a:bodyPr>
            <a:normAutofit/>
          </a:bodyPr>
          <a:lstStyle/>
          <a:p>
            <a:pPr algn="ctr"/>
            <a:r>
              <a:rPr lang="en-US" sz="6000" dirty="0"/>
              <a:t>Thank you </a:t>
            </a:r>
            <a:r>
              <a:rPr lang="en-US" sz="6000" dirty="0">
                <a:sym typeface="Wingdings" panose="05000000000000000000" pitchFamily="2" charset="2"/>
              </a:rPr>
              <a:t> </a:t>
            </a:r>
            <a:endParaRPr lang="en-US" sz="6000" dirty="0"/>
          </a:p>
        </p:txBody>
      </p:sp>
    </p:spTree>
    <p:extLst>
      <p:ext uri="{BB962C8B-B14F-4D97-AF65-F5344CB8AC3E}">
        <p14:creationId xmlns:p14="http://schemas.microsoft.com/office/powerpoint/2010/main" val="352690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ilirubin%20metabo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339970"/>
            <a:ext cx="9144000" cy="651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42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575" y="132588"/>
            <a:ext cx="8229600" cy="1143000"/>
          </a:xfrm>
        </p:spPr>
        <p:txBody>
          <a:bodyPr/>
          <a:lstStyle/>
          <a:p>
            <a:r>
              <a:rPr lang="en-US" b="1" dirty="0"/>
              <a:t>Bilirubin Production</a:t>
            </a:r>
          </a:p>
        </p:txBody>
      </p:sp>
      <p:sp>
        <p:nvSpPr>
          <p:cNvPr id="4" name="Text Box 79"/>
          <p:cNvSpPr txBox="1">
            <a:spLocks noChangeArrowheads="1"/>
          </p:cNvSpPr>
          <p:nvPr/>
        </p:nvSpPr>
        <p:spPr bwMode="auto">
          <a:xfrm>
            <a:off x="5779767" y="2743202"/>
            <a:ext cx="834074" cy="507831"/>
          </a:xfrm>
          <a:prstGeom prst="rect">
            <a:avLst/>
          </a:prstGeom>
          <a:noFill/>
          <a:ln w="9525">
            <a:noFill/>
            <a:miter lim="800000"/>
            <a:headEnd/>
            <a:tailEnd/>
          </a:ln>
          <a:effectLst/>
        </p:spPr>
        <p:txBody>
          <a:bodyPr wrap="square">
            <a:spAutoFit/>
          </a:bodyPr>
          <a:lstStyle/>
          <a:p>
            <a:pPr algn="ctr" defTabSz="457200"/>
            <a:r>
              <a:rPr lang="en-US" b="1" dirty="0" err="1">
                <a:solidFill>
                  <a:prstClr val="black"/>
                </a:solidFill>
                <a:latin typeface="Constantia"/>
              </a:rPr>
              <a:t>Heme</a:t>
            </a:r>
            <a:endParaRPr lang="en-US" b="1" dirty="0">
              <a:solidFill>
                <a:prstClr val="black"/>
              </a:solidFill>
              <a:latin typeface="Constantia"/>
            </a:endParaRPr>
          </a:p>
          <a:p>
            <a:pPr algn="ctr" defTabSz="457200"/>
            <a:endParaRPr lang="en-US" b="1" dirty="0">
              <a:solidFill>
                <a:prstClr val="black"/>
              </a:solidFill>
              <a:latin typeface="Constantia"/>
            </a:endParaRPr>
          </a:p>
        </p:txBody>
      </p:sp>
      <p:sp>
        <p:nvSpPr>
          <p:cNvPr id="5" name="Text Box 82"/>
          <p:cNvSpPr txBox="1">
            <a:spLocks noChangeArrowheads="1"/>
          </p:cNvSpPr>
          <p:nvPr/>
        </p:nvSpPr>
        <p:spPr bwMode="auto">
          <a:xfrm>
            <a:off x="6627815" y="3657602"/>
            <a:ext cx="2052637" cy="300082"/>
          </a:xfrm>
          <a:prstGeom prst="rect">
            <a:avLst/>
          </a:prstGeom>
          <a:noFill/>
          <a:ln w="9525">
            <a:noFill/>
            <a:miter lim="800000"/>
            <a:headEnd/>
            <a:tailEnd/>
          </a:ln>
          <a:effectLst/>
        </p:spPr>
        <p:txBody>
          <a:bodyPr wrap="square">
            <a:spAutoFit/>
          </a:bodyPr>
          <a:lstStyle/>
          <a:p>
            <a:pPr defTabSz="457200"/>
            <a:r>
              <a:rPr lang="en-US" b="1">
                <a:solidFill>
                  <a:prstClr val="black"/>
                </a:solidFill>
                <a:latin typeface="Constantia"/>
              </a:rPr>
              <a:t>Heme oxygenase</a:t>
            </a:r>
          </a:p>
        </p:txBody>
      </p:sp>
      <p:sp>
        <p:nvSpPr>
          <p:cNvPr id="6" name="Text Box 95"/>
          <p:cNvSpPr txBox="1">
            <a:spLocks noChangeArrowheads="1"/>
          </p:cNvSpPr>
          <p:nvPr/>
        </p:nvSpPr>
        <p:spPr bwMode="auto">
          <a:xfrm>
            <a:off x="6627815" y="5029202"/>
            <a:ext cx="2370137" cy="300082"/>
          </a:xfrm>
          <a:prstGeom prst="rect">
            <a:avLst/>
          </a:prstGeom>
          <a:noFill/>
          <a:ln w="9525">
            <a:noFill/>
            <a:miter lim="800000"/>
            <a:headEnd/>
            <a:tailEnd/>
          </a:ln>
          <a:effectLst/>
        </p:spPr>
        <p:txBody>
          <a:bodyPr wrap="square">
            <a:spAutoFit/>
          </a:bodyPr>
          <a:lstStyle/>
          <a:p>
            <a:pPr defTabSz="457200"/>
            <a:r>
              <a:rPr lang="en-US" b="1" dirty="0" err="1">
                <a:solidFill>
                  <a:prstClr val="black"/>
                </a:solidFill>
                <a:latin typeface="Constantia"/>
              </a:rPr>
              <a:t>Biliverdin</a:t>
            </a:r>
            <a:r>
              <a:rPr lang="en-US" b="1" dirty="0">
                <a:solidFill>
                  <a:prstClr val="black"/>
                </a:solidFill>
                <a:latin typeface="Constantia"/>
              </a:rPr>
              <a:t> </a:t>
            </a:r>
            <a:r>
              <a:rPr lang="en-US" b="1" dirty="0" err="1">
                <a:solidFill>
                  <a:prstClr val="black"/>
                </a:solidFill>
                <a:latin typeface="Constantia"/>
              </a:rPr>
              <a:t>reductase</a:t>
            </a:r>
            <a:endParaRPr lang="en-US" b="1" dirty="0">
              <a:solidFill>
                <a:prstClr val="black"/>
              </a:solidFill>
              <a:latin typeface="Constantia"/>
            </a:endParaRPr>
          </a:p>
        </p:txBody>
      </p:sp>
      <p:grpSp>
        <p:nvGrpSpPr>
          <p:cNvPr id="7" name="Group 119"/>
          <p:cNvGrpSpPr>
            <a:grpSpLocks/>
          </p:cNvGrpSpPr>
          <p:nvPr/>
        </p:nvGrpSpPr>
        <p:grpSpPr bwMode="auto">
          <a:xfrm>
            <a:off x="5419726" y="1806576"/>
            <a:ext cx="1550988" cy="936625"/>
            <a:chOff x="2455" y="1138"/>
            <a:chExt cx="977" cy="590"/>
          </a:xfrm>
        </p:grpSpPr>
        <p:sp>
          <p:nvSpPr>
            <p:cNvPr id="8" name="Text Box 91"/>
            <p:cNvSpPr txBox="1">
              <a:spLocks noChangeArrowheads="1"/>
            </p:cNvSpPr>
            <p:nvPr/>
          </p:nvSpPr>
          <p:spPr bwMode="auto">
            <a:xfrm>
              <a:off x="2455" y="1138"/>
              <a:ext cx="977" cy="407"/>
            </a:xfrm>
            <a:prstGeom prst="rect">
              <a:avLst/>
            </a:prstGeom>
            <a:noFill/>
            <a:ln w="9525">
              <a:noFill/>
              <a:miter lim="800000"/>
              <a:headEnd/>
              <a:tailEnd/>
            </a:ln>
            <a:effectLst/>
          </p:spPr>
          <p:txBody>
            <a:bodyPr wrap="none">
              <a:spAutoFit/>
            </a:bodyPr>
            <a:lstStyle/>
            <a:p>
              <a:pPr algn="ctr" defTabSz="457200"/>
              <a:r>
                <a:rPr lang="en-US" b="1" dirty="0">
                  <a:solidFill>
                    <a:prstClr val="black"/>
                  </a:solidFill>
                  <a:latin typeface="Constantia"/>
                </a:rPr>
                <a:t>Hemoglobin</a:t>
              </a:r>
            </a:p>
            <a:p>
              <a:pPr algn="ctr" defTabSz="457200"/>
              <a:r>
                <a:rPr lang="en-US" b="1" dirty="0">
                  <a:solidFill>
                    <a:prstClr val="black"/>
                  </a:solidFill>
                  <a:latin typeface="Constantia"/>
                </a:rPr>
                <a:t>(70 to 80%)</a:t>
              </a:r>
            </a:p>
          </p:txBody>
        </p:sp>
        <p:cxnSp>
          <p:nvCxnSpPr>
            <p:cNvPr id="9" name="AutoShape 96"/>
            <p:cNvCxnSpPr>
              <a:cxnSpLocks noChangeShapeType="1"/>
              <a:stCxn id="8" idx="2"/>
              <a:endCxn id="4" idx="0"/>
            </p:cNvCxnSpPr>
            <p:nvPr/>
          </p:nvCxnSpPr>
          <p:spPr bwMode="auto">
            <a:xfrm flipH="1">
              <a:off x="2943" y="1545"/>
              <a:ext cx="0" cy="183"/>
            </a:xfrm>
            <a:prstGeom prst="straightConnector1">
              <a:avLst/>
            </a:prstGeom>
            <a:noFill/>
            <a:ln w="28575">
              <a:solidFill>
                <a:schemeClr val="tx1"/>
              </a:solidFill>
              <a:round/>
              <a:headEnd/>
              <a:tailEnd type="triangle" w="med" len="med"/>
            </a:ln>
            <a:effectLst/>
          </p:spPr>
        </p:cxnSp>
      </p:grpSp>
      <p:grpSp>
        <p:nvGrpSpPr>
          <p:cNvPr id="10" name="Group 120"/>
          <p:cNvGrpSpPr>
            <a:grpSpLocks/>
          </p:cNvGrpSpPr>
          <p:nvPr/>
        </p:nvGrpSpPr>
        <p:grpSpPr bwMode="auto">
          <a:xfrm>
            <a:off x="2060575" y="1806576"/>
            <a:ext cx="4135438" cy="935038"/>
            <a:chOff x="339" y="1138"/>
            <a:chExt cx="2605" cy="589"/>
          </a:xfrm>
        </p:grpSpPr>
        <p:sp>
          <p:nvSpPr>
            <p:cNvPr id="11" name="Text Box 93"/>
            <p:cNvSpPr txBox="1">
              <a:spLocks noChangeArrowheads="1"/>
            </p:cNvSpPr>
            <p:nvPr/>
          </p:nvSpPr>
          <p:spPr bwMode="auto">
            <a:xfrm>
              <a:off x="339" y="1138"/>
              <a:ext cx="1820" cy="577"/>
            </a:xfrm>
            <a:prstGeom prst="rect">
              <a:avLst/>
            </a:prstGeom>
            <a:noFill/>
            <a:ln w="9525">
              <a:noFill/>
              <a:miter lim="800000"/>
              <a:headEnd/>
              <a:tailEnd/>
            </a:ln>
            <a:effectLst/>
          </p:spPr>
          <p:txBody>
            <a:bodyPr wrap="none">
              <a:spAutoFit/>
            </a:bodyPr>
            <a:lstStyle/>
            <a:p>
              <a:pPr algn="ctr" defTabSz="457200"/>
              <a:r>
                <a:rPr lang="en-US" b="1" dirty="0" err="1">
                  <a:solidFill>
                    <a:prstClr val="black"/>
                  </a:solidFill>
                  <a:latin typeface="Constantia"/>
                </a:rPr>
                <a:t>Heme</a:t>
              </a:r>
              <a:r>
                <a:rPr lang="en-US" b="1" dirty="0">
                  <a:solidFill>
                    <a:prstClr val="black"/>
                  </a:solidFill>
                  <a:latin typeface="Constantia"/>
                </a:rPr>
                <a:t> proteins</a:t>
              </a:r>
            </a:p>
            <a:p>
              <a:pPr algn="ctr" defTabSz="457200"/>
              <a:r>
                <a:rPr lang="en-US" b="1" dirty="0">
                  <a:solidFill>
                    <a:prstClr val="black"/>
                  </a:solidFill>
                  <a:latin typeface="Constantia"/>
                </a:rPr>
                <a:t>myoglobin, cytochromes</a:t>
              </a:r>
            </a:p>
            <a:p>
              <a:pPr algn="ctr" defTabSz="457200"/>
              <a:r>
                <a:rPr lang="en-US" b="1" dirty="0">
                  <a:solidFill>
                    <a:prstClr val="black"/>
                  </a:solidFill>
                  <a:latin typeface="Constantia"/>
                </a:rPr>
                <a:t>(20 to 25%)</a:t>
              </a:r>
            </a:p>
          </p:txBody>
        </p:sp>
        <p:cxnSp>
          <p:nvCxnSpPr>
            <p:cNvPr id="12" name="AutoShape 98"/>
            <p:cNvCxnSpPr>
              <a:cxnSpLocks noChangeShapeType="1"/>
              <a:stCxn id="11" idx="2"/>
              <a:endCxn id="4" idx="0"/>
            </p:cNvCxnSpPr>
            <p:nvPr/>
          </p:nvCxnSpPr>
          <p:spPr bwMode="auto">
            <a:xfrm rot="16200000" flipH="1">
              <a:off x="2090" y="874"/>
              <a:ext cx="13" cy="1694"/>
            </a:xfrm>
            <a:prstGeom prst="curvedConnector3">
              <a:avLst>
                <a:gd name="adj1" fmla="val 50000"/>
              </a:avLst>
            </a:prstGeom>
            <a:noFill/>
            <a:ln w="28575">
              <a:solidFill>
                <a:schemeClr val="tx1"/>
              </a:solidFill>
              <a:round/>
              <a:headEnd/>
              <a:tailEnd type="triangle" w="med" len="med"/>
            </a:ln>
            <a:effectLst/>
          </p:spPr>
        </p:cxnSp>
      </p:grpSp>
      <p:grpSp>
        <p:nvGrpSpPr>
          <p:cNvPr id="13" name="Group 112"/>
          <p:cNvGrpSpPr>
            <a:grpSpLocks/>
          </p:cNvGrpSpPr>
          <p:nvPr/>
        </p:nvGrpSpPr>
        <p:grpSpPr bwMode="auto">
          <a:xfrm>
            <a:off x="5407027" y="3389314"/>
            <a:ext cx="1266825" cy="1323975"/>
            <a:chOff x="2448" y="1904"/>
            <a:chExt cx="798" cy="921"/>
          </a:xfrm>
        </p:grpSpPr>
        <p:sp>
          <p:nvSpPr>
            <p:cNvPr id="14" name="Text Box 80"/>
            <p:cNvSpPr txBox="1">
              <a:spLocks noChangeArrowheads="1"/>
            </p:cNvSpPr>
            <p:nvPr/>
          </p:nvSpPr>
          <p:spPr bwMode="auto">
            <a:xfrm>
              <a:off x="2448" y="2592"/>
              <a:ext cx="798" cy="233"/>
            </a:xfrm>
            <a:prstGeom prst="rect">
              <a:avLst/>
            </a:prstGeom>
            <a:noFill/>
            <a:ln w="9525">
              <a:noFill/>
              <a:miter lim="800000"/>
              <a:headEnd/>
              <a:tailEnd/>
            </a:ln>
            <a:effectLst/>
          </p:spPr>
          <p:txBody>
            <a:bodyPr wrap="none">
              <a:spAutoFit/>
            </a:bodyPr>
            <a:lstStyle/>
            <a:p>
              <a:pPr defTabSz="457200"/>
              <a:r>
                <a:rPr lang="en-US" b="1" dirty="0" err="1">
                  <a:solidFill>
                    <a:prstClr val="black"/>
                  </a:solidFill>
                  <a:latin typeface="Constantia"/>
                </a:rPr>
                <a:t>Biliverdin</a:t>
              </a:r>
              <a:endParaRPr lang="en-US" b="1" dirty="0">
                <a:solidFill>
                  <a:prstClr val="black"/>
                </a:solidFill>
                <a:latin typeface="Constantia"/>
              </a:endParaRPr>
            </a:p>
          </p:txBody>
        </p:sp>
        <p:cxnSp>
          <p:nvCxnSpPr>
            <p:cNvPr id="15" name="AutoShape 99"/>
            <p:cNvCxnSpPr>
              <a:cxnSpLocks noChangeShapeType="1"/>
              <a:stCxn id="4" idx="2"/>
              <a:endCxn id="14" idx="0"/>
            </p:cNvCxnSpPr>
            <p:nvPr/>
          </p:nvCxnSpPr>
          <p:spPr bwMode="auto">
            <a:xfrm flipH="1">
              <a:off x="2847" y="1904"/>
              <a:ext cx="97" cy="688"/>
            </a:xfrm>
            <a:prstGeom prst="straightConnector1">
              <a:avLst/>
            </a:prstGeom>
            <a:noFill/>
            <a:ln w="28575">
              <a:solidFill>
                <a:schemeClr val="tx1"/>
              </a:solidFill>
              <a:round/>
              <a:headEnd/>
              <a:tailEnd type="triangle" w="med" len="med"/>
            </a:ln>
            <a:effectLst/>
          </p:spPr>
        </p:cxnSp>
      </p:grpSp>
      <p:grpSp>
        <p:nvGrpSpPr>
          <p:cNvPr id="16" name="Group 114"/>
          <p:cNvGrpSpPr>
            <a:grpSpLocks/>
          </p:cNvGrpSpPr>
          <p:nvPr/>
        </p:nvGrpSpPr>
        <p:grpSpPr bwMode="auto">
          <a:xfrm>
            <a:off x="5483226" y="4713287"/>
            <a:ext cx="1176337" cy="1295400"/>
            <a:chOff x="2496" y="2825"/>
            <a:chExt cx="741" cy="816"/>
          </a:xfrm>
        </p:grpSpPr>
        <p:sp>
          <p:nvSpPr>
            <p:cNvPr id="17" name="Text Box 81"/>
            <p:cNvSpPr txBox="1">
              <a:spLocks noChangeArrowheads="1"/>
            </p:cNvSpPr>
            <p:nvPr/>
          </p:nvSpPr>
          <p:spPr bwMode="auto">
            <a:xfrm>
              <a:off x="2496" y="3408"/>
              <a:ext cx="741" cy="233"/>
            </a:xfrm>
            <a:prstGeom prst="rect">
              <a:avLst/>
            </a:prstGeom>
            <a:noFill/>
            <a:ln w="9525">
              <a:noFill/>
              <a:miter lim="800000"/>
              <a:headEnd/>
              <a:tailEnd/>
            </a:ln>
            <a:effectLst/>
          </p:spPr>
          <p:txBody>
            <a:bodyPr wrap="none">
              <a:spAutoFit/>
            </a:bodyPr>
            <a:lstStyle/>
            <a:p>
              <a:pPr defTabSz="457200"/>
              <a:r>
                <a:rPr lang="en-US" b="1" dirty="0">
                  <a:solidFill>
                    <a:prstClr val="black"/>
                  </a:solidFill>
                  <a:latin typeface="Constantia"/>
                </a:rPr>
                <a:t>Bilirubin</a:t>
              </a:r>
            </a:p>
          </p:txBody>
        </p:sp>
        <p:cxnSp>
          <p:nvCxnSpPr>
            <p:cNvPr id="18" name="AutoShape 100"/>
            <p:cNvCxnSpPr>
              <a:cxnSpLocks noChangeShapeType="1"/>
              <a:stCxn id="14" idx="2"/>
              <a:endCxn id="17" idx="0"/>
            </p:cNvCxnSpPr>
            <p:nvPr/>
          </p:nvCxnSpPr>
          <p:spPr bwMode="auto">
            <a:xfrm>
              <a:off x="2847" y="2825"/>
              <a:ext cx="19" cy="583"/>
            </a:xfrm>
            <a:prstGeom prst="straightConnector1">
              <a:avLst/>
            </a:prstGeom>
            <a:noFill/>
            <a:ln w="28575">
              <a:solidFill>
                <a:schemeClr val="tx1"/>
              </a:solidFill>
              <a:round/>
              <a:headEnd/>
              <a:tailEnd type="triangle" w="med" len="med"/>
            </a:ln>
            <a:effectLst/>
          </p:spPr>
        </p:cxnSp>
      </p:grpSp>
      <p:sp>
        <p:nvSpPr>
          <p:cNvPr id="19" name="Text Box 106"/>
          <p:cNvSpPr txBox="1">
            <a:spLocks noChangeArrowheads="1"/>
          </p:cNvSpPr>
          <p:nvPr/>
        </p:nvSpPr>
        <p:spPr bwMode="auto">
          <a:xfrm>
            <a:off x="8609013" y="5410200"/>
            <a:ext cx="1828800" cy="715581"/>
          </a:xfrm>
          <a:prstGeom prst="rect">
            <a:avLst/>
          </a:prstGeom>
          <a:noFill/>
          <a:ln w="9525">
            <a:noFill/>
            <a:miter lim="800000"/>
            <a:headEnd/>
            <a:tailEnd/>
          </a:ln>
          <a:effectLst/>
        </p:spPr>
        <p:txBody>
          <a:bodyPr wrap="square">
            <a:spAutoFit/>
          </a:bodyPr>
          <a:lstStyle/>
          <a:p>
            <a:pPr defTabSz="457200"/>
            <a:r>
              <a:rPr lang="en-US" b="1" dirty="0">
                <a:solidFill>
                  <a:prstClr val="black">
                    <a:lumMod val="95000"/>
                  </a:prstClr>
                </a:solidFill>
                <a:latin typeface="Constantia"/>
              </a:rPr>
              <a:t>indirect</a:t>
            </a:r>
          </a:p>
          <a:p>
            <a:pPr defTabSz="457200"/>
            <a:r>
              <a:rPr lang="en-US" b="1" dirty="0" err="1">
                <a:solidFill>
                  <a:prstClr val="black">
                    <a:lumMod val="95000"/>
                  </a:prstClr>
                </a:solidFill>
                <a:latin typeface="Constantia"/>
              </a:rPr>
              <a:t>unconjugated</a:t>
            </a:r>
            <a:endParaRPr lang="en-US" b="1" dirty="0">
              <a:solidFill>
                <a:prstClr val="black">
                  <a:lumMod val="95000"/>
                </a:prstClr>
              </a:solidFill>
              <a:latin typeface="Constantia"/>
            </a:endParaRPr>
          </a:p>
          <a:p>
            <a:pPr defTabSz="457200"/>
            <a:r>
              <a:rPr lang="en-US" b="1" dirty="0">
                <a:solidFill>
                  <a:prstClr val="black">
                    <a:lumMod val="95000"/>
                  </a:prstClr>
                </a:solidFill>
                <a:latin typeface="Constantia"/>
              </a:rPr>
              <a:t>pre-hepatic</a:t>
            </a:r>
          </a:p>
        </p:txBody>
      </p:sp>
      <p:grpSp>
        <p:nvGrpSpPr>
          <p:cNvPr id="20" name="Group 118"/>
          <p:cNvGrpSpPr>
            <a:grpSpLocks/>
          </p:cNvGrpSpPr>
          <p:nvPr/>
        </p:nvGrpSpPr>
        <p:grpSpPr bwMode="auto">
          <a:xfrm>
            <a:off x="6659563" y="5486393"/>
            <a:ext cx="1947863" cy="381000"/>
            <a:chOff x="2188" y="3147"/>
            <a:chExt cx="2276" cy="398"/>
          </a:xfrm>
        </p:grpSpPr>
        <p:sp>
          <p:nvSpPr>
            <p:cNvPr id="21" name="Text Box 90"/>
            <p:cNvSpPr txBox="1">
              <a:spLocks noChangeArrowheads="1"/>
            </p:cNvSpPr>
            <p:nvPr/>
          </p:nvSpPr>
          <p:spPr bwMode="auto">
            <a:xfrm>
              <a:off x="3552" y="3312"/>
              <a:ext cx="699" cy="233"/>
            </a:xfrm>
            <a:prstGeom prst="rect">
              <a:avLst/>
            </a:prstGeom>
            <a:noFill/>
            <a:ln w="9525">
              <a:noFill/>
              <a:miter lim="800000"/>
              <a:headEnd/>
              <a:tailEnd/>
            </a:ln>
            <a:effectLst/>
          </p:spPr>
          <p:txBody>
            <a:bodyPr wrap="none">
              <a:spAutoFit/>
            </a:bodyPr>
            <a:lstStyle/>
            <a:p>
              <a:pPr defTabSz="457200"/>
              <a:r>
                <a:rPr lang="en-US" b="1">
                  <a:solidFill>
                    <a:prstClr val="black"/>
                  </a:solidFill>
                  <a:latin typeface="Constantia"/>
                </a:rPr>
                <a:t>albumin</a:t>
              </a:r>
            </a:p>
          </p:txBody>
        </p:sp>
        <p:cxnSp>
          <p:nvCxnSpPr>
            <p:cNvPr id="22" name="AutoShape 107"/>
            <p:cNvCxnSpPr>
              <a:cxnSpLocks noChangeShapeType="1"/>
              <a:stCxn id="17" idx="3"/>
              <a:endCxn id="19" idx="1"/>
            </p:cNvCxnSpPr>
            <p:nvPr/>
          </p:nvCxnSpPr>
          <p:spPr bwMode="auto">
            <a:xfrm>
              <a:off x="2188" y="3147"/>
              <a:ext cx="2276" cy="342"/>
            </a:xfrm>
            <a:prstGeom prst="straightConnector1">
              <a:avLst/>
            </a:prstGeom>
            <a:noFill/>
            <a:ln w="28575">
              <a:solidFill>
                <a:schemeClr val="tx1"/>
              </a:solidFill>
              <a:round/>
              <a:headEnd/>
              <a:tailEnd type="triangle" w="med" len="med"/>
            </a:ln>
            <a:effectLst/>
          </p:spPr>
        </p:cxnSp>
      </p:grpSp>
    </p:spTree>
    <p:extLst>
      <p:ext uri="{BB962C8B-B14F-4D97-AF65-F5344CB8AC3E}">
        <p14:creationId xmlns:p14="http://schemas.microsoft.com/office/powerpoint/2010/main" val="282627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00339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003399"/>
                                      </p:to>
                                    </p:animClr>
                                  </p:sub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
                                        </p:tgtEl>
                                        <p:attrNameLst>
                                          <p:attrName>ppt_c</p:attrName>
                                        </p:attrNameLst>
                                      </p:cBhvr>
                                      <p:to>
                                        <a:srgbClr val="003399"/>
                                      </p:to>
                                    </p:animClr>
                                  </p:sub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
                                            <p:txEl>
                                              <p:pRg st="0" end="0"/>
                                            </p:txEl>
                                          </p:spTgt>
                                        </p:tgtEl>
                                        <p:attrNameLst>
                                          <p:attrName>ppt_c</p:attrName>
                                        </p:attrNameLst>
                                      </p:cBhvr>
                                      <p:to>
                                        <a:srgbClr val="003399"/>
                                      </p:to>
                                    </p:animClr>
                                  </p:sub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
                                        </p:tgtEl>
                                        <p:attrNameLst>
                                          <p:attrName>ppt_c</p:attrName>
                                        </p:attrNameLst>
                                      </p:cBhvr>
                                      <p:to>
                                        <a:srgbClr val="003399"/>
                                      </p:to>
                                    </p:animClr>
                                  </p:subTnLst>
                                </p:cTn>
                              </p:par>
                              <p:par>
                                <p:cTn id="32" presetID="2" presetClass="entr" presetSubtype="2"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additive="base">
                                        <p:cTn id="34"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6">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003399"/>
                                      </p:to>
                                    </p:animClr>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
                                        </p:tgtEl>
                                        <p:attrNameLst>
                                          <p:attrName>ppt_c</p:attrName>
                                        </p:attrNameLst>
                                      </p:cBhvr>
                                      <p:to>
                                        <a:srgbClr val="003399"/>
                                      </p:to>
                                    </p:animClr>
                                  </p:sub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9">
                                            <p:txEl>
                                              <p:pRg st="0" end="0"/>
                                            </p:txEl>
                                          </p:spTgt>
                                        </p:tgtEl>
                                        <p:attrNameLst>
                                          <p:attrName>style.visibility</p:attrName>
                                        </p:attrNameLst>
                                      </p:cBhvr>
                                      <p:to>
                                        <p:strVal val="visible"/>
                                      </p:to>
                                    </p:set>
                                    <p:anim calcmode="lin" valueType="num">
                                      <p:cBhvr additive="base">
                                        <p:cTn id="46"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anim calcmode="lin" valueType="num">
                                      <p:cBhvr additive="base">
                                        <p:cTn id="52" dur="500" fill="hold"/>
                                        <p:tgtEl>
                                          <p:spTgt spid="19">
                                            <p:txEl>
                                              <p:pRg st="1" end="1"/>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9">
                                            <p:txEl>
                                              <p:pRg st="2" end="2"/>
                                            </p:txEl>
                                          </p:spTgt>
                                        </p:tgtEl>
                                        <p:attrNameLst>
                                          <p:attrName>style.visibility</p:attrName>
                                        </p:attrNameLst>
                                      </p:cBhvr>
                                      <p:to>
                                        <p:strVal val="visible"/>
                                      </p:to>
                                    </p:set>
                                    <p:anim calcmode="lin" valueType="num">
                                      <p:cBhvr additive="base">
                                        <p:cTn id="58"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P spid="6" grpId="0" build="p" autoUpdateAnimBg="0"/>
      <p:bldP spid="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8092" y="-43544"/>
            <a:ext cx="9461867" cy="693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110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4CEE16F-F340-4455-AF02-DA56B8BB66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3075</Words>
  <Application>Microsoft Office PowerPoint</Application>
  <PresentationFormat>Custom</PresentationFormat>
  <Paragraphs>512</Paragraphs>
  <Slides>65</Slides>
  <Notes>17</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Wood Type</vt:lpstr>
      <vt:lpstr>PowerPoint Presentation</vt:lpstr>
      <vt:lpstr>Outline</vt:lpstr>
      <vt:lpstr>PowerPoint Presentation</vt:lpstr>
      <vt:lpstr>PowerPoint Presentation</vt:lpstr>
      <vt:lpstr>PowerPoint Presentation</vt:lpstr>
      <vt:lpstr>Bilirubin metabolism</vt:lpstr>
      <vt:lpstr>PowerPoint Presentation</vt:lpstr>
      <vt:lpstr>Bilirubin Production</vt:lpstr>
      <vt:lpstr>PowerPoint Presentation</vt:lpstr>
      <vt:lpstr>PowerPoint Presentation</vt:lpstr>
      <vt:lpstr>Hyperbilirubinaemia</vt:lpstr>
      <vt:lpstr>Prehepatic jaundice</vt:lpstr>
      <vt:lpstr>Hepatocellular jaundice Intra-Hepatic</vt:lpstr>
      <vt:lpstr>Post-hepatic jaundice (obstructive jaundice) </vt:lpstr>
      <vt:lpstr>Painful  vs.  Painless</vt:lpstr>
      <vt:lpstr>Causes of the Obstructive jaundice</vt:lpstr>
      <vt:lpstr>PowerPoint Presentation</vt:lpstr>
      <vt:lpstr>Stone  vs. Malignancy</vt:lpstr>
      <vt:lpstr>THE COMMONEST CAUSE</vt:lpstr>
      <vt:lpstr>PowerPoint Presentation</vt:lpstr>
      <vt:lpstr>malignancy causes of jaundice </vt:lpstr>
      <vt:lpstr>PowerPoint Presentation</vt:lpstr>
      <vt:lpstr>PowerPoint Presentation</vt:lpstr>
      <vt:lpstr>Cholangiocarcinoma  “bile duct cancer”</vt:lpstr>
      <vt:lpstr>CHOLANGICARCINOMA</vt:lpstr>
      <vt:lpstr>PowerPoint Presentation</vt:lpstr>
      <vt:lpstr>Ampullary carcinoma</vt:lpstr>
      <vt:lpstr>Bile duct strictures</vt:lpstr>
      <vt:lpstr>PowerPoint Presentation</vt:lpstr>
      <vt:lpstr>MIRRIZI`s syndrome</vt:lpstr>
      <vt:lpstr>Clinical Approach </vt:lpstr>
      <vt:lpstr>History – PP &amp; CC</vt:lpstr>
      <vt:lpstr>History – HOPI </vt:lpstr>
      <vt:lpstr>History – HOPI </vt:lpstr>
      <vt:lpstr>History – Review of systems</vt:lpstr>
      <vt:lpstr>History – Past History</vt:lpstr>
      <vt:lpstr>History</vt:lpstr>
      <vt:lpstr>History</vt:lpstr>
      <vt:lpstr> Examination</vt:lpstr>
      <vt:lpstr>Examination</vt:lpstr>
      <vt:lpstr>PowerPoint Presentation</vt:lpstr>
      <vt:lpstr>Liver failure and liver cirrhosis  </vt:lpstr>
      <vt:lpstr>PowerPoint Presentation</vt:lpstr>
      <vt:lpstr>PowerPoint Presentation</vt:lpstr>
      <vt:lpstr>PowerPoint Presentation</vt:lpstr>
      <vt:lpstr>Examination</vt:lpstr>
      <vt:lpstr>PowerPoint Presentation</vt:lpstr>
      <vt:lpstr>Investigations</vt:lpstr>
      <vt:lpstr>Investigations</vt:lpstr>
      <vt:lpstr>PowerPoint Presentation</vt:lpstr>
      <vt:lpstr>Determining aetiology of jaundice</vt:lpstr>
      <vt:lpstr>PowerPoint Presentation</vt:lpstr>
      <vt:lpstr>PowerPoint Presentation</vt:lpstr>
      <vt:lpstr>Imaging</vt:lpstr>
      <vt:lpstr>Ultrasound </vt:lpstr>
      <vt:lpstr>PowerPoint Presentation</vt:lpstr>
      <vt:lpstr>MRCP</vt:lpstr>
      <vt:lpstr>PowerPoint Presentation</vt:lpstr>
      <vt:lpstr>CT</vt:lpstr>
      <vt:lpstr> ERCP</vt:lpstr>
      <vt:lpstr>PowerPoint Presentation</vt:lpstr>
      <vt:lpstr>PTC</vt:lpstr>
      <vt:lpstr>PowerPoint Presentation</vt:lpstr>
      <vt:lpstr>Management: Perioperative management</vt:lpstr>
      <vt:lpstr>Thank you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cp:lastModifiedBy>Murad mahmoud khawaldah</cp:lastModifiedBy>
  <cp:revision>31</cp:revision>
  <dcterms:created xsi:type="dcterms:W3CDTF">2015-10-31T10:24:56Z</dcterms:created>
  <dcterms:modified xsi:type="dcterms:W3CDTF">2022-10-19T18:13:09Z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TC034606319991</vt:lpwstr>
  </property>
</Properties>
</file>