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832" r:id="rId3"/>
    <p:sldMasterId id="2147483844" r:id="rId4"/>
    <p:sldMasterId id="2147483857" r:id="rId5"/>
  </p:sldMasterIdLst>
  <p:notesMasterIdLst>
    <p:notesMasterId r:id="rId43"/>
  </p:notesMasterIdLst>
  <p:sldIdLst>
    <p:sldId id="256" r:id="rId6"/>
    <p:sldId id="332" r:id="rId7"/>
    <p:sldId id="336" r:id="rId8"/>
    <p:sldId id="337" r:id="rId9"/>
    <p:sldId id="370" r:id="rId10"/>
    <p:sldId id="371" r:id="rId11"/>
    <p:sldId id="338" r:id="rId12"/>
    <p:sldId id="343" r:id="rId13"/>
    <p:sldId id="347" r:id="rId14"/>
    <p:sldId id="385" r:id="rId15"/>
    <p:sldId id="351" r:id="rId16"/>
    <p:sldId id="383" r:id="rId17"/>
    <p:sldId id="384" r:id="rId18"/>
    <p:sldId id="369" r:id="rId19"/>
    <p:sldId id="353" r:id="rId20"/>
    <p:sldId id="354" r:id="rId21"/>
    <p:sldId id="355" r:id="rId22"/>
    <p:sldId id="356" r:id="rId23"/>
    <p:sldId id="357" r:id="rId24"/>
    <p:sldId id="361" r:id="rId25"/>
    <p:sldId id="362" r:id="rId26"/>
    <p:sldId id="363" r:id="rId27"/>
    <p:sldId id="364" r:id="rId28"/>
    <p:sldId id="365" r:id="rId29"/>
    <p:sldId id="373" r:id="rId30"/>
    <p:sldId id="366" r:id="rId31"/>
    <p:sldId id="374" r:id="rId32"/>
    <p:sldId id="375" r:id="rId33"/>
    <p:sldId id="376" r:id="rId34"/>
    <p:sldId id="387" r:id="rId35"/>
    <p:sldId id="386" r:id="rId36"/>
    <p:sldId id="377" r:id="rId37"/>
    <p:sldId id="378" r:id="rId38"/>
    <p:sldId id="380" r:id="rId39"/>
    <p:sldId id="382" r:id="rId40"/>
    <p:sldId id="367" r:id="rId41"/>
    <p:sldId id="36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B02C0-68A2-4AF0-877D-39AA133B2758}" type="datetimeFigureOut">
              <a:rPr lang="en-US" smtClean="0"/>
              <a:t>10/8/2019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4479-1D40-4E60-AADA-C5C02D67E116}" type="slidenum">
              <a:rPr lang="en-US" smtClean="0"/>
              <a:t>‹#›</a:t>
            </a:fld>
            <a:endParaRPr lang="en-US"/>
          </a:p>
        </p:txBody>
      </p:sp>
    </p:spTree>
    <p:extLst>
      <p:ext uri="{BB962C8B-B14F-4D97-AF65-F5344CB8AC3E}">
        <p14:creationId xmlns:p14="http://schemas.microsoft.com/office/powerpoint/2010/main" val="389352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76784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0BC04-5D4C-41B7-8A16-120D784D33E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8838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err="1" smtClean="0"/>
              <a:t>Costimulatory</a:t>
            </a:r>
            <a:r>
              <a:rPr lang="en-US" sz="1200" dirty="0" smtClean="0"/>
              <a:t> receptors provide so-called second signals for lymphocytes (antigen recognition provides the first signal) and ensure that immune responses are optimally triggered by infectious pathogens. </a:t>
            </a:r>
          </a:p>
          <a:p>
            <a:pPr algn="l" rtl="0"/>
            <a:r>
              <a:rPr lang="en-US" sz="1200" dirty="0" smtClean="0"/>
              <a:t>The prototypic </a:t>
            </a:r>
            <a:r>
              <a:rPr lang="en-US" sz="1200" dirty="0" err="1" smtClean="0"/>
              <a:t>costimulatory</a:t>
            </a:r>
            <a:r>
              <a:rPr lang="en-US" sz="1200" dirty="0" smtClean="0"/>
              <a:t> receptor is CD28 on T cells, which is activated by the </a:t>
            </a:r>
            <a:r>
              <a:rPr lang="en-US" sz="1200" dirty="0" err="1" smtClean="0"/>
              <a:t>costimulatory</a:t>
            </a:r>
            <a:r>
              <a:rPr lang="en-US" sz="1200" dirty="0" smtClean="0"/>
              <a:t> molecules B7-1 (CD80) and B7-2 (CD86), ligands induced on antigen presenting cells (APCs) as a result of their exposure to microbes</a:t>
            </a:r>
          </a:p>
          <a:p>
            <a:pPr algn="l" rtl="0"/>
            <a:r>
              <a:rPr lang="en-US" sz="1200" dirty="0" smtClean="0"/>
              <a:t>One family of proteins</a:t>
            </a:r>
          </a:p>
          <a:p>
            <a:pPr algn="l" rtl="0"/>
            <a:r>
              <a:rPr lang="en-US" sz="1200" dirty="0" smtClean="0"/>
              <a:t>that plays a role in the activation of T cells and NK</a:t>
            </a:r>
          </a:p>
          <a:p>
            <a:pPr algn="l" rtl="0"/>
            <a:r>
              <a:rPr lang="en-US" sz="1200" dirty="0" smtClean="0"/>
              <a:t>cells is structurally related to a receptor called CD2. CD2</a:t>
            </a:r>
          </a:p>
          <a:p>
            <a:pPr algn="l" rtl="0"/>
            <a:r>
              <a:rPr lang="en-US" sz="1200" dirty="0" smtClean="0"/>
              <a:t>is a glycoprotein present on more than 90% of mature T</a:t>
            </a:r>
          </a:p>
          <a:p>
            <a:pPr algn="l" rtl="0"/>
            <a:r>
              <a:rPr lang="en-US" sz="1200" dirty="0" smtClean="0"/>
              <a:t>cells, on 50% to 70% of </a:t>
            </a:r>
            <a:r>
              <a:rPr lang="en-US" sz="1200" dirty="0" err="1" smtClean="0"/>
              <a:t>thymocytes</a:t>
            </a:r>
            <a:r>
              <a:rPr lang="en-US" sz="1200" dirty="0" smtClean="0"/>
              <a:t>, and on NK cells. The</a:t>
            </a:r>
          </a:p>
          <a:p>
            <a:pPr algn="l" rtl="0"/>
            <a:r>
              <a:rPr lang="en-US" sz="1200" dirty="0" smtClean="0"/>
              <a:t>molecule contains two extracellular </a:t>
            </a:r>
            <a:r>
              <a:rPr lang="en-US" sz="1200" dirty="0" err="1" smtClean="0"/>
              <a:t>Ig</a:t>
            </a:r>
            <a:r>
              <a:rPr lang="en-US" sz="1200" dirty="0" smtClean="0"/>
              <a:t> domains, a hydrophobic</a:t>
            </a:r>
          </a:p>
          <a:p>
            <a:pPr algn="l" rtl="0"/>
            <a:r>
              <a:rPr lang="en-US" sz="1200" dirty="0" err="1" smtClean="0"/>
              <a:t>transmembrane</a:t>
            </a:r>
            <a:r>
              <a:rPr lang="en-US" sz="1200" dirty="0" smtClean="0"/>
              <a:t> region, and a long (116 amino</a:t>
            </a:r>
          </a:p>
          <a:p>
            <a:pPr algn="l" rtl="0"/>
            <a:r>
              <a:rPr lang="en-US" sz="1200" dirty="0" smtClean="0"/>
              <a:t>acid residues) cytoplasmic tail. The principal ligand for</a:t>
            </a:r>
          </a:p>
          <a:p>
            <a:pPr algn="l" rtl="0"/>
            <a:r>
              <a:rPr lang="en-US" sz="1200" dirty="0" smtClean="0"/>
              <a:t>CD2 in humans is a molecule called leukocyte </a:t>
            </a:r>
            <a:r>
              <a:rPr lang="en-US" sz="1200" dirty="0" err="1" smtClean="0"/>
              <a:t>functionassociated</a:t>
            </a:r>
            <a:endParaRPr lang="en-US" sz="1200" dirty="0" smtClean="0"/>
          </a:p>
          <a:p>
            <a:pPr algn="l" rtl="0"/>
            <a:r>
              <a:rPr lang="en-US" sz="1200" dirty="0" smtClean="0"/>
              <a:t>antigen 3 (LFA-3, or CD58),</a:t>
            </a:r>
          </a:p>
          <a:p>
            <a:endParaRPr lang="en-US" dirty="0"/>
          </a:p>
        </p:txBody>
      </p:sp>
      <p:sp>
        <p:nvSpPr>
          <p:cNvPr id="4" name="Slide Number Placeholder 3"/>
          <p:cNvSpPr>
            <a:spLocks noGrp="1"/>
          </p:cNvSpPr>
          <p:nvPr>
            <p:ph type="sldNum" sz="quarter" idx="10"/>
          </p:nvPr>
        </p:nvSpPr>
        <p:spPr/>
        <p:txBody>
          <a:bodyPr/>
          <a:lstStyle/>
          <a:p>
            <a:fld id="{7BB104B8-0F7F-4AB2-A017-7DAB545BE7A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8820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AA56C2-D39D-4CFF-BB7E-0E87BFAB9D3D}"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15129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A56C2-D39D-4CFF-BB7E-0E87BFAB9D3D}"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03508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A56C2-D39D-4CFF-BB7E-0E87BFAB9D3D}"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42176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5AD27C-7956-4CB6-969E-6ECF334DDD8F}"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944D98-F196-44AF-A137-62B9CCC2910B}" type="slidenum">
              <a:rPr lang="ar-SA"/>
              <a:pPr/>
              <a:t>‹#›</a:t>
            </a:fld>
            <a:endParaRPr lang="en-US"/>
          </a:p>
        </p:txBody>
      </p:sp>
    </p:spTree>
    <p:extLst>
      <p:ext uri="{BB962C8B-B14F-4D97-AF65-F5344CB8AC3E}">
        <p14:creationId xmlns:p14="http://schemas.microsoft.com/office/powerpoint/2010/main" val="325945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0C14F9-FB46-47F8-94FB-7277FBBD1219}"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DDF0C9-63E9-4052-8773-166ADF3DE399}" type="slidenum">
              <a:rPr lang="ar-SA"/>
              <a:pPr/>
              <a:t>‹#›</a:t>
            </a:fld>
            <a:endParaRPr lang="en-US"/>
          </a:p>
        </p:txBody>
      </p:sp>
    </p:spTree>
    <p:extLst>
      <p:ext uri="{BB962C8B-B14F-4D97-AF65-F5344CB8AC3E}">
        <p14:creationId xmlns:p14="http://schemas.microsoft.com/office/powerpoint/2010/main" val="3110774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B56622-52F2-444C-BFBF-E58CBFF8E732}"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5A4C7E9-516A-4A5B-A057-05D3738AB5C4}" type="slidenum">
              <a:rPr lang="ar-SA"/>
              <a:pPr/>
              <a:t>‹#›</a:t>
            </a:fld>
            <a:endParaRPr lang="en-US"/>
          </a:p>
        </p:txBody>
      </p:sp>
    </p:spTree>
    <p:extLst>
      <p:ext uri="{BB962C8B-B14F-4D97-AF65-F5344CB8AC3E}">
        <p14:creationId xmlns:p14="http://schemas.microsoft.com/office/powerpoint/2010/main" val="2403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CFA307-8911-40E0-9270-60F60C09E445}"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557E665-73C6-4E2F-BE8E-26CB4C56AB47}" type="slidenum">
              <a:rPr lang="ar-SA"/>
              <a:pPr/>
              <a:t>‹#›</a:t>
            </a:fld>
            <a:endParaRPr lang="en-US"/>
          </a:p>
        </p:txBody>
      </p:sp>
    </p:spTree>
    <p:extLst>
      <p:ext uri="{BB962C8B-B14F-4D97-AF65-F5344CB8AC3E}">
        <p14:creationId xmlns:p14="http://schemas.microsoft.com/office/powerpoint/2010/main" val="272679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16AB22-0301-4DF0-8AD9-F8A2C77B27C5}" type="datetimeFigureOut">
              <a:rPr lang="en-US">
                <a:solidFill>
                  <a:prstClr val="black">
                    <a:tint val="75000"/>
                  </a:prstClr>
                </a:solidFill>
              </a:rPr>
              <a:pPr>
                <a:defRPr/>
              </a:pPr>
              <a:t>10/8/2019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0EFA9E-4997-4D96-A831-32879AC542CD}" type="slidenum">
              <a:rPr lang="ar-SA"/>
              <a:pPr/>
              <a:t>‹#›</a:t>
            </a:fld>
            <a:endParaRPr lang="en-US"/>
          </a:p>
        </p:txBody>
      </p:sp>
    </p:spTree>
    <p:extLst>
      <p:ext uri="{BB962C8B-B14F-4D97-AF65-F5344CB8AC3E}">
        <p14:creationId xmlns:p14="http://schemas.microsoft.com/office/powerpoint/2010/main" val="349813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C00444-5F88-4799-9073-2C9F956649DB}" type="datetimeFigureOut">
              <a:rPr lang="en-US">
                <a:solidFill>
                  <a:prstClr val="black">
                    <a:tint val="75000"/>
                  </a:prstClr>
                </a:solidFill>
              </a:rPr>
              <a:pPr>
                <a:defRPr/>
              </a:pPr>
              <a:t>10/8/2019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CCD3316-6138-4ED5-A2C4-061FB40DC148}" type="slidenum">
              <a:rPr lang="ar-SA"/>
              <a:pPr/>
              <a:t>‹#›</a:t>
            </a:fld>
            <a:endParaRPr lang="en-US"/>
          </a:p>
        </p:txBody>
      </p:sp>
    </p:spTree>
    <p:extLst>
      <p:ext uri="{BB962C8B-B14F-4D97-AF65-F5344CB8AC3E}">
        <p14:creationId xmlns:p14="http://schemas.microsoft.com/office/powerpoint/2010/main" val="306827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05BEBD-EF89-4E9E-94EF-3A53E2FFC8B0}" type="datetimeFigureOut">
              <a:rPr lang="en-US">
                <a:solidFill>
                  <a:prstClr val="black">
                    <a:tint val="75000"/>
                  </a:prstClr>
                </a:solidFill>
              </a:rPr>
              <a:pPr>
                <a:defRPr/>
              </a:pPr>
              <a:t>10/8/2019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26EA1C7-D8EC-4BBA-AB49-2B103E3E0838}" type="slidenum">
              <a:rPr lang="ar-SA"/>
              <a:pPr/>
              <a:t>‹#›</a:t>
            </a:fld>
            <a:endParaRPr lang="en-US"/>
          </a:p>
        </p:txBody>
      </p:sp>
    </p:spTree>
    <p:extLst>
      <p:ext uri="{BB962C8B-B14F-4D97-AF65-F5344CB8AC3E}">
        <p14:creationId xmlns:p14="http://schemas.microsoft.com/office/powerpoint/2010/main" val="4117545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EAECC8-DDE3-4595-8C7A-76942C84170F}"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8289EB1-047F-46F5-A160-F4965617F405}" type="slidenum">
              <a:rPr lang="ar-SA"/>
              <a:pPr/>
              <a:t>‹#›</a:t>
            </a:fld>
            <a:endParaRPr lang="en-US"/>
          </a:p>
        </p:txBody>
      </p:sp>
    </p:spTree>
    <p:extLst>
      <p:ext uri="{BB962C8B-B14F-4D97-AF65-F5344CB8AC3E}">
        <p14:creationId xmlns:p14="http://schemas.microsoft.com/office/powerpoint/2010/main" val="251312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A56C2-D39D-4CFF-BB7E-0E87BFAB9D3D}"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3776712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6A93DF-B2FD-4D7A-952E-5414584CD796}"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C855DF9-A56C-4E06-BE24-5B01EBC11DC2}" type="slidenum">
              <a:rPr lang="ar-SA"/>
              <a:pPr/>
              <a:t>‹#›</a:t>
            </a:fld>
            <a:endParaRPr lang="en-US"/>
          </a:p>
        </p:txBody>
      </p:sp>
    </p:spTree>
    <p:extLst>
      <p:ext uri="{BB962C8B-B14F-4D97-AF65-F5344CB8AC3E}">
        <p14:creationId xmlns:p14="http://schemas.microsoft.com/office/powerpoint/2010/main" val="2936813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3B199C-97C9-4662-928F-2B1F264A9EDA}"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E26F803-76B2-44CA-AA36-3E37CE9DC1FB}" type="slidenum">
              <a:rPr lang="ar-SA"/>
              <a:pPr/>
              <a:t>‹#›</a:t>
            </a:fld>
            <a:endParaRPr lang="en-US"/>
          </a:p>
        </p:txBody>
      </p:sp>
    </p:spTree>
    <p:extLst>
      <p:ext uri="{BB962C8B-B14F-4D97-AF65-F5344CB8AC3E}">
        <p14:creationId xmlns:p14="http://schemas.microsoft.com/office/powerpoint/2010/main" val="378055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69F920-0DC9-42A4-86AA-63A66663FB5E}"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DFD9C0-94DA-4EC4-8DEF-30030CB857F7}" type="slidenum">
              <a:rPr lang="ar-SA"/>
              <a:pPr/>
              <a:t>‹#›</a:t>
            </a:fld>
            <a:endParaRPr lang="en-US"/>
          </a:p>
        </p:txBody>
      </p:sp>
    </p:spTree>
    <p:extLst>
      <p:ext uri="{BB962C8B-B14F-4D97-AF65-F5344CB8AC3E}">
        <p14:creationId xmlns:p14="http://schemas.microsoft.com/office/powerpoint/2010/main" val="2134474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5CED7CF6-7561-4A93-BFCA-938951659318}"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30CB5263-DF60-4A19-A1E1-DFE2056DDF14}" type="slidenum">
              <a:rPr lang="ar-SA"/>
              <a:pPr/>
              <a:t>‹#›</a:t>
            </a:fld>
            <a:endParaRPr lang="en-US"/>
          </a:p>
        </p:txBody>
      </p:sp>
    </p:spTree>
    <p:extLst>
      <p:ext uri="{BB962C8B-B14F-4D97-AF65-F5344CB8AC3E}">
        <p14:creationId xmlns:p14="http://schemas.microsoft.com/office/powerpoint/2010/main" val="1547597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F09426E9-369C-4396-9B52-B2C2ABF2B760}"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B0E26651-E0D9-4462-B714-20C596D7FCD4}" type="slidenum">
              <a:rPr lang="ar-SA"/>
              <a:pPr/>
              <a:t>‹#›</a:t>
            </a:fld>
            <a:endParaRPr lang="en-US"/>
          </a:p>
        </p:txBody>
      </p:sp>
    </p:spTree>
    <p:extLst>
      <p:ext uri="{BB962C8B-B14F-4D97-AF65-F5344CB8AC3E}">
        <p14:creationId xmlns:p14="http://schemas.microsoft.com/office/powerpoint/2010/main" val="2878069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541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105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725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743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01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AA56C2-D39D-4CFF-BB7E-0E87BFAB9D3D}"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921893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88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797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90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855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039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674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411B5-4DDC-48F7-904C-5945FF468A5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8629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3FA36-B884-46CA-B570-4E8A951B27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4641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74509D-DA18-4AD1-9994-E6D1181294D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13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99FA51-13D9-408C-AA28-C34CB17CB5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124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AA56C2-D39D-4CFF-BB7E-0E87BFAB9D3D}"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03946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C2734A-D151-462B-891C-C3023521531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0518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7A312-6092-4BC7-8507-407D1517A7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59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75EA33-2F60-48CA-98BB-FC51B94932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1157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499BF0-4F74-4F54-A453-EBF92B2C860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6681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CA819-8C9F-48A3-8035-64BA1A4B8CB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479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29DAB-A183-4867-A0DA-FFCB6E3C1D5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3766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A7489D-CA3F-46F0-9BBD-4BC8EAED071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533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262B2-D8C1-4558-9DC3-4396728C8C97}"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1B74C63-1100-488F-8F1D-FA5DF337437A}" type="slidenum">
              <a:rPr lang="ar-SA"/>
              <a:pPr/>
              <a:t>‹#›</a:t>
            </a:fld>
            <a:endParaRPr lang="en-US"/>
          </a:p>
        </p:txBody>
      </p:sp>
    </p:spTree>
    <p:extLst>
      <p:ext uri="{BB962C8B-B14F-4D97-AF65-F5344CB8AC3E}">
        <p14:creationId xmlns:p14="http://schemas.microsoft.com/office/powerpoint/2010/main" val="4016145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C21E9-D1C7-4495-97A8-0453A4C5E010}"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4402B5-2D60-4693-89AC-9C142B453810}" type="slidenum">
              <a:rPr lang="ar-SA"/>
              <a:pPr/>
              <a:t>‹#›</a:t>
            </a:fld>
            <a:endParaRPr lang="en-US"/>
          </a:p>
        </p:txBody>
      </p:sp>
    </p:spTree>
    <p:extLst>
      <p:ext uri="{BB962C8B-B14F-4D97-AF65-F5344CB8AC3E}">
        <p14:creationId xmlns:p14="http://schemas.microsoft.com/office/powerpoint/2010/main" val="1264234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B5602F-2397-48C6-A67F-562C1A257E60}"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EE2DB8-52E0-4655-A27A-83BFA1999AD8}" type="slidenum">
              <a:rPr lang="ar-SA"/>
              <a:pPr/>
              <a:t>‹#›</a:t>
            </a:fld>
            <a:endParaRPr lang="en-US"/>
          </a:p>
        </p:txBody>
      </p:sp>
    </p:spTree>
    <p:extLst>
      <p:ext uri="{BB962C8B-B14F-4D97-AF65-F5344CB8AC3E}">
        <p14:creationId xmlns:p14="http://schemas.microsoft.com/office/powerpoint/2010/main" val="149615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AA56C2-D39D-4CFF-BB7E-0E87BFAB9D3D}"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261027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9D3C0E-8B65-4FDF-9023-DB6BD666C49E}"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8316257-CA79-4B37-AA71-27B120213362}" type="slidenum">
              <a:rPr lang="ar-SA"/>
              <a:pPr/>
              <a:t>‹#›</a:t>
            </a:fld>
            <a:endParaRPr lang="en-US"/>
          </a:p>
        </p:txBody>
      </p:sp>
    </p:spTree>
    <p:extLst>
      <p:ext uri="{BB962C8B-B14F-4D97-AF65-F5344CB8AC3E}">
        <p14:creationId xmlns:p14="http://schemas.microsoft.com/office/powerpoint/2010/main" val="337219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34B06C-FC07-4EDF-BA46-463037915644}" type="datetimeFigureOut">
              <a:rPr lang="en-US">
                <a:solidFill>
                  <a:prstClr val="black">
                    <a:tint val="75000"/>
                  </a:prstClr>
                </a:solidFill>
              </a:rPr>
              <a:pPr>
                <a:defRPr/>
              </a:pPr>
              <a:t>10/8/2019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BAAEB4F-12D0-4652-9D77-FF625F2A73BC}" type="slidenum">
              <a:rPr lang="ar-SA"/>
              <a:pPr/>
              <a:t>‹#›</a:t>
            </a:fld>
            <a:endParaRPr lang="en-US"/>
          </a:p>
        </p:txBody>
      </p:sp>
    </p:spTree>
    <p:extLst>
      <p:ext uri="{BB962C8B-B14F-4D97-AF65-F5344CB8AC3E}">
        <p14:creationId xmlns:p14="http://schemas.microsoft.com/office/powerpoint/2010/main" val="339110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FCE719-EE09-4179-8F17-FA4F78A1B1E5}" type="datetimeFigureOut">
              <a:rPr lang="en-US">
                <a:solidFill>
                  <a:prstClr val="black">
                    <a:tint val="75000"/>
                  </a:prstClr>
                </a:solidFill>
              </a:rPr>
              <a:pPr>
                <a:defRPr/>
              </a:pPr>
              <a:t>10/8/2019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DE311E8-D0CA-4088-8D1F-464A4290121A}" type="slidenum">
              <a:rPr lang="ar-SA"/>
              <a:pPr/>
              <a:t>‹#›</a:t>
            </a:fld>
            <a:endParaRPr lang="en-US"/>
          </a:p>
        </p:txBody>
      </p:sp>
    </p:spTree>
    <p:extLst>
      <p:ext uri="{BB962C8B-B14F-4D97-AF65-F5344CB8AC3E}">
        <p14:creationId xmlns:p14="http://schemas.microsoft.com/office/powerpoint/2010/main" val="2251619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CEF137-B544-4071-B184-4F588E21F2FD}" type="datetimeFigureOut">
              <a:rPr lang="en-US">
                <a:solidFill>
                  <a:prstClr val="black">
                    <a:tint val="75000"/>
                  </a:prstClr>
                </a:solidFill>
              </a:rPr>
              <a:pPr>
                <a:defRPr/>
              </a:pPr>
              <a:t>10/8/2019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448F9F1-308C-4B1E-875F-70D9F448BF85}" type="slidenum">
              <a:rPr lang="ar-SA"/>
              <a:pPr/>
              <a:t>‹#›</a:t>
            </a:fld>
            <a:endParaRPr lang="en-US"/>
          </a:p>
        </p:txBody>
      </p:sp>
    </p:spTree>
    <p:extLst>
      <p:ext uri="{BB962C8B-B14F-4D97-AF65-F5344CB8AC3E}">
        <p14:creationId xmlns:p14="http://schemas.microsoft.com/office/powerpoint/2010/main" val="1972394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8490D9-61A8-4F67-80DB-9498A80B5B2B}"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B5A664B-B1E2-4912-BB04-F610E6A2B84D}" type="slidenum">
              <a:rPr lang="ar-SA"/>
              <a:pPr/>
              <a:t>‹#›</a:t>
            </a:fld>
            <a:endParaRPr lang="en-US"/>
          </a:p>
        </p:txBody>
      </p:sp>
    </p:spTree>
    <p:extLst>
      <p:ext uri="{BB962C8B-B14F-4D97-AF65-F5344CB8AC3E}">
        <p14:creationId xmlns:p14="http://schemas.microsoft.com/office/powerpoint/2010/main" val="439520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575EA1-8FF9-42BB-B759-DEEEFCD51550}"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835328-81CC-4C6D-AC4A-632A21CFE13C}" type="slidenum">
              <a:rPr lang="ar-SA"/>
              <a:pPr/>
              <a:t>‹#›</a:t>
            </a:fld>
            <a:endParaRPr lang="en-US"/>
          </a:p>
        </p:txBody>
      </p:sp>
    </p:spTree>
    <p:extLst>
      <p:ext uri="{BB962C8B-B14F-4D97-AF65-F5344CB8AC3E}">
        <p14:creationId xmlns:p14="http://schemas.microsoft.com/office/powerpoint/2010/main" val="309696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B4C686-E8FE-46A3-AA9D-1207153C767C}"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268BCC-AF13-4F1D-B991-F9BEA9500778}" type="slidenum">
              <a:rPr lang="ar-SA"/>
              <a:pPr/>
              <a:t>‹#›</a:t>
            </a:fld>
            <a:endParaRPr lang="en-US"/>
          </a:p>
        </p:txBody>
      </p:sp>
    </p:spTree>
    <p:extLst>
      <p:ext uri="{BB962C8B-B14F-4D97-AF65-F5344CB8AC3E}">
        <p14:creationId xmlns:p14="http://schemas.microsoft.com/office/powerpoint/2010/main" val="3154951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33CEC8-F9C3-4E75-A984-0634704660BF}"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627A4A-EBE4-492B-BA5E-3C084A545E5D}" type="slidenum">
              <a:rPr lang="ar-SA"/>
              <a:pPr/>
              <a:t>‹#›</a:t>
            </a:fld>
            <a:endParaRPr lang="en-US"/>
          </a:p>
        </p:txBody>
      </p:sp>
    </p:spTree>
    <p:extLst>
      <p:ext uri="{BB962C8B-B14F-4D97-AF65-F5344CB8AC3E}">
        <p14:creationId xmlns:p14="http://schemas.microsoft.com/office/powerpoint/2010/main" val="1562069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3AD8F2DD-06FC-4DC0-BC1E-41EF5F592DE9}"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903AB544-93DD-401B-A482-4D7C8AD4F268}" type="slidenum">
              <a:rPr lang="ar-SA"/>
              <a:pPr/>
              <a:t>‹#›</a:t>
            </a:fld>
            <a:endParaRPr lang="en-US"/>
          </a:p>
        </p:txBody>
      </p:sp>
    </p:spTree>
    <p:extLst>
      <p:ext uri="{BB962C8B-B14F-4D97-AF65-F5344CB8AC3E}">
        <p14:creationId xmlns:p14="http://schemas.microsoft.com/office/powerpoint/2010/main" val="347570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AA56C2-D39D-4CFF-BB7E-0E87BFAB9D3D}"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220854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A56C2-D39D-4CFF-BB7E-0E87BFAB9D3D}"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20696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A56C2-D39D-4CFF-BB7E-0E87BFAB9D3D}"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46467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A56C2-D39D-4CFF-BB7E-0E87BFAB9D3D}"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90448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A56C2-D39D-4CFF-BB7E-0E87BFAB9D3D}" type="datetimeFigureOut">
              <a:rPr lang="en-US" smtClean="0"/>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BE87E-8F5F-4157-AE37-6BB68DC701F2}" type="slidenum">
              <a:rPr lang="en-US" smtClean="0"/>
              <a:t>‹#›</a:t>
            </a:fld>
            <a:endParaRPr lang="en-US"/>
          </a:p>
        </p:txBody>
      </p:sp>
    </p:spTree>
    <p:extLst>
      <p:ext uri="{BB962C8B-B14F-4D97-AF65-F5344CB8AC3E}">
        <p14:creationId xmlns:p14="http://schemas.microsoft.com/office/powerpoint/2010/main" val="294704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36C4DE65-A68E-40B3-AC69-5E83EE05F493}"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9799CF99-B723-45B8-BC88-9A1339638103}" type="slidenum">
              <a:rPr lang="ar-SA"/>
              <a:pPr algn="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26811925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856"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BF65E-CE9A-4E45-AA90-8CB8C8976CC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89691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55DB13C9-1B8C-478E-86CE-F3235A014513}"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1103363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01A7C6A8-521B-4B8F-A9AC-A375690C43DC}"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7D7CE06B-5D7A-4103-ACBC-BD010F1743C3}" type="slidenum">
              <a:rPr lang="ar-SA" smtClean="0"/>
              <a:pPr algn="r" fontAlgn="base">
                <a:spcBef>
                  <a:spcPct val="0"/>
                </a:spcBef>
                <a:spcAft>
                  <a:spcPct val="0"/>
                </a:spcAft>
              </a:pPr>
              <a:t>‹#›</a:t>
            </a:fld>
            <a:endParaRPr lang="en-US" smtClean="0">
              <a:cs typeface="Arial" pitchFamily="34" charset="0"/>
            </a:endParaRPr>
          </a:p>
        </p:txBody>
      </p:sp>
    </p:spTree>
    <p:extLst>
      <p:ext uri="{BB962C8B-B14F-4D97-AF65-F5344CB8AC3E}">
        <p14:creationId xmlns:p14="http://schemas.microsoft.com/office/powerpoint/2010/main" val="225742406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prstClr val="black"/>
                </a:solidFill>
              </a:rPr>
              <a:t>B cells activation &amp; antibody </a:t>
            </a:r>
            <a:r>
              <a:rPr lang="en-US" dirty="0" smtClean="0">
                <a:solidFill>
                  <a:prstClr val="black"/>
                </a:solidFill>
              </a:rPr>
              <a:t>production, </a:t>
            </a:r>
            <a:endParaRPr lang="en-US" dirty="0"/>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sz="2800" kern="0" dirty="0" err="1">
                <a:solidFill>
                  <a:srgbClr val="009900"/>
                </a:solidFill>
                <a:effectLst>
                  <a:outerShdw blurRad="38100" dist="38100" dir="2700000" algn="tl">
                    <a:srgbClr val="000000"/>
                  </a:outerShdw>
                </a:effectLst>
                <a:latin typeface="Arial"/>
                <a:cs typeface="Arial"/>
              </a:rPr>
              <a:t>Dr.Eman</a:t>
            </a:r>
            <a:r>
              <a:rPr lang="en-US" sz="2800" kern="0" dirty="0">
                <a:solidFill>
                  <a:srgbClr val="009900"/>
                </a:solidFill>
                <a:effectLst>
                  <a:outerShdw blurRad="38100" dist="38100" dir="2700000" algn="tl">
                    <a:srgbClr val="000000"/>
                  </a:outerShdw>
                </a:effectLst>
                <a:latin typeface="Arial"/>
                <a:cs typeface="Arial"/>
              </a:rPr>
              <a:t>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endParaRPr lang="en-US" dirty="0"/>
          </a:p>
        </p:txBody>
      </p:sp>
    </p:spTree>
    <p:extLst>
      <p:ext uri="{BB962C8B-B14F-4D97-AF65-F5344CB8AC3E}">
        <p14:creationId xmlns:p14="http://schemas.microsoft.com/office/powerpoint/2010/main" val="353458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5363"/>
            <a:ext cx="9144000" cy="519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89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5414"/>
            <a:ext cx="6858000" cy="677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519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en-US" smtClean="0"/>
              <a:t>T cell Dependent B cell activation</a:t>
            </a:r>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166100" cy="472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Isotype switch</a:t>
            </a:r>
          </a:p>
        </p:txBody>
      </p:sp>
      <p:sp>
        <p:nvSpPr>
          <p:cNvPr id="3" name="Content Placeholder 2"/>
          <p:cNvSpPr>
            <a:spLocks noGrp="1"/>
          </p:cNvSpPr>
          <p:nvPr>
            <p:ph idx="1"/>
          </p:nvPr>
        </p:nvSpPr>
        <p:spPr/>
        <p:txBody>
          <a:bodyPr>
            <a:normAutofit fontScale="77500" lnSpcReduction="20000"/>
          </a:bodyPr>
          <a:lstStyle/>
          <a:p>
            <a:r>
              <a:rPr lang="en-US" sz="2800" dirty="0"/>
              <a:t>The molecular mechanism of isotype switching is a process called switch recombination, in which B cells change the isotypes of the antibodies they produce</a:t>
            </a:r>
          </a:p>
          <a:p>
            <a:r>
              <a:rPr lang="en-US" sz="2800" dirty="0"/>
              <a:t>by changing the constant regions of the heavy chains but the specificity of the antibodies (which is determined by the variable regions) remains unaltered. on germinal center, isotype switch happen to other antibody isotypes, by combining other constant as </a:t>
            </a:r>
            <a:r>
              <a:rPr lang="en-US" sz="2800" dirty="0" err="1"/>
              <a:t>Cγ</a:t>
            </a:r>
            <a:r>
              <a:rPr lang="en-US" sz="2800" dirty="0"/>
              <a:t> for IGG, Cα for IGA and </a:t>
            </a:r>
            <a:r>
              <a:rPr lang="en-US" sz="2800" dirty="0" err="1"/>
              <a:t>Cε</a:t>
            </a:r>
            <a:r>
              <a:rPr lang="en-US" sz="2800" dirty="0"/>
              <a:t> for IGE.</a:t>
            </a:r>
          </a:p>
          <a:p>
            <a:r>
              <a:rPr lang="en-US" sz="2800" dirty="0"/>
              <a:t>- so one B cell clone produce different isotypes have the same variable region and the antigen specificity does not affected</a:t>
            </a:r>
          </a:p>
          <a:p>
            <a:r>
              <a:rPr lang="en-US" sz="2800" dirty="0"/>
              <a:t>CD40 signals work together with cytokines to induce isotype switching.</a:t>
            </a:r>
          </a:p>
          <a:p>
            <a:r>
              <a:rPr lang="en-US" sz="2800" dirty="0"/>
              <a:t>The key enzyme required for isotype switching (and affinity maturation) is activation induced deaminase (AID)</a:t>
            </a:r>
          </a:p>
          <a:p>
            <a:pPr marL="0" lvl="0" indent="0">
              <a:buNone/>
            </a:pPr>
            <a:endParaRPr lang="en-US" sz="2800" dirty="0">
              <a:solidFill>
                <a:prstClr val="black"/>
              </a:solidFill>
            </a:endParaRPr>
          </a:p>
        </p:txBody>
      </p:sp>
    </p:spTree>
    <p:extLst>
      <p:ext uri="{BB962C8B-B14F-4D97-AF65-F5344CB8AC3E}">
        <p14:creationId xmlns:p14="http://schemas.microsoft.com/office/powerpoint/2010/main" val="106098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gn="l" rtl="0"/>
            <a:r>
              <a:rPr lang="en-US" dirty="0">
                <a:solidFill>
                  <a:srgbClr val="2E2E2E"/>
                </a:solidFill>
                <a:latin typeface="+mj-lt"/>
              </a:rPr>
              <a:t>Activation-induced </a:t>
            </a:r>
            <a:r>
              <a:rPr lang="en-US" dirty="0" err="1">
                <a:solidFill>
                  <a:srgbClr val="2E2E2E"/>
                </a:solidFill>
                <a:latin typeface="+mj-lt"/>
              </a:rPr>
              <a:t>cytidine</a:t>
            </a:r>
            <a:r>
              <a:rPr lang="en-US" dirty="0">
                <a:solidFill>
                  <a:srgbClr val="2E2E2E"/>
                </a:solidFill>
                <a:latin typeface="+mj-lt"/>
              </a:rPr>
              <a:t> </a:t>
            </a:r>
            <a:r>
              <a:rPr lang="en-US" dirty="0" err="1">
                <a:solidFill>
                  <a:srgbClr val="2E2E2E"/>
                </a:solidFill>
                <a:latin typeface="+mj-lt"/>
              </a:rPr>
              <a:t>deaminase</a:t>
            </a:r>
            <a:r>
              <a:rPr lang="en-US" dirty="0">
                <a:solidFill>
                  <a:srgbClr val="2E2E2E"/>
                </a:solidFill>
                <a:latin typeface="+mj-lt"/>
              </a:rPr>
              <a:t> (AID) plays a key role in both </a:t>
            </a:r>
            <a:r>
              <a:rPr lang="en-US" dirty="0" smtClean="0">
                <a:solidFill>
                  <a:srgbClr val="2E2E2E"/>
                </a:solidFill>
                <a:latin typeface="+mj-lt"/>
              </a:rPr>
              <a:t>class switch </a:t>
            </a:r>
            <a:r>
              <a:rPr lang="en-US" dirty="0">
                <a:solidFill>
                  <a:srgbClr val="2E2E2E"/>
                </a:solidFill>
                <a:latin typeface="+mj-lt"/>
              </a:rPr>
              <a:t>and </a:t>
            </a:r>
            <a:r>
              <a:rPr lang="en-US" kern="1200" dirty="0">
                <a:solidFill>
                  <a:prstClr val="black"/>
                </a:solidFill>
                <a:latin typeface="+mj-lt"/>
              </a:rPr>
              <a:t>Somatic hyper mutation </a:t>
            </a:r>
            <a:endParaRPr lang="en-US" kern="1200" dirty="0" smtClean="0">
              <a:solidFill>
                <a:prstClr val="black"/>
              </a:solidFill>
              <a:latin typeface="+mj-lt"/>
            </a:endParaRPr>
          </a:p>
          <a:p>
            <a:pPr algn="l" rtl="0"/>
            <a:r>
              <a:rPr lang="en-US" dirty="0" smtClean="0">
                <a:solidFill>
                  <a:srgbClr val="2E2E2E"/>
                </a:solidFill>
                <a:latin typeface="+mj-lt"/>
              </a:rPr>
              <a:t>Deficiencies </a:t>
            </a:r>
            <a:r>
              <a:rPr lang="en-US" dirty="0">
                <a:solidFill>
                  <a:srgbClr val="2E2E2E"/>
                </a:solidFill>
                <a:latin typeface="+mj-lt"/>
              </a:rPr>
              <a:t>of AID </a:t>
            </a:r>
            <a:r>
              <a:rPr lang="en-US" dirty="0" smtClean="0">
                <a:solidFill>
                  <a:srgbClr val="2E2E2E"/>
                </a:solidFill>
                <a:latin typeface="+mj-lt"/>
              </a:rPr>
              <a:t>underlie </a:t>
            </a:r>
            <a:r>
              <a:rPr lang="en-US" dirty="0">
                <a:solidFill>
                  <a:srgbClr val="2E2E2E"/>
                </a:solidFill>
                <a:latin typeface="+mj-lt"/>
              </a:rPr>
              <a:t>some forms of the hyper-</a:t>
            </a:r>
            <a:r>
              <a:rPr lang="en-US" dirty="0" err="1">
                <a:solidFill>
                  <a:srgbClr val="2E2E2E"/>
                </a:solidFill>
                <a:latin typeface="+mj-lt"/>
              </a:rPr>
              <a:t>IgM</a:t>
            </a:r>
            <a:r>
              <a:rPr lang="en-US" dirty="0">
                <a:solidFill>
                  <a:srgbClr val="2E2E2E"/>
                </a:solidFill>
                <a:latin typeface="+mj-lt"/>
              </a:rPr>
              <a:t> syndrome</a:t>
            </a:r>
            <a:endParaRPr lang="en-US" dirty="0">
              <a:latin typeface="+mj-lt"/>
            </a:endParaRPr>
          </a:p>
        </p:txBody>
      </p:sp>
    </p:spTree>
    <p:extLst>
      <p:ext uri="{BB962C8B-B14F-4D97-AF65-F5344CB8AC3E}">
        <p14:creationId xmlns:p14="http://schemas.microsoft.com/office/powerpoint/2010/main" val="3949390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err="1" smtClean="0"/>
              <a:t>Isotype</a:t>
            </a:r>
            <a:r>
              <a:rPr lang="en-US" b="1" dirty="0" smtClean="0"/>
              <a:t> determinants</a:t>
            </a:r>
            <a:endParaRPr lang="en-US" b="1" dirty="0"/>
          </a:p>
        </p:txBody>
      </p:sp>
      <p:sp>
        <p:nvSpPr>
          <p:cNvPr id="6" name="Content Placeholder 5"/>
          <p:cNvSpPr>
            <a:spLocks noGrp="1"/>
          </p:cNvSpPr>
          <p:nvPr>
            <p:ph idx="1"/>
          </p:nvPr>
        </p:nvSpPr>
        <p:spPr>
          <a:xfrm>
            <a:off x="457200" y="1295400"/>
            <a:ext cx="8229600" cy="4525963"/>
          </a:xfrm>
        </p:spPr>
        <p:txBody>
          <a:bodyPr>
            <a:noAutofit/>
          </a:bodyPr>
          <a:lstStyle/>
          <a:p>
            <a:r>
              <a:rPr lang="en-US" sz="2400" b="1" dirty="0" err="1">
                <a:latin typeface="+mj-lt"/>
              </a:rPr>
              <a:t>Isotype</a:t>
            </a:r>
            <a:r>
              <a:rPr lang="en-US" sz="2400" b="1" dirty="0">
                <a:latin typeface="+mj-lt"/>
              </a:rPr>
              <a:t> switching in response to different types of microbes is regulated by cytokines produced by the helper  T cells that are activated by these microbes..</a:t>
            </a:r>
          </a:p>
          <a:p>
            <a:r>
              <a:rPr lang="en-US" sz="2400" b="1" dirty="0" smtClean="0">
                <a:latin typeface="+mj-lt"/>
              </a:rPr>
              <a:t>In </a:t>
            </a:r>
            <a:r>
              <a:rPr lang="en-US" sz="2400" b="1" dirty="0">
                <a:latin typeface="+mj-lt"/>
              </a:rPr>
              <a:t>addition, B cells in different anatomic sites </a:t>
            </a:r>
            <a:r>
              <a:rPr lang="en-US" sz="2400" b="1" dirty="0" smtClean="0">
                <a:latin typeface="+mj-lt"/>
              </a:rPr>
              <a:t>switch to </a:t>
            </a:r>
            <a:r>
              <a:rPr lang="en-US" sz="2400" b="1" dirty="0">
                <a:latin typeface="+mj-lt"/>
              </a:rPr>
              <a:t>different </a:t>
            </a:r>
            <a:r>
              <a:rPr lang="en-US" sz="2400" b="1" dirty="0" err="1" smtClean="0">
                <a:latin typeface="+mj-lt"/>
              </a:rPr>
              <a:t>isotypes</a:t>
            </a:r>
            <a:r>
              <a:rPr lang="en-US" sz="2400" b="1" dirty="0" smtClean="0">
                <a:latin typeface="+mj-lt"/>
              </a:rPr>
              <a:t>. </a:t>
            </a:r>
            <a:r>
              <a:rPr lang="en-US" sz="2400" b="1" dirty="0">
                <a:latin typeface="+mj-lt"/>
              </a:rPr>
              <a:t>Specifically, B cells in mucosal </a:t>
            </a:r>
            <a:r>
              <a:rPr lang="en-US" sz="2400" b="1" dirty="0" smtClean="0">
                <a:latin typeface="+mj-lt"/>
              </a:rPr>
              <a:t>tissues switch </a:t>
            </a:r>
            <a:r>
              <a:rPr lang="en-US" sz="2400" b="1" dirty="0">
                <a:latin typeface="+mj-lt"/>
              </a:rPr>
              <a:t>to </a:t>
            </a:r>
            <a:r>
              <a:rPr lang="en-US" sz="2400" b="1" dirty="0" smtClean="0">
                <a:latin typeface="+mj-lt"/>
              </a:rPr>
              <a:t>IgA,</a:t>
            </a:r>
          </a:p>
          <a:p>
            <a:r>
              <a:rPr lang="en-US" sz="2400" b="1" dirty="0">
                <a:solidFill>
                  <a:prstClr val="black"/>
                </a:solidFill>
                <a:latin typeface="+mj-lt"/>
              </a:rPr>
              <a:t>C</a:t>
            </a:r>
            <a:r>
              <a:rPr lang="en-US" sz="2400" b="1" dirty="0" smtClean="0">
                <a:solidFill>
                  <a:prstClr val="black"/>
                </a:solidFill>
              </a:rPr>
              <a:t>ytokines </a:t>
            </a:r>
            <a:r>
              <a:rPr lang="en-US" sz="2400" b="1" dirty="0">
                <a:solidFill>
                  <a:prstClr val="black"/>
                </a:solidFill>
              </a:rPr>
              <a:t>produced at these </a:t>
            </a:r>
            <a:r>
              <a:rPr lang="en-US" sz="2400" b="1" dirty="0" smtClean="0">
                <a:solidFill>
                  <a:prstClr val="black"/>
                </a:solidFill>
              </a:rPr>
              <a:t>sites (IL-4-IGE, IFN-IGG1)</a:t>
            </a:r>
            <a:endParaRPr lang="en-US" sz="2400" b="1" dirty="0">
              <a:latin typeface="+mj-lt"/>
            </a:endParaRPr>
          </a:p>
          <a:p>
            <a:r>
              <a:rPr lang="en-US" sz="2400" b="1" dirty="0" smtClean="0">
                <a:latin typeface="+mj-lt"/>
              </a:rPr>
              <a:t>Microbe type</a:t>
            </a:r>
          </a:p>
          <a:p>
            <a:pPr lvl="1"/>
            <a:r>
              <a:rPr lang="en-US" sz="2400" dirty="0" smtClean="0"/>
              <a:t>The </a:t>
            </a:r>
            <a:r>
              <a:rPr lang="en-US" sz="2400" dirty="0"/>
              <a:t>response to </a:t>
            </a:r>
            <a:r>
              <a:rPr lang="en-US" sz="2400" dirty="0" smtClean="0"/>
              <a:t>many viruses </a:t>
            </a:r>
            <a:r>
              <a:rPr lang="en-US" sz="2400" dirty="0"/>
              <a:t>and intracellular bacteria involves the </a:t>
            </a:r>
            <a:r>
              <a:rPr lang="en-US" sz="2400" dirty="0" smtClean="0"/>
              <a:t>production of </a:t>
            </a:r>
            <a:r>
              <a:rPr lang="en-US" sz="2400" dirty="0" err="1"/>
              <a:t>IgG</a:t>
            </a:r>
            <a:r>
              <a:rPr lang="en-US" sz="2400" dirty="0"/>
              <a:t> </a:t>
            </a:r>
            <a:r>
              <a:rPr lang="en-US" sz="2400" dirty="0" smtClean="0"/>
              <a:t>antibodies</a:t>
            </a:r>
          </a:p>
          <a:p>
            <a:pPr lvl="1"/>
            <a:r>
              <a:rPr lang="en-US" sz="2400" dirty="0"/>
              <a:t>The </a:t>
            </a:r>
            <a:r>
              <a:rPr lang="en-US" sz="2400" dirty="0" err="1"/>
              <a:t>humoral</a:t>
            </a:r>
            <a:r>
              <a:rPr lang="en-US" sz="2400" dirty="0"/>
              <a:t> response to many helminthic </a:t>
            </a:r>
            <a:r>
              <a:rPr lang="en-US" sz="2400" dirty="0" smtClean="0"/>
              <a:t>parasites is </a:t>
            </a:r>
            <a:r>
              <a:rPr lang="en-US" sz="2400" dirty="0"/>
              <a:t>mainly driven by </a:t>
            </a:r>
            <a:r>
              <a:rPr lang="en-US" sz="2400" dirty="0" err="1"/>
              <a:t>IgE</a:t>
            </a:r>
            <a:r>
              <a:rPr lang="en-US" sz="2400" dirty="0"/>
              <a:t> antibodies, which </a:t>
            </a:r>
            <a:r>
              <a:rPr lang="en-US" sz="2400" dirty="0" smtClean="0"/>
              <a:t>participate in </a:t>
            </a:r>
            <a:r>
              <a:rPr lang="en-US" sz="2400" dirty="0"/>
              <a:t>eosinophil- and mast cell–mediated elimination of </a:t>
            </a:r>
            <a:r>
              <a:rPr lang="en-US" sz="2400" dirty="0" smtClean="0"/>
              <a:t>the </a:t>
            </a:r>
            <a:r>
              <a:rPr lang="en-US" sz="2400" dirty="0" err="1" smtClean="0"/>
              <a:t>Helminths</a:t>
            </a:r>
            <a:endParaRPr lang="en-US" sz="2400" dirty="0" smtClean="0"/>
          </a:p>
        </p:txBody>
      </p:sp>
    </p:spTree>
    <p:extLst>
      <p:ext uri="{BB962C8B-B14F-4D97-AF65-F5344CB8AC3E}">
        <p14:creationId xmlns:p14="http://schemas.microsoft.com/office/powerpoint/2010/main" val="3239638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Mutations in the CD40L gene result in a disease called the X-linked hyper-</a:t>
            </a:r>
            <a:r>
              <a:rPr lang="en-US" dirty="0" err="1" smtClean="0"/>
              <a:t>IgM</a:t>
            </a:r>
            <a:r>
              <a:rPr lang="en-US" dirty="0" smtClean="0"/>
              <a:t> syndrome, which is characterized by defects in antibody production, </a:t>
            </a:r>
            <a:r>
              <a:rPr lang="en-US" dirty="0" err="1" smtClean="0"/>
              <a:t>isotype</a:t>
            </a:r>
            <a:r>
              <a:rPr lang="en-US" dirty="0" smtClean="0"/>
              <a:t> switching, affinity maturation, and memory B cell generation</a:t>
            </a:r>
            <a:endParaRPr lang="en-US" dirty="0"/>
          </a:p>
        </p:txBody>
      </p:sp>
    </p:spTree>
    <p:extLst>
      <p:ext uri="{BB962C8B-B14F-4D97-AF65-F5344CB8AC3E}">
        <p14:creationId xmlns:p14="http://schemas.microsoft.com/office/powerpoint/2010/main" val="204931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6376988" cy="592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04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ea typeface="+mn-ea"/>
                <a:cs typeface="+mn-cs"/>
              </a:rPr>
              <a:t>somatic </a:t>
            </a:r>
            <a:r>
              <a:rPr lang="en-US" sz="3600" b="1" dirty="0" smtClean="0">
                <a:solidFill>
                  <a:prstClr val="black"/>
                </a:solidFill>
                <a:ea typeface="+mn-ea"/>
                <a:cs typeface="+mn-cs"/>
              </a:rPr>
              <a:t>hyper mutation</a:t>
            </a:r>
            <a:endParaRPr lang="en-US" sz="3600" b="1" dirty="0"/>
          </a:p>
        </p:txBody>
      </p:sp>
      <p:sp>
        <p:nvSpPr>
          <p:cNvPr id="3" name="Content Placeholder 2"/>
          <p:cNvSpPr>
            <a:spLocks noGrp="1"/>
          </p:cNvSpPr>
          <p:nvPr>
            <p:ph idx="1"/>
          </p:nvPr>
        </p:nvSpPr>
        <p:spPr/>
        <p:txBody>
          <a:bodyPr/>
          <a:lstStyle/>
          <a:p>
            <a:r>
              <a:rPr lang="en-US" sz="2800" dirty="0" smtClean="0"/>
              <a:t>Affinity maturation or somatic hyper mutation is the process that leads to increased affinity of antibodies, and it is the result of somatic mutation of </a:t>
            </a:r>
            <a:r>
              <a:rPr lang="en-US" sz="2800" dirty="0" err="1" smtClean="0"/>
              <a:t>Ig</a:t>
            </a:r>
            <a:r>
              <a:rPr lang="en-US" sz="2800" dirty="0" smtClean="0"/>
              <a:t> genes followed by selective survival of the B cells producing the antibodies with the highest affinities.</a:t>
            </a:r>
          </a:p>
          <a:p>
            <a:r>
              <a:rPr lang="en-US" sz="2800" dirty="0" smtClean="0"/>
              <a:t>In germinal center, Antibody V genes undergo point mutations at an extremely high rate to produce high affinity Ab. For this reason, mutation in </a:t>
            </a:r>
            <a:r>
              <a:rPr lang="en-US" sz="2800" dirty="0" err="1" smtClean="0"/>
              <a:t>Ig</a:t>
            </a:r>
            <a:r>
              <a:rPr lang="en-US" sz="2800" dirty="0" smtClean="0"/>
              <a:t> V genes is also called somatic </a:t>
            </a:r>
            <a:r>
              <a:rPr lang="en-US" sz="2800" dirty="0" err="1" smtClean="0"/>
              <a:t>hypermutation</a:t>
            </a:r>
            <a:endParaRPr lang="en-US" sz="2800" dirty="0" smtClean="0"/>
          </a:p>
          <a:p>
            <a:endParaRPr lang="en-US" dirty="0"/>
          </a:p>
        </p:txBody>
      </p:sp>
    </p:spTree>
    <p:extLst>
      <p:ext uri="{BB962C8B-B14F-4D97-AF65-F5344CB8AC3E}">
        <p14:creationId xmlns:p14="http://schemas.microsoft.com/office/powerpoint/2010/main" val="86955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dirty="0" smtClean="0"/>
              <a:t>selection</a:t>
            </a:r>
          </a:p>
        </p:txBody>
      </p:sp>
      <p:sp>
        <p:nvSpPr>
          <p:cNvPr id="71683" name="Rectangle 3"/>
          <p:cNvSpPr>
            <a:spLocks noGrp="1"/>
          </p:cNvSpPr>
          <p:nvPr>
            <p:ph type="body" idx="1"/>
          </p:nvPr>
        </p:nvSpPr>
        <p:spPr/>
        <p:txBody>
          <a:bodyPr/>
          <a:lstStyle/>
          <a:p>
            <a:pPr lvl="1"/>
            <a:r>
              <a:rPr lang="en-US" dirty="0" smtClean="0"/>
              <a:t>The antibodies produced have variable affinities (binding strength) to the antigen so that B cells producing high affinity </a:t>
            </a:r>
            <a:r>
              <a:rPr lang="en-US" dirty="0" err="1" smtClean="0"/>
              <a:t>Ab</a:t>
            </a:r>
            <a:r>
              <a:rPr lang="en-US" dirty="0" smtClean="0"/>
              <a:t> proliferate and become (antibody secretors) plasma cells and (non antibody secretors) memory B cells. While cells producing low affinity </a:t>
            </a:r>
            <a:r>
              <a:rPr lang="en-US" dirty="0" err="1" smtClean="0"/>
              <a:t>Ab</a:t>
            </a:r>
            <a:r>
              <a:rPr lang="en-US" dirty="0" smtClean="0"/>
              <a:t> die. This is called selection.</a:t>
            </a:r>
          </a:p>
          <a:p>
            <a:endParaRPr lang="en-US" sz="2800" dirty="0" smtClean="0"/>
          </a:p>
          <a:p>
            <a:endParaRPr lang="en-US" dirty="0" smtClean="0"/>
          </a:p>
        </p:txBody>
      </p:sp>
    </p:spTree>
    <p:extLst>
      <p:ext uri="{BB962C8B-B14F-4D97-AF65-F5344CB8AC3E}">
        <p14:creationId xmlns:p14="http://schemas.microsoft.com/office/powerpoint/2010/main" val="242633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Antibodies are produced by plasma cells in secondary lymphoid organs</a:t>
            </a:r>
          </a:p>
          <a:p>
            <a:r>
              <a:rPr lang="en-US" dirty="0"/>
              <a:t>A</a:t>
            </a:r>
            <a:r>
              <a:rPr lang="en-US" dirty="0" smtClean="0"/>
              <a:t>ntibodies perform their effector functions at sites distant from their </a:t>
            </a:r>
            <a:r>
              <a:rPr lang="en-US" dirty="0" smtClean="0"/>
              <a:t>production</a:t>
            </a:r>
          </a:p>
          <a:p>
            <a:r>
              <a:rPr lang="en-US" dirty="0" smtClean="0"/>
              <a:t>There are 5 types of antibodies</a:t>
            </a:r>
          </a:p>
          <a:p>
            <a:r>
              <a:rPr lang="en-US" dirty="0" smtClean="0"/>
              <a:t>IGG, IGM, IGA, IGE, IGD</a:t>
            </a:r>
            <a:endParaRPr lang="en-US" dirty="0"/>
          </a:p>
        </p:txBody>
      </p:sp>
    </p:spTree>
    <p:extLst>
      <p:ext uri="{BB962C8B-B14F-4D97-AF65-F5344CB8AC3E}">
        <p14:creationId xmlns:p14="http://schemas.microsoft.com/office/powerpoint/2010/main" val="2228126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Plasma cells</a:t>
            </a:r>
            <a:endParaRPr lang="en-US" dirty="0"/>
          </a:p>
        </p:txBody>
      </p:sp>
      <p:sp>
        <p:nvSpPr>
          <p:cNvPr id="3" name="Content Placeholder 2"/>
          <p:cNvSpPr>
            <a:spLocks noGrp="1"/>
          </p:cNvSpPr>
          <p:nvPr>
            <p:ph idx="1"/>
          </p:nvPr>
        </p:nvSpPr>
        <p:spPr>
          <a:xfrm>
            <a:off x="533400" y="990600"/>
            <a:ext cx="8229600" cy="4525963"/>
          </a:xfrm>
        </p:spPr>
        <p:txBody>
          <a:bodyPr/>
          <a:lstStyle/>
          <a:p>
            <a:r>
              <a:rPr lang="en-US" sz="2400" dirty="0" smtClean="0"/>
              <a:t>Short-lived plasma cells are generated during T-independent responses and early during T cell–dependent responses in </a:t>
            </a:r>
            <a:r>
              <a:rPr lang="en-US" sz="2400" dirty="0" err="1" smtClean="0"/>
              <a:t>extrafollicular</a:t>
            </a:r>
            <a:r>
              <a:rPr lang="en-US" sz="2400" dirty="0" smtClean="0"/>
              <a:t> B cell foci. These cells are generally found in secondary lymphoid organs and in peripheral non-lymphoid tissues.</a:t>
            </a:r>
          </a:p>
          <a:p>
            <a:r>
              <a:rPr lang="en-US" sz="2400" dirty="0" smtClean="0"/>
              <a:t> Long-lived plasma cells are generated in T-dependent germinal center responses to protein antigens. Signals from the B cell antigen receptor and IL-21 cooperate in the generation of plasma cells; identified as antibody- secreting cells that do not express CD20, a marker of mature B cells.  Some of (plasma cells). Some stay in medulla of secondary LN.</a:t>
            </a:r>
            <a:endParaRPr lang="en-US" sz="2400" dirty="0"/>
          </a:p>
        </p:txBody>
      </p:sp>
    </p:spTree>
    <p:extLst>
      <p:ext uri="{BB962C8B-B14F-4D97-AF65-F5344CB8AC3E}">
        <p14:creationId xmlns:p14="http://schemas.microsoft.com/office/powerpoint/2010/main" val="421560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cells</a:t>
            </a:r>
            <a:endParaRPr lang="en-US" dirty="0"/>
          </a:p>
        </p:txBody>
      </p:sp>
      <p:sp>
        <p:nvSpPr>
          <p:cNvPr id="3" name="Content Placeholder 2"/>
          <p:cNvSpPr>
            <a:spLocks noGrp="1"/>
          </p:cNvSpPr>
          <p:nvPr>
            <p:ph idx="1"/>
          </p:nvPr>
        </p:nvSpPr>
        <p:spPr/>
        <p:txBody>
          <a:bodyPr/>
          <a:lstStyle/>
          <a:p>
            <a:r>
              <a:rPr lang="en-US" dirty="0" smtClean="0"/>
              <a:t>progeny of B cells activated only in a T-dependent manner may differentiate into memory cells. These memory T cells survive in a resting state in tissues without secreting antibodies for many years, but they mount rapid responses on subsequent encounters with the antigen.</a:t>
            </a:r>
          </a:p>
          <a:p>
            <a:r>
              <a:rPr lang="en-US" dirty="0"/>
              <a:t>high levels of the </a:t>
            </a:r>
            <a:r>
              <a:rPr lang="en-US" dirty="0" smtClean="0"/>
              <a:t>anti-apoptotic protein </a:t>
            </a:r>
            <a:r>
              <a:rPr lang="en-US" dirty="0"/>
              <a:t>Bcl-2, which contributes to their long life </a:t>
            </a:r>
            <a:r>
              <a:rPr lang="en-US" dirty="0" smtClean="0"/>
              <a:t>span</a:t>
            </a:r>
          </a:p>
          <a:p>
            <a:r>
              <a:rPr lang="en-US" dirty="0" smtClean="0"/>
              <a:t>Contribute to secondary immune response</a:t>
            </a:r>
          </a:p>
          <a:p>
            <a:pPr marL="0" indent="0">
              <a:buNone/>
            </a:pPr>
            <a:endParaRPr lang="en-US" dirty="0" smtClean="0"/>
          </a:p>
          <a:p>
            <a:endParaRPr lang="en-US" dirty="0"/>
          </a:p>
        </p:txBody>
      </p:sp>
    </p:spTree>
    <p:extLst>
      <p:ext uri="{BB962C8B-B14F-4D97-AF65-F5344CB8AC3E}">
        <p14:creationId xmlns:p14="http://schemas.microsoft.com/office/powerpoint/2010/main" val="4166077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Memory cells </a:t>
            </a:r>
            <a:endParaRPr lang="en-US" dirty="0"/>
          </a:p>
        </p:txBody>
      </p:sp>
      <p:sp>
        <p:nvSpPr>
          <p:cNvPr id="3" name="Content Placeholder 2"/>
          <p:cNvSpPr>
            <a:spLocks noGrp="1"/>
          </p:cNvSpPr>
          <p:nvPr>
            <p:ph idx="1"/>
          </p:nvPr>
        </p:nvSpPr>
        <p:spPr>
          <a:xfrm>
            <a:off x="685800" y="762000"/>
            <a:ext cx="8229600" cy="4525963"/>
          </a:xfrm>
        </p:spPr>
        <p:txBody>
          <a:bodyPr/>
          <a:lstStyle/>
          <a:p>
            <a:r>
              <a:rPr lang="en-US" sz="2800" dirty="0" smtClean="0"/>
              <a:t>Infections or Effective </a:t>
            </a:r>
            <a:r>
              <a:rPr lang="en-US" sz="2800" dirty="0"/>
              <a:t>vaccines against microbes and microbial </a:t>
            </a:r>
            <a:r>
              <a:rPr lang="en-US" sz="2800" dirty="0" smtClean="0"/>
              <a:t>toxins must </a:t>
            </a:r>
            <a:r>
              <a:rPr lang="en-US" sz="2800" dirty="0"/>
              <a:t>induce both affinity maturation and </a:t>
            </a:r>
            <a:r>
              <a:rPr lang="en-US" sz="2800" dirty="0" smtClean="0"/>
              <a:t>memory B </a:t>
            </a:r>
            <a:r>
              <a:rPr lang="en-US" sz="2800" dirty="0"/>
              <a:t>cell formation, and these events will occur only if </a:t>
            </a:r>
            <a:r>
              <a:rPr lang="en-US" sz="2800" dirty="0" smtClean="0"/>
              <a:t>the helper </a:t>
            </a:r>
            <a:r>
              <a:rPr lang="en-US" sz="2800" dirty="0"/>
              <a:t>T </a:t>
            </a:r>
            <a:r>
              <a:rPr lang="en-US" sz="2800" dirty="0" smtClean="0"/>
              <a:t>cells</a:t>
            </a:r>
            <a:r>
              <a:rPr lang="en-US" sz="2800" dirty="0">
                <a:solidFill>
                  <a:prstClr val="black"/>
                </a:solidFill>
              </a:rPr>
              <a:t> </a:t>
            </a:r>
            <a:r>
              <a:rPr lang="en-US" sz="2800" dirty="0" smtClean="0">
                <a:solidFill>
                  <a:prstClr val="black"/>
                </a:solidFill>
              </a:rPr>
              <a:t>activated</a:t>
            </a:r>
            <a:r>
              <a:rPr lang="en-US" sz="2800" dirty="0" smtClean="0"/>
              <a:t>. </a:t>
            </a:r>
            <a:r>
              <a:rPr lang="en-US" sz="2800" dirty="0"/>
              <a:t>This </a:t>
            </a:r>
            <a:r>
              <a:rPr lang="en-US" sz="2800" dirty="0" smtClean="0"/>
              <a:t>concept has </a:t>
            </a:r>
            <a:r>
              <a:rPr lang="en-US" sz="2800" dirty="0"/>
              <a:t>been applied to the design of vaccines for some </a:t>
            </a:r>
            <a:r>
              <a:rPr lang="en-US" sz="2800" dirty="0" smtClean="0"/>
              <a:t>bacterial infections </a:t>
            </a:r>
            <a:r>
              <a:rPr lang="en-US" sz="2800" dirty="0"/>
              <a:t>in which the target antigen is a </a:t>
            </a:r>
            <a:r>
              <a:rPr lang="en-US" sz="2800" dirty="0" smtClean="0"/>
              <a:t>capsular polysaccharide</a:t>
            </a:r>
            <a:r>
              <a:rPr lang="en-US" sz="2800" dirty="0"/>
              <a:t>, which is incapable of stimulating T cells.</a:t>
            </a:r>
          </a:p>
          <a:p>
            <a:r>
              <a:rPr lang="en-US" sz="2800" dirty="0"/>
              <a:t>In these cases, the polysaccharide is covalently linked </a:t>
            </a:r>
            <a:r>
              <a:rPr lang="en-US" sz="2800" dirty="0" smtClean="0"/>
              <a:t>to a </a:t>
            </a:r>
            <a:r>
              <a:rPr lang="en-US" sz="2800" dirty="0"/>
              <a:t>foreign protein to form the equivalent of a </a:t>
            </a:r>
            <a:r>
              <a:rPr lang="en-US" sz="2800" dirty="0" err="1" smtClean="0"/>
              <a:t>hapten</a:t>
            </a:r>
            <a:r>
              <a:rPr lang="en-US" sz="2800" dirty="0" smtClean="0"/>
              <a:t>-carrier conjugate</a:t>
            </a:r>
            <a:r>
              <a:rPr lang="en-US" sz="2800" dirty="0"/>
              <a:t>, which does activate helper T cells. </a:t>
            </a:r>
            <a:r>
              <a:rPr lang="en-US" sz="2800" dirty="0" smtClean="0"/>
              <a:t>Such vaccines</a:t>
            </a:r>
            <a:r>
              <a:rPr lang="en-US" sz="2800" dirty="0"/>
              <a:t>, which are called conjugate vaccines</a:t>
            </a:r>
          </a:p>
        </p:txBody>
      </p:sp>
    </p:spTree>
    <p:extLst>
      <p:ext uri="{BB962C8B-B14F-4D97-AF65-F5344CB8AC3E}">
        <p14:creationId xmlns:p14="http://schemas.microsoft.com/office/powerpoint/2010/main" val="2957347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Primary and secondary immune response </a:t>
            </a:r>
            <a:endParaRPr lang="en-US" sz="3200" dirty="0"/>
          </a:p>
        </p:txBody>
      </p:sp>
      <p:sp>
        <p:nvSpPr>
          <p:cNvPr id="3" name="Content Placeholder 2"/>
          <p:cNvSpPr>
            <a:spLocks noGrp="1"/>
          </p:cNvSpPr>
          <p:nvPr>
            <p:ph idx="1"/>
          </p:nvPr>
        </p:nvSpPr>
        <p:spPr/>
        <p:txBody>
          <a:bodyPr/>
          <a:lstStyle/>
          <a:p>
            <a:r>
              <a:rPr lang="en-US" sz="2400" dirty="0" smtClean="0"/>
              <a:t>Primary and secondary antibody responses to protein antigens differ qualitatively and quantitatively. </a:t>
            </a:r>
          </a:p>
          <a:p>
            <a:r>
              <a:rPr lang="en-US" sz="2400" dirty="0" smtClean="0"/>
              <a:t>Primary responses result from the activation of previously </a:t>
            </a:r>
            <a:r>
              <a:rPr lang="en-US" sz="2400" dirty="0" err="1" smtClean="0"/>
              <a:t>unstimulated</a:t>
            </a:r>
            <a:r>
              <a:rPr lang="en-US" sz="2400" dirty="0" smtClean="0"/>
              <a:t> naive B and T cells, whereas secondary responses are due to the stimulation of expanded clones of memory B and T cells. </a:t>
            </a:r>
          </a:p>
          <a:p>
            <a:r>
              <a:rPr lang="en-US" sz="2400" dirty="0" smtClean="0"/>
              <a:t>Therefore, the secondary response develops more rapidly than does the primary response, and larger amounts of antibodies are produced in the secondary response. Heavy chain </a:t>
            </a:r>
            <a:r>
              <a:rPr lang="en-US" sz="2400" dirty="0" err="1" smtClean="0"/>
              <a:t>isotype</a:t>
            </a:r>
            <a:r>
              <a:rPr lang="en-US" sz="2400" dirty="0" smtClean="0"/>
              <a:t> switching and affinity maturation also increase with repeated exposure to protein antigens.</a:t>
            </a:r>
          </a:p>
          <a:p>
            <a:r>
              <a:rPr lang="en-US" sz="2400" dirty="0" smtClean="0"/>
              <a:t>Secondary immune response is mediated by memory cells</a:t>
            </a:r>
          </a:p>
          <a:p>
            <a:endParaRPr lang="en-US" sz="2400" dirty="0"/>
          </a:p>
        </p:txBody>
      </p:sp>
    </p:spTree>
    <p:extLst>
      <p:ext uri="{BB962C8B-B14F-4D97-AF65-F5344CB8AC3E}">
        <p14:creationId xmlns:p14="http://schemas.microsoft.com/office/powerpoint/2010/main" val="401282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6895246" cy="517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01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3respu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5334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0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42" y="381000"/>
            <a:ext cx="8320933" cy="624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829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sz="2400" dirty="0" smtClean="0"/>
              <a:t>Factors influencing the Strength and type of function of the receptor </a:t>
            </a:r>
            <a:endParaRPr lang="en-US" sz="2400" dirty="0"/>
          </a:p>
        </p:txBody>
      </p:sp>
      <p:sp>
        <p:nvSpPr>
          <p:cNvPr id="3" name="Content Placeholder 2"/>
          <p:cNvSpPr>
            <a:spLocks noGrp="1"/>
          </p:cNvSpPr>
          <p:nvPr>
            <p:ph idx="1"/>
          </p:nvPr>
        </p:nvSpPr>
        <p:spPr>
          <a:xfrm>
            <a:off x="467544" y="980728"/>
            <a:ext cx="8229600" cy="4525963"/>
          </a:xfrm>
        </p:spPr>
        <p:txBody>
          <a:bodyPr/>
          <a:lstStyle/>
          <a:p>
            <a:pPr algn="l" rtl="0"/>
            <a:r>
              <a:rPr lang="en-US" sz="2400" dirty="0" smtClean="0"/>
              <a:t>a cytosolic interpretation of the binding is affected transferred inside cell by </a:t>
            </a:r>
          </a:p>
          <a:p>
            <a:pPr lvl="1" algn="l" rtl="0"/>
            <a:r>
              <a:rPr lang="en-US" sz="2000" dirty="0" smtClean="0"/>
              <a:t>CD3 and zeta chain beside TCR</a:t>
            </a:r>
          </a:p>
          <a:p>
            <a:pPr lvl="1" algn="l" rtl="0"/>
            <a:r>
              <a:rPr lang="en-US" sz="2000" kern="1200" dirty="0" smtClean="0">
                <a:solidFill>
                  <a:prstClr val="black"/>
                </a:solidFill>
                <a:latin typeface="Calibri"/>
              </a:rPr>
              <a:t> </a:t>
            </a:r>
            <a:r>
              <a:rPr lang="en-US" sz="2000" kern="1200" dirty="0">
                <a:solidFill>
                  <a:prstClr val="black"/>
                </a:solidFill>
                <a:latin typeface="Calibri"/>
              </a:rPr>
              <a:t>immunoglobulin alpha and </a:t>
            </a:r>
            <a:r>
              <a:rPr lang="en-US" sz="2000" kern="1200" dirty="0" smtClean="0">
                <a:solidFill>
                  <a:prstClr val="black"/>
                </a:solidFill>
                <a:latin typeface="Calibri"/>
              </a:rPr>
              <a:t>beta beside BCR</a:t>
            </a:r>
            <a:endParaRPr lang="en-US" sz="2000" dirty="0" smtClean="0"/>
          </a:p>
          <a:p>
            <a:pPr algn="l" rtl="0"/>
            <a:r>
              <a:rPr lang="en-US" sz="2400" dirty="0" smtClean="0"/>
              <a:t>Factors determine the response to antigen are</a:t>
            </a:r>
          </a:p>
          <a:p>
            <a:pPr marL="457200" lvl="1" indent="0" algn="l" rtl="0">
              <a:buNone/>
            </a:pPr>
            <a:r>
              <a:rPr lang="en-US" sz="2400" dirty="0" smtClean="0"/>
              <a:t>- </a:t>
            </a:r>
            <a:r>
              <a:rPr lang="en-US" sz="2400" dirty="0" err="1" smtClean="0"/>
              <a:t>Coreceptors</a:t>
            </a:r>
            <a:r>
              <a:rPr lang="en-US" sz="2400" dirty="0" smtClean="0"/>
              <a:t> ; transmembrane signaling protein on a lymphocyte that can bind to the same antigen at the same time as receptor and can thereby facilitate intracellular signal transduction, CD4 &amp; 8 on T cell, TAPA on B cells</a:t>
            </a:r>
          </a:p>
          <a:p>
            <a:pPr lvl="1" algn="l" rtl="0"/>
            <a:r>
              <a:rPr lang="en-US" sz="2400" dirty="0" smtClean="0"/>
              <a:t>Co stimulatory molecules</a:t>
            </a:r>
          </a:p>
        </p:txBody>
      </p:sp>
    </p:spTree>
    <p:extLst>
      <p:ext uri="{BB962C8B-B14F-4D97-AF65-F5344CB8AC3E}">
        <p14:creationId xmlns:p14="http://schemas.microsoft.com/office/powerpoint/2010/main" val="1590947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b="1" smtClean="0"/>
              <a:t>CD4 and CD8</a:t>
            </a:r>
            <a:r>
              <a:rPr lang="en-US" smtClean="0"/>
              <a:t> </a:t>
            </a:r>
          </a:p>
        </p:txBody>
      </p:sp>
      <p:sp>
        <p:nvSpPr>
          <p:cNvPr id="16387" name="Rectangle 3"/>
          <p:cNvSpPr>
            <a:spLocks noGrp="1" noChangeArrowheads="1"/>
          </p:cNvSpPr>
          <p:nvPr>
            <p:ph type="body" sz="half" idx="2"/>
          </p:nvPr>
        </p:nvSpPr>
        <p:spPr>
          <a:xfrm>
            <a:off x="457200" y="3789363"/>
            <a:ext cx="8229600" cy="2336800"/>
          </a:xfrm>
        </p:spPr>
        <p:txBody>
          <a:bodyPr/>
          <a:lstStyle/>
          <a:p>
            <a:pPr algn="l" rtl="0" eaLnBrk="1" hangingPunct="1">
              <a:lnSpc>
                <a:spcPct val="90000"/>
              </a:lnSpc>
            </a:pPr>
            <a:endParaRPr lang="en-US" sz="2400" smtClean="0"/>
          </a:p>
          <a:p>
            <a:pPr algn="l" rtl="0" eaLnBrk="1" hangingPunct="1">
              <a:lnSpc>
                <a:spcPct val="90000"/>
              </a:lnSpc>
            </a:pPr>
            <a:endParaRPr lang="en-US" sz="2400" smtClean="0"/>
          </a:p>
          <a:p>
            <a:pPr algn="l" rtl="0" eaLnBrk="1" hangingPunct="1">
              <a:lnSpc>
                <a:spcPct val="90000"/>
              </a:lnSpc>
            </a:pPr>
            <a:r>
              <a:rPr lang="en-US" sz="2400" smtClean="0"/>
              <a:t>Cluster of differentiation (CD) are proteins expressed on T cells (CD4 or CD8) have a role in binding the MHC and used to differentiate the cells by binding to monoclonal antibodies. CD8 T cells are Tc, CD4 T cell is Th1 or Th2</a:t>
            </a:r>
          </a:p>
        </p:txBody>
      </p:sp>
      <p:pic>
        <p:nvPicPr>
          <p:cNvPr id="16388" name="Picture 4" descr="An external file that holds a picture, illustration, etc., usually as some form of binary object. The name of referred object is CH3F15.jp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96975"/>
            <a:ext cx="71278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324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229600" cy="4525963"/>
          </a:xfrm>
        </p:spPr>
        <p:txBody>
          <a:bodyPr/>
          <a:lstStyle/>
          <a:p>
            <a:pPr marL="0" indent="0" algn="l" rtl="0">
              <a:buNone/>
            </a:pPr>
            <a:r>
              <a:rPr lang="en-US" b="1" dirty="0" smtClean="0"/>
              <a:t>Costimulatory receptors and co receptors on T cells</a:t>
            </a:r>
          </a:p>
          <a:p>
            <a:pPr algn="l" rtl="0"/>
            <a:r>
              <a:rPr lang="en-US" sz="2800" dirty="0" smtClean="0"/>
              <a:t>provide so-called second signals for lymphocytes (antigen recognition provides the first signal) and ensure that immune responses are optimally triggered by infectious pathogens. </a:t>
            </a:r>
          </a:p>
          <a:p>
            <a:pPr marL="457200" lvl="1" indent="0" algn="l" rtl="0">
              <a:buNone/>
            </a:pPr>
            <a:r>
              <a:rPr lang="en-US" dirty="0" smtClean="0">
                <a:solidFill>
                  <a:srgbClr val="000000"/>
                </a:solidFill>
              </a:rPr>
              <a:t>1- on </a:t>
            </a:r>
            <a:r>
              <a:rPr lang="en-US" dirty="0">
                <a:solidFill>
                  <a:srgbClr val="000000"/>
                </a:solidFill>
              </a:rPr>
              <a:t>T cells are the CD4 and CD8 proteins that demarcate two functionally distinct subsets (</a:t>
            </a:r>
            <a:r>
              <a:rPr lang="en-US" dirty="0" err="1">
                <a:solidFill>
                  <a:srgbClr val="000000"/>
                </a:solidFill>
              </a:rPr>
              <a:t>Th</a:t>
            </a:r>
            <a:r>
              <a:rPr lang="en-US" dirty="0">
                <a:solidFill>
                  <a:srgbClr val="000000"/>
                </a:solidFill>
              </a:rPr>
              <a:t> or Tc respectively). The CD4 and CD8 </a:t>
            </a:r>
            <a:r>
              <a:rPr lang="en-US" dirty="0" err="1">
                <a:solidFill>
                  <a:srgbClr val="000000"/>
                </a:solidFill>
              </a:rPr>
              <a:t>coreceptors</a:t>
            </a:r>
            <a:r>
              <a:rPr lang="en-US" dirty="0">
                <a:solidFill>
                  <a:srgbClr val="000000"/>
                </a:solidFill>
              </a:rPr>
              <a:t> greatly facilitate the activation of the CD3 and ζ chains. CD8 and CD4 interact with class I and class II MHC molecules, respectively </a:t>
            </a:r>
            <a:r>
              <a:rPr lang="en-US" dirty="0" smtClean="0">
                <a:solidFill>
                  <a:srgbClr val="000000"/>
                </a:solidFill>
              </a:rPr>
              <a:t>(1</a:t>
            </a:r>
            <a:r>
              <a:rPr lang="en-US" baseline="30000" dirty="0" smtClean="0">
                <a:solidFill>
                  <a:srgbClr val="000000"/>
                </a:solidFill>
              </a:rPr>
              <a:t>st</a:t>
            </a:r>
            <a:r>
              <a:rPr lang="en-US" dirty="0" smtClean="0">
                <a:solidFill>
                  <a:srgbClr val="000000"/>
                </a:solidFill>
              </a:rPr>
              <a:t> signal)</a:t>
            </a:r>
            <a:endParaRPr lang="en-US" dirty="0" smtClean="0"/>
          </a:p>
          <a:p>
            <a:pPr marL="0" indent="0" algn="l" rtl="0">
              <a:buNone/>
            </a:pPr>
            <a:endParaRPr lang="en-US" sz="2800" dirty="0"/>
          </a:p>
        </p:txBody>
      </p:sp>
    </p:spTree>
    <p:extLst>
      <p:ext uri="{BB962C8B-B14F-4D97-AF65-F5344CB8AC3E}">
        <p14:creationId xmlns:p14="http://schemas.microsoft.com/office/powerpoint/2010/main" val="86195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762000"/>
            <a:ext cx="8229600" cy="4525963"/>
          </a:xfrm>
        </p:spPr>
        <p:txBody>
          <a:bodyPr/>
          <a:lstStyle/>
          <a:p>
            <a:r>
              <a:rPr lang="en-US" dirty="0" smtClean="0"/>
              <a:t>The type and amount of antibodies produced vary according to the </a:t>
            </a:r>
          </a:p>
          <a:p>
            <a:pPr lvl="1"/>
            <a:r>
              <a:rPr lang="en-US" dirty="0" smtClean="0"/>
              <a:t>type of antigen driving the immune response, </a:t>
            </a:r>
            <a:r>
              <a:rPr lang="en-US" dirty="0" smtClean="0"/>
              <a:t>warm and bacteria</a:t>
            </a:r>
            <a:endParaRPr lang="en-US" dirty="0" smtClean="0"/>
          </a:p>
          <a:p>
            <a:pPr lvl="1"/>
            <a:r>
              <a:rPr lang="en-US" dirty="0" smtClean="0"/>
              <a:t>the involvement of T cells, </a:t>
            </a:r>
            <a:r>
              <a:rPr lang="en-US" dirty="0" smtClean="0"/>
              <a:t>T cell dependent and independent</a:t>
            </a:r>
            <a:endParaRPr lang="en-US" dirty="0" smtClean="0"/>
          </a:p>
          <a:p>
            <a:pPr lvl="1"/>
            <a:r>
              <a:rPr lang="en-US" dirty="0" smtClean="0"/>
              <a:t>a prior history of antigen exposure, </a:t>
            </a:r>
            <a:r>
              <a:rPr lang="en-US" dirty="0" smtClean="0"/>
              <a:t>primary and secondary immune response</a:t>
            </a:r>
            <a:endParaRPr lang="en-US" dirty="0" smtClean="0"/>
          </a:p>
          <a:p>
            <a:pPr lvl="1"/>
            <a:r>
              <a:rPr lang="en-US" dirty="0" smtClean="0"/>
              <a:t>and the anatomic site at which activation occurs. </a:t>
            </a:r>
          </a:p>
          <a:p>
            <a:r>
              <a:rPr lang="en-US" sz="2800" dirty="0" smtClean="0"/>
              <a:t>Antibody responses require </a:t>
            </a:r>
          </a:p>
          <a:p>
            <a:pPr lvl="1"/>
            <a:r>
              <a:rPr lang="en-US" sz="2400" dirty="0" smtClean="0">
                <a:solidFill>
                  <a:prstClr val="black"/>
                </a:solidFill>
              </a:rPr>
              <a:t>protein </a:t>
            </a:r>
            <a:r>
              <a:rPr lang="en-US" sz="2400" dirty="0">
                <a:solidFill>
                  <a:prstClr val="black"/>
                </a:solidFill>
              </a:rPr>
              <a:t>antigens </a:t>
            </a:r>
            <a:endParaRPr lang="en-US" sz="2400" dirty="0" smtClean="0">
              <a:solidFill>
                <a:prstClr val="black"/>
              </a:solidFill>
            </a:endParaRPr>
          </a:p>
          <a:p>
            <a:pPr lvl="1"/>
            <a:r>
              <a:rPr lang="en-US" sz="2400" dirty="0" smtClean="0"/>
              <a:t>T-dependent B cell activation. </a:t>
            </a:r>
          </a:p>
          <a:p>
            <a:endParaRPr lang="en-US" dirty="0"/>
          </a:p>
        </p:txBody>
      </p:sp>
    </p:spTree>
    <p:extLst>
      <p:ext uri="{BB962C8B-B14F-4D97-AF65-F5344CB8AC3E}">
        <p14:creationId xmlns:p14="http://schemas.microsoft.com/office/powerpoint/2010/main" val="1764784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T cells</a:t>
            </a:r>
            <a:endParaRPr lang="ar-JO" dirty="0"/>
          </a:p>
        </p:txBody>
      </p:sp>
      <p:sp>
        <p:nvSpPr>
          <p:cNvPr id="3" name="Content Placeholder 2"/>
          <p:cNvSpPr>
            <a:spLocks noGrp="1"/>
          </p:cNvSpPr>
          <p:nvPr>
            <p:ph idx="1"/>
          </p:nvPr>
        </p:nvSpPr>
        <p:spPr/>
        <p:txBody>
          <a:bodyPr/>
          <a:lstStyle/>
          <a:p>
            <a:pPr marL="457200" lvl="1" indent="0">
              <a:buNone/>
            </a:pPr>
            <a:r>
              <a:rPr lang="en-US" sz="2400" dirty="0" smtClean="0"/>
              <a:t>2- CD28</a:t>
            </a:r>
            <a:r>
              <a:rPr lang="en-US" sz="2400" dirty="0"/>
              <a:t>, the earliest accessory molecules induce signaling after TCR CD4/8 binding to MHC and antigen. </a:t>
            </a:r>
          </a:p>
          <a:p>
            <a:pPr lvl="2"/>
            <a:r>
              <a:rPr lang="en-US" dirty="0"/>
              <a:t>when it bind B7 on antigen presenting cells, it initiate T cell proliferation by expression of IL-2 cytokine and its receptor. </a:t>
            </a:r>
            <a:r>
              <a:rPr lang="en-US" b="1" dirty="0"/>
              <a:t>Signal </a:t>
            </a:r>
            <a:r>
              <a:rPr lang="en-US" b="1" dirty="0" smtClean="0"/>
              <a:t>2</a:t>
            </a:r>
            <a:endParaRPr lang="en-US" dirty="0"/>
          </a:p>
          <a:p>
            <a:pPr lvl="2"/>
            <a:r>
              <a:rPr lang="en-US" dirty="0"/>
              <a:t>it binds CTLA-4 on APC when the antigen is cleared So that T cell is regulated, lead to T cell death. </a:t>
            </a:r>
            <a:r>
              <a:rPr lang="en-US" sz="2400" dirty="0" smtClean="0"/>
              <a:t>3- CD2 </a:t>
            </a:r>
            <a:r>
              <a:rPr lang="en-US" sz="2400" dirty="0"/>
              <a:t>is a glycoprotein present on more than 90% of mature T cells, and on NK cells. The principal ligand for CD2 in humans is a molecule called leukocyte function associated antigen 3 (LFA-3, or CD58), CD2 functions both as an intercellular adhesion molecule and as a signal transducer</a:t>
            </a:r>
          </a:p>
          <a:p>
            <a:endParaRPr lang="ar-JO" dirty="0"/>
          </a:p>
        </p:txBody>
      </p:sp>
    </p:spTree>
    <p:extLst>
      <p:ext uri="{BB962C8B-B14F-4D97-AF65-F5344CB8AC3E}">
        <p14:creationId xmlns:p14="http://schemas.microsoft.com/office/powerpoint/2010/main" val="3350973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sz="3600" kern="0" dirty="0">
                <a:solidFill>
                  <a:srgbClr val="000000"/>
                </a:solidFill>
                <a:latin typeface="Arial"/>
                <a:ea typeface="+mn-ea"/>
                <a:cs typeface="Arial"/>
              </a:rPr>
              <a:t>Costimulatory </a:t>
            </a:r>
            <a:r>
              <a:rPr lang="en-US" sz="3600" kern="0" dirty="0" smtClean="0">
                <a:solidFill>
                  <a:srgbClr val="000000"/>
                </a:solidFill>
                <a:latin typeface="Arial"/>
                <a:ea typeface="+mn-ea"/>
                <a:cs typeface="Arial"/>
              </a:rPr>
              <a:t>receptors and co </a:t>
            </a:r>
            <a:r>
              <a:rPr lang="en-US" sz="3600" kern="0" dirty="0">
                <a:solidFill>
                  <a:srgbClr val="000000"/>
                </a:solidFill>
                <a:latin typeface="Arial"/>
                <a:ea typeface="+mn-ea"/>
                <a:cs typeface="Arial"/>
              </a:rPr>
              <a:t>receptors  </a:t>
            </a:r>
            <a:r>
              <a:rPr lang="en-US" sz="3600" kern="0" dirty="0" smtClean="0">
                <a:solidFill>
                  <a:srgbClr val="000000"/>
                </a:solidFill>
                <a:latin typeface="Arial"/>
                <a:ea typeface="+mn-ea"/>
                <a:cs typeface="Arial"/>
              </a:rPr>
              <a:t>on B cells</a:t>
            </a:r>
            <a:endParaRPr lang="en-US" sz="3600" dirty="0"/>
          </a:p>
        </p:txBody>
      </p:sp>
      <p:sp>
        <p:nvSpPr>
          <p:cNvPr id="3" name="Content Placeholder 2"/>
          <p:cNvSpPr>
            <a:spLocks noGrp="1"/>
          </p:cNvSpPr>
          <p:nvPr>
            <p:ph idx="1"/>
          </p:nvPr>
        </p:nvSpPr>
        <p:spPr>
          <a:xfrm>
            <a:off x="467544" y="1052736"/>
            <a:ext cx="8229600" cy="4525963"/>
          </a:xfrm>
        </p:spPr>
        <p:txBody>
          <a:bodyPr/>
          <a:lstStyle/>
          <a:p>
            <a:pPr lvl="0" eaLnBrk="0" hangingPunct="0">
              <a:buFontTx/>
              <a:buChar char="•"/>
            </a:pPr>
            <a:r>
              <a:rPr lang="en-US" sz="2400" kern="0" dirty="0" err="1">
                <a:solidFill>
                  <a:srgbClr val="000000"/>
                </a:solidFill>
                <a:latin typeface="Arial"/>
                <a:cs typeface="Arial"/>
              </a:rPr>
              <a:t>Costimulatory</a:t>
            </a:r>
            <a:r>
              <a:rPr lang="en-US" sz="2400" kern="0" dirty="0">
                <a:solidFill>
                  <a:srgbClr val="000000"/>
                </a:solidFill>
                <a:latin typeface="Arial"/>
                <a:cs typeface="Arial"/>
              </a:rPr>
              <a:t> receptors provide so-called second signals for lymphocytes (antigen recognition provides the first signal) and ensure that immune responses are optimally triggered by infectious pathogens. </a:t>
            </a:r>
          </a:p>
          <a:p>
            <a:pPr lvl="1" eaLnBrk="0" hangingPunct="0">
              <a:buFontTx/>
              <a:buChar char="–"/>
            </a:pPr>
            <a:r>
              <a:rPr lang="en-US" sz="2000" kern="0" dirty="0">
                <a:solidFill>
                  <a:srgbClr val="000000"/>
                </a:solidFill>
                <a:latin typeface="Arial"/>
                <a:cs typeface="Arial"/>
              </a:rPr>
              <a:t>CR2 is expressed on mature B cells as a complex with two other membrane proteins, CD19 and CD81 (also  called TAPA-1). The CR2-CD19-CD81 complex is often called the B cell </a:t>
            </a:r>
            <a:r>
              <a:rPr lang="en-US" sz="2000" kern="0" dirty="0" err="1">
                <a:solidFill>
                  <a:srgbClr val="000000"/>
                </a:solidFill>
                <a:latin typeface="Arial"/>
                <a:cs typeface="Arial"/>
              </a:rPr>
              <a:t>coreceptor</a:t>
            </a:r>
            <a:r>
              <a:rPr lang="en-US" sz="2000" kern="0" dirty="0">
                <a:solidFill>
                  <a:srgbClr val="000000"/>
                </a:solidFill>
                <a:latin typeface="Arial"/>
                <a:cs typeface="Arial"/>
              </a:rPr>
              <a:t> complex. This complex bind complement proteins C3d on the microbe (T independent second signal) </a:t>
            </a:r>
            <a:endParaRPr lang="en-US" sz="2000" kern="0" dirty="0" smtClean="0">
              <a:solidFill>
                <a:srgbClr val="000000"/>
              </a:solidFill>
              <a:latin typeface="Arial"/>
              <a:cs typeface="Arial"/>
            </a:endParaRPr>
          </a:p>
          <a:p>
            <a:pPr lvl="1" eaLnBrk="0" hangingPunct="0">
              <a:buFontTx/>
              <a:buChar char="–"/>
            </a:pPr>
            <a:r>
              <a:rPr lang="en-US" sz="2000" kern="0" dirty="0">
                <a:solidFill>
                  <a:srgbClr val="000000"/>
                </a:solidFill>
                <a:latin typeface="Arial"/>
                <a:cs typeface="Arial"/>
              </a:rPr>
              <a:t>CD40 is a glycoprotein present on B cells and bind CD40L on T cells. </a:t>
            </a:r>
            <a:r>
              <a:rPr lang="en-US" sz="2000" kern="0" dirty="0" smtClean="0">
                <a:solidFill>
                  <a:srgbClr val="000000"/>
                </a:solidFill>
                <a:latin typeface="Arial"/>
                <a:cs typeface="Arial"/>
              </a:rPr>
              <a:t>Lead to B cell activation and isotype switch, stimulate B7 on B cells (2</a:t>
            </a:r>
            <a:r>
              <a:rPr lang="en-US" sz="2000" kern="0" baseline="30000" dirty="0" smtClean="0">
                <a:solidFill>
                  <a:srgbClr val="000000"/>
                </a:solidFill>
                <a:latin typeface="Arial"/>
                <a:cs typeface="Arial"/>
              </a:rPr>
              <a:t>nd</a:t>
            </a:r>
            <a:r>
              <a:rPr lang="en-US" sz="2000" kern="0" dirty="0" smtClean="0">
                <a:solidFill>
                  <a:srgbClr val="000000"/>
                </a:solidFill>
                <a:latin typeface="Arial"/>
                <a:cs typeface="Arial"/>
              </a:rPr>
              <a:t> signal)</a:t>
            </a:r>
          </a:p>
          <a:p>
            <a:pPr lvl="1" eaLnBrk="0" hangingPunct="0">
              <a:buFontTx/>
              <a:buChar char="–"/>
            </a:pPr>
            <a:r>
              <a:rPr lang="en-US" sz="2000" kern="0" dirty="0" smtClean="0">
                <a:solidFill>
                  <a:srgbClr val="000000"/>
                </a:solidFill>
                <a:latin typeface="Arial"/>
                <a:cs typeface="Arial"/>
              </a:rPr>
              <a:t>B7-1 </a:t>
            </a:r>
            <a:r>
              <a:rPr lang="en-US" sz="2000" kern="0" dirty="0">
                <a:solidFill>
                  <a:srgbClr val="000000"/>
                </a:solidFill>
                <a:latin typeface="Arial"/>
                <a:cs typeface="Arial"/>
              </a:rPr>
              <a:t>(CD80) and B7-2 (CD86), ligands </a:t>
            </a:r>
            <a:r>
              <a:rPr lang="en-US" sz="2000" kern="0" dirty="0" smtClean="0">
                <a:solidFill>
                  <a:srgbClr val="000000"/>
                </a:solidFill>
                <a:latin typeface="Arial"/>
                <a:cs typeface="Arial"/>
              </a:rPr>
              <a:t>on B cells and antigen </a:t>
            </a:r>
            <a:r>
              <a:rPr lang="en-US" sz="2000" kern="0" dirty="0">
                <a:solidFill>
                  <a:srgbClr val="000000"/>
                </a:solidFill>
                <a:latin typeface="Arial"/>
                <a:cs typeface="Arial"/>
              </a:rPr>
              <a:t>presenting cells (APCs</a:t>
            </a:r>
            <a:r>
              <a:rPr lang="en-US" sz="2000" kern="0" dirty="0" smtClean="0">
                <a:solidFill>
                  <a:srgbClr val="000000"/>
                </a:solidFill>
                <a:latin typeface="Arial"/>
                <a:cs typeface="Arial"/>
              </a:rPr>
              <a:t>), B7-CD28 on T cell (activation), B7-CTLA-4 on T cell (T inhibition)</a:t>
            </a:r>
            <a:endParaRPr lang="en-US" sz="2000" kern="0" dirty="0">
              <a:solidFill>
                <a:srgbClr val="000000"/>
              </a:solidFill>
              <a:latin typeface="Arial"/>
              <a:cs typeface="Arial"/>
            </a:endParaRPr>
          </a:p>
          <a:p>
            <a:pPr lvl="1" eaLnBrk="0" hangingPunct="0">
              <a:buFontTx/>
              <a:buChar char="–"/>
            </a:pPr>
            <a:r>
              <a:rPr lang="en-US" sz="2000" kern="0" dirty="0" smtClean="0">
                <a:solidFill>
                  <a:srgbClr val="000000"/>
                </a:solidFill>
                <a:latin typeface="Arial"/>
                <a:cs typeface="Arial"/>
              </a:rPr>
              <a:t>CD32 </a:t>
            </a:r>
            <a:r>
              <a:rPr lang="en-US" sz="2000" kern="0" dirty="0">
                <a:solidFill>
                  <a:srgbClr val="000000"/>
                </a:solidFill>
                <a:latin typeface="Arial"/>
                <a:cs typeface="Arial"/>
              </a:rPr>
              <a:t>(Fc</a:t>
            </a:r>
            <a:r>
              <a:rPr lang="el-GR" sz="2000" kern="0" dirty="0">
                <a:solidFill>
                  <a:srgbClr val="000000"/>
                </a:solidFill>
                <a:latin typeface="Arial"/>
                <a:cs typeface="Arial"/>
              </a:rPr>
              <a:t>γ</a:t>
            </a:r>
            <a:r>
              <a:rPr lang="en-US" sz="2000" kern="0" dirty="0" smtClean="0">
                <a:solidFill>
                  <a:srgbClr val="000000"/>
                </a:solidFill>
                <a:latin typeface="Arial"/>
                <a:cs typeface="Arial"/>
              </a:rPr>
              <a:t>RIIB) inhibitory receptor on B cells</a:t>
            </a:r>
          </a:p>
          <a:p>
            <a:pPr lvl="1" eaLnBrk="0" hangingPunct="0">
              <a:buFontTx/>
              <a:buChar char="–"/>
            </a:pPr>
            <a:r>
              <a:rPr lang="en-US" sz="2400" dirty="0">
                <a:solidFill>
                  <a:prstClr val="black"/>
                </a:solidFill>
              </a:rPr>
              <a:t>class II major histocompatibility complex (MHC) </a:t>
            </a:r>
            <a:r>
              <a:rPr lang="en-US" sz="2400" dirty="0" smtClean="0">
                <a:solidFill>
                  <a:prstClr val="black"/>
                </a:solidFill>
              </a:rPr>
              <a:t>molecules</a:t>
            </a:r>
          </a:p>
          <a:p>
            <a:pPr lvl="1" eaLnBrk="0" hangingPunct="0">
              <a:buFontTx/>
              <a:buChar char="–"/>
            </a:pPr>
            <a:endParaRPr lang="en-US" dirty="0"/>
          </a:p>
        </p:txBody>
      </p:sp>
    </p:spTree>
    <p:extLst>
      <p:ext uri="{BB962C8B-B14F-4D97-AF65-F5344CB8AC3E}">
        <p14:creationId xmlns:p14="http://schemas.microsoft.com/office/powerpoint/2010/main" val="3757924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0000"/>
                </a:solidFill>
              </a:rPr>
              <a:t>The immunologic synapse.</a:t>
            </a:r>
            <a:endParaRPr lang="en-US" dirty="0"/>
          </a:p>
        </p:txBody>
      </p:sp>
      <p:sp>
        <p:nvSpPr>
          <p:cNvPr id="6" name="Content Placeholder 5"/>
          <p:cNvSpPr>
            <a:spLocks noGrp="1"/>
          </p:cNvSpPr>
          <p:nvPr>
            <p:ph idx="1"/>
          </p:nvPr>
        </p:nvSpPr>
        <p:spPr/>
        <p:txBody>
          <a:bodyPr/>
          <a:lstStyle/>
          <a:p>
            <a:pPr algn="l" rtl="0"/>
            <a:r>
              <a:rPr lang="en-US" sz="2400" dirty="0" smtClean="0"/>
              <a:t>When the TCR complex recognizes MHC-associated peptides on an APC, several T cell surface proteins and intracellular signaling molecules are rapidly mobilized to the site of T cell–APC contact This region of physical contact between the T cell and the APC is called an immunologic synapse or a </a:t>
            </a:r>
            <a:r>
              <a:rPr lang="en-US" sz="2400" dirty="0" err="1" smtClean="0"/>
              <a:t>supramolecular</a:t>
            </a:r>
            <a:r>
              <a:rPr lang="en-US" sz="2400" dirty="0" smtClean="0"/>
              <a:t> activation cluster (SMAC). </a:t>
            </a:r>
          </a:p>
          <a:p>
            <a:pPr algn="l" rtl="0"/>
            <a:r>
              <a:rPr lang="en-US" sz="2400" dirty="0" smtClean="0"/>
              <a:t>The T cell molecules that are rapidly mobilized to the center of the synapse include the TCR complex (the TCR, CD3, and ζ chains), CD4 or CD8 </a:t>
            </a:r>
            <a:r>
              <a:rPr lang="en-US" sz="2400" dirty="0" err="1" smtClean="0"/>
              <a:t>coreceptors</a:t>
            </a:r>
            <a:r>
              <a:rPr lang="en-US" sz="2400" dirty="0" smtClean="0"/>
              <a:t>, receptors for </a:t>
            </a:r>
            <a:r>
              <a:rPr lang="en-US" sz="2400" dirty="0" err="1" smtClean="0"/>
              <a:t>costimulators</a:t>
            </a:r>
            <a:r>
              <a:rPr lang="en-US" sz="2400" dirty="0"/>
              <a:t> </a:t>
            </a:r>
            <a:r>
              <a:rPr lang="en-US" sz="2400" dirty="0" smtClean="0"/>
              <a:t>(such as CD28), enzymes, and adaptor proteins that associate with the cytoplasmic tails of the </a:t>
            </a:r>
            <a:r>
              <a:rPr lang="en-US" sz="2400" dirty="0" err="1" smtClean="0"/>
              <a:t>transmembrane</a:t>
            </a:r>
            <a:r>
              <a:rPr lang="en-US" sz="2400" dirty="0" smtClean="0"/>
              <a:t> receptors.</a:t>
            </a:r>
            <a:endParaRPr lang="en-US" sz="2400" dirty="0"/>
          </a:p>
        </p:txBody>
      </p:sp>
    </p:spTree>
    <p:extLst>
      <p:ext uri="{BB962C8B-B14F-4D97-AF65-F5344CB8AC3E}">
        <p14:creationId xmlns:p14="http://schemas.microsoft.com/office/powerpoint/2010/main" val="9718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84248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0"/>
            <a:ext cx="8229600" cy="1143000"/>
          </a:xfrm>
        </p:spPr>
        <p:txBody>
          <a:bodyPr/>
          <a:lstStyle/>
          <a:p>
            <a:r>
              <a:rPr lang="en-US" dirty="0" smtClean="0"/>
              <a:t>The immunologic synapse.</a:t>
            </a:r>
            <a:endParaRPr lang="en-US" dirty="0"/>
          </a:p>
        </p:txBody>
      </p:sp>
    </p:spTree>
    <p:extLst>
      <p:ext uri="{BB962C8B-B14F-4D97-AF65-F5344CB8AC3E}">
        <p14:creationId xmlns:p14="http://schemas.microsoft.com/office/powerpoint/2010/main" val="4219742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0" name="Picture 2" descr="C:\Users\TOSHIBA\Desktop\PowerPoint 演示文稿_files\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62011"/>
            <a:ext cx="6984775" cy="355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29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BCR and co-stimulatory molecules</a:t>
            </a:r>
            <a:endParaRPr lang="en-US" sz="3600"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957294" cy="513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503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Inhibition of B cells</a:t>
            </a:r>
            <a:endParaRPr lang="en-US" dirty="0"/>
          </a:p>
        </p:txBody>
      </p:sp>
      <p:sp>
        <p:nvSpPr>
          <p:cNvPr id="3" name="Content Placeholder 2"/>
          <p:cNvSpPr>
            <a:spLocks noGrp="1"/>
          </p:cNvSpPr>
          <p:nvPr>
            <p:ph idx="1"/>
          </p:nvPr>
        </p:nvSpPr>
        <p:spPr>
          <a:xfrm>
            <a:off x="533400" y="1219200"/>
            <a:ext cx="8229600" cy="4525963"/>
          </a:xfrm>
        </p:spPr>
        <p:txBody>
          <a:bodyPr/>
          <a:lstStyle/>
          <a:p>
            <a:r>
              <a:rPr lang="en-US" dirty="0" smtClean="0"/>
              <a:t>Secreted antibodies inhibit continuing B cell activation by forming antigen-antibody complexes that simultaneously bind to antigen receptors and inhibitory </a:t>
            </a:r>
            <a:r>
              <a:rPr lang="en-US" dirty="0" err="1" smtClean="0"/>
              <a:t>Fcγ</a:t>
            </a:r>
            <a:r>
              <a:rPr lang="en-US" dirty="0"/>
              <a:t> </a:t>
            </a:r>
            <a:r>
              <a:rPr lang="en-US" dirty="0" smtClean="0"/>
              <a:t>receptors on antigen-specific B cells </a:t>
            </a:r>
          </a:p>
          <a:p>
            <a:r>
              <a:rPr lang="en-US" dirty="0" smtClean="0"/>
              <a:t>This is the explanation for a phenomenon called antibody Feedback</a:t>
            </a:r>
          </a:p>
          <a:p>
            <a:r>
              <a:rPr lang="en-US" dirty="0" err="1" smtClean="0"/>
              <a:t>IgM</a:t>
            </a:r>
            <a:r>
              <a:rPr lang="en-US" dirty="0" smtClean="0"/>
              <a:t> antibodies (which activate complement but do not bind to the </a:t>
            </a:r>
            <a:r>
              <a:rPr lang="en-US" dirty="0" err="1" smtClean="0"/>
              <a:t>Fcγ</a:t>
            </a:r>
            <a:r>
              <a:rPr lang="en-US" dirty="0" smtClean="0"/>
              <a:t> receptor) are involved in amplification, whereas increasing production of </a:t>
            </a:r>
            <a:r>
              <a:rPr lang="en-US" dirty="0" err="1" smtClean="0"/>
              <a:t>IgG</a:t>
            </a:r>
            <a:r>
              <a:rPr lang="en-US" dirty="0" smtClean="0"/>
              <a:t> leads to feedback inhibition</a:t>
            </a:r>
            <a:endParaRPr lang="en-US" dirty="0"/>
          </a:p>
        </p:txBody>
      </p:sp>
    </p:spTree>
    <p:extLst>
      <p:ext uri="{BB962C8B-B14F-4D97-AF65-F5344CB8AC3E}">
        <p14:creationId xmlns:p14="http://schemas.microsoft.com/office/powerpoint/2010/main" val="3149553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polymorphism in the </a:t>
            </a:r>
            <a:r>
              <a:rPr lang="en-US" dirty="0" err="1" smtClean="0"/>
              <a:t>FcγRIIB</a:t>
            </a:r>
            <a:r>
              <a:rPr lang="en-US" dirty="0"/>
              <a:t> (IGG </a:t>
            </a:r>
            <a:r>
              <a:rPr lang="en-US" dirty="0" smtClean="0"/>
              <a:t>receptor) gene has been linked to susceptibility to the autoimmune disease systemic lupus erythematosus (SLE)</a:t>
            </a:r>
          </a:p>
          <a:p>
            <a:r>
              <a:rPr lang="en-US" dirty="0" smtClean="0"/>
              <a:t> B cells express another inhibitory receptor called CD22,</a:t>
            </a:r>
            <a:endParaRPr lang="en-US" dirty="0"/>
          </a:p>
        </p:txBody>
      </p:sp>
    </p:spTree>
    <p:extLst>
      <p:ext uri="{BB962C8B-B14F-4D97-AF65-F5344CB8AC3E}">
        <p14:creationId xmlns:p14="http://schemas.microsoft.com/office/powerpoint/2010/main" val="4431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229600" cy="4525963"/>
          </a:xfrm>
        </p:spPr>
        <p:txBody>
          <a:bodyPr/>
          <a:lstStyle/>
          <a:p>
            <a:r>
              <a:rPr lang="en-US" sz="2800" dirty="0" smtClean="0">
                <a:solidFill>
                  <a:prstClr val="black"/>
                </a:solidFill>
              </a:rPr>
              <a:t>germinal </a:t>
            </a:r>
            <a:r>
              <a:rPr lang="en-US" sz="2800" dirty="0">
                <a:solidFill>
                  <a:prstClr val="black"/>
                </a:solidFill>
              </a:rPr>
              <a:t>centers, </a:t>
            </a:r>
            <a:r>
              <a:rPr lang="en-US" sz="2800" dirty="0" smtClean="0">
                <a:solidFill>
                  <a:prstClr val="black"/>
                </a:solidFill>
              </a:rPr>
              <a:t>are </a:t>
            </a:r>
            <a:r>
              <a:rPr lang="en-US" sz="2800" dirty="0">
                <a:solidFill>
                  <a:prstClr val="black"/>
                </a:solidFill>
              </a:rPr>
              <a:t>structures generated in </a:t>
            </a:r>
            <a:r>
              <a:rPr lang="en-US" sz="2800" dirty="0" smtClean="0">
                <a:solidFill>
                  <a:prstClr val="black"/>
                </a:solidFill>
              </a:rPr>
              <a:t>peripheral lymphoid </a:t>
            </a:r>
            <a:r>
              <a:rPr lang="en-US" sz="2800" dirty="0">
                <a:solidFill>
                  <a:prstClr val="black"/>
                </a:solidFill>
              </a:rPr>
              <a:t>organs where several aspects of T-dependent humoral immune responses </a:t>
            </a:r>
            <a:r>
              <a:rPr lang="en-US" sz="2800" dirty="0" smtClean="0">
                <a:solidFill>
                  <a:prstClr val="black"/>
                </a:solidFill>
              </a:rPr>
              <a:t>occur. </a:t>
            </a:r>
          </a:p>
          <a:p>
            <a:r>
              <a:rPr lang="en-US" sz="2800" dirty="0" smtClean="0"/>
              <a:t>Antibody responses to non-protein antigens with repeating determinants, such as polysaccharides, some lipids, and nucleic acids, do not require antigen-specific helper T lymphocytes. </a:t>
            </a:r>
          </a:p>
          <a:p>
            <a:r>
              <a:rPr lang="en-US" sz="2800" dirty="0" smtClean="0"/>
              <a:t>called T-independent antigens. These responses are elicited by engagement of the B cell receptor (BCR) with antigen</a:t>
            </a:r>
            <a:endParaRPr lang="en-US" sz="2800" dirty="0"/>
          </a:p>
        </p:txBody>
      </p:sp>
    </p:spTree>
    <p:extLst>
      <p:ext uri="{BB962C8B-B14F-4D97-AF65-F5344CB8AC3E}">
        <p14:creationId xmlns:p14="http://schemas.microsoft.com/office/powerpoint/2010/main" val="182581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r>
              <a:rPr lang="en-US" sz="3600" dirty="0" smtClean="0"/>
              <a:t>T-independent B-1 cell activation (in innate response)</a:t>
            </a:r>
          </a:p>
        </p:txBody>
      </p:sp>
      <p:sp>
        <p:nvSpPr>
          <p:cNvPr id="3" name="Content Placeholder 2"/>
          <p:cNvSpPr>
            <a:spLocks noGrp="1"/>
          </p:cNvSpPr>
          <p:nvPr>
            <p:ph idx="4294967295"/>
          </p:nvPr>
        </p:nvSpPr>
        <p:spPr>
          <a:xfrm>
            <a:off x="457200" y="1524000"/>
            <a:ext cx="8229600" cy="4525963"/>
          </a:xfrm>
        </p:spPr>
        <p:txBody>
          <a:bodyPr>
            <a:noAutofit/>
          </a:bodyPr>
          <a:lstStyle/>
          <a:p>
            <a:pPr>
              <a:lnSpc>
                <a:spcPct val="90000"/>
              </a:lnSpc>
            </a:pPr>
            <a:r>
              <a:rPr lang="en-US" sz="2400" dirty="0" smtClean="0"/>
              <a:t>B cell activation needs 3 signals</a:t>
            </a:r>
          </a:p>
          <a:p>
            <a:pPr lvl="1">
              <a:lnSpc>
                <a:spcPct val="90000"/>
              </a:lnSpc>
            </a:pPr>
            <a:r>
              <a:rPr lang="en-US" sz="2400" dirty="0" smtClean="0"/>
              <a:t>Recognizing the antigen by membrane BCR and the signal transduce to inside cells by Ig alpha and beta</a:t>
            </a:r>
          </a:p>
          <a:p>
            <a:pPr lvl="1">
              <a:lnSpc>
                <a:spcPct val="90000"/>
              </a:lnSpc>
            </a:pPr>
            <a:r>
              <a:rPr lang="en-US" sz="2400" dirty="0" smtClean="0"/>
              <a:t>Recognizing C3d complement on microbe  by CR2 on B cell</a:t>
            </a:r>
          </a:p>
          <a:p>
            <a:pPr lvl="1">
              <a:lnSpc>
                <a:spcPct val="90000"/>
              </a:lnSpc>
            </a:pPr>
            <a:r>
              <a:rPr lang="en-US" sz="2400" dirty="0" smtClean="0"/>
              <a:t>activation of Toll-like receptors (TLRs) on B cells by molecules (pathogen-associated molecular patterns [PAMPs]) derived from the microbe</a:t>
            </a:r>
          </a:p>
          <a:p>
            <a:pPr>
              <a:lnSpc>
                <a:spcPct val="90000"/>
              </a:lnSpc>
            </a:pPr>
            <a:r>
              <a:rPr lang="en-US" sz="2400" dirty="0" smtClean="0"/>
              <a:t>Both 3 signals enough to activate B cells and for proliferation and IGM antibody formation</a:t>
            </a:r>
          </a:p>
          <a:p>
            <a:pPr>
              <a:lnSpc>
                <a:spcPct val="90000"/>
              </a:lnSpc>
            </a:pPr>
            <a:r>
              <a:rPr lang="en-US" sz="2400" dirty="0" smtClean="0"/>
              <a:t>T cell independent </a:t>
            </a:r>
            <a:r>
              <a:rPr lang="en-US" sz="2400" dirty="0" err="1" smtClean="0"/>
              <a:t>Ags</a:t>
            </a:r>
            <a:r>
              <a:rPr lang="en-US" sz="2400" dirty="0" smtClean="0"/>
              <a:t> (LPS, lipids, nucleic acid and protein)</a:t>
            </a:r>
          </a:p>
          <a:p>
            <a:pPr lvl="1">
              <a:lnSpc>
                <a:spcPct val="90000"/>
              </a:lnSpc>
              <a:buFont typeface="Arial" charset="0"/>
              <a:buNone/>
            </a:pPr>
            <a:endParaRPr lang="en-US" sz="2400" dirty="0" smtClean="0"/>
          </a:p>
        </p:txBody>
      </p:sp>
    </p:spTree>
    <p:extLst>
      <p:ext uri="{BB962C8B-B14F-4D97-AF65-F5344CB8AC3E}">
        <p14:creationId xmlns:p14="http://schemas.microsoft.com/office/powerpoint/2010/main" val="1021164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smtClean="0"/>
              <a:t>T independent B-1 cell activation</a:t>
            </a:r>
          </a:p>
        </p:txBody>
      </p:sp>
      <p:sp>
        <p:nvSpPr>
          <p:cNvPr id="77827" name="Rectangle 3"/>
          <p:cNvSpPr>
            <a:spLocks noGrp="1"/>
          </p:cNvSpPr>
          <p:nvPr>
            <p:ph type="body" sz="half" idx="1"/>
          </p:nvPr>
        </p:nvSpPr>
        <p:spPr/>
        <p:txBody>
          <a:bodyPr/>
          <a:lstStyle/>
          <a:p>
            <a:r>
              <a:rPr lang="en-US" sz="2800" smtClean="0"/>
              <a:t>Low affinity Igs, mainly IGM, no memory B cells</a:t>
            </a:r>
          </a:p>
        </p:txBody>
      </p:sp>
      <p:pic>
        <p:nvPicPr>
          <p:cNvPr id="778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19200" y="2286000"/>
            <a:ext cx="6781800" cy="3840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734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Antigen binding in B2 adaptive immune cells</a:t>
            </a:r>
            <a:endParaRPr lang="en-US" dirty="0"/>
          </a:p>
        </p:txBody>
      </p:sp>
      <p:sp>
        <p:nvSpPr>
          <p:cNvPr id="6" name="Content Placeholder 5"/>
          <p:cNvSpPr>
            <a:spLocks noGrp="1"/>
          </p:cNvSpPr>
          <p:nvPr>
            <p:ph idx="1"/>
          </p:nvPr>
        </p:nvSpPr>
        <p:spPr/>
        <p:txBody>
          <a:bodyPr/>
          <a:lstStyle/>
          <a:p>
            <a:pPr lvl="0">
              <a:lnSpc>
                <a:spcPct val="90000"/>
              </a:lnSpc>
            </a:pPr>
            <a:r>
              <a:rPr lang="en-US" sz="2400" dirty="0">
                <a:solidFill>
                  <a:prstClr val="black"/>
                </a:solidFill>
              </a:rPr>
              <a:t>T cell dependent </a:t>
            </a:r>
            <a:r>
              <a:rPr lang="en-US" sz="2400" dirty="0" err="1">
                <a:solidFill>
                  <a:prstClr val="black"/>
                </a:solidFill>
              </a:rPr>
              <a:t>Ags</a:t>
            </a:r>
            <a:r>
              <a:rPr lang="en-US" sz="2400" dirty="0">
                <a:solidFill>
                  <a:prstClr val="black"/>
                </a:solidFill>
              </a:rPr>
              <a:t> (always proteins, discussed later</a:t>
            </a:r>
            <a:r>
              <a:rPr lang="en-US" sz="2400" dirty="0" smtClean="0">
                <a:solidFill>
                  <a:prstClr val="black"/>
                </a:solidFill>
              </a:rPr>
              <a:t>)</a:t>
            </a:r>
            <a:endParaRPr lang="en-US" sz="2400" dirty="0" smtClean="0"/>
          </a:p>
          <a:p>
            <a:pPr lvl="0"/>
            <a:r>
              <a:rPr lang="en-US" sz="2400" dirty="0" smtClean="0"/>
              <a:t>First, </a:t>
            </a:r>
            <a:r>
              <a:rPr lang="en-US" sz="2400" dirty="0">
                <a:solidFill>
                  <a:prstClr val="black"/>
                </a:solidFill>
              </a:rPr>
              <a:t>the antigen that is presented to B cells </a:t>
            </a:r>
            <a:endParaRPr lang="en-US" sz="2400" dirty="0" smtClean="0">
              <a:solidFill>
                <a:prstClr val="black"/>
              </a:solidFill>
            </a:endParaRPr>
          </a:p>
          <a:p>
            <a:pPr lvl="0"/>
            <a:r>
              <a:rPr lang="en-US" sz="2400" dirty="0" smtClean="0"/>
              <a:t>Second, the receptor internalizes the bound antigen into endosomal</a:t>
            </a:r>
            <a:r>
              <a:rPr lang="en-US" sz="2400" dirty="0"/>
              <a:t> </a:t>
            </a:r>
            <a:r>
              <a:rPr lang="en-US" sz="2400" dirty="0" smtClean="0"/>
              <a:t>vesicles, and if the antigen is a protein, it is processed into peptides that may be presented on the B cell surface for recognition by helper T cells. Her B cell is presenting cell to T cell</a:t>
            </a:r>
            <a:endParaRPr lang="en-US" sz="2400" dirty="0"/>
          </a:p>
        </p:txBody>
      </p:sp>
    </p:spTree>
    <p:extLst>
      <p:ext uri="{BB962C8B-B14F-4D97-AF65-F5344CB8AC3E}">
        <p14:creationId xmlns:p14="http://schemas.microsoft.com/office/powerpoint/2010/main" val="300806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T- dependent (TD) B cell activation</a:t>
            </a:r>
            <a:br>
              <a:rPr lang="en-US" sz="3200" dirty="0" smtClean="0"/>
            </a:br>
            <a:r>
              <a:rPr lang="en-US" sz="3200" dirty="0" err="1" smtClean="0"/>
              <a:t>Humoral</a:t>
            </a:r>
            <a:r>
              <a:rPr lang="en-US" sz="3200" dirty="0" smtClean="0"/>
              <a:t> immune response</a:t>
            </a:r>
            <a:endParaRPr lang="en-US" sz="3200" dirty="0"/>
          </a:p>
        </p:txBody>
      </p:sp>
      <p:sp>
        <p:nvSpPr>
          <p:cNvPr id="3" name="Content Placeholder 2"/>
          <p:cNvSpPr>
            <a:spLocks noGrp="1"/>
          </p:cNvSpPr>
          <p:nvPr>
            <p:ph idx="1"/>
          </p:nvPr>
        </p:nvSpPr>
        <p:spPr>
          <a:xfrm>
            <a:off x="457200" y="1447800"/>
            <a:ext cx="8229600" cy="4525963"/>
          </a:xfrm>
        </p:spPr>
        <p:txBody>
          <a:bodyPr/>
          <a:lstStyle/>
          <a:p>
            <a:pPr marL="0" lvl="0" indent="0">
              <a:lnSpc>
                <a:spcPct val="90000"/>
              </a:lnSpc>
              <a:buNone/>
            </a:pPr>
            <a:r>
              <a:rPr lang="en-US" sz="2400" dirty="0" smtClean="0">
                <a:solidFill>
                  <a:prstClr val="black"/>
                </a:solidFill>
              </a:rPr>
              <a:t> </a:t>
            </a:r>
            <a:endParaRPr lang="en-US" sz="2400" dirty="0">
              <a:solidFill>
                <a:prstClr val="black"/>
              </a:solidFill>
            </a:endParaRPr>
          </a:p>
          <a:p>
            <a:pPr lvl="1">
              <a:lnSpc>
                <a:spcPct val="90000"/>
              </a:lnSpc>
            </a:pPr>
            <a:r>
              <a:rPr lang="en-US" sz="2400" dirty="0" smtClean="0">
                <a:solidFill>
                  <a:prstClr val="black"/>
                </a:solidFill>
              </a:rPr>
              <a:t>Helper </a:t>
            </a:r>
            <a:r>
              <a:rPr lang="en-US" sz="2400" dirty="0">
                <a:solidFill>
                  <a:prstClr val="black"/>
                </a:solidFill>
              </a:rPr>
              <a:t>T cell–dependent B cell responses </a:t>
            </a:r>
            <a:r>
              <a:rPr lang="en-US" sz="2400" dirty="0" smtClean="0">
                <a:solidFill>
                  <a:prstClr val="black"/>
                </a:solidFill>
              </a:rPr>
              <a:t>require </a:t>
            </a:r>
            <a:r>
              <a:rPr lang="en-US" sz="2400" dirty="0">
                <a:solidFill>
                  <a:prstClr val="black"/>
                </a:solidFill>
              </a:rPr>
              <a:t>initial activation of naive T cells in the T cell zones and of B cells in lymphoid follicles in lymphoid </a:t>
            </a:r>
            <a:r>
              <a:rPr lang="en-US" sz="2400" dirty="0" smtClean="0">
                <a:solidFill>
                  <a:prstClr val="black"/>
                </a:solidFill>
              </a:rPr>
              <a:t>organs to the same antigen. </a:t>
            </a:r>
            <a:r>
              <a:rPr lang="en-US" sz="2400" dirty="0">
                <a:solidFill>
                  <a:prstClr val="black"/>
                </a:solidFill>
              </a:rPr>
              <a:t>The activated lymphocytes migrate toward one another and interact at the edges of follicles, where the B cells present the antigen to helper T cells.. </a:t>
            </a:r>
            <a:endParaRPr lang="en-US" sz="2400" dirty="0" smtClean="0">
              <a:solidFill>
                <a:prstClr val="black"/>
              </a:solidFill>
            </a:endParaRPr>
          </a:p>
          <a:p>
            <a:pPr lvl="1">
              <a:lnSpc>
                <a:spcPct val="90000"/>
              </a:lnSpc>
            </a:pPr>
            <a:r>
              <a:rPr lang="en-US" sz="2400" dirty="0" smtClean="0">
                <a:solidFill>
                  <a:prstClr val="black"/>
                </a:solidFill>
              </a:rPr>
              <a:t>Activation </a:t>
            </a:r>
            <a:r>
              <a:rPr lang="en-US" sz="2400" dirty="0">
                <a:solidFill>
                  <a:prstClr val="black"/>
                </a:solidFill>
              </a:rPr>
              <a:t>of B cell by </a:t>
            </a:r>
            <a:r>
              <a:rPr lang="en-US" sz="2400" dirty="0" smtClean="0">
                <a:solidFill>
                  <a:prstClr val="black"/>
                </a:solidFill>
              </a:rPr>
              <a:t>direct contact with T cell and by secreted cytokines </a:t>
            </a:r>
            <a:r>
              <a:rPr lang="en-US" sz="2400" dirty="0">
                <a:solidFill>
                  <a:prstClr val="black"/>
                </a:solidFill>
              </a:rPr>
              <a:t>from </a:t>
            </a:r>
            <a:r>
              <a:rPr lang="en-US" sz="2400" dirty="0" smtClean="0">
                <a:solidFill>
                  <a:prstClr val="black"/>
                </a:solidFill>
              </a:rPr>
              <a:t>Th.</a:t>
            </a:r>
            <a:endParaRPr lang="en-US" sz="2400" dirty="0">
              <a:solidFill>
                <a:prstClr val="black"/>
              </a:solidFill>
            </a:endParaRPr>
          </a:p>
        </p:txBody>
      </p:sp>
    </p:spTree>
    <p:extLst>
      <p:ext uri="{BB962C8B-B14F-4D97-AF65-F5344CB8AC3E}">
        <p14:creationId xmlns:p14="http://schemas.microsoft.com/office/powerpoint/2010/main" val="267656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4525963"/>
          </a:xfrm>
        </p:spPr>
        <p:txBody>
          <a:bodyPr/>
          <a:lstStyle/>
          <a:p>
            <a:pPr marL="0" lvl="0" indent="0">
              <a:buNone/>
            </a:pPr>
            <a:r>
              <a:rPr lang="en-US" sz="2400" dirty="0" smtClean="0">
                <a:solidFill>
                  <a:prstClr val="black"/>
                </a:solidFill>
              </a:rPr>
              <a:t>-activated </a:t>
            </a:r>
            <a:r>
              <a:rPr lang="en-US" sz="2400" dirty="0">
                <a:solidFill>
                  <a:prstClr val="black"/>
                </a:solidFill>
              </a:rPr>
              <a:t>B cells by T cells </a:t>
            </a:r>
            <a:r>
              <a:rPr lang="en-US" sz="2400" dirty="0" smtClean="0">
                <a:solidFill>
                  <a:prstClr val="black"/>
                </a:solidFill>
              </a:rPr>
              <a:t>make </a:t>
            </a:r>
            <a:r>
              <a:rPr lang="en-US" sz="2400" dirty="0">
                <a:solidFill>
                  <a:prstClr val="black"/>
                </a:solidFill>
              </a:rPr>
              <a:t>germinal </a:t>
            </a:r>
            <a:r>
              <a:rPr lang="en-US" sz="2400" dirty="0" smtClean="0">
                <a:solidFill>
                  <a:prstClr val="black"/>
                </a:solidFill>
              </a:rPr>
              <a:t>centers in the follicle, </a:t>
            </a:r>
          </a:p>
          <a:p>
            <a:pPr marL="0" lvl="0" indent="0">
              <a:buNone/>
            </a:pPr>
            <a:r>
              <a:rPr lang="en-US" sz="2400" dirty="0" smtClean="0">
                <a:solidFill>
                  <a:prstClr val="black"/>
                </a:solidFill>
              </a:rPr>
              <a:t>-In Germinal center:</a:t>
            </a:r>
          </a:p>
          <a:p>
            <a:pPr marL="0" lvl="0" indent="0">
              <a:buNone/>
            </a:pPr>
            <a:r>
              <a:rPr lang="en-US" sz="2400" dirty="0">
                <a:solidFill>
                  <a:prstClr val="black"/>
                </a:solidFill>
              </a:rPr>
              <a:t>-</a:t>
            </a:r>
            <a:r>
              <a:rPr lang="en-US" sz="2400" dirty="0" smtClean="0">
                <a:solidFill>
                  <a:prstClr val="black"/>
                </a:solidFill>
              </a:rPr>
              <a:t>Activation </a:t>
            </a:r>
            <a:r>
              <a:rPr lang="en-US" sz="2400" dirty="0">
                <a:solidFill>
                  <a:prstClr val="black"/>
                </a:solidFill>
              </a:rPr>
              <a:t>of B cells by antigen results in increased expression of</a:t>
            </a:r>
          </a:p>
          <a:p>
            <a:pPr lvl="1"/>
            <a:r>
              <a:rPr lang="en-US" sz="2000" dirty="0">
                <a:solidFill>
                  <a:prstClr val="black"/>
                </a:solidFill>
              </a:rPr>
              <a:t> class II major histocompatibility complex (MHC) molecules and B7 </a:t>
            </a:r>
            <a:r>
              <a:rPr lang="en-US" sz="2000" dirty="0" err="1">
                <a:solidFill>
                  <a:prstClr val="black"/>
                </a:solidFill>
              </a:rPr>
              <a:t>costimulators</a:t>
            </a:r>
            <a:r>
              <a:rPr lang="en-US" sz="2000" dirty="0">
                <a:solidFill>
                  <a:prstClr val="black"/>
                </a:solidFill>
              </a:rPr>
              <a:t>.</a:t>
            </a:r>
          </a:p>
          <a:p>
            <a:pPr lvl="1"/>
            <a:r>
              <a:rPr lang="en-US" sz="2000" dirty="0">
                <a:solidFill>
                  <a:prstClr val="black"/>
                </a:solidFill>
              </a:rPr>
              <a:t> express the receptor CD40 which engage CD40 ligand (CD40L), on T cells (</a:t>
            </a:r>
            <a:r>
              <a:rPr lang="en-US" sz="2000" dirty="0" err="1">
                <a:solidFill>
                  <a:prstClr val="black"/>
                </a:solidFill>
              </a:rPr>
              <a:t>neede</a:t>
            </a:r>
            <a:r>
              <a:rPr lang="en-US" sz="2000" dirty="0">
                <a:solidFill>
                  <a:prstClr val="black"/>
                </a:solidFill>
              </a:rPr>
              <a:t> d for </a:t>
            </a:r>
            <a:r>
              <a:rPr lang="en-US" sz="2000" dirty="0" err="1">
                <a:solidFill>
                  <a:prstClr val="black"/>
                </a:solidFill>
              </a:rPr>
              <a:t>isotype</a:t>
            </a:r>
            <a:r>
              <a:rPr lang="en-US" sz="2000" dirty="0">
                <a:solidFill>
                  <a:prstClr val="black"/>
                </a:solidFill>
              </a:rPr>
              <a:t> switch).</a:t>
            </a:r>
          </a:p>
          <a:p>
            <a:pPr lvl="1"/>
            <a:r>
              <a:rPr lang="en-US" sz="2000" dirty="0">
                <a:solidFill>
                  <a:prstClr val="black"/>
                </a:solidFill>
              </a:rPr>
              <a:t>Increase in cytokine receptors on activated B </a:t>
            </a:r>
            <a:r>
              <a:rPr lang="en-US" sz="2000" dirty="0" smtClean="0">
                <a:solidFill>
                  <a:prstClr val="black"/>
                </a:solidFill>
              </a:rPr>
              <a:t>cells</a:t>
            </a:r>
          </a:p>
          <a:p>
            <a:pPr marL="0" lvl="0" indent="0">
              <a:buNone/>
            </a:pPr>
            <a:r>
              <a:rPr lang="en-US" sz="2400" dirty="0" smtClean="0">
                <a:solidFill>
                  <a:prstClr val="black"/>
                </a:solidFill>
              </a:rPr>
              <a:t> </a:t>
            </a:r>
            <a:r>
              <a:rPr lang="en-US" sz="2400" dirty="0">
                <a:solidFill>
                  <a:prstClr val="black"/>
                </a:solidFill>
              </a:rPr>
              <a:t>-</a:t>
            </a:r>
            <a:r>
              <a:rPr lang="en-US" sz="2400" dirty="0" smtClean="0">
                <a:solidFill>
                  <a:prstClr val="black"/>
                </a:solidFill>
              </a:rPr>
              <a:t>The </a:t>
            </a:r>
            <a:r>
              <a:rPr lang="en-US" sz="2400" dirty="0">
                <a:solidFill>
                  <a:prstClr val="black"/>
                </a:solidFill>
              </a:rPr>
              <a:t>proliferation of B cell in response to one antigen result in clone of cells with receptors of identical </a:t>
            </a:r>
            <a:r>
              <a:rPr lang="en-US" sz="2400" dirty="0" smtClean="0">
                <a:solidFill>
                  <a:prstClr val="black"/>
                </a:solidFill>
              </a:rPr>
              <a:t>specificities. </a:t>
            </a:r>
          </a:p>
          <a:p>
            <a:pPr marL="0" lvl="0" indent="0">
              <a:buNone/>
            </a:pPr>
            <a:r>
              <a:rPr lang="en-US" sz="2400" dirty="0">
                <a:solidFill>
                  <a:prstClr val="black"/>
                </a:solidFill>
              </a:rPr>
              <a:t>-</a:t>
            </a:r>
            <a:r>
              <a:rPr lang="en-US" sz="2400" dirty="0" smtClean="0">
                <a:solidFill>
                  <a:prstClr val="black"/>
                </a:solidFill>
              </a:rPr>
              <a:t>Then </a:t>
            </a:r>
            <a:r>
              <a:rPr lang="en-US" sz="2400" dirty="0">
                <a:solidFill>
                  <a:prstClr val="black"/>
                </a:solidFill>
              </a:rPr>
              <a:t>B cells differentiate into antibody secreting cells by switching membrane form Ig to secreting Ig, and the generation </a:t>
            </a:r>
            <a:r>
              <a:rPr lang="en-US" sz="2400" dirty="0" smtClean="0">
                <a:solidFill>
                  <a:prstClr val="black"/>
                </a:solidFill>
              </a:rPr>
              <a:t>of </a:t>
            </a:r>
            <a:r>
              <a:rPr lang="en-US" sz="2400" dirty="0">
                <a:solidFill>
                  <a:prstClr val="black"/>
                </a:solidFill>
              </a:rPr>
              <a:t>plasma cells</a:t>
            </a:r>
            <a:r>
              <a:rPr lang="en-US" sz="2400" dirty="0" smtClean="0">
                <a:solidFill>
                  <a:prstClr val="black"/>
                </a:solidFill>
              </a:rPr>
              <a:t>.</a:t>
            </a:r>
          </a:p>
          <a:p>
            <a:pPr marL="0" lvl="0" indent="0">
              <a:buNone/>
            </a:pPr>
            <a:r>
              <a:rPr lang="en-US" sz="2400" dirty="0">
                <a:solidFill>
                  <a:prstClr val="black"/>
                </a:solidFill>
              </a:rPr>
              <a:t>-</a:t>
            </a:r>
            <a:r>
              <a:rPr lang="en-US" sz="2400" dirty="0" smtClean="0">
                <a:solidFill>
                  <a:prstClr val="black"/>
                </a:solidFill>
              </a:rPr>
              <a:t>and </a:t>
            </a:r>
            <a:r>
              <a:rPr lang="en-US" sz="2400" dirty="0">
                <a:solidFill>
                  <a:prstClr val="black"/>
                </a:solidFill>
              </a:rPr>
              <a:t>at the same time </a:t>
            </a:r>
            <a:r>
              <a:rPr lang="en-US" sz="2400" dirty="0" smtClean="0">
                <a:solidFill>
                  <a:prstClr val="black"/>
                </a:solidFill>
              </a:rPr>
              <a:t>immunoglobulin </a:t>
            </a:r>
            <a:r>
              <a:rPr lang="en-US" sz="2400" dirty="0">
                <a:solidFill>
                  <a:prstClr val="black"/>
                </a:solidFill>
              </a:rPr>
              <a:t>isotype switching </a:t>
            </a:r>
            <a:endParaRPr lang="en-US" sz="2400" dirty="0" smtClean="0">
              <a:solidFill>
                <a:prstClr val="black"/>
              </a:solidFill>
            </a:endParaRPr>
          </a:p>
          <a:p>
            <a:pPr marL="0" lvl="0" indent="0">
              <a:buNone/>
            </a:pPr>
            <a:r>
              <a:rPr lang="en-US" sz="2400" dirty="0">
                <a:solidFill>
                  <a:prstClr val="black"/>
                </a:solidFill>
              </a:rPr>
              <a:t>-</a:t>
            </a:r>
            <a:r>
              <a:rPr lang="en-US" sz="2400" dirty="0" smtClean="0">
                <a:solidFill>
                  <a:prstClr val="black"/>
                </a:solidFill>
              </a:rPr>
              <a:t>Then </a:t>
            </a:r>
            <a:r>
              <a:rPr lang="en-US" sz="2400" dirty="0">
                <a:solidFill>
                  <a:prstClr val="black"/>
                </a:solidFill>
              </a:rPr>
              <a:t>Somatic hyper </a:t>
            </a:r>
            <a:r>
              <a:rPr lang="en-US" sz="2400" dirty="0" smtClean="0">
                <a:solidFill>
                  <a:prstClr val="black"/>
                </a:solidFill>
              </a:rPr>
              <a:t>mutation of produced antibody with higher binding strength to antigen; </a:t>
            </a:r>
            <a:endParaRPr lang="en-US" dirty="0"/>
          </a:p>
        </p:txBody>
      </p:sp>
    </p:spTree>
    <p:extLst>
      <p:ext uri="{BB962C8B-B14F-4D97-AF65-F5344CB8AC3E}">
        <p14:creationId xmlns:p14="http://schemas.microsoft.com/office/powerpoint/2010/main" val="2467520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5714</TotalTime>
  <Words>2338</Words>
  <Application>Microsoft Office PowerPoint</Application>
  <PresentationFormat>On-screen Show (4:3)</PresentationFormat>
  <Paragraphs>134</Paragraphs>
  <Slides>37</Slides>
  <Notes>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37</vt:i4>
      </vt:variant>
    </vt:vector>
  </HeadingPairs>
  <TitlesOfParts>
    <vt:vector size="45" baseType="lpstr">
      <vt:lpstr>Arial</vt:lpstr>
      <vt:lpstr>Calibri</vt:lpstr>
      <vt:lpstr>Times New Roman</vt:lpstr>
      <vt:lpstr>Office Theme</vt:lpstr>
      <vt:lpstr>2_Office Theme</vt:lpstr>
      <vt:lpstr>1_Office Theme</vt:lpstr>
      <vt:lpstr>Default Design</vt:lpstr>
      <vt:lpstr>13_Office Theme</vt:lpstr>
      <vt:lpstr>B cells activation &amp; antibody production, </vt:lpstr>
      <vt:lpstr>PowerPoint Presentation</vt:lpstr>
      <vt:lpstr>PowerPoint Presentation</vt:lpstr>
      <vt:lpstr>PowerPoint Presentation</vt:lpstr>
      <vt:lpstr>T-independent B-1 cell activation (in innate response)</vt:lpstr>
      <vt:lpstr>T independent B-1 cell activation</vt:lpstr>
      <vt:lpstr>Antigen binding in B2 adaptive immune cells</vt:lpstr>
      <vt:lpstr>T- dependent (TD) B cell activation Humoral immune response</vt:lpstr>
      <vt:lpstr>PowerPoint Presentation</vt:lpstr>
      <vt:lpstr>PowerPoint Presentation</vt:lpstr>
      <vt:lpstr>PowerPoint Presentation</vt:lpstr>
      <vt:lpstr>T cell Dependent B cell activation</vt:lpstr>
      <vt:lpstr>Isotype switch</vt:lpstr>
      <vt:lpstr>PowerPoint Presentation</vt:lpstr>
      <vt:lpstr>Isotype determinants</vt:lpstr>
      <vt:lpstr>PowerPoint Presentation</vt:lpstr>
      <vt:lpstr>PowerPoint Presentation</vt:lpstr>
      <vt:lpstr>somatic hyper mutation</vt:lpstr>
      <vt:lpstr>selection</vt:lpstr>
      <vt:lpstr>Plasma cells</vt:lpstr>
      <vt:lpstr>Memory cells</vt:lpstr>
      <vt:lpstr>Memory cells </vt:lpstr>
      <vt:lpstr>Primary and secondary immune response </vt:lpstr>
      <vt:lpstr>PowerPoint Presentation</vt:lpstr>
      <vt:lpstr>PowerPoint Presentation</vt:lpstr>
      <vt:lpstr>PowerPoint Presentation</vt:lpstr>
      <vt:lpstr>Factors influencing the Strength and type of function of the receptor </vt:lpstr>
      <vt:lpstr>CD4 and CD8 </vt:lpstr>
      <vt:lpstr>PowerPoint Presentation</vt:lpstr>
      <vt:lpstr>Follow T cells</vt:lpstr>
      <vt:lpstr>Costimulatory receptors and co receptors  on B cells</vt:lpstr>
      <vt:lpstr>The immunologic synapse.</vt:lpstr>
      <vt:lpstr>The immunologic synapse.</vt:lpstr>
      <vt:lpstr>PowerPoint Presentation</vt:lpstr>
      <vt:lpstr>BCR and co-stimulatory molecules</vt:lpstr>
      <vt:lpstr>Inhibition of B cells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user</cp:lastModifiedBy>
  <cp:revision>50</cp:revision>
  <dcterms:created xsi:type="dcterms:W3CDTF">2017-07-06T08:16:09Z</dcterms:created>
  <dcterms:modified xsi:type="dcterms:W3CDTF">2019-10-08T10:36:12Z</dcterms:modified>
</cp:coreProperties>
</file>