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5" r:id="rId8"/>
    <p:sldId id="266" r:id="rId9"/>
    <p:sldId id="267" r:id="rId10"/>
    <p:sldId id="268" r:id="rId11"/>
    <p:sldId id="270" r:id="rId12"/>
    <p:sldId id="271" r:id="rId13"/>
    <p:sldId id="272" r:id="rId14"/>
    <p:sldId id="273" r:id="rId15"/>
    <p:sldId id="274" r:id="rId16"/>
    <p:sldId id="269" r:id="rId17"/>
    <p:sldId id="276" r:id="rId18"/>
    <p:sldId id="277" r:id="rId19"/>
    <p:sldId id="279"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27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C9C0F-5EEE-4ACE-BE58-6280376D05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FDC1AB1-3B14-4FC3-988D-2C2D144459C0}">
      <dgm:prSet phldrT="[Text]"/>
      <dgm:spPr/>
      <dgm:t>
        <a:bodyPr/>
        <a:lstStyle/>
        <a:p>
          <a:r>
            <a:rPr lang="en-US" dirty="0"/>
            <a:t>GIT loss</a:t>
          </a:r>
        </a:p>
      </dgm:t>
    </dgm:pt>
    <dgm:pt modelId="{433A66FE-2D0E-49B9-81D3-AB1F4D6E6B38}" type="parTrans" cxnId="{893E3AC9-637F-4346-B350-44CD2994EA40}">
      <dgm:prSet/>
      <dgm:spPr/>
      <dgm:t>
        <a:bodyPr/>
        <a:lstStyle/>
        <a:p>
          <a:endParaRPr lang="en-US"/>
        </a:p>
      </dgm:t>
    </dgm:pt>
    <dgm:pt modelId="{CFD4A143-5ABB-48C5-96E9-53F4AFAF20BD}" type="sibTrans" cxnId="{893E3AC9-637F-4346-B350-44CD2994EA40}">
      <dgm:prSet/>
      <dgm:spPr/>
      <dgm:t>
        <a:bodyPr/>
        <a:lstStyle/>
        <a:p>
          <a:endParaRPr lang="en-US"/>
        </a:p>
      </dgm:t>
    </dgm:pt>
    <dgm:pt modelId="{E584C148-025E-4CC9-94DB-34D24795BF3E}">
      <dgm:prSet phldrT="[Text]"/>
      <dgm:spPr/>
      <dgm:t>
        <a:bodyPr/>
        <a:lstStyle/>
        <a:p>
          <a:r>
            <a:rPr lang="en-US" dirty="0"/>
            <a:t>Low intake</a:t>
          </a:r>
        </a:p>
      </dgm:t>
    </dgm:pt>
    <dgm:pt modelId="{0F3E19C0-EB55-4D03-A793-69B922F16DC1}" type="parTrans" cxnId="{9D9B513C-08A8-4937-8CFD-3DE7DEAC6951}">
      <dgm:prSet/>
      <dgm:spPr/>
      <dgm:t>
        <a:bodyPr/>
        <a:lstStyle/>
        <a:p>
          <a:endParaRPr lang="en-US"/>
        </a:p>
      </dgm:t>
    </dgm:pt>
    <dgm:pt modelId="{BACF4C97-E912-4855-BA51-6D5C961B1449}" type="sibTrans" cxnId="{9D9B513C-08A8-4937-8CFD-3DE7DEAC6951}">
      <dgm:prSet/>
      <dgm:spPr/>
      <dgm:t>
        <a:bodyPr/>
        <a:lstStyle/>
        <a:p>
          <a:endParaRPr lang="en-US"/>
        </a:p>
      </dgm:t>
    </dgm:pt>
    <dgm:pt modelId="{1D1DEF27-BD00-4456-B035-D5B4C1A4F2CC}">
      <dgm:prSet phldrT="[Text]"/>
      <dgm:spPr/>
      <dgm:t>
        <a:bodyPr/>
        <a:lstStyle/>
        <a:p>
          <a:r>
            <a:rPr lang="en-US" dirty="0"/>
            <a:t>Vomiting</a:t>
          </a:r>
        </a:p>
      </dgm:t>
    </dgm:pt>
    <dgm:pt modelId="{F3C5264C-85BF-4163-8390-FF05D51977C6}" type="parTrans" cxnId="{E5418C79-5B9C-4B69-A480-5524770DE2F0}">
      <dgm:prSet/>
      <dgm:spPr/>
      <dgm:t>
        <a:bodyPr/>
        <a:lstStyle/>
        <a:p>
          <a:endParaRPr lang="en-US"/>
        </a:p>
      </dgm:t>
    </dgm:pt>
    <dgm:pt modelId="{97EEA292-4F28-4771-B2CD-5D00DAAF0DD6}" type="sibTrans" cxnId="{E5418C79-5B9C-4B69-A480-5524770DE2F0}">
      <dgm:prSet/>
      <dgm:spPr/>
      <dgm:t>
        <a:bodyPr/>
        <a:lstStyle/>
        <a:p>
          <a:endParaRPr lang="en-US"/>
        </a:p>
      </dgm:t>
    </dgm:pt>
    <dgm:pt modelId="{92A30834-82C3-4227-A215-30685117916A}">
      <dgm:prSet phldrT="[Text]"/>
      <dgm:spPr/>
      <dgm:t>
        <a:bodyPr/>
        <a:lstStyle/>
        <a:p>
          <a:r>
            <a:rPr lang="en-US" dirty="0"/>
            <a:t>Renal loss</a:t>
          </a:r>
        </a:p>
      </dgm:t>
    </dgm:pt>
    <dgm:pt modelId="{79F4A2C5-72E8-4200-9F0F-192C3E35B627}" type="parTrans" cxnId="{A50750EF-30DB-4B18-A93F-722B0A176914}">
      <dgm:prSet/>
      <dgm:spPr/>
      <dgm:t>
        <a:bodyPr/>
        <a:lstStyle/>
        <a:p>
          <a:endParaRPr lang="en-US"/>
        </a:p>
      </dgm:t>
    </dgm:pt>
    <dgm:pt modelId="{FD2BD717-0319-4D4C-A681-D10567C85830}" type="sibTrans" cxnId="{A50750EF-30DB-4B18-A93F-722B0A176914}">
      <dgm:prSet/>
      <dgm:spPr/>
      <dgm:t>
        <a:bodyPr/>
        <a:lstStyle/>
        <a:p>
          <a:endParaRPr lang="en-US"/>
        </a:p>
      </dgm:t>
    </dgm:pt>
    <dgm:pt modelId="{54C6A5B3-8383-40BD-9C23-F8290E3B2732}">
      <dgm:prSet phldrT="[Text]"/>
      <dgm:spPr/>
      <dgm:t>
        <a:bodyPr/>
        <a:lstStyle/>
        <a:p>
          <a:r>
            <a:rPr lang="en-US" dirty="0"/>
            <a:t>Diuretics </a:t>
          </a:r>
        </a:p>
      </dgm:t>
    </dgm:pt>
    <dgm:pt modelId="{22C00F86-0B4A-4841-866E-7728727037E5}" type="parTrans" cxnId="{8C223234-7A39-45E5-B62A-42DF9151411D}">
      <dgm:prSet/>
      <dgm:spPr/>
      <dgm:t>
        <a:bodyPr/>
        <a:lstStyle/>
        <a:p>
          <a:endParaRPr lang="en-US"/>
        </a:p>
      </dgm:t>
    </dgm:pt>
    <dgm:pt modelId="{32C8C2BB-D741-413C-B8BD-9430A0764E19}" type="sibTrans" cxnId="{8C223234-7A39-45E5-B62A-42DF9151411D}">
      <dgm:prSet/>
      <dgm:spPr/>
      <dgm:t>
        <a:bodyPr/>
        <a:lstStyle/>
        <a:p>
          <a:endParaRPr lang="en-US"/>
        </a:p>
      </dgm:t>
    </dgm:pt>
    <dgm:pt modelId="{CBC11CEA-E05B-499B-ABE1-A2349AE6DA3E}">
      <dgm:prSet phldrT="[Text]"/>
      <dgm:spPr/>
      <dgm:t>
        <a:bodyPr/>
        <a:lstStyle/>
        <a:p>
          <a:r>
            <a:rPr lang="en-US" dirty="0"/>
            <a:t>Increased aldosterone activity</a:t>
          </a:r>
        </a:p>
      </dgm:t>
    </dgm:pt>
    <dgm:pt modelId="{D249A139-178F-4225-BD68-BFD943C50514}" type="parTrans" cxnId="{47A7269B-3AFE-47D2-BFBD-34935E8125A4}">
      <dgm:prSet/>
      <dgm:spPr/>
      <dgm:t>
        <a:bodyPr/>
        <a:lstStyle/>
        <a:p>
          <a:endParaRPr lang="en-US"/>
        </a:p>
      </dgm:t>
    </dgm:pt>
    <dgm:pt modelId="{00E0CDFD-7331-48DD-9114-F01BA994B05A}" type="sibTrans" cxnId="{47A7269B-3AFE-47D2-BFBD-34935E8125A4}">
      <dgm:prSet/>
      <dgm:spPr/>
      <dgm:t>
        <a:bodyPr/>
        <a:lstStyle/>
        <a:p>
          <a:endParaRPr lang="en-US"/>
        </a:p>
      </dgm:t>
    </dgm:pt>
    <dgm:pt modelId="{4C7834DF-6088-462D-ABBB-2CCFB8B6CE74}">
      <dgm:prSet phldrT="[Text]"/>
      <dgm:spPr/>
      <dgm:t>
        <a:bodyPr/>
        <a:lstStyle/>
        <a:p>
          <a:r>
            <a:rPr lang="en-US" dirty="0"/>
            <a:t>Alkalosis</a:t>
          </a:r>
        </a:p>
      </dgm:t>
    </dgm:pt>
    <dgm:pt modelId="{4F2714DF-D484-412C-85D7-4431A620714C}" type="parTrans" cxnId="{3388A3FE-E2CC-448B-A2C8-B99C9087F8B6}">
      <dgm:prSet/>
      <dgm:spPr/>
      <dgm:t>
        <a:bodyPr/>
        <a:lstStyle/>
        <a:p>
          <a:endParaRPr lang="en-US"/>
        </a:p>
      </dgm:t>
    </dgm:pt>
    <dgm:pt modelId="{7336F6A2-148C-435D-99E3-08F10888E329}" type="sibTrans" cxnId="{3388A3FE-E2CC-448B-A2C8-B99C9087F8B6}">
      <dgm:prSet/>
      <dgm:spPr/>
      <dgm:t>
        <a:bodyPr/>
        <a:lstStyle/>
        <a:p>
          <a:endParaRPr lang="en-US"/>
        </a:p>
      </dgm:t>
    </dgm:pt>
    <dgm:pt modelId="{649E2509-8A59-47A6-97E6-0105E42E6B31}">
      <dgm:prSet phldrT="[Text]"/>
      <dgm:spPr/>
      <dgm:t>
        <a:bodyPr/>
        <a:lstStyle/>
        <a:p>
          <a:r>
            <a:rPr lang="en-US" dirty="0"/>
            <a:t>K goes into the cell</a:t>
          </a:r>
        </a:p>
      </dgm:t>
    </dgm:pt>
    <dgm:pt modelId="{A3B7C995-ED03-443D-8D8B-8E1C8FC27BB8}" type="parTrans" cxnId="{8E146E4A-B23B-4FFC-BBCE-8B4F738BDF7B}">
      <dgm:prSet/>
      <dgm:spPr/>
      <dgm:t>
        <a:bodyPr/>
        <a:lstStyle/>
        <a:p>
          <a:endParaRPr lang="en-US"/>
        </a:p>
      </dgm:t>
    </dgm:pt>
    <dgm:pt modelId="{5037557F-BBB2-4370-A4A7-45C0EE6D3454}" type="sibTrans" cxnId="{8E146E4A-B23B-4FFC-BBCE-8B4F738BDF7B}">
      <dgm:prSet/>
      <dgm:spPr/>
      <dgm:t>
        <a:bodyPr/>
        <a:lstStyle/>
        <a:p>
          <a:endParaRPr lang="en-US"/>
        </a:p>
      </dgm:t>
    </dgm:pt>
    <dgm:pt modelId="{5624E7F1-D5C5-4089-8645-55DAACAA69F3}">
      <dgm:prSet phldrT="[Text]"/>
      <dgm:spPr/>
      <dgm:t>
        <a:bodyPr/>
        <a:lstStyle/>
        <a:p>
          <a:r>
            <a:rPr lang="en-US" dirty="0"/>
            <a:t>Diarrhea</a:t>
          </a:r>
        </a:p>
      </dgm:t>
    </dgm:pt>
    <dgm:pt modelId="{984E711D-C0A3-42E7-8219-8C96A6169DFE}" type="parTrans" cxnId="{B2BB15F9-0F9B-474A-B31B-CD46EB0E5358}">
      <dgm:prSet/>
      <dgm:spPr/>
    </dgm:pt>
    <dgm:pt modelId="{40C0C1FB-1531-41A3-9039-2DA853B03302}" type="sibTrans" cxnId="{B2BB15F9-0F9B-474A-B31B-CD46EB0E5358}">
      <dgm:prSet/>
      <dgm:spPr/>
    </dgm:pt>
    <dgm:pt modelId="{3F7E4A3C-40E4-4697-A5AC-388891C300FE}">
      <dgm:prSet phldrT="[Text]"/>
      <dgm:spPr/>
      <dgm:t>
        <a:bodyPr/>
        <a:lstStyle/>
        <a:p>
          <a:r>
            <a:rPr lang="en-US" dirty="0"/>
            <a:t>NGT </a:t>
          </a:r>
        </a:p>
      </dgm:t>
    </dgm:pt>
    <dgm:pt modelId="{AB3BEEB7-7A70-4A1E-81D4-1F9573ADC6C1}" type="parTrans" cxnId="{C3970033-9F7F-4963-8565-6C7CC4AE356A}">
      <dgm:prSet/>
      <dgm:spPr/>
    </dgm:pt>
    <dgm:pt modelId="{8B277517-4DF3-48C8-8EC6-05DA57F20203}" type="sibTrans" cxnId="{C3970033-9F7F-4963-8565-6C7CC4AE356A}">
      <dgm:prSet/>
      <dgm:spPr/>
    </dgm:pt>
    <dgm:pt modelId="{5223FF9E-D46A-4C89-8798-EDFCCE5AA53B}">
      <dgm:prSet phldrT="[Text]"/>
      <dgm:spPr/>
      <dgm:t>
        <a:bodyPr/>
        <a:lstStyle/>
        <a:p>
          <a:r>
            <a:rPr lang="en-US" dirty="0"/>
            <a:t>Insulin therapy</a:t>
          </a:r>
        </a:p>
      </dgm:t>
    </dgm:pt>
    <dgm:pt modelId="{CCBEFF3B-63F9-447D-B80F-912CF148BE6A}" type="parTrans" cxnId="{26AC1A49-5748-4B0A-B2E8-959DF918664F}">
      <dgm:prSet/>
      <dgm:spPr/>
    </dgm:pt>
    <dgm:pt modelId="{F921DD85-F3BF-4C11-922A-695F5FF4DA98}" type="sibTrans" cxnId="{26AC1A49-5748-4B0A-B2E8-959DF918664F}">
      <dgm:prSet/>
      <dgm:spPr/>
    </dgm:pt>
    <dgm:pt modelId="{DAFCBCD6-743F-4696-B90E-135CE13E4C57}">
      <dgm:prSet/>
      <dgm:spPr/>
      <dgm:t>
        <a:bodyPr/>
        <a:lstStyle/>
        <a:p>
          <a:r>
            <a:rPr lang="en-US"/>
            <a:t>where  serum  potassium goes  into  the  cells to replace  the outgoing  H ions in an  attempt to correct  the alkalosis (gastric outlet obstruction)</a:t>
          </a:r>
        </a:p>
      </dgm:t>
    </dgm:pt>
    <dgm:pt modelId="{223B47FB-DEDA-47BF-B949-038A34CF4A73}" type="parTrans" cxnId="{F3933D7E-69E1-44B4-AC63-93784712B04B}">
      <dgm:prSet/>
      <dgm:spPr/>
    </dgm:pt>
    <dgm:pt modelId="{DFFEABB6-E059-4B75-B348-64B304ED92CE}" type="sibTrans" cxnId="{F3933D7E-69E1-44B4-AC63-93784712B04B}">
      <dgm:prSet/>
      <dgm:spPr/>
    </dgm:pt>
    <dgm:pt modelId="{945E83C1-5D53-48AD-B7B1-26C5F0361E3C}">
      <dgm:prSet/>
      <dgm:spPr/>
      <dgm:t>
        <a:bodyPr/>
        <a:lstStyle/>
        <a:p>
          <a:endParaRPr lang="en-US"/>
        </a:p>
      </dgm:t>
    </dgm:pt>
    <dgm:pt modelId="{0427D26C-8CFF-4A96-B910-3FA2FB082901}" type="parTrans" cxnId="{F850F582-3CD3-4748-ABE4-A3A5C80BB0DA}">
      <dgm:prSet/>
      <dgm:spPr/>
      <dgm:t>
        <a:bodyPr/>
        <a:lstStyle/>
        <a:p>
          <a:endParaRPr lang="en-US"/>
        </a:p>
      </dgm:t>
    </dgm:pt>
    <dgm:pt modelId="{128F3D5E-68FC-4572-81F3-E3F875293354}" type="sibTrans" cxnId="{F850F582-3CD3-4748-ABE4-A3A5C80BB0DA}">
      <dgm:prSet/>
      <dgm:spPr/>
      <dgm:t>
        <a:bodyPr/>
        <a:lstStyle/>
        <a:p>
          <a:endParaRPr lang="en-US"/>
        </a:p>
      </dgm:t>
    </dgm:pt>
    <dgm:pt modelId="{2602E701-6794-4B46-ABB5-45C34C932A1F}" type="pres">
      <dgm:prSet presAssocID="{FECC9C0F-5EEE-4ACE-BE58-6280376D0591}" presName="Name0" presStyleCnt="0">
        <dgm:presLayoutVars>
          <dgm:dir/>
          <dgm:animLvl val="lvl"/>
          <dgm:resizeHandles val="exact"/>
        </dgm:presLayoutVars>
      </dgm:prSet>
      <dgm:spPr/>
    </dgm:pt>
    <dgm:pt modelId="{0701A495-D541-4D74-87C2-CDCEF7837831}" type="pres">
      <dgm:prSet presAssocID="{8FDC1AB1-3B14-4FC3-988D-2C2D144459C0}" presName="composite" presStyleCnt="0"/>
      <dgm:spPr/>
    </dgm:pt>
    <dgm:pt modelId="{94051F79-13F3-4DCC-A6A4-31E0FFB31050}" type="pres">
      <dgm:prSet presAssocID="{8FDC1AB1-3B14-4FC3-988D-2C2D144459C0}" presName="parTx" presStyleLbl="alignNode1" presStyleIdx="0" presStyleCnt="4">
        <dgm:presLayoutVars>
          <dgm:chMax val="0"/>
          <dgm:chPref val="0"/>
          <dgm:bulletEnabled val="1"/>
        </dgm:presLayoutVars>
      </dgm:prSet>
      <dgm:spPr/>
    </dgm:pt>
    <dgm:pt modelId="{A9523182-3834-44A2-8C06-67BFD06BB0C6}" type="pres">
      <dgm:prSet presAssocID="{8FDC1AB1-3B14-4FC3-988D-2C2D144459C0}" presName="desTx" presStyleLbl="alignAccFollowNode1" presStyleIdx="0" presStyleCnt="4">
        <dgm:presLayoutVars>
          <dgm:bulletEnabled val="1"/>
        </dgm:presLayoutVars>
      </dgm:prSet>
      <dgm:spPr/>
    </dgm:pt>
    <dgm:pt modelId="{0E4B1A06-304F-4032-821F-855E17FB0B8D}" type="pres">
      <dgm:prSet presAssocID="{CFD4A143-5ABB-48C5-96E9-53F4AFAF20BD}" presName="space" presStyleCnt="0"/>
      <dgm:spPr/>
    </dgm:pt>
    <dgm:pt modelId="{E617789F-B34F-4CEB-809E-5F98E1D4AF01}" type="pres">
      <dgm:prSet presAssocID="{92A30834-82C3-4227-A215-30685117916A}" presName="composite" presStyleCnt="0"/>
      <dgm:spPr/>
    </dgm:pt>
    <dgm:pt modelId="{18E9D6BF-28FA-42C2-B9CC-CACE595DCCE6}" type="pres">
      <dgm:prSet presAssocID="{92A30834-82C3-4227-A215-30685117916A}" presName="parTx" presStyleLbl="alignNode1" presStyleIdx="1" presStyleCnt="4">
        <dgm:presLayoutVars>
          <dgm:chMax val="0"/>
          <dgm:chPref val="0"/>
          <dgm:bulletEnabled val="1"/>
        </dgm:presLayoutVars>
      </dgm:prSet>
      <dgm:spPr/>
    </dgm:pt>
    <dgm:pt modelId="{30B36F62-63A2-40B7-A8FC-84E14572174A}" type="pres">
      <dgm:prSet presAssocID="{92A30834-82C3-4227-A215-30685117916A}" presName="desTx" presStyleLbl="alignAccFollowNode1" presStyleIdx="1" presStyleCnt="4">
        <dgm:presLayoutVars>
          <dgm:bulletEnabled val="1"/>
        </dgm:presLayoutVars>
      </dgm:prSet>
      <dgm:spPr/>
    </dgm:pt>
    <dgm:pt modelId="{BB4E8BAE-301C-4EAA-BD57-D00893A7CF25}" type="pres">
      <dgm:prSet presAssocID="{FD2BD717-0319-4D4C-A681-D10567C85830}" presName="space" presStyleCnt="0"/>
      <dgm:spPr/>
    </dgm:pt>
    <dgm:pt modelId="{727AEA5D-E434-4020-BD98-15240AC527E8}" type="pres">
      <dgm:prSet presAssocID="{4C7834DF-6088-462D-ABBB-2CCFB8B6CE74}" presName="composite" presStyleCnt="0"/>
      <dgm:spPr/>
    </dgm:pt>
    <dgm:pt modelId="{E752AF87-FA24-4FCC-8B0B-F8B9A4D65F8B}" type="pres">
      <dgm:prSet presAssocID="{4C7834DF-6088-462D-ABBB-2CCFB8B6CE74}" presName="parTx" presStyleLbl="alignNode1" presStyleIdx="2" presStyleCnt="4">
        <dgm:presLayoutVars>
          <dgm:chMax val="0"/>
          <dgm:chPref val="0"/>
          <dgm:bulletEnabled val="1"/>
        </dgm:presLayoutVars>
      </dgm:prSet>
      <dgm:spPr/>
    </dgm:pt>
    <dgm:pt modelId="{A809547B-C7FF-40D4-9BFC-B00EBD1F4878}" type="pres">
      <dgm:prSet presAssocID="{4C7834DF-6088-462D-ABBB-2CCFB8B6CE74}" presName="desTx" presStyleLbl="alignAccFollowNode1" presStyleIdx="2" presStyleCnt="4">
        <dgm:presLayoutVars>
          <dgm:bulletEnabled val="1"/>
        </dgm:presLayoutVars>
      </dgm:prSet>
      <dgm:spPr/>
    </dgm:pt>
    <dgm:pt modelId="{DFFEA849-C6D5-42C1-94AE-55A840ACC829}" type="pres">
      <dgm:prSet presAssocID="{7336F6A2-148C-435D-99E3-08F10888E329}" presName="space" presStyleCnt="0"/>
      <dgm:spPr/>
    </dgm:pt>
    <dgm:pt modelId="{F75B45B9-D022-4B25-912E-AEC94D405ACC}" type="pres">
      <dgm:prSet presAssocID="{5223FF9E-D46A-4C89-8798-EDFCCE5AA53B}" presName="composite" presStyleCnt="0"/>
      <dgm:spPr/>
    </dgm:pt>
    <dgm:pt modelId="{76B6C1C7-5C02-4DCB-8D81-D41EC50BF92C}" type="pres">
      <dgm:prSet presAssocID="{5223FF9E-D46A-4C89-8798-EDFCCE5AA53B}" presName="parTx" presStyleLbl="alignNode1" presStyleIdx="3" presStyleCnt="4">
        <dgm:presLayoutVars>
          <dgm:chMax val="0"/>
          <dgm:chPref val="0"/>
          <dgm:bulletEnabled val="1"/>
        </dgm:presLayoutVars>
      </dgm:prSet>
      <dgm:spPr/>
    </dgm:pt>
    <dgm:pt modelId="{0200CB8B-7A55-4E44-ACDB-F05D19A68381}" type="pres">
      <dgm:prSet presAssocID="{5223FF9E-D46A-4C89-8798-EDFCCE5AA53B}" presName="desTx" presStyleLbl="alignAccFollowNode1" presStyleIdx="3" presStyleCnt="4">
        <dgm:presLayoutVars>
          <dgm:bulletEnabled val="1"/>
        </dgm:presLayoutVars>
      </dgm:prSet>
      <dgm:spPr/>
    </dgm:pt>
  </dgm:ptLst>
  <dgm:cxnLst>
    <dgm:cxn modelId="{9354FB0C-AA44-4033-BD08-46968D259231}" type="presOf" srcId="{1D1DEF27-BD00-4456-B035-D5B4C1A4F2CC}" destId="{A9523182-3834-44A2-8C06-67BFD06BB0C6}" srcOrd="0" destOrd="1" presId="urn:microsoft.com/office/officeart/2005/8/layout/hList1"/>
    <dgm:cxn modelId="{36E51410-10CA-41E9-B98E-C87C69D9ED84}" type="presOf" srcId="{54C6A5B3-8383-40BD-9C23-F8290E3B2732}" destId="{30B36F62-63A2-40B7-A8FC-84E14572174A}" srcOrd="0" destOrd="0" presId="urn:microsoft.com/office/officeart/2005/8/layout/hList1"/>
    <dgm:cxn modelId="{FBCF3712-1170-44D8-93E5-0B07A6FF8B5C}" type="presOf" srcId="{DAFCBCD6-743F-4696-B90E-135CE13E4C57}" destId="{A809547B-C7FF-40D4-9BFC-B00EBD1F4878}" srcOrd="0" destOrd="0" presId="urn:microsoft.com/office/officeart/2005/8/layout/hList1"/>
    <dgm:cxn modelId="{10A5EB19-A16A-4027-A675-EA859BA376A4}" type="presOf" srcId="{92A30834-82C3-4227-A215-30685117916A}" destId="{18E9D6BF-28FA-42C2-B9CC-CACE595DCCE6}" srcOrd="0" destOrd="0" presId="urn:microsoft.com/office/officeart/2005/8/layout/hList1"/>
    <dgm:cxn modelId="{C3970033-9F7F-4963-8565-6C7CC4AE356A}" srcId="{8FDC1AB1-3B14-4FC3-988D-2C2D144459C0}" destId="{3F7E4A3C-40E4-4697-A5AC-388891C300FE}" srcOrd="3" destOrd="0" parTransId="{AB3BEEB7-7A70-4A1E-81D4-1F9573ADC6C1}" sibTransId="{8B277517-4DF3-48C8-8EC6-05DA57F20203}"/>
    <dgm:cxn modelId="{8C223234-7A39-45E5-B62A-42DF9151411D}" srcId="{92A30834-82C3-4227-A215-30685117916A}" destId="{54C6A5B3-8383-40BD-9C23-F8290E3B2732}" srcOrd="0" destOrd="0" parTransId="{22C00F86-0B4A-4841-866E-7728727037E5}" sibTransId="{32C8C2BB-D741-413C-B8BD-9430A0764E19}"/>
    <dgm:cxn modelId="{9D9B513C-08A8-4937-8CFD-3DE7DEAC6951}" srcId="{8FDC1AB1-3B14-4FC3-988D-2C2D144459C0}" destId="{E584C148-025E-4CC9-94DB-34D24795BF3E}" srcOrd="0" destOrd="0" parTransId="{0F3E19C0-EB55-4D03-A793-69B922F16DC1}" sibTransId="{BACF4C97-E912-4855-BA51-6D5C961B1449}"/>
    <dgm:cxn modelId="{26AC1A49-5748-4B0A-B2E8-959DF918664F}" srcId="{FECC9C0F-5EEE-4ACE-BE58-6280376D0591}" destId="{5223FF9E-D46A-4C89-8798-EDFCCE5AA53B}" srcOrd="3" destOrd="0" parTransId="{CCBEFF3B-63F9-447D-B80F-912CF148BE6A}" sibTransId="{F921DD85-F3BF-4C11-922A-695F5FF4DA98}"/>
    <dgm:cxn modelId="{8E146E4A-B23B-4FFC-BBCE-8B4F738BDF7B}" srcId="{5223FF9E-D46A-4C89-8798-EDFCCE5AA53B}" destId="{649E2509-8A59-47A6-97E6-0105E42E6B31}" srcOrd="0" destOrd="0" parTransId="{A3B7C995-ED03-443D-8D8B-8E1C8FC27BB8}" sibTransId="{5037557F-BBB2-4370-A4A7-45C0EE6D3454}"/>
    <dgm:cxn modelId="{E5418C79-5B9C-4B69-A480-5524770DE2F0}" srcId="{8FDC1AB1-3B14-4FC3-988D-2C2D144459C0}" destId="{1D1DEF27-BD00-4456-B035-D5B4C1A4F2CC}" srcOrd="1" destOrd="0" parTransId="{F3C5264C-85BF-4163-8390-FF05D51977C6}" sibTransId="{97EEA292-4F28-4771-B2CD-5D00DAAF0DD6}"/>
    <dgm:cxn modelId="{A86E375A-0CF6-4249-84B5-1C27D32E0021}" type="presOf" srcId="{5223FF9E-D46A-4C89-8798-EDFCCE5AA53B}" destId="{76B6C1C7-5C02-4DCB-8D81-D41EC50BF92C}" srcOrd="0" destOrd="0" presId="urn:microsoft.com/office/officeart/2005/8/layout/hList1"/>
    <dgm:cxn modelId="{F3933D7E-69E1-44B4-AC63-93784712B04B}" srcId="{4C7834DF-6088-462D-ABBB-2CCFB8B6CE74}" destId="{DAFCBCD6-743F-4696-B90E-135CE13E4C57}" srcOrd="0" destOrd="0" parTransId="{223B47FB-DEDA-47BF-B949-038A34CF4A73}" sibTransId="{DFFEABB6-E059-4B75-B348-64B304ED92CE}"/>
    <dgm:cxn modelId="{F850F582-3CD3-4748-ABE4-A3A5C80BB0DA}" srcId="{4C7834DF-6088-462D-ABBB-2CCFB8B6CE74}" destId="{945E83C1-5D53-48AD-B7B1-26C5F0361E3C}" srcOrd="1" destOrd="0" parTransId="{0427D26C-8CFF-4A96-B910-3FA2FB082901}" sibTransId="{128F3D5E-68FC-4572-81F3-E3F875293354}"/>
    <dgm:cxn modelId="{1A50E296-B25F-4200-B249-A1E1EA59F449}" type="presOf" srcId="{FECC9C0F-5EEE-4ACE-BE58-6280376D0591}" destId="{2602E701-6794-4B46-ABB5-45C34C932A1F}" srcOrd="0" destOrd="0" presId="urn:microsoft.com/office/officeart/2005/8/layout/hList1"/>
    <dgm:cxn modelId="{47A7269B-3AFE-47D2-BFBD-34935E8125A4}" srcId="{92A30834-82C3-4227-A215-30685117916A}" destId="{CBC11CEA-E05B-499B-ABE1-A2349AE6DA3E}" srcOrd="1" destOrd="0" parTransId="{D249A139-178F-4225-BD68-BFD943C50514}" sibTransId="{00E0CDFD-7331-48DD-9114-F01BA994B05A}"/>
    <dgm:cxn modelId="{CC6A719E-8C41-49A1-9B4E-6DB91D82C1ED}" type="presOf" srcId="{8FDC1AB1-3B14-4FC3-988D-2C2D144459C0}" destId="{94051F79-13F3-4DCC-A6A4-31E0FFB31050}" srcOrd="0" destOrd="0" presId="urn:microsoft.com/office/officeart/2005/8/layout/hList1"/>
    <dgm:cxn modelId="{25A3F6A2-8BB6-4997-804F-E8FDB4CFC4D9}" type="presOf" srcId="{CBC11CEA-E05B-499B-ABE1-A2349AE6DA3E}" destId="{30B36F62-63A2-40B7-A8FC-84E14572174A}" srcOrd="0" destOrd="1" presId="urn:microsoft.com/office/officeart/2005/8/layout/hList1"/>
    <dgm:cxn modelId="{2B58E6BC-2791-4A91-94A4-80E75D37156A}" type="presOf" srcId="{E584C148-025E-4CC9-94DB-34D24795BF3E}" destId="{A9523182-3834-44A2-8C06-67BFD06BB0C6}" srcOrd="0" destOrd="0" presId="urn:microsoft.com/office/officeart/2005/8/layout/hList1"/>
    <dgm:cxn modelId="{907960C5-305E-403A-BDC5-E490816297D2}" type="presOf" srcId="{3F7E4A3C-40E4-4697-A5AC-388891C300FE}" destId="{A9523182-3834-44A2-8C06-67BFD06BB0C6}" srcOrd="0" destOrd="3" presId="urn:microsoft.com/office/officeart/2005/8/layout/hList1"/>
    <dgm:cxn modelId="{893E3AC9-637F-4346-B350-44CD2994EA40}" srcId="{FECC9C0F-5EEE-4ACE-BE58-6280376D0591}" destId="{8FDC1AB1-3B14-4FC3-988D-2C2D144459C0}" srcOrd="0" destOrd="0" parTransId="{433A66FE-2D0E-49B9-81D3-AB1F4D6E6B38}" sibTransId="{CFD4A143-5ABB-48C5-96E9-53F4AFAF20BD}"/>
    <dgm:cxn modelId="{C5A114DE-58D4-40A0-B5AB-7C51879F594A}" type="presOf" srcId="{5624E7F1-D5C5-4089-8645-55DAACAA69F3}" destId="{A9523182-3834-44A2-8C06-67BFD06BB0C6}" srcOrd="0" destOrd="2" presId="urn:microsoft.com/office/officeart/2005/8/layout/hList1"/>
    <dgm:cxn modelId="{B183FBE7-F7AF-4661-87ED-A74E0FBDD10A}" type="presOf" srcId="{945E83C1-5D53-48AD-B7B1-26C5F0361E3C}" destId="{A809547B-C7FF-40D4-9BFC-B00EBD1F4878}" srcOrd="0" destOrd="1" presId="urn:microsoft.com/office/officeart/2005/8/layout/hList1"/>
    <dgm:cxn modelId="{A50750EF-30DB-4B18-A93F-722B0A176914}" srcId="{FECC9C0F-5EEE-4ACE-BE58-6280376D0591}" destId="{92A30834-82C3-4227-A215-30685117916A}" srcOrd="1" destOrd="0" parTransId="{79F4A2C5-72E8-4200-9F0F-192C3E35B627}" sibTransId="{FD2BD717-0319-4D4C-A681-D10567C85830}"/>
    <dgm:cxn modelId="{0A2B3DF6-88CF-4A08-9161-6A16989304D7}" type="presOf" srcId="{649E2509-8A59-47A6-97E6-0105E42E6B31}" destId="{0200CB8B-7A55-4E44-ACDB-F05D19A68381}" srcOrd="0" destOrd="0" presId="urn:microsoft.com/office/officeart/2005/8/layout/hList1"/>
    <dgm:cxn modelId="{EEA450F6-ED1F-4351-9815-C8095A4F0CF0}" type="presOf" srcId="{4C7834DF-6088-462D-ABBB-2CCFB8B6CE74}" destId="{E752AF87-FA24-4FCC-8B0B-F8B9A4D65F8B}" srcOrd="0" destOrd="0" presId="urn:microsoft.com/office/officeart/2005/8/layout/hList1"/>
    <dgm:cxn modelId="{B2BB15F9-0F9B-474A-B31B-CD46EB0E5358}" srcId="{8FDC1AB1-3B14-4FC3-988D-2C2D144459C0}" destId="{5624E7F1-D5C5-4089-8645-55DAACAA69F3}" srcOrd="2" destOrd="0" parTransId="{984E711D-C0A3-42E7-8219-8C96A6169DFE}" sibTransId="{40C0C1FB-1531-41A3-9039-2DA853B03302}"/>
    <dgm:cxn modelId="{3388A3FE-E2CC-448B-A2C8-B99C9087F8B6}" srcId="{FECC9C0F-5EEE-4ACE-BE58-6280376D0591}" destId="{4C7834DF-6088-462D-ABBB-2CCFB8B6CE74}" srcOrd="2" destOrd="0" parTransId="{4F2714DF-D484-412C-85D7-4431A620714C}" sibTransId="{7336F6A2-148C-435D-99E3-08F10888E329}"/>
    <dgm:cxn modelId="{8DC0BEA3-FAB1-411E-87C2-E5A272CE3391}" type="presParOf" srcId="{2602E701-6794-4B46-ABB5-45C34C932A1F}" destId="{0701A495-D541-4D74-87C2-CDCEF7837831}" srcOrd="0" destOrd="0" presId="urn:microsoft.com/office/officeart/2005/8/layout/hList1"/>
    <dgm:cxn modelId="{CE6B3E55-7028-4A00-B84E-836B198CA8AC}" type="presParOf" srcId="{0701A495-D541-4D74-87C2-CDCEF7837831}" destId="{94051F79-13F3-4DCC-A6A4-31E0FFB31050}" srcOrd="0" destOrd="0" presId="urn:microsoft.com/office/officeart/2005/8/layout/hList1"/>
    <dgm:cxn modelId="{71199E1A-6A35-44D7-8B7A-367077F16493}" type="presParOf" srcId="{0701A495-D541-4D74-87C2-CDCEF7837831}" destId="{A9523182-3834-44A2-8C06-67BFD06BB0C6}" srcOrd="1" destOrd="0" presId="urn:microsoft.com/office/officeart/2005/8/layout/hList1"/>
    <dgm:cxn modelId="{A1B9A653-8E65-465E-ABDA-4C7FA53B1C19}" type="presParOf" srcId="{2602E701-6794-4B46-ABB5-45C34C932A1F}" destId="{0E4B1A06-304F-4032-821F-855E17FB0B8D}" srcOrd="1" destOrd="0" presId="urn:microsoft.com/office/officeart/2005/8/layout/hList1"/>
    <dgm:cxn modelId="{E7805C59-F72A-4EAB-992E-9F46A9B78E20}" type="presParOf" srcId="{2602E701-6794-4B46-ABB5-45C34C932A1F}" destId="{E617789F-B34F-4CEB-809E-5F98E1D4AF01}" srcOrd="2" destOrd="0" presId="urn:microsoft.com/office/officeart/2005/8/layout/hList1"/>
    <dgm:cxn modelId="{92A51B59-421C-483E-97E1-A29EE64412D9}" type="presParOf" srcId="{E617789F-B34F-4CEB-809E-5F98E1D4AF01}" destId="{18E9D6BF-28FA-42C2-B9CC-CACE595DCCE6}" srcOrd="0" destOrd="0" presId="urn:microsoft.com/office/officeart/2005/8/layout/hList1"/>
    <dgm:cxn modelId="{57B5F3BD-E88C-4B05-ACD8-72140440A9CB}" type="presParOf" srcId="{E617789F-B34F-4CEB-809E-5F98E1D4AF01}" destId="{30B36F62-63A2-40B7-A8FC-84E14572174A}" srcOrd="1" destOrd="0" presId="urn:microsoft.com/office/officeart/2005/8/layout/hList1"/>
    <dgm:cxn modelId="{F38E1BC2-2A8D-4A48-8042-8D269866454D}" type="presParOf" srcId="{2602E701-6794-4B46-ABB5-45C34C932A1F}" destId="{BB4E8BAE-301C-4EAA-BD57-D00893A7CF25}" srcOrd="3" destOrd="0" presId="urn:microsoft.com/office/officeart/2005/8/layout/hList1"/>
    <dgm:cxn modelId="{039A1E5B-1A02-4DF9-A67E-0901952FC957}" type="presParOf" srcId="{2602E701-6794-4B46-ABB5-45C34C932A1F}" destId="{727AEA5D-E434-4020-BD98-15240AC527E8}" srcOrd="4" destOrd="0" presId="urn:microsoft.com/office/officeart/2005/8/layout/hList1"/>
    <dgm:cxn modelId="{C6F1050F-34AF-44E1-8365-8E91318A5BDA}" type="presParOf" srcId="{727AEA5D-E434-4020-BD98-15240AC527E8}" destId="{E752AF87-FA24-4FCC-8B0B-F8B9A4D65F8B}" srcOrd="0" destOrd="0" presId="urn:microsoft.com/office/officeart/2005/8/layout/hList1"/>
    <dgm:cxn modelId="{D0D08B8F-8AB1-4E7B-8B0B-896D04410F07}" type="presParOf" srcId="{727AEA5D-E434-4020-BD98-15240AC527E8}" destId="{A809547B-C7FF-40D4-9BFC-B00EBD1F4878}" srcOrd="1" destOrd="0" presId="urn:microsoft.com/office/officeart/2005/8/layout/hList1"/>
    <dgm:cxn modelId="{BCF9B724-1593-496F-9CC1-28153EE73DA2}" type="presParOf" srcId="{2602E701-6794-4B46-ABB5-45C34C932A1F}" destId="{DFFEA849-C6D5-42C1-94AE-55A840ACC829}" srcOrd="5" destOrd="0" presId="urn:microsoft.com/office/officeart/2005/8/layout/hList1"/>
    <dgm:cxn modelId="{A9EE41C4-50B2-4D34-8402-64A26F176486}" type="presParOf" srcId="{2602E701-6794-4B46-ABB5-45C34C932A1F}" destId="{F75B45B9-D022-4B25-912E-AEC94D405ACC}" srcOrd="6" destOrd="0" presId="urn:microsoft.com/office/officeart/2005/8/layout/hList1"/>
    <dgm:cxn modelId="{6702D35A-BAE9-4508-98D5-679EA3448137}" type="presParOf" srcId="{F75B45B9-D022-4B25-912E-AEC94D405ACC}" destId="{76B6C1C7-5C02-4DCB-8D81-D41EC50BF92C}" srcOrd="0" destOrd="0" presId="urn:microsoft.com/office/officeart/2005/8/layout/hList1"/>
    <dgm:cxn modelId="{74A1682B-5438-4539-AFEC-F6CA04ED7AEB}" type="presParOf" srcId="{F75B45B9-D022-4B25-912E-AEC94D405ACC}" destId="{0200CB8B-7A55-4E44-ACDB-F05D19A683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51F79-13F3-4DCC-A6A4-31E0FFB31050}">
      <dsp:nvSpPr>
        <dsp:cNvPr id="0" name=""/>
        <dsp:cNvSpPr/>
      </dsp:nvSpPr>
      <dsp:spPr>
        <a:xfrm>
          <a:off x="3654" y="101207"/>
          <a:ext cx="2197500"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GIT loss</a:t>
          </a:r>
        </a:p>
      </dsp:txBody>
      <dsp:txXfrm>
        <a:off x="3654" y="101207"/>
        <a:ext cx="2197500" cy="604800"/>
      </dsp:txXfrm>
    </dsp:sp>
    <dsp:sp modelId="{A9523182-3834-44A2-8C06-67BFD06BB0C6}">
      <dsp:nvSpPr>
        <dsp:cNvPr id="0" name=""/>
        <dsp:cNvSpPr/>
      </dsp:nvSpPr>
      <dsp:spPr>
        <a:xfrm>
          <a:off x="3654" y="706007"/>
          <a:ext cx="2197500" cy="32155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Low intake</a:t>
          </a:r>
        </a:p>
        <a:p>
          <a:pPr marL="228600" lvl="1" indent="-228600" algn="l" defTabSz="933450">
            <a:lnSpc>
              <a:spcPct val="90000"/>
            </a:lnSpc>
            <a:spcBef>
              <a:spcPct val="0"/>
            </a:spcBef>
            <a:spcAft>
              <a:spcPct val="15000"/>
            </a:spcAft>
            <a:buChar char="•"/>
          </a:pPr>
          <a:r>
            <a:rPr lang="en-US" sz="2100" kern="1200" dirty="0"/>
            <a:t>Vomiting</a:t>
          </a:r>
        </a:p>
        <a:p>
          <a:pPr marL="228600" lvl="1" indent="-228600" algn="l" defTabSz="933450">
            <a:lnSpc>
              <a:spcPct val="90000"/>
            </a:lnSpc>
            <a:spcBef>
              <a:spcPct val="0"/>
            </a:spcBef>
            <a:spcAft>
              <a:spcPct val="15000"/>
            </a:spcAft>
            <a:buChar char="•"/>
          </a:pPr>
          <a:r>
            <a:rPr lang="en-US" sz="2100" kern="1200" dirty="0"/>
            <a:t>Diarrhea</a:t>
          </a:r>
        </a:p>
        <a:p>
          <a:pPr marL="228600" lvl="1" indent="-228600" algn="l" defTabSz="933450">
            <a:lnSpc>
              <a:spcPct val="90000"/>
            </a:lnSpc>
            <a:spcBef>
              <a:spcPct val="0"/>
            </a:spcBef>
            <a:spcAft>
              <a:spcPct val="15000"/>
            </a:spcAft>
            <a:buChar char="•"/>
          </a:pPr>
          <a:r>
            <a:rPr lang="en-US" sz="2100" kern="1200" dirty="0"/>
            <a:t>NGT </a:t>
          </a:r>
        </a:p>
      </dsp:txBody>
      <dsp:txXfrm>
        <a:off x="3654" y="706007"/>
        <a:ext cx="2197500" cy="3215510"/>
      </dsp:txXfrm>
    </dsp:sp>
    <dsp:sp modelId="{18E9D6BF-28FA-42C2-B9CC-CACE595DCCE6}">
      <dsp:nvSpPr>
        <dsp:cNvPr id="0" name=""/>
        <dsp:cNvSpPr/>
      </dsp:nvSpPr>
      <dsp:spPr>
        <a:xfrm>
          <a:off x="2508805" y="101207"/>
          <a:ext cx="2197500"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Renal loss</a:t>
          </a:r>
        </a:p>
      </dsp:txBody>
      <dsp:txXfrm>
        <a:off x="2508805" y="101207"/>
        <a:ext cx="2197500" cy="604800"/>
      </dsp:txXfrm>
    </dsp:sp>
    <dsp:sp modelId="{30B36F62-63A2-40B7-A8FC-84E14572174A}">
      <dsp:nvSpPr>
        <dsp:cNvPr id="0" name=""/>
        <dsp:cNvSpPr/>
      </dsp:nvSpPr>
      <dsp:spPr>
        <a:xfrm>
          <a:off x="2508805" y="706007"/>
          <a:ext cx="2197500" cy="32155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Diuretics </a:t>
          </a:r>
        </a:p>
        <a:p>
          <a:pPr marL="228600" lvl="1" indent="-228600" algn="l" defTabSz="933450">
            <a:lnSpc>
              <a:spcPct val="90000"/>
            </a:lnSpc>
            <a:spcBef>
              <a:spcPct val="0"/>
            </a:spcBef>
            <a:spcAft>
              <a:spcPct val="15000"/>
            </a:spcAft>
            <a:buChar char="•"/>
          </a:pPr>
          <a:r>
            <a:rPr lang="en-US" sz="2100" kern="1200" dirty="0"/>
            <a:t>Increased aldosterone activity</a:t>
          </a:r>
        </a:p>
      </dsp:txBody>
      <dsp:txXfrm>
        <a:off x="2508805" y="706007"/>
        <a:ext cx="2197500" cy="3215510"/>
      </dsp:txXfrm>
    </dsp:sp>
    <dsp:sp modelId="{E752AF87-FA24-4FCC-8B0B-F8B9A4D65F8B}">
      <dsp:nvSpPr>
        <dsp:cNvPr id="0" name=""/>
        <dsp:cNvSpPr/>
      </dsp:nvSpPr>
      <dsp:spPr>
        <a:xfrm>
          <a:off x="5013956" y="101207"/>
          <a:ext cx="2197500"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Alkalosis</a:t>
          </a:r>
        </a:p>
      </dsp:txBody>
      <dsp:txXfrm>
        <a:off x="5013956" y="101207"/>
        <a:ext cx="2197500" cy="604800"/>
      </dsp:txXfrm>
    </dsp:sp>
    <dsp:sp modelId="{A809547B-C7FF-40D4-9BFC-B00EBD1F4878}">
      <dsp:nvSpPr>
        <dsp:cNvPr id="0" name=""/>
        <dsp:cNvSpPr/>
      </dsp:nvSpPr>
      <dsp:spPr>
        <a:xfrm>
          <a:off x="5013956" y="706007"/>
          <a:ext cx="2197500" cy="32155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where  serum  potassium goes  into  the  cells to replace  the outgoing  H ions in an  attempt to correct  the alkalosis (gastric outlet obstruction)</a:t>
          </a:r>
        </a:p>
        <a:p>
          <a:pPr marL="228600" lvl="1" indent="-228600" algn="l" defTabSz="933450">
            <a:lnSpc>
              <a:spcPct val="90000"/>
            </a:lnSpc>
            <a:spcBef>
              <a:spcPct val="0"/>
            </a:spcBef>
            <a:spcAft>
              <a:spcPct val="15000"/>
            </a:spcAft>
            <a:buChar char="•"/>
          </a:pPr>
          <a:endParaRPr lang="en-US" sz="2100" kern="1200"/>
        </a:p>
      </dsp:txBody>
      <dsp:txXfrm>
        <a:off x="5013956" y="706007"/>
        <a:ext cx="2197500" cy="3215510"/>
      </dsp:txXfrm>
    </dsp:sp>
    <dsp:sp modelId="{76B6C1C7-5C02-4DCB-8D81-D41EC50BF92C}">
      <dsp:nvSpPr>
        <dsp:cNvPr id="0" name=""/>
        <dsp:cNvSpPr/>
      </dsp:nvSpPr>
      <dsp:spPr>
        <a:xfrm>
          <a:off x="7519106" y="101207"/>
          <a:ext cx="2197500"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Insulin therapy</a:t>
          </a:r>
        </a:p>
      </dsp:txBody>
      <dsp:txXfrm>
        <a:off x="7519106" y="101207"/>
        <a:ext cx="2197500" cy="604800"/>
      </dsp:txXfrm>
    </dsp:sp>
    <dsp:sp modelId="{0200CB8B-7A55-4E44-ACDB-F05D19A68381}">
      <dsp:nvSpPr>
        <dsp:cNvPr id="0" name=""/>
        <dsp:cNvSpPr/>
      </dsp:nvSpPr>
      <dsp:spPr>
        <a:xfrm>
          <a:off x="7519106" y="706007"/>
          <a:ext cx="2197500" cy="32155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K goes into the cell</a:t>
          </a:r>
        </a:p>
      </dsp:txBody>
      <dsp:txXfrm>
        <a:off x="7519106" y="706007"/>
        <a:ext cx="2197500" cy="32155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89FAE01-EE0F-4E6E-8271-E7A7A14DCB51}"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6F5A-C04C-4763-8896-97C1DEAEE0B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7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FAE01-EE0F-4E6E-8271-E7A7A14DCB51}"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196285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FAE01-EE0F-4E6E-8271-E7A7A14DCB51}"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6F5A-C04C-4763-8896-97C1DEAEE0B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07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FAE01-EE0F-4E6E-8271-E7A7A14DCB51}"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16339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9FAE01-EE0F-4E6E-8271-E7A7A14DCB51}"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6F5A-C04C-4763-8896-97C1DEAEE0B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7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FAE01-EE0F-4E6E-8271-E7A7A14DCB51}"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346049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FAE01-EE0F-4E6E-8271-E7A7A14DCB51}"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33804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FAE01-EE0F-4E6E-8271-E7A7A14DCB51}"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354689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FAE01-EE0F-4E6E-8271-E7A7A14DCB51}"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40495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9FAE01-EE0F-4E6E-8271-E7A7A14DCB51}"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6F5A-C04C-4763-8896-97C1DEAEE0B1}" type="slidenum">
              <a:rPr lang="en-US" smtClean="0"/>
              <a:t>‹#›</a:t>
            </a:fld>
            <a:endParaRPr lang="en-US"/>
          </a:p>
        </p:txBody>
      </p:sp>
    </p:spTree>
    <p:extLst>
      <p:ext uri="{BB962C8B-B14F-4D97-AF65-F5344CB8AC3E}">
        <p14:creationId xmlns:p14="http://schemas.microsoft.com/office/powerpoint/2010/main" val="187991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9FAE01-EE0F-4E6E-8271-E7A7A14DCB51}"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6F5A-C04C-4763-8896-97C1DEAEE0B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1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89FAE01-EE0F-4E6E-8271-E7A7A14DCB51}" type="datetimeFigureOut">
              <a:rPr lang="en-US" smtClean="0"/>
              <a:t>2/1/2023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6106F5A-C04C-4763-8896-97C1DEAEE0B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41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image" Target="../media/image10.emf"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1.emf"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5.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5.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3.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F9FA-635F-49BC-9C76-BD63C8E6C4D6}"/>
              </a:ext>
            </a:extLst>
          </p:cNvPr>
          <p:cNvSpPr>
            <a:spLocks noGrp="1"/>
          </p:cNvSpPr>
          <p:nvPr>
            <p:ph type="ctrTitle"/>
          </p:nvPr>
        </p:nvSpPr>
        <p:spPr/>
        <p:txBody>
          <a:bodyPr/>
          <a:lstStyle/>
          <a:p>
            <a:r>
              <a:rPr lang="en-US" b="1" dirty="0"/>
              <a:t>Fluids and Electrolytes</a:t>
            </a:r>
          </a:p>
        </p:txBody>
      </p:sp>
      <p:sp>
        <p:nvSpPr>
          <p:cNvPr id="3" name="Subtitle 2">
            <a:extLst>
              <a:ext uri="{FF2B5EF4-FFF2-40B4-BE49-F238E27FC236}">
                <a16:creationId xmlns:a16="http://schemas.microsoft.com/office/drawing/2014/main" id="{C5B348C2-6C9D-4C2C-BAE5-8E11B4277A35}"/>
              </a:ext>
            </a:extLst>
          </p:cNvPr>
          <p:cNvSpPr>
            <a:spLocks noGrp="1"/>
          </p:cNvSpPr>
          <p:nvPr>
            <p:ph type="subTitle" idx="1"/>
          </p:nvPr>
        </p:nvSpPr>
        <p:spPr/>
        <p:txBody>
          <a:bodyPr/>
          <a:lstStyle/>
          <a:p>
            <a:r>
              <a:rPr lang="en-US" b="1" dirty="0"/>
              <a:t>Dr. Ali Jad Abdelwahab</a:t>
            </a:r>
          </a:p>
        </p:txBody>
      </p:sp>
    </p:spTree>
    <p:extLst>
      <p:ext uri="{BB962C8B-B14F-4D97-AF65-F5344CB8AC3E}">
        <p14:creationId xmlns:p14="http://schemas.microsoft.com/office/powerpoint/2010/main" val="23872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9315-3E57-403F-B28B-4D6108ED853F}"/>
              </a:ext>
            </a:extLst>
          </p:cNvPr>
          <p:cNvSpPr>
            <a:spLocks noGrp="1"/>
          </p:cNvSpPr>
          <p:nvPr>
            <p:ph type="title"/>
          </p:nvPr>
        </p:nvSpPr>
        <p:spPr/>
        <p:txBody>
          <a:bodyPr/>
          <a:lstStyle/>
          <a:p>
            <a:r>
              <a:rPr lang="en-US" b="1" dirty="0"/>
              <a:t>Daily GIT Secretions </a:t>
            </a:r>
          </a:p>
        </p:txBody>
      </p:sp>
      <p:sp>
        <p:nvSpPr>
          <p:cNvPr id="3" name="Content Placeholder 2">
            <a:extLst>
              <a:ext uri="{FF2B5EF4-FFF2-40B4-BE49-F238E27FC236}">
                <a16:creationId xmlns:a16="http://schemas.microsoft.com/office/drawing/2014/main" id="{F6D82DDC-7240-4A04-A75F-D19F0056C939}"/>
              </a:ext>
            </a:extLst>
          </p:cNvPr>
          <p:cNvSpPr>
            <a:spLocks noGrp="1"/>
          </p:cNvSpPr>
          <p:nvPr>
            <p:ph idx="1"/>
          </p:nvPr>
        </p:nvSpPr>
        <p:spPr/>
        <p:txBody>
          <a:bodyPr/>
          <a:lstStyle/>
          <a:p>
            <a:r>
              <a:rPr lang="pt-BR" dirty="0"/>
              <a:t>Saliva : 1500 mL</a:t>
            </a:r>
          </a:p>
          <a:p>
            <a:r>
              <a:rPr lang="pt-BR" dirty="0"/>
              <a:t>Gastric : 2L</a:t>
            </a:r>
          </a:p>
          <a:p>
            <a:r>
              <a:rPr lang="pt-BR" dirty="0"/>
              <a:t>Pancreatic : 600 mL</a:t>
            </a:r>
          </a:p>
          <a:p>
            <a:r>
              <a:rPr lang="pt-BR" dirty="0"/>
              <a:t>Bile :1 L</a:t>
            </a:r>
          </a:p>
          <a:p>
            <a:r>
              <a:rPr lang="pt-BR" dirty="0"/>
              <a:t>Small intestine : 3 L</a:t>
            </a:r>
          </a:p>
          <a:p>
            <a:endParaRPr lang="pt-BR" dirty="0"/>
          </a:p>
          <a:p>
            <a:r>
              <a:rPr lang="pt-BR" dirty="0"/>
              <a:t>Most secretions are reabsorbed </a:t>
            </a:r>
          </a:p>
          <a:p>
            <a:endParaRPr lang="en-US" dirty="0"/>
          </a:p>
        </p:txBody>
      </p:sp>
    </p:spTree>
    <p:extLst>
      <p:ext uri="{BB962C8B-B14F-4D97-AF65-F5344CB8AC3E}">
        <p14:creationId xmlns:p14="http://schemas.microsoft.com/office/powerpoint/2010/main" val="198434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D9C7-0204-4A2D-B687-37FE229DF2CC}"/>
              </a:ext>
            </a:extLst>
          </p:cNvPr>
          <p:cNvSpPr>
            <a:spLocks noGrp="1"/>
          </p:cNvSpPr>
          <p:nvPr>
            <p:ph type="title"/>
          </p:nvPr>
        </p:nvSpPr>
        <p:spPr/>
        <p:txBody>
          <a:bodyPr/>
          <a:lstStyle/>
          <a:p>
            <a:r>
              <a:rPr lang="en-US" b="1" dirty="0"/>
              <a:t>Daily GIT Electrolyte Loss</a:t>
            </a:r>
          </a:p>
        </p:txBody>
      </p:sp>
      <p:pic>
        <p:nvPicPr>
          <p:cNvPr id="5" name="Content Placeholder 4">
            <a:extLst>
              <a:ext uri="{FF2B5EF4-FFF2-40B4-BE49-F238E27FC236}">
                <a16:creationId xmlns:a16="http://schemas.microsoft.com/office/drawing/2014/main" id="{A20F1668-CAD2-4BB7-9160-F6C83D353CB2}"/>
              </a:ext>
            </a:extLst>
          </p:cNvPr>
          <p:cNvPicPr>
            <a:picLocks noGrp="1" noChangeAspect="1"/>
          </p:cNvPicPr>
          <p:nvPr>
            <p:ph idx="1"/>
          </p:nvPr>
        </p:nvPicPr>
        <p:blipFill>
          <a:blip r:embed="rId2"/>
          <a:stretch>
            <a:fillRect/>
          </a:stretch>
        </p:blipFill>
        <p:spPr>
          <a:xfrm>
            <a:off x="838200" y="1441312"/>
            <a:ext cx="7994529" cy="4351338"/>
          </a:xfrm>
        </p:spPr>
      </p:pic>
    </p:spTree>
    <p:extLst>
      <p:ext uri="{BB962C8B-B14F-4D97-AF65-F5344CB8AC3E}">
        <p14:creationId xmlns:p14="http://schemas.microsoft.com/office/powerpoint/2010/main" val="44201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7D4E-9901-4E00-B95E-B61081FD25D1}"/>
              </a:ext>
            </a:extLst>
          </p:cNvPr>
          <p:cNvSpPr>
            <a:spLocks noGrp="1"/>
          </p:cNvSpPr>
          <p:nvPr>
            <p:ph type="title"/>
          </p:nvPr>
        </p:nvSpPr>
        <p:spPr/>
        <p:txBody>
          <a:bodyPr/>
          <a:lstStyle/>
          <a:p>
            <a:r>
              <a:rPr lang="en-US" b="1" dirty="0"/>
              <a:t>Third Space Loss</a:t>
            </a:r>
          </a:p>
        </p:txBody>
      </p:sp>
      <p:sp>
        <p:nvSpPr>
          <p:cNvPr id="3" name="Content Placeholder 2">
            <a:extLst>
              <a:ext uri="{FF2B5EF4-FFF2-40B4-BE49-F238E27FC236}">
                <a16:creationId xmlns:a16="http://schemas.microsoft.com/office/drawing/2014/main" id="{21ECB13C-7D75-4243-8353-6B5F4BB7E72C}"/>
              </a:ext>
            </a:extLst>
          </p:cNvPr>
          <p:cNvSpPr>
            <a:spLocks noGrp="1"/>
          </p:cNvSpPr>
          <p:nvPr>
            <p:ph idx="1"/>
          </p:nvPr>
        </p:nvSpPr>
        <p:spPr/>
        <p:txBody>
          <a:bodyPr/>
          <a:lstStyle/>
          <a:p>
            <a:r>
              <a:rPr lang="en-US" dirty="0"/>
              <a:t>Intravascular and intracellular spaces as the first two spaces.</a:t>
            </a:r>
          </a:p>
          <a:p>
            <a:r>
              <a:rPr lang="en-US" dirty="0"/>
              <a:t>3</a:t>
            </a:r>
            <a:r>
              <a:rPr lang="en-US" baseline="30000" dirty="0"/>
              <a:t>rd</a:t>
            </a:r>
            <a:r>
              <a:rPr lang="en-US" dirty="0"/>
              <a:t> = Fluid accumulation in the interstitial tissue spaces (e.g., intestinal lumen in case of intestinal obstruction, pancreatitis , peritonitis , trauma).</a:t>
            </a:r>
          </a:p>
          <a:p>
            <a:r>
              <a:rPr lang="en-US" dirty="0"/>
              <a:t>Postoperative day 3: Fluids shift back to intravascular , so avoid fluid overload at that time</a:t>
            </a:r>
          </a:p>
          <a:p>
            <a:endParaRPr lang="en-US" dirty="0"/>
          </a:p>
          <a:p>
            <a:endParaRPr lang="en-US" dirty="0"/>
          </a:p>
          <a:p>
            <a:endParaRPr lang="en-US" dirty="0"/>
          </a:p>
        </p:txBody>
      </p:sp>
    </p:spTree>
    <p:extLst>
      <p:ext uri="{BB962C8B-B14F-4D97-AF65-F5344CB8AC3E}">
        <p14:creationId xmlns:p14="http://schemas.microsoft.com/office/powerpoint/2010/main" val="352477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BF5D-D519-4730-A432-83C6A478D822}"/>
              </a:ext>
            </a:extLst>
          </p:cNvPr>
          <p:cNvSpPr>
            <a:spLocks noGrp="1"/>
          </p:cNvSpPr>
          <p:nvPr>
            <p:ph type="title"/>
          </p:nvPr>
        </p:nvSpPr>
        <p:spPr/>
        <p:txBody>
          <a:bodyPr/>
          <a:lstStyle/>
          <a:p>
            <a:r>
              <a:rPr lang="en-US" b="1" dirty="0"/>
              <a:t>Input = Output = Euvolemia</a:t>
            </a:r>
          </a:p>
        </p:txBody>
      </p:sp>
      <p:sp>
        <p:nvSpPr>
          <p:cNvPr id="3" name="Content Placeholder 2">
            <a:extLst>
              <a:ext uri="{FF2B5EF4-FFF2-40B4-BE49-F238E27FC236}">
                <a16:creationId xmlns:a16="http://schemas.microsoft.com/office/drawing/2014/main" id="{55F718A6-9053-41EA-B12C-D026318938F9}"/>
              </a:ext>
            </a:extLst>
          </p:cNvPr>
          <p:cNvSpPr>
            <a:spLocks noGrp="1"/>
          </p:cNvSpPr>
          <p:nvPr>
            <p:ph sz="half" idx="1"/>
          </p:nvPr>
        </p:nvSpPr>
        <p:spPr/>
        <p:txBody>
          <a:bodyPr>
            <a:normAutofit/>
          </a:bodyPr>
          <a:lstStyle/>
          <a:p>
            <a:pPr marL="0" indent="0">
              <a:buNone/>
            </a:pPr>
            <a:r>
              <a:rPr lang="en-US" dirty="0"/>
              <a:t>Assessment of fluid status :</a:t>
            </a:r>
          </a:p>
          <a:p>
            <a:r>
              <a:rPr lang="en-US" dirty="0"/>
              <a:t>Skin turgor , mucus membranes</a:t>
            </a:r>
          </a:p>
          <a:p>
            <a:r>
              <a:rPr lang="en-US" dirty="0"/>
              <a:t>Vital signs </a:t>
            </a:r>
          </a:p>
          <a:p>
            <a:r>
              <a:rPr lang="en-US" dirty="0"/>
              <a:t>Weight changes </a:t>
            </a:r>
          </a:p>
          <a:p>
            <a:r>
              <a:rPr lang="en-US" b="1" dirty="0"/>
              <a:t>Urine output : minimum  for adult = 0.5 ml/kg</a:t>
            </a:r>
          </a:p>
          <a:p>
            <a:endParaRPr lang="en-US" dirty="0"/>
          </a:p>
        </p:txBody>
      </p:sp>
      <p:sp>
        <p:nvSpPr>
          <p:cNvPr id="4" name="Content Placeholder 3">
            <a:extLst>
              <a:ext uri="{FF2B5EF4-FFF2-40B4-BE49-F238E27FC236}">
                <a16:creationId xmlns:a16="http://schemas.microsoft.com/office/drawing/2014/main" id="{644FEA32-D653-41D4-AF69-61D4218E61A9}"/>
              </a:ext>
            </a:extLst>
          </p:cNvPr>
          <p:cNvSpPr>
            <a:spLocks noGrp="1"/>
          </p:cNvSpPr>
          <p:nvPr>
            <p:ph sz="half" idx="2"/>
          </p:nvPr>
        </p:nvSpPr>
        <p:spPr/>
        <p:txBody>
          <a:bodyPr/>
          <a:lstStyle/>
          <a:p>
            <a:r>
              <a:rPr lang="en-US" dirty="0"/>
              <a:t>Jugular vein distention , LL Edema </a:t>
            </a:r>
          </a:p>
          <a:p>
            <a:r>
              <a:rPr lang="en-US" dirty="0"/>
              <a:t>Crepitations </a:t>
            </a:r>
          </a:p>
          <a:p>
            <a:r>
              <a:rPr lang="en-US" dirty="0"/>
              <a:t>CVP , PCWP</a:t>
            </a:r>
          </a:p>
          <a:p>
            <a:r>
              <a:rPr lang="en-US" dirty="0"/>
              <a:t>Lactic acid </a:t>
            </a:r>
          </a:p>
          <a:p>
            <a:r>
              <a:rPr lang="en-US" dirty="0"/>
              <a:t>CXR findings of fluid overload</a:t>
            </a:r>
          </a:p>
          <a:p>
            <a:endParaRPr lang="en-US" dirty="0"/>
          </a:p>
        </p:txBody>
      </p:sp>
    </p:spTree>
    <p:extLst>
      <p:ext uri="{BB962C8B-B14F-4D97-AF65-F5344CB8AC3E}">
        <p14:creationId xmlns:p14="http://schemas.microsoft.com/office/powerpoint/2010/main" val="384127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898FD4-A7A4-482D-9D3C-0D5EED917EC1}"/>
              </a:ext>
            </a:extLst>
          </p:cNvPr>
          <p:cNvSpPr>
            <a:spLocks noGrp="1"/>
          </p:cNvSpPr>
          <p:nvPr>
            <p:ph type="title"/>
          </p:nvPr>
        </p:nvSpPr>
        <p:spPr/>
        <p:txBody>
          <a:bodyPr/>
          <a:lstStyle/>
          <a:p>
            <a:r>
              <a:rPr lang="en-US" b="1" dirty="0"/>
              <a:t>Signs of Fluid Overload</a:t>
            </a:r>
          </a:p>
        </p:txBody>
      </p:sp>
      <p:sp>
        <p:nvSpPr>
          <p:cNvPr id="6" name="Text Placeholder 5">
            <a:extLst>
              <a:ext uri="{FF2B5EF4-FFF2-40B4-BE49-F238E27FC236}">
                <a16:creationId xmlns:a16="http://schemas.microsoft.com/office/drawing/2014/main" id="{BA43B2C1-27FA-4448-BAD6-D19A474124F0}"/>
              </a:ext>
            </a:extLst>
          </p:cNvPr>
          <p:cNvSpPr>
            <a:spLocks noGrp="1"/>
          </p:cNvSpPr>
          <p:nvPr>
            <p:ph type="body" idx="1"/>
          </p:nvPr>
        </p:nvSpPr>
        <p:spPr/>
        <p:txBody>
          <a:bodyPr/>
          <a:lstStyle/>
          <a:p>
            <a:r>
              <a:rPr lang="en-US" dirty="0"/>
              <a:t>Distended neck veins</a:t>
            </a:r>
          </a:p>
        </p:txBody>
      </p:sp>
      <p:pic>
        <p:nvPicPr>
          <p:cNvPr id="10" name="Content Placeholder 9">
            <a:extLst>
              <a:ext uri="{FF2B5EF4-FFF2-40B4-BE49-F238E27FC236}">
                <a16:creationId xmlns:a16="http://schemas.microsoft.com/office/drawing/2014/main" id="{F6DFCCF0-C03F-4F53-81B5-97E906E74886}"/>
              </a:ext>
            </a:extLst>
          </p:cNvPr>
          <p:cNvPicPr>
            <a:picLocks noGrp="1" noChangeAspect="1"/>
          </p:cNvPicPr>
          <p:nvPr>
            <p:ph sz="half" idx="2"/>
          </p:nvPr>
        </p:nvPicPr>
        <p:blipFill>
          <a:blip r:embed="rId2"/>
          <a:stretch>
            <a:fillRect/>
          </a:stretch>
        </p:blipFill>
        <p:spPr>
          <a:xfrm>
            <a:off x="1383268" y="3299693"/>
            <a:ext cx="4035902" cy="2676376"/>
          </a:xfrm>
          <a:prstGeom prst="rect">
            <a:avLst/>
          </a:prstGeom>
        </p:spPr>
      </p:pic>
      <p:sp>
        <p:nvSpPr>
          <p:cNvPr id="8" name="Text Placeholder 7">
            <a:extLst>
              <a:ext uri="{FF2B5EF4-FFF2-40B4-BE49-F238E27FC236}">
                <a16:creationId xmlns:a16="http://schemas.microsoft.com/office/drawing/2014/main" id="{44719F74-65B7-4CA2-9FF8-184985D338C7}"/>
              </a:ext>
            </a:extLst>
          </p:cNvPr>
          <p:cNvSpPr>
            <a:spLocks noGrp="1"/>
          </p:cNvSpPr>
          <p:nvPr>
            <p:ph type="body" sz="quarter" idx="3"/>
          </p:nvPr>
        </p:nvSpPr>
        <p:spPr/>
        <p:txBody>
          <a:bodyPr/>
          <a:lstStyle/>
          <a:p>
            <a:r>
              <a:rPr lang="en-US" dirty="0"/>
              <a:t>Lower limb edema</a:t>
            </a:r>
          </a:p>
        </p:txBody>
      </p:sp>
      <p:pic>
        <p:nvPicPr>
          <p:cNvPr id="11" name="Content Placeholder 10">
            <a:extLst>
              <a:ext uri="{FF2B5EF4-FFF2-40B4-BE49-F238E27FC236}">
                <a16:creationId xmlns:a16="http://schemas.microsoft.com/office/drawing/2014/main" id="{8C5DED55-95AD-4EF1-B8E8-16FDA1CE472B}"/>
              </a:ext>
            </a:extLst>
          </p:cNvPr>
          <p:cNvPicPr>
            <a:picLocks noGrp="1" noChangeAspect="1"/>
          </p:cNvPicPr>
          <p:nvPr>
            <p:ph sz="quarter" idx="4"/>
          </p:nvPr>
        </p:nvPicPr>
        <p:blipFill>
          <a:blip r:embed="rId3"/>
          <a:stretch>
            <a:fillRect/>
          </a:stretch>
        </p:blipFill>
        <p:spPr>
          <a:xfrm>
            <a:off x="7128848" y="2967038"/>
            <a:ext cx="2479316" cy="3341687"/>
          </a:xfrm>
          <a:prstGeom prst="rect">
            <a:avLst/>
          </a:prstGeom>
        </p:spPr>
      </p:pic>
    </p:spTree>
    <p:extLst>
      <p:ext uri="{BB962C8B-B14F-4D97-AF65-F5344CB8AC3E}">
        <p14:creationId xmlns:p14="http://schemas.microsoft.com/office/powerpoint/2010/main" val="216713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DB6A-4323-4FD0-9D32-9AF04D86EDFA}"/>
              </a:ext>
            </a:extLst>
          </p:cNvPr>
          <p:cNvSpPr>
            <a:spLocks noGrp="1"/>
          </p:cNvSpPr>
          <p:nvPr>
            <p:ph type="title"/>
          </p:nvPr>
        </p:nvSpPr>
        <p:spPr/>
        <p:txBody>
          <a:bodyPr/>
          <a:lstStyle/>
          <a:p>
            <a:r>
              <a:rPr lang="en-US" b="1" dirty="0"/>
              <a:t>Signs of Fluid Overload</a:t>
            </a:r>
          </a:p>
        </p:txBody>
      </p:sp>
      <p:sp>
        <p:nvSpPr>
          <p:cNvPr id="3" name="Text Placeholder 2">
            <a:extLst>
              <a:ext uri="{FF2B5EF4-FFF2-40B4-BE49-F238E27FC236}">
                <a16:creationId xmlns:a16="http://schemas.microsoft.com/office/drawing/2014/main" id="{7269E47D-D506-459C-B9D0-7DC85816F707}"/>
              </a:ext>
            </a:extLst>
          </p:cNvPr>
          <p:cNvSpPr>
            <a:spLocks noGrp="1"/>
          </p:cNvSpPr>
          <p:nvPr>
            <p:ph type="body" idx="1"/>
          </p:nvPr>
        </p:nvSpPr>
        <p:spPr/>
        <p:txBody>
          <a:bodyPr/>
          <a:lstStyle/>
          <a:p>
            <a:r>
              <a:rPr lang="en-US" dirty="0"/>
              <a:t>Normal CXR</a:t>
            </a:r>
          </a:p>
        </p:txBody>
      </p:sp>
      <p:pic>
        <p:nvPicPr>
          <p:cNvPr id="7" name="Content Placeholder 6">
            <a:extLst>
              <a:ext uri="{FF2B5EF4-FFF2-40B4-BE49-F238E27FC236}">
                <a16:creationId xmlns:a16="http://schemas.microsoft.com/office/drawing/2014/main" id="{89815E20-D2F7-4D67-8BF5-5BD5F96F074E}"/>
              </a:ext>
            </a:extLst>
          </p:cNvPr>
          <p:cNvPicPr>
            <a:picLocks noGrp="1" noChangeAspect="1"/>
          </p:cNvPicPr>
          <p:nvPr>
            <p:ph sz="half" idx="2"/>
          </p:nvPr>
        </p:nvPicPr>
        <p:blipFill>
          <a:blip r:embed="rId2"/>
          <a:stretch>
            <a:fillRect/>
          </a:stretch>
        </p:blipFill>
        <p:spPr>
          <a:xfrm>
            <a:off x="1975433" y="2967038"/>
            <a:ext cx="2851572" cy="3341687"/>
          </a:xfrm>
          <a:prstGeom prst="rect">
            <a:avLst/>
          </a:prstGeom>
        </p:spPr>
      </p:pic>
      <p:sp>
        <p:nvSpPr>
          <p:cNvPr id="5" name="Text Placeholder 4">
            <a:extLst>
              <a:ext uri="{FF2B5EF4-FFF2-40B4-BE49-F238E27FC236}">
                <a16:creationId xmlns:a16="http://schemas.microsoft.com/office/drawing/2014/main" id="{75C343A4-824B-4522-AF95-4AB0991D9241}"/>
              </a:ext>
            </a:extLst>
          </p:cNvPr>
          <p:cNvSpPr>
            <a:spLocks noGrp="1"/>
          </p:cNvSpPr>
          <p:nvPr>
            <p:ph type="body" sz="quarter" idx="3"/>
          </p:nvPr>
        </p:nvSpPr>
        <p:spPr/>
        <p:txBody>
          <a:bodyPr/>
          <a:lstStyle/>
          <a:p>
            <a:r>
              <a:rPr lang="en-US" dirty="0"/>
              <a:t>Pulmonary edema</a:t>
            </a:r>
          </a:p>
        </p:txBody>
      </p:sp>
      <p:pic>
        <p:nvPicPr>
          <p:cNvPr id="8" name="Content Placeholder 7">
            <a:extLst>
              <a:ext uri="{FF2B5EF4-FFF2-40B4-BE49-F238E27FC236}">
                <a16:creationId xmlns:a16="http://schemas.microsoft.com/office/drawing/2014/main" id="{54917F83-9110-40D2-B63D-ECD7C8AF6B85}"/>
              </a:ext>
            </a:extLst>
          </p:cNvPr>
          <p:cNvPicPr>
            <a:picLocks noGrp="1" noChangeAspect="1"/>
          </p:cNvPicPr>
          <p:nvPr>
            <p:ph sz="quarter" idx="4"/>
          </p:nvPr>
        </p:nvPicPr>
        <p:blipFill>
          <a:blip r:embed="rId3"/>
          <a:stretch>
            <a:fillRect/>
          </a:stretch>
        </p:blipFill>
        <p:spPr>
          <a:xfrm>
            <a:off x="6641523" y="2967038"/>
            <a:ext cx="3453967" cy="3341687"/>
          </a:xfrm>
          <a:prstGeom prst="rect">
            <a:avLst/>
          </a:prstGeom>
        </p:spPr>
      </p:pic>
    </p:spTree>
    <p:extLst>
      <p:ext uri="{BB962C8B-B14F-4D97-AF65-F5344CB8AC3E}">
        <p14:creationId xmlns:p14="http://schemas.microsoft.com/office/powerpoint/2010/main" val="147926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D2BDEF-1B2D-4930-B946-AC05713BB2F7}"/>
              </a:ext>
            </a:extLst>
          </p:cNvPr>
          <p:cNvSpPr>
            <a:spLocks noGrp="1"/>
          </p:cNvSpPr>
          <p:nvPr>
            <p:ph type="title"/>
          </p:nvPr>
        </p:nvSpPr>
        <p:spPr/>
        <p:txBody>
          <a:bodyPr/>
          <a:lstStyle/>
          <a:p>
            <a:r>
              <a:rPr lang="en-US" b="1" dirty="0"/>
              <a:t>Electrolyte Imbalance</a:t>
            </a:r>
            <a:br>
              <a:rPr lang="en-US" b="1" dirty="0"/>
            </a:br>
            <a:endParaRPr lang="en-US" b="1" dirty="0"/>
          </a:p>
        </p:txBody>
      </p:sp>
    </p:spTree>
    <p:extLst>
      <p:ext uri="{BB962C8B-B14F-4D97-AF65-F5344CB8AC3E}">
        <p14:creationId xmlns:p14="http://schemas.microsoft.com/office/powerpoint/2010/main" val="319468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DD41-65B4-43AD-8DD3-44219B5C27EA}"/>
              </a:ext>
            </a:extLst>
          </p:cNvPr>
          <p:cNvSpPr>
            <a:spLocks noGrp="1"/>
          </p:cNvSpPr>
          <p:nvPr>
            <p:ph type="title"/>
          </p:nvPr>
        </p:nvSpPr>
        <p:spPr/>
        <p:txBody>
          <a:bodyPr/>
          <a:lstStyle/>
          <a:p>
            <a:r>
              <a:rPr lang="en-US" b="1" dirty="0"/>
              <a:t>Sodium</a:t>
            </a:r>
          </a:p>
        </p:txBody>
      </p:sp>
      <p:sp>
        <p:nvSpPr>
          <p:cNvPr id="3" name="Content Placeholder 2">
            <a:extLst>
              <a:ext uri="{FF2B5EF4-FFF2-40B4-BE49-F238E27FC236}">
                <a16:creationId xmlns:a16="http://schemas.microsoft.com/office/drawing/2014/main" id="{C5E8CFC7-488B-4595-8726-EC35C892BABD}"/>
              </a:ext>
            </a:extLst>
          </p:cNvPr>
          <p:cNvSpPr>
            <a:spLocks noGrp="1"/>
          </p:cNvSpPr>
          <p:nvPr>
            <p:ph idx="1"/>
          </p:nvPr>
        </p:nvSpPr>
        <p:spPr/>
        <p:txBody>
          <a:bodyPr/>
          <a:lstStyle/>
          <a:p>
            <a:r>
              <a:rPr lang="en-US" dirty="0"/>
              <a:t>Normal level: 135 to 145 mEq/L</a:t>
            </a:r>
          </a:p>
          <a:p>
            <a:r>
              <a:rPr lang="en-US" dirty="0"/>
              <a:t>Directly affected by fluid balance. </a:t>
            </a:r>
          </a:p>
          <a:p>
            <a:r>
              <a:rPr lang="en-US" dirty="0"/>
              <a:t>Excess water intake that is not excreted→ Hyponatremia</a:t>
            </a:r>
          </a:p>
          <a:p>
            <a:r>
              <a:rPr lang="en-US" dirty="0"/>
              <a:t>Excess free water loss→ Hypernatremia</a:t>
            </a:r>
          </a:p>
        </p:txBody>
      </p:sp>
    </p:spTree>
    <p:extLst>
      <p:ext uri="{BB962C8B-B14F-4D97-AF65-F5344CB8AC3E}">
        <p14:creationId xmlns:p14="http://schemas.microsoft.com/office/powerpoint/2010/main" val="215371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C3F8-111F-4506-BE19-A41F026906DE}"/>
              </a:ext>
            </a:extLst>
          </p:cNvPr>
          <p:cNvSpPr>
            <a:spLocks noGrp="1"/>
          </p:cNvSpPr>
          <p:nvPr>
            <p:ph type="title"/>
          </p:nvPr>
        </p:nvSpPr>
        <p:spPr/>
        <p:txBody>
          <a:bodyPr/>
          <a:lstStyle/>
          <a:p>
            <a:r>
              <a:rPr lang="en-US" b="1" dirty="0"/>
              <a:t>Hyponatremia</a:t>
            </a:r>
          </a:p>
        </p:txBody>
      </p:sp>
      <p:sp>
        <p:nvSpPr>
          <p:cNvPr id="3" name="Content Placeholder 2">
            <a:extLst>
              <a:ext uri="{FF2B5EF4-FFF2-40B4-BE49-F238E27FC236}">
                <a16:creationId xmlns:a16="http://schemas.microsoft.com/office/drawing/2014/main" id="{BBE7F2C7-37CC-4F5C-9BB5-3D5D19EBC5EC}"/>
              </a:ext>
            </a:extLst>
          </p:cNvPr>
          <p:cNvSpPr>
            <a:spLocks noGrp="1"/>
          </p:cNvSpPr>
          <p:nvPr>
            <p:ph idx="1"/>
          </p:nvPr>
        </p:nvSpPr>
        <p:spPr/>
        <p:txBody>
          <a:bodyPr/>
          <a:lstStyle/>
          <a:p>
            <a:r>
              <a:rPr lang="en-US" dirty="0"/>
              <a:t>Na&lt; 135 mEq/L </a:t>
            </a:r>
          </a:p>
          <a:p>
            <a:r>
              <a:rPr lang="en-US" dirty="0"/>
              <a:t>Mild: 130–134 mEq/L </a:t>
            </a:r>
          </a:p>
          <a:p>
            <a:r>
              <a:rPr lang="en-US" dirty="0"/>
              <a:t>Moderate 120–129 mEq/L</a:t>
            </a:r>
          </a:p>
          <a:p>
            <a:r>
              <a:rPr lang="en-US" dirty="0"/>
              <a:t>Severe &lt;120 mEq/L</a:t>
            </a:r>
          </a:p>
          <a:p>
            <a:endParaRPr lang="en-US" dirty="0"/>
          </a:p>
        </p:txBody>
      </p:sp>
    </p:spTree>
    <p:extLst>
      <p:ext uri="{BB962C8B-B14F-4D97-AF65-F5344CB8AC3E}">
        <p14:creationId xmlns:p14="http://schemas.microsoft.com/office/powerpoint/2010/main" val="15106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A0B6-CF33-40D7-9246-1A9AD82A1BA8}"/>
              </a:ext>
            </a:extLst>
          </p:cNvPr>
          <p:cNvSpPr>
            <a:spLocks noGrp="1"/>
          </p:cNvSpPr>
          <p:nvPr>
            <p:ph type="title"/>
          </p:nvPr>
        </p:nvSpPr>
        <p:spPr/>
        <p:txBody>
          <a:bodyPr/>
          <a:lstStyle/>
          <a:p>
            <a:r>
              <a:rPr lang="en-US" b="1" dirty="0"/>
              <a:t>Hyponatremia</a:t>
            </a:r>
          </a:p>
        </p:txBody>
      </p:sp>
      <p:sp>
        <p:nvSpPr>
          <p:cNvPr id="3" name="Content Placeholder 2">
            <a:extLst>
              <a:ext uri="{FF2B5EF4-FFF2-40B4-BE49-F238E27FC236}">
                <a16:creationId xmlns:a16="http://schemas.microsoft.com/office/drawing/2014/main" id="{8D59C3D0-DB5B-474E-9B40-7633F767FB25}"/>
              </a:ext>
            </a:extLst>
          </p:cNvPr>
          <p:cNvSpPr>
            <a:spLocks noGrp="1"/>
          </p:cNvSpPr>
          <p:nvPr>
            <p:ph idx="1"/>
          </p:nvPr>
        </p:nvSpPr>
        <p:spPr/>
        <p:txBody>
          <a:bodyPr/>
          <a:lstStyle/>
          <a:p>
            <a:r>
              <a:rPr lang="en-US" dirty="0"/>
              <a:t>First measure serum osmolality: Hypo / hyper / iso-tonic </a:t>
            </a:r>
          </a:p>
          <a:p>
            <a:pPr marL="0" indent="0">
              <a:buNone/>
            </a:pPr>
            <a:r>
              <a:rPr lang="en-US" u="sng" dirty="0"/>
              <a:t>Hypotonic hyponatremia </a:t>
            </a:r>
          </a:p>
          <a:p>
            <a:r>
              <a:rPr lang="en-US" dirty="0"/>
              <a:t>hypovolemic : NG suction , burns , pancreatitis , diaphoresis  &gt;&gt; IV NS and correct underlying cause </a:t>
            </a:r>
          </a:p>
          <a:p>
            <a:r>
              <a:rPr lang="en-US" dirty="0"/>
              <a:t>euvolemic : SIADH , CNS &gt;&gt;&gt; fluid restriction </a:t>
            </a:r>
          </a:p>
          <a:p>
            <a:r>
              <a:rPr lang="en-US" dirty="0"/>
              <a:t>hypervolemic : RF,  CHF , liver failure , dilutional , fluid overload  &gt;&gt; fluid restriction and diuretics </a:t>
            </a:r>
          </a:p>
          <a:p>
            <a:endParaRPr lang="en-US" dirty="0"/>
          </a:p>
          <a:p>
            <a:endParaRPr lang="en-US" dirty="0"/>
          </a:p>
        </p:txBody>
      </p:sp>
    </p:spTree>
    <p:extLst>
      <p:ext uri="{BB962C8B-B14F-4D97-AF65-F5344CB8AC3E}">
        <p14:creationId xmlns:p14="http://schemas.microsoft.com/office/powerpoint/2010/main" val="300908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3280A4-FA8A-4446-802D-12FF6BFEB74C}"/>
              </a:ext>
            </a:extLst>
          </p:cNvPr>
          <p:cNvSpPr>
            <a:spLocks noGrp="1"/>
          </p:cNvSpPr>
          <p:nvPr>
            <p:ph type="title"/>
          </p:nvPr>
        </p:nvSpPr>
        <p:spPr/>
        <p:txBody>
          <a:bodyPr>
            <a:normAutofit/>
          </a:bodyPr>
          <a:lstStyle/>
          <a:p>
            <a:r>
              <a:rPr lang="en-US" b="1" dirty="0"/>
              <a:t>Normal Physiology</a:t>
            </a:r>
          </a:p>
        </p:txBody>
      </p:sp>
    </p:spTree>
    <p:extLst>
      <p:ext uri="{BB962C8B-B14F-4D97-AF65-F5344CB8AC3E}">
        <p14:creationId xmlns:p14="http://schemas.microsoft.com/office/powerpoint/2010/main" val="202666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158A1-F92E-404E-BA6E-F98D077FC44A}"/>
              </a:ext>
            </a:extLst>
          </p:cNvPr>
          <p:cNvPicPr>
            <a:picLocks noChangeAspect="1"/>
          </p:cNvPicPr>
          <p:nvPr/>
        </p:nvPicPr>
        <p:blipFill>
          <a:blip r:embed="rId2"/>
          <a:stretch>
            <a:fillRect/>
          </a:stretch>
        </p:blipFill>
        <p:spPr>
          <a:xfrm>
            <a:off x="821635" y="206984"/>
            <a:ext cx="9551079" cy="6444031"/>
          </a:xfrm>
          <a:prstGeom prst="rect">
            <a:avLst/>
          </a:prstGeom>
        </p:spPr>
      </p:pic>
    </p:spTree>
    <p:extLst>
      <p:ext uri="{BB962C8B-B14F-4D97-AF65-F5344CB8AC3E}">
        <p14:creationId xmlns:p14="http://schemas.microsoft.com/office/powerpoint/2010/main" val="173445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2A98-54A2-4A62-A2A5-472804C9D74E}"/>
              </a:ext>
            </a:extLst>
          </p:cNvPr>
          <p:cNvSpPr>
            <a:spLocks noGrp="1"/>
          </p:cNvSpPr>
          <p:nvPr>
            <p:ph type="title"/>
          </p:nvPr>
        </p:nvSpPr>
        <p:spPr/>
        <p:txBody>
          <a:bodyPr/>
          <a:lstStyle/>
          <a:p>
            <a:r>
              <a:rPr lang="en-US" b="1" dirty="0"/>
              <a:t>Hyponatremia</a:t>
            </a:r>
          </a:p>
        </p:txBody>
      </p:sp>
      <p:sp>
        <p:nvSpPr>
          <p:cNvPr id="3" name="Content Placeholder 2">
            <a:extLst>
              <a:ext uri="{FF2B5EF4-FFF2-40B4-BE49-F238E27FC236}">
                <a16:creationId xmlns:a16="http://schemas.microsoft.com/office/drawing/2014/main" id="{16EDBF02-06F8-4D3D-80E7-7A475073284A}"/>
              </a:ext>
            </a:extLst>
          </p:cNvPr>
          <p:cNvSpPr>
            <a:spLocks noGrp="1"/>
          </p:cNvSpPr>
          <p:nvPr>
            <p:ph sz="half" idx="1"/>
          </p:nvPr>
        </p:nvSpPr>
        <p:spPr/>
        <p:txBody>
          <a:bodyPr/>
          <a:lstStyle/>
          <a:p>
            <a:r>
              <a:rPr lang="en-US" dirty="0"/>
              <a:t>Clinical picture: lethargy and weakness, confusion, seizures, coma</a:t>
            </a:r>
          </a:p>
        </p:txBody>
      </p:sp>
      <p:sp>
        <p:nvSpPr>
          <p:cNvPr id="4" name="Content Placeholder 3">
            <a:extLst>
              <a:ext uri="{FF2B5EF4-FFF2-40B4-BE49-F238E27FC236}">
                <a16:creationId xmlns:a16="http://schemas.microsoft.com/office/drawing/2014/main" id="{D4C86807-0511-45C9-9B62-8C58913696CE}"/>
              </a:ext>
            </a:extLst>
          </p:cNvPr>
          <p:cNvSpPr>
            <a:spLocks noGrp="1"/>
          </p:cNvSpPr>
          <p:nvPr>
            <p:ph sz="half" idx="2"/>
          </p:nvPr>
        </p:nvSpPr>
        <p:spPr/>
        <p:txBody>
          <a:bodyPr/>
          <a:lstStyle/>
          <a:p>
            <a:r>
              <a:rPr lang="en-US" dirty="0"/>
              <a:t>Should be corrected slowly (0.25–0.5 mEq/L per hour), to avoid central pontine myelinolysis. </a:t>
            </a:r>
          </a:p>
          <a:p>
            <a:endParaRPr lang="en-US" dirty="0"/>
          </a:p>
        </p:txBody>
      </p:sp>
    </p:spTree>
    <p:extLst>
      <p:ext uri="{BB962C8B-B14F-4D97-AF65-F5344CB8AC3E}">
        <p14:creationId xmlns:p14="http://schemas.microsoft.com/office/powerpoint/2010/main" val="338821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0984-8007-431C-A93C-8A8D4B8F8CB7}"/>
              </a:ext>
            </a:extLst>
          </p:cNvPr>
          <p:cNvSpPr>
            <a:spLocks noGrp="1"/>
          </p:cNvSpPr>
          <p:nvPr>
            <p:ph type="title"/>
          </p:nvPr>
        </p:nvSpPr>
        <p:spPr/>
        <p:txBody>
          <a:bodyPr/>
          <a:lstStyle/>
          <a:p>
            <a:r>
              <a:rPr lang="en-US" b="1" dirty="0"/>
              <a:t>Hypernatremia</a:t>
            </a:r>
          </a:p>
        </p:txBody>
      </p:sp>
      <p:sp>
        <p:nvSpPr>
          <p:cNvPr id="3" name="Content Placeholder 2">
            <a:extLst>
              <a:ext uri="{FF2B5EF4-FFF2-40B4-BE49-F238E27FC236}">
                <a16:creationId xmlns:a16="http://schemas.microsoft.com/office/drawing/2014/main" id="{C454A635-B822-4208-AD99-39871176BB13}"/>
              </a:ext>
            </a:extLst>
          </p:cNvPr>
          <p:cNvSpPr>
            <a:spLocks noGrp="1"/>
          </p:cNvSpPr>
          <p:nvPr>
            <p:ph sz="half" idx="1"/>
          </p:nvPr>
        </p:nvSpPr>
        <p:spPr/>
        <p:txBody>
          <a:bodyPr/>
          <a:lstStyle/>
          <a:p>
            <a:r>
              <a:rPr lang="en-US" dirty="0"/>
              <a:t>Na&gt; 145mEq/L</a:t>
            </a:r>
          </a:p>
          <a:p>
            <a:r>
              <a:rPr lang="en-US" dirty="0"/>
              <a:t>Moderate:146–159 mEq/L</a:t>
            </a:r>
          </a:p>
          <a:p>
            <a:r>
              <a:rPr lang="en-US" dirty="0"/>
              <a:t>Severe ≥160 Eq/L</a:t>
            </a:r>
          </a:p>
        </p:txBody>
      </p:sp>
      <p:sp>
        <p:nvSpPr>
          <p:cNvPr id="4" name="Content Placeholder 3">
            <a:extLst>
              <a:ext uri="{FF2B5EF4-FFF2-40B4-BE49-F238E27FC236}">
                <a16:creationId xmlns:a16="http://schemas.microsoft.com/office/drawing/2014/main" id="{3BA06C30-471E-4C50-8193-D774F63224E8}"/>
              </a:ext>
            </a:extLst>
          </p:cNvPr>
          <p:cNvSpPr>
            <a:spLocks noGrp="1"/>
          </p:cNvSpPr>
          <p:nvPr>
            <p:ph sz="half" idx="2"/>
          </p:nvPr>
        </p:nvSpPr>
        <p:spPr/>
        <p:txBody>
          <a:bodyPr/>
          <a:lstStyle/>
          <a:p>
            <a:r>
              <a:rPr lang="en-US" dirty="0"/>
              <a:t>Causes  : </a:t>
            </a:r>
          </a:p>
          <a:p>
            <a:r>
              <a:rPr lang="en-US" dirty="0"/>
              <a:t>In surgical patients: mostly due to volume depletions due to inadequate hydration  </a:t>
            </a:r>
          </a:p>
          <a:p>
            <a:r>
              <a:rPr lang="en-US" dirty="0"/>
              <a:t>Others : Diabetes insipidus,   vomiting, diarrhea , diuretics </a:t>
            </a:r>
          </a:p>
          <a:p>
            <a:endParaRPr lang="en-US" dirty="0"/>
          </a:p>
        </p:txBody>
      </p:sp>
    </p:spTree>
    <p:extLst>
      <p:ext uri="{BB962C8B-B14F-4D97-AF65-F5344CB8AC3E}">
        <p14:creationId xmlns:p14="http://schemas.microsoft.com/office/powerpoint/2010/main" val="390193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F9E1-7A24-45C6-B746-D93B78B21795}"/>
              </a:ext>
            </a:extLst>
          </p:cNvPr>
          <p:cNvSpPr>
            <a:spLocks noGrp="1"/>
          </p:cNvSpPr>
          <p:nvPr>
            <p:ph type="title"/>
          </p:nvPr>
        </p:nvSpPr>
        <p:spPr/>
        <p:txBody>
          <a:bodyPr/>
          <a:lstStyle/>
          <a:p>
            <a:r>
              <a:rPr lang="en-US" b="1" dirty="0"/>
              <a:t>Hypernatremia</a:t>
            </a:r>
          </a:p>
        </p:txBody>
      </p:sp>
      <p:sp>
        <p:nvSpPr>
          <p:cNvPr id="7" name="Text Placeholder 6">
            <a:extLst>
              <a:ext uri="{FF2B5EF4-FFF2-40B4-BE49-F238E27FC236}">
                <a16:creationId xmlns:a16="http://schemas.microsoft.com/office/drawing/2014/main" id="{D29025AA-5613-4F45-BF6A-E587CAFDA941}"/>
              </a:ext>
            </a:extLst>
          </p:cNvPr>
          <p:cNvSpPr>
            <a:spLocks noGrp="1"/>
          </p:cNvSpPr>
          <p:nvPr>
            <p:ph type="body" idx="1"/>
          </p:nvPr>
        </p:nvSpPr>
        <p:spPr/>
        <p:txBody>
          <a:bodyPr/>
          <a:lstStyle/>
          <a:p>
            <a:r>
              <a:rPr lang="en-US" dirty="0"/>
              <a:t>Clinical picture</a:t>
            </a:r>
          </a:p>
        </p:txBody>
      </p:sp>
      <p:sp>
        <p:nvSpPr>
          <p:cNvPr id="8" name="Content Placeholder 7">
            <a:extLst>
              <a:ext uri="{FF2B5EF4-FFF2-40B4-BE49-F238E27FC236}">
                <a16:creationId xmlns:a16="http://schemas.microsoft.com/office/drawing/2014/main" id="{C3073072-F396-4502-AB26-5FBBB433B3BD}"/>
              </a:ext>
            </a:extLst>
          </p:cNvPr>
          <p:cNvSpPr>
            <a:spLocks noGrp="1"/>
          </p:cNvSpPr>
          <p:nvPr>
            <p:ph sz="half" idx="2"/>
          </p:nvPr>
        </p:nvSpPr>
        <p:spPr/>
        <p:txBody>
          <a:bodyPr/>
          <a:lstStyle/>
          <a:p>
            <a:r>
              <a:rPr lang="en-US" dirty="0"/>
              <a:t>Tremors</a:t>
            </a:r>
          </a:p>
          <a:p>
            <a:r>
              <a:rPr lang="en-US" dirty="0"/>
              <a:t>Confusion</a:t>
            </a:r>
          </a:p>
          <a:p>
            <a:r>
              <a:rPr lang="en-US" dirty="0"/>
              <a:t>Seizures</a:t>
            </a:r>
          </a:p>
          <a:p>
            <a:r>
              <a:rPr lang="en-US" dirty="0"/>
              <a:t>Respiratory paralysis</a:t>
            </a:r>
          </a:p>
        </p:txBody>
      </p:sp>
      <p:sp>
        <p:nvSpPr>
          <p:cNvPr id="9" name="Text Placeholder 8">
            <a:extLst>
              <a:ext uri="{FF2B5EF4-FFF2-40B4-BE49-F238E27FC236}">
                <a16:creationId xmlns:a16="http://schemas.microsoft.com/office/drawing/2014/main" id="{A84AB748-71C3-4955-8A2E-A497F0140C5B}"/>
              </a:ext>
            </a:extLst>
          </p:cNvPr>
          <p:cNvSpPr>
            <a:spLocks noGrp="1"/>
          </p:cNvSpPr>
          <p:nvPr>
            <p:ph type="body" sz="quarter" idx="3"/>
          </p:nvPr>
        </p:nvSpPr>
        <p:spPr/>
        <p:txBody>
          <a:bodyPr/>
          <a:lstStyle/>
          <a:p>
            <a:r>
              <a:rPr lang="en-US" dirty="0"/>
              <a:t>Rx</a:t>
            </a:r>
          </a:p>
        </p:txBody>
      </p:sp>
      <p:sp>
        <p:nvSpPr>
          <p:cNvPr id="10" name="Content Placeholder 9">
            <a:extLst>
              <a:ext uri="{FF2B5EF4-FFF2-40B4-BE49-F238E27FC236}">
                <a16:creationId xmlns:a16="http://schemas.microsoft.com/office/drawing/2014/main" id="{8C67DB2B-27E2-42E0-B850-1265DD3A8F08}"/>
              </a:ext>
            </a:extLst>
          </p:cNvPr>
          <p:cNvSpPr>
            <a:spLocks noGrp="1"/>
          </p:cNvSpPr>
          <p:nvPr>
            <p:ph sz="quarter" idx="4"/>
          </p:nvPr>
        </p:nvSpPr>
        <p:spPr/>
        <p:txBody>
          <a:bodyPr/>
          <a:lstStyle/>
          <a:p>
            <a:r>
              <a:rPr lang="en-US" dirty="0"/>
              <a:t>Hypotonic fluids D5W ., ½ NS , ¼ NS</a:t>
            </a:r>
          </a:p>
          <a:p>
            <a:r>
              <a:rPr lang="en-US" dirty="0"/>
              <a:t>Slow lowering is very important (less than 12 mEq/day to avoid seizures due to brain edema )</a:t>
            </a:r>
          </a:p>
          <a:p>
            <a:endParaRPr lang="en-US" dirty="0"/>
          </a:p>
        </p:txBody>
      </p:sp>
    </p:spTree>
    <p:extLst>
      <p:ext uri="{BB962C8B-B14F-4D97-AF65-F5344CB8AC3E}">
        <p14:creationId xmlns:p14="http://schemas.microsoft.com/office/powerpoint/2010/main" val="261200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DB911-C52C-4734-963F-DC6803ABBFAC}"/>
              </a:ext>
            </a:extLst>
          </p:cNvPr>
          <p:cNvPicPr>
            <a:picLocks noChangeAspect="1"/>
          </p:cNvPicPr>
          <p:nvPr/>
        </p:nvPicPr>
        <p:blipFill>
          <a:blip r:embed="rId2"/>
          <a:stretch>
            <a:fillRect/>
          </a:stretch>
        </p:blipFill>
        <p:spPr>
          <a:xfrm>
            <a:off x="1664328" y="382509"/>
            <a:ext cx="8863343" cy="6092982"/>
          </a:xfrm>
          <a:prstGeom prst="rect">
            <a:avLst/>
          </a:prstGeom>
        </p:spPr>
      </p:pic>
    </p:spTree>
    <p:extLst>
      <p:ext uri="{BB962C8B-B14F-4D97-AF65-F5344CB8AC3E}">
        <p14:creationId xmlns:p14="http://schemas.microsoft.com/office/powerpoint/2010/main" val="93319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DC3F-F6F2-4EFA-B015-0429218A5541}"/>
              </a:ext>
            </a:extLst>
          </p:cNvPr>
          <p:cNvSpPr>
            <a:spLocks noGrp="1"/>
          </p:cNvSpPr>
          <p:nvPr>
            <p:ph type="title"/>
          </p:nvPr>
        </p:nvSpPr>
        <p:spPr/>
        <p:txBody>
          <a:bodyPr/>
          <a:lstStyle/>
          <a:p>
            <a:r>
              <a:rPr lang="en-US" b="1" dirty="0"/>
              <a:t>Potassium</a:t>
            </a:r>
          </a:p>
        </p:txBody>
      </p:sp>
      <p:sp>
        <p:nvSpPr>
          <p:cNvPr id="3" name="Content Placeholder 2">
            <a:extLst>
              <a:ext uri="{FF2B5EF4-FFF2-40B4-BE49-F238E27FC236}">
                <a16:creationId xmlns:a16="http://schemas.microsoft.com/office/drawing/2014/main" id="{2E3DE13B-C987-40F1-BB5C-2146EB7149CC}"/>
              </a:ext>
            </a:extLst>
          </p:cNvPr>
          <p:cNvSpPr>
            <a:spLocks noGrp="1"/>
          </p:cNvSpPr>
          <p:nvPr>
            <p:ph idx="1"/>
          </p:nvPr>
        </p:nvSpPr>
        <p:spPr/>
        <p:txBody>
          <a:bodyPr/>
          <a:lstStyle/>
          <a:p>
            <a:r>
              <a:rPr lang="en-US" dirty="0"/>
              <a:t>Normal level: 3.5-5mmol/L</a:t>
            </a:r>
          </a:p>
          <a:p>
            <a:r>
              <a:rPr lang="en-US" dirty="0"/>
              <a:t>98%  intracellular</a:t>
            </a:r>
          </a:p>
          <a:p>
            <a:r>
              <a:rPr lang="en-US" dirty="0"/>
              <a:t>2 %   extracellular</a:t>
            </a:r>
          </a:p>
          <a:p>
            <a:r>
              <a:rPr lang="en-US" dirty="0"/>
              <a:t>10%  loss of total body K lowers serum level from 4 to3 mEq</a:t>
            </a:r>
          </a:p>
          <a:p>
            <a:r>
              <a:rPr lang="en-US" dirty="0"/>
              <a:t>The mineralocorticoid aldosterone regulates potassium renal excretion</a:t>
            </a:r>
          </a:p>
          <a:p>
            <a:endParaRPr lang="en-US" dirty="0"/>
          </a:p>
          <a:p>
            <a:endParaRPr lang="en-US" dirty="0"/>
          </a:p>
        </p:txBody>
      </p:sp>
    </p:spTree>
    <p:extLst>
      <p:ext uri="{BB962C8B-B14F-4D97-AF65-F5344CB8AC3E}">
        <p14:creationId xmlns:p14="http://schemas.microsoft.com/office/powerpoint/2010/main" val="251059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CE2F-F951-4977-862F-CE4B0A70F98D}"/>
              </a:ext>
            </a:extLst>
          </p:cNvPr>
          <p:cNvSpPr>
            <a:spLocks noGrp="1"/>
          </p:cNvSpPr>
          <p:nvPr>
            <p:ph type="title"/>
          </p:nvPr>
        </p:nvSpPr>
        <p:spPr/>
        <p:txBody>
          <a:bodyPr/>
          <a:lstStyle/>
          <a:p>
            <a:r>
              <a:rPr lang="en-US" b="1" dirty="0"/>
              <a:t>Potassium</a:t>
            </a:r>
          </a:p>
        </p:txBody>
      </p:sp>
      <p:sp>
        <p:nvSpPr>
          <p:cNvPr id="3" name="Content Placeholder 2">
            <a:extLst>
              <a:ext uri="{FF2B5EF4-FFF2-40B4-BE49-F238E27FC236}">
                <a16:creationId xmlns:a16="http://schemas.microsoft.com/office/drawing/2014/main" id="{7266B326-1A0A-4B86-8954-E2C04DCBE4AE}"/>
              </a:ext>
            </a:extLst>
          </p:cNvPr>
          <p:cNvSpPr>
            <a:spLocks noGrp="1"/>
          </p:cNvSpPr>
          <p:nvPr>
            <p:ph idx="1"/>
          </p:nvPr>
        </p:nvSpPr>
        <p:spPr/>
        <p:txBody>
          <a:bodyPr/>
          <a:lstStyle/>
          <a:p>
            <a:r>
              <a:rPr lang="en-US" dirty="0"/>
              <a:t>In renal failure→ failure to excrete K→ hyperkalemia</a:t>
            </a:r>
          </a:p>
          <a:p>
            <a:r>
              <a:rPr lang="en-US" dirty="0"/>
              <a:t>To maintain a normal pH, K is normally exchanged for hydrogen ions during pH changes.</a:t>
            </a:r>
          </a:p>
          <a:p>
            <a:r>
              <a:rPr lang="en-US" dirty="0"/>
              <a:t>Hyperkalemia → acidosis.</a:t>
            </a:r>
          </a:p>
          <a:p>
            <a:r>
              <a:rPr lang="en-US" dirty="0"/>
              <a:t>Acidosis → hyperkalemia</a:t>
            </a:r>
          </a:p>
          <a:p>
            <a:endParaRPr lang="en-US" dirty="0"/>
          </a:p>
        </p:txBody>
      </p:sp>
    </p:spTree>
    <p:extLst>
      <p:ext uri="{BB962C8B-B14F-4D97-AF65-F5344CB8AC3E}">
        <p14:creationId xmlns:p14="http://schemas.microsoft.com/office/powerpoint/2010/main" val="3591943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7AB9-070C-4A5C-ACA7-1FF3A58582FA}"/>
              </a:ext>
            </a:extLst>
          </p:cNvPr>
          <p:cNvSpPr>
            <a:spLocks noGrp="1"/>
          </p:cNvSpPr>
          <p:nvPr>
            <p:ph type="title"/>
          </p:nvPr>
        </p:nvSpPr>
        <p:spPr/>
        <p:txBody>
          <a:bodyPr/>
          <a:lstStyle/>
          <a:p>
            <a:r>
              <a:rPr lang="en-US" b="1" dirty="0"/>
              <a:t>Hyperkalemia due to acidosis</a:t>
            </a:r>
          </a:p>
        </p:txBody>
      </p:sp>
      <p:sp>
        <p:nvSpPr>
          <p:cNvPr id="3" name="Content Placeholder 2">
            <a:extLst>
              <a:ext uri="{FF2B5EF4-FFF2-40B4-BE49-F238E27FC236}">
                <a16:creationId xmlns:a16="http://schemas.microsoft.com/office/drawing/2014/main" id="{B0B8DAAE-E27B-462B-A41F-91592836E943}"/>
              </a:ext>
            </a:extLst>
          </p:cNvPr>
          <p:cNvSpPr>
            <a:spLocks noGrp="1"/>
          </p:cNvSpPr>
          <p:nvPr>
            <p:ph idx="1"/>
          </p:nvPr>
        </p:nvSpPr>
        <p:spPr/>
        <p:txBody>
          <a:bodyPr/>
          <a:lstStyle/>
          <a:p>
            <a:r>
              <a:rPr lang="en-US" dirty="0"/>
              <a:t>In acidosis [ H ] ions enter the cell to reduce the acidosis . </a:t>
            </a:r>
          </a:p>
          <a:p>
            <a:r>
              <a:rPr lang="en-US" dirty="0"/>
              <a:t>[K] exits the cell, resulting in hyperkalemia, which can be fatal.</a:t>
            </a:r>
          </a:p>
        </p:txBody>
      </p:sp>
    </p:spTree>
    <p:extLst>
      <p:ext uri="{BB962C8B-B14F-4D97-AF65-F5344CB8AC3E}">
        <p14:creationId xmlns:p14="http://schemas.microsoft.com/office/powerpoint/2010/main" val="376725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69D7-CF4C-46B9-B2ED-5EB2A097CC80}"/>
              </a:ext>
            </a:extLst>
          </p:cNvPr>
          <p:cNvSpPr>
            <a:spLocks noGrp="1"/>
          </p:cNvSpPr>
          <p:nvPr>
            <p:ph type="title"/>
          </p:nvPr>
        </p:nvSpPr>
        <p:spPr/>
        <p:txBody>
          <a:bodyPr/>
          <a:lstStyle/>
          <a:p>
            <a:r>
              <a:rPr lang="en-US" b="1" dirty="0"/>
              <a:t>Hypokalemia</a:t>
            </a:r>
          </a:p>
        </p:txBody>
      </p:sp>
      <p:sp>
        <p:nvSpPr>
          <p:cNvPr id="4" name="Content Placeholder 3">
            <a:extLst>
              <a:ext uri="{FF2B5EF4-FFF2-40B4-BE49-F238E27FC236}">
                <a16:creationId xmlns:a16="http://schemas.microsoft.com/office/drawing/2014/main" id="{1E5CDD84-A3D9-4ED1-BF1E-D3A1B1CF04B0}"/>
              </a:ext>
            </a:extLst>
          </p:cNvPr>
          <p:cNvSpPr>
            <a:spLocks noGrp="1"/>
          </p:cNvSpPr>
          <p:nvPr>
            <p:ph sz="half" idx="1"/>
          </p:nvPr>
        </p:nvSpPr>
        <p:spPr/>
        <p:txBody>
          <a:bodyPr/>
          <a:lstStyle/>
          <a:p>
            <a:r>
              <a:rPr lang="en-US" dirty="0"/>
              <a:t>It is the commonest in the surgical ward</a:t>
            </a:r>
          </a:p>
          <a:p>
            <a:endParaRPr lang="en-US" dirty="0"/>
          </a:p>
        </p:txBody>
      </p:sp>
      <p:pic>
        <p:nvPicPr>
          <p:cNvPr id="7" name="Content Placeholder 6">
            <a:extLst>
              <a:ext uri="{FF2B5EF4-FFF2-40B4-BE49-F238E27FC236}">
                <a16:creationId xmlns:a16="http://schemas.microsoft.com/office/drawing/2014/main" id="{288A40DE-7C5E-4B2B-B519-E9718A33F0CB}"/>
              </a:ext>
            </a:extLst>
          </p:cNvPr>
          <p:cNvPicPr>
            <a:picLocks noGrp="1" noChangeAspect="1"/>
          </p:cNvPicPr>
          <p:nvPr>
            <p:ph sz="half" idx="2"/>
          </p:nvPr>
        </p:nvPicPr>
        <p:blipFill>
          <a:blip r:embed="rId2"/>
          <a:stretch>
            <a:fillRect/>
          </a:stretch>
        </p:blipFill>
        <p:spPr>
          <a:xfrm>
            <a:off x="6349658" y="2286000"/>
            <a:ext cx="4034521" cy="4022725"/>
          </a:xfrm>
        </p:spPr>
      </p:pic>
    </p:spTree>
    <p:extLst>
      <p:ext uri="{BB962C8B-B14F-4D97-AF65-F5344CB8AC3E}">
        <p14:creationId xmlns:p14="http://schemas.microsoft.com/office/powerpoint/2010/main" val="875213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1B62-6D52-425E-A1EE-08ECE4826C5A}"/>
              </a:ext>
            </a:extLst>
          </p:cNvPr>
          <p:cNvSpPr>
            <a:spLocks noGrp="1"/>
          </p:cNvSpPr>
          <p:nvPr>
            <p:ph type="title"/>
          </p:nvPr>
        </p:nvSpPr>
        <p:spPr/>
        <p:txBody>
          <a:bodyPr/>
          <a:lstStyle/>
          <a:p>
            <a:r>
              <a:rPr lang="en-US" b="1" dirty="0"/>
              <a:t>Hypokalemia</a:t>
            </a:r>
            <a:br>
              <a:rPr lang="en-US" b="1" dirty="0"/>
            </a:br>
            <a:r>
              <a:rPr lang="en-US" b="1" dirty="0"/>
              <a:t>Causes</a:t>
            </a:r>
          </a:p>
        </p:txBody>
      </p:sp>
      <p:graphicFrame>
        <p:nvGraphicFramePr>
          <p:cNvPr id="6" name="Content Placeholder 5">
            <a:extLst>
              <a:ext uri="{FF2B5EF4-FFF2-40B4-BE49-F238E27FC236}">
                <a16:creationId xmlns:a16="http://schemas.microsoft.com/office/drawing/2014/main" id="{E9D80B64-582F-4ADC-9C60-FE1C8E6D576E}"/>
              </a:ext>
            </a:extLst>
          </p:cNvPr>
          <p:cNvGraphicFramePr>
            <a:graphicFrameLocks noGrp="1"/>
          </p:cNvGraphicFramePr>
          <p:nvPr>
            <p:ph idx="1"/>
            <p:extLst>
              <p:ext uri="{D42A27DB-BD31-4B8C-83A1-F6EECF244321}">
                <p14:modId xmlns:p14="http://schemas.microsoft.com/office/powerpoint/2010/main" val="293398573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20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141F9-4C2C-4AB3-919E-FCB0FB56D1BD}"/>
              </a:ext>
            </a:extLst>
          </p:cNvPr>
          <p:cNvSpPr>
            <a:spLocks noGrp="1"/>
          </p:cNvSpPr>
          <p:nvPr>
            <p:ph type="title"/>
          </p:nvPr>
        </p:nvSpPr>
        <p:spPr/>
        <p:txBody>
          <a:bodyPr/>
          <a:lstStyle/>
          <a:p>
            <a:r>
              <a:rPr lang="en-US" b="1" dirty="0"/>
              <a:t>Total Body Water(TBW)  and </a:t>
            </a:r>
            <a:br>
              <a:rPr lang="en-US" b="1" dirty="0"/>
            </a:br>
            <a:r>
              <a:rPr lang="en-US" b="1" dirty="0"/>
              <a:t>Compartments</a:t>
            </a:r>
          </a:p>
        </p:txBody>
      </p:sp>
      <p:sp>
        <p:nvSpPr>
          <p:cNvPr id="5" name="Content Placeholder 4">
            <a:extLst>
              <a:ext uri="{FF2B5EF4-FFF2-40B4-BE49-F238E27FC236}">
                <a16:creationId xmlns:a16="http://schemas.microsoft.com/office/drawing/2014/main" id="{6C88D452-2718-4A01-BA45-B91F94BB5C44}"/>
              </a:ext>
            </a:extLst>
          </p:cNvPr>
          <p:cNvSpPr>
            <a:spLocks noGrp="1"/>
          </p:cNvSpPr>
          <p:nvPr>
            <p:ph sz="half" idx="1"/>
          </p:nvPr>
        </p:nvSpPr>
        <p:spPr/>
        <p:txBody>
          <a:bodyPr>
            <a:normAutofit/>
          </a:bodyPr>
          <a:lstStyle/>
          <a:p>
            <a:r>
              <a:rPr lang="en-US" dirty="0"/>
              <a:t>Fluids = 60% of total body Weight </a:t>
            </a:r>
          </a:p>
          <a:p>
            <a:r>
              <a:rPr lang="en-US" dirty="0"/>
              <a:t>Vary according to age, sex, and lean body mass</a:t>
            </a:r>
          </a:p>
          <a:p>
            <a:r>
              <a:rPr lang="en-US" dirty="0"/>
              <a:t>TBW is directly proportional to muscle mass</a:t>
            </a:r>
          </a:p>
        </p:txBody>
      </p:sp>
      <p:sp>
        <p:nvSpPr>
          <p:cNvPr id="2" name="Content Placeholder 1">
            <a:extLst>
              <a:ext uri="{FF2B5EF4-FFF2-40B4-BE49-F238E27FC236}">
                <a16:creationId xmlns:a16="http://schemas.microsoft.com/office/drawing/2014/main" id="{EB18F3DE-DCF6-4254-8C97-4AC9F11C27D3}"/>
              </a:ext>
            </a:extLst>
          </p:cNvPr>
          <p:cNvSpPr>
            <a:spLocks noGrp="1"/>
          </p:cNvSpPr>
          <p:nvPr>
            <p:ph sz="half" idx="2"/>
          </p:nvPr>
        </p:nvSpPr>
        <p:spPr/>
        <p:txBody>
          <a:bodyPr>
            <a:normAutofit/>
          </a:bodyPr>
          <a:lstStyle/>
          <a:p>
            <a:r>
              <a:rPr lang="en-US" dirty="0"/>
              <a:t>Partitioned into two main compartments: </a:t>
            </a:r>
          </a:p>
          <a:p>
            <a:pPr marL="514350" indent="-514350">
              <a:buFont typeface="+mj-lt"/>
              <a:buAutoNum type="arabicPeriod"/>
            </a:pPr>
            <a:r>
              <a:rPr lang="en-US" dirty="0"/>
              <a:t>The intracellular fluid compartment: two-thirds of TBW (40% of body weight)</a:t>
            </a:r>
          </a:p>
          <a:p>
            <a:pPr marL="514350" indent="-514350">
              <a:buFont typeface="+mj-lt"/>
              <a:buAutoNum type="arabicPeriod"/>
            </a:pPr>
            <a:r>
              <a:rPr lang="en-US" dirty="0"/>
              <a:t>The extracellular fluid (</a:t>
            </a:r>
            <a:r>
              <a:rPr lang="en-US" b="1" dirty="0"/>
              <a:t>ECF</a:t>
            </a:r>
            <a:r>
              <a:rPr lang="en-US" dirty="0"/>
              <a:t>): one-third</a:t>
            </a:r>
          </a:p>
          <a:p>
            <a:endParaRPr lang="en-US" dirty="0"/>
          </a:p>
        </p:txBody>
      </p:sp>
    </p:spTree>
    <p:extLst>
      <p:ext uri="{BB962C8B-B14F-4D97-AF65-F5344CB8AC3E}">
        <p14:creationId xmlns:p14="http://schemas.microsoft.com/office/powerpoint/2010/main" val="136768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7DC4-F1A9-48E3-8688-2CFA0205C952}"/>
              </a:ext>
            </a:extLst>
          </p:cNvPr>
          <p:cNvSpPr>
            <a:spLocks noGrp="1"/>
          </p:cNvSpPr>
          <p:nvPr>
            <p:ph type="title"/>
          </p:nvPr>
        </p:nvSpPr>
        <p:spPr/>
        <p:txBody>
          <a:bodyPr/>
          <a:lstStyle/>
          <a:p>
            <a:r>
              <a:rPr lang="en-US" b="1" dirty="0"/>
              <a:t>Hypokalemia</a:t>
            </a:r>
            <a:br>
              <a:rPr lang="en-US" b="1" dirty="0"/>
            </a:br>
            <a:r>
              <a:rPr lang="en-US" b="1" dirty="0"/>
              <a:t>Effects</a:t>
            </a:r>
          </a:p>
        </p:txBody>
      </p:sp>
      <p:sp>
        <p:nvSpPr>
          <p:cNvPr id="3" name="Content Placeholder 2">
            <a:extLst>
              <a:ext uri="{FF2B5EF4-FFF2-40B4-BE49-F238E27FC236}">
                <a16:creationId xmlns:a16="http://schemas.microsoft.com/office/drawing/2014/main" id="{5CB99006-E33A-4B40-A3D0-4B00AE074936}"/>
              </a:ext>
            </a:extLst>
          </p:cNvPr>
          <p:cNvSpPr>
            <a:spLocks noGrp="1"/>
          </p:cNvSpPr>
          <p:nvPr>
            <p:ph idx="1"/>
          </p:nvPr>
        </p:nvSpPr>
        <p:spPr/>
        <p:txBody>
          <a:bodyPr/>
          <a:lstStyle/>
          <a:p>
            <a:pPr marL="0" indent="0">
              <a:buNone/>
            </a:pPr>
            <a:r>
              <a:rPr lang="en-US" dirty="0"/>
              <a:t>1- Decrease GIT contractility (paralytic ileus) </a:t>
            </a:r>
          </a:p>
          <a:p>
            <a:pPr marL="0" indent="0">
              <a:buNone/>
            </a:pPr>
            <a:r>
              <a:rPr lang="en-US" dirty="0"/>
              <a:t>2- Decrease respiratory muscles  contractility </a:t>
            </a:r>
          </a:p>
          <a:p>
            <a:pPr marL="0" indent="0">
              <a:buNone/>
            </a:pPr>
            <a:r>
              <a:rPr lang="en-US" dirty="0"/>
              <a:t>3- Cardiac arrhythmia</a:t>
            </a:r>
          </a:p>
          <a:p>
            <a:pPr marL="0" indent="0">
              <a:buNone/>
            </a:pPr>
            <a:endParaRPr lang="en-US" dirty="0"/>
          </a:p>
          <a:p>
            <a:pPr marL="0" indent="0">
              <a:buNone/>
            </a:pPr>
            <a:r>
              <a:rPr lang="en-US" u="sng" dirty="0"/>
              <a:t>ECG changes in hypokalemia :</a:t>
            </a:r>
          </a:p>
          <a:p>
            <a:pPr marL="0" indent="0">
              <a:buNone/>
            </a:pPr>
            <a:r>
              <a:rPr lang="en-US" dirty="0"/>
              <a:t>Flat T waves , U waves , ST depression , PAC, PVC ,AF.</a:t>
            </a:r>
          </a:p>
          <a:p>
            <a:pPr marL="0" indent="0">
              <a:buNone/>
            </a:pPr>
            <a:endParaRPr lang="en-US" dirty="0"/>
          </a:p>
          <a:p>
            <a:endParaRPr lang="en-US" dirty="0"/>
          </a:p>
        </p:txBody>
      </p:sp>
    </p:spTree>
    <p:extLst>
      <p:ext uri="{BB962C8B-B14F-4D97-AF65-F5344CB8AC3E}">
        <p14:creationId xmlns:p14="http://schemas.microsoft.com/office/powerpoint/2010/main" val="89336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BA4E-4BC4-48CC-81E3-08E106A192F9}"/>
              </a:ext>
            </a:extLst>
          </p:cNvPr>
          <p:cNvSpPr>
            <a:spLocks noGrp="1"/>
          </p:cNvSpPr>
          <p:nvPr>
            <p:ph type="title"/>
          </p:nvPr>
        </p:nvSpPr>
        <p:spPr/>
        <p:txBody>
          <a:bodyPr/>
          <a:lstStyle/>
          <a:p>
            <a:r>
              <a:rPr lang="en-US" b="1" dirty="0"/>
              <a:t>Hypokalemia</a:t>
            </a:r>
            <a:br>
              <a:rPr lang="en-US" b="1" dirty="0"/>
            </a:br>
            <a:r>
              <a:rPr lang="en-US" b="1" dirty="0"/>
              <a:t>Treatment</a:t>
            </a:r>
          </a:p>
        </p:txBody>
      </p:sp>
      <p:sp>
        <p:nvSpPr>
          <p:cNvPr id="3" name="Content Placeholder 2">
            <a:extLst>
              <a:ext uri="{FF2B5EF4-FFF2-40B4-BE49-F238E27FC236}">
                <a16:creationId xmlns:a16="http://schemas.microsoft.com/office/drawing/2014/main" id="{AD0683D9-2EF5-4045-A091-AEC362953405}"/>
              </a:ext>
            </a:extLst>
          </p:cNvPr>
          <p:cNvSpPr>
            <a:spLocks noGrp="1"/>
          </p:cNvSpPr>
          <p:nvPr>
            <p:ph idx="1"/>
          </p:nvPr>
        </p:nvSpPr>
        <p:spPr/>
        <p:txBody>
          <a:bodyPr/>
          <a:lstStyle/>
          <a:p>
            <a:r>
              <a:rPr lang="en-US" dirty="0"/>
              <a:t>Treat the underlying cause if possible</a:t>
            </a:r>
          </a:p>
          <a:p>
            <a:r>
              <a:rPr lang="en-US" dirty="0"/>
              <a:t>Replacement: KCL IV </a:t>
            </a:r>
          </a:p>
          <a:p>
            <a:r>
              <a:rPr lang="en-US" dirty="0"/>
              <a:t>Max rate through :</a:t>
            </a:r>
          </a:p>
          <a:p>
            <a:pPr>
              <a:buFont typeface="Courier New" panose="02070309020205020404" pitchFamily="49" charset="0"/>
              <a:buChar char="o"/>
            </a:pPr>
            <a:r>
              <a:rPr lang="en-US" dirty="0"/>
              <a:t>Peripheral iv line : 10 mEq/h</a:t>
            </a:r>
          </a:p>
          <a:p>
            <a:pPr>
              <a:buFont typeface="Courier New" panose="02070309020205020404" pitchFamily="49" charset="0"/>
              <a:buChar char="o"/>
            </a:pPr>
            <a:r>
              <a:rPr lang="en-US" dirty="0"/>
              <a:t>Central line : 20 mEq/ h</a:t>
            </a:r>
          </a:p>
          <a:p>
            <a:endParaRPr lang="en-US" dirty="0"/>
          </a:p>
          <a:p>
            <a:r>
              <a:rPr lang="en-US" dirty="0"/>
              <a:t> Be careful of hyperkalemia: rapid correction</a:t>
            </a:r>
            <a:r>
              <a:rPr lang="en-US" dirty="0">
                <a:latin typeface="Calibri" panose="020F0502020204030204" pitchFamily="34" charset="0"/>
                <a:cs typeface="Calibri" panose="020F0502020204030204" pitchFamily="34" charset="0"/>
              </a:rPr>
              <a:t>→</a:t>
            </a:r>
            <a:r>
              <a:rPr lang="en-US" dirty="0"/>
              <a:t>   cardiac arrest in diastole</a:t>
            </a:r>
          </a:p>
          <a:p>
            <a:endParaRPr lang="en-US" dirty="0"/>
          </a:p>
          <a:p>
            <a:endParaRPr lang="en-US" dirty="0"/>
          </a:p>
          <a:p>
            <a:endParaRPr lang="en-US" dirty="0"/>
          </a:p>
        </p:txBody>
      </p:sp>
    </p:spTree>
    <p:extLst>
      <p:ext uri="{BB962C8B-B14F-4D97-AF65-F5344CB8AC3E}">
        <p14:creationId xmlns:p14="http://schemas.microsoft.com/office/powerpoint/2010/main" val="2072075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01B4-737F-4E87-896D-5B4E90EA764B}"/>
              </a:ext>
            </a:extLst>
          </p:cNvPr>
          <p:cNvSpPr>
            <a:spLocks noGrp="1"/>
          </p:cNvSpPr>
          <p:nvPr>
            <p:ph type="title"/>
          </p:nvPr>
        </p:nvSpPr>
        <p:spPr/>
        <p:txBody>
          <a:bodyPr/>
          <a:lstStyle/>
          <a:p>
            <a:r>
              <a:rPr lang="en-US" b="1" dirty="0"/>
              <a:t>Persistent Hypokalemia</a:t>
            </a:r>
          </a:p>
        </p:txBody>
      </p:sp>
      <p:sp>
        <p:nvSpPr>
          <p:cNvPr id="3" name="Content Placeholder 2">
            <a:extLst>
              <a:ext uri="{FF2B5EF4-FFF2-40B4-BE49-F238E27FC236}">
                <a16:creationId xmlns:a16="http://schemas.microsoft.com/office/drawing/2014/main" id="{DA3F9ACA-220A-41A6-A65B-753CE45C9A2F}"/>
              </a:ext>
            </a:extLst>
          </p:cNvPr>
          <p:cNvSpPr>
            <a:spLocks noGrp="1"/>
          </p:cNvSpPr>
          <p:nvPr>
            <p:ph idx="1"/>
          </p:nvPr>
        </p:nvSpPr>
        <p:spPr/>
        <p:txBody>
          <a:bodyPr/>
          <a:lstStyle/>
          <a:p>
            <a:r>
              <a:rPr lang="en-US" dirty="0"/>
              <a:t>Hypokalemia despite replacement therapy means coexistent magnesium deficiency</a:t>
            </a:r>
          </a:p>
          <a:p>
            <a:r>
              <a:rPr lang="en-US" b="1" dirty="0"/>
              <a:t>NB</a:t>
            </a:r>
            <a:r>
              <a:rPr lang="en-US" dirty="0"/>
              <a:t>: Refractory hypokalemia and hypocalcemia could be due to Mg deficiency</a:t>
            </a:r>
          </a:p>
          <a:p>
            <a:endParaRPr lang="en-US" dirty="0"/>
          </a:p>
        </p:txBody>
      </p:sp>
    </p:spTree>
    <p:extLst>
      <p:ext uri="{BB962C8B-B14F-4D97-AF65-F5344CB8AC3E}">
        <p14:creationId xmlns:p14="http://schemas.microsoft.com/office/powerpoint/2010/main" val="135568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6638-32B7-4FB0-9245-4ED974A6F9FE}"/>
              </a:ext>
            </a:extLst>
          </p:cNvPr>
          <p:cNvSpPr>
            <a:spLocks noGrp="1"/>
          </p:cNvSpPr>
          <p:nvPr>
            <p:ph type="title"/>
          </p:nvPr>
        </p:nvSpPr>
        <p:spPr/>
        <p:txBody>
          <a:bodyPr/>
          <a:lstStyle/>
          <a:p>
            <a:r>
              <a:rPr lang="en-US" b="1" dirty="0"/>
              <a:t>Hyperkalemia</a:t>
            </a:r>
            <a:br>
              <a:rPr lang="en-US" b="1" dirty="0"/>
            </a:br>
            <a:r>
              <a:rPr lang="en-US" b="1" dirty="0"/>
              <a:t>Causes</a:t>
            </a:r>
          </a:p>
        </p:txBody>
      </p:sp>
      <p:sp>
        <p:nvSpPr>
          <p:cNvPr id="3" name="Content Placeholder 2">
            <a:extLst>
              <a:ext uri="{FF2B5EF4-FFF2-40B4-BE49-F238E27FC236}">
                <a16:creationId xmlns:a16="http://schemas.microsoft.com/office/drawing/2014/main" id="{11A64CEC-5717-437C-B9E5-F3D8F912BE4C}"/>
              </a:ext>
            </a:extLst>
          </p:cNvPr>
          <p:cNvSpPr>
            <a:spLocks noGrp="1"/>
          </p:cNvSpPr>
          <p:nvPr>
            <p:ph sz="half" idx="1"/>
          </p:nvPr>
        </p:nvSpPr>
        <p:spPr/>
        <p:txBody>
          <a:bodyPr>
            <a:normAutofit fontScale="77500" lnSpcReduction="20000"/>
          </a:bodyPr>
          <a:lstStyle/>
          <a:p>
            <a:pPr marL="0" indent="0">
              <a:buNone/>
            </a:pPr>
            <a:r>
              <a:rPr lang="en-US" dirty="0"/>
              <a:t> In brief</a:t>
            </a:r>
          </a:p>
          <a:p>
            <a:r>
              <a:rPr lang="en-US" dirty="0"/>
              <a:t>Acidosis</a:t>
            </a:r>
          </a:p>
          <a:p>
            <a:r>
              <a:rPr lang="en-US" dirty="0"/>
              <a:t>Destruction of cells</a:t>
            </a:r>
          </a:p>
          <a:p>
            <a:r>
              <a:rPr lang="en-US" dirty="0"/>
              <a:t>Aldosterone shutdown</a:t>
            </a:r>
          </a:p>
          <a:p>
            <a:endParaRPr lang="en-US" dirty="0"/>
          </a:p>
        </p:txBody>
      </p:sp>
      <p:sp>
        <p:nvSpPr>
          <p:cNvPr id="4" name="Content Placeholder 3">
            <a:extLst>
              <a:ext uri="{FF2B5EF4-FFF2-40B4-BE49-F238E27FC236}">
                <a16:creationId xmlns:a16="http://schemas.microsoft.com/office/drawing/2014/main" id="{D082B529-C754-41F4-BED5-C49065E97198}"/>
              </a:ext>
            </a:extLst>
          </p:cNvPr>
          <p:cNvSpPr>
            <a:spLocks noGrp="1"/>
          </p:cNvSpPr>
          <p:nvPr>
            <p:ph sz="half" idx="2"/>
          </p:nvPr>
        </p:nvSpPr>
        <p:spPr/>
        <p:txBody>
          <a:bodyPr>
            <a:normAutofit fontScale="77500" lnSpcReduction="20000"/>
          </a:bodyPr>
          <a:lstStyle/>
          <a:p>
            <a:r>
              <a:rPr lang="en-US" dirty="0"/>
              <a:t>Severe trauma</a:t>
            </a:r>
          </a:p>
          <a:p>
            <a:r>
              <a:rPr lang="en-US" dirty="0"/>
              <a:t>Burns</a:t>
            </a:r>
          </a:p>
          <a:p>
            <a:r>
              <a:rPr lang="en-US" dirty="0"/>
              <a:t>Crush injury</a:t>
            </a:r>
          </a:p>
          <a:p>
            <a:r>
              <a:rPr lang="en-US" dirty="0"/>
              <a:t>Severe catabolic states (sepsis)</a:t>
            </a:r>
          </a:p>
          <a:p>
            <a:r>
              <a:rPr lang="en-US" dirty="0"/>
              <a:t>Renal failure</a:t>
            </a:r>
          </a:p>
          <a:p>
            <a:r>
              <a:rPr lang="en-US" dirty="0"/>
              <a:t>Addison`s disease</a:t>
            </a:r>
          </a:p>
          <a:p>
            <a:r>
              <a:rPr lang="en-US" dirty="0"/>
              <a:t>Blood transfusion</a:t>
            </a:r>
          </a:p>
          <a:p>
            <a:r>
              <a:rPr lang="en-US" dirty="0"/>
              <a:t>Leukocytosis</a:t>
            </a:r>
          </a:p>
          <a:p>
            <a:r>
              <a:rPr lang="en-US" dirty="0"/>
              <a:t>Thrombocytosis</a:t>
            </a:r>
          </a:p>
          <a:p>
            <a:r>
              <a:rPr lang="en-US" dirty="0"/>
              <a:t>Hemolysis</a:t>
            </a:r>
          </a:p>
          <a:p>
            <a:r>
              <a:rPr lang="en-US" dirty="0"/>
              <a:t>Hemolyzed  sample</a:t>
            </a:r>
          </a:p>
          <a:p>
            <a:endParaRPr lang="en-US" dirty="0"/>
          </a:p>
        </p:txBody>
      </p:sp>
    </p:spTree>
    <p:extLst>
      <p:ext uri="{BB962C8B-B14F-4D97-AF65-F5344CB8AC3E}">
        <p14:creationId xmlns:p14="http://schemas.microsoft.com/office/powerpoint/2010/main" val="392508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F9F6-E119-4395-A3CE-42E06D5CE4FA}"/>
              </a:ext>
            </a:extLst>
          </p:cNvPr>
          <p:cNvSpPr>
            <a:spLocks noGrp="1"/>
          </p:cNvSpPr>
          <p:nvPr>
            <p:ph type="title"/>
          </p:nvPr>
        </p:nvSpPr>
        <p:spPr/>
        <p:txBody>
          <a:bodyPr/>
          <a:lstStyle/>
          <a:p>
            <a:r>
              <a:rPr lang="en-US" b="1" dirty="0"/>
              <a:t>Hyperkalemia</a:t>
            </a:r>
            <a:br>
              <a:rPr lang="en-US" b="1" dirty="0"/>
            </a:br>
            <a:r>
              <a:rPr lang="en-US" b="1" dirty="0"/>
              <a:t>Clinical picture</a:t>
            </a:r>
          </a:p>
        </p:txBody>
      </p:sp>
      <p:sp>
        <p:nvSpPr>
          <p:cNvPr id="3" name="Content Placeholder 2">
            <a:extLst>
              <a:ext uri="{FF2B5EF4-FFF2-40B4-BE49-F238E27FC236}">
                <a16:creationId xmlns:a16="http://schemas.microsoft.com/office/drawing/2014/main" id="{D60153F1-D5B1-457A-8DB1-4BD183BF6978}"/>
              </a:ext>
            </a:extLst>
          </p:cNvPr>
          <p:cNvSpPr>
            <a:spLocks noGrp="1"/>
          </p:cNvSpPr>
          <p:nvPr>
            <p:ph idx="1"/>
          </p:nvPr>
        </p:nvSpPr>
        <p:spPr/>
        <p:txBody>
          <a:bodyPr/>
          <a:lstStyle/>
          <a:p>
            <a:r>
              <a:rPr lang="en-US" dirty="0"/>
              <a:t>Decreased deep tendon reflexes</a:t>
            </a:r>
          </a:p>
          <a:p>
            <a:r>
              <a:rPr lang="en-US" dirty="0"/>
              <a:t>Weakness</a:t>
            </a:r>
          </a:p>
          <a:p>
            <a:r>
              <a:rPr lang="en-US" dirty="0"/>
              <a:t>Paresthesia</a:t>
            </a:r>
          </a:p>
          <a:p>
            <a:r>
              <a:rPr lang="en-US" dirty="0"/>
              <a:t>Paralysis</a:t>
            </a:r>
          </a:p>
          <a:p>
            <a:r>
              <a:rPr lang="en-US" dirty="0"/>
              <a:t>Respiratory failure </a:t>
            </a:r>
          </a:p>
          <a:p>
            <a:endParaRPr lang="en-US" dirty="0"/>
          </a:p>
        </p:txBody>
      </p:sp>
    </p:spTree>
    <p:extLst>
      <p:ext uri="{BB962C8B-B14F-4D97-AF65-F5344CB8AC3E}">
        <p14:creationId xmlns:p14="http://schemas.microsoft.com/office/powerpoint/2010/main" val="260088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11BA-C20E-41A3-B9FB-935582C79AAF}"/>
              </a:ext>
            </a:extLst>
          </p:cNvPr>
          <p:cNvSpPr>
            <a:spLocks noGrp="1"/>
          </p:cNvSpPr>
          <p:nvPr>
            <p:ph type="title"/>
          </p:nvPr>
        </p:nvSpPr>
        <p:spPr/>
        <p:txBody>
          <a:bodyPr/>
          <a:lstStyle/>
          <a:p>
            <a:r>
              <a:rPr lang="en-US" b="1" dirty="0"/>
              <a:t>ECG changes  in hyperkalemia </a:t>
            </a:r>
            <a:br>
              <a:rPr lang="en-US" b="1" dirty="0"/>
            </a:br>
            <a:r>
              <a:rPr lang="en-US" b="1" dirty="0"/>
              <a:t>Critical value &gt; 6.5</a:t>
            </a:r>
          </a:p>
        </p:txBody>
      </p:sp>
      <p:sp>
        <p:nvSpPr>
          <p:cNvPr id="3" name="Content Placeholder 2">
            <a:extLst>
              <a:ext uri="{FF2B5EF4-FFF2-40B4-BE49-F238E27FC236}">
                <a16:creationId xmlns:a16="http://schemas.microsoft.com/office/drawing/2014/main" id="{0256164C-83E5-430C-A66B-E245D2D3B97F}"/>
              </a:ext>
            </a:extLst>
          </p:cNvPr>
          <p:cNvSpPr>
            <a:spLocks noGrp="1"/>
          </p:cNvSpPr>
          <p:nvPr>
            <p:ph idx="1"/>
          </p:nvPr>
        </p:nvSpPr>
        <p:spPr/>
        <p:txBody>
          <a:bodyPr/>
          <a:lstStyle/>
          <a:p>
            <a:r>
              <a:rPr lang="en-US" dirty="0"/>
              <a:t>Peaked T wave</a:t>
            </a:r>
          </a:p>
          <a:p>
            <a:r>
              <a:rPr lang="en-US" dirty="0"/>
              <a:t>Depressed ST  segment</a:t>
            </a:r>
          </a:p>
          <a:p>
            <a:r>
              <a:rPr lang="en-US" dirty="0"/>
              <a:t>Prolonged PR</a:t>
            </a:r>
          </a:p>
          <a:p>
            <a:r>
              <a:rPr lang="en-US" dirty="0"/>
              <a:t>Wide QRS complex </a:t>
            </a:r>
          </a:p>
          <a:p>
            <a:r>
              <a:rPr lang="en-US" dirty="0"/>
              <a:t>Bradycardia </a:t>
            </a:r>
          </a:p>
          <a:p>
            <a:r>
              <a:rPr lang="en-US" dirty="0"/>
              <a:t>Ventricular fibrillation</a:t>
            </a:r>
          </a:p>
        </p:txBody>
      </p:sp>
    </p:spTree>
    <p:extLst>
      <p:ext uri="{BB962C8B-B14F-4D97-AF65-F5344CB8AC3E}">
        <p14:creationId xmlns:p14="http://schemas.microsoft.com/office/powerpoint/2010/main" val="121946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64C6-A86D-4418-AC37-5204FB8DCA14}"/>
              </a:ext>
            </a:extLst>
          </p:cNvPr>
          <p:cNvSpPr>
            <a:spLocks noGrp="1"/>
          </p:cNvSpPr>
          <p:nvPr>
            <p:ph type="title"/>
          </p:nvPr>
        </p:nvSpPr>
        <p:spPr/>
        <p:txBody>
          <a:bodyPr/>
          <a:lstStyle/>
          <a:p>
            <a:r>
              <a:rPr lang="en-US" b="1" dirty="0"/>
              <a:t>Emergency Treatment of Hyperkalemia</a:t>
            </a:r>
          </a:p>
        </p:txBody>
      </p:sp>
      <p:sp>
        <p:nvSpPr>
          <p:cNvPr id="3" name="Content Placeholder 2">
            <a:extLst>
              <a:ext uri="{FF2B5EF4-FFF2-40B4-BE49-F238E27FC236}">
                <a16:creationId xmlns:a16="http://schemas.microsoft.com/office/drawing/2014/main" id="{C4A1275E-DD34-4314-A77A-FBD1DA06E033}"/>
              </a:ext>
            </a:extLst>
          </p:cNvPr>
          <p:cNvSpPr>
            <a:spLocks noGrp="1"/>
          </p:cNvSpPr>
          <p:nvPr>
            <p:ph idx="1"/>
          </p:nvPr>
        </p:nvSpPr>
        <p:spPr/>
        <p:txBody>
          <a:bodyPr/>
          <a:lstStyle/>
          <a:p>
            <a:r>
              <a:rPr lang="en-US" dirty="0"/>
              <a:t>Calcium gluconate IV reverses the action of potassium on the heart</a:t>
            </a:r>
          </a:p>
          <a:p>
            <a:r>
              <a:rPr lang="en-US" dirty="0"/>
              <a:t>10 units of regular insulin in 100 ml of 50% dextrose IV: insulin pushes [k] into the cell</a:t>
            </a:r>
          </a:p>
          <a:p>
            <a:r>
              <a:rPr lang="en-US" dirty="0"/>
              <a:t>Sodium bicarbonate corrects acidosis (controversial)</a:t>
            </a:r>
          </a:p>
          <a:p>
            <a:endParaRPr lang="en-US" dirty="0"/>
          </a:p>
          <a:p>
            <a:endParaRPr lang="en-US" dirty="0"/>
          </a:p>
          <a:p>
            <a:endParaRPr lang="en-US" dirty="0"/>
          </a:p>
        </p:txBody>
      </p:sp>
    </p:spTree>
    <p:extLst>
      <p:ext uri="{BB962C8B-B14F-4D97-AF65-F5344CB8AC3E}">
        <p14:creationId xmlns:p14="http://schemas.microsoft.com/office/powerpoint/2010/main" val="3727989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3BE8-A8A9-4208-A16C-9A7F8A62054E}"/>
              </a:ext>
            </a:extLst>
          </p:cNvPr>
          <p:cNvSpPr>
            <a:spLocks noGrp="1"/>
          </p:cNvSpPr>
          <p:nvPr>
            <p:ph type="title"/>
          </p:nvPr>
        </p:nvSpPr>
        <p:spPr/>
        <p:txBody>
          <a:bodyPr/>
          <a:lstStyle/>
          <a:p>
            <a:r>
              <a:rPr lang="en-US" b="1" dirty="0"/>
              <a:t> Slow Correction of Hyperkalemia</a:t>
            </a:r>
          </a:p>
        </p:txBody>
      </p:sp>
      <p:sp>
        <p:nvSpPr>
          <p:cNvPr id="3" name="Content Placeholder 2">
            <a:extLst>
              <a:ext uri="{FF2B5EF4-FFF2-40B4-BE49-F238E27FC236}">
                <a16:creationId xmlns:a16="http://schemas.microsoft.com/office/drawing/2014/main" id="{CFC38108-1857-4F4C-99D9-1238F3F6EF26}"/>
              </a:ext>
            </a:extLst>
          </p:cNvPr>
          <p:cNvSpPr>
            <a:spLocks noGrp="1"/>
          </p:cNvSpPr>
          <p:nvPr>
            <p:ph idx="1"/>
          </p:nvPr>
        </p:nvSpPr>
        <p:spPr/>
        <p:txBody>
          <a:bodyPr/>
          <a:lstStyle/>
          <a:p>
            <a:r>
              <a:rPr lang="en-US" dirty="0"/>
              <a:t>Oral cation exchange resin (sodium polystyrene sulfonate) kayexalate </a:t>
            </a:r>
          </a:p>
          <a:p>
            <a:r>
              <a:rPr lang="en-US" dirty="0"/>
              <a:t>Takes potassium in exchange for sodium  and gets rid of [k] in the stool</a:t>
            </a:r>
          </a:p>
          <a:p>
            <a:r>
              <a:rPr lang="en-US" dirty="0"/>
              <a:t>Hyperkalemia due to renal failure requires dialysis</a:t>
            </a:r>
          </a:p>
          <a:p>
            <a:endParaRPr lang="en-US" dirty="0"/>
          </a:p>
          <a:p>
            <a:endParaRPr lang="en-US" dirty="0"/>
          </a:p>
        </p:txBody>
      </p:sp>
    </p:spTree>
    <p:extLst>
      <p:ext uri="{BB962C8B-B14F-4D97-AF65-F5344CB8AC3E}">
        <p14:creationId xmlns:p14="http://schemas.microsoft.com/office/powerpoint/2010/main" val="1591083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7276-3920-4F8F-9BC3-C0B3F5745B7F}"/>
              </a:ext>
            </a:extLst>
          </p:cNvPr>
          <p:cNvSpPr>
            <a:spLocks noGrp="1"/>
          </p:cNvSpPr>
          <p:nvPr>
            <p:ph type="title"/>
          </p:nvPr>
        </p:nvSpPr>
        <p:spPr/>
        <p:txBody>
          <a:bodyPr/>
          <a:lstStyle/>
          <a:p>
            <a:r>
              <a:rPr lang="en-US" b="1" dirty="0"/>
              <a:t>Calcium and Albumin </a:t>
            </a:r>
          </a:p>
        </p:txBody>
      </p:sp>
      <p:sp>
        <p:nvSpPr>
          <p:cNvPr id="3" name="Content Placeholder 2">
            <a:extLst>
              <a:ext uri="{FF2B5EF4-FFF2-40B4-BE49-F238E27FC236}">
                <a16:creationId xmlns:a16="http://schemas.microsoft.com/office/drawing/2014/main" id="{8F43C650-45D7-4C5C-A0B4-673BBA80AD25}"/>
              </a:ext>
            </a:extLst>
          </p:cNvPr>
          <p:cNvSpPr>
            <a:spLocks noGrp="1"/>
          </p:cNvSpPr>
          <p:nvPr>
            <p:ph idx="1"/>
          </p:nvPr>
        </p:nvSpPr>
        <p:spPr/>
        <p:txBody>
          <a:bodyPr/>
          <a:lstStyle/>
          <a:p>
            <a:r>
              <a:rPr lang="en-US" dirty="0"/>
              <a:t>If serum albumin drops serum calcium will drop too because calcium is bound to albumin</a:t>
            </a:r>
          </a:p>
          <a:p>
            <a:endParaRPr lang="en-US" dirty="0"/>
          </a:p>
          <a:p>
            <a:endParaRPr lang="en-US" dirty="0"/>
          </a:p>
        </p:txBody>
      </p:sp>
    </p:spTree>
    <p:extLst>
      <p:ext uri="{BB962C8B-B14F-4D97-AF65-F5344CB8AC3E}">
        <p14:creationId xmlns:p14="http://schemas.microsoft.com/office/powerpoint/2010/main" val="4060709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BE8B-207E-4D4C-B003-A523E8B325E9}"/>
              </a:ext>
            </a:extLst>
          </p:cNvPr>
          <p:cNvSpPr>
            <a:spLocks noGrp="1"/>
          </p:cNvSpPr>
          <p:nvPr>
            <p:ph type="title"/>
          </p:nvPr>
        </p:nvSpPr>
        <p:spPr/>
        <p:txBody>
          <a:bodyPr/>
          <a:lstStyle/>
          <a:p>
            <a:r>
              <a:rPr lang="en-US" b="1" dirty="0"/>
              <a:t>Hypocalcemia &lt; 1.8 mmol/L</a:t>
            </a:r>
          </a:p>
        </p:txBody>
      </p:sp>
      <p:sp>
        <p:nvSpPr>
          <p:cNvPr id="3" name="Content Placeholder 2">
            <a:extLst>
              <a:ext uri="{FF2B5EF4-FFF2-40B4-BE49-F238E27FC236}">
                <a16:creationId xmlns:a16="http://schemas.microsoft.com/office/drawing/2014/main" id="{E9C26116-F10E-44B3-BB3D-217846B6F856}"/>
              </a:ext>
            </a:extLst>
          </p:cNvPr>
          <p:cNvSpPr>
            <a:spLocks noGrp="1"/>
          </p:cNvSpPr>
          <p:nvPr>
            <p:ph idx="1"/>
          </p:nvPr>
        </p:nvSpPr>
        <p:spPr/>
        <p:txBody>
          <a:bodyPr/>
          <a:lstStyle/>
          <a:p>
            <a:r>
              <a:rPr lang="en-US" dirty="0"/>
              <a:t>The commonest after thyroid surgery, renal failure, and pancreatitis</a:t>
            </a:r>
          </a:p>
          <a:p>
            <a:r>
              <a:rPr lang="en-US" dirty="0"/>
              <a:t>All soft tissue injury can cause  hypocalcemia</a:t>
            </a:r>
          </a:p>
          <a:p>
            <a:endParaRPr lang="en-US" dirty="0"/>
          </a:p>
          <a:p>
            <a:endParaRPr lang="en-US" dirty="0"/>
          </a:p>
        </p:txBody>
      </p:sp>
    </p:spTree>
    <p:extLst>
      <p:ext uri="{BB962C8B-B14F-4D97-AF65-F5344CB8AC3E}">
        <p14:creationId xmlns:p14="http://schemas.microsoft.com/office/powerpoint/2010/main" val="211766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3D17-3DC2-48F2-A0CA-27E97D93B692}"/>
              </a:ext>
            </a:extLst>
          </p:cNvPr>
          <p:cNvSpPr>
            <a:spLocks noGrp="1"/>
          </p:cNvSpPr>
          <p:nvPr>
            <p:ph type="title"/>
          </p:nvPr>
        </p:nvSpPr>
        <p:spPr/>
        <p:txBody>
          <a:bodyPr/>
          <a:lstStyle/>
          <a:p>
            <a:r>
              <a:rPr lang="en-US" b="1" dirty="0"/>
              <a:t>ECF</a:t>
            </a:r>
          </a:p>
        </p:txBody>
      </p:sp>
      <p:sp>
        <p:nvSpPr>
          <p:cNvPr id="3" name="Content Placeholder 2">
            <a:extLst>
              <a:ext uri="{FF2B5EF4-FFF2-40B4-BE49-F238E27FC236}">
                <a16:creationId xmlns:a16="http://schemas.microsoft.com/office/drawing/2014/main" id="{5D47F078-FEFE-4C56-8D61-5AE0B52F5B89}"/>
              </a:ext>
            </a:extLst>
          </p:cNvPr>
          <p:cNvSpPr>
            <a:spLocks noGrp="1"/>
          </p:cNvSpPr>
          <p:nvPr>
            <p:ph idx="1"/>
          </p:nvPr>
        </p:nvSpPr>
        <p:spPr/>
        <p:txBody>
          <a:bodyPr/>
          <a:lstStyle/>
          <a:p>
            <a:pPr marL="514350" indent="-514350">
              <a:buFont typeface="+mj-lt"/>
              <a:buAutoNum type="arabicPeriod"/>
            </a:pPr>
            <a:r>
              <a:rPr lang="en-US" dirty="0"/>
              <a:t>Intravascular: (1/3, or blood volume)</a:t>
            </a:r>
          </a:p>
          <a:p>
            <a:pPr marL="514350" indent="-514350">
              <a:buFont typeface="+mj-lt"/>
              <a:buAutoNum type="arabicPeriod"/>
            </a:pPr>
            <a:r>
              <a:rPr lang="en-US" dirty="0"/>
              <a:t>Interstitial fluid spaces: (2/3, or ISF)</a:t>
            </a:r>
          </a:p>
        </p:txBody>
      </p:sp>
    </p:spTree>
    <p:extLst>
      <p:ext uri="{BB962C8B-B14F-4D97-AF65-F5344CB8AC3E}">
        <p14:creationId xmlns:p14="http://schemas.microsoft.com/office/powerpoint/2010/main" val="2602480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985F6-649C-4768-81AB-DE3CE32F3966}"/>
              </a:ext>
            </a:extLst>
          </p:cNvPr>
          <p:cNvSpPr>
            <a:spLocks noGrp="1"/>
          </p:cNvSpPr>
          <p:nvPr>
            <p:ph type="title"/>
          </p:nvPr>
        </p:nvSpPr>
        <p:spPr/>
        <p:txBody>
          <a:bodyPr/>
          <a:lstStyle/>
          <a:p>
            <a:r>
              <a:rPr lang="en-US" b="1" dirty="0"/>
              <a:t>Hypocalcemia</a:t>
            </a:r>
            <a:br>
              <a:rPr lang="en-US" b="1" dirty="0"/>
            </a:br>
            <a:r>
              <a:rPr lang="en-US" b="1" dirty="0"/>
              <a:t>Causes</a:t>
            </a:r>
          </a:p>
        </p:txBody>
      </p:sp>
      <p:sp>
        <p:nvSpPr>
          <p:cNvPr id="5" name="Content Placeholder 4">
            <a:extLst>
              <a:ext uri="{FF2B5EF4-FFF2-40B4-BE49-F238E27FC236}">
                <a16:creationId xmlns:a16="http://schemas.microsoft.com/office/drawing/2014/main" id="{D219BBA2-B696-4256-882F-7E2EA7C9518D}"/>
              </a:ext>
            </a:extLst>
          </p:cNvPr>
          <p:cNvSpPr>
            <a:spLocks noGrp="1"/>
          </p:cNvSpPr>
          <p:nvPr>
            <p:ph sz="half" idx="1"/>
          </p:nvPr>
        </p:nvSpPr>
        <p:spPr/>
        <p:txBody>
          <a:bodyPr>
            <a:normAutofit lnSpcReduction="10000"/>
          </a:bodyPr>
          <a:lstStyle/>
          <a:p>
            <a:pPr marL="0" indent="0">
              <a:buNone/>
            </a:pPr>
            <a:r>
              <a:rPr lang="en-US" dirty="0"/>
              <a:t>1-Hypoparathyroidism</a:t>
            </a:r>
          </a:p>
          <a:p>
            <a:pPr marL="0" indent="0">
              <a:buNone/>
            </a:pPr>
            <a:r>
              <a:rPr lang="en-US" dirty="0"/>
              <a:t>2-Hypomagnesemia: IV feeding for long time)</a:t>
            </a:r>
          </a:p>
          <a:p>
            <a:pPr marL="0" indent="0">
              <a:buNone/>
            </a:pPr>
            <a:r>
              <a:rPr lang="en-US" dirty="0"/>
              <a:t>3-Severe pancreatitis</a:t>
            </a:r>
          </a:p>
          <a:p>
            <a:pPr marL="0" indent="0">
              <a:buNone/>
            </a:pPr>
            <a:r>
              <a:rPr lang="en-US" dirty="0"/>
              <a:t>4-Renal failure: acute or chronic</a:t>
            </a:r>
          </a:p>
          <a:p>
            <a:r>
              <a:rPr lang="en-US" dirty="0"/>
              <a:t>The active form of vitamin D produced in the kidney aids calcium absorption. That does not occur in renal failure. Low Ca, on the other hand, can cause hyperparathyroidism, resulting in hypercalcemia and bone changes.</a:t>
            </a:r>
          </a:p>
          <a:p>
            <a:endParaRPr lang="en-US" dirty="0"/>
          </a:p>
        </p:txBody>
      </p:sp>
      <p:sp>
        <p:nvSpPr>
          <p:cNvPr id="6" name="Content Placeholder 5">
            <a:extLst>
              <a:ext uri="{FF2B5EF4-FFF2-40B4-BE49-F238E27FC236}">
                <a16:creationId xmlns:a16="http://schemas.microsoft.com/office/drawing/2014/main" id="{4CDB71C7-1CB8-466D-AF43-5388AB77D2C0}"/>
              </a:ext>
            </a:extLst>
          </p:cNvPr>
          <p:cNvSpPr>
            <a:spLocks noGrp="1"/>
          </p:cNvSpPr>
          <p:nvPr>
            <p:ph sz="half" idx="2"/>
          </p:nvPr>
        </p:nvSpPr>
        <p:spPr/>
        <p:txBody>
          <a:bodyPr>
            <a:normAutofit lnSpcReduction="10000"/>
          </a:bodyPr>
          <a:lstStyle/>
          <a:p>
            <a:pPr marL="0" indent="0">
              <a:buNone/>
            </a:pPr>
            <a:r>
              <a:rPr lang="en-US" dirty="0"/>
              <a:t>5-Severe trauma: blood loss, albumin loss.</a:t>
            </a:r>
          </a:p>
          <a:p>
            <a:pPr marL="0" indent="0">
              <a:buNone/>
            </a:pPr>
            <a:r>
              <a:rPr lang="en-US" dirty="0"/>
              <a:t>6-Massive blood transfusion</a:t>
            </a:r>
          </a:p>
          <a:p>
            <a:pPr marL="0" indent="0">
              <a:buNone/>
            </a:pPr>
            <a:r>
              <a:rPr lang="en-US" dirty="0"/>
              <a:t>7-Crush injury :renal failure</a:t>
            </a:r>
          </a:p>
          <a:p>
            <a:pPr marL="0" indent="0">
              <a:buNone/>
            </a:pPr>
            <a:r>
              <a:rPr lang="en-US" dirty="0"/>
              <a:t>8-Necrotizing fasciitis</a:t>
            </a:r>
          </a:p>
          <a:p>
            <a:pPr marL="0" indent="0">
              <a:buNone/>
            </a:pPr>
            <a:r>
              <a:rPr lang="en-US" dirty="0"/>
              <a:t>9-Rhabdommyolysis</a:t>
            </a:r>
          </a:p>
          <a:p>
            <a:endParaRPr lang="en-US" dirty="0"/>
          </a:p>
        </p:txBody>
      </p:sp>
    </p:spTree>
    <p:extLst>
      <p:ext uri="{BB962C8B-B14F-4D97-AF65-F5344CB8AC3E}">
        <p14:creationId xmlns:p14="http://schemas.microsoft.com/office/powerpoint/2010/main" val="4018733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3675-06EC-4373-8F12-146B1A5B544E}"/>
              </a:ext>
            </a:extLst>
          </p:cNvPr>
          <p:cNvSpPr>
            <a:spLocks noGrp="1"/>
          </p:cNvSpPr>
          <p:nvPr>
            <p:ph type="title"/>
          </p:nvPr>
        </p:nvSpPr>
        <p:spPr/>
        <p:txBody>
          <a:bodyPr/>
          <a:lstStyle/>
          <a:p>
            <a:r>
              <a:rPr lang="en-US" b="1" dirty="0"/>
              <a:t>Hypocalcemia</a:t>
            </a:r>
            <a:br>
              <a:rPr lang="en-US" b="1" dirty="0"/>
            </a:br>
            <a:r>
              <a:rPr lang="en-US" b="1" dirty="0"/>
              <a:t>Clinical Manifestation</a:t>
            </a:r>
          </a:p>
        </p:txBody>
      </p:sp>
      <p:sp>
        <p:nvSpPr>
          <p:cNvPr id="3" name="Content Placeholder 2">
            <a:extLst>
              <a:ext uri="{FF2B5EF4-FFF2-40B4-BE49-F238E27FC236}">
                <a16:creationId xmlns:a16="http://schemas.microsoft.com/office/drawing/2014/main" id="{157B8039-5388-4864-A5E4-0AF2EDEB4AC0}"/>
              </a:ext>
            </a:extLst>
          </p:cNvPr>
          <p:cNvSpPr>
            <a:spLocks noGrp="1"/>
          </p:cNvSpPr>
          <p:nvPr>
            <p:ph sz="half" idx="1"/>
          </p:nvPr>
        </p:nvSpPr>
        <p:spPr/>
        <p:txBody>
          <a:bodyPr/>
          <a:lstStyle/>
          <a:p>
            <a:pPr marL="0" indent="0">
              <a:buNone/>
            </a:pPr>
            <a:r>
              <a:rPr lang="en-US" dirty="0"/>
              <a:t>1-Circumoral numbness, tingling tips of fingers and toes</a:t>
            </a:r>
          </a:p>
          <a:p>
            <a:endParaRPr lang="en-US" dirty="0"/>
          </a:p>
        </p:txBody>
      </p:sp>
      <p:sp>
        <p:nvSpPr>
          <p:cNvPr id="4" name="Content Placeholder 3">
            <a:extLst>
              <a:ext uri="{FF2B5EF4-FFF2-40B4-BE49-F238E27FC236}">
                <a16:creationId xmlns:a16="http://schemas.microsoft.com/office/drawing/2014/main" id="{D3859B2D-0BDA-44C3-A601-6EA5BA3EA279}"/>
              </a:ext>
            </a:extLst>
          </p:cNvPr>
          <p:cNvSpPr>
            <a:spLocks noGrp="1"/>
          </p:cNvSpPr>
          <p:nvPr>
            <p:ph sz="half" idx="2"/>
          </p:nvPr>
        </p:nvSpPr>
        <p:spPr/>
        <p:txBody>
          <a:bodyPr/>
          <a:lstStyle/>
          <a:p>
            <a:pPr marL="0" indent="0">
              <a:buNone/>
            </a:pPr>
            <a:r>
              <a:rPr lang="en-US" dirty="0"/>
              <a:t>2-Neuromucular hyperactivity</a:t>
            </a:r>
          </a:p>
          <a:p>
            <a:pPr marL="0" indent="0">
              <a:buNone/>
            </a:pPr>
            <a:r>
              <a:rPr lang="en-US" dirty="0"/>
              <a:t>A-Exaggerated deep reflexes</a:t>
            </a:r>
          </a:p>
          <a:p>
            <a:pPr marL="0" indent="0">
              <a:buNone/>
            </a:pPr>
            <a:r>
              <a:rPr lang="en-US" dirty="0"/>
              <a:t>B-Positive Chvostek’s sign</a:t>
            </a:r>
          </a:p>
          <a:p>
            <a:pPr marL="0" indent="0">
              <a:buNone/>
            </a:pPr>
            <a:r>
              <a:rPr lang="en-US" dirty="0"/>
              <a:t>C-Carpopedal spasm</a:t>
            </a:r>
          </a:p>
          <a:p>
            <a:pPr marL="0" indent="0">
              <a:buNone/>
            </a:pPr>
            <a:r>
              <a:rPr lang="en-US" dirty="0"/>
              <a:t>D-Muscle cramps</a:t>
            </a:r>
          </a:p>
          <a:p>
            <a:pPr marL="0" indent="0">
              <a:buNone/>
            </a:pPr>
            <a:r>
              <a:rPr lang="en-US" dirty="0"/>
              <a:t>E-Abdominal cramps</a:t>
            </a:r>
          </a:p>
          <a:p>
            <a:pPr marL="0" indent="0">
              <a:buNone/>
            </a:pPr>
            <a:r>
              <a:rPr lang="en-US" dirty="0"/>
              <a:t>F-Convulsions (rare)</a:t>
            </a:r>
          </a:p>
          <a:p>
            <a:endParaRPr lang="en-US" dirty="0"/>
          </a:p>
        </p:txBody>
      </p:sp>
    </p:spTree>
    <p:extLst>
      <p:ext uri="{BB962C8B-B14F-4D97-AF65-F5344CB8AC3E}">
        <p14:creationId xmlns:p14="http://schemas.microsoft.com/office/powerpoint/2010/main" val="1797711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B676D1-310C-490C-9E02-06D765A01F4A}"/>
              </a:ext>
            </a:extLst>
          </p:cNvPr>
          <p:cNvSpPr>
            <a:spLocks noGrp="1"/>
          </p:cNvSpPr>
          <p:nvPr>
            <p:ph type="title"/>
          </p:nvPr>
        </p:nvSpPr>
        <p:spPr/>
        <p:txBody>
          <a:bodyPr/>
          <a:lstStyle/>
          <a:p>
            <a:r>
              <a:rPr lang="en-US" b="1" dirty="0"/>
              <a:t>Hypocalcemia</a:t>
            </a:r>
            <a:br>
              <a:rPr lang="en-US" b="1" dirty="0"/>
            </a:br>
            <a:r>
              <a:rPr lang="en-US" b="1" dirty="0"/>
              <a:t>Clinical Manifestation</a:t>
            </a:r>
          </a:p>
        </p:txBody>
      </p:sp>
      <p:sp>
        <p:nvSpPr>
          <p:cNvPr id="6" name="Text Placeholder 5">
            <a:extLst>
              <a:ext uri="{FF2B5EF4-FFF2-40B4-BE49-F238E27FC236}">
                <a16:creationId xmlns:a16="http://schemas.microsoft.com/office/drawing/2014/main" id="{3EBB1F1C-BE8E-43B1-AEC6-AE45C809F7C4}"/>
              </a:ext>
            </a:extLst>
          </p:cNvPr>
          <p:cNvSpPr>
            <a:spLocks noGrp="1"/>
          </p:cNvSpPr>
          <p:nvPr>
            <p:ph type="body" idx="1"/>
          </p:nvPr>
        </p:nvSpPr>
        <p:spPr/>
        <p:txBody>
          <a:bodyPr/>
          <a:lstStyle/>
          <a:p>
            <a:r>
              <a:rPr lang="en-US" dirty="0"/>
              <a:t>CARPOPEDAL  SPASM</a:t>
            </a:r>
          </a:p>
        </p:txBody>
      </p:sp>
      <p:pic>
        <p:nvPicPr>
          <p:cNvPr id="10" name="Content Placeholder 9">
            <a:extLst>
              <a:ext uri="{FF2B5EF4-FFF2-40B4-BE49-F238E27FC236}">
                <a16:creationId xmlns:a16="http://schemas.microsoft.com/office/drawing/2014/main" id="{FB3F804D-FD69-4ABB-92D2-AB780BF98742}"/>
              </a:ext>
            </a:extLst>
          </p:cNvPr>
          <p:cNvPicPr>
            <a:picLocks noGrp="1" noChangeAspect="1"/>
          </p:cNvPicPr>
          <p:nvPr>
            <p:ph sz="half" idx="2"/>
          </p:nvPr>
        </p:nvPicPr>
        <p:blipFill>
          <a:blip r:embed="rId2"/>
          <a:stretch>
            <a:fillRect/>
          </a:stretch>
        </p:blipFill>
        <p:spPr>
          <a:xfrm>
            <a:off x="1023938" y="3363195"/>
            <a:ext cx="4754562" cy="2549373"/>
          </a:xfrm>
          <a:prstGeom prst="rect">
            <a:avLst/>
          </a:prstGeom>
        </p:spPr>
      </p:pic>
      <p:sp>
        <p:nvSpPr>
          <p:cNvPr id="8" name="Text Placeholder 7">
            <a:extLst>
              <a:ext uri="{FF2B5EF4-FFF2-40B4-BE49-F238E27FC236}">
                <a16:creationId xmlns:a16="http://schemas.microsoft.com/office/drawing/2014/main" id="{FBE60BB6-5B9E-4749-A277-9BB73F9B5941}"/>
              </a:ext>
            </a:extLst>
          </p:cNvPr>
          <p:cNvSpPr>
            <a:spLocks noGrp="1"/>
          </p:cNvSpPr>
          <p:nvPr>
            <p:ph type="body" sz="quarter" idx="3"/>
          </p:nvPr>
        </p:nvSpPr>
        <p:spPr/>
        <p:txBody>
          <a:bodyPr/>
          <a:lstStyle/>
          <a:p>
            <a:r>
              <a:rPr lang="en-US" dirty="0"/>
              <a:t>Chvostek sign</a:t>
            </a:r>
          </a:p>
        </p:txBody>
      </p:sp>
      <p:pic>
        <p:nvPicPr>
          <p:cNvPr id="11" name="Content Placeholder 10">
            <a:extLst>
              <a:ext uri="{FF2B5EF4-FFF2-40B4-BE49-F238E27FC236}">
                <a16:creationId xmlns:a16="http://schemas.microsoft.com/office/drawing/2014/main" id="{8F5B812C-B884-4CC9-98D1-A72E9177E08E}"/>
              </a:ext>
            </a:extLst>
          </p:cNvPr>
          <p:cNvPicPr>
            <a:picLocks noGrp="1" noChangeAspect="1"/>
          </p:cNvPicPr>
          <p:nvPr>
            <p:ph sz="quarter" idx="4"/>
          </p:nvPr>
        </p:nvPicPr>
        <p:blipFill>
          <a:blip r:embed="rId3"/>
          <a:stretch>
            <a:fillRect/>
          </a:stretch>
        </p:blipFill>
        <p:spPr>
          <a:xfrm>
            <a:off x="6839862" y="2967038"/>
            <a:ext cx="3057288" cy="3341687"/>
          </a:xfrm>
          <a:prstGeom prst="rect">
            <a:avLst/>
          </a:prstGeom>
        </p:spPr>
      </p:pic>
    </p:spTree>
    <p:extLst>
      <p:ext uri="{BB962C8B-B14F-4D97-AF65-F5344CB8AC3E}">
        <p14:creationId xmlns:p14="http://schemas.microsoft.com/office/powerpoint/2010/main" val="326767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360F-9158-40B0-9AD8-E034886E1E4C}"/>
              </a:ext>
            </a:extLst>
          </p:cNvPr>
          <p:cNvSpPr>
            <a:spLocks noGrp="1"/>
          </p:cNvSpPr>
          <p:nvPr>
            <p:ph type="title"/>
          </p:nvPr>
        </p:nvSpPr>
        <p:spPr/>
        <p:txBody>
          <a:bodyPr/>
          <a:lstStyle/>
          <a:p>
            <a:r>
              <a:rPr lang="en-US" b="1" dirty="0"/>
              <a:t>Hypocalcemia </a:t>
            </a:r>
            <a:br>
              <a:rPr lang="en-US" b="1" dirty="0"/>
            </a:br>
            <a:r>
              <a:rPr lang="en-US" b="1" dirty="0"/>
              <a:t>Management</a:t>
            </a:r>
          </a:p>
        </p:txBody>
      </p:sp>
      <p:sp>
        <p:nvSpPr>
          <p:cNvPr id="3" name="Text Placeholder 2">
            <a:extLst>
              <a:ext uri="{FF2B5EF4-FFF2-40B4-BE49-F238E27FC236}">
                <a16:creationId xmlns:a16="http://schemas.microsoft.com/office/drawing/2014/main" id="{9AF6D3F8-A769-498E-9FC3-11F5CE07C617}"/>
              </a:ext>
            </a:extLst>
          </p:cNvPr>
          <p:cNvSpPr>
            <a:spLocks noGrp="1"/>
          </p:cNvSpPr>
          <p:nvPr>
            <p:ph type="body" idx="1"/>
          </p:nvPr>
        </p:nvSpPr>
        <p:spPr/>
        <p:txBody>
          <a:bodyPr/>
          <a:lstStyle/>
          <a:p>
            <a:r>
              <a:rPr lang="en-US" dirty="0"/>
              <a:t>Acute</a:t>
            </a:r>
          </a:p>
        </p:txBody>
      </p:sp>
      <p:sp>
        <p:nvSpPr>
          <p:cNvPr id="4" name="Content Placeholder 3">
            <a:extLst>
              <a:ext uri="{FF2B5EF4-FFF2-40B4-BE49-F238E27FC236}">
                <a16:creationId xmlns:a16="http://schemas.microsoft.com/office/drawing/2014/main" id="{EA27E629-546F-4643-B643-8DEAE6756E0F}"/>
              </a:ext>
            </a:extLst>
          </p:cNvPr>
          <p:cNvSpPr>
            <a:spLocks noGrp="1"/>
          </p:cNvSpPr>
          <p:nvPr>
            <p:ph sz="half" idx="2"/>
          </p:nvPr>
        </p:nvSpPr>
        <p:spPr/>
        <p:txBody>
          <a:bodyPr>
            <a:normAutofit/>
          </a:bodyPr>
          <a:lstStyle/>
          <a:p>
            <a:pPr marL="0" indent="0">
              <a:buNone/>
            </a:pPr>
            <a:r>
              <a:rPr lang="en-US" dirty="0"/>
              <a:t>1-Check blood pH first</a:t>
            </a:r>
          </a:p>
          <a:p>
            <a:pPr marL="0" indent="0">
              <a:buNone/>
            </a:pPr>
            <a:r>
              <a:rPr lang="en-US" dirty="0"/>
              <a:t>2-Alkalosis should be treated as it reduces ionized Ca</a:t>
            </a:r>
          </a:p>
          <a:p>
            <a:pPr marL="0" indent="0">
              <a:buNone/>
            </a:pPr>
            <a:r>
              <a:rPr lang="en-US" dirty="0"/>
              <a:t>3- IV calcium gluconate or chloride in real hypocalcemia</a:t>
            </a:r>
          </a:p>
          <a:p>
            <a:endParaRPr lang="en-US" dirty="0"/>
          </a:p>
        </p:txBody>
      </p:sp>
      <p:sp>
        <p:nvSpPr>
          <p:cNvPr id="5" name="Text Placeholder 4">
            <a:extLst>
              <a:ext uri="{FF2B5EF4-FFF2-40B4-BE49-F238E27FC236}">
                <a16:creationId xmlns:a16="http://schemas.microsoft.com/office/drawing/2014/main" id="{E3F71670-705E-4452-A757-3F52425FA7C2}"/>
              </a:ext>
            </a:extLst>
          </p:cNvPr>
          <p:cNvSpPr>
            <a:spLocks noGrp="1"/>
          </p:cNvSpPr>
          <p:nvPr>
            <p:ph type="body" sz="quarter" idx="3"/>
          </p:nvPr>
        </p:nvSpPr>
        <p:spPr/>
        <p:txBody>
          <a:bodyPr/>
          <a:lstStyle/>
          <a:p>
            <a:r>
              <a:rPr lang="en-US" dirty="0"/>
              <a:t>Chronic</a:t>
            </a:r>
          </a:p>
        </p:txBody>
      </p:sp>
      <p:sp>
        <p:nvSpPr>
          <p:cNvPr id="6" name="Content Placeholder 5">
            <a:extLst>
              <a:ext uri="{FF2B5EF4-FFF2-40B4-BE49-F238E27FC236}">
                <a16:creationId xmlns:a16="http://schemas.microsoft.com/office/drawing/2014/main" id="{FDAAF238-2419-4B3C-A8C5-B266042C33DA}"/>
              </a:ext>
            </a:extLst>
          </p:cNvPr>
          <p:cNvSpPr>
            <a:spLocks noGrp="1"/>
          </p:cNvSpPr>
          <p:nvPr>
            <p:ph sz="quarter" idx="4"/>
          </p:nvPr>
        </p:nvSpPr>
        <p:spPr/>
        <p:txBody>
          <a:bodyPr>
            <a:normAutofit/>
          </a:bodyPr>
          <a:lstStyle/>
          <a:p>
            <a:r>
              <a:rPr lang="en-US" dirty="0"/>
              <a:t>Check Mg and albumin levels</a:t>
            </a:r>
          </a:p>
          <a:p>
            <a:r>
              <a:rPr lang="en-US" dirty="0"/>
              <a:t>Oral calcium </a:t>
            </a:r>
          </a:p>
          <a:p>
            <a:r>
              <a:rPr lang="en-US" dirty="0"/>
              <a:t>Vitamin D</a:t>
            </a:r>
          </a:p>
          <a:p>
            <a:r>
              <a:rPr lang="en-US" dirty="0"/>
              <a:t>Aluminum hydroxide to bind dietary phosphate </a:t>
            </a:r>
          </a:p>
          <a:p>
            <a:endParaRPr lang="en-US" dirty="0"/>
          </a:p>
        </p:txBody>
      </p:sp>
    </p:spTree>
    <p:extLst>
      <p:ext uri="{BB962C8B-B14F-4D97-AF65-F5344CB8AC3E}">
        <p14:creationId xmlns:p14="http://schemas.microsoft.com/office/powerpoint/2010/main" val="1904643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874058-5B37-4B79-A92F-CB98EF08B2D5}"/>
              </a:ext>
            </a:extLst>
          </p:cNvPr>
          <p:cNvSpPr>
            <a:spLocks noGrp="1"/>
          </p:cNvSpPr>
          <p:nvPr>
            <p:ph type="title"/>
          </p:nvPr>
        </p:nvSpPr>
        <p:spPr/>
        <p:txBody>
          <a:bodyPr/>
          <a:lstStyle/>
          <a:p>
            <a:r>
              <a:rPr lang="en-US" b="1" dirty="0"/>
              <a:t>Hypercalcemia</a:t>
            </a:r>
            <a:br>
              <a:rPr lang="en-US" b="1" dirty="0"/>
            </a:br>
            <a:r>
              <a:rPr lang="en-US" b="1" dirty="0"/>
              <a:t>Causes</a:t>
            </a:r>
          </a:p>
        </p:txBody>
      </p:sp>
      <p:sp>
        <p:nvSpPr>
          <p:cNvPr id="8" name="Content Placeholder 7">
            <a:extLst>
              <a:ext uri="{FF2B5EF4-FFF2-40B4-BE49-F238E27FC236}">
                <a16:creationId xmlns:a16="http://schemas.microsoft.com/office/drawing/2014/main" id="{5D401D03-C64E-4132-B5EC-04D142FDE070}"/>
              </a:ext>
            </a:extLst>
          </p:cNvPr>
          <p:cNvSpPr>
            <a:spLocks noGrp="1"/>
          </p:cNvSpPr>
          <p:nvPr>
            <p:ph idx="1"/>
          </p:nvPr>
        </p:nvSpPr>
        <p:spPr/>
        <p:txBody>
          <a:bodyPr>
            <a:normAutofit fontScale="92500" lnSpcReduction="10000"/>
          </a:bodyPr>
          <a:lstStyle/>
          <a:p>
            <a:pPr marL="0" indent="0">
              <a:buNone/>
            </a:pPr>
            <a:r>
              <a:rPr lang="en-US" dirty="0"/>
              <a:t>1. Hyperparathyroidism (Adenoma 90%, Hyperplasia 9% , carcinoma&lt;1%)</a:t>
            </a:r>
          </a:p>
          <a:p>
            <a:pPr marL="0" indent="0">
              <a:buNone/>
            </a:pPr>
            <a:r>
              <a:rPr lang="en-US" dirty="0"/>
              <a:t>2-Bone metastasis of certain cancer (osteoclastic): Breast (the commonest cause), prostate, bronchus, kidney and thyroid.</a:t>
            </a:r>
          </a:p>
          <a:p>
            <a:pPr marL="0" indent="0">
              <a:buNone/>
            </a:pPr>
            <a:r>
              <a:rPr lang="en-US" dirty="0"/>
              <a:t>3-Neoplasms with endocrine secretion: Bronchus, kidney, and ovary</a:t>
            </a:r>
          </a:p>
          <a:p>
            <a:r>
              <a:rPr lang="en-US" dirty="0"/>
              <a:t>[1+2+3 account for 90% of hypercalcemia]</a:t>
            </a:r>
          </a:p>
          <a:p>
            <a:pPr marL="0" indent="0">
              <a:buNone/>
            </a:pPr>
            <a:r>
              <a:rPr lang="en-US" dirty="0"/>
              <a:t> 4-Vit.D intoxication</a:t>
            </a:r>
          </a:p>
          <a:p>
            <a:pPr marL="0" indent="0">
              <a:buNone/>
            </a:pPr>
            <a:r>
              <a:rPr lang="en-US" dirty="0"/>
              <a:t> 5-Sarcoidosis</a:t>
            </a:r>
          </a:p>
          <a:p>
            <a:pPr marL="0" indent="0">
              <a:buNone/>
            </a:pPr>
            <a:r>
              <a:rPr lang="en-US" dirty="0"/>
              <a:t> 6-Hyperthyroidism</a:t>
            </a:r>
          </a:p>
          <a:p>
            <a:pPr marL="0" indent="0">
              <a:buNone/>
            </a:pPr>
            <a:r>
              <a:rPr lang="en-US" dirty="0"/>
              <a:t> 7-Prolonged immobilization</a:t>
            </a:r>
          </a:p>
          <a:p>
            <a:pPr marL="0" indent="0">
              <a:buNone/>
            </a:pPr>
            <a:r>
              <a:rPr lang="en-US" dirty="0"/>
              <a:t> 8-Milk alkali syndrome[Ca +milk used to be Rx of PUD]</a:t>
            </a:r>
          </a:p>
          <a:p>
            <a:endParaRPr lang="en-US" dirty="0"/>
          </a:p>
        </p:txBody>
      </p:sp>
    </p:spTree>
    <p:extLst>
      <p:ext uri="{BB962C8B-B14F-4D97-AF65-F5344CB8AC3E}">
        <p14:creationId xmlns:p14="http://schemas.microsoft.com/office/powerpoint/2010/main" val="4200469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A670-313E-456A-B559-E0C2D40DF963}"/>
              </a:ext>
            </a:extLst>
          </p:cNvPr>
          <p:cNvSpPr>
            <a:spLocks noGrp="1"/>
          </p:cNvSpPr>
          <p:nvPr>
            <p:ph type="title"/>
          </p:nvPr>
        </p:nvSpPr>
        <p:spPr/>
        <p:txBody>
          <a:bodyPr/>
          <a:lstStyle/>
          <a:p>
            <a:r>
              <a:rPr lang="en-US" b="1" dirty="0"/>
              <a:t>Hypercalcemia Clinical Picture </a:t>
            </a:r>
            <a:br>
              <a:rPr lang="en-US" b="1" dirty="0"/>
            </a:br>
            <a:r>
              <a:rPr lang="en-US" b="1" dirty="0"/>
              <a:t>Neuromuscular Low Activity</a:t>
            </a:r>
          </a:p>
        </p:txBody>
      </p:sp>
      <p:sp>
        <p:nvSpPr>
          <p:cNvPr id="3" name="Content Placeholder 2">
            <a:extLst>
              <a:ext uri="{FF2B5EF4-FFF2-40B4-BE49-F238E27FC236}">
                <a16:creationId xmlns:a16="http://schemas.microsoft.com/office/drawing/2014/main" id="{B5EAB0AE-6BB8-440F-A3A8-CBAEEE8C557E}"/>
              </a:ext>
            </a:extLst>
          </p:cNvPr>
          <p:cNvSpPr>
            <a:spLocks noGrp="1"/>
          </p:cNvSpPr>
          <p:nvPr>
            <p:ph idx="1"/>
          </p:nvPr>
        </p:nvSpPr>
        <p:spPr/>
        <p:txBody>
          <a:bodyPr>
            <a:normAutofit fontScale="92500" lnSpcReduction="20000"/>
          </a:bodyPr>
          <a:lstStyle/>
          <a:p>
            <a:r>
              <a:rPr lang="en-US" dirty="0"/>
              <a:t>Easy fatigability</a:t>
            </a:r>
          </a:p>
          <a:p>
            <a:r>
              <a:rPr lang="en-US" dirty="0"/>
              <a:t>Muscle weakness</a:t>
            </a:r>
          </a:p>
          <a:p>
            <a:r>
              <a:rPr lang="en-US" dirty="0"/>
              <a:t>Constipation</a:t>
            </a:r>
          </a:p>
          <a:p>
            <a:r>
              <a:rPr lang="en-US" dirty="0"/>
              <a:t>Anorexia and vomiting</a:t>
            </a:r>
          </a:p>
          <a:p>
            <a:r>
              <a:rPr lang="en-US" dirty="0"/>
              <a:t>Depression</a:t>
            </a:r>
          </a:p>
          <a:p>
            <a:r>
              <a:rPr lang="en-US" dirty="0"/>
              <a:t>Polyurea then oliguria due to dehydration </a:t>
            </a:r>
          </a:p>
          <a:p>
            <a:r>
              <a:rPr lang="en-US" dirty="0"/>
              <a:t>Polydipsia and vomiting</a:t>
            </a:r>
          </a:p>
          <a:p>
            <a:r>
              <a:rPr lang="en-US" dirty="0"/>
              <a:t>Calcinosis (anywhere but renal in particular)</a:t>
            </a:r>
          </a:p>
          <a:p>
            <a:r>
              <a:rPr lang="en-US" dirty="0"/>
              <a:t>Severe forms cause coma and death</a:t>
            </a:r>
          </a:p>
          <a:p>
            <a:r>
              <a:rPr lang="en-US" dirty="0"/>
              <a:t> Medical emergency:&gt;15 mg/100mL</a:t>
            </a:r>
          </a:p>
          <a:p>
            <a:endParaRPr lang="en-US" dirty="0"/>
          </a:p>
        </p:txBody>
      </p:sp>
    </p:spTree>
    <p:extLst>
      <p:ext uri="{BB962C8B-B14F-4D97-AF65-F5344CB8AC3E}">
        <p14:creationId xmlns:p14="http://schemas.microsoft.com/office/powerpoint/2010/main" val="256227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067A0-DF64-4B24-A4FE-1A43FF57D31F}"/>
              </a:ext>
            </a:extLst>
          </p:cNvPr>
          <p:cNvSpPr>
            <a:spLocks noGrp="1"/>
          </p:cNvSpPr>
          <p:nvPr>
            <p:ph type="title"/>
          </p:nvPr>
        </p:nvSpPr>
        <p:spPr/>
        <p:txBody>
          <a:bodyPr>
            <a:normAutofit fontScale="90000"/>
          </a:bodyPr>
          <a:lstStyle/>
          <a:p>
            <a:br>
              <a:rPr lang="en-US" b="1" dirty="0"/>
            </a:br>
            <a:r>
              <a:rPr lang="en-US" b="1" dirty="0"/>
              <a:t>Hypercalcemia </a:t>
            </a:r>
            <a:br>
              <a:rPr lang="en-US" b="1" dirty="0"/>
            </a:br>
            <a:r>
              <a:rPr lang="en-US" b="1" dirty="0"/>
              <a:t>Clinical Picture </a:t>
            </a:r>
            <a:br>
              <a:rPr lang="en-US" b="1" dirty="0"/>
            </a:br>
            <a:endParaRPr lang="en-US" b="1" dirty="0"/>
          </a:p>
        </p:txBody>
      </p:sp>
      <p:sp>
        <p:nvSpPr>
          <p:cNvPr id="5" name="Text Placeholder 4">
            <a:extLst>
              <a:ext uri="{FF2B5EF4-FFF2-40B4-BE49-F238E27FC236}">
                <a16:creationId xmlns:a16="http://schemas.microsoft.com/office/drawing/2014/main" id="{BFE22D8E-E5C7-45D2-B1C8-D7FDC1CA7281}"/>
              </a:ext>
            </a:extLst>
          </p:cNvPr>
          <p:cNvSpPr>
            <a:spLocks noGrp="1"/>
          </p:cNvSpPr>
          <p:nvPr>
            <p:ph type="body" idx="1"/>
          </p:nvPr>
        </p:nvSpPr>
        <p:spPr/>
        <p:txBody>
          <a:bodyPr/>
          <a:lstStyle/>
          <a:p>
            <a:r>
              <a:rPr lang="en-US" dirty="0"/>
              <a:t>HYPERPARATHYROIDISM</a:t>
            </a:r>
          </a:p>
        </p:txBody>
      </p:sp>
      <p:sp>
        <p:nvSpPr>
          <p:cNvPr id="6" name="Content Placeholder 5">
            <a:extLst>
              <a:ext uri="{FF2B5EF4-FFF2-40B4-BE49-F238E27FC236}">
                <a16:creationId xmlns:a16="http://schemas.microsoft.com/office/drawing/2014/main" id="{B30C9EDF-01E3-4E4F-A72B-66722CF2E725}"/>
              </a:ext>
            </a:extLst>
          </p:cNvPr>
          <p:cNvSpPr>
            <a:spLocks noGrp="1"/>
          </p:cNvSpPr>
          <p:nvPr>
            <p:ph sz="half" idx="2"/>
          </p:nvPr>
        </p:nvSpPr>
        <p:spPr/>
        <p:txBody>
          <a:bodyPr/>
          <a:lstStyle/>
          <a:p>
            <a:r>
              <a:rPr lang="en-US" dirty="0"/>
              <a:t> Bones, stones, abdominal groans and psychic moans </a:t>
            </a:r>
          </a:p>
        </p:txBody>
      </p:sp>
      <p:sp>
        <p:nvSpPr>
          <p:cNvPr id="7" name="Text Placeholder 6">
            <a:extLst>
              <a:ext uri="{FF2B5EF4-FFF2-40B4-BE49-F238E27FC236}">
                <a16:creationId xmlns:a16="http://schemas.microsoft.com/office/drawing/2014/main" id="{8AD04DAE-7CED-4E0F-94A5-0D9828217DC8}"/>
              </a:ext>
            </a:extLst>
          </p:cNvPr>
          <p:cNvSpPr>
            <a:spLocks noGrp="1"/>
          </p:cNvSpPr>
          <p:nvPr>
            <p:ph type="body" sz="quarter" idx="3"/>
          </p:nvPr>
        </p:nvSpPr>
        <p:spPr/>
        <p:txBody>
          <a:bodyPr/>
          <a:lstStyle/>
          <a:p>
            <a:r>
              <a:rPr lang="en-US" dirty="0"/>
              <a:t>Bone cysts and fractures</a:t>
            </a:r>
          </a:p>
        </p:txBody>
      </p:sp>
      <p:pic>
        <p:nvPicPr>
          <p:cNvPr id="9" name="Content Placeholder 8">
            <a:extLst>
              <a:ext uri="{FF2B5EF4-FFF2-40B4-BE49-F238E27FC236}">
                <a16:creationId xmlns:a16="http://schemas.microsoft.com/office/drawing/2014/main" id="{40459709-58A0-409A-95E0-AC4A1731C4EE}"/>
              </a:ext>
            </a:extLst>
          </p:cNvPr>
          <p:cNvPicPr>
            <a:picLocks noGrp="1" noChangeAspect="1"/>
          </p:cNvPicPr>
          <p:nvPr>
            <p:ph sz="quarter" idx="4"/>
          </p:nvPr>
        </p:nvPicPr>
        <p:blipFill>
          <a:blip r:embed="rId2"/>
          <a:stretch>
            <a:fillRect/>
          </a:stretch>
        </p:blipFill>
        <p:spPr>
          <a:xfrm>
            <a:off x="6214403" y="2967038"/>
            <a:ext cx="4308206" cy="3341687"/>
          </a:xfrm>
          <a:prstGeom prst="rect">
            <a:avLst/>
          </a:prstGeom>
        </p:spPr>
      </p:pic>
    </p:spTree>
    <p:extLst>
      <p:ext uri="{BB962C8B-B14F-4D97-AF65-F5344CB8AC3E}">
        <p14:creationId xmlns:p14="http://schemas.microsoft.com/office/powerpoint/2010/main" val="2330603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98532C-7C1F-4EE7-A79D-490F8A57D504}"/>
              </a:ext>
            </a:extLst>
          </p:cNvPr>
          <p:cNvSpPr>
            <a:spLocks noGrp="1"/>
          </p:cNvSpPr>
          <p:nvPr>
            <p:ph type="title"/>
          </p:nvPr>
        </p:nvSpPr>
        <p:spPr/>
        <p:txBody>
          <a:bodyPr/>
          <a:lstStyle/>
          <a:p>
            <a:r>
              <a:rPr lang="en-US" b="1" dirty="0"/>
              <a:t>Severe Hypercalcemia (&gt;14.5mg/100mL)</a:t>
            </a:r>
          </a:p>
        </p:txBody>
      </p:sp>
      <p:sp>
        <p:nvSpPr>
          <p:cNvPr id="9" name="Content Placeholder 8">
            <a:extLst>
              <a:ext uri="{FF2B5EF4-FFF2-40B4-BE49-F238E27FC236}">
                <a16:creationId xmlns:a16="http://schemas.microsoft.com/office/drawing/2014/main" id="{1B4DC6E6-BAD3-4D98-A37A-627392179A9B}"/>
              </a:ext>
            </a:extLst>
          </p:cNvPr>
          <p:cNvSpPr>
            <a:spLocks noGrp="1"/>
          </p:cNvSpPr>
          <p:nvPr>
            <p:ph sz="half" idx="1"/>
          </p:nvPr>
        </p:nvSpPr>
        <p:spPr/>
        <p:txBody>
          <a:bodyPr>
            <a:normAutofit/>
          </a:bodyPr>
          <a:lstStyle/>
          <a:p>
            <a:pPr marL="0" indent="0">
              <a:buNone/>
            </a:pPr>
            <a:r>
              <a:rPr lang="en-US" dirty="0"/>
              <a:t>1.correct dehydration and wash out calcium through the kidney by N/S infusion</a:t>
            </a:r>
          </a:p>
          <a:p>
            <a:pPr marL="0" indent="0">
              <a:buNone/>
            </a:pPr>
            <a:r>
              <a:rPr lang="en-US" dirty="0"/>
              <a:t>2. Furosemide and sodium sulfate  increase urinary excretion of calcium</a:t>
            </a:r>
          </a:p>
          <a:p>
            <a:pPr marL="0" indent="0">
              <a:buNone/>
            </a:pPr>
            <a:r>
              <a:rPr lang="en-US" dirty="0"/>
              <a:t>3. IV inorganic phosphates inhibit bone resorption </a:t>
            </a:r>
          </a:p>
          <a:p>
            <a:pPr marL="0" indent="0">
              <a:buNone/>
            </a:pPr>
            <a:r>
              <a:rPr lang="en-US" dirty="0"/>
              <a:t>4. Plicamycin for bone metastases</a:t>
            </a:r>
          </a:p>
          <a:p>
            <a:endParaRPr lang="en-US" dirty="0"/>
          </a:p>
        </p:txBody>
      </p:sp>
      <p:sp>
        <p:nvSpPr>
          <p:cNvPr id="10" name="Content Placeholder 9">
            <a:extLst>
              <a:ext uri="{FF2B5EF4-FFF2-40B4-BE49-F238E27FC236}">
                <a16:creationId xmlns:a16="http://schemas.microsoft.com/office/drawing/2014/main" id="{1D389F3D-EB39-43F0-B3B2-9192D3B07BCC}"/>
              </a:ext>
            </a:extLst>
          </p:cNvPr>
          <p:cNvSpPr>
            <a:spLocks noGrp="1"/>
          </p:cNvSpPr>
          <p:nvPr>
            <p:ph sz="half" idx="2"/>
          </p:nvPr>
        </p:nvSpPr>
        <p:spPr/>
        <p:txBody>
          <a:bodyPr>
            <a:normAutofit/>
          </a:bodyPr>
          <a:lstStyle/>
          <a:p>
            <a:pPr marL="0" indent="0">
              <a:buNone/>
            </a:pPr>
            <a:r>
              <a:rPr lang="en-US" dirty="0"/>
              <a:t>5.Steroids : For A- sarcoidosis B- vitamin D intoxication                                          C- Addison`s disease</a:t>
            </a:r>
          </a:p>
          <a:p>
            <a:pPr marL="0" indent="0">
              <a:buNone/>
            </a:pPr>
            <a:r>
              <a:rPr lang="en-US" dirty="0"/>
              <a:t>6. Calcitonin: for renal and cardiovascular diseases.</a:t>
            </a:r>
          </a:p>
          <a:p>
            <a:pPr marL="0" indent="0">
              <a:buNone/>
            </a:pPr>
            <a:r>
              <a:rPr lang="en-US" dirty="0"/>
              <a:t>6. Hemodialysis:  for  renal failure</a:t>
            </a:r>
          </a:p>
          <a:p>
            <a:endParaRPr lang="en-US" dirty="0"/>
          </a:p>
        </p:txBody>
      </p:sp>
    </p:spTree>
    <p:extLst>
      <p:ext uri="{BB962C8B-B14F-4D97-AF65-F5344CB8AC3E}">
        <p14:creationId xmlns:p14="http://schemas.microsoft.com/office/powerpoint/2010/main" val="1638223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2868F6-0A93-48A8-A5CC-A0343F1E019E}"/>
              </a:ext>
            </a:extLst>
          </p:cNvPr>
          <p:cNvSpPr>
            <a:spLocks noGrp="1"/>
          </p:cNvSpPr>
          <p:nvPr>
            <p:ph type="title"/>
          </p:nvPr>
        </p:nvSpPr>
        <p:spPr/>
        <p:txBody>
          <a:bodyPr/>
          <a:lstStyle/>
          <a:p>
            <a:r>
              <a:rPr lang="en-US" b="1" dirty="0"/>
              <a:t>Magnesium </a:t>
            </a:r>
            <a:br>
              <a:rPr lang="en-US" b="1" dirty="0"/>
            </a:br>
            <a:endParaRPr lang="en-US" b="1" dirty="0"/>
          </a:p>
        </p:txBody>
      </p:sp>
      <p:sp>
        <p:nvSpPr>
          <p:cNvPr id="6" name="Content Placeholder 5">
            <a:extLst>
              <a:ext uri="{FF2B5EF4-FFF2-40B4-BE49-F238E27FC236}">
                <a16:creationId xmlns:a16="http://schemas.microsoft.com/office/drawing/2014/main" id="{65600E58-8B45-4229-A1AD-D780B79B4AC3}"/>
              </a:ext>
            </a:extLst>
          </p:cNvPr>
          <p:cNvSpPr>
            <a:spLocks noGrp="1"/>
          </p:cNvSpPr>
          <p:nvPr>
            <p:ph idx="1"/>
          </p:nvPr>
        </p:nvSpPr>
        <p:spPr/>
        <p:txBody>
          <a:bodyPr/>
          <a:lstStyle/>
          <a:p>
            <a:r>
              <a:rPr lang="en-US" dirty="0"/>
              <a:t>Normal range :1.5-2.5 mEq/L.</a:t>
            </a:r>
          </a:p>
          <a:p>
            <a:r>
              <a:rPr lang="en-US" dirty="0"/>
              <a:t>Mainly intracellular like potassium </a:t>
            </a:r>
          </a:p>
          <a:p>
            <a:r>
              <a:rPr lang="en-US" dirty="0"/>
              <a:t>Deficiency similar to  calcium deficiency or potassium excess (neuromuscular hyperactivity)</a:t>
            </a:r>
          </a:p>
          <a:p>
            <a:r>
              <a:rPr lang="en-US" dirty="0"/>
              <a:t>Necessary for enzyme functions </a:t>
            </a:r>
          </a:p>
          <a:p>
            <a:endParaRPr lang="en-US" dirty="0"/>
          </a:p>
        </p:txBody>
      </p:sp>
    </p:spTree>
    <p:extLst>
      <p:ext uri="{BB962C8B-B14F-4D97-AF65-F5344CB8AC3E}">
        <p14:creationId xmlns:p14="http://schemas.microsoft.com/office/powerpoint/2010/main" val="1888255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FEAE-1ECE-40FA-A0B8-D4351A64AD62}"/>
              </a:ext>
            </a:extLst>
          </p:cNvPr>
          <p:cNvSpPr>
            <a:spLocks noGrp="1"/>
          </p:cNvSpPr>
          <p:nvPr>
            <p:ph type="title"/>
          </p:nvPr>
        </p:nvSpPr>
        <p:spPr/>
        <p:txBody>
          <a:bodyPr>
            <a:normAutofit/>
          </a:bodyPr>
          <a:lstStyle/>
          <a:p>
            <a:r>
              <a:rPr lang="en-US" dirty="0"/>
              <a:t> Hypomagnesaemia:    </a:t>
            </a:r>
            <a:br>
              <a:rPr lang="en-US" dirty="0"/>
            </a:br>
            <a:r>
              <a:rPr lang="en-US" dirty="0"/>
              <a:t> Clinical picture like hypocalcemia</a:t>
            </a:r>
          </a:p>
        </p:txBody>
      </p:sp>
      <p:sp>
        <p:nvSpPr>
          <p:cNvPr id="4" name="Content Placeholder 3">
            <a:extLst>
              <a:ext uri="{FF2B5EF4-FFF2-40B4-BE49-F238E27FC236}">
                <a16:creationId xmlns:a16="http://schemas.microsoft.com/office/drawing/2014/main" id="{20C06B82-89E0-4533-A2D5-38FE5911ACB9}"/>
              </a:ext>
            </a:extLst>
          </p:cNvPr>
          <p:cNvSpPr>
            <a:spLocks noGrp="1"/>
          </p:cNvSpPr>
          <p:nvPr>
            <p:ph sz="half" idx="1"/>
          </p:nvPr>
        </p:nvSpPr>
        <p:spPr/>
        <p:txBody>
          <a:bodyPr/>
          <a:lstStyle/>
          <a:p>
            <a:r>
              <a:rPr lang="en-US" dirty="0"/>
              <a:t>Exaggerated tendon reflexes</a:t>
            </a:r>
          </a:p>
          <a:p>
            <a:r>
              <a:rPr lang="en-US" dirty="0"/>
              <a:t>Chvostek sign</a:t>
            </a:r>
          </a:p>
          <a:p>
            <a:r>
              <a:rPr lang="en-US" dirty="0"/>
              <a:t>Tetany</a:t>
            </a:r>
          </a:p>
          <a:p>
            <a:pPr marL="0" indent="0">
              <a:buNone/>
            </a:pPr>
            <a:r>
              <a:rPr lang="en-US" dirty="0"/>
              <a:t>Causes :TPN ,Renal failure , diarrhea , vomiting </a:t>
            </a:r>
          </a:p>
          <a:p>
            <a:endParaRPr lang="en-US" dirty="0"/>
          </a:p>
        </p:txBody>
      </p:sp>
      <p:sp>
        <p:nvSpPr>
          <p:cNvPr id="5" name="Content Placeholder 4">
            <a:extLst>
              <a:ext uri="{FF2B5EF4-FFF2-40B4-BE49-F238E27FC236}">
                <a16:creationId xmlns:a16="http://schemas.microsoft.com/office/drawing/2014/main" id="{AF174914-8202-4681-9405-710B2B3904D7}"/>
              </a:ext>
            </a:extLst>
          </p:cNvPr>
          <p:cNvSpPr>
            <a:spLocks noGrp="1"/>
          </p:cNvSpPr>
          <p:nvPr>
            <p:ph sz="half" idx="2"/>
          </p:nvPr>
        </p:nvSpPr>
        <p:spPr/>
        <p:txBody>
          <a:bodyPr/>
          <a:lstStyle/>
          <a:p>
            <a:r>
              <a:rPr lang="en-US" dirty="0"/>
              <a:t>It is always associated with Ca and K deficiency</a:t>
            </a:r>
          </a:p>
          <a:p>
            <a:r>
              <a:rPr lang="en-US" dirty="0"/>
              <a:t>Replace with Mg sulfate or chloride solution: IV MgSO4 .</a:t>
            </a:r>
          </a:p>
          <a:p>
            <a:r>
              <a:rPr lang="en-US" dirty="0"/>
              <a:t>Always remember that hypokalemia cannot be corrected without Mg correction.</a:t>
            </a:r>
          </a:p>
        </p:txBody>
      </p:sp>
    </p:spTree>
    <p:extLst>
      <p:ext uri="{BB962C8B-B14F-4D97-AF65-F5344CB8AC3E}">
        <p14:creationId xmlns:p14="http://schemas.microsoft.com/office/powerpoint/2010/main" val="291641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6D4256-5230-4E7F-BD08-B7F05F97AD04}"/>
              </a:ext>
            </a:extLst>
          </p:cNvPr>
          <p:cNvPicPr>
            <a:picLocks noChangeAspect="1"/>
          </p:cNvPicPr>
          <p:nvPr/>
        </p:nvPicPr>
        <p:blipFill>
          <a:blip r:embed="rId2"/>
          <a:stretch>
            <a:fillRect/>
          </a:stretch>
        </p:blipFill>
        <p:spPr>
          <a:xfrm>
            <a:off x="357809" y="278296"/>
            <a:ext cx="11701669" cy="6374295"/>
          </a:xfrm>
          <a:prstGeom prst="rect">
            <a:avLst/>
          </a:prstGeom>
        </p:spPr>
      </p:pic>
    </p:spTree>
    <p:extLst>
      <p:ext uri="{BB962C8B-B14F-4D97-AF65-F5344CB8AC3E}">
        <p14:creationId xmlns:p14="http://schemas.microsoft.com/office/powerpoint/2010/main" val="2256245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5F8F-BA77-4D77-971F-70A0948F5F7F}"/>
              </a:ext>
            </a:extLst>
          </p:cNvPr>
          <p:cNvSpPr>
            <a:spLocks noGrp="1"/>
          </p:cNvSpPr>
          <p:nvPr>
            <p:ph type="title"/>
          </p:nvPr>
        </p:nvSpPr>
        <p:spPr/>
        <p:txBody>
          <a:bodyPr>
            <a:normAutofit/>
          </a:bodyPr>
          <a:lstStyle/>
          <a:p>
            <a:r>
              <a:rPr lang="en-US" dirty="0"/>
              <a:t>Hypermagnesemia</a:t>
            </a:r>
            <a:br>
              <a:rPr lang="en-US" dirty="0"/>
            </a:br>
            <a:endParaRPr lang="en-US" dirty="0"/>
          </a:p>
        </p:txBody>
      </p:sp>
      <p:sp>
        <p:nvSpPr>
          <p:cNvPr id="3" name="Content Placeholder 2">
            <a:extLst>
              <a:ext uri="{FF2B5EF4-FFF2-40B4-BE49-F238E27FC236}">
                <a16:creationId xmlns:a16="http://schemas.microsoft.com/office/drawing/2014/main" id="{15723AF5-1E77-4615-8152-F2C1BE4DD8A5}"/>
              </a:ext>
            </a:extLst>
          </p:cNvPr>
          <p:cNvSpPr>
            <a:spLocks noGrp="1"/>
          </p:cNvSpPr>
          <p:nvPr>
            <p:ph sz="half" idx="1"/>
          </p:nvPr>
        </p:nvSpPr>
        <p:spPr/>
        <p:txBody>
          <a:bodyPr/>
          <a:lstStyle/>
          <a:p>
            <a:r>
              <a:rPr lang="en-US" dirty="0"/>
              <a:t>Renal failure : in association with high K, high Na, low Ca.</a:t>
            </a:r>
          </a:p>
          <a:p>
            <a:r>
              <a:rPr lang="en-US" dirty="0"/>
              <a:t>Clinically like high Ca: Weakness, loss of reflexes , paralysis, coma, death.</a:t>
            </a:r>
          </a:p>
          <a:p>
            <a:r>
              <a:rPr lang="en-US" dirty="0"/>
              <a:t>ECG changes like high K</a:t>
            </a:r>
          </a:p>
          <a:p>
            <a:endParaRPr lang="en-US" dirty="0"/>
          </a:p>
        </p:txBody>
      </p:sp>
      <p:sp>
        <p:nvSpPr>
          <p:cNvPr id="4" name="Content Placeholder 3">
            <a:extLst>
              <a:ext uri="{FF2B5EF4-FFF2-40B4-BE49-F238E27FC236}">
                <a16:creationId xmlns:a16="http://schemas.microsoft.com/office/drawing/2014/main" id="{D275D35B-AF29-4D22-B269-ECD07338D2E5}"/>
              </a:ext>
            </a:extLst>
          </p:cNvPr>
          <p:cNvSpPr>
            <a:spLocks noGrp="1"/>
          </p:cNvSpPr>
          <p:nvPr>
            <p:ph sz="half" idx="2"/>
          </p:nvPr>
        </p:nvSpPr>
        <p:spPr/>
        <p:txBody>
          <a:bodyPr/>
          <a:lstStyle/>
          <a:p>
            <a:r>
              <a:rPr lang="en-US" dirty="0"/>
              <a:t>Treatment : calcium gluconate IV, insulin +glucose , dialysis.</a:t>
            </a:r>
          </a:p>
          <a:p>
            <a:endParaRPr lang="en-US" dirty="0"/>
          </a:p>
        </p:txBody>
      </p:sp>
    </p:spTree>
    <p:extLst>
      <p:ext uri="{BB962C8B-B14F-4D97-AF65-F5344CB8AC3E}">
        <p14:creationId xmlns:p14="http://schemas.microsoft.com/office/powerpoint/2010/main" val="2606418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F16E7-8194-4236-A305-E483601239A9}"/>
              </a:ext>
            </a:extLst>
          </p:cNvPr>
          <p:cNvSpPr>
            <a:spLocks noGrp="1"/>
          </p:cNvSpPr>
          <p:nvPr>
            <p:ph type="title"/>
          </p:nvPr>
        </p:nvSpPr>
        <p:spPr/>
        <p:txBody>
          <a:bodyPr/>
          <a:lstStyle/>
          <a:p>
            <a:r>
              <a:rPr lang="en-US" b="1" dirty="0"/>
              <a:t>Phosphate </a:t>
            </a:r>
            <a:br>
              <a:rPr lang="en-US" b="1" dirty="0"/>
            </a:br>
            <a:r>
              <a:rPr lang="en-US" b="1" dirty="0"/>
              <a:t>(2.5-4.5 mg/dL)</a:t>
            </a:r>
          </a:p>
        </p:txBody>
      </p:sp>
      <p:sp>
        <p:nvSpPr>
          <p:cNvPr id="6" name="Content Placeholder 5">
            <a:extLst>
              <a:ext uri="{FF2B5EF4-FFF2-40B4-BE49-F238E27FC236}">
                <a16:creationId xmlns:a16="http://schemas.microsoft.com/office/drawing/2014/main" id="{415C6A3C-3A62-45D7-9EDC-D12D2DAF2316}"/>
              </a:ext>
            </a:extLst>
          </p:cNvPr>
          <p:cNvSpPr>
            <a:spLocks noGrp="1"/>
          </p:cNvSpPr>
          <p:nvPr>
            <p:ph idx="1"/>
          </p:nvPr>
        </p:nvSpPr>
        <p:spPr/>
        <p:txBody>
          <a:bodyPr/>
          <a:lstStyle/>
          <a:p>
            <a:r>
              <a:rPr lang="en-US" dirty="0"/>
              <a:t>Hyperphosphatemia :Mostly due to renal failure.</a:t>
            </a:r>
          </a:p>
          <a:p>
            <a:r>
              <a:rPr lang="en-US" dirty="0"/>
              <a:t>Majority are asymptomatic , may have symptoms associated with hypocalcemia. </a:t>
            </a:r>
          </a:p>
          <a:p>
            <a:r>
              <a:rPr lang="en-US" dirty="0"/>
              <a:t>Treatment : Sevelamer chloride, a  phosphate binder , low phosphate diet , dialysis </a:t>
            </a:r>
          </a:p>
          <a:p>
            <a:endParaRPr lang="en-US" dirty="0"/>
          </a:p>
        </p:txBody>
      </p:sp>
    </p:spTree>
    <p:extLst>
      <p:ext uri="{BB962C8B-B14F-4D97-AF65-F5344CB8AC3E}">
        <p14:creationId xmlns:p14="http://schemas.microsoft.com/office/powerpoint/2010/main" val="3034417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7B32-0FBD-4EC6-A6C7-C499E24B7C6F}"/>
              </a:ext>
            </a:extLst>
          </p:cNvPr>
          <p:cNvSpPr>
            <a:spLocks noGrp="1"/>
          </p:cNvSpPr>
          <p:nvPr>
            <p:ph type="title"/>
          </p:nvPr>
        </p:nvSpPr>
        <p:spPr/>
        <p:txBody>
          <a:bodyPr/>
          <a:lstStyle/>
          <a:p>
            <a:r>
              <a:rPr lang="en-US" b="1" dirty="0"/>
              <a:t>Hypophosphatemia</a:t>
            </a:r>
            <a:br>
              <a:rPr lang="en-US" b="1" dirty="0"/>
            </a:br>
            <a:r>
              <a:rPr lang="en-US" b="1" dirty="0"/>
              <a:t>Critical value &lt; 1 mg/dL </a:t>
            </a:r>
          </a:p>
        </p:txBody>
      </p:sp>
      <p:sp>
        <p:nvSpPr>
          <p:cNvPr id="3" name="Content Placeholder 2">
            <a:extLst>
              <a:ext uri="{FF2B5EF4-FFF2-40B4-BE49-F238E27FC236}">
                <a16:creationId xmlns:a16="http://schemas.microsoft.com/office/drawing/2014/main" id="{B1F22F02-391C-41B6-99B7-C26C5307BC66}"/>
              </a:ext>
            </a:extLst>
          </p:cNvPr>
          <p:cNvSpPr>
            <a:spLocks noGrp="1"/>
          </p:cNvSpPr>
          <p:nvPr>
            <p:ph idx="1"/>
          </p:nvPr>
        </p:nvSpPr>
        <p:spPr/>
        <p:txBody>
          <a:bodyPr/>
          <a:lstStyle/>
          <a:p>
            <a:r>
              <a:rPr lang="en-US" dirty="0"/>
              <a:t>Mostly due to re-feeding syndrome , ICU patients. </a:t>
            </a:r>
          </a:p>
          <a:p>
            <a:r>
              <a:rPr lang="en-US" dirty="0"/>
              <a:t>Clinically :  muscle weakness , failure to wean from the ventilator , infection risk due to poor leukocyte chemo-taxis from low ATP , encephalopathy.</a:t>
            </a:r>
          </a:p>
          <a:p>
            <a:r>
              <a:rPr lang="en-US" dirty="0"/>
              <a:t>Treatment : potassium phosphate. </a:t>
            </a:r>
          </a:p>
          <a:p>
            <a:endParaRPr lang="en-US" dirty="0"/>
          </a:p>
        </p:txBody>
      </p:sp>
    </p:spTree>
    <p:extLst>
      <p:ext uri="{BB962C8B-B14F-4D97-AF65-F5344CB8AC3E}">
        <p14:creationId xmlns:p14="http://schemas.microsoft.com/office/powerpoint/2010/main" val="2352068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36C-75B4-43A1-B326-622CDFF4ED1C}"/>
              </a:ext>
            </a:extLst>
          </p:cNvPr>
          <p:cNvSpPr>
            <a:spLocks noGrp="1"/>
          </p:cNvSpPr>
          <p:nvPr>
            <p:ph type="title"/>
          </p:nvPr>
        </p:nvSpPr>
        <p:spPr/>
        <p:txBody>
          <a:bodyPr/>
          <a:lstStyle/>
          <a:p>
            <a:r>
              <a:rPr lang="en-US" b="1" dirty="0"/>
              <a:t>Acid –Base Balance </a:t>
            </a:r>
          </a:p>
        </p:txBody>
      </p:sp>
      <p:sp>
        <p:nvSpPr>
          <p:cNvPr id="3" name="Content Placeholder 2">
            <a:extLst>
              <a:ext uri="{FF2B5EF4-FFF2-40B4-BE49-F238E27FC236}">
                <a16:creationId xmlns:a16="http://schemas.microsoft.com/office/drawing/2014/main" id="{92C44C72-4703-42A0-81FD-95E473718503}"/>
              </a:ext>
            </a:extLst>
          </p:cNvPr>
          <p:cNvSpPr>
            <a:spLocks noGrp="1"/>
          </p:cNvSpPr>
          <p:nvPr>
            <p:ph idx="1"/>
          </p:nvPr>
        </p:nvSpPr>
        <p:spPr/>
        <p:txBody>
          <a:bodyPr/>
          <a:lstStyle/>
          <a:p>
            <a:r>
              <a:rPr lang="en-US" dirty="0"/>
              <a:t>Respiratory and metabolic </a:t>
            </a:r>
          </a:p>
          <a:p>
            <a:r>
              <a:rPr lang="en-US" dirty="0"/>
              <a:t>Normal values :</a:t>
            </a:r>
          </a:p>
          <a:p>
            <a:pPr marL="0" indent="0">
              <a:buNone/>
            </a:pPr>
            <a:r>
              <a:rPr lang="en-US" dirty="0"/>
              <a:t>  pH = 7.35-7.45</a:t>
            </a:r>
          </a:p>
          <a:p>
            <a:pPr marL="0" indent="0">
              <a:buNone/>
            </a:pPr>
            <a:r>
              <a:rPr lang="en-US" dirty="0"/>
              <a:t>  pCO2 = 35-45</a:t>
            </a:r>
          </a:p>
          <a:p>
            <a:pPr marL="0" indent="0">
              <a:buNone/>
            </a:pPr>
            <a:r>
              <a:rPr lang="en-US" dirty="0"/>
              <a:t>  HCO3 = 22-26</a:t>
            </a:r>
          </a:p>
          <a:p>
            <a:endParaRPr lang="en-US" dirty="0"/>
          </a:p>
          <a:p>
            <a:r>
              <a:rPr lang="en-US" dirty="0"/>
              <a:t>Lung : CO2 regulation , rapid effect .</a:t>
            </a:r>
          </a:p>
          <a:p>
            <a:r>
              <a:rPr lang="en-US" dirty="0"/>
              <a:t>Kidney : HCO3 regulation , slow effect </a:t>
            </a:r>
          </a:p>
        </p:txBody>
      </p:sp>
    </p:spTree>
    <p:extLst>
      <p:ext uri="{BB962C8B-B14F-4D97-AF65-F5344CB8AC3E}">
        <p14:creationId xmlns:p14="http://schemas.microsoft.com/office/powerpoint/2010/main" val="4013720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C166-FFBE-443D-AB7F-65ABE31A74BB}"/>
              </a:ext>
            </a:extLst>
          </p:cNvPr>
          <p:cNvSpPr>
            <a:spLocks noGrp="1"/>
          </p:cNvSpPr>
          <p:nvPr>
            <p:ph type="title"/>
          </p:nvPr>
        </p:nvSpPr>
        <p:spPr/>
        <p:txBody>
          <a:bodyPr/>
          <a:lstStyle/>
          <a:p>
            <a:r>
              <a:rPr lang="en-US" b="1" dirty="0"/>
              <a:t>RESPIRATORY</a:t>
            </a:r>
            <a:r>
              <a:rPr lang="en-US" dirty="0"/>
              <a:t> </a:t>
            </a:r>
            <a:br>
              <a:rPr lang="en-US" dirty="0"/>
            </a:br>
            <a:endParaRPr lang="en-US" dirty="0"/>
          </a:p>
        </p:txBody>
      </p:sp>
      <p:sp>
        <p:nvSpPr>
          <p:cNvPr id="3" name="Text Placeholder 2">
            <a:extLst>
              <a:ext uri="{FF2B5EF4-FFF2-40B4-BE49-F238E27FC236}">
                <a16:creationId xmlns:a16="http://schemas.microsoft.com/office/drawing/2014/main" id="{A62810F1-FCF7-49DF-AF96-931699B6B316}"/>
              </a:ext>
            </a:extLst>
          </p:cNvPr>
          <p:cNvSpPr>
            <a:spLocks noGrp="1"/>
          </p:cNvSpPr>
          <p:nvPr>
            <p:ph type="body" idx="1"/>
          </p:nvPr>
        </p:nvSpPr>
        <p:spPr/>
        <p:txBody>
          <a:bodyPr/>
          <a:lstStyle/>
          <a:p>
            <a:r>
              <a:rPr lang="en-US" dirty="0"/>
              <a:t>ALKALOSIS </a:t>
            </a:r>
          </a:p>
        </p:txBody>
      </p:sp>
      <p:sp>
        <p:nvSpPr>
          <p:cNvPr id="4" name="Content Placeholder 3">
            <a:extLst>
              <a:ext uri="{FF2B5EF4-FFF2-40B4-BE49-F238E27FC236}">
                <a16:creationId xmlns:a16="http://schemas.microsoft.com/office/drawing/2014/main" id="{F784A1FA-7C50-4BF2-8EDD-B1880816B8FF}"/>
              </a:ext>
            </a:extLst>
          </p:cNvPr>
          <p:cNvSpPr>
            <a:spLocks noGrp="1"/>
          </p:cNvSpPr>
          <p:nvPr>
            <p:ph sz="half" idx="2"/>
          </p:nvPr>
        </p:nvSpPr>
        <p:spPr/>
        <p:txBody>
          <a:bodyPr/>
          <a:lstStyle/>
          <a:p>
            <a:r>
              <a:rPr lang="en-US" dirty="0"/>
              <a:t>Hyperventilation , low pCO2.</a:t>
            </a:r>
          </a:p>
          <a:p>
            <a:endParaRPr lang="en-US" dirty="0"/>
          </a:p>
        </p:txBody>
      </p:sp>
      <p:sp>
        <p:nvSpPr>
          <p:cNvPr id="5" name="Text Placeholder 4">
            <a:extLst>
              <a:ext uri="{FF2B5EF4-FFF2-40B4-BE49-F238E27FC236}">
                <a16:creationId xmlns:a16="http://schemas.microsoft.com/office/drawing/2014/main" id="{7DA61F41-5426-4A18-AE47-352C08DDF845}"/>
              </a:ext>
            </a:extLst>
          </p:cNvPr>
          <p:cNvSpPr>
            <a:spLocks noGrp="1"/>
          </p:cNvSpPr>
          <p:nvPr>
            <p:ph type="body" sz="quarter" idx="3"/>
          </p:nvPr>
        </p:nvSpPr>
        <p:spPr/>
        <p:txBody>
          <a:bodyPr/>
          <a:lstStyle/>
          <a:p>
            <a:r>
              <a:rPr lang="en-US" dirty="0"/>
              <a:t>ACIDOSIS </a:t>
            </a:r>
          </a:p>
        </p:txBody>
      </p:sp>
      <p:sp>
        <p:nvSpPr>
          <p:cNvPr id="6" name="Content Placeholder 5">
            <a:extLst>
              <a:ext uri="{FF2B5EF4-FFF2-40B4-BE49-F238E27FC236}">
                <a16:creationId xmlns:a16="http://schemas.microsoft.com/office/drawing/2014/main" id="{2A514CC0-0400-4CF1-9412-F160F480116A}"/>
              </a:ext>
            </a:extLst>
          </p:cNvPr>
          <p:cNvSpPr>
            <a:spLocks noGrp="1"/>
          </p:cNvSpPr>
          <p:nvPr>
            <p:ph sz="quarter" idx="4"/>
          </p:nvPr>
        </p:nvSpPr>
        <p:spPr/>
        <p:txBody>
          <a:bodyPr/>
          <a:lstStyle/>
          <a:p>
            <a:r>
              <a:rPr lang="en-US" dirty="0"/>
              <a:t>Poor minute ventilation (COPD, CNS depression, pleural effusion, morphine ), high pCO2.</a:t>
            </a:r>
          </a:p>
          <a:p>
            <a:endParaRPr lang="en-US" dirty="0"/>
          </a:p>
        </p:txBody>
      </p:sp>
    </p:spTree>
    <p:extLst>
      <p:ext uri="{BB962C8B-B14F-4D97-AF65-F5344CB8AC3E}">
        <p14:creationId xmlns:p14="http://schemas.microsoft.com/office/powerpoint/2010/main" val="2936806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E62B-BF6D-4BF7-8682-DB7A108F474B}"/>
              </a:ext>
            </a:extLst>
          </p:cNvPr>
          <p:cNvSpPr>
            <a:spLocks noGrp="1"/>
          </p:cNvSpPr>
          <p:nvPr>
            <p:ph type="title"/>
          </p:nvPr>
        </p:nvSpPr>
        <p:spPr/>
        <p:txBody>
          <a:bodyPr/>
          <a:lstStyle/>
          <a:p>
            <a:r>
              <a:rPr lang="en-US" b="1" dirty="0"/>
              <a:t>Metabolic</a:t>
            </a:r>
          </a:p>
        </p:txBody>
      </p:sp>
      <p:sp>
        <p:nvSpPr>
          <p:cNvPr id="3" name="Text Placeholder 2">
            <a:extLst>
              <a:ext uri="{FF2B5EF4-FFF2-40B4-BE49-F238E27FC236}">
                <a16:creationId xmlns:a16="http://schemas.microsoft.com/office/drawing/2014/main" id="{C840C72C-2DE1-44D3-845B-253E7F13E4C3}"/>
              </a:ext>
            </a:extLst>
          </p:cNvPr>
          <p:cNvSpPr>
            <a:spLocks noGrp="1"/>
          </p:cNvSpPr>
          <p:nvPr>
            <p:ph type="body" idx="1"/>
          </p:nvPr>
        </p:nvSpPr>
        <p:spPr/>
        <p:txBody>
          <a:bodyPr/>
          <a:lstStyle/>
          <a:p>
            <a:r>
              <a:rPr lang="en-US" b="1" dirty="0"/>
              <a:t>ACIDSOSIS</a:t>
            </a:r>
          </a:p>
        </p:txBody>
      </p:sp>
      <p:sp>
        <p:nvSpPr>
          <p:cNvPr id="4" name="Content Placeholder 3">
            <a:extLst>
              <a:ext uri="{FF2B5EF4-FFF2-40B4-BE49-F238E27FC236}">
                <a16:creationId xmlns:a16="http://schemas.microsoft.com/office/drawing/2014/main" id="{50522452-37D8-47D8-93EE-E525B26869E2}"/>
              </a:ext>
            </a:extLst>
          </p:cNvPr>
          <p:cNvSpPr>
            <a:spLocks noGrp="1"/>
          </p:cNvSpPr>
          <p:nvPr>
            <p:ph sz="half" idx="2"/>
          </p:nvPr>
        </p:nvSpPr>
        <p:spPr/>
        <p:txBody>
          <a:bodyPr>
            <a:normAutofit lnSpcReduction="10000"/>
          </a:bodyPr>
          <a:lstStyle/>
          <a:p>
            <a:r>
              <a:rPr lang="en-US" dirty="0"/>
              <a:t>Loss of bicarbonate : diarrhea , ileus , fistulas, high output ileostomy. </a:t>
            </a:r>
          </a:p>
          <a:p>
            <a:r>
              <a:rPr lang="en-US" dirty="0"/>
              <a:t>Increase in acid : lactic acidosis , DKA , renal failure </a:t>
            </a:r>
          </a:p>
        </p:txBody>
      </p:sp>
      <p:sp>
        <p:nvSpPr>
          <p:cNvPr id="5" name="Text Placeholder 4">
            <a:extLst>
              <a:ext uri="{FF2B5EF4-FFF2-40B4-BE49-F238E27FC236}">
                <a16:creationId xmlns:a16="http://schemas.microsoft.com/office/drawing/2014/main" id="{94C52511-16E4-486C-925A-6542321AC887}"/>
              </a:ext>
            </a:extLst>
          </p:cNvPr>
          <p:cNvSpPr>
            <a:spLocks noGrp="1"/>
          </p:cNvSpPr>
          <p:nvPr>
            <p:ph type="body" sz="quarter" idx="3"/>
          </p:nvPr>
        </p:nvSpPr>
        <p:spPr/>
        <p:txBody>
          <a:bodyPr/>
          <a:lstStyle/>
          <a:p>
            <a:r>
              <a:rPr lang="en-US" b="1" dirty="0"/>
              <a:t>ALKALOSIS</a:t>
            </a:r>
          </a:p>
        </p:txBody>
      </p:sp>
      <p:sp>
        <p:nvSpPr>
          <p:cNvPr id="6" name="Content Placeholder 5">
            <a:extLst>
              <a:ext uri="{FF2B5EF4-FFF2-40B4-BE49-F238E27FC236}">
                <a16:creationId xmlns:a16="http://schemas.microsoft.com/office/drawing/2014/main" id="{E42C849F-D9A4-4496-BBB1-96B422B9553F}"/>
              </a:ext>
            </a:extLst>
          </p:cNvPr>
          <p:cNvSpPr>
            <a:spLocks noGrp="1"/>
          </p:cNvSpPr>
          <p:nvPr>
            <p:ph sz="quarter" idx="4"/>
          </p:nvPr>
        </p:nvSpPr>
        <p:spPr/>
        <p:txBody>
          <a:bodyPr>
            <a:normAutofit lnSpcReduction="10000"/>
          </a:bodyPr>
          <a:lstStyle/>
          <a:p>
            <a:r>
              <a:rPr lang="en-US" dirty="0"/>
              <a:t>Vomiting , NG suction , diuretics , gastric outlet obstruction , pyloric stenosis. </a:t>
            </a:r>
          </a:p>
          <a:p>
            <a:r>
              <a:rPr lang="en-US" dirty="0"/>
              <a:t>Loss of Cl &amp; H from stomach→ alkalosis , hypochloremia .  </a:t>
            </a:r>
          </a:p>
          <a:p>
            <a:r>
              <a:rPr lang="en-US" dirty="0"/>
              <a:t>Water loss &gt; &gt;kidney &gt;&gt; Na/K exchange →hypokalemia </a:t>
            </a:r>
          </a:p>
          <a:p>
            <a:r>
              <a:rPr lang="en-US" dirty="0"/>
              <a:t>Hypochloremic hypokalemic metabolic alkalosis </a:t>
            </a:r>
          </a:p>
          <a:p>
            <a:r>
              <a:rPr lang="en-US" dirty="0"/>
              <a:t>Key to correct Cl - deficit &gt;&gt; give N.S </a:t>
            </a:r>
          </a:p>
          <a:p>
            <a:endParaRPr lang="en-US" dirty="0"/>
          </a:p>
        </p:txBody>
      </p:sp>
    </p:spTree>
    <p:extLst>
      <p:ext uri="{BB962C8B-B14F-4D97-AF65-F5344CB8AC3E}">
        <p14:creationId xmlns:p14="http://schemas.microsoft.com/office/powerpoint/2010/main" val="248652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73A6-FB85-453B-9170-A828B92B87CF}"/>
              </a:ext>
            </a:extLst>
          </p:cNvPr>
          <p:cNvSpPr>
            <a:spLocks noGrp="1"/>
          </p:cNvSpPr>
          <p:nvPr>
            <p:ph type="title"/>
          </p:nvPr>
        </p:nvSpPr>
        <p:spPr/>
        <p:txBody>
          <a:bodyPr/>
          <a:lstStyle/>
          <a:p>
            <a:r>
              <a:rPr lang="en-US" b="1" dirty="0"/>
              <a:t>Fluid Management</a:t>
            </a:r>
          </a:p>
        </p:txBody>
      </p:sp>
      <p:sp>
        <p:nvSpPr>
          <p:cNvPr id="7" name="Content Placeholder 6">
            <a:extLst>
              <a:ext uri="{FF2B5EF4-FFF2-40B4-BE49-F238E27FC236}">
                <a16:creationId xmlns:a16="http://schemas.microsoft.com/office/drawing/2014/main" id="{7BBB4547-7349-414A-8FAF-3802F5E055AA}"/>
              </a:ext>
            </a:extLst>
          </p:cNvPr>
          <p:cNvSpPr>
            <a:spLocks noGrp="1"/>
          </p:cNvSpPr>
          <p:nvPr>
            <p:ph sz="half" idx="1"/>
          </p:nvPr>
        </p:nvSpPr>
        <p:spPr/>
        <p:txBody>
          <a:bodyPr>
            <a:normAutofit lnSpcReduction="10000"/>
          </a:bodyPr>
          <a:lstStyle/>
          <a:p>
            <a:r>
              <a:rPr lang="en-US" dirty="0"/>
              <a:t>IV fluid replacement includes maintenance, deficit, and ongoing losses.</a:t>
            </a:r>
          </a:p>
          <a:p>
            <a:endParaRPr lang="en-US" dirty="0"/>
          </a:p>
        </p:txBody>
      </p:sp>
      <p:sp>
        <p:nvSpPr>
          <p:cNvPr id="8" name="Content Placeholder 7">
            <a:extLst>
              <a:ext uri="{FF2B5EF4-FFF2-40B4-BE49-F238E27FC236}">
                <a16:creationId xmlns:a16="http://schemas.microsoft.com/office/drawing/2014/main" id="{A63781A8-9469-4100-AF0C-163C9FDAB8AC}"/>
              </a:ext>
            </a:extLst>
          </p:cNvPr>
          <p:cNvSpPr>
            <a:spLocks noGrp="1"/>
          </p:cNvSpPr>
          <p:nvPr>
            <p:ph sz="half" idx="2"/>
          </p:nvPr>
        </p:nvSpPr>
        <p:spPr/>
        <p:txBody>
          <a:bodyPr>
            <a:normAutofit lnSpcReduction="10000"/>
          </a:bodyPr>
          <a:lstStyle/>
          <a:p>
            <a:r>
              <a:rPr lang="en-US" dirty="0"/>
              <a:t>Calculation of maintenance:</a:t>
            </a:r>
          </a:p>
          <a:p>
            <a:pPr marL="0" indent="0">
              <a:buNone/>
            </a:pPr>
            <a:r>
              <a:rPr lang="en-US" u="sng" dirty="0"/>
              <a:t>100/50/20 rule:</a:t>
            </a:r>
          </a:p>
          <a:p>
            <a:r>
              <a:rPr lang="en-US" dirty="0"/>
              <a:t>1st 10 kg: 100 mL/kg/day</a:t>
            </a:r>
          </a:p>
          <a:p>
            <a:r>
              <a:rPr lang="en-US" dirty="0"/>
              <a:t>2nd 10 kg: 50 mL/kg/day</a:t>
            </a:r>
          </a:p>
          <a:p>
            <a:r>
              <a:rPr lang="en-US" dirty="0"/>
              <a:t>Rest: 20 mL/kg/day</a:t>
            </a:r>
          </a:p>
          <a:p>
            <a:pPr marL="0" indent="0">
              <a:buNone/>
            </a:pPr>
            <a:r>
              <a:rPr lang="en-US" u="sng" dirty="0"/>
              <a:t>4/2/1 rule (per hour)</a:t>
            </a:r>
          </a:p>
          <a:p>
            <a:r>
              <a:rPr lang="en-US" dirty="0"/>
              <a:t>1st 10 kg: 4mL/kg/hour</a:t>
            </a:r>
          </a:p>
          <a:p>
            <a:r>
              <a:rPr lang="en-US" dirty="0"/>
              <a:t>2nd 10 kg 2 mL/kg/hour</a:t>
            </a:r>
          </a:p>
          <a:p>
            <a:r>
              <a:rPr lang="en-US" dirty="0"/>
              <a:t>Rest: 1mL/kg/hour</a:t>
            </a:r>
          </a:p>
          <a:p>
            <a:endParaRPr lang="en-US" dirty="0"/>
          </a:p>
        </p:txBody>
      </p:sp>
    </p:spTree>
    <p:extLst>
      <p:ext uri="{BB962C8B-B14F-4D97-AF65-F5344CB8AC3E}">
        <p14:creationId xmlns:p14="http://schemas.microsoft.com/office/powerpoint/2010/main" val="771085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23A0F-A0D5-4F87-A4E2-33E8122D44A0}"/>
              </a:ext>
            </a:extLst>
          </p:cNvPr>
          <p:cNvSpPr>
            <a:spLocks noGrp="1"/>
          </p:cNvSpPr>
          <p:nvPr>
            <p:ph type="title"/>
          </p:nvPr>
        </p:nvSpPr>
        <p:spPr/>
        <p:txBody>
          <a:bodyPr/>
          <a:lstStyle/>
          <a:p>
            <a:r>
              <a:rPr lang="en-US" b="1" dirty="0"/>
              <a:t>Solutions</a:t>
            </a:r>
          </a:p>
        </p:txBody>
      </p:sp>
      <p:sp>
        <p:nvSpPr>
          <p:cNvPr id="6" name="Text Placeholder 5">
            <a:extLst>
              <a:ext uri="{FF2B5EF4-FFF2-40B4-BE49-F238E27FC236}">
                <a16:creationId xmlns:a16="http://schemas.microsoft.com/office/drawing/2014/main" id="{6AB8847D-3231-42D9-8441-B6EC0CA7E424}"/>
              </a:ext>
            </a:extLst>
          </p:cNvPr>
          <p:cNvSpPr>
            <a:spLocks noGrp="1"/>
          </p:cNvSpPr>
          <p:nvPr>
            <p:ph type="body" idx="1"/>
          </p:nvPr>
        </p:nvSpPr>
        <p:spPr/>
        <p:txBody>
          <a:bodyPr/>
          <a:lstStyle/>
          <a:p>
            <a:r>
              <a:rPr lang="en-US" dirty="0"/>
              <a:t>Crystalloids:</a:t>
            </a:r>
          </a:p>
        </p:txBody>
      </p:sp>
      <p:sp>
        <p:nvSpPr>
          <p:cNvPr id="7" name="Content Placeholder 6">
            <a:extLst>
              <a:ext uri="{FF2B5EF4-FFF2-40B4-BE49-F238E27FC236}">
                <a16:creationId xmlns:a16="http://schemas.microsoft.com/office/drawing/2014/main" id="{11710E7A-28B2-4659-8EFC-79DD43073F74}"/>
              </a:ext>
            </a:extLst>
          </p:cNvPr>
          <p:cNvSpPr>
            <a:spLocks noGrp="1"/>
          </p:cNvSpPr>
          <p:nvPr>
            <p:ph sz="half" idx="2"/>
          </p:nvPr>
        </p:nvSpPr>
        <p:spPr/>
        <p:txBody>
          <a:bodyPr/>
          <a:lstStyle/>
          <a:p>
            <a:r>
              <a:rPr lang="en-US" dirty="0"/>
              <a:t>Isotonic</a:t>
            </a:r>
          </a:p>
          <a:p>
            <a:r>
              <a:rPr lang="en-US" dirty="0"/>
              <a:t>Hypertonic</a:t>
            </a:r>
          </a:p>
          <a:p>
            <a:r>
              <a:rPr lang="en-US" dirty="0"/>
              <a:t>Hypotonic</a:t>
            </a:r>
          </a:p>
          <a:p>
            <a:endParaRPr lang="en-US" dirty="0"/>
          </a:p>
        </p:txBody>
      </p:sp>
      <p:sp>
        <p:nvSpPr>
          <p:cNvPr id="8" name="Text Placeholder 7">
            <a:extLst>
              <a:ext uri="{FF2B5EF4-FFF2-40B4-BE49-F238E27FC236}">
                <a16:creationId xmlns:a16="http://schemas.microsoft.com/office/drawing/2014/main" id="{4213ABAD-2A86-4A3A-B56F-834F0BDB96A0}"/>
              </a:ext>
            </a:extLst>
          </p:cNvPr>
          <p:cNvSpPr>
            <a:spLocks noGrp="1"/>
          </p:cNvSpPr>
          <p:nvPr>
            <p:ph type="body" sz="quarter" idx="3"/>
          </p:nvPr>
        </p:nvSpPr>
        <p:spPr/>
        <p:txBody>
          <a:bodyPr/>
          <a:lstStyle/>
          <a:p>
            <a:r>
              <a:rPr lang="en-US" dirty="0"/>
              <a:t>Colloids:</a:t>
            </a:r>
          </a:p>
        </p:txBody>
      </p:sp>
      <p:sp>
        <p:nvSpPr>
          <p:cNvPr id="9" name="Content Placeholder 8">
            <a:extLst>
              <a:ext uri="{FF2B5EF4-FFF2-40B4-BE49-F238E27FC236}">
                <a16:creationId xmlns:a16="http://schemas.microsoft.com/office/drawing/2014/main" id="{F2C955A0-95E9-45E2-8E89-C68D8A776109}"/>
              </a:ext>
            </a:extLst>
          </p:cNvPr>
          <p:cNvSpPr>
            <a:spLocks noGrp="1"/>
          </p:cNvSpPr>
          <p:nvPr>
            <p:ph sz="quarter" idx="4"/>
          </p:nvPr>
        </p:nvSpPr>
        <p:spPr/>
        <p:txBody>
          <a:bodyPr/>
          <a:lstStyle/>
          <a:p>
            <a:r>
              <a:rPr lang="en-US"/>
              <a:t>Albumin</a:t>
            </a:r>
          </a:p>
          <a:p>
            <a:r>
              <a:rPr lang="en-US" dirty="0"/>
              <a:t>Dextran</a:t>
            </a:r>
          </a:p>
          <a:p>
            <a:r>
              <a:rPr lang="en-US" dirty="0"/>
              <a:t>Hydroxyl starch</a:t>
            </a:r>
          </a:p>
          <a:p>
            <a:endParaRPr lang="en-US" dirty="0"/>
          </a:p>
        </p:txBody>
      </p:sp>
    </p:spTree>
    <p:extLst>
      <p:ext uri="{BB962C8B-B14F-4D97-AF65-F5344CB8AC3E}">
        <p14:creationId xmlns:p14="http://schemas.microsoft.com/office/powerpoint/2010/main" val="180860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8946-D8C2-4280-B1A1-00E93D51D2FE}"/>
              </a:ext>
            </a:extLst>
          </p:cNvPr>
          <p:cNvSpPr>
            <a:spLocks noGrp="1"/>
          </p:cNvSpPr>
          <p:nvPr>
            <p:ph type="title"/>
          </p:nvPr>
        </p:nvSpPr>
        <p:spPr/>
        <p:txBody>
          <a:bodyPr/>
          <a:lstStyle/>
          <a:p>
            <a:r>
              <a:rPr lang="en-US" b="1" dirty="0"/>
              <a:t>Isotonic Crystalloids</a:t>
            </a:r>
          </a:p>
        </p:txBody>
      </p:sp>
      <p:sp>
        <p:nvSpPr>
          <p:cNvPr id="3" name="Content Placeholder 2">
            <a:extLst>
              <a:ext uri="{FF2B5EF4-FFF2-40B4-BE49-F238E27FC236}">
                <a16:creationId xmlns:a16="http://schemas.microsoft.com/office/drawing/2014/main" id="{D5432C43-0F6B-4CE4-8932-035DCDC792A4}"/>
              </a:ext>
            </a:extLst>
          </p:cNvPr>
          <p:cNvSpPr>
            <a:spLocks noGrp="1"/>
          </p:cNvSpPr>
          <p:nvPr>
            <p:ph idx="1"/>
          </p:nvPr>
        </p:nvSpPr>
        <p:spPr/>
        <p:txBody>
          <a:bodyPr>
            <a:normAutofit/>
          </a:bodyPr>
          <a:lstStyle/>
          <a:p>
            <a:r>
              <a:rPr lang="en-US" dirty="0"/>
              <a:t>0.9% normal saline and ringer’s lactate.</a:t>
            </a:r>
          </a:p>
          <a:p>
            <a:r>
              <a:rPr lang="en-US" dirty="0"/>
              <a:t>Distribute uniformly through the extracellular compartment. </a:t>
            </a:r>
          </a:p>
          <a:p>
            <a:r>
              <a:rPr lang="en-US" dirty="0"/>
              <a:t>After one hour, only 25% of the total volume remains in the intravascular space.</a:t>
            </a:r>
          </a:p>
          <a:p>
            <a:r>
              <a:rPr lang="en-US" dirty="0"/>
              <a:t>The lactate in Ringer’s lactate will be converted to bicarbonate, so it cannot be used for maintenance&gt;Patients will become alkalotic.</a:t>
            </a:r>
          </a:p>
          <a:p>
            <a:r>
              <a:rPr lang="en-US" dirty="0"/>
              <a:t>Ringer’s lactate is designed to mimic the extracellular fluid; it is called a balanced salt solution. </a:t>
            </a:r>
          </a:p>
          <a:p>
            <a:r>
              <a:rPr lang="en-US" dirty="0"/>
              <a:t>The most common trauma resuscitation fluid is Ringer’s lactate</a:t>
            </a:r>
          </a:p>
          <a:p>
            <a:endParaRPr lang="en-US" dirty="0"/>
          </a:p>
        </p:txBody>
      </p:sp>
    </p:spTree>
    <p:extLst>
      <p:ext uri="{BB962C8B-B14F-4D97-AF65-F5344CB8AC3E}">
        <p14:creationId xmlns:p14="http://schemas.microsoft.com/office/powerpoint/2010/main" val="2403950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20D4-3058-4F00-9F95-B206CA8D5538}"/>
              </a:ext>
            </a:extLst>
          </p:cNvPr>
          <p:cNvSpPr>
            <a:spLocks noGrp="1"/>
          </p:cNvSpPr>
          <p:nvPr>
            <p:ph type="title"/>
          </p:nvPr>
        </p:nvSpPr>
        <p:spPr/>
        <p:txBody>
          <a:bodyPr/>
          <a:lstStyle/>
          <a:p>
            <a:r>
              <a:rPr lang="en-US" b="1" dirty="0"/>
              <a:t>Hypertonic Solutions</a:t>
            </a:r>
          </a:p>
        </p:txBody>
      </p:sp>
      <p:sp>
        <p:nvSpPr>
          <p:cNvPr id="3" name="Content Placeholder 2">
            <a:extLst>
              <a:ext uri="{FF2B5EF4-FFF2-40B4-BE49-F238E27FC236}">
                <a16:creationId xmlns:a16="http://schemas.microsoft.com/office/drawing/2014/main" id="{315B5357-D78D-4243-A2BB-2530360DFA39}"/>
              </a:ext>
            </a:extLst>
          </p:cNvPr>
          <p:cNvSpPr>
            <a:spLocks noGrp="1"/>
          </p:cNvSpPr>
          <p:nvPr>
            <p:ph idx="1"/>
          </p:nvPr>
        </p:nvSpPr>
        <p:spPr/>
        <p:txBody>
          <a:bodyPr>
            <a:normAutofit fontScale="92500" lnSpcReduction="10000"/>
          </a:bodyPr>
          <a:lstStyle/>
          <a:p>
            <a:r>
              <a:rPr lang="en-US" dirty="0"/>
              <a:t>Examples include 7.5% normal saline and 3% normal saline.</a:t>
            </a:r>
          </a:p>
          <a:p>
            <a:r>
              <a:rPr lang="en-US" dirty="0"/>
              <a:t>Indications: shock/burns (usually in combination with colloids like dextran)</a:t>
            </a:r>
          </a:p>
          <a:p>
            <a:r>
              <a:rPr lang="en-US" dirty="0"/>
              <a:t> Effects: significant blunting of neutrophil activation with a transient increase in serum sodium that normalizes within 24 hours.</a:t>
            </a:r>
          </a:p>
          <a:p>
            <a:r>
              <a:rPr lang="en-US" dirty="0"/>
              <a:t>This effect may help in decreasing widespread tissue damage and multiorgan dysfunction seen after a traumatic injury.</a:t>
            </a:r>
          </a:p>
          <a:p>
            <a:r>
              <a:rPr lang="en-US" dirty="0"/>
              <a:t>Side effects:</a:t>
            </a:r>
          </a:p>
          <a:p>
            <a:pPr>
              <a:buFont typeface="Wingdings" panose="05000000000000000000" pitchFamily="2" charset="2"/>
              <a:buChar char="§"/>
            </a:pPr>
            <a:r>
              <a:rPr lang="en-US" dirty="0"/>
              <a:t>Hypernatremia (hyperosmolarity) and hyperchloremia</a:t>
            </a:r>
          </a:p>
          <a:p>
            <a:pPr>
              <a:buFont typeface="Wingdings" panose="05000000000000000000" pitchFamily="2" charset="2"/>
              <a:buChar char="§"/>
            </a:pPr>
            <a:r>
              <a:rPr lang="en-US" dirty="0"/>
              <a:t>Hypokalemia</a:t>
            </a:r>
          </a:p>
          <a:p>
            <a:pPr>
              <a:buFont typeface="Wingdings" panose="05000000000000000000" pitchFamily="2" charset="2"/>
              <a:buChar char="§"/>
            </a:pPr>
            <a:r>
              <a:rPr lang="en-US" dirty="0"/>
              <a:t>Central pontine demyelination</a:t>
            </a:r>
          </a:p>
          <a:p>
            <a:endParaRPr lang="en-US" dirty="0"/>
          </a:p>
        </p:txBody>
      </p:sp>
    </p:spTree>
    <p:extLst>
      <p:ext uri="{BB962C8B-B14F-4D97-AF65-F5344CB8AC3E}">
        <p14:creationId xmlns:p14="http://schemas.microsoft.com/office/powerpoint/2010/main" val="258239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A403-6AB3-4461-AE25-E7FFAC51B03F}"/>
              </a:ext>
            </a:extLst>
          </p:cNvPr>
          <p:cNvSpPr>
            <a:spLocks noGrp="1"/>
          </p:cNvSpPr>
          <p:nvPr>
            <p:ph type="title"/>
          </p:nvPr>
        </p:nvSpPr>
        <p:spPr/>
        <p:txBody>
          <a:bodyPr>
            <a:normAutofit fontScale="90000"/>
          </a:bodyPr>
          <a:lstStyle/>
          <a:p>
            <a:r>
              <a:rPr lang="en-US" b="1" dirty="0"/>
              <a:t>Composition</a:t>
            </a:r>
            <a:br>
              <a:rPr lang="en-US" b="1" dirty="0"/>
            </a:br>
            <a:r>
              <a:rPr lang="en-US" b="1" dirty="0"/>
              <a:t>Protein</a:t>
            </a:r>
            <a:br>
              <a:rPr lang="en-US" dirty="0"/>
            </a:br>
            <a:endParaRPr lang="en-US" dirty="0"/>
          </a:p>
        </p:txBody>
      </p:sp>
      <p:sp>
        <p:nvSpPr>
          <p:cNvPr id="3" name="Content Placeholder 2">
            <a:extLst>
              <a:ext uri="{FF2B5EF4-FFF2-40B4-BE49-F238E27FC236}">
                <a16:creationId xmlns:a16="http://schemas.microsoft.com/office/drawing/2014/main" id="{6018647D-3858-4320-987C-78A10F40B8FD}"/>
              </a:ext>
            </a:extLst>
          </p:cNvPr>
          <p:cNvSpPr>
            <a:spLocks noGrp="1"/>
          </p:cNvSpPr>
          <p:nvPr>
            <p:ph idx="1"/>
          </p:nvPr>
        </p:nvSpPr>
        <p:spPr/>
        <p:txBody>
          <a:bodyPr/>
          <a:lstStyle/>
          <a:p>
            <a:r>
              <a:rPr lang="en-US" dirty="0"/>
              <a:t>Extracellular, intravascular, and interstitial fluids have the same composition</a:t>
            </a:r>
          </a:p>
          <a:p>
            <a:r>
              <a:rPr lang="en-US" dirty="0"/>
              <a:t>but intravascular protein (mainly albumin) concentration is more than the interstitial one and it is the most effective intravascular </a:t>
            </a:r>
            <a:r>
              <a:rPr lang="en-US" b="1" dirty="0"/>
              <a:t>osmotic</a:t>
            </a:r>
            <a:r>
              <a:rPr lang="en-US" dirty="0"/>
              <a:t> pressure.</a:t>
            </a:r>
          </a:p>
          <a:p>
            <a:endParaRPr lang="en-US" dirty="0"/>
          </a:p>
        </p:txBody>
      </p:sp>
    </p:spTree>
    <p:extLst>
      <p:ext uri="{BB962C8B-B14F-4D97-AF65-F5344CB8AC3E}">
        <p14:creationId xmlns:p14="http://schemas.microsoft.com/office/powerpoint/2010/main" val="227861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5B0E-3FC1-43E2-8CFF-A5856743956B}"/>
              </a:ext>
            </a:extLst>
          </p:cNvPr>
          <p:cNvSpPr>
            <a:spLocks noGrp="1"/>
          </p:cNvSpPr>
          <p:nvPr>
            <p:ph type="title"/>
          </p:nvPr>
        </p:nvSpPr>
        <p:spPr/>
        <p:txBody>
          <a:bodyPr/>
          <a:lstStyle/>
          <a:p>
            <a:r>
              <a:rPr lang="en-US" b="1" dirty="0"/>
              <a:t>Hypotonic Solutions</a:t>
            </a:r>
          </a:p>
        </p:txBody>
      </p:sp>
      <p:sp>
        <p:nvSpPr>
          <p:cNvPr id="3" name="Content Placeholder 2">
            <a:extLst>
              <a:ext uri="{FF2B5EF4-FFF2-40B4-BE49-F238E27FC236}">
                <a16:creationId xmlns:a16="http://schemas.microsoft.com/office/drawing/2014/main" id="{988B6D76-A282-4FC1-B862-2424DE3E34F0}"/>
              </a:ext>
            </a:extLst>
          </p:cNvPr>
          <p:cNvSpPr>
            <a:spLocks noGrp="1"/>
          </p:cNvSpPr>
          <p:nvPr>
            <p:ph idx="1"/>
          </p:nvPr>
        </p:nvSpPr>
        <p:spPr/>
        <p:txBody>
          <a:bodyPr/>
          <a:lstStyle/>
          <a:p>
            <a:r>
              <a:rPr lang="en-US" dirty="0"/>
              <a:t>Examples include D5W and 0.45% NaCl.</a:t>
            </a:r>
          </a:p>
          <a:p>
            <a:r>
              <a:rPr lang="en-US" dirty="0"/>
              <a:t>Should not be sued for volume expansion, because they only expand 10% of the infused volume.</a:t>
            </a:r>
          </a:p>
          <a:p>
            <a:r>
              <a:rPr lang="en-US" dirty="0"/>
              <a:t>Indicated to replace free water deficits.</a:t>
            </a:r>
          </a:p>
          <a:p>
            <a:endParaRPr lang="en-US" dirty="0"/>
          </a:p>
        </p:txBody>
      </p:sp>
    </p:spTree>
    <p:extLst>
      <p:ext uri="{BB962C8B-B14F-4D97-AF65-F5344CB8AC3E}">
        <p14:creationId xmlns:p14="http://schemas.microsoft.com/office/powerpoint/2010/main" val="2034598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46DC-6712-4575-AF4E-9D1A116C0FE6}"/>
              </a:ext>
            </a:extLst>
          </p:cNvPr>
          <p:cNvSpPr>
            <a:spLocks noGrp="1"/>
          </p:cNvSpPr>
          <p:nvPr>
            <p:ph type="title"/>
          </p:nvPr>
        </p:nvSpPr>
        <p:spPr/>
        <p:txBody>
          <a:bodyPr/>
          <a:lstStyle/>
          <a:p>
            <a:r>
              <a:rPr lang="en-US" b="1" dirty="0"/>
              <a:t>Fluid Management</a:t>
            </a:r>
            <a:br>
              <a:rPr lang="en-US" b="1" dirty="0"/>
            </a:br>
            <a:endParaRPr lang="en-US" b="1" dirty="0"/>
          </a:p>
        </p:txBody>
      </p:sp>
      <p:sp>
        <p:nvSpPr>
          <p:cNvPr id="4" name="Content Placeholder 3">
            <a:extLst>
              <a:ext uri="{FF2B5EF4-FFF2-40B4-BE49-F238E27FC236}">
                <a16:creationId xmlns:a16="http://schemas.microsoft.com/office/drawing/2014/main" id="{133C55EF-27DB-452B-AA76-31A550EA8265}"/>
              </a:ext>
            </a:extLst>
          </p:cNvPr>
          <p:cNvSpPr>
            <a:spLocks noGrp="1"/>
          </p:cNvSpPr>
          <p:nvPr>
            <p:ph sz="half" idx="1"/>
          </p:nvPr>
        </p:nvSpPr>
        <p:spPr/>
        <p:txBody>
          <a:bodyPr>
            <a:normAutofit/>
          </a:bodyPr>
          <a:lstStyle/>
          <a:p>
            <a:r>
              <a:rPr lang="en-US" dirty="0"/>
              <a:t>If electrolytes are normal replacement is by N/S which contains Na 154 mEq Cl154 mEq that may reduce the pH value which is good in stomach outlet  obstruction for correction of alkalosis but might cause acidosis in normal pH </a:t>
            </a:r>
          </a:p>
          <a:p>
            <a:endParaRPr lang="en-US" dirty="0"/>
          </a:p>
        </p:txBody>
      </p:sp>
      <p:sp>
        <p:nvSpPr>
          <p:cNvPr id="5" name="Content Placeholder 4">
            <a:extLst>
              <a:ext uri="{FF2B5EF4-FFF2-40B4-BE49-F238E27FC236}">
                <a16:creationId xmlns:a16="http://schemas.microsoft.com/office/drawing/2014/main" id="{63EC8464-E141-4254-8B27-BA6D579C1144}"/>
              </a:ext>
            </a:extLst>
          </p:cNvPr>
          <p:cNvSpPr>
            <a:spLocks noGrp="1"/>
          </p:cNvSpPr>
          <p:nvPr>
            <p:ph sz="half" idx="2"/>
          </p:nvPr>
        </p:nvSpPr>
        <p:spPr/>
        <p:txBody>
          <a:bodyPr>
            <a:normAutofit/>
          </a:bodyPr>
          <a:lstStyle/>
          <a:p>
            <a:r>
              <a:rPr lang="en-US" dirty="0"/>
              <a:t>Or 2- Ringer’s lactate which contains Na130 mEq, k 4 mEq, Ca 3 mEq Cl 109 mEq  Lactate 28 mEq that changes to  bicarbonate in the liver</a:t>
            </a:r>
          </a:p>
          <a:p>
            <a:r>
              <a:rPr lang="en-US" dirty="0"/>
              <a:t> Suitable for metabolic acidosis </a:t>
            </a:r>
          </a:p>
          <a:p>
            <a:endParaRPr lang="en-US" dirty="0"/>
          </a:p>
        </p:txBody>
      </p:sp>
      <p:sp>
        <p:nvSpPr>
          <p:cNvPr id="6" name="Text Box 9">
            <a:extLst>
              <a:ext uri="{FF2B5EF4-FFF2-40B4-BE49-F238E27FC236}">
                <a16:creationId xmlns:a16="http://schemas.microsoft.com/office/drawing/2014/main" id="{E5215BD2-FD20-4F67-8EC3-92C435FD9CA8}"/>
              </a:ext>
            </a:extLst>
          </p:cNvPr>
          <p:cNvSpPr txBox="1">
            <a:spLocks noChangeArrowheads="1"/>
          </p:cNvSpPr>
          <p:nvPr/>
        </p:nvSpPr>
        <p:spPr bwMode="auto">
          <a:xfrm>
            <a:off x="1866900" y="5526088"/>
            <a:ext cx="8610600" cy="6508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rtl="1" fontAlgn="base">
              <a:spcBef>
                <a:spcPct val="50000"/>
              </a:spcBef>
              <a:spcAft>
                <a:spcPct val="0"/>
              </a:spcAft>
            </a:pPr>
            <a:r>
              <a:rPr lang="en-US" dirty="0">
                <a:solidFill>
                  <a:srgbClr val="000000"/>
                </a:solidFill>
                <a:latin typeface="Verdana" pitchFamily="34" charset="0"/>
                <a:cs typeface="Arial" pitchFamily="34" charset="0"/>
              </a:rPr>
              <a:t>Fluid loss associated with alkalosis: Replace with N/S                        Fluid loss associated with acidosis:  Replace with Ringer lactate</a:t>
            </a:r>
          </a:p>
        </p:txBody>
      </p:sp>
    </p:spTree>
    <p:extLst>
      <p:ext uri="{BB962C8B-B14F-4D97-AF65-F5344CB8AC3E}">
        <p14:creationId xmlns:p14="http://schemas.microsoft.com/office/powerpoint/2010/main" val="3259224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51E7-3DD5-410F-832B-572D5851D28D}"/>
              </a:ext>
            </a:extLst>
          </p:cNvPr>
          <p:cNvSpPr>
            <a:spLocks noGrp="1"/>
          </p:cNvSpPr>
          <p:nvPr>
            <p:ph type="title"/>
          </p:nvPr>
        </p:nvSpPr>
        <p:spPr/>
        <p:txBody>
          <a:bodyPr/>
          <a:lstStyle/>
          <a:p>
            <a:r>
              <a:rPr lang="en-US" b="1" dirty="0"/>
              <a:t>Colloid Solutions</a:t>
            </a:r>
          </a:p>
        </p:txBody>
      </p:sp>
      <p:sp>
        <p:nvSpPr>
          <p:cNvPr id="4" name="Content Placeholder 3">
            <a:extLst>
              <a:ext uri="{FF2B5EF4-FFF2-40B4-BE49-F238E27FC236}">
                <a16:creationId xmlns:a16="http://schemas.microsoft.com/office/drawing/2014/main" id="{7222D5D4-A6CC-4CA8-A6D5-06E324DE03A0}"/>
              </a:ext>
            </a:extLst>
          </p:cNvPr>
          <p:cNvSpPr>
            <a:spLocks noGrp="1"/>
          </p:cNvSpPr>
          <p:nvPr>
            <p:ph sz="half" idx="1"/>
          </p:nvPr>
        </p:nvSpPr>
        <p:spPr/>
        <p:txBody>
          <a:bodyPr>
            <a:normAutofit fontScale="85000" lnSpcReduction="20000"/>
          </a:bodyPr>
          <a:lstStyle/>
          <a:p>
            <a:r>
              <a:rPr lang="en-US" dirty="0"/>
              <a:t>They contain high molecular weight substances that remain in the intravascular space</a:t>
            </a:r>
          </a:p>
          <a:p>
            <a:r>
              <a:rPr lang="en-US" dirty="0"/>
              <a:t>More expansive than crystalloids.</a:t>
            </a:r>
          </a:p>
          <a:p>
            <a:r>
              <a:rPr lang="en-US" u="sng" dirty="0"/>
              <a:t>Indications</a:t>
            </a:r>
            <a:r>
              <a:rPr lang="en-US" dirty="0"/>
              <a:t>:</a:t>
            </a:r>
          </a:p>
          <a:p>
            <a:pPr marL="0" indent="0">
              <a:buNone/>
            </a:pPr>
            <a:r>
              <a:rPr lang="en-US" dirty="0"/>
              <a:t>When crystalloids fail to sustain plasma volume. This is due to the low colloid osmotic pressure in burn patients and in cases of peritonitis.</a:t>
            </a:r>
          </a:p>
          <a:p>
            <a:endParaRPr lang="en-US" dirty="0"/>
          </a:p>
        </p:txBody>
      </p:sp>
      <p:sp>
        <p:nvSpPr>
          <p:cNvPr id="5" name="Content Placeholder 4">
            <a:extLst>
              <a:ext uri="{FF2B5EF4-FFF2-40B4-BE49-F238E27FC236}">
                <a16:creationId xmlns:a16="http://schemas.microsoft.com/office/drawing/2014/main" id="{619BBA00-E761-475F-88E9-8BEF43DFE105}"/>
              </a:ext>
            </a:extLst>
          </p:cNvPr>
          <p:cNvSpPr>
            <a:spLocks noGrp="1"/>
          </p:cNvSpPr>
          <p:nvPr>
            <p:ph sz="half" idx="2"/>
          </p:nvPr>
        </p:nvSpPr>
        <p:spPr/>
        <p:txBody>
          <a:bodyPr>
            <a:normAutofit fontScale="85000" lnSpcReduction="20000"/>
          </a:bodyPr>
          <a:lstStyle/>
          <a:p>
            <a:r>
              <a:rPr lang="en-US" u="sng" dirty="0"/>
              <a:t>Side effects:</a:t>
            </a:r>
          </a:p>
          <a:p>
            <a:pPr>
              <a:buFont typeface="Courier New" panose="02070309020205020404" pitchFamily="49" charset="0"/>
              <a:buChar char="o"/>
            </a:pPr>
            <a:r>
              <a:rPr lang="en-US" dirty="0"/>
              <a:t>Pulmonary edema</a:t>
            </a:r>
          </a:p>
          <a:p>
            <a:pPr>
              <a:buFont typeface="Courier New" panose="02070309020205020404" pitchFamily="49" charset="0"/>
              <a:buChar char="o"/>
            </a:pPr>
            <a:r>
              <a:rPr lang="en-US" dirty="0"/>
              <a:t>Renal failure </a:t>
            </a:r>
          </a:p>
          <a:p>
            <a:pPr>
              <a:buFont typeface="Courier New" panose="02070309020205020404" pitchFamily="49" charset="0"/>
              <a:buChar char="o"/>
            </a:pPr>
            <a:r>
              <a:rPr lang="en-US" dirty="0"/>
              <a:t>Bleeding disorders</a:t>
            </a:r>
          </a:p>
          <a:p>
            <a:r>
              <a:rPr lang="en-US" dirty="0"/>
              <a:t>Early use of colloids in the resuscitation regimen may result in more prompt resuscitation of tissue perfusion. Moreover, it might decrease the total volume of required fluids.</a:t>
            </a:r>
          </a:p>
          <a:p>
            <a:r>
              <a:rPr lang="en-US" dirty="0"/>
              <a:t>Albumin preparations: 5% or 25% albumin. Indicated for volume expansion.</a:t>
            </a:r>
          </a:p>
          <a:p>
            <a:r>
              <a:rPr lang="en-US" dirty="0"/>
              <a:t>However, they are not indicated for patients with adequate colloid oncotic pressure (albumin &gt;2.5)</a:t>
            </a:r>
          </a:p>
          <a:p>
            <a:endParaRPr lang="en-US" dirty="0"/>
          </a:p>
        </p:txBody>
      </p:sp>
    </p:spTree>
    <p:extLst>
      <p:ext uri="{BB962C8B-B14F-4D97-AF65-F5344CB8AC3E}">
        <p14:creationId xmlns:p14="http://schemas.microsoft.com/office/powerpoint/2010/main" val="4163817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5CB1-5376-484B-AA5D-6B47205F7BF1}"/>
              </a:ext>
            </a:extLst>
          </p:cNvPr>
          <p:cNvSpPr>
            <a:spLocks noGrp="1"/>
          </p:cNvSpPr>
          <p:nvPr>
            <p:ph type="title"/>
          </p:nvPr>
        </p:nvSpPr>
        <p:spPr/>
        <p:txBody>
          <a:bodyPr/>
          <a:lstStyle/>
          <a:p>
            <a:r>
              <a:rPr lang="en-US" b="1" dirty="0"/>
              <a:t>Thank You !</a:t>
            </a:r>
          </a:p>
        </p:txBody>
      </p:sp>
      <p:pic>
        <p:nvPicPr>
          <p:cNvPr id="5" name="Content Placeholder 4" descr="A picture containing plant, tree&#10;&#10;Description automatically generated">
            <a:extLst>
              <a:ext uri="{FF2B5EF4-FFF2-40B4-BE49-F238E27FC236}">
                <a16:creationId xmlns:a16="http://schemas.microsoft.com/office/drawing/2014/main" id="{045BEF17-A6F0-4A18-956F-572D3155F7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191" y="1671232"/>
            <a:ext cx="10253474" cy="4814248"/>
          </a:xfrm>
        </p:spPr>
      </p:pic>
    </p:spTree>
    <p:extLst>
      <p:ext uri="{BB962C8B-B14F-4D97-AF65-F5344CB8AC3E}">
        <p14:creationId xmlns:p14="http://schemas.microsoft.com/office/powerpoint/2010/main" val="46683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14D4-2708-4D0E-9C2B-41543A2F042B}"/>
              </a:ext>
            </a:extLst>
          </p:cNvPr>
          <p:cNvSpPr>
            <a:spLocks noGrp="1"/>
          </p:cNvSpPr>
          <p:nvPr>
            <p:ph type="title"/>
          </p:nvPr>
        </p:nvSpPr>
        <p:spPr/>
        <p:txBody>
          <a:bodyPr/>
          <a:lstStyle/>
          <a:p>
            <a:r>
              <a:rPr lang="en-US" b="1" dirty="0"/>
              <a:t>Composition</a:t>
            </a:r>
            <a:br>
              <a:rPr lang="en-US" b="1" dirty="0"/>
            </a:br>
            <a:r>
              <a:rPr lang="en-US" b="1" dirty="0"/>
              <a:t>Sodium</a:t>
            </a:r>
          </a:p>
        </p:txBody>
      </p:sp>
      <p:sp>
        <p:nvSpPr>
          <p:cNvPr id="3" name="Content Placeholder 2">
            <a:extLst>
              <a:ext uri="{FF2B5EF4-FFF2-40B4-BE49-F238E27FC236}">
                <a16:creationId xmlns:a16="http://schemas.microsoft.com/office/drawing/2014/main" id="{88372C82-142E-40E4-AC07-22A0F49811ED}"/>
              </a:ext>
            </a:extLst>
          </p:cNvPr>
          <p:cNvSpPr>
            <a:spLocks noGrp="1"/>
          </p:cNvSpPr>
          <p:nvPr>
            <p:ph idx="1"/>
          </p:nvPr>
        </p:nvSpPr>
        <p:spPr/>
        <p:txBody>
          <a:bodyPr/>
          <a:lstStyle/>
          <a:p>
            <a:r>
              <a:rPr lang="en-US" dirty="0"/>
              <a:t>Na ions (electricity) account for 97% the osmolality in the ECF</a:t>
            </a:r>
          </a:p>
          <a:p>
            <a:r>
              <a:rPr lang="en-US" dirty="0"/>
              <a:t>Wherever sodium goes water goes  with  it proportionally</a:t>
            </a:r>
          </a:p>
          <a:p>
            <a:r>
              <a:rPr lang="pt-BR" b="1" dirty="0"/>
              <a:t>Plasma osmalality (mOsm/kg)  = 2× Na+  +  [glucose]/18+BUN/2.8</a:t>
            </a:r>
          </a:p>
          <a:p>
            <a:r>
              <a:rPr lang="pt-BR" dirty="0"/>
              <a:t>Normally= </a:t>
            </a:r>
            <a:r>
              <a:rPr lang="en-US" dirty="0"/>
              <a:t>275 to 290 mOsm/kg.</a:t>
            </a:r>
            <a:endParaRPr lang="pt-BR" dirty="0"/>
          </a:p>
          <a:p>
            <a:endParaRPr lang="en-US" b="1" dirty="0"/>
          </a:p>
          <a:p>
            <a:endParaRPr lang="en-US" dirty="0"/>
          </a:p>
        </p:txBody>
      </p:sp>
      <p:pic>
        <p:nvPicPr>
          <p:cNvPr id="4" name="Picture 3">
            <a:extLst>
              <a:ext uri="{FF2B5EF4-FFF2-40B4-BE49-F238E27FC236}">
                <a16:creationId xmlns:a16="http://schemas.microsoft.com/office/drawing/2014/main" id="{1875CC92-08AD-45A0-A2A1-BF61C42CE486}"/>
              </a:ext>
            </a:extLst>
          </p:cNvPr>
          <p:cNvPicPr>
            <a:picLocks noChangeAspect="1"/>
          </p:cNvPicPr>
          <p:nvPr/>
        </p:nvPicPr>
        <p:blipFill>
          <a:blip r:embed="rId2"/>
          <a:stretch>
            <a:fillRect/>
          </a:stretch>
        </p:blipFill>
        <p:spPr>
          <a:xfrm>
            <a:off x="1170961" y="4001294"/>
            <a:ext cx="9187468" cy="768163"/>
          </a:xfrm>
          <a:prstGeom prst="rect">
            <a:avLst/>
          </a:prstGeom>
        </p:spPr>
      </p:pic>
    </p:spTree>
    <p:extLst>
      <p:ext uri="{BB962C8B-B14F-4D97-AF65-F5344CB8AC3E}">
        <p14:creationId xmlns:p14="http://schemas.microsoft.com/office/powerpoint/2010/main" val="133915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1510-1904-4F40-96D9-335A1EE0C8E6}"/>
              </a:ext>
            </a:extLst>
          </p:cNvPr>
          <p:cNvSpPr>
            <a:spLocks noGrp="1"/>
          </p:cNvSpPr>
          <p:nvPr>
            <p:ph type="title"/>
          </p:nvPr>
        </p:nvSpPr>
        <p:spPr/>
        <p:txBody>
          <a:bodyPr/>
          <a:lstStyle/>
          <a:p>
            <a:r>
              <a:rPr lang="en-US" b="1" dirty="0"/>
              <a:t>Daily Fluid Requirements</a:t>
            </a:r>
          </a:p>
        </p:txBody>
      </p:sp>
      <p:sp>
        <p:nvSpPr>
          <p:cNvPr id="3" name="Content Placeholder 2">
            <a:extLst>
              <a:ext uri="{FF2B5EF4-FFF2-40B4-BE49-F238E27FC236}">
                <a16:creationId xmlns:a16="http://schemas.microsoft.com/office/drawing/2014/main" id="{A27A0765-2B1E-4583-A368-F202431C0088}"/>
              </a:ext>
            </a:extLst>
          </p:cNvPr>
          <p:cNvSpPr>
            <a:spLocks noGrp="1"/>
          </p:cNvSpPr>
          <p:nvPr>
            <p:ph idx="1"/>
          </p:nvPr>
        </p:nvSpPr>
        <p:spPr/>
        <p:txBody>
          <a:bodyPr/>
          <a:lstStyle/>
          <a:p>
            <a:r>
              <a:rPr lang="en-US" dirty="0"/>
              <a:t>Water : 30-35 ml/kg</a:t>
            </a:r>
          </a:p>
          <a:p>
            <a:r>
              <a:rPr lang="en-US" dirty="0"/>
              <a:t>K : 1 mEq/kg</a:t>
            </a:r>
          </a:p>
          <a:p>
            <a:r>
              <a:rPr lang="en-US" dirty="0"/>
              <a:t>Na : 1-2 mEq/kg</a:t>
            </a:r>
          </a:p>
          <a:p>
            <a:r>
              <a:rPr lang="en-US" dirty="0"/>
              <a:t>Cl : 1.5 mEq/kg </a:t>
            </a:r>
          </a:p>
          <a:p>
            <a:endParaRPr lang="en-US" dirty="0"/>
          </a:p>
        </p:txBody>
      </p:sp>
    </p:spTree>
    <p:extLst>
      <p:ext uri="{BB962C8B-B14F-4D97-AF65-F5344CB8AC3E}">
        <p14:creationId xmlns:p14="http://schemas.microsoft.com/office/powerpoint/2010/main" val="85410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9D4A-9E90-4666-8DB6-FCAE7AC01774}"/>
              </a:ext>
            </a:extLst>
          </p:cNvPr>
          <p:cNvSpPr>
            <a:spLocks noGrp="1"/>
          </p:cNvSpPr>
          <p:nvPr>
            <p:ph type="title"/>
          </p:nvPr>
        </p:nvSpPr>
        <p:spPr/>
        <p:txBody>
          <a:bodyPr/>
          <a:lstStyle/>
          <a:p>
            <a:r>
              <a:rPr lang="en-US" b="1" dirty="0"/>
              <a:t>Daily Water Loss</a:t>
            </a:r>
          </a:p>
        </p:txBody>
      </p:sp>
      <p:sp>
        <p:nvSpPr>
          <p:cNvPr id="3" name="Content Placeholder 2">
            <a:extLst>
              <a:ext uri="{FF2B5EF4-FFF2-40B4-BE49-F238E27FC236}">
                <a16:creationId xmlns:a16="http://schemas.microsoft.com/office/drawing/2014/main" id="{EFE6B0F3-4189-474C-84BA-AEEA0A716939}"/>
              </a:ext>
            </a:extLst>
          </p:cNvPr>
          <p:cNvSpPr>
            <a:spLocks noGrp="1"/>
          </p:cNvSpPr>
          <p:nvPr>
            <p:ph idx="1"/>
          </p:nvPr>
        </p:nvSpPr>
        <p:spPr/>
        <p:txBody>
          <a:bodyPr/>
          <a:lstStyle/>
          <a:p>
            <a:r>
              <a:rPr lang="en-US" dirty="0"/>
              <a:t>Urine: 1200-1500 ml/24h</a:t>
            </a:r>
          </a:p>
          <a:p>
            <a:r>
              <a:rPr lang="en-US" dirty="0"/>
              <a:t>Sweat: 200 ml</a:t>
            </a:r>
          </a:p>
          <a:p>
            <a:r>
              <a:rPr lang="en-US" dirty="0"/>
              <a:t>Respiratory losses: 500-700 ml </a:t>
            </a:r>
          </a:p>
          <a:p>
            <a:r>
              <a:rPr lang="en-US" dirty="0"/>
              <a:t>Feces :100-200 ml</a:t>
            </a:r>
          </a:p>
          <a:p>
            <a:r>
              <a:rPr lang="en-US" dirty="0"/>
              <a:t>Insensible fluid losses : loss of fluid that is  not directly measured . </a:t>
            </a:r>
          </a:p>
          <a:p>
            <a:endParaRPr lang="en-US" dirty="0"/>
          </a:p>
        </p:txBody>
      </p:sp>
    </p:spTree>
    <p:extLst>
      <p:ext uri="{BB962C8B-B14F-4D97-AF65-F5344CB8AC3E}">
        <p14:creationId xmlns:p14="http://schemas.microsoft.com/office/powerpoint/2010/main" val="1545052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ntegr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817</TotalTime>
  <Words>2375</Words>
  <Application>Microsoft Office PowerPoint</Application>
  <PresentationFormat>Widescreen</PresentationFormat>
  <Paragraphs>364</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Integral</vt:lpstr>
      <vt:lpstr>Fluids and Electrolytes</vt:lpstr>
      <vt:lpstr>Normal Physiology</vt:lpstr>
      <vt:lpstr>Total Body Water(TBW)  and  Compartments</vt:lpstr>
      <vt:lpstr>ECF</vt:lpstr>
      <vt:lpstr>PowerPoint Presentation</vt:lpstr>
      <vt:lpstr>Composition Protein </vt:lpstr>
      <vt:lpstr>Composition Sodium</vt:lpstr>
      <vt:lpstr>Daily Fluid Requirements</vt:lpstr>
      <vt:lpstr>Daily Water Loss</vt:lpstr>
      <vt:lpstr>Daily GIT Secretions </vt:lpstr>
      <vt:lpstr>Daily GIT Electrolyte Loss</vt:lpstr>
      <vt:lpstr>Third Space Loss</vt:lpstr>
      <vt:lpstr>Input = Output = Euvolemia</vt:lpstr>
      <vt:lpstr>Signs of Fluid Overload</vt:lpstr>
      <vt:lpstr>Signs of Fluid Overload</vt:lpstr>
      <vt:lpstr>Electrolyte Imbalance </vt:lpstr>
      <vt:lpstr>Sodium</vt:lpstr>
      <vt:lpstr>Hyponatremia</vt:lpstr>
      <vt:lpstr>Hyponatremia</vt:lpstr>
      <vt:lpstr>PowerPoint Presentation</vt:lpstr>
      <vt:lpstr>Hyponatremia</vt:lpstr>
      <vt:lpstr>Hypernatremia</vt:lpstr>
      <vt:lpstr>Hypernatremia</vt:lpstr>
      <vt:lpstr>PowerPoint Presentation</vt:lpstr>
      <vt:lpstr>Potassium</vt:lpstr>
      <vt:lpstr>Potassium</vt:lpstr>
      <vt:lpstr>Hyperkalemia due to acidosis</vt:lpstr>
      <vt:lpstr>Hypokalemia</vt:lpstr>
      <vt:lpstr>Hypokalemia Causes</vt:lpstr>
      <vt:lpstr>Hypokalemia Effects</vt:lpstr>
      <vt:lpstr>Hypokalemia Treatment</vt:lpstr>
      <vt:lpstr>Persistent Hypokalemia</vt:lpstr>
      <vt:lpstr>Hyperkalemia Causes</vt:lpstr>
      <vt:lpstr>Hyperkalemia Clinical picture</vt:lpstr>
      <vt:lpstr>ECG changes  in hyperkalemia  Critical value &gt; 6.5</vt:lpstr>
      <vt:lpstr>Emergency Treatment of Hyperkalemia</vt:lpstr>
      <vt:lpstr> Slow Correction of Hyperkalemia</vt:lpstr>
      <vt:lpstr>Calcium and Albumin </vt:lpstr>
      <vt:lpstr>Hypocalcemia &lt; 1.8 mmol/L</vt:lpstr>
      <vt:lpstr>Hypocalcemia Causes</vt:lpstr>
      <vt:lpstr>Hypocalcemia Clinical Manifestation</vt:lpstr>
      <vt:lpstr>Hypocalcemia Clinical Manifestation</vt:lpstr>
      <vt:lpstr>Hypocalcemia  Management</vt:lpstr>
      <vt:lpstr>Hypercalcemia Causes</vt:lpstr>
      <vt:lpstr>Hypercalcemia Clinical Picture  Neuromuscular Low Activity</vt:lpstr>
      <vt:lpstr> Hypercalcemia  Clinical Picture  </vt:lpstr>
      <vt:lpstr>Severe Hypercalcemia (&gt;14.5mg/100mL)</vt:lpstr>
      <vt:lpstr>Magnesium  </vt:lpstr>
      <vt:lpstr> Hypomagnesaemia:      Clinical picture like hypocalcemia</vt:lpstr>
      <vt:lpstr>Hypermagnesemia </vt:lpstr>
      <vt:lpstr>Phosphate  (2.5-4.5 mg/dL)</vt:lpstr>
      <vt:lpstr>Hypophosphatemia Critical value &lt; 1 mg/dL </vt:lpstr>
      <vt:lpstr>Acid –Base Balance </vt:lpstr>
      <vt:lpstr>RESPIRATORY  </vt:lpstr>
      <vt:lpstr>Metabolic</vt:lpstr>
      <vt:lpstr>Fluid Management</vt:lpstr>
      <vt:lpstr>Solutions</vt:lpstr>
      <vt:lpstr>Isotonic Crystalloids</vt:lpstr>
      <vt:lpstr>Hypertonic Solutions</vt:lpstr>
      <vt:lpstr>Hypotonic Solutions</vt:lpstr>
      <vt:lpstr>Fluid Management </vt:lpstr>
      <vt:lpstr>Colloid Solutions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Fluids and Electrolytes</dc:title>
  <dc:creator>Ali Abdel Wahab</dc:creator>
  <cp:lastModifiedBy>Sanabil Hassanat</cp:lastModifiedBy>
  <cp:revision>87</cp:revision>
  <dcterms:created xsi:type="dcterms:W3CDTF">2023-01-10T18:13:22Z</dcterms:created>
  <dcterms:modified xsi:type="dcterms:W3CDTF">2023-02-01T19:58:19Z</dcterms:modified>
</cp:coreProperties>
</file>