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71" r:id="rId9"/>
    <p:sldId id="272" r:id="rId10"/>
    <p:sldId id="273" r:id="rId11"/>
    <p:sldId id="261" r:id="rId12"/>
    <p:sldId id="282" r:id="rId13"/>
    <p:sldId id="274" r:id="rId14"/>
    <p:sldId id="276" r:id="rId15"/>
    <p:sldId id="278" r:id="rId16"/>
    <p:sldId id="262" r:id="rId17"/>
    <p:sldId id="279" r:id="rId18"/>
    <p:sldId id="280" r:id="rId19"/>
    <p:sldId id="263" r:id="rId20"/>
    <p:sldId id="295" r:id="rId21"/>
    <p:sldId id="275" r:id="rId22"/>
    <p:sldId id="281" r:id="rId23"/>
    <p:sldId id="264" r:id="rId24"/>
    <p:sldId id="283" r:id="rId25"/>
    <p:sldId id="284" r:id="rId26"/>
    <p:sldId id="285" r:id="rId27"/>
    <p:sldId id="265" r:id="rId28"/>
    <p:sldId id="286" r:id="rId29"/>
    <p:sldId id="287" r:id="rId30"/>
    <p:sldId id="288" r:id="rId31"/>
    <p:sldId id="289" r:id="rId32"/>
    <p:sldId id="290" r:id="rId33"/>
    <p:sldId id="291" r:id="rId34"/>
    <p:sldId id="300" r:id="rId35"/>
    <p:sldId id="292" r:id="rId36"/>
    <p:sldId id="293" r:id="rId37"/>
    <p:sldId id="294" r:id="rId38"/>
    <p:sldId id="297" r:id="rId39"/>
    <p:sldId id="267" r:id="rId40"/>
    <p:sldId id="296" r:id="rId41"/>
    <p:sldId id="298" r:id="rId42"/>
    <p:sldId id="299" r:id="rId43"/>
    <p:sldId id="268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EF83D6-A482-4BAF-A6DE-D8A434D68EC8}" type="datetimeFigureOut">
              <a:rPr lang="ar-SA" smtClean="0"/>
              <a:pPr/>
              <a:t>1 صفر، 1446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26F9E-DE4E-49DF-B402-8202E4985DB6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285784" y="785794"/>
            <a:ext cx="9429784" cy="4970487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err="1"/>
              <a:t>Ichthyosis</a:t>
            </a:r>
            <a:r>
              <a:rPr lang="en-US" dirty="0"/>
              <a:t> </a:t>
            </a:r>
            <a:br>
              <a:rPr lang="en-US" dirty="0"/>
            </a:br>
            <a:r>
              <a:rPr lang="en-US" sz="4000" dirty="0" err="1"/>
              <a:t>Dr.Awad</a:t>
            </a:r>
            <a:r>
              <a:rPr lang="en-US" sz="4000" dirty="0"/>
              <a:t> Al-</a:t>
            </a:r>
            <a:r>
              <a:rPr lang="en-US" sz="4000" dirty="0" err="1"/>
              <a:t>Tarawneh</a:t>
            </a:r>
            <a:r>
              <a:rPr lang="en-US" sz="4000" dirty="0"/>
              <a:t> , MD </a:t>
            </a:r>
            <a:br>
              <a:rPr lang="en-US" sz="4000" dirty="0"/>
            </a:br>
            <a:r>
              <a:rPr lang="en-US" sz="4000" dirty="0"/>
              <a:t>Consultant Dermatologist and </a:t>
            </a:r>
            <a:r>
              <a:rPr lang="en-US" sz="4000" dirty="0" err="1"/>
              <a:t>Dermatopathologist</a:t>
            </a:r>
            <a:br>
              <a:rPr lang="en-US" sz="4000" dirty="0"/>
            </a:br>
            <a:r>
              <a:rPr lang="en-US" sz="4000" dirty="0"/>
              <a:t>Associate professor ,</a:t>
            </a:r>
            <a:r>
              <a:rPr lang="en-US" sz="4000" dirty="0" err="1"/>
              <a:t>Mu`tah</a:t>
            </a:r>
            <a:r>
              <a:rPr lang="en-US" sz="4000" dirty="0"/>
              <a:t> University </a:t>
            </a:r>
            <a:endParaRPr lang="ar-SA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8596" y="3643314"/>
            <a:ext cx="8062912" cy="1752600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_gall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792" y="1935163"/>
            <a:ext cx="6023480" cy="463710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8643998" cy="5214966"/>
          </a:xfrm>
        </p:spPr>
        <p:txBody>
          <a:bodyPr>
            <a:noAutofit/>
          </a:bodyPr>
          <a:lstStyle/>
          <a:p>
            <a:r>
              <a:rPr lang="en-US" sz="3600" b="1" dirty="0" err="1"/>
              <a:t>Bullous</a:t>
            </a:r>
            <a:r>
              <a:rPr lang="en-US" sz="3600" b="1" dirty="0"/>
              <a:t> congenital </a:t>
            </a:r>
            <a:r>
              <a:rPr lang="en-US" sz="3600" b="1" dirty="0" err="1"/>
              <a:t>ichthyosifor</a:t>
            </a:r>
            <a:r>
              <a:rPr lang="en-US" sz="3600" b="1" dirty="0"/>
              <a:t> </a:t>
            </a:r>
            <a:r>
              <a:rPr lang="en-US" sz="3600" b="1" dirty="0" err="1"/>
              <a:t>erythroderma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 err="1"/>
              <a:t>Epidermolytic</a:t>
            </a:r>
            <a:r>
              <a:rPr lang="en-US" sz="3600" b="1" dirty="0"/>
              <a:t> hyperkeratosis </a:t>
            </a:r>
            <a:br>
              <a:rPr lang="en-US" sz="2800" dirty="0"/>
            </a:br>
            <a:r>
              <a:rPr lang="en-US" sz="3000" dirty="0"/>
              <a:t>- AD , 50% are sporadic </a:t>
            </a:r>
            <a:br>
              <a:rPr lang="en-US" sz="3000" dirty="0"/>
            </a:br>
            <a:r>
              <a:rPr lang="en-US" sz="3000" dirty="0"/>
              <a:t>- Caused by heterogeneous mutation in the gene encoding keratin 1(KRT1) and keratin 10(KRT10)</a:t>
            </a:r>
            <a:br>
              <a:rPr lang="en-US" sz="3000" dirty="0"/>
            </a:br>
            <a:r>
              <a:rPr lang="en-US" sz="3000" dirty="0"/>
              <a:t>- Present at birth with </a:t>
            </a:r>
            <a:r>
              <a:rPr lang="en-US" sz="3000" dirty="0" err="1"/>
              <a:t>erythroderma</a:t>
            </a:r>
            <a:r>
              <a:rPr lang="en-US" sz="3000" dirty="0"/>
              <a:t> and erosions </a:t>
            </a:r>
            <a:br>
              <a:rPr lang="en-US" sz="3000" dirty="0"/>
            </a:br>
            <a:r>
              <a:rPr lang="en-US" sz="3000" dirty="0"/>
              <a:t>- over time </a:t>
            </a:r>
            <a:r>
              <a:rPr lang="en-US" sz="3000" dirty="0" err="1"/>
              <a:t>erythroderma</a:t>
            </a:r>
            <a:r>
              <a:rPr lang="en-US" sz="3000" dirty="0"/>
              <a:t> decrease and hyperkeratosis prevails </a:t>
            </a:r>
            <a:br>
              <a:rPr lang="en-US" sz="3000" dirty="0"/>
            </a:br>
            <a:r>
              <a:rPr lang="en-US" sz="3000" dirty="0"/>
              <a:t>- Different clinical forms of presentation in different families </a:t>
            </a:r>
            <a:br>
              <a:rPr lang="en-US" sz="3000" dirty="0"/>
            </a:br>
            <a:r>
              <a:rPr lang="en-US" sz="3000" dirty="0"/>
              <a:t>- Chronic , disfiguring with great impact on social life </a:t>
            </a:r>
            <a:br>
              <a:rPr lang="en-US" sz="3000" dirty="0"/>
            </a:br>
            <a:r>
              <a:rPr lang="en-US" sz="3000" dirty="0"/>
              <a:t>- Treatment : according to the age , </a:t>
            </a:r>
            <a:r>
              <a:rPr lang="en-US" sz="3000" dirty="0" err="1"/>
              <a:t>emoliants</a:t>
            </a:r>
            <a:r>
              <a:rPr lang="en-US" sz="3000" dirty="0"/>
              <a:t> , </a:t>
            </a:r>
            <a:r>
              <a:rPr lang="en-US" sz="3000" dirty="0" err="1"/>
              <a:t>keratolytic</a:t>
            </a:r>
            <a:r>
              <a:rPr lang="en-US" sz="3000" dirty="0"/>
              <a:t> , </a:t>
            </a:r>
            <a:r>
              <a:rPr lang="en-US" sz="3000" dirty="0" err="1"/>
              <a:t>Retinoids</a:t>
            </a:r>
            <a:r>
              <a:rPr lang="en-US" sz="3000" dirty="0"/>
              <a:t> </a:t>
            </a:r>
            <a:endParaRPr lang="ar-SA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5700553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285992"/>
            <a:ext cx="4429156" cy="428627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Epidermolytic-Hyperkeratosis-Picture-30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071678"/>
            <a:ext cx="4071966" cy="450059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jdvl_2010_76_2_192_60563_u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049620"/>
            <a:ext cx="4214842" cy="44512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g0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553" y="1935163"/>
            <a:ext cx="2952894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6429388"/>
          </a:xfrm>
        </p:spPr>
        <p:txBody>
          <a:bodyPr>
            <a:noAutofit/>
          </a:bodyPr>
          <a:lstStyle/>
          <a:p>
            <a:r>
              <a:rPr lang="en-US" sz="4800" b="1" dirty="0" err="1"/>
              <a:t>Collodion</a:t>
            </a:r>
            <a:r>
              <a:rPr lang="en-US" sz="4800" b="1" dirty="0"/>
              <a:t> baby </a:t>
            </a:r>
            <a:br>
              <a:rPr lang="en-US" sz="2800" dirty="0"/>
            </a:br>
            <a:r>
              <a:rPr lang="en-US" sz="2500" dirty="0"/>
              <a:t>- Not a distinct disorder but a common presentation of AR congenital </a:t>
            </a:r>
            <a:r>
              <a:rPr lang="en-US" sz="2500" dirty="0" err="1"/>
              <a:t>ichthyosis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- Premature birth </a:t>
            </a:r>
            <a:br>
              <a:rPr lang="en-US" sz="2500" dirty="0"/>
            </a:br>
            <a:r>
              <a:rPr lang="en-US" sz="2500" dirty="0"/>
              <a:t>- At birth </a:t>
            </a:r>
            <a:r>
              <a:rPr lang="en-US" sz="2500" dirty="0" err="1"/>
              <a:t>coverd</a:t>
            </a:r>
            <a:r>
              <a:rPr lang="en-US" sz="2500" dirty="0"/>
              <a:t> with a taut shiny and transparent membrane that resemble a plastic wrap </a:t>
            </a:r>
            <a:br>
              <a:rPr lang="en-US" sz="2500" dirty="0"/>
            </a:br>
            <a:r>
              <a:rPr lang="en-US" sz="2500" dirty="0"/>
              <a:t>- </a:t>
            </a:r>
            <a:r>
              <a:rPr lang="en-US" sz="2500" dirty="0" err="1"/>
              <a:t>Ectropion</a:t>
            </a:r>
            <a:r>
              <a:rPr lang="en-US" sz="2500" dirty="0"/>
              <a:t> , </a:t>
            </a:r>
            <a:r>
              <a:rPr lang="en-US" sz="2500" dirty="0" err="1"/>
              <a:t>eclabium</a:t>
            </a:r>
            <a:r>
              <a:rPr lang="en-US" sz="2500" dirty="0"/>
              <a:t> </a:t>
            </a:r>
            <a:r>
              <a:rPr lang="en-US" sz="2500" dirty="0" err="1"/>
              <a:t>hypoplasia</a:t>
            </a:r>
            <a:r>
              <a:rPr lang="en-US" sz="2500" dirty="0"/>
              <a:t> of nasal and auricular cartilage </a:t>
            </a:r>
            <a:br>
              <a:rPr lang="en-US" sz="2500" dirty="0"/>
            </a:br>
            <a:r>
              <a:rPr lang="en-US" sz="2500" dirty="0"/>
              <a:t>- After birth the membrane dries , cracks and breaks up , fissure develop </a:t>
            </a:r>
            <a:br>
              <a:rPr lang="en-US" sz="2500" dirty="0"/>
            </a:br>
            <a:r>
              <a:rPr lang="en-US" sz="2500" dirty="0"/>
              <a:t>- Dehydration , hypoxia , malnutrition and pulmonary infection may result (the need special care)</a:t>
            </a:r>
            <a:br>
              <a:rPr lang="en-US" sz="2500" dirty="0"/>
            </a:br>
            <a:r>
              <a:rPr lang="en-US" sz="2500" dirty="0"/>
              <a:t>- Within 2 wks. the membrane peels off - congenital </a:t>
            </a:r>
            <a:r>
              <a:rPr lang="en-US" sz="2500" dirty="0" err="1"/>
              <a:t>ichthyosiform</a:t>
            </a:r>
            <a:r>
              <a:rPr lang="en-US" sz="2500" dirty="0"/>
              <a:t> </a:t>
            </a:r>
            <a:r>
              <a:rPr lang="en-US" sz="2500" dirty="0" err="1"/>
              <a:t>erythroderma</a:t>
            </a:r>
            <a:r>
              <a:rPr lang="en-US" sz="2500" dirty="0"/>
              <a:t> and lamellar </a:t>
            </a:r>
            <a:r>
              <a:rPr lang="en-US" sz="2500" dirty="0" err="1"/>
              <a:t>ichthyosis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- In some cause normal skin appear or mild exfoliation </a:t>
            </a:r>
            <a:endParaRPr lang="ar-SA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ollodion-baby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35163"/>
            <a:ext cx="6715172" cy="463710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285992"/>
            <a:ext cx="4500594" cy="4000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6143660"/>
          </a:xfrm>
        </p:spPr>
        <p:txBody>
          <a:bodyPr>
            <a:noAutofit/>
          </a:bodyPr>
          <a:lstStyle/>
          <a:p>
            <a:r>
              <a:rPr lang="en-US" sz="3600" b="1" dirty="0"/>
              <a:t>Lamellar </a:t>
            </a:r>
            <a:r>
              <a:rPr lang="en-US" sz="3600" b="1" dirty="0" err="1"/>
              <a:t>ichthyosis</a:t>
            </a:r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(non – </a:t>
            </a:r>
            <a:r>
              <a:rPr lang="en-US" sz="3600" b="1" dirty="0" err="1"/>
              <a:t>bullous</a:t>
            </a:r>
            <a:r>
              <a:rPr lang="en-US" sz="3600" b="1" dirty="0"/>
              <a:t> </a:t>
            </a:r>
            <a:r>
              <a:rPr lang="en-US" sz="3600" b="1" dirty="0" err="1"/>
              <a:t>ichthyosiform</a:t>
            </a:r>
            <a:r>
              <a:rPr lang="en-US" sz="3600" b="1" dirty="0"/>
              <a:t> </a:t>
            </a:r>
            <a:r>
              <a:rPr lang="en-US" sz="3600" b="1" dirty="0" err="1"/>
              <a:t>erythroderma</a:t>
            </a:r>
            <a:r>
              <a:rPr lang="en-US" sz="3600" b="1" dirty="0"/>
              <a:t>)</a:t>
            </a:r>
            <a:br>
              <a:rPr lang="en-US" sz="3200" dirty="0"/>
            </a:br>
            <a:r>
              <a:rPr lang="en-US" sz="3000" dirty="0"/>
              <a:t>- AR</a:t>
            </a:r>
            <a:br>
              <a:rPr lang="en-US" sz="3000" dirty="0"/>
            </a:br>
            <a:r>
              <a:rPr lang="en-US" sz="3000" dirty="0"/>
              <a:t>- </a:t>
            </a:r>
            <a:r>
              <a:rPr lang="en-US" sz="3000" dirty="0" err="1"/>
              <a:t>Transglutaminase</a:t>
            </a:r>
            <a:r>
              <a:rPr lang="en-US" sz="3000" dirty="0"/>
              <a:t> deficiency due to mutation of TGMI gene </a:t>
            </a:r>
            <a:br>
              <a:rPr lang="en-US" sz="3000" dirty="0"/>
            </a:br>
            <a:r>
              <a:rPr lang="en-US" sz="3000" dirty="0"/>
              <a:t>- Appears at birth as </a:t>
            </a:r>
            <a:r>
              <a:rPr lang="en-US" sz="3000" dirty="0" err="1"/>
              <a:t>collodion</a:t>
            </a:r>
            <a:r>
              <a:rPr lang="en-US" sz="3000" dirty="0"/>
              <a:t> baby </a:t>
            </a:r>
            <a:br>
              <a:rPr lang="en-US" sz="3000" dirty="0"/>
            </a:br>
            <a:r>
              <a:rPr lang="en-US" sz="3000" dirty="0"/>
              <a:t>- Severe disorder </a:t>
            </a:r>
            <a:br>
              <a:rPr lang="en-US" sz="3000" dirty="0"/>
            </a:br>
            <a:r>
              <a:rPr lang="en-US" sz="3000" dirty="0"/>
              <a:t>- Large , dark-brown plate – like scale  </a:t>
            </a:r>
            <a:br>
              <a:rPr lang="en-US" sz="3000" dirty="0"/>
            </a:br>
            <a:r>
              <a:rPr lang="en-US" sz="3000" dirty="0"/>
              <a:t>- </a:t>
            </a:r>
            <a:r>
              <a:rPr lang="en-US" sz="3000" dirty="0" err="1"/>
              <a:t>Ectropion</a:t>
            </a:r>
            <a:r>
              <a:rPr lang="en-US" sz="3000" dirty="0"/>
              <a:t> , </a:t>
            </a:r>
            <a:r>
              <a:rPr lang="en-US" sz="3000" dirty="0" err="1"/>
              <a:t>eclabium</a:t>
            </a:r>
            <a:r>
              <a:rPr lang="en-US" sz="3000" dirty="0"/>
              <a:t> , </a:t>
            </a:r>
            <a:r>
              <a:rPr lang="en-US" sz="3000" dirty="0" err="1"/>
              <a:t>hypoplasia</a:t>
            </a:r>
            <a:r>
              <a:rPr lang="en-US" sz="3000" dirty="0"/>
              <a:t> of nasal and auricular </a:t>
            </a:r>
            <a:r>
              <a:rPr lang="en-US" sz="3000" dirty="0" err="1"/>
              <a:t>cartilapes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- Scarring alopecia because of taut skin </a:t>
            </a:r>
            <a:br>
              <a:rPr lang="en-US" sz="3000" dirty="0"/>
            </a:br>
            <a:r>
              <a:rPr lang="en-US" sz="3000" dirty="0"/>
              <a:t>- Mild to sever </a:t>
            </a:r>
            <a:r>
              <a:rPr lang="en-US" sz="3000" dirty="0" err="1"/>
              <a:t>palmoplantar</a:t>
            </a:r>
            <a:r>
              <a:rPr lang="en-US" sz="3000" dirty="0"/>
              <a:t> </a:t>
            </a:r>
            <a:r>
              <a:rPr lang="en-US" sz="3000" dirty="0" err="1"/>
              <a:t>keratoderma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- Treatment –</a:t>
            </a:r>
            <a:r>
              <a:rPr lang="en-US" sz="3000" dirty="0" err="1"/>
              <a:t>Acitretin</a:t>
            </a:r>
            <a:r>
              <a:rPr lang="en-US" sz="3000" dirty="0"/>
              <a:t> from early childhood  </a:t>
            </a:r>
            <a:endParaRPr lang="ar-SA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518564"/>
          </a:xfrm>
        </p:spPr>
        <p:txBody>
          <a:bodyPr>
            <a:normAutofit fontScale="90000"/>
          </a:bodyPr>
          <a:lstStyle/>
          <a:p>
            <a:r>
              <a:rPr lang="en-US" sz="6000" b="1" dirty="0" err="1"/>
              <a:t>Ichthyosis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Charaterized</a:t>
            </a:r>
            <a:r>
              <a:rPr lang="en-US" dirty="0"/>
              <a:t> by generalized scaling of the skin </a:t>
            </a:r>
            <a:br>
              <a:rPr lang="en-US" dirty="0"/>
            </a:br>
            <a:r>
              <a:rPr lang="en-US" dirty="0"/>
              <a:t>- Congenital 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Aquired</a:t>
            </a:r>
            <a:r>
              <a:rPr lang="en-US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Picture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395" y="1935163"/>
            <a:ext cx="5781210" cy="4389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lamellar-ichthyosis-arms-4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285992"/>
            <a:ext cx="5919813" cy="386795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6700686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5572156"/>
          </a:xfrm>
        </p:spPr>
        <p:txBody>
          <a:bodyPr>
            <a:noAutofit/>
          </a:bodyPr>
          <a:lstStyle/>
          <a:p>
            <a:r>
              <a:rPr lang="en-US" sz="2800" b="1" dirty="0"/>
              <a:t>Congenital </a:t>
            </a:r>
            <a:r>
              <a:rPr lang="en-US" sz="2800" b="1" dirty="0" err="1"/>
              <a:t>Ichthyosiform</a:t>
            </a:r>
            <a:r>
              <a:rPr lang="en-US" sz="2800" b="1" dirty="0"/>
              <a:t> </a:t>
            </a:r>
            <a:r>
              <a:rPr lang="en-US" sz="2800" b="1" dirty="0" err="1"/>
              <a:t>erythroderma</a:t>
            </a:r>
            <a:r>
              <a:rPr lang="en-US" sz="2800" b="1" dirty="0"/>
              <a:t> (</a:t>
            </a:r>
            <a:r>
              <a:rPr lang="en-US" sz="2800" b="1" dirty="0" err="1"/>
              <a:t>erythrodermic</a:t>
            </a:r>
            <a:r>
              <a:rPr lang="en-US" sz="2800" b="1" dirty="0"/>
              <a:t> </a:t>
            </a:r>
            <a:r>
              <a:rPr lang="en-US" sz="2800" b="1" dirty="0" err="1"/>
              <a:t>autosomal</a:t>
            </a:r>
            <a:r>
              <a:rPr lang="en-US" sz="2800" b="1" dirty="0"/>
              <a:t> recessive lamellar </a:t>
            </a:r>
            <a:r>
              <a:rPr lang="en-US" sz="2800" b="1" dirty="0" err="1"/>
              <a:t>ichthyosis</a:t>
            </a:r>
            <a:r>
              <a:rPr lang="en-US" sz="2800" b="1" dirty="0"/>
              <a:t>)</a:t>
            </a:r>
            <a:br>
              <a:rPr lang="en-US" sz="2800" dirty="0"/>
            </a:br>
            <a:r>
              <a:rPr lang="en-US" sz="3200" dirty="0"/>
              <a:t>- AR</a:t>
            </a:r>
            <a:br>
              <a:rPr lang="en-US" sz="3200" dirty="0"/>
            </a:br>
            <a:r>
              <a:rPr lang="en-US" sz="3200" dirty="0"/>
              <a:t>- Present at birth as </a:t>
            </a:r>
            <a:r>
              <a:rPr lang="en-US" sz="3200" dirty="0" err="1"/>
              <a:t>collodion</a:t>
            </a:r>
            <a:r>
              <a:rPr lang="en-US" sz="3200" dirty="0"/>
              <a:t> baby </a:t>
            </a:r>
            <a:br>
              <a:rPr lang="en-US" sz="3200" dirty="0"/>
            </a:br>
            <a:r>
              <a:rPr lang="en-US" sz="3200" dirty="0"/>
              <a:t>- Generalized </a:t>
            </a:r>
            <a:r>
              <a:rPr lang="en-US" sz="3200" dirty="0" err="1"/>
              <a:t>erythroderma</a:t>
            </a:r>
            <a:r>
              <a:rPr lang="en-US" sz="3200" dirty="0"/>
              <a:t> with persistent scaling throughout life </a:t>
            </a:r>
            <a:br>
              <a:rPr lang="en-US" sz="3200" dirty="0"/>
            </a:br>
            <a:r>
              <a:rPr lang="en-US" sz="3200" dirty="0"/>
              <a:t>- Milder presentation than lamellar </a:t>
            </a:r>
            <a:r>
              <a:rPr lang="en-US" sz="3200" dirty="0" err="1"/>
              <a:t>ichthyosis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Ectropion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- Scarring alopecia </a:t>
            </a:r>
            <a:br>
              <a:rPr lang="en-US" sz="3200" dirty="0"/>
            </a:br>
            <a:r>
              <a:rPr lang="en-US" sz="3200" dirty="0"/>
              <a:t>- Bright </a:t>
            </a:r>
            <a:r>
              <a:rPr lang="en-US" sz="3200" dirty="0" err="1"/>
              <a:t>erythroderma</a:t>
            </a:r>
            <a:r>
              <a:rPr lang="en-US" sz="3200" dirty="0"/>
              <a:t> , generalized , white powdery scales </a:t>
            </a:r>
            <a:br>
              <a:rPr lang="en-US" sz="3200" dirty="0"/>
            </a:br>
            <a:r>
              <a:rPr lang="en-US" sz="3200" dirty="0"/>
              <a:t>- Severe </a:t>
            </a:r>
            <a:r>
              <a:rPr lang="en-US" sz="3200" dirty="0" err="1"/>
              <a:t>palmoplanter</a:t>
            </a:r>
            <a:r>
              <a:rPr lang="en-US" sz="3200" dirty="0"/>
              <a:t> </a:t>
            </a:r>
            <a:r>
              <a:rPr lang="en-US" sz="3200" dirty="0" err="1"/>
              <a:t>keratoderma</a:t>
            </a:r>
            <a:r>
              <a:rPr lang="en-US" sz="3200" dirty="0"/>
              <a:t> with fissuring </a:t>
            </a:r>
            <a:br>
              <a:rPr lang="en-US" sz="3200" dirty="0"/>
            </a:br>
            <a:r>
              <a:rPr lang="en-US" sz="3200" dirty="0"/>
              <a:t>- Treatment – </a:t>
            </a:r>
            <a:r>
              <a:rPr lang="en-US" sz="3200" dirty="0" err="1"/>
              <a:t>Acitretin</a:t>
            </a:r>
            <a:r>
              <a:rPr lang="en-US" sz="3200" dirty="0"/>
              <a:t> as lamellar </a:t>
            </a:r>
            <a:r>
              <a:rPr lang="en-US" sz="3200" dirty="0" err="1"/>
              <a:t>ichthyosis</a:t>
            </a:r>
            <a:r>
              <a:rPr lang="en-US" sz="3200" dirty="0"/>
              <a:t> </a:t>
            </a:r>
            <a:endParaRPr lang="ar-SA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ongenital_ichthyosiform_erythroderma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935163"/>
            <a:ext cx="3857652" cy="470854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ongenital-ichthyosis-erythroderma-wfa0gbx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35163"/>
            <a:ext cx="4071966" cy="470854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g0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935163"/>
            <a:ext cx="3520216" cy="470854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715404" cy="4786338"/>
          </a:xfrm>
        </p:spPr>
        <p:txBody>
          <a:bodyPr>
            <a:noAutofit/>
          </a:bodyPr>
          <a:lstStyle/>
          <a:p>
            <a:r>
              <a:rPr lang="en-US" sz="4400" b="1" dirty="0" err="1"/>
              <a:t>Netherton</a:t>
            </a:r>
            <a:r>
              <a:rPr lang="en-US" sz="4400" b="1" dirty="0"/>
              <a:t> syndrome 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000" dirty="0"/>
              <a:t>1964- </a:t>
            </a:r>
            <a:r>
              <a:rPr lang="en-US" sz="2000" dirty="0" err="1"/>
              <a:t>wilkinson</a:t>
            </a:r>
            <a:r>
              <a:rPr lang="en-US" sz="2000" dirty="0"/>
              <a:t> et. al </a:t>
            </a:r>
            <a:br>
              <a:rPr lang="en-US" sz="2000" dirty="0"/>
            </a:br>
            <a:r>
              <a:rPr lang="en-US" sz="2000" dirty="0"/>
              <a:t>-AR</a:t>
            </a:r>
            <a:br>
              <a:rPr lang="en-US" sz="2000" dirty="0"/>
            </a:br>
            <a:r>
              <a:rPr lang="en-US" sz="2000" dirty="0"/>
              <a:t>- Triad of congenital </a:t>
            </a:r>
            <a:r>
              <a:rPr lang="en-US" sz="2000" dirty="0" err="1"/>
              <a:t>ichthyosis</a:t>
            </a:r>
            <a:r>
              <a:rPr lang="en-US" sz="2000" dirty="0"/>
              <a:t> , </a:t>
            </a:r>
            <a:r>
              <a:rPr lang="en-US" sz="2000" dirty="0" err="1"/>
              <a:t>trichorrhexis</a:t>
            </a:r>
            <a:r>
              <a:rPr lang="en-US" sz="2000" dirty="0"/>
              <a:t> </a:t>
            </a:r>
            <a:r>
              <a:rPr lang="en-US" sz="2000" dirty="0" err="1"/>
              <a:t>invaginata</a:t>
            </a:r>
            <a:r>
              <a:rPr lang="en-US" sz="2000" dirty="0"/>
              <a:t> and </a:t>
            </a:r>
            <a:r>
              <a:rPr lang="en-US" sz="2000" dirty="0" err="1"/>
              <a:t>atopy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- Present at or soon after birth with </a:t>
            </a:r>
            <a:r>
              <a:rPr lang="en-US" sz="2000" dirty="0" err="1"/>
              <a:t>erythroderma</a:t>
            </a:r>
            <a:r>
              <a:rPr lang="en-US" sz="2000" dirty="0"/>
              <a:t> and scaling </a:t>
            </a:r>
            <a:br>
              <a:rPr lang="en-US" sz="2000" dirty="0"/>
            </a:br>
            <a:r>
              <a:rPr lang="en-US" sz="2000" dirty="0"/>
              <a:t>- No </a:t>
            </a:r>
            <a:r>
              <a:rPr lang="en-US" sz="2000" dirty="0" err="1"/>
              <a:t>collodion</a:t>
            </a:r>
            <a:r>
              <a:rPr lang="en-US" sz="2000" dirty="0"/>
              <a:t> baby </a:t>
            </a:r>
            <a:br>
              <a:rPr lang="en-US" sz="2000" dirty="0"/>
            </a:br>
            <a:r>
              <a:rPr lang="en-US" sz="2000" dirty="0"/>
              <a:t>- Gradually evolves into </a:t>
            </a:r>
            <a:r>
              <a:rPr lang="en-US" sz="2000" dirty="0" err="1"/>
              <a:t>circinate</a:t>
            </a:r>
            <a:r>
              <a:rPr lang="en-US" sz="2000" dirty="0"/>
              <a:t> scaling and </a:t>
            </a:r>
            <a:r>
              <a:rPr lang="en-US" sz="2000" dirty="0" err="1"/>
              <a:t>erythematous</a:t>
            </a:r>
            <a:r>
              <a:rPr lang="en-US" sz="2000" dirty="0"/>
              <a:t> </a:t>
            </a:r>
            <a:r>
              <a:rPr lang="en-US" sz="2000" dirty="0" err="1"/>
              <a:t>palques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(</a:t>
            </a:r>
            <a:r>
              <a:rPr lang="en-US" sz="2000" dirty="0" err="1"/>
              <a:t>Ichthyosis</a:t>
            </a:r>
            <a:r>
              <a:rPr lang="en-US" sz="2000" dirty="0"/>
              <a:t> </a:t>
            </a:r>
            <a:r>
              <a:rPr lang="en-US" sz="2000" dirty="0" err="1"/>
              <a:t>linearis</a:t>
            </a:r>
            <a:r>
              <a:rPr lang="en-US" sz="2000" dirty="0"/>
              <a:t> </a:t>
            </a:r>
            <a:r>
              <a:rPr lang="en-US" sz="2000" dirty="0" err="1"/>
              <a:t>circumflexa</a:t>
            </a:r>
            <a:r>
              <a:rPr lang="en-US" sz="2000" dirty="0"/>
              <a:t>) over trunk and extremities and change over time </a:t>
            </a:r>
            <a:br>
              <a:rPr lang="en-US" sz="2000" dirty="0"/>
            </a:br>
            <a:r>
              <a:rPr lang="en-US" sz="2000" dirty="0"/>
              <a:t>- Eczematous </a:t>
            </a:r>
            <a:r>
              <a:rPr lang="en-US" sz="2000" dirty="0" err="1"/>
              <a:t>pruritic</a:t>
            </a:r>
            <a:r>
              <a:rPr lang="en-US" sz="2000" dirty="0"/>
              <a:t> plaques </a:t>
            </a:r>
            <a:br>
              <a:rPr lang="en-US" sz="2000" dirty="0"/>
            </a:br>
            <a:r>
              <a:rPr lang="en-US" sz="2000" dirty="0"/>
              <a:t>- Scalp involvement </a:t>
            </a:r>
            <a:br>
              <a:rPr lang="en-US" sz="2000" dirty="0"/>
            </a:br>
            <a:r>
              <a:rPr lang="en-US" sz="2000" dirty="0"/>
              <a:t>- Hair shaft abnormality since infancy (bamboo hair) improves with age </a:t>
            </a:r>
            <a:br>
              <a:rPr lang="en-US" sz="2000" dirty="0"/>
            </a:br>
            <a:r>
              <a:rPr lang="en-US" sz="2000" dirty="0"/>
              <a:t>- Elevated serum </a:t>
            </a:r>
            <a:r>
              <a:rPr lang="en-US" sz="2000" dirty="0" err="1"/>
              <a:t>IgE</a:t>
            </a:r>
            <a:br>
              <a:rPr lang="en-US" sz="2000" dirty="0"/>
            </a:br>
            <a:r>
              <a:rPr lang="en-US" sz="2000" dirty="0"/>
              <a:t>- Increased susceptibility to infection </a:t>
            </a:r>
            <a:br>
              <a:rPr lang="en-US" sz="2000" dirty="0"/>
            </a:br>
            <a:r>
              <a:rPr lang="en-US" sz="2000" dirty="0"/>
              <a:t>- Mental retardation can occur </a:t>
            </a:r>
            <a:br>
              <a:rPr lang="en-US" sz="2000" dirty="0"/>
            </a:br>
            <a:r>
              <a:rPr lang="en-US" sz="2000" dirty="0"/>
              <a:t>- Treatment symptomatic , </a:t>
            </a:r>
            <a:r>
              <a:rPr lang="en-US" sz="2000" dirty="0" err="1"/>
              <a:t>emoliants</a:t>
            </a:r>
            <a:r>
              <a:rPr lang="en-US" sz="2000" dirty="0"/>
              <a:t> , </a:t>
            </a:r>
            <a:r>
              <a:rPr lang="en-US" sz="2000" dirty="0" err="1"/>
              <a:t>Retinoids</a:t>
            </a:r>
            <a:r>
              <a:rPr lang="en-US" sz="2000" dirty="0"/>
              <a:t> and phototherapy </a:t>
            </a:r>
            <a:endParaRPr lang="ar-SA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ntJTrichol_2009_1_2_143_58561_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1607" y="1935163"/>
            <a:ext cx="3900786" cy="43894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ndianDermatolOnlineJ_2011_2_1_38_79852_u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500" y="1935163"/>
            <a:ext cx="5765000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01122" cy="5429280"/>
          </a:xfrm>
        </p:spPr>
        <p:txBody>
          <a:bodyPr>
            <a:noAutofit/>
          </a:bodyPr>
          <a:lstStyle/>
          <a:p>
            <a:r>
              <a:rPr lang="en-US" sz="6000" b="1" dirty="0"/>
              <a:t>Congenital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Ichthyosis</a:t>
            </a:r>
            <a:r>
              <a:rPr lang="en-US" sz="3200" dirty="0"/>
              <a:t> </a:t>
            </a:r>
            <a:r>
              <a:rPr lang="en-US" sz="3200" dirty="0" err="1"/>
              <a:t>vulgaris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Streroid</a:t>
            </a:r>
            <a:r>
              <a:rPr lang="en-US" sz="3200" dirty="0"/>
              <a:t> </a:t>
            </a:r>
            <a:r>
              <a:rPr lang="en-US" sz="3200" dirty="0" err="1"/>
              <a:t>sulfatase</a:t>
            </a:r>
            <a:r>
              <a:rPr lang="en-US" sz="3200" dirty="0"/>
              <a:t> deficiency </a:t>
            </a:r>
            <a:br>
              <a:rPr lang="en-US" sz="3200" dirty="0"/>
            </a:br>
            <a:r>
              <a:rPr lang="en-US" sz="3200" dirty="0"/>
              <a:t>(x-linked recessive </a:t>
            </a:r>
            <a:r>
              <a:rPr lang="en-US" sz="3200" dirty="0" err="1"/>
              <a:t>Ichthyosis</a:t>
            </a:r>
            <a:r>
              <a:rPr lang="en-US" sz="3200" dirty="0"/>
              <a:t>)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Bullous</a:t>
            </a:r>
            <a:r>
              <a:rPr lang="en-US" sz="3200" dirty="0"/>
              <a:t> – congenital </a:t>
            </a:r>
            <a:r>
              <a:rPr lang="en-US" sz="3200" dirty="0" err="1"/>
              <a:t>ichthyosiform</a:t>
            </a:r>
            <a:r>
              <a:rPr lang="en-US" sz="3200" dirty="0"/>
              <a:t> </a:t>
            </a:r>
            <a:r>
              <a:rPr lang="en-US" sz="3200" dirty="0" err="1"/>
              <a:t>erythroderma</a:t>
            </a:r>
            <a:r>
              <a:rPr lang="en-US" sz="3200" dirty="0"/>
              <a:t> (</a:t>
            </a:r>
            <a:r>
              <a:rPr lang="en-US" sz="3200" dirty="0" err="1"/>
              <a:t>epidermolytic</a:t>
            </a:r>
            <a:r>
              <a:rPr lang="en-US" sz="3200" dirty="0"/>
              <a:t> hyperkeratosis )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Collodion</a:t>
            </a:r>
            <a:r>
              <a:rPr lang="en-US" sz="3200" dirty="0"/>
              <a:t> baby </a:t>
            </a:r>
            <a:br>
              <a:rPr lang="en-US" sz="3200" dirty="0"/>
            </a:br>
            <a:r>
              <a:rPr lang="en-US" sz="3200" dirty="0"/>
              <a:t>- Lamellar </a:t>
            </a:r>
            <a:r>
              <a:rPr lang="en-US" sz="3200" dirty="0" err="1"/>
              <a:t>ichthyosis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- Congenital </a:t>
            </a:r>
            <a:r>
              <a:rPr lang="en-US" sz="3200" dirty="0" err="1"/>
              <a:t>Ichthyosiform</a:t>
            </a:r>
            <a:r>
              <a:rPr lang="en-US" sz="3200" dirty="0"/>
              <a:t> </a:t>
            </a:r>
            <a:r>
              <a:rPr lang="en-US" sz="3200" dirty="0" err="1"/>
              <a:t>erythroderma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Netherton</a:t>
            </a:r>
            <a:r>
              <a:rPr lang="en-US" sz="3200" dirty="0"/>
              <a:t> syndrome </a:t>
            </a:r>
            <a:br>
              <a:rPr lang="en-US" sz="3200" dirty="0"/>
            </a:br>
            <a:r>
              <a:rPr lang="en-US" sz="3200" dirty="0"/>
              <a:t>- </a:t>
            </a:r>
            <a:r>
              <a:rPr lang="en-US" sz="3200" dirty="0" err="1"/>
              <a:t>Halequine</a:t>
            </a:r>
            <a:r>
              <a:rPr lang="en-US" sz="3200" dirty="0"/>
              <a:t> </a:t>
            </a:r>
            <a:r>
              <a:rPr lang="en-US" sz="3200" dirty="0" err="1"/>
              <a:t>Ichthyosis</a:t>
            </a:r>
            <a:r>
              <a:rPr lang="en-US" sz="3200" dirty="0"/>
              <a:t> </a:t>
            </a:r>
            <a:endParaRPr lang="ar-SA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Jack9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3805255" cy="400052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572032" cy="378621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00001589_standal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86800" cy="5857908"/>
          </a:xfrm>
        </p:spPr>
        <p:txBody>
          <a:bodyPr>
            <a:noAutofit/>
          </a:bodyPr>
          <a:lstStyle/>
          <a:p>
            <a:r>
              <a:rPr lang="en-US" sz="4800" b="1" dirty="0" err="1"/>
              <a:t>Harlequine</a:t>
            </a:r>
            <a:r>
              <a:rPr lang="en-US" sz="4800" b="1" dirty="0"/>
              <a:t> </a:t>
            </a:r>
            <a:r>
              <a:rPr lang="en-US" sz="4800" b="1" dirty="0" err="1"/>
              <a:t>ichthyosis</a:t>
            </a:r>
            <a:br>
              <a:rPr lang="en-US" sz="2400" dirty="0"/>
            </a:br>
            <a:r>
              <a:rPr lang="en-US" sz="2500" dirty="0"/>
              <a:t>- Most extreme and distinct form of congenital </a:t>
            </a:r>
            <a:r>
              <a:rPr lang="en-US" sz="2500" dirty="0" err="1"/>
              <a:t>ichthyosis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- Premature baby , die within few days or wks.  After birth </a:t>
            </a:r>
            <a:br>
              <a:rPr lang="en-US" sz="2500" dirty="0"/>
            </a:br>
            <a:r>
              <a:rPr lang="en-US" sz="2500" dirty="0"/>
              <a:t>- Encased in a hard , armor-like thick stratum </a:t>
            </a:r>
            <a:r>
              <a:rPr lang="en-US" sz="2500" dirty="0" err="1"/>
              <a:t>corneum</a:t>
            </a:r>
            <a:r>
              <a:rPr lang="en-US" sz="2500" dirty="0"/>
              <a:t> that severely immobilizes the baby </a:t>
            </a:r>
            <a:br>
              <a:rPr lang="en-US" sz="2500" dirty="0"/>
            </a:br>
            <a:r>
              <a:rPr lang="en-US" sz="2500" dirty="0"/>
              <a:t>- After birth this taut cast cracks and form large , yellow </a:t>
            </a:r>
            <a:r>
              <a:rPr lang="en-US" sz="2500" dirty="0" err="1"/>
              <a:t>adherant</a:t>
            </a:r>
            <a:r>
              <a:rPr lang="en-US" sz="2500" dirty="0"/>
              <a:t> plates with deep fissures resembles a harlequin`s costume </a:t>
            </a:r>
            <a:br>
              <a:rPr lang="en-US" sz="2500" dirty="0"/>
            </a:br>
            <a:r>
              <a:rPr lang="en-US" sz="2500" dirty="0"/>
              <a:t>- </a:t>
            </a:r>
            <a:r>
              <a:rPr lang="en-US" sz="2500" dirty="0" err="1"/>
              <a:t>Ectropion</a:t>
            </a:r>
            <a:r>
              <a:rPr lang="en-US" sz="2500" dirty="0"/>
              <a:t> – </a:t>
            </a:r>
            <a:r>
              <a:rPr lang="en-US" sz="2500" dirty="0" err="1"/>
              <a:t>eversion</a:t>
            </a:r>
            <a:r>
              <a:rPr lang="en-US" sz="2500" dirty="0"/>
              <a:t> of eyelids </a:t>
            </a:r>
            <a:br>
              <a:rPr lang="en-US" sz="2500" dirty="0"/>
            </a:br>
            <a:r>
              <a:rPr lang="en-US" sz="2500" dirty="0"/>
              <a:t>- </a:t>
            </a:r>
            <a:r>
              <a:rPr lang="en-US" sz="2500" dirty="0" err="1"/>
              <a:t>Eclabion</a:t>
            </a:r>
            <a:r>
              <a:rPr lang="en-US" sz="2500" dirty="0"/>
              <a:t> – </a:t>
            </a:r>
            <a:r>
              <a:rPr lang="en-US" sz="2500" dirty="0" err="1"/>
              <a:t>eversion</a:t>
            </a:r>
            <a:r>
              <a:rPr lang="en-US" sz="2500" dirty="0"/>
              <a:t> of lips </a:t>
            </a:r>
            <a:br>
              <a:rPr lang="en-US" sz="2500" dirty="0"/>
            </a:br>
            <a:r>
              <a:rPr lang="en-US" sz="2500" dirty="0"/>
              <a:t>- </a:t>
            </a:r>
            <a:r>
              <a:rPr lang="en-US" sz="2500" dirty="0" err="1"/>
              <a:t>Microcephally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- Edematous hand and feet , digits are well developed </a:t>
            </a:r>
            <a:br>
              <a:rPr lang="en-US" sz="2500" dirty="0"/>
            </a:br>
            <a:r>
              <a:rPr lang="en-US" sz="2500" dirty="0"/>
              <a:t>- Eyelashes and eyebrows are missing </a:t>
            </a:r>
            <a:br>
              <a:rPr lang="en-US" sz="2500" dirty="0"/>
            </a:br>
            <a:r>
              <a:rPr lang="en-US" sz="2500" dirty="0"/>
              <a:t>- Need special care for water and electrolyte balance and prevention of sepsis </a:t>
            </a:r>
            <a:br>
              <a:rPr lang="en-US" sz="2500" dirty="0"/>
            </a:br>
            <a:r>
              <a:rPr lang="en-US" sz="2500" dirty="0"/>
              <a:t>- Treatment – </a:t>
            </a:r>
            <a:r>
              <a:rPr lang="en-US" sz="2500" dirty="0" err="1"/>
              <a:t>Retinoids</a:t>
            </a:r>
            <a:r>
              <a:rPr lang="en-US" sz="2500" dirty="0"/>
              <a:t> </a:t>
            </a:r>
            <a:endParaRPr lang="ar-SA" sz="25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66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h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143116"/>
            <a:ext cx="3571899" cy="3929089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Harlequin-Ichthyosis 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igure_1-Harlequin_fet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214554"/>
            <a:ext cx="3786214" cy="435771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29684" cy="6215098"/>
          </a:xfrm>
        </p:spPr>
        <p:txBody>
          <a:bodyPr>
            <a:noAutofit/>
          </a:bodyPr>
          <a:lstStyle/>
          <a:p>
            <a:r>
              <a:rPr lang="en-US" sz="5400" b="1" dirty="0"/>
              <a:t>Acquired </a:t>
            </a:r>
            <a:r>
              <a:rPr lang="en-US" sz="5400" b="1" dirty="0" err="1"/>
              <a:t>Ichthyosis</a:t>
            </a:r>
            <a:r>
              <a:rPr lang="en-US" sz="5400" b="1" dirty="0"/>
              <a:t> 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Sarcoidosis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Polycythemia</a:t>
            </a:r>
            <a:r>
              <a:rPr lang="en-US" sz="4000" dirty="0"/>
              <a:t> </a:t>
            </a:r>
            <a:r>
              <a:rPr lang="en-US" sz="4000" dirty="0" err="1"/>
              <a:t>rubra</a:t>
            </a:r>
            <a:r>
              <a:rPr lang="en-US" sz="4000" dirty="0"/>
              <a:t> </a:t>
            </a:r>
            <a:r>
              <a:rPr lang="en-US" sz="4000" dirty="0" err="1"/>
              <a:t>vera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dirty="0" err="1"/>
              <a:t>Cutaneous</a:t>
            </a:r>
            <a:r>
              <a:rPr lang="en-US" sz="4000" dirty="0"/>
              <a:t> T cell lymphoma </a:t>
            </a:r>
            <a:br>
              <a:rPr lang="en-US" sz="4000" dirty="0"/>
            </a:br>
            <a:r>
              <a:rPr lang="en-US" sz="4000" dirty="0"/>
              <a:t>- Leprosy </a:t>
            </a:r>
            <a:br>
              <a:rPr lang="en-US" sz="4000" dirty="0"/>
            </a:br>
            <a:r>
              <a:rPr lang="en-US" sz="4000" dirty="0"/>
              <a:t>- TB </a:t>
            </a:r>
            <a:br>
              <a:rPr lang="en-US" sz="4000" dirty="0"/>
            </a:br>
            <a:r>
              <a:rPr lang="en-US" sz="4000" dirty="0"/>
              <a:t>- Hodgkin`s lymphoma </a:t>
            </a:r>
            <a:br>
              <a:rPr lang="en-US" sz="4000" dirty="0"/>
            </a:br>
            <a:r>
              <a:rPr lang="en-US" sz="4000" dirty="0"/>
              <a:t>- LE , </a:t>
            </a:r>
            <a:r>
              <a:rPr lang="en-US" sz="4000" dirty="0" err="1"/>
              <a:t>Dermatomyositis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- Carcinomas </a:t>
            </a:r>
            <a:br>
              <a:rPr lang="en-US" sz="4000" dirty="0"/>
            </a:br>
            <a:r>
              <a:rPr lang="en-US" sz="4000" dirty="0"/>
              <a:t>- Thyroid disease </a:t>
            </a:r>
            <a:endParaRPr lang="ar-SA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643966" cy="5643594"/>
          </a:xfrm>
        </p:spPr>
        <p:txBody>
          <a:bodyPr>
            <a:noAutofit/>
          </a:bodyPr>
          <a:lstStyle/>
          <a:p>
            <a:r>
              <a:rPr lang="en-US" sz="4400" b="1" dirty="0" err="1"/>
              <a:t>Ichthyosis</a:t>
            </a:r>
            <a:r>
              <a:rPr lang="en-US" sz="4400" b="1" dirty="0"/>
              <a:t> </a:t>
            </a:r>
            <a:r>
              <a:rPr lang="en-US" sz="4400" b="1" dirty="0" err="1"/>
              <a:t>vulgaris</a:t>
            </a:r>
            <a:br>
              <a:rPr lang="en-US" sz="4400" b="1" dirty="0"/>
            </a:br>
            <a:r>
              <a:rPr lang="en-US" sz="4400" b="1" dirty="0"/>
              <a:t>-AD </a:t>
            </a:r>
            <a:br>
              <a:rPr lang="en-US" sz="2800" dirty="0"/>
            </a:br>
            <a:r>
              <a:rPr lang="en-US" sz="2800" dirty="0"/>
              <a:t>- Loss of function mutations in the </a:t>
            </a:r>
            <a:r>
              <a:rPr lang="en-US" sz="2800" dirty="0" err="1"/>
              <a:t>filaggrin</a:t>
            </a:r>
            <a:r>
              <a:rPr lang="en-US" sz="2800" dirty="0"/>
              <a:t> gene (FLG)</a:t>
            </a:r>
            <a:br>
              <a:rPr lang="en-US" sz="2800" dirty="0"/>
            </a:br>
            <a:r>
              <a:rPr lang="en-US" sz="2800" dirty="0"/>
              <a:t>- Not present at </a:t>
            </a:r>
            <a:r>
              <a:rPr lang="en-US" sz="2800" dirty="0" err="1"/>
              <a:t>brith</a:t>
            </a:r>
            <a:r>
              <a:rPr lang="en-US" sz="2800" dirty="0"/>
              <a:t> , appear later after few months </a:t>
            </a:r>
            <a:br>
              <a:rPr lang="en-US" sz="2800" dirty="0"/>
            </a:br>
            <a:r>
              <a:rPr lang="en-US" sz="2800" dirty="0"/>
              <a:t>- Dry skin , fine scales on extensor surfaces sparing the groin and flexural area </a:t>
            </a:r>
            <a:br>
              <a:rPr lang="en-US" sz="2800" dirty="0"/>
            </a:br>
            <a:r>
              <a:rPr lang="en-US" sz="2800" dirty="0"/>
              <a:t>- Increased skin marking of palms and soles , mild hyperkeratosis </a:t>
            </a:r>
            <a:br>
              <a:rPr lang="en-US" sz="2800" dirty="0"/>
            </a:br>
            <a:r>
              <a:rPr lang="en-US" sz="2800" dirty="0"/>
              <a:t>- Improves in summer , worsens with cold and dry weather </a:t>
            </a:r>
            <a:br>
              <a:rPr lang="en-US" sz="2800" dirty="0"/>
            </a:br>
            <a:r>
              <a:rPr lang="en-US" sz="2800" dirty="0"/>
              <a:t>- Associated with </a:t>
            </a:r>
            <a:r>
              <a:rPr lang="en-US" sz="2800" dirty="0" err="1"/>
              <a:t>keratosis</a:t>
            </a:r>
            <a:r>
              <a:rPr lang="en-US" sz="2800" dirty="0"/>
              <a:t> </a:t>
            </a:r>
            <a:r>
              <a:rPr lang="en-US" sz="2800" dirty="0" err="1"/>
              <a:t>pilaris</a:t>
            </a:r>
            <a:r>
              <a:rPr lang="en-US" sz="2800" dirty="0"/>
              <a:t> , Atopic dermatitis and asthma </a:t>
            </a:r>
            <a:br>
              <a:rPr lang="en-US" sz="2800" dirty="0"/>
            </a:br>
            <a:r>
              <a:rPr lang="en-US" sz="2800" dirty="0"/>
              <a:t>- Treatment </a:t>
            </a:r>
            <a:r>
              <a:rPr lang="en-US" sz="2800" dirty="0" err="1"/>
              <a:t>emoliants</a:t>
            </a:r>
            <a:r>
              <a:rPr lang="en-US" sz="2800" dirty="0"/>
              <a:t> ; </a:t>
            </a:r>
            <a:r>
              <a:rPr lang="en-US" sz="2800" dirty="0" err="1"/>
              <a:t>keratoltic</a:t>
            </a:r>
            <a:r>
              <a:rPr lang="en-US" sz="2800" dirty="0"/>
              <a:t> , </a:t>
            </a:r>
            <a:r>
              <a:rPr lang="en-US" sz="2800" dirty="0" err="1"/>
              <a:t>ceramide</a:t>
            </a:r>
            <a:r>
              <a:rPr lang="en-US" sz="2800" dirty="0"/>
              <a:t> containing lipid cream , urea </a:t>
            </a:r>
            <a:br>
              <a:rPr lang="en-US" sz="2800" dirty="0"/>
            </a:br>
            <a:r>
              <a:rPr lang="en-US" sz="2800" dirty="0"/>
              <a:t>- Improves with age </a:t>
            </a:r>
            <a:endParaRPr lang="ar-SA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1-s2.0-S0190962206012229-g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500306"/>
            <a:ext cx="5429288" cy="3000396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acquired_ichthyosis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428868"/>
            <a:ext cx="4643470" cy="3786214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chthyosis-acquired-leg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071678"/>
            <a:ext cx="5286411" cy="4500594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785918" y="2857496"/>
            <a:ext cx="66393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</a:t>
            </a:r>
            <a:endParaRPr lang="ar-SA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ctiose_vulg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176" y="1935163"/>
            <a:ext cx="4029647" cy="4389437"/>
          </a:xfrm>
        </p:spPr>
      </p:pic>
      <p:pic>
        <p:nvPicPr>
          <p:cNvPr id="5" name="صورة 4" descr="ictiose_vulg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214422"/>
            <a:ext cx="563247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357430"/>
            <a:ext cx="4929222" cy="40005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9144000" cy="5929346"/>
          </a:xfrm>
        </p:spPr>
        <p:txBody>
          <a:bodyPr>
            <a:noAutofit/>
          </a:bodyPr>
          <a:lstStyle/>
          <a:p>
            <a:r>
              <a:rPr lang="en-US" sz="3600" b="1" dirty="0"/>
              <a:t>Steroid </a:t>
            </a:r>
            <a:r>
              <a:rPr lang="en-US" sz="3600" b="1" dirty="0" err="1"/>
              <a:t>sulfatase</a:t>
            </a:r>
            <a:r>
              <a:rPr lang="en-US" sz="3600" b="1" dirty="0"/>
              <a:t> deficiency </a:t>
            </a:r>
            <a:br>
              <a:rPr lang="en-US" sz="3600" b="1" dirty="0"/>
            </a:br>
            <a:r>
              <a:rPr lang="en-US" sz="3600" b="1" dirty="0"/>
              <a:t>( x- linked recessive </a:t>
            </a:r>
            <a:r>
              <a:rPr lang="en-US" sz="3600" b="1" dirty="0" err="1"/>
              <a:t>ichthyosis</a:t>
            </a:r>
            <a:r>
              <a:rPr lang="en-US" sz="3600" b="1" dirty="0"/>
              <a:t>)</a:t>
            </a:r>
            <a:br>
              <a:rPr lang="en-US" sz="2400" dirty="0"/>
            </a:br>
            <a:r>
              <a:rPr lang="en-US" sz="2500" dirty="0"/>
              <a:t>-  x – linked recessive </a:t>
            </a:r>
            <a:br>
              <a:rPr lang="en-US" sz="2500" dirty="0"/>
            </a:br>
            <a:r>
              <a:rPr lang="en-US" sz="2500" dirty="0"/>
              <a:t>-Complete absence of steroid </a:t>
            </a:r>
            <a:r>
              <a:rPr lang="en-US" sz="2500" dirty="0" err="1"/>
              <a:t>sulfataseis</a:t>
            </a:r>
            <a:r>
              <a:rPr lang="en-US" sz="2500" dirty="0"/>
              <a:t> caused by complete deletion</a:t>
            </a:r>
            <a:br>
              <a:rPr lang="en-US" sz="2500" dirty="0"/>
            </a:br>
            <a:r>
              <a:rPr lang="en-US" sz="2500" dirty="0"/>
              <a:t> of the STS gene </a:t>
            </a:r>
            <a:br>
              <a:rPr lang="en-US" sz="2500" dirty="0"/>
            </a:br>
            <a:r>
              <a:rPr lang="en-US" sz="2500" dirty="0"/>
              <a:t>- 90% are boys </a:t>
            </a:r>
            <a:br>
              <a:rPr lang="en-US" sz="2500" dirty="0"/>
            </a:br>
            <a:r>
              <a:rPr lang="en-US" sz="2500" dirty="0"/>
              <a:t>- Present within the first weeks after birth (mild </a:t>
            </a:r>
            <a:r>
              <a:rPr lang="en-US" sz="2500" dirty="0" err="1"/>
              <a:t>erythroderma</a:t>
            </a:r>
            <a:r>
              <a:rPr lang="en-US" sz="2500" dirty="0"/>
              <a:t> and peeling )</a:t>
            </a:r>
            <a:br>
              <a:rPr lang="en-US" sz="2500" dirty="0"/>
            </a:br>
            <a:r>
              <a:rPr lang="en-US" sz="2500" dirty="0"/>
              <a:t>- Typical large polygonal dark-brown scale with tight adherence to the skin develop later during infancy </a:t>
            </a:r>
            <a:br>
              <a:rPr lang="en-US" sz="2500" dirty="0"/>
            </a:br>
            <a:r>
              <a:rPr lang="en-US" sz="2500" dirty="0"/>
              <a:t>- Symmetrical involvement </a:t>
            </a:r>
            <a:br>
              <a:rPr lang="en-US" sz="2500" dirty="0"/>
            </a:br>
            <a:r>
              <a:rPr lang="en-US" sz="2500" dirty="0"/>
              <a:t>- Spare the palms , soles </a:t>
            </a:r>
            <a:br>
              <a:rPr lang="en-US" sz="2500" dirty="0"/>
            </a:br>
            <a:r>
              <a:rPr lang="en-US" sz="2500" dirty="0"/>
              <a:t>- May spare the flexures except the neck which is always involved (dirty neck)</a:t>
            </a:r>
            <a:br>
              <a:rPr lang="en-US" sz="2500" dirty="0"/>
            </a:br>
            <a:r>
              <a:rPr lang="en-US" sz="2500" dirty="0"/>
              <a:t>- Do not improve with age </a:t>
            </a:r>
            <a:br>
              <a:rPr lang="en-US" sz="2500" dirty="0"/>
            </a:br>
            <a:r>
              <a:rPr lang="en-US" sz="2500" dirty="0"/>
              <a:t>- Asymptomatic corneal opacities 10-50% </a:t>
            </a:r>
            <a:br>
              <a:rPr lang="en-US" sz="2500" dirty="0"/>
            </a:br>
            <a:r>
              <a:rPr lang="en-US" sz="2500" dirty="0"/>
              <a:t>- </a:t>
            </a:r>
            <a:r>
              <a:rPr lang="en-US" sz="2500" dirty="0" err="1"/>
              <a:t>Cryptorchism</a:t>
            </a:r>
            <a:r>
              <a:rPr lang="en-US" sz="2500" dirty="0"/>
              <a:t> </a:t>
            </a:r>
            <a:endParaRPr lang="ar-SA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تنزيل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4714908" cy="3714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image_gallery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6286544" cy="44291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34</Words>
  <Application>Microsoft Office PowerPoint</Application>
  <PresentationFormat>On-screen Show (4:3)</PresentationFormat>
  <Paragraphs>13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تدفق</vt:lpstr>
      <vt:lpstr>Ichthyosis  Dr.Awad Al-Tarawneh , MD  Consultant Dermatologist and Dermatopathologist Associate professor ,Mu`tah University </vt:lpstr>
      <vt:lpstr>Ichthyosis  - Charaterized by generalized scaling of the skin  - Congenital  - Aquired </vt:lpstr>
      <vt:lpstr>Congenital  - Ichthyosis vulgaris  - Streroid sulfatase deficiency  (x-linked recessive Ichthyosis) - Bullous – congenital ichthyosiform erythroderma (epidermolytic hyperkeratosis ) - Collodion baby  - Lamellar ichthyosis  - Congenital Ichthyosiform erythroderma  - Netherton syndrome  - Halequine Ichthyosis </vt:lpstr>
      <vt:lpstr>Ichthyosis vulgaris -AD  - Loss of function mutations in the filaggrin gene (FLG) - Not present at brith , appear later after few months  - Dry skin , fine scales on extensor surfaces sparing the groin and flexural area  - Increased skin marking of palms and soles , mild hyperkeratosis  - Improves in summer , worsens with cold and dry weather  - Associated with keratosis pilaris , Atopic dermatitis and asthma  - Treatment emoliants ; keratoltic , ceramide containing lipid cream , urea  - Improves with age </vt:lpstr>
      <vt:lpstr>PowerPoint Presentation</vt:lpstr>
      <vt:lpstr>PowerPoint Presentation</vt:lpstr>
      <vt:lpstr>Steroid sulfatase deficiency  ( x- linked recessive ichthyosis) -  x – linked recessive  -Complete absence of steroid sulfataseis caused by complete deletion  of the STS gene  - 90% are boys  - Present within the first weeks after birth (mild erythroderma and peeling ) - Typical large polygonal dark-brown scale with tight adherence to the skin develop later during infancy  - Symmetrical involvement  - Spare the palms , soles  - May spare the flexures except the neck which is always involved (dirty neck) - Do not improve with age  - Asymptomatic corneal opacities 10-50%  - Cryptorchism </vt:lpstr>
      <vt:lpstr>PowerPoint Presentation</vt:lpstr>
      <vt:lpstr>PowerPoint Presentation</vt:lpstr>
      <vt:lpstr>PowerPoint Presentation</vt:lpstr>
      <vt:lpstr>Bullous congenital ichthyosifor erythroderma  Epidermolytic hyperkeratosis  - AD , 50% are sporadic  - Caused by heterogeneous mutation in the gene encoding keratin 1(KRT1) and keratin 10(KRT10) - Present at birth with erythroderma and erosions  - over time erythroderma decrease and hyperkeratosis prevails  - Different clinical forms of presentation in different families  - Chronic , disfiguring with great impact on social life  - Treatment : according to the age , emoliants , keratolytic , Retinoids </vt:lpstr>
      <vt:lpstr>PowerPoint Presentation</vt:lpstr>
      <vt:lpstr>PowerPoint Presentation</vt:lpstr>
      <vt:lpstr>PowerPoint Presentation</vt:lpstr>
      <vt:lpstr>PowerPoint Presentation</vt:lpstr>
      <vt:lpstr>Collodion baby  - Not a distinct disorder but a common presentation of AR congenital ichthyosis  - Premature birth  - At birth coverd with a taut shiny and transparent membrane that resemble a plastic wrap  - Ectropion , eclabium hypoplasia of nasal and auricular cartilage  - After birth the membrane dries , cracks and breaks up , fissure develop  - Dehydration , hypoxia , malnutrition and pulmonary infection may result (the need special care) - Within 2 wks. the membrane peels off - congenital ichthyosiform erythroderma and lamellar ichthyosis  - In some cause normal skin appear or mild exfoliation </vt:lpstr>
      <vt:lpstr>PowerPoint Presentation</vt:lpstr>
      <vt:lpstr>PowerPoint Presentation</vt:lpstr>
      <vt:lpstr>Lamellar ichthyosis  (non – bullous ichthyosiform erythroderma) - AR - Transglutaminase deficiency due to mutation of TGMI gene  - Appears at birth as collodion baby  - Severe disorder  - Large , dark-brown plate – like scale   - Ectropion , eclabium , hypoplasia of nasal and auricular cartilapes  - Scarring alopecia because of taut skin  - Mild to sever palmoplantar keratoderma  - Treatment –Acitretin from early childhood  </vt:lpstr>
      <vt:lpstr>PowerPoint Presentation</vt:lpstr>
      <vt:lpstr>PowerPoint Presentation</vt:lpstr>
      <vt:lpstr>PowerPoint Presentation</vt:lpstr>
      <vt:lpstr>Congenital Ichthyosiform erythroderma (erythrodermic autosomal recessive lamellar ichthyosis) - AR - Present at birth as collodion baby  - Generalized erythroderma with persistent scaling throughout life  - Milder presentation than lamellar ichthyosis  - Ectropion  - Scarring alopecia  - Bright erythroderma , generalized , white powdery scales  - Severe palmoplanter keratoderma with fissuring  - Treatment – Acitretin as lamellar ichthyosis </vt:lpstr>
      <vt:lpstr>PowerPoint Presentation</vt:lpstr>
      <vt:lpstr>PowerPoint Presentation</vt:lpstr>
      <vt:lpstr>PowerPoint Presentation</vt:lpstr>
      <vt:lpstr>Netherton syndrome  - 1964- wilkinson et. al  -AR - Triad of congenital ichthyosis , trichorrhexis invaginata and atopy  - Present at or soon after birth with erythroderma and scaling  - No collodion baby  - Gradually evolves into circinate scaling and erythematous palques   (Ichthyosis linearis circumflexa) over trunk and extremities and change over time  - Eczematous pruritic plaques  - Scalp involvement  - Hair shaft abnormality since infancy (bamboo hair) improves with age  - Elevated serum IgE - Increased susceptibility to infection  - Mental retardation can occur  - Treatment symptomatic , emoliants , Retinoids and phototherapy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Harlequine ichthyosis - Most extreme and distinct form of congenital ichthyosis  - Premature baby , die within few days or wks.  After birth  - Encased in a hard , armor-like thick stratum corneum that severely immobilizes the baby  - After birth this taut cast cracks and form large , yellow adherant plates with deep fissures resembles a harlequin`s costume  - Ectropion – eversion of eyelids  - Eclabion – eversion of lips  - Microcephally  - Edematous hand and feet , digits are well developed  - Eyelashes and eyebrows are missing  - Need special care for water and electrolyte balance and prevention of sepsis  - Treatment – Retinoids </vt:lpstr>
      <vt:lpstr>PowerPoint Presentation</vt:lpstr>
      <vt:lpstr>PowerPoint Presentation</vt:lpstr>
      <vt:lpstr>PowerPoint Presentation</vt:lpstr>
      <vt:lpstr>PowerPoint Presentation</vt:lpstr>
      <vt:lpstr>Acquired Ichthyosis  - Sarcoidosis  - Polycythemia rubra vera  - Cutaneous T cell lymphoma  - Leprosy  - TB  - Hodgkin`s lymphoma  - LE , Dermatomyositis  - Carcinomas  - Thyroid disease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Ichthyosis  Dr.Awad Al-Tarawneh , MD  Dermatologist and Dermatopathologist</dc:title>
  <dc:creator>HP PROBOOK</dc:creator>
  <cp:lastModifiedBy>Microsoft Office User</cp:lastModifiedBy>
  <cp:revision>40</cp:revision>
  <dcterms:created xsi:type="dcterms:W3CDTF">2013-10-18T16:25:53Z</dcterms:created>
  <dcterms:modified xsi:type="dcterms:W3CDTF">2024-08-06T11:53:53Z</dcterms:modified>
</cp:coreProperties>
</file>