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89" r:id="rId7"/>
    <p:sldId id="261" r:id="rId8"/>
    <p:sldId id="262" r:id="rId9"/>
    <p:sldId id="263" r:id="rId10"/>
    <p:sldId id="275" r:id="rId11"/>
    <p:sldId id="27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1" r:id="rId23"/>
    <p:sldId id="277" r:id="rId24"/>
    <p:sldId id="278" r:id="rId25"/>
    <p:sldId id="279" r:id="rId26"/>
    <p:sldId id="280" r:id="rId27"/>
    <p:sldId id="281" r:id="rId28"/>
    <p:sldId id="293" r:id="rId29"/>
    <p:sldId id="294" r:id="rId30"/>
    <p:sldId id="295" r:id="rId31"/>
    <p:sldId id="282" r:id="rId32"/>
    <p:sldId id="284" r:id="rId33"/>
    <p:sldId id="285" r:id="rId34"/>
    <p:sldId id="286" r:id="rId35"/>
    <p:sldId id="287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9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9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1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4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4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2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CF68-2093-488A-983A-92BA578F66F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EF12-C455-4770-9DA7-E75F3F366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0505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trends/correla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A196F"/>
                </a:solidFill>
                <a:latin typeface="TUOSStephenson-Bold"/>
              </a:rPr>
              <a:t/>
            </a:r>
            <a:br>
              <a:rPr lang="en-GB" b="1" dirty="0">
                <a:solidFill>
                  <a:srgbClr val="2A196F"/>
                </a:solidFill>
                <a:latin typeface="TUOSStephenson-Bold"/>
              </a:rPr>
            </a:br>
            <a:r>
              <a:rPr lang="en-GB" b="1" dirty="0" smtClean="0">
                <a:solidFill>
                  <a:srgbClr val="2A196F"/>
                </a:solidFill>
                <a:latin typeface="TUOSStephenson-Bold"/>
              </a:rPr>
              <a:t>Correlation and </a:t>
            </a:r>
            <a:r>
              <a:rPr lang="en-GB" b="1" dirty="0">
                <a:solidFill>
                  <a:srgbClr val="2A196F"/>
                </a:solidFill>
                <a:latin typeface="TUOSStephenson-Bold"/>
              </a:rPr>
              <a:t>Linear regression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correlation and regress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333"/>
          <a:stretch/>
        </p:blipFill>
        <p:spPr bwMode="auto">
          <a:xfrm>
            <a:off x="4135581" y="3602038"/>
            <a:ext cx="3766609" cy="21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1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2" name="Picture 6" descr="https://blogs.scientificamerican.com/the-curious-wavefunction/files/2012/11/Screen-Shot-2012-11-20-at-4.46.58-P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8" y="282421"/>
            <a:ext cx="6816437" cy="58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3765" y="6311900"/>
            <a:ext cx="933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3" tooltip="The New England journal of medicine."/>
              </a:rPr>
              <a:t>N </a:t>
            </a:r>
            <a:r>
              <a:rPr lang="en-GB" u="sng" dirty="0" err="1">
                <a:hlinkClick r:id="rId3" tooltip="The New England journal of medicine."/>
              </a:rPr>
              <a:t>Engl</a:t>
            </a:r>
            <a:r>
              <a:rPr lang="en-GB" u="sng" dirty="0">
                <a:hlinkClick r:id="rId3" tooltip="The New England journal of medicine."/>
              </a:rPr>
              <a:t> J Med.</a:t>
            </a:r>
            <a:r>
              <a:rPr lang="en-GB" dirty="0"/>
              <a:t> 2012 Oct 18;367(16):1562-4. </a:t>
            </a:r>
            <a:r>
              <a:rPr lang="en-GB" dirty="0" err="1"/>
              <a:t>doi</a:t>
            </a:r>
            <a:r>
              <a:rPr lang="en-GB" dirty="0"/>
              <a:t>: 10.1056/NEJMon1211064. </a:t>
            </a:r>
            <a:r>
              <a:rPr lang="en-GB" dirty="0" err="1"/>
              <a:t>Epub</a:t>
            </a:r>
            <a:r>
              <a:rPr lang="en-GB" dirty="0"/>
              <a:t> 2012 Oct 10</a:t>
            </a:r>
          </a:p>
        </p:txBody>
      </p:sp>
    </p:spTree>
    <p:extLst>
      <p:ext uri="{BB962C8B-B14F-4D97-AF65-F5344CB8AC3E}">
        <p14:creationId xmlns:p14="http://schemas.microsoft.com/office/powerpoint/2010/main" val="32710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Sales of ice </a:t>
            </a:r>
            <a:r>
              <a:rPr lang="en-GB" b="1" dirty="0"/>
              <a:t>cream </a:t>
            </a:r>
            <a:r>
              <a:rPr lang="en-GB" b="1" dirty="0" smtClean="0"/>
              <a:t>and sunburn correlate!</a:t>
            </a:r>
            <a:r>
              <a:rPr lang="en-GB" dirty="0"/>
              <a:t> (Which is the cause and which is the </a:t>
            </a:r>
            <a:r>
              <a:rPr lang="en-GB" dirty="0" smtClean="0"/>
              <a:t>effect? Unobserved variable?</a:t>
            </a:r>
          </a:p>
          <a:p>
            <a:r>
              <a:rPr lang="en-GB" b="1" dirty="0"/>
              <a:t>The size of your palm is negatively correlated with how long you will </a:t>
            </a:r>
            <a:r>
              <a:rPr lang="en-GB" b="1" dirty="0" smtClean="0"/>
              <a:t>live</a:t>
            </a:r>
            <a:r>
              <a:rPr lang="en-GB" dirty="0" smtClean="0"/>
              <a:t>!</a:t>
            </a:r>
          </a:p>
          <a:p>
            <a:r>
              <a:rPr lang="en-GB" dirty="0" smtClean="0"/>
              <a:t>Have fun with </a:t>
            </a:r>
            <a:r>
              <a:rPr lang="en-GB" dirty="0"/>
              <a:t> </a:t>
            </a:r>
            <a:r>
              <a:rPr lang="en-GB" dirty="0">
                <a:hlinkClick r:id="rId2"/>
              </a:rPr>
              <a:t>Google </a:t>
            </a:r>
            <a:r>
              <a:rPr lang="en-GB" dirty="0" smtClean="0">
                <a:hlinkClick r:id="rId2"/>
              </a:rPr>
              <a:t>Correlate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65125"/>
            <a:ext cx="10771909" cy="88178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Properties </a:t>
            </a:r>
            <a:r>
              <a:rPr lang="en-GB" b="1" dirty="0"/>
              <a:t>of Pearson’s </a:t>
            </a:r>
            <a:r>
              <a:rPr lang="en-GB" b="1" dirty="0" smtClean="0"/>
              <a:t>correlation coefficient </a:t>
            </a:r>
            <a:r>
              <a:rPr lang="en-GB" b="1" dirty="0"/>
              <a:t>(</a:t>
            </a:r>
            <a:r>
              <a:rPr lang="en-GB" b="1" i="1" dirty="0"/>
              <a:t>r</a:t>
            </a:r>
            <a:r>
              <a:rPr lang="en-GB" b="1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049770"/>
            <a:ext cx="10515600" cy="4351338"/>
          </a:xfrm>
        </p:spPr>
        <p:txBody>
          <a:bodyPr/>
          <a:lstStyle/>
          <a:p>
            <a:r>
              <a:rPr lang="en-GB" b="1" i="1" dirty="0"/>
              <a:t>r </a:t>
            </a:r>
            <a:r>
              <a:rPr lang="en-GB" dirty="0"/>
              <a:t>must be between -1 and +1</a:t>
            </a:r>
          </a:p>
        </p:txBody>
      </p:sp>
      <p:pic>
        <p:nvPicPr>
          <p:cNvPr id="1026" name="Picture 2" descr="Image result for correlation scatter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524432"/>
            <a:ext cx="9705109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410" y="5401108"/>
            <a:ext cx="1001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= perfect positive linear association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= perfect negative linear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no linear relation at all</a:t>
            </a:r>
          </a:p>
        </p:txBody>
      </p:sp>
    </p:spTree>
    <p:extLst>
      <p:ext uri="{BB962C8B-B14F-4D97-AF65-F5344CB8AC3E}">
        <p14:creationId xmlns:p14="http://schemas.microsoft.com/office/powerpoint/2010/main" val="2938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do you think their value </a:t>
            </a:r>
            <a:r>
              <a:rPr lang="en-GB" dirty="0" smtClean="0"/>
              <a:t>for </a:t>
            </a:r>
            <a:r>
              <a:rPr lang="en-GB" b="1" i="1" dirty="0" smtClean="0"/>
              <a:t>r </a:t>
            </a:r>
            <a:r>
              <a:rPr lang="en-GB" dirty="0"/>
              <a:t>could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61" t="34754" r="30620" b="27178"/>
          <a:stretch/>
        </p:blipFill>
        <p:spPr>
          <a:xfrm>
            <a:off x="838200" y="1825625"/>
            <a:ext cx="3308140" cy="203344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987" t="37974" r="31791" b="24148"/>
          <a:stretch/>
        </p:blipFill>
        <p:spPr>
          <a:xfrm>
            <a:off x="4447309" y="1825626"/>
            <a:ext cx="3338946" cy="20334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199" t="41572" r="31366" b="19224"/>
          <a:stretch/>
        </p:blipFill>
        <p:spPr>
          <a:xfrm>
            <a:off x="8087224" y="1825624"/>
            <a:ext cx="3266576" cy="203344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5199" t="34754" r="31685" b="25473"/>
          <a:stretch/>
        </p:blipFill>
        <p:spPr>
          <a:xfrm>
            <a:off x="838200" y="4156364"/>
            <a:ext cx="3329675" cy="224833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5199" t="32860" r="31472" b="27367"/>
          <a:stretch/>
        </p:blipFill>
        <p:spPr>
          <a:xfrm>
            <a:off x="4447309" y="4164512"/>
            <a:ext cx="3338946" cy="224018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5625" t="37974" r="31685" b="23390"/>
          <a:stretch/>
        </p:blipFill>
        <p:spPr>
          <a:xfrm>
            <a:off x="8065689" y="4130819"/>
            <a:ext cx="3288111" cy="218493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Oval 10"/>
          <p:cNvSpPr/>
          <p:nvPr/>
        </p:nvSpPr>
        <p:spPr>
          <a:xfrm>
            <a:off x="1025236" y="3394364"/>
            <a:ext cx="554182" cy="534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714508" y="3394364"/>
            <a:ext cx="623456" cy="534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714508" y="5777635"/>
            <a:ext cx="623456" cy="6015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477491" y="5909831"/>
            <a:ext cx="657337" cy="564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808518" y="3477525"/>
            <a:ext cx="554182" cy="534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80808" y="5858743"/>
            <a:ext cx="581892" cy="615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65126"/>
            <a:ext cx="10965873" cy="840220"/>
          </a:xfrm>
        </p:spPr>
        <p:txBody>
          <a:bodyPr>
            <a:normAutofit fontScale="90000"/>
          </a:bodyPr>
          <a:lstStyle/>
          <a:p>
            <a:r>
              <a:rPr lang="en-GB" i="1" dirty="0"/>
              <a:t/>
            </a:r>
            <a:br>
              <a:rPr lang="en-GB" i="1" dirty="0"/>
            </a:br>
            <a:r>
              <a:rPr lang="en-GB" b="1" dirty="0"/>
              <a:t>Hypothesis </a:t>
            </a:r>
            <a:r>
              <a:rPr lang="en-GB" b="1" dirty="0" smtClean="0"/>
              <a:t>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he null hypothesis is that the population correlation ρ = 0, but this is not very useful as an estimate of the strength of an association, because it is influenced by the number of observations.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2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02331"/>
              </p:ext>
            </p:extLst>
          </p:nvPr>
        </p:nvGraphicFramePr>
        <p:xfrm>
          <a:off x="1149926" y="2148378"/>
          <a:ext cx="9675092" cy="3625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7546">
                  <a:extLst>
                    <a:ext uri="{9D8B030D-6E8A-4147-A177-3AD203B41FA5}">
                      <a16:colId xmlns:a16="http://schemas.microsoft.com/office/drawing/2014/main" xmlns="" val="586162676"/>
                    </a:ext>
                  </a:extLst>
                </a:gridCol>
                <a:gridCol w="4837546">
                  <a:extLst>
                    <a:ext uri="{9D8B030D-6E8A-4147-A177-3AD203B41FA5}">
                      <a16:colId xmlns:a16="http://schemas.microsoft.com/office/drawing/2014/main" xmlns="" val="1677922274"/>
                    </a:ext>
                  </a:extLst>
                </a:gridCol>
              </a:tblGrid>
              <a:tr h="691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Value at which the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correlation coefficient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becomes significant at the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5% level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74898"/>
                  </a:ext>
                </a:extLst>
              </a:tr>
              <a:tr h="5411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0.63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2518020"/>
                  </a:ext>
                </a:extLst>
              </a:tr>
              <a:tr h="5122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893074"/>
                  </a:ext>
                </a:extLst>
              </a:tr>
              <a:tr h="5122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358565"/>
                  </a:ext>
                </a:extLst>
              </a:tr>
              <a:tr h="5133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058964"/>
                  </a:ext>
                </a:extLst>
              </a:tr>
              <a:tr h="5052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920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0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791" t="16950" r="20718" b="32481"/>
          <a:stretch/>
        </p:blipFill>
        <p:spPr>
          <a:xfrm>
            <a:off x="403040" y="1825624"/>
            <a:ext cx="11549801" cy="46583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5874327"/>
            <a:ext cx="2286000" cy="692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9367321" y="5791199"/>
            <a:ext cx="2286000" cy="692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Assumptions for hypothesis test</a:t>
            </a:r>
            <a:br>
              <a:rPr lang="en-GB" b="1" dirty="0"/>
            </a:br>
            <a:r>
              <a:rPr lang="en-GB" b="1" dirty="0"/>
              <a:t>and confidence intervals for </a:t>
            </a:r>
            <a:r>
              <a:rPr lang="en-GB" dirty="0"/>
              <a:t>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• Both variables are Normally distributed.</a:t>
            </a:r>
          </a:p>
          <a:p>
            <a:pPr marL="0" indent="0">
              <a:buNone/>
            </a:pPr>
            <a:r>
              <a:rPr lang="en-GB" dirty="0" smtClean="0"/>
              <a:t>• There is a linear relationship between them .</a:t>
            </a:r>
          </a:p>
          <a:p>
            <a:pPr marL="0" indent="0">
              <a:buNone/>
            </a:pPr>
            <a:r>
              <a:rPr lang="en-GB" dirty="0" smtClean="0"/>
              <a:t>• The null hypothesis is that there is no association between them.</a:t>
            </a:r>
          </a:p>
          <a:p>
            <a:pPr marL="0" indent="0">
              <a:buNone/>
            </a:pPr>
            <a:r>
              <a:rPr lang="en-GB" dirty="0" smtClean="0"/>
              <a:t>• Check assumptions with a scatter diagram of the data</a:t>
            </a:r>
          </a:p>
        </p:txBody>
      </p:sp>
    </p:spTree>
    <p:extLst>
      <p:ext uri="{BB962C8B-B14F-4D97-AF65-F5344CB8AC3E}">
        <p14:creationId xmlns:p14="http://schemas.microsoft.com/office/powerpoint/2010/main" val="21519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Blood pressure example:</a:t>
            </a:r>
          </a:p>
          <a:p>
            <a:pPr marL="0" indent="0">
              <a:buNone/>
            </a:pPr>
            <a:r>
              <a:rPr lang="en-GB" b="1" dirty="0"/>
              <a:t>null &amp; alternative hypothesis</a:t>
            </a:r>
          </a:p>
          <a:p>
            <a:pPr marL="0" indent="0">
              <a:buNone/>
            </a:pPr>
            <a:r>
              <a:rPr lang="en-GB" b="1" dirty="0" smtClean="0"/>
              <a:t>H0 </a:t>
            </a:r>
            <a:r>
              <a:rPr lang="en-GB" dirty="0"/>
              <a:t>: No relationship or correlation </a:t>
            </a:r>
            <a:r>
              <a:rPr lang="en-GB" dirty="0" smtClean="0"/>
              <a:t>between systolic </a:t>
            </a:r>
            <a:r>
              <a:rPr lang="en-GB" dirty="0"/>
              <a:t>and diastolic blood pressures</a:t>
            </a:r>
          </a:p>
          <a:p>
            <a:pPr marL="0" indent="0">
              <a:buNone/>
            </a:pPr>
            <a:r>
              <a:rPr lang="fr-FR" dirty="0" err="1" smtClean="0"/>
              <a:t>i.e.population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/>
              <a:t>coefficient (ρ) = 0.0</a:t>
            </a:r>
          </a:p>
          <a:p>
            <a:pPr marL="0" indent="0">
              <a:buNone/>
            </a:pPr>
            <a:r>
              <a:rPr lang="en-GB" b="1" dirty="0"/>
              <a:t>HA</a:t>
            </a:r>
            <a:r>
              <a:rPr lang="en-GB" dirty="0"/>
              <a:t>: There is a relationship or correlation </a:t>
            </a:r>
            <a:r>
              <a:rPr lang="en-GB" dirty="0" smtClean="0"/>
              <a:t>between systolic </a:t>
            </a:r>
            <a:r>
              <a:rPr lang="en-GB" dirty="0"/>
              <a:t>and diastolic blood pressures</a:t>
            </a:r>
          </a:p>
          <a:p>
            <a:pPr marL="0" indent="0">
              <a:buNone/>
            </a:pPr>
            <a:r>
              <a:rPr lang="fr-FR" dirty="0" err="1"/>
              <a:t>i.e.population</a:t>
            </a:r>
            <a:r>
              <a:rPr lang="fr-FR" dirty="0"/>
              <a:t> </a:t>
            </a:r>
            <a:r>
              <a:rPr lang="fr-FR" dirty="0" err="1"/>
              <a:t>correlation</a:t>
            </a:r>
            <a:r>
              <a:rPr lang="fr-FR" dirty="0"/>
              <a:t> coefficient (ρ) ≠ 0.0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9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What does P &lt; 0.001 mean:</a:t>
            </a:r>
          </a:p>
          <a:p>
            <a:pPr marL="0" indent="0">
              <a:buNone/>
            </a:pPr>
            <a:r>
              <a:rPr lang="en-GB" dirty="0" smtClean="0"/>
              <a:t>– </a:t>
            </a:r>
            <a:r>
              <a:rPr lang="en-GB" dirty="0"/>
              <a:t>I</a:t>
            </a:r>
            <a:r>
              <a:rPr lang="en-GB" dirty="0" smtClean="0"/>
              <a:t>ndicates </a:t>
            </a:r>
            <a:r>
              <a:rPr lang="en-GB" dirty="0"/>
              <a:t>strong evidence against the null hypothesis </a:t>
            </a:r>
            <a:endParaRPr lang="en-GB" dirty="0" smtClean="0"/>
          </a:p>
          <a:p>
            <a:r>
              <a:rPr lang="en-GB" b="1" dirty="0" smtClean="0"/>
              <a:t>Is </a:t>
            </a:r>
            <a:r>
              <a:rPr lang="en-GB" b="1" dirty="0"/>
              <a:t>this result statistically significant:</a:t>
            </a:r>
          </a:p>
          <a:p>
            <a:pPr marL="0" indent="0">
              <a:buNone/>
            </a:pPr>
            <a:r>
              <a:rPr lang="en-GB" dirty="0"/>
              <a:t>– The result is </a:t>
            </a:r>
            <a:r>
              <a:rPr lang="en-GB" i="1" dirty="0"/>
              <a:t>statistically significant </a:t>
            </a:r>
            <a:r>
              <a:rPr lang="en-GB" dirty="0"/>
              <a:t>at the 5% level </a:t>
            </a:r>
            <a:r>
              <a:rPr lang="en-GB" dirty="0" smtClean="0"/>
              <a:t>because the </a:t>
            </a:r>
            <a:r>
              <a:rPr lang="en-GB" dirty="0"/>
              <a:t>P-value is less than the significance level (α) set at 5% </a:t>
            </a:r>
            <a:r>
              <a:rPr lang="en-GB" dirty="0" smtClean="0"/>
              <a:t>or 0.05</a:t>
            </a:r>
            <a:r>
              <a:rPr lang="en-GB" dirty="0"/>
              <a:t>.</a:t>
            </a:r>
          </a:p>
          <a:p>
            <a:r>
              <a:rPr lang="en-GB" b="1" dirty="0" smtClean="0"/>
              <a:t>Decision: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– That there is sufficient evidence to </a:t>
            </a:r>
            <a:r>
              <a:rPr lang="en-GB" i="1" dirty="0"/>
              <a:t>reject the null </a:t>
            </a:r>
            <a:r>
              <a:rPr lang="en-GB" i="1" dirty="0" smtClean="0"/>
              <a:t>hypothesis </a:t>
            </a:r>
            <a:r>
              <a:rPr lang="en-GB" dirty="0" smtClean="0"/>
              <a:t>and </a:t>
            </a:r>
            <a:r>
              <a:rPr lang="en-GB" dirty="0"/>
              <a:t>therefore you accept the alternative hypothesis that </a:t>
            </a:r>
            <a:r>
              <a:rPr lang="en-GB" dirty="0" smtClean="0"/>
              <a:t>there is </a:t>
            </a:r>
            <a:r>
              <a:rPr lang="en-GB" dirty="0"/>
              <a:t>a correlation between systolic and diastolic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1304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Qualitative (Categorical)</a:t>
            </a:r>
          </a:p>
          <a:p>
            <a:pPr marL="0" indent="0">
              <a:buNone/>
            </a:pPr>
            <a:r>
              <a:rPr lang="en-GB" b="1" dirty="0"/>
              <a:t>• Nominal (no natural</a:t>
            </a:r>
          </a:p>
          <a:p>
            <a:pPr marL="0" indent="0">
              <a:buNone/>
            </a:pPr>
            <a:r>
              <a:rPr lang="en-GB" b="1" dirty="0"/>
              <a:t>ordering)</a:t>
            </a:r>
          </a:p>
          <a:p>
            <a:pPr marL="0" indent="0">
              <a:buNone/>
            </a:pPr>
            <a:r>
              <a:rPr lang="en-GB" dirty="0"/>
              <a:t>− Sex</a:t>
            </a:r>
          </a:p>
          <a:p>
            <a:pPr marL="0" indent="0">
              <a:buNone/>
            </a:pPr>
            <a:r>
              <a:rPr lang="en-GB" dirty="0"/>
              <a:t>− Haemoglobin types</a:t>
            </a:r>
          </a:p>
          <a:p>
            <a:pPr marL="0" indent="0">
              <a:buNone/>
            </a:pPr>
            <a:r>
              <a:rPr lang="en-GB" b="1" dirty="0"/>
              <a:t>• </a:t>
            </a:r>
            <a:r>
              <a:rPr lang="en-GB" b="1" dirty="0" smtClean="0"/>
              <a:t>Ordinal </a:t>
            </a:r>
            <a:r>
              <a:rPr lang="en-GB" b="1" dirty="0"/>
              <a:t>categorical</a:t>
            </a:r>
          </a:p>
          <a:p>
            <a:pPr marL="0" indent="0">
              <a:buNone/>
            </a:pPr>
            <a:r>
              <a:rPr lang="en-GB" dirty="0"/>
              <a:t>– Anaemic / borderline / not</a:t>
            </a:r>
          </a:p>
          <a:p>
            <a:pPr marL="0" indent="0">
              <a:buNone/>
            </a:pPr>
            <a:r>
              <a:rPr lang="en-GB" dirty="0"/>
              <a:t>anaemic</a:t>
            </a:r>
          </a:p>
          <a:p>
            <a:pPr marL="0" indent="0">
              <a:buNone/>
            </a:pPr>
            <a:r>
              <a:rPr lang="en-GB" dirty="0"/>
              <a:t>– Grades of breast cancer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Quantitative (numerical)</a:t>
            </a:r>
          </a:p>
          <a:p>
            <a:pPr marL="0" indent="0">
              <a:buNone/>
            </a:pPr>
            <a:r>
              <a:rPr lang="en-GB" b="1" dirty="0"/>
              <a:t>• Discrete (can only take</a:t>
            </a:r>
          </a:p>
          <a:p>
            <a:pPr marL="0" indent="0">
              <a:buNone/>
            </a:pPr>
            <a:r>
              <a:rPr lang="en-GB" b="1" dirty="0"/>
              <a:t>certain values)</a:t>
            </a:r>
          </a:p>
          <a:p>
            <a:pPr marL="0" indent="0">
              <a:buNone/>
            </a:pPr>
            <a:r>
              <a:rPr lang="en-GB" dirty="0"/>
              <a:t>– Number of positive tests</a:t>
            </a:r>
          </a:p>
          <a:p>
            <a:pPr marL="0" indent="0">
              <a:buNone/>
            </a:pPr>
            <a:r>
              <a:rPr lang="en-GB" dirty="0"/>
              <a:t>– Number of children in a</a:t>
            </a:r>
          </a:p>
          <a:p>
            <a:pPr marL="0" indent="0">
              <a:buNone/>
            </a:pPr>
            <a:r>
              <a:rPr lang="en-GB" dirty="0"/>
              <a:t>family</a:t>
            </a:r>
          </a:p>
          <a:p>
            <a:pPr marL="0" indent="0">
              <a:buNone/>
            </a:pPr>
            <a:r>
              <a:rPr lang="en-GB" b="1" dirty="0"/>
              <a:t>• Continuous (limited only by</a:t>
            </a:r>
          </a:p>
          <a:p>
            <a:pPr marL="0" indent="0">
              <a:buNone/>
            </a:pPr>
            <a:r>
              <a:rPr lang="en-GB" b="1" dirty="0"/>
              <a:t>accuracy of instrument)</a:t>
            </a:r>
          </a:p>
          <a:p>
            <a:pPr marL="0" indent="0">
              <a:buNone/>
            </a:pPr>
            <a:r>
              <a:rPr lang="en-GB" dirty="0"/>
              <a:t>– Haemoglobin concentration (g/dl)</a:t>
            </a:r>
          </a:p>
          <a:p>
            <a:pPr marL="0" indent="0">
              <a:buNone/>
            </a:pPr>
            <a:r>
              <a:rPr lang="en-GB" dirty="0"/>
              <a:t>– Height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" y="0"/>
            <a:ext cx="10515600" cy="1325563"/>
          </a:xfrm>
        </p:spPr>
        <p:txBody>
          <a:bodyPr/>
          <a:lstStyle/>
          <a:p>
            <a:r>
              <a:rPr lang="en-GB" dirty="0" smtClean="0"/>
              <a:t>Interpretation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0497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Do not </a:t>
            </a:r>
            <a:r>
              <a:rPr lang="en-GB" dirty="0"/>
              <a:t>assume causality - a </a:t>
            </a:r>
            <a:r>
              <a:rPr lang="en-GB" dirty="0" smtClean="0"/>
              <a:t>different variable </a:t>
            </a:r>
            <a:r>
              <a:rPr lang="en-GB" dirty="0"/>
              <a:t>could have caused both to </a:t>
            </a:r>
            <a:r>
              <a:rPr lang="en-GB" dirty="0" smtClean="0"/>
              <a:t>change together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Be careful comparing </a:t>
            </a:r>
            <a:r>
              <a:rPr lang="en-GB" i="1" dirty="0"/>
              <a:t>r </a:t>
            </a:r>
            <a:r>
              <a:rPr lang="en-GB" dirty="0"/>
              <a:t>from </a:t>
            </a:r>
            <a:r>
              <a:rPr lang="en-GB" dirty="0" smtClean="0"/>
              <a:t>different studies </a:t>
            </a:r>
            <a:r>
              <a:rPr lang="en-GB" dirty="0"/>
              <a:t>with different </a:t>
            </a:r>
            <a:r>
              <a:rPr lang="en-GB" i="1" dirty="0"/>
              <a:t>n.</a:t>
            </a:r>
          </a:p>
          <a:p>
            <a:pPr marL="0" indent="0">
              <a:buNone/>
            </a:pPr>
            <a:r>
              <a:rPr lang="en-GB" dirty="0"/>
              <a:t>• Do not assume the scatterplot looks </a:t>
            </a:r>
            <a:r>
              <a:rPr lang="en-GB" dirty="0" smtClean="0"/>
              <a:t>the same </a:t>
            </a:r>
            <a:r>
              <a:rPr lang="en-GB" dirty="0"/>
              <a:t>outside the range of the axes.</a:t>
            </a:r>
          </a:p>
          <a:p>
            <a:pPr marL="0" indent="0">
              <a:buNone/>
            </a:pPr>
            <a:r>
              <a:rPr lang="en-GB" dirty="0"/>
              <a:t>• Avoid multiple </a:t>
            </a:r>
            <a:r>
              <a:rPr lang="en-GB" dirty="0" smtClean="0"/>
              <a:t>testing?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Always examine the scatterplot!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82" y="4001294"/>
            <a:ext cx="6106391" cy="24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Interpretation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510"/>
            <a:ext cx="10515600" cy="5082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|</a:t>
            </a:r>
            <a:r>
              <a:rPr lang="en-GB" dirty="0"/>
              <a:t>r| ≥ 0.8 very strong relationship</a:t>
            </a:r>
          </a:p>
          <a:p>
            <a:pPr marL="0" indent="0">
              <a:buNone/>
            </a:pPr>
            <a:r>
              <a:rPr lang="en-GB" dirty="0"/>
              <a:t>0.6≤ |r| &lt;0.8 strong relationship</a:t>
            </a:r>
          </a:p>
          <a:p>
            <a:pPr marL="0" indent="0">
              <a:buNone/>
            </a:pPr>
            <a:r>
              <a:rPr lang="en-GB" dirty="0"/>
              <a:t>0 4 ≤ |r| &lt;0 6 moderate relationship</a:t>
            </a:r>
          </a:p>
          <a:p>
            <a:pPr marL="0" indent="0">
              <a:buNone/>
            </a:pPr>
            <a:r>
              <a:rPr lang="en-GB" dirty="0" smtClean="0"/>
              <a:t>0.4 </a:t>
            </a:r>
            <a:r>
              <a:rPr lang="en-GB" dirty="0"/>
              <a:t>0.6 0.2 ≤ |r| &lt;0.4 weak relationship</a:t>
            </a:r>
          </a:p>
          <a:p>
            <a:pPr marL="0" indent="0">
              <a:buNone/>
            </a:pPr>
            <a:r>
              <a:rPr lang="en-GB" dirty="0"/>
              <a:t>|r|&lt;0.2 very weak relationship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0000"/>
                </a:solidFill>
              </a:rPr>
              <a:t>Note r2 is the percentage of variance of one </a:t>
            </a:r>
            <a:r>
              <a:rPr lang="en-GB" b="1" dirty="0" smtClean="0">
                <a:solidFill>
                  <a:srgbClr val="FF0000"/>
                </a:solidFill>
              </a:rPr>
              <a:t>variable ‘explained</a:t>
            </a:r>
            <a:r>
              <a:rPr lang="en-GB" b="1" dirty="0">
                <a:solidFill>
                  <a:srgbClr val="FF0000"/>
                </a:solidFill>
              </a:rPr>
              <a:t>’ by the other.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0000"/>
                </a:solidFill>
              </a:rPr>
              <a:t>Thus if r=0.5, then 25% of the variance of y is explained by </a:t>
            </a:r>
            <a:r>
              <a:rPr lang="en-GB" b="1" dirty="0" smtClean="0">
                <a:solidFill>
                  <a:srgbClr val="FF0000"/>
                </a:solidFill>
              </a:rPr>
              <a:t>x, so </a:t>
            </a:r>
            <a:r>
              <a:rPr lang="en-GB" b="1" dirty="0">
                <a:solidFill>
                  <a:srgbClr val="FF0000"/>
                </a:solidFill>
              </a:rPr>
              <a:t>that the residual variance is 75% of the </a:t>
            </a:r>
            <a:r>
              <a:rPr lang="en-GB" b="1" dirty="0" smtClean="0">
                <a:solidFill>
                  <a:srgbClr val="FF0000"/>
                </a:solidFill>
              </a:rPr>
              <a:t>original variance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2" descr="Image result for statistical correlation fu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"/>
          <a:stretch/>
        </p:blipFill>
        <p:spPr bwMode="auto">
          <a:xfrm>
            <a:off x="7647709" y="0"/>
            <a:ext cx="3740727" cy="36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500" b="1" dirty="0" smtClean="0">
                <a:solidFill>
                  <a:srgbClr val="FF0000"/>
                </a:solidFill>
              </a:rPr>
              <a:t>• Regression </a:t>
            </a:r>
            <a:r>
              <a:rPr lang="en-GB" b="1" i="1" dirty="0" smtClean="0"/>
              <a:t>quantifies </a:t>
            </a:r>
            <a:r>
              <a:rPr lang="en-GB" dirty="0" smtClean="0"/>
              <a:t>the relationship between two quantitative variables. It involves estimating the best straight line with which to summarise the association. </a:t>
            </a:r>
          </a:p>
          <a:p>
            <a:pPr marL="0" indent="0">
              <a:buNone/>
            </a:pPr>
            <a:r>
              <a:rPr lang="en-GB" dirty="0" smtClean="0"/>
              <a:t>The relationship is represented by an equation, the regression equation. It is useful when we want to describe the relationship between the variables, or even predict a value of one variable for a given value of the other.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The </a:t>
            </a:r>
            <a:r>
              <a:rPr lang="en-GB" b="1" dirty="0"/>
              <a:t>birthweight (in kg) and gestational </a:t>
            </a:r>
            <a:r>
              <a:rPr lang="en-GB" b="1" dirty="0" smtClean="0"/>
              <a:t>age (weeks</a:t>
            </a:r>
            <a:r>
              <a:rPr lang="en-GB" b="1" dirty="0"/>
              <a:t>) of 98 pre-term infants was measured.</a:t>
            </a:r>
          </a:p>
          <a:p>
            <a:pPr marL="0" indent="0">
              <a:buNone/>
            </a:pPr>
            <a:r>
              <a:rPr lang="en-GB" dirty="0" smtClean="0"/>
              <a:t>If </a:t>
            </a:r>
            <a:r>
              <a:rPr lang="en-GB" dirty="0"/>
              <a:t>you believe that the relationship is causal i.e. </a:t>
            </a:r>
            <a:r>
              <a:rPr lang="en-GB" dirty="0" smtClean="0"/>
              <a:t>that that </a:t>
            </a:r>
            <a:r>
              <a:rPr lang="en-GB" dirty="0"/>
              <a:t>gestational age affects birthweight, you </a:t>
            </a:r>
            <a:r>
              <a:rPr lang="en-GB" dirty="0" smtClean="0"/>
              <a:t>may want </a:t>
            </a:r>
            <a:r>
              <a:rPr lang="en-GB" dirty="0"/>
              <a:t>to:</a:t>
            </a:r>
          </a:p>
          <a:p>
            <a:pPr marL="0" indent="0">
              <a:buNone/>
            </a:pPr>
            <a:r>
              <a:rPr lang="en-GB" i="1" dirty="0"/>
              <a:t>• </a:t>
            </a:r>
            <a:r>
              <a:rPr lang="en-GB" dirty="0"/>
              <a:t>Quantify the relationship between </a:t>
            </a:r>
            <a:r>
              <a:rPr lang="en-GB" dirty="0" smtClean="0"/>
              <a:t>birthweight and </a:t>
            </a:r>
            <a:r>
              <a:rPr lang="en-GB" dirty="0"/>
              <a:t>gestational age;</a:t>
            </a:r>
          </a:p>
          <a:p>
            <a:pPr marL="0" indent="0">
              <a:buNone/>
            </a:pPr>
            <a:r>
              <a:rPr lang="en-GB" i="1" dirty="0"/>
              <a:t>• </a:t>
            </a:r>
            <a:r>
              <a:rPr lang="en-GB" dirty="0"/>
              <a:t>Predict on average what the birthweight </a:t>
            </a:r>
            <a:r>
              <a:rPr lang="en-GB" dirty="0" smtClean="0"/>
              <a:t>would be</a:t>
            </a:r>
            <a:r>
              <a:rPr lang="en-GB" dirty="0"/>
              <a:t>, given a particular gestation</a:t>
            </a:r>
          </a:p>
        </p:txBody>
      </p:sp>
    </p:spTree>
    <p:extLst>
      <p:ext uri="{BB962C8B-B14F-4D97-AF65-F5344CB8AC3E}">
        <p14:creationId xmlns:p14="http://schemas.microsoft.com/office/powerpoint/2010/main" val="24812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412" t="26231" r="46167" b="17708"/>
          <a:stretch/>
        </p:blipFill>
        <p:spPr>
          <a:xfrm>
            <a:off x="1953490" y="633855"/>
            <a:ext cx="7924800" cy="60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Always plot the graph with</a:t>
            </a:r>
            <a:r>
              <a:rPr lang="en-GB" dirty="0"/>
              <a:t> </a:t>
            </a:r>
            <a:r>
              <a:rPr lang="en-GB" dirty="0" smtClean="0"/>
              <a:t>the explanatory (independent) variable on the horizontal axis and the response (dependent) variable on the vertical axis.</a:t>
            </a:r>
          </a:p>
          <a:p>
            <a:r>
              <a:rPr lang="en-GB" dirty="0" smtClean="0"/>
              <a:t> try to fit the “best” straight line.</a:t>
            </a:r>
          </a:p>
          <a:p>
            <a:r>
              <a:rPr lang="en-GB" dirty="0" smtClean="0"/>
              <a:t>If the relationship is linear, this should give the best prediction of Y for any value of 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2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Estimating the best fitting line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line can be represented numerically </a:t>
            </a:r>
            <a:r>
              <a:rPr lang="en-GB" dirty="0" smtClean="0"/>
              <a:t>by an </a:t>
            </a:r>
            <a:r>
              <a:rPr lang="en-GB" dirty="0"/>
              <a:t>equation (the regression equation), </a:t>
            </a:r>
            <a:r>
              <a:rPr lang="en-GB" dirty="0" smtClean="0"/>
              <a:t>which includes </a:t>
            </a:r>
            <a:r>
              <a:rPr lang="en-GB" dirty="0"/>
              <a:t>two coefficients, one for </a:t>
            </a:r>
            <a:r>
              <a:rPr lang="en-GB" dirty="0" smtClean="0"/>
              <a:t>the </a:t>
            </a:r>
            <a:r>
              <a:rPr lang="en-GB" b="1" i="1" dirty="0" smtClean="0"/>
              <a:t>intercept </a:t>
            </a:r>
            <a:r>
              <a:rPr lang="en-GB" dirty="0"/>
              <a:t>(the value of the dependent </a:t>
            </a:r>
            <a:r>
              <a:rPr lang="en-GB" dirty="0" smtClean="0"/>
              <a:t>Y when </a:t>
            </a:r>
            <a:r>
              <a:rPr lang="en-GB" dirty="0"/>
              <a:t>the independent X variable </a:t>
            </a:r>
            <a:r>
              <a:rPr lang="en-GB" dirty="0" smtClean="0"/>
              <a:t>is equal </a:t>
            </a:r>
            <a:r>
              <a:rPr lang="en-GB" dirty="0"/>
              <a:t>to zero) and the </a:t>
            </a:r>
            <a:r>
              <a:rPr lang="en-GB" b="1" i="1" dirty="0"/>
              <a:t>slope </a:t>
            </a:r>
            <a:r>
              <a:rPr lang="en-GB" dirty="0"/>
              <a:t>(the </a:t>
            </a:r>
            <a:r>
              <a:rPr lang="en-GB" dirty="0" smtClean="0"/>
              <a:t>average change </a:t>
            </a:r>
            <a:r>
              <a:rPr lang="en-GB" dirty="0"/>
              <a:t>in the dependent variable for a </a:t>
            </a:r>
            <a:r>
              <a:rPr lang="en-GB" dirty="0" smtClean="0"/>
              <a:t>unit change </a:t>
            </a:r>
            <a:r>
              <a:rPr lang="en-GB" dirty="0"/>
              <a:t>in the X variable):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rgbClr val="FF0000"/>
                </a:solidFill>
              </a:rPr>
              <a:t>Y = a + b </a:t>
            </a:r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41617" y="4225637"/>
            <a:ext cx="845127" cy="6650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998028" y="4440382"/>
            <a:ext cx="845127" cy="6650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843155" y="4479759"/>
            <a:ext cx="845127" cy="6650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342910" y="4380014"/>
            <a:ext cx="1149926" cy="7647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6509" y="4812268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dirty="0"/>
              <a:t>Dependent variable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0697" y="5214233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Slope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79618" y="5144777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Intercept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54735" y="5075321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Independent variable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90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852" t="28356" r="27107" b="15436"/>
          <a:stretch/>
        </p:blipFill>
        <p:spPr>
          <a:xfrm>
            <a:off x="2064327" y="542925"/>
            <a:ext cx="7855528" cy="55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1: Hours studying and grades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387476"/>
            <a:ext cx="636111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8545" y="274638"/>
            <a:ext cx="10072255" cy="972271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</a:rPr>
              <a:t>Regressing grades on hours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44" y="229654"/>
            <a:ext cx="8829529" cy="54765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43345" y="5706197"/>
            <a:ext cx="116101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2800" smtClean="0"/>
              <a:t>Predicted final grade in class =  59.95 + 3.17*(number of hours you study per week)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9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do we mean when we talk about</a:t>
            </a:r>
            <a:br>
              <a:rPr lang="en-GB" b="1" dirty="0" smtClean="0"/>
            </a:br>
            <a:r>
              <a:rPr lang="en-GB" b="1" dirty="0" smtClean="0"/>
              <a:t>bivariate data?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Data where there are two variables.</a:t>
            </a:r>
          </a:p>
          <a:p>
            <a:pPr marL="0" indent="0">
              <a:buNone/>
            </a:pPr>
            <a:r>
              <a:rPr lang="en-GB" dirty="0"/>
              <a:t>• The two variables can be </a:t>
            </a:r>
            <a:r>
              <a:rPr lang="en-GB" dirty="0" smtClean="0"/>
              <a:t>either categorical </a:t>
            </a:r>
            <a:r>
              <a:rPr lang="en-GB" dirty="0"/>
              <a:t>or numerical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This </a:t>
            </a:r>
            <a:r>
              <a:rPr lang="en-GB" dirty="0" smtClean="0"/>
              <a:t>lecture </a:t>
            </a:r>
            <a:r>
              <a:rPr lang="en-GB" dirty="0"/>
              <a:t>we are dealing </a:t>
            </a:r>
            <a:r>
              <a:rPr lang="en-GB" dirty="0" smtClean="0"/>
              <a:t>with </a:t>
            </a:r>
            <a:r>
              <a:rPr lang="en-GB" b="1" dirty="0" smtClean="0"/>
              <a:t>continuous </a:t>
            </a:r>
            <a:r>
              <a:rPr lang="en-GB" dirty="0"/>
              <a:t>bivariate data </a:t>
            </a:r>
            <a:r>
              <a:rPr lang="en-GB" b="1" dirty="0">
                <a:solidFill>
                  <a:srgbClr val="FF0000"/>
                </a:solidFill>
              </a:rPr>
              <a:t>i.e. </a:t>
            </a:r>
            <a:r>
              <a:rPr lang="en-GB" b="1" dirty="0" smtClean="0">
                <a:solidFill>
                  <a:srgbClr val="FF0000"/>
                </a:solidFill>
              </a:rPr>
              <a:t>both variables </a:t>
            </a:r>
            <a:r>
              <a:rPr lang="en-GB" b="1" dirty="0">
                <a:solidFill>
                  <a:srgbClr val="FF0000"/>
                </a:solidFill>
              </a:rPr>
              <a:t>are continuous.</a:t>
            </a:r>
          </a:p>
        </p:txBody>
      </p:sp>
    </p:spTree>
    <p:extLst>
      <p:ext uri="{BB962C8B-B14F-4D97-AF65-F5344CB8AC3E}">
        <p14:creationId xmlns:p14="http://schemas.microsoft.com/office/powerpoint/2010/main" val="14743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692150"/>
            <a:ext cx="8229600" cy="4905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>
                <a:latin typeface="Arial" pitchFamily="34" charset="0"/>
              </a:rPr>
              <a:t>Predict the final grade of…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557338"/>
            <a:ext cx="8229600" cy="452596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altLang="en-US" dirty="0" smtClean="0">
              <a:effectLst/>
              <a:latin typeface="Arial" panose="020B060402020202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>
                <a:effectLst/>
                <a:latin typeface="Arial" panose="020B0604020202020204" pitchFamily="34" charset="0"/>
              </a:rPr>
              <a:t>Someone who studies for 12 hours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>
                <a:effectLst/>
                <a:latin typeface="Arial" panose="020B0604020202020204" pitchFamily="34" charset="0"/>
              </a:rPr>
              <a:t>Final grade = 59.95 + (3.17*12)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>
                <a:effectLst/>
                <a:latin typeface="Arial" panose="020B0604020202020204" pitchFamily="34" charset="0"/>
              </a:rPr>
              <a:t>Final grade = 97.99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dirty="0" smtClean="0">
              <a:effectLst/>
              <a:latin typeface="Arial" panose="020B060402020202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>
                <a:effectLst/>
                <a:latin typeface="Arial" panose="020B0604020202020204" pitchFamily="34" charset="0"/>
              </a:rPr>
              <a:t>Someone who studies for 1 hour: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>
                <a:effectLst/>
                <a:latin typeface="Arial" panose="020B0604020202020204" pitchFamily="34" charset="0"/>
              </a:rPr>
              <a:t>Final grade = 59.95 + (3.17*1)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>
                <a:effectLst/>
                <a:latin typeface="Arial" panose="020B0604020202020204" pitchFamily="34" charset="0"/>
              </a:rPr>
              <a:t>Final grade = 63.12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Predicted final grade in class = 59.95 + 3.17*(hours of study)</a:t>
            </a:r>
          </a:p>
        </p:txBody>
      </p:sp>
    </p:spTree>
    <p:extLst>
      <p:ext uri="{BB962C8B-B14F-4D97-AF65-F5344CB8AC3E}">
        <p14:creationId xmlns:p14="http://schemas.microsoft.com/office/powerpoint/2010/main" val="4287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145982" cy="1460500"/>
          </a:xfrm>
        </p:spPr>
        <p:txBody>
          <a:bodyPr/>
          <a:lstStyle/>
          <a:p>
            <a:r>
              <a:rPr lang="en-GB" dirty="0" smtClean="0"/>
              <a:t>Example 2: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177636"/>
            <a:ext cx="11145982" cy="530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Birthweight </a:t>
            </a:r>
            <a:r>
              <a:rPr lang="en-GB" dirty="0"/>
              <a:t>(kg) = -2.662 + 0.135 x gestation</a:t>
            </a:r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= -2.662 (intercept)</a:t>
            </a:r>
          </a:p>
          <a:p>
            <a:pPr marL="0" indent="0">
              <a:buNone/>
            </a:pPr>
            <a:r>
              <a:rPr lang="en-GB" dirty="0"/>
              <a:t>b = 0.135 (slope)</a:t>
            </a:r>
          </a:p>
          <a:p>
            <a:pPr marL="0" indent="0">
              <a:buNone/>
            </a:pPr>
            <a:r>
              <a:rPr lang="en-GB" dirty="0" smtClean="0"/>
              <a:t>i.e</a:t>
            </a:r>
            <a:r>
              <a:rPr lang="en-GB" dirty="0"/>
              <a:t>. for every unit increase (or week) in gestational </a:t>
            </a:r>
            <a:r>
              <a:rPr lang="en-GB" dirty="0" smtClean="0"/>
              <a:t>age there </a:t>
            </a:r>
            <a:r>
              <a:rPr lang="en-GB" dirty="0"/>
              <a:t>are is an additional 0.135 kg increase </a:t>
            </a:r>
            <a:r>
              <a:rPr lang="en-GB" dirty="0" smtClean="0"/>
              <a:t>in birthweight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i="1" dirty="0"/>
              <a:t>• </a:t>
            </a:r>
            <a:r>
              <a:rPr lang="en-GB" dirty="0">
                <a:solidFill>
                  <a:srgbClr val="FF0000"/>
                </a:solidFill>
              </a:rPr>
              <a:t>When </a:t>
            </a:r>
            <a:r>
              <a:rPr lang="en-GB" dirty="0" smtClean="0">
                <a:solidFill>
                  <a:srgbClr val="FF0000"/>
                </a:solidFill>
              </a:rPr>
              <a:t>gestational age </a:t>
            </a:r>
            <a:r>
              <a:rPr lang="en-GB" dirty="0">
                <a:solidFill>
                  <a:srgbClr val="FF0000"/>
                </a:solidFill>
              </a:rPr>
              <a:t>is zero, the predicted </a:t>
            </a:r>
            <a:r>
              <a:rPr lang="en-GB" dirty="0" smtClean="0">
                <a:solidFill>
                  <a:srgbClr val="FF0000"/>
                </a:solidFill>
              </a:rPr>
              <a:t>birthweight is </a:t>
            </a:r>
            <a:r>
              <a:rPr lang="en-GB" dirty="0">
                <a:solidFill>
                  <a:srgbClr val="FF0000"/>
                </a:solidFill>
              </a:rPr>
              <a:t>-2.662 kg </a:t>
            </a:r>
            <a:r>
              <a:rPr lang="en-GB" dirty="0" smtClean="0">
                <a:solidFill>
                  <a:srgbClr val="FF0000"/>
                </a:solidFill>
              </a:rPr>
              <a:t>!!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i="1" dirty="0"/>
              <a:t>• (A result that is not physiologically possible </a:t>
            </a:r>
            <a:r>
              <a:rPr lang="en-GB" i="1" dirty="0" smtClean="0"/>
              <a:t>–illustrates </a:t>
            </a:r>
            <a:r>
              <a:rPr lang="en-GB" i="1" dirty="0"/>
              <a:t>the pitfalls when extrapolating </a:t>
            </a:r>
            <a:r>
              <a:rPr lang="en-GB" i="1" dirty="0" smtClean="0"/>
              <a:t>beyond the </a:t>
            </a:r>
            <a:r>
              <a:rPr lang="en-GB" i="1" dirty="0"/>
              <a:t>range of the observed gestation data).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4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Prediction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• </a:t>
            </a:r>
            <a:r>
              <a:rPr lang="en-GB" dirty="0"/>
              <a:t>Regression slopes can be used to predict the value </a:t>
            </a:r>
            <a:r>
              <a:rPr lang="en-GB" dirty="0" smtClean="0"/>
              <a:t>of the </a:t>
            </a:r>
            <a:r>
              <a:rPr lang="en-GB" dirty="0"/>
              <a:t>dependent variable with a particular value of </a:t>
            </a:r>
            <a:r>
              <a:rPr lang="en-GB" dirty="0" smtClean="0"/>
              <a:t>the predictor </a:t>
            </a:r>
            <a:r>
              <a:rPr lang="en-GB" dirty="0"/>
              <a:t>/ explanatory / independent variable.</a:t>
            </a:r>
          </a:p>
          <a:p>
            <a:r>
              <a:rPr lang="en-GB" dirty="0"/>
              <a:t>Birthweight (kg)= -2.662 + 0.135 x gestation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 What </a:t>
            </a:r>
            <a:r>
              <a:rPr lang="en-GB" b="1" dirty="0">
                <a:solidFill>
                  <a:srgbClr val="FF0000"/>
                </a:solidFill>
              </a:rPr>
              <a:t>is the predicted birthweight for a baby </a:t>
            </a:r>
            <a:r>
              <a:rPr lang="en-GB" b="1" dirty="0" smtClean="0">
                <a:solidFill>
                  <a:srgbClr val="FF0000"/>
                </a:solidFill>
              </a:rPr>
              <a:t>of 30 weeks’ gestation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GB" dirty="0" smtClean="0"/>
              <a:t>Birthweight </a:t>
            </a:r>
            <a:r>
              <a:rPr lang="en-GB" dirty="0"/>
              <a:t>= -2.662 + (0.135 x 30) = 1.388 Kg</a:t>
            </a:r>
          </a:p>
        </p:txBody>
      </p:sp>
    </p:spTree>
    <p:extLst>
      <p:ext uri="{BB962C8B-B14F-4D97-AF65-F5344CB8AC3E}">
        <p14:creationId xmlns:p14="http://schemas.microsoft.com/office/powerpoint/2010/main" val="41935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16" t="34374" r="41162" b="8808"/>
          <a:stretch/>
        </p:blipFill>
        <p:spPr>
          <a:xfrm>
            <a:off x="1717964" y="557451"/>
            <a:ext cx="8603672" cy="61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Hypothesis testing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slope, b, indicates the strength of </a:t>
            </a:r>
            <a:r>
              <a:rPr lang="en-GB" dirty="0" smtClean="0"/>
              <a:t>the relationship </a:t>
            </a:r>
            <a:r>
              <a:rPr lang="en-GB" dirty="0"/>
              <a:t>between X and Y.</a:t>
            </a:r>
          </a:p>
          <a:p>
            <a:r>
              <a:rPr lang="en-GB" dirty="0" smtClean="0"/>
              <a:t>We </a:t>
            </a:r>
            <a:r>
              <a:rPr lang="en-GB" dirty="0"/>
              <a:t>are </a:t>
            </a:r>
            <a:r>
              <a:rPr lang="en-GB" dirty="0" smtClean="0"/>
              <a:t>interested </a:t>
            </a:r>
            <a:r>
              <a:rPr lang="en-GB" dirty="0"/>
              <a:t>in how likely we are </a:t>
            </a:r>
            <a:r>
              <a:rPr lang="en-GB" dirty="0" smtClean="0"/>
              <a:t>to obtain </a:t>
            </a:r>
            <a:r>
              <a:rPr lang="en-GB" dirty="0"/>
              <a:t>our value of b if there is actually </a:t>
            </a:r>
            <a:r>
              <a:rPr lang="en-GB" dirty="0" smtClean="0"/>
              <a:t>no relationship </a:t>
            </a:r>
            <a:r>
              <a:rPr lang="en-GB" dirty="0"/>
              <a:t>between X and Y in the population (</a:t>
            </a:r>
            <a:r>
              <a:rPr lang="en-GB" dirty="0" smtClean="0"/>
              <a:t>i.e. </a:t>
            </a:r>
            <a:r>
              <a:rPr lang="el-GR" dirty="0" smtClean="0"/>
              <a:t>β=0)</a:t>
            </a:r>
            <a:endParaRPr lang="en-GB" dirty="0" smtClean="0"/>
          </a:p>
          <a:p>
            <a:r>
              <a:rPr lang="en-GB" dirty="0"/>
              <a:t> The </a:t>
            </a:r>
            <a:r>
              <a:rPr lang="en-GB" b="1" dirty="0"/>
              <a:t>null </a:t>
            </a:r>
            <a:r>
              <a:rPr lang="en-GB" b="1" dirty="0" smtClean="0"/>
              <a:t>hypothesis </a:t>
            </a:r>
            <a:r>
              <a:rPr lang="en-GB" dirty="0" smtClean="0"/>
              <a:t>states </a:t>
            </a:r>
            <a:r>
              <a:rPr lang="en-GB" dirty="0"/>
              <a:t>that the slope is equal to zero, and </a:t>
            </a:r>
            <a:r>
              <a:rPr lang="en-GB" dirty="0" smtClean="0"/>
              <a:t>the </a:t>
            </a:r>
            <a:r>
              <a:rPr lang="en-GB" b="1" dirty="0" smtClean="0"/>
              <a:t>alternative </a:t>
            </a:r>
            <a:r>
              <a:rPr lang="en-GB" b="1" dirty="0"/>
              <a:t>hypothesis</a:t>
            </a:r>
            <a:r>
              <a:rPr lang="en-GB" dirty="0"/>
              <a:t> states that the slope is not equal to zero.</a:t>
            </a:r>
            <a:endParaRPr lang="en-GB" dirty="0" smtClean="0"/>
          </a:p>
          <a:p>
            <a:endParaRPr lang="el-GR" dirty="0"/>
          </a:p>
          <a:p>
            <a:pPr marL="0" indent="0">
              <a:buNone/>
            </a:pPr>
            <a:r>
              <a:rPr lang="en-GB" dirty="0" smtClean="0"/>
              <a:t>– </a:t>
            </a:r>
            <a:r>
              <a:rPr lang="en-GB" dirty="0"/>
              <a:t>One way to do this is to do a test of significance </a:t>
            </a:r>
            <a:r>
              <a:rPr lang="en-GB" dirty="0" smtClean="0"/>
              <a:t>for the </a:t>
            </a:r>
            <a:r>
              <a:rPr lang="en-GB" dirty="0"/>
              <a:t>slope.</a:t>
            </a:r>
          </a:p>
          <a:p>
            <a:pPr marL="0" indent="0">
              <a:buNone/>
            </a:pPr>
            <a:r>
              <a:rPr lang="en-GB" dirty="0"/>
              <a:t>– Or look at the confidence intervals for the </a:t>
            </a:r>
            <a:r>
              <a:rPr lang="en-GB" dirty="0" smtClean="0"/>
              <a:t>estimated slope </a:t>
            </a:r>
            <a:r>
              <a:rPr lang="en-GB" dirty="0"/>
              <a:t>(and see whether they include zero or not).</a:t>
            </a:r>
          </a:p>
        </p:txBody>
      </p:sp>
    </p:spTree>
    <p:extLst>
      <p:ext uri="{BB962C8B-B14F-4D97-AF65-F5344CB8AC3E}">
        <p14:creationId xmlns:p14="http://schemas.microsoft.com/office/powerpoint/2010/main" val="16572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324" t="42519" r="43291" b="16003"/>
          <a:stretch/>
        </p:blipFill>
        <p:spPr>
          <a:xfrm>
            <a:off x="1155713" y="1825625"/>
            <a:ext cx="9512287" cy="46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Multiple Regression</a:t>
            </a:r>
            <a:r>
              <a:rPr lang="en-US" altLang="en-US" sz="3200" dirty="0">
                <a:latin typeface="Arial" panose="020B0604020202020204" pitchFamily="34" charset="0"/>
              </a:rPr>
              <a:t/>
            </a:r>
            <a:br>
              <a:rPr lang="en-US" altLang="en-US" sz="3200" dirty="0">
                <a:latin typeface="Arial" panose="020B0604020202020204" pitchFamily="34" charset="0"/>
              </a:rPr>
            </a:b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effectLst/>
                <a:latin typeface="Arial" pitchFamily="34" charset="0"/>
              </a:rPr>
              <a:t>Multiple regression analysis is a straightforward extension of simple regression analysis which allows more than one independent variable.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GB" dirty="0" smtClean="0">
                <a:latin typeface="Arial" pitchFamily="34" charset="0"/>
              </a:rPr>
              <a:t>Sometimes </a:t>
            </a:r>
            <a:r>
              <a:rPr lang="en-GB" dirty="0">
                <a:latin typeface="Arial" pitchFamily="34" charset="0"/>
              </a:rPr>
              <a:t>there is more than one </a:t>
            </a:r>
            <a:r>
              <a:rPr lang="en-GB" dirty="0" smtClean="0">
                <a:latin typeface="Arial" pitchFamily="34" charset="0"/>
              </a:rPr>
              <a:t>possible explanatory </a:t>
            </a:r>
            <a:r>
              <a:rPr lang="en-GB" dirty="0">
                <a:latin typeface="Arial" pitchFamily="34" charset="0"/>
              </a:rPr>
              <a:t>variable influencing the outcome variable.</a:t>
            </a:r>
          </a:p>
          <a:p>
            <a:pPr>
              <a:buNone/>
              <a:defRPr/>
            </a:pPr>
            <a:r>
              <a:rPr lang="en-GB" dirty="0">
                <a:latin typeface="Arial" pitchFamily="34" charset="0"/>
              </a:rPr>
              <a:t>• Multiple linear regression can be used </a:t>
            </a:r>
            <a:r>
              <a:rPr lang="en-GB" dirty="0" smtClean="0">
                <a:latin typeface="Arial" pitchFamily="34" charset="0"/>
              </a:rPr>
              <a:t>to investigate </a:t>
            </a:r>
            <a:r>
              <a:rPr lang="en-GB" dirty="0">
                <a:latin typeface="Arial" pitchFamily="34" charset="0"/>
              </a:rPr>
              <a:t>the influence of several </a:t>
            </a:r>
            <a:r>
              <a:rPr lang="en-GB" dirty="0" smtClean="0">
                <a:latin typeface="Arial" pitchFamily="34" charset="0"/>
              </a:rPr>
              <a:t>explanatory variables </a:t>
            </a:r>
            <a:r>
              <a:rPr lang="en-GB" dirty="0">
                <a:latin typeface="Arial" pitchFamily="34" charset="0"/>
              </a:rPr>
              <a:t>simultaneously on the outcome.</a:t>
            </a:r>
          </a:p>
          <a:p>
            <a:pPr>
              <a:buNone/>
              <a:defRPr/>
            </a:pPr>
            <a:r>
              <a:rPr lang="en-GB" dirty="0">
                <a:latin typeface="Arial" pitchFamily="34" charset="0"/>
              </a:rPr>
              <a:t>• In the pre-term birthweight example, apart </a:t>
            </a:r>
            <a:r>
              <a:rPr lang="en-GB" dirty="0" smtClean="0">
                <a:latin typeface="Arial" pitchFamily="34" charset="0"/>
              </a:rPr>
              <a:t>from gestation</a:t>
            </a:r>
            <a:r>
              <a:rPr lang="en-GB" dirty="0">
                <a:latin typeface="Arial" pitchFamily="34" charset="0"/>
              </a:rPr>
              <a:t>, the sex of the baby, type of delivery </a:t>
            </a:r>
            <a:r>
              <a:rPr lang="en-GB" dirty="0" smtClean="0">
                <a:latin typeface="Arial" pitchFamily="34" charset="0"/>
              </a:rPr>
              <a:t>and maternal </a:t>
            </a:r>
            <a:r>
              <a:rPr lang="en-GB" dirty="0">
                <a:latin typeface="Arial" pitchFamily="34" charset="0"/>
              </a:rPr>
              <a:t>age may have a role to play </a:t>
            </a:r>
            <a:r>
              <a:rPr lang="en-GB" dirty="0" smtClean="0">
                <a:latin typeface="Arial" pitchFamily="34" charset="0"/>
              </a:rPr>
              <a:t>influencing birthweight</a:t>
            </a:r>
            <a:r>
              <a:rPr lang="en-GB" dirty="0">
                <a:latin typeface="Arial" pitchFamily="34" charset="0"/>
              </a:rPr>
              <a:t>.</a:t>
            </a:r>
            <a:endParaRPr lang="en-US" dirty="0" smtClean="0">
              <a:effectLst/>
              <a:latin typeface="Arial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Association between two continuous</a:t>
            </a:r>
            <a:br>
              <a:rPr lang="en-GB" dirty="0" smtClean="0"/>
            </a:br>
            <a:r>
              <a:rPr lang="en-GB" dirty="0" smtClean="0"/>
              <a:t>variables: correlation or regression?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 two basic situations:</a:t>
            </a:r>
          </a:p>
          <a:p>
            <a:pPr marL="0" indent="0">
              <a:buNone/>
            </a:pPr>
            <a:r>
              <a:rPr lang="en-GB" dirty="0" smtClean="0"/>
              <a:t>1. There is no distinction between the two variables. No causation is implied, simply association: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use correlation</a:t>
            </a:r>
          </a:p>
          <a:p>
            <a:pPr marL="0" indent="0">
              <a:buNone/>
            </a:pPr>
            <a:r>
              <a:rPr lang="en-GB" dirty="0" smtClean="0"/>
              <a:t>2. One variable Y is a response to another variable X. You could use the value of X to predict what Y would be: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use regression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145982" cy="14605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Association between two variables:</a:t>
            </a:r>
            <a:br>
              <a:rPr lang="en-GB" sz="4000" dirty="0" smtClean="0"/>
            </a:br>
            <a:r>
              <a:rPr lang="en-GB" sz="4000" dirty="0" smtClean="0"/>
              <a:t>Correlation or regression?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b="1" dirty="0" smtClean="0">
                <a:solidFill>
                  <a:srgbClr val="FF0000"/>
                </a:solidFill>
              </a:rPr>
              <a:t>• Correlation </a:t>
            </a:r>
            <a:r>
              <a:rPr lang="en-GB" dirty="0" smtClean="0"/>
              <a:t>is used to denote association between two quantitative variables. The degree of association is estimated using the correlation coefficient </a:t>
            </a:r>
            <a:r>
              <a:rPr lang="en-GB" b="1" i="1" dirty="0" smtClean="0"/>
              <a:t>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It measures the </a:t>
            </a:r>
            <a:r>
              <a:rPr lang="en-GB" b="1" dirty="0" smtClean="0">
                <a:solidFill>
                  <a:srgbClr val="00B050"/>
                </a:solidFill>
              </a:rPr>
              <a:t>nature and strength </a:t>
            </a:r>
            <a:r>
              <a:rPr lang="en-GB" dirty="0" smtClean="0"/>
              <a:t>between two variables of</a:t>
            </a:r>
            <a:br>
              <a:rPr lang="en-GB" dirty="0" smtClean="0"/>
            </a:br>
            <a:r>
              <a:rPr lang="en-GB" dirty="0" smtClean="0"/>
              <a:t>the quantitative type.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The sign of r denotes the nature of   association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</a:t>
            </a:r>
            <a:r>
              <a:rPr lang="en-GB" b="1" dirty="0" smtClean="0">
                <a:solidFill>
                  <a:srgbClr val="0070C0"/>
                </a:solidFill>
              </a:rPr>
              <a:t>he value of r denotes the strength of association.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98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 sign is +</a:t>
            </a:r>
            <a:r>
              <a:rPr lang="en-GB" dirty="0" err="1" smtClean="0"/>
              <a:t>ve</a:t>
            </a:r>
            <a:r>
              <a:rPr lang="en-GB" dirty="0" smtClean="0"/>
              <a:t>  this means the relation is direct (an increase in one variable is associated with an increase in the</a:t>
            </a:r>
            <a:br>
              <a:rPr lang="en-GB" dirty="0" smtClean="0"/>
            </a:br>
            <a:r>
              <a:rPr lang="en-GB" dirty="0" smtClean="0"/>
              <a:t>other variable and a decrease in one variable is associated with a</a:t>
            </a:r>
            <a:br>
              <a:rPr lang="en-GB" dirty="0" smtClean="0"/>
            </a:br>
            <a:r>
              <a:rPr lang="en-GB" dirty="0" smtClean="0"/>
              <a:t>decrease in the other variable).</a:t>
            </a:r>
          </a:p>
          <a:p>
            <a:endParaRPr lang="en-GB" dirty="0" smtClean="0"/>
          </a:p>
          <a:p>
            <a:r>
              <a:rPr lang="en-GB" dirty="0" smtClean="0"/>
              <a:t>While if the sign is -</a:t>
            </a:r>
            <a:r>
              <a:rPr lang="en-GB" dirty="0" err="1" smtClean="0"/>
              <a:t>ve</a:t>
            </a:r>
            <a:r>
              <a:rPr lang="en-GB" dirty="0" smtClean="0"/>
              <a:t> this means an inverse or indirect relationship (which means an increase in one variable is associated with a decrease in the other).</a:t>
            </a:r>
          </a:p>
        </p:txBody>
      </p:sp>
    </p:spTree>
    <p:extLst>
      <p:ext uri="{BB962C8B-B14F-4D97-AF65-F5344CB8AC3E}">
        <p14:creationId xmlns:p14="http://schemas.microsoft.com/office/powerpoint/2010/main" val="37198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Correlation: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</a:t>
            </a:r>
            <a:r>
              <a:rPr lang="en-GB" b="1" dirty="0" smtClean="0"/>
              <a:t>re </a:t>
            </a:r>
            <a:r>
              <a:rPr lang="en-GB" b="1" dirty="0"/>
              <a:t>two variables associated?</a:t>
            </a:r>
          </a:p>
          <a:p>
            <a:pPr marL="0" indent="0">
              <a:buNone/>
            </a:pPr>
            <a:r>
              <a:rPr lang="en-GB" dirty="0"/>
              <a:t>When examining the </a:t>
            </a:r>
            <a:r>
              <a:rPr lang="en-GB" dirty="0" smtClean="0"/>
              <a:t>relationship between </a:t>
            </a:r>
            <a:r>
              <a:rPr lang="en-GB" dirty="0"/>
              <a:t>two continuous variables</a:t>
            </a:r>
          </a:p>
          <a:p>
            <a:pPr marL="0" indent="0">
              <a:buNone/>
            </a:pPr>
            <a:r>
              <a:rPr lang="en-GB" b="1" dirty="0" smtClean="0"/>
              <a:t>ALWAYS </a:t>
            </a:r>
            <a:r>
              <a:rPr lang="en-GB" dirty="0"/>
              <a:t>look at the scatterplot, </a:t>
            </a:r>
            <a:r>
              <a:rPr lang="en-GB" dirty="0" smtClean="0"/>
              <a:t>as you </a:t>
            </a:r>
            <a:r>
              <a:rPr lang="en-GB" dirty="0"/>
              <a:t>will be able to see visually the</a:t>
            </a:r>
          </a:p>
          <a:p>
            <a:pPr marL="0" indent="0">
              <a:buNone/>
            </a:pPr>
            <a:r>
              <a:rPr lang="en-GB" dirty="0"/>
              <a:t>pattern of the relationship </a:t>
            </a:r>
            <a:r>
              <a:rPr lang="en-GB" dirty="0" smtClean="0"/>
              <a:t>between them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7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Relationship </a:t>
            </a:r>
            <a:r>
              <a:rPr lang="en-GB" dirty="0"/>
              <a:t>between</a:t>
            </a:r>
            <a:br>
              <a:rPr lang="en-GB" dirty="0"/>
            </a:br>
            <a:r>
              <a:rPr lang="en-GB" dirty="0"/>
              <a:t>systolic and diastolic 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166" t="35132" r="34667" b="14109"/>
          <a:stretch/>
        </p:blipFill>
        <p:spPr>
          <a:xfrm>
            <a:off x="1911926" y="1718163"/>
            <a:ext cx="6747163" cy="45662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29345" y="3103418"/>
            <a:ext cx="4156364" cy="18842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Blood pressure example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64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There appears to be a linear relationship </a:t>
            </a:r>
            <a:r>
              <a:rPr lang="en-GB" dirty="0" smtClean="0"/>
              <a:t>between systolic </a:t>
            </a:r>
            <a:r>
              <a:rPr lang="en-GB" dirty="0"/>
              <a:t>and diastolic blood </a:t>
            </a:r>
            <a:r>
              <a:rPr lang="en-GB" dirty="0" smtClean="0"/>
              <a:t>pressure.</a:t>
            </a:r>
          </a:p>
          <a:p>
            <a:pPr marL="0" indent="0">
              <a:buNone/>
            </a:pPr>
            <a:r>
              <a:rPr lang="en-GB" dirty="0" smtClean="0"/>
              <a:t>• you </a:t>
            </a:r>
            <a:r>
              <a:rPr lang="en-GB" dirty="0"/>
              <a:t>could calculate the correlation coefficient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This is a measure of the linear association </a:t>
            </a:r>
            <a:r>
              <a:rPr lang="en-GB" dirty="0" smtClean="0"/>
              <a:t>between two </a:t>
            </a:r>
            <a:r>
              <a:rPr lang="en-GB" dirty="0"/>
              <a:t>variables.</a:t>
            </a:r>
          </a:p>
          <a:p>
            <a:pPr marL="0" indent="0">
              <a:buNone/>
            </a:pPr>
            <a:r>
              <a:rPr lang="en-GB" dirty="0"/>
              <a:t>• Used when you are not interested in predicting </a:t>
            </a:r>
            <a:r>
              <a:rPr lang="en-GB" dirty="0" smtClean="0"/>
              <a:t>the value </a:t>
            </a:r>
            <a:r>
              <a:rPr lang="en-GB" dirty="0"/>
              <a:t>of one variable for a given value of the </a:t>
            </a:r>
            <a:r>
              <a:rPr lang="en-GB" dirty="0" smtClean="0"/>
              <a:t>other variable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• Any relationship is not assumed to be a causal one</a:t>
            </a:r>
          </a:p>
          <a:p>
            <a:pPr marL="0" indent="0">
              <a:buNone/>
            </a:pPr>
            <a:r>
              <a:rPr lang="en-GB" dirty="0"/>
              <a:t>– it may be caused by other factors.</a:t>
            </a:r>
          </a:p>
        </p:txBody>
      </p:sp>
    </p:spTree>
    <p:extLst>
      <p:ext uri="{BB962C8B-B14F-4D97-AF65-F5344CB8AC3E}">
        <p14:creationId xmlns:p14="http://schemas.microsoft.com/office/powerpoint/2010/main" val="32885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1464</Words>
  <Application>Microsoft Office PowerPoint</Application>
  <PresentationFormat>Widescreen</PresentationFormat>
  <Paragraphs>166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TUOSStephenson-Bold</vt:lpstr>
      <vt:lpstr>Wingdings</vt:lpstr>
      <vt:lpstr>Office Theme</vt:lpstr>
      <vt:lpstr> Correlation and Linear regression </vt:lpstr>
      <vt:lpstr>PowerPoint Presentation</vt:lpstr>
      <vt:lpstr>What do we mean when we talk about bivariate data? </vt:lpstr>
      <vt:lpstr>Association between two continuous variables: correlation or regression? </vt:lpstr>
      <vt:lpstr> Association between two variables: Correlation or regression?   </vt:lpstr>
      <vt:lpstr>PowerPoint Presentation</vt:lpstr>
      <vt:lpstr>Correlation: </vt:lpstr>
      <vt:lpstr>Example: Relationship between systolic and diastolic blood pressure</vt:lpstr>
      <vt:lpstr>Blood pressure example </vt:lpstr>
      <vt:lpstr>??</vt:lpstr>
      <vt:lpstr>PowerPoint Presentation</vt:lpstr>
      <vt:lpstr>Properties of Pearson’s correlation coefficient (r)</vt:lpstr>
      <vt:lpstr>What do you think their value for r could be?</vt:lpstr>
      <vt:lpstr> Hypothesis testing</vt:lpstr>
      <vt:lpstr>Example</vt:lpstr>
      <vt:lpstr>PowerPoint Presentation</vt:lpstr>
      <vt:lpstr>Assumptions for hypothesis test and confidence intervals for ρ</vt:lpstr>
      <vt:lpstr>Example: </vt:lpstr>
      <vt:lpstr>PowerPoint Presentation</vt:lpstr>
      <vt:lpstr>Interpretation </vt:lpstr>
      <vt:lpstr>Interpretation </vt:lpstr>
      <vt:lpstr>Regression</vt:lpstr>
      <vt:lpstr>Example</vt:lpstr>
      <vt:lpstr>PowerPoint Presentation</vt:lpstr>
      <vt:lpstr>PowerPoint Presentation</vt:lpstr>
      <vt:lpstr>Estimating the best fitting line </vt:lpstr>
      <vt:lpstr>PowerPoint Presentation</vt:lpstr>
      <vt:lpstr>Example 1: Hours studying and grades</vt:lpstr>
      <vt:lpstr>Regressing grades on hours</vt:lpstr>
      <vt:lpstr>Predict the final grade of…</vt:lpstr>
      <vt:lpstr>Example 2: </vt:lpstr>
      <vt:lpstr>Prediction </vt:lpstr>
      <vt:lpstr>PowerPoint Presentation</vt:lpstr>
      <vt:lpstr>Hypothesis testing </vt:lpstr>
      <vt:lpstr>Hypothesis testing</vt:lpstr>
      <vt:lpstr>Multiple Regression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 and correlation</dc:title>
  <dc:creator>israa rawashdeh</dc:creator>
  <cp:lastModifiedBy>israa rawashdeh</cp:lastModifiedBy>
  <cp:revision>62</cp:revision>
  <dcterms:created xsi:type="dcterms:W3CDTF">2018-07-16T19:54:23Z</dcterms:created>
  <dcterms:modified xsi:type="dcterms:W3CDTF">2019-07-22T05:23:56Z</dcterms:modified>
</cp:coreProperties>
</file>