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83" r:id="rId5"/>
    <p:sldId id="295" r:id="rId6"/>
    <p:sldId id="284" r:id="rId7"/>
    <p:sldId id="258" r:id="rId8"/>
    <p:sldId id="297" r:id="rId9"/>
    <p:sldId id="298" r:id="rId10"/>
    <p:sldId id="277" r:id="rId11"/>
    <p:sldId id="278" r:id="rId12"/>
    <p:sldId id="280" r:id="rId13"/>
    <p:sldId id="281" r:id="rId14"/>
    <p:sldId id="293" r:id="rId15"/>
    <p:sldId id="286" r:id="rId16"/>
    <p:sldId id="287" r:id="rId17"/>
    <p:sldId id="28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E20D"/>
    <a:srgbClr val="FA1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5:36.2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1 412 24575,'51'-30'0,"2"1"0,66-26 0,12-5 0,-19 6 0,2 4 0,207-59 0,-271 100 0,1 1 0,-1 3 0,1 2 0,93 7 0,-27 0 0,-46-6 0,-43 0 0,0 1 0,1 2 0,-1 0 0,38 8 0,-61-7 0,0-1 0,-1 1 0,0 0 0,1 0 0,-1 0 0,0 0 0,0 1 0,0 0 0,0 0 0,-1 0 0,1 0 0,-1 0 0,1 1 0,-1 0 0,-1 0 0,1 0 0,0 0 0,-1 0 0,0 0 0,0 0 0,0 1 0,0-1 0,-1 1 0,0 0 0,1 7 0,1 12 0,-1 0 0,-1 0 0,-1-1 0,-4 27 0,1-1 0,2-16 0,1 5 0,-9 57 0,6-81 0,0-1 0,-1 0 0,0 0 0,-1 0 0,0-1 0,-1 1 0,-14 20 0,-28 56 0,36-64 0,-29 44 0,-61 87 0,88-130 0,0 1 0,2 0 0,0 1 0,-7 31 0,18-181 0,0 89 0,-2 1 0,-1-1 0,-10-34 0,0-2 0,-1-7 0,7 46 0,3-1 0,-4-52 0,9-12 0,1 451 0,-1-337 0,1-1 0,1 0 0,1 1 0,0-1 0,1 0 0,1-1 0,1 1 0,11 23 0,-14-33 0,1-1 0,0-1 0,0 1 0,0-1 0,1 1 0,0-1 0,1 0 0,-1-1 0,1 0 0,0 1 0,0-2 0,1 1 0,-1-1 0,1 0 0,0 0 0,0-1 0,0 0 0,1 0 0,-1-1 0,1 0 0,14 2 0,5-1 0,-1-1 0,1-1 0,0-1 0,0-2 0,0 0 0,0-2 0,-1-1 0,0-1 0,0-2 0,0 0 0,-1-2 0,0 0 0,44-27 0,-40 19-273,1 2 0,0 0 0,1 3 0,33-11 0,-35 16-6553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6:03.5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6:09.7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9:02.7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665 1 24575,'-9'0'0,"0"-1"0,0 1 0,0 1 0,-1 0 0,1 0 0,0 0 0,0 1 0,0 1 0,0 0 0,1 0 0,-1 0 0,1 1 0,0 1 0,-11 6 0,2 0 0,1 1 0,1 0 0,0 1 0,0 1 0,1 0 0,-19 27 0,11-13 0,-43 42 0,49-54 0,0 0 0,1 1 0,1 0 0,0 2 0,1-1 0,-15 32 0,17-25 0,-1-1 0,-2 0 0,0-1 0,-1 0 0,-2-1 0,-37 39 0,52-59 0,1 0 0,-1 0 0,-1 0 0,1 0 0,0-1 0,0 1 0,-1-1 0,1 1 0,-1-1 0,1 0 0,-1 0 0,1 0 0,-1 0 0,-3 0 0,5-1 0,1 0 0,-1 0 0,0 0 0,1-1 0,-1 1 0,1 0 0,-1 0 0,0-1 0,1 1 0,-1 0 0,1-1 0,-1 1 0,1-1 0,-1 1 0,1-1 0,-1 1 0,1-1 0,0 1 0,-1-1 0,1 1 0,0-1 0,-1 0 0,-5-27 0,5-187 0,4 110 0,-2 128 0,0 0 0,2 1 0,1-1 0,0-1 0,2 1 0,15 41 0,-18-60 0,0-1 0,0 1 0,0-1 0,0 1 0,0-1 0,1 0 0,-1 0 0,1-1 0,0 1 0,0-1 0,0 0 0,0 0 0,0 0 0,1 0 0,-1-1 0,0 1 0,1-1 0,-1-1 0,6 2 0,12 0 0,0-1 0,40-3 0,-33 0 0,105-2-1365,-95 4-5461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12:39:05.9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1 618 24575,'9'-14'0,"0"-1"0,2 1 0,0 1 0,0 0 0,1 1 0,1 0 0,0 0 0,1 2 0,27-18 0,-4 2 0,287-192 0,-162 113 0,-135 87 0,0 1 0,1 1 0,1 2 0,1 1 0,0 1 0,0 2 0,53-12 0,-82 22 0,1 0 0,0 0 0,-1 0 0,1 0 0,0 0 0,-1 0 0,1 0 0,-1 0 0,1 1 0,0-1 0,-1 0 0,1 1 0,-1 0 0,1-1 0,-1 1 0,1 0 0,-1 0 0,1 0 0,-1 0 0,0 0 0,0 0 0,1 0 0,-1 0 0,0 0 0,0 1 0,0-1 0,0 0 0,0 1 0,-1-1 0,1 1 0,0-1 0,-1 1 0,1-1 0,-1 1 0,1-1 0,-1 1 0,0 0 0,0-1 0,1 1 0,-1 2 0,0 0 0,0-1 0,0 1 0,0 0 0,0 0 0,-1 0 0,0 0 0,1 0 0,-1-1 0,-1 1 0,1 0 0,0-1 0,-1 1 0,0-1 0,0 1 0,0-1 0,-4 5 0,2-5 0,-1 1 0,0-1 0,0 0 0,-1 0 0,1 0 0,-1-1 0,1 1 0,-1-1 0,0-1 0,0 1 0,0-1 0,-8 0 0,-78 2 0,72-3 0,-41 0 0,5 1 0,-1-2 0,1-3 0,-61-12 0,90 11 0,21 4 0,0 1 0,-1-1 0,1-1 0,0 1 0,0-1 0,1 0 0,-1 0 0,0-1 0,-6-4 0,11 7 0,1 0 0,0 0 0,0 0 0,-1-1 0,1 1 0,0 0 0,0 0 0,0 0 0,-1-1 0,1 1 0,0 0 0,0 0 0,0-1 0,0 1 0,-1 0 0,1 0 0,0-1 0,0 1 0,0 0 0,0-1 0,0 1 0,0 0 0,0 0 0,0-1 0,0 1 0,0 0 0,0-1 0,0 1 0,0 0 0,0-1 0,0 1 0,0 0 0,0 0 0,1-1 0,-1 1 0,0 0 0,0 0 0,1-1 0,12-7 0,17 0 0,23 2 0,-1 2 0,101 6 0,-87 1 0,73-6 0,-119 0 0,0-2 0,-1 0 0,38-15 0,-45 15 0,0-1 0,0 2 0,1 0 0,-1 0 0,1 1 0,0 1 0,0 0 0,0 1 0,0 0 0,25 3 0,-36-2 0,0 0 0,-1 0 0,1 1 0,0-1 0,-1 1 0,1-1 0,-1 1 0,1-1 0,-1 1 0,1 0 0,-1 0 0,1 0 0,-1 0 0,0 0 0,1 0 0,-1 0 0,0 0 0,0 0 0,0 1 0,0-1 0,0 0 0,0 1 0,0-1 0,0 1 0,-1-1 0,2 4 0,-2-2 0,0-1 0,0 1 0,-1 0 0,1 0 0,-1 0 0,1 0 0,-1 0 0,0-1 0,0 1 0,0 0 0,0-1 0,-1 1 0,1-1 0,-2 3 0,-5 6 0,0-1 0,0 0 0,-1-1 0,0 1 0,-1-2 0,-10 9 0,-38 18 0,43-27 0,0 0 0,1 1 0,0 1 0,0 1 0,1 0 0,-20 22 0,14-8 28,2 1 0,1 1 0,-19 40 0,-12 23-1505,35-71-5349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B1E10-5C6E-F4F1-E80D-B9E57E3B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8103-2A92-42AD-B714-9D53C60FCB1D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44669-A7D3-BAE7-FBDD-F1547F49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6F0D-D87E-C69F-666F-A23D9F62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28A3C-D198-4B07-BC31-2D68AA074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30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30410-890F-E01D-65F5-26B9640D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5CE7-A000-4856-B477-2D605AE3C95C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BE4D-871F-0BC6-F9C9-FF698E05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7E7A5-11BC-B5C5-97B1-0090B54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3DA6-3943-4605-BFA8-E395E0793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4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BC7AC-F061-8A78-170B-125B508A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9CEE-4F6D-45B5-AC31-A5779EB4E7B5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30DAB-5763-8288-9FDD-35EAEE5F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CB39E-F7DC-F8E7-DF23-D8FF5F0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91D03-B5CA-422C-9141-BE7C5CE9C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8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B15DB-B9A7-AEE5-86E1-7834CBD8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3374-668B-459A-86BA-4B001C6D1139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CD63B-8B00-118D-813F-74C96223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0E054-019F-9CE4-AA92-EFE62EB7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1D875-F3DF-492B-A395-444D39076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1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D2B05-7FDA-0B07-A5F9-47259E6D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28A5-35BD-4F46-8A7A-CE8AB866A4B4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A94E0-3084-6B2E-C87F-7451FF70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D44C-C224-3F38-2828-8E05FE1B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8A30-38E6-40F6-A051-A842BAA14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63C5E8-5EBC-0578-52A7-AC6220A0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124A-5FB5-49B8-8467-452B142BC39A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AD87BF-B47A-5EFE-E4ED-15BD5813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39C32F-3B76-9AF3-51B3-0FDB3EA1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C71CE-C485-4A06-9D52-1091C0F05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07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CA5D7E-D47C-6139-DBAD-FC1F45A7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6A22-B503-4924-B29F-A8859AF49190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5991FE-F489-6247-44D7-D9D7D300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6A1243-9E9A-C026-5856-6AAFEFBD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95E43-563C-4098-B9D3-3A6FA320C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6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7D243E-35BF-A971-514A-C8CF565F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6E60-E524-4990-BD8C-3070923AC8AD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EC5609-6B9F-16C9-268E-F60FA25E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01E818-01EA-D7CF-C57C-4B750908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62BAA-D248-4451-BAC0-88F9968F4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7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003C38-ED7E-1EBD-FF64-3F6E1F9F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FB9E-38B3-462B-829E-4AF8E64810B0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EF6901-19D2-A0BE-7D58-0F248C84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F0433C-798C-CDF0-74C0-A6C4CF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03490-6278-46CC-A2E7-3F04F4768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79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BAFC2F-D61D-C814-8E47-0DEBADE6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233C-1558-4425-A4DD-EDCFE44018EA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F873C3-67FA-6912-FB3F-935A29D5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EA339D-C6F0-621A-44FB-A59AC4BF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DB869-2F86-4BE1-A8B0-D21A7F380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09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2CB7CA-1247-36A6-9BC2-806583D7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0782-0666-4EBA-9B32-A38875E9532C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5AA3BC-D87A-44DA-9066-9713A12E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46EFF6-F5CD-840F-701C-B2A1A573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00087-5F52-401A-A0C9-5167DFA79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49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804506-84D3-D207-ED32-BBD8D17B55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00FD96-C729-C772-24A2-907A9FAF5D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EE0A-26B9-9547-1186-F086F2C15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61B3D5-4EFC-47BC-8576-73C70A1B1CC2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52EB-D670-E9A6-5713-FC15CE6F1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1419A-E585-AE02-71A1-3CE50D36A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B1A2838-EEFE-4EA2-8546-1889CA5C1B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Jaundice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8153-A96E-331E-3959-34368F4F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305800" cy="914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82527782-FB1A-6D52-9782-73E0C5C0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35" y="16565"/>
            <a:ext cx="8763000" cy="1828800"/>
          </a:xfrm>
        </p:spPr>
        <p:txBody>
          <a:bodyPr/>
          <a:lstStyle/>
          <a:p>
            <a:pPr eaLnBrk="1" hangingPunct="1"/>
            <a:r>
              <a:rPr lang="en-US" altLang="en-US" sz="5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RBCs Metabolism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2A024-DE7D-495D-A232-DAADC3636ABF}"/>
              </a:ext>
            </a:extLst>
          </p:cNvPr>
          <p:cNvSpPr txBox="1"/>
          <p:nvPr/>
        </p:nvSpPr>
        <p:spPr>
          <a:xfrm>
            <a:off x="26504" y="1484244"/>
            <a:ext cx="8898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 component inside the RBCs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(protein / carbohydrate / lipids …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etc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dirty="0"/>
              <a:t>are for its life span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(120 days) </a:t>
            </a:r>
            <a:r>
              <a:rPr lang="en-US" dirty="0"/>
              <a:t>once it ends, there is no generation.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b="1" u="sng" dirty="0"/>
              <a:t>RBCs</a:t>
            </a:r>
            <a:r>
              <a:rPr lang="en-US" dirty="0"/>
              <a:t> are not considered cells, because they lack of cell organelles especially those which participate in energy production.</a:t>
            </a:r>
          </a:p>
          <a:p>
            <a:endParaRPr lang="en-US" dirty="0"/>
          </a:p>
          <a:p>
            <a:r>
              <a:rPr lang="en-US" b="1" u="sng" dirty="0"/>
              <a:t>*RBCs </a:t>
            </a:r>
            <a:r>
              <a:rPr lang="en-US" dirty="0"/>
              <a:t>are susceptible to form free radicals, because its very active in metabolic reactions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just like lung and liver cells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b="1" u="sng" dirty="0"/>
              <a:t>*RBCs  </a:t>
            </a:r>
            <a:r>
              <a:rPr lang="en-US" dirty="0"/>
              <a:t>have </a:t>
            </a:r>
            <a:r>
              <a:rPr lang="en-US" u="sng" dirty="0">
                <a:highlight>
                  <a:srgbClr val="FFFF00"/>
                </a:highlight>
              </a:rPr>
              <a:t>super oxide dismutase(SOD) </a:t>
            </a:r>
            <a:r>
              <a:rPr lang="en-US" dirty="0"/>
              <a:t>to deal with free radicals.</a:t>
            </a:r>
          </a:p>
          <a:p>
            <a:endParaRPr lang="en-US" dirty="0"/>
          </a:p>
          <a:p>
            <a:r>
              <a:rPr lang="en-US" b="1" u="sng" dirty="0">
                <a:highlight>
                  <a:srgbClr val="FFFF00"/>
                </a:highlight>
              </a:rPr>
              <a:t>*SOD</a:t>
            </a:r>
            <a:r>
              <a:rPr lang="en-US" dirty="0"/>
              <a:t> is 2 types:-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*Copper manganese</a:t>
            </a:r>
            <a:r>
              <a:rPr lang="en-US" dirty="0"/>
              <a:t>= mitochondria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*Copper zinc</a:t>
            </a:r>
            <a:r>
              <a:rPr lang="en-US" dirty="0"/>
              <a:t>= cytoplasm ---- because of this RBCs have higher levels of Zn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815CCD48-0294-988D-608A-ED6580609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2, 3-bisphosphoglycerate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2,3-BPG is an important product of glycolysis in the RBC, sometimes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reaching 5 mmol /L concentration, comparable with the molar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concentration of Hb in the RBC.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major phosphorylated intermediate in the RBCs, present at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even higher concentrations than ATP (1-2 mmol/L) or inorganic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phosphate (1 mmol/L).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2,3-BPG is a negative allosteric effector of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affinity to Hb.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decreases the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affinity of deoxy Hb, promoting the release of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peripheral tissue.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2,3-BPG in the RBC explains the observation that the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affinity of purified HbA is greater than that of whole RBCs.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2,3-BPG concentration ↑in the RBC during adaptation to high altitude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and in anemia, promoting the release of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tissues when the PO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saturation of Hb is ↓ in the lung.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HbF is less sensitive than HbA to the effects of 2,3-BPG, promoting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efficient transfer of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across the placenta from HbA to HbF.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9" descr="8-3">
            <a:extLst>
              <a:ext uri="{FF2B5EF4-FFF2-40B4-BE49-F238E27FC236}">
                <a16:creationId xmlns:a16="http://schemas.microsoft.com/office/drawing/2014/main" id="{2D223816-FDE0-9F1E-053A-9EC71D3F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950834BF-B75D-B421-819B-825EE8C48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41688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Glutathione is synthesized from glycine, cysteine, and glutamic acid in </a:t>
            </a:r>
          </a:p>
          <a:p>
            <a:pPr algn="justLow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 two-step process that requires ATP as a source of energy. </a:t>
            </a:r>
          </a:p>
          <a:p>
            <a:pPr algn="justLow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Catalase and glutathione peroxidase serve to protect the red cell from </a:t>
            </a:r>
          </a:p>
          <a:p>
            <a:pPr algn="justLow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oxidative damage. </a:t>
            </a:r>
          </a:p>
          <a:p>
            <a:pPr algn="justLow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maturation of reticulocytes into erythrocytes is associated with a </a:t>
            </a:r>
          </a:p>
          <a:p>
            <a:pPr algn="justLow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rapid decrease in the activity of several enzymes and it occurs much </a:t>
            </a:r>
          </a:p>
          <a:p>
            <a:pPr algn="justLow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more slowly or not at all with ageing.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69290747-A6E1-7254-293C-1BC7169BC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1" name="Picture 2" descr="C:\Users\ALWALY\Documents\lippincot photos\c13\13_010.jpg">
            <a:extLst>
              <a:ext uri="{FF2B5EF4-FFF2-40B4-BE49-F238E27FC236}">
                <a16:creationId xmlns:a16="http://schemas.microsoft.com/office/drawing/2014/main" id="{969D8C09-B5EB-05F6-DC56-D55637E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" b="29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CC79E1-2955-49E0-9C30-576D3E2A6D3C}"/>
              </a:ext>
            </a:extLst>
          </p:cNvPr>
          <p:cNvSpPr txBox="1"/>
          <p:nvPr/>
        </p:nvSpPr>
        <p:spPr>
          <a:xfrm>
            <a:off x="5410200" y="609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Folism</a:t>
            </a:r>
            <a:r>
              <a:rPr lang="en-US" dirty="0"/>
              <a:t> = deficiency of G6PD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2C5AEA55-F243-AD32-431A-B2EC3B887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757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RBCs membrane structure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RBCs must be able to squeeze through capillaries, so, RBCs must be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easily &amp; reversibly deformable.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membrane must be both fluid &amp; flexible.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50% of membrane is protein, 40% is fat &amp; up to 10% is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carbohydrate.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RBCs membrane comprises a lipid bilayer (which determine the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membrane fluidity), proteins (which is responsible for flexibility) that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are either peripheral or integral penetrating  the lipid bilayer &amp;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carbohydrates that occur only on the external surface.</a:t>
            </a:r>
          </a:p>
          <a:p>
            <a:pPr eaLnBrk="1" hangingPunct="1"/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membrane skeleton is four structural proteins that include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&amp; 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400" dirty="0" err="1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spectrin</a:t>
            </a:r>
            <a:r>
              <a:rPr lang="en-US" alt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ankyrin, protein 4.1 and actin.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837A2-57F7-4830-A8C4-E23451714DD7}"/>
              </a:ext>
            </a:extLst>
          </p:cNvPr>
          <p:cNvSpPr txBox="1"/>
          <p:nvPr/>
        </p:nvSpPr>
        <p:spPr>
          <a:xfrm>
            <a:off x="0" y="597513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*If there is NO association between these proteins, there is NO biconcave shape or flexibility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BE1493C4-9D04-44BA-F0C4-7CF1DCBAF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Spectrin is major protein of the cytoskeleton &amp; its two chains ( &amp; )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are aligned in an antiparallel manner.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&amp;  chains are loosely interconnected forming a dimer, one dimer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interact with another, forming a head to head tetramer.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Ankyrin binds spectrin &amp; in turn binds tightly to band 3 securing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attachment of spectrin to membrane.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Band 3 is anion exchange protein permits exchanges of Cl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HCO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Actin binds to spectrin &amp; to protein 4.1 which in turn binds to integral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proteins, glycophorins A, B &amp; C.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Glycophorins A,B,C are transmembrane glycoproteins.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Defects of proteins may explain some of the abnormalities of shape of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RBCs membrane as (hereditary spherocytosis &amp; elliptocytosis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55B9EC0-C25D-324F-78EB-38517EC86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71450" y="174625"/>
            <a:ext cx="8742363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CAA76BE-51A9-4B0F-9BB3-2DE687FD3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Glycosylated haemoglobin (HbA</a:t>
            </a:r>
            <a:r>
              <a:rPr lang="cs-CZ" altLang="en-US" sz="26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ormed by hemoglobin's exposure to high plasma levels of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on-enzymatic glycolysation (glycation)- sugar bonding to a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ormal level HbA</a:t>
            </a:r>
            <a:r>
              <a:rPr lang="cs-CZ" alt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- 5%; a buildup of HbA</a:t>
            </a:r>
            <a:r>
              <a:rPr lang="cs-CZ" alt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increased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concentration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HbA</a:t>
            </a:r>
            <a:r>
              <a:rPr lang="cs-CZ" alt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is proportional to average blood glucose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over previous weeks; in individuals with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poorly controlled diabetes, increases in the quantities of these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glycated hemoglobins are noted (patients monitoring)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	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	  +	NH</a:t>
            </a:r>
            <a:r>
              <a:rPr lang="cs-CZ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</a:t>
            </a:r>
            <a:r>
              <a:rPr lang="cs-CZ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Protein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	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	N	CH</a:t>
            </a:r>
            <a:r>
              <a:rPr lang="cs-CZ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cs-CZ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Schiff base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cs-CZ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Amadori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	 CH</a:t>
            </a:r>
            <a:r>
              <a:rPr lang="cs-CZ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NH	 CH</a:t>
            </a:r>
            <a:r>
              <a:rPr lang="cs-CZ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Protein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cs-CZ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Glycosylated protei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8796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FBBF22-D4BF-4814-8648-7B8102BC5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Glucose-6-phosphate dehydrogenase deficiency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Folism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 </a:t>
            </a:r>
            <a:r>
              <a:rPr lang="en-US" altLang="en-US" sz="2400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X-linked recessive hereditary disease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considered the most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common human enzyme defect.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Individuals with the disease may exhibit non- immune hemolytic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anemia in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a number of causes, most commonly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or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exposure to certain medications or chemicals. </a:t>
            </a:r>
          </a:p>
          <a:p>
            <a:pPr>
              <a:buFontTx/>
              <a:buChar char="-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G6PD deficiency is closely linked to favism, a disorder characterized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by a hemolytic reaction to consumption of </a:t>
            </a:r>
            <a:r>
              <a:rPr lang="en-US" altLang="en-US" sz="24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bean (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favism is sometimes used to refer to the enzyme deficiency as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whole, although this is misleading as not all people with G6PD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deficiency will manifest a physically observable reaction to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consumption of broad beans.</a:t>
            </a:r>
          </a:p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WHO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classifies G6PD genetic variants into five classes, the first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three of which are deficiency states.</a:t>
            </a:r>
            <a:endParaRPr lang="en-US" altLang="en-US" sz="2400" baseline="30000" dirty="0">
              <a:solidFill>
                <a:srgbClr val="0645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deficiency (&lt;10% activity) with chronic (non- spherocytic) 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hemolytic anemia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(which is non-immune mediated)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Severe deficiency (&lt;10% activity), with intermittent hemolysis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1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B72C3-6DCC-48FB-A374-B70DBA5E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3- Mild deficiency (10-60% activity), hemolysis with stressors only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4- Non-deficient variant, no clinical sequelae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5- Increased enzyme activity, no clinical sequelae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9225DA0-3D26-4B2A-B716-857FAD1D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8677"/>
            <a:ext cx="434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4-year old boy diagnosed with glucose-6-phosphate dehydrogenase deficiency showing jaundice in the sclera</a:t>
            </a:r>
          </a:p>
        </p:txBody>
      </p:sp>
      <p:pic>
        <p:nvPicPr>
          <p:cNvPr id="4" name="Picture 4" descr="220px-Jaundice">
            <a:hlinkClick r:id="rId2"/>
            <a:extLst>
              <a:ext uri="{FF2B5EF4-FFF2-40B4-BE49-F238E27FC236}">
                <a16:creationId xmlns:a16="http://schemas.microsoft.com/office/drawing/2014/main" id="{0268A9E4-E216-4D52-AE38-8794D23FD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21" y="1275760"/>
            <a:ext cx="47005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DDCE4-7A5D-40D3-9EFB-35A9AE607352}"/>
              </a:ext>
            </a:extLst>
          </p:cNvPr>
          <p:cNvSpPr txBox="1"/>
          <p:nvPr/>
        </p:nvSpPr>
        <p:spPr>
          <a:xfrm>
            <a:off x="0" y="3321106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*Hemolysis of the erythrocytes+ yellow discoloration of sclera as a result of bilirubin accumulation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B6A4B-A985-4A0B-A1A6-54AB4A3DA866}"/>
              </a:ext>
            </a:extLst>
          </p:cNvPr>
          <p:cNvSpPr txBox="1"/>
          <p:nvPr/>
        </p:nvSpPr>
        <p:spPr>
          <a:xfrm>
            <a:off x="0" y="4396835"/>
            <a:ext cx="4420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>
                <a:highlight>
                  <a:srgbClr val="00FFFF"/>
                </a:highlight>
              </a:rPr>
              <a:t>unfavorable </a:t>
            </a:r>
            <a:r>
              <a:rPr lang="en-US" dirty="0" err="1">
                <a:highlight>
                  <a:srgbClr val="00FFFF"/>
                </a:highlight>
              </a:rPr>
              <a:t>Iyonization</a:t>
            </a:r>
            <a:r>
              <a:rPr lang="en-US" dirty="0"/>
              <a:t>: random inactivation of some X-chromosomes in some immature erythrocytes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</a:t>
            </a:r>
            <a:r>
              <a:rPr lang="ar-JO" dirty="0"/>
              <a:t>‘</a:t>
            </a:r>
            <a:r>
              <a:rPr lang="en-US" dirty="0"/>
              <a:t>s inactivated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ADE0C-9B94-4AD1-94CD-34D6DC45C617}"/>
              </a:ext>
            </a:extLst>
          </p:cNvPr>
          <p:cNvSpPr txBox="1"/>
          <p:nvPr/>
        </p:nvSpPr>
        <p:spPr>
          <a:xfrm>
            <a:off x="-15529" y="5937746"/>
            <a:ext cx="4358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amount &amp; concentration &amp; the activity of G6PD affect the maturation will </a:t>
            </a:r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</a:rPr>
              <a:t>be little </a:t>
            </a:r>
            <a:r>
              <a:rPr lang="en-US" dirty="0">
                <a:solidFill>
                  <a:srgbClr val="FF0000"/>
                </a:solidFill>
              </a:rPr>
              <a:t>&amp; it will show manifestation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4CB5F8-70F3-4959-AE52-1DB1E37DFAA2}"/>
              </a:ext>
            </a:extLst>
          </p:cNvPr>
          <p:cNvCxnSpPr/>
          <p:nvPr/>
        </p:nvCxnSpPr>
        <p:spPr>
          <a:xfrm flipH="1">
            <a:off x="3963021" y="36576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8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B4D9D3-FFA6-4CE4-9AC5-0AB02FFB3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individuals with G6PD deficiency are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asymptomatic.</a:t>
            </a:r>
          </a:p>
          <a:p>
            <a:pPr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Symptomatic patients are almost exclusively male, due to the X-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linked pattern of inheritance, but female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carriars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clinically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affected due to </a:t>
            </a:r>
            <a:r>
              <a:rPr lang="en-US" altLang="en-US" sz="2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unfavorable lyonization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random inactivation of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 X-chromosome in certain cells creates a population of G6PD-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deficient red blood cells coexisting with normal red cells. </a:t>
            </a:r>
          </a:p>
          <a:p>
            <a:pPr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typical female with one affected X chromosome will show the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deficiency in approximately half of her red blood cells. </a:t>
            </a:r>
          </a:p>
          <a:p>
            <a:pPr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in rare cases, including double X deficiency, the ratio can be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much more than half, making the female almost as sensitive as a male.</a:t>
            </a:r>
          </a:p>
          <a:p>
            <a:pPr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Abnormal red blood cell show hemolysis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G6PD deficiency can </a:t>
            </a:r>
          </a:p>
          <a:p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manifest in a number of ways, including the following:</a:t>
            </a:r>
          </a:p>
          <a:p>
            <a:r>
              <a:rPr lang="en-US" altLang="en-US" sz="22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Prolonged neonatal jaundice, possibly leading to </a:t>
            </a:r>
            <a:r>
              <a:rPr lang="en-US" altLang="en-US" sz="22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kernicterus</a:t>
            </a:r>
          </a:p>
          <a:p>
            <a:r>
              <a:rPr lang="en-US" altLang="en-US" sz="22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Hemolytic crises in response to: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a- Illness (especially infections)                       b- Diabetic ketoacidosis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c-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Sulpha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drugs, </a:t>
            </a:r>
            <a:r>
              <a:rPr lang="en-US" alt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antimalarial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drugs and </a:t>
            </a:r>
            <a:r>
              <a:rPr lang="en-US" alt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aspirin.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d- Certain foods, most notably broad beans     e- Certain chemicals</a:t>
            </a:r>
          </a:p>
          <a:p>
            <a:r>
              <a:rPr lang="en-US" altLang="en-US" sz="22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severe crises can cause acute renal failure. </a:t>
            </a:r>
            <a:r>
              <a:rPr lang="en-US" altLang="en-US" sz="22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C3160-7324-434D-87A4-A3C6394F953F}"/>
              </a:ext>
            </a:extLst>
          </p:cNvPr>
          <p:cNvSpPr txBox="1"/>
          <p:nvPr/>
        </p:nvSpPr>
        <p:spPr>
          <a:xfrm>
            <a:off x="3962400" y="4441207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*</a:t>
            </a:r>
            <a:r>
              <a:rPr lang="en-US" sz="1400" u="sng" dirty="0">
                <a:highlight>
                  <a:srgbClr val="FFFF00"/>
                </a:highlight>
              </a:rPr>
              <a:t>mental </a:t>
            </a:r>
            <a:r>
              <a:rPr lang="en-US" sz="1400" u="sng" dirty="0" err="1">
                <a:highlight>
                  <a:srgbClr val="FFFF00"/>
                </a:highlight>
              </a:rPr>
              <a:t>retradation</a:t>
            </a:r>
            <a:r>
              <a:rPr lang="en-US" sz="1400" u="sng" dirty="0">
                <a:highlight>
                  <a:srgbClr val="FFFF00"/>
                </a:highlight>
              </a:rPr>
              <a:t> results from the effect of the unconjugated bilirubin by interfering the metabolic pathways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9BB374-C395-410E-AC72-DE8E203A1B5C}"/>
                  </a:ext>
                </a:extLst>
              </p14:cNvPr>
              <p14:cNvContentPartPr/>
              <p14:nvPr/>
            </p14:nvContentPartPr>
            <p14:xfrm>
              <a:off x="7354623" y="4025614"/>
              <a:ext cx="755640" cy="395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9BB374-C395-410E-AC72-DE8E203A1B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5983" y="4016614"/>
                <a:ext cx="7732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09B1FE-1CA9-496B-8239-7EB94F528778}"/>
                  </a:ext>
                </a:extLst>
              </p14:cNvPr>
              <p14:cNvContentPartPr/>
              <p14:nvPr/>
            </p14:nvContentPartPr>
            <p14:xfrm>
              <a:off x="6956823" y="5830294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09B1FE-1CA9-496B-8239-7EB94F5287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8183" y="58216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E4E61B-94D2-4D6D-B30B-D2B1AEED7BDC}"/>
                  </a:ext>
                </a:extLst>
              </p14:cNvPr>
              <p14:cNvContentPartPr/>
              <p14:nvPr/>
            </p14:nvContentPartPr>
            <p14:xfrm>
              <a:off x="4717623" y="6320614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E4E61B-94D2-4D6D-B30B-D2B1AEED7B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8623" y="631197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B88A752-E807-4DA7-84D3-62C43DDD8882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*hemolyzed erythrocytes will release hemoglobin which will go to the kidney &amp; precipitate renal tubules (low molecular weight) &amp; cause renal failure</a:t>
            </a:r>
          </a:p>
        </p:txBody>
      </p:sp>
    </p:spTree>
    <p:extLst>
      <p:ext uri="{BB962C8B-B14F-4D97-AF65-F5344CB8AC3E}">
        <p14:creationId xmlns:p14="http://schemas.microsoft.com/office/powerpoint/2010/main" val="229207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77211-E968-9318-F2C0-657726B6625E}"/>
              </a:ext>
            </a:extLst>
          </p:cNvPr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Biochemical composition of the RBCs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They contain 35 % solids, hemoglobin, the chief protein.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Other proteins are present in combination with lipids and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oligosaccharide chains, forming the stroma and cell membrane.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Zn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concentrations in RBCs are more than in plasma.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primary physiological objective of the red blood cell is gas  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exchange and transport beside several metabolic function.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major metabolic function of  RBC is to produce the necessary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ATP, NADPH, and NADH for maintaining its osmotic balance,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electroneutrality and fighting oxidative stresses.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Also, they are necessary for the biconcave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shape of the cell as well as for the specific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intracellular cation concentrations.</a:t>
            </a: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391F498D-A0DA-AD85-61C3-76308FE2A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0039817-3A29-4284-A7E8-C5363FA86CD5}"/>
              </a:ext>
            </a:extLst>
          </p:cNvPr>
          <p:cNvCxnSpPr/>
          <p:nvPr/>
        </p:nvCxnSpPr>
        <p:spPr>
          <a:xfrm flipV="1">
            <a:off x="381000" y="2057400"/>
            <a:ext cx="381000" cy="228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D543026-F004-45B2-B6F0-1A6F01B506FA}"/>
              </a:ext>
            </a:extLst>
          </p:cNvPr>
          <p:cNvSpPr txBox="1"/>
          <p:nvPr/>
        </p:nvSpPr>
        <p:spPr>
          <a:xfrm flipH="1">
            <a:off x="762000" y="18727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Maintenance of the shape of the erythrocytes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E8965AFE-061C-4AFB-AD73-167C7D38D7E5}"/>
              </a:ext>
            </a:extLst>
          </p:cNvPr>
          <p:cNvCxnSpPr/>
          <p:nvPr/>
        </p:nvCxnSpPr>
        <p:spPr>
          <a:xfrm>
            <a:off x="914400" y="2514600"/>
            <a:ext cx="533400" cy="228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ABB615-27D0-4A3A-B85E-60D71B49C273}"/>
              </a:ext>
            </a:extLst>
          </p:cNvPr>
          <p:cNvSpPr txBox="1"/>
          <p:nvPr/>
        </p:nvSpPr>
        <p:spPr>
          <a:xfrm>
            <a:off x="1295400" y="2558534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Cofactors for kinases in anaerobic conditions for energy production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09309-345A-4D45-AD0D-F341B6B7553A}"/>
              </a:ext>
            </a:extLst>
          </p:cNvPr>
          <p:cNvSpPr txBox="1"/>
          <p:nvPr/>
        </p:nvSpPr>
        <p:spPr>
          <a:xfrm flipH="1">
            <a:off x="228600" y="3657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Zinc contributes in:  1) SOD     2) carbonic anhydrase    3) lactate dehydrogenase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C6928A-175A-4BE2-8E6E-1CE17755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"/>
            <a:ext cx="91440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accumulated will cause: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ar-JO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Convert F.A.s on cell membrane to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peroxide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will cause 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hemolysis of RBCs.</a:t>
            </a:r>
            <a:endParaRPr lang="ar-JO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Hb to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methemoglobin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leads to increase cell membrane 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fragility.</a:t>
            </a:r>
          </a:p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suspected when patients from certain ethnic groups develop anemia  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, jaundice and symptoms of hemolysis after challenges from any of the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causes, especially when there is a (+) family history.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tests will include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Complete blood count and reticulocytes count; in active G6PD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deficiency , Heinz  bodies can be seen in RBCs on a blood film.</a:t>
            </a:r>
          </a:p>
          <a:p>
            <a:r>
              <a:rPr lang="en-US" alt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Liver enzymes (to exclude other causes of jaundice).</a:t>
            </a:r>
          </a:p>
          <a:p>
            <a:r>
              <a:rPr lang="en-US" alt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Lactate dehydrogenase (elevated in hemolysis and a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marker of </a:t>
            </a:r>
          </a:p>
          <a:p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hemolytic severity)</a:t>
            </a:r>
          </a:p>
          <a:p>
            <a:r>
              <a:rPr lang="en-US" alt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Haptoglobin (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decreased in hemolysis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alt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"direct antiglobulin test"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coombs'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test) - this should be negative,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 hemolysis in G6PD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immune-mediated.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746BA-9163-44EE-A09A-43EEFE24427D}"/>
              </a:ext>
            </a:extLst>
          </p:cNvPr>
          <p:cNvSpPr txBox="1"/>
          <p:nvPr/>
        </p:nvSpPr>
        <p:spPr>
          <a:xfrm>
            <a:off x="4267200" y="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Its dissociation may produce </a:t>
            </a:r>
            <a:r>
              <a:rPr lang="ar-JO" sz="1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O-</a:t>
            </a:r>
            <a:r>
              <a:rPr lang="ar-JO" sz="1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free radical which will target the poly double bond in the polyunsaturated F.A =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</a:rPr>
              <a:t>peroxides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3FA4C-FBD6-4D1A-B533-82E1F85FC7E7}"/>
              </a:ext>
            </a:extLst>
          </p:cNvPr>
          <p:cNvSpPr txBox="1"/>
          <p:nvPr/>
        </p:nvSpPr>
        <p:spPr>
          <a:xfrm>
            <a:off x="1415366" y="1971261"/>
            <a:ext cx="772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JO" sz="1600" dirty="0">
              <a:highlight>
                <a:srgbClr val="00FF00"/>
              </a:highlight>
            </a:endParaRPr>
          </a:p>
          <a:p>
            <a:r>
              <a:rPr lang="en-US" sz="1600" dirty="0">
                <a:highlight>
                  <a:srgbClr val="00FF00"/>
                </a:highlight>
              </a:rPr>
              <a:t>*definite diagnosis=DNA sequencing to the gene responsible of producing G6PD*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7F153-9732-4EB5-84DB-15CF19CAEC5C}"/>
              </a:ext>
            </a:extLst>
          </p:cNvPr>
          <p:cNvSpPr txBox="1"/>
          <p:nvPr/>
        </p:nvSpPr>
        <p:spPr>
          <a:xfrm>
            <a:off x="3657600" y="1231852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Increase the rigidity of the cell membrane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4AD7A1-E6C2-45BD-BE8A-7E16C605D2B6}"/>
                  </a:ext>
                </a:extLst>
              </p14:cNvPr>
              <p14:cNvContentPartPr/>
              <p14:nvPr/>
            </p14:nvContentPartPr>
            <p14:xfrm>
              <a:off x="4517823" y="1072466"/>
              <a:ext cx="239760" cy="22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4AD7A1-E6C2-45BD-BE8A-7E16C605D2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8823" y="1063466"/>
                <a:ext cx="2574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D8CC7C-CBAD-4A3A-A733-A401CA03EF3D}"/>
                  </a:ext>
                </a:extLst>
              </p14:cNvPr>
              <p14:cNvContentPartPr/>
              <p14:nvPr/>
            </p14:nvContentPartPr>
            <p14:xfrm>
              <a:off x="3299583" y="1288106"/>
              <a:ext cx="419760" cy="222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D8CC7C-CBAD-4A3A-A733-A401CA03EF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0943" y="1279106"/>
                <a:ext cx="437400" cy="2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4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3E4077-7374-48A0-BE91-5E2F67623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2578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ar-JO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ابعد عن الشر </a:t>
            </a:r>
            <a:r>
              <a:rPr lang="ar-JO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وغنيله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Avoid the drugs and foods that cause </a:t>
            </a:r>
          </a:p>
          <a:p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hemolysis (inevitable).</a:t>
            </a:r>
          </a:p>
          <a:p>
            <a:pPr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Vaccination against some common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pathogens (e.g. Hepatitis  A and Hepatitis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may prevent infection-induced attacks.</a:t>
            </a:r>
          </a:p>
          <a:p>
            <a:pPr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acute phase of hemolysis, blood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transfusions might be necessary, or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even dialysis in acute renal failure. </a:t>
            </a:r>
          </a:p>
          <a:p>
            <a:pPr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Blood transfusion is an important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symptomatic measure, as the transfused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red cells are generally not G6PD deficient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 will live a normal lifespan in the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recipient's circulation.</a:t>
            </a:r>
          </a:p>
          <a:p>
            <a:pPr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patients may benefit from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splenectomy as this is an important site of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red cell destruction. </a:t>
            </a:r>
          </a:p>
          <a:p>
            <a:pPr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Folic acid should be used in any disorder </a:t>
            </a:r>
          </a:p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featuring a high red cell turnover. </a:t>
            </a:r>
          </a:p>
          <a:p>
            <a:pPr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Antioxidants as vitamin E and selenium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C:\Users\ALWALY\Documents\lippincot photos\c13\13_011.jpg">
            <a:extLst>
              <a:ext uri="{FF2B5EF4-FFF2-40B4-BE49-F238E27FC236}">
                <a16:creationId xmlns:a16="http://schemas.microsoft.com/office/drawing/2014/main" id="{58A4D6A4-42E0-440B-BEE3-CDF232BF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2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67EC14-5C29-4DDA-82BB-4124C90C6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Pyruvate kinase deficiency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one of the most common enzymopathy associated with chronic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hemolytic anemia, which usually occurs in compound heterozygotes for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two different mutant alleles and in homozygotes.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increased 2, 3-BPG levels eases the anemia by lowering the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oxygen-affinity of hemoglobin.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Phenotypically, the clinical picture varies from severe hemolysis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causing neonatal death, to a well-compensated hemolytic anemia and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only very rare cases can present with hydrops fetalis.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than 180 gene mutations in had been reported to be associated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with PK deficiency.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Most of these mutations (70%) are the missense mutants c.1456C→T  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(Arg486Trp), c.1529G→A (Arg510Gln), c.994G→A (Gly332Ser), and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nonsense mutant c.721G→T (Glu241stop). 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affect conserved residues in structurally and functionally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important domains of PK.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92B46-5B81-49AD-B28F-158FCF78B05D}"/>
              </a:ext>
            </a:extLst>
          </p:cNvPr>
          <p:cNvSpPr txBox="1"/>
          <p:nvPr/>
        </p:nvSpPr>
        <p:spPr>
          <a:xfrm>
            <a:off x="0" y="5867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*</a:t>
            </a:r>
            <a:r>
              <a:rPr lang="en-US" dirty="0">
                <a:highlight>
                  <a:srgbClr val="00FF00"/>
                </a:highlight>
              </a:rPr>
              <a:t>nonsense mutation</a:t>
            </a:r>
            <a:r>
              <a:rPr lang="en-US" dirty="0"/>
              <a:t>: substitution of a single base pair that leads to appearance of stop codon</a:t>
            </a:r>
          </a:p>
          <a:p>
            <a:r>
              <a:rPr lang="en-US" dirty="0">
                <a:highlight>
                  <a:srgbClr val="FFFF00"/>
                </a:highlight>
              </a:rPr>
              <a:t>*its more dangerous than the missense mutation</a:t>
            </a:r>
          </a:p>
        </p:txBody>
      </p:sp>
    </p:spTree>
    <p:extLst>
      <p:ext uri="{BB962C8B-B14F-4D97-AF65-F5344CB8AC3E}">
        <p14:creationId xmlns:p14="http://schemas.microsoft.com/office/powerpoint/2010/main" val="392474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D3D1F-116F-48E9-BDBF-B6B392F2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Triose phosphate isomerase deficiency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TPI catalyzes the interconversion of dihydroxyacetone phosphate and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glyceraldehyde-3-phosphate and plays an important role in several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crucial metabolic pathways.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metabolic pattern of TPI deficient erythrocytes is characterized by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high levels of dihydroxyacetone phosphate and a relatively minute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decrease of ATP.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Dihydroxyacetone phosphate accumulation has been reported to be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toxic for cellular functions and responsible for the severity of TPI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enzymopathies but its mechanism of toxicity is not well understood.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defect leads to hemolytic anemia coupled with neurological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dysfunction.</a:t>
            </a:r>
          </a:p>
        </p:txBody>
      </p:sp>
    </p:spTree>
    <p:extLst>
      <p:ext uri="{BB962C8B-B14F-4D97-AF65-F5344CB8AC3E}">
        <p14:creationId xmlns:p14="http://schemas.microsoft.com/office/powerpoint/2010/main" val="198424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CA9DCF-D645-4E39-9CD6-E6CB576F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Phosphoglucose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isomerase deficiency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Phosphoglucose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isomerase catalyzes the reversible isomerization from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G6P to F6P, an equilibrium reaction of glycolysis. 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Glucose turnover reacts, therefore, only on deficiency below a very low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critical residual activity of PGI but then with a decline of lactate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formation, i.e., decrease in glycolytic flux.</a:t>
            </a:r>
          </a:p>
          <a:p>
            <a:pPr eaLnBrk="1" hangingPunct="1">
              <a:buFontTx/>
              <a:buChar char="-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consequence of a limitation by the PGI reaction is an increase of the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G6P level which causes a feedback inhibition of hexokinase resulting  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both in a lower rate of glycolysis and increased PPP activity associated,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turn, with the recombination of F6P formed in PPP with glycolytic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pathway.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With the effect of hexokinase inhibition, ATP, D23PG and GSH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regeneration decreases.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This is the third most common enzymopathy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067466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CC153-5639-4123-B2DF-7BCB2BA32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Diphosphoglycerate mutase deficiency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Disphosphoglyceromutase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multifunctional enzyme which                                                            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catalyzes both the synthesis and dephosphorylation of D23PG in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human red blood cells.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lowering of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disphosphoglyceromutase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turnover via D23PG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declines in favor of substrate phosphorylation catalyzed by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phosphoglycerate kinase and pyruvate kinase leading to changes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the metabolic pattern. ATP, FDP, triose phosphates, P3G, P2G,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PEP are enhanced, ADP, D23PG, F6P, G6P are diminished.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Phosphoglycerate kinase deficiency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PGK is a key enzyme for ATP generation in the glycolytic pathway,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catalyzing the conversion of 1,3-diphosphoglycerate to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3-phosphoglycerate bypassing the Rapoport-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Luebering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shunt.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significant accumulation of D23PG, and a decreased concentration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ATP were observed in patients with PGK deficiency.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Also, diminished glucose consumption was reported.</a:t>
            </a:r>
          </a:p>
        </p:txBody>
      </p:sp>
    </p:spTree>
    <p:extLst>
      <p:ext uri="{BB962C8B-B14F-4D97-AF65-F5344CB8AC3E}">
        <p14:creationId xmlns:p14="http://schemas.microsoft.com/office/powerpoint/2010/main" val="1688393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0AE7629-ACEF-490F-81CA-0E6A7C726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4" y="1652806"/>
            <a:ext cx="8178799" cy="429387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8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332F84E1-9E1E-A52B-0C6B-3BA7F4E37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Erythrocyte exceptions</a:t>
            </a:r>
          </a:p>
          <a:p>
            <a:pPr eaLnBrk="1" hangingPunct="1"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RBC is, both structurally and metabolically, the simplest cell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the body, during its maturation, the RBC loses all its subcellular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organelles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ATP production in oxidative phosphorylation</a:t>
            </a:r>
          </a:p>
          <a:p>
            <a:pPr eaLnBrk="1" hangingPunct="1"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ability to replace damaged lipids and proteins (low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activities, with no ability to synthesize new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or lipids)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 synthesis of DNA and RNA because of lacking nuclei</a:t>
            </a:r>
            <a:endParaRPr lang="cs-CZ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radicals exposure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aemoglobin autoxidation (O</a:t>
            </a:r>
            <a:r>
              <a:rPr lang="cs-CZ" altLang="en-US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US" sz="2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•-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release)</a:t>
            </a:r>
          </a:p>
          <a:p>
            <a:pPr eaLnBrk="1" hangingPunct="1"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membrane rich in polyunsaturated fatty acids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(susceptible to lipid peroxidation)</a:t>
            </a:r>
          </a:p>
          <a:p>
            <a:pPr eaLnBrk="1" hangingPunct="1">
              <a:buFontTx/>
              <a:buChar char="-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eformation in tiny capillaries; catalytic ions leakage (cause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lipid peroxidation)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478FC-6FFA-42C6-B278-04FD995BC6B2}"/>
              </a:ext>
            </a:extLst>
          </p:cNvPr>
          <p:cNvSpPr txBox="1"/>
          <p:nvPr/>
        </p:nvSpPr>
        <p:spPr>
          <a:xfrm>
            <a:off x="228600" y="3581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It is always subjected to oxidative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E78D7-892B-4B5F-A21E-D5D8E4898C01}"/>
              </a:ext>
            </a:extLst>
          </p:cNvPr>
          <p:cNvSpPr txBox="1"/>
          <p:nvPr/>
        </p:nvSpPr>
        <p:spPr>
          <a:xfrm flipH="1">
            <a:off x="3048000" y="6019800"/>
            <a:ext cx="609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 The peroxide increase the rigidity of the cell membrane so it will not be modified to adapt it self inside the small capillaries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2A42318-76A1-21A0-12FF-F96C57DA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 eaLnBrk="1" hangingPunct="1"/>
            <a:endParaRPr lang="en-US" altLang="en-US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Figure3-8.jpg">
            <a:extLst>
              <a:ext uri="{FF2B5EF4-FFF2-40B4-BE49-F238E27FC236}">
                <a16:creationId xmlns:a16="http://schemas.microsoft.com/office/drawing/2014/main" id="{D38CBCAB-42CA-8D54-E932-064C1B4B1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0B47245C-B637-3581-8358-BEB487E0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0"/>
            <a:ext cx="206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endParaRPr lang="cs-CZ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BCCD2A83-5360-5EAC-5A1F-2136EEBA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2578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Metabolism of the human RBCs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-The main red cell energy source is  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glucose because of lacking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mitochondria, it is metabolized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through the glycolytic pathway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(anaerobically) for producing 2 moles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of ATP and 2 lactate molecules as end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products/glucose mol. No ability to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oxidize fats.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-The glycolytic pathway is modified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by the  Rapoport-Luebering shunt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by diphosphoglycerate mutase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generating 2, 3-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bisphosphglycerate.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-The pentose phosphate shunt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contributes to the redox status of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the cell by producing 2 moles of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NADPH/ 1 mole of glucose.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CE21C857-4AFE-0CE3-A62A-2085FB60B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red cell energy requirement is necessary for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Replenishing its adenine nucleotide pool using salvage pathways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Protecting the cell against oxidative stress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Controlling its volume by membrane Na/K ATPase (cation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pump), which maintains high K+, low Na+ and Ca++ in the cell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Maintaining the plasticity of its membrane and the biconcave 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shape (If energy is decreased, RBCs will be logged with Ca++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 Na+, while K+ is depleted causing a change of biconcave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into spherical form).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Preventing the accumulation of </a:t>
            </a:r>
            <a:r>
              <a:rPr lang="en-US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methemoglobin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Modulating oxyhemoglobin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Keeping the sulfhydryl groups of RBCs enzymes, Hb and 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membranes in the active reduced form.</a:t>
            </a:r>
          </a:p>
          <a:p>
            <a:pPr eaLnBrk="1" hangingPunct="1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1E2EFF-8B77-4D2F-9D5E-0624CB8A8350}"/>
              </a:ext>
            </a:extLst>
          </p:cNvPr>
          <p:cNvCxnSpPr/>
          <p:nvPr/>
        </p:nvCxnSpPr>
        <p:spPr>
          <a:xfrm>
            <a:off x="6629400" y="38100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5A5BAB6-A681-416E-8F5F-72F68D958CD6}"/>
              </a:ext>
            </a:extLst>
          </p:cNvPr>
          <p:cNvSpPr txBox="1"/>
          <p:nvPr/>
        </p:nvSpPr>
        <p:spPr>
          <a:xfrm flipH="1">
            <a:off x="6979919" y="3625334"/>
            <a:ext cx="216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By converting it into hemoglobin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46ABE-5244-4BF6-9487-4E190A618465}"/>
              </a:ext>
            </a:extLst>
          </p:cNvPr>
          <p:cNvSpPr txBox="1"/>
          <p:nvPr/>
        </p:nvSpPr>
        <p:spPr>
          <a:xfrm>
            <a:off x="0" y="5247243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body blood (5L) contain 2L of RBCs         2Kg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2 Kg utilize 20g of glucose/ day = every 1Kg consume 10g of glucose/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other hand, the skim utilize 2.5g of glucose /day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4:1     </a:t>
            </a:r>
            <a:r>
              <a:rPr lang="en-US" dirty="0"/>
              <a:t>by skim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RBCs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7CA772-03E6-4FEA-8A32-7BEEBAB5CFF0}"/>
              </a:ext>
            </a:extLst>
          </p:cNvPr>
          <p:cNvSpPr/>
          <p:nvPr/>
        </p:nvSpPr>
        <p:spPr>
          <a:xfrm>
            <a:off x="4373217" y="5393635"/>
            <a:ext cx="437322" cy="106017"/>
          </a:xfrm>
          <a:custGeom>
            <a:avLst/>
            <a:gdLst>
              <a:gd name="connsiteX0" fmla="*/ 0 w 437322"/>
              <a:gd name="connsiteY0" fmla="*/ 53008 h 106017"/>
              <a:gd name="connsiteX1" fmla="*/ 106018 w 437322"/>
              <a:gd name="connsiteY1" fmla="*/ 0 h 106017"/>
              <a:gd name="connsiteX2" fmla="*/ 185531 w 437322"/>
              <a:gd name="connsiteY2" fmla="*/ 13252 h 106017"/>
              <a:gd name="connsiteX3" fmla="*/ 251792 w 437322"/>
              <a:gd name="connsiteY3" fmla="*/ 106017 h 106017"/>
              <a:gd name="connsiteX4" fmla="*/ 318053 w 437322"/>
              <a:gd name="connsiteY4" fmla="*/ 92765 h 106017"/>
              <a:gd name="connsiteX5" fmla="*/ 344557 w 437322"/>
              <a:gd name="connsiteY5" fmla="*/ 53008 h 106017"/>
              <a:gd name="connsiteX6" fmla="*/ 437322 w 437322"/>
              <a:gd name="connsiteY6" fmla="*/ 39756 h 1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322" h="106017">
                <a:moveTo>
                  <a:pt x="0" y="53008"/>
                </a:moveTo>
                <a:cubicBezTo>
                  <a:pt x="12482" y="45519"/>
                  <a:pt x="77488" y="0"/>
                  <a:pt x="106018" y="0"/>
                </a:cubicBezTo>
                <a:cubicBezTo>
                  <a:pt x="132888" y="0"/>
                  <a:pt x="159027" y="8835"/>
                  <a:pt x="185531" y="13252"/>
                </a:cubicBezTo>
                <a:cubicBezTo>
                  <a:pt x="216452" y="106017"/>
                  <a:pt x="185531" y="83930"/>
                  <a:pt x="251792" y="106017"/>
                </a:cubicBezTo>
                <a:cubicBezTo>
                  <a:pt x="273879" y="101600"/>
                  <a:pt x="298496" y="103940"/>
                  <a:pt x="318053" y="92765"/>
                </a:cubicBezTo>
                <a:cubicBezTo>
                  <a:pt x="331882" y="84863"/>
                  <a:pt x="332120" y="62958"/>
                  <a:pt x="344557" y="53008"/>
                </a:cubicBezTo>
                <a:cubicBezTo>
                  <a:pt x="368106" y="34168"/>
                  <a:pt x="412049" y="39756"/>
                  <a:pt x="437322" y="397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05C068-8850-4BA9-B623-14CF36AD3B0E}"/>
              </a:ext>
            </a:extLst>
          </p:cNvPr>
          <p:cNvCxnSpPr/>
          <p:nvPr/>
        </p:nvCxnSpPr>
        <p:spPr>
          <a:xfrm>
            <a:off x="457200" y="63246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9CF565-EB5B-4143-B540-24F28257393E}"/>
              </a:ext>
            </a:extLst>
          </p:cNvPr>
          <p:cNvCxnSpPr/>
          <p:nvPr/>
        </p:nvCxnSpPr>
        <p:spPr>
          <a:xfrm>
            <a:off x="685800" y="62484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7F3A579-FA85-E150-7458-0D998A7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8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C64F3CBE-977E-BAE2-8206-2002EF7C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human RBCs metabolism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20A5B9-A5C4-4CCE-A991-D83C609BF150}"/>
              </a:ext>
            </a:extLst>
          </p:cNvPr>
          <p:cNvCxnSpPr/>
          <p:nvPr/>
        </p:nvCxnSpPr>
        <p:spPr>
          <a:xfrm>
            <a:off x="4724400" y="6096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A1BED5-1FE7-4DBB-8250-1F7A7B1F6969}"/>
              </a:ext>
            </a:extLst>
          </p:cNvPr>
          <p:cNvCxnSpPr>
            <a:cxnSpLocks/>
          </p:cNvCxnSpPr>
          <p:nvPr/>
        </p:nvCxnSpPr>
        <p:spPr>
          <a:xfrm>
            <a:off x="3124200" y="3200400"/>
            <a:ext cx="2019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74EEEA-5979-4AF6-9C48-7406C650EE8E}"/>
              </a:ext>
            </a:extLst>
          </p:cNvPr>
          <p:cNvCxnSpPr>
            <a:cxnSpLocks/>
          </p:cNvCxnSpPr>
          <p:nvPr/>
        </p:nvCxnSpPr>
        <p:spPr>
          <a:xfrm>
            <a:off x="5943600" y="23622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1A7216-FA18-47B0-8B6C-F68C9180AB93}"/>
              </a:ext>
            </a:extLst>
          </p:cNvPr>
          <p:cNvCxnSpPr/>
          <p:nvPr/>
        </p:nvCxnSpPr>
        <p:spPr>
          <a:xfrm flipV="1">
            <a:off x="7467600" y="1981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534401-5C80-4816-ABA9-BB78F1CA616F}"/>
              </a:ext>
            </a:extLst>
          </p:cNvPr>
          <p:cNvCxnSpPr/>
          <p:nvPr/>
        </p:nvCxnSpPr>
        <p:spPr>
          <a:xfrm flipH="1">
            <a:off x="5943600" y="19812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D5DA26-60E9-4E15-B624-E7ECB6A6202E}"/>
              </a:ext>
            </a:extLst>
          </p:cNvPr>
          <p:cNvCxnSpPr/>
          <p:nvPr/>
        </p:nvCxnSpPr>
        <p:spPr>
          <a:xfrm>
            <a:off x="5943600" y="1981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7A767F-60AA-4EB8-A233-B8924C269203}"/>
              </a:ext>
            </a:extLst>
          </p:cNvPr>
          <p:cNvCxnSpPr/>
          <p:nvPr/>
        </p:nvCxnSpPr>
        <p:spPr>
          <a:xfrm>
            <a:off x="8382000" y="2667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FCC69E-A8D1-4046-9FD0-162A70E4A83D}"/>
              </a:ext>
            </a:extLst>
          </p:cNvPr>
          <p:cNvCxnSpPr/>
          <p:nvPr/>
        </p:nvCxnSpPr>
        <p:spPr>
          <a:xfrm>
            <a:off x="8382000" y="36576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04C275-3680-4951-BC4B-542D1603A114}"/>
              </a:ext>
            </a:extLst>
          </p:cNvPr>
          <p:cNvCxnSpPr/>
          <p:nvPr/>
        </p:nvCxnSpPr>
        <p:spPr>
          <a:xfrm>
            <a:off x="7239000" y="461963"/>
            <a:ext cx="457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2F4971-4D7F-4112-B289-73943D6C5DF2}"/>
              </a:ext>
            </a:extLst>
          </p:cNvPr>
          <p:cNvSpPr/>
          <p:nvPr/>
        </p:nvSpPr>
        <p:spPr>
          <a:xfrm>
            <a:off x="8150087" y="2967288"/>
            <a:ext cx="556591" cy="372260"/>
          </a:xfrm>
          <a:custGeom>
            <a:avLst/>
            <a:gdLst>
              <a:gd name="connsiteX0" fmla="*/ 371061 w 556591"/>
              <a:gd name="connsiteY0" fmla="*/ 27703 h 372260"/>
              <a:gd name="connsiteX1" fmla="*/ 106017 w 556591"/>
              <a:gd name="connsiteY1" fmla="*/ 27703 h 372260"/>
              <a:gd name="connsiteX2" fmla="*/ 79513 w 556591"/>
              <a:gd name="connsiteY2" fmla="*/ 54208 h 372260"/>
              <a:gd name="connsiteX3" fmla="*/ 26504 w 556591"/>
              <a:gd name="connsiteY3" fmla="*/ 120469 h 372260"/>
              <a:gd name="connsiteX4" fmla="*/ 13252 w 556591"/>
              <a:gd name="connsiteY4" fmla="*/ 173477 h 372260"/>
              <a:gd name="connsiteX5" fmla="*/ 0 w 556591"/>
              <a:gd name="connsiteY5" fmla="*/ 213234 h 372260"/>
              <a:gd name="connsiteX6" fmla="*/ 13252 w 556591"/>
              <a:gd name="connsiteY6" fmla="*/ 305999 h 372260"/>
              <a:gd name="connsiteX7" fmla="*/ 39756 w 556591"/>
              <a:gd name="connsiteY7" fmla="*/ 345755 h 372260"/>
              <a:gd name="connsiteX8" fmla="*/ 119270 w 556591"/>
              <a:gd name="connsiteY8" fmla="*/ 372260 h 372260"/>
              <a:gd name="connsiteX9" fmla="*/ 331304 w 556591"/>
              <a:gd name="connsiteY9" fmla="*/ 359008 h 372260"/>
              <a:gd name="connsiteX10" fmla="*/ 410817 w 556591"/>
              <a:gd name="connsiteY10" fmla="*/ 332503 h 372260"/>
              <a:gd name="connsiteX11" fmla="*/ 450574 w 556591"/>
              <a:gd name="connsiteY11" fmla="*/ 319251 h 372260"/>
              <a:gd name="connsiteX12" fmla="*/ 516835 w 556591"/>
              <a:gd name="connsiteY12" fmla="*/ 266242 h 372260"/>
              <a:gd name="connsiteX13" fmla="*/ 543339 w 556591"/>
              <a:gd name="connsiteY13" fmla="*/ 226486 h 372260"/>
              <a:gd name="connsiteX14" fmla="*/ 556591 w 556591"/>
              <a:gd name="connsiteY14" fmla="*/ 186729 h 372260"/>
              <a:gd name="connsiteX15" fmla="*/ 543339 w 556591"/>
              <a:gd name="connsiteY15" fmla="*/ 93964 h 372260"/>
              <a:gd name="connsiteX16" fmla="*/ 530087 w 556591"/>
              <a:gd name="connsiteY16" fmla="*/ 54208 h 372260"/>
              <a:gd name="connsiteX17" fmla="*/ 490330 w 556591"/>
              <a:gd name="connsiteY17" fmla="*/ 27703 h 372260"/>
              <a:gd name="connsiteX18" fmla="*/ 318052 w 556591"/>
              <a:gd name="connsiteY18" fmla="*/ 1199 h 37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591" h="372260">
                <a:moveTo>
                  <a:pt x="371061" y="27703"/>
                </a:moveTo>
                <a:cubicBezTo>
                  <a:pt x="260549" y="9285"/>
                  <a:pt x="248760" y="938"/>
                  <a:pt x="106017" y="27703"/>
                </a:cubicBezTo>
                <a:cubicBezTo>
                  <a:pt x="93737" y="30006"/>
                  <a:pt x="87318" y="44452"/>
                  <a:pt x="79513" y="54208"/>
                </a:cubicBezTo>
                <a:cubicBezTo>
                  <a:pt x="12649" y="137790"/>
                  <a:pt x="90496" y="56477"/>
                  <a:pt x="26504" y="120469"/>
                </a:cubicBezTo>
                <a:cubicBezTo>
                  <a:pt x="22087" y="138138"/>
                  <a:pt x="18255" y="155965"/>
                  <a:pt x="13252" y="173477"/>
                </a:cubicBezTo>
                <a:cubicBezTo>
                  <a:pt x="9414" y="186909"/>
                  <a:pt x="0" y="199265"/>
                  <a:pt x="0" y="213234"/>
                </a:cubicBezTo>
                <a:cubicBezTo>
                  <a:pt x="0" y="244470"/>
                  <a:pt x="4277" y="276081"/>
                  <a:pt x="13252" y="305999"/>
                </a:cubicBezTo>
                <a:cubicBezTo>
                  <a:pt x="17829" y="321254"/>
                  <a:pt x="26250" y="337314"/>
                  <a:pt x="39756" y="345755"/>
                </a:cubicBezTo>
                <a:cubicBezTo>
                  <a:pt x="63448" y="360562"/>
                  <a:pt x="119270" y="372260"/>
                  <a:pt x="119270" y="372260"/>
                </a:cubicBezTo>
                <a:cubicBezTo>
                  <a:pt x="189948" y="367843"/>
                  <a:pt x="261137" y="368576"/>
                  <a:pt x="331304" y="359008"/>
                </a:cubicBezTo>
                <a:cubicBezTo>
                  <a:pt x="358986" y="355233"/>
                  <a:pt x="384313" y="341338"/>
                  <a:pt x="410817" y="332503"/>
                </a:cubicBezTo>
                <a:lnTo>
                  <a:pt x="450574" y="319251"/>
                </a:lnTo>
                <a:cubicBezTo>
                  <a:pt x="480094" y="299571"/>
                  <a:pt x="495254" y="293219"/>
                  <a:pt x="516835" y="266242"/>
                </a:cubicBezTo>
                <a:cubicBezTo>
                  <a:pt x="526784" y="253805"/>
                  <a:pt x="534504" y="239738"/>
                  <a:pt x="543339" y="226486"/>
                </a:cubicBezTo>
                <a:cubicBezTo>
                  <a:pt x="547756" y="213234"/>
                  <a:pt x="556591" y="200698"/>
                  <a:pt x="556591" y="186729"/>
                </a:cubicBezTo>
                <a:cubicBezTo>
                  <a:pt x="556591" y="155493"/>
                  <a:pt x="549465" y="124593"/>
                  <a:pt x="543339" y="93964"/>
                </a:cubicBezTo>
                <a:cubicBezTo>
                  <a:pt x="540600" y="80266"/>
                  <a:pt x="538813" y="65116"/>
                  <a:pt x="530087" y="54208"/>
                </a:cubicBezTo>
                <a:cubicBezTo>
                  <a:pt x="520137" y="41771"/>
                  <a:pt x="504885" y="34172"/>
                  <a:pt x="490330" y="27703"/>
                </a:cubicBezTo>
                <a:cubicBezTo>
                  <a:pt x="408695" y="-8579"/>
                  <a:pt x="408636" y="1199"/>
                  <a:pt x="318052" y="1199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AADEE46-E52E-4B13-85B4-05B824FED492}"/>
              </a:ext>
            </a:extLst>
          </p:cNvPr>
          <p:cNvSpPr/>
          <p:nvPr/>
        </p:nvSpPr>
        <p:spPr>
          <a:xfrm>
            <a:off x="2597361" y="2726454"/>
            <a:ext cx="675926" cy="348050"/>
          </a:xfrm>
          <a:custGeom>
            <a:avLst/>
            <a:gdLst>
              <a:gd name="connsiteX0" fmla="*/ 463891 w 675926"/>
              <a:gd name="connsiteY0" fmla="*/ 3494 h 348050"/>
              <a:gd name="connsiteX1" fmla="*/ 145839 w 675926"/>
              <a:gd name="connsiteY1" fmla="*/ 16746 h 348050"/>
              <a:gd name="connsiteX2" fmla="*/ 106082 w 675926"/>
              <a:gd name="connsiteY2" fmla="*/ 29998 h 348050"/>
              <a:gd name="connsiteX3" fmla="*/ 53074 w 675926"/>
              <a:gd name="connsiteY3" fmla="*/ 43250 h 348050"/>
              <a:gd name="connsiteX4" fmla="*/ 13317 w 675926"/>
              <a:gd name="connsiteY4" fmla="*/ 69755 h 348050"/>
              <a:gd name="connsiteX5" fmla="*/ 65 w 675926"/>
              <a:gd name="connsiteY5" fmla="*/ 109511 h 348050"/>
              <a:gd name="connsiteX6" fmla="*/ 13317 w 675926"/>
              <a:gd name="connsiteY6" fmla="*/ 295042 h 348050"/>
              <a:gd name="connsiteX7" fmla="*/ 53074 w 675926"/>
              <a:gd name="connsiteY7" fmla="*/ 321546 h 348050"/>
              <a:gd name="connsiteX8" fmla="*/ 132587 w 675926"/>
              <a:gd name="connsiteY8" fmla="*/ 348050 h 348050"/>
              <a:gd name="connsiteX9" fmla="*/ 490396 w 675926"/>
              <a:gd name="connsiteY9" fmla="*/ 308294 h 348050"/>
              <a:gd name="connsiteX10" fmla="*/ 622917 w 675926"/>
              <a:gd name="connsiteY10" fmla="*/ 268537 h 348050"/>
              <a:gd name="connsiteX11" fmla="*/ 662674 w 675926"/>
              <a:gd name="connsiteY11" fmla="*/ 255285 h 348050"/>
              <a:gd name="connsiteX12" fmla="*/ 675926 w 675926"/>
              <a:gd name="connsiteY12" fmla="*/ 215529 h 348050"/>
              <a:gd name="connsiteX13" fmla="*/ 636169 w 675926"/>
              <a:gd name="connsiteY13" fmla="*/ 69755 h 348050"/>
              <a:gd name="connsiteX14" fmla="*/ 609665 w 675926"/>
              <a:gd name="connsiteY14" fmla="*/ 43250 h 348050"/>
              <a:gd name="connsiteX15" fmla="*/ 530152 w 675926"/>
              <a:gd name="connsiteY15" fmla="*/ 3494 h 3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926" h="348050">
                <a:moveTo>
                  <a:pt x="463891" y="3494"/>
                </a:moveTo>
                <a:cubicBezTo>
                  <a:pt x="357874" y="7911"/>
                  <a:pt x="251658" y="8908"/>
                  <a:pt x="145839" y="16746"/>
                </a:cubicBezTo>
                <a:cubicBezTo>
                  <a:pt x="131908" y="17778"/>
                  <a:pt x="119514" y="26160"/>
                  <a:pt x="106082" y="29998"/>
                </a:cubicBezTo>
                <a:cubicBezTo>
                  <a:pt x="88570" y="35001"/>
                  <a:pt x="70743" y="38833"/>
                  <a:pt x="53074" y="43250"/>
                </a:cubicBezTo>
                <a:cubicBezTo>
                  <a:pt x="39822" y="52085"/>
                  <a:pt x="23267" y="57318"/>
                  <a:pt x="13317" y="69755"/>
                </a:cubicBezTo>
                <a:cubicBezTo>
                  <a:pt x="4591" y="80663"/>
                  <a:pt x="65" y="95542"/>
                  <a:pt x="65" y="109511"/>
                </a:cubicBezTo>
                <a:cubicBezTo>
                  <a:pt x="65" y="171512"/>
                  <a:pt x="-1721" y="234892"/>
                  <a:pt x="13317" y="295042"/>
                </a:cubicBezTo>
                <a:cubicBezTo>
                  <a:pt x="17180" y="310494"/>
                  <a:pt x="38520" y="315077"/>
                  <a:pt x="53074" y="321546"/>
                </a:cubicBezTo>
                <a:cubicBezTo>
                  <a:pt x="78604" y="332893"/>
                  <a:pt x="132587" y="348050"/>
                  <a:pt x="132587" y="348050"/>
                </a:cubicBezTo>
                <a:cubicBezTo>
                  <a:pt x="420751" y="332884"/>
                  <a:pt x="302842" y="355182"/>
                  <a:pt x="490396" y="308294"/>
                </a:cubicBezTo>
                <a:cubicBezTo>
                  <a:pt x="570509" y="288266"/>
                  <a:pt x="526124" y="300802"/>
                  <a:pt x="622917" y="268537"/>
                </a:cubicBezTo>
                <a:lnTo>
                  <a:pt x="662674" y="255285"/>
                </a:lnTo>
                <a:cubicBezTo>
                  <a:pt x="667091" y="242033"/>
                  <a:pt x="675926" y="229498"/>
                  <a:pt x="675926" y="215529"/>
                </a:cubicBezTo>
                <a:cubicBezTo>
                  <a:pt x="675926" y="138597"/>
                  <a:pt x="675620" y="119068"/>
                  <a:pt x="636169" y="69755"/>
                </a:cubicBezTo>
                <a:cubicBezTo>
                  <a:pt x="628364" y="59999"/>
                  <a:pt x="618500" y="52085"/>
                  <a:pt x="609665" y="43250"/>
                </a:cubicBezTo>
                <a:cubicBezTo>
                  <a:pt x="589428" y="-17460"/>
                  <a:pt x="610382" y="3494"/>
                  <a:pt x="530152" y="34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D48BCBE-B2D2-421E-BE65-A9B1B887AA3F}"/>
              </a:ext>
            </a:extLst>
          </p:cNvPr>
          <p:cNvSpPr/>
          <p:nvPr/>
        </p:nvSpPr>
        <p:spPr>
          <a:xfrm>
            <a:off x="7156175" y="147935"/>
            <a:ext cx="609600" cy="403065"/>
          </a:xfrm>
          <a:custGeom>
            <a:avLst/>
            <a:gdLst>
              <a:gd name="connsiteX0" fmla="*/ 371061 w 609600"/>
              <a:gd name="connsiteY0" fmla="*/ 18752 h 403065"/>
              <a:gd name="connsiteX1" fmla="*/ 53009 w 609600"/>
              <a:gd name="connsiteY1" fmla="*/ 18752 h 403065"/>
              <a:gd name="connsiteX2" fmla="*/ 0 w 609600"/>
              <a:gd name="connsiteY2" fmla="*/ 85013 h 403065"/>
              <a:gd name="connsiteX3" fmla="*/ 13252 w 609600"/>
              <a:gd name="connsiteY3" fmla="*/ 283795 h 403065"/>
              <a:gd name="connsiteX4" fmla="*/ 26504 w 609600"/>
              <a:gd name="connsiteY4" fmla="*/ 323552 h 403065"/>
              <a:gd name="connsiteX5" fmla="*/ 92765 w 609600"/>
              <a:gd name="connsiteY5" fmla="*/ 376560 h 403065"/>
              <a:gd name="connsiteX6" fmla="*/ 119269 w 609600"/>
              <a:gd name="connsiteY6" fmla="*/ 403065 h 403065"/>
              <a:gd name="connsiteX7" fmla="*/ 344556 w 609600"/>
              <a:gd name="connsiteY7" fmla="*/ 389813 h 403065"/>
              <a:gd name="connsiteX8" fmla="*/ 424069 w 609600"/>
              <a:gd name="connsiteY8" fmla="*/ 363308 h 403065"/>
              <a:gd name="connsiteX9" fmla="*/ 463826 w 609600"/>
              <a:gd name="connsiteY9" fmla="*/ 350056 h 403065"/>
              <a:gd name="connsiteX10" fmla="*/ 543339 w 609600"/>
              <a:gd name="connsiteY10" fmla="*/ 310300 h 403065"/>
              <a:gd name="connsiteX11" fmla="*/ 609600 w 609600"/>
              <a:gd name="connsiteY11" fmla="*/ 217534 h 403065"/>
              <a:gd name="connsiteX12" fmla="*/ 596348 w 609600"/>
              <a:gd name="connsiteY12" fmla="*/ 151274 h 403065"/>
              <a:gd name="connsiteX13" fmla="*/ 569843 w 609600"/>
              <a:gd name="connsiteY13" fmla="*/ 124769 h 403065"/>
              <a:gd name="connsiteX14" fmla="*/ 490330 w 609600"/>
              <a:gd name="connsiteY14" fmla="*/ 85013 h 403065"/>
              <a:gd name="connsiteX15" fmla="*/ 437322 w 609600"/>
              <a:gd name="connsiteY15" fmla="*/ 45256 h 40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9600" h="403065">
                <a:moveTo>
                  <a:pt x="371061" y="18752"/>
                </a:moveTo>
                <a:cubicBezTo>
                  <a:pt x="239700" y="-3141"/>
                  <a:pt x="239232" y="-9181"/>
                  <a:pt x="53009" y="18752"/>
                </a:cubicBezTo>
                <a:cubicBezTo>
                  <a:pt x="39019" y="20850"/>
                  <a:pt x="3124" y="80327"/>
                  <a:pt x="0" y="85013"/>
                </a:cubicBezTo>
                <a:cubicBezTo>
                  <a:pt x="4417" y="151274"/>
                  <a:pt x="5919" y="217793"/>
                  <a:pt x="13252" y="283795"/>
                </a:cubicBezTo>
                <a:cubicBezTo>
                  <a:pt x="14795" y="297679"/>
                  <a:pt x="19317" y="311574"/>
                  <a:pt x="26504" y="323552"/>
                </a:cubicBezTo>
                <a:cubicBezTo>
                  <a:pt x="41271" y="348164"/>
                  <a:pt x="71932" y="359893"/>
                  <a:pt x="92765" y="376560"/>
                </a:cubicBezTo>
                <a:cubicBezTo>
                  <a:pt x="102521" y="384365"/>
                  <a:pt x="110434" y="394230"/>
                  <a:pt x="119269" y="403065"/>
                </a:cubicBezTo>
                <a:cubicBezTo>
                  <a:pt x="194365" y="398648"/>
                  <a:pt x="269962" y="399543"/>
                  <a:pt x="344556" y="389813"/>
                </a:cubicBezTo>
                <a:cubicBezTo>
                  <a:pt x="372259" y="386199"/>
                  <a:pt x="397565" y="372143"/>
                  <a:pt x="424069" y="363308"/>
                </a:cubicBezTo>
                <a:cubicBezTo>
                  <a:pt x="437321" y="358891"/>
                  <a:pt x="452203" y="357805"/>
                  <a:pt x="463826" y="350056"/>
                </a:cubicBezTo>
                <a:cubicBezTo>
                  <a:pt x="515206" y="315804"/>
                  <a:pt x="488473" y="328589"/>
                  <a:pt x="543339" y="310300"/>
                </a:cubicBezTo>
                <a:cubicBezTo>
                  <a:pt x="606226" y="247413"/>
                  <a:pt x="588446" y="280997"/>
                  <a:pt x="609600" y="217534"/>
                </a:cubicBezTo>
                <a:cubicBezTo>
                  <a:pt x="605183" y="195447"/>
                  <a:pt x="605221" y="171977"/>
                  <a:pt x="596348" y="151274"/>
                </a:cubicBezTo>
                <a:cubicBezTo>
                  <a:pt x="591426" y="139790"/>
                  <a:pt x="579600" y="132574"/>
                  <a:pt x="569843" y="124769"/>
                </a:cubicBezTo>
                <a:cubicBezTo>
                  <a:pt x="533144" y="95409"/>
                  <a:pt x="532321" y="99010"/>
                  <a:pt x="490330" y="85013"/>
                </a:cubicBezTo>
                <a:cubicBezTo>
                  <a:pt x="456842" y="51523"/>
                  <a:pt x="475001" y="64096"/>
                  <a:pt x="437322" y="4525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D53C17-089D-4648-B201-F91082496F38}"/>
              </a:ext>
            </a:extLst>
          </p:cNvPr>
          <p:cNvSpPr/>
          <p:nvPr/>
        </p:nvSpPr>
        <p:spPr>
          <a:xfrm>
            <a:off x="7288696" y="834887"/>
            <a:ext cx="490709" cy="304800"/>
          </a:xfrm>
          <a:custGeom>
            <a:avLst/>
            <a:gdLst>
              <a:gd name="connsiteX0" fmla="*/ 344556 w 490709"/>
              <a:gd name="connsiteY0" fmla="*/ 0 h 304800"/>
              <a:gd name="connsiteX1" fmla="*/ 145774 w 490709"/>
              <a:gd name="connsiteY1" fmla="*/ 13252 h 304800"/>
              <a:gd name="connsiteX2" fmla="*/ 106017 w 490709"/>
              <a:gd name="connsiteY2" fmla="*/ 26504 h 304800"/>
              <a:gd name="connsiteX3" fmla="*/ 13252 w 490709"/>
              <a:gd name="connsiteY3" fmla="*/ 119270 h 304800"/>
              <a:gd name="connsiteX4" fmla="*/ 0 w 490709"/>
              <a:gd name="connsiteY4" fmla="*/ 159026 h 304800"/>
              <a:gd name="connsiteX5" fmla="*/ 39756 w 490709"/>
              <a:gd name="connsiteY5" fmla="*/ 278296 h 304800"/>
              <a:gd name="connsiteX6" fmla="*/ 119269 w 490709"/>
              <a:gd name="connsiteY6" fmla="*/ 304800 h 304800"/>
              <a:gd name="connsiteX7" fmla="*/ 371061 w 490709"/>
              <a:gd name="connsiteY7" fmla="*/ 291548 h 304800"/>
              <a:gd name="connsiteX8" fmla="*/ 463826 w 490709"/>
              <a:gd name="connsiteY8" fmla="*/ 265043 h 304800"/>
              <a:gd name="connsiteX9" fmla="*/ 477078 w 490709"/>
              <a:gd name="connsiteY9" fmla="*/ 106017 h 304800"/>
              <a:gd name="connsiteX10" fmla="*/ 463826 w 490709"/>
              <a:gd name="connsiteY10" fmla="*/ 66261 h 304800"/>
              <a:gd name="connsiteX11" fmla="*/ 437321 w 490709"/>
              <a:gd name="connsiteY11" fmla="*/ 39756 h 304800"/>
              <a:gd name="connsiteX12" fmla="*/ 397565 w 490709"/>
              <a:gd name="connsiteY12" fmla="*/ 26504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709" h="304800">
                <a:moveTo>
                  <a:pt x="344556" y="0"/>
                </a:moveTo>
                <a:cubicBezTo>
                  <a:pt x="278295" y="4417"/>
                  <a:pt x="211776" y="5919"/>
                  <a:pt x="145774" y="13252"/>
                </a:cubicBezTo>
                <a:cubicBezTo>
                  <a:pt x="131890" y="14795"/>
                  <a:pt x="118511" y="20257"/>
                  <a:pt x="106017" y="26504"/>
                </a:cubicBezTo>
                <a:cubicBezTo>
                  <a:pt x="67366" y="45830"/>
                  <a:pt x="32577" y="80619"/>
                  <a:pt x="13252" y="119270"/>
                </a:cubicBezTo>
                <a:cubicBezTo>
                  <a:pt x="7005" y="131764"/>
                  <a:pt x="4417" y="145774"/>
                  <a:pt x="0" y="159026"/>
                </a:cubicBezTo>
                <a:cubicBezTo>
                  <a:pt x="5674" y="198746"/>
                  <a:pt x="-5097" y="255870"/>
                  <a:pt x="39756" y="278296"/>
                </a:cubicBezTo>
                <a:cubicBezTo>
                  <a:pt x="64744" y="290790"/>
                  <a:pt x="119269" y="304800"/>
                  <a:pt x="119269" y="304800"/>
                </a:cubicBezTo>
                <a:cubicBezTo>
                  <a:pt x="203200" y="300383"/>
                  <a:pt x="287330" y="298829"/>
                  <a:pt x="371061" y="291548"/>
                </a:cubicBezTo>
                <a:cubicBezTo>
                  <a:pt x="393577" y="289590"/>
                  <a:pt x="440572" y="272795"/>
                  <a:pt x="463826" y="265043"/>
                </a:cubicBezTo>
                <a:cubicBezTo>
                  <a:pt x="495116" y="171172"/>
                  <a:pt x="498492" y="202381"/>
                  <a:pt x="477078" y="106017"/>
                </a:cubicBezTo>
                <a:cubicBezTo>
                  <a:pt x="474048" y="92381"/>
                  <a:pt x="471013" y="78239"/>
                  <a:pt x="463826" y="66261"/>
                </a:cubicBezTo>
                <a:cubicBezTo>
                  <a:pt x="457398" y="55547"/>
                  <a:pt x="448035" y="46184"/>
                  <a:pt x="437321" y="39756"/>
                </a:cubicBezTo>
                <a:cubicBezTo>
                  <a:pt x="425343" y="32569"/>
                  <a:pt x="397565" y="26504"/>
                  <a:pt x="397565" y="265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9B13417-F513-41C2-B78E-7F812583BB9D}"/>
              </a:ext>
            </a:extLst>
          </p:cNvPr>
          <p:cNvSpPr/>
          <p:nvPr/>
        </p:nvSpPr>
        <p:spPr>
          <a:xfrm>
            <a:off x="8282609" y="2517913"/>
            <a:ext cx="384313" cy="304800"/>
          </a:xfrm>
          <a:custGeom>
            <a:avLst/>
            <a:gdLst>
              <a:gd name="connsiteX0" fmla="*/ 225287 w 384313"/>
              <a:gd name="connsiteY0" fmla="*/ 0 h 304800"/>
              <a:gd name="connsiteX1" fmla="*/ 92765 w 384313"/>
              <a:gd name="connsiteY1" fmla="*/ 13252 h 304800"/>
              <a:gd name="connsiteX2" fmla="*/ 39756 w 384313"/>
              <a:gd name="connsiteY2" fmla="*/ 66261 h 304800"/>
              <a:gd name="connsiteX3" fmla="*/ 13252 w 384313"/>
              <a:gd name="connsiteY3" fmla="*/ 145774 h 304800"/>
              <a:gd name="connsiteX4" fmla="*/ 0 w 384313"/>
              <a:gd name="connsiteY4" fmla="*/ 185530 h 304800"/>
              <a:gd name="connsiteX5" fmla="*/ 13252 w 384313"/>
              <a:gd name="connsiteY5" fmla="*/ 238539 h 304800"/>
              <a:gd name="connsiteX6" fmla="*/ 39756 w 384313"/>
              <a:gd name="connsiteY6" fmla="*/ 265044 h 304800"/>
              <a:gd name="connsiteX7" fmla="*/ 119269 w 384313"/>
              <a:gd name="connsiteY7" fmla="*/ 304800 h 304800"/>
              <a:gd name="connsiteX8" fmla="*/ 238539 w 384313"/>
              <a:gd name="connsiteY8" fmla="*/ 291548 h 304800"/>
              <a:gd name="connsiteX9" fmla="*/ 318052 w 384313"/>
              <a:gd name="connsiteY9" fmla="*/ 265044 h 304800"/>
              <a:gd name="connsiteX10" fmla="*/ 384313 w 384313"/>
              <a:gd name="connsiteY10" fmla="*/ 172278 h 304800"/>
              <a:gd name="connsiteX11" fmla="*/ 318052 w 384313"/>
              <a:gd name="connsiteY11" fmla="*/ 13252 h 304800"/>
              <a:gd name="connsiteX12" fmla="*/ 278295 w 384313"/>
              <a:gd name="connsiteY12" fmla="*/ 13252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313" h="304800">
                <a:moveTo>
                  <a:pt x="225287" y="0"/>
                </a:moveTo>
                <a:cubicBezTo>
                  <a:pt x="181113" y="4417"/>
                  <a:pt x="134573" y="-1679"/>
                  <a:pt x="92765" y="13252"/>
                </a:cubicBezTo>
                <a:cubicBezTo>
                  <a:pt x="69232" y="21657"/>
                  <a:pt x="39756" y="66261"/>
                  <a:pt x="39756" y="66261"/>
                </a:cubicBezTo>
                <a:lnTo>
                  <a:pt x="13252" y="145774"/>
                </a:lnTo>
                <a:lnTo>
                  <a:pt x="0" y="185530"/>
                </a:lnTo>
                <a:cubicBezTo>
                  <a:pt x="4417" y="203200"/>
                  <a:pt x="5107" y="222248"/>
                  <a:pt x="13252" y="238539"/>
                </a:cubicBezTo>
                <a:cubicBezTo>
                  <a:pt x="18840" y="249714"/>
                  <a:pt x="30000" y="257239"/>
                  <a:pt x="39756" y="265044"/>
                </a:cubicBezTo>
                <a:cubicBezTo>
                  <a:pt x="76454" y="294402"/>
                  <a:pt x="77280" y="290804"/>
                  <a:pt x="119269" y="304800"/>
                </a:cubicBezTo>
                <a:cubicBezTo>
                  <a:pt x="159026" y="300383"/>
                  <a:pt x="199314" y="299393"/>
                  <a:pt x="238539" y="291548"/>
                </a:cubicBezTo>
                <a:cubicBezTo>
                  <a:pt x="265934" y="286069"/>
                  <a:pt x="318052" y="265044"/>
                  <a:pt x="318052" y="265044"/>
                </a:cubicBezTo>
                <a:cubicBezTo>
                  <a:pt x="380939" y="202157"/>
                  <a:pt x="363159" y="235741"/>
                  <a:pt x="384313" y="172278"/>
                </a:cubicBezTo>
                <a:cubicBezTo>
                  <a:pt x="381891" y="152905"/>
                  <a:pt x="386470" y="13252"/>
                  <a:pt x="318052" y="13252"/>
                </a:cubicBezTo>
                <a:lnTo>
                  <a:pt x="278295" y="132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3DC6C45-52EA-4D7D-90C8-BB73408C7E40}"/>
              </a:ext>
            </a:extLst>
          </p:cNvPr>
          <p:cNvSpPr/>
          <p:nvPr/>
        </p:nvSpPr>
        <p:spPr>
          <a:xfrm>
            <a:off x="8282232" y="3511826"/>
            <a:ext cx="565455" cy="187414"/>
          </a:xfrm>
          <a:custGeom>
            <a:avLst/>
            <a:gdLst>
              <a:gd name="connsiteX0" fmla="*/ 397942 w 565455"/>
              <a:gd name="connsiteY0" fmla="*/ 0 h 187414"/>
              <a:gd name="connsiteX1" fmla="*/ 146151 w 565455"/>
              <a:gd name="connsiteY1" fmla="*/ 13252 h 187414"/>
              <a:gd name="connsiteX2" fmla="*/ 106394 w 565455"/>
              <a:gd name="connsiteY2" fmla="*/ 26504 h 187414"/>
              <a:gd name="connsiteX3" fmla="*/ 53385 w 565455"/>
              <a:gd name="connsiteY3" fmla="*/ 39757 h 187414"/>
              <a:gd name="connsiteX4" fmla="*/ 13629 w 565455"/>
              <a:gd name="connsiteY4" fmla="*/ 66261 h 187414"/>
              <a:gd name="connsiteX5" fmla="*/ 13629 w 565455"/>
              <a:gd name="connsiteY5" fmla="*/ 172278 h 187414"/>
              <a:gd name="connsiteX6" fmla="*/ 53385 w 565455"/>
              <a:gd name="connsiteY6" fmla="*/ 185531 h 187414"/>
              <a:gd name="connsiteX7" fmla="*/ 556968 w 565455"/>
              <a:gd name="connsiteY7" fmla="*/ 172278 h 187414"/>
              <a:gd name="connsiteX8" fmla="*/ 543716 w 565455"/>
              <a:gd name="connsiteY8" fmla="*/ 106017 h 187414"/>
              <a:gd name="connsiteX9" fmla="*/ 517211 w 565455"/>
              <a:gd name="connsiteY9" fmla="*/ 66261 h 187414"/>
              <a:gd name="connsiteX10" fmla="*/ 450951 w 565455"/>
              <a:gd name="connsiteY10" fmla="*/ 26504 h 18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455" h="187414">
                <a:moveTo>
                  <a:pt x="397942" y="0"/>
                </a:moveTo>
                <a:cubicBezTo>
                  <a:pt x="314012" y="4417"/>
                  <a:pt x="229852" y="5643"/>
                  <a:pt x="146151" y="13252"/>
                </a:cubicBezTo>
                <a:cubicBezTo>
                  <a:pt x="132239" y="14517"/>
                  <a:pt x="119826" y="22666"/>
                  <a:pt x="106394" y="26504"/>
                </a:cubicBezTo>
                <a:cubicBezTo>
                  <a:pt x="88881" y="31508"/>
                  <a:pt x="71055" y="35339"/>
                  <a:pt x="53385" y="39757"/>
                </a:cubicBezTo>
                <a:cubicBezTo>
                  <a:pt x="40133" y="48592"/>
                  <a:pt x="23578" y="53824"/>
                  <a:pt x="13629" y="66261"/>
                </a:cubicBezTo>
                <a:cubicBezTo>
                  <a:pt x="-7089" y="92159"/>
                  <a:pt x="-1808" y="149121"/>
                  <a:pt x="13629" y="172278"/>
                </a:cubicBezTo>
                <a:cubicBezTo>
                  <a:pt x="21377" y="183901"/>
                  <a:pt x="40133" y="181113"/>
                  <a:pt x="53385" y="185531"/>
                </a:cubicBezTo>
                <a:cubicBezTo>
                  <a:pt x="221246" y="181113"/>
                  <a:pt x="391214" y="199157"/>
                  <a:pt x="556968" y="172278"/>
                </a:cubicBezTo>
                <a:cubicBezTo>
                  <a:pt x="579202" y="168672"/>
                  <a:pt x="551625" y="127107"/>
                  <a:pt x="543716" y="106017"/>
                </a:cubicBezTo>
                <a:cubicBezTo>
                  <a:pt x="538124" y="91104"/>
                  <a:pt x="528473" y="77523"/>
                  <a:pt x="517211" y="66261"/>
                </a:cubicBezTo>
                <a:cubicBezTo>
                  <a:pt x="501221" y="50272"/>
                  <a:pt x="471864" y="36961"/>
                  <a:pt x="450951" y="26504"/>
                </a:cubicBezTo>
              </a:path>
            </a:pathLst>
          </a:custGeom>
          <a:noFill/>
          <a:ln>
            <a:solidFill>
              <a:srgbClr val="08E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5FDD84D-D150-4EB5-B1C8-2EB9ABE5D925}"/>
              </a:ext>
            </a:extLst>
          </p:cNvPr>
          <p:cNvSpPr/>
          <p:nvPr/>
        </p:nvSpPr>
        <p:spPr>
          <a:xfrm>
            <a:off x="7050157" y="4929809"/>
            <a:ext cx="675860" cy="265043"/>
          </a:xfrm>
          <a:custGeom>
            <a:avLst/>
            <a:gdLst>
              <a:gd name="connsiteX0" fmla="*/ 490330 w 675860"/>
              <a:gd name="connsiteY0" fmla="*/ 26504 h 265043"/>
              <a:gd name="connsiteX1" fmla="*/ 318052 w 675860"/>
              <a:gd name="connsiteY1" fmla="*/ 13252 h 265043"/>
              <a:gd name="connsiteX2" fmla="*/ 238539 w 675860"/>
              <a:gd name="connsiteY2" fmla="*/ 0 h 265043"/>
              <a:gd name="connsiteX3" fmla="*/ 53008 w 675860"/>
              <a:gd name="connsiteY3" fmla="*/ 13252 h 265043"/>
              <a:gd name="connsiteX4" fmla="*/ 13252 w 675860"/>
              <a:gd name="connsiteY4" fmla="*/ 53008 h 265043"/>
              <a:gd name="connsiteX5" fmla="*/ 0 w 675860"/>
              <a:gd name="connsiteY5" fmla="*/ 92765 h 265043"/>
              <a:gd name="connsiteX6" fmla="*/ 53008 w 675860"/>
              <a:gd name="connsiteY6" fmla="*/ 212034 h 265043"/>
              <a:gd name="connsiteX7" fmla="*/ 132521 w 675860"/>
              <a:gd name="connsiteY7" fmla="*/ 238539 h 265043"/>
              <a:gd name="connsiteX8" fmla="*/ 318052 w 675860"/>
              <a:gd name="connsiteY8" fmla="*/ 265043 h 265043"/>
              <a:gd name="connsiteX9" fmla="*/ 596347 w 675860"/>
              <a:gd name="connsiteY9" fmla="*/ 251791 h 265043"/>
              <a:gd name="connsiteX10" fmla="*/ 636104 w 675860"/>
              <a:gd name="connsiteY10" fmla="*/ 238539 h 265043"/>
              <a:gd name="connsiteX11" fmla="*/ 649356 w 675860"/>
              <a:gd name="connsiteY11" fmla="*/ 198782 h 265043"/>
              <a:gd name="connsiteX12" fmla="*/ 675860 w 675860"/>
              <a:gd name="connsiteY12" fmla="*/ 159026 h 265043"/>
              <a:gd name="connsiteX13" fmla="*/ 662608 w 675860"/>
              <a:gd name="connsiteY13" fmla="*/ 79513 h 265043"/>
              <a:gd name="connsiteX14" fmla="*/ 636104 w 675860"/>
              <a:gd name="connsiteY14" fmla="*/ 53008 h 265043"/>
              <a:gd name="connsiteX15" fmla="*/ 583095 w 675860"/>
              <a:gd name="connsiteY15" fmla="*/ 26504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860" h="265043">
                <a:moveTo>
                  <a:pt x="490330" y="26504"/>
                </a:moveTo>
                <a:cubicBezTo>
                  <a:pt x="432904" y="22087"/>
                  <a:pt x="375331" y="19281"/>
                  <a:pt x="318052" y="13252"/>
                </a:cubicBezTo>
                <a:cubicBezTo>
                  <a:pt x="291330" y="10439"/>
                  <a:pt x="265409" y="0"/>
                  <a:pt x="238539" y="0"/>
                </a:cubicBezTo>
                <a:cubicBezTo>
                  <a:pt x="176538" y="0"/>
                  <a:pt x="114852" y="8835"/>
                  <a:pt x="53008" y="13252"/>
                </a:cubicBezTo>
                <a:cubicBezTo>
                  <a:pt x="39756" y="26504"/>
                  <a:pt x="23648" y="37414"/>
                  <a:pt x="13252" y="53008"/>
                </a:cubicBezTo>
                <a:cubicBezTo>
                  <a:pt x="5503" y="64631"/>
                  <a:pt x="0" y="78796"/>
                  <a:pt x="0" y="92765"/>
                </a:cubicBezTo>
                <a:cubicBezTo>
                  <a:pt x="0" y="144250"/>
                  <a:pt x="5644" y="185720"/>
                  <a:pt x="53008" y="212034"/>
                </a:cubicBezTo>
                <a:cubicBezTo>
                  <a:pt x="77430" y="225602"/>
                  <a:pt x="106017" y="229704"/>
                  <a:pt x="132521" y="238539"/>
                </a:cubicBezTo>
                <a:cubicBezTo>
                  <a:pt x="218562" y="267220"/>
                  <a:pt x="158380" y="250528"/>
                  <a:pt x="318052" y="265043"/>
                </a:cubicBezTo>
                <a:cubicBezTo>
                  <a:pt x="410817" y="260626"/>
                  <a:pt x="503798" y="259503"/>
                  <a:pt x="596347" y="251791"/>
                </a:cubicBezTo>
                <a:cubicBezTo>
                  <a:pt x="610268" y="250631"/>
                  <a:pt x="626226" y="248417"/>
                  <a:pt x="636104" y="238539"/>
                </a:cubicBezTo>
                <a:cubicBezTo>
                  <a:pt x="645982" y="228661"/>
                  <a:pt x="643109" y="211276"/>
                  <a:pt x="649356" y="198782"/>
                </a:cubicBezTo>
                <a:cubicBezTo>
                  <a:pt x="656479" y="184536"/>
                  <a:pt x="667025" y="172278"/>
                  <a:pt x="675860" y="159026"/>
                </a:cubicBezTo>
                <a:cubicBezTo>
                  <a:pt x="671443" y="132522"/>
                  <a:pt x="672043" y="104672"/>
                  <a:pt x="662608" y="79513"/>
                </a:cubicBezTo>
                <a:cubicBezTo>
                  <a:pt x="658221" y="67814"/>
                  <a:pt x="645860" y="60813"/>
                  <a:pt x="636104" y="53008"/>
                </a:cubicBezTo>
                <a:cubicBezTo>
                  <a:pt x="599911" y="24054"/>
                  <a:pt x="610266" y="26504"/>
                  <a:pt x="583095" y="265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D64B7F0-0AF6-4899-AA34-6E0A9CA04670}"/>
              </a:ext>
            </a:extLst>
          </p:cNvPr>
          <p:cNvSpPr/>
          <p:nvPr/>
        </p:nvSpPr>
        <p:spPr>
          <a:xfrm>
            <a:off x="5336481" y="5234609"/>
            <a:ext cx="666754" cy="371061"/>
          </a:xfrm>
          <a:custGeom>
            <a:avLst/>
            <a:gdLst>
              <a:gd name="connsiteX0" fmla="*/ 441467 w 666754"/>
              <a:gd name="connsiteY0" fmla="*/ 39756 h 371061"/>
              <a:gd name="connsiteX1" fmla="*/ 322197 w 666754"/>
              <a:gd name="connsiteY1" fmla="*/ 0 h 371061"/>
              <a:gd name="connsiteX2" fmla="*/ 123415 w 666754"/>
              <a:gd name="connsiteY2" fmla="*/ 13252 h 371061"/>
              <a:gd name="connsiteX3" fmla="*/ 17397 w 666754"/>
              <a:gd name="connsiteY3" fmla="*/ 66261 h 371061"/>
              <a:gd name="connsiteX4" fmla="*/ 17397 w 666754"/>
              <a:gd name="connsiteY4" fmla="*/ 212034 h 371061"/>
              <a:gd name="connsiteX5" fmla="*/ 43902 w 666754"/>
              <a:gd name="connsiteY5" fmla="*/ 238539 h 371061"/>
              <a:gd name="connsiteX6" fmla="*/ 96910 w 666754"/>
              <a:gd name="connsiteY6" fmla="*/ 291548 h 371061"/>
              <a:gd name="connsiteX7" fmla="*/ 123415 w 666754"/>
              <a:gd name="connsiteY7" fmla="*/ 318052 h 371061"/>
              <a:gd name="connsiteX8" fmla="*/ 255936 w 666754"/>
              <a:gd name="connsiteY8" fmla="*/ 357808 h 371061"/>
              <a:gd name="connsiteX9" fmla="*/ 295693 w 666754"/>
              <a:gd name="connsiteY9" fmla="*/ 371061 h 371061"/>
              <a:gd name="connsiteX10" fmla="*/ 520980 w 666754"/>
              <a:gd name="connsiteY10" fmla="*/ 357808 h 371061"/>
              <a:gd name="connsiteX11" fmla="*/ 600493 w 666754"/>
              <a:gd name="connsiteY11" fmla="*/ 331304 h 371061"/>
              <a:gd name="connsiteX12" fmla="*/ 626997 w 666754"/>
              <a:gd name="connsiteY12" fmla="*/ 291548 h 371061"/>
              <a:gd name="connsiteX13" fmla="*/ 653502 w 666754"/>
              <a:gd name="connsiteY13" fmla="*/ 265043 h 371061"/>
              <a:gd name="connsiteX14" fmla="*/ 666754 w 666754"/>
              <a:gd name="connsiteY14" fmla="*/ 225287 h 371061"/>
              <a:gd name="connsiteX15" fmla="*/ 626997 w 666754"/>
              <a:gd name="connsiteY15" fmla="*/ 132521 h 371061"/>
              <a:gd name="connsiteX16" fmla="*/ 613745 w 666754"/>
              <a:gd name="connsiteY16" fmla="*/ 92765 h 371061"/>
              <a:gd name="connsiteX17" fmla="*/ 573989 w 666754"/>
              <a:gd name="connsiteY17" fmla="*/ 66261 h 371061"/>
              <a:gd name="connsiteX18" fmla="*/ 520980 w 666754"/>
              <a:gd name="connsiteY18" fmla="*/ 26504 h 37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6754" h="371061">
                <a:moveTo>
                  <a:pt x="441467" y="39756"/>
                </a:moveTo>
                <a:cubicBezTo>
                  <a:pt x="420405" y="31331"/>
                  <a:pt x="350730" y="0"/>
                  <a:pt x="322197" y="0"/>
                </a:cubicBezTo>
                <a:cubicBezTo>
                  <a:pt x="255789" y="0"/>
                  <a:pt x="189676" y="8835"/>
                  <a:pt x="123415" y="13252"/>
                </a:cubicBezTo>
                <a:cubicBezTo>
                  <a:pt x="32049" y="43707"/>
                  <a:pt x="63657" y="20001"/>
                  <a:pt x="17397" y="66261"/>
                </a:cubicBezTo>
                <a:cubicBezTo>
                  <a:pt x="-2786" y="126811"/>
                  <a:pt x="-8629" y="125281"/>
                  <a:pt x="17397" y="212034"/>
                </a:cubicBezTo>
                <a:cubicBezTo>
                  <a:pt x="20987" y="224002"/>
                  <a:pt x="35067" y="229704"/>
                  <a:pt x="43902" y="238539"/>
                </a:cubicBezTo>
                <a:cubicBezTo>
                  <a:pt x="67461" y="309215"/>
                  <a:pt x="38013" y="256209"/>
                  <a:pt x="96910" y="291548"/>
                </a:cubicBezTo>
                <a:cubicBezTo>
                  <a:pt x="107624" y="297976"/>
                  <a:pt x="112240" y="312464"/>
                  <a:pt x="123415" y="318052"/>
                </a:cubicBezTo>
                <a:cubicBezTo>
                  <a:pt x="165408" y="339048"/>
                  <a:pt x="211548" y="345125"/>
                  <a:pt x="255936" y="357808"/>
                </a:cubicBezTo>
                <a:cubicBezTo>
                  <a:pt x="269368" y="361646"/>
                  <a:pt x="282441" y="366643"/>
                  <a:pt x="295693" y="371061"/>
                </a:cubicBezTo>
                <a:cubicBezTo>
                  <a:pt x="370789" y="366643"/>
                  <a:pt x="446386" y="367538"/>
                  <a:pt x="520980" y="357808"/>
                </a:cubicBezTo>
                <a:cubicBezTo>
                  <a:pt x="548683" y="354194"/>
                  <a:pt x="600493" y="331304"/>
                  <a:pt x="600493" y="331304"/>
                </a:cubicBezTo>
                <a:cubicBezTo>
                  <a:pt x="609328" y="318052"/>
                  <a:pt x="617048" y="303985"/>
                  <a:pt x="626997" y="291548"/>
                </a:cubicBezTo>
                <a:cubicBezTo>
                  <a:pt x="634802" y="281791"/>
                  <a:pt x="647074" y="275757"/>
                  <a:pt x="653502" y="265043"/>
                </a:cubicBezTo>
                <a:cubicBezTo>
                  <a:pt x="660689" y="253065"/>
                  <a:pt x="662337" y="238539"/>
                  <a:pt x="666754" y="225287"/>
                </a:cubicBezTo>
                <a:cubicBezTo>
                  <a:pt x="639174" y="114966"/>
                  <a:pt x="672757" y="224039"/>
                  <a:pt x="626997" y="132521"/>
                </a:cubicBezTo>
                <a:cubicBezTo>
                  <a:pt x="620750" y="120027"/>
                  <a:pt x="622471" y="103673"/>
                  <a:pt x="613745" y="92765"/>
                </a:cubicBezTo>
                <a:cubicBezTo>
                  <a:pt x="603796" y="80328"/>
                  <a:pt x="586426" y="76210"/>
                  <a:pt x="573989" y="66261"/>
                </a:cubicBezTo>
                <a:cubicBezTo>
                  <a:pt x="518174" y="21609"/>
                  <a:pt x="576309" y="54168"/>
                  <a:pt x="520980" y="265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9C8E0-83EF-4809-A126-E73B607DEFDB}"/>
              </a:ext>
            </a:extLst>
          </p:cNvPr>
          <p:cNvCxnSpPr/>
          <p:nvPr/>
        </p:nvCxnSpPr>
        <p:spPr>
          <a:xfrm>
            <a:off x="7239000" y="62484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D5D754C-28C4-479A-B316-99939666BEC3}"/>
              </a:ext>
            </a:extLst>
          </p:cNvPr>
          <p:cNvSpPr/>
          <p:nvPr/>
        </p:nvSpPr>
        <p:spPr>
          <a:xfrm>
            <a:off x="569843" y="4836129"/>
            <a:ext cx="861392" cy="385228"/>
          </a:xfrm>
          <a:custGeom>
            <a:avLst/>
            <a:gdLst>
              <a:gd name="connsiteX0" fmla="*/ 583096 w 861392"/>
              <a:gd name="connsiteY0" fmla="*/ 67175 h 385228"/>
              <a:gd name="connsiteX1" fmla="*/ 304800 w 861392"/>
              <a:gd name="connsiteY1" fmla="*/ 53923 h 385228"/>
              <a:gd name="connsiteX2" fmla="*/ 251792 w 861392"/>
              <a:gd name="connsiteY2" fmla="*/ 40671 h 385228"/>
              <a:gd name="connsiteX3" fmla="*/ 119270 w 861392"/>
              <a:gd name="connsiteY3" fmla="*/ 53923 h 385228"/>
              <a:gd name="connsiteX4" fmla="*/ 79514 w 861392"/>
              <a:gd name="connsiteY4" fmla="*/ 67175 h 385228"/>
              <a:gd name="connsiteX5" fmla="*/ 39757 w 861392"/>
              <a:gd name="connsiteY5" fmla="*/ 93680 h 385228"/>
              <a:gd name="connsiteX6" fmla="*/ 0 w 861392"/>
              <a:gd name="connsiteY6" fmla="*/ 173193 h 385228"/>
              <a:gd name="connsiteX7" fmla="*/ 39757 w 861392"/>
              <a:gd name="connsiteY7" fmla="*/ 332219 h 385228"/>
              <a:gd name="connsiteX8" fmla="*/ 79514 w 861392"/>
              <a:gd name="connsiteY8" fmla="*/ 358723 h 385228"/>
              <a:gd name="connsiteX9" fmla="*/ 159027 w 861392"/>
              <a:gd name="connsiteY9" fmla="*/ 385228 h 385228"/>
              <a:gd name="connsiteX10" fmla="*/ 516835 w 861392"/>
              <a:gd name="connsiteY10" fmla="*/ 358723 h 385228"/>
              <a:gd name="connsiteX11" fmla="*/ 596348 w 861392"/>
              <a:gd name="connsiteY11" fmla="*/ 345471 h 385228"/>
              <a:gd name="connsiteX12" fmla="*/ 636105 w 861392"/>
              <a:gd name="connsiteY12" fmla="*/ 332219 h 385228"/>
              <a:gd name="connsiteX13" fmla="*/ 768627 w 861392"/>
              <a:gd name="connsiteY13" fmla="*/ 305714 h 385228"/>
              <a:gd name="connsiteX14" fmla="*/ 848140 w 861392"/>
              <a:gd name="connsiteY14" fmla="*/ 279210 h 385228"/>
              <a:gd name="connsiteX15" fmla="*/ 861392 w 861392"/>
              <a:gd name="connsiteY15" fmla="*/ 239454 h 385228"/>
              <a:gd name="connsiteX16" fmla="*/ 821635 w 861392"/>
              <a:gd name="connsiteY16" fmla="*/ 133436 h 385228"/>
              <a:gd name="connsiteX17" fmla="*/ 781879 w 861392"/>
              <a:gd name="connsiteY17" fmla="*/ 106932 h 385228"/>
              <a:gd name="connsiteX18" fmla="*/ 702366 w 861392"/>
              <a:gd name="connsiteY18" fmla="*/ 80428 h 385228"/>
              <a:gd name="connsiteX19" fmla="*/ 636105 w 861392"/>
              <a:gd name="connsiteY19" fmla="*/ 27419 h 385228"/>
              <a:gd name="connsiteX20" fmla="*/ 583096 w 861392"/>
              <a:gd name="connsiteY20" fmla="*/ 14167 h 385228"/>
              <a:gd name="connsiteX21" fmla="*/ 675861 w 861392"/>
              <a:gd name="connsiteY21" fmla="*/ 14167 h 385228"/>
              <a:gd name="connsiteX22" fmla="*/ 702366 w 861392"/>
              <a:gd name="connsiteY22" fmla="*/ 40671 h 3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1392" h="385228">
                <a:moveTo>
                  <a:pt x="583096" y="67175"/>
                </a:moveTo>
                <a:cubicBezTo>
                  <a:pt x="490331" y="62758"/>
                  <a:pt x="397375" y="61329"/>
                  <a:pt x="304800" y="53923"/>
                </a:cubicBezTo>
                <a:cubicBezTo>
                  <a:pt x="286645" y="52471"/>
                  <a:pt x="270005" y="40671"/>
                  <a:pt x="251792" y="40671"/>
                </a:cubicBezTo>
                <a:cubicBezTo>
                  <a:pt x="207398" y="40671"/>
                  <a:pt x="163444" y="49506"/>
                  <a:pt x="119270" y="53923"/>
                </a:cubicBezTo>
                <a:cubicBezTo>
                  <a:pt x="106018" y="58340"/>
                  <a:pt x="92008" y="60928"/>
                  <a:pt x="79514" y="67175"/>
                </a:cubicBezTo>
                <a:cubicBezTo>
                  <a:pt x="65268" y="74298"/>
                  <a:pt x="51019" y="82418"/>
                  <a:pt x="39757" y="93680"/>
                </a:cubicBezTo>
                <a:cubicBezTo>
                  <a:pt x="14068" y="119369"/>
                  <a:pt x="10779" y="140859"/>
                  <a:pt x="0" y="173193"/>
                </a:cubicBezTo>
                <a:cubicBezTo>
                  <a:pt x="7368" y="239498"/>
                  <a:pt x="-5891" y="286571"/>
                  <a:pt x="39757" y="332219"/>
                </a:cubicBezTo>
                <a:cubicBezTo>
                  <a:pt x="51019" y="343481"/>
                  <a:pt x="64960" y="352254"/>
                  <a:pt x="79514" y="358723"/>
                </a:cubicBezTo>
                <a:cubicBezTo>
                  <a:pt x="105044" y="370070"/>
                  <a:pt x="159027" y="385228"/>
                  <a:pt x="159027" y="385228"/>
                </a:cubicBezTo>
                <a:cubicBezTo>
                  <a:pt x="324638" y="376027"/>
                  <a:pt x="375111" y="377619"/>
                  <a:pt x="516835" y="358723"/>
                </a:cubicBezTo>
                <a:cubicBezTo>
                  <a:pt x="543469" y="355172"/>
                  <a:pt x="570118" y="351300"/>
                  <a:pt x="596348" y="345471"/>
                </a:cubicBezTo>
                <a:cubicBezTo>
                  <a:pt x="609985" y="342441"/>
                  <a:pt x="622494" y="335360"/>
                  <a:pt x="636105" y="332219"/>
                </a:cubicBezTo>
                <a:cubicBezTo>
                  <a:pt x="680000" y="322089"/>
                  <a:pt x="725890" y="319960"/>
                  <a:pt x="768627" y="305714"/>
                </a:cubicBezTo>
                <a:lnTo>
                  <a:pt x="848140" y="279210"/>
                </a:lnTo>
                <a:cubicBezTo>
                  <a:pt x="852557" y="265958"/>
                  <a:pt x="861392" y="253423"/>
                  <a:pt x="861392" y="239454"/>
                </a:cubicBezTo>
                <a:cubicBezTo>
                  <a:pt x="861392" y="179433"/>
                  <a:pt x="860023" y="164146"/>
                  <a:pt x="821635" y="133436"/>
                </a:cubicBezTo>
                <a:cubicBezTo>
                  <a:pt x="809198" y="123487"/>
                  <a:pt x="796433" y="113400"/>
                  <a:pt x="781879" y="106932"/>
                </a:cubicBezTo>
                <a:cubicBezTo>
                  <a:pt x="756349" y="95585"/>
                  <a:pt x="702366" y="80428"/>
                  <a:pt x="702366" y="80428"/>
                </a:cubicBezTo>
                <a:cubicBezTo>
                  <a:pt x="680993" y="59055"/>
                  <a:pt x="665360" y="39957"/>
                  <a:pt x="636105" y="27419"/>
                </a:cubicBezTo>
                <a:cubicBezTo>
                  <a:pt x="619364" y="20244"/>
                  <a:pt x="600766" y="18584"/>
                  <a:pt x="583096" y="14167"/>
                </a:cubicBezTo>
                <a:cubicBezTo>
                  <a:pt x="624818" y="259"/>
                  <a:pt x="629267" y="-9130"/>
                  <a:pt x="675861" y="14167"/>
                </a:cubicBezTo>
                <a:cubicBezTo>
                  <a:pt x="687036" y="19755"/>
                  <a:pt x="702366" y="40671"/>
                  <a:pt x="702366" y="406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94784D8-FB5D-4E1C-B114-F87732611160}"/>
              </a:ext>
            </a:extLst>
          </p:cNvPr>
          <p:cNvSpPr/>
          <p:nvPr/>
        </p:nvSpPr>
        <p:spPr>
          <a:xfrm>
            <a:off x="2424223" y="3326245"/>
            <a:ext cx="361323" cy="371112"/>
          </a:xfrm>
          <a:custGeom>
            <a:avLst/>
            <a:gdLst>
              <a:gd name="connsiteX0" fmla="*/ 120194 w 361323"/>
              <a:gd name="connsiteY0" fmla="*/ 66312 h 371112"/>
              <a:gd name="connsiteX1" fmla="*/ 53934 w 361323"/>
              <a:gd name="connsiteY1" fmla="*/ 92816 h 371112"/>
              <a:gd name="connsiteX2" fmla="*/ 925 w 361323"/>
              <a:gd name="connsiteY2" fmla="*/ 145825 h 371112"/>
              <a:gd name="connsiteX3" fmla="*/ 40681 w 361323"/>
              <a:gd name="connsiteY3" fmla="*/ 357859 h 371112"/>
              <a:gd name="connsiteX4" fmla="*/ 80438 w 361323"/>
              <a:gd name="connsiteY4" fmla="*/ 371112 h 371112"/>
              <a:gd name="connsiteX5" fmla="*/ 226212 w 361323"/>
              <a:gd name="connsiteY5" fmla="*/ 357859 h 371112"/>
              <a:gd name="connsiteX6" fmla="*/ 332229 w 361323"/>
              <a:gd name="connsiteY6" fmla="*/ 278346 h 371112"/>
              <a:gd name="connsiteX7" fmla="*/ 345481 w 361323"/>
              <a:gd name="connsiteY7" fmla="*/ 106068 h 371112"/>
              <a:gd name="connsiteX8" fmla="*/ 226212 w 361323"/>
              <a:gd name="connsiteY8" fmla="*/ 39807 h 371112"/>
              <a:gd name="connsiteX9" fmla="*/ 186455 w 361323"/>
              <a:gd name="connsiteY9" fmla="*/ 26555 h 371112"/>
              <a:gd name="connsiteX10" fmla="*/ 133447 w 361323"/>
              <a:gd name="connsiteY10" fmla="*/ 51 h 37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323" h="371112">
                <a:moveTo>
                  <a:pt x="120194" y="66312"/>
                </a:moveTo>
                <a:cubicBezTo>
                  <a:pt x="98107" y="75147"/>
                  <a:pt x="73727" y="79621"/>
                  <a:pt x="53934" y="92816"/>
                </a:cubicBezTo>
                <a:cubicBezTo>
                  <a:pt x="33142" y="106677"/>
                  <a:pt x="925" y="145825"/>
                  <a:pt x="925" y="145825"/>
                </a:cubicBezTo>
                <a:cubicBezTo>
                  <a:pt x="3270" y="176317"/>
                  <a:pt x="-14418" y="313780"/>
                  <a:pt x="40681" y="357859"/>
                </a:cubicBezTo>
                <a:cubicBezTo>
                  <a:pt x="51589" y="366586"/>
                  <a:pt x="67186" y="366694"/>
                  <a:pt x="80438" y="371112"/>
                </a:cubicBezTo>
                <a:cubicBezTo>
                  <a:pt x="129029" y="366694"/>
                  <a:pt x="179403" y="371626"/>
                  <a:pt x="226212" y="357859"/>
                </a:cubicBezTo>
                <a:cubicBezTo>
                  <a:pt x="268673" y="345371"/>
                  <a:pt x="301812" y="308764"/>
                  <a:pt x="332229" y="278346"/>
                </a:cubicBezTo>
                <a:cubicBezTo>
                  <a:pt x="356023" y="206967"/>
                  <a:pt x="376760" y="184266"/>
                  <a:pt x="345481" y="106068"/>
                </a:cubicBezTo>
                <a:cubicBezTo>
                  <a:pt x="327170" y="60291"/>
                  <a:pt x="262086" y="51765"/>
                  <a:pt x="226212" y="39807"/>
                </a:cubicBezTo>
                <a:lnTo>
                  <a:pt x="186455" y="26555"/>
                </a:lnTo>
                <a:cubicBezTo>
                  <a:pt x="143024" y="-2399"/>
                  <a:pt x="162626" y="51"/>
                  <a:pt x="133447" y="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291960-463D-4310-B382-59127183744E}"/>
              </a:ext>
            </a:extLst>
          </p:cNvPr>
          <p:cNvSpPr txBox="1"/>
          <p:nvPr/>
        </p:nvSpPr>
        <p:spPr>
          <a:xfrm>
            <a:off x="5336481" y="2563144"/>
            <a:ext cx="2131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So that the amount of NADH is less than the pyruvate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9FAE421B-9719-4B26-8A6F-7AE1D233D9B3}"/>
              </a:ext>
            </a:extLst>
          </p:cNvPr>
          <p:cNvCxnSpPr/>
          <p:nvPr/>
        </p:nvCxnSpPr>
        <p:spPr>
          <a:xfrm rot="5400000">
            <a:off x="5611007" y="2230551"/>
            <a:ext cx="391444" cy="2737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83861CE-0436-4397-A997-A728D4770997}"/>
              </a:ext>
            </a:extLst>
          </p:cNvPr>
          <p:cNvSpPr txBox="1"/>
          <p:nvPr/>
        </p:nvSpPr>
        <p:spPr>
          <a:xfrm>
            <a:off x="7050157" y="6248400"/>
            <a:ext cx="209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highlight>
                  <a:srgbClr val="FFFF00"/>
                </a:highlight>
              </a:rPr>
              <a:t>Replinshing</a:t>
            </a:r>
            <a:r>
              <a:rPr lang="en-US" sz="1200" dirty="0">
                <a:highlight>
                  <a:srgbClr val="FFFF00"/>
                </a:highlight>
              </a:rPr>
              <a:t> of the catabolite</a:t>
            </a:r>
          </a:p>
          <a:p>
            <a:r>
              <a:rPr lang="en-US" sz="1200" dirty="0">
                <a:highlight>
                  <a:srgbClr val="FFFF00"/>
                </a:highlight>
              </a:rPr>
              <a:t>Adenine nucleotide pool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435E4E8-D07F-4E45-8A89-4ACE27A77096}"/>
              </a:ext>
            </a:extLst>
          </p:cNvPr>
          <p:cNvCxnSpPr/>
          <p:nvPr/>
        </p:nvCxnSpPr>
        <p:spPr>
          <a:xfrm rot="5400000">
            <a:off x="6988866" y="6157292"/>
            <a:ext cx="228600" cy="1060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6DA96CE-9B0E-498D-AEC1-1F7E975962D0}"/>
              </a:ext>
            </a:extLst>
          </p:cNvPr>
          <p:cNvSpPr txBox="1"/>
          <p:nvPr/>
        </p:nvSpPr>
        <p:spPr>
          <a:xfrm>
            <a:off x="1393551" y="4882036"/>
            <a:ext cx="248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Function 3 &amp; 4 in the previous slide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DB1D71-8084-48D9-9F35-FAAA3093AC4B}"/>
              </a:ext>
            </a:extLst>
          </p:cNvPr>
          <p:cNvSpPr txBox="1"/>
          <p:nvPr/>
        </p:nvSpPr>
        <p:spPr>
          <a:xfrm>
            <a:off x="1921564" y="3017680"/>
            <a:ext cx="143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Fighting the ROS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3BA3C011-F738-462B-A65E-9AC8CE6652D0}"/>
              </a:ext>
            </a:extLst>
          </p:cNvPr>
          <p:cNvCxnSpPr>
            <a:cxnSpLocks/>
          </p:cNvCxnSpPr>
          <p:nvPr/>
        </p:nvCxnSpPr>
        <p:spPr>
          <a:xfrm flipH="1">
            <a:off x="-1374356" y="3592256"/>
            <a:ext cx="675862" cy="320215"/>
          </a:xfrm>
          <a:prstGeom prst="bentConnector5">
            <a:avLst>
              <a:gd name="adj1" fmla="val -33823"/>
              <a:gd name="adj2" fmla="val 214641"/>
              <a:gd name="adj3" fmla="val 1338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FF2BFE11-1C5F-4A86-A2D0-44B87E7893FC}"/>
              </a:ext>
            </a:extLst>
          </p:cNvPr>
          <p:cNvCxnSpPr/>
          <p:nvPr/>
        </p:nvCxnSpPr>
        <p:spPr>
          <a:xfrm rot="10800000" flipV="1">
            <a:off x="2127911" y="2900478"/>
            <a:ext cx="296313" cy="117201"/>
          </a:xfrm>
          <a:prstGeom prst="bentConnector3">
            <a:avLst>
              <a:gd name="adj1" fmla="val 1036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CA379AE-8EEB-458C-8A15-6FE2F015706B}"/>
              </a:ext>
            </a:extLst>
          </p:cNvPr>
          <p:cNvSpPr/>
          <p:nvPr/>
        </p:nvSpPr>
        <p:spPr>
          <a:xfrm>
            <a:off x="7858539" y="92765"/>
            <a:ext cx="636105" cy="371061"/>
          </a:xfrm>
          <a:custGeom>
            <a:avLst/>
            <a:gdLst>
              <a:gd name="connsiteX0" fmla="*/ 477078 w 636105"/>
              <a:gd name="connsiteY0" fmla="*/ 39757 h 371061"/>
              <a:gd name="connsiteX1" fmla="*/ 397565 w 636105"/>
              <a:gd name="connsiteY1" fmla="*/ 26505 h 371061"/>
              <a:gd name="connsiteX2" fmla="*/ 331304 w 636105"/>
              <a:gd name="connsiteY2" fmla="*/ 13252 h 371061"/>
              <a:gd name="connsiteX3" fmla="*/ 238539 w 636105"/>
              <a:gd name="connsiteY3" fmla="*/ 0 h 371061"/>
              <a:gd name="connsiteX4" fmla="*/ 106018 w 636105"/>
              <a:gd name="connsiteY4" fmla="*/ 13252 h 371061"/>
              <a:gd name="connsiteX5" fmla="*/ 13252 w 636105"/>
              <a:gd name="connsiteY5" fmla="*/ 119270 h 371061"/>
              <a:gd name="connsiteX6" fmla="*/ 0 w 636105"/>
              <a:gd name="connsiteY6" fmla="*/ 159026 h 371061"/>
              <a:gd name="connsiteX7" fmla="*/ 26504 w 636105"/>
              <a:gd name="connsiteY7" fmla="*/ 304800 h 371061"/>
              <a:gd name="connsiteX8" fmla="*/ 92765 w 636105"/>
              <a:gd name="connsiteY8" fmla="*/ 357809 h 371061"/>
              <a:gd name="connsiteX9" fmla="*/ 145774 w 636105"/>
              <a:gd name="connsiteY9" fmla="*/ 371061 h 371061"/>
              <a:gd name="connsiteX10" fmla="*/ 384313 w 636105"/>
              <a:gd name="connsiteY10" fmla="*/ 344557 h 371061"/>
              <a:gd name="connsiteX11" fmla="*/ 463826 w 636105"/>
              <a:gd name="connsiteY11" fmla="*/ 318052 h 371061"/>
              <a:gd name="connsiteX12" fmla="*/ 503583 w 636105"/>
              <a:gd name="connsiteY12" fmla="*/ 304800 h 371061"/>
              <a:gd name="connsiteX13" fmla="*/ 543339 w 636105"/>
              <a:gd name="connsiteY13" fmla="*/ 278296 h 371061"/>
              <a:gd name="connsiteX14" fmla="*/ 583096 w 636105"/>
              <a:gd name="connsiteY14" fmla="*/ 265044 h 371061"/>
              <a:gd name="connsiteX15" fmla="*/ 609600 w 636105"/>
              <a:gd name="connsiteY15" fmla="*/ 238539 h 371061"/>
              <a:gd name="connsiteX16" fmla="*/ 622852 w 636105"/>
              <a:gd name="connsiteY16" fmla="*/ 119270 h 371061"/>
              <a:gd name="connsiteX17" fmla="*/ 596348 w 636105"/>
              <a:gd name="connsiteY17" fmla="*/ 92765 h 371061"/>
              <a:gd name="connsiteX18" fmla="*/ 556591 w 636105"/>
              <a:gd name="connsiteY18" fmla="*/ 79513 h 37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6105" h="371061">
                <a:moveTo>
                  <a:pt x="477078" y="39757"/>
                </a:moveTo>
                <a:lnTo>
                  <a:pt x="397565" y="26505"/>
                </a:lnTo>
                <a:cubicBezTo>
                  <a:pt x="375404" y="22476"/>
                  <a:pt x="353522" y="16955"/>
                  <a:pt x="331304" y="13252"/>
                </a:cubicBezTo>
                <a:cubicBezTo>
                  <a:pt x="300493" y="8117"/>
                  <a:pt x="269461" y="4417"/>
                  <a:pt x="238539" y="0"/>
                </a:cubicBezTo>
                <a:cubicBezTo>
                  <a:pt x="194365" y="4417"/>
                  <a:pt x="147237" y="-3236"/>
                  <a:pt x="106018" y="13252"/>
                </a:cubicBezTo>
                <a:cubicBezTo>
                  <a:pt x="70781" y="27347"/>
                  <a:pt x="35522" y="85866"/>
                  <a:pt x="13252" y="119270"/>
                </a:cubicBezTo>
                <a:cubicBezTo>
                  <a:pt x="8835" y="132522"/>
                  <a:pt x="0" y="145057"/>
                  <a:pt x="0" y="159026"/>
                </a:cubicBezTo>
                <a:cubicBezTo>
                  <a:pt x="0" y="170596"/>
                  <a:pt x="7867" y="273739"/>
                  <a:pt x="26504" y="304800"/>
                </a:cubicBezTo>
                <a:cubicBezTo>
                  <a:pt x="36369" y="321241"/>
                  <a:pt x="78180" y="351558"/>
                  <a:pt x="92765" y="357809"/>
                </a:cubicBezTo>
                <a:cubicBezTo>
                  <a:pt x="109506" y="364984"/>
                  <a:pt x="128104" y="366644"/>
                  <a:pt x="145774" y="371061"/>
                </a:cubicBezTo>
                <a:cubicBezTo>
                  <a:pt x="265196" y="362531"/>
                  <a:pt x="295911" y="371078"/>
                  <a:pt x="384313" y="344557"/>
                </a:cubicBezTo>
                <a:cubicBezTo>
                  <a:pt x="411073" y="336529"/>
                  <a:pt x="437322" y="326887"/>
                  <a:pt x="463826" y="318052"/>
                </a:cubicBezTo>
                <a:lnTo>
                  <a:pt x="503583" y="304800"/>
                </a:lnTo>
                <a:cubicBezTo>
                  <a:pt x="516835" y="295965"/>
                  <a:pt x="529093" y="285419"/>
                  <a:pt x="543339" y="278296"/>
                </a:cubicBezTo>
                <a:cubicBezTo>
                  <a:pt x="555833" y="272049"/>
                  <a:pt x="571118" y="272231"/>
                  <a:pt x="583096" y="265044"/>
                </a:cubicBezTo>
                <a:cubicBezTo>
                  <a:pt x="593810" y="258616"/>
                  <a:pt x="600765" y="247374"/>
                  <a:pt x="609600" y="238539"/>
                </a:cubicBezTo>
                <a:cubicBezTo>
                  <a:pt x="627901" y="183637"/>
                  <a:pt x="651249" y="166599"/>
                  <a:pt x="622852" y="119270"/>
                </a:cubicBezTo>
                <a:cubicBezTo>
                  <a:pt x="616424" y="108556"/>
                  <a:pt x="607062" y="99193"/>
                  <a:pt x="596348" y="92765"/>
                </a:cubicBezTo>
                <a:cubicBezTo>
                  <a:pt x="584370" y="85578"/>
                  <a:pt x="556591" y="79513"/>
                  <a:pt x="556591" y="79513"/>
                </a:cubicBezTo>
              </a:path>
            </a:pathLst>
          </a:custGeom>
          <a:noFill/>
          <a:ln>
            <a:solidFill>
              <a:srgbClr val="FA1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E79DAB7-70C1-441F-B2CF-4A004575C338}"/>
              </a:ext>
            </a:extLst>
          </p:cNvPr>
          <p:cNvSpPr/>
          <p:nvPr/>
        </p:nvSpPr>
        <p:spPr>
          <a:xfrm>
            <a:off x="4492270" y="291548"/>
            <a:ext cx="1170503" cy="384313"/>
          </a:xfrm>
          <a:custGeom>
            <a:avLst/>
            <a:gdLst>
              <a:gd name="connsiteX0" fmla="*/ 874860 w 1170503"/>
              <a:gd name="connsiteY0" fmla="*/ 39756 h 384313"/>
              <a:gd name="connsiteX1" fmla="*/ 636321 w 1170503"/>
              <a:gd name="connsiteY1" fmla="*/ 26504 h 384313"/>
              <a:gd name="connsiteX2" fmla="*/ 278513 w 1170503"/>
              <a:gd name="connsiteY2" fmla="*/ 0 h 384313"/>
              <a:gd name="connsiteX3" fmla="*/ 92982 w 1170503"/>
              <a:gd name="connsiteY3" fmla="*/ 13252 h 384313"/>
              <a:gd name="connsiteX4" fmla="*/ 39973 w 1170503"/>
              <a:gd name="connsiteY4" fmla="*/ 26504 h 384313"/>
              <a:gd name="connsiteX5" fmla="*/ 13469 w 1170503"/>
              <a:gd name="connsiteY5" fmla="*/ 66261 h 384313"/>
              <a:gd name="connsiteX6" fmla="*/ 217 w 1170503"/>
              <a:gd name="connsiteY6" fmla="*/ 132522 h 384313"/>
              <a:gd name="connsiteX7" fmla="*/ 53226 w 1170503"/>
              <a:gd name="connsiteY7" fmla="*/ 278295 h 384313"/>
              <a:gd name="connsiteX8" fmla="*/ 92982 w 1170503"/>
              <a:gd name="connsiteY8" fmla="*/ 318052 h 384313"/>
              <a:gd name="connsiteX9" fmla="*/ 132739 w 1170503"/>
              <a:gd name="connsiteY9" fmla="*/ 344556 h 384313"/>
              <a:gd name="connsiteX10" fmla="*/ 199000 w 1170503"/>
              <a:gd name="connsiteY10" fmla="*/ 384313 h 384313"/>
              <a:gd name="connsiteX11" fmla="*/ 344773 w 1170503"/>
              <a:gd name="connsiteY11" fmla="*/ 371061 h 384313"/>
              <a:gd name="connsiteX12" fmla="*/ 384530 w 1170503"/>
              <a:gd name="connsiteY12" fmla="*/ 357809 h 384313"/>
              <a:gd name="connsiteX13" fmla="*/ 450791 w 1170503"/>
              <a:gd name="connsiteY13" fmla="*/ 344556 h 384313"/>
              <a:gd name="connsiteX14" fmla="*/ 490547 w 1170503"/>
              <a:gd name="connsiteY14" fmla="*/ 331304 h 384313"/>
              <a:gd name="connsiteX15" fmla="*/ 556808 w 1170503"/>
              <a:gd name="connsiteY15" fmla="*/ 318052 h 384313"/>
              <a:gd name="connsiteX16" fmla="*/ 636321 w 1170503"/>
              <a:gd name="connsiteY16" fmla="*/ 291548 h 384313"/>
              <a:gd name="connsiteX17" fmla="*/ 980878 w 1170503"/>
              <a:gd name="connsiteY17" fmla="*/ 278295 h 384313"/>
              <a:gd name="connsiteX18" fmla="*/ 1047139 w 1170503"/>
              <a:gd name="connsiteY18" fmla="*/ 265043 h 384313"/>
              <a:gd name="connsiteX19" fmla="*/ 1166408 w 1170503"/>
              <a:gd name="connsiteY19" fmla="*/ 251791 h 384313"/>
              <a:gd name="connsiteX20" fmla="*/ 1153156 w 1170503"/>
              <a:gd name="connsiteY20" fmla="*/ 212035 h 384313"/>
              <a:gd name="connsiteX21" fmla="*/ 1126652 w 1170503"/>
              <a:gd name="connsiteY21" fmla="*/ 172278 h 384313"/>
              <a:gd name="connsiteX22" fmla="*/ 1033887 w 1170503"/>
              <a:gd name="connsiteY22" fmla="*/ 92765 h 384313"/>
              <a:gd name="connsiteX23" fmla="*/ 1007382 w 1170503"/>
              <a:gd name="connsiteY23" fmla="*/ 66261 h 384313"/>
              <a:gd name="connsiteX24" fmla="*/ 967626 w 1170503"/>
              <a:gd name="connsiteY24" fmla="*/ 39756 h 38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0503" h="384313">
                <a:moveTo>
                  <a:pt x="874860" y="39756"/>
                </a:moveTo>
                <a:lnTo>
                  <a:pt x="636321" y="26504"/>
                </a:lnTo>
                <a:lnTo>
                  <a:pt x="278513" y="0"/>
                </a:lnTo>
                <a:cubicBezTo>
                  <a:pt x="216669" y="4417"/>
                  <a:pt x="154604" y="6405"/>
                  <a:pt x="92982" y="13252"/>
                </a:cubicBezTo>
                <a:cubicBezTo>
                  <a:pt x="74880" y="15263"/>
                  <a:pt x="55127" y="16401"/>
                  <a:pt x="39973" y="26504"/>
                </a:cubicBezTo>
                <a:cubicBezTo>
                  <a:pt x="26721" y="35339"/>
                  <a:pt x="22304" y="53009"/>
                  <a:pt x="13469" y="66261"/>
                </a:cubicBezTo>
                <a:cubicBezTo>
                  <a:pt x="9052" y="88348"/>
                  <a:pt x="-1654" y="110075"/>
                  <a:pt x="217" y="132522"/>
                </a:cubicBezTo>
                <a:cubicBezTo>
                  <a:pt x="2776" y="163230"/>
                  <a:pt x="30382" y="246313"/>
                  <a:pt x="53226" y="278295"/>
                </a:cubicBezTo>
                <a:cubicBezTo>
                  <a:pt x="64119" y="293545"/>
                  <a:pt x="78584" y="306054"/>
                  <a:pt x="92982" y="318052"/>
                </a:cubicBezTo>
                <a:cubicBezTo>
                  <a:pt x="105218" y="328248"/>
                  <a:pt x="120302" y="334606"/>
                  <a:pt x="132739" y="344556"/>
                </a:cubicBezTo>
                <a:cubicBezTo>
                  <a:pt x="184715" y="386137"/>
                  <a:pt x="129955" y="361298"/>
                  <a:pt x="199000" y="384313"/>
                </a:cubicBezTo>
                <a:cubicBezTo>
                  <a:pt x="247591" y="379896"/>
                  <a:pt x="296472" y="377961"/>
                  <a:pt x="344773" y="371061"/>
                </a:cubicBezTo>
                <a:cubicBezTo>
                  <a:pt x="358602" y="369085"/>
                  <a:pt x="370978" y="361197"/>
                  <a:pt x="384530" y="357809"/>
                </a:cubicBezTo>
                <a:cubicBezTo>
                  <a:pt x="406382" y="352346"/>
                  <a:pt x="428939" y="350019"/>
                  <a:pt x="450791" y="344556"/>
                </a:cubicBezTo>
                <a:cubicBezTo>
                  <a:pt x="464343" y="341168"/>
                  <a:pt x="476995" y="334692"/>
                  <a:pt x="490547" y="331304"/>
                </a:cubicBezTo>
                <a:cubicBezTo>
                  <a:pt x="512399" y="325841"/>
                  <a:pt x="535077" y="323978"/>
                  <a:pt x="556808" y="318052"/>
                </a:cubicBezTo>
                <a:cubicBezTo>
                  <a:pt x="583762" y="310701"/>
                  <a:pt x="608404" y="292622"/>
                  <a:pt x="636321" y="291548"/>
                </a:cubicBezTo>
                <a:lnTo>
                  <a:pt x="980878" y="278295"/>
                </a:lnTo>
                <a:cubicBezTo>
                  <a:pt x="1002965" y="273878"/>
                  <a:pt x="1024841" y="268228"/>
                  <a:pt x="1047139" y="265043"/>
                </a:cubicBezTo>
                <a:cubicBezTo>
                  <a:pt x="1086738" y="259386"/>
                  <a:pt x="1130630" y="269680"/>
                  <a:pt x="1166408" y="251791"/>
                </a:cubicBezTo>
                <a:cubicBezTo>
                  <a:pt x="1178902" y="245544"/>
                  <a:pt x="1159403" y="224529"/>
                  <a:pt x="1153156" y="212035"/>
                </a:cubicBezTo>
                <a:cubicBezTo>
                  <a:pt x="1146033" y="197789"/>
                  <a:pt x="1137017" y="184371"/>
                  <a:pt x="1126652" y="172278"/>
                </a:cubicBezTo>
                <a:cubicBezTo>
                  <a:pt x="1057056" y="91082"/>
                  <a:pt x="1097829" y="143918"/>
                  <a:pt x="1033887" y="92765"/>
                </a:cubicBezTo>
                <a:cubicBezTo>
                  <a:pt x="1024131" y="84960"/>
                  <a:pt x="1018096" y="72689"/>
                  <a:pt x="1007382" y="66261"/>
                </a:cubicBezTo>
                <a:cubicBezTo>
                  <a:pt x="963435" y="39893"/>
                  <a:pt x="967626" y="70684"/>
                  <a:pt x="967626" y="39756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8C1ED-1FF3-4EB9-B276-D5BF1DE87745}"/>
              </a:ext>
            </a:extLst>
          </p:cNvPr>
          <p:cNvSpPr txBox="1"/>
          <p:nvPr/>
        </p:nvSpPr>
        <p:spPr>
          <a:xfrm>
            <a:off x="-19878" y="0"/>
            <a:ext cx="9163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>
                <a:highlight>
                  <a:srgbClr val="FFFF00"/>
                </a:highlight>
              </a:rPr>
              <a:t>deficiency of DPGM </a:t>
            </a:r>
            <a:r>
              <a:rPr lang="en-US" dirty="0"/>
              <a:t>which is responsible of converting 10-20% of D13PG into D23PG</a:t>
            </a:r>
          </a:p>
          <a:p>
            <a:r>
              <a:rPr lang="en-US" dirty="0"/>
              <a:t>=there will be NO O2 supply to the cell = because the affinity will not be decreased.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>
                <a:highlight>
                  <a:srgbClr val="FF00FF"/>
                </a:highlight>
              </a:rPr>
              <a:t>D23PG</a:t>
            </a:r>
            <a:r>
              <a:rPr lang="en-US" dirty="0"/>
              <a:t>= allosteric effector of the affinity of hemoglobin to O2.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>
                <a:highlight>
                  <a:srgbClr val="00FF00"/>
                </a:highlight>
              </a:rPr>
              <a:t>LDH</a:t>
            </a:r>
            <a:r>
              <a:rPr lang="en-US" dirty="0"/>
              <a:t> concentration in RBCs is 10-100 times that in the muscle cells.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>
                <a:highlight>
                  <a:srgbClr val="0000FF"/>
                </a:highlight>
              </a:rPr>
              <a:t>PYR </a:t>
            </a:r>
            <a:r>
              <a:rPr lang="en-US" dirty="0"/>
              <a:t>cant be utilized, so accumulate inside the RBCs then transported to the liver to be converted into glucose.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>
                <a:highlight>
                  <a:srgbClr val="808080"/>
                </a:highlight>
              </a:rPr>
              <a:t>Glycolysis</a:t>
            </a:r>
            <a:r>
              <a:rPr lang="en-US" dirty="0"/>
              <a:t>= energy + lactic acid         returned to the liver for glucose synthesis.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3199083-74FA-4008-BB09-010F576DCC85}"/>
              </a:ext>
            </a:extLst>
          </p:cNvPr>
          <p:cNvCxnSpPr/>
          <p:nvPr/>
        </p:nvCxnSpPr>
        <p:spPr>
          <a:xfrm flipV="1">
            <a:off x="3048000" y="2895600"/>
            <a:ext cx="762000" cy="152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9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C62BDC40-A0D1-F2B3-83D4-4393353D6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RBCs, which lack mitochondria and pyruvate dehydrogenase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multienzyme complex, pyruvate is reduced to lactic acid (anaerobic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glycolysis), consistent with the primary role of the RBC in oxygen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transport and delivery, rather than its utilization.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Each mole of glucose yields 2 moles of lactate to maintain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electrochemical and ion gradients across its plasma membrane, then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lactate is excreted into blood.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RBCs, 10-20% of the glycolytic intermediate, 1,3- DPG, is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converted into 2,3- BPG, an allosteric regulator of the 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affinity of Hb.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pentose phosphate pathway, accounts for about 10% of glucose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metabolism in the red  cell, this pathway in RBCs has a special role in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protection against oxidative stress, while, in nucleated cells, it also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serves as a source of NADPH for biosynthetic reactions and pentoses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for nucleic acid synthesis.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7A6403C7-34DA-7E8B-4651-010729823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</a:rPr>
              <a:t>Glucose utilization in the red cell</a:t>
            </a:r>
            <a:endParaRPr lang="en-US" altLang="en-US" sz="2400" b="1">
              <a:latin typeface="Cambria" panose="020405030504060302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Cambria" panose="020405030504060302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Glucose is transported through RBC membrane by a facilitated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diffusion by glucose  transporters [(GLUT-1) insulin-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independent  i.e. insulin does not promote glucose transport to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RBCs)].</a:t>
            </a:r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a 70-kg person, there are about 5 L of blood and a little over 2 kg (2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L) of RBCs.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These cells constitute consume about 20 g of glucose/day, representing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about 10% of total body glucose metabolism.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RBC has the highest specific rate of glucose utilization of any cell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in the body, approximately 10 g of glucose/kg of tissue/day, compared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with ~2.5 g of glucose/kg of tissue/day for the whole body.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the RBC, about 90% of glucose (~18 g/day) is metabolized via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glycolysis, yielding ~0.2 mole of lactate. </a:t>
            </a:r>
          </a:p>
          <a:p>
            <a:pPr eaLnBrk="1" hangingPunct="1"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Despite its high rate of glucose consumption, the RBC has one of the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lowest rates of ATP synthesis of any cell in the body, ~0.2 mole of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ATP/day.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B06C8E-D149-4440-BFC9-057938F30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40B66-6CD0-447E-B11B-668003734E2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3408</Words>
  <Application>Microsoft Office PowerPoint</Application>
  <PresentationFormat>On-screen Show (4:3)</PresentationFormat>
  <Paragraphs>389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 OF BIOLOGICAL IMPORTANC</dc:title>
  <dc:creator>Samir</dc:creator>
  <cp:lastModifiedBy>Ansam Ibrahim AlZubaidi</cp:lastModifiedBy>
  <cp:revision>630</cp:revision>
  <dcterms:created xsi:type="dcterms:W3CDTF">2010-12-25T18:51:50Z</dcterms:created>
  <dcterms:modified xsi:type="dcterms:W3CDTF">2022-04-05T12:43:22Z</dcterms:modified>
</cp:coreProperties>
</file>