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5.jpg" ContentType="image/jpg"/>
  <Override PartName="/ppt/media/image4.jpg" ContentType="image/jpg"/>
  <Override PartName="/ppt/theme/theme1.xml" ContentType="application/vnd.openxmlformats-officedocument.theme+xml"/>
  <Override PartName="/ppt/media/image6.jpg" ContentType="image/jpg"/>
  <Override PartName="/ppt/media/image8.jpg" ContentType="image/jpg"/>
  <Override PartName="/ppt/media/image16.jpg" ContentType="image/jpg"/>
  <Override PartName="/ppt/media/image7.jpg" ContentType="image/jpg"/>
  <Override PartName="/ppt/media/image18.jpg" ContentType="image/jpg"/>
  <Override PartName="/ppt/media/image19.jpg" ContentType="image/jpg"/>
  <Override PartName="/ppt/media/image15.jpg" ContentType="image/jpg"/>
  <Override PartName="/ppt/media/image17.jpg" ContentType="image/jpg"/>
  <Override PartName="/ppt/media/image13.jpg" ContentType="image/jpg"/>
  <Override PartName="/ppt/media/image9.jpg" ContentType="image/jpg"/>
  <Override PartName="/ppt/media/image10.jpg" ContentType="image/jpg"/>
  <Override PartName="/ppt/media/image14.jpg" ContentType="image/jpg"/>
  <Override PartName="/ppt/media/image12.jpg" ContentType="image/jpg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92" r:id="rId29"/>
    <p:sldId id="293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3" r:id="rId48"/>
    <p:sldId id="314" r:id="rId49"/>
    <p:sldId id="315" r:id="rId50"/>
    <p:sldId id="316" r:id="rId51"/>
    <p:sldId id="317" r:id="rId52"/>
    <p:sldId id="319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3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0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2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B610-0E44-485D-AE19-DE86F4423F6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B5FF-775A-4EA8-BF29-72DC23CF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Neoplasia </a:t>
            </a:r>
            <a:r>
              <a:rPr lang="en-US" dirty="0"/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" b="1" dirty="0" smtClean="0"/>
              <a:t>Dr. Omar Hamdan MD</a:t>
            </a:r>
          </a:p>
          <a:p>
            <a:r>
              <a:rPr lang="en" sz="2000" b="1" dirty="0" smtClean="0"/>
              <a:t>Anatomical pathology </a:t>
            </a:r>
            <a:br>
              <a:rPr lang="en" sz="2000" b="1" dirty="0" smtClean="0"/>
            </a:br>
            <a:r>
              <a:rPr lang="en" dirty="0" smtClean="0"/>
              <a:t>Mutah University</a:t>
            </a:r>
            <a:br>
              <a:rPr lang="en" dirty="0" smtClean="0"/>
            </a:br>
            <a:r>
              <a:rPr lang="en-US" dirty="0" smtClean="0"/>
              <a:t>S</a:t>
            </a:r>
            <a:r>
              <a:rPr lang="en" dirty="0" smtClean="0"/>
              <a:t>chool of Medicine- Department of Histopathology</a:t>
            </a:r>
            <a:br>
              <a:rPr lang="en" dirty="0" smtClean="0"/>
            </a:br>
            <a:r>
              <a:rPr lang="en" dirty="0" smtClean="0"/>
              <a:t>General pathology lectures 2020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523677" y="5349875"/>
            <a:ext cx="1216633" cy="125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4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28" y="1625091"/>
            <a:ext cx="40093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latin typeface="Calibri"/>
                <a:cs typeface="Calibri"/>
              </a:rPr>
              <a:t>Invasive </a:t>
            </a:r>
            <a:r>
              <a:rPr sz="2200" b="1" spc="-10" dirty="0">
                <a:latin typeface="Calibri"/>
                <a:cs typeface="Calibri"/>
              </a:rPr>
              <a:t>ductal carcinoma, there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528" y="1853691"/>
            <a:ext cx="4956175" cy="60198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845"/>
              </a:spcBef>
            </a:pPr>
            <a:r>
              <a:rPr sz="2200" b="1" spc="-5" dirty="0">
                <a:latin typeface="Calibri"/>
                <a:cs typeface="Calibri"/>
              </a:rPr>
              <a:t>cohesion between cancer cells caused </a:t>
            </a:r>
            <a:r>
              <a:rPr sz="2200" b="1" spc="-10" dirty="0">
                <a:latin typeface="Calibri"/>
                <a:cs typeface="Calibri"/>
              </a:rPr>
              <a:t>by </a:t>
            </a:r>
            <a:r>
              <a:rPr sz="2200" b="1" dirty="0">
                <a:latin typeface="Calibri"/>
                <a:cs typeface="Calibri"/>
              </a:rPr>
              <a:t>E  </a:t>
            </a:r>
            <a:r>
              <a:rPr sz="2200" b="1" spc="-5" dirty="0">
                <a:latin typeface="Calibri"/>
                <a:cs typeface="Calibri"/>
              </a:rPr>
              <a:t>cadherin.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625091"/>
            <a:ext cx="47021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latin typeface="Calibri"/>
                <a:cs typeface="Calibri"/>
              </a:rPr>
              <a:t>Invasive </a:t>
            </a:r>
            <a:r>
              <a:rPr sz="2200" b="1" spc="-5" dirty="0">
                <a:latin typeface="Calibri"/>
                <a:cs typeface="Calibri"/>
              </a:rPr>
              <a:t>lobular </a:t>
            </a:r>
            <a:r>
              <a:rPr sz="2200" b="1" spc="-10" dirty="0">
                <a:latin typeface="Calibri"/>
                <a:cs typeface="Calibri"/>
              </a:rPr>
              <a:t>carcinoma, </a:t>
            </a:r>
            <a:r>
              <a:rPr sz="2200" b="1" dirty="0">
                <a:latin typeface="Calibri"/>
                <a:cs typeface="Calibri"/>
              </a:rPr>
              <a:t>E </a:t>
            </a:r>
            <a:r>
              <a:rPr sz="2200" b="1" spc="-5" dirty="0">
                <a:latin typeface="Calibri"/>
                <a:cs typeface="Calibri"/>
              </a:rPr>
              <a:t>cadherin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0940" y="1853691"/>
            <a:ext cx="4630420" cy="60198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 marR="5080">
              <a:lnSpc>
                <a:spcPct val="71800"/>
              </a:lnSpc>
              <a:spcBef>
                <a:spcPts val="845"/>
              </a:spcBef>
            </a:pPr>
            <a:r>
              <a:rPr sz="2200" b="1" spc="-10" dirty="0">
                <a:latin typeface="Calibri"/>
                <a:cs typeface="Calibri"/>
              </a:rPr>
              <a:t>lost </a:t>
            </a:r>
            <a:r>
              <a:rPr sz="2200" b="1" spc="-5" dirty="0">
                <a:latin typeface="Calibri"/>
                <a:cs typeface="Calibri"/>
              </a:rPr>
              <a:t>so </a:t>
            </a:r>
            <a:r>
              <a:rPr sz="2200" b="1" spc="-10" dirty="0">
                <a:latin typeface="Calibri"/>
                <a:cs typeface="Calibri"/>
              </a:rPr>
              <a:t>there </a:t>
            </a:r>
            <a:r>
              <a:rPr sz="2200" b="1" spc="-5" dirty="0">
                <a:latin typeface="Calibri"/>
                <a:cs typeface="Calibri"/>
              </a:rPr>
              <a:t>is no cohesion. </a:t>
            </a:r>
            <a:r>
              <a:rPr sz="2200" b="1" spc="-30" dirty="0">
                <a:latin typeface="Calibri"/>
                <a:cs typeface="Calibri"/>
              </a:rPr>
              <a:t>Tumor </a:t>
            </a:r>
            <a:r>
              <a:rPr sz="2200" b="1" spc="-5" dirty="0">
                <a:latin typeface="Calibri"/>
                <a:cs typeface="Calibri"/>
              </a:rPr>
              <a:t>cells  </a:t>
            </a:r>
            <a:r>
              <a:rPr sz="2200" b="1" spc="-10" dirty="0">
                <a:latin typeface="Calibri"/>
                <a:cs typeface="Calibri"/>
              </a:rPr>
              <a:t>grow </a:t>
            </a:r>
            <a:r>
              <a:rPr sz="2200" b="1" dirty="0">
                <a:latin typeface="Calibri"/>
                <a:cs typeface="Calibri"/>
              </a:rPr>
              <a:t>as </a:t>
            </a:r>
            <a:r>
              <a:rPr sz="2200" b="1" spc="-10" dirty="0">
                <a:latin typeface="Calibri"/>
                <a:cs typeface="Calibri"/>
              </a:rPr>
              <a:t>individual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cells.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9411" y="2889596"/>
            <a:ext cx="5345976" cy="300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884" y="2808151"/>
            <a:ext cx="4491069" cy="3381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60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1307"/>
            <a:ext cx="8163559" cy="17659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sz="6000" spc="-5" dirty="0"/>
              <a:t>merlin </a:t>
            </a:r>
            <a:r>
              <a:rPr sz="6000" spc="-30" dirty="0"/>
              <a:t>protein </a:t>
            </a:r>
            <a:r>
              <a:rPr sz="6000" spc="-5" dirty="0"/>
              <a:t>and </a:t>
            </a:r>
            <a:r>
              <a:rPr sz="6000" spc="-35" dirty="0"/>
              <a:t>contact  </a:t>
            </a:r>
            <a:r>
              <a:rPr sz="6000" spc="-5" dirty="0"/>
              <a:t>inhibition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971709" y="1787652"/>
            <a:ext cx="4775200" cy="434467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96215" marR="184150" indent="-183515" algn="just">
              <a:lnSpc>
                <a:spcPct val="81000"/>
              </a:lnSpc>
              <a:spcBef>
                <a:spcPts val="555"/>
              </a:spcBef>
              <a:buFont typeface="Arial"/>
              <a:buChar char="•"/>
              <a:tabLst>
                <a:tab pos="196215" algn="l"/>
              </a:tabLst>
            </a:pPr>
            <a:r>
              <a:rPr sz="2000" dirty="0">
                <a:latin typeface="Calibri"/>
                <a:cs typeface="Calibri"/>
              </a:rPr>
              <a:t>Please </a:t>
            </a:r>
            <a:r>
              <a:rPr sz="2000" spc="-5" dirty="0">
                <a:latin typeface="Calibri"/>
                <a:cs typeface="Calibri"/>
              </a:rPr>
              <a:t>remember that </a:t>
            </a:r>
            <a:r>
              <a:rPr sz="2000" spc="-10" dirty="0">
                <a:latin typeface="Calibri"/>
                <a:cs typeface="Calibri"/>
              </a:rPr>
              <a:t>contact </a:t>
            </a:r>
            <a:r>
              <a:rPr sz="2000" spc="-5" dirty="0">
                <a:latin typeface="Calibri"/>
                <a:cs typeface="Calibri"/>
              </a:rPr>
              <a:t>inhibition </a:t>
            </a:r>
            <a:r>
              <a:rPr sz="2000" dirty="0">
                <a:latin typeface="Calibri"/>
                <a:cs typeface="Calibri"/>
              </a:rPr>
              <a:t>is  an </a:t>
            </a:r>
            <a:r>
              <a:rPr sz="2000" spc="-10" dirty="0">
                <a:latin typeface="Calibri"/>
                <a:cs typeface="Calibri"/>
              </a:rPr>
              <a:t>important process to </a:t>
            </a:r>
            <a:r>
              <a:rPr sz="2000" dirty="0">
                <a:latin typeface="Calibri"/>
                <a:cs typeface="Calibri"/>
              </a:rPr>
              <a:t>limit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regulate  </a:t>
            </a:r>
            <a:r>
              <a:rPr sz="2000" dirty="0">
                <a:latin typeface="Calibri"/>
                <a:cs typeface="Calibri"/>
              </a:rPr>
              <a:t>cell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growth</a:t>
            </a:r>
            <a:endParaRPr sz="2000">
              <a:latin typeface="Calibri"/>
              <a:cs typeface="Calibri"/>
            </a:endParaRPr>
          </a:p>
          <a:p>
            <a:pPr marL="196215" marR="389890" indent="-183515">
              <a:lnSpc>
                <a:spcPct val="80000"/>
              </a:lnSpc>
              <a:spcBef>
                <a:spcPts val="1680"/>
              </a:spcBef>
              <a:buFont typeface="Arial"/>
              <a:buChar char="•"/>
              <a:tabLst>
                <a:tab pos="196215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contact </a:t>
            </a:r>
            <a:r>
              <a:rPr sz="2000" spc="-5" dirty="0">
                <a:latin typeface="Calibri"/>
                <a:cs typeface="Calibri"/>
              </a:rPr>
              <a:t>inhibition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lost growth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spc="-10" dirty="0">
                <a:latin typeface="Calibri"/>
                <a:cs typeface="Calibri"/>
              </a:rPr>
              <a:t>go  unchecked</a:t>
            </a:r>
            <a:endParaRPr sz="2000">
              <a:latin typeface="Calibri"/>
              <a:cs typeface="Calibri"/>
            </a:endParaRPr>
          </a:p>
          <a:p>
            <a:pPr marL="196215" marR="530225" indent="-183515">
              <a:lnSpc>
                <a:spcPts val="1989"/>
              </a:lnSpc>
              <a:spcBef>
                <a:spcPts val="1605"/>
              </a:spcBef>
              <a:buFont typeface="Arial"/>
              <a:buChar char="•"/>
              <a:tabLst>
                <a:tab pos="196215" algn="l"/>
              </a:tabLst>
            </a:pP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cadherin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10" dirty="0">
                <a:latin typeface="Calibri"/>
                <a:cs typeface="Calibri"/>
              </a:rPr>
              <a:t>most important factor  </a:t>
            </a:r>
            <a:r>
              <a:rPr sz="2000" spc="-5" dirty="0">
                <a:latin typeface="Calibri"/>
                <a:cs typeface="Calibri"/>
              </a:rPr>
              <a:t>causing </a:t>
            </a:r>
            <a:r>
              <a:rPr sz="2000" spc="-10" dirty="0">
                <a:latin typeface="Calibri"/>
                <a:cs typeface="Calibri"/>
              </a:rPr>
              <a:t>contact </a:t>
            </a:r>
            <a:r>
              <a:rPr sz="2000" spc="-5" dirty="0">
                <a:latin typeface="Calibri"/>
                <a:cs typeface="Calibri"/>
              </a:rPr>
              <a:t>inhibition</a:t>
            </a:r>
            <a:endParaRPr sz="2000">
              <a:latin typeface="Calibri"/>
              <a:cs typeface="Calibri"/>
            </a:endParaRPr>
          </a:p>
          <a:p>
            <a:pPr marL="196215" indent="-18351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96215" algn="l"/>
              </a:tabLst>
            </a:pPr>
            <a:r>
              <a:rPr sz="2000" dirty="0">
                <a:latin typeface="Calibri"/>
                <a:cs typeface="Calibri"/>
              </a:rPr>
              <a:t>Merlin </a:t>
            </a:r>
            <a:r>
              <a:rPr sz="2000" spc="-10" dirty="0">
                <a:latin typeface="Calibri"/>
                <a:cs typeface="Calibri"/>
              </a:rPr>
              <a:t>protein facilitated contact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inhibition</a:t>
            </a:r>
            <a:endParaRPr sz="2000">
              <a:latin typeface="Calibri"/>
              <a:cs typeface="Calibri"/>
            </a:endParaRPr>
          </a:p>
          <a:p>
            <a:pPr marL="196215" marR="5080" indent="-183515">
              <a:lnSpc>
                <a:spcPct val="79000"/>
              </a:lnSpc>
              <a:spcBef>
                <a:spcPts val="1705"/>
              </a:spcBef>
              <a:buFont typeface="Arial"/>
              <a:buChar char="•"/>
              <a:tabLst>
                <a:tab pos="196215" algn="l"/>
              </a:tabLst>
            </a:pPr>
            <a:r>
              <a:rPr sz="2000" dirty="0">
                <a:latin typeface="Calibri"/>
                <a:cs typeface="Calibri"/>
              </a:rPr>
              <a:t>if merlin is </a:t>
            </a:r>
            <a:r>
              <a:rPr sz="2000" spc="-10" dirty="0">
                <a:latin typeface="Calibri"/>
                <a:cs typeface="Calibri"/>
              </a:rPr>
              <a:t>lost </a:t>
            </a:r>
            <a:r>
              <a:rPr sz="2000" dirty="0">
                <a:latin typeface="Calibri"/>
                <a:cs typeface="Calibri"/>
              </a:rPr>
              <a:t>then </a:t>
            </a:r>
            <a:r>
              <a:rPr sz="2000" spc="-10" dirty="0">
                <a:latin typeface="Calibri"/>
                <a:cs typeface="Calibri"/>
              </a:rPr>
              <a:t>contact </a:t>
            </a:r>
            <a:r>
              <a:rPr sz="2000" spc="-5" dirty="0">
                <a:latin typeface="Calibri"/>
                <a:cs typeface="Calibri"/>
              </a:rPr>
              <a:t>inhibition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lost 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tumors</a:t>
            </a:r>
            <a:r>
              <a:rPr sz="2000" spc="-5" dirty="0">
                <a:latin typeface="Calibri"/>
                <a:cs typeface="Calibri"/>
              </a:rPr>
              <a:t> occur</a:t>
            </a:r>
            <a:endParaRPr sz="2000">
              <a:latin typeface="Calibri"/>
              <a:cs typeface="Calibri"/>
            </a:endParaRPr>
          </a:p>
          <a:p>
            <a:pPr marL="196215" marR="147955" indent="-183515">
              <a:lnSpc>
                <a:spcPct val="81500"/>
              </a:lnSpc>
              <a:spcBef>
                <a:spcPts val="1645"/>
              </a:spcBef>
              <a:buFont typeface="Arial"/>
              <a:buChar char="•"/>
              <a:tabLst>
                <a:tab pos="196215" algn="l"/>
              </a:tabLst>
            </a:pPr>
            <a:r>
              <a:rPr sz="2000" spc="-5" dirty="0">
                <a:latin typeface="Calibri"/>
                <a:cs typeface="Calibri"/>
              </a:rPr>
              <a:t>Loss of function </a:t>
            </a:r>
            <a:r>
              <a:rPr sz="2000" spc="-10" dirty="0">
                <a:latin typeface="Calibri"/>
                <a:cs typeface="Calibri"/>
              </a:rPr>
              <a:t>mutation </a:t>
            </a:r>
            <a:r>
              <a:rPr sz="2000" dirty="0">
                <a:latin typeface="Calibri"/>
                <a:cs typeface="Calibri"/>
              </a:rPr>
              <a:t>in merlin </a:t>
            </a:r>
            <a:r>
              <a:rPr sz="2000" spc="-10" dirty="0">
                <a:latin typeface="Calibri"/>
                <a:cs typeface="Calibri"/>
              </a:rPr>
              <a:t>protein 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5" dirty="0">
                <a:latin typeface="Calibri"/>
                <a:cs typeface="Calibri"/>
              </a:rPr>
              <a:t>underlying genetic </a:t>
            </a:r>
            <a:r>
              <a:rPr sz="2000" spc="-15" dirty="0">
                <a:latin typeface="Calibri"/>
                <a:cs typeface="Calibri"/>
              </a:rPr>
              <a:t>defect </a:t>
            </a:r>
            <a:r>
              <a:rPr sz="2000" dirty="0">
                <a:latin typeface="Calibri"/>
                <a:cs typeface="Calibri"/>
              </a:rPr>
              <a:t>in NF2(  </a:t>
            </a:r>
            <a:r>
              <a:rPr sz="2000" spc="-10" dirty="0">
                <a:latin typeface="Calibri"/>
                <a:cs typeface="Calibri"/>
              </a:rPr>
              <a:t>neurofibromatosis </a:t>
            </a:r>
            <a:r>
              <a:rPr sz="2000" spc="-5" dirty="0">
                <a:latin typeface="Calibri"/>
                <a:cs typeface="Calibri"/>
              </a:rPr>
              <a:t>type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6405" y="2097023"/>
            <a:ext cx="4440452" cy="315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97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9452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3320" algn="l"/>
              </a:tabLst>
            </a:pPr>
            <a:r>
              <a:rPr spc="-5" dirty="0"/>
              <a:t>APC	</a:t>
            </a:r>
            <a:r>
              <a:rPr spc="-10" dirty="0"/>
              <a:t>(adenomatous </a:t>
            </a:r>
            <a:r>
              <a:rPr spc="-5" dirty="0"/>
              <a:t>polyposis </a:t>
            </a:r>
            <a:r>
              <a:rPr spc="-10" dirty="0"/>
              <a:t>coli)</a:t>
            </a:r>
            <a:r>
              <a:rPr dirty="0"/>
              <a:t> </a:t>
            </a:r>
            <a:r>
              <a:rPr spc="-15" dirty="0"/>
              <a:t>gene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496425" cy="10375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APC </a:t>
            </a:r>
            <a:r>
              <a:rPr sz="2800" spc="-10" dirty="0">
                <a:latin typeface="Calibri"/>
                <a:cs typeface="Calibri"/>
              </a:rPr>
              <a:t>gene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tumor suppressor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Suppresses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by regulating intracellular </a:t>
            </a:r>
            <a:r>
              <a:rPr sz="2800" b="1" spc="-15" dirty="0">
                <a:latin typeface="Calibri"/>
                <a:cs typeface="Calibri"/>
              </a:rPr>
              <a:t>beta catenin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840988"/>
            <a:ext cx="10175240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Beta </a:t>
            </a:r>
            <a:r>
              <a:rPr sz="2800" spc="-20" dirty="0">
                <a:latin typeface="Calibri"/>
                <a:cs typeface="Calibri"/>
              </a:rPr>
              <a:t>catenin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protein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stimulates growth… </a:t>
            </a:r>
            <a:r>
              <a:rPr sz="2800" dirty="0">
                <a:latin typeface="Calibri"/>
                <a:cs typeface="Calibri"/>
              </a:rPr>
              <a:t>APC </a:t>
            </a:r>
            <a:r>
              <a:rPr sz="2800" spc="-20" dirty="0">
                <a:latin typeface="Calibri"/>
                <a:cs typeface="Calibri"/>
              </a:rPr>
              <a:t>protein </a:t>
            </a:r>
            <a:r>
              <a:rPr sz="2800" spc="-5" dirty="0">
                <a:latin typeface="Calibri"/>
                <a:cs typeface="Calibri"/>
              </a:rPr>
              <a:t>acts as 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tumor </a:t>
            </a:r>
            <a:r>
              <a:rPr sz="2800" spc="-10" dirty="0">
                <a:latin typeface="Calibri"/>
                <a:cs typeface="Calibri"/>
              </a:rPr>
              <a:t>suppressor through </a:t>
            </a:r>
            <a:r>
              <a:rPr sz="2800" spc="-5" dirty="0">
                <a:latin typeface="Calibri"/>
                <a:cs typeface="Calibri"/>
              </a:rPr>
              <a:t>inhibiting </a:t>
            </a:r>
            <a:r>
              <a:rPr sz="2800" spc="-15" dirty="0">
                <a:latin typeface="Calibri"/>
                <a:cs typeface="Calibri"/>
              </a:rPr>
              <a:t>beta catenin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function.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43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7029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Functions of </a:t>
            </a:r>
            <a:r>
              <a:rPr spc="-20" dirty="0"/>
              <a:t>beta</a:t>
            </a:r>
            <a:r>
              <a:rPr spc="-55" dirty="0"/>
              <a:t> </a:t>
            </a:r>
            <a:r>
              <a:rPr spc="-20" dirty="0"/>
              <a:t>catenin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51745" cy="2320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spc="-15" dirty="0">
                <a:latin typeface="Calibri"/>
                <a:cs typeface="Calibri"/>
              </a:rPr>
              <a:t>Beta </a:t>
            </a:r>
            <a:r>
              <a:rPr sz="2800" spc="-20" dirty="0">
                <a:latin typeface="Calibri"/>
                <a:cs typeface="Calibri"/>
              </a:rPr>
              <a:t>catenin </a:t>
            </a:r>
            <a:r>
              <a:rPr sz="2800" spc="-15" dirty="0">
                <a:latin typeface="Calibri"/>
                <a:cs typeface="Calibri"/>
              </a:rPr>
              <a:t>stimulates growth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ways:</a:t>
            </a:r>
            <a:endParaRPr sz="2800">
              <a:latin typeface="Calibri"/>
              <a:cs typeface="Calibri"/>
            </a:endParaRPr>
          </a:p>
          <a:p>
            <a:pPr marL="527050" marR="1215390" indent="-514350">
              <a:lnSpc>
                <a:spcPts val="3000"/>
              </a:lnSpc>
              <a:spcBef>
                <a:spcPts val="10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5" dirty="0">
                <a:latin typeface="Calibri"/>
                <a:cs typeface="Calibri"/>
              </a:rPr>
              <a:t>Inhibits </a:t>
            </a:r>
            <a:r>
              <a:rPr sz="2800" spc="-15" dirty="0">
                <a:latin typeface="Calibri"/>
                <a:cs typeface="Calibri"/>
              </a:rPr>
              <a:t>contact </a:t>
            </a:r>
            <a:r>
              <a:rPr sz="2800" spc="-5" dirty="0">
                <a:latin typeface="Calibri"/>
                <a:cs typeface="Calibri"/>
              </a:rPr>
              <a:t>inhibition by </a:t>
            </a:r>
            <a:r>
              <a:rPr sz="2800" spc="-10" dirty="0">
                <a:latin typeface="Calibri"/>
                <a:cs typeface="Calibri"/>
              </a:rPr>
              <a:t>stimulating TWIST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SLUG  </a:t>
            </a:r>
            <a:r>
              <a:rPr sz="2800" spc="-10" dirty="0">
                <a:latin typeface="Calibri"/>
                <a:cs typeface="Calibri"/>
              </a:rPr>
              <a:t>transcription </a:t>
            </a:r>
            <a:r>
              <a:rPr sz="2800" spc="-20" dirty="0">
                <a:latin typeface="Calibri"/>
                <a:cs typeface="Calibri"/>
              </a:rPr>
              <a:t>regulators </a:t>
            </a:r>
            <a:r>
              <a:rPr sz="2800" spc="-10" dirty="0">
                <a:latin typeface="Calibri"/>
                <a:cs typeface="Calibri"/>
              </a:rPr>
              <a:t>that decrease cadherin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expression</a:t>
            </a:r>
            <a:endParaRPr sz="2800">
              <a:latin typeface="Calibri"/>
              <a:cs typeface="Calibri"/>
            </a:endParaRPr>
          </a:p>
          <a:p>
            <a:pPr marL="527050" marR="5080" indent="-514350">
              <a:lnSpc>
                <a:spcPts val="3000"/>
              </a:lnSpc>
              <a:spcBef>
                <a:spcPts val="110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800" spc="-10" dirty="0">
                <a:latin typeface="Calibri"/>
                <a:cs typeface="Calibri"/>
              </a:rPr>
              <a:t>Stimulates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by increasing transcription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promoting  genes </a:t>
            </a:r>
            <a:r>
              <a:rPr sz="2800" spc="-30" dirty="0">
                <a:latin typeface="Calibri"/>
                <a:cs typeface="Calibri"/>
              </a:rPr>
              <a:t>like </a:t>
            </a:r>
            <a:r>
              <a:rPr sz="2800" spc="-10" dirty="0">
                <a:latin typeface="Calibri"/>
                <a:cs typeface="Calibri"/>
              </a:rPr>
              <a:t>cyclin </a:t>
            </a:r>
            <a:r>
              <a:rPr sz="2800" dirty="0">
                <a:latin typeface="Calibri"/>
                <a:cs typeface="Calibri"/>
              </a:rPr>
              <a:t>D1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30" dirty="0">
                <a:latin typeface="Calibri"/>
                <a:cs typeface="Calibri"/>
              </a:rPr>
              <a:t>MYC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00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25" dirty="0"/>
              <a:t>Beta </a:t>
            </a:r>
            <a:r>
              <a:rPr spc="-20" dirty="0"/>
              <a:t>catenin </a:t>
            </a:r>
            <a:r>
              <a:rPr dirty="0"/>
              <a:t>and </a:t>
            </a:r>
            <a:r>
              <a:rPr spc="-20" dirty="0"/>
              <a:t>contact </a:t>
            </a:r>
            <a:r>
              <a:rPr dirty="0"/>
              <a:t>inhibition:  </a:t>
            </a:r>
            <a:r>
              <a:rPr spc="-10" dirty="0"/>
              <a:t>explanation: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11765" cy="41586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21590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Note that </a:t>
            </a:r>
            <a:r>
              <a:rPr sz="2800" spc="-15" dirty="0">
                <a:latin typeface="Calibri"/>
                <a:cs typeface="Calibri"/>
              </a:rPr>
              <a:t>beta catenin stimulates </a:t>
            </a:r>
            <a:r>
              <a:rPr sz="2800" spc="-10" dirty="0">
                <a:latin typeface="Calibri"/>
                <a:cs typeface="Calibri"/>
              </a:rPr>
              <a:t>transcription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SLUG </a:t>
            </a:r>
            <a:r>
              <a:rPr sz="2800" dirty="0">
                <a:latin typeface="Calibri"/>
                <a:cs typeface="Calibri"/>
              </a:rPr>
              <a:t>and SNAIL 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inhibit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cadherin..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doing this </a:t>
            </a:r>
            <a:r>
              <a:rPr sz="2800" spc="-15" dirty="0">
                <a:latin typeface="Calibri"/>
                <a:cs typeface="Calibri"/>
              </a:rPr>
              <a:t>beta catenin </a:t>
            </a:r>
            <a:r>
              <a:rPr sz="2800" spc="-10" dirty="0">
                <a:latin typeface="Calibri"/>
                <a:cs typeface="Calibri"/>
              </a:rPr>
              <a:t>decreases </a:t>
            </a:r>
            <a:r>
              <a:rPr sz="2800" spc="-15" dirty="0">
                <a:latin typeface="Calibri"/>
                <a:cs typeface="Calibri"/>
              </a:rPr>
              <a:t>contact  </a:t>
            </a:r>
            <a:r>
              <a:rPr sz="2800" spc="-5" dirty="0">
                <a:latin typeface="Calibri"/>
                <a:cs typeface="Calibri"/>
              </a:rPr>
              <a:t>inhibition and hence </a:t>
            </a:r>
            <a:r>
              <a:rPr sz="2800" spc="-15" dirty="0">
                <a:latin typeface="Calibri"/>
                <a:cs typeface="Calibri"/>
              </a:rPr>
              <a:t>stimulates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growth.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normal situations, </a:t>
            </a:r>
            <a:r>
              <a:rPr sz="2800" spc="-15" dirty="0">
                <a:latin typeface="Calibri"/>
                <a:cs typeface="Calibri"/>
              </a:rPr>
              <a:t>beta catenin </a:t>
            </a:r>
            <a:r>
              <a:rPr sz="2800" spc="-5" dirty="0">
                <a:latin typeface="Calibri"/>
                <a:cs typeface="Calibri"/>
              </a:rPr>
              <a:t>binds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10" dirty="0">
                <a:latin typeface="Calibri"/>
                <a:cs typeface="Calibri"/>
              </a:rPr>
              <a:t>cadherin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stabilizes </a:t>
            </a:r>
            <a:r>
              <a:rPr sz="2800" spc="-5" dirty="0">
                <a:latin typeface="Calibri"/>
                <a:cs typeface="Calibri"/>
              </a:rPr>
              <a:t>it.  </a:t>
            </a:r>
            <a:r>
              <a:rPr sz="2800" dirty="0">
                <a:latin typeface="Calibri"/>
                <a:cs typeface="Calibri"/>
              </a:rPr>
              <a:t>So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5" dirty="0">
                <a:latin typeface="Calibri"/>
                <a:cs typeface="Calibri"/>
              </a:rPr>
              <a:t>beta catenin </a:t>
            </a:r>
            <a:r>
              <a:rPr sz="2800" spc="-5" dirty="0">
                <a:latin typeface="Calibri"/>
                <a:cs typeface="Calibri"/>
              </a:rPr>
              <a:t>is in the cytoplasm and </a:t>
            </a:r>
            <a:r>
              <a:rPr sz="2800" spc="-10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no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5" dirty="0">
                <a:latin typeface="Calibri"/>
                <a:cs typeface="Calibri"/>
              </a:rPr>
              <a:t>signal </a:t>
            </a:r>
            <a:r>
              <a:rPr sz="2800" dirty="0">
                <a:latin typeface="Calibri"/>
                <a:cs typeface="Calibri"/>
              </a:rPr>
              <a:t>(  </a:t>
            </a:r>
            <a:r>
              <a:rPr sz="2800" spc="-10" dirty="0">
                <a:latin typeface="Calibri"/>
                <a:cs typeface="Calibri"/>
              </a:rPr>
              <a:t>through </a:t>
            </a:r>
            <a:r>
              <a:rPr sz="2800" dirty="0">
                <a:latin typeface="Calibri"/>
                <a:cs typeface="Calibri"/>
              </a:rPr>
              <a:t>WNT </a:t>
            </a:r>
            <a:r>
              <a:rPr sz="2800" spc="-20" dirty="0">
                <a:latin typeface="Calibri"/>
                <a:cs typeface="Calibri"/>
              </a:rPr>
              <a:t>pathway)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15" dirty="0">
                <a:latin typeface="Calibri"/>
                <a:cs typeface="Calibri"/>
              </a:rPr>
              <a:t>beta catenin </a:t>
            </a:r>
            <a:r>
              <a:rPr sz="2800" spc="-5" dirty="0">
                <a:latin typeface="Calibri"/>
                <a:cs typeface="Calibri"/>
              </a:rPr>
              <a:t>acts as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stabilizer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E  </a:t>
            </a:r>
            <a:r>
              <a:rPr sz="2800" spc="-5" dirty="0">
                <a:latin typeface="Calibri"/>
                <a:cs typeface="Calibri"/>
              </a:rPr>
              <a:t>cadherin, hence helps </a:t>
            </a:r>
            <a:r>
              <a:rPr sz="2800" spc="-15" dirty="0">
                <a:latin typeface="Calibri"/>
                <a:cs typeface="Calibri"/>
              </a:rPr>
              <a:t>contact </a:t>
            </a:r>
            <a:r>
              <a:rPr sz="2800" spc="-5" dirty="0">
                <a:latin typeface="Calibri"/>
                <a:cs typeface="Calibri"/>
              </a:rPr>
              <a:t>inhibition and </a:t>
            </a:r>
            <a:r>
              <a:rPr sz="2800" spc="-10" dirty="0">
                <a:latin typeface="Calibri"/>
                <a:cs typeface="Calibri"/>
              </a:rPr>
              <a:t>reduces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growth.</a:t>
            </a:r>
            <a:endParaRPr sz="2800">
              <a:latin typeface="Calibri"/>
              <a:cs typeface="Calibri"/>
            </a:endParaRPr>
          </a:p>
          <a:p>
            <a:pPr marL="241300" marR="24765" indent="-228600">
              <a:lnSpc>
                <a:spcPts val="3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But </a:t>
            </a: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5" dirty="0">
                <a:latin typeface="Calibri"/>
                <a:cs typeface="Calibri"/>
              </a:rPr>
              <a:t>beta </a:t>
            </a:r>
            <a:r>
              <a:rPr sz="2800" spc="-20" dirty="0">
                <a:latin typeface="Calibri"/>
                <a:cs typeface="Calibri"/>
              </a:rPr>
              <a:t>catenin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translocated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nucleus it </a:t>
            </a:r>
            <a:r>
              <a:rPr sz="2800" spc="-10" dirty="0">
                <a:latin typeface="Calibri"/>
                <a:cs typeface="Calibri"/>
              </a:rPr>
              <a:t>increases  SNAIL/SLUG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decrease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cadherin, </a:t>
            </a:r>
            <a:r>
              <a:rPr sz="2800" spc="-10" dirty="0">
                <a:latin typeface="Calibri"/>
                <a:cs typeface="Calibri"/>
              </a:rPr>
              <a:t>decrease </a:t>
            </a:r>
            <a:r>
              <a:rPr sz="2800" spc="-15" dirty="0">
                <a:latin typeface="Calibri"/>
                <a:cs typeface="Calibri"/>
              </a:rPr>
              <a:t>contact </a:t>
            </a:r>
            <a:r>
              <a:rPr sz="2800" spc="-5" dirty="0">
                <a:latin typeface="Calibri"/>
                <a:cs typeface="Calibri"/>
              </a:rPr>
              <a:t>inhibition and  causes </a:t>
            </a:r>
            <a:r>
              <a:rPr sz="2800" spc="-10" dirty="0">
                <a:latin typeface="Calibri"/>
                <a:cs typeface="Calibri"/>
              </a:rPr>
              <a:t>increased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growth.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87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5779"/>
            <a:ext cx="10185400" cy="39924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APC </a:t>
            </a:r>
            <a:r>
              <a:rPr sz="2800" spc="-5" dirty="0">
                <a:latin typeface="Calibri"/>
                <a:cs typeface="Calibri"/>
              </a:rPr>
              <a:t>suppresses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5" dirty="0">
                <a:latin typeface="Calibri"/>
                <a:cs typeface="Calibri"/>
              </a:rPr>
              <a:t>by being part of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complex </a:t>
            </a:r>
            <a:r>
              <a:rPr sz="2800" spc="-10" dirty="0">
                <a:latin typeface="Calibri"/>
                <a:cs typeface="Calibri"/>
              </a:rPr>
              <a:t>that destructs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beta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catenin</a:t>
            </a:r>
            <a:r>
              <a:rPr sz="2800" spc="-15" dirty="0" smtClean="0">
                <a:latin typeface="Calibri"/>
                <a:cs typeface="Calibri"/>
              </a:rPr>
              <a:t>.</a:t>
            </a:r>
            <a:endParaRPr lang="en-US" sz="2800" spc="-15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5" dirty="0">
                <a:cs typeface="Calibri"/>
              </a:rPr>
              <a:t>Beta </a:t>
            </a:r>
            <a:r>
              <a:rPr lang="en-US" sz="2800" spc="-20" dirty="0">
                <a:cs typeface="Calibri"/>
              </a:rPr>
              <a:t>catenin </a:t>
            </a:r>
            <a:r>
              <a:rPr lang="en-US" sz="2800" spc="-5" dirty="0">
                <a:cs typeface="Calibri"/>
              </a:rPr>
              <a:t>is an </a:t>
            </a:r>
            <a:r>
              <a:rPr lang="en-US" sz="2800" spc="-10" dirty="0">
                <a:cs typeface="Calibri"/>
              </a:rPr>
              <a:t>important component </a:t>
            </a:r>
            <a:r>
              <a:rPr lang="en-US" sz="2800" spc="-5" dirty="0">
                <a:cs typeface="Calibri"/>
              </a:rPr>
              <a:t>of </a:t>
            </a:r>
            <a:r>
              <a:rPr lang="en-US" sz="2800" dirty="0">
                <a:cs typeface="Calibri"/>
              </a:rPr>
              <a:t>WNT</a:t>
            </a:r>
            <a:r>
              <a:rPr lang="en-US" sz="2800" spc="6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signaling</a:t>
            </a:r>
            <a:endParaRPr lang="en-US" sz="2800" dirty="0">
              <a:cs typeface="Calibri"/>
            </a:endParaRPr>
          </a:p>
          <a:p>
            <a:pPr marL="241300" marR="5080" indent="-228600">
              <a:lnSpc>
                <a:spcPct val="91100"/>
              </a:lnSpc>
              <a:spcBef>
                <a:spcPts val="9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cs typeface="Calibri"/>
              </a:rPr>
              <a:t>WNT is </a:t>
            </a:r>
            <a:r>
              <a:rPr lang="en-US" sz="2800" dirty="0">
                <a:cs typeface="Calibri"/>
              </a:rPr>
              <a:t>a </a:t>
            </a:r>
            <a:r>
              <a:rPr lang="en-US" sz="2800" spc="-5" dirty="0">
                <a:cs typeface="Calibri"/>
              </a:rPr>
              <a:t>soluble </a:t>
            </a:r>
            <a:r>
              <a:rPr lang="en-US" sz="2800" spc="-20" dirty="0">
                <a:cs typeface="Calibri"/>
              </a:rPr>
              <a:t>factor </a:t>
            </a:r>
            <a:r>
              <a:rPr lang="en-US" sz="2800" spc="-10" dirty="0">
                <a:cs typeface="Calibri"/>
              </a:rPr>
              <a:t>that </a:t>
            </a:r>
            <a:r>
              <a:rPr lang="en-US" sz="2800" spc="-5" dirty="0">
                <a:cs typeface="Calibri"/>
              </a:rPr>
              <a:t>induces cell </a:t>
            </a:r>
            <a:r>
              <a:rPr lang="en-US" sz="2800" spc="-25" dirty="0">
                <a:cs typeface="Calibri"/>
              </a:rPr>
              <a:t>proliferation </a:t>
            </a:r>
            <a:r>
              <a:rPr lang="en-US" sz="2800" spc="-5" dirty="0">
                <a:cs typeface="Calibri"/>
              </a:rPr>
              <a:t>by binding </a:t>
            </a:r>
            <a:r>
              <a:rPr lang="en-US" sz="2800" spc="-15" dirty="0">
                <a:cs typeface="Calibri"/>
              </a:rPr>
              <a:t>to </a:t>
            </a:r>
            <a:r>
              <a:rPr lang="en-US" sz="2800" dirty="0">
                <a:cs typeface="Calibri"/>
              </a:rPr>
              <a:t>a  </a:t>
            </a:r>
            <a:r>
              <a:rPr lang="en-US" sz="2800" spc="-15" dirty="0">
                <a:cs typeface="Calibri"/>
              </a:rPr>
              <a:t>receptor </a:t>
            </a:r>
            <a:r>
              <a:rPr lang="en-US" sz="2800" spc="-5" dirty="0">
                <a:cs typeface="Calibri"/>
              </a:rPr>
              <a:t>and </a:t>
            </a:r>
            <a:r>
              <a:rPr lang="en-US" sz="2800" spc="-10" dirty="0">
                <a:cs typeface="Calibri"/>
              </a:rPr>
              <a:t>transmit </a:t>
            </a:r>
            <a:r>
              <a:rPr lang="en-US" sz="2800" spc="-5" dirty="0">
                <a:cs typeface="Calibri"/>
              </a:rPr>
              <a:t>signals </a:t>
            </a:r>
            <a:r>
              <a:rPr lang="en-US" sz="2800" spc="-10" dirty="0">
                <a:cs typeface="Calibri"/>
              </a:rPr>
              <a:t>that </a:t>
            </a:r>
            <a:r>
              <a:rPr lang="en-US" sz="2800" u="heavy" spc="-20" dirty="0">
                <a:uFill>
                  <a:solidFill>
                    <a:srgbClr val="000000"/>
                  </a:solidFill>
                </a:uFill>
                <a:cs typeface="Calibri"/>
              </a:rPr>
              <a:t>prevent </a:t>
            </a:r>
            <a:r>
              <a:rPr lang="en-US" sz="2800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degradation </a:t>
            </a:r>
            <a:r>
              <a:rPr lang="en-US" sz="28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of </a:t>
            </a:r>
            <a:r>
              <a:rPr lang="en-US" sz="2800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beta  </a:t>
            </a:r>
            <a:r>
              <a:rPr lang="en-US" sz="2800" u="heavy" spc="-15" dirty="0" smtClean="0">
                <a:uFill>
                  <a:solidFill>
                    <a:srgbClr val="000000"/>
                  </a:solidFill>
                </a:uFill>
                <a:cs typeface="Calibri"/>
              </a:rPr>
              <a:t>catenin.</a:t>
            </a:r>
            <a:endParaRPr lang="en-US" sz="2800" dirty="0">
              <a:cs typeface="Calibri"/>
            </a:endParaRPr>
          </a:p>
          <a:p>
            <a:pPr marL="241300" marR="52197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5" dirty="0" err="1">
                <a:cs typeface="Calibri"/>
              </a:rPr>
              <a:t>Undegrared</a:t>
            </a:r>
            <a:r>
              <a:rPr lang="en-US" sz="2800" spc="-15" dirty="0">
                <a:cs typeface="Calibri"/>
              </a:rPr>
              <a:t> beta catenin moves to </a:t>
            </a:r>
            <a:r>
              <a:rPr lang="en-US" sz="2800" spc="-5" dirty="0">
                <a:cs typeface="Calibri"/>
              </a:rPr>
              <a:t>the nucleus </a:t>
            </a:r>
            <a:r>
              <a:rPr lang="en-US" sz="2800" spc="-15" dirty="0">
                <a:cs typeface="Calibri"/>
              </a:rPr>
              <a:t>where </a:t>
            </a:r>
            <a:r>
              <a:rPr lang="en-US" sz="2800" spc="-5" dirty="0">
                <a:cs typeface="Calibri"/>
              </a:rPr>
              <a:t>it acts as </a:t>
            </a:r>
            <a:r>
              <a:rPr lang="en-US" sz="2800" dirty="0">
                <a:cs typeface="Calibri"/>
              </a:rPr>
              <a:t>a  </a:t>
            </a:r>
            <a:r>
              <a:rPr lang="en-US" sz="2800" spc="-10" dirty="0">
                <a:cs typeface="Calibri"/>
              </a:rPr>
              <a:t>transcription</a:t>
            </a:r>
            <a:r>
              <a:rPr lang="en-US" sz="2800" dirty="0">
                <a:cs typeface="Calibri"/>
              </a:rPr>
              <a:t> </a:t>
            </a:r>
            <a:r>
              <a:rPr lang="en-US" sz="2800" spc="-15" dirty="0">
                <a:cs typeface="Calibri"/>
              </a:rPr>
              <a:t>activator</a:t>
            </a:r>
            <a:endParaRPr lang="en-US" sz="2800" dirty="0"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0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272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r</a:t>
            </a:r>
            <a:r>
              <a:rPr dirty="0"/>
              <a:t>e</a:t>
            </a:r>
            <a:r>
              <a:rPr spc="-45" dirty="0"/>
              <a:t>c</a:t>
            </a:r>
            <a:r>
              <a:rPr spc="5" dirty="0"/>
              <a:t>a</a:t>
            </a:r>
            <a:r>
              <a:rPr dirty="0"/>
              <a:t>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35260" cy="33966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6070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quiescent cells not </a:t>
            </a:r>
            <a:r>
              <a:rPr sz="2800" spc="-10" dirty="0">
                <a:latin typeface="Calibri"/>
                <a:cs typeface="Calibri"/>
              </a:rPr>
              <a:t>exposed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75" dirty="0">
                <a:latin typeface="Calibri"/>
                <a:cs typeface="Calibri"/>
              </a:rPr>
              <a:t>WNT, </a:t>
            </a:r>
            <a:r>
              <a:rPr sz="2800" spc="-5" dirty="0">
                <a:latin typeface="Calibri"/>
                <a:cs typeface="Calibri"/>
              </a:rPr>
              <a:t>cytoplasmic </a:t>
            </a:r>
            <a:r>
              <a:rPr sz="2800" spc="-15" dirty="0">
                <a:latin typeface="Calibri"/>
                <a:cs typeface="Calibri"/>
              </a:rPr>
              <a:t>beta catenin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5" dirty="0">
                <a:latin typeface="Calibri"/>
                <a:cs typeface="Calibri"/>
              </a:rPr>
              <a:t>degraded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destruction </a:t>
            </a:r>
            <a:r>
              <a:rPr sz="2800" spc="-15" dirty="0">
                <a:latin typeface="Calibri"/>
                <a:cs typeface="Calibri"/>
              </a:rPr>
              <a:t>complex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of which </a:t>
            </a:r>
            <a:r>
              <a:rPr sz="2800" dirty="0">
                <a:latin typeface="Calibri"/>
                <a:cs typeface="Calibri"/>
              </a:rPr>
              <a:t>APC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main  </a:t>
            </a:r>
            <a:r>
              <a:rPr sz="2800" spc="-10" dirty="0">
                <a:latin typeface="Calibri"/>
                <a:cs typeface="Calibri"/>
              </a:rPr>
              <a:t>component)</a:t>
            </a:r>
            <a:endParaRPr sz="2800">
              <a:latin typeface="Calibri"/>
              <a:cs typeface="Calibri"/>
            </a:endParaRPr>
          </a:p>
          <a:p>
            <a:pPr marL="241300" marR="163195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  <a:tab pos="2054860" algn="l"/>
              </a:tabLst>
            </a:pPr>
            <a:r>
              <a:rPr sz="2800" spc="-5" dirty="0">
                <a:latin typeface="Calibri"/>
                <a:cs typeface="Calibri"/>
              </a:rPr>
              <a:t>Loss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APC	</a:t>
            </a:r>
            <a:r>
              <a:rPr sz="2800" spc="-5" dirty="0">
                <a:latin typeface="Calibri"/>
                <a:cs typeface="Calibri"/>
              </a:rPr>
              <a:t>means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dirty="0">
                <a:latin typeface="Calibri"/>
                <a:cs typeface="Calibri"/>
              </a:rPr>
              <a:t>B </a:t>
            </a:r>
            <a:r>
              <a:rPr sz="2800" spc="-20" dirty="0">
                <a:latin typeface="Calibri"/>
                <a:cs typeface="Calibri"/>
              </a:rPr>
              <a:t>catenin </a:t>
            </a:r>
            <a:r>
              <a:rPr sz="2800" spc="-5" dirty="0">
                <a:latin typeface="Calibri"/>
                <a:cs typeface="Calibri"/>
              </a:rPr>
              <a:t>is not </a:t>
            </a:r>
            <a:r>
              <a:rPr sz="2800" spc="-15" dirty="0">
                <a:latin typeface="Calibri"/>
                <a:cs typeface="Calibri"/>
              </a:rPr>
              <a:t>degraded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WNT </a:t>
            </a:r>
            <a:r>
              <a:rPr sz="2800" spc="-25" dirty="0">
                <a:latin typeface="Calibri"/>
                <a:cs typeface="Calibri"/>
              </a:rPr>
              <a:t>pathway  </a:t>
            </a:r>
            <a:r>
              <a:rPr sz="2800" spc="-20" dirty="0">
                <a:latin typeface="Calibri"/>
                <a:cs typeface="Calibri"/>
              </a:rPr>
              <a:t>activated </a:t>
            </a:r>
            <a:r>
              <a:rPr sz="2800" spc="-5" dirty="0">
                <a:latin typeface="Calibri"/>
                <a:cs typeface="Calibri"/>
              </a:rPr>
              <a:t>without 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WNT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700"/>
              </a:lnSpc>
              <a:spcBef>
                <a:spcPts val="8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leads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transcription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promoting genes cyclin </a:t>
            </a:r>
            <a:r>
              <a:rPr sz="2800" dirty="0">
                <a:latin typeface="Calibri"/>
                <a:cs typeface="Calibri"/>
              </a:rPr>
              <a:t>D1 </a:t>
            </a:r>
            <a:r>
              <a:rPr sz="2800" spc="-25" dirty="0">
                <a:latin typeface="Calibri"/>
                <a:cs typeface="Calibri"/>
              </a:rPr>
              <a:t>,MYC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transcription </a:t>
            </a:r>
            <a:r>
              <a:rPr sz="2800" spc="-20" dirty="0">
                <a:latin typeface="Calibri"/>
                <a:cs typeface="Calibri"/>
              </a:rPr>
              <a:t>regulators: </a:t>
            </a:r>
            <a:r>
              <a:rPr sz="2800" spc="-10" dirty="0">
                <a:latin typeface="Calibri"/>
                <a:cs typeface="Calibri"/>
              </a:rPr>
              <a:t>TWIST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SLUG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repress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10" dirty="0">
                <a:latin typeface="Calibri"/>
                <a:cs typeface="Calibri"/>
              </a:rPr>
              <a:t>cadherin  </a:t>
            </a:r>
            <a:r>
              <a:rPr sz="2800" spc="-5" dirty="0">
                <a:latin typeface="Calibri"/>
                <a:cs typeface="Calibri"/>
              </a:rPr>
              <a:t>and thus </a:t>
            </a:r>
            <a:r>
              <a:rPr sz="2800" spc="-10" dirty="0">
                <a:latin typeface="Calibri"/>
                <a:cs typeface="Calibri"/>
              </a:rPr>
              <a:t>reduce </a:t>
            </a:r>
            <a:r>
              <a:rPr sz="2800" spc="-15" dirty="0">
                <a:latin typeface="Calibri"/>
                <a:cs typeface="Calibri"/>
              </a:rPr>
              <a:t>contact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inhibition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79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482" y="365125"/>
            <a:ext cx="10672316" cy="649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08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256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APC </a:t>
            </a:r>
            <a:r>
              <a:rPr spc="-10" dirty="0"/>
              <a:t>adenomatous </a:t>
            </a:r>
            <a:r>
              <a:rPr spc="-5" dirty="0"/>
              <a:t>polyposis</a:t>
            </a:r>
            <a:r>
              <a:rPr spc="-25" dirty="0"/>
              <a:t> </a:t>
            </a:r>
            <a:r>
              <a:rPr spc="-10" dirty="0"/>
              <a:t>coli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2947"/>
            <a:ext cx="974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APC </a:t>
            </a:r>
            <a:r>
              <a:rPr sz="2400" spc="-15" dirty="0">
                <a:latin typeface="Calibri"/>
                <a:cs typeface="Calibri"/>
              </a:rPr>
              <a:t>syndrome </a:t>
            </a:r>
            <a:r>
              <a:rPr sz="2400" spc="-5" dirty="0">
                <a:latin typeface="Calibri"/>
                <a:cs typeface="Calibri"/>
              </a:rPr>
              <a:t>is similar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inherited </a:t>
            </a:r>
            <a:r>
              <a:rPr sz="2400" spc="-10" dirty="0">
                <a:latin typeface="Calibri"/>
                <a:cs typeface="Calibri"/>
              </a:rPr>
              <a:t>retinoblastoma, </a:t>
            </a:r>
            <a:r>
              <a:rPr sz="2400" spc="-5" dirty="0">
                <a:latin typeface="Calibri"/>
                <a:cs typeface="Calibri"/>
              </a:rPr>
              <a:t>both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inherited in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1998979"/>
            <a:ext cx="993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autosomal </a:t>
            </a:r>
            <a:r>
              <a:rPr sz="2400" spc="-5" dirty="0">
                <a:latin typeface="Calibri"/>
                <a:cs typeface="Calibri"/>
              </a:rPr>
              <a:t>dominant </a:t>
            </a:r>
            <a:r>
              <a:rPr sz="2400" spc="-10" dirty="0">
                <a:latin typeface="Calibri"/>
                <a:cs typeface="Calibri"/>
              </a:rPr>
              <a:t>fashion, </a:t>
            </a:r>
            <a:r>
              <a:rPr sz="2400" dirty="0">
                <a:latin typeface="Calibri"/>
                <a:cs typeface="Calibri"/>
              </a:rPr>
              <a:t>but </a:t>
            </a:r>
            <a:r>
              <a:rPr sz="2400" spc="-5" dirty="0">
                <a:latin typeface="Calibri"/>
                <a:cs typeface="Calibri"/>
              </a:rPr>
              <a:t>in both the gene responsible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39" y="2251964"/>
            <a:ext cx="4723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recessive, </a:t>
            </a:r>
            <a:r>
              <a:rPr sz="2400" spc="-5" dirty="0">
                <a:latin typeface="Calibri"/>
                <a:cs typeface="Calibri"/>
              </a:rPr>
              <a:t>tumor suppressor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gene.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2645155"/>
            <a:ext cx="9976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4905375" algn="l"/>
              </a:tabLst>
            </a:pPr>
            <a:r>
              <a:rPr sz="2400" spc="-5" dirty="0">
                <a:latin typeface="Calibri"/>
                <a:cs typeface="Calibri"/>
              </a:rPr>
              <a:t>In APC </a:t>
            </a:r>
            <a:r>
              <a:rPr sz="2400" spc="-15" dirty="0">
                <a:latin typeface="Calibri"/>
                <a:cs typeface="Calibri"/>
              </a:rPr>
              <a:t>syndrome </a:t>
            </a:r>
            <a:r>
              <a:rPr sz="2400" spc="-5" dirty="0">
                <a:latin typeface="Calibri"/>
                <a:cs typeface="Calibri"/>
              </a:rPr>
              <a:t>:one APC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allele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lost	</a:t>
            </a:r>
            <a:r>
              <a:rPr sz="2400" spc="-5" dirty="0">
                <a:latin typeface="Calibri"/>
                <a:cs typeface="Calibri"/>
              </a:rPr>
              <a:t>in germ line. </a:t>
            </a:r>
            <a:r>
              <a:rPr sz="2400" spc="-15" dirty="0">
                <a:latin typeface="Calibri"/>
                <a:cs typeface="Calibri"/>
              </a:rPr>
              <a:t>Patients </a:t>
            </a:r>
            <a:r>
              <a:rPr sz="2400" spc="-5" dirty="0">
                <a:latin typeface="Calibri"/>
                <a:cs typeface="Calibri"/>
              </a:rPr>
              <a:t>with this single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39" y="2901188"/>
            <a:ext cx="9065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develop </a:t>
            </a:r>
            <a:r>
              <a:rPr sz="2400" spc="-15" dirty="0">
                <a:latin typeface="Calibri"/>
                <a:cs typeface="Calibri"/>
              </a:rPr>
              <a:t>intestinal </a:t>
            </a:r>
            <a:r>
              <a:rPr sz="2400" spc="-5" dirty="0">
                <a:latin typeface="Calibri"/>
                <a:cs typeface="Calibri"/>
              </a:rPr>
              <a:t>polyps </a:t>
            </a:r>
            <a:r>
              <a:rPr sz="2400" spc="-10" dirty="0">
                <a:latin typeface="Calibri"/>
                <a:cs typeface="Calibri"/>
              </a:rPr>
              <a:t>(adenomatous </a:t>
            </a:r>
            <a:r>
              <a:rPr sz="2400" spc="-5" dirty="0">
                <a:latin typeface="Calibri"/>
                <a:cs typeface="Calibri"/>
              </a:rPr>
              <a:t>polyps= adenoma).. Hundreds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39" y="3154171"/>
            <a:ext cx="1390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adenomas.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3535171"/>
            <a:ext cx="9313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These </a:t>
            </a:r>
            <a:r>
              <a:rPr sz="2400" spc="-10" dirty="0">
                <a:latin typeface="Calibri"/>
                <a:cs typeface="Calibri"/>
              </a:rPr>
              <a:t>patients acquire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second </a:t>
            </a:r>
            <a:r>
              <a:rPr sz="2400" spc="-10" dirty="0">
                <a:latin typeface="Calibri"/>
                <a:cs typeface="Calibri"/>
              </a:rPr>
              <a:t>mutation </a:t>
            </a:r>
            <a:r>
              <a:rPr sz="2400" spc="-5" dirty="0">
                <a:latin typeface="Calibri"/>
                <a:cs typeface="Calibri"/>
              </a:rPr>
              <a:t>in the other APC gene,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39" y="3788155"/>
            <a:ext cx="9180830" cy="1421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homozygous </a:t>
            </a:r>
            <a:r>
              <a:rPr sz="2400" spc="-5" dirty="0">
                <a:latin typeface="Calibri"/>
                <a:cs typeface="Calibri"/>
              </a:rPr>
              <a:t>loss </a:t>
            </a:r>
            <a:r>
              <a:rPr sz="2400" spc="-10" dirty="0">
                <a:latin typeface="Calibri"/>
                <a:cs typeface="Calibri"/>
              </a:rPr>
              <a:t>results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colonic adenocarcinoma.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33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Patients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100% risk of </a:t>
            </a:r>
            <a:r>
              <a:rPr sz="2400" spc="-20" dirty="0">
                <a:latin typeface="Calibri"/>
                <a:cs typeface="Calibri"/>
              </a:rPr>
              <a:t>malignancy, </a:t>
            </a:r>
            <a:r>
              <a:rPr sz="2400" spc="-5" dirty="0">
                <a:latin typeface="Calibri"/>
                <a:cs typeface="Calibri"/>
              </a:rPr>
              <a:t>so </a:t>
            </a:r>
            <a:r>
              <a:rPr sz="2400" spc="-10" dirty="0">
                <a:latin typeface="Calibri"/>
                <a:cs typeface="Calibri"/>
              </a:rPr>
              <a:t>prophylactic </a:t>
            </a:r>
            <a:r>
              <a:rPr sz="2400" spc="-15" dirty="0">
                <a:latin typeface="Calibri"/>
                <a:cs typeface="Calibri"/>
              </a:rPr>
              <a:t>total colectomy </a:t>
            </a:r>
            <a:r>
              <a:rPr sz="2400" spc="-5" dirty="0">
                <a:latin typeface="Calibri"/>
                <a:cs typeface="Calibri"/>
              </a:rPr>
              <a:t>is  performed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70-80% of </a:t>
            </a:r>
            <a:r>
              <a:rPr sz="2400" spc="-10" dirty="0">
                <a:latin typeface="Calibri"/>
                <a:cs typeface="Calibri"/>
              </a:rPr>
              <a:t>sporadic colon cancers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APC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mutation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5199379"/>
            <a:ext cx="9379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Colonic </a:t>
            </a:r>
            <a:r>
              <a:rPr sz="2400" spc="-10" dirty="0">
                <a:latin typeface="Calibri"/>
                <a:cs typeface="Calibri"/>
              </a:rPr>
              <a:t>cancers </a:t>
            </a:r>
            <a:r>
              <a:rPr sz="2400" spc="-5" dirty="0">
                <a:latin typeface="Calibri"/>
                <a:cs typeface="Calibri"/>
              </a:rPr>
              <a:t>with normal APC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5" dirty="0">
                <a:latin typeface="Calibri"/>
                <a:cs typeface="Calibri"/>
              </a:rPr>
              <a:t>mutated beta catenin </a:t>
            </a:r>
            <a:r>
              <a:rPr sz="2400" spc="-5" dirty="0">
                <a:latin typeface="Calibri"/>
                <a:cs typeface="Calibri"/>
              </a:rPr>
              <a:t>making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539" y="5452364"/>
            <a:ext cx="2665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undegradable by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APC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311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7661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FAP </a:t>
            </a:r>
            <a:r>
              <a:rPr spc="-25" dirty="0"/>
              <a:t>syndrome: </a:t>
            </a:r>
            <a:r>
              <a:rPr spc="-10" dirty="0"/>
              <a:t>colon </a:t>
            </a:r>
            <a:r>
              <a:rPr dirty="0"/>
              <a:t>full of</a:t>
            </a:r>
            <a:r>
              <a:rPr spc="90" dirty="0"/>
              <a:t> </a:t>
            </a:r>
            <a:r>
              <a:rPr dirty="0"/>
              <a:t>adenomas!</a:t>
            </a:r>
          </a:p>
        </p:txBody>
      </p:sp>
      <p:sp>
        <p:nvSpPr>
          <p:cNvPr id="3" name="object 3"/>
          <p:cNvSpPr/>
          <p:nvPr/>
        </p:nvSpPr>
        <p:spPr>
          <a:xfrm>
            <a:off x="1738647" y="2099256"/>
            <a:ext cx="6190914" cy="252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36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10" dirty="0"/>
              <a:t>Continuation </a:t>
            </a:r>
            <a:r>
              <a:rPr dirty="0"/>
              <a:t>of insensitivity </a:t>
            </a:r>
            <a:r>
              <a:rPr spc="-20" dirty="0"/>
              <a:t>to growth  </a:t>
            </a:r>
            <a:r>
              <a:rPr spc="-15" dirty="0"/>
              <a:t>inhibitors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2788"/>
            <a:ext cx="10167620" cy="179323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RB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TP53 genes </a:t>
            </a:r>
            <a:r>
              <a:rPr sz="2600" spc="-5" dirty="0">
                <a:latin typeface="Calibri"/>
                <a:cs typeface="Calibri"/>
              </a:rPr>
              <a:t>which </a:t>
            </a:r>
            <a:r>
              <a:rPr sz="2600" spc="-10" dirty="0">
                <a:latin typeface="Calibri"/>
                <a:cs typeface="Calibri"/>
              </a:rPr>
              <a:t>we </a:t>
            </a:r>
            <a:r>
              <a:rPr sz="2600" spc="-5" dirty="0">
                <a:latin typeface="Calibri"/>
                <a:cs typeface="Calibri"/>
              </a:rPr>
              <a:t>discussed </a:t>
            </a:r>
            <a:r>
              <a:rPr sz="2600" spc="-10" dirty="0">
                <a:latin typeface="Calibri"/>
                <a:cs typeface="Calibri"/>
              </a:rPr>
              <a:t>previously cause growth </a:t>
            </a:r>
            <a:r>
              <a:rPr sz="2600" spc="-5" dirty="0">
                <a:latin typeface="Calibri"/>
                <a:cs typeface="Calibri"/>
              </a:rPr>
              <a:t>inhibition  </a:t>
            </a:r>
            <a:r>
              <a:rPr sz="2600" spc="-10" dirty="0">
                <a:latin typeface="Calibri"/>
                <a:cs typeface="Calibri"/>
              </a:rPr>
              <a:t>by controlling </a:t>
            </a:r>
            <a:r>
              <a:rPr sz="2600" spc="-5" dirty="0">
                <a:latin typeface="Calibri"/>
                <a:cs typeface="Calibri"/>
              </a:rPr>
              <a:t>the cell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cycle.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There are </a:t>
            </a:r>
            <a:r>
              <a:rPr sz="2600" spc="-5" dirty="0">
                <a:latin typeface="Calibri"/>
                <a:cs typeface="Calibri"/>
              </a:rPr>
              <a:t>other </a:t>
            </a:r>
            <a:r>
              <a:rPr sz="2600" spc="-10" dirty="0">
                <a:latin typeface="Calibri"/>
                <a:cs typeface="Calibri"/>
              </a:rPr>
              <a:t>genes that are </a:t>
            </a:r>
            <a:r>
              <a:rPr sz="2600" spc="-15" dirty="0">
                <a:latin typeface="Calibri"/>
                <a:cs typeface="Calibri"/>
              </a:rPr>
              <a:t>involved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inhibiting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proliferation.</a:t>
            </a:r>
            <a:endParaRPr sz="2600">
              <a:latin typeface="Calibri"/>
              <a:cs typeface="Calibri"/>
            </a:endParaRPr>
          </a:p>
          <a:p>
            <a:pPr marL="241300" marR="227965" indent="-228600">
              <a:lnSpc>
                <a:spcPct val="708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Inhibitory signals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similar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stimulatory </a:t>
            </a:r>
            <a:r>
              <a:rPr sz="2600" spc="-5" dirty="0">
                <a:latin typeface="Calibri"/>
                <a:cs typeface="Calibri"/>
              </a:rPr>
              <a:t>ones </a:t>
            </a:r>
            <a:r>
              <a:rPr sz="2600" spc="-15" dirty="0">
                <a:latin typeface="Calibri"/>
                <a:cs typeface="Calibri"/>
              </a:rPr>
              <a:t>regarding </a:t>
            </a:r>
            <a:r>
              <a:rPr sz="2600" spc="-5" dirty="0">
                <a:latin typeface="Calibri"/>
                <a:cs typeface="Calibri"/>
              </a:rPr>
              <a:t>their mode </a:t>
            </a:r>
            <a:r>
              <a:rPr sz="2600" dirty="0">
                <a:latin typeface="Calibri"/>
                <a:cs typeface="Calibri"/>
              </a:rPr>
              <a:t>of  </a:t>
            </a:r>
            <a:r>
              <a:rPr sz="2600" spc="-5" dirty="0">
                <a:latin typeface="Calibri"/>
                <a:cs typeface="Calibri"/>
              </a:rPr>
              <a:t>action.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509772"/>
            <a:ext cx="95853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This means </a:t>
            </a:r>
            <a:r>
              <a:rPr sz="2600" spc="-10" dirty="0">
                <a:latin typeface="Calibri"/>
                <a:cs typeface="Calibri"/>
              </a:rPr>
              <a:t>there </a:t>
            </a:r>
            <a:r>
              <a:rPr sz="2600" dirty="0">
                <a:latin typeface="Calibri"/>
                <a:cs typeface="Calibri"/>
              </a:rPr>
              <a:t>is an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inhibitory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 </a:t>
            </a:r>
            <a:r>
              <a:rPr sz="2600" spc="-5" dirty="0">
                <a:latin typeface="Calibri"/>
                <a:cs typeface="Calibri"/>
              </a:rPr>
              <a:t>binds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receptor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which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39" y="3774948"/>
            <a:ext cx="99574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causes transmission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the signal </a:t>
            </a:r>
            <a:r>
              <a:rPr sz="2600" spc="-10" dirty="0">
                <a:latin typeface="Calibri"/>
                <a:cs typeface="Calibri"/>
              </a:rPr>
              <a:t>through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cytosolic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proteins</a:t>
            </a:r>
            <a:r>
              <a:rPr sz="2600" spc="-15" dirty="0">
                <a:latin typeface="Calibri"/>
                <a:cs typeface="Calibri"/>
              </a:rPr>
              <a:t> to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11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nucleus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4055364"/>
            <a:ext cx="9906635" cy="138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inhibit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transcription</a:t>
            </a:r>
            <a:r>
              <a:rPr sz="26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</a:t>
            </a:r>
            <a:r>
              <a:rPr sz="2600" spc="-2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65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steps </a:t>
            </a:r>
            <a:r>
              <a:rPr sz="2600" spc="-10" dirty="0">
                <a:latin typeface="Calibri"/>
                <a:cs typeface="Calibri"/>
              </a:rPr>
              <a:t>above are well </a:t>
            </a:r>
            <a:r>
              <a:rPr sz="2600" spc="-15" dirty="0">
                <a:latin typeface="Calibri"/>
                <a:cs typeface="Calibri"/>
              </a:rPr>
              <a:t>understood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growth </a:t>
            </a:r>
            <a:r>
              <a:rPr sz="2600" spc="-20" dirty="0">
                <a:latin typeface="Calibri"/>
                <a:cs typeface="Calibri"/>
              </a:rPr>
              <a:t>factors pathways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which</a:t>
            </a:r>
            <a:endParaRPr sz="2600">
              <a:latin typeface="Calibri"/>
              <a:cs typeface="Calibri"/>
            </a:endParaRPr>
          </a:p>
          <a:p>
            <a:pPr marL="241300" marR="250190">
              <a:lnSpc>
                <a:spcPct val="70800"/>
              </a:lnSpc>
              <a:spcBef>
                <a:spcPts val="455"/>
              </a:spcBef>
              <a:tabLst>
                <a:tab pos="3311525" algn="l"/>
              </a:tabLst>
            </a:pPr>
            <a:r>
              <a:rPr sz="2600" spc="-10" dirty="0">
                <a:latin typeface="Calibri"/>
                <a:cs typeface="Calibri"/>
              </a:rPr>
              <a:t>we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already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discussed)	but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growth </a:t>
            </a:r>
            <a:r>
              <a:rPr sz="2600" spc="-5" dirty="0">
                <a:latin typeface="Calibri"/>
                <a:cs typeface="Calibri"/>
              </a:rPr>
              <a:t>inhibition the specific molecules  </a:t>
            </a:r>
            <a:r>
              <a:rPr sz="2600" spc="-15" dirty="0">
                <a:latin typeface="Calibri"/>
                <a:cs typeface="Calibri"/>
              </a:rPr>
              <a:t>involved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not </a:t>
            </a:r>
            <a:r>
              <a:rPr sz="2600" spc="-15" dirty="0">
                <a:latin typeface="Calibri"/>
                <a:cs typeface="Calibri"/>
              </a:rPr>
              <a:t>exactly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known.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5426964"/>
            <a:ext cx="96246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best </a:t>
            </a:r>
            <a:r>
              <a:rPr sz="2600" spc="-5" dirty="0">
                <a:latin typeface="Calibri"/>
                <a:cs typeface="Calibri"/>
              </a:rPr>
              <a:t>known </a:t>
            </a:r>
            <a:r>
              <a:rPr sz="2600" spc="-20" dirty="0">
                <a:latin typeface="Calibri"/>
                <a:cs typeface="Calibri"/>
              </a:rPr>
              <a:t>pathway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growth </a:t>
            </a:r>
            <a:r>
              <a:rPr sz="2600" spc="-5" dirty="0">
                <a:latin typeface="Calibri"/>
                <a:cs typeface="Calibri"/>
              </a:rPr>
              <a:t>inhibition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30" dirty="0">
                <a:latin typeface="Calibri"/>
                <a:cs typeface="Calibri"/>
              </a:rPr>
              <a:t>TGF </a:t>
            </a:r>
            <a:r>
              <a:rPr sz="2600" spc="-15" dirty="0">
                <a:latin typeface="Calibri"/>
                <a:cs typeface="Calibri"/>
              </a:rPr>
              <a:t>beta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pathway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39" y="5695188"/>
            <a:ext cx="36868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Calibri"/>
                <a:cs typeface="Calibri"/>
              </a:rPr>
              <a:t>which </a:t>
            </a:r>
            <a:r>
              <a:rPr sz="2600" spc="-10" dirty="0">
                <a:latin typeface="Calibri"/>
                <a:cs typeface="Calibri"/>
              </a:rPr>
              <a:t>we </a:t>
            </a:r>
            <a:r>
              <a:rPr sz="2600" dirty="0">
                <a:latin typeface="Calibri"/>
                <a:cs typeface="Calibri"/>
              </a:rPr>
              <a:t>will </a:t>
            </a:r>
            <a:r>
              <a:rPr sz="2600" spc="-5" dirty="0">
                <a:latin typeface="Calibri"/>
                <a:cs typeface="Calibri"/>
              </a:rPr>
              <a:t>discuss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next..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32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942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Third </a:t>
            </a:r>
            <a:r>
              <a:rPr spc="-5" dirty="0"/>
              <a:t>hallmark: limitless </a:t>
            </a:r>
            <a:r>
              <a:rPr spc="-20" dirty="0"/>
              <a:t>replicative</a:t>
            </a:r>
            <a:r>
              <a:rPr spc="40" dirty="0"/>
              <a:t> </a:t>
            </a:r>
            <a:r>
              <a:rPr spc="-10" dirty="0"/>
              <a:t>potential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50475" cy="1939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Normal cells: </a:t>
            </a:r>
            <a:r>
              <a:rPr sz="2800" spc="-10" dirty="0">
                <a:latin typeface="Calibri"/>
                <a:cs typeface="Calibri"/>
              </a:rPr>
              <a:t>limited </a:t>
            </a:r>
            <a:r>
              <a:rPr sz="2800" spc="-5" dirty="0">
                <a:latin typeface="Calibri"/>
                <a:cs typeface="Calibri"/>
              </a:rPr>
              <a:t>capacity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duplicate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usually </a:t>
            </a:r>
            <a:r>
              <a:rPr sz="2800" dirty="0">
                <a:latin typeface="Calibri"/>
                <a:cs typeface="Calibri"/>
              </a:rPr>
              <a:t>60 -70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doublings)</a:t>
            </a:r>
            <a:endParaRPr sz="2800">
              <a:latin typeface="Calibri"/>
              <a:cs typeface="Calibri"/>
            </a:endParaRPr>
          </a:p>
          <a:p>
            <a:pPr marL="241300" marR="587375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After </a:t>
            </a:r>
            <a:r>
              <a:rPr sz="2800" spc="-5" dirty="0">
                <a:latin typeface="Calibri"/>
                <a:cs typeface="Calibri"/>
              </a:rPr>
              <a:t>these doublings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5" dirty="0">
                <a:latin typeface="Calibri"/>
                <a:cs typeface="Calibri"/>
              </a:rPr>
              <a:t>lose </a:t>
            </a:r>
            <a:r>
              <a:rPr sz="2800" spc="-10" dirty="0">
                <a:latin typeface="Calibri"/>
                <a:cs typeface="Calibri"/>
              </a:rPr>
              <a:t>capacity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replicate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become  </a:t>
            </a:r>
            <a:r>
              <a:rPr sz="2800" spc="-5" dirty="0">
                <a:latin typeface="Calibri"/>
                <a:cs typeface="Calibri"/>
              </a:rPr>
              <a:t>senescent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is </a:t>
            </a:r>
            <a:r>
              <a:rPr sz="2800" spc="-10" dirty="0">
                <a:latin typeface="Calibri"/>
                <a:cs typeface="Calibri"/>
              </a:rPr>
              <a:t>because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progressive </a:t>
            </a:r>
            <a:r>
              <a:rPr sz="2800" spc="-10" dirty="0">
                <a:latin typeface="Calibri"/>
                <a:cs typeface="Calibri"/>
              </a:rPr>
              <a:t>shortening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telomeres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058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291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telomeres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5355"/>
            <a:ext cx="10259060" cy="42316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Each </a:t>
            </a:r>
            <a:r>
              <a:rPr sz="2600" spc="-5" dirty="0">
                <a:latin typeface="Calibri"/>
                <a:cs typeface="Calibri"/>
              </a:rPr>
              <a:t>cell has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limited </a:t>
            </a:r>
            <a:r>
              <a:rPr sz="2600" spc="-15" dirty="0">
                <a:latin typeface="Calibri"/>
                <a:cs typeface="Calibri"/>
              </a:rPr>
              <a:t>replicative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potential.</a:t>
            </a:r>
            <a:endParaRPr sz="2600">
              <a:latin typeface="Calibri"/>
              <a:cs typeface="Calibri"/>
            </a:endParaRPr>
          </a:p>
          <a:p>
            <a:pPr marL="241300" marR="210185" indent="-228600">
              <a:lnSpc>
                <a:spcPts val="2780"/>
              </a:lnSpc>
              <a:spcBef>
                <a:spcPts val="10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This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because chromosomes </a:t>
            </a:r>
            <a:r>
              <a:rPr sz="2600" spc="-20" dirty="0">
                <a:latin typeface="Calibri"/>
                <a:cs typeface="Calibri"/>
              </a:rPr>
              <a:t>have </a:t>
            </a:r>
            <a:r>
              <a:rPr sz="2600" spc="-15" dirty="0">
                <a:latin typeface="Calibri"/>
                <a:cs typeface="Calibri"/>
              </a:rPr>
              <a:t>repeated </a:t>
            </a:r>
            <a:r>
              <a:rPr sz="2600" spc="-5" dirty="0">
                <a:latin typeface="Calibri"/>
                <a:cs typeface="Calibri"/>
              </a:rPr>
              <a:t>nucleotide </a:t>
            </a:r>
            <a:r>
              <a:rPr sz="2600" spc="-10" dirty="0">
                <a:latin typeface="Calibri"/>
                <a:cs typeface="Calibri"/>
              </a:rPr>
              <a:t>sequences at </a:t>
            </a:r>
            <a:r>
              <a:rPr sz="2600" spc="-5" dirty="0">
                <a:latin typeface="Calibri"/>
                <a:cs typeface="Calibri"/>
              </a:rPr>
              <a:t>the  ends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each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chromosome.</a:t>
            </a:r>
            <a:endParaRPr sz="2600">
              <a:latin typeface="Calibri"/>
              <a:cs typeface="Calibri"/>
            </a:endParaRPr>
          </a:p>
          <a:p>
            <a:pPr marL="241300" marR="232410" indent="-228600">
              <a:lnSpc>
                <a:spcPct val="912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With each cell </a:t>
            </a:r>
            <a:r>
              <a:rPr sz="2600" spc="-10" dirty="0">
                <a:latin typeface="Calibri"/>
                <a:cs typeface="Calibri"/>
              </a:rPr>
              <a:t>replication, telomeres </a:t>
            </a:r>
            <a:r>
              <a:rPr sz="2600" spc="-5" dirty="0">
                <a:latin typeface="Calibri"/>
                <a:cs typeface="Calibri"/>
              </a:rPr>
              <a:t>shorten.. Till </a:t>
            </a:r>
            <a:r>
              <a:rPr sz="2600" spc="-10" dirty="0">
                <a:latin typeface="Calibri"/>
                <a:cs typeface="Calibri"/>
              </a:rPr>
              <a:t>they become too </a:t>
            </a:r>
            <a:r>
              <a:rPr sz="2600" spc="-5" dirty="0">
                <a:latin typeface="Calibri"/>
                <a:cs typeface="Calibri"/>
              </a:rPr>
              <a:t>short  and the </a:t>
            </a:r>
            <a:r>
              <a:rPr sz="2600" spc="-10" dirty="0">
                <a:latin typeface="Calibri"/>
                <a:cs typeface="Calibri"/>
              </a:rPr>
              <a:t>chromosomal </a:t>
            </a:r>
            <a:r>
              <a:rPr sz="2600" spc="-5" dirty="0">
                <a:latin typeface="Calibri"/>
                <a:cs typeface="Calibri"/>
              </a:rPr>
              <a:t>ends fuse </a:t>
            </a:r>
            <a:r>
              <a:rPr sz="2600" spc="-15" dirty="0">
                <a:latin typeface="Calibri"/>
                <a:cs typeface="Calibri"/>
              </a:rPr>
              <a:t>together </a:t>
            </a:r>
            <a:r>
              <a:rPr sz="2600" spc="-5" dirty="0">
                <a:latin typeface="Calibri"/>
                <a:cs typeface="Calibri"/>
              </a:rPr>
              <a:t>which </a:t>
            </a:r>
            <a:r>
              <a:rPr sz="2600" spc="-10" dirty="0">
                <a:latin typeface="Calibri"/>
                <a:cs typeface="Calibri"/>
              </a:rPr>
              <a:t>causes </a:t>
            </a:r>
            <a:r>
              <a:rPr sz="2600" spc="-5" dirty="0">
                <a:latin typeface="Calibri"/>
                <a:cs typeface="Calibri"/>
              </a:rPr>
              <a:t>cell </a:t>
            </a:r>
            <a:r>
              <a:rPr sz="2600" spc="-10" dirty="0">
                <a:latin typeface="Calibri"/>
                <a:cs typeface="Calibri"/>
              </a:rPr>
              <a:t>death by  apoptosis.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96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Stem </a:t>
            </a:r>
            <a:r>
              <a:rPr sz="2600" spc="-5" dirty="0">
                <a:latin typeface="Calibri"/>
                <a:cs typeface="Calibri"/>
              </a:rPr>
              <a:t>cells </a:t>
            </a:r>
            <a:r>
              <a:rPr sz="2600" spc="-20" dirty="0">
                <a:latin typeface="Calibri"/>
                <a:cs typeface="Calibri"/>
              </a:rPr>
              <a:t>have </a:t>
            </a:r>
            <a:r>
              <a:rPr sz="2600" spc="-5" dirty="0">
                <a:latin typeface="Calibri"/>
                <a:cs typeface="Calibri"/>
              </a:rPr>
              <a:t>limitless </a:t>
            </a:r>
            <a:r>
              <a:rPr sz="2600" spc="-15" dirty="0">
                <a:latin typeface="Calibri"/>
                <a:cs typeface="Calibri"/>
              </a:rPr>
              <a:t>replicative </a:t>
            </a:r>
            <a:r>
              <a:rPr sz="2600" spc="-10" dirty="0">
                <a:latin typeface="Calibri"/>
                <a:cs typeface="Calibri"/>
              </a:rPr>
              <a:t>potential because they </a:t>
            </a:r>
            <a:r>
              <a:rPr sz="2600" spc="-20" dirty="0">
                <a:latin typeface="Calibri"/>
                <a:cs typeface="Calibri"/>
              </a:rPr>
              <a:t>have  </a:t>
            </a:r>
            <a:r>
              <a:rPr sz="2600" spc="-15" dirty="0">
                <a:latin typeface="Calibri"/>
                <a:cs typeface="Calibri"/>
              </a:rPr>
              <a:t>telomerase </a:t>
            </a:r>
            <a:r>
              <a:rPr sz="2600" spc="-10" dirty="0">
                <a:latin typeface="Calibri"/>
                <a:cs typeface="Calibri"/>
              </a:rPr>
              <a:t>enzyme </a:t>
            </a:r>
            <a:r>
              <a:rPr sz="2600" spc="-5" dirty="0">
                <a:latin typeface="Calibri"/>
                <a:cs typeface="Calibri"/>
              </a:rPr>
              <a:t>which uses </a:t>
            </a:r>
            <a:r>
              <a:rPr sz="2600" dirty="0">
                <a:latin typeface="Calibri"/>
                <a:cs typeface="Calibri"/>
              </a:rPr>
              <a:t>its </a:t>
            </a:r>
            <a:r>
              <a:rPr sz="2600" spc="-5" dirty="0">
                <a:latin typeface="Calibri"/>
                <a:cs typeface="Calibri"/>
              </a:rPr>
              <a:t>RNA nucleotide sequence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replace </a:t>
            </a:r>
            <a:r>
              <a:rPr sz="2600" spc="-5" dirty="0">
                <a:latin typeface="Calibri"/>
                <a:cs typeface="Calibri"/>
              </a:rPr>
              <a:t>the  </a:t>
            </a:r>
            <a:r>
              <a:rPr sz="2600" spc="-10" dirty="0">
                <a:latin typeface="Calibri"/>
                <a:cs typeface="Calibri"/>
              </a:rPr>
              <a:t>lost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telomeres.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1976120" algn="l"/>
              </a:tabLst>
            </a:pPr>
            <a:r>
              <a:rPr sz="2600" spc="-5" dirty="0">
                <a:latin typeface="Calibri"/>
                <a:cs typeface="Calibri"/>
              </a:rPr>
              <a:t>Cancer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cells	</a:t>
            </a:r>
            <a:r>
              <a:rPr sz="2600" spc="-10" dirty="0">
                <a:latin typeface="Calibri"/>
                <a:cs typeface="Calibri"/>
              </a:rPr>
              <a:t>upregulate </a:t>
            </a:r>
            <a:r>
              <a:rPr sz="2600" spc="-15" dirty="0">
                <a:latin typeface="Calibri"/>
                <a:cs typeface="Calibri"/>
              </a:rPr>
              <a:t>telomerase </a:t>
            </a:r>
            <a:r>
              <a:rPr sz="2600" spc="-10" dirty="0">
                <a:latin typeface="Calibri"/>
                <a:cs typeface="Calibri"/>
              </a:rPr>
              <a:t>transcription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become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immortal.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359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79195"/>
            <a:ext cx="534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</a:rPr>
              <a:t>Cell </a:t>
            </a:r>
            <a:r>
              <a:rPr sz="3600" spc="-10" dirty="0">
                <a:solidFill>
                  <a:srgbClr val="C00000"/>
                </a:solidFill>
              </a:rPr>
              <a:t>Senescence </a:t>
            </a:r>
            <a:r>
              <a:rPr sz="3600" dirty="0">
                <a:solidFill>
                  <a:srgbClr val="C00000"/>
                </a:solidFill>
              </a:rPr>
              <a:t>&amp;</a:t>
            </a:r>
            <a:r>
              <a:rPr sz="3600" spc="-15" dirty="0">
                <a:solidFill>
                  <a:srgbClr val="C00000"/>
                </a:solidFill>
              </a:rPr>
              <a:t> </a:t>
            </a:r>
            <a:r>
              <a:rPr sz="3600" spc="-50" dirty="0">
                <a:solidFill>
                  <a:srgbClr val="C00000"/>
                </a:solidFill>
              </a:rPr>
              <a:t>Telomeres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828800" y="1676400"/>
            <a:ext cx="4874751" cy="4525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7490" y="1890303"/>
            <a:ext cx="3382522" cy="421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143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16532"/>
            <a:ext cx="9901555" cy="18148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20" dirty="0">
                <a:latin typeface="Calibri"/>
                <a:cs typeface="Calibri"/>
              </a:rPr>
              <a:t>avoid </a:t>
            </a:r>
            <a:r>
              <a:rPr sz="2800" spc="-5" dirty="0">
                <a:latin typeface="Calibri"/>
                <a:cs typeface="Calibri"/>
              </a:rPr>
              <a:t>senescence by </a:t>
            </a:r>
            <a:r>
              <a:rPr sz="2800" spc="-10" dirty="0">
                <a:latin typeface="Calibri"/>
                <a:cs typeface="Calibri"/>
              </a:rPr>
              <a:t>activating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telomerase.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1100"/>
              </a:lnSpc>
              <a:spcBef>
                <a:spcPts val="9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Telomere </a:t>
            </a:r>
            <a:r>
              <a:rPr sz="2800" spc="-15" dirty="0">
                <a:latin typeface="Calibri"/>
                <a:cs typeface="Calibri"/>
              </a:rPr>
              <a:t>length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maintained </a:t>
            </a:r>
            <a:r>
              <a:rPr sz="2800" spc="-5" dirty="0">
                <a:latin typeface="Calibri"/>
                <a:cs typeface="Calibri"/>
              </a:rPr>
              <a:t>in all </a:t>
            </a:r>
            <a:r>
              <a:rPr sz="2800" spc="-10" dirty="0">
                <a:latin typeface="Calibri"/>
                <a:cs typeface="Calibri"/>
              </a:rPr>
              <a:t>cancer </a:t>
            </a:r>
            <a:r>
              <a:rPr sz="2800" spc="-5" dirty="0">
                <a:latin typeface="Calibri"/>
                <a:cs typeface="Calibri"/>
              </a:rPr>
              <a:t>cells.. Mainly </a:t>
            </a:r>
            <a:r>
              <a:rPr sz="2800" spc="-10" dirty="0">
                <a:latin typeface="Calibri"/>
                <a:cs typeface="Calibri"/>
              </a:rPr>
              <a:t>by  upregulation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telomerase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other mechanisms </a:t>
            </a:r>
            <a:r>
              <a:rPr sz="2800" spc="-25" dirty="0">
                <a:latin typeface="Calibri"/>
                <a:cs typeface="Calibri"/>
              </a:rPr>
              <a:t>like </a:t>
            </a:r>
            <a:r>
              <a:rPr sz="2800" dirty="0">
                <a:latin typeface="Calibri"/>
                <a:cs typeface="Calibri"/>
              </a:rPr>
              <a:t>DNA  </a:t>
            </a:r>
            <a:r>
              <a:rPr sz="2800" spc="-10" dirty="0">
                <a:latin typeface="Calibri"/>
                <a:cs typeface="Calibri"/>
              </a:rPr>
              <a:t>recombinations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39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5779"/>
            <a:ext cx="9782175" cy="2116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28321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cells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short </a:t>
            </a:r>
            <a:r>
              <a:rPr sz="2800" spc="-15" dirty="0">
                <a:latin typeface="Calibri"/>
                <a:cs typeface="Calibri"/>
              </a:rPr>
              <a:t>telomere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no </a:t>
            </a:r>
            <a:r>
              <a:rPr sz="2800" spc="-15" dirty="0">
                <a:latin typeface="Calibri"/>
                <a:cs typeface="Calibri"/>
              </a:rPr>
              <a:t>telomerase…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10" dirty="0">
                <a:latin typeface="Calibri"/>
                <a:cs typeface="Calibri"/>
              </a:rPr>
              <a:t>shortened  </a:t>
            </a:r>
            <a:r>
              <a:rPr sz="2800" spc="-15" dirty="0">
                <a:latin typeface="Calibri"/>
                <a:cs typeface="Calibri"/>
              </a:rPr>
              <a:t>telomeres </a:t>
            </a:r>
            <a:r>
              <a:rPr sz="2800" dirty="0">
                <a:latin typeface="Calibri"/>
                <a:cs typeface="Calibri"/>
              </a:rPr>
              <a:t>fuse </a:t>
            </a:r>
            <a:r>
              <a:rPr sz="2800" spc="-5" dirty="0">
                <a:latin typeface="Calibri"/>
                <a:cs typeface="Calibri"/>
              </a:rPr>
              <a:t>and cells divide causing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dirty="0">
                <a:latin typeface="Calibri"/>
                <a:cs typeface="Calibri"/>
              </a:rPr>
              <a:t>DNA </a:t>
            </a:r>
            <a:r>
              <a:rPr sz="2800" spc="-15" dirty="0">
                <a:latin typeface="Calibri"/>
                <a:cs typeface="Calibri"/>
              </a:rPr>
              <a:t>breaks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this  happens of </a:t>
            </a:r>
            <a:r>
              <a:rPr sz="2800" spc="-15" dirty="0">
                <a:latin typeface="Calibri"/>
                <a:cs typeface="Calibri"/>
              </a:rPr>
              <a:t>course </a:t>
            </a:r>
            <a:r>
              <a:rPr sz="2800" spc="-5" dirty="0">
                <a:latin typeface="Calibri"/>
                <a:cs typeface="Calibri"/>
              </a:rPr>
              <a:t>if the cell </a:t>
            </a:r>
            <a:r>
              <a:rPr sz="2800" spc="-10" dirty="0">
                <a:latin typeface="Calibri"/>
                <a:cs typeface="Calibri"/>
              </a:rPr>
              <a:t>cycle </a:t>
            </a:r>
            <a:r>
              <a:rPr sz="2800" spc="-5" dirty="0">
                <a:latin typeface="Calibri"/>
                <a:cs typeface="Calibri"/>
              </a:rPr>
              <a:t>checkpoints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disabled)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  <a:tab pos="7236459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dirty="0">
                <a:latin typeface="Calibri"/>
                <a:cs typeface="Calibri"/>
              </a:rPr>
              <a:t>bridging, </a:t>
            </a:r>
            <a:r>
              <a:rPr sz="2800" spc="-5" dirty="0">
                <a:latin typeface="Calibri"/>
                <a:cs typeface="Calibri"/>
              </a:rPr>
              <a:t>fusion, </a:t>
            </a:r>
            <a:r>
              <a:rPr sz="2800" spc="-20" dirty="0">
                <a:latin typeface="Calibri"/>
                <a:cs typeface="Calibri"/>
              </a:rPr>
              <a:t>breakage </a:t>
            </a:r>
            <a:r>
              <a:rPr sz="2800" spc="-10" dirty="0">
                <a:latin typeface="Calibri"/>
                <a:cs typeface="Calibri"/>
              </a:rPr>
              <a:t>cycle continues </a:t>
            </a:r>
            <a:r>
              <a:rPr sz="2800" spc="-5" dirty="0">
                <a:latin typeface="Calibri"/>
                <a:cs typeface="Calibri"/>
              </a:rPr>
              <a:t>and ends in </a:t>
            </a:r>
            <a:r>
              <a:rPr sz="2800" spc="-10" dirty="0">
                <a:latin typeface="Calibri"/>
                <a:cs typeface="Calibri"/>
              </a:rPr>
              <a:t>mitotic  </a:t>
            </a:r>
            <a:r>
              <a:rPr sz="2800" spc="-20" dirty="0">
                <a:latin typeface="Calibri"/>
                <a:cs typeface="Calibri"/>
              </a:rPr>
              <a:t>catastrophe </a:t>
            </a:r>
            <a:r>
              <a:rPr sz="2800" spc="-5" dirty="0">
                <a:latin typeface="Calibri"/>
                <a:cs typeface="Calibri"/>
              </a:rPr>
              <a:t>unless the cell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acquires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telomerase	activation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527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2539" y="1953619"/>
            <a:ext cx="6481526" cy="4083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4947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114" dirty="0"/>
              <a:t>Test </a:t>
            </a:r>
            <a:r>
              <a:rPr spc="-15" dirty="0"/>
              <a:t>your </a:t>
            </a:r>
            <a:r>
              <a:rPr spc="-20" dirty="0"/>
              <a:t>understanding: read </a:t>
            </a:r>
            <a:r>
              <a:rPr dirty="0"/>
              <a:t>this </a:t>
            </a:r>
            <a:r>
              <a:rPr spc="-10" dirty="0"/>
              <a:t>pathology  </a:t>
            </a:r>
            <a:r>
              <a:rPr spc="-15" dirty="0"/>
              <a:t>report </a:t>
            </a:r>
            <a:r>
              <a:rPr dirty="0"/>
              <a:t>and spot the </a:t>
            </a:r>
            <a:r>
              <a:rPr spc="-40" dirty="0"/>
              <a:t>mistake</a:t>
            </a:r>
            <a:r>
              <a:rPr spc="15" dirty="0"/>
              <a:t> </a:t>
            </a:r>
            <a:r>
              <a:rPr spc="-30" dirty="0"/>
              <a:t>there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212070" cy="16078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Sections </a:t>
            </a:r>
            <a:r>
              <a:rPr sz="2800" spc="-30" dirty="0">
                <a:latin typeface="Calibri"/>
                <a:cs typeface="Calibri"/>
              </a:rPr>
              <a:t>taken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breast </a:t>
            </a:r>
            <a:r>
              <a:rPr sz="2800" spc="-5" dirty="0">
                <a:latin typeface="Calibri"/>
                <a:cs typeface="Calibri"/>
              </a:rPr>
              <a:t>mass show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tumor </a:t>
            </a:r>
            <a:r>
              <a:rPr sz="2800" spc="-15" dirty="0">
                <a:latin typeface="Calibri"/>
                <a:cs typeface="Calibri"/>
              </a:rPr>
              <a:t>forming </a:t>
            </a:r>
            <a:r>
              <a:rPr sz="2800" spc="-5" dirty="0">
                <a:latin typeface="Calibri"/>
                <a:cs typeface="Calibri"/>
              </a:rPr>
              <a:t>glandular  </a:t>
            </a:r>
            <a:r>
              <a:rPr sz="2800" spc="-10" dirty="0">
                <a:latin typeface="Calibri"/>
                <a:cs typeface="Calibri"/>
              </a:rPr>
              <a:t>structures lined by </a:t>
            </a:r>
            <a:r>
              <a:rPr sz="2800" spc="-15" dirty="0">
                <a:latin typeface="Calibri"/>
                <a:cs typeface="Calibri"/>
              </a:rPr>
              <a:t>atypical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high </a:t>
            </a:r>
            <a:r>
              <a:rPr sz="2800" spc="-10" dirty="0">
                <a:latin typeface="Calibri"/>
                <a:cs typeface="Calibri"/>
              </a:rPr>
              <a:t>mitotic </a:t>
            </a:r>
            <a:r>
              <a:rPr sz="2800" spc="-30" dirty="0">
                <a:latin typeface="Calibri"/>
                <a:cs typeface="Calibri"/>
              </a:rPr>
              <a:t>rate. </a:t>
            </a:r>
            <a:r>
              <a:rPr sz="2800" spc="-5" dirty="0">
                <a:latin typeface="Calibri"/>
                <a:cs typeface="Calibri"/>
              </a:rPr>
              <a:t>The tumor  cells </a:t>
            </a:r>
            <a:r>
              <a:rPr sz="2800" spc="-15" dirty="0">
                <a:latin typeface="Calibri"/>
                <a:cs typeface="Calibri"/>
              </a:rPr>
              <a:t>are are </a:t>
            </a:r>
            <a:r>
              <a:rPr sz="2800" spc="-20" dirty="0">
                <a:latin typeface="Calibri"/>
                <a:cs typeface="Calibri"/>
              </a:rPr>
              <a:t>negative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10" dirty="0">
                <a:latin typeface="Calibri"/>
                <a:cs typeface="Calibri"/>
              </a:rPr>
              <a:t>cadherin </a:t>
            </a:r>
            <a:r>
              <a:rPr sz="2800" spc="-15" dirty="0">
                <a:latin typeface="Calibri"/>
                <a:cs typeface="Calibri"/>
              </a:rPr>
              <a:t>stain.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features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those </a:t>
            </a:r>
            <a:r>
              <a:rPr sz="2800" spc="-5" dirty="0">
                <a:latin typeface="Calibri"/>
                <a:cs typeface="Calibri"/>
              </a:rPr>
              <a:t>of  an </a:t>
            </a:r>
            <a:r>
              <a:rPr sz="2800" spc="-20" dirty="0">
                <a:latin typeface="Calibri"/>
                <a:cs typeface="Calibri"/>
              </a:rPr>
              <a:t>invasive </a:t>
            </a:r>
            <a:r>
              <a:rPr sz="2800" spc="-5" dirty="0">
                <a:latin typeface="Calibri"/>
                <a:cs typeface="Calibri"/>
              </a:rPr>
              <a:t>lobular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carcinoma.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841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6465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5" dirty="0"/>
              <a:t>n</a:t>
            </a:r>
            <a:r>
              <a:rPr spc="-25" dirty="0"/>
              <a:t>s</a:t>
            </a:r>
            <a:r>
              <a:rPr spc="-45" dirty="0"/>
              <a:t>w</a:t>
            </a:r>
            <a:r>
              <a:rPr dirty="0"/>
              <a:t>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59764" y="1497266"/>
            <a:ext cx="10515600" cy="1938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This </a:t>
            </a:r>
            <a:r>
              <a:rPr dirty="0"/>
              <a:t>is a </a:t>
            </a:r>
            <a:r>
              <a:rPr spc="-20" dirty="0"/>
              <a:t>strange </a:t>
            </a:r>
            <a:r>
              <a:rPr spc="-10" dirty="0"/>
              <a:t>report that </a:t>
            </a:r>
            <a:r>
              <a:rPr spc="-5" dirty="0"/>
              <a:t>doesn’t </a:t>
            </a:r>
            <a:r>
              <a:rPr spc="-25" dirty="0"/>
              <a:t>make</a:t>
            </a:r>
            <a:r>
              <a:rPr spc="25" dirty="0"/>
              <a:t> </a:t>
            </a:r>
            <a:r>
              <a:rPr spc="-10" dirty="0"/>
              <a:t>sense!</a:t>
            </a: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If the cells </a:t>
            </a:r>
            <a:r>
              <a:rPr spc="-15" dirty="0"/>
              <a:t>form </a:t>
            </a:r>
            <a:r>
              <a:rPr spc="-5" dirty="0"/>
              <a:t>glands then this </a:t>
            </a:r>
            <a:r>
              <a:rPr dirty="0"/>
              <a:t>is a </a:t>
            </a:r>
            <a:r>
              <a:rPr spc="-10" dirty="0"/>
              <a:t>ductal </a:t>
            </a:r>
            <a:r>
              <a:rPr spc="-5" dirty="0"/>
              <a:t>not lobular</a:t>
            </a:r>
            <a:r>
              <a:rPr spc="35" dirty="0"/>
              <a:t> </a:t>
            </a:r>
            <a:r>
              <a:rPr spc="-10" dirty="0"/>
              <a:t>carcinoma.</a:t>
            </a:r>
          </a:p>
          <a:p>
            <a:pPr marL="241300" indent="-228600">
              <a:lnSpc>
                <a:spcPts val="2665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pc="-15" dirty="0"/>
              <a:t>Negative </a:t>
            </a:r>
            <a:r>
              <a:rPr dirty="0"/>
              <a:t>E </a:t>
            </a:r>
            <a:r>
              <a:rPr spc="-5" dirty="0"/>
              <a:t>cadherin means </a:t>
            </a:r>
            <a:r>
              <a:rPr spc="-10" dirty="0"/>
              <a:t>that </a:t>
            </a:r>
            <a:r>
              <a:rPr spc="-5" dirty="0"/>
              <a:t>the cells </a:t>
            </a:r>
            <a:r>
              <a:rPr spc="-10" dirty="0"/>
              <a:t>lost </a:t>
            </a:r>
            <a:r>
              <a:rPr spc="-5" dirty="0"/>
              <a:t>the </a:t>
            </a:r>
            <a:r>
              <a:rPr spc="-15" dirty="0"/>
              <a:t>protein </a:t>
            </a:r>
            <a:r>
              <a:rPr spc="-10" dirty="0"/>
              <a:t>that </a:t>
            </a:r>
            <a:r>
              <a:rPr spc="-5" dirty="0"/>
              <a:t>glues</a:t>
            </a:r>
            <a:r>
              <a:rPr spc="55" dirty="0"/>
              <a:t> </a:t>
            </a:r>
            <a:r>
              <a:rPr spc="-5" dirty="0" smtClean="0"/>
              <a:t>them</a:t>
            </a:r>
            <a:r>
              <a:rPr lang="en-US" spc="-5" dirty="0" smtClean="0"/>
              <a:t> </a:t>
            </a:r>
            <a:r>
              <a:rPr spc="-35" dirty="0" smtClean="0"/>
              <a:t>together</a:t>
            </a:r>
            <a:r>
              <a:rPr spc="-35" dirty="0" smtClean="0"/>
              <a:t>, </a:t>
            </a:r>
            <a:r>
              <a:rPr spc="-5" dirty="0" smtClean="0"/>
              <a:t>so </a:t>
            </a:r>
            <a:r>
              <a:rPr spc="-10" dirty="0" smtClean="0"/>
              <a:t>they </a:t>
            </a:r>
            <a:r>
              <a:rPr spc="-5" dirty="0" smtClean="0"/>
              <a:t>should </a:t>
            </a:r>
            <a:r>
              <a:rPr spc="-15" dirty="0" smtClean="0"/>
              <a:t>grow </a:t>
            </a:r>
            <a:r>
              <a:rPr dirty="0" smtClean="0"/>
              <a:t>in an </a:t>
            </a:r>
            <a:r>
              <a:rPr spc="-5" dirty="0" smtClean="0"/>
              <a:t>individual cell </a:t>
            </a:r>
            <a:r>
              <a:rPr spc="-15" dirty="0" smtClean="0"/>
              <a:t>pattern rather </a:t>
            </a:r>
            <a:r>
              <a:rPr spc="-5" dirty="0" smtClean="0"/>
              <a:t>than </a:t>
            </a:r>
            <a:r>
              <a:rPr dirty="0" smtClean="0"/>
              <a:t>in  </a:t>
            </a:r>
            <a:r>
              <a:rPr spc="-5" dirty="0" smtClean="0"/>
              <a:t>glandular</a:t>
            </a:r>
            <a:r>
              <a:rPr dirty="0" smtClean="0"/>
              <a:t> </a:t>
            </a:r>
            <a:r>
              <a:rPr spc="-10" dirty="0" smtClean="0"/>
              <a:t>structures.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838200" y="3918606"/>
            <a:ext cx="92240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 smtClean="0">
                <a:latin typeface="Calibri"/>
                <a:cs typeface="Calibri"/>
              </a:rPr>
              <a:t>Note: </a:t>
            </a:r>
            <a:r>
              <a:rPr sz="2600" dirty="0" smtClean="0">
                <a:latin typeface="Calibri"/>
                <a:cs typeface="Calibri"/>
              </a:rPr>
              <a:t>if </a:t>
            </a:r>
            <a:r>
              <a:rPr sz="2600" spc="-5" dirty="0" smtClean="0">
                <a:latin typeface="Calibri"/>
                <a:cs typeface="Calibri"/>
              </a:rPr>
              <a:t>the </a:t>
            </a:r>
            <a:r>
              <a:rPr sz="2600" dirty="0" smtClean="0">
                <a:latin typeface="Calibri"/>
                <a:cs typeface="Calibri"/>
              </a:rPr>
              <a:t>E </a:t>
            </a:r>
            <a:r>
              <a:rPr sz="2600" spc="-5" dirty="0" smtClean="0">
                <a:latin typeface="Calibri"/>
                <a:cs typeface="Calibri"/>
              </a:rPr>
              <a:t>cadherin </a:t>
            </a:r>
            <a:r>
              <a:rPr sz="2600" dirty="0" smtClean="0">
                <a:latin typeface="Calibri"/>
                <a:cs typeface="Calibri"/>
              </a:rPr>
              <a:t>is </a:t>
            </a:r>
            <a:r>
              <a:rPr sz="2600" spc="-10" dirty="0" smtClean="0">
                <a:latin typeface="Calibri"/>
                <a:cs typeface="Calibri"/>
              </a:rPr>
              <a:t>really </a:t>
            </a:r>
            <a:r>
              <a:rPr sz="2600" spc="-15" dirty="0" smtClean="0">
                <a:latin typeface="Calibri"/>
                <a:cs typeface="Calibri"/>
              </a:rPr>
              <a:t>negative </a:t>
            </a:r>
            <a:r>
              <a:rPr sz="2600" spc="-5" dirty="0" smtClean="0">
                <a:latin typeface="Calibri"/>
                <a:cs typeface="Calibri"/>
              </a:rPr>
              <a:t>then the tumor </a:t>
            </a:r>
            <a:r>
              <a:rPr sz="2600" dirty="0" smtClean="0">
                <a:latin typeface="Calibri"/>
                <a:cs typeface="Calibri"/>
              </a:rPr>
              <a:t>is a</a:t>
            </a:r>
            <a:r>
              <a:rPr sz="2600" spc="5" dirty="0" smtClean="0">
                <a:latin typeface="Calibri"/>
                <a:cs typeface="Calibri"/>
              </a:rPr>
              <a:t> </a:t>
            </a:r>
            <a:r>
              <a:rPr sz="2600" spc="-5" dirty="0" smtClean="0">
                <a:latin typeface="Calibri"/>
                <a:cs typeface="Calibri"/>
              </a:rPr>
              <a:t>lobular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4588764"/>
            <a:ext cx="10258425" cy="97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66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TAKE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HOME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MESSAG: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always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read histopathology reports 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carefully.</a:t>
            </a:r>
            <a:r>
              <a:rPr sz="2600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Phone</a:t>
            </a:r>
            <a:endParaRPr sz="2600" dirty="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80"/>
              </a:spcBef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your pathologist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if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you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an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explanation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any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point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question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any 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findings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results…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being able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correctly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interpret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these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reports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6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39" y="5426964"/>
            <a:ext cx="97135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keep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good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communication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pathologist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important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give</a:t>
            </a:r>
            <a:r>
              <a:rPr sz="260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39" y="5695188"/>
            <a:ext cx="46018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patients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correct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management.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316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5960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Fourth</a:t>
            </a:r>
            <a:r>
              <a:rPr spc="-40" dirty="0"/>
              <a:t> </a:t>
            </a:r>
            <a:r>
              <a:rPr spc="-5" dirty="0"/>
              <a:t>hallmark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6482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4984750" algn="l"/>
              </a:tabLst>
            </a:pPr>
            <a:r>
              <a:rPr sz="2800" spc="-7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c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 </a:t>
            </a:r>
            <a:r>
              <a:rPr sz="2800" spc="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698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156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Apoptosis: </a:t>
            </a:r>
            <a:r>
              <a:rPr dirty="0"/>
              <a:t>a</a:t>
            </a:r>
            <a:r>
              <a:rPr spc="-40" dirty="0"/>
              <a:t> </a:t>
            </a:r>
            <a:r>
              <a:rPr spc="-15" dirty="0"/>
              <a:t>reminder!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270490" cy="2622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Apoptosis: </a:t>
            </a:r>
            <a:r>
              <a:rPr sz="2800" spc="-15" dirty="0">
                <a:latin typeface="Calibri"/>
                <a:cs typeface="Calibri"/>
              </a:rPr>
              <a:t>programmed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death </a:t>
            </a:r>
            <a:r>
              <a:rPr sz="2800" spc="-5" dirty="0">
                <a:latin typeface="Calibri"/>
                <a:cs typeface="Calibri"/>
              </a:rPr>
              <a:t>in which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20" dirty="0">
                <a:latin typeface="Calibri"/>
                <a:cs typeface="Calibri"/>
              </a:rPr>
              <a:t>activate </a:t>
            </a:r>
            <a:r>
              <a:rPr sz="2800" spc="-10" dirty="0">
                <a:latin typeface="Calibri"/>
                <a:cs typeface="Calibri"/>
              </a:rPr>
              <a:t>enzymes  that </a:t>
            </a:r>
            <a:r>
              <a:rPr sz="2800" spc="-15" dirty="0">
                <a:latin typeface="Calibri"/>
                <a:cs typeface="Calibri"/>
              </a:rPr>
              <a:t>degrade </a:t>
            </a:r>
            <a:r>
              <a:rPr sz="2800" spc="-5" dirty="0">
                <a:latin typeface="Calibri"/>
                <a:cs typeface="Calibri"/>
              </a:rPr>
              <a:t>the cells’ </a:t>
            </a:r>
            <a:r>
              <a:rPr sz="2800" spc="-10" dirty="0">
                <a:latin typeface="Calibri"/>
                <a:cs typeface="Calibri"/>
              </a:rPr>
              <a:t>own </a:t>
            </a:r>
            <a:r>
              <a:rPr sz="2800" spc="-5" dirty="0">
                <a:latin typeface="Calibri"/>
                <a:cs typeface="Calibri"/>
              </a:rPr>
              <a:t>nuclear </a:t>
            </a:r>
            <a:r>
              <a:rPr sz="2800" dirty="0">
                <a:latin typeface="Calibri"/>
                <a:cs typeface="Calibri"/>
              </a:rPr>
              <a:t>DNA </a:t>
            </a:r>
            <a:r>
              <a:rPr sz="2800" spc="-5" dirty="0">
                <a:latin typeface="Calibri"/>
                <a:cs typeface="Calibri"/>
              </a:rPr>
              <a:t>and nuclear and cytoplasmic  </a:t>
            </a:r>
            <a:r>
              <a:rPr sz="2800" spc="-15" dirty="0">
                <a:latin typeface="Calibri"/>
                <a:cs typeface="Calibri"/>
              </a:rPr>
              <a:t>proteins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So </a:t>
            </a:r>
            <a:r>
              <a:rPr sz="2800" spc="-5" dirty="0">
                <a:latin typeface="Calibri"/>
                <a:cs typeface="Calibri"/>
              </a:rPr>
              <a:t>the cells </a:t>
            </a:r>
            <a:r>
              <a:rPr sz="2800" spc="-10" dirty="0">
                <a:latin typeface="Calibri"/>
                <a:cs typeface="Calibri"/>
              </a:rPr>
              <a:t>commit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suicide!</a:t>
            </a:r>
            <a:endParaRPr sz="2800">
              <a:latin typeface="Calibri"/>
              <a:cs typeface="Calibri"/>
            </a:endParaRPr>
          </a:p>
          <a:p>
            <a:pPr marL="241300" marR="777875" indent="-228600">
              <a:lnSpc>
                <a:spcPts val="3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fragment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spc="-15" dirty="0">
                <a:latin typeface="Calibri"/>
                <a:cs typeface="Calibri"/>
              </a:rPr>
              <a:t>fragments are </a:t>
            </a:r>
            <a:r>
              <a:rPr sz="2800" spc="-10" dirty="0">
                <a:latin typeface="Calibri"/>
                <a:cs typeface="Calibri"/>
              </a:rPr>
              <a:t>phagocytosed </a:t>
            </a:r>
            <a:r>
              <a:rPr sz="2800" spc="-5" dirty="0">
                <a:latin typeface="Calibri"/>
                <a:cs typeface="Calibri"/>
              </a:rPr>
              <a:t>without  </a:t>
            </a:r>
            <a:r>
              <a:rPr sz="2800" spc="-10" dirty="0">
                <a:latin typeface="Calibri"/>
                <a:cs typeface="Calibri"/>
              </a:rPr>
              <a:t>eliciting inflammatory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response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26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047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TGF </a:t>
            </a:r>
            <a:r>
              <a:rPr spc="-25" dirty="0"/>
              <a:t>beta</a:t>
            </a:r>
            <a:r>
              <a:rPr spc="-20" dirty="0"/>
              <a:t> </a:t>
            </a:r>
            <a:r>
              <a:rPr spc="-30" dirty="0"/>
              <a:t>pathway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70160" cy="31906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34226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TGF </a:t>
            </a:r>
            <a:r>
              <a:rPr sz="2800" spc="-15" dirty="0">
                <a:latin typeface="Calibri"/>
                <a:cs typeface="Calibri"/>
              </a:rPr>
              <a:t>beta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15" dirty="0">
                <a:latin typeface="Calibri"/>
                <a:cs typeface="Calibri"/>
              </a:rPr>
              <a:t>transforming growth </a:t>
            </a:r>
            <a:r>
              <a:rPr sz="2800" spc="-20" dirty="0">
                <a:latin typeface="Calibri"/>
                <a:cs typeface="Calibri"/>
              </a:rPr>
              <a:t>factor </a:t>
            </a:r>
            <a:r>
              <a:rPr sz="2800" spc="-15" dirty="0">
                <a:latin typeface="Calibri"/>
                <a:cs typeface="Calibri"/>
              </a:rPr>
              <a:t>beta)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potent </a:t>
            </a:r>
            <a:r>
              <a:rPr sz="2800" spc="-10" dirty="0">
                <a:latin typeface="Calibri"/>
                <a:cs typeface="Calibri"/>
              </a:rPr>
              <a:t>inhibitor </a:t>
            </a:r>
            <a:r>
              <a:rPr sz="2800" spc="-5" dirty="0">
                <a:latin typeface="Calibri"/>
                <a:cs typeface="Calibri"/>
              </a:rPr>
              <a:t>of  cell </a:t>
            </a:r>
            <a:r>
              <a:rPr sz="2800" spc="-20" dirty="0">
                <a:latin typeface="Calibri"/>
                <a:cs typeface="Calibri"/>
              </a:rPr>
              <a:t>proliferation.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TGF </a:t>
            </a:r>
            <a:r>
              <a:rPr sz="2800" spc="-15" dirty="0">
                <a:latin typeface="Calibri"/>
                <a:cs typeface="Calibri"/>
              </a:rPr>
              <a:t>beta </a:t>
            </a:r>
            <a:r>
              <a:rPr sz="2800" spc="-5" dirty="0">
                <a:latin typeface="Calibri"/>
                <a:cs typeface="Calibri"/>
              </a:rPr>
              <a:t>binds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receptors</a:t>
            </a:r>
            <a:r>
              <a:rPr lang="en-US" sz="2800" spc="-15" dirty="0" smtClean="0">
                <a:latin typeface="Calibri"/>
                <a:cs typeface="Calibri"/>
              </a:rPr>
              <a:t>… </a:t>
            </a:r>
            <a:r>
              <a:rPr sz="2800" spc="-20" dirty="0" smtClean="0">
                <a:latin typeface="Calibri"/>
                <a:cs typeface="Calibri"/>
              </a:rPr>
              <a:t>Receptors </a:t>
            </a:r>
            <a:r>
              <a:rPr sz="2800" spc="-15" dirty="0">
                <a:latin typeface="Calibri"/>
                <a:cs typeface="Calibri"/>
              </a:rPr>
              <a:t>activated </a:t>
            </a:r>
            <a:r>
              <a:rPr sz="2800" dirty="0">
                <a:latin typeface="Calibri"/>
                <a:cs typeface="Calibri"/>
              </a:rPr>
              <a:t>.. </a:t>
            </a:r>
            <a:r>
              <a:rPr sz="2800" spc="-35" dirty="0">
                <a:latin typeface="Calibri"/>
                <a:cs typeface="Calibri"/>
              </a:rPr>
              <a:t>Transmit </a:t>
            </a:r>
            <a:r>
              <a:rPr sz="2800" spc="-5" dirty="0">
                <a:latin typeface="Calibri"/>
                <a:cs typeface="Calibri"/>
              </a:rPr>
              <a:t>signal </a:t>
            </a:r>
            <a:r>
              <a:rPr sz="2800" spc="-10" dirty="0">
                <a:latin typeface="Calibri"/>
                <a:cs typeface="Calibri"/>
              </a:rPr>
              <a:t>through </a:t>
            </a:r>
            <a:r>
              <a:rPr sz="2800" dirty="0">
                <a:latin typeface="Calibri"/>
                <a:cs typeface="Calibri"/>
              </a:rPr>
              <a:t>SMAD </a:t>
            </a:r>
            <a:r>
              <a:rPr sz="2800" spc="-15" dirty="0">
                <a:latin typeface="Calibri"/>
                <a:cs typeface="Calibri"/>
              </a:rPr>
              <a:t>proteins to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5" dirty="0">
                <a:latin typeface="Calibri"/>
                <a:cs typeface="Calibri"/>
              </a:rPr>
              <a:t>nucleus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698500" algn="l"/>
                <a:tab pos="1680845" algn="l"/>
                <a:tab pos="6560184" algn="l"/>
              </a:tabLst>
            </a:pPr>
            <a:r>
              <a:rPr sz="2800" spc="-35" dirty="0">
                <a:latin typeface="Calibri"/>
                <a:cs typeface="Calibri"/>
              </a:rPr>
              <a:t>Transmitted </a:t>
            </a:r>
            <a:r>
              <a:rPr sz="2800" spc="-5" dirty="0">
                <a:latin typeface="Calibri"/>
                <a:cs typeface="Calibri"/>
              </a:rPr>
              <a:t>signals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nucleus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	</a:t>
            </a:r>
            <a:r>
              <a:rPr sz="2800" spc="-10" dirty="0">
                <a:latin typeface="Calibri"/>
                <a:cs typeface="Calibri"/>
              </a:rPr>
              <a:t>transcriptional </a:t>
            </a:r>
            <a:r>
              <a:rPr sz="2800" spc="-15" dirty="0">
                <a:latin typeface="Calibri"/>
                <a:cs typeface="Calibri"/>
              </a:rPr>
              <a:t>activation  </a:t>
            </a:r>
            <a:r>
              <a:rPr sz="2800" spc="-5" dirty="0">
                <a:latin typeface="Calibri"/>
                <a:cs typeface="Calibri"/>
              </a:rPr>
              <a:t>of	CDKIs	and </a:t>
            </a:r>
            <a:r>
              <a:rPr sz="2800" spc="-10" dirty="0">
                <a:latin typeface="Calibri"/>
                <a:cs typeface="Calibri"/>
              </a:rPr>
              <a:t>repression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30" dirty="0">
                <a:latin typeface="Calibri"/>
                <a:cs typeface="Calibri"/>
              </a:rPr>
              <a:t>MYC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CDK4.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result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growth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inhibition.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457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928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extrinsic</a:t>
            </a:r>
            <a:r>
              <a:rPr spc="-50" dirty="0"/>
              <a:t> </a:t>
            </a:r>
            <a:r>
              <a:rPr spc="-30" dirty="0"/>
              <a:t>pathway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968230" cy="43662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Trigger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starts </a:t>
            </a:r>
            <a:r>
              <a:rPr sz="2800" spc="-10" dirty="0">
                <a:latin typeface="Calibri"/>
                <a:cs typeface="Calibri"/>
              </a:rPr>
              <a:t>apoptosis </a:t>
            </a:r>
            <a:r>
              <a:rPr sz="2800" spc="-5" dirty="0">
                <a:latin typeface="Calibri"/>
                <a:cs typeface="Calibri"/>
              </a:rPr>
              <a:t>is outside the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pathway </a:t>
            </a:r>
            <a:r>
              <a:rPr sz="2800" spc="-15" dirty="0">
                <a:latin typeface="Calibri"/>
                <a:cs typeface="Calibri"/>
              </a:rPr>
              <a:t>starts </a:t>
            </a: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b="1" spc="-30" dirty="0">
                <a:latin typeface="Calibri"/>
                <a:cs typeface="Calibri"/>
              </a:rPr>
              <a:t>Fas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ligand </a:t>
            </a:r>
            <a:r>
              <a:rPr sz="2800" spc="-5" dirty="0">
                <a:latin typeface="Calibri"/>
                <a:cs typeface="Calibri"/>
              </a:rPr>
              <a:t>binds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Fas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receptor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1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Upon </a:t>
            </a:r>
            <a:r>
              <a:rPr sz="2800" spc="-5" dirty="0">
                <a:latin typeface="Calibri"/>
                <a:cs typeface="Calibri"/>
              </a:rPr>
              <a:t>this the </a:t>
            </a:r>
            <a:r>
              <a:rPr sz="2800" spc="-15" dirty="0">
                <a:latin typeface="Calibri"/>
                <a:cs typeface="Calibri"/>
              </a:rPr>
              <a:t>receptor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activated;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5" dirty="0">
                <a:latin typeface="Calibri"/>
                <a:cs typeface="Calibri"/>
              </a:rPr>
              <a:t>trimerizes </a:t>
            </a:r>
            <a:r>
              <a:rPr sz="2800" spc="-5" dirty="0">
                <a:latin typeface="Calibri"/>
                <a:cs typeface="Calibri"/>
              </a:rPr>
              <a:t>and its cytoplasmic  part </a:t>
            </a:r>
            <a:r>
              <a:rPr sz="2800" spc="-10" dirty="0">
                <a:latin typeface="Calibri"/>
                <a:cs typeface="Calibri"/>
              </a:rPr>
              <a:t>(death </a:t>
            </a:r>
            <a:r>
              <a:rPr sz="2800" spc="-5" dirty="0">
                <a:latin typeface="Calibri"/>
                <a:cs typeface="Calibri"/>
              </a:rPr>
              <a:t>domain) is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activated.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Activation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receptor </a:t>
            </a:r>
            <a:r>
              <a:rPr sz="2800" spc="-20" dirty="0">
                <a:latin typeface="Calibri"/>
                <a:cs typeface="Calibri"/>
              </a:rPr>
              <a:t>attracts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cytoplasmic </a:t>
            </a:r>
            <a:r>
              <a:rPr sz="2800" spc="-15" dirty="0">
                <a:latin typeface="Calibri"/>
                <a:cs typeface="Calibri"/>
              </a:rPr>
              <a:t>protein=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FADD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FADD </a:t>
            </a:r>
            <a:r>
              <a:rPr sz="2800" spc="-10" dirty="0">
                <a:latin typeface="Calibri"/>
                <a:cs typeface="Calibri"/>
              </a:rPr>
              <a:t>recruits procaspase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</a:t>
            </a: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Procaspase </a:t>
            </a:r>
            <a:r>
              <a:rPr sz="2800" spc="-15" dirty="0">
                <a:latin typeface="Calibri"/>
                <a:cs typeface="Calibri"/>
              </a:rPr>
              <a:t>cleaved to </a:t>
            </a:r>
            <a:r>
              <a:rPr sz="2800" spc="-10" dirty="0">
                <a:latin typeface="Calibri"/>
                <a:cs typeface="Calibri"/>
              </a:rPr>
              <a:t>active </a:t>
            </a:r>
            <a:r>
              <a:rPr sz="2800" spc="-5" dirty="0">
                <a:latin typeface="Calibri"/>
                <a:cs typeface="Calibri"/>
              </a:rPr>
              <a:t>caspase </a:t>
            </a:r>
            <a:r>
              <a:rPr sz="2800" dirty="0">
                <a:latin typeface="Calibri"/>
                <a:cs typeface="Calibri"/>
              </a:rPr>
              <a:t>8 </a:t>
            </a:r>
            <a:r>
              <a:rPr sz="2800" spc="-10" dirty="0">
                <a:latin typeface="Calibri"/>
                <a:cs typeface="Calibri"/>
              </a:rPr>
              <a:t>(initiation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caspase)</a:t>
            </a:r>
            <a:endParaRPr sz="2800" dirty="0">
              <a:latin typeface="Calibri"/>
              <a:cs typeface="Calibri"/>
            </a:endParaRPr>
          </a:p>
          <a:p>
            <a:pPr marL="241300" marR="22225" indent="-228600">
              <a:lnSpc>
                <a:spcPts val="30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Caspase </a:t>
            </a:r>
            <a:r>
              <a:rPr sz="2800" dirty="0">
                <a:latin typeface="Calibri"/>
                <a:cs typeface="Calibri"/>
              </a:rPr>
              <a:t>8 </a:t>
            </a:r>
            <a:r>
              <a:rPr sz="2800" spc="-15" dirty="0">
                <a:latin typeface="Calibri"/>
                <a:cs typeface="Calibri"/>
              </a:rPr>
              <a:t>activates </a:t>
            </a:r>
            <a:r>
              <a:rPr sz="2800" spc="-5" dirty="0">
                <a:latin typeface="Calibri"/>
                <a:cs typeface="Calibri"/>
              </a:rPr>
              <a:t>caspase </a:t>
            </a:r>
            <a:r>
              <a:rPr sz="2800" dirty="0">
                <a:latin typeface="Calibri"/>
                <a:cs typeface="Calibri"/>
              </a:rPr>
              <a:t>3 </a:t>
            </a:r>
            <a:r>
              <a:rPr sz="2800" spc="-15" dirty="0">
                <a:latin typeface="Calibri"/>
                <a:cs typeface="Calibri"/>
              </a:rPr>
              <a:t>(executioner)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5" dirty="0">
                <a:latin typeface="Calibri"/>
                <a:cs typeface="Calibri"/>
              </a:rPr>
              <a:t>cleaves </a:t>
            </a:r>
            <a:r>
              <a:rPr sz="2800" dirty="0">
                <a:latin typeface="Calibri"/>
                <a:cs typeface="Calibri"/>
              </a:rPr>
              <a:t>DNA and  </a:t>
            </a:r>
            <a:r>
              <a:rPr sz="2800" spc="-5" dirty="0">
                <a:latin typeface="Calibri"/>
                <a:cs typeface="Calibri"/>
              </a:rPr>
              <a:t>cellular </a:t>
            </a:r>
            <a:r>
              <a:rPr sz="2800" spc="-15" dirty="0">
                <a:latin typeface="Calibri"/>
                <a:cs typeface="Calibri"/>
              </a:rPr>
              <a:t>protein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2796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933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Extrinsic</a:t>
            </a:r>
            <a:r>
              <a:rPr spc="-65" dirty="0"/>
              <a:t> </a:t>
            </a:r>
            <a:r>
              <a:rPr spc="-30" dirty="0"/>
              <a:t>pathway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7527290" cy="3591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Fas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ligand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Fas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receptor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FADD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Caspase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Caspase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Decrease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above….. </a:t>
            </a:r>
            <a:r>
              <a:rPr sz="2800" spc="-20" dirty="0">
                <a:latin typeface="Calibri"/>
                <a:cs typeface="Calibri"/>
              </a:rPr>
              <a:t>Evasion </a:t>
            </a:r>
            <a:r>
              <a:rPr sz="2800" spc="-5" dirty="0">
                <a:latin typeface="Calibri"/>
                <a:cs typeface="Calibri"/>
              </a:rPr>
              <a:t>of cell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death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136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933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Extrinsic</a:t>
            </a:r>
            <a:r>
              <a:rPr spc="-65" dirty="0"/>
              <a:t> </a:t>
            </a:r>
            <a:r>
              <a:rPr spc="-30" dirty="0"/>
              <a:t>pathway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61905" cy="2448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FLIP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caspase </a:t>
            </a:r>
            <a:r>
              <a:rPr sz="2800" dirty="0">
                <a:latin typeface="Calibri"/>
                <a:cs typeface="Calibri"/>
              </a:rPr>
              <a:t>8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antagonist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So </a:t>
            </a:r>
            <a:r>
              <a:rPr sz="2800" spc="-5" dirty="0">
                <a:latin typeface="Calibri"/>
                <a:cs typeface="Calibri"/>
              </a:rPr>
              <a:t>if FLIP is </a:t>
            </a:r>
            <a:r>
              <a:rPr sz="2800" spc="-10" dirty="0">
                <a:latin typeface="Calibri"/>
                <a:cs typeface="Calibri"/>
              </a:rPr>
              <a:t>increased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15" dirty="0">
                <a:latin typeface="Calibri"/>
                <a:cs typeface="Calibri"/>
              </a:rPr>
              <a:t>evade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apoptosis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2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FLIP-similar </a:t>
            </a:r>
            <a:r>
              <a:rPr sz="2800" spc="-15" dirty="0">
                <a:latin typeface="Calibri"/>
                <a:cs typeface="Calibri"/>
              </a:rPr>
              <a:t>proteins are </a:t>
            </a:r>
            <a:r>
              <a:rPr sz="2800" spc="-10" dirty="0">
                <a:latin typeface="Calibri"/>
                <a:cs typeface="Calibri"/>
              </a:rPr>
              <a:t>produced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some </a:t>
            </a:r>
            <a:r>
              <a:rPr sz="2800" spc="-5" dirty="0">
                <a:latin typeface="Calibri"/>
                <a:cs typeface="Calibri"/>
              </a:rPr>
              <a:t>viruses.. Helping them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30" dirty="0">
                <a:latin typeface="Calibri"/>
                <a:cs typeface="Calibri"/>
              </a:rPr>
              <a:t>keep </a:t>
            </a:r>
            <a:r>
              <a:rPr sz="2800" spc="-20" dirty="0">
                <a:latin typeface="Calibri"/>
                <a:cs typeface="Calibri"/>
              </a:rPr>
              <a:t>infected </a:t>
            </a:r>
            <a:r>
              <a:rPr sz="2800" spc="-5" dirty="0">
                <a:latin typeface="Calibri"/>
                <a:cs typeface="Calibri"/>
              </a:rPr>
              <a:t>cells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alive.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723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548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Intrinsic </a:t>
            </a:r>
            <a:r>
              <a:rPr spc="-30" dirty="0"/>
              <a:t>pathway </a:t>
            </a:r>
            <a:r>
              <a:rPr dirty="0"/>
              <a:t>= </a:t>
            </a:r>
            <a:r>
              <a:rPr spc="-5" dirty="0"/>
              <a:t>mitochondrial</a:t>
            </a:r>
            <a:r>
              <a:rPr dirty="0"/>
              <a:t> </a:t>
            </a:r>
            <a:r>
              <a:rPr spc="-30" dirty="0"/>
              <a:t>pathway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45395" cy="41586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28892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25" dirty="0">
                <a:latin typeface="Calibri"/>
                <a:cs typeface="Calibri"/>
              </a:rPr>
              <a:t>pathway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stimulated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DNA </a:t>
            </a:r>
            <a:r>
              <a:rPr sz="2800" spc="-10" dirty="0">
                <a:latin typeface="Calibri"/>
                <a:cs typeface="Calibri"/>
              </a:rPr>
              <a:t>damage </a:t>
            </a:r>
            <a:r>
              <a:rPr sz="2800" spc="-5" dirty="0">
                <a:latin typeface="Calibri"/>
                <a:cs typeface="Calibri"/>
              </a:rPr>
              <a:t>secondary </a:t>
            </a:r>
            <a:r>
              <a:rPr sz="2800" spc="-15" dirty="0">
                <a:latin typeface="Calibri"/>
                <a:cs typeface="Calibri"/>
              </a:rPr>
              <a:t>to  stress, radiation, </a:t>
            </a:r>
            <a:r>
              <a:rPr sz="2800" spc="-5" dirty="0">
                <a:latin typeface="Calibri"/>
                <a:cs typeface="Calibri"/>
              </a:rPr>
              <a:t>chemicals or </a:t>
            </a:r>
            <a:r>
              <a:rPr sz="2800" dirty="0">
                <a:latin typeface="Calibri"/>
                <a:cs typeface="Calibri"/>
              </a:rPr>
              <a:t>due </a:t>
            </a:r>
            <a:r>
              <a:rPr sz="2800" spc="-15" dirty="0">
                <a:latin typeface="Calibri"/>
                <a:cs typeface="Calibri"/>
              </a:rPr>
              <a:t>to withdrawal </a:t>
            </a:r>
            <a:r>
              <a:rPr sz="2800" spc="-5" dirty="0">
                <a:latin typeface="Calibri"/>
                <a:cs typeface="Calibri"/>
              </a:rPr>
              <a:t>of survival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factors</a:t>
            </a:r>
            <a:endParaRPr sz="2800">
              <a:latin typeface="Calibri"/>
              <a:cs typeface="Calibri"/>
            </a:endParaRPr>
          </a:p>
          <a:p>
            <a:pPr marL="241300" marR="227329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25" dirty="0">
                <a:latin typeface="Calibri"/>
                <a:cs typeface="Calibri"/>
              </a:rPr>
              <a:t>pathway </a:t>
            </a:r>
            <a:r>
              <a:rPr sz="2800" spc="-5" dirty="0">
                <a:latin typeface="Calibri"/>
                <a:cs typeface="Calibri"/>
              </a:rPr>
              <a:t>is intrinsic.. </a:t>
            </a:r>
            <a:r>
              <a:rPr sz="2800" dirty="0">
                <a:latin typeface="Calibri"/>
                <a:cs typeface="Calibri"/>
              </a:rPr>
              <a:t>So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15" dirty="0">
                <a:latin typeface="Calibri"/>
                <a:cs typeface="Calibri"/>
              </a:rPr>
              <a:t>initiated </a:t>
            </a:r>
            <a:r>
              <a:rPr sz="2800" spc="-10" dirty="0">
                <a:latin typeface="Calibri"/>
                <a:cs typeface="Calibri"/>
              </a:rPr>
              <a:t>by membrane </a:t>
            </a:r>
            <a:r>
              <a:rPr sz="2800" spc="-20" dirty="0">
                <a:latin typeface="Calibri"/>
                <a:cs typeface="Calibri"/>
              </a:rPr>
              <a:t>receptors…  </a:t>
            </a:r>
            <a:r>
              <a:rPr sz="2800" spc="-15" dirty="0">
                <a:latin typeface="Calibri"/>
                <a:cs typeface="Calibri"/>
              </a:rPr>
              <a:t>instead </a:t>
            </a:r>
            <a:r>
              <a:rPr sz="2800" spc="-5" dirty="0">
                <a:latin typeface="Calibri"/>
                <a:cs typeface="Calibri"/>
              </a:rPr>
              <a:t>it is </a:t>
            </a:r>
            <a:r>
              <a:rPr sz="2800" spc="-15" dirty="0">
                <a:latin typeface="Calibri"/>
                <a:cs typeface="Calibri"/>
              </a:rPr>
              <a:t>initiated </a:t>
            </a:r>
            <a:r>
              <a:rPr sz="2800" spc="-10" dirty="0">
                <a:latin typeface="Calibri"/>
                <a:cs typeface="Calibri"/>
              </a:rPr>
              <a:t>by increased mitochondrial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permeability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0" dirty="0">
                <a:latin typeface="Calibri"/>
                <a:cs typeface="Calibri"/>
              </a:rPr>
              <a:t>mitochondrial permeability increases ..cytochrome </a:t>
            </a:r>
            <a:r>
              <a:rPr sz="2800" dirty="0">
                <a:latin typeface="Calibri"/>
                <a:cs typeface="Calibri"/>
              </a:rPr>
              <a:t>c </a:t>
            </a:r>
            <a:r>
              <a:rPr sz="2800" spc="-10" dirty="0">
                <a:latin typeface="Calibri"/>
                <a:cs typeface="Calibri"/>
              </a:rPr>
              <a:t>leaks </a:t>
            </a:r>
            <a:r>
              <a:rPr sz="2800" spc="-5" dirty="0">
                <a:latin typeface="Calibri"/>
                <a:cs typeface="Calibri"/>
              </a:rPr>
              <a:t>out  and </a:t>
            </a:r>
            <a:r>
              <a:rPr sz="2800" spc="-15" dirty="0">
                <a:latin typeface="Calibri"/>
                <a:cs typeface="Calibri"/>
              </a:rPr>
              <a:t>initiates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apoptosis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Now </a:t>
            </a:r>
            <a:r>
              <a:rPr sz="2800" spc="-10" dirty="0">
                <a:latin typeface="Calibri"/>
                <a:cs typeface="Calibri"/>
              </a:rPr>
              <a:t>cytochrome </a:t>
            </a:r>
            <a:r>
              <a:rPr sz="2800" dirty="0">
                <a:latin typeface="Calibri"/>
                <a:cs typeface="Calibri"/>
              </a:rPr>
              <a:t>c </a:t>
            </a:r>
            <a:r>
              <a:rPr sz="2800" spc="-5" dirty="0">
                <a:latin typeface="Calibri"/>
                <a:cs typeface="Calibri"/>
              </a:rPr>
              <a:t>is in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cytosol.. So it </a:t>
            </a:r>
            <a:r>
              <a:rPr sz="2800" dirty="0">
                <a:latin typeface="Calibri"/>
                <a:cs typeface="Calibri"/>
              </a:rPr>
              <a:t>binds </a:t>
            </a:r>
            <a:r>
              <a:rPr sz="2800" spc="-55" dirty="0">
                <a:latin typeface="Calibri"/>
                <a:cs typeface="Calibri"/>
              </a:rPr>
              <a:t>APAF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binding </a:t>
            </a:r>
            <a:r>
              <a:rPr sz="2800" spc="-15" dirty="0">
                <a:latin typeface="Calibri"/>
                <a:cs typeface="Calibri"/>
              </a:rPr>
              <a:t>activates </a:t>
            </a:r>
            <a:r>
              <a:rPr sz="2800" spc="-5" dirty="0">
                <a:latin typeface="Calibri"/>
                <a:cs typeface="Calibri"/>
              </a:rPr>
              <a:t>caspase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9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Caspase </a:t>
            </a:r>
            <a:r>
              <a:rPr sz="2800" dirty="0">
                <a:latin typeface="Calibri"/>
                <a:cs typeface="Calibri"/>
              </a:rPr>
              <a:t>9 </a:t>
            </a:r>
            <a:r>
              <a:rPr sz="2800" spc="-15" dirty="0">
                <a:latin typeface="Calibri"/>
                <a:cs typeface="Calibri"/>
              </a:rPr>
              <a:t>activates </a:t>
            </a:r>
            <a:r>
              <a:rPr sz="2800" spc="-5" dirty="0">
                <a:latin typeface="Calibri"/>
                <a:cs typeface="Calibri"/>
              </a:rPr>
              <a:t>caspase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509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8455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Intrinsic</a:t>
            </a:r>
            <a:r>
              <a:rPr spc="-50" dirty="0"/>
              <a:t> </a:t>
            </a:r>
            <a:r>
              <a:rPr spc="-30" dirty="0"/>
              <a:t>pathway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8820150" cy="411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76954">
              <a:lnSpc>
                <a:spcPct val="118600"/>
              </a:lnSpc>
              <a:spcBef>
                <a:spcPts val="100"/>
              </a:spcBef>
            </a:pPr>
            <a:r>
              <a:rPr sz="2800" spc="-15" dirty="0">
                <a:latin typeface="Calibri"/>
                <a:cs typeface="Calibri"/>
              </a:rPr>
              <a:t>Internal </a:t>
            </a:r>
            <a:r>
              <a:rPr sz="2800" spc="-10" dirty="0">
                <a:latin typeface="Calibri"/>
                <a:cs typeface="Calibri"/>
              </a:rPr>
              <a:t>stresses </a:t>
            </a:r>
            <a:r>
              <a:rPr sz="2800" spc="-5" dirty="0">
                <a:latin typeface="Calibri"/>
                <a:cs typeface="Calibri"/>
              </a:rPr>
              <a:t>within cells  </a:t>
            </a: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mitochondrial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permeability</a:t>
            </a:r>
            <a:endParaRPr sz="2800">
              <a:latin typeface="Calibri"/>
              <a:cs typeface="Calibri"/>
            </a:endParaRPr>
          </a:p>
          <a:p>
            <a:pPr marL="12700" marR="2252980">
              <a:lnSpc>
                <a:spcPts val="4100"/>
              </a:lnSpc>
              <a:spcBef>
                <a:spcPts val="165"/>
              </a:spcBef>
            </a:pPr>
            <a:r>
              <a:rPr sz="2800" spc="-10" dirty="0">
                <a:latin typeface="Calibri"/>
                <a:cs typeface="Calibri"/>
              </a:rPr>
              <a:t>Cytochrome </a:t>
            </a:r>
            <a:r>
              <a:rPr sz="2800" dirty="0">
                <a:latin typeface="Calibri"/>
                <a:cs typeface="Calibri"/>
              </a:rPr>
              <a:t>c </a:t>
            </a:r>
            <a:r>
              <a:rPr sz="2800" spc="-10" dirty="0">
                <a:latin typeface="Calibri"/>
                <a:cs typeface="Calibri"/>
              </a:rPr>
              <a:t>leaks </a:t>
            </a:r>
            <a:r>
              <a:rPr sz="2800" dirty="0">
                <a:latin typeface="Calibri"/>
                <a:cs typeface="Calibri"/>
              </a:rPr>
              <a:t>outside the </a:t>
            </a:r>
            <a:r>
              <a:rPr sz="2800" spc="-5" dirty="0">
                <a:latin typeface="Calibri"/>
                <a:cs typeface="Calibri"/>
              </a:rPr>
              <a:t>mitochondria  </a:t>
            </a:r>
            <a:r>
              <a:rPr sz="2800" spc="-10" dirty="0">
                <a:latin typeface="Calibri"/>
                <a:cs typeface="Calibri"/>
              </a:rPr>
              <a:t>Cytochrome </a:t>
            </a:r>
            <a:r>
              <a:rPr sz="2800" dirty="0">
                <a:latin typeface="Calibri"/>
                <a:cs typeface="Calibri"/>
              </a:rPr>
              <a:t>c binds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APAF1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800" spc="-5" dirty="0">
                <a:latin typeface="Calibri"/>
                <a:cs typeface="Calibri"/>
              </a:rPr>
              <a:t>Caspase </a:t>
            </a:r>
            <a:r>
              <a:rPr sz="2800" dirty="0">
                <a:latin typeface="Calibri"/>
                <a:cs typeface="Calibri"/>
              </a:rPr>
              <a:t>9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activated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-5" dirty="0">
                <a:latin typeface="Calibri"/>
                <a:cs typeface="Calibri"/>
              </a:rPr>
              <a:t>Caspase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activated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Again: </a:t>
            </a:r>
            <a:r>
              <a:rPr sz="2800" spc="-10" dirty="0">
                <a:latin typeface="Calibri"/>
                <a:cs typeface="Calibri"/>
              </a:rPr>
              <a:t>decrease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of these and the cell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20" dirty="0">
                <a:latin typeface="Calibri"/>
                <a:cs typeface="Calibri"/>
              </a:rPr>
              <a:t>avoid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apoptosis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764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1582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Mitochondrial</a:t>
            </a:r>
            <a:r>
              <a:rPr spc="-10" dirty="0"/>
              <a:t> </a:t>
            </a:r>
            <a:r>
              <a:rPr spc="-5" dirty="0"/>
              <a:t>permeability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063480" cy="42868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Mitochondrial permeability is </a:t>
            </a:r>
            <a:r>
              <a:rPr sz="2800" spc="-15" dirty="0">
                <a:latin typeface="Calibri"/>
                <a:cs typeface="Calibri"/>
              </a:rPr>
              <a:t>controlled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BH 3 </a:t>
            </a:r>
            <a:r>
              <a:rPr sz="2800" spc="-15" dirty="0">
                <a:latin typeface="Calibri"/>
                <a:cs typeface="Calibri"/>
              </a:rPr>
              <a:t>proteins </a:t>
            </a:r>
            <a:r>
              <a:rPr sz="2800" spc="-20" dirty="0">
                <a:latin typeface="Calibri"/>
                <a:cs typeface="Calibri"/>
              </a:rPr>
              <a:t>(BAD, </a:t>
            </a:r>
            <a:r>
              <a:rPr sz="2800" spc="-25" dirty="0">
                <a:latin typeface="Calibri"/>
                <a:cs typeface="Calibri"/>
              </a:rPr>
              <a:t>BID,  </a:t>
            </a:r>
            <a:r>
              <a:rPr sz="2800" dirty="0">
                <a:latin typeface="Calibri"/>
                <a:cs typeface="Calibri"/>
              </a:rPr>
              <a:t>PUMA)</a:t>
            </a:r>
            <a:endParaRPr sz="2800">
              <a:latin typeface="Calibri"/>
              <a:cs typeface="Calibri"/>
            </a:endParaRPr>
          </a:p>
          <a:p>
            <a:pPr marL="241300" marR="393700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dirty="0">
                <a:latin typeface="Calibri"/>
                <a:cs typeface="Calibri"/>
              </a:rPr>
              <a:t>BH3 </a:t>
            </a:r>
            <a:r>
              <a:rPr sz="2800" spc="-15" dirty="0">
                <a:latin typeface="Calibri"/>
                <a:cs typeface="Calibri"/>
              </a:rPr>
              <a:t>proteins </a:t>
            </a:r>
            <a:r>
              <a:rPr sz="2800" dirty="0">
                <a:latin typeface="Calibri"/>
                <a:cs typeface="Calibri"/>
              </a:rPr>
              <a:t>sense </a:t>
            </a:r>
            <a:r>
              <a:rPr sz="2800" spc="-15" dirty="0">
                <a:latin typeface="Calibri"/>
                <a:cs typeface="Calibri"/>
              </a:rPr>
              <a:t>internal </a:t>
            </a:r>
            <a:r>
              <a:rPr sz="2800" spc="-10" dirty="0">
                <a:latin typeface="Calibri"/>
                <a:cs typeface="Calibri"/>
              </a:rPr>
              <a:t>stress.. </a:t>
            </a:r>
            <a:r>
              <a:rPr sz="2800" spc="-15" dirty="0">
                <a:latin typeface="Calibri"/>
                <a:cs typeface="Calibri"/>
              </a:rPr>
              <a:t>Stimulate proapoptotic  proteins </a:t>
            </a:r>
            <a:r>
              <a:rPr sz="2800" spc="-5" dirty="0">
                <a:latin typeface="Calibri"/>
                <a:cs typeface="Calibri"/>
              </a:rPr>
              <a:t>and inhibit </a:t>
            </a:r>
            <a:r>
              <a:rPr sz="2800" spc="-10" dirty="0">
                <a:latin typeface="Calibri"/>
                <a:cs typeface="Calibri"/>
              </a:rPr>
              <a:t>antiapoptotic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Proapoptotic: BAX,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BAK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Antiapoptotic: </a:t>
            </a:r>
            <a:r>
              <a:rPr sz="2800" spc="-5" dirty="0">
                <a:latin typeface="Calibri"/>
                <a:cs typeface="Calibri"/>
              </a:rPr>
              <a:t>BCL2, BCL-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Xl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So </a:t>
            </a:r>
            <a:r>
              <a:rPr sz="2800" spc="-10" dirty="0">
                <a:latin typeface="Calibri"/>
                <a:cs typeface="Calibri"/>
              </a:rPr>
              <a:t>decrease </a:t>
            </a:r>
            <a:r>
              <a:rPr sz="2800" spc="-25" dirty="0">
                <a:latin typeface="Calibri"/>
                <a:cs typeface="Calibri"/>
              </a:rPr>
              <a:t>BAD, BID, </a:t>
            </a:r>
            <a:r>
              <a:rPr sz="2800" spc="5" dirty="0">
                <a:latin typeface="Calibri"/>
                <a:cs typeface="Calibri"/>
              </a:rPr>
              <a:t>PUMA, </a:t>
            </a:r>
            <a:r>
              <a:rPr sz="2800" spc="-10" dirty="0">
                <a:latin typeface="Calibri"/>
                <a:cs typeface="Calibri"/>
              </a:rPr>
              <a:t>BAX, BAK…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APOPTOSIS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BCL2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BCL-Xl….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apoptosis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82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63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</a:t>
            </a:r>
            <a:r>
              <a:rPr spc="10" dirty="0"/>
              <a:t>o</a:t>
            </a:r>
            <a:r>
              <a:rPr spc="-40" dirty="0"/>
              <a:t>t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7985759" cy="10375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IAP= </a:t>
            </a:r>
            <a:r>
              <a:rPr sz="2800" spc="-10" dirty="0">
                <a:latin typeface="Calibri"/>
                <a:cs typeface="Calibri"/>
              </a:rPr>
              <a:t>inhibitor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apoptotic </a:t>
            </a:r>
            <a:r>
              <a:rPr sz="2800" spc="-15" dirty="0">
                <a:latin typeface="Calibri"/>
                <a:cs typeface="Calibri"/>
              </a:rPr>
              <a:t>protein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inhibits caspase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9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So </a:t>
            </a: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IAP and </a:t>
            </a:r>
            <a:r>
              <a:rPr sz="2800" spc="-10" dirty="0">
                <a:latin typeface="Calibri"/>
                <a:cs typeface="Calibri"/>
              </a:rPr>
              <a:t>apoptosis can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avoided.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935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550" y="0"/>
            <a:ext cx="802214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415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133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P53 and</a:t>
            </a:r>
            <a:r>
              <a:rPr spc="-60" dirty="0"/>
              <a:t> </a:t>
            </a:r>
            <a:r>
              <a:rPr spc="-10" dirty="0"/>
              <a:t>apoptosis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703435" cy="36042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DNA </a:t>
            </a:r>
            <a:r>
              <a:rPr sz="2800" spc="-10" dirty="0">
                <a:latin typeface="Calibri"/>
                <a:cs typeface="Calibri"/>
              </a:rPr>
              <a:t>damage </a:t>
            </a:r>
            <a:r>
              <a:rPr sz="2800" spc="-5" dirty="0">
                <a:latin typeface="Calibri"/>
                <a:cs typeface="Calibri"/>
              </a:rPr>
              <a:t>causes accumulation of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p53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  <a:p>
            <a:pPr marL="241300" marR="33655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5" dirty="0">
                <a:latin typeface="Calibri"/>
                <a:cs typeface="Calibri"/>
              </a:rPr>
              <a:t>arrests </a:t>
            </a:r>
            <a:r>
              <a:rPr sz="2800" spc="-5" dirty="0">
                <a:latin typeface="Calibri"/>
                <a:cs typeface="Calibri"/>
              </a:rPr>
              <a:t>cells in G1 </a:t>
            </a:r>
            <a:r>
              <a:rPr sz="2800" dirty="0">
                <a:latin typeface="Calibri"/>
                <a:cs typeface="Calibri"/>
              </a:rPr>
              <a:t>phase </a:t>
            </a:r>
            <a:r>
              <a:rPr sz="2800" spc="-5" dirty="0">
                <a:latin typeface="Calibri"/>
                <a:cs typeface="Calibri"/>
              </a:rPr>
              <a:t>of cell </a:t>
            </a:r>
            <a:r>
              <a:rPr sz="2800" spc="-10" dirty="0">
                <a:latin typeface="Calibri"/>
                <a:cs typeface="Calibri"/>
              </a:rPr>
              <a:t>cycle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give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chance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repair</a:t>
            </a:r>
            <a:r>
              <a:rPr sz="2800" spc="-5" dirty="0">
                <a:latin typeface="Calibri"/>
                <a:cs typeface="Calibri"/>
              </a:rPr>
              <a:t> itself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dirty="0">
                <a:latin typeface="Calibri"/>
                <a:cs typeface="Calibri"/>
              </a:rPr>
              <a:t>no </a:t>
            </a:r>
            <a:r>
              <a:rPr sz="2800" spc="-45" dirty="0">
                <a:latin typeface="Calibri"/>
                <a:cs typeface="Calibri"/>
              </a:rPr>
              <a:t>repair, </a:t>
            </a:r>
            <a:r>
              <a:rPr sz="2800" dirty="0">
                <a:latin typeface="Calibri"/>
                <a:cs typeface="Calibri"/>
              </a:rPr>
              <a:t>p53 </a:t>
            </a:r>
            <a:r>
              <a:rPr sz="2800" spc="-15" dirty="0">
                <a:latin typeface="Calibri"/>
                <a:cs typeface="Calibri"/>
              </a:rPr>
              <a:t>triggers </a:t>
            </a:r>
            <a:r>
              <a:rPr sz="2800" spc="-10" dirty="0">
                <a:latin typeface="Calibri"/>
                <a:cs typeface="Calibri"/>
              </a:rPr>
              <a:t>apoptosis </a:t>
            </a:r>
            <a:r>
              <a:rPr sz="2800" spc="-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stimulating bax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bak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2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P53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 </a:t>
            </a:r>
            <a:r>
              <a:rPr sz="28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mutated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cancer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cells.. If </a:t>
            </a:r>
            <a:r>
              <a:rPr sz="28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mutated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cannot initiate  apoptosis,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 the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survives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even if its DNA is damaged.. Longer 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survival of a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 damaged DNA increases the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chances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accumulating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more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mutations..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 this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 can become</a:t>
            </a:r>
            <a:r>
              <a:rPr sz="2800" i="1" u="heavy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malignant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91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620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</a:t>
            </a:r>
            <a:r>
              <a:rPr spc="5" dirty="0"/>
              <a:t>cl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95560" cy="27508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431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Follicular </a:t>
            </a:r>
            <a:r>
              <a:rPr sz="2800" spc="-5" dirty="0">
                <a:latin typeface="Calibri"/>
                <a:cs typeface="Calibri"/>
              </a:rPr>
              <a:t>lymphomas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slow </a:t>
            </a:r>
            <a:r>
              <a:rPr sz="2800" spc="-15" dirty="0">
                <a:latin typeface="Calibri"/>
                <a:cs typeface="Calibri"/>
              </a:rPr>
              <a:t>growing </a:t>
            </a:r>
            <a:r>
              <a:rPr sz="2800" spc="-5" dirty="0">
                <a:latin typeface="Calibri"/>
                <a:cs typeface="Calibri"/>
              </a:rPr>
              <a:t>(indolent) </a:t>
            </a:r>
            <a:r>
              <a:rPr sz="2800" spc="-10" dirty="0">
                <a:latin typeface="Calibri"/>
                <a:cs typeface="Calibri"/>
              </a:rPr>
              <a:t>tumors that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15" dirty="0">
                <a:latin typeface="Calibri"/>
                <a:cs typeface="Calibri"/>
              </a:rPr>
              <a:t>translocation </a:t>
            </a:r>
            <a:r>
              <a:rPr sz="2800" spc="-5" dirty="0">
                <a:latin typeface="Calibri"/>
                <a:cs typeface="Calibri"/>
              </a:rPr>
              <a:t>causing </a:t>
            </a:r>
            <a:r>
              <a:rPr sz="2800" spc="-10" dirty="0">
                <a:latin typeface="Calibri"/>
                <a:cs typeface="Calibri"/>
              </a:rPr>
              <a:t>increased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bcl2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 (14;18) …. </a:t>
            </a:r>
            <a:r>
              <a:rPr sz="2800" spc="-5" dirty="0">
                <a:latin typeface="Calibri"/>
                <a:cs typeface="Calibri"/>
              </a:rPr>
              <a:t>Bcl2 </a:t>
            </a:r>
            <a:r>
              <a:rPr sz="2800" spc="-15" dirty="0">
                <a:latin typeface="Calibri"/>
                <a:cs typeface="Calibri"/>
              </a:rPr>
              <a:t>translocated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overexpressed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lymphocytes </a:t>
            </a:r>
            <a:r>
              <a:rPr sz="2800" spc="-15" dirty="0">
                <a:latin typeface="Calibri"/>
                <a:cs typeface="Calibri"/>
              </a:rPr>
              <a:t>having </a:t>
            </a: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mutation… apoptosis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decreased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0" dirty="0">
                <a:latin typeface="Calibri"/>
                <a:cs typeface="Calibri"/>
              </a:rPr>
              <a:t>lymphocytes </a:t>
            </a:r>
            <a:r>
              <a:rPr sz="2800" spc="-15" dirty="0">
                <a:latin typeface="Calibri"/>
                <a:cs typeface="Calibri"/>
              </a:rPr>
              <a:t>live </a:t>
            </a:r>
            <a:r>
              <a:rPr sz="2800" spc="-10" dirty="0">
                <a:latin typeface="Calibri"/>
                <a:cs typeface="Calibri"/>
              </a:rPr>
              <a:t>longer </a:t>
            </a:r>
            <a:r>
              <a:rPr sz="2800" spc="-20" dirty="0">
                <a:latin typeface="Calibri"/>
                <a:cs typeface="Calibri"/>
              </a:rPr>
              <a:t>rather </a:t>
            </a:r>
            <a:r>
              <a:rPr sz="2800" spc="-5" dirty="0">
                <a:latin typeface="Calibri"/>
                <a:cs typeface="Calibri"/>
              </a:rPr>
              <a:t>than being </a:t>
            </a:r>
            <a:r>
              <a:rPr sz="2800" spc="-15" dirty="0">
                <a:latin typeface="Calibri"/>
                <a:cs typeface="Calibri"/>
              </a:rPr>
              <a:t>transformed… </a:t>
            </a:r>
            <a:r>
              <a:rPr sz="2800" spc="-20" dirty="0">
                <a:latin typeface="Calibri"/>
                <a:cs typeface="Calibri"/>
              </a:rPr>
              <a:t>that’s  why </a:t>
            </a:r>
            <a:r>
              <a:rPr sz="2800" spc="-5" dirty="0">
                <a:latin typeface="Calibri"/>
                <a:cs typeface="Calibri"/>
              </a:rPr>
              <a:t>this type of lymphoma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15" dirty="0">
                <a:latin typeface="Calibri"/>
                <a:cs typeface="Calibri"/>
              </a:rPr>
              <a:t>follicular </a:t>
            </a:r>
            <a:r>
              <a:rPr sz="2800" spc="-5" dirty="0">
                <a:latin typeface="Calibri"/>
                <a:cs typeface="Calibri"/>
              </a:rPr>
              <a:t>lymphoma) is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indolent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60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0256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TGF</a:t>
            </a:r>
            <a:r>
              <a:rPr spc="-80" dirty="0"/>
              <a:t> </a:t>
            </a:r>
            <a:r>
              <a:rPr spc="-25" dirty="0"/>
              <a:t>Beta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5516"/>
            <a:ext cx="5958840" cy="28327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5" dirty="0">
                <a:latin typeface="Calibri"/>
                <a:cs typeface="Calibri"/>
              </a:rPr>
              <a:t>TGF </a:t>
            </a:r>
            <a:r>
              <a:rPr sz="2400" spc="-15" dirty="0">
                <a:latin typeface="Calibri"/>
                <a:cs typeface="Calibri"/>
              </a:rPr>
              <a:t>beta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negative growth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regulator.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It binds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transmembrane</a:t>
            </a:r>
            <a:r>
              <a:rPr sz="2400" spc="-15" dirty="0">
                <a:latin typeface="Calibri"/>
                <a:cs typeface="Calibri"/>
              </a:rPr>
              <a:t> receptors</a:t>
            </a:r>
            <a:endParaRPr sz="2400">
              <a:latin typeface="Calibri"/>
              <a:cs typeface="Calibri"/>
            </a:endParaRPr>
          </a:p>
          <a:p>
            <a:pPr marL="12700" marR="65405">
              <a:lnSpc>
                <a:spcPts val="259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This binding </a:t>
            </a:r>
            <a:r>
              <a:rPr sz="2400" spc="-10" dirty="0">
                <a:latin typeface="Calibri"/>
                <a:cs typeface="Calibri"/>
              </a:rPr>
              <a:t>stimulated second messengers </a:t>
            </a:r>
            <a:r>
              <a:rPr sz="2400" dirty="0">
                <a:latin typeface="Calibri"/>
                <a:cs typeface="Calibri"/>
              </a:rPr>
              <a:t>in 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cytosol.. </a:t>
            </a:r>
            <a:r>
              <a:rPr sz="2400" spc="-5" dirty="0">
                <a:latin typeface="Calibri"/>
                <a:cs typeface="Calibri"/>
              </a:rPr>
              <a:t>Of the SMAD </a:t>
            </a:r>
            <a:r>
              <a:rPr sz="2400" spc="-10" dirty="0">
                <a:latin typeface="Calibri"/>
                <a:cs typeface="Calibri"/>
              </a:rPr>
              <a:t>family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04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  <a:tab pos="4061460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message reaches </a:t>
            </a:r>
            <a:r>
              <a:rPr sz="2400" spc="-5" dirty="0">
                <a:latin typeface="Calibri"/>
                <a:cs typeface="Calibri"/>
              </a:rPr>
              <a:t>the nucleus: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inhibit  </a:t>
            </a:r>
            <a:r>
              <a:rPr sz="2400" spc="-15" dirty="0">
                <a:latin typeface="Calibri"/>
                <a:cs typeface="Calibri"/>
              </a:rPr>
              <a:t>growth </a:t>
            </a:r>
            <a:r>
              <a:rPr sz="2400" spc="-10" dirty="0">
                <a:latin typeface="Calibri"/>
                <a:cs typeface="Calibri"/>
              </a:rPr>
              <a:t>through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upregulation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	CDKI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down  </a:t>
            </a:r>
            <a:r>
              <a:rPr sz="2400" spc="-10" dirty="0">
                <a:latin typeface="Calibri"/>
                <a:cs typeface="Calibri"/>
              </a:rPr>
              <a:t>regulation </a:t>
            </a:r>
            <a:r>
              <a:rPr sz="2400" spc="-5" dirty="0">
                <a:latin typeface="Calibri"/>
                <a:cs typeface="Calibri"/>
              </a:rPr>
              <a:t>of CDK4 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MYC.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37634" y="0"/>
            <a:ext cx="4454525" cy="6858000"/>
            <a:chOff x="7737634" y="0"/>
            <a:chExt cx="4454525" cy="6858000"/>
          </a:xfrm>
        </p:grpSpPr>
        <p:sp>
          <p:nvSpPr>
            <p:cNvPr id="5" name="object 5"/>
            <p:cNvSpPr/>
            <p:nvPr/>
          </p:nvSpPr>
          <p:spPr>
            <a:xfrm>
              <a:off x="7737634" y="0"/>
              <a:ext cx="3555133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92839" y="0"/>
              <a:ext cx="899160" cy="6858000"/>
            </a:xfrm>
            <a:custGeom>
              <a:avLst/>
              <a:gdLst/>
              <a:ahLst/>
              <a:cxnLst/>
              <a:rect l="l" t="t" r="r" b="b"/>
              <a:pathLst>
                <a:path w="899159" h="6858000">
                  <a:moveTo>
                    <a:pt x="0" y="6857999"/>
                  </a:moveTo>
                  <a:lnTo>
                    <a:pt x="899159" y="6857999"/>
                  </a:lnTo>
                  <a:lnTo>
                    <a:pt x="899159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9244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10" dirty="0"/>
              <a:t>Follicular </a:t>
            </a:r>
            <a:r>
              <a:rPr spc="-5" dirty="0"/>
              <a:t>lymphoma/ </a:t>
            </a:r>
            <a:r>
              <a:rPr spc="-10" dirty="0"/>
              <a:t>note </a:t>
            </a:r>
            <a:r>
              <a:rPr dirty="0"/>
              <a:t>the </a:t>
            </a:r>
            <a:r>
              <a:rPr spc="-20" dirty="0"/>
              <a:t>formation </a:t>
            </a:r>
            <a:r>
              <a:rPr dirty="0"/>
              <a:t>of  </a:t>
            </a:r>
            <a:r>
              <a:rPr spc="-10" dirty="0"/>
              <a:t>follicles</a:t>
            </a:r>
          </a:p>
        </p:txBody>
      </p:sp>
      <p:sp>
        <p:nvSpPr>
          <p:cNvPr id="3" name="object 3"/>
          <p:cNvSpPr/>
          <p:nvPr/>
        </p:nvSpPr>
        <p:spPr>
          <a:xfrm>
            <a:off x="3192129" y="1473959"/>
            <a:ext cx="7821614" cy="5384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754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424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Fifth hallmark: changes </a:t>
            </a:r>
            <a:r>
              <a:rPr dirty="0"/>
              <a:t>in </a:t>
            </a:r>
            <a:r>
              <a:rPr spc="-5" dirty="0"/>
              <a:t>cell</a:t>
            </a:r>
            <a:r>
              <a:rPr spc="-10" dirty="0"/>
              <a:t> metabolism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033510" cy="2067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0" dirty="0">
                <a:latin typeface="Calibri"/>
                <a:cs typeface="Calibri"/>
              </a:rPr>
              <a:t>changes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1. </a:t>
            </a:r>
            <a:r>
              <a:rPr sz="2800" spc="-15" dirty="0">
                <a:latin typeface="Calibri"/>
                <a:cs typeface="Calibri"/>
              </a:rPr>
              <a:t>reprogramming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energy metabolism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aerobic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glycolysis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2. </a:t>
            </a:r>
            <a:r>
              <a:rPr sz="2800" spc="-10" dirty="0">
                <a:latin typeface="Calibri"/>
                <a:cs typeface="Calibri"/>
              </a:rPr>
              <a:t>changes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autophagy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3. </a:t>
            </a:r>
            <a:r>
              <a:rPr sz="2800" spc="-15" dirty="0">
                <a:latin typeface="Calibri"/>
                <a:cs typeface="Calibri"/>
              </a:rPr>
              <a:t>formation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oncometabolites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892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939" y="611124"/>
            <a:ext cx="8635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Reprogramming </a:t>
            </a:r>
            <a:r>
              <a:rPr dirty="0"/>
              <a:t>of </a:t>
            </a:r>
            <a:r>
              <a:rPr spc="-15" dirty="0"/>
              <a:t>energy</a:t>
            </a:r>
            <a:r>
              <a:rPr spc="-20" dirty="0"/>
              <a:t> </a:t>
            </a:r>
            <a:r>
              <a:rPr spc="-10" dirty="0"/>
              <a:t>metabolism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47935" cy="2701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sz="2800" spc="-5" dirty="0">
                <a:latin typeface="Calibri"/>
                <a:cs typeface="Calibri"/>
              </a:rPr>
              <a:t>Normal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obtain energy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by:</a:t>
            </a:r>
            <a:endParaRPr sz="2800">
              <a:latin typeface="Calibri"/>
              <a:cs typeface="Calibri"/>
            </a:endParaRPr>
          </a:p>
          <a:p>
            <a:pPr marL="241300" marR="74295" indent="-228600" algn="just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Oxidative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phosphorylation</a:t>
            </a:r>
            <a:r>
              <a:rPr sz="2800" spc="-5" dirty="0">
                <a:latin typeface="Calibri"/>
                <a:cs typeface="Calibri"/>
              </a:rPr>
              <a:t> if </a:t>
            </a:r>
            <a:r>
              <a:rPr sz="2800" spc="-25" dirty="0">
                <a:latin typeface="Calibri"/>
                <a:cs typeface="Calibri"/>
              </a:rPr>
              <a:t>oxygen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available. </a:t>
            </a:r>
            <a:r>
              <a:rPr sz="2800" spc="-5" dirty="0">
                <a:latin typeface="Calibri"/>
                <a:cs typeface="Calibri"/>
              </a:rPr>
              <a:t>In this </a:t>
            </a:r>
            <a:r>
              <a:rPr sz="2800" spc="-10" dirty="0">
                <a:latin typeface="Calibri"/>
                <a:cs typeface="Calibri"/>
              </a:rPr>
              <a:t>process </a:t>
            </a:r>
            <a:r>
              <a:rPr sz="2800" spc="-5" dirty="0">
                <a:latin typeface="Calibri"/>
                <a:cs typeface="Calibri"/>
              </a:rPr>
              <a:t>each  </a:t>
            </a:r>
            <a:r>
              <a:rPr sz="2800" spc="-10" dirty="0">
                <a:latin typeface="Calibri"/>
                <a:cs typeface="Calibri"/>
              </a:rPr>
              <a:t>glucose </a:t>
            </a:r>
            <a:r>
              <a:rPr sz="2800" spc="-5" dirty="0">
                <a:latin typeface="Calibri"/>
                <a:cs typeface="Calibri"/>
              </a:rPr>
              <a:t>molecule used </a:t>
            </a:r>
            <a:r>
              <a:rPr sz="2800" spc="-10" dirty="0">
                <a:latin typeface="Calibri"/>
                <a:cs typeface="Calibri"/>
              </a:rPr>
              <a:t>produces </a:t>
            </a:r>
            <a:r>
              <a:rPr sz="2800" dirty="0">
                <a:latin typeface="Calibri"/>
                <a:cs typeface="Calibri"/>
              </a:rPr>
              <a:t>36 </a:t>
            </a:r>
            <a:r>
              <a:rPr sz="2800" spc="-75" dirty="0">
                <a:latin typeface="Calibri"/>
                <a:cs typeface="Calibri"/>
              </a:rPr>
              <a:t>ATP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molecules.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Anaerobic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respiration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25" dirty="0">
                <a:latin typeface="Calibri"/>
                <a:cs typeface="Calibri"/>
              </a:rPr>
              <a:t>oxygen </a:t>
            </a:r>
            <a:r>
              <a:rPr sz="2800" spc="-15" dirty="0">
                <a:latin typeface="Calibri"/>
                <a:cs typeface="Calibri"/>
              </a:rPr>
              <a:t>levels are </a:t>
            </a:r>
            <a:r>
              <a:rPr sz="2800" spc="-55" dirty="0">
                <a:latin typeface="Calibri"/>
                <a:cs typeface="Calibri"/>
              </a:rPr>
              <a:t>low. </a:t>
            </a:r>
            <a:r>
              <a:rPr sz="2800" spc="-5" dirty="0">
                <a:latin typeface="Calibri"/>
                <a:cs typeface="Calibri"/>
              </a:rPr>
              <a:t>In this </a:t>
            </a:r>
            <a:r>
              <a:rPr sz="2800" spc="-10" dirty="0">
                <a:latin typeface="Calibri"/>
                <a:cs typeface="Calibri"/>
              </a:rPr>
              <a:t>process </a:t>
            </a:r>
            <a:r>
              <a:rPr sz="2800" spc="-5" dirty="0">
                <a:latin typeface="Calibri"/>
                <a:cs typeface="Calibri"/>
              </a:rPr>
              <a:t>glucose  is </a:t>
            </a:r>
            <a:r>
              <a:rPr sz="2800" spc="-20" dirty="0">
                <a:latin typeface="Calibri"/>
                <a:cs typeface="Calibri"/>
              </a:rPr>
              <a:t>converted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lactic acid and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10" dirty="0">
                <a:latin typeface="Calibri"/>
                <a:cs typeface="Calibri"/>
              </a:rPr>
              <a:t>glucose </a:t>
            </a:r>
            <a:r>
              <a:rPr sz="2800" spc="-5" dirty="0">
                <a:latin typeface="Calibri"/>
                <a:cs typeface="Calibri"/>
              </a:rPr>
              <a:t>molecule used only </a:t>
            </a:r>
            <a:r>
              <a:rPr sz="2800" dirty="0">
                <a:latin typeface="Calibri"/>
                <a:cs typeface="Calibri"/>
              </a:rPr>
              <a:t>2  </a:t>
            </a:r>
            <a:r>
              <a:rPr sz="2800" spc="-75" dirty="0">
                <a:latin typeface="Calibri"/>
                <a:cs typeface="Calibri"/>
              </a:rPr>
              <a:t>ATP </a:t>
            </a:r>
            <a:r>
              <a:rPr sz="2800" spc="-5" dirty="0">
                <a:latin typeface="Calibri"/>
                <a:cs typeface="Calibri"/>
              </a:rPr>
              <a:t>molecules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produced.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128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35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Reprogramming </a:t>
            </a:r>
            <a:r>
              <a:rPr dirty="0"/>
              <a:t>of </a:t>
            </a:r>
            <a:r>
              <a:rPr spc="-15" dirty="0"/>
              <a:t>energy</a:t>
            </a:r>
            <a:r>
              <a:rPr spc="-20" dirty="0"/>
              <a:t> </a:t>
            </a:r>
            <a:r>
              <a:rPr spc="-10" dirty="0"/>
              <a:t>metabolism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180320" cy="1939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Cancer cells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third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way!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They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convert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glucose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lactic acid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even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the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presence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adequate 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oxygen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This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process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called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aerobic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glycolysis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Warburg</a:t>
            </a:r>
            <a:r>
              <a:rPr sz="2800" b="1" u="heavy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604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385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Warburg</a:t>
            </a:r>
            <a:r>
              <a:rPr spc="-85" dirty="0"/>
              <a:t> </a:t>
            </a:r>
            <a:r>
              <a:rPr spc="-40" dirty="0"/>
              <a:t>effect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58730" cy="32715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13970" indent="-2286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Although less </a:t>
            </a:r>
            <a:r>
              <a:rPr sz="2800" spc="-75" dirty="0">
                <a:latin typeface="Calibri"/>
                <a:cs typeface="Calibri"/>
              </a:rPr>
              <a:t>ATP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produced…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Warburg </a:t>
            </a:r>
            <a:r>
              <a:rPr sz="2800" spc="-30" dirty="0">
                <a:latin typeface="Calibri"/>
                <a:cs typeface="Calibri"/>
              </a:rPr>
              <a:t>effect </a:t>
            </a:r>
            <a:r>
              <a:rPr sz="2800" spc="-10" dirty="0">
                <a:latin typeface="Calibri"/>
                <a:cs typeface="Calibri"/>
              </a:rPr>
              <a:t>ensures that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carbon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atoms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glucose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which is </a:t>
            </a:r>
            <a:r>
              <a:rPr sz="2800" spc="-20" dirty="0">
                <a:latin typeface="Calibri"/>
                <a:cs typeface="Calibri"/>
              </a:rPr>
              <a:t>converted </a:t>
            </a:r>
            <a:r>
              <a:rPr sz="2800" spc="-15" dirty="0">
                <a:latin typeface="Calibri"/>
                <a:cs typeface="Calibri"/>
              </a:rPr>
              <a:t>to Pyruvate)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synthesis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organic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compounds </a:t>
            </a:r>
            <a:r>
              <a:rPr sz="2800" spc="-30" dirty="0">
                <a:latin typeface="Calibri"/>
                <a:cs typeface="Calibri"/>
              </a:rPr>
              <a:t>like </a:t>
            </a:r>
            <a:r>
              <a:rPr sz="2800" spc="-5" dirty="0">
                <a:latin typeface="Calibri"/>
                <a:cs typeface="Calibri"/>
              </a:rPr>
              <a:t>lipids and </a:t>
            </a:r>
            <a:r>
              <a:rPr sz="2800" spc="-15" dirty="0">
                <a:latin typeface="Calibri"/>
                <a:cs typeface="Calibri"/>
              </a:rPr>
              <a:t>proteins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20" dirty="0">
                <a:latin typeface="Calibri"/>
                <a:cs typeface="Calibri"/>
              </a:rPr>
              <a:t>are 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5" dirty="0">
                <a:latin typeface="Calibri"/>
                <a:cs typeface="Calibri"/>
              </a:rPr>
              <a:t>in building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5" dirty="0">
                <a:latin typeface="Calibri"/>
                <a:cs typeface="Calibri"/>
              </a:rPr>
              <a:t>cells in the highly </a:t>
            </a:r>
            <a:r>
              <a:rPr sz="2800" spc="-25" dirty="0">
                <a:latin typeface="Calibri"/>
                <a:cs typeface="Calibri"/>
              </a:rPr>
              <a:t>proliferative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tumor.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2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SO: </a:t>
            </a:r>
            <a:r>
              <a:rPr sz="2800" spc="-10" dirty="0">
                <a:latin typeface="Calibri"/>
                <a:cs typeface="Calibri"/>
              </a:rPr>
              <a:t>Aerobic </a:t>
            </a:r>
            <a:r>
              <a:rPr sz="2800" spc="-15" dirty="0">
                <a:latin typeface="Calibri"/>
                <a:cs typeface="Calibri"/>
              </a:rPr>
              <a:t>glycolysis provides rapidly </a:t>
            </a:r>
            <a:r>
              <a:rPr sz="2800" spc="-5" dirty="0">
                <a:latin typeface="Calibri"/>
                <a:cs typeface="Calibri"/>
              </a:rPr>
              <a:t>dividing tumor cells with  </a:t>
            </a:r>
            <a:r>
              <a:rPr sz="2800" spc="-10" dirty="0">
                <a:latin typeface="Calibri"/>
                <a:cs typeface="Calibri"/>
              </a:rPr>
              <a:t>metabolic </a:t>
            </a:r>
            <a:r>
              <a:rPr sz="2800" spc="-15" dirty="0">
                <a:latin typeface="Calibri"/>
                <a:cs typeface="Calibri"/>
              </a:rPr>
              <a:t>intermediates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needed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synthesis </a:t>
            </a:r>
            <a:r>
              <a:rPr sz="2800" spc="-5" dirty="0">
                <a:latin typeface="Calibri"/>
                <a:cs typeface="Calibri"/>
              </a:rPr>
              <a:t>of cellular  </a:t>
            </a:r>
            <a:r>
              <a:rPr sz="2800" spc="-10" dirty="0">
                <a:latin typeface="Calibri"/>
                <a:cs typeface="Calibri"/>
              </a:rPr>
              <a:t>components, whereas </a:t>
            </a:r>
            <a:r>
              <a:rPr sz="2800" spc="-5" dirty="0">
                <a:latin typeface="Calibri"/>
                <a:cs typeface="Calibri"/>
              </a:rPr>
              <a:t>mitochondrial </a:t>
            </a:r>
            <a:r>
              <a:rPr sz="2800" spc="-20" dirty="0">
                <a:latin typeface="Calibri"/>
                <a:cs typeface="Calibri"/>
              </a:rPr>
              <a:t>oxidative </a:t>
            </a:r>
            <a:r>
              <a:rPr sz="2800" spc="-5" dirty="0">
                <a:latin typeface="Calibri"/>
                <a:cs typeface="Calibri"/>
              </a:rPr>
              <a:t>phosphorylation does  not.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703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937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Aerobic</a:t>
            </a:r>
            <a:r>
              <a:rPr spc="-40" dirty="0"/>
              <a:t> </a:t>
            </a:r>
            <a:r>
              <a:rPr spc="-20" dirty="0"/>
              <a:t>glycolysis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9870440" cy="2701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Cancer cells didn’t </a:t>
            </a:r>
            <a:r>
              <a:rPr sz="2800" spc="-20" dirty="0">
                <a:latin typeface="Calibri"/>
                <a:cs typeface="Calibri"/>
              </a:rPr>
              <a:t>invent </a:t>
            </a:r>
            <a:r>
              <a:rPr sz="2800" spc="-15" dirty="0">
                <a:latin typeface="Calibri"/>
                <a:cs typeface="Calibri"/>
              </a:rPr>
              <a:t>aerobic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glycolysis!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1100"/>
              </a:lnSpc>
              <a:spcBef>
                <a:spcPts val="9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25" dirty="0">
                <a:latin typeface="Calibri"/>
                <a:cs typeface="Calibri"/>
              </a:rPr>
              <a:t>Actually, </a:t>
            </a:r>
            <a:r>
              <a:rPr sz="2800" i="1" spc="-5" dirty="0">
                <a:latin typeface="Calibri"/>
                <a:cs typeface="Calibri"/>
              </a:rPr>
              <a:t>rapidly </a:t>
            </a:r>
            <a:r>
              <a:rPr sz="2800" i="1" spc="-10" dirty="0">
                <a:latin typeface="Calibri"/>
                <a:cs typeface="Calibri"/>
              </a:rPr>
              <a:t>proliferating </a:t>
            </a:r>
            <a:r>
              <a:rPr sz="2800" i="1" spc="-5" dirty="0">
                <a:latin typeface="Calibri"/>
                <a:cs typeface="Calibri"/>
              </a:rPr>
              <a:t>normal </a:t>
            </a:r>
            <a:r>
              <a:rPr sz="2800" i="1" spc="-10" dirty="0">
                <a:latin typeface="Calibri"/>
                <a:cs typeface="Calibri"/>
              </a:rPr>
              <a:t>cells, </a:t>
            </a:r>
            <a:r>
              <a:rPr sz="2800" i="1" spc="-30" dirty="0">
                <a:latin typeface="Calibri"/>
                <a:cs typeface="Calibri"/>
              </a:rPr>
              <a:t>like </a:t>
            </a:r>
            <a:r>
              <a:rPr sz="2800" i="1" spc="-5" dirty="0">
                <a:latin typeface="Calibri"/>
                <a:cs typeface="Calibri"/>
              </a:rPr>
              <a:t>in embryonic tissues  and lymphocytes during immune responses, rely </a:t>
            </a:r>
            <a:r>
              <a:rPr sz="2800" i="1" dirty="0">
                <a:latin typeface="Calibri"/>
                <a:cs typeface="Calibri"/>
              </a:rPr>
              <a:t>on </a:t>
            </a:r>
            <a:r>
              <a:rPr sz="2800" i="1" spc="-5" dirty="0">
                <a:latin typeface="Calibri"/>
                <a:cs typeface="Calibri"/>
              </a:rPr>
              <a:t>aerobic  </a:t>
            </a:r>
            <a:r>
              <a:rPr sz="2800" i="1" spc="-15" dirty="0">
                <a:latin typeface="Calibri"/>
                <a:cs typeface="Calibri"/>
              </a:rPr>
              <a:t>fermentation </a:t>
            </a:r>
            <a:r>
              <a:rPr sz="2800" i="1" dirty="0">
                <a:latin typeface="Calibri"/>
                <a:cs typeface="Calibri"/>
              </a:rPr>
              <a:t>( </a:t>
            </a:r>
            <a:r>
              <a:rPr sz="2800" i="1" spc="-10" dirty="0">
                <a:latin typeface="Calibri"/>
                <a:cs typeface="Calibri"/>
              </a:rPr>
              <a:t>glycolysis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marR="25146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  <a:tab pos="848994" algn="l"/>
              </a:tabLst>
            </a:pPr>
            <a:r>
              <a:rPr sz="2800" spc="-5" dirty="0">
                <a:latin typeface="Calibri"/>
                <a:cs typeface="Calibri"/>
              </a:rPr>
              <a:t>So:	</a:t>
            </a:r>
            <a:r>
              <a:rPr sz="2800" spc="-20" dirty="0">
                <a:latin typeface="Calibri"/>
                <a:cs typeface="Calibri"/>
              </a:rPr>
              <a:t>“Warburg </a:t>
            </a:r>
            <a:r>
              <a:rPr sz="2800" spc="-10" dirty="0">
                <a:latin typeface="Calibri"/>
                <a:cs typeface="Calibri"/>
              </a:rPr>
              <a:t>metabolism” </a:t>
            </a:r>
            <a:r>
              <a:rPr sz="2800" spc="-5" dirty="0">
                <a:latin typeface="Calibri"/>
                <a:cs typeface="Calibri"/>
              </a:rPr>
              <a:t>is not </a:t>
            </a:r>
            <a:r>
              <a:rPr sz="2800" spc="-10" dirty="0">
                <a:latin typeface="Calibri"/>
                <a:cs typeface="Calibri"/>
              </a:rPr>
              <a:t>cancer </a:t>
            </a:r>
            <a:r>
              <a:rPr sz="2800" spc="-5" dirty="0">
                <a:latin typeface="Calibri"/>
                <a:cs typeface="Calibri"/>
              </a:rPr>
              <a:t>specific,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15" dirty="0">
                <a:latin typeface="Calibri"/>
                <a:cs typeface="Calibri"/>
              </a:rPr>
              <a:t>instead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20" dirty="0">
                <a:latin typeface="Calibri"/>
                <a:cs typeface="Calibri"/>
              </a:rPr>
              <a:t>general </a:t>
            </a:r>
            <a:r>
              <a:rPr sz="2800" spc="-10" dirty="0">
                <a:latin typeface="Calibri"/>
                <a:cs typeface="Calibri"/>
              </a:rPr>
              <a:t>property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growing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626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2776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</a:t>
            </a:r>
            <a:r>
              <a:rPr spc="5" dirty="0"/>
              <a:t>o</a:t>
            </a:r>
            <a:r>
              <a:rPr spc="-40" dirty="0"/>
              <a:t>t</a:t>
            </a:r>
            <a:r>
              <a:rPr dirty="0"/>
              <a:t>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297160" cy="36525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growing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must </a:t>
            </a:r>
            <a:r>
              <a:rPr sz="2800" spc="-15" dirty="0">
                <a:latin typeface="Calibri"/>
                <a:cs typeface="Calibri"/>
              </a:rPr>
              <a:t>duplicate </a:t>
            </a:r>
            <a:r>
              <a:rPr sz="2800" spc="-5" dirty="0">
                <a:latin typeface="Calibri"/>
                <a:cs typeface="Calibri"/>
              </a:rPr>
              <a:t>all of its </a:t>
            </a:r>
            <a:r>
              <a:rPr sz="2800" spc="-10" dirty="0">
                <a:latin typeface="Calibri"/>
                <a:cs typeface="Calibri"/>
              </a:rPr>
              <a:t>cellular </a:t>
            </a:r>
            <a:r>
              <a:rPr sz="2800" spc="-5" dirty="0">
                <a:latin typeface="Calibri"/>
                <a:cs typeface="Calibri"/>
              </a:rPr>
              <a:t>components—DNA,  </a:t>
            </a:r>
            <a:r>
              <a:rPr sz="2800" spc="5" dirty="0">
                <a:latin typeface="Calibri"/>
                <a:cs typeface="Calibri"/>
              </a:rPr>
              <a:t>RNA, </a:t>
            </a:r>
            <a:r>
              <a:rPr sz="2800" spc="-15" dirty="0">
                <a:latin typeface="Calibri"/>
                <a:cs typeface="Calibri"/>
              </a:rPr>
              <a:t>proteins, </a:t>
            </a:r>
            <a:r>
              <a:rPr sz="2800" spc="-5" dirty="0">
                <a:latin typeface="Calibri"/>
                <a:cs typeface="Calibri"/>
              </a:rPr>
              <a:t>lipid, and </a:t>
            </a:r>
            <a:r>
              <a:rPr sz="2800" spc="-20" dirty="0">
                <a:latin typeface="Calibri"/>
                <a:cs typeface="Calibri"/>
              </a:rPr>
              <a:t>organelles—before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divide and </a:t>
            </a:r>
            <a:r>
              <a:rPr sz="2800" spc="-10" dirty="0">
                <a:latin typeface="Calibri"/>
                <a:cs typeface="Calibri"/>
              </a:rPr>
              <a:t>produce  </a:t>
            </a:r>
            <a:r>
              <a:rPr sz="2800" spc="-15" dirty="0">
                <a:latin typeface="Calibri"/>
                <a:cs typeface="Calibri"/>
              </a:rPr>
              <a:t>two </a:t>
            </a:r>
            <a:r>
              <a:rPr sz="2800" spc="-10" dirty="0">
                <a:latin typeface="Calibri"/>
                <a:cs typeface="Calibri"/>
              </a:rPr>
              <a:t>daughter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>
              <a:latin typeface="Calibri"/>
              <a:cs typeface="Calibri"/>
            </a:endParaRPr>
          </a:p>
          <a:p>
            <a:pPr marL="241300" marR="34925" indent="-228600">
              <a:lnSpc>
                <a:spcPct val="899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While </a:t>
            </a:r>
            <a:r>
              <a:rPr sz="2800" spc="-20" dirty="0">
                <a:latin typeface="Calibri"/>
                <a:cs typeface="Calibri"/>
              </a:rPr>
              <a:t>oxidative </a:t>
            </a:r>
            <a:r>
              <a:rPr sz="2800" spc="-5" dirty="0">
                <a:latin typeface="Calibri"/>
                <a:cs typeface="Calibri"/>
              </a:rPr>
              <a:t>phosphorylation yields abundant </a:t>
            </a:r>
            <a:r>
              <a:rPr sz="2800" spc="-145" dirty="0">
                <a:latin typeface="Calibri"/>
                <a:cs typeface="Calibri"/>
              </a:rPr>
              <a:t>ATP,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5" dirty="0">
                <a:latin typeface="Calibri"/>
                <a:cs typeface="Calibri"/>
              </a:rPr>
              <a:t>fails to  </a:t>
            </a:r>
            <a:r>
              <a:rPr sz="2800" spc="-10" dirty="0">
                <a:latin typeface="Calibri"/>
                <a:cs typeface="Calibri"/>
              </a:rPr>
              <a:t>produce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10" dirty="0">
                <a:latin typeface="Calibri"/>
                <a:cs typeface="Calibri"/>
              </a:rPr>
              <a:t>carbon moieties that 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build the cellular  </a:t>
            </a:r>
            <a:r>
              <a:rPr sz="2800" spc="-10" dirty="0">
                <a:latin typeface="Calibri"/>
                <a:cs typeface="Calibri"/>
              </a:rPr>
              <a:t>components </a:t>
            </a:r>
            <a:r>
              <a:rPr sz="2800" spc="-5" dirty="0">
                <a:latin typeface="Calibri"/>
                <a:cs typeface="Calibri"/>
              </a:rPr>
              <a:t>needed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(proteins, </a:t>
            </a:r>
            <a:r>
              <a:rPr sz="2800" spc="-5" dirty="0">
                <a:latin typeface="Calibri"/>
                <a:cs typeface="Calibri"/>
              </a:rPr>
              <a:t>lipids, and nucleic acids).  </a:t>
            </a:r>
            <a:r>
              <a:rPr sz="2800" spc="-30" dirty="0">
                <a:latin typeface="Calibri"/>
                <a:cs typeface="Calibri"/>
              </a:rPr>
              <a:t>Even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not </a:t>
            </a:r>
            <a:r>
              <a:rPr sz="2800" spc="-10" dirty="0">
                <a:latin typeface="Calibri"/>
                <a:cs typeface="Calibri"/>
              </a:rPr>
              <a:t>actively </a:t>
            </a:r>
            <a:r>
              <a:rPr sz="2800" spc="-15" dirty="0">
                <a:latin typeface="Calibri"/>
                <a:cs typeface="Calibri"/>
              </a:rPr>
              <a:t>growing </a:t>
            </a:r>
            <a:r>
              <a:rPr sz="2800" spc="-10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shunt </a:t>
            </a:r>
            <a:r>
              <a:rPr sz="2800" dirty="0">
                <a:latin typeface="Calibri"/>
                <a:cs typeface="Calibri"/>
              </a:rPr>
              <a:t>some </a:t>
            </a:r>
            <a:r>
              <a:rPr sz="2800" spc="-10" dirty="0">
                <a:latin typeface="Calibri"/>
                <a:cs typeface="Calibri"/>
              </a:rPr>
              <a:t>metabolic  </a:t>
            </a:r>
            <a:r>
              <a:rPr sz="2800" spc="-15" dirty="0">
                <a:latin typeface="Calibri"/>
                <a:cs typeface="Calibri"/>
              </a:rPr>
              <a:t>intermediates </a:t>
            </a:r>
            <a:r>
              <a:rPr sz="2800" spc="-30" dirty="0">
                <a:latin typeface="Calibri"/>
                <a:cs typeface="Calibri"/>
              </a:rPr>
              <a:t>away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20" dirty="0">
                <a:latin typeface="Calibri"/>
                <a:cs typeface="Calibri"/>
              </a:rPr>
              <a:t>oxidative </a:t>
            </a:r>
            <a:r>
              <a:rPr sz="2800" spc="-5" dirty="0">
                <a:latin typeface="Calibri"/>
                <a:cs typeface="Calibri"/>
              </a:rPr>
              <a:t>phosphorylation in </a:t>
            </a:r>
            <a:r>
              <a:rPr sz="2800" spc="-15" dirty="0">
                <a:latin typeface="Calibri"/>
                <a:cs typeface="Calibri"/>
              </a:rPr>
              <a:t>order to  </a:t>
            </a:r>
            <a:r>
              <a:rPr sz="2800" spc="-20" dirty="0">
                <a:latin typeface="Calibri"/>
                <a:cs typeface="Calibri"/>
              </a:rPr>
              <a:t>synthesize </a:t>
            </a:r>
            <a:r>
              <a:rPr sz="2800" spc="-10" dirty="0">
                <a:latin typeface="Calibri"/>
                <a:cs typeface="Calibri"/>
              </a:rPr>
              <a:t>macromolecules that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needed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cellular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maintenance.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10" dirty="0"/>
              <a:t>How </a:t>
            </a:r>
            <a:r>
              <a:rPr dirty="0"/>
              <a:t>does </a:t>
            </a:r>
            <a:r>
              <a:rPr spc="-10" dirty="0"/>
              <a:t>cancer </a:t>
            </a:r>
            <a:r>
              <a:rPr dirty="0"/>
              <a:t>cells do this </a:t>
            </a:r>
            <a:r>
              <a:rPr spc="-15" dirty="0"/>
              <a:t>switch </a:t>
            </a:r>
            <a:r>
              <a:rPr dirty="0"/>
              <a:t>of  </a:t>
            </a:r>
            <a:r>
              <a:rPr spc="-10" dirty="0"/>
              <a:t>metabolism????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064750" cy="32715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44475" indent="-2286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Metabolic </a:t>
            </a:r>
            <a:r>
              <a:rPr sz="2800" b="1" spc="-15" dirty="0">
                <a:latin typeface="Calibri"/>
                <a:cs typeface="Calibri"/>
              </a:rPr>
              <a:t>reprogramming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0" dirty="0">
                <a:latin typeface="Calibri"/>
                <a:cs typeface="Calibri"/>
              </a:rPr>
              <a:t>produced by </a:t>
            </a:r>
            <a:r>
              <a:rPr sz="2800" b="1" spc="-5" dirty="0">
                <a:latin typeface="Calibri"/>
                <a:cs typeface="Calibri"/>
              </a:rPr>
              <a:t>signalling cascades  </a:t>
            </a:r>
            <a:r>
              <a:rPr sz="2800" b="1" spc="-10" dirty="0">
                <a:latin typeface="Calibri"/>
                <a:cs typeface="Calibri"/>
              </a:rPr>
              <a:t>downstream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growth </a:t>
            </a:r>
            <a:r>
              <a:rPr sz="2800" b="1" spc="-15" dirty="0">
                <a:latin typeface="Calibri"/>
                <a:cs typeface="Calibri"/>
              </a:rPr>
              <a:t>factor receptors,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very same </a:t>
            </a:r>
            <a:r>
              <a:rPr sz="2800" b="1" spc="-20" dirty="0">
                <a:latin typeface="Calibri"/>
                <a:cs typeface="Calibri"/>
              </a:rPr>
              <a:t>pathways  </a:t>
            </a:r>
            <a:r>
              <a:rPr sz="2800" b="1" spc="-10" dirty="0">
                <a:latin typeface="Calibri"/>
                <a:cs typeface="Calibri"/>
              </a:rPr>
              <a:t>that are deregulated by mutations </a:t>
            </a:r>
            <a:r>
              <a:rPr sz="2800" b="1" spc="-5" dirty="0">
                <a:latin typeface="Calibri"/>
                <a:cs typeface="Calibri"/>
              </a:rPr>
              <a:t>in </a:t>
            </a:r>
            <a:r>
              <a:rPr sz="2800" b="1" spc="-10" dirty="0">
                <a:latin typeface="Calibri"/>
                <a:cs typeface="Calibri"/>
              </a:rPr>
              <a:t>oncogenes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tumors  suppressor genes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cancers.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2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Thus, </a:t>
            </a:r>
            <a:r>
              <a:rPr sz="2800" spc="-10" dirty="0">
                <a:latin typeface="Calibri"/>
                <a:cs typeface="Calibri"/>
              </a:rPr>
              <a:t>whereas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rapidly </a:t>
            </a:r>
            <a:r>
              <a:rPr sz="2800" spc="-5" dirty="0">
                <a:latin typeface="Calibri"/>
                <a:cs typeface="Calibri"/>
              </a:rPr>
              <a:t>dividing normal cells </a:t>
            </a:r>
            <a:r>
              <a:rPr sz="2800" spc="-15" dirty="0">
                <a:latin typeface="Calibri"/>
                <a:cs typeface="Calibri"/>
              </a:rPr>
              <a:t>aerobic glycolysis  </a:t>
            </a:r>
            <a:r>
              <a:rPr sz="2800" spc="-5" dirty="0">
                <a:latin typeface="Calibri"/>
                <a:cs typeface="Calibri"/>
              </a:rPr>
              <a:t>ceases when the </a:t>
            </a:r>
            <a:r>
              <a:rPr sz="2800" dirty="0">
                <a:latin typeface="Calibri"/>
                <a:cs typeface="Calibri"/>
              </a:rPr>
              <a:t>tissue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no </a:t>
            </a:r>
            <a:r>
              <a:rPr sz="2800" spc="-10" dirty="0">
                <a:latin typeface="Calibri"/>
                <a:cs typeface="Calibri"/>
              </a:rPr>
              <a:t>longer growing,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cancer </a:t>
            </a:r>
            <a:r>
              <a:rPr sz="2800" spc="-5" dirty="0">
                <a:latin typeface="Calibri"/>
                <a:cs typeface="Calibri"/>
              </a:rPr>
              <a:t>cells this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reprogramming persists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due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action of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oncogenes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loss  of tumor suppressor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gene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function, including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TP53</a:t>
            </a:r>
            <a:r>
              <a:rPr sz="2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mutations.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9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0996" y="451104"/>
            <a:ext cx="9350700" cy="6175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5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981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PET</a:t>
            </a:r>
            <a:r>
              <a:rPr spc="-70" dirty="0"/>
              <a:t> </a:t>
            </a:r>
            <a:r>
              <a:rPr spc="-15" dirty="0"/>
              <a:t>scan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40975" cy="31318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64770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Because of this </a:t>
            </a:r>
            <a:r>
              <a:rPr sz="2800" spc="-15" dirty="0">
                <a:latin typeface="Calibri"/>
                <a:cs typeface="Calibri"/>
              </a:rPr>
              <a:t>reprogramming, </a:t>
            </a:r>
            <a:r>
              <a:rPr sz="2800" spc="-5" dirty="0">
                <a:latin typeface="Calibri"/>
                <a:cs typeface="Calibri"/>
              </a:rPr>
              <a:t>tumor cells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20" dirty="0">
                <a:latin typeface="Calibri"/>
                <a:cs typeface="Calibri"/>
              </a:rPr>
              <a:t>“glucose </a:t>
            </a:r>
            <a:r>
              <a:rPr sz="2800" spc="-25" dirty="0">
                <a:latin typeface="Calibri"/>
                <a:cs typeface="Calibri"/>
              </a:rPr>
              <a:t>hungry”, 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35" dirty="0">
                <a:latin typeface="Calibri"/>
                <a:cs typeface="Calibri"/>
              </a:rPr>
              <a:t>take </a:t>
            </a:r>
            <a:r>
              <a:rPr sz="2800" spc="-5" dirty="0">
                <a:latin typeface="Calibri"/>
                <a:cs typeface="Calibri"/>
              </a:rPr>
              <a:t>loads of </a:t>
            </a:r>
            <a:r>
              <a:rPr sz="2800" spc="-10" dirty="0">
                <a:latin typeface="Calibri"/>
                <a:cs typeface="Calibri"/>
              </a:rPr>
              <a:t>glucose, </a:t>
            </a:r>
            <a:r>
              <a:rPr sz="2800" spc="-5" dirty="0">
                <a:latin typeface="Calibri"/>
                <a:cs typeface="Calibri"/>
              </a:rPr>
              <a:t>and this </a:t>
            </a:r>
            <a:r>
              <a:rPr sz="2800" spc="-10" dirty="0">
                <a:latin typeface="Calibri"/>
                <a:cs typeface="Calibri"/>
              </a:rPr>
              <a:t>property </a:t>
            </a:r>
            <a:r>
              <a:rPr sz="2800" spc="-5" dirty="0">
                <a:latin typeface="Calibri"/>
                <a:cs typeface="Calibri"/>
              </a:rPr>
              <a:t>is used in PET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scans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PET: </a:t>
            </a:r>
            <a:r>
              <a:rPr sz="2800" spc="-10" dirty="0">
                <a:latin typeface="Calibri"/>
                <a:cs typeface="Calibri"/>
              </a:rPr>
              <a:t>positron </a:t>
            </a:r>
            <a:r>
              <a:rPr sz="2800" spc="-5" dirty="0">
                <a:latin typeface="Calibri"/>
                <a:cs typeface="Calibri"/>
              </a:rPr>
              <a:t>emission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tomography</a:t>
            </a:r>
            <a:endParaRPr sz="2800">
              <a:latin typeface="Calibri"/>
              <a:cs typeface="Calibri"/>
            </a:endParaRPr>
          </a:p>
          <a:p>
            <a:pPr marL="241300" marR="117475" indent="-228600">
              <a:lnSpc>
                <a:spcPts val="3000"/>
              </a:lnSpc>
              <a:spcBef>
                <a:spcPts val="11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Patient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injected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glucose </a:t>
            </a:r>
            <a:r>
              <a:rPr sz="2800" spc="-15" dirty="0">
                <a:latin typeface="Calibri"/>
                <a:cs typeface="Calibri"/>
              </a:rPr>
              <a:t>derivative.. </a:t>
            </a:r>
            <a:r>
              <a:rPr sz="2800" spc="-40" dirty="0">
                <a:latin typeface="Calibri"/>
                <a:cs typeface="Calibri"/>
              </a:rPr>
              <a:t>Tumor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35" dirty="0">
                <a:latin typeface="Calibri"/>
                <a:cs typeface="Calibri"/>
              </a:rPr>
              <a:t>take </a:t>
            </a:r>
            <a:r>
              <a:rPr sz="2800" spc="-5" dirty="0">
                <a:latin typeface="Calibri"/>
                <a:cs typeface="Calibri"/>
              </a:rPr>
              <a:t>this  </a:t>
            </a:r>
            <a:r>
              <a:rPr sz="2800" spc="-15" dirty="0">
                <a:latin typeface="Calibri"/>
                <a:cs typeface="Calibri"/>
              </a:rPr>
              <a:t>derivative more </a:t>
            </a:r>
            <a:r>
              <a:rPr sz="2800" spc="-5" dirty="0">
                <a:latin typeface="Calibri"/>
                <a:cs typeface="Calibri"/>
              </a:rPr>
              <a:t>than normal cells and as </a:t>
            </a:r>
            <a:r>
              <a:rPr sz="2800" dirty="0">
                <a:latin typeface="Calibri"/>
                <a:cs typeface="Calibri"/>
              </a:rPr>
              <a:t>such </a:t>
            </a:r>
            <a:r>
              <a:rPr sz="2800" spc="-15" dirty="0">
                <a:latin typeface="Calibri"/>
                <a:cs typeface="Calibri"/>
              </a:rPr>
              <a:t>detected </a:t>
            </a:r>
            <a:r>
              <a:rPr sz="2800" spc="-5" dirty="0">
                <a:latin typeface="Calibri"/>
                <a:cs typeface="Calibri"/>
              </a:rPr>
              <a:t>with the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scan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25" dirty="0">
                <a:latin typeface="Calibri"/>
                <a:cs typeface="Calibri"/>
              </a:rPr>
              <a:t>proliferative </a:t>
            </a:r>
            <a:r>
              <a:rPr sz="2800" spc="-5" dirty="0">
                <a:latin typeface="Calibri"/>
                <a:cs typeface="Calibri"/>
              </a:rPr>
              <a:t>the tumor is…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25" dirty="0">
                <a:latin typeface="Calibri"/>
                <a:cs typeface="Calibri"/>
              </a:rPr>
              <a:t>uptake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5" dirty="0">
                <a:latin typeface="Calibri"/>
                <a:cs typeface="Calibri"/>
              </a:rPr>
              <a:t>positivity  with PET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scan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85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16532"/>
            <a:ext cx="10020300" cy="428578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Mutations </a:t>
            </a:r>
            <a:r>
              <a:rPr sz="2800" spc="-20" dirty="0">
                <a:latin typeface="Calibri"/>
                <a:cs typeface="Calibri"/>
              </a:rPr>
              <a:t>affecting </a:t>
            </a:r>
            <a:r>
              <a:rPr sz="2800" spc="-30" dirty="0">
                <a:latin typeface="Calibri"/>
                <a:cs typeface="Calibri"/>
              </a:rPr>
              <a:t>TGF </a:t>
            </a:r>
            <a:r>
              <a:rPr sz="2800" spc="-15" dirty="0">
                <a:latin typeface="Calibri"/>
                <a:cs typeface="Calibri"/>
              </a:rPr>
              <a:t>beta </a:t>
            </a:r>
            <a:r>
              <a:rPr sz="2800" spc="-5" dirty="0">
                <a:latin typeface="Calibri"/>
                <a:cs typeface="Calibri"/>
              </a:rPr>
              <a:t>signaling </a:t>
            </a:r>
            <a:r>
              <a:rPr sz="2800" spc="-10" dirty="0">
                <a:latin typeface="Calibri"/>
                <a:cs typeface="Calibri"/>
              </a:rPr>
              <a:t>causes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cancer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0" dirty="0">
                <a:latin typeface="Calibri"/>
                <a:cs typeface="Calibri"/>
              </a:rPr>
              <a:t>mutations </a:t>
            </a:r>
            <a:r>
              <a:rPr sz="2800" spc="-20" dirty="0">
                <a:latin typeface="Calibri"/>
                <a:cs typeface="Calibri"/>
              </a:rPr>
              <a:t>involve </a:t>
            </a:r>
            <a:r>
              <a:rPr sz="2800" spc="-30" dirty="0">
                <a:latin typeface="Calibri"/>
                <a:cs typeface="Calibri"/>
              </a:rPr>
              <a:t>TGF </a:t>
            </a:r>
            <a:r>
              <a:rPr sz="2800" spc="-15" dirty="0">
                <a:latin typeface="Calibri"/>
                <a:cs typeface="Calibri"/>
              </a:rPr>
              <a:t>beta receptor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SMAD </a:t>
            </a:r>
            <a:r>
              <a:rPr sz="2800" spc="-5" dirty="0">
                <a:latin typeface="Calibri"/>
                <a:cs typeface="Calibri"/>
              </a:rPr>
              <a:t>molecules </a:t>
            </a:r>
            <a:r>
              <a:rPr sz="2800" spc="-10" dirty="0">
                <a:latin typeface="Calibri"/>
                <a:cs typeface="Calibri"/>
              </a:rPr>
              <a:t>that  transduce </a:t>
            </a:r>
            <a:r>
              <a:rPr sz="2800" spc="-20" dirty="0">
                <a:latin typeface="Calibri"/>
                <a:cs typeface="Calibri"/>
              </a:rPr>
              <a:t>anti-proliferative </a:t>
            </a:r>
            <a:r>
              <a:rPr sz="2800" spc="-5" dirty="0">
                <a:latin typeface="Calibri"/>
                <a:cs typeface="Calibri"/>
              </a:rPr>
              <a:t>signals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receptor to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nucleus</a:t>
            </a:r>
            <a:endParaRPr sz="2800" dirty="0">
              <a:latin typeface="Calibri"/>
              <a:cs typeface="Calibri"/>
            </a:endParaRPr>
          </a:p>
          <a:p>
            <a:pPr marL="241300" marR="640715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Mutations </a:t>
            </a:r>
            <a:r>
              <a:rPr sz="2800" spc="-20" dirty="0">
                <a:latin typeface="Calibri"/>
                <a:cs typeface="Calibri"/>
              </a:rPr>
              <a:t>affecting </a:t>
            </a:r>
            <a:r>
              <a:rPr sz="2800" spc="-5" dirty="0">
                <a:latin typeface="Calibri"/>
                <a:cs typeface="Calibri"/>
              </a:rPr>
              <a:t>type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15" dirty="0">
                <a:latin typeface="Calibri"/>
                <a:cs typeface="Calibri"/>
              </a:rPr>
              <a:t>receptor </a:t>
            </a:r>
            <a:r>
              <a:rPr sz="2800" spc="-5" dirty="0">
                <a:latin typeface="Calibri"/>
                <a:cs typeface="Calibri"/>
              </a:rPr>
              <a:t>seen in </a:t>
            </a:r>
            <a:r>
              <a:rPr sz="2800" spc="-10" dirty="0">
                <a:latin typeface="Calibri"/>
                <a:cs typeface="Calibri"/>
              </a:rPr>
              <a:t>colon, stomach </a:t>
            </a:r>
            <a:r>
              <a:rPr sz="2800" spc="-5" dirty="0">
                <a:latin typeface="Calibri"/>
                <a:cs typeface="Calibri"/>
              </a:rPr>
              <a:t>and  endometrial</a:t>
            </a:r>
            <a:r>
              <a:rPr sz="2800" spc="-10" dirty="0">
                <a:latin typeface="Calibri"/>
                <a:cs typeface="Calibri"/>
              </a:rPr>
              <a:t> cancer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SMAD4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0" dirty="0">
                <a:latin typeface="Calibri"/>
                <a:cs typeface="Calibri"/>
              </a:rPr>
              <a:t>mutated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pancreatic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cancer</a:t>
            </a:r>
            <a:r>
              <a:rPr sz="2800" spc="-50" dirty="0" smtClean="0">
                <a:latin typeface="Calibri"/>
                <a:cs typeface="Calibri"/>
              </a:rPr>
              <a:t>.</a:t>
            </a:r>
            <a:endParaRPr lang="en-US" sz="2800" spc="-50" dirty="0" smtClean="0">
              <a:latin typeface="Calibri"/>
              <a:cs typeface="Calibri"/>
            </a:endParaRPr>
          </a:p>
          <a:p>
            <a:pPr marL="241300" indent="-228600"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cs typeface="Calibri"/>
              </a:rPr>
              <a:t>100% </a:t>
            </a:r>
            <a:r>
              <a:rPr lang="en-US" sz="2800" spc="-5" dirty="0">
                <a:cs typeface="Calibri"/>
              </a:rPr>
              <a:t>of </a:t>
            </a:r>
            <a:r>
              <a:rPr lang="en-US" sz="2800" spc="-10" dirty="0">
                <a:cs typeface="Calibri"/>
              </a:rPr>
              <a:t>pancreatic </a:t>
            </a:r>
            <a:r>
              <a:rPr lang="en-US" sz="2800" dirty="0">
                <a:cs typeface="Calibri"/>
              </a:rPr>
              <a:t>83% </a:t>
            </a:r>
            <a:r>
              <a:rPr lang="en-US" sz="2800" spc="-5" dirty="0">
                <a:cs typeface="Calibri"/>
              </a:rPr>
              <a:t>of </a:t>
            </a:r>
            <a:r>
              <a:rPr lang="en-US" sz="2800" spc="-10" dirty="0">
                <a:cs typeface="Calibri"/>
              </a:rPr>
              <a:t>colon </a:t>
            </a:r>
            <a:r>
              <a:rPr lang="en-US" sz="2800" spc="-20" dirty="0">
                <a:cs typeface="Calibri"/>
              </a:rPr>
              <a:t>at </a:t>
            </a:r>
            <a:r>
              <a:rPr lang="en-US" sz="2800" spc="-10" dirty="0">
                <a:cs typeface="Calibri"/>
              </a:rPr>
              <a:t>least </a:t>
            </a:r>
            <a:r>
              <a:rPr lang="en-US" sz="2800" spc="-5" dirty="0">
                <a:cs typeface="Calibri"/>
              </a:rPr>
              <a:t>one </a:t>
            </a:r>
            <a:r>
              <a:rPr lang="en-US" sz="2800" spc="-10" dirty="0">
                <a:cs typeface="Calibri"/>
              </a:rPr>
              <a:t>component </a:t>
            </a:r>
            <a:r>
              <a:rPr lang="en-US" sz="2800" spc="-5" dirty="0">
                <a:cs typeface="Calibri"/>
              </a:rPr>
              <a:t>of is </a:t>
            </a:r>
            <a:r>
              <a:rPr lang="en-US" sz="2800" spc="-30" dirty="0">
                <a:cs typeface="Calibri"/>
              </a:rPr>
              <a:t>TGF </a:t>
            </a:r>
            <a:r>
              <a:rPr lang="en-US" sz="2800" dirty="0">
                <a:cs typeface="Calibri"/>
              </a:rPr>
              <a:t>b  </a:t>
            </a:r>
            <a:r>
              <a:rPr lang="en-US" sz="2800" spc="-25" dirty="0">
                <a:cs typeface="Calibri"/>
              </a:rPr>
              <a:t>pathway </a:t>
            </a:r>
            <a:r>
              <a:rPr lang="en-US" sz="2800" spc="-5" dirty="0">
                <a:cs typeface="Calibri"/>
              </a:rPr>
              <a:t>is</a:t>
            </a:r>
            <a:r>
              <a:rPr lang="en-US" sz="2800" spc="20" dirty="0">
                <a:cs typeface="Calibri"/>
              </a:rPr>
              <a:t> </a:t>
            </a:r>
            <a:r>
              <a:rPr lang="en-US" sz="2800" spc="-20" dirty="0">
                <a:cs typeface="Calibri"/>
              </a:rPr>
              <a:t>mutated</a:t>
            </a:r>
            <a:endParaRPr lang="en-US" sz="2800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3663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981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PET</a:t>
            </a:r>
            <a:r>
              <a:rPr spc="-70" dirty="0"/>
              <a:t> </a:t>
            </a:r>
            <a:r>
              <a:rPr spc="-15" dirty="0"/>
              <a:t>scan</a:t>
            </a:r>
          </a:p>
        </p:txBody>
      </p:sp>
      <p:sp>
        <p:nvSpPr>
          <p:cNvPr id="3" name="object 3"/>
          <p:cNvSpPr/>
          <p:nvPr/>
        </p:nvSpPr>
        <p:spPr>
          <a:xfrm>
            <a:off x="2949262" y="1510383"/>
            <a:ext cx="4225678" cy="3234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122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981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PET</a:t>
            </a:r>
            <a:r>
              <a:rPr spc="-70" dirty="0"/>
              <a:t> </a:t>
            </a:r>
            <a:r>
              <a:rPr spc="-15" dirty="0"/>
              <a:t>scan</a:t>
            </a:r>
          </a:p>
        </p:txBody>
      </p:sp>
      <p:sp>
        <p:nvSpPr>
          <p:cNvPr id="3" name="object 3"/>
          <p:cNvSpPr/>
          <p:nvPr/>
        </p:nvSpPr>
        <p:spPr>
          <a:xfrm>
            <a:off x="2266680" y="1307084"/>
            <a:ext cx="9265677" cy="5325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4056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117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IMPORTANT</a:t>
            </a:r>
            <a:r>
              <a:rPr spc="-45" dirty="0"/>
              <a:t> </a:t>
            </a:r>
            <a:r>
              <a:rPr spc="-40" dirty="0"/>
              <a:t>NOTE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87305" cy="25006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 algn="just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Note that </a:t>
            </a:r>
            <a:r>
              <a:rPr sz="2800" spc="-15" dirty="0">
                <a:latin typeface="Calibri"/>
                <a:cs typeface="Calibri"/>
              </a:rPr>
              <a:t>we agreed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phenotypes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5" dirty="0">
                <a:latin typeface="Calibri"/>
                <a:cs typeface="Calibri"/>
              </a:rPr>
              <a:t>cancer hallmarks) </a:t>
            </a:r>
            <a:r>
              <a:rPr sz="2800" spc="-15" dirty="0">
                <a:latin typeface="Calibri"/>
                <a:cs typeface="Calibri"/>
              </a:rPr>
              <a:t>are  </a:t>
            </a:r>
            <a:r>
              <a:rPr sz="2800" spc="-5" dirty="0">
                <a:latin typeface="Calibri"/>
                <a:cs typeface="Calibri"/>
              </a:rPr>
              <a:t>needed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transform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cells.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But</a:t>
            </a:r>
            <a:r>
              <a:rPr sz="2800" spc="-5" dirty="0">
                <a:latin typeface="Calibri"/>
                <a:cs typeface="Calibri"/>
              </a:rPr>
              <a:t>, it should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5" dirty="0">
                <a:latin typeface="Calibri"/>
                <a:cs typeface="Calibri"/>
              </a:rPr>
              <a:t>clear now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we </a:t>
            </a:r>
            <a:r>
              <a:rPr sz="2800" spc="-5" dirty="0">
                <a:latin typeface="Calibri"/>
                <a:cs typeface="Calibri"/>
              </a:rPr>
              <a:t>don’t need </a:t>
            </a:r>
            <a:r>
              <a:rPr sz="2800" dirty="0">
                <a:latin typeface="Calibri"/>
                <a:cs typeface="Calibri"/>
              </a:rPr>
              <a:t>8 </a:t>
            </a:r>
            <a:r>
              <a:rPr sz="2800" spc="-10" dirty="0">
                <a:latin typeface="Calibri"/>
                <a:cs typeface="Calibri"/>
              </a:rPr>
              <a:t>mutations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8  </a:t>
            </a:r>
            <a:r>
              <a:rPr sz="2800" spc="-10" dirty="0">
                <a:latin typeface="Calibri"/>
                <a:cs typeface="Calibri"/>
              </a:rPr>
              <a:t>hallmarks!</a:t>
            </a:r>
            <a:endParaRPr sz="2800" dirty="0">
              <a:latin typeface="Calibri"/>
              <a:cs typeface="Calibri"/>
            </a:endParaRPr>
          </a:p>
          <a:p>
            <a:pPr marL="241300" marR="531495" indent="-228600" algn="just">
              <a:lnSpc>
                <a:spcPts val="3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Example: </a:t>
            </a:r>
            <a:r>
              <a:rPr sz="2800" dirty="0">
                <a:latin typeface="Calibri"/>
                <a:cs typeface="Calibri"/>
              </a:rPr>
              <a:t>p53 </a:t>
            </a:r>
            <a:r>
              <a:rPr sz="2800" spc="-10" dirty="0">
                <a:latin typeface="Calibri"/>
                <a:cs typeface="Calibri"/>
              </a:rPr>
              <a:t>mutations can </a:t>
            </a:r>
            <a:r>
              <a:rPr sz="2800" spc="-5" dirty="0">
                <a:latin typeface="Calibri"/>
                <a:cs typeface="Calibri"/>
              </a:rPr>
              <a:t>cause insensitivity </a:t>
            </a:r>
            <a:r>
              <a:rPr sz="2800" spc="-15" dirty="0">
                <a:latin typeface="Calibri"/>
                <a:cs typeface="Calibri"/>
              </a:rPr>
              <a:t>to growth </a:t>
            </a:r>
            <a:r>
              <a:rPr sz="2800" spc="-5" dirty="0" smtClean="0">
                <a:latin typeface="Calibri"/>
                <a:cs typeface="Calibri"/>
              </a:rPr>
              <a:t>signals,</a:t>
            </a:r>
            <a:r>
              <a:rPr lang="en-US" sz="2800" spc="-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evasion</a:t>
            </a:r>
            <a:r>
              <a:rPr lang="en-US" sz="2800" spc="-15" dirty="0" smtClean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of apoptosis</a:t>
            </a:r>
            <a:r>
              <a:rPr lang="en-US" sz="2800" spc="-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reprogramming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energy </a:t>
            </a:r>
            <a:r>
              <a:rPr sz="2800" spc="-10" dirty="0" smtClean="0">
                <a:latin typeface="Calibri"/>
                <a:cs typeface="Calibri"/>
              </a:rPr>
              <a:t>metabolism</a:t>
            </a:r>
            <a:r>
              <a:rPr lang="en-US" sz="2800" spc="-10" dirty="0" smtClean="0">
                <a:latin typeface="Calibri"/>
                <a:cs typeface="Calibri"/>
              </a:rPr>
              <a:t>(</a:t>
            </a:r>
            <a:r>
              <a:rPr sz="2800" spc="-10" dirty="0" smtClean="0">
                <a:latin typeface="Calibri"/>
                <a:cs typeface="Calibri"/>
              </a:rPr>
              <a:t>three </a:t>
            </a:r>
            <a:r>
              <a:rPr sz="2800" spc="-10" dirty="0">
                <a:latin typeface="Calibri"/>
                <a:cs typeface="Calibri"/>
              </a:rPr>
              <a:t>hallmarks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one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mutation</a:t>
            </a:r>
            <a:r>
              <a:rPr sz="2800" spc="-10" dirty="0" smtClean="0">
                <a:latin typeface="Calibri"/>
                <a:cs typeface="Calibri"/>
              </a:rPr>
              <a:t>!</a:t>
            </a:r>
            <a:r>
              <a:rPr lang="en-US" sz="2800" spc="-10" dirty="0" smtClean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079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939" y="611124"/>
            <a:ext cx="24028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autophagy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255250" cy="2622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Autophagy 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catabolic </a:t>
            </a:r>
            <a:r>
              <a:rPr sz="2800" spc="-10" dirty="0">
                <a:latin typeface="Calibri"/>
                <a:cs typeface="Calibri"/>
              </a:rPr>
              <a:t>process that </a:t>
            </a:r>
            <a:r>
              <a:rPr sz="2800" spc="-5" dirty="0">
                <a:latin typeface="Calibri"/>
                <a:cs typeface="Calibri"/>
              </a:rPr>
              <a:t>balances </a:t>
            </a:r>
            <a:r>
              <a:rPr sz="2800" spc="-10" dirty="0">
                <a:latin typeface="Calibri"/>
                <a:cs typeface="Calibri"/>
              </a:rPr>
              <a:t>synthesis, </a:t>
            </a:r>
            <a:r>
              <a:rPr sz="2800" spc="-15" dirty="0">
                <a:latin typeface="Calibri"/>
                <a:cs typeface="Calibri"/>
              </a:rPr>
              <a:t>degradation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recycling </a:t>
            </a:r>
            <a:r>
              <a:rPr sz="2800" spc="-5" dirty="0">
                <a:latin typeface="Calibri"/>
                <a:cs typeface="Calibri"/>
              </a:rPr>
              <a:t>of cellular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products</a:t>
            </a:r>
            <a:endParaRPr sz="2800">
              <a:latin typeface="Calibri"/>
              <a:cs typeface="Calibri"/>
            </a:endParaRPr>
          </a:p>
          <a:p>
            <a:pPr marL="241300" marR="253365" indent="-228600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recycling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35" dirty="0">
                <a:latin typeface="Calibri"/>
                <a:cs typeface="Calibri"/>
              </a:rPr>
              <a:t>cell’s </a:t>
            </a:r>
            <a:r>
              <a:rPr sz="2800" spc="-20" dirty="0">
                <a:latin typeface="Calibri"/>
                <a:cs typeface="Calibri"/>
              </a:rPr>
              <a:t>organelles </a:t>
            </a:r>
            <a:r>
              <a:rPr sz="2800" spc="-10" dirty="0">
                <a:latin typeface="Calibri"/>
                <a:cs typeface="Calibri"/>
              </a:rPr>
              <a:t>can produce </a:t>
            </a:r>
            <a:r>
              <a:rPr sz="2800" spc="-15" dirty="0">
                <a:latin typeface="Calibri"/>
                <a:cs typeface="Calibri"/>
              </a:rPr>
              <a:t>energy </a:t>
            </a:r>
            <a:r>
              <a:rPr sz="2800" spc="-5" dirty="0">
                <a:latin typeface="Calibri"/>
                <a:cs typeface="Calibri"/>
              </a:rPr>
              <a:t>needed </a:t>
            </a:r>
            <a:r>
              <a:rPr sz="2800" spc="-25" dirty="0">
                <a:latin typeface="Calibri"/>
                <a:cs typeface="Calibri"/>
              </a:rPr>
              <a:t>for 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stressed</a:t>
            </a:r>
            <a:r>
              <a:rPr sz="2800" spc="-5" dirty="0">
                <a:latin typeface="Calibri"/>
                <a:cs typeface="Calibri"/>
              </a:rPr>
              <a:t> cells.</a:t>
            </a:r>
            <a:endParaRPr sz="2800">
              <a:latin typeface="Calibri"/>
              <a:cs typeface="Calibri"/>
            </a:endParaRPr>
          </a:p>
          <a:p>
            <a:pPr marL="241300" marR="130175" indent="-228600">
              <a:lnSpc>
                <a:spcPts val="3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process can </a:t>
            </a:r>
            <a:r>
              <a:rPr sz="2800" spc="-5" dirty="0">
                <a:latin typeface="Calibri"/>
                <a:cs typeface="Calibri"/>
              </a:rPr>
              <a:t>signal cell </a:t>
            </a:r>
            <a:r>
              <a:rPr sz="2800" spc="-10" dirty="0">
                <a:latin typeface="Calibri"/>
                <a:cs typeface="Calibri"/>
              </a:rPr>
              <a:t>death </a:t>
            </a:r>
            <a:r>
              <a:rPr sz="2800" spc="-5" dirty="0">
                <a:latin typeface="Calibri"/>
                <a:cs typeface="Calibri"/>
              </a:rPr>
              <a:t>if the cell </a:t>
            </a:r>
            <a:r>
              <a:rPr sz="2800" spc="-10" dirty="0">
                <a:latin typeface="Calibri"/>
                <a:cs typeface="Calibri"/>
              </a:rPr>
              <a:t>cannot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rescued by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recycling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1250" y="4293629"/>
            <a:ext cx="2190750" cy="161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746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4028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autophagy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327005" cy="39058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939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i="1" spc="-10" dirty="0">
                <a:latin typeface="Calibri"/>
                <a:cs typeface="Calibri"/>
              </a:rPr>
              <a:t>Autophagy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dirty="0">
                <a:latin typeface="Calibri"/>
                <a:cs typeface="Calibri"/>
              </a:rPr>
              <a:t>a </a:t>
            </a:r>
            <a:r>
              <a:rPr sz="2800" b="1" spc="-25" dirty="0">
                <a:latin typeface="Calibri"/>
                <a:cs typeface="Calibri"/>
              </a:rPr>
              <a:t>state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5" dirty="0">
                <a:latin typeface="Calibri"/>
                <a:cs typeface="Calibri"/>
              </a:rPr>
              <a:t>severe </a:t>
            </a:r>
            <a:r>
              <a:rPr sz="2800" b="1" spc="-5" dirty="0">
                <a:latin typeface="Calibri"/>
                <a:cs typeface="Calibri"/>
              </a:rPr>
              <a:t>nutrient deficiency in which cells not  only </a:t>
            </a:r>
            <a:r>
              <a:rPr sz="2800" b="1" spc="-15" dirty="0">
                <a:latin typeface="Calibri"/>
                <a:cs typeface="Calibri"/>
              </a:rPr>
              <a:t>arrest </a:t>
            </a:r>
            <a:r>
              <a:rPr sz="2800" b="1" dirty="0">
                <a:latin typeface="Calibri"/>
                <a:cs typeface="Calibri"/>
              </a:rPr>
              <a:t>their </a:t>
            </a:r>
            <a:r>
              <a:rPr sz="2800" b="1" spc="-10" dirty="0">
                <a:latin typeface="Calibri"/>
                <a:cs typeface="Calibri"/>
              </a:rPr>
              <a:t>growth, </a:t>
            </a:r>
            <a:r>
              <a:rPr sz="2800" b="1" spc="-5" dirty="0">
                <a:latin typeface="Calibri"/>
                <a:cs typeface="Calibri"/>
              </a:rPr>
              <a:t>but </a:t>
            </a:r>
            <a:r>
              <a:rPr sz="2800" b="1" dirty="0">
                <a:latin typeface="Calibri"/>
                <a:cs typeface="Calibri"/>
              </a:rPr>
              <a:t>also </a:t>
            </a:r>
            <a:r>
              <a:rPr sz="2800" b="1" spc="-10" dirty="0">
                <a:latin typeface="Calibri"/>
                <a:cs typeface="Calibri"/>
              </a:rPr>
              <a:t>cannibalize </a:t>
            </a:r>
            <a:r>
              <a:rPr sz="2800" b="1" dirty="0">
                <a:latin typeface="Calibri"/>
                <a:cs typeface="Calibri"/>
              </a:rPr>
              <a:t>their </a:t>
            </a:r>
            <a:r>
              <a:rPr sz="2800" b="1" spc="-5" dirty="0">
                <a:latin typeface="Calibri"/>
                <a:cs typeface="Calibri"/>
              </a:rPr>
              <a:t>own </a:t>
            </a:r>
            <a:r>
              <a:rPr sz="2800" b="1" spc="-10" dirty="0">
                <a:latin typeface="Calibri"/>
                <a:cs typeface="Calibri"/>
              </a:rPr>
              <a:t>organelles,  proteins, </a:t>
            </a:r>
            <a:r>
              <a:rPr sz="2800" b="1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membranes </a:t>
            </a:r>
            <a:r>
              <a:rPr sz="2800" b="1" dirty="0">
                <a:latin typeface="Calibri"/>
                <a:cs typeface="Calibri"/>
              </a:rPr>
              <a:t>as </a:t>
            </a:r>
            <a:r>
              <a:rPr sz="2800" b="1" spc="-5" dirty="0">
                <a:latin typeface="Calibri"/>
                <a:cs typeface="Calibri"/>
              </a:rPr>
              <a:t>carbon </a:t>
            </a:r>
            <a:r>
              <a:rPr sz="2800" b="1" spc="-10" dirty="0">
                <a:latin typeface="Calibri"/>
                <a:cs typeface="Calibri"/>
              </a:rPr>
              <a:t>sources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10" dirty="0">
                <a:latin typeface="Calibri"/>
                <a:cs typeface="Calibri"/>
              </a:rPr>
              <a:t>energy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production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If this </a:t>
            </a:r>
            <a:r>
              <a:rPr sz="2800" spc="-10" dirty="0">
                <a:latin typeface="Calibri"/>
                <a:cs typeface="Calibri"/>
              </a:rPr>
              <a:t>adaptation </a:t>
            </a:r>
            <a:r>
              <a:rPr sz="2800" spc="-15" dirty="0">
                <a:latin typeface="Calibri"/>
                <a:cs typeface="Calibri"/>
              </a:rPr>
              <a:t>fails, </a:t>
            </a:r>
            <a:r>
              <a:rPr sz="2800" spc="-5" dirty="0">
                <a:latin typeface="Calibri"/>
                <a:cs typeface="Calibri"/>
              </a:rPr>
              <a:t>the cells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die.</a:t>
            </a:r>
            <a:endParaRPr sz="2800">
              <a:latin typeface="Calibri"/>
              <a:cs typeface="Calibri"/>
            </a:endParaRPr>
          </a:p>
          <a:p>
            <a:pPr marL="241300" marR="356870" indent="-228600">
              <a:lnSpc>
                <a:spcPts val="3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Tumor </a:t>
            </a:r>
            <a:r>
              <a:rPr sz="2800" spc="-5" dirty="0">
                <a:latin typeface="Calibri"/>
                <a:cs typeface="Calibri"/>
              </a:rPr>
              <a:t>cells </a:t>
            </a:r>
            <a:r>
              <a:rPr sz="2800" spc="-20" dirty="0">
                <a:latin typeface="Calibri"/>
                <a:cs typeface="Calibri"/>
              </a:rPr>
              <a:t>grow </a:t>
            </a:r>
            <a:r>
              <a:rPr sz="2800" spc="-5" dirty="0">
                <a:latin typeface="Calibri"/>
                <a:cs typeface="Calibri"/>
              </a:rPr>
              <a:t>under </a:t>
            </a:r>
            <a:r>
              <a:rPr sz="2800" spc="-10" dirty="0">
                <a:latin typeface="Calibri"/>
                <a:cs typeface="Calibri"/>
              </a:rPr>
              <a:t>marginal </a:t>
            </a:r>
            <a:r>
              <a:rPr sz="2800" spc="-15" dirty="0">
                <a:latin typeface="Calibri"/>
                <a:cs typeface="Calibri"/>
              </a:rPr>
              <a:t>environmental </a:t>
            </a:r>
            <a:r>
              <a:rPr sz="2800" spc="-5" dirty="0">
                <a:latin typeface="Calibri"/>
                <a:cs typeface="Calibri"/>
              </a:rPr>
              <a:t>conditions without  triggering </a:t>
            </a:r>
            <a:r>
              <a:rPr sz="2800" spc="-30" dirty="0">
                <a:latin typeface="Calibri"/>
                <a:cs typeface="Calibri"/>
              </a:rPr>
              <a:t>autophagy, </a:t>
            </a:r>
            <a:r>
              <a:rPr sz="2800" spc="-10" dirty="0">
                <a:latin typeface="Calibri"/>
                <a:cs typeface="Calibri"/>
              </a:rPr>
              <a:t>suggesting that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pathways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induce  </a:t>
            </a:r>
            <a:r>
              <a:rPr sz="2800" spc="-10" dirty="0">
                <a:latin typeface="Calibri"/>
                <a:cs typeface="Calibri"/>
              </a:rPr>
              <a:t>autophagy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deranged.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keeping </a:t>
            </a:r>
            <a:r>
              <a:rPr sz="2800" spc="-5" dirty="0">
                <a:latin typeface="Calibri"/>
                <a:cs typeface="Calibri"/>
              </a:rPr>
              <a:t>with this, </a:t>
            </a:r>
            <a:r>
              <a:rPr sz="2800" spc="-20" dirty="0">
                <a:latin typeface="Calibri"/>
                <a:cs typeface="Calibri"/>
              </a:rPr>
              <a:t>several </a:t>
            </a:r>
            <a:r>
              <a:rPr sz="2800" spc="-10" dirty="0">
                <a:latin typeface="Calibri"/>
                <a:cs typeface="Calibri"/>
              </a:rPr>
              <a:t>genes that </a:t>
            </a:r>
            <a:r>
              <a:rPr sz="2800" spc="-15" dirty="0">
                <a:latin typeface="Calibri"/>
                <a:cs typeface="Calibri"/>
              </a:rPr>
              <a:t>promote </a:t>
            </a:r>
            <a:r>
              <a:rPr sz="2800" spc="-10" dirty="0">
                <a:latin typeface="Calibri"/>
                <a:cs typeface="Calibri"/>
              </a:rPr>
              <a:t>autophagy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tumor  suppressors.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4902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63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</a:t>
            </a:r>
            <a:r>
              <a:rPr spc="10" dirty="0"/>
              <a:t>o</a:t>
            </a:r>
            <a:r>
              <a:rPr spc="-40" dirty="0"/>
              <a:t>t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245090" cy="2116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11747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6553834" algn="l"/>
              </a:tabLst>
            </a:pPr>
            <a:r>
              <a:rPr sz="2800" spc="-5" dirty="0">
                <a:latin typeface="Calibri"/>
                <a:cs typeface="Calibri"/>
              </a:rPr>
              <a:t>Although </a:t>
            </a:r>
            <a:r>
              <a:rPr sz="2800" spc="-10" dirty="0">
                <a:latin typeface="Calibri"/>
                <a:cs typeface="Calibri"/>
              </a:rPr>
              <a:t>autophagy </a:t>
            </a:r>
            <a:r>
              <a:rPr sz="2800" spc="-5" dirty="0">
                <a:latin typeface="Calibri"/>
                <a:cs typeface="Calibri"/>
              </a:rPr>
              <a:t>is an anti-tumor </a:t>
            </a:r>
            <a:r>
              <a:rPr sz="2800" spc="-10" dirty="0">
                <a:latin typeface="Calibri"/>
                <a:cs typeface="Calibri"/>
              </a:rPr>
              <a:t>process….. </a:t>
            </a:r>
            <a:r>
              <a:rPr sz="2800" spc="-15" dirty="0">
                <a:latin typeface="Calibri"/>
                <a:cs typeface="Calibri"/>
              </a:rPr>
              <a:t>Later </a:t>
            </a:r>
            <a:r>
              <a:rPr sz="2800" spc="-5" dirty="0">
                <a:latin typeface="Calibri"/>
                <a:cs typeface="Calibri"/>
              </a:rPr>
              <a:t>on if </a:t>
            </a:r>
            <a:r>
              <a:rPr sz="2800" spc="-10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5" dirty="0">
                <a:latin typeface="Calibri"/>
                <a:cs typeface="Calibri"/>
              </a:rPr>
              <a:t>tumor </a:t>
            </a:r>
            <a:r>
              <a:rPr sz="2800" dirty="0">
                <a:latin typeface="Calibri"/>
                <a:cs typeface="Calibri"/>
              </a:rPr>
              <a:t>mass </a:t>
            </a:r>
            <a:r>
              <a:rPr sz="2800" spc="-15" dirty="0">
                <a:latin typeface="Calibri"/>
                <a:cs typeface="Calibri"/>
              </a:rPr>
              <a:t>formed, </a:t>
            </a:r>
            <a:r>
              <a:rPr sz="2800" spc="-10" dirty="0">
                <a:latin typeface="Calibri"/>
                <a:cs typeface="Calibri"/>
              </a:rPr>
              <a:t>autophagy can </a:t>
            </a:r>
            <a:r>
              <a:rPr sz="2800" spc="-5" dirty="0">
                <a:latin typeface="Calibri"/>
                <a:cs typeface="Calibri"/>
              </a:rPr>
              <a:t>help the tumor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survive if </a:t>
            </a:r>
            <a:r>
              <a:rPr sz="2800" spc="-20" dirty="0">
                <a:latin typeface="Calibri"/>
                <a:cs typeface="Calibri"/>
              </a:rPr>
              <a:t>it’s  </a:t>
            </a: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spc="-15" dirty="0">
                <a:latin typeface="Calibri"/>
                <a:cs typeface="Calibri"/>
              </a:rPr>
              <a:t>to recycle organelles to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-5" dirty="0">
                <a:latin typeface="Calibri"/>
                <a:cs typeface="Calibri"/>
              </a:rPr>
              <a:t>used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an</a:t>
            </a:r>
            <a:r>
              <a:rPr lang="en-US" sz="2800" spc="-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energy </a:t>
            </a:r>
            <a:r>
              <a:rPr sz="2800" spc="-10" dirty="0">
                <a:latin typeface="Calibri"/>
                <a:cs typeface="Calibri"/>
              </a:rPr>
              <a:t>source</a:t>
            </a:r>
            <a:r>
              <a:rPr sz="2800" dirty="0">
                <a:latin typeface="Calibri"/>
                <a:cs typeface="Calibri"/>
              </a:rPr>
              <a:t> .</a:t>
            </a: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Autophagy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help tumor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survive during </a:t>
            </a:r>
            <a:r>
              <a:rPr sz="2800" spc="-10" dirty="0">
                <a:latin typeface="Calibri"/>
                <a:cs typeface="Calibri"/>
              </a:rPr>
              <a:t>unfriendly climates: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20" dirty="0">
                <a:latin typeface="Calibri"/>
                <a:cs typeface="Calibri"/>
              </a:rPr>
              <a:t>example </a:t>
            </a:r>
            <a:r>
              <a:rPr sz="2800" spc="-5" dirty="0">
                <a:latin typeface="Calibri"/>
                <a:cs typeface="Calibri"/>
              </a:rPr>
              <a:t>during </a:t>
            </a:r>
            <a:r>
              <a:rPr sz="2800" spc="-10" dirty="0">
                <a:latin typeface="Calibri"/>
                <a:cs typeface="Calibri"/>
              </a:rPr>
              <a:t>chemotherapy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treatment.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3402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4138"/>
            <a:ext cx="519725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" dirty="0" err="1"/>
              <a:t>O</a:t>
            </a:r>
            <a:r>
              <a:rPr spc="-5" dirty="0" err="1" smtClean="0"/>
              <a:t>n</a:t>
            </a:r>
            <a:r>
              <a:rPr spc="-40" dirty="0" err="1" smtClean="0"/>
              <a:t>c</a:t>
            </a:r>
            <a:r>
              <a:rPr spc="5" dirty="0" err="1" smtClean="0"/>
              <a:t>o</a:t>
            </a:r>
            <a:r>
              <a:rPr spc="-10" dirty="0" err="1" smtClean="0"/>
              <a:t>m</a:t>
            </a:r>
            <a:r>
              <a:rPr spc="-20" dirty="0" err="1" smtClean="0"/>
              <a:t>e</a:t>
            </a:r>
            <a:r>
              <a:rPr spc="-65" dirty="0" err="1" smtClean="0"/>
              <a:t>t</a:t>
            </a:r>
            <a:r>
              <a:rPr dirty="0" err="1" smtClean="0"/>
              <a:t>ab</a:t>
            </a:r>
            <a:r>
              <a:rPr spc="5" dirty="0" err="1" smtClean="0"/>
              <a:t>o</a:t>
            </a:r>
            <a:r>
              <a:rPr dirty="0" err="1" smtClean="0"/>
              <a:t>li</a:t>
            </a:r>
            <a:r>
              <a:rPr spc="-5" dirty="0" err="1" smtClean="0"/>
              <a:t>s</a:t>
            </a:r>
            <a:r>
              <a:rPr dirty="0" err="1" smtClean="0"/>
              <a:t>m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2301747"/>
            <a:ext cx="10027285" cy="12182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new concept,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5" dirty="0">
                <a:latin typeface="Calibri"/>
                <a:cs typeface="Calibri"/>
              </a:rPr>
              <a:t>was discovered </a:t>
            </a:r>
            <a:r>
              <a:rPr sz="2800" spc="-10" dirty="0">
                <a:latin typeface="Calibri"/>
                <a:cs typeface="Calibri"/>
              </a:rPr>
              <a:t>through </a:t>
            </a:r>
            <a:r>
              <a:rPr sz="2800" spc="-5" dirty="0">
                <a:latin typeface="Calibri"/>
                <a:cs typeface="Calibri"/>
              </a:rPr>
              <a:t>finding </a:t>
            </a:r>
            <a:r>
              <a:rPr sz="2800" spc="-10" dirty="0">
                <a:latin typeface="Calibri"/>
                <a:cs typeface="Calibri"/>
              </a:rPr>
              <a:t>certain  mutations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enzymes that participate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Krebs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cycle.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these, </a:t>
            </a:r>
            <a:r>
              <a:rPr sz="2800" spc="-10" dirty="0">
                <a:latin typeface="Calibri"/>
                <a:cs typeface="Calibri"/>
              </a:rPr>
              <a:t>mutations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isocitrate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dehydrogenase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(IDH) </a:t>
            </a:r>
            <a:r>
              <a:rPr sz="2800" spc="-5" dirty="0">
                <a:latin typeface="Calibri"/>
                <a:cs typeface="Calibri"/>
              </a:rPr>
              <a:t>is the </a:t>
            </a:r>
            <a:r>
              <a:rPr sz="2800" spc="-10" dirty="0">
                <a:latin typeface="Calibri"/>
                <a:cs typeface="Calibri"/>
              </a:rPr>
              <a:t>most  studied.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540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17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How </a:t>
            </a:r>
            <a:r>
              <a:rPr dirty="0"/>
              <a:t>a </a:t>
            </a:r>
            <a:r>
              <a:rPr spc="-15" dirty="0"/>
              <a:t>mutation </a:t>
            </a:r>
            <a:r>
              <a:rPr dirty="0"/>
              <a:t>in IDH </a:t>
            </a:r>
            <a:r>
              <a:rPr spc="-10" dirty="0"/>
              <a:t>causes</a:t>
            </a:r>
            <a:r>
              <a:rPr spc="20" dirty="0"/>
              <a:t> </a:t>
            </a:r>
            <a:r>
              <a:rPr spc="-10" dirty="0"/>
              <a:t>cancer?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9364"/>
            <a:ext cx="10288270" cy="396684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marR="5080" indent="-228600">
              <a:lnSpc>
                <a:spcPct val="803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IDH </a:t>
            </a:r>
            <a:r>
              <a:rPr sz="2600" spc="-10" dirty="0">
                <a:latin typeface="Calibri"/>
                <a:cs typeface="Calibri"/>
              </a:rPr>
              <a:t>acquires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mutation involving </a:t>
            </a:r>
            <a:r>
              <a:rPr sz="2600" spc="-5" dirty="0">
                <a:latin typeface="Calibri"/>
                <a:cs typeface="Calibri"/>
              </a:rPr>
              <a:t>the active </a:t>
            </a:r>
            <a:r>
              <a:rPr sz="2600" spc="-10" dirty="0">
                <a:latin typeface="Calibri"/>
                <a:cs typeface="Calibri"/>
              </a:rPr>
              <a:t>site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enzyme, </a:t>
            </a:r>
            <a:r>
              <a:rPr sz="2600" spc="-5" dirty="0">
                <a:latin typeface="Calibri"/>
                <a:cs typeface="Calibri"/>
              </a:rPr>
              <a:t>so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5" dirty="0">
                <a:latin typeface="Calibri"/>
                <a:cs typeface="Calibri"/>
              </a:rPr>
              <a:t>loses  </a:t>
            </a:r>
            <a:r>
              <a:rPr sz="2600" dirty="0">
                <a:latin typeface="Calibri"/>
                <a:cs typeface="Calibri"/>
              </a:rPr>
              <a:t>its </a:t>
            </a:r>
            <a:r>
              <a:rPr sz="2600" spc="-5" dirty="0">
                <a:latin typeface="Calibri"/>
                <a:cs typeface="Calibri"/>
              </a:rPr>
              <a:t>ability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function </a:t>
            </a:r>
            <a:r>
              <a:rPr sz="2600" dirty="0">
                <a:latin typeface="Calibri"/>
                <a:cs typeface="Calibri"/>
              </a:rPr>
              <a:t>as an </a:t>
            </a:r>
            <a:r>
              <a:rPr sz="2600" spc="-10" dirty="0">
                <a:latin typeface="Calibri"/>
                <a:cs typeface="Calibri"/>
              </a:rPr>
              <a:t>isocitrate </a:t>
            </a:r>
            <a:r>
              <a:rPr sz="2600" spc="-15" dirty="0">
                <a:latin typeface="Calibri"/>
                <a:cs typeface="Calibri"/>
              </a:rPr>
              <a:t>dehydrogenase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instead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acquires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a 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new enzymatic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activity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catalyzes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production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2-hydroxglutarate 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(2-HG).</a:t>
            </a:r>
            <a:endParaRPr sz="2600">
              <a:latin typeface="Calibri"/>
              <a:cs typeface="Calibri"/>
            </a:endParaRPr>
          </a:p>
          <a:p>
            <a:pPr marL="241300" marR="1223645" indent="-228600">
              <a:lnSpc>
                <a:spcPts val="252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2-HG </a:t>
            </a:r>
            <a:r>
              <a:rPr sz="2600" dirty="0">
                <a:latin typeface="Calibri"/>
                <a:cs typeface="Calibri"/>
              </a:rPr>
              <a:t>in turn acts as an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inhibitor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several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other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enzymes </a:t>
            </a:r>
            <a:r>
              <a:rPr sz="2600" spc="-10" dirty="0">
                <a:latin typeface="Calibri"/>
                <a:cs typeface="Calibri"/>
              </a:rPr>
              <a:t>that are  </a:t>
            </a:r>
            <a:r>
              <a:rPr sz="2600" spc="-15" dirty="0">
                <a:latin typeface="Calibri"/>
                <a:cs typeface="Calibri"/>
              </a:rPr>
              <a:t>members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TET </a:t>
            </a:r>
            <a:r>
              <a:rPr sz="2600" spc="-40" dirty="0">
                <a:latin typeface="Calibri"/>
                <a:cs typeface="Calibri"/>
              </a:rPr>
              <a:t>family, </a:t>
            </a:r>
            <a:r>
              <a:rPr sz="2600" spc="-5" dirty="0">
                <a:latin typeface="Calibri"/>
                <a:cs typeface="Calibri"/>
              </a:rPr>
              <a:t>including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TET2.</a:t>
            </a:r>
            <a:endParaRPr sz="2600">
              <a:latin typeface="Calibri"/>
              <a:cs typeface="Calibri"/>
            </a:endParaRPr>
          </a:p>
          <a:p>
            <a:pPr marL="241300" marR="335280" indent="-228600">
              <a:lnSpc>
                <a:spcPts val="2500"/>
              </a:lnSpc>
              <a:spcBef>
                <a:spcPts val="8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TET2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regulate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DNA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methylation</a:t>
            </a:r>
            <a:r>
              <a:rPr sz="2600" spc="-10" dirty="0">
                <a:latin typeface="Calibri"/>
                <a:cs typeface="Calibri"/>
              </a:rPr>
              <a:t>, </a:t>
            </a:r>
            <a:r>
              <a:rPr sz="2600" spc="-5" dirty="0">
                <a:latin typeface="Calibri"/>
                <a:cs typeface="Calibri"/>
              </a:rPr>
              <a:t>which </a:t>
            </a:r>
            <a:r>
              <a:rPr sz="2600" dirty="0">
                <a:latin typeface="Calibri"/>
                <a:cs typeface="Calibri"/>
              </a:rPr>
              <a:t>is an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epigenetic </a:t>
            </a:r>
            <a:r>
              <a:rPr sz="2600" spc="-10" dirty="0">
                <a:latin typeface="Calibri"/>
                <a:cs typeface="Calibri"/>
              </a:rPr>
              <a:t>modification that  </a:t>
            </a:r>
            <a:r>
              <a:rPr sz="2600" spc="-15" dirty="0">
                <a:latin typeface="Calibri"/>
                <a:cs typeface="Calibri"/>
              </a:rPr>
              <a:t>controls </a:t>
            </a:r>
            <a:r>
              <a:rPr sz="2600" spc="-5" dirty="0">
                <a:latin typeface="Calibri"/>
                <a:cs typeface="Calibri"/>
              </a:rPr>
              <a:t>normal </a:t>
            </a:r>
            <a:r>
              <a:rPr sz="2600" spc="-10" dirty="0">
                <a:latin typeface="Calibri"/>
                <a:cs typeface="Calibri"/>
              </a:rPr>
              <a:t>gene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expression.</a:t>
            </a:r>
            <a:endParaRPr sz="2600">
              <a:latin typeface="Calibri"/>
              <a:cs typeface="Calibri"/>
            </a:endParaRPr>
          </a:p>
          <a:p>
            <a:pPr marL="241300" marR="450850" indent="-228600">
              <a:lnSpc>
                <a:spcPct val="80400"/>
              </a:lnSpc>
              <a:spcBef>
                <a:spcPts val="1015"/>
              </a:spcBef>
              <a:buFont typeface="Arial"/>
              <a:buChar char="•"/>
              <a:tabLst>
                <a:tab pos="315595" algn="l"/>
                <a:tab pos="316230" algn="l"/>
              </a:tabLst>
            </a:pPr>
            <a:r>
              <a:rPr dirty="0"/>
              <a:t>	</a:t>
            </a:r>
            <a:r>
              <a:rPr sz="2600" spc="-5" dirty="0">
                <a:latin typeface="Calibri"/>
                <a:cs typeface="Calibri"/>
              </a:rPr>
              <a:t>Abnormal DNA </a:t>
            </a:r>
            <a:r>
              <a:rPr sz="2600" spc="-10" dirty="0">
                <a:latin typeface="Calibri"/>
                <a:cs typeface="Calibri"/>
              </a:rPr>
              <a:t>methylation </a:t>
            </a:r>
            <a:r>
              <a:rPr sz="2600" dirty="0">
                <a:latin typeface="Calibri"/>
                <a:cs typeface="Calibri"/>
              </a:rPr>
              <a:t>in turn </a:t>
            </a:r>
            <a:r>
              <a:rPr sz="2600" spc="-5" dirty="0">
                <a:latin typeface="Calibri"/>
                <a:cs typeface="Calibri"/>
              </a:rPr>
              <a:t>leads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mis-expression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currently  </a:t>
            </a:r>
            <a:r>
              <a:rPr sz="2600" spc="-5" dirty="0">
                <a:latin typeface="Calibri"/>
                <a:cs typeface="Calibri"/>
              </a:rPr>
              <a:t>unknown </a:t>
            </a:r>
            <a:r>
              <a:rPr sz="2600" spc="-10" dirty="0">
                <a:latin typeface="Calibri"/>
                <a:cs typeface="Calibri"/>
              </a:rPr>
              <a:t>cancer genes, </a:t>
            </a:r>
            <a:r>
              <a:rPr sz="2600" spc="-5" dirty="0">
                <a:latin typeface="Calibri"/>
                <a:cs typeface="Calibri"/>
              </a:rPr>
              <a:t>which drive cellular </a:t>
            </a:r>
            <a:r>
              <a:rPr sz="2600" spc="-15" dirty="0">
                <a:latin typeface="Calibri"/>
                <a:cs typeface="Calibri"/>
              </a:rPr>
              <a:t>transformation </a:t>
            </a:r>
            <a:r>
              <a:rPr sz="2600" spc="-5" dirty="0">
                <a:latin typeface="Calibri"/>
                <a:cs typeface="Calibri"/>
              </a:rPr>
              <a:t>and  </a:t>
            </a:r>
            <a:r>
              <a:rPr sz="2600" spc="-10" dirty="0">
                <a:latin typeface="Calibri"/>
                <a:cs typeface="Calibri"/>
              </a:rPr>
              <a:t>oncogenesis.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970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15" dirty="0"/>
              <a:t>Oncometabolite: </a:t>
            </a:r>
            <a:r>
              <a:rPr dirty="0"/>
              <a:t>a </a:t>
            </a:r>
            <a:r>
              <a:rPr spc="-15" dirty="0"/>
              <a:t>metabolic product </a:t>
            </a:r>
            <a:r>
              <a:rPr spc="-10" dirty="0"/>
              <a:t>causing  oncogenesis.</a:t>
            </a:r>
          </a:p>
        </p:txBody>
      </p:sp>
      <p:sp>
        <p:nvSpPr>
          <p:cNvPr id="3" name="object 3"/>
          <p:cNvSpPr/>
          <p:nvPr/>
        </p:nvSpPr>
        <p:spPr>
          <a:xfrm>
            <a:off x="3498574" y="1587245"/>
            <a:ext cx="7201271" cy="5270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040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5779"/>
            <a:ext cx="9904095" cy="3003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4307205" algn="l"/>
              </a:tabLst>
            </a:pPr>
            <a:r>
              <a:rPr sz="2800" spc="-5" dirty="0">
                <a:latin typeface="Calibri"/>
                <a:cs typeface="Calibri"/>
              </a:rPr>
              <a:t>IDH </a:t>
            </a:r>
            <a:r>
              <a:rPr sz="2800" spc="-10" dirty="0">
                <a:latin typeface="Calibri"/>
                <a:cs typeface="Calibri"/>
              </a:rPr>
              <a:t>mutations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found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	gliomas, </a:t>
            </a:r>
            <a:r>
              <a:rPr sz="2800" spc="-10" dirty="0">
                <a:latin typeface="Calibri"/>
                <a:cs typeface="Calibri"/>
              </a:rPr>
              <a:t>acute </a:t>
            </a:r>
            <a:r>
              <a:rPr sz="2800" spc="-20" dirty="0">
                <a:latin typeface="Calibri"/>
                <a:cs typeface="Calibri"/>
              </a:rPr>
              <a:t>myeloid </a:t>
            </a:r>
            <a:r>
              <a:rPr sz="2800" spc="-10" dirty="0">
                <a:latin typeface="Calibri"/>
                <a:cs typeface="Calibri"/>
              </a:rPr>
              <a:t>leukaemia,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sarcomas.</a:t>
            </a:r>
            <a:endParaRPr sz="2800">
              <a:latin typeface="Calibri"/>
              <a:cs typeface="Calibri"/>
            </a:endParaRPr>
          </a:p>
          <a:p>
            <a:pPr marL="241300" marR="102235" indent="-228600">
              <a:lnSpc>
                <a:spcPct val="91100"/>
              </a:lnSpc>
              <a:spcBef>
                <a:spcPts val="8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mutated </a:t>
            </a:r>
            <a:r>
              <a:rPr sz="2800" spc="-5" dirty="0">
                <a:latin typeface="Calibri"/>
                <a:cs typeface="Calibri"/>
              </a:rPr>
              <a:t>IDH </a:t>
            </a:r>
            <a:r>
              <a:rPr sz="2800" spc="-15" dirty="0">
                <a:latin typeface="Calibri"/>
                <a:cs typeface="Calibri"/>
              </a:rPr>
              <a:t>proteins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altered </a:t>
            </a:r>
            <a:r>
              <a:rPr sz="2800" spc="-10" dirty="0">
                <a:latin typeface="Calibri"/>
                <a:cs typeface="Calibri"/>
              </a:rPr>
              <a:t>structure </a:t>
            </a:r>
            <a:r>
              <a:rPr sz="2800" dirty="0">
                <a:latin typeface="Calibri"/>
                <a:cs typeface="Calibri"/>
              </a:rPr>
              <a:t>,so </a:t>
            </a:r>
            <a:r>
              <a:rPr sz="2800" spc="-5" dirty="0">
                <a:latin typeface="Calibri"/>
                <a:cs typeface="Calibri"/>
              </a:rPr>
              <a:t>it has been  possible </a:t>
            </a:r>
            <a:r>
              <a:rPr sz="2800" spc="-15" dirty="0">
                <a:latin typeface="Calibri"/>
                <a:cs typeface="Calibri"/>
              </a:rPr>
              <a:t>to develop </a:t>
            </a:r>
            <a:r>
              <a:rPr sz="2800" spc="-5" dirty="0">
                <a:latin typeface="Calibri"/>
                <a:cs typeface="Calibri"/>
              </a:rPr>
              <a:t>drugs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inhibit </a:t>
            </a:r>
            <a:r>
              <a:rPr sz="2800" spc="-20" dirty="0">
                <a:latin typeface="Calibri"/>
                <a:cs typeface="Calibri"/>
              </a:rPr>
              <a:t>mutated </a:t>
            </a:r>
            <a:r>
              <a:rPr sz="2800" spc="-5" dirty="0">
                <a:latin typeface="Calibri"/>
                <a:cs typeface="Calibri"/>
              </a:rPr>
              <a:t>IDH and not the  normal IDH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enzyme.</a:t>
            </a:r>
            <a:endParaRPr sz="2800">
              <a:latin typeface="Calibri"/>
              <a:cs typeface="Calibri"/>
            </a:endParaRPr>
          </a:p>
          <a:p>
            <a:pPr marL="241300" marR="765175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drugs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now being </a:t>
            </a:r>
            <a:r>
              <a:rPr sz="2800" spc="-20" dirty="0">
                <a:latin typeface="Calibri"/>
                <a:cs typeface="Calibri"/>
              </a:rPr>
              <a:t>tested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cancer patients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have  </a:t>
            </a:r>
            <a:r>
              <a:rPr sz="2800" spc="-10" dirty="0">
                <a:latin typeface="Calibri"/>
                <a:cs typeface="Calibri"/>
              </a:rPr>
              <a:t>produced </a:t>
            </a:r>
            <a:r>
              <a:rPr sz="2800" spc="-15" dirty="0">
                <a:latin typeface="Calibri"/>
                <a:cs typeface="Calibri"/>
              </a:rPr>
              <a:t>encouraging </a:t>
            </a:r>
            <a:r>
              <a:rPr sz="2800" spc="-10" dirty="0">
                <a:latin typeface="Calibri"/>
                <a:cs typeface="Calibri"/>
              </a:rPr>
              <a:t>therapeutic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responses.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9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025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Contact</a:t>
            </a:r>
            <a:r>
              <a:rPr spc="-60" dirty="0"/>
              <a:t> </a:t>
            </a:r>
            <a:r>
              <a:rPr dirty="0"/>
              <a:t>inhibition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10145395" cy="380104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21971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Normally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30" dirty="0">
                <a:latin typeface="Calibri"/>
                <a:cs typeface="Calibri"/>
              </a:rPr>
              <a:t>proliferate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5" dirty="0">
                <a:latin typeface="Calibri"/>
                <a:cs typeface="Calibri"/>
              </a:rPr>
              <a:t>organized </a:t>
            </a:r>
            <a:r>
              <a:rPr sz="2800" spc="-10" dirty="0">
                <a:latin typeface="Calibri"/>
                <a:cs typeface="Calibri"/>
              </a:rPr>
              <a:t>fashion. </a:t>
            </a:r>
            <a:r>
              <a:rPr sz="2800" spc="-20" dirty="0">
                <a:latin typeface="Calibri"/>
                <a:cs typeface="Calibri"/>
              </a:rPr>
              <a:t>Monolayers </a:t>
            </a:r>
            <a:r>
              <a:rPr sz="2800" spc="-15" dirty="0">
                <a:latin typeface="Calibri"/>
                <a:cs typeface="Calibri"/>
              </a:rPr>
              <a:t>are  formed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contact between </a:t>
            </a:r>
            <a:r>
              <a:rPr sz="2800" spc="-5" dirty="0">
                <a:latin typeface="Calibri"/>
                <a:cs typeface="Calibri"/>
              </a:rPr>
              <a:t>adjacent </a:t>
            </a:r>
            <a:r>
              <a:rPr sz="2800" spc="-10" dirty="0">
                <a:latin typeface="Calibri"/>
                <a:cs typeface="Calibri"/>
              </a:rPr>
              <a:t>cells </a:t>
            </a:r>
            <a:r>
              <a:rPr sz="2800" spc="-5" dirty="0">
                <a:latin typeface="Calibri"/>
                <a:cs typeface="Calibri"/>
              </a:rPr>
              <a:t>inhibits further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growth.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process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spc="-15" dirty="0">
                <a:latin typeface="Calibri"/>
                <a:cs typeface="Calibri"/>
              </a:rPr>
              <a:t>contact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inhibition.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cancer </a:t>
            </a:r>
            <a:r>
              <a:rPr sz="2800" spc="-5" dirty="0">
                <a:latin typeface="Calibri"/>
                <a:cs typeface="Calibri"/>
              </a:rPr>
              <a:t>cells: </a:t>
            </a:r>
            <a:r>
              <a:rPr sz="2800" spc="-15" dirty="0">
                <a:latin typeface="Calibri"/>
                <a:cs typeface="Calibri"/>
              </a:rPr>
              <a:t>contact </a:t>
            </a:r>
            <a:r>
              <a:rPr sz="2800" spc="-5" dirty="0">
                <a:latin typeface="Calibri"/>
                <a:cs typeface="Calibri"/>
              </a:rPr>
              <a:t>inhibition is </a:t>
            </a:r>
            <a:r>
              <a:rPr sz="2800" spc="-10" dirty="0" smtClean="0">
                <a:latin typeface="Calibri"/>
                <a:cs typeface="Calibri"/>
              </a:rPr>
              <a:t>lost</a:t>
            </a:r>
            <a:r>
              <a:rPr sz="2800" spc="-50" dirty="0" smtClean="0">
                <a:latin typeface="Calibri"/>
                <a:cs typeface="Calibri"/>
              </a:rPr>
              <a:t>.</a:t>
            </a:r>
            <a:endParaRPr lang="en-US" sz="2800" spc="-5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5" dirty="0">
                <a:cs typeface="Calibri"/>
              </a:rPr>
              <a:t>Contact </a:t>
            </a:r>
            <a:r>
              <a:rPr lang="en-US" sz="2800" spc="-5" dirty="0">
                <a:cs typeface="Calibri"/>
              </a:rPr>
              <a:t>inhibition is </a:t>
            </a:r>
            <a:r>
              <a:rPr lang="en-US" sz="2800" spc="-15" dirty="0">
                <a:cs typeface="Calibri"/>
              </a:rPr>
              <a:t>mediated </a:t>
            </a:r>
            <a:r>
              <a:rPr lang="en-US" sz="2800" spc="-5" dirty="0">
                <a:cs typeface="Calibri"/>
              </a:rPr>
              <a:t>by cadherin</a:t>
            </a:r>
            <a:r>
              <a:rPr lang="en-US" sz="2800" spc="9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molecules.</a:t>
            </a:r>
            <a:endParaRPr lang="en-US" sz="2800" dirty="0"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cs typeface="Calibri"/>
              </a:rPr>
              <a:t>If </a:t>
            </a:r>
            <a:r>
              <a:rPr lang="en-US" sz="2800" dirty="0">
                <a:cs typeface="Calibri"/>
              </a:rPr>
              <a:t>E </a:t>
            </a:r>
            <a:r>
              <a:rPr lang="en-US" sz="2800" spc="-10" dirty="0">
                <a:cs typeface="Calibri"/>
              </a:rPr>
              <a:t>cadherin </a:t>
            </a:r>
            <a:r>
              <a:rPr lang="en-US" sz="2800" dirty="0">
                <a:cs typeface="Calibri"/>
              </a:rPr>
              <a:t>( = </a:t>
            </a:r>
            <a:r>
              <a:rPr lang="en-US" sz="2800" spc="-5" dirty="0">
                <a:cs typeface="Calibri"/>
              </a:rPr>
              <a:t>epithelial cadherin) is </a:t>
            </a:r>
            <a:r>
              <a:rPr lang="en-US" sz="2800" spc="-10" dirty="0">
                <a:cs typeface="Calibri"/>
              </a:rPr>
              <a:t>lost: </a:t>
            </a:r>
            <a:r>
              <a:rPr lang="en-US" sz="2800" dirty="0">
                <a:cs typeface="Calibri"/>
              </a:rPr>
              <a:t>no </a:t>
            </a:r>
            <a:r>
              <a:rPr lang="en-US" sz="2800" spc="-15" dirty="0">
                <a:cs typeface="Calibri"/>
              </a:rPr>
              <a:t>contact </a:t>
            </a:r>
            <a:r>
              <a:rPr lang="en-US" sz="2800" spc="-5" dirty="0">
                <a:cs typeface="Calibri"/>
              </a:rPr>
              <a:t>inhibition…..  </a:t>
            </a:r>
            <a:r>
              <a:rPr lang="en-US" sz="2800" spc="-10" dirty="0">
                <a:cs typeface="Calibri"/>
              </a:rPr>
              <a:t>Cells </a:t>
            </a:r>
            <a:r>
              <a:rPr lang="en-US" sz="2800" spc="-25" dirty="0">
                <a:cs typeface="Calibri"/>
              </a:rPr>
              <a:t>proliferate </a:t>
            </a:r>
            <a:r>
              <a:rPr lang="en-US" sz="2800" spc="-5" dirty="0">
                <a:cs typeface="Calibri"/>
              </a:rPr>
              <a:t>in an </a:t>
            </a:r>
            <a:r>
              <a:rPr lang="en-US" sz="2800" spc="-10" dirty="0">
                <a:cs typeface="Calibri"/>
              </a:rPr>
              <a:t>uncontrolled</a:t>
            </a:r>
            <a:r>
              <a:rPr lang="en-US" sz="2800" spc="7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fashion.</a:t>
            </a:r>
            <a:endParaRPr lang="en-US" sz="2800" dirty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8872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Reference: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Robin Basic Pathology, 10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edition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1281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025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Contact</a:t>
            </a:r>
            <a:r>
              <a:rPr spc="-60" dirty="0"/>
              <a:t> </a:t>
            </a:r>
            <a:r>
              <a:rPr dirty="0"/>
              <a:t>inhibition</a:t>
            </a:r>
          </a:p>
        </p:txBody>
      </p:sp>
      <p:sp>
        <p:nvSpPr>
          <p:cNvPr id="3" name="object 3"/>
          <p:cNvSpPr/>
          <p:nvPr/>
        </p:nvSpPr>
        <p:spPr>
          <a:xfrm>
            <a:off x="1120463" y="2043905"/>
            <a:ext cx="7380599" cy="391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29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5779"/>
            <a:ext cx="9865360" cy="31318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426084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E </a:t>
            </a:r>
            <a:r>
              <a:rPr sz="2800" spc="-25" dirty="0">
                <a:latin typeface="Calibri"/>
                <a:cs typeface="Calibri"/>
              </a:rPr>
              <a:t>cadherin’s </a:t>
            </a:r>
            <a:r>
              <a:rPr sz="2800" spc="-5" dirty="0">
                <a:latin typeface="Calibri"/>
                <a:cs typeface="Calibri"/>
              </a:rPr>
              <a:t>function is </a:t>
            </a:r>
            <a:r>
              <a:rPr sz="2800" spc="-20" dirty="0">
                <a:latin typeface="Calibri"/>
                <a:cs typeface="Calibri"/>
              </a:rPr>
              <a:t>facilitated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NF2 ( </a:t>
            </a:r>
            <a:r>
              <a:rPr sz="2800" spc="-15" dirty="0">
                <a:latin typeface="Calibri"/>
                <a:cs typeface="Calibri"/>
              </a:rPr>
              <a:t>neurofibromatosis </a:t>
            </a:r>
            <a:r>
              <a:rPr sz="2800" dirty="0">
                <a:latin typeface="Calibri"/>
                <a:cs typeface="Calibri"/>
              </a:rPr>
              <a:t>2)  </a:t>
            </a:r>
            <a:r>
              <a:rPr sz="2800" spc="-15" dirty="0">
                <a:latin typeface="Calibri"/>
                <a:cs typeface="Calibri"/>
              </a:rPr>
              <a:t>protein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829310" indent="-228600">
              <a:lnSpc>
                <a:spcPts val="3000"/>
              </a:lnSpc>
              <a:buFont typeface="Arial"/>
              <a:buChar char="•"/>
              <a:tabLst>
                <a:tab pos="241300" algn="l"/>
                <a:tab pos="4321175" algn="l"/>
              </a:tabLst>
            </a:pPr>
            <a:r>
              <a:rPr sz="2800" dirty="0">
                <a:latin typeface="Calibri"/>
                <a:cs typeface="Calibri"/>
              </a:rPr>
              <a:t>NF2 </a:t>
            </a:r>
            <a:r>
              <a:rPr sz="2800" spc="-40" dirty="0">
                <a:latin typeface="Calibri"/>
                <a:cs typeface="Calibri"/>
              </a:rPr>
              <a:t>gene’s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protein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product	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neurofibromin </a:t>
            </a:r>
            <a:r>
              <a:rPr sz="2800" spc="-5" dirty="0">
                <a:latin typeface="Calibri"/>
                <a:cs typeface="Calibri"/>
              </a:rPr>
              <a:t>2=merlin which  </a:t>
            </a:r>
            <a:r>
              <a:rPr sz="2800" spc="-20" dirty="0">
                <a:latin typeface="Calibri"/>
                <a:cs typeface="Calibri"/>
              </a:rPr>
              <a:t>facilitates </a:t>
            </a:r>
            <a:r>
              <a:rPr sz="2800" spc="-15" dirty="0">
                <a:latin typeface="Calibri"/>
                <a:cs typeface="Calibri"/>
              </a:rPr>
              <a:t>contact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inhibition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Homozygotic </a:t>
            </a:r>
            <a:r>
              <a:rPr sz="2800" spc="-5" dirty="0">
                <a:latin typeface="Calibri"/>
                <a:cs typeface="Calibri"/>
              </a:rPr>
              <a:t>loss of </a:t>
            </a:r>
            <a:r>
              <a:rPr sz="2800" dirty="0">
                <a:latin typeface="Calibri"/>
                <a:cs typeface="Calibri"/>
              </a:rPr>
              <a:t>NF2 </a:t>
            </a:r>
            <a:r>
              <a:rPr sz="2800" spc="-10" dirty="0">
                <a:latin typeface="Calibri"/>
                <a:cs typeface="Calibri"/>
              </a:rPr>
              <a:t>causes </a:t>
            </a:r>
            <a:r>
              <a:rPr sz="2800" spc="-15" dirty="0">
                <a:latin typeface="Calibri"/>
                <a:cs typeface="Calibri"/>
              </a:rPr>
              <a:t>neural </a:t>
            </a:r>
            <a:r>
              <a:rPr sz="2800" spc="-10" dirty="0">
                <a:latin typeface="Calibri"/>
                <a:cs typeface="Calibri"/>
              </a:rPr>
              <a:t>tumors </a:t>
            </a:r>
            <a:r>
              <a:rPr sz="2800" dirty="0">
                <a:latin typeface="Calibri"/>
                <a:cs typeface="Calibri"/>
              </a:rPr>
              <a:t>( </a:t>
            </a:r>
            <a:r>
              <a:rPr sz="2800" spc="-15" dirty="0">
                <a:latin typeface="Calibri"/>
                <a:cs typeface="Calibri"/>
              </a:rPr>
              <a:t>neurofibromatosis  syndrome)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5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385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spc="-55" dirty="0"/>
              <a:t> </a:t>
            </a:r>
            <a:r>
              <a:rPr spc="-10" dirty="0"/>
              <a:t>cadherin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10325735" cy="30829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E </a:t>
            </a:r>
            <a:r>
              <a:rPr sz="2800" spc="-10" dirty="0">
                <a:latin typeface="Calibri"/>
                <a:cs typeface="Calibri"/>
              </a:rPr>
              <a:t>cadherin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“keep </a:t>
            </a:r>
            <a:r>
              <a:rPr sz="2800" spc="-10" dirty="0">
                <a:latin typeface="Calibri"/>
                <a:cs typeface="Calibri"/>
              </a:rPr>
              <a:t>cells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together”</a:t>
            </a:r>
            <a:endParaRPr sz="2800">
              <a:latin typeface="Calibri"/>
              <a:cs typeface="Calibri"/>
            </a:endParaRPr>
          </a:p>
          <a:p>
            <a:pPr marL="241300" marR="833119" indent="-228600">
              <a:lnSpc>
                <a:spcPts val="3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libri"/>
                <a:cs typeface="Calibri"/>
              </a:rPr>
              <a:t>Tumors </a:t>
            </a:r>
            <a:r>
              <a:rPr sz="2800" spc="-5" dirty="0">
                <a:latin typeface="Calibri"/>
                <a:cs typeface="Calibri"/>
              </a:rPr>
              <a:t>with loss of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10" dirty="0">
                <a:latin typeface="Calibri"/>
                <a:cs typeface="Calibri"/>
              </a:rPr>
              <a:t>cadherin tend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grow </a:t>
            </a:r>
            <a:r>
              <a:rPr sz="2800" spc="-5" dirty="0">
                <a:latin typeface="Calibri"/>
                <a:cs typeface="Calibri"/>
              </a:rPr>
              <a:t>in an individual cell  </a:t>
            </a:r>
            <a:r>
              <a:rPr sz="2800" spc="-10" dirty="0">
                <a:latin typeface="Calibri"/>
                <a:cs typeface="Calibri"/>
              </a:rPr>
              <a:t>fashion 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don’t </a:t>
            </a:r>
            <a:r>
              <a:rPr sz="2800" spc="-20" dirty="0">
                <a:latin typeface="Calibri"/>
                <a:cs typeface="Calibri"/>
              </a:rPr>
              <a:t>form </a:t>
            </a:r>
            <a:r>
              <a:rPr sz="2800" spc="-5" dirty="0">
                <a:latin typeface="Calibri"/>
                <a:cs typeface="Calibri"/>
              </a:rPr>
              <a:t>glandular or other </a:t>
            </a:r>
            <a:r>
              <a:rPr sz="2800" spc="-10" dirty="0">
                <a:latin typeface="Calibri"/>
                <a:cs typeface="Calibri"/>
              </a:rPr>
              <a:t>cohesive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structures.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Example: </a:t>
            </a:r>
            <a:r>
              <a:rPr sz="2800" spc="-15" dirty="0">
                <a:latin typeface="Calibri"/>
                <a:cs typeface="Calibri"/>
              </a:rPr>
              <a:t>there are two </a:t>
            </a:r>
            <a:r>
              <a:rPr sz="2800" spc="-5" dirty="0">
                <a:latin typeface="Calibri"/>
                <a:cs typeface="Calibri"/>
              </a:rPr>
              <a:t>types of </a:t>
            </a:r>
            <a:r>
              <a:rPr sz="2800" spc="-15" dirty="0">
                <a:latin typeface="Calibri"/>
                <a:cs typeface="Calibri"/>
              </a:rPr>
              <a:t>breast </a:t>
            </a:r>
            <a:r>
              <a:rPr sz="2800" spc="-10" dirty="0">
                <a:latin typeface="Calibri"/>
                <a:cs typeface="Calibri"/>
              </a:rPr>
              <a:t>carcinoma, </a:t>
            </a:r>
            <a:r>
              <a:rPr sz="2800" spc="-20" dirty="0">
                <a:latin typeface="Calibri"/>
                <a:cs typeface="Calibri"/>
              </a:rPr>
              <a:t>invasive </a:t>
            </a:r>
            <a:r>
              <a:rPr sz="2800" spc="-10" dirty="0">
                <a:latin typeface="Calibri"/>
                <a:cs typeface="Calibri"/>
              </a:rPr>
              <a:t>ductal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20" dirty="0">
                <a:latin typeface="Calibri"/>
                <a:cs typeface="Calibri"/>
              </a:rPr>
              <a:t>invasive </a:t>
            </a:r>
            <a:r>
              <a:rPr sz="2800" spc="-35" dirty="0">
                <a:latin typeface="Calibri"/>
                <a:cs typeface="Calibri"/>
              </a:rPr>
              <a:t>lobular.. </a:t>
            </a:r>
            <a:r>
              <a:rPr sz="2800" spc="-5" dirty="0">
                <a:latin typeface="Calibri"/>
                <a:cs typeface="Calibri"/>
              </a:rPr>
              <a:t>The tumor cells in the </a:t>
            </a:r>
            <a:r>
              <a:rPr sz="2800" spc="-10" dirty="0">
                <a:latin typeface="Calibri"/>
                <a:cs typeface="Calibri"/>
              </a:rPr>
              <a:t>ductal </a:t>
            </a:r>
            <a:r>
              <a:rPr sz="2800" spc="-5" dirty="0">
                <a:latin typeface="Calibri"/>
                <a:cs typeface="Calibri"/>
              </a:rPr>
              <a:t>type </a:t>
            </a:r>
            <a:r>
              <a:rPr sz="2800" spc="-20" dirty="0">
                <a:latin typeface="Calibri"/>
                <a:cs typeface="Calibri"/>
              </a:rPr>
              <a:t>form </a:t>
            </a:r>
            <a:r>
              <a:rPr sz="2800" spc="-5" dirty="0">
                <a:latin typeface="Calibri"/>
                <a:cs typeface="Calibri"/>
              </a:rPr>
              <a:t>glandular  </a:t>
            </a:r>
            <a:r>
              <a:rPr sz="2800" spc="-10" dirty="0">
                <a:latin typeface="Calibri"/>
                <a:cs typeface="Calibri"/>
              </a:rPr>
              <a:t>structures, whereas </a:t>
            </a:r>
            <a:r>
              <a:rPr sz="2800" spc="-5" dirty="0">
                <a:latin typeface="Calibri"/>
                <a:cs typeface="Calibri"/>
              </a:rPr>
              <a:t>in the lobular type,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grow </a:t>
            </a:r>
            <a:r>
              <a:rPr sz="2800" spc="-5" dirty="0">
                <a:latin typeface="Calibri"/>
                <a:cs typeface="Calibri"/>
              </a:rPr>
              <a:t>in individual cell  </a:t>
            </a:r>
            <a:r>
              <a:rPr sz="2800" spc="-15" dirty="0">
                <a:latin typeface="Calibri"/>
                <a:cs typeface="Calibri"/>
              </a:rPr>
              <a:t>pattern. </a:t>
            </a:r>
            <a:r>
              <a:rPr sz="2800" spc="-5" dirty="0">
                <a:latin typeface="Calibri"/>
                <a:cs typeface="Calibri"/>
              </a:rPr>
              <a:t>In this lobular </a:t>
            </a:r>
            <a:r>
              <a:rPr sz="2800" spc="-20" dirty="0">
                <a:latin typeface="Calibri"/>
                <a:cs typeface="Calibri"/>
              </a:rPr>
              <a:t>pattern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10" dirty="0">
                <a:latin typeface="Calibri"/>
                <a:cs typeface="Calibri"/>
              </a:rPr>
              <a:t>cadherin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lost.. </a:t>
            </a:r>
            <a:r>
              <a:rPr sz="2800" spc="-5" dirty="0">
                <a:latin typeface="Calibri"/>
                <a:cs typeface="Calibri"/>
              </a:rPr>
              <a:t>See </a:t>
            </a:r>
            <a:r>
              <a:rPr sz="2800" spc="-15" dirty="0">
                <a:latin typeface="Calibri"/>
                <a:cs typeface="Calibri"/>
              </a:rPr>
              <a:t>next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slide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06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47D65B-F2B7-4D54-A020-F32F46CE40EF}"/>
</file>

<file path=customXml/itemProps2.xml><?xml version="1.0" encoding="utf-8"?>
<ds:datastoreItem xmlns:ds="http://schemas.openxmlformats.org/officeDocument/2006/customXml" ds:itemID="{4A619F66-77F7-4AA3-8149-7C9DBB8A1DEA}"/>
</file>

<file path=customXml/itemProps3.xml><?xml version="1.0" encoding="utf-8"?>
<ds:datastoreItem xmlns:ds="http://schemas.openxmlformats.org/officeDocument/2006/customXml" ds:itemID="{538D6088-FD1E-4A0C-90C3-1906F69F399C}"/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2767</Words>
  <Application>Microsoft Office PowerPoint</Application>
  <PresentationFormat>Widescreen</PresentationFormat>
  <Paragraphs>239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Neoplasia 5</vt:lpstr>
      <vt:lpstr>Continuation of insensitivity to growth  inhibitors</vt:lpstr>
      <vt:lpstr>TGF beta pathway</vt:lpstr>
      <vt:lpstr>TGF Beta</vt:lpstr>
      <vt:lpstr>PowerPoint Presentation</vt:lpstr>
      <vt:lpstr>Contact inhibition</vt:lpstr>
      <vt:lpstr>Contact inhibition</vt:lpstr>
      <vt:lpstr>PowerPoint Presentation</vt:lpstr>
      <vt:lpstr>E cadherin</vt:lpstr>
      <vt:lpstr>PowerPoint Presentation</vt:lpstr>
      <vt:lpstr>merlin protein and contact  inhibition</vt:lpstr>
      <vt:lpstr>APC (adenomatous polyposis coli) gene</vt:lpstr>
      <vt:lpstr>Functions of beta catenin</vt:lpstr>
      <vt:lpstr>Beta catenin and contact inhibition:  explanation:</vt:lpstr>
      <vt:lpstr>PowerPoint Presentation</vt:lpstr>
      <vt:lpstr>recap</vt:lpstr>
      <vt:lpstr>PowerPoint Presentation</vt:lpstr>
      <vt:lpstr>APC adenomatous polyposis coli</vt:lpstr>
      <vt:lpstr>FAP syndrome: colon full of adenomas!</vt:lpstr>
      <vt:lpstr>Third hallmark: limitless replicative potential</vt:lpstr>
      <vt:lpstr>telomeres</vt:lpstr>
      <vt:lpstr>Cell Senescence &amp; Telomeres</vt:lpstr>
      <vt:lpstr>PowerPoint Presentation</vt:lpstr>
      <vt:lpstr>PowerPoint Presentation</vt:lpstr>
      <vt:lpstr>PowerPoint Presentation</vt:lpstr>
      <vt:lpstr>Test your understanding: read this pathology  report and spot the mistake there</vt:lpstr>
      <vt:lpstr>answer</vt:lpstr>
      <vt:lpstr>Fourth hallmark</vt:lpstr>
      <vt:lpstr>Apoptosis: a reminder!</vt:lpstr>
      <vt:lpstr>extrinsic pathway</vt:lpstr>
      <vt:lpstr>Extrinsic pathway</vt:lpstr>
      <vt:lpstr>Extrinsic pathway</vt:lpstr>
      <vt:lpstr>Intrinsic pathway = mitochondrial pathway</vt:lpstr>
      <vt:lpstr>Intrinsic pathway</vt:lpstr>
      <vt:lpstr>Mitochondrial permeability</vt:lpstr>
      <vt:lpstr>note</vt:lpstr>
      <vt:lpstr>PowerPoint Presentation</vt:lpstr>
      <vt:lpstr>P53 and apoptosis</vt:lpstr>
      <vt:lpstr>bcl2</vt:lpstr>
      <vt:lpstr>Follicular lymphoma/ note the formation of  follicles</vt:lpstr>
      <vt:lpstr>Fifth hallmark: changes in cell metabolism</vt:lpstr>
      <vt:lpstr>Reprogramming of energy metabolism</vt:lpstr>
      <vt:lpstr>Reprogramming of energy metabolism</vt:lpstr>
      <vt:lpstr>Warburg effect</vt:lpstr>
      <vt:lpstr>Aerobic glycolysis</vt:lpstr>
      <vt:lpstr>Note:</vt:lpstr>
      <vt:lpstr>How does cancer cells do this switch of  metabolism????</vt:lpstr>
      <vt:lpstr>PowerPoint Presentation</vt:lpstr>
      <vt:lpstr>PET scan</vt:lpstr>
      <vt:lpstr>PET scan</vt:lpstr>
      <vt:lpstr>PET scan</vt:lpstr>
      <vt:lpstr>IMPORTANT NOTE</vt:lpstr>
      <vt:lpstr>autophagy</vt:lpstr>
      <vt:lpstr>autophagy</vt:lpstr>
      <vt:lpstr>note</vt:lpstr>
      <vt:lpstr>Oncometabolism</vt:lpstr>
      <vt:lpstr>How a mutation in IDH causes cancer?</vt:lpstr>
      <vt:lpstr>Oncometabolite: a metabolic product causing  oncogenesis.</vt:lpstr>
      <vt:lpstr>PowerPoint Presentation</vt:lpstr>
      <vt:lpstr>Reference: Robin Basic Pathology, 10th edition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Continuation of insensitivity to growth  inhibitors</dc:title>
  <dc:creator>User</dc:creator>
  <cp:lastModifiedBy>User</cp:lastModifiedBy>
  <cp:revision>17</cp:revision>
  <dcterms:created xsi:type="dcterms:W3CDTF">2020-12-04T17:20:31Z</dcterms:created>
  <dcterms:modified xsi:type="dcterms:W3CDTF">2020-12-08T17:58:56Z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