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58" autoAdjust="0"/>
    <p:restoredTop sz="94686"/>
  </p:normalViewPr>
  <p:slideViewPr>
    <p:cSldViewPr>
      <p:cViewPr varScale="1">
        <p:scale>
          <a:sx n="101" d="100"/>
          <a:sy n="101" d="100"/>
        </p:scale>
        <p:origin x="180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B83A90B-2182-4271-97C6-8B3B1C3A2163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A071AFB-1170-4B87-A0DA-AD7683D9C4D1}" type="slidenum">
              <a:rPr lang="en-US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immagine diapositiva 819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miter lim="800000"/>
          </a:ln>
        </p:spPr>
      </p:sp>
      <p:sp>
        <p:nvSpPr>
          <p:cNvPr id="8195" name="Segnaposto note 8194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noFill/>
          <a:ln>
            <a:miter lim="800000"/>
          </a:ln>
        </p:spPr>
        <p:txBody>
          <a:bodyPr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endParaRPr/>
          </a:p>
        </p:txBody>
      </p:sp>
      <p:sp>
        <p:nvSpPr>
          <p:cNvPr id="8196" name="Segnaposto intestazione 819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fld id="{96486A27-8AD0-4BBD-A2E3-36921EE667F2}" type="header">
              <a:rPr sz="1200"/>
              <a:t>​</a:t>
            </a:fld>
            <a:endParaRPr sz="1200"/>
          </a:p>
        </p:txBody>
      </p:sp>
      <p:sp>
        <p:nvSpPr>
          <p:cNvPr id="8197" name="Segnaposto data 8196"/>
          <p:cNvSpPr>
            <a:spLocks noGrp="1"/>
          </p:cNvSpPr>
          <p:nvPr>
            <p:ph type="dt" idx="1"/>
          </p:nvPr>
        </p:nvSpPr>
        <p:spPr/>
        <p:txBody>
          <a:bodyPr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/>
            <a:endParaRPr sz="1200"/>
          </a:p>
        </p:txBody>
      </p:sp>
      <p:sp>
        <p:nvSpPr>
          <p:cNvPr id="8198" name="Segnaposto piè di pagina 8197"/>
          <p:cNvSpPr>
            <a:spLocks noGrp="1"/>
          </p:cNvSpPr>
          <p:nvPr>
            <p:ph type="ftr" sz="quarter" idx="4"/>
          </p:nvPr>
        </p:nvSpPr>
        <p:spPr/>
        <p:txBody>
          <a:bodyPr anchor="b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/>
            <a:fld id="{5DF411AA-E8C2-46E7-9F05-155A1B33127F}" type="footer">
              <a:rPr sz="1200"/>
              <a:t>​</a:t>
            </a:fld>
            <a:endParaRPr sz="1200"/>
          </a:p>
        </p:txBody>
      </p:sp>
      <p:sp>
        <p:nvSpPr>
          <p:cNvPr id="8199" name="Segnaposto numero diapositiva 8198"/>
          <p:cNvSpPr>
            <a:spLocks noGrp="1"/>
          </p:cNvSpPr>
          <p:nvPr>
            <p:ph type="sldNum" sz="quarter" idx="5"/>
          </p:nvPr>
        </p:nvSpPr>
        <p:spPr/>
        <p:txBody>
          <a:bodyPr anchor="b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/>
            <a:fld id="{057AA9C8-C691-4D12-A218-6A1B928F1E48}" type="slidenum">
              <a:rPr sz="1200"/>
              <a:t>1</a:t>
            </a:fld>
            <a:endParaRPr sz="1200"/>
          </a:p>
        </p:txBody>
      </p:sp>
    </p:spTree>
    <p:extLst>
      <p:ext uri="{BB962C8B-B14F-4D97-AF65-F5344CB8AC3E}">
        <p14:creationId xmlns:p14="http://schemas.microsoft.com/office/powerpoint/2010/main" val="17467371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egnaposto immagine diapositiva 58369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miter lim="800000"/>
          </a:ln>
        </p:spPr>
      </p:sp>
      <p:sp>
        <p:nvSpPr>
          <p:cNvPr id="58371" name="Segnaposto note 58370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noFill/>
          <a:ln>
            <a:miter lim="800000"/>
          </a:ln>
        </p:spPr>
        <p:txBody>
          <a:bodyPr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endParaRPr/>
          </a:p>
        </p:txBody>
      </p:sp>
      <p:sp>
        <p:nvSpPr>
          <p:cNvPr id="58372" name="Segnaposto intestazione 58371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fld id="{1122D32A-4734-4773-B012-D4B732823AD2}" type="header">
              <a:rPr sz="1200"/>
              <a:t>​</a:t>
            </a:fld>
            <a:endParaRPr sz="1200"/>
          </a:p>
        </p:txBody>
      </p:sp>
      <p:sp>
        <p:nvSpPr>
          <p:cNvPr id="58373" name="Segnaposto data 58372"/>
          <p:cNvSpPr>
            <a:spLocks noGrp="1"/>
          </p:cNvSpPr>
          <p:nvPr>
            <p:ph type="dt" idx="1"/>
          </p:nvPr>
        </p:nvSpPr>
        <p:spPr/>
        <p:txBody>
          <a:bodyPr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/>
            <a:endParaRPr sz="1200"/>
          </a:p>
        </p:txBody>
      </p:sp>
      <p:sp>
        <p:nvSpPr>
          <p:cNvPr id="58374" name="Segnaposto piè di pagina 58373"/>
          <p:cNvSpPr>
            <a:spLocks noGrp="1"/>
          </p:cNvSpPr>
          <p:nvPr>
            <p:ph type="ftr" sz="quarter" idx="4"/>
          </p:nvPr>
        </p:nvSpPr>
        <p:spPr/>
        <p:txBody>
          <a:bodyPr anchor="b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/>
            <a:fld id="{BB17440A-C59B-4537-872B-3FC374317157}" type="footer">
              <a:rPr sz="1200"/>
              <a:t>​</a:t>
            </a:fld>
            <a:endParaRPr sz="1200"/>
          </a:p>
        </p:txBody>
      </p:sp>
      <p:sp>
        <p:nvSpPr>
          <p:cNvPr id="58375" name="Segnaposto numero diapositiva 58374"/>
          <p:cNvSpPr>
            <a:spLocks noGrp="1"/>
          </p:cNvSpPr>
          <p:nvPr>
            <p:ph type="sldNum" sz="quarter" idx="5"/>
          </p:nvPr>
        </p:nvSpPr>
        <p:spPr/>
        <p:txBody>
          <a:bodyPr anchor="b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/>
            <a:fld id="{F4BC2408-86BF-4213-A8B8-A9B56B26718F}" type="slidenum">
              <a:rPr sz="1200"/>
              <a:t>10</a:t>
            </a:fld>
            <a:endParaRPr sz="1200"/>
          </a:p>
        </p:txBody>
      </p:sp>
    </p:spTree>
    <p:extLst>
      <p:ext uri="{BB962C8B-B14F-4D97-AF65-F5344CB8AC3E}">
        <p14:creationId xmlns:p14="http://schemas.microsoft.com/office/powerpoint/2010/main" val="22250525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egnaposto immagine diapositiva 60417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miter lim="800000"/>
          </a:ln>
        </p:spPr>
      </p:sp>
      <p:sp>
        <p:nvSpPr>
          <p:cNvPr id="60419" name="Segnaposto note 60418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noFill/>
          <a:ln>
            <a:miter lim="800000"/>
          </a:ln>
        </p:spPr>
        <p:txBody>
          <a:bodyPr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endParaRPr/>
          </a:p>
        </p:txBody>
      </p:sp>
      <p:sp>
        <p:nvSpPr>
          <p:cNvPr id="60420" name="Segnaposto intestazione 60419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fld id="{CE53AC37-5EC8-472B-A700-AFD6B6AF340D}" type="header">
              <a:rPr sz="1200"/>
              <a:t>​</a:t>
            </a:fld>
            <a:endParaRPr sz="1200"/>
          </a:p>
        </p:txBody>
      </p:sp>
      <p:sp>
        <p:nvSpPr>
          <p:cNvPr id="60421" name="Segnaposto data 60420"/>
          <p:cNvSpPr>
            <a:spLocks noGrp="1"/>
          </p:cNvSpPr>
          <p:nvPr>
            <p:ph type="dt" idx="1"/>
          </p:nvPr>
        </p:nvSpPr>
        <p:spPr/>
        <p:txBody>
          <a:bodyPr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/>
            <a:endParaRPr sz="1200"/>
          </a:p>
        </p:txBody>
      </p:sp>
      <p:sp>
        <p:nvSpPr>
          <p:cNvPr id="60422" name="Segnaposto piè di pagina 60421"/>
          <p:cNvSpPr>
            <a:spLocks noGrp="1"/>
          </p:cNvSpPr>
          <p:nvPr>
            <p:ph type="ftr" sz="quarter" idx="4"/>
          </p:nvPr>
        </p:nvSpPr>
        <p:spPr/>
        <p:txBody>
          <a:bodyPr anchor="b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/>
            <a:fld id="{B8AFECE5-611E-40E5-896F-3E5410C539D2}" type="footer">
              <a:rPr sz="1200"/>
              <a:t>​</a:t>
            </a:fld>
            <a:endParaRPr sz="1200"/>
          </a:p>
        </p:txBody>
      </p:sp>
      <p:sp>
        <p:nvSpPr>
          <p:cNvPr id="60423" name="Segnaposto numero diapositiva 60422"/>
          <p:cNvSpPr>
            <a:spLocks noGrp="1"/>
          </p:cNvSpPr>
          <p:nvPr>
            <p:ph type="sldNum" sz="quarter" idx="5"/>
          </p:nvPr>
        </p:nvSpPr>
        <p:spPr/>
        <p:txBody>
          <a:bodyPr anchor="b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/>
            <a:fld id="{E7EB666D-6BE9-4B3F-9582-A5F549A3901D}" type="slidenum">
              <a:rPr sz="1200"/>
              <a:t>11</a:t>
            </a:fld>
            <a:endParaRPr sz="1200"/>
          </a:p>
        </p:txBody>
      </p:sp>
    </p:spTree>
    <p:extLst>
      <p:ext uri="{BB962C8B-B14F-4D97-AF65-F5344CB8AC3E}">
        <p14:creationId xmlns:p14="http://schemas.microsoft.com/office/powerpoint/2010/main" val="12593295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54577F-3D31-4D95-A124-269D7D21BA7A}" type="slidenum">
              <a:rPr lang="en-US"/>
              <a:pPr/>
              <a:t>12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702656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1225E5-CFB0-4563-A348-E9A71178E5E2}" type="slidenum">
              <a:rPr lang="en-US"/>
              <a:pPr/>
              <a:t>13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93BADE-342D-4D0E-91B6-34A1C7253F15}" type="slidenum">
              <a:rPr lang="en-US"/>
              <a:pPr/>
              <a:t>14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304A8D-C56B-4723-93C2-383F0A73AEBD}" type="slidenum">
              <a:rPr lang="en-US"/>
              <a:pPr/>
              <a:t>15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BB1980-0CD7-42C6-8315-66D078587B6D}" type="slidenum">
              <a:rPr lang="en-US"/>
              <a:pPr/>
              <a:t>16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8EDC65-5B5F-4DC9-ACF0-73D9636973EE}" type="slidenum">
              <a:rPr lang="en-US"/>
              <a:pPr/>
              <a:t>17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3E1E15-2047-4B88-B3C0-B52B7B3EE8D1}" type="slidenum">
              <a:rPr lang="en-US"/>
              <a:pPr/>
              <a:t>18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5B2843-2CFD-4F18-B0FA-8A4A9D2C437A}" type="slidenum">
              <a:rPr lang="en-US"/>
              <a:pPr/>
              <a:t>19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egnaposto immagine diapositiva 419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miter lim="800000"/>
          </a:ln>
        </p:spPr>
      </p:sp>
      <p:sp>
        <p:nvSpPr>
          <p:cNvPr id="41987" name="Segnaposto note 41986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noFill/>
          <a:ln>
            <a:miter lim="800000"/>
          </a:ln>
        </p:spPr>
        <p:txBody>
          <a:bodyPr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endParaRPr/>
          </a:p>
        </p:txBody>
      </p:sp>
      <p:sp>
        <p:nvSpPr>
          <p:cNvPr id="41988" name="Segnaposto intestazione 41987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fld id="{5E94AE58-EC99-4DEE-AB5C-442AA4880094}" type="header">
              <a:rPr sz="1200"/>
              <a:t>​</a:t>
            </a:fld>
            <a:endParaRPr sz="1200"/>
          </a:p>
        </p:txBody>
      </p:sp>
      <p:sp>
        <p:nvSpPr>
          <p:cNvPr id="41989" name="Segnaposto data 41988"/>
          <p:cNvSpPr>
            <a:spLocks noGrp="1"/>
          </p:cNvSpPr>
          <p:nvPr>
            <p:ph type="dt" idx="1"/>
          </p:nvPr>
        </p:nvSpPr>
        <p:spPr/>
        <p:txBody>
          <a:bodyPr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/>
            <a:endParaRPr sz="1200"/>
          </a:p>
        </p:txBody>
      </p:sp>
      <p:sp>
        <p:nvSpPr>
          <p:cNvPr id="41990" name="Segnaposto piè di pagina 41989"/>
          <p:cNvSpPr>
            <a:spLocks noGrp="1"/>
          </p:cNvSpPr>
          <p:nvPr>
            <p:ph type="ftr" sz="quarter" idx="4"/>
          </p:nvPr>
        </p:nvSpPr>
        <p:spPr/>
        <p:txBody>
          <a:bodyPr anchor="b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/>
            <a:fld id="{F4F45544-B49C-4163-832A-330B7182832F}" type="footer">
              <a:rPr sz="1200"/>
              <a:t>​</a:t>
            </a:fld>
            <a:endParaRPr sz="1200"/>
          </a:p>
        </p:txBody>
      </p:sp>
      <p:sp>
        <p:nvSpPr>
          <p:cNvPr id="41991" name="Segnaposto numero diapositiva 41990"/>
          <p:cNvSpPr>
            <a:spLocks noGrp="1"/>
          </p:cNvSpPr>
          <p:nvPr>
            <p:ph type="sldNum" sz="quarter" idx="5"/>
          </p:nvPr>
        </p:nvSpPr>
        <p:spPr/>
        <p:txBody>
          <a:bodyPr anchor="b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/>
            <a:fld id="{46786466-C0EA-4704-8D53-61EB9E1B98F3}" type="slidenum">
              <a:rPr sz="1200"/>
              <a:t>2</a:t>
            </a:fld>
            <a:endParaRPr sz="1200"/>
          </a:p>
        </p:txBody>
      </p:sp>
    </p:spTree>
    <p:extLst>
      <p:ext uri="{BB962C8B-B14F-4D97-AF65-F5344CB8AC3E}">
        <p14:creationId xmlns:p14="http://schemas.microsoft.com/office/powerpoint/2010/main" val="29668455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86CFA4-2220-4FCE-98E4-AB9DAC064F0D}" type="slidenum">
              <a:rPr lang="en-US"/>
              <a:pPr/>
              <a:t>20</a:t>
            </a:fld>
            <a:endParaRPr lang="en-US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5C2200-C63B-4A3F-8650-7524D0FD5D21}" type="slidenum">
              <a:rPr lang="en-US"/>
              <a:pPr/>
              <a:t>21</a:t>
            </a:fld>
            <a:endParaRPr 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egnaposto immagine diapositiva 4403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miter lim="800000"/>
          </a:ln>
        </p:spPr>
      </p:sp>
      <p:sp>
        <p:nvSpPr>
          <p:cNvPr id="44035" name="Segnaposto note 44034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noFill/>
          <a:ln>
            <a:miter lim="800000"/>
          </a:ln>
        </p:spPr>
        <p:txBody>
          <a:bodyPr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endParaRPr/>
          </a:p>
        </p:txBody>
      </p:sp>
      <p:sp>
        <p:nvSpPr>
          <p:cNvPr id="44036" name="Segnaposto intestazione 4403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fld id="{EF69250C-A162-4145-9B04-6FCA4AAE62C2}" type="header">
              <a:rPr sz="1200"/>
              <a:t>​</a:t>
            </a:fld>
            <a:endParaRPr sz="1200"/>
          </a:p>
        </p:txBody>
      </p:sp>
      <p:sp>
        <p:nvSpPr>
          <p:cNvPr id="44037" name="Segnaposto data 44036"/>
          <p:cNvSpPr>
            <a:spLocks noGrp="1"/>
          </p:cNvSpPr>
          <p:nvPr>
            <p:ph type="dt" idx="1"/>
          </p:nvPr>
        </p:nvSpPr>
        <p:spPr/>
        <p:txBody>
          <a:bodyPr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/>
            <a:endParaRPr sz="1200"/>
          </a:p>
        </p:txBody>
      </p:sp>
      <p:sp>
        <p:nvSpPr>
          <p:cNvPr id="44038" name="Segnaposto piè di pagina 44037"/>
          <p:cNvSpPr>
            <a:spLocks noGrp="1"/>
          </p:cNvSpPr>
          <p:nvPr>
            <p:ph type="ftr" sz="quarter" idx="4"/>
          </p:nvPr>
        </p:nvSpPr>
        <p:spPr/>
        <p:txBody>
          <a:bodyPr anchor="b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/>
            <a:fld id="{8740EAA0-0A19-4993-997D-516B6C684645}" type="footer">
              <a:rPr sz="1200"/>
              <a:t>​</a:t>
            </a:fld>
            <a:endParaRPr sz="1200"/>
          </a:p>
        </p:txBody>
      </p:sp>
      <p:sp>
        <p:nvSpPr>
          <p:cNvPr id="44039" name="Segnaposto numero diapositiva 44038"/>
          <p:cNvSpPr>
            <a:spLocks noGrp="1"/>
          </p:cNvSpPr>
          <p:nvPr>
            <p:ph type="sldNum" sz="quarter" idx="5"/>
          </p:nvPr>
        </p:nvSpPr>
        <p:spPr/>
        <p:txBody>
          <a:bodyPr anchor="b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/>
            <a:fld id="{800AF3F0-DDD9-46D4-A348-2DD88B32DD2D}" type="slidenum">
              <a:rPr sz="1200"/>
              <a:t>3</a:t>
            </a:fld>
            <a:endParaRPr sz="1200"/>
          </a:p>
        </p:txBody>
      </p:sp>
    </p:spTree>
    <p:extLst>
      <p:ext uri="{BB962C8B-B14F-4D97-AF65-F5344CB8AC3E}">
        <p14:creationId xmlns:p14="http://schemas.microsoft.com/office/powerpoint/2010/main" val="4280627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egnaposto immagine diapositiva 46081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miter lim="800000"/>
          </a:ln>
        </p:spPr>
      </p:sp>
      <p:sp>
        <p:nvSpPr>
          <p:cNvPr id="46083" name="Segnaposto note 46082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noFill/>
          <a:ln>
            <a:miter lim="800000"/>
          </a:ln>
        </p:spPr>
        <p:txBody>
          <a:bodyPr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endParaRPr/>
          </a:p>
        </p:txBody>
      </p:sp>
      <p:sp>
        <p:nvSpPr>
          <p:cNvPr id="46084" name="Segnaposto intestazione 4608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fld id="{EC647F11-3382-4731-9189-981C42D77FED}" type="header">
              <a:rPr sz="1200"/>
              <a:t>​</a:t>
            </a:fld>
            <a:endParaRPr sz="1200"/>
          </a:p>
        </p:txBody>
      </p:sp>
      <p:sp>
        <p:nvSpPr>
          <p:cNvPr id="46085" name="Segnaposto data 46084"/>
          <p:cNvSpPr>
            <a:spLocks noGrp="1"/>
          </p:cNvSpPr>
          <p:nvPr>
            <p:ph type="dt" idx="1"/>
          </p:nvPr>
        </p:nvSpPr>
        <p:spPr/>
        <p:txBody>
          <a:bodyPr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/>
            <a:endParaRPr sz="1200"/>
          </a:p>
        </p:txBody>
      </p:sp>
      <p:sp>
        <p:nvSpPr>
          <p:cNvPr id="46086" name="Segnaposto piè di pagina 46085"/>
          <p:cNvSpPr>
            <a:spLocks noGrp="1"/>
          </p:cNvSpPr>
          <p:nvPr>
            <p:ph type="ftr" sz="quarter" idx="4"/>
          </p:nvPr>
        </p:nvSpPr>
        <p:spPr/>
        <p:txBody>
          <a:bodyPr anchor="b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/>
            <a:fld id="{DABC17F3-2D9D-47C6-A9C2-FDFB8C583CB6}" type="footer">
              <a:rPr sz="1200"/>
              <a:t>​</a:t>
            </a:fld>
            <a:endParaRPr sz="1200"/>
          </a:p>
        </p:txBody>
      </p:sp>
      <p:sp>
        <p:nvSpPr>
          <p:cNvPr id="46087" name="Segnaposto numero diapositiva 46086"/>
          <p:cNvSpPr>
            <a:spLocks noGrp="1"/>
          </p:cNvSpPr>
          <p:nvPr>
            <p:ph type="sldNum" sz="quarter" idx="5"/>
          </p:nvPr>
        </p:nvSpPr>
        <p:spPr/>
        <p:txBody>
          <a:bodyPr anchor="b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/>
            <a:fld id="{8A99C88D-104D-410F-B66F-2F4E6106E3AC}" type="slidenum">
              <a:rPr sz="1200"/>
              <a:t>4</a:t>
            </a:fld>
            <a:endParaRPr sz="1200"/>
          </a:p>
        </p:txBody>
      </p:sp>
    </p:spTree>
    <p:extLst>
      <p:ext uri="{BB962C8B-B14F-4D97-AF65-F5344CB8AC3E}">
        <p14:creationId xmlns:p14="http://schemas.microsoft.com/office/powerpoint/2010/main" val="41796451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egnaposto immagine diapositiva 48129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miter lim="800000"/>
          </a:ln>
        </p:spPr>
      </p:sp>
      <p:sp>
        <p:nvSpPr>
          <p:cNvPr id="48131" name="Segnaposto note 48130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noFill/>
          <a:ln>
            <a:miter lim="800000"/>
          </a:ln>
        </p:spPr>
        <p:txBody>
          <a:bodyPr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endParaRPr/>
          </a:p>
        </p:txBody>
      </p:sp>
      <p:sp>
        <p:nvSpPr>
          <p:cNvPr id="48132" name="Segnaposto intestazione 48131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fld id="{58B2FFA2-FB4A-4D27-B4AD-EC70DE3D623E}" type="header">
              <a:rPr sz="1200"/>
              <a:t>​</a:t>
            </a:fld>
            <a:endParaRPr sz="1200"/>
          </a:p>
        </p:txBody>
      </p:sp>
      <p:sp>
        <p:nvSpPr>
          <p:cNvPr id="48133" name="Segnaposto data 48132"/>
          <p:cNvSpPr>
            <a:spLocks noGrp="1"/>
          </p:cNvSpPr>
          <p:nvPr>
            <p:ph type="dt" idx="1"/>
          </p:nvPr>
        </p:nvSpPr>
        <p:spPr/>
        <p:txBody>
          <a:bodyPr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/>
            <a:endParaRPr sz="1200"/>
          </a:p>
        </p:txBody>
      </p:sp>
      <p:sp>
        <p:nvSpPr>
          <p:cNvPr id="48134" name="Segnaposto piè di pagina 48133"/>
          <p:cNvSpPr>
            <a:spLocks noGrp="1"/>
          </p:cNvSpPr>
          <p:nvPr>
            <p:ph type="ftr" sz="quarter" idx="4"/>
          </p:nvPr>
        </p:nvSpPr>
        <p:spPr/>
        <p:txBody>
          <a:bodyPr anchor="b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/>
            <a:fld id="{7DE836F9-54B8-4935-95EC-7BC5EDA6C2C9}" type="footer">
              <a:rPr sz="1200"/>
              <a:t>​</a:t>
            </a:fld>
            <a:endParaRPr sz="1200"/>
          </a:p>
        </p:txBody>
      </p:sp>
      <p:sp>
        <p:nvSpPr>
          <p:cNvPr id="48135" name="Segnaposto numero diapositiva 48134"/>
          <p:cNvSpPr>
            <a:spLocks noGrp="1"/>
          </p:cNvSpPr>
          <p:nvPr>
            <p:ph type="sldNum" sz="quarter" idx="5"/>
          </p:nvPr>
        </p:nvSpPr>
        <p:spPr/>
        <p:txBody>
          <a:bodyPr anchor="b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/>
            <a:fld id="{6F09FA33-9CB4-4CAA-B759-38995E8FD4E1}" type="slidenum">
              <a:rPr sz="1200"/>
              <a:t>5</a:t>
            </a:fld>
            <a:endParaRPr sz="1200"/>
          </a:p>
        </p:txBody>
      </p:sp>
    </p:spTree>
    <p:extLst>
      <p:ext uri="{BB962C8B-B14F-4D97-AF65-F5344CB8AC3E}">
        <p14:creationId xmlns:p14="http://schemas.microsoft.com/office/powerpoint/2010/main" val="25439805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egnaposto immagine diapositiva 50177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miter lim="800000"/>
          </a:ln>
        </p:spPr>
      </p:sp>
      <p:sp>
        <p:nvSpPr>
          <p:cNvPr id="50179" name="Segnaposto note 50178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noFill/>
          <a:ln>
            <a:miter lim="800000"/>
          </a:ln>
        </p:spPr>
        <p:txBody>
          <a:bodyPr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endParaRPr/>
          </a:p>
        </p:txBody>
      </p:sp>
      <p:sp>
        <p:nvSpPr>
          <p:cNvPr id="50180" name="Segnaposto intestazione 50179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fld id="{4F49ECF9-13FD-487F-A195-31679693433B}" type="header">
              <a:rPr sz="1200"/>
              <a:t>​</a:t>
            </a:fld>
            <a:endParaRPr sz="1200"/>
          </a:p>
        </p:txBody>
      </p:sp>
      <p:sp>
        <p:nvSpPr>
          <p:cNvPr id="50181" name="Segnaposto data 50180"/>
          <p:cNvSpPr>
            <a:spLocks noGrp="1"/>
          </p:cNvSpPr>
          <p:nvPr>
            <p:ph type="dt" idx="1"/>
          </p:nvPr>
        </p:nvSpPr>
        <p:spPr/>
        <p:txBody>
          <a:bodyPr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/>
            <a:endParaRPr sz="1200"/>
          </a:p>
        </p:txBody>
      </p:sp>
      <p:sp>
        <p:nvSpPr>
          <p:cNvPr id="50182" name="Segnaposto piè di pagina 50181"/>
          <p:cNvSpPr>
            <a:spLocks noGrp="1"/>
          </p:cNvSpPr>
          <p:nvPr>
            <p:ph type="ftr" sz="quarter" idx="4"/>
          </p:nvPr>
        </p:nvSpPr>
        <p:spPr/>
        <p:txBody>
          <a:bodyPr anchor="b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/>
            <a:fld id="{5B9FC04E-97E1-46B3-98D5-9A9FE9F7F4D3}" type="footer">
              <a:rPr sz="1200"/>
              <a:t>​</a:t>
            </a:fld>
            <a:endParaRPr sz="1200"/>
          </a:p>
        </p:txBody>
      </p:sp>
      <p:sp>
        <p:nvSpPr>
          <p:cNvPr id="50183" name="Segnaposto numero diapositiva 50182"/>
          <p:cNvSpPr>
            <a:spLocks noGrp="1"/>
          </p:cNvSpPr>
          <p:nvPr>
            <p:ph type="sldNum" sz="quarter" idx="5"/>
          </p:nvPr>
        </p:nvSpPr>
        <p:spPr/>
        <p:txBody>
          <a:bodyPr anchor="b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/>
            <a:fld id="{7C90867B-15E5-417C-BA30-95825CEE9F8A}" type="slidenum">
              <a:rPr sz="1200"/>
              <a:t>6</a:t>
            </a:fld>
            <a:endParaRPr sz="1200"/>
          </a:p>
        </p:txBody>
      </p:sp>
    </p:spTree>
    <p:extLst>
      <p:ext uri="{BB962C8B-B14F-4D97-AF65-F5344CB8AC3E}">
        <p14:creationId xmlns:p14="http://schemas.microsoft.com/office/powerpoint/2010/main" val="121114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egnaposto immagine diapositiva 5222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miter lim="800000"/>
          </a:ln>
        </p:spPr>
      </p:sp>
      <p:sp>
        <p:nvSpPr>
          <p:cNvPr id="52227" name="Segnaposto note 52226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noFill/>
          <a:ln>
            <a:miter lim="800000"/>
          </a:ln>
        </p:spPr>
        <p:txBody>
          <a:bodyPr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endParaRPr/>
          </a:p>
        </p:txBody>
      </p:sp>
      <p:sp>
        <p:nvSpPr>
          <p:cNvPr id="52228" name="Segnaposto intestazione 52227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fld id="{F90FB0D0-A506-4B53-8D59-187ECFFF619F}" type="header">
              <a:rPr sz="1200"/>
              <a:t>​</a:t>
            </a:fld>
            <a:endParaRPr sz="1200"/>
          </a:p>
        </p:txBody>
      </p:sp>
      <p:sp>
        <p:nvSpPr>
          <p:cNvPr id="52229" name="Segnaposto data 52228"/>
          <p:cNvSpPr>
            <a:spLocks noGrp="1"/>
          </p:cNvSpPr>
          <p:nvPr>
            <p:ph type="dt" idx="1"/>
          </p:nvPr>
        </p:nvSpPr>
        <p:spPr/>
        <p:txBody>
          <a:bodyPr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/>
            <a:endParaRPr sz="1200"/>
          </a:p>
        </p:txBody>
      </p:sp>
      <p:sp>
        <p:nvSpPr>
          <p:cNvPr id="52230" name="Segnaposto piè di pagina 52229"/>
          <p:cNvSpPr>
            <a:spLocks noGrp="1"/>
          </p:cNvSpPr>
          <p:nvPr>
            <p:ph type="ftr" sz="quarter" idx="4"/>
          </p:nvPr>
        </p:nvSpPr>
        <p:spPr/>
        <p:txBody>
          <a:bodyPr anchor="b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/>
            <a:fld id="{F1471EE5-FB9F-4BBF-AE1F-DF0A23D1F646}" type="footer">
              <a:rPr sz="1200"/>
              <a:t>​</a:t>
            </a:fld>
            <a:endParaRPr sz="1200"/>
          </a:p>
        </p:txBody>
      </p:sp>
      <p:sp>
        <p:nvSpPr>
          <p:cNvPr id="52231" name="Segnaposto numero diapositiva 52230"/>
          <p:cNvSpPr>
            <a:spLocks noGrp="1"/>
          </p:cNvSpPr>
          <p:nvPr>
            <p:ph type="sldNum" sz="quarter" idx="5"/>
          </p:nvPr>
        </p:nvSpPr>
        <p:spPr/>
        <p:txBody>
          <a:bodyPr anchor="b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/>
            <a:fld id="{86407CAE-E3B2-4A7D-89F5-14361141E68F}" type="slidenum">
              <a:rPr sz="1200"/>
              <a:t>7</a:t>
            </a:fld>
            <a:endParaRPr sz="1200"/>
          </a:p>
        </p:txBody>
      </p:sp>
    </p:spTree>
    <p:extLst>
      <p:ext uri="{BB962C8B-B14F-4D97-AF65-F5344CB8AC3E}">
        <p14:creationId xmlns:p14="http://schemas.microsoft.com/office/powerpoint/2010/main" val="28953239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egnaposto immagine diapositiva 5427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miter lim="800000"/>
          </a:ln>
        </p:spPr>
      </p:sp>
      <p:sp>
        <p:nvSpPr>
          <p:cNvPr id="54275" name="Segnaposto note 54274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noFill/>
          <a:ln>
            <a:miter lim="800000"/>
          </a:ln>
        </p:spPr>
        <p:txBody>
          <a:bodyPr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endParaRPr/>
          </a:p>
        </p:txBody>
      </p:sp>
      <p:sp>
        <p:nvSpPr>
          <p:cNvPr id="54276" name="Segnaposto intestazione 54275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fld id="{9185A8B2-3BC2-48D5-8895-54809ABFCD89}" type="header">
              <a:rPr sz="1200"/>
              <a:t>​</a:t>
            </a:fld>
            <a:endParaRPr sz="1200"/>
          </a:p>
        </p:txBody>
      </p:sp>
      <p:sp>
        <p:nvSpPr>
          <p:cNvPr id="54277" name="Segnaposto data 54276"/>
          <p:cNvSpPr>
            <a:spLocks noGrp="1"/>
          </p:cNvSpPr>
          <p:nvPr>
            <p:ph type="dt" idx="1"/>
          </p:nvPr>
        </p:nvSpPr>
        <p:spPr/>
        <p:txBody>
          <a:bodyPr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/>
            <a:endParaRPr sz="1200"/>
          </a:p>
        </p:txBody>
      </p:sp>
      <p:sp>
        <p:nvSpPr>
          <p:cNvPr id="54278" name="Segnaposto piè di pagina 54277"/>
          <p:cNvSpPr>
            <a:spLocks noGrp="1"/>
          </p:cNvSpPr>
          <p:nvPr>
            <p:ph type="ftr" sz="quarter" idx="4"/>
          </p:nvPr>
        </p:nvSpPr>
        <p:spPr/>
        <p:txBody>
          <a:bodyPr anchor="b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/>
            <a:fld id="{48A9243C-16E5-4EA2-83CB-5B96F933227F}" type="footer">
              <a:rPr sz="1200"/>
              <a:t>​</a:t>
            </a:fld>
            <a:endParaRPr sz="1200"/>
          </a:p>
        </p:txBody>
      </p:sp>
      <p:sp>
        <p:nvSpPr>
          <p:cNvPr id="54279" name="Segnaposto numero diapositiva 54278"/>
          <p:cNvSpPr>
            <a:spLocks noGrp="1"/>
          </p:cNvSpPr>
          <p:nvPr>
            <p:ph type="sldNum" sz="quarter" idx="5"/>
          </p:nvPr>
        </p:nvSpPr>
        <p:spPr/>
        <p:txBody>
          <a:bodyPr anchor="b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/>
            <a:fld id="{EF615BC3-E797-4EEF-8B20-3E8AAC74E9DC}" type="slidenum">
              <a:rPr sz="1200"/>
              <a:t>8</a:t>
            </a:fld>
            <a:endParaRPr sz="1200"/>
          </a:p>
        </p:txBody>
      </p:sp>
    </p:spTree>
    <p:extLst>
      <p:ext uri="{BB962C8B-B14F-4D97-AF65-F5344CB8AC3E}">
        <p14:creationId xmlns:p14="http://schemas.microsoft.com/office/powerpoint/2010/main" val="9983400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egnaposto immagine diapositiva 56321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miter lim="800000"/>
          </a:ln>
        </p:spPr>
      </p:sp>
      <p:sp>
        <p:nvSpPr>
          <p:cNvPr id="56323" name="Segnaposto note 56322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noFill/>
          <a:ln>
            <a:miter lim="800000"/>
          </a:ln>
        </p:spPr>
        <p:txBody>
          <a:bodyPr/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Times New Roman" pitchFamily="18" charset="0"/>
              </a:defRPr>
            </a:lvl5pPr>
          </a:lstStyle>
          <a:p>
            <a:endParaRPr/>
          </a:p>
        </p:txBody>
      </p:sp>
      <p:sp>
        <p:nvSpPr>
          <p:cNvPr id="56324" name="Segnaposto intestazione 5632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lvl="0"/>
            <a:fld id="{15447D0F-9101-476A-8A7A-E72796E30104}" type="header">
              <a:rPr sz="1200"/>
              <a:t>​</a:t>
            </a:fld>
            <a:endParaRPr sz="1200"/>
          </a:p>
        </p:txBody>
      </p:sp>
      <p:sp>
        <p:nvSpPr>
          <p:cNvPr id="56325" name="Segnaposto data 56324"/>
          <p:cNvSpPr>
            <a:spLocks noGrp="1"/>
          </p:cNvSpPr>
          <p:nvPr>
            <p:ph type="dt" idx="1"/>
          </p:nvPr>
        </p:nvSpPr>
        <p:spPr/>
        <p:txBody>
          <a:bodyPr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/>
            <a:endParaRPr sz="1200"/>
          </a:p>
        </p:txBody>
      </p:sp>
      <p:sp>
        <p:nvSpPr>
          <p:cNvPr id="56326" name="Segnaposto piè di pagina 56325"/>
          <p:cNvSpPr>
            <a:spLocks noGrp="1"/>
          </p:cNvSpPr>
          <p:nvPr>
            <p:ph type="ftr" sz="quarter" idx="4"/>
          </p:nvPr>
        </p:nvSpPr>
        <p:spPr/>
        <p:txBody>
          <a:bodyPr anchor="b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/>
            <a:fld id="{BCD27365-4713-4511-A358-FD6EBF3457C3}" type="footer">
              <a:rPr sz="1200"/>
              <a:t>​</a:t>
            </a:fld>
            <a:endParaRPr sz="1200"/>
          </a:p>
        </p:txBody>
      </p:sp>
      <p:sp>
        <p:nvSpPr>
          <p:cNvPr id="56327" name="Segnaposto numero diapositiva 56326"/>
          <p:cNvSpPr>
            <a:spLocks noGrp="1"/>
          </p:cNvSpPr>
          <p:nvPr>
            <p:ph type="sldNum" sz="quarter" idx="5"/>
          </p:nvPr>
        </p:nvSpPr>
        <p:spPr/>
        <p:txBody>
          <a:bodyPr anchor="b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r"/>
            <a:fld id="{FB6DEC1C-0304-48C5-888B-26274CAFF88D}" type="slidenum">
              <a:rPr sz="1200"/>
              <a:t>9</a:t>
            </a:fld>
            <a:endParaRPr sz="1200"/>
          </a:p>
        </p:txBody>
      </p:sp>
    </p:spTree>
    <p:extLst>
      <p:ext uri="{BB962C8B-B14F-4D97-AF65-F5344CB8AC3E}">
        <p14:creationId xmlns:p14="http://schemas.microsoft.com/office/powerpoint/2010/main" val="903242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6" name="Group 18"/>
          <p:cNvGrpSpPr>
            <a:grpSpLocks/>
          </p:cNvGrpSpPr>
          <p:nvPr/>
        </p:nvGrpSpPr>
        <p:grpSpPr bwMode="auto">
          <a:xfrm>
            <a:off x="2166938" y="563563"/>
            <a:ext cx="4800600" cy="6151562"/>
            <a:chOff x="1365" y="355"/>
            <a:chExt cx="3024" cy="3875"/>
          </a:xfrm>
        </p:grpSpPr>
        <p:sp>
          <p:nvSpPr>
            <p:cNvPr id="2050" name="Freeform 2"/>
            <p:cNvSpPr>
              <a:spLocks/>
            </p:cNvSpPr>
            <p:nvPr/>
          </p:nvSpPr>
          <p:spPr bwMode="auto">
            <a:xfrm>
              <a:off x="2835" y="586"/>
              <a:ext cx="88" cy="1121"/>
            </a:xfrm>
            <a:custGeom>
              <a:avLst/>
              <a:gdLst/>
              <a:ahLst/>
              <a:cxnLst>
                <a:cxn ang="0">
                  <a:pos x="0" y="1120"/>
                </a:cxn>
                <a:cxn ang="0">
                  <a:pos x="0" y="0"/>
                </a:cxn>
                <a:cxn ang="0">
                  <a:pos x="87" y="0"/>
                </a:cxn>
                <a:cxn ang="0">
                  <a:pos x="87" y="1085"/>
                </a:cxn>
                <a:cxn ang="0">
                  <a:pos x="0" y="1120"/>
                </a:cxn>
              </a:cxnLst>
              <a:rect l="0" t="0" r="r" b="b"/>
              <a:pathLst>
                <a:path w="88" h="1121">
                  <a:moveTo>
                    <a:pt x="0" y="1120"/>
                  </a:moveTo>
                  <a:lnTo>
                    <a:pt x="0" y="0"/>
                  </a:lnTo>
                  <a:lnTo>
                    <a:pt x="87" y="0"/>
                  </a:lnTo>
                  <a:lnTo>
                    <a:pt x="87" y="1085"/>
                  </a:lnTo>
                  <a:lnTo>
                    <a:pt x="0" y="1120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51" name="Freeform 3"/>
            <p:cNvSpPr>
              <a:spLocks/>
            </p:cNvSpPr>
            <p:nvPr/>
          </p:nvSpPr>
          <p:spPr bwMode="auto">
            <a:xfrm>
              <a:off x="2834" y="1900"/>
              <a:ext cx="84" cy="363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83" y="0"/>
                </a:cxn>
                <a:cxn ang="0">
                  <a:pos x="74" y="329"/>
                </a:cxn>
                <a:cxn ang="0">
                  <a:pos x="0" y="362"/>
                </a:cxn>
                <a:cxn ang="0">
                  <a:pos x="0" y="29"/>
                </a:cxn>
              </a:cxnLst>
              <a:rect l="0" t="0" r="r" b="b"/>
              <a:pathLst>
                <a:path w="84" h="363">
                  <a:moveTo>
                    <a:pt x="0" y="29"/>
                  </a:moveTo>
                  <a:lnTo>
                    <a:pt x="83" y="0"/>
                  </a:lnTo>
                  <a:lnTo>
                    <a:pt x="74" y="329"/>
                  </a:lnTo>
                  <a:lnTo>
                    <a:pt x="0" y="362"/>
                  </a:lnTo>
                  <a:lnTo>
                    <a:pt x="0" y="29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52" name="Freeform 4"/>
            <p:cNvSpPr>
              <a:spLocks/>
            </p:cNvSpPr>
            <p:nvPr/>
          </p:nvSpPr>
          <p:spPr bwMode="auto">
            <a:xfrm>
              <a:off x="2825" y="2493"/>
              <a:ext cx="84" cy="249"/>
            </a:xfrm>
            <a:custGeom>
              <a:avLst/>
              <a:gdLst/>
              <a:ahLst/>
              <a:cxnLst>
                <a:cxn ang="0">
                  <a:pos x="2" y="213"/>
                </a:cxn>
                <a:cxn ang="0">
                  <a:pos x="0" y="28"/>
                </a:cxn>
                <a:cxn ang="0">
                  <a:pos x="83" y="0"/>
                </a:cxn>
                <a:cxn ang="0">
                  <a:pos x="72" y="248"/>
                </a:cxn>
                <a:cxn ang="0">
                  <a:pos x="2" y="213"/>
                </a:cxn>
              </a:cxnLst>
              <a:rect l="0" t="0" r="r" b="b"/>
              <a:pathLst>
                <a:path w="84" h="249">
                  <a:moveTo>
                    <a:pt x="2" y="213"/>
                  </a:moveTo>
                  <a:lnTo>
                    <a:pt x="0" y="28"/>
                  </a:lnTo>
                  <a:lnTo>
                    <a:pt x="83" y="0"/>
                  </a:lnTo>
                  <a:lnTo>
                    <a:pt x="72" y="248"/>
                  </a:lnTo>
                  <a:lnTo>
                    <a:pt x="2" y="213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53" name="Freeform 5"/>
            <p:cNvSpPr>
              <a:spLocks/>
            </p:cNvSpPr>
            <p:nvPr/>
          </p:nvSpPr>
          <p:spPr bwMode="auto">
            <a:xfrm>
              <a:off x="2831" y="2965"/>
              <a:ext cx="52" cy="232"/>
            </a:xfrm>
            <a:custGeom>
              <a:avLst/>
              <a:gdLst/>
              <a:ahLst/>
              <a:cxnLst>
                <a:cxn ang="0">
                  <a:pos x="13" y="204"/>
                </a:cxn>
                <a:cxn ang="0">
                  <a:pos x="0" y="0"/>
                </a:cxn>
                <a:cxn ang="0">
                  <a:pos x="51" y="26"/>
                </a:cxn>
                <a:cxn ang="0">
                  <a:pos x="47" y="231"/>
                </a:cxn>
                <a:cxn ang="0">
                  <a:pos x="13" y="204"/>
                </a:cxn>
              </a:cxnLst>
              <a:rect l="0" t="0" r="r" b="b"/>
              <a:pathLst>
                <a:path w="52" h="232">
                  <a:moveTo>
                    <a:pt x="13" y="204"/>
                  </a:moveTo>
                  <a:lnTo>
                    <a:pt x="0" y="0"/>
                  </a:lnTo>
                  <a:lnTo>
                    <a:pt x="51" y="26"/>
                  </a:lnTo>
                  <a:lnTo>
                    <a:pt x="47" y="231"/>
                  </a:lnTo>
                  <a:lnTo>
                    <a:pt x="13" y="204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54" name="Freeform 6"/>
            <p:cNvSpPr>
              <a:spLocks/>
            </p:cNvSpPr>
            <p:nvPr/>
          </p:nvSpPr>
          <p:spPr bwMode="auto">
            <a:xfrm>
              <a:off x="2851" y="3354"/>
              <a:ext cx="36" cy="133"/>
            </a:xfrm>
            <a:custGeom>
              <a:avLst/>
              <a:gdLst/>
              <a:ahLst/>
              <a:cxnLst>
                <a:cxn ang="0">
                  <a:pos x="4" y="101"/>
                </a:cxn>
                <a:cxn ang="0">
                  <a:pos x="0" y="0"/>
                </a:cxn>
                <a:cxn ang="0">
                  <a:pos x="35" y="20"/>
                </a:cxn>
                <a:cxn ang="0">
                  <a:pos x="28" y="132"/>
                </a:cxn>
                <a:cxn ang="0">
                  <a:pos x="4" y="101"/>
                </a:cxn>
              </a:cxnLst>
              <a:rect l="0" t="0" r="r" b="b"/>
              <a:pathLst>
                <a:path w="36" h="133">
                  <a:moveTo>
                    <a:pt x="4" y="101"/>
                  </a:moveTo>
                  <a:lnTo>
                    <a:pt x="0" y="0"/>
                  </a:lnTo>
                  <a:lnTo>
                    <a:pt x="35" y="20"/>
                  </a:lnTo>
                  <a:lnTo>
                    <a:pt x="28" y="132"/>
                  </a:lnTo>
                  <a:lnTo>
                    <a:pt x="4" y="101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55" name="Freeform 7"/>
            <p:cNvSpPr>
              <a:spLocks/>
            </p:cNvSpPr>
            <p:nvPr/>
          </p:nvSpPr>
          <p:spPr bwMode="auto">
            <a:xfrm>
              <a:off x="2851" y="3640"/>
              <a:ext cx="30" cy="590"/>
            </a:xfrm>
            <a:custGeom>
              <a:avLst/>
              <a:gdLst/>
              <a:ahLst/>
              <a:cxnLst>
                <a:cxn ang="0">
                  <a:pos x="15" y="589"/>
                </a:cxn>
                <a:cxn ang="0">
                  <a:pos x="0" y="0"/>
                </a:cxn>
                <a:cxn ang="0">
                  <a:pos x="29" y="37"/>
                </a:cxn>
                <a:cxn ang="0">
                  <a:pos x="15" y="589"/>
                </a:cxn>
              </a:cxnLst>
              <a:rect l="0" t="0" r="r" b="b"/>
              <a:pathLst>
                <a:path w="30" h="590">
                  <a:moveTo>
                    <a:pt x="15" y="589"/>
                  </a:moveTo>
                  <a:lnTo>
                    <a:pt x="0" y="0"/>
                  </a:lnTo>
                  <a:lnTo>
                    <a:pt x="29" y="37"/>
                  </a:lnTo>
                  <a:lnTo>
                    <a:pt x="15" y="589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56" name="Freeform 8"/>
            <p:cNvSpPr>
              <a:spLocks/>
            </p:cNvSpPr>
            <p:nvPr/>
          </p:nvSpPr>
          <p:spPr bwMode="auto">
            <a:xfrm>
              <a:off x="2600" y="3595"/>
              <a:ext cx="233" cy="130"/>
            </a:xfrm>
            <a:custGeom>
              <a:avLst/>
              <a:gdLst/>
              <a:ahLst/>
              <a:cxnLst>
                <a:cxn ang="0">
                  <a:pos x="0" y="117"/>
                </a:cxn>
                <a:cxn ang="0">
                  <a:pos x="48" y="101"/>
                </a:cxn>
                <a:cxn ang="0">
                  <a:pos x="93" y="79"/>
                </a:cxn>
                <a:cxn ang="0">
                  <a:pos x="146" y="39"/>
                </a:cxn>
                <a:cxn ang="0">
                  <a:pos x="182" y="0"/>
                </a:cxn>
                <a:cxn ang="0">
                  <a:pos x="232" y="42"/>
                </a:cxn>
                <a:cxn ang="0">
                  <a:pos x="188" y="74"/>
                </a:cxn>
                <a:cxn ang="0">
                  <a:pos x="134" y="110"/>
                </a:cxn>
                <a:cxn ang="0">
                  <a:pos x="61" y="129"/>
                </a:cxn>
                <a:cxn ang="0">
                  <a:pos x="0" y="117"/>
                </a:cxn>
              </a:cxnLst>
              <a:rect l="0" t="0" r="r" b="b"/>
              <a:pathLst>
                <a:path w="233" h="130">
                  <a:moveTo>
                    <a:pt x="0" y="117"/>
                  </a:moveTo>
                  <a:lnTo>
                    <a:pt x="48" y="101"/>
                  </a:lnTo>
                  <a:lnTo>
                    <a:pt x="93" y="79"/>
                  </a:lnTo>
                  <a:lnTo>
                    <a:pt x="146" y="39"/>
                  </a:lnTo>
                  <a:lnTo>
                    <a:pt x="182" y="0"/>
                  </a:lnTo>
                  <a:lnTo>
                    <a:pt x="232" y="42"/>
                  </a:lnTo>
                  <a:lnTo>
                    <a:pt x="188" y="74"/>
                  </a:lnTo>
                  <a:lnTo>
                    <a:pt x="134" y="110"/>
                  </a:lnTo>
                  <a:lnTo>
                    <a:pt x="61" y="129"/>
                  </a:lnTo>
                  <a:lnTo>
                    <a:pt x="0" y="117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57" name="Freeform 9"/>
            <p:cNvSpPr>
              <a:spLocks/>
            </p:cNvSpPr>
            <p:nvPr/>
          </p:nvSpPr>
          <p:spPr bwMode="auto">
            <a:xfrm>
              <a:off x="2583" y="2888"/>
              <a:ext cx="465" cy="646"/>
            </a:xfrm>
            <a:custGeom>
              <a:avLst/>
              <a:gdLst/>
              <a:ahLst/>
              <a:cxnLst>
                <a:cxn ang="0">
                  <a:pos x="359" y="645"/>
                </a:cxn>
                <a:cxn ang="0">
                  <a:pos x="405" y="616"/>
                </a:cxn>
                <a:cxn ang="0">
                  <a:pos x="447" y="580"/>
                </a:cxn>
                <a:cxn ang="0">
                  <a:pos x="460" y="552"/>
                </a:cxn>
                <a:cxn ang="0">
                  <a:pos x="464" y="515"/>
                </a:cxn>
                <a:cxn ang="0">
                  <a:pos x="451" y="468"/>
                </a:cxn>
                <a:cxn ang="0">
                  <a:pos x="424" y="424"/>
                </a:cxn>
                <a:cxn ang="0">
                  <a:pos x="380" y="385"/>
                </a:cxn>
                <a:cxn ang="0">
                  <a:pos x="168" y="259"/>
                </a:cxn>
                <a:cxn ang="0">
                  <a:pos x="133" y="235"/>
                </a:cxn>
                <a:cxn ang="0">
                  <a:pos x="111" y="208"/>
                </a:cxn>
                <a:cxn ang="0">
                  <a:pos x="104" y="166"/>
                </a:cxn>
                <a:cxn ang="0">
                  <a:pos x="117" y="124"/>
                </a:cxn>
                <a:cxn ang="0">
                  <a:pos x="155" y="95"/>
                </a:cxn>
                <a:cxn ang="0">
                  <a:pos x="222" y="52"/>
                </a:cxn>
                <a:cxn ang="0">
                  <a:pos x="124" y="0"/>
                </a:cxn>
                <a:cxn ang="0">
                  <a:pos x="55" y="41"/>
                </a:cxn>
                <a:cxn ang="0">
                  <a:pos x="27" y="70"/>
                </a:cxn>
                <a:cxn ang="0">
                  <a:pos x="2" y="123"/>
                </a:cxn>
                <a:cxn ang="0">
                  <a:pos x="0" y="189"/>
                </a:cxn>
                <a:cxn ang="0">
                  <a:pos x="29" y="257"/>
                </a:cxn>
                <a:cxn ang="0">
                  <a:pos x="78" y="300"/>
                </a:cxn>
                <a:cxn ang="0">
                  <a:pos x="311" y="442"/>
                </a:cxn>
                <a:cxn ang="0">
                  <a:pos x="358" y="474"/>
                </a:cxn>
                <a:cxn ang="0">
                  <a:pos x="375" y="516"/>
                </a:cxn>
                <a:cxn ang="0">
                  <a:pos x="375" y="550"/>
                </a:cxn>
                <a:cxn ang="0">
                  <a:pos x="308" y="608"/>
                </a:cxn>
                <a:cxn ang="0">
                  <a:pos x="359" y="645"/>
                </a:cxn>
              </a:cxnLst>
              <a:rect l="0" t="0" r="r" b="b"/>
              <a:pathLst>
                <a:path w="465" h="646">
                  <a:moveTo>
                    <a:pt x="359" y="645"/>
                  </a:moveTo>
                  <a:lnTo>
                    <a:pt x="405" y="616"/>
                  </a:lnTo>
                  <a:lnTo>
                    <a:pt x="447" y="580"/>
                  </a:lnTo>
                  <a:lnTo>
                    <a:pt x="460" y="552"/>
                  </a:lnTo>
                  <a:lnTo>
                    <a:pt x="464" y="515"/>
                  </a:lnTo>
                  <a:lnTo>
                    <a:pt x="451" y="468"/>
                  </a:lnTo>
                  <a:lnTo>
                    <a:pt x="424" y="424"/>
                  </a:lnTo>
                  <a:lnTo>
                    <a:pt x="380" y="385"/>
                  </a:lnTo>
                  <a:lnTo>
                    <a:pt x="168" y="259"/>
                  </a:lnTo>
                  <a:lnTo>
                    <a:pt x="133" y="235"/>
                  </a:lnTo>
                  <a:lnTo>
                    <a:pt x="111" y="208"/>
                  </a:lnTo>
                  <a:lnTo>
                    <a:pt x="104" y="166"/>
                  </a:lnTo>
                  <a:lnTo>
                    <a:pt x="117" y="124"/>
                  </a:lnTo>
                  <a:lnTo>
                    <a:pt x="155" y="95"/>
                  </a:lnTo>
                  <a:lnTo>
                    <a:pt x="222" y="52"/>
                  </a:lnTo>
                  <a:lnTo>
                    <a:pt x="124" y="0"/>
                  </a:lnTo>
                  <a:lnTo>
                    <a:pt x="55" y="41"/>
                  </a:lnTo>
                  <a:lnTo>
                    <a:pt x="27" y="70"/>
                  </a:lnTo>
                  <a:lnTo>
                    <a:pt x="2" y="123"/>
                  </a:lnTo>
                  <a:lnTo>
                    <a:pt x="0" y="189"/>
                  </a:lnTo>
                  <a:lnTo>
                    <a:pt x="29" y="257"/>
                  </a:lnTo>
                  <a:lnTo>
                    <a:pt x="78" y="300"/>
                  </a:lnTo>
                  <a:lnTo>
                    <a:pt x="311" y="442"/>
                  </a:lnTo>
                  <a:lnTo>
                    <a:pt x="358" y="474"/>
                  </a:lnTo>
                  <a:lnTo>
                    <a:pt x="375" y="516"/>
                  </a:lnTo>
                  <a:lnTo>
                    <a:pt x="375" y="550"/>
                  </a:lnTo>
                  <a:lnTo>
                    <a:pt x="308" y="608"/>
                  </a:lnTo>
                  <a:lnTo>
                    <a:pt x="359" y="645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58" name="Freeform 10"/>
            <p:cNvSpPr>
              <a:spLocks/>
            </p:cNvSpPr>
            <p:nvPr/>
          </p:nvSpPr>
          <p:spPr bwMode="auto">
            <a:xfrm>
              <a:off x="2966" y="2396"/>
              <a:ext cx="318" cy="422"/>
            </a:xfrm>
            <a:custGeom>
              <a:avLst/>
              <a:gdLst/>
              <a:ahLst/>
              <a:cxnLst>
                <a:cxn ang="0">
                  <a:pos x="92" y="421"/>
                </a:cxn>
                <a:cxn ang="0">
                  <a:pos x="163" y="399"/>
                </a:cxn>
                <a:cxn ang="0">
                  <a:pos x="218" y="357"/>
                </a:cxn>
                <a:cxn ang="0">
                  <a:pos x="263" y="316"/>
                </a:cxn>
                <a:cxn ang="0">
                  <a:pos x="300" y="265"/>
                </a:cxn>
                <a:cxn ang="0">
                  <a:pos x="317" y="203"/>
                </a:cxn>
                <a:cxn ang="0">
                  <a:pos x="316" y="139"/>
                </a:cxn>
                <a:cxn ang="0">
                  <a:pos x="299" y="95"/>
                </a:cxn>
                <a:cxn ang="0">
                  <a:pos x="276" y="64"/>
                </a:cxn>
                <a:cxn ang="0">
                  <a:pos x="241" y="36"/>
                </a:cxn>
                <a:cxn ang="0">
                  <a:pos x="218" y="14"/>
                </a:cxn>
                <a:cxn ang="0">
                  <a:pos x="180" y="0"/>
                </a:cxn>
                <a:cxn ang="0">
                  <a:pos x="61" y="52"/>
                </a:cxn>
                <a:cxn ang="0">
                  <a:pos x="106" y="93"/>
                </a:cxn>
                <a:cxn ang="0">
                  <a:pos x="137" y="130"/>
                </a:cxn>
                <a:cxn ang="0">
                  <a:pos x="159" y="159"/>
                </a:cxn>
                <a:cxn ang="0">
                  <a:pos x="176" y="196"/>
                </a:cxn>
                <a:cxn ang="0">
                  <a:pos x="176" y="246"/>
                </a:cxn>
                <a:cxn ang="0">
                  <a:pos x="145" y="279"/>
                </a:cxn>
                <a:cxn ang="0">
                  <a:pos x="105" y="309"/>
                </a:cxn>
                <a:cxn ang="0">
                  <a:pos x="50" y="342"/>
                </a:cxn>
                <a:cxn ang="0">
                  <a:pos x="0" y="369"/>
                </a:cxn>
                <a:cxn ang="0">
                  <a:pos x="92" y="421"/>
                </a:cxn>
              </a:cxnLst>
              <a:rect l="0" t="0" r="r" b="b"/>
              <a:pathLst>
                <a:path w="318" h="422">
                  <a:moveTo>
                    <a:pt x="92" y="421"/>
                  </a:moveTo>
                  <a:lnTo>
                    <a:pt x="163" y="399"/>
                  </a:lnTo>
                  <a:lnTo>
                    <a:pt x="218" y="357"/>
                  </a:lnTo>
                  <a:lnTo>
                    <a:pt x="263" y="316"/>
                  </a:lnTo>
                  <a:lnTo>
                    <a:pt x="300" y="265"/>
                  </a:lnTo>
                  <a:lnTo>
                    <a:pt x="317" y="203"/>
                  </a:lnTo>
                  <a:lnTo>
                    <a:pt x="316" y="139"/>
                  </a:lnTo>
                  <a:lnTo>
                    <a:pt x="299" y="95"/>
                  </a:lnTo>
                  <a:lnTo>
                    <a:pt x="276" y="64"/>
                  </a:lnTo>
                  <a:lnTo>
                    <a:pt x="241" y="36"/>
                  </a:lnTo>
                  <a:lnTo>
                    <a:pt x="218" y="14"/>
                  </a:lnTo>
                  <a:lnTo>
                    <a:pt x="180" y="0"/>
                  </a:lnTo>
                  <a:lnTo>
                    <a:pt x="61" y="52"/>
                  </a:lnTo>
                  <a:lnTo>
                    <a:pt x="106" y="93"/>
                  </a:lnTo>
                  <a:lnTo>
                    <a:pt x="137" y="130"/>
                  </a:lnTo>
                  <a:lnTo>
                    <a:pt x="159" y="159"/>
                  </a:lnTo>
                  <a:lnTo>
                    <a:pt x="176" y="196"/>
                  </a:lnTo>
                  <a:lnTo>
                    <a:pt x="176" y="246"/>
                  </a:lnTo>
                  <a:lnTo>
                    <a:pt x="145" y="279"/>
                  </a:lnTo>
                  <a:lnTo>
                    <a:pt x="105" y="309"/>
                  </a:lnTo>
                  <a:lnTo>
                    <a:pt x="50" y="342"/>
                  </a:lnTo>
                  <a:lnTo>
                    <a:pt x="0" y="369"/>
                  </a:lnTo>
                  <a:lnTo>
                    <a:pt x="92" y="421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59" name="Freeform 11"/>
            <p:cNvSpPr>
              <a:spLocks/>
            </p:cNvSpPr>
            <p:nvPr/>
          </p:nvSpPr>
          <p:spPr bwMode="auto">
            <a:xfrm>
              <a:off x="2308" y="1190"/>
              <a:ext cx="1404" cy="1153"/>
            </a:xfrm>
            <a:custGeom>
              <a:avLst/>
              <a:gdLst/>
              <a:ahLst/>
              <a:cxnLst>
                <a:cxn ang="0">
                  <a:pos x="466" y="1084"/>
                </a:cxn>
                <a:cxn ang="0">
                  <a:pos x="370" y="1066"/>
                </a:cxn>
                <a:cxn ang="0">
                  <a:pos x="299" y="1035"/>
                </a:cxn>
                <a:cxn ang="0">
                  <a:pos x="257" y="1002"/>
                </a:cxn>
                <a:cxn ang="0">
                  <a:pos x="220" y="956"/>
                </a:cxn>
                <a:cxn ang="0">
                  <a:pos x="209" y="914"/>
                </a:cxn>
                <a:cxn ang="0">
                  <a:pos x="215" y="873"/>
                </a:cxn>
                <a:cxn ang="0">
                  <a:pos x="231" y="836"/>
                </a:cxn>
                <a:cxn ang="0">
                  <a:pos x="273" y="798"/>
                </a:cxn>
                <a:cxn ang="0">
                  <a:pos x="330" y="774"/>
                </a:cxn>
                <a:cxn ang="0">
                  <a:pos x="400" y="748"/>
                </a:cxn>
                <a:cxn ang="0">
                  <a:pos x="1110" y="499"/>
                </a:cxn>
                <a:cxn ang="0">
                  <a:pos x="1207" y="451"/>
                </a:cxn>
                <a:cxn ang="0">
                  <a:pos x="1289" y="398"/>
                </a:cxn>
                <a:cxn ang="0">
                  <a:pos x="1344" y="356"/>
                </a:cxn>
                <a:cxn ang="0">
                  <a:pos x="1381" y="310"/>
                </a:cxn>
                <a:cxn ang="0">
                  <a:pos x="1403" y="249"/>
                </a:cxn>
                <a:cxn ang="0">
                  <a:pos x="1401" y="185"/>
                </a:cxn>
                <a:cxn ang="0">
                  <a:pos x="1386" y="136"/>
                </a:cxn>
                <a:cxn ang="0">
                  <a:pos x="1370" y="90"/>
                </a:cxn>
                <a:cxn ang="0">
                  <a:pos x="1335" y="55"/>
                </a:cxn>
                <a:cxn ang="0">
                  <a:pos x="1280" y="18"/>
                </a:cxn>
                <a:cxn ang="0">
                  <a:pos x="1214" y="0"/>
                </a:cxn>
                <a:cxn ang="0">
                  <a:pos x="1172" y="4"/>
                </a:cxn>
                <a:cxn ang="0">
                  <a:pos x="1111" y="7"/>
                </a:cxn>
                <a:cxn ang="0">
                  <a:pos x="1053" y="20"/>
                </a:cxn>
                <a:cxn ang="0">
                  <a:pos x="989" y="46"/>
                </a:cxn>
                <a:cxn ang="0">
                  <a:pos x="939" y="79"/>
                </a:cxn>
                <a:cxn ang="0">
                  <a:pos x="899" y="106"/>
                </a:cxn>
                <a:cxn ang="0">
                  <a:pos x="878" y="149"/>
                </a:cxn>
                <a:cxn ang="0">
                  <a:pos x="897" y="187"/>
                </a:cxn>
                <a:cxn ang="0">
                  <a:pos x="939" y="183"/>
                </a:cxn>
                <a:cxn ang="0">
                  <a:pos x="987" y="171"/>
                </a:cxn>
                <a:cxn ang="0">
                  <a:pos x="1033" y="158"/>
                </a:cxn>
                <a:cxn ang="0">
                  <a:pos x="1069" y="150"/>
                </a:cxn>
                <a:cxn ang="0">
                  <a:pos x="1111" y="150"/>
                </a:cxn>
                <a:cxn ang="0">
                  <a:pos x="1154" y="163"/>
                </a:cxn>
                <a:cxn ang="0">
                  <a:pos x="1183" y="204"/>
                </a:cxn>
                <a:cxn ang="0">
                  <a:pos x="1179" y="248"/>
                </a:cxn>
                <a:cxn ang="0">
                  <a:pos x="1157" y="286"/>
                </a:cxn>
                <a:cxn ang="0">
                  <a:pos x="1121" y="323"/>
                </a:cxn>
                <a:cxn ang="0">
                  <a:pos x="1047" y="361"/>
                </a:cxn>
                <a:cxn ang="0">
                  <a:pos x="908" y="415"/>
                </a:cxn>
                <a:cxn ang="0">
                  <a:pos x="194" y="675"/>
                </a:cxn>
                <a:cxn ang="0">
                  <a:pos x="123" y="715"/>
                </a:cxn>
                <a:cxn ang="0">
                  <a:pos x="68" y="763"/>
                </a:cxn>
                <a:cxn ang="0">
                  <a:pos x="29" y="809"/>
                </a:cxn>
                <a:cxn ang="0">
                  <a:pos x="6" y="858"/>
                </a:cxn>
                <a:cxn ang="0">
                  <a:pos x="0" y="912"/>
                </a:cxn>
                <a:cxn ang="0">
                  <a:pos x="8" y="952"/>
                </a:cxn>
                <a:cxn ang="0">
                  <a:pos x="22" y="992"/>
                </a:cxn>
                <a:cxn ang="0">
                  <a:pos x="59" y="1036"/>
                </a:cxn>
                <a:cxn ang="0">
                  <a:pos x="127" y="1095"/>
                </a:cxn>
                <a:cxn ang="0">
                  <a:pos x="198" y="1135"/>
                </a:cxn>
                <a:cxn ang="0">
                  <a:pos x="273" y="1152"/>
                </a:cxn>
                <a:cxn ang="0">
                  <a:pos x="466" y="1084"/>
                </a:cxn>
              </a:cxnLst>
              <a:rect l="0" t="0" r="r" b="b"/>
              <a:pathLst>
                <a:path w="1404" h="1153">
                  <a:moveTo>
                    <a:pt x="466" y="1084"/>
                  </a:moveTo>
                  <a:lnTo>
                    <a:pt x="370" y="1066"/>
                  </a:lnTo>
                  <a:lnTo>
                    <a:pt x="299" y="1035"/>
                  </a:lnTo>
                  <a:lnTo>
                    <a:pt x="257" y="1002"/>
                  </a:lnTo>
                  <a:lnTo>
                    <a:pt x="220" y="956"/>
                  </a:lnTo>
                  <a:lnTo>
                    <a:pt x="209" y="914"/>
                  </a:lnTo>
                  <a:lnTo>
                    <a:pt x="215" y="873"/>
                  </a:lnTo>
                  <a:lnTo>
                    <a:pt x="231" y="836"/>
                  </a:lnTo>
                  <a:lnTo>
                    <a:pt x="273" y="798"/>
                  </a:lnTo>
                  <a:lnTo>
                    <a:pt x="330" y="774"/>
                  </a:lnTo>
                  <a:lnTo>
                    <a:pt x="400" y="748"/>
                  </a:lnTo>
                  <a:lnTo>
                    <a:pt x="1110" y="499"/>
                  </a:lnTo>
                  <a:lnTo>
                    <a:pt x="1207" y="451"/>
                  </a:lnTo>
                  <a:lnTo>
                    <a:pt x="1289" y="398"/>
                  </a:lnTo>
                  <a:lnTo>
                    <a:pt x="1344" y="356"/>
                  </a:lnTo>
                  <a:lnTo>
                    <a:pt x="1381" y="310"/>
                  </a:lnTo>
                  <a:lnTo>
                    <a:pt x="1403" y="249"/>
                  </a:lnTo>
                  <a:lnTo>
                    <a:pt x="1401" y="185"/>
                  </a:lnTo>
                  <a:lnTo>
                    <a:pt x="1386" y="136"/>
                  </a:lnTo>
                  <a:lnTo>
                    <a:pt x="1370" y="90"/>
                  </a:lnTo>
                  <a:lnTo>
                    <a:pt x="1335" y="55"/>
                  </a:lnTo>
                  <a:lnTo>
                    <a:pt x="1280" y="18"/>
                  </a:lnTo>
                  <a:lnTo>
                    <a:pt x="1214" y="0"/>
                  </a:lnTo>
                  <a:lnTo>
                    <a:pt x="1172" y="4"/>
                  </a:lnTo>
                  <a:lnTo>
                    <a:pt x="1111" y="7"/>
                  </a:lnTo>
                  <a:lnTo>
                    <a:pt x="1053" y="20"/>
                  </a:lnTo>
                  <a:lnTo>
                    <a:pt x="989" y="46"/>
                  </a:lnTo>
                  <a:lnTo>
                    <a:pt x="939" y="79"/>
                  </a:lnTo>
                  <a:lnTo>
                    <a:pt x="899" y="106"/>
                  </a:lnTo>
                  <a:lnTo>
                    <a:pt x="878" y="149"/>
                  </a:lnTo>
                  <a:lnTo>
                    <a:pt x="897" y="187"/>
                  </a:lnTo>
                  <a:lnTo>
                    <a:pt x="939" y="183"/>
                  </a:lnTo>
                  <a:lnTo>
                    <a:pt x="987" y="171"/>
                  </a:lnTo>
                  <a:lnTo>
                    <a:pt x="1033" y="158"/>
                  </a:lnTo>
                  <a:lnTo>
                    <a:pt x="1069" y="150"/>
                  </a:lnTo>
                  <a:lnTo>
                    <a:pt x="1111" y="150"/>
                  </a:lnTo>
                  <a:lnTo>
                    <a:pt x="1154" y="163"/>
                  </a:lnTo>
                  <a:lnTo>
                    <a:pt x="1183" y="204"/>
                  </a:lnTo>
                  <a:lnTo>
                    <a:pt x="1179" y="248"/>
                  </a:lnTo>
                  <a:lnTo>
                    <a:pt x="1157" y="286"/>
                  </a:lnTo>
                  <a:lnTo>
                    <a:pt x="1121" y="323"/>
                  </a:lnTo>
                  <a:lnTo>
                    <a:pt x="1047" y="361"/>
                  </a:lnTo>
                  <a:lnTo>
                    <a:pt x="908" y="415"/>
                  </a:lnTo>
                  <a:lnTo>
                    <a:pt x="194" y="675"/>
                  </a:lnTo>
                  <a:lnTo>
                    <a:pt x="123" y="715"/>
                  </a:lnTo>
                  <a:lnTo>
                    <a:pt x="68" y="763"/>
                  </a:lnTo>
                  <a:lnTo>
                    <a:pt x="29" y="809"/>
                  </a:lnTo>
                  <a:lnTo>
                    <a:pt x="6" y="858"/>
                  </a:lnTo>
                  <a:lnTo>
                    <a:pt x="0" y="912"/>
                  </a:lnTo>
                  <a:lnTo>
                    <a:pt x="8" y="952"/>
                  </a:lnTo>
                  <a:lnTo>
                    <a:pt x="22" y="992"/>
                  </a:lnTo>
                  <a:lnTo>
                    <a:pt x="59" y="1036"/>
                  </a:lnTo>
                  <a:lnTo>
                    <a:pt x="127" y="1095"/>
                  </a:lnTo>
                  <a:lnTo>
                    <a:pt x="198" y="1135"/>
                  </a:lnTo>
                  <a:lnTo>
                    <a:pt x="273" y="1152"/>
                  </a:lnTo>
                  <a:lnTo>
                    <a:pt x="466" y="1084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auto">
            <a:xfrm>
              <a:off x="2711" y="3280"/>
              <a:ext cx="368" cy="422"/>
            </a:xfrm>
            <a:custGeom>
              <a:avLst/>
              <a:gdLst/>
              <a:ahLst/>
              <a:cxnLst>
                <a:cxn ang="0">
                  <a:pos x="367" y="421"/>
                </a:cxn>
                <a:cxn ang="0">
                  <a:pos x="171" y="340"/>
                </a:cxn>
                <a:cxn ang="0">
                  <a:pos x="117" y="304"/>
                </a:cxn>
                <a:cxn ang="0">
                  <a:pos x="73" y="265"/>
                </a:cxn>
                <a:cxn ang="0">
                  <a:pos x="31" y="219"/>
                </a:cxn>
                <a:cxn ang="0">
                  <a:pos x="9" y="179"/>
                </a:cxn>
                <a:cxn ang="0">
                  <a:pos x="0" y="137"/>
                </a:cxn>
                <a:cxn ang="0">
                  <a:pos x="2" y="95"/>
                </a:cxn>
                <a:cxn ang="0">
                  <a:pos x="19" y="51"/>
                </a:cxn>
                <a:cxn ang="0">
                  <a:pos x="44" y="0"/>
                </a:cxn>
                <a:cxn ang="0">
                  <a:pos x="120" y="52"/>
                </a:cxn>
                <a:cxn ang="0">
                  <a:pos x="95" y="98"/>
                </a:cxn>
                <a:cxn ang="0">
                  <a:pos x="95" y="143"/>
                </a:cxn>
                <a:cxn ang="0">
                  <a:pos x="122" y="191"/>
                </a:cxn>
                <a:cxn ang="0">
                  <a:pos x="162" y="235"/>
                </a:cxn>
                <a:cxn ang="0">
                  <a:pos x="223" y="284"/>
                </a:cxn>
                <a:cxn ang="0">
                  <a:pos x="290" y="317"/>
                </a:cxn>
                <a:cxn ang="0">
                  <a:pos x="332" y="351"/>
                </a:cxn>
                <a:cxn ang="0">
                  <a:pos x="351" y="378"/>
                </a:cxn>
                <a:cxn ang="0">
                  <a:pos x="367" y="421"/>
                </a:cxn>
              </a:cxnLst>
              <a:rect l="0" t="0" r="r" b="b"/>
              <a:pathLst>
                <a:path w="368" h="422">
                  <a:moveTo>
                    <a:pt x="367" y="421"/>
                  </a:moveTo>
                  <a:lnTo>
                    <a:pt x="171" y="340"/>
                  </a:lnTo>
                  <a:lnTo>
                    <a:pt x="117" y="304"/>
                  </a:lnTo>
                  <a:lnTo>
                    <a:pt x="73" y="265"/>
                  </a:lnTo>
                  <a:lnTo>
                    <a:pt x="31" y="219"/>
                  </a:lnTo>
                  <a:lnTo>
                    <a:pt x="9" y="179"/>
                  </a:lnTo>
                  <a:lnTo>
                    <a:pt x="0" y="137"/>
                  </a:lnTo>
                  <a:lnTo>
                    <a:pt x="2" y="95"/>
                  </a:lnTo>
                  <a:lnTo>
                    <a:pt x="19" y="51"/>
                  </a:lnTo>
                  <a:lnTo>
                    <a:pt x="44" y="0"/>
                  </a:lnTo>
                  <a:lnTo>
                    <a:pt x="120" y="52"/>
                  </a:lnTo>
                  <a:lnTo>
                    <a:pt x="95" y="98"/>
                  </a:lnTo>
                  <a:lnTo>
                    <a:pt x="95" y="143"/>
                  </a:lnTo>
                  <a:lnTo>
                    <a:pt x="122" y="191"/>
                  </a:lnTo>
                  <a:lnTo>
                    <a:pt x="162" y="235"/>
                  </a:lnTo>
                  <a:lnTo>
                    <a:pt x="223" y="284"/>
                  </a:lnTo>
                  <a:lnTo>
                    <a:pt x="290" y="317"/>
                  </a:lnTo>
                  <a:lnTo>
                    <a:pt x="332" y="351"/>
                  </a:lnTo>
                  <a:lnTo>
                    <a:pt x="351" y="378"/>
                  </a:lnTo>
                  <a:lnTo>
                    <a:pt x="367" y="421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auto">
            <a:xfrm>
              <a:off x="2432" y="1792"/>
              <a:ext cx="989" cy="1439"/>
            </a:xfrm>
            <a:custGeom>
              <a:avLst/>
              <a:gdLst/>
              <a:ahLst/>
              <a:cxnLst>
                <a:cxn ang="0">
                  <a:pos x="525" y="1438"/>
                </a:cxn>
                <a:cxn ang="0">
                  <a:pos x="582" y="1409"/>
                </a:cxn>
                <a:cxn ang="0">
                  <a:pos x="647" y="1355"/>
                </a:cxn>
                <a:cxn ang="0">
                  <a:pos x="670" y="1304"/>
                </a:cxn>
                <a:cxn ang="0">
                  <a:pos x="686" y="1255"/>
                </a:cxn>
                <a:cxn ang="0">
                  <a:pos x="677" y="1198"/>
                </a:cxn>
                <a:cxn ang="0">
                  <a:pos x="637" y="1125"/>
                </a:cxn>
                <a:cxn ang="0">
                  <a:pos x="609" y="1092"/>
                </a:cxn>
                <a:cxn ang="0">
                  <a:pos x="569" y="1063"/>
                </a:cxn>
                <a:cxn ang="0">
                  <a:pos x="259" y="905"/>
                </a:cxn>
                <a:cxn ang="0">
                  <a:pos x="201" y="863"/>
                </a:cxn>
                <a:cxn ang="0">
                  <a:pos x="177" y="843"/>
                </a:cxn>
                <a:cxn ang="0">
                  <a:pos x="160" y="800"/>
                </a:cxn>
                <a:cxn ang="0">
                  <a:pos x="171" y="766"/>
                </a:cxn>
                <a:cxn ang="0">
                  <a:pos x="215" y="738"/>
                </a:cxn>
                <a:cxn ang="0">
                  <a:pos x="294" y="709"/>
                </a:cxn>
                <a:cxn ang="0">
                  <a:pos x="780" y="521"/>
                </a:cxn>
                <a:cxn ang="0">
                  <a:pos x="856" y="471"/>
                </a:cxn>
                <a:cxn ang="0">
                  <a:pos x="918" y="417"/>
                </a:cxn>
                <a:cxn ang="0">
                  <a:pos x="953" y="379"/>
                </a:cxn>
                <a:cxn ang="0">
                  <a:pos x="984" y="334"/>
                </a:cxn>
                <a:cxn ang="0">
                  <a:pos x="988" y="274"/>
                </a:cxn>
                <a:cxn ang="0">
                  <a:pos x="972" y="214"/>
                </a:cxn>
                <a:cxn ang="0">
                  <a:pos x="953" y="167"/>
                </a:cxn>
                <a:cxn ang="0">
                  <a:pos x="920" y="126"/>
                </a:cxn>
                <a:cxn ang="0">
                  <a:pos x="875" y="85"/>
                </a:cxn>
                <a:cxn ang="0">
                  <a:pos x="828" y="50"/>
                </a:cxn>
                <a:cxn ang="0">
                  <a:pos x="803" y="29"/>
                </a:cxn>
                <a:cxn ang="0">
                  <a:pos x="756" y="0"/>
                </a:cxn>
                <a:cxn ang="0">
                  <a:pos x="588" y="61"/>
                </a:cxn>
                <a:cxn ang="0">
                  <a:pos x="649" y="104"/>
                </a:cxn>
                <a:cxn ang="0">
                  <a:pos x="694" y="145"/>
                </a:cxn>
                <a:cxn ang="0">
                  <a:pos x="739" y="182"/>
                </a:cxn>
                <a:cxn ang="0">
                  <a:pos x="780" y="223"/>
                </a:cxn>
                <a:cxn ang="0">
                  <a:pos x="803" y="272"/>
                </a:cxn>
                <a:cxn ang="0">
                  <a:pos x="787" y="323"/>
                </a:cxn>
                <a:cxn ang="0">
                  <a:pos x="729" y="369"/>
                </a:cxn>
                <a:cxn ang="0">
                  <a:pos x="639" y="413"/>
                </a:cxn>
                <a:cxn ang="0">
                  <a:pos x="212" y="589"/>
                </a:cxn>
                <a:cxn ang="0">
                  <a:pos x="160" y="608"/>
                </a:cxn>
                <a:cxn ang="0">
                  <a:pos x="88" y="653"/>
                </a:cxn>
                <a:cxn ang="0">
                  <a:pos x="43" y="698"/>
                </a:cxn>
                <a:cxn ang="0">
                  <a:pos x="9" y="755"/>
                </a:cxn>
                <a:cxn ang="0">
                  <a:pos x="0" y="820"/>
                </a:cxn>
                <a:cxn ang="0">
                  <a:pos x="10" y="872"/>
                </a:cxn>
                <a:cxn ang="0">
                  <a:pos x="40" y="914"/>
                </a:cxn>
                <a:cxn ang="0">
                  <a:pos x="84" y="949"/>
                </a:cxn>
                <a:cxn ang="0">
                  <a:pos x="159" y="999"/>
                </a:cxn>
                <a:cxn ang="0">
                  <a:pos x="487" y="1164"/>
                </a:cxn>
                <a:cxn ang="0">
                  <a:pos x="530" y="1197"/>
                </a:cxn>
                <a:cxn ang="0">
                  <a:pos x="569" y="1236"/>
                </a:cxn>
                <a:cxn ang="0">
                  <a:pos x="557" y="1292"/>
                </a:cxn>
                <a:cxn ang="0">
                  <a:pos x="502" y="1354"/>
                </a:cxn>
                <a:cxn ang="0">
                  <a:pos x="434" y="1394"/>
                </a:cxn>
                <a:cxn ang="0">
                  <a:pos x="525" y="1438"/>
                </a:cxn>
              </a:cxnLst>
              <a:rect l="0" t="0" r="r" b="b"/>
              <a:pathLst>
                <a:path w="989" h="1439">
                  <a:moveTo>
                    <a:pt x="525" y="1438"/>
                  </a:moveTo>
                  <a:lnTo>
                    <a:pt x="582" y="1409"/>
                  </a:lnTo>
                  <a:lnTo>
                    <a:pt x="647" y="1355"/>
                  </a:lnTo>
                  <a:lnTo>
                    <a:pt x="670" y="1304"/>
                  </a:lnTo>
                  <a:lnTo>
                    <a:pt x="686" y="1255"/>
                  </a:lnTo>
                  <a:lnTo>
                    <a:pt x="677" y="1198"/>
                  </a:lnTo>
                  <a:lnTo>
                    <a:pt x="637" y="1125"/>
                  </a:lnTo>
                  <a:lnTo>
                    <a:pt x="609" y="1092"/>
                  </a:lnTo>
                  <a:lnTo>
                    <a:pt x="569" y="1063"/>
                  </a:lnTo>
                  <a:lnTo>
                    <a:pt x="259" y="905"/>
                  </a:lnTo>
                  <a:lnTo>
                    <a:pt x="201" y="863"/>
                  </a:lnTo>
                  <a:lnTo>
                    <a:pt x="177" y="843"/>
                  </a:lnTo>
                  <a:lnTo>
                    <a:pt x="160" y="800"/>
                  </a:lnTo>
                  <a:lnTo>
                    <a:pt x="171" y="766"/>
                  </a:lnTo>
                  <a:lnTo>
                    <a:pt x="215" y="738"/>
                  </a:lnTo>
                  <a:lnTo>
                    <a:pt x="294" y="709"/>
                  </a:lnTo>
                  <a:lnTo>
                    <a:pt x="780" y="521"/>
                  </a:lnTo>
                  <a:lnTo>
                    <a:pt x="856" y="471"/>
                  </a:lnTo>
                  <a:lnTo>
                    <a:pt x="918" y="417"/>
                  </a:lnTo>
                  <a:lnTo>
                    <a:pt x="953" y="379"/>
                  </a:lnTo>
                  <a:lnTo>
                    <a:pt x="984" y="334"/>
                  </a:lnTo>
                  <a:lnTo>
                    <a:pt x="988" y="274"/>
                  </a:lnTo>
                  <a:lnTo>
                    <a:pt x="972" y="214"/>
                  </a:lnTo>
                  <a:lnTo>
                    <a:pt x="953" y="167"/>
                  </a:lnTo>
                  <a:lnTo>
                    <a:pt x="920" y="126"/>
                  </a:lnTo>
                  <a:lnTo>
                    <a:pt x="875" y="85"/>
                  </a:lnTo>
                  <a:lnTo>
                    <a:pt x="828" y="50"/>
                  </a:lnTo>
                  <a:lnTo>
                    <a:pt x="803" y="29"/>
                  </a:lnTo>
                  <a:lnTo>
                    <a:pt x="756" y="0"/>
                  </a:lnTo>
                  <a:lnTo>
                    <a:pt x="588" y="61"/>
                  </a:lnTo>
                  <a:lnTo>
                    <a:pt x="649" y="104"/>
                  </a:lnTo>
                  <a:lnTo>
                    <a:pt x="694" y="145"/>
                  </a:lnTo>
                  <a:lnTo>
                    <a:pt x="739" y="182"/>
                  </a:lnTo>
                  <a:lnTo>
                    <a:pt x="780" y="223"/>
                  </a:lnTo>
                  <a:lnTo>
                    <a:pt x="803" y="272"/>
                  </a:lnTo>
                  <a:lnTo>
                    <a:pt x="787" y="323"/>
                  </a:lnTo>
                  <a:lnTo>
                    <a:pt x="729" y="369"/>
                  </a:lnTo>
                  <a:lnTo>
                    <a:pt x="639" y="413"/>
                  </a:lnTo>
                  <a:lnTo>
                    <a:pt x="212" y="589"/>
                  </a:lnTo>
                  <a:lnTo>
                    <a:pt x="160" y="608"/>
                  </a:lnTo>
                  <a:lnTo>
                    <a:pt x="88" y="653"/>
                  </a:lnTo>
                  <a:lnTo>
                    <a:pt x="43" y="698"/>
                  </a:lnTo>
                  <a:lnTo>
                    <a:pt x="9" y="755"/>
                  </a:lnTo>
                  <a:lnTo>
                    <a:pt x="0" y="820"/>
                  </a:lnTo>
                  <a:lnTo>
                    <a:pt x="10" y="872"/>
                  </a:lnTo>
                  <a:lnTo>
                    <a:pt x="40" y="914"/>
                  </a:lnTo>
                  <a:lnTo>
                    <a:pt x="84" y="949"/>
                  </a:lnTo>
                  <a:lnTo>
                    <a:pt x="159" y="999"/>
                  </a:lnTo>
                  <a:lnTo>
                    <a:pt x="487" y="1164"/>
                  </a:lnTo>
                  <a:lnTo>
                    <a:pt x="530" y="1197"/>
                  </a:lnTo>
                  <a:lnTo>
                    <a:pt x="569" y="1236"/>
                  </a:lnTo>
                  <a:lnTo>
                    <a:pt x="557" y="1292"/>
                  </a:lnTo>
                  <a:lnTo>
                    <a:pt x="502" y="1354"/>
                  </a:lnTo>
                  <a:lnTo>
                    <a:pt x="434" y="1394"/>
                  </a:lnTo>
                  <a:lnTo>
                    <a:pt x="525" y="1438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62" name="Freeform 14"/>
            <p:cNvSpPr>
              <a:spLocks/>
            </p:cNvSpPr>
            <p:nvPr/>
          </p:nvSpPr>
          <p:spPr bwMode="auto">
            <a:xfrm>
              <a:off x="2100" y="1162"/>
              <a:ext cx="669" cy="582"/>
            </a:xfrm>
            <a:custGeom>
              <a:avLst/>
              <a:gdLst/>
              <a:ahLst/>
              <a:cxnLst>
                <a:cxn ang="0">
                  <a:pos x="668" y="553"/>
                </a:cxn>
                <a:cxn ang="0">
                  <a:pos x="668" y="450"/>
                </a:cxn>
                <a:cxn ang="0">
                  <a:pos x="562" y="435"/>
                </a:cxn>
                <a:cxn ang="0">
                  <a:pos x="448" y="420"/>
                </a:cxn>
                <a:cxn ang="0">
                  <a:pos x="367" y="400"/>
                </a:cxn>
                <a:cxn ang="0">
                  <a:pos x="314" y="378"/>
                </a:cxn>
                <a:cxn ang="0">
                  <a:pos x="257" y="349"/>
                </a:cxn>
                <a:cxn ang="0">
                  <a:pos x="220" y="314"/>
                </a:cxn>
                <a:cxn ang="0">
                  <a:pos x="193" y="274"/>
                </a:cxn>
                <a:cxn ang="0">
                  <a:pos x="180" y="231"/>
                </a:cxn>
                <a:cxn ang="0">
                  <a:pos x="180" y="189"/>
                </a:cxn>
                <a:cxn ang="0">
                  <a:pos x="193" y="165"/>
                </a:cxn>
                <a:cxn ang="0">
                  <a:pos x="209" y="143"/>
                </a:cxn>
                <a:cxn ang="0">
                  <a:pos x="255" y="127"/>
                </a:cxn>
                <a:cxn ang="0">
                  <a:pos x="297" y="127"/>
                </a:cxn>
                <a:cxn ang="0">
                  <a:pos x="345" y="141"/>
                </a:cxn>
                <a:cxn ang="0">
                  <a:pos x="396" y="156"/>
                </a:cxn>
                <a:cxn ang="0">
                  <a:pos x="448" y="163"/>
                </a:cxn>
                <a:cxn ang="0">
                  <a:pos x="477" y="125"/>
                </a:cxn>
                <a:cxn ang="0">
                  <a:pos x="464" y="86"/>
                </a:cxn>
                <a:cxn ang="0">
                  <a:pos x="415" y="42"/>
                </a:cxn>
                <a:cxn ang="0">
                  <a:pos x="363" y="18"/>
                </a:cxn>
                <a:cxn ang="0">
                  <a:pos x="319" y="7"/>
                </a:cxn>
                <a:cxn ang="0">
                  <a:pos x="273" y="2"/>
                </a:cxn>
                <a:cxn ang="0">
                  <a:pos x="222" y="0"/>
                </a:cxn>
                <a:cxn ang="0">
                  <a:pos x="176" y="4"/>
                </a:cxn>
                <a:cxn ang="0">
                  <a:pos x="136" y="15"/>
                </a:cxn>
                <a:cxn ang="0">
                  <a:pos x="86" y="33"/>
                </a:cxn>
                <a:cxn ang="0">
                  <a:pos x="50" y="66"/>
                </a:cxn>
                <a:cxn ang="0">
                  <a:pos x="22" y="99"/>
                </a:cxn>
                <a:cxn ang="0">
                  <a:pos x="6" y="145"/>
                </a:cxn>
                <a:cxn ang="0">
                  <a:pos x="0" y="189"/>
                </a:cxn>
                <a:cxn ang="0">
                  <a:pos x="9" y="237"/>
                </a:cxn>
                <a:cxn ang="0">
                  <a:pos x="22" y="285"/>
                </a:cxn>
                <a:cxn ang="0">
                  <a:pos x="50" y="330"/>
                </a:cxn>
                <a:cxn ang="0">
                  <a:pos x="81" y="375"/>
                </a:cxn>
                <a:cxn ang="0">
                  <a:pos x="125" y="419"/>
                </a:cxn>
                <a:cxn ang="0">
                  <a:pos x="169" y="457"/>
                </a:cxn>
                <a:cxn ang="0">
                  <a:pos x="217" y="488"/>
                </a:cxn>
                <a:cxn ang="0">
                  <a:pos x="266" y="514"/>
                </a:cxn>
                <a:cxn ang="0">
                  <a:pos x="310" y="534"/>
                </a:cxn>
                <a:cxn ang="0">
                  <a:pos x="369" y="549"/>
                </a:cxn>
                <a:cxn ang="0">
                  <a:pos x="437" y="568"/>
                </a:cxn>
                <a:cxn ang="0">
                  <a:pos x="516" y="581"/>
                </a:cxn>
                <a:cxn ang="0">
                  <a:pos x="595" y="577"/>
                </a:cxn>
                <a:cxn ang="0">
                  <a:pos x="668" y="553"/>
                </a:cxn>
              </a:cxnLst>
              <a:rect l="0" t="0" r="r" b="b"/>
              <a:pathLst>
                <a:path w="669" h="582">
                  <a:moveTo>
                    <a:pt x="668" y="553"/>
                  </a:moveTo>
                  <a:lnTo>
                    <a:pt x="668" y="450"/>
                  </a:lnTo>
                  <a:lnTo>
                    <a:pt x="562" y="435"/>
                  </a:lnTo>
                  <a:lnTo>
                    <a:pt x="448" y="420"/>
                  </a:lnTo>
                  <a:lnTo>
                    <a:pt x="367" y="400"/>
                  </a:lnTo>
                  <a:lnTo>
                    <a:pt x="314" y="378"/>
                  </a:lnTo>
                  <a:lnTo>
                    <a:pt x="257" y="349"/>
                  </a:lnTo>
                  <a:lnTo>
                    <a:pt x="220" y="314"/>
                  </a:lnTo>
                  <a:lnTo>
                    <a:pt x="193" y="274"/>
                  </a:lnTo>
                  <a:lnTo>
                    <a:pt x="180" y="231"/>
                  </a:lnTo>
                  <a:lnTo>
                    <a:pt x="180" y="189"/>
                  </a:lnTo>
                  <a:lnTo>
                    <a:pt x="193" y="165"/>
                  </a:lnTo>
                  <a:lnTo>
                    <a:pt x="209" y="143"/>
                  </a:lnTo>
                  <a:lnTo>
                    <a:pt x="255" y="127"/>
                  </a:lnTo>
                  <a:lnTo>
                    <a:pt x="297" y="127"/>
                  </a:lnTo>
                  <a:lnTo>
                    <a:pt x="345" y="141"/>
                  </a:lnTo>
                  <a:lnTo>
                    <a:pt x="396" y="156"/>
                  </a:lnTo>
                  <a:lnTo>
                    <a:pt x="448" y="163"/>
                  </a:lnTo>
                  <a:lnTo>
                    <a:pt x="477" y="125"/>
                  </a:lnTo>
                  <a:lnTo>
                    <a:pt x="464" y="86"/>
                  </a:lnTo>
                  <a:lnTo>
                    <a:pt x="415" y="42"/>
                  </a:lnTo>
                  <a:lnTo>
                    <a:pt x="363" y="18"/>
                  </a:lnTo>
                  <a:lnTo>
                    <a:pt x="319" y="7"/>
                  </a:lnTo>
                  <a:lnTo>
                    <a:pt x="273" y="2"/>
                  </a:lnTo>
                  <a:lnTo>
                    <a:pt x="222" y="0"/>
                  </a:lnTo>
                  <a:lnTo>
                    <a:pt x="176" y="4"/>
                  </a:lnTo>
                  <a:lnTo>
                    <a:pt x="136" y="15"/>
                  </a:lnTo>
                  <a:lnTo>
                    <a:pt x="86" y="33"/>
                  </a:lnTo>
                  <a:lnTo>
                    <a:pt x="50" y="66"/>
                  </a:lnTo>
                  <a:lnTo>
                    <a:pt x="22" y="99"/>
                  </a:lnTo>
                  <a:lnTo>
                    <a:pt x="6" y="145"/>
                  </a:lnTo>
                  <a:lnTo>
                    <a:pt x="0" y="189"/>
                  </a:lnTo>
                  <a:lnTo>
                    <a:pt x="9" y="237"/>
                  </a:lnTo>
                  <a:lnTo>
                    <a:pt x="22" y="285"/>
                  </a:lnTo>
                  <a:lnTo>
                    <a:pt x="50" y="330"/>
                  </a:lnTo>
                  <a:lnTo>
                    <a:pt x="81" y="375"/>
                  </a:lnTo>
                  <a:lnTo>
                    <a:pt x="125" y="419"/>
                  </a:lnTo>
                  <a:lnTo>
                    <a:pt x="169" y="457"/>
                  </a:lnTo>
                  <a:lnTo>
                    <a:pt x="217" y="488"/>
                  </a:lnTo>
                  <a:lnTo>
                    <a:pt x="266" y="514"/>
                  </a:lnTo>
                  <a:lnTo>
                    <a:pt x="310" y="534"/>
                  </a:lnTo>
                  <a:lnTo>
                    <a:pt x="369" y="549"/>
                  </a:lnTo>
                  <a:lnTo>
                    <a:pt x="437" y="568"/>
                  </a:lnTo>
                  <a:lnTo>
                    <a:pt x="516" y="581"/>
                  </a:lnTo>
                  <a:lnTo>
                    <a:pt x="595" y="577"/>
                  </a:lnTo>
                  <a:lnTo>
                    <a:pt x="668" y="553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63" name="Freeform 15"/>
            <p:cNvSpPr>
              <a:spLocks/>
            </p:cNvSpPr>
            <p:nvPr/>
          </p:nvSpPr>
          <p:spPr bwMode="auto">
            <a:xfrm>
              <a:off x="1365" y="583"/>
              <a:ext cx="1413" cy="549"/>
            </a:xfrm>
            <a:custGeom>
              <a:avLst/>
              <a:gdLst/>
              <a:ahLst/>
              <a:cxnLst>
                <a:cxn ang="0">
                  <a:pos x="1412" y="548"/>
                </a:cxn>
                <a:cxn ang="0">
                  <a:pos x="1316" y="537"/>
                </a:cxn>
                <a:cxn ang="0">
                  <a:pos x="1237" y="524"/>
                </a:cxn>
                <a:cxn ang="0">
                  <a:pos x="1179" y="511"/>
                </a:cxn>
                <a:cxn ang="0">
                  <a:pos x="1118" y="499"/>
                </a:cxn>
                <a:cxn ang="0">
                  <a:pos x="1060" y="493"/>
                </a:cxn>
                <a:cxn ang="0">
                  <a:pos x="1000" y="495"/>
                </a:cxn>
                <a:cxn ang="0">
                  <a:pos x="939" y="499"/>
                </a:cxn>
                <a:cxn ang="0">
                  <a:pos x="894" y="482"/>
                </a:cxn>
                <a:cxn ang="0">
                  <a:pos x="962" y="440"/>
                </a:cxn>
                <a:cxn ang="0">
                  <a:pos x="1005" y="411"/>
                </a:cxn>
                <a:cxn ang="0">
                  <a:pos x="1043" y="381"/>
                </a:cxn>
                <a:cxn ang="0">
                  <a:pos x="1069" y="348"/>
                </a:cxn>
                <a:cxn ang="0">
                  <a:pos x="962" y="383"/>
                </a:cxn>
                <a:cxn ang="0">
                  <a:pos x="855" y="418"/>
                </a:cxn>
                <a:cxn ang="0">
                  <a:pos x="783" y="436"/>
                </a:cxn>
                <a:cxn ang="0">
                  <a:pos x="670" y="449"/>
                </a:cxn>
                <a:cxn ang="0">
                  <a:pos x="597" y="449"/>
                </a:cxn>
                <a:cxn ang="0">
                  <a:pos x="531" y="444"/>
                </a:cxn>
                <a:cxn ang="0">
                  <a:pos x="486" y="427"/>
                </a:cxn>
                <a:cxn ang="0">
                  <a:pos x="459" y="407"/>
                </a:cxn>
                <a:cxn ang="0">
                  <a:pos x="527" y="389"/>
                </a:cxn>
                <a:cxn ang="0">
                  <a:pos x="572" y="365"/>
                </a:cxn>
                <a:cxn ang="0">
                  <a:pos x="599" y="339"/>
                </a:cxn>
                <a:cxn ang="0">
                  <a:pos x="634" y="308"/>
                </a:cxn>
                <a:cxn ang="0">
                  <a:pos x="544" y="334"/>
                </a:cxn>
                <a:cxn ang="0">
                  <a:pos x="463" y="348"/>
                </a:cxn>
                <a:cxn ang="0">
                  <a:pos x="378" y="356"/>
                </a:cxn>
                <a:cxn ang="0">
                  <a:pos x="303" y="352"/>
                </a:cxn>
                <a:cxn ang="0">
                  <a:pos x="254" y="334"/>
                </a:cxn>
                <a:cxn ang="0">
                  <a:pos x="233" y="312"/>
                </a:cxn>
                <a:cxn ang="0">
                  <a:pos x="281" y="291"/>
                </a:cxn>
                <a:cxn ang="0">
                  <a:pos x="313" y="269"/>
                </a:cxn>
                <a:cxn ang="0">
                  <a:pos x="341" y="244"/>
                </a:cxn>
                <a:cxn ang="0">
                  <a:pos x="339" y="229"/>
                </a:cxn>
                <a:cxn ang="0">
                  <a:pos x="262" y="246"/>
                </a:cxn>
                <a:cxn ang="0">
                  <a:pos x="179" y="255"/>
                </a:cxn>
                <a:cxn ang="0">
                  <a:pos x="109" y="254"/>
                </a:cxn>
                <a:cxn ang="0">
                  <a:pos x="51" y="244"/>
                </a:cxn>
                <a:cxn ang="0">
                  <a:pos x="19" y="229"/>
                </a:cxn>
                <a:cxn ang="0">
                  <a:pos x="0" y="205"/>
                </a:cxn>
                <a:cxn ang="0">
                  <a:pos x="120" y="187"/>
                </a:cxn>
                <a:cxn ang="0">
                  <a:pos x="309" y="156"/>
                </a:cxn>
                <a:cxn ang="0">
                  <a:pos x="544" y="119"/>
                </a:cxn>
                <a:cxn ang="0">
                  <a:pos x="742" y="71"/>
                </a:cxn>
                <a:cxn ang="0">
                  <a:pos x="926" y="26"/>
                </a:cxn>
                <a:cxn ang="0">
                  <a:pos x="1020" y="9"/>
                </a:cxn>
                <a:cxn ang="0">
                  <a:pos x="1098" y="0"/>
                </a:cxn>
                <a:cxn ang="0">
                  <a:pos x="1165" y="2"/>
                </a:cxn>
                <a:cxn ang="0">
                  <a:pos x="1211" y="7"/>
                </a:cxn>
                <a:cxn ang="0">
                  <a:pos x="1254" y="27"/>
                </a:cxn>
                <a:cxn ang="0">
                  <a:pos x="1288" y="71"/>
                </a:cxn>
                <a:cxn ang="0">
                  <a:pos x="1301" y="117"/>
                </a:cxn>
                <a:cxn ang="0">
                  <a:pos x="1316" y="148"/>
                </a:cxn>
                <a:cxn ang="0">
                  <a:pos x="1344" y="159"/>
                </a:cxn>
                <a:cxn ang="0">
                  <a:pos x="1384" y="156"/>
                </a:cxn>
                <a:cxn ang="0">
                  <a:pos x="1412" y="145"/>
                </a:cxn>
                <a:cxn ang="0">
                  <a:pos x="1412" y="548"/>
                </a:cxn>
              </a:cxnLst>
              <a:rect l="0" t="0" r="r" b="b"/>
              <a:pathLst>
                <a:path w="1413" h="549">
                  <a:moveTo>
                    <a:pt x="1412" y="548"/>
                  </a:moveTo>
                  <a:lnTo>
                    <a:pt x="1316" y="537"/>
                  </a:lnTo>
                  <a:lnTo>
                    <a:pt x="1237" y="524"/>
                  </a:lnTo>
                  <a:lnTo>
                    <a:pt x="1179" y="511"/>
                  </a:lnTo>
                  <a:lnTo>
                    <a:pt x="1118" y="499"/>
                  </a:lnTo>
                  <a:lnTo>
                    <a:pt x="1060" y="493"/>
                  </a:lnTo>
                  <a:lnTo>
                    <a:pt x="1000" y="495"/>
                  </a:lnTo>
                  <a:lnTo>
                    <a:pt x="939" y="499"/>
                  </a:lnTo>
                  <a:lnTo>
                    <a:pt x="894" y="482"/>
                  </a:lnTo>
                  <a:lnTo>
                    <a:pt x="962" y="440"/>
                  </a:lnTo>
                  <a:lnTo>
                    <a:pt x="1005" y="411"/>
                  </a:lnTo>
                  <a:lnTo>
                    <a:pt x="1043" y="381"/>
                  </a:lnTo>
                  <a:lnTo>
                    <a:pt x="1069" y="348"/>
                  </a:lnTo>
                  <a:lnTo>
                    <a:pt x="962" y="383"/>
                  </a:lnTo>
                  <a:lnTo>
                    <a:pt x="855" y="418"/>
                  </a:lnTo>
                  <a:lnTo>
                    <a:pt x="783" y="436"/>
                  </a:lnTo>
                  <a:lnTo>
                    <a:pt x="670" y="449"/>
                  </a:lnTo>
                  <a:lnTo>
                    <a:pt x="597" y="449"/>
                  </a:lnTo>
                  <a:lnTo>
                    <a:pt x="531" y="444"/>
                  </a:lnTo>
                  <a:lnTo>
                    <a:pt x="486" y="427"/>
                  </a:lnTo>
                  <a:lnTo>
                    <a:pt x="459" y="407"/>
                  </a:lnTo>
                  <a:lnTo>
                    <a:pt x="527" y="389"/>
                  </a:lnTo>
                  <a:lnTo>
                    <a:pt x="572" y="365"/>
                  </a:lnTo>
                  <a:lnTo>
                    <a:pt x="599" y="339"/>
                  </a:lnTo>
                  <a:lnTo>
                    <a:pt x="634" y="308"/>
                  </a:lnTo>
                  <a:lnTo>
                    <a:pt x="544" y="334"/>
                  </a:lnTo>
                  <a:lnTo>
                    <a:pt x="463" y="348"/>
                  </a:lnTo>
                  <a:lnTo>
                    <a:pt x="378" y="356"/>
                  </a:lnTo>
                  <a:lnTo>
                    <a:pt x="303" y="352"/>
                  </a:lnTo>
                  <a:lnTo>
                    <a:pt x="254" y="334"/>
                  </a:lnTo>
                  <a:lnTo>
                    <a:pt x="233" y="312"/>
                  </a:lnTo>
                  <a:lnTo>
                    <a:pt x="281" y="291"/>
                  </a:lnTo>
                  <a:lnTo>
                    <a:pt x="313" y="269"/>
                  </a:lnTo>
                  <a:lnTo>
                    <a:pt x="341" y="244"/>
                  </a:lnTo>
                  <a:lnTo>
                    <a:pt x="339" y="229"/>
                  </a:lnTo>
                  <a:lnTo>
                    <a:pt x="262" y="246"/>
                  </a:lnTo>
                  <a:lnTo>
                    <a:pt x="179" y="255"/>
                  </a:lnTo>
                  <a:lnTo>
                    <a:pt x="109" y="254"/>
                  </a:lnTo>
                  <a:lnTo>
                    <a:pt x="51" y="244"/>
                  </a:lnTo>
                  <a:lnTo>
                    <a:pt x="19" y="229"/>
                  </a:lnTo>
                  <a:lnTo>
                    <a:pt x="0" y="205"/>
                  </a:lnTo>
                  <a:lnTo>
                    <a:pt x="120" y="187"/>
                  </a:lnTo>
                  <a:lnTo>
                    <a:pt x="309" y="156"/>
                  </a:lnTo>
                  <a:lnTo>
                    <a:pt x="544" y="119"/>
                  </a:lnTo>
                  <a:lnTo>
                    <a:pt x="742" y="71"/>
                  </a:lnTo>
                  <a:lnTo>
                    <a:pt x="926" y="26"/>
                  </a:lnTo>
                  <a:lnTo>
                    <a:pt x="1020" y="9"/>
                  </a:lnTo>
                  <a:lnTo>
                    <a:pt x="1098" y="0"/>
                  </a:lnTo>
                  <a:lnTo>
                    <a:pt x="1165" y="2"/>
                  </a:lnTo>
                  <a:lnTo>
                    <a:pt x="1211" y="7"/>
                  </a:lnTo>
                  <a:lnTo>
                    <a:pt x="1254" y="27"/>
                  </a:lnTo>
                  <a:lnTo>
                    <a:pt x="1288" y="71"/>
                  </a:lnTo>
                  <a:lnTo>
                    <a:pt x="1301" y="117"/>
                  </a:lnTo>
                  <a:lnTo>
                    <a:pt x="1316" y="148"/>
                  </a:lnTo>
                  <a:lnTo>
                    <a:pt x="1344" y="159"/>
                  </a:lnTo>
                  <a:lnTo>
                    <a:pt x="1384" y="156"/>
                  </a:lnTo>
                  <a:lnTo>
                    <a:pt x="1412" y="145"/>
                  </a:lnTo>
                  <a:lnTo>
                    <a:pt x="1412" y="548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64" name="Oval 16"/>
            <p:cNvSpPr>
              <a:spLocks noChangeArrowheads="1"/>
            </p:cNvSpPr>
            <p:nvPr/>
          </p:nvSpPr>
          <p:spPr bwMode="auto">
            <a:xfrm>
              <a:off x="2785" y="355"/>
              <a:ext cx="187" cy="198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2065" name="Freeform 17"/>
            <p:cNvSpPr>
              <a:spLocks/>
            </p:cNvSpPr>
            <p:nvPr/>
          </p:nvSpPr>
          <p:spPr bwMode="auto">
            <a:xfrm>
              <a:off x="2976" y="583"/>
              <a:ext cx="1413" cy="549"/>
            </a:xfrm>
            <a:custGeom>
              <a:avLst/>
              <a:gdLst/>
              <a:ahLst/>
              <a:cxnLst>
                <a:cxn ang="0">
                  <a:pos x="0" y="548"/>
                </a:cxn>
                <a:cxn ang="0">
                  <a:pos x="96" y="537"/>
                </a:cxn>
                <a:cxn ang="0">
                  <a:pos x="175" y="524"/>
                </a:cxn>
                <a:cxn ang="0">
                  <a:pos x="233" y="511"/>
                </a:cxn>
                <a:cxn ang="0">
                  <a:pos x="294" y="499"/>
                </a:cxn>
                <a:cxn ang="0">
                  <a:pos x="352" y="493"/>
                </a:cxn>
                <a:cxn ang="0">
                  <a:pos x="412" y="495"/>
                </a:cxn>
                <a:cxn ang="0">
                  <a:pos x="473" y="499"/>
                </a:cxn>
                <a:cxn ang="0">
                  <a:pos x="518" y="482"/>
                </a:cxn>
                <a:cxn ang="0">
                  <a:pos x="450" y="440"/>
                </a:cxn>
                <a:cxn ang="0">
                  <a:pos x="407" y="411"/>
                </a:cxn>
                <a:cxn ang="0">
                  <a:pos x="369" y="381"/>
                </a:cxn>
                <a:cxn ang="0">
                  <a:pos x="343" y="348"/>
                </a:cxn>
                <a:cxn ang="0">
                  <a:pos x="450" y="383"/>
                </a:cxn>
                <a:cxn ang="0">
                  <a:pos x="557" y="418"/>
                </a:cxn>
                <a:cxn ang="0">
                  <a:pos x="629" y="436"/>
                </a:cxn>
                <a:cxn ang="0">
                  <a:pos x="742" y="449"/>
                </a:cxn>
                <a:cxn ang="0">
                  <a:pos x="815" y="449"/>
                </a:cxn>
                <a:cxn ang="0">
                  <a:pos x="881" y="444"/>
                </a:cxn>
                <a:cxn ang="0">
                  <a:pos x="926" y="427"/>
                </a:cxn>
                <a:cxn ang="0">
                  <a:pos x="953" y="407"/>
                </a:cxn>
                <a:cxn ang="0">
                  <a:pos x="885" y="389"/>
                </a:cxn>
                <a:cxn ang="0">
                  <a:pos x="840" y="365"/>
                </a:cxn>
                <a:cxn ang="0">
                  <a:pos x="809" y="339"/>
                </a:cxn>
                <a:cxn ang="0">
                  <a:pos x="778" y="308"/>
                </a:cxn>
                <a:cxn ang="0">
                  <a:pos x="868" y="334"/>
                </a:cxn>
                <a:cxn ang="0">
                  <a:pos x="949" y="348"/>
                </a:cxn>
                <a:cxn ang="0">
                  <a:pos x="1034" y="356"/>
                </a:cxn>
                <a:cxn ang="0">
                  <a:pos x="1109" y="352"/>
                </a:cxn>
                <a:cxn ang="0">
                  <a:pos x="1158" y="334"/>
                </a:cxn>
                <a:cxn ang="0">
                  <a:pos x="1179" y="312"/>
                </a:cxn>
                <a:cxn ang="0">
                  <a:pos x="1131" y="291"/>
                </a:cxn>
                <a:cxn ang="0">
                  <a:pos x="1099" y="269"/>
                </a:cxn>
                <a:cxn ang="0">
                  <a:pos x="1071" y="244"/>
                </a:cxn>
                <a:cxn ang="0">
                  <a:pos x="1073" y="229"/>
                </a:cxn>
                <a:cxn ang="0">
                  <a:pos x="1150" y="246"/>
                </a:cxn>
                <a:cxn ang="0">
                  <a:pos x="1233" y="255"/>
                </a:cxn>
                <a:cxn ang="0">
                  <a:pos x="1311" y="253"/>
                </a:cxn>
                <a:cxn ang="0">
                  <a:pos x="1361" y="244"/>
                </a:cxn>
                <a:cxn ang="0">
                  <a:pos x="1393" y="229"/>
                </a:cxn>
                <a:cxn ang="0">
                  <a:pos x="1412" y="205"/>
                </a:cxn>
                <a:cxn ang="0">
                  <a:pos x="1292" y="187"/>
                </a:cxn>
                <a:cxn ang="0">
                  <a:pos x="1087" y="158"/>
                </a:cxn>
                <a:cxn ang="0">
                  <a:pos x="868" y="119"/>
                </a:cxn>
                <a:cxn ang="0">
                  <a:pos x="670" y="71"/>
                </a:cxn>
                <a:cxn ang="0">
                  <a:pos x="486" y="26"/>
                </a:cxn>
                <a:cxn ang="0">
                  <a:pos x="392" y="9"/>
                </a:cxn>
                <a:cxn ang="0">
                  <a:pos x="314" y="0"/>
                </a:cxn>
                <a:cxn ang="0">
                  <a:pos x="247" y="2"/>
                </a:cxn>
                <a:cxn ang="0">
                  <a:pos x="201" y="7"/>
                </a:cxn>
                <a:cxn ang="0">
                  <a:pos x="158" y="27"/>
                </a:cxn>
                <a:cxn ang="0">
                  <a:pos x="124" y="71"/>
                </a:cxn>
                <a:cxn ang="0">
                  <a:pos x="111" y="117"/>
                </a:cxn>
                <a:cxn ang="0">
                  <a:pos x="96" y="148"/>
                </a:cxn>
                <a:cxn ang="0">
                  <a:pos x="68" y="159"/>
                </a:cxn>
                <a:cxn ang="0">
                  <a:pos x="28" y="156"/>
                </a:cxn>
                <a:cxn ang="0">
                  <a:pos x="0" y="145"/>
                </a:cxn>
                <a:cxn ang="0">
                  <a:pos x="0" y="548"/>
                </a:cxn>
              </a:cxnLst>
              <a:rect l="0" t="0" r="r" b="b"/>
              <a:pathLst>
                <a:path w="1413" h="549">
                  <a:moveTo>
                    <a:pt x="0" y="548"/>
                  </a:moveTo>
                  <a:lnTo>
                    <a:pt x="96" y="537"/>
                  </a:lnTo>
                  <a:lnTo>
                    <a:pt x="175" y="524"/>
                  </a:lnTo>
                  <a:lnTo>
                    <a:pt x="233" y="511"/>
                  </a:lnTo>
                  <a:lnTo>
                    <a:pt x="294" y="499"/>
                  </a:lnTo>
                  <a:lnTo>
                    <a:pt x="352" y="493"/>
                  </a:lnTo>
                  <a:lnTo>
                    <a:pt x="412" y="495"/>
                  </a:lnTo>
                  <a:lnTo>
                    <a:pt x="473" y="499"/>
                  </a:lnTo>
                  <a:lnTo>
                    <a:pt x="518" y="482"/>
                  </a:lnTo>
                  <a:lnTo>
                    <a:pt x="450" y="440"/>
                  </a:lnTo>
                  <a:lnTo>
                    <a:pt x="407" y="411"/>
                  </a:lnTo>
                  <a:lnTo>
                    <a:pt x="369" y="381"/>
                  </a:lnTo>
                  <a:lnTo>
                    <a:pt x="343" y="348"/>
                  </a:lnTo>
                  <a:lnTo>
                    <a:pt x="450" y="383"/>
                  </a:lnTo>
                  <a:lnTo>
                    <a:pt x="557" y="418"/>
                  </a:lnTo>
                  <a:lnTo>
                    <a:pt x="629" y="436"/>
                  </a:lnTo>
                  <a:lnTo>
                    <a:pt x="742" y="449"/>
                  </a:lnTo>
                  <a:lnTo>
                    <a:pt x="815" y="449"/>
                  </a:lnTo>
                  <a:lnTo>
                    <a:pt x="881" y="444"/>
                  </a:lnTo>
                  <a:lnTo>
                    <a:pt x="926" y="427"/>
                  </a:lnTo>
                  <a:lnTo>
                    <a:pt x="953" y="407"/>
                  </a:lnTo>
                  <a:lnTo>
                    <a:pt x="885" y="389"/>
                  </a:lnTo>
                  <a:lnTo>
                    <a:pt x="840" y="365"/>
                  </a:lnTo>
                  <a:lnTo>
                    <a:pt x="809" y="339"/>
                  </a:lnTo>
                  <a:lnTo>
                    <a:pt x="778" y="308"/>
                  </a:lnTo>
                  <a:lnTo>
                    <a:pt x="868" y="334"/>
                  </a:lnTo>
                  <a:lnTo>
                    <a:pt x="949" y="348"/>
                  </a:lnTo>
                  <a:lnTo>
                    <a:pt x="1034" y="356"/>
                  </a:lnTo>
                  <a:lnTo>
                    <a:pt x="1109" y="352"/>
                  </a:lnTo>
                  <a:lnTo>
                    <a:pt x="1158" y="334"/>
                  </a:lnTo>
                  <a:lnTo>
                    <a:pt x="1179" y="312"/>
                  </a:lnTo>
                  <a:lnTo>
                    <a:pt x="1131" y="291"/>
                  </a:lnTo>
                  <a:lnTo>
                    <a:pt x="1099" y="269"/>
                  </a:lnTo>
                  <a:lnTo>
                    <a:pt x="1071" y="244"/>
                  </a:lnTo>
                  <a:lnTo>
                    <a:pt x="1073" y="229"/>
                  </a:lnTo>
                  <a:lnTo>
                    <a:pt x="1150" y="246"/>
                  </a:lnTo>
                  <a:lnTo>
                    <a:pt x="1233" y="255"/>
                  </a:lnTo>
                  <a:lnTo>
                    <a:pt x="1311" y="253"/>
                  </a:lnTo>
                  <a:lnTo>
                    <a:pt x="1361" y="244"/>
                  </a:lnTo>
                  <a:lnTo>
                    <a:pt x="1393" y="229"/>
                  </a:lnTo>
                  <a:lnTo>
                    <a:pt x="1412" y="205"/>
                  </a:lnTo>
                  <a:lnTo>
                    <a:pt x="1292" y="187"/>
                  </a:lnTo>
                  <a:lnTo>
                    <a:pt x="1087" y="158"/>
                  </a:lnTo>
                  <a:lnTo>
                    <a:pt x="868" y="119"/>
                  </a:lnTo>
                  <a:lnTo>
                    <a:pt x="670" y="71"/>
                  </a:lnTo>
                  <a:lnTo>
                    <a:pt x="486" y="26"/>
                  </a:lnTo>
                  <a:lnTo>
                    <a:pt x="392" y="9"/>
                  </a:lnTo>
                  <a:lnTo>
                    <a:pt x="314" y="0"/>
                  </a:lnTo>
                  <a:lnTo>
                    <a:pt x="247" y="2"/>
                  </a:lnTo>
                  <a:lnTo>
                    <a:pt x="201" y="7"/>
                  </a:lnTo>
                  <a:lnTo>
                    <a:pt x="158" y="27"/>
                  </a:lnTo>
                  <a:lnTo>
                    <a:pt x="124" y="71"/>
                  </a:lnTo>
                  <a:lnTo>
                    <a:pt x="111" y="117"/>
                  </a:lnTo>
                  <a:lnTo>
                    <a:pt x="96" y="148"/>
                  </a:lnTo>
                  <a:lnTo>
                    <a:pt x="68" y="159"/>
                  </a:lnTo>
                  <a:lnTo>
                    <a:pt x="28" y="156"/>
                  </a:lnTo>
                  <a:lnTo>
                    <a:pt x="0" y="145"/>
                  </a:lnTo>
                  <a:lnTo>
                    <a:pt x="0" y="548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2067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52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68" name="Rectangle 2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8200" y="1371600"/>
            <a:ext cx="7772400" cy="4495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69" name="Rectangle 2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70" name="Rectangle 2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71" name="Rectangle 2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A142A40-EA8B-449A-8B5C-BA38BE57EF7D}" type="slidenum">
              <a:rPr lang="en-US"/>
              <a:pPr/>
              <a:t>‹N›</a:t>
            </a:fld>
            <a:endParaRPr lang="en-US"/>
          </a:p>
        </p:txBody>
      </p:sp>
      <p:sp>
        <p:nvSpPr>
          <p:cNvPr id="2072" name="Line 24"/>
          <p:cNvSpPr>
            <a:spLocks noChangeShapeType="1"/>
          </p:cNvSpPr>
          <p:nvPr userDrawn="1"/>
        </p:nvSpPr>
        <p:spPr bwMode="auto">
          <a:xfrm>
            <a:off x="838200" y="1371600"/>
            <a:ext cx="7772400" cy="0"/>
          </a:xfrm>
          <a:prstGeom prst="line">
            <a:avLst/>
          </a:prstGeom>
          <a:noFill/>
          <a:ln w="76200">
            <a:solidFill>
              <a:srgbClr val="33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527344-4DF5-484D-9E67-DEAAC5360A1C}" type="slidenum">
              <a:rPr lang="en-US"/>
              <a:pPr/>
              <a:t>‹N›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15100" y="400050"/>
            <a:ext cx="1943100" cy="5486400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85800" y="400050"/>
            <a:ext cx="5676900" cy="5486400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21E1746-79AE-47C1-BC7C-F029A72F4EF3}" type="slidenum">
              <a:rPr lang="en-US"/>
              <a:pPr/>
              <a:t>‹N›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35AAE3-38D5-414C-B965-522E5CA22CA1}" type="slidenum">
              <a:rPr lang="en-US"/>
              <a:pPr/>
              <a:t>‹N›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88215BA-8D13-476A-BE63-D14E219DF965}" type="slidenum">
              <a:rPr lang="en-US"/>
              <a:pPr/>
              <a:t>‹N›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85800" y="17716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7716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31FFAA-C928-4F4A-BD2F-61F0C8E19FFF}" type="slidenum">
              <a:rPr lang="en-US"/>
              <a:pPr/>
              <a:t>‹N›</a:t>
            </a:fld>
            <a:endParaRPr lang="en-US"/>
          </a:p>
        </p:txBody>
      </p:sp>
      <p:sp>
        <p:nvSpPr>
          <p:cNvPr id="7" name="عنصر نائب للتذييل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2ED168A-71DA-403F-B201-924D482378DA}" type="slidenum">
              <a:rPr lang="en-US"/>
              <a:pPr/>
              <a:t>‹N›</a:t>
            </a:fld>
            <a:endParaRPr lang="en-US"/>
          </a:p>
        </p:txBody>
      </p:sp>
      <p:sp>
        <p:nvSpPr>
          <p:cNvPr id="9" name="عنصر نائب للتذييل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EB47E2-403B-4F53-86B6-069BA54E0A25}" type="slidenum">
              <a:rPr lang="en-US"/>
              <a:pPr/>
              <a:t>‹N›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C8C9F3-E6A4-4B57-9445-94BE1948C5E5}" type="slidenum">
              <a:rPr lang="en-US"/>
              <a:pPr/>
              <a:t>‹N›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D7C924-5326-479D-AAFC-8338C439A340}" type="slidenum">
              <a:rPr lang="en-US"/>
              <a:pPr/>
              <a:t>‹N›</a:t>
            </a:fld>
            <a:endParaRPr lang="en-US"/>
          </a:p>
        </p:txBody>
      </p:sp>
      <p:sp>
        <p:nvSpPr>
          <p:cNvPr id="7" name="عنصر نائب للتذييل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B688657-3B4C-4065-BD8A-B920EF392608}" type="slidenum">
              <a:rPr lang="en-US"/>
              <a:pPr/>
              <a:t>‹N›</a:t>
            </a:fld>
            <a:endParaRPr lang="en-US"/>
          </a:p>
        </p:txBody>
      </p:sp>
      <p:sp>
        <p:nvSpPr>
          <p:cNvPr id="7" name="عنصر نائب للتذييل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29804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2" name="Group 18"/>
          <p:cNvGrpSpPr>
            <a:grpSpLocks/>
          </p:cNvGrpSpPr>
          <p:nvPr/>
        </p:nvGrpSpPr>
        <p:grpSpPr bwMode="auto">
          <a:xfrm>
            <a:off x="2166938" y="563563"/>
            <a:ext cx="4800600" cy="6151562"/>
            <a:chOff x="1365" y="355"/>
            <a:chExt cx="3024" cy="3875"/>
          </a:xfrm>
        </p:grpSpPr>
        <p:sp>
          <p:nvSpPr>
            <p:cNvPr id="1026" name="Freeform 2"/>
            <p:cNvSpPr>
              <a:spLocks/>
            </p:cNvSpPr>
            <p:nvPr/>
          </p:nvSpPr>
          <p:spPr bwMode="auto">
            <a:xfrm>
              <a:off x="2835" y="586"/>
              <a:ext cx="88" cy="1121"/>
            </a:xfrm>
            <a:custGeom>
              <a:avLst/>
              <a:gdLst/>
              <a:ahLst/>
              <a:cxnLst>
                <a:cxn ang="0">
                  <a:pos x="0" y="1120"/>
                </a:cxn>
                <a:cxn ang="0">
                  <a:pos x="0" y="0"/>
                </a:cxn>
                <a:cxn ang="0">
                  <a:pos x="87" y="0"/>
                </a:cxn>
                <a:cxn ang="0">
                  <a:pos x="87" y="1085"/>
                </a:cxn>
                <a:cxn ang="0">
                  <a:pos x="0" y="1120"/>
                </a:cxn>
              </a:cxnLst>
              <a:rect l="0" t="0" r="r" b="b"/>
              <a:pathLst>
                <a:path w="88" h="1121">
                  <a:moveTo>
                    <a:pt x="0" y="1120"/>
                  </a:moveTo>
                  <a:lnTo>
                    <a:pt x="0" y="0"/>
                  </a:lnTo>
                  <a:lnTo>
                    <a:pt x="87" y="0"/>
                  </a:lnTo>
                  <a:lnTo>
                    <a:pt x="87" y="1085"/>
                  </a:lnTo>
                  <a:lnTo>
                    <a:pt x="0" y="1120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27" name="Freeform 3"/>
            <p:cNvSpPr>
              <a:spLocks/>
            </p:cNvSpPr>
            <p:nvPr/>
          </p:nvSpPr>
          <p:spPr bwMode="auto">
            <a:xfrm>
              <a:off x="2834" y="1900"/>
              <a:ext cx="84" cy="363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83" y="0"/>
                </a:cxn>
                <a:cxn ang="0">
                  <a:pos x="74" y="329"/>
                </a:cxn>
                <a:cxn ang="0">
                  <a:pos x="0" y="362"/>
                </a:cxn>
                <a:cxn ang="0">
                  <a:pos x="0" y="29"/>
                </a:cxn>
              </a:cxnLst>
              <a:rect l="0" t="0" r="r" b="b"/>
              <a:pathLst>
                <a:path w="84" h="363">
                  <a:moveTo>
                    <a:pt x="0" y="29"/>
                  </a:moveTo>
                  <a:lnTo>
                    <a:pt x="83" y="0"/>
                  </a:lnTo>
                  <a:lnTo>
                    <a:pt x="74" y="329"/>
                  </a:lnTo>
                  <a:lnTo>
                    <a:pt x="0" y="362"/>
                  </a:lnTo>
                  <a:lnTo>
                    <a:pt x="0" y="29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28" name="Freeform 4"/>
            <p:cNvSpPr>
              <a:spLocks/>
            </p:cNvSpPr>
            <p:nvPr/>
          </p:nvSpPr>
          <p:spPr bwMode="auto">
            <a:xfrm>
              <a:off x="2825" y="2493"/>
              <a:ext cx="84" cy="249"/>
            </a:xfrm>
            <a:custGeom>
              <a:avLst/>
              <a:gdLst/>
              <a:ahLst/>
              <a:cxnLst>
                <a:cxn ang="0">
                  <a:pos x="2" y="213"/>
                </a:cxn>
                <a:cxn ang="0">
                  <a:pos x="0" y="28"/>
                </a:cxn>
                <a:cxn ang="0">
                  <a:pos x="83" y="0"/>
                </a:cxn>
                <a:cxn ang="0">
                  <a:pos x="72" y="248"/>
                </a:cxn>
                <a:cxn ang="0">
                  <a:pos x="2" y="213"/>
                </a:cxn>
              </a:cxnLst>
              <a:rect l="0" t="0" r="r" b="b"/>
              <a:pathLst>
                <a:path w="84" h="249">
                  <a:moveTo>
                    <a:pt x="2" y="213"/>
                  </a:moveTo>
                  <a:lnTo>
                    <a:pt x="0" y="28"/>
                  </a:lnTo>
                  <a:lnTo>
                    <a:pt x="83" y="0"/>
                  </a:lnTo>
                  <a:lnTo>
                    <a:pt x="72" y="248"/>
                  </a:lnTo>
                  <a:lnTo>
                    <a:pt x="2" y="213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29" name="Freeform 5"/>
            <p:cNvSpPr>
              <a:spLocks/>
            </p:cNvSpPr>
            <p:nvPr/>
          </p:nvSpPr>
          <p:spPr bwMode="auto">
            <a:xfrm>
              <a:off x="2831" y="2965"/>
              <a:ext cx="52" cy="232"/>
            </a:xfrm>
            <a:custGeom>
              <a:avLst/>
              <a:gdLst/>
              <a:ahLst/>
              <a:cxnLst>
                <a:cxn ang="0">
                  <a:pos x="13" y="204"/>
                </a:cxn>
                <a:cxn ang="0">
                  <a:pos x="0" y="0"/>
                </a:cxn>
                <a:cxn ang="0">
                  <a:pos x="51" y="26"/>
                </a:cxn>
                <a:cxn ang="0">
                  <a:pos x="47" y="231"/>
                </a:cxn>
                <a:cxn ang="0">
                  <a:pos x="13" y="204"/>
                </a:cxn>
              </a:cxnLst>
              <a:rect l="0" t="0" r="r" b="b"/>
              <a:pathLst>
                <a:path w="52" h="232">
                  <a:moveTo>
                    <a:pt x="13" y="204"/>
                  </a:moveTo>
                  <a:lnTo>
                    <a:pt x="0" y="0"/>
                  </a:lnTo>
                  <a:lnTo>
                    <a:pt x="51" y="26"/>
                  </a:lnTo>
                  <a:lnTo>
                    <a:pt x="47" y="231"/>
                  </a:lnTo>
                  <a:lnTo>
                    <a:pt x="13" y="204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2851" y="3354"/>
              <a:ext cx="36" cy="133"/>
            </a:xfrm>
            <a:custGeom>
              <a:avLst/>
              <a:gdLst/>
              <a:ahLst/>
              <a:cxnLst>
                <a:cxn ang="0">
                  <a:pos x="4" y="101"/>
                </a:cxn>
                <a:cxn ang="0">
                  <a:pos x="0" y="0"/>
                </a:cxn>
                <a:cxn ang="0">
                  <a:pos x="35" y="20"/>
                </a:cxn>
                <a:cxn ang="0">
                  <a:pos x="28" y="132"/>
                </a:cxn>
                <a:cxn ang="0">
                  <a:pos x="4" y="101"/>
                </a:cxn>
              </a:cxnLst>
              <a:rect l="0" t="0" r="r" b="b"/>
              <a:pathLst>
                <a:path w="36" h="133">
                  <a:moveTo>
                    <a:pt x="4" y="101"/>
                  </a:moveTo>
                  <a:lnTo>
                    <a:pt x="0" y="0"/>
                  </a:lnTo>
                  <a:lnTo>
                    <a:pt x="35" y="20"/>
                  </a:lnTo>
                  <a:lnTo>
                    <a:pt x="28" y="132"/>
                  </a:lnTo>
                  <a:lnTo>
                    <a:pt x="4" y="101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2851" y="3640"/>
              <a:ext cx="30" cy="590"/>
            </a:xfrm>
            <a:custGeom>
              <a:avLst/>
              <a:gdLst/>
              <a:ahLst/>
              <a:cxnLst>
                <a:cxn ang="0">
                  <a:pos x="15" y="589"/>
                </a:cxn>
                <a:cxn ang="0">
                  <a:pos x="0" y="0"/>
                </a:cxn>
                <a:cxn ang="0">
                  <a:pos x="29" y="37"/>
                </a:cxn>
                <a:cxn ang="0">
                  <a:pos x="15" y="589"/>
                </a:cxn>
              </a:cxnLst>
              <a:rect l="0" t="0" r="r" b="b"/>
              <a:pathLst>
                <a:path w="30" h="590">
                  <a:moveTo>
                    <a:pt x="15" y="589"/>
                  </a:moveTo>
                  <a:lnTo>
                    <a:pt x="0" y="0"/>
                  </a:lnTo>
                  <a:lnTo>
                    <a:pt x="29" y="37"/>
                  </a:lnTo>
                  <a:lnTo>
                    <a:pt x="15" y="589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2600" y="3595"/>
              <a:ext cx="233" cy="130"/>
            </a:xfrm>
            <a:custGeom>
              <a:avLst/>
              <a:gdLst/>
              <a:ahLst/>
              <a:cxnLst>
                <a:cxn ang="0">
                  <a:pos x="0" y="117"/>
                </a:cxn>
                <a:cxn ang="0">
                  <a:pos x="48" y="101"/>
                </a:cxn>
                <a:cxn ang="0">
                  <a:pos x="93" y="79"/>
                </a:cxn>
                <a:cxn ang="0">
                  <a:pos x="146" y="39"/>
                </a:cxn>
                <a:cxn ang="0">
                  <a:pos x="182" y="0"/>
                </a:cxn>
                <a:cxn ang="0">
                  <a:pos x="232" y="42"/>
                </a:cxn>
                <a:cxn ang="0">
                  <a:pos x="188" y="74"/>
                </a:cxn>
                <a:cxn ang="0">
                  <a:pos x="134" y="110"/>
                </a:cxn>
                <a:cxn ang="0">
                  <a:pos x="61" y="129"/>
                </a:cxn>
                <a:cxn ang="0">
                  <a:pos x="0" y="117"/>
                </a:cxn>
              </a:cxnLst>
              <a:rect l="0" t="0" r="r" b="b"/>
              <a:pathLst>
                <a:path w="233" h="130">
                  <a:moveTo>
                    <a:pt x="0" y="117"/>
                  </a:moveTo>
                  <a:lnTo>
                    <a:pt x="48" y="101"/>
                  </a:lnTo>
                  <a:lnTo>
                    <a:pt x="93" y="79"/>
                  </a:lnTo>
                  <a:lnTo>
                    <a:pt x="146" y="39"/>
                  </a:lnTo>
                  <a:lnTo>
                    <a:pt x="182" y="0"/>
                  </a:lnTo>
                  <a:lnTo>
                    <a:pt x="232" y="42"/>
                  </a:lnTo>
                  <a:lnTo>
                    <a:pt x="188" y="74"/>
                  </a:lnTo>
                  <a:lnTo>
                    <a:pt x="134" y="110"/>
                  </a:lnTo>
                  <a:lnTo>
                    <a:pt x="61" y="129"/>
                  </a:lnTo>
                  <a:lnTo>
                    <a:pt x="0" y="117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2583" y="2888"/>
              <a:ext cx="465" cy="646"/>
            </a:xfrm>
            <a:custGeom>
              <a:avLst/>
              <a:gdLst/>
              <a:ahLst/>
              <a:cxnLst>
                <a:cxn ang="0">
                  <a:pos x="359" y="645"/>
                </a:cxn>
                <a:cxn ang="0">
                  <a:pos x="405" y="616"/>
                </a:cxn>
                <a:cxn ang="0">
                  <a:pos x="447" y="580"/>
                </a:cxn>
                <a:cxn ang="0">
                  <a:pos x="460" y="552"/>
                </a:cxn>
                <a:cxn ang="0">
                  <a:pos x="464" y="515"/>
                </a:cxn>
                <a:cxn ang="0">
                  <a:pos x="451" y="468"/>
                </a:cxn>
                <a:cxn ang="0">
                  <a:pos x="424" y="424"/>
                </a:cxn>
                <a:cxn ang="0">
                  <a:pos x="380" y="385"/>
                </a:cxn>
                <a:cxn ang="0">
                  <a:pos x="168" y="259"/>
                </a:cxn>
                <a:cxn ang="0">
                  <a:pos x="133" y="235"/>
                </a:cxn>
                <a:cxn ang="0">
                  <a:pos x="111" y="208"/>
                </a:cxn>
                <a:cxn ang="0">
                  <a:pos x="104" y="166"/>
                </a:cxn>
                <a:cxn ang="0">
                  <a:pos x="117" y="124"/>
                </a:cxn>
                <a:cxn ang="0">
                  <a:pos x="155" y="95"/>
                </a:cxn>
                <a:cxn ang="0">
                  <a:pos x="222" y="52"/>
                </a:cxn>
                <a:cxn ang="0">
                  <a:pos x="124" y="0"/>
                </a:cxn>
                <a:cxn ang="0">
                  <a:pos x="55" y="41"/>
                </a:cxn>
                <a:cxn ang="0">
                  <a:pos x="27" y="70"/>
                </a:cxn>
                <a:cxn ang="0">
                  <a:pos x="2" y="123"/>
                </a:cxn>
                <a:cxn ang="0">
                  <a:pos x="0" y="189"/>
                </a:cxn>
                <a:cxn ang="0">
                  <a:pos x="29" y="257"/>
                </a:cxn>
                <a:cxn ang="0">
                  <a:pos x="78" y="300"/>
                </a:cxn>
                <a:cxn ang="0">
                  <a:pos x="311" y="442"/>
                </a:cxn>
                <a:cxn ang="0">
                  <a:pos x="358" y="474"/>
                </a:cxn>
                <a:cxn ang="0">
                  <a:pos x="375" y="516"/>
                </a:cxn>
                <a:cxn ang="0">
                  <a:pos x="375" y="550"/>
                </a:cxn>
                <a:cxn ang="0">
                  <a:pos x="308" y="608"/>
                </a:cxn>
                <a:cxn ang="0">
                  <a:pos x="359" y="645"/>
                </a:cxn>
              </a:cxnLst>
              <a:rect l="0" t="0" r="r" b="b"/>
              <a:pathLst>
                <a:path w="465" h="646">
                  <a:moveTo>
                    <a:pt x="359" y="645"/>
                  </a:moveTo>
                  <a:lnTo>
                    <a:pt x="405" y="616"/>
                  </a:lnTo>
                  <a:lnTo>
                    <a:pt x="447" y="580"/>
                  </a:lnTo>
                  <a:lnTo>
                    <a:pt x="460" y="552"/>
                  </a:lnTo>
                  <a:lnTo>
                    <a:pt x="464" y="515"/>
                  </a:lnTo>
                  <a:lnTo>
                    <a:pt x="451" y="468"/>
                  </a:lnTo>
                  <a:lnTo>
                    <a:pt x="424" y="424"/>
                  </a:lnTo>
                  <a:lnTo>
                    <a:pt x="380" y="385"/>
                  </a:lnTo>
                  <a:lnTo>
                    <a:pt x="168" y="259"/>
                  </a:lnTo>
                  <a:lnTo>
                    <a:pt x="133" y="235"/>
                  </a:lnTo>
                  <a:lnTo>
                    <a:pt x="111" y="208"/>
                  </a:lnTo>
                  <a:lnTo>
                    <a:pt x="104" y="166"/>
                  </a:lnTo>
                  <a:lnTo>
                    <a:pt x="117" y="124"/>
                  </a:lnTo>
                  <a:lnTo>
                    <a:pt x="155" y="95"/>
                  </a:lnTo>
                  <a:lnTo>
                    <a:pt x="222" y="52"/>
                  </a:lnTo>
                  <a:lnTo>
                    <a:pt x="124" y="0"/>
                  </a:lnTo>
                  <a:lnTo>
                    <a:pt x="55" y="41"/>
                  </a:lnTo>
                  <a:lnTo>
                    <a:pt x="27" y="70"/>
                  </a:lnTo>
                  <a:lnTo>
                    <a:pt x="2" y="123"/>
                  </a:lnTo>
                  <a:lnTo>
                    <a:pt x="0" y="189"/>
                  </a:lnTo>
                  <a:lnTo>
                    <a:pt x="29" y="257"/>
                  </a:lnTo>
                  <a:lnTo>
                    <a:pt x="78" y="300"/>
                  </a:lnTo>
                  <a:lnTo>
                    <a:pt x="311" y="442"/>
                  </a:lnTo>
                  <a:lnTo>
                    <a:pt x="358" y="474"/>
                  </a:lnTo>
                  <a:lnTo>
                    <a:pt x="375" y="516"/>
                  </a:lnTo>
                  <a:lnTo>
                    <a:pt x="375" y="550"/>
                  </a:lnTo>
                  <a:lnTo>
                    <a:pt x="308" y="608"/>
                  </a:lnTo>
                  <a:lnTo>
                    <a:pt x="359" y="645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2966" y="2396"/>
              <a:ext cx="318" cy="422"/>
            </a:xfrm>
            <a:custGeom>
              <a:avLst/>
              <a:gdLst/>
              <a:ahLst/>
              <a:cxnLst>
                <a:cxn ang="0">
                  <a:pos x="92" y="421"/>
                </a:cxn>
                <a:cxn ang="0">
                  <a:pos x="163" y="399"/>
                </a:cxn>
                <a:cxn ang="0">
                  <a:pos x="218" y="357"/>
                </a:cxn>
                <a:cxn ang="0">
                  <a:pos x="263" y="316"/>
                </a:cxn>
                <a:cxn ang="0">
                  <a:pos x="300" y="265"/>
                </a:cxn>
                <a:cxn ang="0">
                  <a:pos x="317" y="203"/>
                </a:cxn>
                <a:cxn ang="0">
                  <a:pos x="316" y="139"/>
                </a:cxn>
                <a:cxn ang="0">
                  <a:pos x="299" y="95"/>
                </a:cxn>
                <a:cxn ang="0">
                  <a:pos x="276" y="64"/>
                </a:cxn>
                <a:cxn ang="0">
                  <a:pos x="241" y="36"/>
                </a:cxn>
                <a:cxn ang="0">
                  <a:pos x="218" y="14"/>
                </a:cxn>
                <a:cxn ang="0">
                  <a:pos x="180" y="0"/>
                </a:cxn>
                <a:cxn ang="0">
                  <a:pos x="61" y="52"/>
                </a:cxn>
                <a:cxn ang="0">
                  <a:pos x="106" y="93"/>
                </a:cxn>
                <a:cxn ang="0">
                  <a:pos x="137" y="130"/>
                </a:cxn>
                <a:cxn ang="0">
                  <a:pos x="159" y="159"/>
                </a:cxn>
                <a:cxn ang="0">
                  <a:pos x="176" y="196"/>
                </a:cxn>
                <a:cxn ang="0">
                  <a:pos x="176" y="246"/>
                </a:cxn>
                <a:cxn ang="0">
                  <a:pos x="145" y="279"/>
                </a:cxn>
                <a:cxn ang="0">
                  <a:pos x="105" y="309"/>
                </a:cxn>
                <a:cxn ang="0">
                  <a:pos x="50" y="342"/>
                </a:cxn>
                <a:cxn ang="0">
                  <a:pos x="0" y="369"/>
                </a:cxn>
                <a:cxn ang="0">
                  <a:pos x="92" y="421"/>
                </a:cxn>
              </a:cxnLst>
              <a:rect l="0" t="0" r="r" b="b"/>
              <a:pathLst>
                <a:path w="318" h="422">
                  <a:moveTo>
                    <a:pt x="92" y="421"/>
                  </a:moveTo>
                  <a:lnTo>
                    <a:pt x="163" y="399"/>
                  </a:lnTo>
                  <a:lnTo>
                    <a:pt x="218" y="357"/>
                  </a:lnTo>
                  <a:lnTo>
                    <a:pt x="263" y="316"/>
                  </a:lnTo>
                  <a:lnTo>
                    <a:pt x="300" y="265"/>
                  </a:lnTo>
                  <a:lnTo>
                    <a:pt x="317" y="203"/>
                  </a:lnTo>
                  <a:lnTo>
                    <a:pt x="316" y="139"/>
                  </a:lnTo>
                  <a:lnTo>
                    <a:pt x="299" y="95"/>
                  </a:lnTo>
                  <a:lnTo>
                    <a:pt x="276" y="64"/>
                  </a:lnTo>
                  <a:lnTo>
                    <a:pt x="241" y="36"/>
                  </a:lnTo>
                  <a:lnTo>
                    <a:pt x="218" y="14"/>
                  </a:lnTo>
                  <a:lnTo>
                    <a:pt x="180" y="0"/>
                  </a:lnTo>
                  <a:lnTo>
                    <a:pt x="61" y="52"/>
                  </a:lnTo>
                  <a:lnTo>
                    <a:pt x="106" y="93"/>
                  </a:lnTo>
                  <a:lnTo>
                    <a:pt x="137" y="130"/>
                  </a:lnTo>
                  <a:lnTo>
                    <a:pt x="159" y="159"/>
                  </a:lnTo>
                  <a:lnTo>
                    <a:pt x="176" y="196"/>
                  </a:lnTo>
                  <a:lnTo>
                    <a:pt x="176" y="246"/>
                  </a:lnTo>
                  <a:lnTo>
                    <a:pt x="145" y="279"/>
                  </a:lnTo>
                  <a:lnTo>
                    <a:pt x="105" y="309"/>
                  </a:lnTo>
                  <a:lnTo>
                    <a:pt x="50" y="342"/>
                  </a:lnTo>
                  <a:lnTo>
                    <a:pt x="0" y="369"/>
                  </a:lnTo>
                  <a:lnTo>
                    <a:pt x="92" y="421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2308" y="1190"/>
              <a:ext cx="1404" cy="1153"/>
            </a:xfrm>
            <a:custGeom>
              <a:avLst/>
              <a:gdLst/>
              <a:ahLst/>
              <a:cxnLst>
                <a:cxn ang="0">
                  <a:pos x="466" y="1084"/>
                </a:cxn>
                <a:cxn ang="0">
                  <a:pos x="370" y="1066"/>
                </a:cxn>
                <a:cxn ang="0">
                  <a:pos x="299" y="1035"/>
                </a:cxn>
                <a:cxn ang="0">
                  <a:pos x="257" y="1002"/>
                </a:cxn>
                <a:cxn ang="0">
                  <a:pos x="220" y="956"/>
                </a:cxn>
                <a:cxn ang="0">
                  <a:pos x="209" y="914"/>
                </a:cxn>
                <a:cxn ang="0">
                  <a:pos x="215" y="873"/>
                </a:cxn>
                <a:cxn ang="0">
                  <a:pos x="231" y="836"/>
                </a:cxn>
                <a:cxn ang="0">
                  <a:pos x="273" y="798"/>
                </a:cxn>
                <a:cxn ang="0">
                  <a:pos x="330" y="774"/>
                </a:cxn>
                <a:cxn ang="0">
                  <a:pos x="400" y="748"/>
                </a:cxn>
                <a:cxn ang="0">
                  <a:pos x="1110" y="499"/>
                </a:cxn>
                <a:cxn ang="0">
                  <a:pos x="1207" y="451"/>
                </a:cxn>
                <a:cxn ang="0">
                  <a:pos x="1289" y="398"/>
                </a:cxn>
                <a:cxn ang="0">
                  <a:pos x="1344" y="356"/>
                </a:cxn>
                <a:cxn ang="0">
                  <a:pos x="1381" y="310"/>
                </a:cxn>
                <a:cxn ang="0">
                  <a:pos x="1403" y="249"/>
                </a:cxn>
                <a:cxn ang="0">
                  <a:pos x="1401" y="185"/>
                </a:cxn>
                <a:cxn ang="0">
                  <a:pos x="1386" y="136"/>
                </a:cxn>
                <a:cxn ang="0">
                  <a:pos x="1370" y="90"/>
                </a:cxn>
                <a:cxn ang="0">
                  <a:pos x="1335" y="55"/>
                </a:cxn>
                <a:cxn ang="0">
                  <a:pos x="1280" y="18"/>
                </a:cxn>
                <a:cxn ang="0">
                  <a:pos x="1214" y="0"/>
                </a:cxn>
                <a:cxn ang="0">
                  <a:pos x="1172" y="4"/>
                </a:cxn>
                <a:cxn ang="0">
                  <a:pos x="1111" y="7"/>
                </a:cxn>
                <a:cxn ang="0">
                  <a:pos x="1053" y="20"/>
                </a:cxn>
                <a:cxn ang="0">
                  <a:pos x="989" y="46"/>
                </a:cxn>
                <a:cxn ang="0">
                  <a:pos x="939" y="79"/>
                </a:cxn>
                <a:cxn ang="0">
                  <a:pos x="899" y="106"/>
                </a:cxn>
                <a:cxn ang="0">
                  <a:pos x="878" y="149"/>
                </a:cxn>
                <a:cxn ang="0">
                  <a:pos x="897" y="187"/>
                </a:cxn>
                <a:cxn ang="0">
                  <a:pos x="939" y="183"/>
                </a:cxn>
                <a:cxn ang="0">
                  <a:pos x="987" y="171"/>
                </a:cxn>
                <a:cxn ang="0">
                  <a:pos x="1033" y="158"/>
                </a:cxn>
                <a:cxn ang="0">
                  <a:pos x="1069" y="150"/>
                </a:cxn>
                <a:cxn ang="0">
                  <a:pos x="1111" y="150"/>
                </a:cxn>
                <a:cxn ang="0">
                  <a:pos x="1154" y="163"/>
                </a:cxn>
                <a:cxn ang="0">
                  <a:pos x="1183" y="204"/>
                </a:cxn>
                <a:cxn ang="0">
                  <a:pos x="1179" y="248"/>
                </a:cxn>
                <a:cxn ang="0">
                  <a:pos x="1157" y="286"/>
                </a:cxn>
                <a:cxn ang="0">
                  <a:pos x="1121" y="323"/>
                </a:cxn>
                <a:cxn ang="0">
                  <a:pos x="1047" y="361"/>
                </a:cxn>
                <a:cxn ang="0">
                  <a:pos x="908" y="415"/>
                </a:cxn>
                <a:cxn ang="0">
                  <a:pos x="194" y="675"/>
                </a:cxn>
                <a:cxn ang="0">
                  <a:pos x="123" y="715"/>
                </a:cxn>
                <a:cxn ang="0">
                  <a:pos x="68" y="763"/>
                </a:cxn>
                <a:cxn ang="0">
                  <a:pos x="29" y="809"/>
                </a:cxn>
                <a:cxn ang="0">
                  <a:pos x="6" y="858"/>
                </a:cxn>
                <a:cxn ang="0">
                  <a:pos x="0" y="912"/>
                </a:cxn>
                <a:cxn ang="0">
                  <a:pos x="8" y="952"/>
                </a:cxn>
                <a:cxn ang="0">
                  <a:pos x="22" y="992"/>
                </a:cxn>
                <a:cxn ang="0">
                  <a:pos x="59" y="1036"/>
                </a:cxn>
                <a:cxn ang="0">
                  <a:pos x="127" y="1095"/>
                </a:cxn>
                <a:cxn ang="0">
                  <a:pos x="198" y="1135"/>
                </a:cxn>
                <a:cxn ang="0">
                  <a:pos x="273" y="1152"/>
                </a:cxn>
                <a:cxn ang="0">
                  <a:pos x="466" y="1084"/>
                </a:cxn>
              </a:cxnLst>
              <a:rect l="0" t="0" r="r" b="b"/>
              <a:pathLst>
                <a:path w="1404" h="1153">
                  <a:moveTo>
                    <a:pt x="466" y="1084"/>
                  </a:moveTo>
                  <a:lnTo>
                    <a:pt x="370" y="1066"/>
                  </a:lnTo>
                  <a:lnTo>
                    <a:pt x="299" y="1035"/>
                  </a:lnTo>
                  <a:lnTo>
                    <a:pt x="257" y="1002"/>
                  </a:lnTo>
                  <a:lnTo>
                    <a:pt x="220" y="956"/>
                  </a:lnTo>
                  <a:lnTo>
                    <a:pt x="209" y="914"/>
                  </a:lnTo>
                  <a:lnTo>
                    <a:pt x="215" y="873"/>
                  </a:lnTo>
                  <a:lnTo>
                    <a:pt x="231" y="836"/>
                  </a:lnTo>
                  <a:lnTo>
                    <a:pt x="273" y="798"/>
                  </a:lnTo>
                  <a:lnTo>
                    <a:pt x="330" y="774"/>
                  </a:lnTo>
                  <a:lnTo>
                    <a:pt x="400" y="748"/>
                  </a:lnTo>
                  <a:lnTo>
                    <a:pt x="1110" y="499"/>
                  </a:lnTo>
                  <a:lnTo>
                    <a:pt x="1207" y="451"/>
                  </a:lnTo>
                  <a:lnTo>
                    <a:pt x="1289" y="398"/>
                  </a:lnTo>
                  <a:lnTo>
                    <a:pt x="1344" y="356"/>
                  </a:lnTo>
                  <a:lnTo>
                    <a:pt x="1381" y="310"/>
                  </a:lnTo>
                  <a:lnTo>
                    <a:pt x="1403" y="249"/>
                  </a:lnTo>
                  <a:lnTo>
                    <a:pt x="1401" y="185"/>
                  </a:lnTo>
                  <a:lnTo>
                    <a:pt x="1386" y="136"/>
                  </a:lnTo>
                  <a:lnTo>
                    <a:pt x="1370" y="90"/>
                  </a:lnTo>
                  <a:lnTo>
                    <a:pt x="1335" y="55"/>
                  </a:lnTo>
                  <a:lnTo>
                    <a:pt x="1280" y="18"/>
                  </a:lnTo>
                  <a:lnTo>
                    <a:pt x="1214" y="0"/>
                  </a:lnTo>
                  <a:lnTo>
                    <a:pt x="1172" y="4"/>
                  </a:lnTo>
                  <a:lnTo>
                    <a:pt x="1111" y="7"/>
                  </a:lnTo>
                  <a:lnTo>
                    <a:pt x="1053" y="20"/>
                  </a:lnTo>
                  <a:lnTo>
                    <a:pt x="989" y="46"/>
                  </a:lnTo>
                  <a:lnTo>
                    <a:pt x="939" y="79"/>
                  </a:lnTo>
                  <a:lnTo>
                    <a:pt x="899" y="106"/>
                  </a:lnTo>
                  <a:lnTo>
                    <a:pt x="878" y="149"/>
                  </a:lnTo>
                  <a:lnTo>
                    <a:pt x="897" y="187"/>
                  </a:lnTo>
                  <a:lnTo>
                    <a:pt x="939" y="183"/>
                  </a:lnTo>
                  <a:lnTo>
                    <a:pt x="987" y="171"/>
                  </a:lnTo>
                  <a:lnTo>
                    <a:pt x="1033" y="158"/>
                  </a:lnTo>
                  <a:lnTo>
                    <a:pt x="1069" y="150"/>
                  </a:lnTo>
                  <a:lnTo>
                    <a:pt x="1111" y="150"/>
                  </a:lnTo>
                  <a:lnTo>
                    <a:pt x="1154" y="163"/>
                  </a:lnTo>
                  <a:lnTo>
                    <a:pt x="1183" y="204"/>
                  </a:lnTo>
                  <a:lnTo>
                    <a:pt x="1179" y="248"/>
                  </a:lnTo>
                  <a:lnTo>
                    <a:pt x="1157" y="286"/>
                  </a:lnTo>
                  <a:lnTo>
                    <a:pt x="1121" y="323"/>
                  </a:lnTo>
                  <a:lnTo>
                    <a:pt x="1047" y="361"/>
                  </a:lnTo>
                  <a:lnTo>
                    <a:pt x="908" y="415"/>
                  </a:lnTo>
                  <a:lnTo>
                    <a:pt x="194" y="675"/>
                  </a:lnTo>
                  <a:lnTo>
                    <a:pt x="123" y="715"/>
                  </a:lnTo>
                  <a:lnTo>
                    <a:pt x="68" y="763"/>
                  </a:lnTo>
                  <a:lnTo>
                    <a:pt x="29" y="809"/>
                  </a:lnTo>
                  <a:lnTo>
                    <a:pt x="6" y="858"/>
                  </a:lnTo>
                  <a:lnTo>
                    <a:pt x="0" y="912"/>
                  </a:lnTo>
                  <a:lnTo>
                    <a:pt x="8" y="952"/>
                  </a:lnTo>
                  <a:lnTo>
                    <a:pt x="22" y="992"/>
                  </a:lnTo>
                  <a:lnTo>
                    <a:pt x="59" y="1036"/>
                  </a:lnTo>
                  <a:lnTo>
                    <a:pt x="127" y="1095"/>
                  </a:lnTo>
                  <a:lnTo>
                    <a:pt x="198" y="1135"/>
                  </a:lnTo>
                  <a:lnTo>
                    <a:pt x="273" y="1152"/>
                  </a:lnTo>
                  <a:lnTo>
                    <a:pt x="466" y="1084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2711" y="3280"/>
              <a:ext cx="368" cy="422"/>
            </a:xfrm>
            <a:custGeom>
              <a:avLst/>
              <a:gdLst/>
              <a:ahLst/>
              <a:cxnLst>
                <a:cxn ang="0">
                  <a:pos x="367" y="421"/>
                </a:cxn>
                <a:cxn ang="0">
                  <a:pos x="171" y="340"/>
                </a:cxn>
                <a:cxn ang="0">
                  <a:pos x="117" y="304"/>
                </a:cxn>
                <a:cxn ang="0">
                  <a:pos x="73" y="265"/>
                </a:cxn>
                <a:cxn ang="0">
                  <a:pos x="31" y="219"/>
                </a:cxn>
                <a:cxn ang="0">
                  <a:pos x="9" y="179"/>
                </a:cxn>
                <a:cxn ang="0">
                  <a:pos x="0" y="137"/>
                </a:cxn>
                <a:cxn ang="0">
                  <a:pos x="2" y="95"/>
                </a:cxn>
                <a:cxn ang="0">
                  <a:pos x="19" y="51"/>
                </a:cxn>
                <a:cxn ang="0">
                  <a:pos x="44" y="0"/>
                </a:cxn>
                <a:cxn ang="0">
                  <a:pos x="120" y="52"/>
                </a:cxn>
                <a:cxn ang="0">
                  <a:pos x="95" y="98"/>
                </a:cxn>
                <a:cxn ang="0">
                  <a:pos x="95" y="143"/>
                </a:cxn>
                <a:cxn ang="0">
                  <a:pos x="122" y="191"/>
                </a:cxn>
                <a:cxn ang="0">
                  <a:pos x="162" y="235"/>
                </a:cxn>
                <a:cxn ang="0">
                  <a:pos x="223" y="284"/>
                </a:cxn>
                <a:cxn ang="0">
                  <a:pos x="290" y="317"/>
                </a:cxn>
                <a:cxn ang="0">
                  <a:pos x="332" y="351"/>
                </a:cxn>
                <a:cxn ang="0">
                  <a:pos x="351" y="378"/>
                </a:cxn>
                <a:cxn ang="0">
                  <a:pos x="367" y="421"/>
                </a:cxn>
              </a:cxnLst>
              <a:rect l="0" t="0" r="r" b="b"/>
              <a:pathLst>
                <a:path w="368" h="422">
                  <a:moveTo>
                    <a:pt x="367" y="421"/>
                  </a:moveTo>
                  <a:lnTo>
                    <a:pt x="171" y="340"/>
                  </a:lnTo>
                  <a:lnTo>
                    <a:pt x="117" y="304"/>
                  </a:lnTo>
                  <a:lnTo>
                    <a:pt x="73" y="265"/>
                  </a:lnTo>
                  <a:lnTo>
                    <a:pt x="31" y="219"/>
                  </a:lnTo>
                  <a:lnTo>
                    <a:pt x="9" y="179"/>
                  </a:lnTo>
                  <a:lnTo>
                    <a:pt x="0" y="137"/>
                  </a:lnTo>
                  <a:lnTo>
                    <a:pt x="2" y="95"/>
                  </a:lnTo>
                  <a:lnTo>
                    <a:pt x="19" y="51"/>
                  </a:lnTo>
                  <a:lnTo>
                    <a:pt x="44" y="0"/>
                  </a:lnTo>
                  <a:lnTo>
                    <a:pt x="120" y="52"/>
                  </a:lnTo>
                  <a:lnTo>
                    <a:pt x="95" y="98"/>
                  </a:lnTo>
                  <a:lnTo>
                    <a:pt x="95" y="143"/>
                  </a:lnTo>
                  <a:lnTo>
                    <a:pt x="122" y="191"/>
                  </a:lnTo>
                  <a:lnTo>
                    <a:pt x="162" y="235"/>
                  </a:lnTo>
                  <a:lnTo>
                    <a:pt x="223" y="284"/>
                  </a:lnTo>
                  <a:lnTo>
                    <a:pt x="290" y="317"/>
                  </a:lnTo>
                  <a:lnTo>
                    <a:pt x="332" y="351"/>
                  </a:lnTo>
                  <a:lnTo>
                    <a:pt x="351" y="378"/>
                  </a:lnTo>
                  <a:lnTo>
                    <a:pt x="367" y="421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2432" y="1792"/>
              <a:ext cx="989" cy="1439"/>
            </a:xfrm>
            <a:custGeom>
              <a:avLst/>
              <a:gdLst/>
              <a:ahLst/>
              <a:cxnLst>
                <a:cxn ang="0">
                  <a:pos x="525" y="1438"/>
                </a:cxn>
                <a:cxn ang="0">
                  <a:pos x="582" y="1409"/>
                </a:cxn>
                <a:cxn ang="0">
                  <a:pos x="647" y="1355"/>
                </a:cxn>
                <a:cxn ang="0">
                  <a:pos x="670" y="1304"/>
                </a:cxn>
                <a:cxn ang="0">
                  <a:pos x="686" y="1255"/>
                </a:cxn>
                <a:cxn ang="0">
                  <a:pos x="677" y="1198"/>
                </a:cxn>
                <a:cxn ang="0">
                  <a:pos x="637" y="1125"/>
                </a:cxn>
                <a:cxn ang="0">
                  <a:pos x="609" y="1092"/>
                </a:cxn>
                <a:cxn ang="0">
                  <a:pos x="569" y="1063"/>
                </a:cxn>
                <a:cxn ang="0">
                  <a:pos x="259" y="905"/>
                </a:cxn>
                <a:cxn ang="0">
                  <a:pos x="201" y="863"/>
                </a:cxn>
                <a:cxn ang="0">
                  <a:pos x="177" y="843"/>
                </a:cxn>
                <a:cxn ang="0">
                  <a:pos x="160" y="800"/>
                </a:cxn>
                <a:cxn ang="0">
                  <a:pos x="171" y="766"/>
                </a:cxn>
                <a:cxn ang="0">
                  <a:pos x="215" y="738"/>
                </a:cxn>
                <a:cxn ang="0">
                  <a:pos x="294" y="709"/>
                </a:cxn>
                <a:cxn ang="0">
                  <a:pos x="780" y="521"/>
                </a:cxn>
                <a:cxn ang="0">
                  <a:pos x="856" y="471"/>
                </a:cxn>
                <a:cxn ang="0">
                  <a:pos x="918" y="417"/>
                </a:cxn>
                <a:cxn ang="0">
                  <a:pos x="953" y="379"/>
                </a:cxn>
                <a:cxn ang="0">
                  <a:pos x="984" y="334"/>
                </a:cxn>
                <a:cxn ang="0">
                  <a:pos x="988" y="274"/>
                </a:cxn>
                <a:cxn ang="0">
                  <a:pos x="972" y="214"/>
                </a:cxn>
                <a:cxn ang="0">
                  <a:pos x="953" y="167"/>
                </a:cxn>
                <a:cxn ang="0">
                  <a:pos x="920" y="126"/>
                </a:cxn>
                <a:cxn ang="0">
                  <a:pos x="875" y="85"/>
                </a:cxn>
                <a:cxn ang="0">
                  <a:pos x="828" y="50"/>
                </a:cxn>
                <a:cxn ang="0">
                  <a:pos x="803" y="29"/>
                </a:cxn>
                <a:cxn ang="0">
                  <a:pos x="756" y="0"/>
                </a:cxn>
                <a:cxn ang="0">
                  <a:pos x="588" y="61"/>
                </a:cxn>
                <a:cxn ang="0">
                  <a:pos x="649" y="104"/>
                </a:cxn>
                <a:cxn ang="0">
                  <a:pos x="694" y="145"/>
                </a:cxn>
                <a:cxn ang="0">
                  <a:pos x="739" y="182"/>
                </a:cxn>
                <a:cxn ang="0">
                  <a:pos x="780" y="223"/>
                </a:cxn>
                <a:cxn ang="0">
                  <a:pos x="803" y="272"/>
                </a:cxn>
                <a:cxn ang="0">
                  <a:pos x="787" y="323"/>
                </a:cxn>
                <a:cxn ang="0">
                  <a:pos x="729" y="369"/>
                </a:cxn>
                <a:cxn ang="0">
                  <a:pos x="639" y="413"/>
                </a:cxn>
                <a:cxn ang="0">
                  <a:pos x="212" y="589"/>
                </a:cxn>
                <a:cxn ang="0">
                  <a:pos x="160" y="608"/>
                </a:cxn>
                <a:cxn ang="0">
                  <a:pos x="88" y="653"/>
                </a:cxn>
                <a:cxn ang="0">
                  <a:pos x="43" y="698"/>
                </a:cxn>
                <a:cxn ang="0">
                  <a:pos x="9" y="755"/>
                </a:cxn>
                <a:cxn ang="0">
                  <a:pos x="0" y="820"/>
                </a:cxn>
                <a:cxn ang="0">
                  <a:pos x="10" y="872"/>
                </a:cxn>
                <a:cxn ang="0">
                  <a:pos x="40" y="914"/>
                </a:cxn>
                <a:cxn ang="0">
                  <a:pos x="84" y="949"/>
                </a:cxn>
                <a:cxn ang="0">
                  <a:pos x="159" y="999"/>
                </a:cxn>
                <a:cxn ang="0">
                  <a:pos x="487" y="1164"/>
                </a:cxn>
                <a:cxn ang="0">
                  <a:pos x="530" y="1197"/>
                </a:cxn>
                <a:cxn ang="0">
                  <a:pos x="569" y="1236"/>
                </a:cxn>
                <a:cxn ang="0">
                  <a:pos x="557" y="1292"/>
                </a:cxn>
                <a:cxn ang="0">
                  <a:pos x="502" y="1354"/>
                </a:cxn>
                <a:cxn ang="0">
                  <a:pos x="434" y="1394"/>
                </a:cxn>
                <a:cxn ang="0">
                  <a:pos x="525" y="1438"/>
                </a:cxn>
              </a:cxnLst>
              <a:rect l="0" t="0" r="r" b="b"/>
              <a:pathLst>
                <a:path w="989" h="1439">
                  <a:moveTo>
                    <a:pt x="525" y="1438"/>
                  </a:moveTo>
                  <a:lnTo>
                    <a:pt x="582" y="1409"/>
                  </a:lnTo>
                  <a:lnTo>
                    <a:pt x="647" y="1355"/>
                  </a:lnTo>
                  <a:lnTo>
                    <a:pt x="670" y="1304"/>
                  </a:lnTo>
                  <a:lnTo>
                    <a:pt x="686" y="1255"/>
                  </a:lnTo>
                  <a:lnTo>
                    <a:pt x="677" y="1198"/>
                  </a:lnTo>
                  <a:lnTo>
                    <a:pt x="637" y="1125"/>
                  </a:lnTo>
                  <a:lnTo>
                    <a:pt x="609" y="1092"/>
                  </a:lnTo>
                  <a:lnTo>
                    <a:pt x="569" y="1063"/>
                  </a:lnTo>
                  <a:lnTo>
                    <a:pt x="259" y="905"/>
                  </a:lnTo>
                  <a:lnTo>
                    <a:pt x="201" y="863"/>
                  </a:lnTo>
                  <a:lnTo>
                    <a:pt x="177" y="843"/>
                  </a:lnTo>
                  <a:lnTo>
                    <a:pt x="160" y="800"/>
                  </a:lnTo>
                  <a:lnTo>
                    <a:pt x="171" y="766"/>
                  </a:lnTo>
                  <a:lnTo>
                    <a:pt x="215" y="738"/>
                  </a:lnTo>
                  <a:lnTo>
                    <a:pt x="294" y="709"/>
                  </a:lnTo>
                  <a:lnTo>
                    <a:pt x="780" y="521"/>
                  </a:lnTo>
                  <a:lnTo>
                    <a:pt x="856" y="471"/>
                  </a:lnTo>
                  <a:lnTo>
                    <a:pt x="918" y="417"/>
                  </a:lnTo>
                  <a:lnTo>
                    <a:pt x="953" y="379"/>
                  </a:lnTo>
                  <a:lnTo>
                    <a:pt x="984" y="334"/>
                  </a:lnTo>
                  <a:lnTo>
                    <a:pt x="988" y="274"/>
                  </a:lnTo>
                  <a:lnTo>
                    <a:pt x="972" y="214"/>
                  </a:lnTo>
                  <a:lnTo>
                    <a:pt x="953" y="167"/>
                  </a:lnTo>
                  <a:lnTo>
                    <a:pt x="920" y="126"/>
                  </a:lnTo>
                  <a:lnTo>
                    <a:pt x="875" y="85"/>
                  </a:lnTo>
                  <a:lnTo>
                    <a:pt x="828" y="50"/>
                  </a:lnTo>
                  <a:lnTo>
                    <a:pt x="803" y="29"/>
                  </a:lnTo>
                  <a:lnTo>
                    <a:pt x="756" y="0"/>
                  </a:lnTo>
                  <a:lnTo>
                    <a:pt x="588" y="61"/>
                  </a:lnTo>
                  <a:lnTo>
                    <a:pt x="649" y="104"/>
                  </a:lnTo>
                  <a:lnTo>
                    <a:pt x="694" y="145"/>
                  </a:lnTo>
                  <a:lnTo>
                    <a:pt x="739" y="182"/>
                  </a:lnTo>
                  <a:lnTo>
                    <a:pt x="780" y="223"/>
                  </a:lnTo>
                  <a:lnTo>
                    <a:pt x="803" y="272"/>
                  </a:lnTo>
                  <a:lnTo>
                    <a:pt x="787" y="323"/>
                  </a:lnTo>
                  <a:lnTo>
                    <a:pt x="729" y="369"/>
                  </a:lnTo>
                  <a:lnTo>
                    <a:pt x="639" y="413"/>
                  </a:lnTo>
                  <a:lnTo>
                    <a:pt x="212" y="589"/>
                  </a:lnTo>
                  <a:lnTo>
                    <a:pt x="160" y="608"/>
                  </a:lnTo>
                  <a:lnTo>
                    <a:pt x="88" y="653"/>
                  </a:lnTo>
                  <a:lnTo>
                    <a:pt x="43" y="698"/>
                  </a:lnTo>
                  <a:lnTo>
                    <a:pt x="9" y="755"/>
                  </a:lnTo>
                  <a:lnTo>
                    <a:pt x="0" y="820"/>
                  </a:lnTo>
                  <a:lnTo>
                    <a:pt x="10" y="872"/>
                  </a:lnTo>
                  <a:lnTo>
                    <a:pt x="40" y="914"/>
                  </a:lnTo>
                  <a:lnTo>
                    <a:pt x="84" y="949"/>
                  </a:lnTo>
                  <a:lnTo>
                    <a:pt x="159" y="999"/>
                  </a:lnTo>
                  <a:lnTo>
                    <a:pt x="487" y="1164"/>
                  </a:lnTo>
                  <a:lnTo>
                    <a:pt x="530" y="1197"/>
                  </a:lnTo>
                  <a:lnTo>
                    <a:pt x="569" y="1236"/>
                  </a:lnTo>
                  <a:lnTo>
                    <a:pt x="557" y="1292"/>
                  </a:lnTo>
                  <a:lnTo>
                    <a:pt x="502" y="1354"/>
                  </a:lnTo>
                  <a:lnTo>
                    <a:pt x="434" y="1394"/>
                  </a:lnTo>
                  <a:lnTo>
                    <a:pt x="525" y="1438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2100" y="1162"/>
              <a:ext cx="669" cy="582"/>
            </a:xfrm>
            <a:custGeom>
              <a:avLst/>
              <a:gdLst/>
              <a:ahLst/>
              <a:cxnLst>
                <a:cxn ang="0">
                  <a:pos x="668" y="553"/>
                </a:cxn>
                <a:cxn ang="0">
                  <a:pos x="668" y="450"/>
                </a:cxn>
                <a:cxn ang="0">
                  <a:pos x="562" y="435"/>
                </a:cxn>
                <a:cxn ang="0">
                  <a:pos x="448" y="420"/>
                </a:cxn>
                <a:cxn ang="0">
                  <a:pos x="367" y="400"/>
                </a:cxn>
                <a:cxn ang="0">
                  <a:pos x="314" y="378"/>
                </a:cxn>
                <a:cxn ang="0">
                  <a:pos x="257" y="349"/>
                </a:cxn>
                <a:cxn ang="0">
                  <a:pos x="220" y="314"/>
                </a:cxn>
                <a:cxn ang="0">
                  <a:pos x="193" y="274"/>
                </a:cxn>
                <a:cxn ang="0">
                  <a:pos x="180" y="231"/>
                </a:cxn>
                <a:cxn ang="0">
                  <a:pos x="180" y="189"/>
                </a:cxn>
                <a:cxn ang="0">
                  <a:pos x="193" y="165"/>
                </a:cxn>
                <a:cxn ang="0">
                  <a:pos x="209" y="143"/>
                </a:cxn>
                <a:cxn ang="0">
                  <a:pos x="255" y="127"/>
                </a:cxn>
                <a:cxn ang="0">
                  <a:pos x="297" y="127"/>
                </a:cxn>
                <a:cxn ang="0">
                  <a:pos x="345" y="141"/>
                </a:cxn>
                <a:cxn ang="0">
                  <a:pos x="396" y="156"/>
                </a:cxn>
                <a:cxn ang="0">
                  <a:pos x="448" y="163"/>
                </a:cxn>
                <a:cxn ang="0">
                  <a:pos x="477" y="125"/>
                </a:cxn>
                <a:cxn ang="0">
                  <a:pos x="464" y="86"/>
                </a:cxn>
                <a:cxn ang="0">
                  <a:pos x="415" y="42"/>
                </a:cxn>
                <a:cxn ang="0">
                  <a:pos x="363" y="18"/>
                </a:cxn>
                <a:cxn ang="0">
                  <a:pos x="319" y="7"/>
                </a:cxn>
                <a:cxn ang="0">
                  <a:pos x="273" y="2"/>
                </a:cxn>
                <a:cxn ang="0">
                  <a:pos x="222" y="0"/>
                </a:cxn>
                <a:cxn ang="0">
                  <a:pos x="176" y="4"/>
                </a:cxn>
                <a:cxn ang="0">
                  <a:pos x="136" y="15"/>
                </a:cxn>
                <a:cxn ang="0">
                  <a:pos x="86" y="33"/>
                </a:cxn>
                <a:cxn ang="0">
                  <a:pos x="50" y="66"/>
                </a:cxn>
                <a:cxn ang="0">
                  <a:pos x="22" y="99"/>
                </a:cxn>
                <a:cxn ang="0">
                  <a:pos x="6" y="145"/>
                </a:cxn>
                <a:cxn ang="0">
                  <a:pos x="0" y="189"/>
                </a:cxn>
                <a:cxn ang="0">
                  <a:pos x="9" y="237"/>
                </a:cxn>
                <a:cxn ang="0">
                  <a:pos x="22" y="285"/>
                </a:cxn>
                <a:cxn ang="0">
                  <a:pos x="50" y="330"/>
                </a:cxn>
                <a:cxn ang="0">
                  <a:pos x="81" y="375"/>
                </a:cxn>
                <a:cxn ang="0">
                  <a:pos x="125" y="419"/>
                </a:cxn>
                <a:cxn ang="0">
                  <a:pos x="169" y="457"/>
                </a:cxn>
                <a:cxn ang="0">
                  <a:pos x="217" y="488"/>
                </a:cxn>
                <a:cxn ang="0">
                  <a:pos x="266" y="514"/>
                </a:cxn>
                <a:cxn ang="0">
                  <a:pos x="310" y="534"/>
                </a:cxn>
                <a:cxn ang="0">
                  <a:pos x="369" y="549"/>
                </a:cxn>
                <a:cxn ang="0">
                  <a:pos x="437" y="568"/>
                </a:cxn>
                <a:cxn ang="0">
                  <a:pos x="516" y="581"/>
                </a:cxn>
                <a:cxn ang="0">
                  <a:pos x="595" y="577"/>
                </a:cxn>
                <a:cxn ang="0">
                  <a:pos x="668" y="553"/>
                </a:cxn>
              </a:cxnLst>
              <a:rect l="0" t="0" r="r" b="b"/>
              <a:pathLst>
                <a:path w="669" h="582">
                  <a:moveTo>
                    <a:pt x="668" y="553"/>
                  </a:moveTo>
                  <a:lnTo>
                    <a:pt x="668" y="450"/>
                  </a:lnTo>
                  <a:lnTo>
                    <a:pt x="562" y="435"/>
                  </a:lnTo>
                  <a:lnTo>
                    <a:pt x="448" y="420"/>
                  </a:lnTo>
                  <a:lnTo>
                    <a:pt x="367" y="400"/>
                  </a:lnTo>
                  <a:lnTo>
                    <a:pt x="314" y="378"/>
                  </a:lnTo>
                  <a:lnTo>
                    <a:pt x="257" y="349"/>
                  </a:lnTo>
                  <a:lnTo>
                    <a:pt x="220" y="314"/>
                  </a:lnTo>
                  <a:lnTo>
                    <a:pt x="193" y="274"/>
                  </a:lnTo>
                  <a:lnTo>
                    <a:pt x="180" y="231"/>
                  </a:lnTo>
                  <a:lnTo>
                    <a:pt x="180" y="189"/>
                  </a:lnTo>
                  <a:lnTo>
                    <a:pt x="193" y="165"/>
                  </a:lnTo>
                  <a:lnTo>
                    <a:pt x="209" y="143"/>
                  </a:lnTo>
                  <a:lnTo>
                    <a:pt x="255" y="127"/>
                  </a:lnTo>
                  <a:lnTo>
                    <a:pt x="297" y="127"/>
                  </a:lnTo>
                  <a:lnTo>
                    <a:pt x="345" y="141"/>
                  </a:lnTo>
                  <a:lnTo>
                    <a:pt x="396" y="156"/>
                  </a:lnTo>
                  <a:lnTo>
                    <a:pt x="448" y="163"/>
                  </a:lnTo>
                  <a:lnTo>
                    <a:pt x="477" y="125"/>
                  </a:lnTo>
                  <a:lnTo>
                    <a:pt x="464" y="86"/>
                  </a:lnTo>
                  <a:lnTo>
                    <a:pt x="415" y="42"/>
                  </a:lnTo>
                  <a:lnTo>
                    <a:pt x="363" y="18"/>
                  </a:lnTo>
                  <a:lnTo>
                    <a:pt x="319" y="7"/>
                  </a:lnTo>
                  <a:lnTo>
                    <a:pt x="273" y="2"/>
                  </a:lnTo>
                  <a:lnTo>
                    <a:pt x="222" y="0"/>
                  </a:lnTo>
                  <a:lnTo>
                    <a:pt x="176" y="4"/>
                  </a:lnTo>
                  <a:lnTo>
                    <a:pt x="136" y="15"/>
                  </a:lnTo>
                  <a:lnTo>
                    <a:pt x="86" y="33"/>
                  </a:lnTo>
                  <a:lnTo>
                    <a:pt x="50" y="66"/>
                  </a:lnTo>
                  <a:lnTo>
                    <a:pt x="22" y="99"/>
                  </a:lnTo>
                  <a:lnTo>
                    <a:pt x="6" y="145"/>
                  </a:lnTo>
                  <a:lnTo>
                    <a:pt x="0" y="189"/>
                  </a:lnTo>
                  <a:lnTo>
                    <a:pt x="9" y="237"/>
                  </a:lnTo>
                  <a:lnTo>
                    <a:pt x="22" y="285"/>
                  </a:lnTo>
                  <a:lnTo>
                    <a:pt x="50" y="330"/>
                  </a:lnTo>
                  <a:lnTo>
                    <a:pt x="81" y="375"/>
                  </a:lnTo>
                  <a:lnTo>
                    <a:pt x="125" y="419"/>
                  </a:lnTo>
                  <a:lnTo>
                    <a:pt x="169" y="457"/>
                  </a:lnTo>
                  <a:lnTo>
                    <a:pt x="217" y="488"/>
                  </a:lnTo>
                  <a:lnTo>
                    <a:pt x="266" y="514"/>
                  </a:lnTo>
                  <a:lnTo>
                    <a:pt x="310" y="534"/>
                  </a:lnTo>
                  <a:lnTo>
                    <a:pt x="369" y="549"/>
                  </a:lnTo>
                  <a:lnTo>
                    <a:pt x="437" y="568"/>
                  </a:lnTo>
                  <a:lnTo>
                    <a:pt x="516" y="581"/>
                  </a:lnTo>
                  <a:lnTo>
                    <a:pt x="595" y="577"/>
                  </a:lnTo>
                  <a:lnTo>
                    <a:pt x="668" y="553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1365" y="583"/>
              <a:ext cx="1413" cy="549"/>
            </a:xfrm>
            <a:custGeom>
              <a:avLst/>
              <a:gdLst/>
              <a:ahLst/>
              <a:cxnLst>
                <a:cxn ang="0">
                  <a:pos x="1412" y="548"/>
                </a:cxn>
                <a:cxn ang="0">
                  <a:pos x="1316" y="537"/>
                </a:cxn>
                <a:cxn ang="0">
                  <a:pos x="1237" y="524"/>
                </a:cxn>
                <a:cxn ang="0">
                  <a:pos x="1179" y="511"/>
                </a:cxn>
                <a:cxn ang="0">
                  <a:pos x="1118" y="499"/>
                </a:cxn>
                <a:cxn ang="0">
                  <a:pos x="1060" y="493"/>
                </a:cxn>
                <a:cxn ang="0">
                  <a:pos x="1000" y="495"/>
                </a:cxn>
                <a:cxn ang="0">
                  <a:pos x="939" y="499"/>
                </a:cxn>
                <a:cxn ang="0">
                  <a:pos x="894" y="482"/>
                </a:cxn>
                <a:cxn ang="0">
                  <a:pos x="962" y="440"/>
                </a:cxn>
                <a:cxn ang="0">
                  <a:pos x="1005" y="411"/>
                </a:cxn>
                <a:cxn ang="0">
                  <a:pos x="1043" y="381"/>
                </a:cxn>
                <a:cxn ang="0">
                  <a:pos x="1069" y="348"/>
                </a:cxn>
                <a:cxn ang="0">
                  <a:pos x="962" y="383"/>
                </a:cxn>
                <a:cxn ang="0">
                  <a:pos x="855" y="418"/>
                </a:cxn>
                <a:cxn ang="0">
                  <a:pos x="783" y="436"/>
                </a:cxn>
                <a:cxn ang="0">
                  <a:pos x="670" y="449"/>
                </a:cxn>
                <a:cxn ang="0">
                  <a:pos x="597" y="449"/>
                </a:cxn>
                <a:cxn ang="0">
                  <a:pos x="531" y="444"/>
                </a:cxn>
                <a:cxn ang="0">
                  <a:pos x="486" y="427"/>
                </a:cxn>
                <a:cxn ang="0">
                  <a:pos x="459" y="407"/>
                </a:cxn>
                <a:cxn ang="0">
                  <a:pos x="527" y="389"/>
                </a:cxn>
                <a:cxn ang="0">
                  <a:pos x="572" y="365"/>
                </a:cxn>
                <a:cxn ang="0">
                  <a:pos x="599" y="339"/>
                </a:cxn>
                <a:cxn ang="0">
                  <a:pos x="634" y="308"/>
                </a:cxn>
                <a:cxn ang="0">
                  <a:pos x="544" y="334"/>
                </a:cxn>
                <a:cxn ang="0">
                  <a:pos x="463" y="348"/>
                </a:cxn>
                <a:cxn ang="0">
                  <a:pos x="378" y="356"/>
                </a:cxn>
                <a:cxn ang="0">
                  <a:pos x="303" y="352"/>
                </a:cxn>
                <a:cxn ang="0">
                  <a:pos x="254" y="334"/>
                </a:cxn>
                <a:cxn ang="0">
                  <a:pos x="233" y="312"/>
                </a:cxn>
                <a:cxn ang="0">
                  <a:pos x="281" y="291"/>
                </a:cxn>
                <a:cxn ang="0">
                  <a:pos x="313" y="269"/>
                </a:cxn>
                <a:cxn ang="0">
                  <a:pos x="341" y="244"/>
                </a:cxn>
                <a:cxn ang="0">
                  <a:pos x="339" y="229"/>
                </a:cxn>
                <a:cxn ang="0">
                  <a:pos x="262" y="246"/>
                </a:cxn>
                <a:cxn ang="0">
                  <a:pos x="179" y="255"/>
                </a:cxn>
                <a:cxn ang="0">
                  <a:pos x="109" y="254"/>
                </a:cxn>
                <a:cxn ang="0">
                  <a:pos x="51" y="244"/>
                </a:cxn>
                <a:cxn ang="0">
                  <a:pos x="19" y="229"/>
                </a:cxn>
                <a:cxn ang="0">
                  <a:pos x="0" y="205"/>
                </a:cxn>
                <a:cxn ang="0">
                  <a:pos x="120" y="187"/>
                </a:cxn>
                <a:cxn ang="0">
                  <a:pos x="309" y="156"/>
                </a:cxn>
                <a:cxn ang="0">
                  <a:pos x="544" y="119"/>
                </a:cxn>
                <a:cxn ang="0">
                  <a:pos x="742" y="71"/>
                </a:cxn>
                <a:cxn ang="0">
                  <a:pos x="926" y="26"/>
                </a:cxn>
                <a:cxn ang="0">
                  <a:pos x="1020" y="9"/>
                </a:cxn>
                <a:cxn ang="0">
                  <a:pos x="1098" y="0"/>
                </a:cxn>
                <a:cxn ang="0">
                  <a:pos x="1165" y="2"/>
                </a:cxn>
                <a:cxn ang="0">
                  <a:pos x="1211" y="7"/>
                </a:cxn>
                <a:cxn ang="0">
                  <a:pos x="1254" y="27"/>
                </a:cxn>
                <a:cxn ang="0">
                  <a:pos x="1288" y="71"/>
                </a:cxn>
                <a:cxn ang="0">
                  <a:pos x="1301" y="117"/>
                </a:cxn>
                <a:cxn ang="0">
                  <a:pos x="1316" y="148"/>
                </a:cxn>
                <a:cxn ang="0">
                  <a:pos x="1344" y="159"/>
                </a:cxn>
                <a:cxn ang="0">
                  <a:pos x="1384" y="156"/>
                </a:cxn>
                <a:cxn ang="0">
                  <a:pos x="1412" y="145"/>
                </a:cxn>
                <a:cxn ang="0">
                  <a:pos x="1412" y="548"/>
                </a:cxn>
              </a:cxnLst>
              <a:rect l="0" t="0" r="r" b="b"/>
              <a:pathLst>
                <a:path w="1413" h="549">
                  <a:moveTo>
                    <a:pt x="1412" y="548"/>
                  </a:moveTo>
                  <a:lnTo>
                    <a:pt x="1316" y="537"/>
                  </a:lnTo>
                  <a:lnTo>
                    <a:pt x="1237" y="524"/>
                  </a:lnTo>
                  <a:lnTo>
                    <a:pt x="1179" y="511"/>
                  </a:lnTo>
                  <a:lnTo>
                    <a:pt x="1118" y="499"/>
                  </a:lnTo>
                  <a:lnTo>
                    <a:pt x="1060" y="493"/>
                  </a:lnTo>
                  <a:lnTo>
                    <a:pt x="1000" y="495"/>
                  </a:lnTo>
                  <a:lnTo>
                    <a:pt x="939" y="499"/>
                  </a:lnTo>
                  <a:lnTo>
                    <a:pt x="894" y="482"/>
                  </a:lnTo>
                  <a:lnTo>
                    <a:pt x="962" y="440"/>
                  </a:lnTo>
                  <a:lnTo>
                    <a:pt x="1005" y="411"/>
                  </a:lnTo>
                  <a:lnTo>
                    <a:pt x="1043" y="381"/>
                  </a:lnTo>
                  <a:lnTo>
                    <a:pt x="1069" y="348"/>
                  </a:lnTo>
                  <a:lnTo>
                    <a:pt x="962" y="383"/>
                  </a:lnTo>
                  <a:lnTo>
                    <a:pt x="855" y="418"/>
                  </a:lnTo>
                  <a:lnTo>
                    <a:pt x="783" y="436"/>
                  </a:lnTo>
                  <a:lnTo>
                    <a:pt x="670" y="449"/>
                  </a:lnTo>
                  <a:lnTo>
                    <a:pt x="597" y="449"/>
                  </a:lnTo>
                  <a:lnTo>
                    <a:pt x="531" y="444"/>
                  </a:lnTo>
                  <a:lnTo>
                    <a:pt x="486" y="427"/>
                  </a:lnTo>
                  <a:lnTo>
                    <a:pt x="459" y="407"/>
                  </a:lnTo>
                  <a:lnTo>
                    <a:pt x="527" y="389"/>
                  </a:lnTo>
                  <a:lnTo>
                    <a:pt x="572" y="365"/>
                  </a:lnTo>
                  <a:lnTo>
                    <a:pt x="599" y="339"/>
                  </a:lnTo>
                  <a:lnTo>
                    <a:pt x="634" y="308"/>
                  </a:lnTo>
                  <a:lnTo>
                    <a:pt x="544" y="334"/>
                  </a:lnTo>
                  <a:lnTo>
                    <a:pt x="463" y="348"/>
                  </a:lnTo>
                  <a:lnTo>
                    <a:pt x="378" y="356"/>
                  </a:lnTo>
                  <a:lnTo>
                    <a:pt x="303" y="352"/>
                  </a:lnTo>
                  <a:lnTo>
                    <a:pt x="254" y="334"/>
                  </a:lnTo>
                  <a:lnTo>
                    <a:pt x="233" y="312"/>
                  </a:lnTo>
                  <a:lnTo>
                    <a:pt x="281" y="291"/>
                  </a:lnTo>
                  <a:lnTo>
                    <a:pt x="313" y="269"/>
                  </a:lnTo>
                  <a:lnTo>
                    <a:pt x="341" y="244"/>
                  </a:lnTo>
                  <a:lnTo>
                    <a:pt x="339" y="229"/>
                  </a:lnTo>
                  <a:lnTo>
                    <a:pt x="262" y="246"/>
                  </a:lnTo>
                  <a:lnTo>
                    <a:pt x="179" y="255"/>
                  </a:lnTo>
                  <a:lnTo>
                    <a:pt x="109" y="254"/>
                  </a:lnTo>
                  <a:lnTo>
                    <a:pt x="51" y="244"/>
                  </a:lnTo>
                  <a:lnTo>
                    <a:pt x="19" y="229"/>
                  </a:lnTo>
                  <a:lnTo>
                    <a:pt x="0" y="205"/>
                  </a:lnTo>
                  <a:lnTo>
                    <a:pt x="120" y="187"/>
                  </a:lnTo>
                  <a:lnTo>
                    <a:pt x="309" y="156"/>
                  </a:lnTo>
                  <a:lnTo>
                    <a:pt x="544" y="119"/>
                  </a:lnTo>
                  <a:lnTo>
                    <a:pt x="742" y="71"/>
                  </a:lnTo>
                  <a:lnTo>
                    <a:pt x="926" y="26"/>
                  </a:lnTo>
                  <a:lnTo>
                    <a:pt x="1020" y="9"/>
                  </a:lnTo>
                  <a:lnTo>
                    <a:pt x="1098" y="0"/>
                  </a:lnTo>
                  <a:lnTo>
                    <a:pt x="1165" y="2"/>
                  </a:lnTo>
                  <a:lnTo>
                    <a:pt x="1211" y="7"/>
                  </a:lnTo>
                  <a:lnTo>
                    <a:pt x="1254" y="27"/>
                  </a:lnTo>
                  <a:lnTo>
                    <a:pt x="1288" y="71"/>
                  </a:lnTo>
                  <a:lnTo>
                    <a:pt x="1301" y="117"/>
                  </a:lnTo>
                  <a:lnTo>
                    <a:pt x="1316" y="148"/>
                  </a:lnTo>
                  <a:lnTo>
                    <a:pt x="1344" y="159"/>
                  </a:lnTo>
                  <a:lnTo>
                    <a:pt x="1384" y="156"/>
                  </a:lnTo>
                  <a:lnTo>
                    <a:pt x="1412" y="145"/>
                  </a:lnTo>
                  <a:lnTo>
                    <a:pt x="1412" y="548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2785" y="355"/>
              <a:ext cx="187" cy="198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2976" y="583"/>
              <a:ext cx="1413" cy="549"/>
            </a:xfrm>
            <a:custGeom>
              <a:avLst/>
              <a:gdLst/>
              <a:ahLst/>
              <a:cxnLst>
                <a:cxn ang="0">
                  <a:pos x="0" y="548"/>
                </a:cxn>
                <a:cxn ang="0">
                  <a:pos x="96" y="537"/>
                </a:cxn>
                <a:cxn ang="0">
                  <a:pos x="175" y="524"/>
                </a:cxn>
                <a:cxn ang="0">
                  <a:pos x="233" y="511"/>
                </a:cxn>
                <a:cxn ang="0">
                  <a:pos x="294" y="499"/>
                </a:cxn>
                <a:cxn ang="0">
                  <a:pos x="352" y="493"/>
                </a:cxn>
                <a:cxn ang="0">
                  <a:pos x="412" y="495"/>
                </a:cxn>
                <a:cxn ang="0">
                  <a:pos x="473" y="499"/>
                </a:cxn>
                <a:cxn ang="0">
                  <a:pos x="518" y="482"/>
                </a:cxn>
                <a:cxn ang="0">
                  <a:pos x="450" y="440"/>
                </a:cxn>
                <a:cxn ang="0">
                  <a:pos x="407" y="411"/>
                </a:cxn>
                <a:cxn ang="0">
                  <a:pos x="369" y="381"/>
                </a:cxn>
                <a:cxn ang="0">
                  <a:pos x="343" y="348"/>
                </a:cxn>
                <a:cxn ang="0">
                  <a:pos x="450" y="383"/>
                </a:cxn>
                <a:cxn ang="0">
                  <a:pos x="557" y="418"/>
                </a:cxn>
                <a:cxn ang="0">
                  <a:pos x="629" y="436"/>
                </a:cxn>
                <a:cxn ang="0">
                  <a:pos x="742" y="449"/>
                </a:cxn>
                <a:cxn ang="0">
                  <a:pos x="815" y="449"/>
                </a:cxn>
                <a:cxn ang="0">
                  <a:pos x="881" y="444"/>
                </a:cxn>
                <a:cxn ang="0">
                  <a:pos x="926" y="427"/>
                </a:cxn>
                <a:cxn ang="0">
                  <a:pos x="953" y="407"/>
                </a:cxn>
                <a:cxn ang="0">
                  <a:pos x="885" y="389"/>
                </a:cxn>
                <a:cxn ang="0">
                  <a:pos x="840" y="365"/>
                </a:cxn>
                <a:cxn ang="0">
                  <a:pos x="809" y="339"/>
                </a:cxn>
                <a:cxn ang="0">
                  <a:pos x="778" y="308"/>
                </a:cxn>
                <a:cxn ang="0">
                  <a:pos x="868" y="334"/>
                </a:cxn>
                <a:cxn ang="0">
                  <a:pos x="949" y="348"/>
                </a:cxn>
                <a:cxn ang="0">
                  <a:pos x="1034" y="356"/>
                </a:cxn>
                <a:cxn ang="0">
                  <a:pos x="1109" y="352"/>
                </a:cxn>
                <a:cxn ang="0">
                  <a:pos x="1158" y="334"/>
                </a:cxn>
                <a:cxn ang="0">
                  <a:pos x="1179" y="312"/>
                </a:cxn>
                <a:cxn ang="0">
                  <a:pos x="1131" y="291"/>
                </a:cxn>
                <a:cxn ang="0">
                  <a:pos x="1099" y="269"/>
                </a:cxn>
                <a:cxn ang="0">
                  <a:pos x="1071" y="244"/>
                </a:cxn>
                <a:cxn ang="0">
                  <a:pos x="1073" y="229"/>
                </a:cxn>
                <a:cxn ang="0">
                  <a:pos x="1150" y="246"/>
                </a:cxn>
                <a:cxn ang="0">
                  <a:pos x="1233" y="255"/>
                </a:cxn>
                <a:cxn ang="0">
                  <a:pos x="1311" y="253"/>
                </a:cxn>
                <a:cxn ang="0">
                  <a:pos x="1361" y="244"/>
                </a:cxn>
                <a:cxn ang="0">
                  <a:pos x="1393" y="229"/>
                </a:cxn>
                <a:cxn ang="0">
                  <a:pos x="1412" y="205"/>
                </a:cxn>
                <a:cxn ang="0">
                  <a:pos x="1292" y="187"/>
                </a:cxn>
                <a:cxn ang="0">
                  <a:pos x="1087" y="158"/>
                </a:cxn>
                <a:cxn ang="0">
                  <a:pos x="868" y="119"/>
                </a:cxn>
                <a:cxn ang="0">
                  <a:pos x="670" y="71"/>
                </a:cxn>
                <a:cxn ang="0">
                  <a:pos x="486" y="26"/>
                </a:cxn>
                <a:cxn ang="0">
                  <a:pos x="392" y="9"/>
                </a:cxn>
                <a:cxn ang="0">
                  <a:pos x="314" y="0"/>
                </a:cxn>
                <a:cxn ang="0">
                  <a:pos x="247" y="2"/>
                </a:cxn>
                <a:cxn ang="0">
                  <a:pos x="201" y="7"/>
                </a:cxn>
                <a:cxn ang="0">
                  <a:pos x="158" y="27"/>
                </a:cxn>
                <a:cxn ang="0">
                  <a:pos x="124" y="71"/>
                </a:cxn>
                <a:cxn ang="0">
                  <a:pos x="111" y="117"/>
                </a:cxn>
                <a:cxn ang="0">
                  <a:pos x="96" y="148"/>
                </a:cxn>
                <a:cxn ang="0">
                  <a:pos x="68" y="159"/>
                </a:cxn>
                <a:cxn ang="0">
                  <a:pos x="28" y="156"/>
                </a:cxn>
                <a:cxn ang="0">
                  <a:pos x="0" y="145"/>
                </a:cxn>
                <a:cxn ang="0">
                  <a:pos x="0" y="548"/>
                </a:cxn>
              </a:cxnLst>
              <a:rect l="0" t="0" r="r" b="b"/>
              <a:pathLst>
                <a:path w="1413" h="549">
                  <a:moveTo>
                    <a:pt x="0" y="548"/>
                  </a:moveTo>
                  <a:lnTo>
                    <a:pt x="96" y="537"/>
                  </a:lnTo>
                  <a:lnTo>
                    <a:pt x="175" y="524"/>
                  </a:lnTo>
                  <a:lnTo>
                    <a:pt x="233" y="511"/>
                  </a:lnTo>
                  <a:lnTo>
                    <a:pt x="294" y="499"/>
                  </a:lnTo>
                  <a:lnTo>
                    <a:pt x="352" y="493"/>
                  </a:lnTo>
                  <a:lnTo>
                    <a:pt x="412" y="495"/>
                  </a:lnTo>
                  <a:lnTo>
                    <a:pt x="473" y="499"/>
                  </a:lnTo>
                  <a:lnTo>
                    <a:pt x="518" y="482"/>
                  </a:lnTo>
                  <a:lnTo>
                    <a:pt x="450" y="440"/>
                  </a:lnTo>
                  <a:lnTo>
                    <a:pt x="407" y="411"/>
                  </a:lnTo>
                  <a:lnTo>
                    <a:pt x="369" y="381"/>
                  </a:lnTo>
                  <a:lnTo>
                    <a:pt x="343" y="348"/>
                  </a:lnTo>
                  <a:lnTo>
                    <a:pt x="450" y="383"/>
                  </a:lnTo>
                  <a:lnTo>
                    <a:pt x="557" y="418"/>
                  </a:lnTo>
                  <a:lnTo>
                    <a:pt x="629" y="436"/>
                  </a:lnTo>
                  <a:lnTo>
                    <a:pt x="742" y="449"/>
                  </a:lnTo>
                  <a:lnTo>
                    <a:pt x="815" y="449"/>
                  </a:lnTo>
                  <a:lnTo>
                    <a:pt x="881" y="444"/>
                  </a:lnTo>
                  <a:lnTo>
                    <a:pt x="926" y="427"/>
                  </a:lnTo>
                  <a:lnTo>
                    <a:pt x="953" y="407"/>
                  </a:lnTo>
                  <a:lnTo>
                    <a:pt x="885" y="389"/>
                  </a:lnTo>
                  <a:lnTo>
                    <a:pt x="840" y="365"/>
                  </a:lnTo>
                  <a:lnTo>
                    <a:pt x="809" y="339"/>
                  </a:lnTo>
                  <a:lnTo>
                    <a:pt x="778" y="308"/>
                  </a:lnTo>
                  <a:lnTo>
                    <a:pt x="868" y="334"/>
                  </a:lnTo>
                  <a:lnTo>
                    <a:pt x="949" y="348"/>
                  </a:lnTo>
                  <a:lnTo>
                    <a:pt x="1034" y="356"/>
                  </a:lnTo>
                  <a:lnTo>
                    <a:pt x="1109" y="352"/>
                  </a:lnTo>
                  <a:lnTo>
                    <a:pt x="1158" y="334"/>
                  </a:lnTo>
                  <a:lnTo>
                    <a:pt x="1179" y="312"/>
                  </a:lnTo>
                  <a:lnTo>
                    <a:pt x="1131" y="291"/>
                  </a:lnTo>
                  <a:lnTo>
                    <a:pt x="1099" y="269"/>
                  </a:lnTo>
                  <a:lnTo>
                    <a:pt x="1071" y="244"/>
                  </a:lnTo>
                  <a:lnTo>
                    <a:pt x="1073" y="229"/>
                  </a:lnTo>
                  <a:lnTo>
                    <a:pt x="1150" y="246"/>
                  </a:lnTo>
                  <a:lnTo>
                    <a:pt x="1233" y="255"/>
                  </a:lnTo>
                  <a:lnTo>
                    <a:pt x="1311" y="253"/>
                  </a:lnTo>
                  <a:lnTo>
                    <a:pt x="1361" y="244"/>
                  </a:lnTo>
                  <a:lnTo>
                    <a:pt x="1393" y="229"/>
                  </a:lnTo>
                  <a:lnTo>
                    <a:pt x="1412" y="205"/>
                  </a:lnTo>
                  <a:lnTo>
                    <a:pt x="1292" y="187"/>
                  </a:lnTo>
                  <a:lnTo>
                    <a:pt x="1087" y="158"/>
                  </a:lnTo>
                  <a:lnTo>
                    <a:pt x="868" y="119"/>
                  </a:lnTo>
                  <a:lnTo>
                    <a:pt x="670" y="71"/>
                  </a:lnTo>
                  <a:lnTo>
                    <a:pt x="486" y="26"/>
                  </a:lnTo>
                  <a:lnTo>
                    <a:pt x="392" y="9"/>
                  </a:lnTo>
                  <a:lnTo>
                    <a:pt x="314" y="0"/>
                  </a:lnTo>
                  <a:lnTo>
                    <a:pt x="247" y="2"/>
                  </a:lnTo>
                  <a:lnTo>
                    <a:pt x="201" y="7"/>
                  </a:lnTo>
                  <a:lnTo>
                    <a:pt x="158" y="27"/>
                  </a:lnTo>
                  <a:lnTo>
                    <a:pt x="124" y="71"/>
                  </a:lnTo>
                  <a:lnTo>
                    <a:pt x="111" y="117"/>
                  </a:lnTo>
                  <a:lnTo>
                    <a:pt x="96" y="148"/>
                  </a:lnTo>
                  <a:lnTo>
                    <a:pt x="68" y="159"/>
                  </a:lnTo>
                  <a:lnTo>
                    <a:pt x="28" y="156"/>
                  </a:lnTo>
                  <a:lnTo>
                    <a:pt x="0" y="145"/>
                  </a:lnTo>
                  <a:lnTo>
                    <a:pt x="0" y="548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1043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000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7165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BD9AEFF9-1826-4510-94F6-BDC420B8A988}" type="slidenum">
              <a:rPr lang="en-US"/>
              <a:pPr/>
              <a:t>‹N›</a:t>
            </a:fld>
            <a:endParaRPr lang="en-US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ttangolo 5123"/>
          <p:cNvSpPr/>
          <p:nvPr/>
        </p:nvSpPr>
        <p:spPr>
          <a:xfrm>
            <a:off x="838200" y="228600"/>
            <a:ext cx="7313613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eaLnBrk="0" hangingPunct="0"/>
            <a:endParaRPr>
              <a:latin typeface="Book Antiqua" pitchFamily="18" charset="0"/>
            </a:endParaRPr>
          </a:p>
        </p:txBody>
      </p:sp>
      <p:sp>
        <p:nvSpPr>
          <p:cNvPr id="5125" name="Rettangolo 5124"/>
          <p:cNvSpPr/>
          <p:nvPr/>
        </p:nvSpPr>
        <p:spPr>
          <a:xfrm>
            <a:off x="4403725" y="657225"/>
            <a:ext cx="184150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eaLnBrk="0" hangingPunct="0"/>
            <a:endParaRPr>
              <a:latin typeface="Book Antiqua" pitchFamily="18" charset="0"/>
            </a:endParaRPr>
          </a:p>
        </p:txBody>
      </p:sp>
      <p:sp>
        <p:nvSpPr>
          <p:cNvPr id="5126" name="Titolo 5125"/>
          <p:cNvSpPr>
            <a:spLocks noGrp="1"/>
          </p:cNvSpPr>
          <p:nvPr>
            <p:ph type="ctrTitle"/>
          </p:nvPr>
        </p:nvSpPr>
        <p:spPr>
          <a:xfrm>
            <a:off x="533400" y="2514600"/>
            <a:ext cx="7772400" cy="14700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/>
          <a:p>
            <a:pPr lvl="0"/>
            <a:r>
              <a:rPr sz="7200">
                <a:latin typeface="Arial" pitchFamily="34" charset="0"/>
              </a:rPr>
              <a:t>Thyroid Gland</a:t>
            </a:r>
          </a:p>
        </p:txBody>
      </p:sp>
    </p:spTree>
    <p:extLst>
      <p:ext uri="{BB962C8B-B14F-4D97-AF65-F5344CB8AC3E}">
        <p14:creationId xmlns:p14="http://schemas.microsoft.com/office/powerpoint/2010/main" val="2211931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ttangolo 57345"/>
          <p:cNvSpPr/>
          <p:nvPr/>
        </p:nvSpPr>
        <p:spPr>
          <a:xfrm>
            <a:off x="838200" y="228600"/>
            <a:ext cx="7313613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eaLnBrk="0" hangingPunct="0"/>
            <a:endParaRPr>
              <a:latin typeface="Book Antiqua" pitchFamily="18" charset="0"/>
            </a:endParaRPr>
          </a:p>
        </p:txBody>
      </p:sp>
      <p:sp>
        <p:nvSpPr>
          <p:cNvPr id="57347" name="Rettangolo 57346"/>
          <p:cNvSpPr/>
          <p:nvPr/>
        </p:nvSpPr>
        <p:spPr>
          <a:xfrm>
            <a:off x="4403725" y="657225"/>
            <a:ext cx="184150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eaLnBrk="0" hangingPunct="0"/>
            <a:endParaRPr>
              <a:latin typeface="Book Antiqua" pitchFamily="18" charset="0"/>
            </a:endParaRPr>
          </a:p>
        </p:txBody>
      </p:sp>
      <p:sp>
        <p:nvSpPr>
          <p:cNvPr id="57348" name="Titolo 57347"/>
          <p:cNvSpPr>
            <a:spLocks noGrp="1"/>
          </p:cNvSpPr>
          <p:nvPr>
            <p:ph type="ctrTitle"/>
          </p:nvPr>
        </p:nvSpPr>
        <p:spPr>
          <a:xfrm>
            <a:off x="762000" y="-76200"/>
            <a:ext cx="7772400" cy="14700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/>
          <a:p>
            <a:pPr lvl="0"/>
            <a:r>
              <a:rPr>
                <a:latin typeface="Arial" pitchFamily="34" charset="0"/>
              </a:rPr>
              <a:t>Suspicious Thyroid Nodule</a:t>
            </a:r>
          </a:p>
        </p:txBody>
      </p:sp>
      <p:sp>
        <p:nvSpPr>
          <p:cNvPr id="57349" name="Sottotitolo 57348"/>
          <p:cNvSpPr>
            <a:spLocks noGrp="1"/>
          </p:cNvSpPr>
          <p:nvPr>
            <p:ph type="subTitle" idx="1"/>
          </p:nvPr>
        </p:nvSpPr>
        <p:spPr>
          <a:xfrm>
            <a:off x="762000" y="1524000"/>
            <a:ext cx="7772400" cy="4572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/>
          <a:lstStyle>
            <a:lvl1pPr marL="609600" indent="-609600">
              <a:defRPr lang="en-US" altLang="en-US"/>
            </a:lvl1pPr>
            <a:lvl2pPr marL="990600" indent="-990600">
              <a:defRPr lang="en-US" altLang="en-US"/>
            </a:lvl2pPr>
            <a:lvl3pPr marL="1371600" indent="-1371600">
              <a:defRPr lang="en-US" altLang="en-US"/>
            </a:lvl3pPr>
            <a:lvl4pPr marL="1752600" indent="-1752600">
              <a:defRPr lang="en-US" altLang="en-US"/>
            </a:lvl4pPr>
            <a:lvl5pPr marL="2209800" indent="-2209800">
              <a:defRPr lang="en-US" altLang="en-US"/>
            </a:lvl5pPr>
          </a:lstStyle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800">
                <a:latin typeface="Arial" pitchFamily="34" charset="0"/>
              </a:rPr>
              <a:t>Recent origin</a:t>
            </a: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800">
                <a:latin typeface="Arial" pitchFamily="34" charset="0"/>
              </a:rPr>
              <a:t>Firm, Fixed and irregular</a:t>
            </a: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800">
                <a:latin typeface="Arial" pitchFamily="34" charset="0"/>
              </a:rPr>
              <a:t>Increasing in size rapidly</a:t>
            </a: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800">
                <a:latin typeface="Arial" pitchFamily="34" charset="0"/>
              </a:rPr>
              <a:t>In a patient with family history of thyroid cancer </a:t>
            </a: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800">
                <a:latin typeface="Arial" pitchFamily="34" charset="0"/>
              </a:rPr>
              <a:t>Young patient less than 15 years</a:t>
            </a: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800">
                <a:latin typeface="Arial" pitchFamily="34" charset="0"/>
              </a:rPr>
              <a:t>Old patient over 65 years</a:t>
            </a: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800">
                <a:latin typeface="Arial" pitchFamily="34" charset="0"/>
              </a:rPr>
              <a:t>Previous history of neck irradiation</a:t>
            </a: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800">
                <a:latin typeface="Arial" pitchFamily="34" charset="0"/>
              </a:rPr>
              <a:t>Presence of horsiness of voice or Horner syndrome</a:t>
            </a: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800">
                <a:latin typeface="Arial" pitchFamily="34" charset="0"/>
              </a:rPr>
              <a:t>Presence of cervical adenopathy</a:t>
            </a:r>
          </a:p>
        </p:txBody>
      </p:sp>
    </p:spTree>
    <p:extLst>
      <p:ext uri="{BB962C8B-B14F-4D97-AF65-F5344CB8AC3E}">
        <p14:creationId xmlns:p14="http://schemas.microsoft.com/office/powerpoint/2010/main" val="2915414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ttangolo 59393"/>
          <p:cNvSpPr/>
          <p:nvPr/>
        </p:nvSpPr>
        <p:spPr>
          <a:xfrm>
            <a:off x="838200" y="228600"/>
            <a:ext cx="7313613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eaLnBrk="0" hangingPunct="0"/>
            <a:endParaRPr>
              <a:latin typeface="Book Antiqua" pitchFamily="18" charset="0"/>
            </a:endParaRPr>
          </a:p>
        </p:txBody>
      </p:sp>
      <p:sp>
        <p:nvSpPr>
          <p:cNvPr id="59395" name="Rettangolo 59394"/>
          <p:cNvSpPr/>
          <p:nvPr/>
        </p:nvSpPr>
        <p:spPr>
          <a:xfrm>
            <a:off x="4403725" y="657225"/>
            <a:ext cx="184150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eaLnBrk="0" hangingPunct="0"/>
            <a:endParaRPr>
              <a:latin typeface="Book Antiqua" pitchFamily="18" charset="0"/>
            </a:endParaRPr>
          </a:p>
        </p:txBody>
      </p:sp>
      <p:sp>
        <p:nvSpPr>
          <p:cNvPr id="59396" name="Titolo 59395"/>
          <p:cNvSpPr>
            <a:spLocks noGrp="1"/>
          </p:cNvSpPr>
          <p:nvPr>
            <p:ph type="ctrTitle"/>
          </p:nvPr>
        </p:nvSpPr>
        <p:spPr>
          <a:xfrm>
            <a:off x="762000" y="-76200"/>
            <a:ext cx="7772400" cy="14700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/>
          <a:p>
            <a:pPr lvl="0"/>
            <a:r>
              <a:rPr>
                <a:latin typeface="Arial" pitchFamily="34" charset="0"/>
              </a:rPr>
              <a:t>Prognostic Factors</a:t>
            </a:r>
          </a:p>
        </p:txBody>
      </p:sp>
      <p:sp>
        <p:nvSpPr>
          <p:cNvPr id="59397" name="Sottotitolo 59396"/>
          <p:cNvSpPr>
            <a:spLocks noGrp="1"/>
          </p:cNvSpPr>
          <p:nvPr>
            <p:ph type="subTitle" idx="1"/>
          </p:nvPr>
        </p:nvSpPr>
        <p:spPr>
          <a:xfrm>
            <a:off x="762000" y="1752600"/>
            <a:ext cx="7772400" cy="4572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/>
          <a:lstStyle>
            <a:lvl1pPr marL="609600" indent="-609600">
              <a:defRPr lang="en-US" altLang="en-US"/>
            </a:lvl1pPr>
            <a:lvl2pPr marL="990600" indent="-990600">
              <a:defRPr lang="en-US" altLang="en-US"/>
            </a:lvl2pPr>
            <a:lvl3pPr marL="1371600" indent="-1371600">
              <a:defRPr lang="en-US" altLang="en-US"/>
            </a:lvl3pPr>
            <a:lvl4pPr marL="1752600" indent="-1752600">
              <a:defRPr lang="en-US" altLang="en-US"/>
            </a:lvl4pPr>
            <a:lvl5pPr marL="2209800" indent="-2209800">
              <a:defRPr lang="en-US" altLang="en-US"/>
            </a:lvl5pPr>
          </a:lstStyle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4000">
                <a:latin typeface="Arial" pitchFamily="34" charset="0"/>
              </a:rPr>
              <a:t>A.G.E.S</a:t>
            </a: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endParaRPr sz="4000">
              <a:latin typeface="Arial" pitchFamily="34" charset="0"/>
            </a:endParaRP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4000">
                <a:latin typeface="Arial" pitchFamily="34" charset="0"/>
              </a:rPr>
              <a:t>A.M.E.S</a:t>
            </a: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endParaRPr sz="4000">
              <a:latin typeface="Arial" pitchFamily="34" charset="0"/>
            </a:endParaRP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4000">
                <a:latin typeface="Arial" pitchFamily="34" charset="0"/>
              </a:rPr>
              <a:t>M.A.C.I.S</a:t>
            </a:r>
          </a:p>
        </p:txBody>
      </p:sp>
    </p:spTree>
    <p:extLst>
      <p:ext uri="{BB962C8B-B14F-4D97-AF65-F5344CB8AC3E}">
        <p14:creationId xmlns:p14="http://schemas.microsoft.com/office/powerpoint/2010/main" val="581517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590800"/>
            <a:ext cx="7772400" cy="1470025"/>
          </a:xfrm>
          <a:noFill/>
          <a:ln/>
        </p:spPr>
        <p:txBody>
          <a:bodyPr/>
          <a:lstStyle/>
          <a:p>
            <a:r>
              <a:rPr lang="en-US">
                <a:latin typeface="Arial" pitchFamily="34" charset="0"/>
              </a:rPr>
              <a:t>Para Thyroid Glands</a:t>
            </a:r>
          </a:p>
        </p:txBody>
      </p:sp>
    </p:spTree>
    <p:extLst>
      <p:ext uri="{BB962C8B-B14F-4D97-AF65-F5344CB8AC3E}">
        <p14:creationId xmlns:p14="http://schemas.microsoft.com/office/powerpoint/2010/main" val="33149269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0" y="152400"/>
            <a:ext cx="7772400" cy="1470025"/>
          </a:xfrm>
          <a:noFill/>
          <a:ln/>
        </p:spPr>
        <p:txBody>
          <a:bodyPr/>
          <a:lstStyle/>
          <a:p>
            <a:r>
              <a:rPr lang="en-US">
                <a:latin typeface="Arial" pitchFamily="34" charset="0"/>
              </a:rPr>
              <a:t>Anatomy</a:t>
            </a: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752600"/>
            <a:ext cx="7772400" cy="4572000"/>
          </a:xfrm>
          <a:noFill/>
          <a:ln/>
        </p:spPr>
        <p:txBody>
          <a:bodyPr/>
          <a:lstStyle/>
          <a:p>
            <a:pPr marL="609600" indent="-609600" algn="l">
              <a:buFont typeface="Wingdings" pitchFamily="2" charset="2"/>
              <a:buChar char="Ø"/>
            </a:pPr>
            <a:r>
              <a:rPr lang="en-US" sz="4400">
                <a:latin typeface="Arial" pitchFamily="34" charset="0"/>
              </a:rPr>
              <a:t>Two pairs  -   40-50mg each</a:t>
            </a:r>
          </a:p>
          <a:p>
            <a:pPr marL="609600" indent="-609600" algn="l">
              <a:buFont typeface="Wingdings" pitchFamily="2" charset="2"/>
              <a:buChar char="Ø"/>
            </a:pPr>
            <a:r>
              <a:rPr lang="en-US" sz="4400">
                <a:latin typeface="Arial" pitchFamily="34" charset="0"/>
              </a:rPr>
              <a:t>Occasionally  2 or 6 glands</a:t>
            </a:r>
          </a:p>
          <a:p>
            <a:pPr marL="609600" indent="-609600" algn="l">
              <a:buFont typeface="Wingdings" pitchFamily="2" charset="2"/>
              <a:buChar char="Ø"/>
            </a:pPr>
            <a:r>
              <a:rPr lang="en-US" sz="4400">
                <a:latin typeface="Arial" pitchFamily="34" charset="0"/>
              </a:rPr>
              <a:t>Blood supply: mainly from inferior thyroid artery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0" y="152400"/>
            <a:ext cx="7772400" cy="1470025"/>
          </a:xfrm>
          <a:noFill/>
          <a:ln/>
        </p:spPr>
        <p:txBody>
          <a:bodyPr/>
          <a:lstStyle/>
          <a:p>
            <a:r>
              <a:rPr lang="en-US">
                <a:latin typeface="Arial" pitchFamily="34" charset="0"/>
              </a:rPr>
              <a:t>Development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752600"/>
            <a:ext cx="7772400" cy="4572000"/>
          </a:xfrm>
          <a:noFill/>
          <a:ln/>
        </p:spPr>
        <p:txBody>
          <a:bodyPr/>
          <a:lstStyle/>
          <a:p>
            <a:pPr marL="609600" indent="-609600" algn="l">
              <a:buFont typeface="Wingdings" pitchFamily="2" charset="2"/>
              <a:buChar char="Ø"/>
            </a:pPr>
            <a:r>
              <a:rPr lang="en-US" sz="4400" dirty="0">
                <a:latin typeface="Arial" pitchFamily="34" charset="0"/>
              </a:rPr>
              <a:t>Upper pair + Thyroid: from 4th </a:t>
            </a:r>
            <a:r>
              <a:rPr lang="en-US" sz="4400" dirty="0" err="1">
                <a:latin typeface="Arial" pitchFamily="34" charset="0"/>
              </a:rPr>
              <a:t>branchial</a:t>
            </a:r>
            <a:r>
              <a:rPr lang="en-US" sz="4400" dirty="0">
                <a:latin typeface="Arial" pitchFamily="34" charset="0"/>
              </a:rPr>
              <a:t> pouch</a:t>
            </a:r>
          </a:p>
          <a:p>
            <a:pPr marL="609600" indent="-609600" algn="l">
              <a:buFont typeface="Wingdings" pitchFamily="2" charset="2"/>
              <a:buChar char="Ø"/>
            </a:pPr>
            <a:endParaRPr lang="en-US" sz="4400" dirty="0">
              <a:latin typeface="Arial" pitchFamily="34" charset="0"/>
            </a:endParaRPr>
          </a:p>
          <a:p>
            <a:pPr marL="609600" indent="-609600" algn="l">
              <a:buFont typeface="Wingdings" pitchFamily="2" charset="2"/>
              <a:buChar char="Ø"/>
            </a:pPr>
            <a:r>
              <a:rPr lang="en-US" sz="4400" dirty="0">
                <a:latin typeface="Arial" pitchFamily="34" charset="0"/>
              </a:rPr>
              <a:t>Lower pair +  thymus: from 3rd </a:t>
            </a:r>
            <a:r>
              <a:rPr lang="en-US" sz="4400" dirty="0" err="1">
                <a:latin typeface="Arial" pitchFamily="34" charset="0"/>
              </a:rPr>
              <a:t>branchial</a:t>
            </a:r>
            <a:r>
              <a:rPr lang="en-US" sz="4400" dirty="0">
                <a:latin typeface="Arial" pitchFamily="34" charset="0"/>
              </a:rPr>
              <a:t> pouch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0" y="152400"/>
            <a:ext cx="7772400" cy="1470025"/>
          </a:xfrm>
          <a:noFill/>
          <a:ln/>
        </p:spPr>
        <p:txBody>
          <a:bodyPr/>
          <a:lstStyle/>
          <a:p>
            <a:r>
              <a:rPr lang="en-US">
                <a:latin typeface="Arial" pitchFamily="34" charset="0"/>
              </a:rPr>
              <a:t>Physiology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752600"/>
            <a:ext cx="7772400" cy="4572000"/>
          </a:xfrm>
          <a:noFill/>
          <a:ln/>
        </p:spPr>
        <p:txBody>
          <a:bodyPr/>
          <a:lstStyle/>
          <a:p>
            <a:pPr marL="609600" indent="-609600" algn="l">
              <a:buFont typeface="Wingdings" pitchFamily="2" charset="2"/>
              <a:buChar char="Ø"/>
            </a:pPr>
            <a:r>
              <a:rPr lang="en-US" sz="4400">
                <a:latin typeface="Arial" pitchFamily="34" charset="0"/>
              </a:rPr>
              <a:t>Secretes P.T.H</a:t>
            </a:r>
          </a:p>
          <a:p>
            <a:pPr marL="609600" indent="-609600" algn="l">
              <a:buFont typeface="Wingdings" pitchFamily="2" charset="2"/>
              <a:buChar char="Ø"/>
            </a:pPr>
            <a:endParaRPr lang="en-US" sz="4400">
              <a:latin typeface="Arial" pitchFamily="34" charset="0"/>
            </a:endParaRPr>
          </a:p>
          <a:p>
            <a:pPr marL="609600" indent="-609600" algn="l">
              <a:buFont typeface="Wingdings" pitchFamily="2" charset="2"/>
              <a:buChar char="Ø"/>
            </a:pPr>
            <a:r>
              <a:rPr lang="en-US" sz="4400">
                <a:latin typeface="Arial" pitchFamily="34" charset="0"/>
              </a:rPr>
              <a:t>Regulation of Calcium and Phosphate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0" y="-76200"/>
            <a:ext cx="7772400" cy="1470025"/>
          </a:xfrm>
          <a:noFill/>
          <a:ln/>
        </p:spPr>
        <p:txBody>
          <a:bodyPr/>
          <a:lstStyle/>
          <a:p>
            <a:r>
              <a:rPr lang="en-US">
                <a:latin typeface="Arial" pitchFamily="34" charset="0"/>
              </a:rPr>
              <a:t>Hormonal Regulation of Calcium and Phosphate</a:t>
            </a:r>
          </a:p>
        </p:txBody>
      </p:sp>
      <p:pic>
        <p:nvPicPr>
          <p:cNvPr id="45068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8163" y="1905000"/>
            <a:ext cx="8148637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0" y="-152400"/>
            <a:ext cx="7772400" cy="1470025"/>
          </a:xfrm>
          <a:noFill/>
          <a:ln/>
        </p:spPr>
        <p:txBody>
          <a:bodyPr/>
          <a:lstStyle/>
          <a:p>
            <a:r>
              <a:rPr lang="en-US">
                <a:latin typeface="Arial" pitchFamily="34" charset="0"/>
              </a:rPr>
              <a:t>Pathophysiology</a:t>
            </a:r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2286000"/>
            <a:ext cx="7772400" cy="33528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>
                <a:latin typeface="Arial" pitchFamily="34" charset="0"/>
              </a:rPr>
              <a:t>Hyper Parathyroidism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>
                <a:latin typeface="Arial" pitchFamily="34" charset="0"/>
              </a:rPr>
              <a:t>Primary: increased Ca and P.T.H. and lowered Ph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>
                <a:latin typeface="Arial" pitchFamily="34" charset="0"/>
              </a:rPr>
              <a:t>Secondary: decreased Ca, increased P.T.H. and Ph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>
                <a:latin typeface="Arial" pitchFamily="34" charset="0"/>
              </a:rPr>
              <a:t>Tertiary: Ca may be normal or decreased, P.T.H. increased 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endParaRPr lang="en-US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>
                <a:latin typeface="Arial" pitchFamily="34" charset="0"/>
              </a:rPr>
              <a:t>Hypo Parathyroidism</a:t>
            </a:r>
          </a:p>
        </p:txBody>
      </p:sp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838200" y="1524000"/>
            <a:ext cx="7772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/>
              <a:t>Present as disorder of Ca. metabolism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09600" y="-98425"/>
            <a:ext cx="8229600" cy="1470025"/>
          </a:xfrm>
          <a:noFill/>
          <a:ln/>
        </p:spPr>
        <p:txBody>
          <a:bodyPr/>
          <a:lstStyle/>
          <a:p>
            <a:r>
              <a:rPr lang="en-US">
                <a:latin typeface="Arial" pitchFamily="34" charset="0"/>
              </a:rPr>
              <a:t>Primary Hyper Parathyrodism </a:t>
            </a:r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48768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>
                <a:latin typeface="Arial" pitchFamily="34" charset="0"/>
              </a:rPr>
              <a:t>Causes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</a:rPr>
              <a:t>85% Solitary Adenoma (Autonomous)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</a:rPr>
              <a:t>10%  Four glands hyperplasia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</a:rPr>
              <a:t> 2% two glands hyperplasia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</a:rPr>
              <a:t> 1% carcinoma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</a:rPr>
              <a:t> Familial causes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000">
                <a:latin typeface="Arial" pitchFamily="34" charset="0"/>
              </a:rPr>
              <a:t>M.E.N.1 (P.P.P.)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000">
                <a:latin typeface="Arial" pitchFamily="34" charset="0"/>
              </a:rPr>
              <a:t>M.E.N.II(P.P.T)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>
                <a:latin typeface="Arial" pitchFamily="34" charset="0"/>
              </a:rPr>
              <a:t>Clinical Features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r>
              <a:rPr lang="en-US" sz="2400">
                <a:latin typeface="Arial" pitchFamily="34" charset="0"/>
              </a:rPr>
              <a:t>	Stones, Bones, Psychic moans and abdominal groans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>
                <a:latin typeface="Arial" pitchFamily="34" charset="0"/>
              </a:rPr>
              <a:t>Management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n-US" sz="2400">
                <a:latin typeface="Arial" pitchFamily="34" charset="0"/>
              </a:rPr>
              <a:t>	Surgery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4000">
                <a:latin typeface="Arial" pitchFamily="34" charset="0"/>
              </a:rPr>
              <a:t>Secondary Hyper Parathyroidism</a:t>
            </a:r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28194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Causes: Long standing kidney failure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endParaRPr lang="en-US" sz="3600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Biochemical Findings: Low Ca, High PO4, High P.T.H.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endParaRPr lang="en-US" sz="3600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Management: Correct kidneys function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ttangolo 40961"/>
          <p:cNvSpPr/>
          <p:nvPr/>
        </p:nvSpPr>
        <p:spPr>
          <a:xfrm>
            <a:off x="838200" y="228600"/>
            <a:ext cx="7313613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eaLnBrk="0" hangingPunct="0"/>
            <a:endParaRPr>
              <a:latin typeface="Book Antiqua" pitchFamily="18" charset="0"/>
            </a:endParaRPr>
          </a:p>
        </p:txBody>
      </p:sp>
      <p:sp>
        <p:nvSpPr>
          <p:cNvPr id="40963" name="Rettangolo 40962"/>
          <p:cNvSpPr/>
          <p:nvPr/>
        </p:nvSpPr>
        <p:spPr>
          <a:xfrm>
            <a:off x="4403725" y="657225"/>
            <a:ext cx="184150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eaLnBrk="0" hangingPunct="0"/>
            <a:endParaRPr>
              <a:latin typeface="Book Antiqua" pitchFamily="18" charset="0"/>
            </a:endParaRPr>
          </a:p>
        </p:txBody>
      </p:sp>
      <p:sp>
        <p:nvSpPr>
          <p:cNvPr id="40964" name="Titolo 40963"/>
          <p:cNvSpPr>
            <a:spLocks noGrp="1"/>
          </p:cNvSpPr>
          <p:nvPr>
            <p:ph type="ctrTitle"/>
          </p:nvPr>
        </p:nvSpPr>
        <p:spPr>
          <a:xfrm>
            <a:off x="762000" y="152400"/>
            <a:ext cx="7772400" cy="14700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/>
          <a:p>
            <a:pPr lvl="0"/>
            <a:r>
              <a:rPr>
                <a:latin typeface="Arial" pitchFamily="34" charset="0"/>
              </a:rPr>
              <a:t>Thyroid disorders</a:t>
            </a:r>
          </a:p>
        </p:txBody>
      </p:sp>
      <p:sp>
        <p:nvSpPr>
          <p:cNvPr id="40965" name="Sottotitolo 40964"/>
          <p:cNvSpPr>
            <a:spLocks noGrp="1"/>
          </p:cNvSpPr>
          <p:nvPr>
            <p:ph type="subTitle" idx="1"/>
          </p:nvPr>
        </p:nvSpPr>
        <p:spPr>
          <a:xfrm>
            <a:off x="838200" y="2057400"/>
            <a:ext cx="7772400" cy="4572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/>
          <a:lstStyle>
            <a:lvl1pPr marL="609600" indent="-609600">
              <a:defRPr lang="en-US" altLang="en-US"/>
            </a:lvl1pPr>
            <a:lvl2pPr marL="990600" indent="-990600">
              <a:defRPr lang="en-US" altLang="en-US"/>
            </a:lvl2pPr>
            <a:lvl3pPr marL="1371600" indent="-1371600">
              <a:defRPr lang="en-US" altLang="en-US"/>
            </a:lvl3pPr>
            <a:lvl4pPr marL="1752600" indent="-1752600">
              <a:defRPr lang="en-US" altLang="en-US"/>
            </a:lvl4pPr>
            <a:lvl5pPr marL="2209800" indent="-2209800">
              <a:defRPr lang="en-US" altLang="en-US"/>
            </a:lvl5pPr>
          </a:lstStyle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800">
                <a:latin typeface="Arial" pitchFamily="34" charset="0"/>
              </a:rPr>
              <a:t>Neck swelling(s) </a:t>
            </a: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800">
                <a:latin typeface="Arial" pitchFamily="34" charset="0"/>
              </a:rPr>
              <a:t>Local pressure symptoms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>
                <a:latin typeface="Arial" pitchFamily="34" charset="0"/>
              </a:rPr>
              <a:t>Dyspnea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>
                <a:latin typeface="Arial" pitchFamily="34" charset="0"/>
              </a:rPr>
              <a:t>Dysphagia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>
                <a:latin typeface="Arial" pitchFamily="34" charset="0"/>
              </a:rPr>
              <a:t>Hoarsiness of voice 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>
                <a:latin typeface="Arial" pitchFamily="34" charset="0"/>
              </a:rPr>
              <a:t>Stridor 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>
                <a:latin typeface="Arial" pitchFamily="34" charset="0"/>
              </a:rPr>
              <a:t>Engorged neck veins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>
                <a:latin typeface="Arial" pitchFamily="34" charset="0"/>
              </a:rPr>
              <a:t>Local pain or pain referred to ear</a:t>
            </a: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800">
                <a:latin typeface="Arial" pitchFamily="34" charset="0"/>
              </a:rPr>
              <a:t>Symptoms and signs of hyper or hypo function </a:t>
            </a: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800">
                <a:latin typeface="Arial" pitchFamily="34" charset="0"/>
              </a:rPr>
              <a:t>Remote and distal features relating to mets.</a:t>
            </a:r>
          </a:p>
        </p:txBody>
      </p:sp>
      <p:sp>
        <p:nvSpPr>
          <p:cNvPr id="40966" name="Rettangolo 40965"/>
          <p:cNvSpPr/>
          <p:nvPr/>
        </p:nvSpPr>
        <p:spPr>
          <a:xfrm>
            <a:off x="1219200" y="1447800"/>
            <a:ext cx="7086600" cy="457200"/>
          </a:xfrm>
          <a:prstGeom prst="rect">
            <a:avLst/>
          </a:prstGeom>
          <a:solidFill>
            <a:srgbClr val="339966"/>
          </a:solidFill>
          <a:ln>
            <a:solidFill>
              <a:schemeClr val="tx1"/>
            </a:solidFill>
            <a:miter lim="800000"/>
          </a:ln>
        </p:spPr>
        <p:txBody>
          <a:bodyPr wrap="none" anchor="ctr" anchorCtr="0"/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algn="ctr" eaLnBrk="0" hangingPunct="0"/>
            <a:r>
              <a:rPr sz="2400" b="1"/>
              <a:t>Most Common Neck Swelling in Adults</a:t>
            </a:r>
            <a: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95632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4000">
                <a:latin typeface="Arial" pitchFamily="34" charset="0"/>
              </a:rPr>
              <a:t>Tertiary Hyper Parathyroidism</a:t>
            </a:r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28194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Causes: following correction of secondary hyperparathyroidism (Autonomous)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endParaRPr lang="en-US" sz="3600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Biochemical Findings: Normal or high Ca, normal PO4, high P.T.H.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endParaRPr lang="en-US" sz="3600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Management: Surgery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4000">
                <a:latin typeface="Arial" pitchFamily="34" charset="0"/>
              </a:rPr>
              <a:t>Hypo Parathyroidism</a:t>
            </a: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28194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Causes: Post operative (Thyroidectomy)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Biochemistry: Low P.T.H., Low Ca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Presentation: Neuro muscular disorder (Tetany)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Management: 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>
                <a:latin typeface="Arial" pitchFamily="34" charset="0"/>
              </a:rPr>
              <a:t> Correction of calcium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>
                <a:latin typeface="Arial" pitchFamily="34" charset="0"/>
              </a:rPr>
              <a:t> Vitamin D supplement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>
                <a:latin typeface="Arial" pitchFamily="34" charset="0"/>
              </a:rPr>
              <a:t> Diet rich with Ca and vitamin D 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endParaRPr lang="en-US" sz="360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ttangolo 43009"/>
          <p:cNvSpPr/>
          <p:nvPr/>
        </p:nvSpPr>
        <p:spPr>
          <a:xfrm>
            <a:off x="838200" y="228600"/>
            <a:ext cx="7313613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eaLnBrk="0" hangingPunct="0"/>
            <a:endParaRPr>
              <a:latin typeface="Book Antiqua" pitchFamily="18" charset="0"/>
            </a:endParaRPr>
          </a:p>
        </p:txBody>
      </p:sp>
      <p:sp>
        <p:nvSpPr>
          <p:cNvPr id="43011" name="Rettangolo 43010"/>
          <p:cNvSpPr/>
          <p:nvPr/>
        </p:nvSpPr>
        <p:spPr>
          <a:xfrm>
            <a:off x="4403725" y="657225"/>
            <a:ext cx="184150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eaLnBrk="0" hangingPunct="0"/>
            <a:endParaRPr>
              <a:latin typeface="Book Antiqua" pitchFamily="18" charset="0"/>
            </a:endParaRPr>
          </a:p>
        </p:txBody>
      </p:sp>
      <p:sp>
        <p:nvSpPr>
          <p:cNvPr id="43012" name="Titolo 43011"/>
          <p:cNvSpPr>
            <a:spLocks noGrp="1"/>
          </p:cNvSpPr>
          <p:nvPr>
            <p:ph type="ctrTitle"/>
          </p:nvPr>
        </p:nvSpPr>
        <p:spPr>
          <a:xfrm>
            <a:off x="762000" y="152400"/>
            <a:ext cx="7772400" cy="14700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/>
          <a:p>
            <a:pPr lvl="0"/>
            <a:r>
              <a:rPr>
                <a:latin typeface="Arial" pitchFamily="34" charset="0"/>
              </a:rPr>
              <a:t>Thyroid Swelling</a:t>
            </a:r>
          </a:p>
        </p:txBody>
      </p:sp>
      <p:sp>
        <p:nvSpPr>
          <p:cNvPr id="43013" name="Sottotitolo 43012"/>
          <p:cNvSpPr>
            <a:spLocks noGrp="1"/>
          </p:cNvSpPr>
          <p:nvPr>
            <p:ph type="subTitle" idx="1"/>
          </p:nvPr>
        </p:nvSpPr>
        <p:spPr>
          <a:xfrm>
            <a:off x="762000" y="1676400"/>
            <a:ext cx="7772400" cy="4572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/>
          <a:lstStyle>
            <a:lvl1pPr marL="609600" indent="-609600">
              <a:defRPr lang="en-US" altLang="en-US"/>
            </a:lvl1pPr>
            <a:lvl2pPr marL="990600" indent="-990600">
              <a:defRPr lang="en-US" altLang="en-US"/>
            </a:lvl2pPr>
            <a:lvl3pPr marL="1371600" indent="-1371600">
              <a:defRPr lang="en-US" altLang="en-US"/>
            </a:lvl3pPr>
            <a:lvl4pPr marL="1752600" indent="-1752600">
              <a:defRPr lang="en-US" altLang="en-US"/>
            </a:lvl4pPr>
            <a:lvl5pPr marL="2209800" indent="-2209800">
              <a:defRPr lang="en-US" altLang="en-US"/>
            </a:lvl5pPr>
          </a:lstStyle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400">
                <a:latin typeface="Arial" pitchFamily="34" charset="0"/>
              </a:rPr>
              <a:t>Consistency 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  Diffuse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  Nodular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Tx/>
              <a:buChar char="•"/>
            </a:pPr>
            <a:r>
              <a:rPr>
                <a:latin typeface="Arial" pitchFamily="34" charset="0"/>
              </a:rPr>
              <a:t>Multi nodular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Tx/>
              <a:buChar char="•"/>
            </a:pPr>
            <a:r>
              <a:rPr>
                <a:latin typeface="Arial" pitchFamily="34" charset="0"/>
              </a:rPr>
              <a:t>Solitary nodule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Tx/>
              <a:buChar char="•"/>
            </a:pPr>
            <a:endParaRPr>
              <a:latin typeface="Arial" pitchFamily="34" charset="0"/>
            </a:endParaRP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400">
                <a:latin typeface="Arial" pitchFamily="34" charset="0"/>
              </a:rPr>
              <a:t>Function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Simple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Toxic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endParaRPr sz="2400">
              <a:latin typeface="Arial" pitchFamily="34" charset="0"/>
            </a:endParaRP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400">
                <a:latin typeface="Arial" pitchFamily="34" charset="0"/>
              </a:rPr>
              <a:t>Behavior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>
                <a:latin typeface="Arial" pitchFamily="34" charset="0"/>
              </a:rPr>
              <a:t>Benign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>
                <a:latin typeface="Arial" pitchFamily="34" charset="0"/>
              </a:rPr>
              <a:t>Malignant</a:t>
            </a:r>
          </a:p>
        </p:txBody>
      </p:sp>
    </p:spTree>
    <p:extLst>
      <p:ext uri="{BB962C8B-B14F-4D97-AF65-F5344CB8AC3E}">
        <p14:creationId xmlns:p14="http://schemas.microsoft.com/office/powerpoint/2010/main" val="1792954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ttangolo 45057"/>
          <p:cNvSpPr/>
          <p:nvPr/>
        </p:nvSpPr>
        <p:spPr>
          <a:xfrm>
            <a:off x="838200" y="228600"/>
            <a:ext cx="7313613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eaLnBrk="0" hangingPunct="0"/>
            <a:endParaRPr>
              <a:latin typeface="Book Antiqua" pitchFamily="18" charset="0"/>
            </a:endParaRPr>
          </a:p>
        </p:txBody>
      </p:sp>
      <p:sp>
        <p:nvSpPr>
          <p:cNvPr id="45059" name="Rettangolo 45058"/>
          <p:cNvSpPr/>
          <p:nvPr/>
        </p:nvSpPr>
        <p:spPr>
          <a:xfrm>
            <a:off x="4403725" y="657225"/>
            <a:ext cx="184150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eaLnBrk="0" hangingPunct="0"/>
            <a:endParaRPr>
              <a:latin typeface="Book Antiqua" pitchFamily="18" charset="0"/>
            </a:endParaRPr>
          </a:p>
        </p:txBody>
      </p:sp>
      <p:sp>
        <p:nvSpPr>
          <p:cNvPr id="45060" name="Titolo 45059"/>
          <p:cNvSpPr>
            <a:spLocks noGrp="1"/>
          </p:cNvSpPr>
          <p:nvPr>
            <p:ph type="ctrTitle"/>
          </p:nvPr>
        </p:nvSpPr>
        <p:spPr>
          <a:xfrm>
            <a:off x="762000" y="152400"/>
            <a:ext cx="7772400" cy="14700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/>
          <a:p>
            <a:pPr lvl="0"/>
            <a:r>
              <a:rPr>
                <a:latin typeface="Arial" pitchFamily="34" charset="0"/>
              </a:rPr>
              <a:t>Non Malignant Goiter</a:t>
            </a:r>
          </a:p>
        </p:txBody>
      </p:sp>
      <p:sp>
        <p:nvSpPr>
          <p:cNvPr id="45061" name="Sottotitolo 45060"/>
          <p:cNvSpPr>
            <a:spLocks noGrp="1"/>
          </p:cNvSpPr>
          <p:nvPr>
            <p:ph type="subTitle" idx="1"/>
          </p:nvPr>
        </p:nvSpPr>
        <p:spPr>
          <a:xfrm>
            <a:off x="762000" y="1676400"/>
            <a:ext cx="7772400" cy="4572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/>
          <a:lstStyle>
            <a:lvl1pPr marL="609600" indent="-609600">
              <a:defRPr lang="en-US" altLang="en-US"/>
            </a:lvl1pPr>
            <a:lvl2pPr marL="990600" indent="-990600">
              <a:defRPr lang="en-US" altLang="en-US"/>
            </a:lvl2pPr>
            <a:lvl3pPr marL="1371600" indent="-1371600">
              <a:defRPr lang="en-US" altLang="en-US"/>
            </a:lvl3pPr>
            <a:lvl4pPr marL="1752600" indent="-1752600">
              <a:defRPr lang="en-US" altLang="en-US"/>
            </a:lvl4pPr>
            <a:lvl5pPr marL="2209800" indent="-2209800">
              <a:defRPr lang="en-US" altLang="en-US"/>
            </a:lvl5pPr>
          </a:lstStyle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400">
                <a:latin typeface="Arial" pitchFamily="34" charset="0"/>
              </a:rPr>
              <a:t>Simple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Multi Nodular goiter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Solitary Nodule (cystic or solid)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Thyroiditis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Tx/>
              <a:buChar char="•"/>
            </a:pPr>
            <a:r>
              <a:rPr>
                <a:latin typeface="Arial" pitchFamily="34" charset="0"/>
              </a:rPr>
              <a:t>Hashimoto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Tx/>
              <a:buChar char="•"/>
            </a:pPr>
            <a:r>
              <a:rPr>
                <a:latin typeface="Arial" pitchFamily="34" charset="0"/>
              </a:rPr>
              <a:t>Sub acute (De quervain)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Tx/>
              <a:buChar char="•"/>
            </a:pPr>
            <a:r>
              <a:rPr>
                <a:latin typeface="Arial" pitchFamily="34" charset="0"/>
              </a:rPr>
              <a:t> Riedel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Physiological diffuse goiter 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</a:pPr>
            <a:r>
              <a:rPr sz="2400">
                <a:latin typeface="Arial" pitchFamily="34" charset="0"/>
              </a:rPr>
              <a:t>                  </a:t>
            </a: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400">
                <a:latin typeface="Arial" pitchFamily="34" charset="0"/>
              </a:rPr>
              <a:t>Toxic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Toxic M.N.G.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Toxic Adenoma (Autonomous Nodule)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Graves disease</a:t>
            </a:r>
          </a:p>
        </p:txBody>
      </p:sp>
    </p:spTree>
    <p:extLst>
      <p:ext uri="{BB962C8B-B14F-4D97-AF65-F5344CB8AC3E}">
        <p14:creationId xmlns:p14="http://schemas.microsoft.com/office/powerpoint/2010/main" val="1766768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ttangolo 47105"/>
          <p:cNvSpPr/>
          <p:nvPr/>
        </p:nvSpPr>
        <p:spPr>
          <a:xfrm>
            <a:off x="838200" y="228600"/>
            <a:ext cx="7313613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eaLnBrk="0" hangingPunct="0"/>
            <a:endParaRPr>
              <a:latin typeface="Book Antiqua" pitchFamily="18" charset="0"/>
            </a:endParaRPr>
          </a:p>
        </p:txBody>
      </p:sp>
      <p:sp>
        <p:nvSpPr>
          <p:cNvPr id="47107" name="Rettangolo 47106"/>
          <p:cNvSpPr/>
          <p:nvPr/>
        </p:nvSpPr>
        <p:spPr>
          <a:xfrm>
            <a:off x="4403725" y="657225"/>
            <a:ext cx="184150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eaLnBrk="0" hangingPunct="0"/>
            <a:endParaRPr>
              <a:latin typeface="Book Antiqua" pitchFamily="18" charset="0"/>
            </a:endParaRPr>
          </a:p>
        </p:txBody>
      </p:sp>
      <p:sp>
        <p:nvSpPr>
          <p:cNvPr id="47108" name="Titolo 47107"/>
          <p:cNvSpPr>
            <a:spLocks noGrp="1"/>
          </p:cNvSpPr>
          <p:nvPr>
            <p:ph type="ctrTitle"/>
          </p:nvPr>
        </p:nvSpPr>
        <p:spPr>
          <a:xfrm>
            <a:off x="762000" y="152400"/>
            <a:ext cx="7772400" cy="14700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/>
          <a:p>
            <a:pPr lvl="0"/>
            <a:r>
              <a:rPr>
                <a:latin typeface="Arial" pitchFamily="34" charset="0"/>
              </a:rPr>
              <a:t>Malignant Goiter</a:t>
            </a:r>
          </a:p>
        </p:txBody>
      </p:sp>
      <p:sp>
        <p:nvSpPr>
          <p:cNvPr id="47109" name="Sottotitolo 47108"/>
          <p:cNvSpPr>
            <a:spLocks noGrp="1"/>
          </p:cNvSpPr>
          <p:nvPr>
            <p:ph type="subTitle" idx="1"/>
          </p:nvPr>
        </p:nvSpPr>
        <p:spPr>
          <a:xfrm>
            <a:off x="762000" y="1676400"/>
            <a:ext cx="7772400" cy="4572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/>
          <a:lstStyle>
            <a:lvl1pPr marL="609600" indent="-609600">
              <a:defRPr lang="en-US" altLang="en-US"/>
            </a:lvl1pPr>
            <a:lvl2pPr marL="990600" indent="-990600">
              <a:defRPr lang="en-US" altLang="en-US"/>
            </a:lvl2pPr>
            <a:lvl3pPr marL="1371600" indent="-1371600">
              <a:defRPr lang="en-US" altLang="en-US"/>
            </a:lvl3pPr>
            <a:lvl4pPr marL="1752600" indent="-1752600">
              <a:defRPr lang="en-US" altLang="en-US"/>
            </a:lvl4pPr>
            <a:lvl5pPr marL="2209800" indent="-2209800">
              <a:defRPr lang="en-US" altLang="en-US"/>
            </a:lvl5pPr>
          </a:lstStyle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400">
                <a:latin typeface="Arial" pitchFamily="34" charset="0"/>
              </a:rPr>
              <a:t>Primary 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000">
                <a:latin typeface="Arial" pitchFamily="34" charset="0"/>
              </a:rPr>
              <a:t>Differentiated 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sz="1800">
                <a:latin typeface="Arial" pitchFamily="34" charset="0"/>
              </a:rPr>
              <a:t>Papillary 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sz="1800">
                <a:latin typeface="Arial" pitchFamily="34" charset="0"/>
              </a:rPr>
              <a:t>Follicular - Hurthle Cell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000">
                <a:latin typeface="Arial" pitchFamily="34" charset="0"/>
              </a:rPr>
              <a:t>Medullary 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sz="1800">
                <a:latin typeface="Arial" pitchFamily="34" charset="0"/>
              </a:rPr>
              <a:t>Sporadic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sz="1800">
                <a:latin typeface="Arial" pitchFamily="34" charset="0"/>
              </a:rPr>
              <a:t>Familial (M.E.N. 2)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000">
                <a:latin typeface="Arial" pitchFamily="34" charset="0"/>
              </a:rPr>
              <a:t>Anaplastic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000">
                <a:latin typeface="Arial" pitchFamily="34" charset="0"/>
              </a:rPr>
              <a:t>Lymphoma (non Hodgkin's – B. cell type)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000">
                <a:latin typeface="Arial" pitchFamily="34" charset="0"/>
              </a:rPr>
              <a:t>Squamous Cell Ca.</a:t>
            </a: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endParaRPr sz="2400">
              <a:latin typeface="Arial" pitchFamily="34" charset="0"/>
            </a:endParaRP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400">
                <a:latin typeface="Arial" pitchFamily="34" charset="0"/>
              </a:rPr>
              <a:t>Metastasis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000">
                <a:latin typeface="Arial" pitchFamily="34" charset="0"/>
              </a:rPr>
              <a:t>Lung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000">
                <a:latin typeface="Arial" pitchFamily="34" charset="0"/>
              </a:rPr>
              <a:t>Kidney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000">
                <a:latin typeface="Arial" pitchFamily="34" charset="0"/>
              </a:rPr>
              <a:t>Breast</a:t>
            </a:r>
          </a:p>
        </p:txBody>
      </p:sp>
    </p:spTree>
    <p:extLst>
      <p:ext uri="{BB962C8B-B14F-4D97-AF65-F5344CB8AC3E}">
        <p14:creationId xmlns:p14="http://schemas.microsoft.com/office/powerpoint/2010/main" val="717049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ttangolo 49153"/>
          <p:cNvSpPr/>
          <p:nvPr/>
        </p:nvSpPr>
        <p:spPr>
          <a:xfrm>
            <a:off x="838200" y="228600"/>
            <a:ext cx="7313613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eaLnBrk="0" hangingPunct="0"/>
            <a:endParaRPr>
              <a:latin typeface="Book Antiqua" pitchFamily="18" charset="0"/>
            </a:endParaRPr>
          </a:p>
        </p:txBody>
      </p:sp>
      <p:sp>
        <p:nvSpPr>
          <p:cNvPr id="49155" name="Rettangolo 49154"/>
          <p:cNvSpPr/>
          <p:nvPr/>
        </p:nvSpPr>
        <p:spPr>
          <a:xfrm>
            <a:off x="4403725" y="657225"/>
            <a:ext cx="184150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eaLnBrk="0" hangingPunct="0"/>
            <a:endParaRPr>
              <a:latin typeface="Book Antiqua" pitchFamily="18" charset="0"/>
            </a:endParaRPr>
          </a:p>
        </p:txBody>
      </p:sp>
      <p:sp>
        <p:nvSpPr>
          <p:cNvPr id="49156" name="Titolo 49155"/>
          <p:cNvSpPr>
            <a:spLocks noGrp="1"/>
          </p:cNvSpPr>
          <p:nvPr>
            <p:ph type="ctrTitle"/>
          </p:nvPr>
        </p:nvSpPr>
        <p:spPr>
          <a:xfrm>
            <a:off x="762000" y="152400"/>
            <a:ext cx="7772400" cy="14700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/>
          <a:p>
            <a:pPr lvl="0"/>
            <a:r>
              <a:rPr>
                <a:latin typeface="Arial" pitchFamily="34" charset="0"/>
              </a:rPr>
              <a:t>Approach</a:t>
            </a:r>
          </a:p>
        </p:txBody>
      </p:sp>
      <p:sp>
        <p:nvSpPr>
          <p:cNvPr id="49157" name="Sottotitolo 49156"/>
          <p:cNvSpPr>
            <a:spLocks noGrp="1"/>
          </p:cNvSpPr>
          <p:nvPr>
            <p:ph type="subTitle" idx="1"/>
          </p:nvPr>
        </p:nvSpPr>
        <p:spPr>
          <a:xfrm>
            <a:off x="762000" y="1524000"/>
            <a:ext cx="7772400" cy="4572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/>
          <a:lstStyle>
            <a:lvl1pPr marL="609600" indent="-609600">
              <a:defRPr lang="en-US" altLang="en-US"/>
            </a:lvl1pPr>
            <a:lvl2pPr marL="990600" indent="-990600">
              <a:defRPr lang="en-US" altLang="en-US"/>
            </a:lvl2pPr>
            <a:lvl3pPr marL="1371600" indent="-1371600">
              <a:defRPr lang="en-US" altLang="en-US"/>
            </a:lvl3pPr>
            <a:lvl4pPr marL="1752600" indent="-1752600">
              <a:defRPr lang="en-US" altLang="en-US"/>
            </a:lvl4pPr>
            <a:lvl5pPr marL="2209800" indent="-2209800">
              <a:defRPr lang="en-US" altLang="en-US"/>
            </a:lvl5pPr>
          </a:lstStyle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400">
                <a:latin typeface="Arial" pitchFamily="34" charset="0"/>
              </a:rPr>
              <a:t>History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Family History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Drug History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Irradiation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C.V.S. and Nervous Symptoms</a:t>
            </a: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endParaRPr sz="2400">
              <a:latin typeface="Arial" pitchFamily="34" charset="0"/>
            </a:endParaRP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400">
                <a:latin typeface="Arial" pitchFamily="34" charset="0"/>
              </a:rPr>
              <a:t>     Clinical Examination: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Confirm the diagnosis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Cervical Lymph nodes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Retro Sternal Extension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Central and autonomic nervous systems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Extra thyroidal manifestation (e.g. Exopthalmous, Pretibial myxoedema and others)</a:t>
            </a:r>
          </a:p>
        </p:txBody>
      </p:sp>
    </p:spTree>
    <p:extLst>
      <p:ext uri="{BB962C8B-B14F-4D97-AF65-F5344CB8AC3E}">
        <p14:creationId xmlns:p14="http://schemas.microsoft.com/office/powerpoint/2010/main" val="3739667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ttangolo 51201"/>
          <p:cNvSpPr/>
          <p:nvPr/>
        </p:nvSpPr>
        <p:spPr>
          <a:xfrm>
            <a:off x="838200" y="228600"/>
            <a:ext cx="7313613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eaLnBrk="0" hangingPunct="0"/>
            <a:endParaRPr>
              <a:latin typeface="Book Antiqua" pitchFamily="18" charset="0"/>
            </a:endParaRPr>
          </a:p>
        </p:txBody>
      </p:sp>
      <p:sp>
        <p:nvSpPr>
          <p:cNvPr id="51203" name="Rettangolo 51202"/>
          <p:cNvSpPr/>
          <p:nvPr/>
        </p:nvSpPr>
        <p:spPr>
          <a:xfrm>
            <a:off x="4403725" y="657225"/>
            <a:ext cx="184150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eaLnBrk="0" hangingPunct="0"/>
            <a:endParaRPr>
              <a:latin typeface="Book Antiqua" pitchFamily="18" charset="0"/>
            </a:endParaRPr>
          </a:p>
        </p:txBody>
      </p:sp>
      <p:sp>
        <p:nvSpPr>
          <p:cNvPr id="51204" name="Titolo 51203"/>
          <p:cNvSpPr>
            <a:spLocks noGrp="1"/>
          </p:cNvSpPr>
          <p:nvPr>
            <p:ph type="ctrTitle"/>
          </p:nvPr>
        </p:nvSpPr>
        <p:spPr>
          <a:xfrm>
            <a:off x="762000" y="152400"/>
            <a:ext cx="7772400" cy="14700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/>
          <a:p>
            <a:pPr lvl="0"/>
            <a:r>
              <a:rPr>
                <a:latin typeface="Arial" pitchFamily="34" charset="0"/>
              </a:rPr>
              <a:t>Investigations</a:t>
            </a:r>
          </a:p>
        </p:txBody>
      </p:sp>
      <p:sp>
        <p:nvSpPr>
          <p:cNvPr id="51205" name="Sottotitolo 51204"/>
          <p:cNvSpPr>
            <a:spLocks noGrp="1"/>
          </p:cNvSpPr>
          <p:nvPr>
            <p:ph type="subTitle" idx="1"/>
          </p:nvPr>
        </p:nvSpPr>
        <p:spPr>
          <a:xfrm>
            <a:off x="762000" y="1600200"/>
            <a:ext cx="7772400" cy="4572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/>
          <a:lstStyle>
            <a:lvl1pPr marL="609600" indent="-609600">
              <a:defRPr lang="en-US" altLang="en-US"/>
            </a:lvl1pPr>
            <a:lvl2pPr marL="990600" indent="-990600">
              <a:defRPr lang="en-US" altLang="en-US"/>
            </a:lvl2pPr>
            <a:lvl3pPr marL="1371600" indent="-1371600">
              <a:defRPr lang="en-US" altLang="en-US"/>
            </a:lvl3pPr>
            <a:lvl4pPr marL="1752600" indent="-1752600">
              <a:defRPr lang="en-US" altLang="en-US"/>
            </a:lvl4pPr>
            <a:lvl5pPr marL="2209800" indent="-2209800">
              <a:defRPr lang="en-US" altLang="en-US"/>
            </a:lvl5pPr>
          </a:lstStyle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800">
                <a:latin typeface="Arial" pitchFamily="34" charset="0"/>
              </a:rPr>
              <a:t>Laboratory Tests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>
                <a:latin typeface="Arial" pitchFamily="34" charset="0"/>
              </a:rPr>
              <a:t>Hormones measures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sz="2800">
                <a:latin typeface="Arial" pitchFamily="34" charset="0"/>
              </a:rPr>
              <a:t> T.S.H.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sz="2800">
                <a:latin typeface="Arial" pitchFamily="34" charset="0"/>
              </a:rPr>
              <a:t> T3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sz="2800">
                <a:latin typeface="Arial" pitchFamily="34" charset="0"/>
              </a:rPr>
              <a:t> T4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>
                <a:latin typeface="Arial" pitchFamily="34" charset="0"/>
              </a:rPr>
              <a:t>Calcitonin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>
                <a:latin typeface="Arial" pitchFamily="34" charset="0"/>
              </a:rPr>
              <a:t>Auto antibodies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sz="2800">
                <a:latin typeface="Arial" pitchFamily="34" charset="0"/>
              </a:rPr>
              <a:t>Anti – TPO (Hashimoto)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sz="2800">
                <a:latin typeface="Arial" pitchFamily="34" charset="0"/>
              </a:rPr>
              <a:t>TSI (Graves)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>
                <a:latin typeface="Arial" pitchFamily="34" charset="0"/>
              </a:rPr>
              <a:t>Thyroglobulin – follow up after treatment of carcinoma</a:t>
            </a:r>
          </a:p>
        </p:txBody>
      </p:sp>
    </p:spTree>
    <p:extLst>
      <p:ext uri="{BB962C8B-B14F-4D97-AF65-F5344CB8AC3E}">
        <p14:creationId xmlns:p14="http://schemas.microsoft.com/office/powerpoint/2010/main" val="1435516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ttangolo 53249"/>
          <p:cNvSpPr/>
          <p:nvPr/>
        </p:nvSpPr>
        <p:spPr>
          <a:xfrm>
            <a:off x="838200" y="228600"/>
            <a:ext cx="7313613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eaLnBrk="0" hangingPunct="0"/>
            <a:endParaRPr>
              <a:latin typeface="Book Antiqua" pitchFamily="18" charset="0"/>
            </a:endParaRPr>
          </a:p>
        </p:txBody>
      </p:sp>
      <p:sp>
        <p:nvSpPr>
          <p:cNvPr id="53251" name="Rettangolo 53250"/>
          <p:cNvSpPr/>
          <p:nvPr/>
        </p:nvSpPr>
        <p:spPr>
          <a:xfrm>
            <a:off x="4403725" y="657225"/>
            <a:ext cx="184150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eaLnBrk="0" hangingPunct="0"/>
            <a:endParaRPr>
              <a:latin typeface="Book Antiqua" pitchFamily="18" charset="0"/>
            </a:endParaRPr>
          </a:p>
        </p:txBody>
      </p:sp>
      <p:sp>
        <p:nvSpPr>
          <p:cNvPr id="53252" name="Titolo 53251"/>
          <p:cNvSpPr>
            <a:spLocks noGrp="1"/>
          </p:cNvSpPr>
          <p:nvPr>
            <p:ph type="ctrTitle"/>
          </p:nvPr>
        </p:nvSpPr>
        <p:spPr>
          <a:xfrm>
            <a:off x="762000" y="-76200"/>
            <a:ext cx="7772400" cy="14700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/>
          <a:p>
            <a:pPr lvl="0"/>
            <a:r>
              <a:rPr>
                <a:latin typeface="Arial" pitchFamily="34" charset="0"/>
              </a:rPr>
              <a:t>Investigations</a:t>
            </a:r>
            <a:br>
              <a:rPr>
                <a:latin typeface="Arial" pitchFamily="34" charset="0"/>
              </a:rPr>
            </a:br>
            <a:r>
              <a:rPr>
                <a:latin typeface="Arial" pitchFamily="34" charset="0"/>
              </a:rPr>
              <a:t>Cont.</a:t>
            </a:r>
          </a:p>
        </p:txBody>
      </p:sp>
      <p:sp>
        <p:nvSpPr>
          <p:cNvPr id="53253" name="Sottotitolo 53252"/>
          <p:cNvSpPr>
            <a:spLocks noGrp="1"/>
          </p:cNvSpPr>
          <p:nvPr>
            <p:ph type="subTitle" idx="1"/>
          </p:nvPr>
        </p:nvSpPr>
        <p:spPr>
          <a:xfrm>
            <a:off x="762000" y="1524000"/>
            <a:ext cx="7772400" cy="4572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/>
          <a:lstStyle>
            <a:lvl1pPr marL="609600" indent="-609600">
              <a:defRPr lang="en-US" altLang="en-US"/>
            </a:lvl1pPr>
            <a:lvl2pPr marL="990600" indent="-990600">
              <a:defRPr lang="en-US" altLang="en-US"/>
            </a:lvl2pPr>
            <a:lvl3pPr marL="1371600" indent="-1371600">
              <a:defRPr lang="en-US" altLang="en-US"/>
            </a:lvl3pPr>
            <a:lvl4pPr marL="1752600" indent="-1752600">
              <a:defRPr lang="en-US" altLang="en-US"/>
            </a:lvl4pPr>
            <a:lvl5pPr marL="2209800" indent="-2209800">
              <a:defRPr lang="en-US" altLang="en-US"/>
            </a:lvl5pPr>
          </a:lstStyle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400">
                <a:latin typeface="Arial" pitchFamily="34" charset="0"/>
              </a:rPr>
              <a:t>Imaging investigation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U/S (routine)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CT: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>
                <a:latin typeface="Arial" pitchFamily="34" charset="0"/>
              </a:rPr>
              <a:t>  Large goiters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>
                <a:latin typeface="Arial" pitchFamily="34" charset="0"/>
              </a:rPr>
              <a:t>  Pressure symptoms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>
                <a:latin typeface="Arial" pitchFamily="34" charset="0"/>
              </a:rPr>
              <a:t>  Retro sternal extension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>
                <a:latin typeface="Arial" pitchFamily="34" charset="0"/>
              </a:rPr>
              <a:t>  Pre op. assessment in Ca. 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MRI (To detect vascular invasion) 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Radionuclide imaging (Function):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>
                <a:latin typeface="Arial" pitchFamily="34" charset="0"/>
              </a:rPr>
              <a:t> 99mTc   123I   131I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P.E.T.</a:t>
            </a:r>
          </a:p>
          <a:p>
            <a:pPr lvl="0" algn="l">
              <a:lnSpc>
                <a:spcPct val="80000"/>
              </a:lnSpc>
              <a:buFont typeface="Wingdings" pitchFamily="2" charset="2"/>
            </a:pPr>
            <a:endParaRPr sz="2400">
              <a:latin typeface="Arial" pitchFamily="34" charset="0"/>
            </a:endParaRP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400">
                <a:latin typeface="Arial" pitchFamily="34" charset="0"/>
              </a:rPr>
              <a:t>   F.N.A.C. </a:t>
            </a:r>
          </a:p>
        </p:txBody>
      </p:sp>
    </p:spTree>
    <p:extLst>
      <p:ext uri="{BB962C8B-B14F-4D97-AF65-F5344CB8AC3E}">
        <p14:creationId xmlns:p14="http://schemas.microsoft.com/office/powerpoint/2010/main" val="4121010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ttangolo 55297"/>
          <p:cNvSpPr/>
          <p:nvPr/>
        </p:nvSpPr>
        <p:spPr>
          <a:xfrm>
            <a:off x="838200" y="228600"/>
            <a:ext cx="7313613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eaLnBrk="0" hangingPunct="0"/>
            <a:endParaRPr>
              <a:latin typeface="Book Antiqua" pitchFamily="18" charset="0"/>
            </a:endParaRPr>
          </a:p>
        </p:txBody>
      </p:sp>
      <p:sp>
        <p:nvSpPr>
          <p:cNvPr id="55299" name="Rettangolo 55298"/>
          <p:cNvSpPr/>
          <p:nvPr/>
        </p:nvSpPr>
        <p:spPr>
          <a:xfrm>
            <a:off x="4403725" y="657225"/>
            <a:ext cx="184150" cy="3667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 anchor="t" anchorCtr="0">
            <a:spAutoFit/>
          </a:bodyPr>
          <a:lstStyle>
            <a:defPPr>
              <a:defRPr lang="en-US"/>
            </a:defPPr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</a:defRPr>
            </a:lvl5pPr>
          </a:lstStyle>
          <a:p>
            <a:pPr lvl="0" eaLnBrk="0" hangingPunct="0"/>
            <a:endParaRPr>
              <a:latin typeface="Book Antiqua" pitchFamily="18" charset="0"/>
            </a:endParaRPr>
          </a:p>
        </p:txBody>
      </p:sp>
      <p:sp>
        <p:nvSpPr>
          <p:cNvPr id="55300" name="Titolo 55299"/>
          <p:cNvSpPr>
            <a:spLocks noGrp="1"/>
          </p:cNvSpPr>
          <p:nvPr>
            <p:ph type="ctrTitle"/>
          </p:nvPr>
        </p:nvSpPr>
        <p:spPr>
          <a:xfrm>
            <a:off x="762000" y="-76200"/>
            <a:ext cx="7772400" cy="14700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/>
          <a:p>
            <a:pPr lvl="0"/>
            <a:r>
              <a:rPr>
                <a:latin typeface="Arial" pitchFamily="34" charset="0"/>
              </a:rPr>
              <a:t>Treatment</a:t>
            </a:r>
          </a:p>
        </p:txBody>
      </p:sp>
      <p:sp>
        <p:nvSpPr>
          <p:cNvPr id="55301" name="Sottotitolo 55300"/>
          <p:cNvSpPr>
            <a:spLocks noGrp="1"/>
          </p:cNvSpPr>
          <p:nvPr>
            <p:ph type="subTitle" idx="1"/>
          </p:nvPr>
        </p:nvSpPr>
        <p:spPr>
          <a:xfrm>
            <a:off x="762000" y="1524000"/>
            <a:ext cx="7772400" cy="4572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/>
          <a:lstStyle>
            <a:lvl1pPr marL="609600" indent="-609600">
              <a:defRPr lang="en-US" altLang="en-US"/>
            </a:lvl1pPr>
            <a:lvl2pPr marL="990600" indent="-990600">
              <a:defRPr lang="en-US" altLang="en-US"/>
            </a:lvl2pPr>
            <a:lvl3pPr marL="1371600" indent="-1371600">
              <a:defRPr lang="en-US" altLang="en-US"/>
            </a:lvl3pPr>
            <a:lvl4pPr marL="1752600" indent="-1752600">
              <a:defRPr lang="en-US" altLang="en-US"/>
            </a:lvl4pPr>
            <a:lvl5pPr marL="2209800" indent="-2209800">
              <a:defRPr lang="en-US" altLang="en-US"/>
            </a:lvl5pPr>
          </a:lstStyle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400">
                <a:latin typeface="Arial" pitchFamily="34" charset="0"/>
              </a:rPr>
              <a:t> Non malignant goiter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Simple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>
                <a:latin typeface="Arial" pitchFamily="34" charset="0"/>
              </a:rPr>
              <a:t>Expectant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>
                <a:latin typeface="Arial" pitchFamily="34" charset="0"/>
              </a:rPr>
              <a:t>Hormone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>
                <a:latin typeface="Arial" pitchFamily="34" charset="0"/>
              </a:rPr>
              <a:t>Surgery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 Toxic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>
                <a:latin typeface="Arial" pitchFamily="34" charset="0"/>
              </a:rPr>
              <a:t>Anti thyroid drugs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>
                <a:latin typeface="Arial" pitchFamily="34" charset="0"/>
              </a:rPr>
              <a:t>Surgery</a:t>
            </a:r>
          </a:p>
          <a:p>
            <a:pPr lvl="2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>
                <a:latin typeface="Arial" pitchFamily="34" charset="0"/>
              </a:rPr>
              <a:t>Radio active Iodine</a:t>
            </a:r>
          </a:p>
          <a:p>
            <a:pPr lvl="0" algn="l">
              <a:lnSpc>
                <a:spcPct val="80000"/>
              </a:lnSpc>
              <a:buFont typeface="Wingdings" pitchFamily="2" charset="2"/>
              <a:buChar char="Ø"/>
            </a:pPr>
            <a:r>
              <a:rPr sz="2400">
                <a:latin typeface="Arial" pitchFamily="34" charset="0"/>
              </a:rPr>
              <a:t>Malignant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Surgery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+/- Radio active Iodine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+/- Radio Therapy</a:t>
            </a:r>
          </a:p>
          <a:p>
            <a:pPr lvl="1" algn="l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sz="2400">
                <a:latin typeface="Arial" pitchFamily="34" charset="0"/>
              </a:rPr>
              <a:t>+/- Chemo Therapy</a:t>
            </a:r>
          </a:p>
        </p:txBody>
      </p:sp>
    </p:spTree>
    <p:extLst>
      <p:ext uri="{BB962C8B-B14F-4D97-AF65-F5344CB8AC3E}">
        <p14:creationId xmlns:p14="http://schemas.microsoft.com/office/powerpoint/2010/main" val="1874153329"/>
      </p:ext>
    </p:extLst>
  </p:cSld>
  <p:clrMapOvr>
    <a:masterClrMapping/>
  </p:clrMapOvr>
</p:sld>
</file>

<file path=ppt/theme/theme1.xml><?xml version="1.0" encoding="utf-8"?>
<a:theme xmlns:a="http://schemas.openxmlformats.org/drawingml/2006/main" name="Medical design template [1]">
  <a:themeElements>
    <a:clrScheme name="Medical design template [1] 1">
      <a:dk1>
        <a:srgbClr val="000000"/>
      </a:dk1>
      <a:lt1>
        <a:srgbClr val="FFFFFF"/>
      </a:lt1>
      <a:dk2>
        <a:srgbClr val="7F00FF"/>
      </a:dk2>
      <a:lt2>
        <a:srgbClr val="FAFD00"/>
      </a:lt2>
      <a:accent1>
        <a:srgbClr val="B50069"/>
      </a:accent1>
      <a:accent2>
        <a:srgbClr val="FF7F00"/>
      </a:accent2>
      <a:accent3>
        <a:srgbClr val="C0AAFF"/>
      </a:accent3>
      <a:accent4>
        <a:srgbClr val="DADADA"/>
      </a:accent4>
      <a:accent5>
        <a:srgbClr val="D7AAB9"/>
      </a:accent5>
      <a:accent6>
        <a:srgbClr val="E77200"/>
      </a:accent6>
      <a:hlink>
        <a:srgbClr val="FF00FF"/>
      </a:hlink>
      <a:folHlink>
        <a:srgbClr val="B760F9"/>
      </a:folHlink>
    </a:clrScheme>
    <a:fontScheme name="Medical design template [1]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Medical design template [1] 1">
        <a:dk1>
          <a:srgbClr val="000000"/>
        </a:dk1>
        <a:lt1>
          <a:srgbClr val="FFFFFF"/>
        </a:lt1>
        <a:dk2>
          <a:srgbClr val="7F00FF"/>
        </a:dk2>
        <a:lt2>
          <a:srgbClr val="FAFD00"/>
        </a:lt2>
        <a:accent1>
          <a:srgbClr val="B50069"/>
        </a:accent1>
        <a:accent2>
          <a:srgbClr val="FF7F00"/>
        </a:accent2>
        <a:accent3>
          <a:srgbClr val="C0AAFF"/>
        </a:accent3>
        <a:accent4>
          <a:srgbClr val="DADADA"/>
        </a:accent4>
        <a:accent5>
          <a:srgbClr val="D7AAB9"/>
        </a:accent5>
        <a:accent6>
          <a:srgbClr val="E77200"/>
        </a:accent6>
        <a:hlink>
          <a:srgbClr val="FF00FF"/>
        </a:hlink>
        <a:folHlink>
          <a:srgbClr val="B760F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dical design template [1] 2">
        <a:dk1>
          <a:srgbClr val="000000"/>
        </a:dk1>
        <a:lt1>
          <a:srgbClr val="B760F9"/>
        </a:lt1>
        <a:dk2>
          <a:srgbClr val="7B00E4"/>
        </a:dk2>
        <a:lt2>
          <a:srgbClr val="280049"/>
        </a:lt2>
        <a:accent1>
          <a:srgbClr val="FFFFFF"/>
        </a:accent1>
        <a:accent2>
          <a:srgbClr val="FFFF00"/>
        </a:accent2>
        <a:accent3>
          <a:srgbClr val="D8B6FB"/>
        </a:accent3>
        <a:accent4>
          <a:srgbClr val="000000"/>
        </a:accent4>
        <a:accent5>
          <a:srgbClr val="FFFFFF"/>
        </a:accent5>
        <a:accent6>
          <a:srgbClr val="E7E700"/>
        </a:accent6>
        <a:hlink>
          <a:srgbClr val="FF00FF"/>
        </a:hlink>
        <a:folHlink>
          <a:srgbClr val="DFB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dical design template [1] 3">
        <a:dk1>
          <a:srgbClr val="000000"/>
        </a:dk1>
        <a:lt1>
          <a:srgbClr val="FFFFFF"/>
        </a:lt1>
        <a:dk2>
          <a:srgbClr val="000000"/>
        </a:dk2>
        <a:lt2>
          <a:srgbClr val="DADADA"/>
        </a:lt2>
        <a:accent1>
          <a:srgbClr val="F2F2F2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F7F7F7"/>
        </a:accent5>
        <a:accent6>
          <a:srgbClr val="838383"/>
        </a:accent6>
        <a:hlink>
          <a:srgbClr val="DADADA"/>
        </a:hlink>
        <a:folHlink>
          <a:srgbClr val="67676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Medical design template [1]</Template>
  <TotalTime>234</TotalTime>
  <Words>746</Words>
  <Application>Microsoft Macintosh PowerPoint</Application>
  <PresentationFormat>Presentazione su schermo (4:3)</PresentationFormat>
  <Paragraphs>224</Paragraphs>
  <Slides>21</Slides>
  <Notes>21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6" baseType="lpstr">
      <vt:lpstr>Arial</vt:lpstr>
      <vt:lpstr>Book Antiqua</vt:lpstr>
      <vt:lpstr>Times New Roman</vt:lpstr>
      <vt:lpstr>Wingdings</vt:lpstr>
      <vt:lpstr>Medical design template [1]</vt:lpstr>
      <vt:lpstr>Thyroid Gland</vt:lpstr>
      <vt:lpstr>Thyroid disorders</vt:lpstr>
      <vt:lpstr>Thyroid Swelling</vt:lpstr>
      <vt:lpstr>Non Malignant Goiter</vt:lpstr>
      <vt:lpstr>Malignant Goiter</vt:lpstr>
      <vt:lpstr>Approach</vt:lpstr>
      <vt:lpstr>Investigations</vt:lpstr>
      <vt:lpstr>Investigations Cont.</vt:lpstr>
      <vt:lpstr>Treatment</vt:lpstr>
      <vt:lpstr>Suspicious Thyroid Nodule</vt:lpstr>
      <vt:lpstr>Prognostic Factors</vt:lpstr>
      <vt:lpstr>Para Thyroid Glands</vt:lpstr>
      <vt:lpstr>Anatomy</vt:lpstr>
      <vt:lpstr>Development</vt:lpstr>
      <vt:lpstr>Physiology</vt:lpstr>
      <vt:lpstr>Hormonal Regulation of Calcium and Phosphate</vt:lpstr>
      <vt:lpstr>Pathophysiology</vt:lpstr>
      <vt:lpstr>Primary Hyper Parathyrodism </vt:lpstr>
      <vt:lpstr>Secondary Hyper Parathyroidism</vt:lpstr>
      <vt:lpstr>Tertiary Hyper Parathyroidism</vt:lpstr>
      <vt:lpstr>Hypo Parathyroidism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Basem Nesheiwat</dc:creator>
  <cp:lastModifiedBy>محمود درويش</cp:lastModifiedBy>
  <cp:revision>56</cp:revision>
  <cp:lastPrinted>1601-01-01T00:00:00Z</cp:lastPrinted>
  <dcterms:created xsi:type="dcterms:W3CDTF">2005-06-27T02:13:13Z</dcterms:created>
  <dcterms:modified xsi:type="dcterms:W3CDTF">2021-11-01T18:58:43Z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TC010690401033</vt:lpwstr>
  </property>
</Properties>
</file>