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256" r:id="rId2"/>
    <p:sldId id="257" r:id="rId3"/>
    <p:sldId id="258" r:id="rId4"/>
    <p:sldId id="259" r:id="rId5"/>
    <p:sldId id="268" r:id="rId6"/>
    <p:sldId id="269" r:id="rId7"/>
    <p:sldId id="270" r:id="rId8"/>
    <p:sldId id="271" r:id="rId9"/>
    <p:sldId id="272" r:id="rId10"/>
    <p:sldId id="261" r:id="rId11"/>
    <p:sldId id="273" r:id="rId12"/>
    <p:sldId id="267" r:id="rId13"/>
    <p:sldId id="262" r:id="rId14"/>
    <p:sldId id="263" r:id="rId15"/>
    <p:sldId id="264" r:id="rId16"/>
    <p:sldId id="279" r:id="rId17"/>
    <p:sldId id="280" r:id="rId18"/>
    <p:sldId id="276" r:id="rId19"/>
    <p:sldId id="277" r:id="rId20"/>
    <p:sldId id="278" r:id="rId21"/>
    <p:sldId id="275" r:id="rId22"/>
    <p:sldId id="265" r:id="rId23"/>
    <p:sldId id="281" r:id="rId24"/>
    <p:sldId id="282" r:id="rId25"/>
    <p:sldId id="283" r:id="rId26"/>
    <p:sldId id="284" r:id="rId27"/>
    <p:sldId id="285" r:id="rId28"/>
    <p:sldId id="287" r:id="rId29"/>
    <p:sldId id="288" r:id="rId30"/>
    <p:sldId id="266" r:id="rId31"/>
    <p:sldId id="289"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9BFB55-A802-447E-A910-BBD71F405882}"/>
              </a:ext>
            </a:extLst>
          </p:cNvPr>
          <p:cNvSpPr/>
          <p:nvPr/>
        </p:nvSpPr>
        <p:spPr>
          <a:xfrm>
            <a:off x="0" y="0"/>
            <a:ext cx="12192000" cy="6858000"/>
          </a:xfrm>
          <a:prstGeom prst="rect">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6457B7BB-CD07-47C5-9965-2FA032CA8D5B}"/>
              </a:ext>
            </a:extLst>
          </p:cNvPr>
          <p:cNvSpPr/>
          <p:nvPr/>
        </p:nvSpPr>
        <p:spPr>
          <a:xfrm flipH="1">
            <a:off x="8052178" y="0"/>
            <a:ext cx="4139819" cy="6858000"/>
          </a:xfrm>
          <a:prstGeom prst="rtTriangle">
            <a:avLst/>
          </a:prstGeom>
          <a:solidFill>
            <a:schemeClr val="accent1">
              <a:lumMod val="75000"/>
              <a:alpha val="9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B81EF693-46E2-4180-A982-14109E40CB06}"/>
              </a:ext>
            </a:extLst>
          </p:cNvPr>
          <p:cNvSpPr/>
          <p:nvPr/>
        </p:nvSpPr>
        <p:spPr>
          <a:xfrm rot="10800000" flipH="1">
            <a:off x="4" y="0"/>
            <a:ext cx="4139819" cy="6858000"/>
          </a:xfrm>
          <a:prstGeom prst="rtTriangle">
            <a:avLst/>
          </a:prstGeom>
          <a:solidFill>
            <a:schemeClr val="accent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B682B7D-4C59-C2D7-0450-2C7B697F8349}"/>
              </a:ext>
            </a:extLst>
          </p:cNvPr>
          <p:cNvGrpSpPr/>
          <p:nvPr/>
        </p:nvGrpSpPr>
        <p:grpSpPr>
          <a:xfrm>
            <a:off x="-491345" y="4748022"/>
            <a:ext cx="10267188" cy="2109978"/>
            <a:chOff x="-491345" y="1077822"/>
            <a:chExt cx="10267188" cy="2109978"/>
          </a:xfrm>
        </p:grpSpPr>
        <p:grpSp>
          <p:nvGrpSpPr>
            <p:cNvPr id="6" name="Group 5">
              <a:extLst>
                <a:ext uri="{FF2B5EF4-FFF2-40B4-BE49-F238E27FC236}">
                  <a16:creationId xmlns:a16="http://schemas.microsoft.com/office/drawing/2014/main" id="{3C10304A-96B5-C1E8-D9D6-BF354CA1DA65}"/>
                </a:ext>
              </a:extLst>
            </p:cNvPr>
            <p:cNvGrpSpPr/>
            <p:nvPr/>
          </p:nvGrpSpPr>
          <p:grpSpPr>
            <a:xfrm>
              <a:off x="-491345" y="1077822"/>
              <a:ext cx="10267188" cy="2109978"/>
              <a:chOff x="-491345" y="1077822"/>
              <a:chExt cx="10267188" cy="2109978"/>
            </a:xfrm>
          </p:grpSpPr>
          <p:pic>
            <p:nvPicPr>
              <p:cNvPr id="16" name="Picture 15">
                <a:extLst>
                  <a:ext uri="{FF2B5EF4-FFF2-40B4-BE49-F238E27FC236}">
                    <a16:creationId xmlns:a16="http://schemas.microsoft.com/office/drawing/2014/main" id="{5B61568A-5D55-A15F-0A34-79D7080041AD}"/>
                  </a:ext>
                </a:extLst>
              </p:cNvPr>
              <p:cNvPicPr>
                <a:picLocks noChangeAspect="1"/>
              </p:cNvPicPr>
              <p:nvPr/>
            </p:nvPicPr>
            <p:blipFill>
              <a:blip r:embed="rId2"/>
              <a:stretch>
                <a:fillRect/>
              </a:stretch>
            </p:blipFill>
            <p:spPr>
              <a:xfrm>
                <a:off x="8099443" y="1808913"/>
                <a:ext cx="1676400" cy="495300"/>
              </a:xfrm>
              <a:custGeom>
                <a:avLst/>
                <a:gdLst>
                  <a:gd name="connsiteX0" fmla="*/ 0 w 1676400"/>
                  <a:gd name="connsiteY0" fmla="*/ 0 h 495300"/>
                  <a:gd name="connsiteX1" fmla="*/ 1684782 w 1676400"/>
                  <a:gd name="connsiteY1" fmla="*/ 0 h 495300"/>
                  <a:gd name="connsiteX2" fmla="*/ 1684782 w 1676400"/>
                  <a:gd name="connsiteY2" fmla="*/ 498348 h 495300"/>
                  <a:gd name="connsiteX3" fmla="*/ 0 w 1676400"/>
                  <a:gd name="connsiteY3" fmla="*/ 498348 h 495300"/>
                </a:gdLst>
                <a:ahLst/>
                <a:cxnLst>
                  <a:cxn ang="0">
                    <a:pos x="connsiteX0" y="connsiteY0"/>
                  </a:cxn>
                  <a:cxn ang="0">
                    <a:pos x="connsiteX1" y="connsiteY1"/>
                  </a:cxn>
                  <a:cxn ang="0">
                    <a:pos x="connsiteX2" y="connsiteY2"/>
                  </a:cxn>
                  <a:cxn ang="0">
                    <a:pos x="connsiteX3" y="connsiteY3"/>
                  </a:cxn>
                </a:cxnLst>
                <a:rect l="l" t="t" r="r" b="b"/>
                <a:pathLst>
                  <a:path w="1676400" h="495300">
                    <a:moveTo>
                      <a:pt x="0" y="0"/>
                    </a:moveTo>
                    <a:lnTo>
                      <a:pt x="1684782" y="0"/>
                    </a:lnTo>
                    <a:lnTo>
                      <a:pt x="1684782" y="498348"/>
                    </a:lnTo>
                    <a:lnTo>
                      <a:pt x="0" y="498348"/>
                    </a:lnTo>
                    <a:close/>
                  </a:path>
                </a:pathLst>
              </a:custGeom>
              <a:ln/>
            </p:spPr>
          </p:pic>
          <p:sp>
            <p:nvSpPr>
              <p:cNvPr id="17" name="Freeform: Shape 16">
                <a:extLst>
                  <a:ext uri="{FF2B5EF4-FFF2-40B4-BE49-F238E27FC236}">
                    <a16:creationId xmlns:a16="http://schemas.microsoft.com/office/drawing/2014/main" id="{0DA5E7E9-82EF-6C73-1F3B-92803B18E74C}"/>
                  </a:ext>
                </a:extLst>
              </p:cNvPr>
              <p:cNvSpPr/>
              <p:nvPr/>
            </p:nvSpPr>
            <p:spPr>
              <a:xfrm>
                <a:off x="8125446" y="1833631"/>
                <a:ext cx="1600200" cy="409575"/>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noFill/>
              <a:ln w="28575" cap="rnd">
                <a:solidFill>
                  <a:srgbClr val="FFFFFF"/>
                </a:solidFill>
                <a:prstDash val="solid"/>
                <a:round/>
              </a:ln>
            </p:spPr>
            <p:txBody>
              <a:bodyPr rtlCol="0" anchor="ctr"/>
              <a:lstStyle/>
              <a:p>
                <a:endParaRPr lang="en-US"/>
              </a:p>
            </p:txBody>
          </p:sp>
          <p:pic>
            <p:nvPicPr>
              <p:cNvPr id="18" name="Picture 17">
                <a:extLst>
                  <a:ext uri="{FF2B5EF4-FFF2-40B4-BE49-F238E27FC236}">
                    <a16:creationId xmlns:a16="http://schemas.microsoft.com/office/drawing/2014/main" id="{6F8966C5-F0FF-C508-C5A2-7BE56926B7DF}"/>
                  </a:ext>
                </a:extLst>
              </p:cNvPr>
              <p:cNvPicPr>
                <a:picLocks noChangeAspect="1"/>
              </p:cNvPicPr>
              <p:nvPr/>
            </p:nvPicPr>
            <p:blipFill rotWithShape="1">
              <a:blip r:embed="rId3"/>
              <a:srcRect l="-8934" r="1"/>
              <a:stretch/>
            </p:blipFill>
            <p:spPr>
              <a:xfrm>
                <a:off x="-491345" y="1797483"/>
                <a:ext cx="5676900" cy="495300"/>
              </a:xfrm>
              <a:custGeom>
                <a:avLst/>
                <a:gdLst>
                  <a:gd name="connsiteX0" fmla="*/ 0 w 5676900"/>
                  <a:gd name="connsiteY0" fmla="*/ 0 h 495300"/>
                  <a:gd name="connsiteX1" fmla="*/ 5685282 w 5676900"/>
                  <a:gd name="connsiteY1" fmla="*/ 0 h 495300"/>
                  <a:gd name="connsiteX2" fmla="*/ 5685282 w 5676900"/>
                  <a:gd name="connsiteY2" fmla="*/ 500634 h 495300"/>
                  <a:gd name="connsiteX3" fmla="*/ 0 w 5676900"/>
                  <a:gd name="connsiteY3" fmla="*/ 500634 h 495300"/>
                </a:gdLst>
                <a:ahLst/>
                <a:cxnLst>
                  <a:cxn ang="0">
                    <a:pos x="connsiteX0" y="connsiteY0"/>
                  </a:cxn>
                  <a:cxn ang="0">
                    <a:pos x="connsiteX1" y="connsiteY1"/>
                  </a:cxn>
                  <a:cxn ang="0">
                    <a:pos x="connsiteX2" y="connsiteY2"/>
                  </a:cxn>
                  <a:cxn ang="0">
                    <a:pos x="connsiteX3" y="connsiteY3"/>
                  </a:cxn>
                </a:cxnLst>
                <a:rect l="l" t="t" r="r" b="b"/>
                <a:pathLst>
                  <a:path w="5676900" h="495300">
                    <a:moveTo>
                      <a:pt x="0" y="0"/>
                    </a:moveTo>
                    <a:lnTo>
                      <a:pt x="5685282" y="0"/>
                    </a:lnTo>
                    <a:lnTo>
                      <a:pt x="5685282" y="500634"/>
                    </a:lnTo>
                    <a:lnTo>
                      <a:pt x="0" y="500634"/>
                    </a:lnTo>
                    <a:close/>
                  </a:path>
                </a:pathLst>
              </a:custGeom>
              <a:ln/>
            </p:spPr>
          </p:pic>
          <p:sp>
            <p:nvSpPr>
              <p:cNvPr id="19" name="Freeform: Shape 18">
                <a:extLst>
                  <a:ext uri="{FF2B5EF4-FFF2-40B4-BE49-F238E27FC236}">
                    <a16:creationId xmlns:a16="http://schemas.microsoft.com/office/drawing/2014/main" id="{89B4D101-00A6-231D-BBF9-90424B8900A4}"/>
                  </a:ext>
                </a:extLst>
              </p:cNvPr>
              <p:cNvSpPr/>
              <p:nvPr/>
            </p:nvSpPr>
            <p:spPr>
              <a:xfrm>
                <a:off x="14351" y="1860842"/>
                <a:ext cx="5196891" cy="372428"/>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96891" h="372428">
                    <a:moveTo>
                      <a:pt x="5196891" y="263843"/>
                    </a:moveTo>
                    <a:lnTo>
                      <a:pt x="4903521" y="263843"/>
                    </a:lnTo>
                    <a:lnTo>
                      <a:pt x="4875899" y="301943"/>
                    </a:lnTo>
                    <a:lnTo>
                      <a:pt x="4835893" y="132398"/>
                    </a:lnTo>
                    <a:lnTo>
                      <a:pt x="4799699" y="263843"/>
                    </a:lnTo>
                    <a:lnTo>
                      <a:pt x="4712068" y="263843"/>
                    </a:lnTo>
                    <a:lnTo>
                      <a:pt x="4698733" y="314325"/>
                    </a:lnTo>
                    <a:lnTo>
                      <a:pt x="4674921" y="256223"/>
                    </a:lnTo>
                    <a:lnTo>
                      <a:pt x="4651108" y="300990"/>
                    </a:lnTo>
                    <a:lnTo>
                      <a:pt x="4606341" y="0"/>
                    </a:lnTo>
                    <a:lnTo>
                      <a:pt x="4551096" y="372428"/>
                    </a:lnTo>
                    <a:lnTo>
                      <a:pt x="4530141" y="263843"/>
                    </a:lnTo>
                    <a:lnTo>
                      <a:pt x="4304399" y="263843"/>
                    </a:lnTo>
                    <a:lnTo>
                      <a:pt x="4274871" y="322898"/>
                    </a:lnTo>
                    <a:lnTo>
                      <a:pt x="4239628" y="129540"/>
                    </a:lnTo>
                    <a:lnTo>
                      <a:pt x="4196766" y="263843"/>
                    </a:lnTo>
                    <a:lnTo>
                      <a:pt x="4110088" y="263843"/>
                    </a:lnTo>
                    <a:lnTo>
                      <a:pt x="4085324" y="300990"/>
                    </a:lnTo>
                    <a:lnTo>
                      <a:pt x="4059606" y="254318"/>
                    </a:lnTo>
                    <a:lnTo>
                      <a:pt x="4026268" y="315278"/>
                    </a:lnTo>
                    <a:lnTo>
                      <a:pt x="3994836" y="51435"/>
                    </a:lnTo>
                    <a:lnTo>
                      <a:pt x="3953878" y="356235"/>
                    </a:lnTo>
                    <a:lnTo>
                      <a:pt x="3926256" y="263843"/>
                    </a:lnTo>
                    <a:lnTo>
                      <a:pt x="3856724" y="263843"/>
                    </a:lnTo>
                    <a:lnTo>
                      <a:pt x="3828149" y="216218"/>
                    </a:lnTo>
                    <a:lnTo>
                      <a:pt x="3795763" y="263843"/>
                    </a:lnTo>
                    <a:lnTo>
                      <a:pt x="0" y="263842"/>
                    </a:lnTo>
                  </a:path>
                </a:pathLst>
              </a:custGeom>
              <a:noFill/>
              <a:ln w="28575" cap="rnd">
                <a:solidFill>
                  <a:srgbClr val="FFFFFF"/>
                </a:solidFill>
                <a:prstDash val="solid"/>
                <a:round/>
              </a:ln>
            </p:spPr>
            <p:txBody>
              <a:bodyPr rtlCol="0" anchor="ctr"/>
              <a:lstStyle/>
              <a:p>
                <a:endParaRPr lang="en-US"/>
              </a:p>
            </p:txBody>
          </p:sp>
          <p:pic>
            <p:nvPicPr>
              <p:cNvPr id="20" name="Picture 19">
                <a:extLst>
                  <a:ext uri="{FF2B5EF4-FFF2-40B4-BE49-F238E27FC236}">
                    <a16:creationId xmlns:a16="http://schemas.microsoft.com/office/drawing/2014/main" id="{56CB7EDB-6575-A1BA-91DB-A3ABBCB6FE45}"/>
                  </a:ext>
                </a:extLst>
              </p:cNvPr>
              <p:cNvPicPr>
                <a:picLocks noChangeAspect="1"/>
              </p:cNvPicPr>
              <p:nvPr/>
            </p:nvPicPr>
            <p:blipFill>
              <a:blip r:embed="rId4"/>
              <a:stretch>
                <a:fillRect/>
              </a:stretch>
            </p:blipFill>
            <p:spPr>
              <a:xfrm>
                <a:off x="5082352"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1" name="Freeform: Shape 20">
                <a:extLst>
                  <a:ext uri="{FF2B5EF4-FFF2-40B4-BE49-F238E27FC236}">
                    <a16:creationId xmlns:a16="http://schemas.microsoft.com/office/drawing/2014/main" id="{7F1F3747-4DA6-D40B-F133-522C070A3B64}"/>
                  </a:ext>
                </a:extLst>
              </p:cNvPr>
              <p:cNvSpPr/>
              <p:nvPr/>
            </p:nvSpPr>
            <p:spPr>
              <a:xfrm>
                <a:off x="5117451" y="1766003"/>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22" name="Picture 21">
                <a:extLst>
                  <a:ext uri="{FF2B5EF4-FFF2-40B4-BE49-F238E27FC236}">
                    <a16:creationId xmlns:a16="http://schemas.microsoft.com/office/drawing/2014/main" id="{ABB7BE77-BC5B-1821-7EB6-C1CA6A09688F}"/>
                  </a:ext>
                </a:extLst>
              </p:cNvPr>
              <p:cNvPicPr>
                <a:picLocks noChangeAspect="1"/>
              </p:cNvPicPr>
              <p:nvPr/>
            </p:nvPicPr>
            <p:blipFill>
              <a:blip r:embed="rId5"/>
              <a:stretch>
                <a:fillRect/>
              </a:stretch>
            </p:blipFill>
            <p:spPr>
              <a:xfrm>
                <a:off x="5653852" y="2058516"/>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3" name="Freeform: Shape 22">
                <a:extLst>
                  <a:ext uri="{FF2B5EF4-FFF2-40B4-BE49-F238E27FC236}">
                    <a16:creationId xmlns:a16="http://schemas.microsoft.com/office/drawing/2014/main" id="{CD0C0549-FD23-9D0A-2EBD-FC1D9A0FD1BE}"/>
                  </a:ext>
                </a:extLst>
              </p:cNvPr>
              <p:cNvSpPr/>
              <p:nvPr/>
            </p:nvSpPr>
            <p:spPr>
              <a:xfrm>
                <a:off x="5688951" y="2092711"/>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24" name="Picture 23">
                <a:extLst>
                  <a:ext uri="{FF2B5EF4-FFF2-40B4-BE49-F238E27FC236}">
                    <a16:creationId xmlns:a16="http://schemas.microsoft.com/office/drawing/2014/main" id="{A14B83FF-A9B5-BBFA-A143-3C5D107A8B29}"/>
                  </a:ext>
                </a:extLst>
              </p:cNvPr>
              <p:cNvPicPr>
                <a:picLocks noChangeAspect="1"/>
              </p:cNvPicPr>
              <p:nvPr/>
            </p:nvPicPr>
            <p:blipFill>
              <a:blip r:embed="rId6"/>
              <a:stretch>
                <a:fillRect/>
              </a:stretch>
            </p:blipFill>
            <p:spPr>
              <a:xfrm>
                <a:off x="5649280" y="140472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5" name="Freeform: Shape 24">
                <a:extLst>
                  <a:ext uri="{FF2B5EF4-FFF2-40B4-BE49-F238E27FC236}">
                    <a16:creationId xmlns:a16="http://schemas.microsoft.com/office/drawing/2014/main" id="{C6FDA718-D61A-BC5F-0E23-295344C11FD6}"/>
                  </a:ext>
                </a:extLst>
              </p:cNvPr>
              <p:cNvSpPr/>
              <p:nvPr/>
            </p:nvSpPr>
            <p:spPr>
              <a:xfrm>
                <a:off x="5685141" y="1437391"/>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26" name="Picture 25">
                <a:extLst>
                  <a:ext uri="{FF2B5EF4-FFF2-40B4-BE49-F238E27FC236}">
                    <a16:creationId xmlns:a16="http://schemas.microsoft.com/office/drawing/2014/main" id="{313CB823-9AA2-D076-A23A-587A0C404A43}"/>
                  </a:ext>
                </a:extLst>
              </p:cNvPr>
              <p:cNvPicPr>
                <a:picLocks noChangeAspect="1"/>
              </p:cNvPicPr>
              <p:nvPr/>
            </p:nvPicPr>
            <p:blipFill>
              <a:blip r:embed="rId7"/>
              <a:stretch>
                <a:fillRect/>
              </a:stretch>
            </p:blipFill>
            <p:spPr>
              <a:xfrm>
                <a:off x="7354636" y="1731618"/>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7" name="Freeform: Shape 26">
                <a:extLst>
                  <a:ext uri="{FF2B5EF4-FFF2-40B4-BE49-F238E27FC236}">
                    <a16:creationId xmlns:a16="http://schemas.microsoft.com/office/drawing/2014/main" id="{66915AD6-039A-3EDF-773D-19B1CE40E32C}"/>
                  </a:ext>
                </a:extLst>
              </p:cNvPr>
              <p:cNvSpPr/>
              <p:nvPr/>
            </p:nvSpPr>
            <p:spPr>
              <a:xfrm>
                <a:off x="7390116" y="1764098"/>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28" name="Picture 27">
                <a:extLst>
                  <a:ext uri="{FF2B5EF4-FFF2-40B4-BE49-F238E27FC236}">
                    <a16:creationId xmlns:a16="http://schemas.microsoft.com/office/drawing/2014/main" id="{087B1F71-EC13-9221-C1A3-FA285719B45D}"/>
                  </a:ext>
                </a:extLst>
              </p:cNvPr>
              <p:cNvPicPr>
                <a:picLocks noChangeAspect="1"/>
              </p:cNvPicPr>
              <p:nvPr/>
            </p:nvPicPr>
            <p:blipFill>
              <a:blip r:embed="rId8"/>
              <a:stretch>
                <a:fillRect/>
              </a:stretch>
            </p:blipFill>
            <p:spPr>
              <a:xfrm>
                <a:off x="6218494" y="2387700"/>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9" name="Freeform: Shape 28">
                <a:extLst>
                  <a:ext uri="{FF2B5EF4-FFF2-40B4-BE49-F238E27FC236}">
                    <a16:creationId xmlns:a16="http://schemas.microsoft.com/office/drawing/2014/main" id="{54F78FCF-140F-293D-4590-303119E4814C}"/>
                  </a:ext>
                </a:extLst>
              </p:cNvPr>
              <p:cNvSpPr/>
              <p:nvPr/>
            </p:nvSpPr>
            <p:spPr>
              <a:xfrm>
                <a:off x="6252831" y="2421323"/>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0" name="Picture 29">
                <a:extLst>
                  <a:ext uri="{FF2B5EF4-FFF2-40B4-BE49-F238E27FC236}">
                    <a16:creationId xmlns:a16="http://schemas.microsoft.com/office/drawing/2014/main" id="{FAF947C0-51FE-8D9A-613D-73D4F4FDEBC6}"/>
                  </a:ext>
                </a:extLst>
              </p:cNvPr>
              <p:cNvPicPr>
                <a:picLocks noChangeAspect="1"/>
              </p:cNvPicPr>
              <p:nvPr/>
            </p:nvPicPr>
            <p:blipFill>
              <a:blip r:embed="rId9"/>
              <a:stretch>
                <a:fillRect/>
              </a:stretch>
            </p:blipFill>
            <p:spPr>
              <a:xfrm>
                <a:off x="6218494"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31" name="Freeform: Shape 30">
                <a:extLst>
                  <a:ext uri="{FF2B5EF4-FFF2-40B4-BE49-F238E27FC236}">
                    <a16:creationId xmlns:a16="http://schemas.microsoft.com/office/drawing/2014/main" id="{E6EED200-840C-271B-EA4D-3782BAD64313}"/>
                  </a:ext>
                </a:extLst>
              </p:cNvPr>
              <p:cNvSpPr/>
              <p:nvPr/>
            </p:nvSpPr>
            <p:spPr>
              <a:xfrm>
                <a:off x="6252831" y="1766003"/>
                <a:ext cx="800100" cy="695325"/>
              </a:xfrm>
              <a:custGeom>
                <a:avLst/>
                <a:gdLst>
                  <a:gd name="connsiteX0" fmla="*/ 778669 w 800100"/>
                  <a:gd name="connsiteY0" fmla="*/ 349091 h 695325"/>
                  <a:gd name="connsiteX1" fmla="*/ 589122 w 800100"/>
                  <a:gd name="connsiteY1" fmla="*/ 676751 h 695325"/>
                  <a:gd name="connsiteX2" fmla="*/ 210979 w 800100"/>
                  <a:gd name="connsiteY2" fmla="*/ 676751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979" y="676751"/>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2" name="Picture 31">
                <a:extLst>
                  <a:ext uri="{FF2B5EF4-FFF2-40B4-BE49-F238E27FC236}">
                    <a16:creationId xmlns:a16="http://schemas.microsoft.com/office/drawing/2014/main" id="{120F4343-9283-3532-B7CA-D57C5A33161F}"/>
                  </a:ext>
                </a:extLst>
              </p:cNvPr>
              <p:cNvPicPr>
                <a:picLocks noChangeAspect="1"/>
              </p:cNvPicPr>
              <p:nvPr/>
            </p:nvPicPr>
            <p:blipFill>
              <a:blip r:embed="rId10"/>
              <a:stretch>
                <a:fillRect/>
              </a:stretch>
            </p:blipFill>
            <p:spPr>
              <a:xfrm>
                <a:off x="6218494" y="1077822"/>
                <a:ext cx="904875" cy="800100"/>
              </a:xfrm>
              <a:custGeom>
                <a:avLst/>
                <a:gdLst>
                  <a:gd name="connsiteX0" fmla="*/ 0 w 904875"/>
                  <a:gd name="connsiteY0" fmla="*/ 0 h 800100"/>
                  <a:gd name="connsiteX1" fmla="*/ 907542 w 904875"/>
                  <a:gd name="connsiteY1" fmla="*/ 0 h 800100"/>
                  <a:gd name="connsiteX2" fmla="*/ 907542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2386"/>
                    </a:lnTo>
                    <a:lnTo>
                      <a:pt x="0" y="802386"/>
                    </a:lnTo>
                    <a:close/>
                  </a:path>
                </a:pathLst>
              </a:custGeom>
              <a:ln/>
            </p:spPr>
          </p:pic>
          <p:sp>
            <p:nvSpPr>
              <p:cNvPr id="33" name="Freeform: Shape 32">
                <a:extLst>
                  <a:ext uri="{FF2B5EF4-FFF2-40B4-BE49-F238E27FC236}">
                    <a16:creationId xmlns:a16="http://schemas.microsoft.com/office/drawing/2014/main" id="{0B7092A1-02E3-3FFE-732A-06D32592415C}"/>
                  </a:ext>
                </a:extLst>
              </p:cNvPr>
              <p:cNvSpPr/>
              <p:nvPr/>
            </p:nvSpPr>
            <p:spPr>
              <a:xfrm>
                <a:off x="6252831" y="1109731"/>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4" name="Picture 33">
                <a:extLst>
                  <a:ext uri="{FF2B5EF4-FFF2-40B4-BE49-F238E27FC236}">
                    <a16:creationId xmlns:a16="http://schemas.microsoft.com/office/drawing/2014/main" id="{E09197F1-58F4-4BF0-B810-053A00CEEE6D}"/>
                  </a:ext>
                </a:extLst>
              </p:cNvPr>
              <p:cNvPicPr>
                <a:picLocks noChangeAspect="1"/>
              </p:cNvPicPr>
              <p:nvPr/>
            </p:nvPicPr>
            <p:blipFill>
              <a:blip r:embed="rId11"/>
              <a:stretch>
                <a:fillRect/>
              </a:stretch>
            </p:blipFill>
            <p:spPr>
              <a:xfrm>
                <a:off x="6785422" y="1409292"/>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35" name="Freeform: Shape 34">
                <a:extLst>
                  <a:ext uri="{FF2B5EF4-FFF2-40B4-BE49-F238E27FC236}">
                    <a16:creationId xmlns:a16="http://schemas.microsoft.com/office/drawing/2014/main" id="{8702FFD1-6AD0-CCF2-22D5-AFB3ADF92E63}"/>
                  </a:ext>
                </a:extLst>
              </p:cNvPr>
              <p:cNvSpPr/>
              <p:nvPr/>
            </p:nvSpPr>
            <p:spPr>
              <a:xfrm>
                <a:off x="6820521" y="1442153"/>
                <a:ext cx="800100" cy="695325"/>
              </a:xfrm>
              <a:custGeom>
                <a:avLst/>
                <a:gdLst>
                  <a:gd name="connsiteX0" fmla="*/ 778669 w 800100"/>
                  <a:gd name="connsiteY0" fmla="*/ 349091 h 695325"/>
                  <a:gd name="connsiteX1" fmla="*/ 589121 w 800100"/>
                  <a:gd name="connsiteY1" fmla="*/ 676751 h 695325"/>
                  <a:gd name="connsiteX2" fmla="*/ 210978 w 800100"/>
                  <a:gd name="connsiteY2" fmla="*/ 676751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6751"/>
                    </a:lnTo>
                    <a:lnTo>
                      <a:pt x="210978" y="676751"/>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36" name="Picture 35">
                <a:extLst>
                  <a:ext uri="{FF2B5EF4-FFF2-40B4-BE49-F238E27FC236}">
                    <a16:creationId xmlns:a16="http://schemas.microsoft.com/office/drawing/2014/main" id="{EB0A1C71-0A48-8395-12E9-C1358C446F85}"/>
                  </a:ext>
                </a:extLst>
              </p:cNvPr>
              <p:cNvPicPr>
                <a:picLocks noChangeAspect="1"/>
              </p:cNvPicPr>
              <p:nvPr/>
            </p:nvPicPr>
            <p:blipFill>
              <a:blip r:embed="rId12"/>
              <a:stretch>
                <a:fillRect/>
              </a:stretch>
            </p:blipFill>
            <p:spPr>
              <a:xfrm>
                <a:off x="6783136" y="205623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37" name="Freeform: Shape 36">
                <a:extLst>
                  <a:ext uri="{FF2B5EF4-FFF2-40B4-BE49-F238E27FC236}">
                    <a16:creationId xmlns:a16="http://schemas.microsoft.com/office/drawing/2014/main" id="{717960A6-6BAC-7AB1-6D0D-9C9C294AEAE6}"/>
                  </a:ext>
                </a:extLst>
              </p:cNvPr>
              <p:cNvSpPr/>
              <p:nvPr/>
            </p:nvSpPr>
            <p:spPr>
              <a:xfrm>
                <a:off x="6818616" y="2088901"/>
                <a:ext cx="800100" cy="695325"/>
              </a:xfrm>
              <a:custGeom>
                <a:avLst/>
                <a:gdLst>
                  <a:gd name="connsiteX0" fmla="*/ 778669 w 800100"/>
                  <a:gd name="connsiteY0" fmla="*/ 349091 h 695325"/>
                  <a:gd name="connsiteX1" fmla="*/ 589121 w 800100"/>
                  <a:gd name="connsiteY1" fmla="*/ 677704 h 695325"/>
                  <a:gd name="connsiteX2" fmla="*/ 210978 w 800100"/>
                  <a:gd name="connsiteY2" fmla="*/ 677704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7704"/>
                    </a:lnTo>
                    <a:lnTo>
                      <a:pt x="210978" y="677704"/>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3149CE8-15A1-1BB7-DAB1-4625696B7864}"/>
                  </a:ext>
                </a:extLst>
              </p:cNvPr>
              <p:cNvSpPr/>
              <p:nvPr/>
            </p:nvSpPr>
            <p:spPr>
              <a:xfrm>
                <a:off x="5662281"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7163B4A-B25A-5F0F-09B6-36B0CE195F4E}"/>
                  </a:ext>
                </a:extLst>
              </p:cNvPr>
              <p:cNvSpPr/>
              <p:nvPr/>
            </p:nvSpPr>
            <p:spPr>
              <a:xfrm>
                <a:off x="6411899"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E4497A0-0F2B-0F4A-D545-AE5C22CEF4EA}"/>
                  </a:ext>
                </a:extLst>
              </p:cNvPr>
              <p:cNvSpPr/>
              <p:nvPr/>
            </p:nvSpPr>
            <p:spPr>
              <a:xfrm>
                <a:off x="5087924"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6194"/>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FB83375-861E-C6F6-C9B7-30F485060B08}"/>
                  </a:ext>
                </a:extLst>
              </p:cNvPr>
              <p:cNvSpPr/>
              <p:nvPr/>
            </p:nvSpPr>
            <p:spPr>
              <a:xfrm>
                <a:off x="5836589"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79E29B7-DCD3-B4FD-7DF3-58ADD0C0FB20}"/>
                  </a:ext>
                </a:extLst>
              </p:cNvPr>
              <p:cNvSpPr/>
              <p:nvPr/>
            </p:nvSpPr>
            <p:spPr>
              <a:xfrm>
                <a:off x="6223304"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7146" y="7144"/>
                      <a:pt x="50959" y="7144"/>
                    </a:cubicBez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7ADDB78-07D4-9263-67F1-76684519E72A}"/>
                  </a:ext>
                </a:extLst>
              </p:cNvPr>
              <p:cNvSpPr/>
              <p:nvPr/>
            </p:nvSpPr>
            <p:spPr>
              <a:xfrm>
                <a:off x="6971969"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8097"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CEB74DB-8DBA-593E-787D-ED6659B0FECD}"/>
                  </a:ext>
                </a:extLst>
              </p:cNvPr>
              <p:cNvSpPr/>
              <p:nvPr/>
            </p:nvSpPr>
            <p:spPr>
              <a:xfrm>
                <a:off x="679385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3DB98EE-2699-C959-CAD9-7E1C03388B38}"/>
                  </a:ext>
                </a:extLst>
              </p:cNvPr>
              <p:cNvSpPr/>
              <p:nvPr/>
            </p:nvSpPr>
            <p:spPr>
              <a:xfrm>
                <a:off x="7543469"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5252A1F-A47B-EF7A-B489-85F7493F7CA0}"/>
                  </a:ext>
                </a:extLst>
              </p:cNvPr>
              <p:cNvSpPr/>
              <p:nvPr/>
            </p:nvSpPr>
            <p:spPr>
              <a:xfrm>
                <a:off x="6237591"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EFB34BC-9E28-9F60-878F-C57730E4D339}"/>
                  </a:ext>
                </a:extLst>
              </p:cNvPr>
              <p:cNvSpPr/>
              <p:nvPr/>
            </p:nvSpPr>
            <p:spPr>
              <a:xfrm>
                <a:off x="6986256"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4997224-1151-5EF8-1285-A52CB8C96C37}"/>
                  </a:ext>
                </a:extLst>
              </p:cNvPr>
              <p:cNvSpPr/>
              <p:nvPr/>
            </p:nvSpPr>
            <p:spPr>
              <a:xfrm>
                <a:off x="6405231" y="10802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7079EC6-11D8-7A87-3BED-76661B6E34D4}"/>
                  </a:ext>
                </a:extLst>
              </p:cNvPr>
              <p:cNvSpPr/>
              <p:nvPr/>
            </p:nvSpPr>
            <p:spPr>
              <a:xfrm>
                <a:off x="528128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E8BD6EC-3F27-AB48-BFA1-1F19D924A4ED}"/>
                  </a:ext>
                </a:extLst>
              </p:cNvPr>
              <p:cNvSpPr/>
              <p:nvPr/>
            </p:nvSpPr>
            <p:spPr>
              <a:xfrm>
                <a:off x="5281281" y="23908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ADB4639-2D77-05F6-ABB2-EEABAAADB75D}"/>
                  </a:ext>
                </a:extLst>
              </p:cNvPr>
              <p:cNvSpPr/>
              <p:nvPr/>
            </p:nvSpPr>
            <p:spPr>
              <a:xfrm>
                <a:off x="7928279" y="173266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E014FD2-9309-0448-F3BD-41BE9B7BBC81}"/>
                  </a:ext>
                </a:extLst>
              </p:cNvPr>
              <p:cNvSpPr/>
              <p:nvPr/>
            </p:nvSpPr>
            <p:spPr>
              <a:xfrm>
                <a:off x="7919706" y="23860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FF1D9D1-38B2-725A-A987-2437CA80F80F}"/>
                  </a:ext>
                </a:extLst>
              </p:cNvPr>
              <p:cNvSpPr/>
              <p:nvPr/>
            </p:nvSpPr>
            <p:spPr>
              <a:xfrm>
                <a:off x="5852781" y="272421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BC9C966-7B87-AE76-3EA6-F74246FF756F}"/>
                  </a:ext>
                </a:extLst>
              </p:cNvPr>
              <p:cNvSpPr/>
              <p:nvPr/>
            </p:nvSpPr>
            <p:spPr>
              <a:xfrm>
                <a:off x="5848019" y="140500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4A765A8-E2F9-BC8B-E1DE-667CCA5801BB}"/>
                  </a:ext>
                </a:extLst>
              </p:cNvPr>
              <p:cNvSpPr/>
              <p:nvPr/>
            </p:nvSpPr>
            <p:spPr>
              <a:xfrm>
                <a:off x="6795756" y="10906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EE39EA8-3777-8546-826B-A269E9AE95A0}"/>
                  </a:ext>
                </a:extLst>
              </p:cNvPr>
              <p:cNvSpPr/>
              <p:nvPr/>
            </p:nvSpPr>
            <p:spPr>
              <a:xfrm>
                <a:off x="6414756"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B1706AC-01F1-7122-D73F-AC88363B50B5}"/>
                  </a:ext>
                </a:extLst>
              </p:cNvPr>
              <p:cNvSpPr/>
              <p:nvPr/>
            </p:nvSpPr>
            <p:spPr>
              <a:xfrm>
                <a:off x="6809091"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359E182-5E3C-C22C-CEA4-4A594536AF62}"/>
                  </a:ext>
                </a:extLst>
              </p:cNvPr>
              <p:cNvSpPr/>
              <p:nvPr/>
            </p:nvSpPr>
            <p:spPr>
              <a:xfrm>
                <a:off x="7357731" y="141834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E613B99-FFD0-F788-7361-A8343F6879DB}"/>
                  </a:ext>
                </a:extLst>
              </p:cNvPr>
              <p:cNvSpPr/>
              <p:nvPr/>
            </p:nvSpPr>
            <p:spPr>
              <a:xfrm>
                <a:off x="5656566"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C281631-8387-020C-9BE6-F388C749904A}"/>
                  </a:ext>
                </a:extLst>
              </p:cNvPr>
              <p:cNvSpPr/>
              <p:nvPr/>
            </p:nvSpPr>
            <p:spPr>
              <a:xfrm>
                <a:off x="6405231"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80182F0-DEDE-37F4-CD2B-07AEDC220276}"/>
                  </a:ext>
                </a:extLst>
              </p:cNvPr>
              <p:cNvSpPr/>
              <p:nvPr/>
            </p:nvSpPr>
            <p:spPr>
              <a:xfrm>
                <a:off x="6237591"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85D4BD5-7180-B4EF-3571-6303EA76F707}"/>
                  </a:ext>
                </a:extLst>
              </p:cNvPr>
              <p:cNvSpPr/>
              <p:nvPr/>
            </p:nvSpPr>
            <p:spPr>
              <a:xfrm>
                <a:off x="6986256"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B78F30D-8AA6-0B9C-CCEC-61752E8F3A9E}"/>
                  </a:ext>
                </a:extLst>
              </p:cNvPr>
              <p:cNvSpPr/>
              <p:nvPr/>
            </p:nvSpPr>
            <p:spPr>
              <a:xfrm>
                <a:off x="7355826"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F79884C-CFE1-3418-D013-37CE801A62BE}"/>
                  </a:ext>
                </a:extLst>
              </p:cNvPr>
              <p:cNvSpPr/>
              <p:nvPr/>
            </p:nvSpPr>
            <p:spPr>
              <a:xfrm>
                <a:off x="8105444"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12EB0-2216-8AC1-0747-BD8D33CD8F3E}"/>
                  </a:ext>
                </a:extLst>
              </p:cNvPr>
              <p:cNvSpPr/>
              <p:nvPr/>
            </p:nvSpPr>
            <p:spPr>
              <a:xfrm>
                <a:off x="6794804"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0AAD2A2-17A8-839B-8D9B-FD21F680D335}"/>
                  </a:ext>
                </a:extLst>
              </p:cNvPr>
              <p:cNvSpPr/>
              <p:nvPr/>
            </p:nvSpPr>
            <p:spPr>
              <a:xfrm>
                <a:off x="7543469"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grpSp>
        <p:sp>
          <p:nvSpPr>
            <p:cNvPr id="7" name="Oval 50">
              <a:extLst>
                <a:ext uri="{FF2B5EF4-FFF2-40B4-BE49-F238E27FC236}">
                  <a16:creationId xmlns:a16="http://schemas.microsoft.com/office/drawing/2014/main" id="{C5A56264-3FB7-F6E9-B5BB-6159F72D2D80}"/>
                </a:ext>
              </a:extLst>
            </p:cNvPr>
            <p:cNvSpPr>
              <a:spLocks noChangeAspect="1"/>
            </p:cNvSpPr>
            <p:nvPr/>
          </p:nvSpPr>
          <p:spPr>
            <a:xfrm>
              <a:off x="6525711" y="1969510"/>
              <a:ext cx="304016" cy="34336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Heart 17">
              <a:extLst>
                <a:ext uri="{FF2B5EF4-FFF2-40B4-BE49-F238E27FC236}">
                  <a16:creationId xmlns:a16="http://schemas.microsoft.com/office/drawing/2014/main" id="{A07BD8DC-A84C-F7E0-CAA4-BB98195796E5}"/>
                </a:ext>
              </a:extLst>
            </p:cNvPr>
            <p:cNvSpPr/>
            <p:nvPr/>
          </p:nvSpPr>
          <p:spPr>
            <a:xfrm>
              <a:off x="7080464" y="1663425"/>
              <a:ext cx="324888" cy="31854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25">
              <a:extLst>
                <a:ext uri="{FF2B5EF4-FFF2-40B4-BE49-F238E27FC236}">
                  <a16:creationId xmlns:a16="http://schemas.microsoft.com/office/drawing/2014/main" id="{55C8602B-A322-E4C3-B226-DEFD07C65B77}"/>
                </a:ext>
              </a:extLst>
            </p:cNvPr>
            <p:cNvSpPr/>
            <p:nvPr/>
          </p:nvSpPr>
          <p:spPr>
            <a:xfrm>
              <a:off x="5940450" y="1659330"/>
              <a:ext cx="322534" cy="27183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Chord 32">
              <a:extLst>
                <a:ext uri="{FF2B5EF4-FFF2-40B4-BE49-F238E27FC236}">
                  <a16:creationId xmlns:a16="http://schemas.microsoft.com/office/drawing/2014/main" id="{4FD78C94-EE64-26D2-8F74-605A506D704B}"/>
                </a:ext>
              </a:extLst>
            </p:cNvPr>
            <p:cNvSpPr/>
            <p:nvPr/>
          </p:nvSpPr>
          <p:spPr>
            <a:xfrm>
              <a:off x="6509664" y="2627883"/>
              <a:ext cx="322534" cy="31970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40">
              <a:extLst>
                <a:ext uri="{FF2B5EF4-FFF2-40B4-BE49-F238E27FC236}">
                  <a16:creationId xmlns:a16="http://schemas.microsoft.com/office/drawing/2014/main" id="{DBF79997-55B8-794C-8A7E-A1C128DD43A7}"/>
                </a:ext>
              </a:extLst>
            </p:cNvPr>
            <p:cNvSpPr/>
            <p:nvPr/>
          </p:nvSpPr>
          <p:spPr>
            <a:xfrm rot="2942052">
              <a:off x="6522986" y="1320229"/>
              <a:ext cx="299808" cy="31895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17">
              <a:extLst>
                <a:ext uri="{FF2B5EF4-FFF2-40B4-BE49-F238E27FC236}">
                  <a16:creationId xmlns:a16="http://schemas.microsoft.com/office/drawing/2014/main" id="{99BE0F57-BD8C-00C3-76C9-0E129A8A46D0}"/>
                </a:ext>
              </a:extLst>
            </p:cNvPr>
            <p:cNvSpPr>
              <a:spLocks noChangeAspect="1"/>
            </p:cNvSpPr>
            <p:nvPr/>
          </p:nvSpPr>
          <p:spPr>
            <a:xfrm>
              <a:off x="7117850" y="2281894"/>
              <a:ext cx="215808" cy="343366"/>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25">
              <a:extLst>
                <a:ext uri="{FF2B5EF4-FFF2-40B4-BE49-F238E27FC236}">
                  <a16:creationId xmlns:a16="http://schemas.microsoft.com/office/drawing/2014/main" id="{73910664-AD01-A236-903F-C873664A66B3}"/>
                </a:ext>
              </a:extLst>
            </p:cNvPr>
            <p:cNvSpPr>
              <a:spLocks noChangeAspect="1"/>
            </p:cNvSpPr>
            <p:nvPr/>
          </p:nvSpPr>
          <p:spPr>
            <a:xfrm>
              <a:off x="7651283" y="1958406"/>
              <a:ext cx="342900" cy="34336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Block Arc 20">
              <a:extLst>
                <a:ext uri="{FF2B5EF4-FFF2-40B4-BE49-F238E27FC236}">
                  <a16:creationId xmlns:a16="http://schemas.microsoft.com/office/drawing/2014/main" id="{895CF526-D0A3-AF35-52F3-9797FC3344E7}"/>
                </a:ext>
              </a:extLst>
            </p:cNvPr>
            <p:cNvSpPr>
              <a:spLocks noChangeAspect="1"/>
            </p:cNvSpPr>
            <p:nvPr/>
          </p:nvSpPr>
          <p:spPr>
            <a:xfrm rot="10800000">
              <a:off x="5913625" y="2280181"/>
              <a:ext cx="355562" cy="3855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Trapezoid 28">
              <a:extLst>
                <a:ext uri="{FF2B5EF4-FFF2-40B4-BE49-F238E27FC236}">
                  <a16:creationId xmlns:a16="http://schemas.microsoft.com/office/drawing/2014/main" id="{66F73DB2-010D-6701-B2C9-28F8FA615E5D}"/>
                </a:ext>
              </a:extLst>
            </p:cNvPr>
            <p:cNvSpPr>
              <a:spLocks noChangeAspect="1"/>
            </p:cNvSpPr>
            <p:nvPr/>
          </p:nvSpPr>
          <p:spPr>
            <a:xfrm>
              <a:off x="5391982" y="1942120"/>
              <a:ext cx="283330" cy="34336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69" name="Rectangle 68">
            <a:extLst>
              <a:ext uri="{FF2B5EF4-FFF2-40B4-BE49-F238E27FC236}">
                <a16:creationId xmlns:a16="http://schemas.microsoft.com/office/drawing/2014/main" id="{78F5A287-B7D4-E771-3791-606C40F3F6C0}"/>
              </a:ext>
            </a:extLst>
          </p:cNvPr>
          <p:cNvSpPr/>
          <p:nvPr/>
        </p:nvSpPr>
        <p:spPr>
          <a:xfrm>
            <a:off x="1524000" y="1127145"/>
            <a:ext cx="10667997" cy="2402027"/>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a:extLst>
              <a:ext uri="{FF2B5EF4-FFF2-40B4-BE49-F238E27FC236}">
                <a16:creationId xmlns:a16="http://schemas.microsoft.com/office/drawing/2014/main" id="{DD3646A5-2120-84F7-99CA-502294044F86}"/>
              </a:ext>
            </a:extLst>
          </p:cNvPr>
          <p:cNvSpPr>
            <a:spLocks noGrp="1"/>
          </p:cNvSpPr>
          <p:nvPr>
            <p:ph type="ctrTitle"/>
          </p:nvPr>
        </p:nvSpPr>
        <p:spPr>
          <a:xfrm>
            <a:off x="1524000" y="1122363"/>
            <a:ext cx="9144000" cy="2387600"/>
          </a:xfrm>
          <a:effectLst>
            <a:outerShdw blurRad="50800" dist="38100" dir="5400000" algn="t" rotWithShape="0">
              <a:prstClr val="black">
                <a:alpha val="40000"/>
              </a:prstClr>
            </a:outerShdw>
          </a:effectLst>
        </p:spPr>
        <p:txBody>
          <a:bodyPr anchor="ctr"/>
          <a:lstStyle>
            <a:lvl1pPr algn="ctr">
              <a:defRPr sz="600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a:t>Click to edit Master title style</a:t>
            </a:r>
            <a:endParaRPr lang="en-US" dirty="0"/>
          </a:p>
        </p:txBody>
      </p:sp>
      <p:sp>
        <p:nvSpPr>
          <p:cNvPr id="68" name="Subtitle 2">
            <a:extLst>
              <a:ext uri="{FF2B5EF4-FFF2-40B4-BE49-F238E27FC236}">
                <a16:creationId xmlns:a16="http://schemas.microsoft.com/office/drawing/2014/main" id="{306F2F5F-605D-855F-2454-F9FAB333D138}"/>
              </a:ext>
            </a:extLst>
          </p:cNvPr>
          <p:cNvSpPr>
            <a:spLocks noGrp="1"/>
          </p:cNvSpPr>
          <p:nvPr>
            <p:ph type="subTitle" idx="1"/>
          </p:nvPr>
        </p:nvSpPr>
        <p:spPr>
          <a:xfrm>
            <a:off x="1524000" y="3602038"/>
            <a:ext cx="9144000" cy="1655762"/>
          </a:xfrm>
          <a:effectLst>
            <a:outerShdw blurRad="50800" dist="38100" dir="5400000" algn="t" rotWithShape="0">
              <a:prstClr val="black">
                <a:alpha val="40000"/>
              </a:prstClr>
            </a:outerShdw>
          </a:effectLst>
        </p:spPr>
        <p:txBody>
          <a:bodyPr/>
          <a:lstStyle>
            <a:lvl1pPr marL="0" indent="0" algn="ctr">
              <a:buNone/>
              <a:defRPr sz="2400">
                <a:solidFill>
                  <a:schemeClr val="bg1"/>
                </a:solidFill>
                <a:effectLst>
                  <a:outerShdw blurRad="38100" dist="38100" dir="2700000" algn="tl">
                    <a:srgbClr val="000000">
                      <a:alpha val="43137"/>
                    </a:srgbClr>
                  </a:outerShdw>
                </a:effectLst>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7562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D9D7-4C0F-E790-6F71-A1DC9439B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817813-451D-8193-253A-0788FD0E8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2AEFFB-BA09-DC62-CF86-2D592C6BDBF1}"/>
              </a:ext>
            </a:extLst>
          </p:cNvPr>
          <p:cNvSpPr>
            <a:spLocks noGrp="1"/>
          </p:cNvSpPr>
          <p:nvPr>
            <p:ph type="dt" sz="half" idx="10"/>
          </p:nvPr>
        </p:nvSpPr>
        <p:spPr/>
        <p:txBody>
          <a:bodyPr/>
          <a:lstStyle/>
          <a:p>
            <a:fld id="{76897116-6340-40FA-8348-1CD4BE025F6D}" type="datetimeFigureOut">
              <a:rPr lang="en-US" smtClean="0"/>
              <a:t>11/8/2023</a:t>
            </a:fld>
            <a:endParaRPr lang="en-US"/>
          </a:p>
        </p:txBody>
      </p:sp>
      <p:sp>
        <p:nvSpPr>
          <p:cNvPr id="5" name="Footer Placeholder 4">
            <a:extLst>
              <a:ext uri="{FF2B5EF4-FFF2-40B4-BE49-F238E27FC236}">
                <a16:creationId xmlns:a16="http://schemas.microsoft.com/office/drawing/2014/main" id="{FC759E71-6DA8-69C1-5643-9AF4C6ED9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0EFEC-4C1B-5FE7-22CF-6C6D4A1A1632}"/>
              </a:ext>
            </a:extLst>
          </p:cNvPr>
          <p:cNvSpPr>
            <a:spLocks noGrp="1"/>
          </p:cNvSpPr>
          <p:nvPr>
            <p:ph type="sldNum" sz="quarter" idx="12"/>
          </p:nvPr>
        </p:nvSpPr>
        <p:spPr/>
        <p:txBody>
          <a:bodyPr/>
          <a:lstStyle/>
          <a:p>
            <a:fld id="{F43AFB8B-ABD9-4EE8-8EBC-1E23B27539E4}" type="slidenum">
              <a:rPr lang="en-US" smtClean="0"/>
              <a:t>‹#›</a:t>
            </a:fld>
            <a:endParaRPr lang="en-US"/>
          </a:p>
        </p:txBody>
      </p:sp>
    </p:spTree>
    <p:extLst>
      <p:ext uri="{BB962C8B-B14F-4D97-AF65-F5344CB8AC3E}">
        <p14:creationId xmlns:p14="http://schemas.microsoft.com/office/powerpoint/2010/main" val="120060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4AFF-E897-496A-99B4-7EA22E9EB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64AA1-E8BA-4398-8F73-30E7F92A8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1915A-0766-4A16-BAC6-5FF5C3743BBD}"/>
              </a:ext>
            </a:extLst>
          </p:cNvPr>
          <p:cNvSpPr>
            <a:spLocks noGrp="1"/>
          </p:cNvSpPr>
          <p:nvPr>
            <p:ph type="dt" sz="half" idx="10"/>
          </p:nvPr>
        </p:nvSpPr>
        <p:spPr/>
        <p:txBody>
          <a:bodyPr/>
          <a:lstStyle/>
          <a:p>
            <a:fld id="{76897116-6340-40FA-8348-1CD4BE025F6D}" type="datetimeFigureOut">
              <a:rPr lang="en-US" smtClean="0"/>
              <a:t>11/8/2023</a:t>
            </a:fld>
            <a:endParaRPr lang="en-US"/>
          </a:p>
        </p:txBody>
      </p:sp>
      <p:sp>
        <p:nvSpPr>
          <p:cNvPr id="5" name="Footer Placeholder 4">
            <a:extLst>
              <a:ext uri="{FF2B5EF4-FFF2-40B4-BE49-F238E27FC236}">
                <a16:creationId xmlns:a16="http://schemas.microsoft.com/office/drawing/2014/main" id="{E7E91DE5-81A7-4A5C-A639-6924EE4A1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68516-E0CE-4DA7-9568-FA1B13239A2A}"/>
              </a:ext>
            </a:extLst>
          </p:cNvPr>
          <p:cNvSpPr>
            <a:spLocks noGrp="1"/>
          </p:cNvSpPr>
          <p:nvPr>
            <p:ph type="sldNum" sz="quarter" idx="12"/>
          </p:nvPr>
        </p:nvSpPr>
        <p:spPr/>
        <p:txBody>
          <a:bodyPr/>
          <a:lstStyle/>
          <a:p>
            <a:fld id="{F43AFB8B-ABD9-4EE8-8EBC-1E23B27539E4}" type="slidenum">
              <a:rPr lang="en-US" smtClean="0"/>
              <a:t>‹#›</a:t>
            </a:fld>
            <a:endParaRPr lang="en-US"/>
          </a:p>
        </p:txBody>
      </p:sp>
    </p:spTree>
    <p:extLst>
      <p:ext uri="{BB962C8B-B14F-4D97-AF65-F5344CB8AC3E}">
        <p14:creationId xmlns:p14="http://schemas.microsoft.com/office/powerpoint/2010/main" val="61994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1CE4-56C5-41FF-9EBC-9EBC60D36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3FD4B-E07B-43E0-A8BC-086EE6422540}"/>
              </a:ext>
            </a:extLst>
          </p:cNvPr>
          <p:cNvSpPr>
            <a:spLocks noGrp="1"/>
          </p:cNvSpPr>
          <p:nvPr>
            <p:ph idx="1"/>
          </p:nvPr>
        </p:nvSpPr>
        <p:spPr>
          <a:xfrm>
            <a:off x="838200" y="1305026"/>
            <a:ext cx="10515600" cy="4871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F039B-4F16-4E71-A2C3-85E2DA18EA15}"/>
              </a:ext>
            </a:extLst>
          </p:cNvPr>
          <p:cNvSpPr>
            <a:spLocks noGrp="1"/>
          </p:cNvSpPr>
          <p:nvPr>
            <p:ph type="dt" sz="half" idx="10"/>
          </p:nvPr>
        </p:nvSpPr>
        <p:spPr/>
        <p:txBody>
          <a:bodyPr/>
          <a:lstStyle/>
          <a:p>
            <a:fld id="{76897116-6340-40FA-8348-1CD4BE025F6D}" type="datetimeFigureOut">
              <a:rPr lang="en-US" smtClean="0"/>
              <a:t>11/8/2023</a:t>
            </a:fld>
            <a:endParaRPr lang="en-US"/>
          </a:p>
        </p:txBody>
      </p:sp>
      <p:sp>
        <p:nvSpPr>
          <p:cNvPr id="5" name="Footer Placeholder 4">
            <a:extLst>
              <a:ext uri="{FF2B5EF4-FFF2-40B4-BE49-F238E27FC236}">
                <a16:creationId xmlns:a16="http://schemas.microsoft.com/office/drawing/2014/main" id="{0C94F403-623F-4E50-AC31-46FEF0439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767B-020F-45B8-BA2B-D39B4CB88BFD}"/>
              </a:ext>
            </a:extLst>
          </p:cNvPr>
          <p:cNvSpPr>
            <a:spLocks noGrp="1"/>
          </p:cNvSpPr>
          <p:nvPr>
            <p:ph type="sldNum" sz="quarter" idx="12"/>
          </p:nvPr>
        </p:nvSpPr>
        <p:spPr/>
        <p:txBody>
          <a:bodyPr/>
          <a:lstStyle/>
          <a:p>
            <a:fld id="{F43AFB8B-ABD9-4EE8-8EBC-1E23B27539E4}" type="slidenum">
              <a:rPr lang="en-US" smtClean="0"/>
              <a:t>‹#›</a:t>
            </a:fld>
            <a:endParaRPr lang="en-US"/>
          </a:p>
        </p:txBody>
      </p:sp>
      <p:cxnSp>
        <p:nvCxnSpPr>
          <p:cNvPr id="7" name="Straight Connector 6">
            <a:extLst>
              <a:ext uri="{FF2B5EF4-FFF2-40B4-BE49-F238E27FC236}">
                <a16:creationId xmlns:a16="http://schemas.microsoft.com/office/drawing/2014/main" id="{3866DBDF-1BD8-4658-ABD9-9EDE85A13308}"/>
              </a:ext>
            </a:extLst>
          </p:cNvPr>
          <p:cNvCxnSpPr>
            <a:cxnSpLocks/>
          </p:cNvCxnSpPr>
          <p:nvPr/>
        </p:nvCxnSpPr>
        <p:spPr>
          <a:xfrm>
            <a:off x="838200" y="1127464"/>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54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00CE-6E98-4613-9B8D-4603D7AAC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EFAD9-0E09-4CDE-848C-F2BE2ABBB09B}"/>
              </a:ext>
            </a:extLst>
          </p:cNvPr>
          <p:cNvSpPr>
            <a:spLocks noGrp="1"/>
          </p:cNvSpPr>
          <p:nvPr>
            <p:ph sz="half" idx="1"/>
          </p:nvPr>
        </p:nvSpPr>
        <p:spPr>
          <a:xfrm>
            <a:off x="838200" y="1306851"/>
            <a:ext cx="5181600" cy="48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6C61D-447B-4FB8-9440-13C873E6FD03}"/>
              </a:ext>
            </a:extLst>
          </p:cNvPr>
          <p:cNvSpPr>
            <a:spLocks noGrp="1"/>
          </p:cNvSpPr>
          <p:nvPr>
            <p:ph sz="half" idx="2"/>
          </p:nvPr>
        </p:nvSpPr>
        <p:spPr>
          <a:xfrm>
            <a:off x="6172200" y="1306851"/>
            <a:ext cx="5181600" cy="48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C263517-6DF2-4106-B348-551A36BFA705}"/>
              </a:ext>
            </a:extLst>
          </p:cNvPr>
          <p:cNvSpPr>
            <a:spLocks noGrp="1"/>
          </p:cNvSpPr>
          <p:nvPr>
            <p:ph type="dt" sz="half" idx="10"/>
          </p:nvPr>
        </p:nvSpPr>
        <p:spPr/>
        <p:txBody>
          <a:bodyPr/>
          <a:lstStyle/>
          <a:p>
            <a:fld id="{76897116-6340-40FA-8348-1CD4BE025F6D}" type="datetimeFigureOut">
              <a:rPr lang="en-US" smtClean="0"/>
              <a:t>11/8/2023</a:t>
            </a:fld>
            <a:endParaRPr lang="en-US"/>
          </a:p>
        </p:txBody>
      </p:sp>
      <p:sp>
        <p:nvSpPr>
          <p:cNvPr id="6" name="Footer Placeholder 5">
            <a:extLst>
              <a:ext uri="{FF2B5EF4-FFF2-40B4-BE49-F238E27FC236}">
                <a16:creationId xmlns:a16="http://schemas.microsoft.com/office/drawing/2014/main" id="{7BF4E09D-C5B6-48C6-8DD5-35EB314B6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18E3-1B3B-468B-8C5A-D8F04C9CA205}"/>
              </a:ext>
            </a:extLst>
          </p:cNvPr>
          <p:cNvSpPr>
            <a:spLocks noGrp="1"/>
          </p:cNvSpPr>
          <p:nvPr>
            <p:ph type="sldNum" sz="quarter" idx="12"/>
          </p:nvPr>
        </p:nvSpPr>
        <p:spPr/>
        <p:txBody>
          <a:bodyPr/>
          <a:lstStyle/>
          <a:p>
            <a:fld id="{F43AFB8B-ABD9-4EE8-8EBC-1E23B27539E4}" type="slidenum">
              <a:rPr lang="en-US" smtClean="0"/>
              <a:t>‹#›</a:t>
            </a:fld>
            <a:endParaRPr lang="en-US"/>
          </a:p>
        </p:txBody>
      </p:sp>
      <p:cxnSp>
        <p:nvCxnSpPr>
          <p:cNvPr id="8" name="Straight Connector 7">
            <a:extLst>
              <a:ext uri="{FF2B5EF4-FFF2-40B4-BE49-F238E27FC236}">
                <a16:creationId xmlns:a16="http://schemas.microsoft.com/office/drawing/2014/main" id="{433F288E-349B-4134-AF96-B840DB8E6237}"/>
              </a:ext>
            </a:extLst>
          </p:cNvPr>
          <p:cNvCxnSpPr>
            <a:cxnSpLocks/>
          </p:cNvCxnSpPr>
          <p:nvPr/>
        </p:nvCxnSpPr>
        <p:spPr>
          <a:xfrm>
            <a:off x="838200" y="1127464"/>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12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2CDE-5C94-44C7-85C7-0E2FE190B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BD2F52-DACF-4EB7-96DA-DB37F6E12A25}"/>
              </a:ext>
            </a:extLst>
          </p:cNvPr>
          <p:cNvSpPr>
            <a:spLocks noGrp="1"/>
          </p:cNvSpPr>
          <p:nvPr>
            <p:ph type="dt" sz="half" idx="10"/>
          </p:nvPr>
        </p:nvSpPr>
        <p:spPr/>
        <p:txBody>
          <a:bodyPr/>
          <a:lstStyle/>
          <a:p>
            <a:fld id="{76897116-6340-40FA-8348-1CD4BE025F6D}" type="datetimeFigureOut">
              <a:rPr lang="en-US" smtClean="0"/>
              <a:t>11/8/2023</a:t>
            </a:fld>
            <a:endParaRPr lang="en-US"/>
          </a:p>
        </p:txBody>
      </p:sp>
      <p:sp>
        <p:nvSpPr>
          <p:cNvPr id="4" name="Footer Placeholder 3">
            <a:extLst>
              <a:ext uri="{FF2B5EF4-FFF2-40B4-BE49-F238E27FC236}">
                <a16:creationId xmlns:a16="http://schemas.microsoft.com/office/drawing/2014/main" id="{89C0068B-1B46-458E-AE92-2D771D9CE5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6D68B2-19CA-4821-9889-05642F8DC14F}"/>
              </a:ext>
            </a:extLst>
          </p:cNvPr>
          <p:cNvSpPr>
            <a:spLocks noGrp="1"/>
          </p:cNvSpPr>
          <p:nvPr>
            <p:ph type="sldNum" sz="quarter" idx="12"/>
          </p:nvPr>
        </p:nvSpPr>
        <p:spPr/>
        <p:txBody>
          <a:bodyPr/>
          <a:lstStyle/>
          <a:p>
            <a:fld id="{F43AFB8B-ABD9-4EE8-8EBC-1E23B27539E4}" type="slidenum">
              <a:rPr lang="en-US" smtClean="0"/>
              <a:t>‹#›</a:t>
            </a:fld>
            <a:endParaRPr lang="en-US"/>
          </a:p>
        </p:txBody>
      </p:sp>
    </p:spTree>
    <p:extLst>
      <p:ext uri="{BB962C8B-B14F-4D97-AF65-F5344CB8AC3E}">
        <p14:creationId xmlns:p14="http://schemas.microsoft.com/office/powerpoint/2010/main" val="346307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BD859-72BD-40CE-9BF2-3D4D81A5D227}"/>
              </a:ext>
            </a:extLst>
          </p:cNvPr>
          <p:cNvSpPr>
            <a:spLocks noGrp="1"/>
          </p:cNvSpPr>
          <p:nvPr>
            <p:ph type="dt" sz="half" idx="10"/>
          </p:nvPr>
        </p:nvSpPr>
        <p:spPr/>
        <p:txBody>
          <a:bodyPr/>
          <a:lstStyle/>
          <a:p>
            <a:fld id="{76897116-6340-40FA-8348-1CD4BE025F6D}" type="datetimeFigureOut">
              <a:rPr lang="en-US" smtClean="0"/>
              <a:t>11/8/2023</a:t>
            </a:fld>
            <a:endParaRPr lang="en-US"/>
          </a:p>
        </p:txBody>
      </p:sp>
      <p:sp>
        <p:nvSpPr>
          <p:cNvPr id="3" name="Footer Placeholder 2">
            <a:extLst>
              <a:ext uri="{FF2B5EF4-FFF2-40B4-BE49-F238E27FC236}">
                <a16:creationId xmlns:a16="http://schemas.microsoft.com/office/drawing/2014/main" id="{ADE28FFF-DE4F-423C-ABEB-C660801265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C415E-23F1-4A92-B9CB-C71BF69B9C27}"/>
              </a:ext>
            </a:extLst>
          </p:cNvPr>
          <p:cNvSpPr>
            <a:spLocks noGrp="1"/>
          </p:cNvSpPr>
          <p:nvPr>
            <p:ph type="sldNum" sz="quarter" idx="12"/>
          </p:nvPr>
        </p:nvSpPr>
        <p:spPr/>
        <p:txBody>
          <a:bodyPr/>
          <a:lstStyle/>
          <a:p>
            <a:fld id="{F43AFB8B-ABD9-4EE8-8EBC-1E23B27539E4}" type="slidenum">
              <a:rPr lang="en-US" smtClean="0"/>
              <a:t>‹#›</a:t>
            </a:fld>
            <a:endParaRPr lang="en-US"/>
          </a:p>
        </p:txBody>
      </p:sp>
    </p:spTree>
    <p:extLst>
      <p:ext uri="{BB962C8B-B14F-4D97-AF65-F5344CB8AC3E}">
        <p14:creationId xmlns:p14="http://schemas.microsoft.com/office/powerpoint/2010/main" val="245400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A0AEE9-33FE-4CD9-91B0-A09EBA237188}"/>
              </a:ext>
            </a:extLst>
          </p:cNvPr>
          <p:cNvSpPr>
            <a:spLocks noGrp="1"/>
          </p:cNvSpPr>
          <p:nvPr>
            <p:ph type="title"/>
          </p:nvPr>
        </p:nvSpPr>
        <p:spPr>
          <a:xfrm>
            <a:off x="838200" y="365125"/>
            <a:ext cx="10515600" cy="76233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E4698-DC2D-4252-A490-2FF47AE83FCA}"/>
              </a:ext>
            </a:extLst>
          </p:cNvPr>
          <p:cNvSpPr>
            <a:spLocks noGrp="1"/>
          </p:cNvSpPr>
          <p:nvPr>
            <p:ph type="body" idx="1"/>
          </p:nvPr>
        </p:nvSpPr>
        <p:spPr>
          <a:xfrm>
            <a:off x="838200" y="1386730"/>
            <a:ext cx="10515600" cy="47902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A73D77-D96E-43B8-96AE-E6ABE75F2D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97116-6340-40FA-8348-1CD4BE025F6D}" type="datetimeFigureOut">
              <a:rPr lang="en-US" smtClean="0"/>
              <a:t>11/8/2023</a:t>
            </a:fld>
            <a:endParaRPr lang="en-US"/>
          </a:p>
        </p:txBody>
      </p:sp>
      <p:sp>
        <p:nvSpPr>
          <p:cNvPr id="5" name="Footer Placeholder 4">
            <a:extLst>
              <a:ext uri="{FF2B5EF4-FFF2-40B4-BE49-F238E27FC236}">
                <a16:creationId xmlns:a16="http://schemas.microsoft.com/office/drawing/2014/main" id="{52436011-E576-434E-AEE4-2BD129784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721986-2EEB-481E-9F68-A6887B625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AFB8B-ABD9-4EE8-8EBC-1E23B27539E4}" type="slidenum">
              <a:rPr lang="en-US" smtClean="0"/>
              <a:t>‹#›</a:t>
            </a:fld>
            <a:endParaRPr lang="en-US"/>
          </a:p>
        </p:txBody>
      </p:sp>
    </p:spTree>
    <p:extLst>
      <p:ext uri="{BB962C8B-B14F-4D97-AF65-F5344CB8AC3E}">
        <p14:creationId xmlns:p14="http://schemas.microsoft.com/office/powerpoint/2010/main" val="101998298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914400" rtl="0" eaLnBrk="1" latinLnBrk="0" hangingPunct="1">
        <a:lnSpc>
          <a:spcPct val="90000"/>
        </a:lnSpc>
        <a:spcBef>
          <a:spcPct val="0"/>
        </a:spcBef>
        <a:buNone/>
        <a:defRPr sz="4400" kern="1200">
          <a:solidFill>
            <a:srgbClr val="4551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rgbClr val="45515E"/>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4551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51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3DA7-D40D-6629-FC41-80DA3F8965AC}"/>
              </a:ext>
            </a:extLst>
          </p:cNvPr>
          <p:cNvSpPr>
            <a:spLocks noGrp="1"/>
          </p:cNvSpPr>
          <p:nvPr>
            <p:ph type="ctrTitle"/>
          </p:nvPr>
        </p:nvSpPr>
        <p:spPr/>
        <p:txBody>
          <a:bodyPr/>
          <a:lstStyle/>
          <a:p>
            <a:r>
              <a:rPr lang="en-US" dirty="0"/>
              <a:t>Surgical site infection (SSI)</a:t>
            </a:r>
          </a:p>
        </p:txBody>
      </p:sp>
      <p:sp>
        <p:nvSpPr>
          <p:cNvPr id="3" name="Subtitle 2">
            <a:extLst>
              <a:ext uri="{FF2B5EF4-FFF2-40B4-BE49-F238E27FC236}">
                <a16:creationId xmlns:a16="http://schemas.microsoft.com/office/drawing/2014/main" id="{1A6A53F7-2B57-8A00-2F16-567BB607B576}"/>
              </a:ext>
            </a:extLst>
          </p:cNvPr>
          <p:cNvSpPr>
            <a:spLocks noGrp="1"/>
          </p:cNvSpPr>
          <p:nvPr>
            <p:ph type="subTitle" idx="1"/>
          </p:nvPr>
        </p:nvSpPr>
        <p:spPr/>
        <p:txBody>
          <a:bodyPr/>
          <a:lstStyle/>
          <a:p>
            <a:r>
              <a:rPr lang="en-US" dirty="0"/>
              <a:t>Mahmoud Barakat</a:t>
            </a:r>
          </a:p>
          <a:p>
            <a:r>
              <a:rPr lang="en-US" dirty="0"/>
              <a:t>Momen </a:t>
            </a:r>
            <a:r>
              <a:rPr lang="en-US" dirty="0" err="1"/>
              <a:t>Ma’asfa</a:t>
            </a:r>
            <a:endParaRPr lang="en-US" dirty="0"/>
          </a:p>
          <a:p>
            <a:r>
              <a:rPr lang="en-US" dirty="0"/>
              <a:t>Ahmed Al-</a:t>
            </a:r>
            <a:r>
              <a:rPr lang="en-US" dirty="0" err="1"/>
              <a:t>Debas</a:t>
            </a:r>
            <a:endParaRPr lang="en-US" dirty="0"/>
          </a:p>
        </p:txBody>
      </p:sp>
    </p:spTree>
    <p:extLst>
      <p:ext uri="{BB962C8B-B14F-4D97-AF65-F5344CB8AC3E}">
        <p14:creationId xmlns:p14="http://schemas.microsoft.com/office/powerpoint/2010/main" val="117695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3C99-2A62-7328-937F-32890C1978AC}"/>
              </a:ext>
            </a:extLst>
          </p:cNvPr>
          <p:cNvSpPr>
            <a:spLocks noGrp="1"/>
          </p:cNvSpPr>
          <p:nvPr>
            <p:ph type="title"/>
          </p:nvPr>
        </p:nvSpPr>
        <p:spPr/>
        <p:txBody>
          <a:bodyPr/>
          <a:lstStyle/>
          <a:p>
            <a:r>
              <a:rPr lang="en-US" dirty="0"/>
              <a:t>Classification and clinical features of SSI</a:t>
            </a:r>
          </a:p>
        </p:txBody>
      </p:sp>
      <p:graphicFrame>
        <p:nvGraphicFramePr>
          <p:cNvPr id="4" name="Content Placeholder 3">
            <a:extLst>
              <a:ext uri="{FF2B5EF4-FFF2-40B4-BE49-F238E27FC236}">
                <a16:creationId xmlns:a16="http://schemas.microsoft.com/office/drawing/2014/main" id="{A2AFA162-AC88-EED8-B116-DC7B1476BBBD}"/>
              </a:ext>
            </a:extLst>
          </p:cNvPr>
          <p:cNvGraphicFramePr>
            <a:graphicFrameLocks noGrp="1"/>
          </p:cNvGraphicFramePr>
          <p:nvPr>
            <p:ph idx="1"/>
            <p:extLst>
              <p:ext uri="{D42A27DB-BD31-4B8C-83A1-F6EECF244321}">
                <p14:modId xmlns:p14="http://schemas.microsoft.com/office/powerpoint/2010/main" val="3403061091"/>
              </p:ext>
            </p:extLst>
          </p:nvPr>
        </p:nvGraphicFramePr>
        <p:xfrm>
          <a:off x="838200" y="1159005"/>
          <a:ext cx="10515600" cy="5308600"/>
        </p:xfrm>
        <a:graphic>
          <a:graphicData uri="http://schemas.openxmlformats.org/drawingml/2006/table">
            <a:tbl>
              <a:tblPr firstRow="1" bandRow="1">
                <a:tableStyleId>{7DF18680-E054-41AD-8BC1-D1AEF772440D}</a:tableStyleId>
              </a:tblPr>
              <a:tblGrid>
                <a:gridCol w="1457528">
                  <a:extLst>
                    <a:ext uri="{9D8B030D-6E8A-4147-A177-3AD203B41FA5}">
                      <a16:colId xmlns:a16="http://schemas.microsoft.com/office/drawing/2014/main" val="1135202526"/>
                    </a:ext>
                  </a:extLst>
                </a:gridCol>
                <a:gridCol w="4202349">
                  <a:extLst>
                    <a:ext uri="{9D8B030D-6E8A-4147-A177-3AD203B41FA5}">
                      <a16:colId xmlns:a16="http://schemas.microsoft.com/office/drawing/2014/main" val="4126109732"/>
                    </a:ext>
                  </a:extLst>
                </a:gridCol>
                <a:gridCol w="2071991">
                  <a:extLst>
                    <a:ext uri="{9D8B030D-6E8A-4147-A177-3AD203B41FA5}">
                      <a16:colId xmlns:a16="http://schemas.microsoft.com/office/drawing/2014/main" val="1272054116"/>
                    </a:ext>
                  </a:extLst>
                </a:gridCol>
                <a:gridCol w="2783732">
                  <a:extLst>
                    <a:ext uri="{9D8B030D-6E8A-4147-A177-3AD203B41FA5}">
                      <a16:colId xmlns:a16="http://schemas.microsoft.com/office/drawing/2014/main" val="1367880607"/>
                    </a:ext>
                  </a:extLst>
                </a:gridCol>
              </a:tblGrid>
              <a:tr h="370840">
                <a:tc>
                  <a:txBody>
                    <a:bodyPr/>
                    <a:lstStyle/>
                    <a:p>
                      <a:endParaRPr lang="en-US"/>
                    </a:p>
                  </a:txBody>
                  <a:tcPr/>
                </a:tc>
                <a:tc>
                  <a:txBody>
                    <a:bodyPr/>
                    <a:lstStyle/>
                    <a:p>
                      <a:pPr algn="ctr"/>
                      <a:r>
                        <a:rPr lang="en-US" dirty="0"/>
                        <a:t>Clinical features of SSIs</a:t>
                      </a:r>
                    </a:p>
                  </a:txBody>
                  <a:tcPr/>
                </a:tc>
                <a:tc>
                  <a:txBody>
                    <a:bodyPr/>
                    <a:lstStyle/>
                    <a:p>
                      <a:pPr algn="ctr"/>
                      <a:r>
                        <a:rPr lang="en-US" dirty="0"/>
                        <a:t>Onset</a:t>
                      </a:r>
                    </a:p>
                  </a:txBody>
                  <a:tcPr/>
                </a:tc>
                <a:tc>
                  <a:txBody>
                    <a:bodyPr/>
                    <a:lstStyle/>
                    <a:p>
                      <a:pPr algn="ctr"/>
                      <a:r>
                        <a:rPr lang="en-US" dirty="0"/>
                        <a:t>Tissue involvement</a:t>
                      </a:r>
                    </a:p>
                  </a:txBody>
                  <a:tcPr/>
                </a:tc>
                <a:extLst>
                  <a:ext uri="{0D108BD9-81ED-4DB2-BD59-A6C34878D82A}">
                    <a16:rowId xmlns:a16="http://schemas.microsoft.com/office/drawing/2014/main" val="3675333388"/>
                  </a:ext>
                </a:extLst>
              </a:tr>
              <a:tr h="370840">
                <a:tc>
                  <a:txBody>
                    <a:bodyPr/>
                    <a:lstStyle/>
                    <a:p>
                      <a:pPr algn="ctr"/>
                      <a:r>
                        <a:rPr lang="en-US" dirty="0"/>
                        <a:t>Superficial incisional SSI</a:t>
                      </a:r>
                    </a:p>
                  </a:txBody>
                  <a:tcPr anchor="ctr"/>
                </a:tc>
                <a:tc>
                  <a:txBody>
                    <a:bodyPr/>
                    <a:lstStyle/>
                    <a:p>
                      <a:pPr marL="285750" indent="-285750">
                        <a:buFont typeface="Arial" panose="020B0604020202020204" pitchFamily="34" charset="0"/>
                        <a:buChar char="•"/>
                      </a:pPr>
                      <a:r>
                        <a:rPr lang="en-US" dirty="0"/>
                        <a:t>Purulent discharge from the incision</a:t>
                      </a:r>
                    </a:p>
                    <a:p>
                      <a:pPr marL="285750" indent="-285750">
                        <a:buFont typeface="Arial" panose="020B0604020202020204" pitchFamily="34" charset="0"/>
                        <a:buChar char="•"/>
                      </a:pPr>
                      <a:r>
                        <a:rPr lang="en-US" dirty="0"/>
                        <a:t>In some cases, postoperative fever</a:t>
                      </a:r>
                    </a:p>
                    <a:p>
                      <a:pPr marL="285750" indent="-285750">
                        <a:buFont typeface="Arial" panose="020B0604020202020204" pitchFamily="34" charset="0"/>
                        <a:buChar char="•"/>
                      </a:pPr>
                      <a:r>
                        <a:rPr lang="en-US" dirty="0"/>
                        <a:t>Localized tenderness, erythema, warmth, and/or swelling</a:t>
                      </a:r>
                    </a:p>
                  </a:txBody>
                  <a:tcPr anchor="ctr"/>
                </a:tc>
                <a:tc>
                  <a:txBody>
                    <a:bodyPr/>
                    <a:lstStyle/>
                    <a:p>
                      <a:pPr algn="ctr"/>
                      <a:r>
                        <a:rPr lang="en-US" dirty="0"/>
                        <a:t>Within 30 days postoperatively</a:t>
                      </a:r>
                    </a:p>
                  </a:txBody>
                  <a:tcPr anchor="ctr"/>
                </a:tc>
                <a:tc>
                  <a:txBody>
                    <a:bodyPr/>
                    <a:lstStyle/>
                    <a:p>
                      <a:pPr algn="ctr"/>
                      <a:r>
                        <a:rPr lang="en-US" dirty="0"/>
                        <a:t>Skin and subcutaneous tissue at the incision site</a:t>
                      </a:r>
                    </a:p>
                  </a:txBody>
                  <a:tcPr anchor="ctr"/>
                </a:tc>
                <a:extLst>
                  <a:ext uri="{0D108BD9-81ED-4DB2-BD59-A6C34878D82A}">
                    <a16:rowId xmlns:a16="http://schemas.microsoft.com/office/drawing/2014/main" val="4273418256"/>
                  </a:ext>
                </a:extLst>
              </a:tr>
              <a:tr h="370840">
                <a:tc>
                  <a:txBody>
                    <a:bodyPr/>
                    <a:lstStyle/>
                    <a:p>
                      <a:pPr algn="ctr"/>
                      <a:r>
                        <a:rPr lang="en-US" dirty="0"/>
                        <a:t>Deep incisional SSI</a:t>
                      </a:r>
                    </a:p>
                  </a:txBody>
                  <a:tcPr anchor="ctr"/>
                </a:tc>
                <a:tc>
                  <a:txBody>
                    <a:bodyPr/>
                    <a:lstStyle/>
                    <a:p>
                      <a:pPr marL="285750" indent="-285750">
                        <a:buFont typeface="Arial" panose="020B0604020202020204" pitchFamily="34" charset="0"/>
                        <a:buChar char="•"/>
                      </a:pPr>
                      <a:r>
                        <a:rPr lang="en-US" dirty="0"/>
                        <a:t>Purulent discharge from deep within the incision</a:t>
                      </a:r>
                    </a:p>
                    <a:p>
                      <a:pPr marL="285750" indent="-285750">
                        <a:buFont typeface="Arial" panose="020B0604020202020204" pitchFamily="34" charset="0"/>
                        <a:buChar char="•"/>
                      </a:pPr>
                      <a:r>
                        <a:rPr lang="en-US" dirty="0"/>
                        <a:t>Postoperative fever</a:t>
                      </a:r>
                    </a:p>
                    <a:p>
                      <a:pPr marL="285750" indent="-285750">
                        <a:buFont typeface="Arial" panose="020B0604020202020204" pitchFamily="34" charset="0"/>
                        <a:buChar char="•"/>
                      </a:pPr>
                      <a:r>
                        <a:rPr lang="en-US" dirty="0"/>
                        <a:t>Tenderness at the incision site</a:t>
                      </a:r>
                    </a:p>
                    <a:p>
                      <a:pPr marL="285750" indent="-285750">
                        <a:buFont typeface="Arial" panose="020B0604020202020204" pitchFamily="34" charset="0"/>
                        <a:buChar char="•"/>
                      </a:pPr>
                      <a:r>
                        <a:rPr lang="en-US" dirty="0"/>
                        <a:t>Wound dehiscence</a:t>
                      </a:r>
                    </a:p>
                    <a:p>
                      <a:pPr marL="285750" indent="-285750">
                        <a:buFont typeface="Arial" panose="020B0604020202020204" pitchFamily="34" charset="0"/>
                        <a:buChar char="•"/>
                      </a:pPr>
                      <a:r>
                        <a:rPr lang="en-US" dirty="0"/>
                        <a:t>Necrotizing fasciitis: cloudy gray discharge, possible crepitus of tissue surrounding the wound</a:t>
                      </a:r>
                    </a:p>
                  </a:txBody>
                  <a:tcPr anchor="ctr"/>
                </a:tc>
                <a:tc rowSpan="2">
                  <a:txBody>
                    <a:bodyPr/>
                    <a:lstStyle/>
                    <a:p>
                      <a:pPr algn="ctr"/>
                      <a:r>
                        <a:rPr lang="en-US" dirty="0"/>
                        <a:t>Within 30–90 days postoperatively</a:t>
                      </a:r>
                    </a:p>
                    <a:p>
                      <a:pPr algn="ctr"/>
                      <a:r>
                        <a:rPr lang="en-US" dirty="0"/>
                        <a:t>(In patients with a prosthesis, deep incisional infections may occur up to 1 year postoperatively)</a:t>
                      </a:r>
                    </a:p>
                  </a:txBody>
                  <a:tcPr anchor="ctr"/>
                </a:tc>
                <a:tc>
                  <a:txBody>
                    <a:bodyPr/>
                    <a:lstStyle/>
                    <a:p>
                      <a:pPr algn="ctr"/>
                      <a:r>
                        <a:rPr lang="en-US" dirty="0"/>
                        <a:t>Involves deeper soft tissue (i.e., fascia and muscle layers) at the incision site than superficial incisional SSIs</a:t>
                      </a:r>
                    </a:p>
                  </a:txBody>
                  <a:tcPr anchor="ctr"/>
                </a:tc>
                <a:extLst>
                  <a:ext uri="{0D108BD9-81ED-4DB2-BD59-A6C34878D82A}">
                    <a16:rowId xmlns:a16="http://schemas.microsoft.com/office/drawing/2014/main" val="3177415388"/>
                  </a:ext>
                </a:extLst>
              </a:tr>
              <a:tr h="370840">
                <a:tc>
                  <a:txBody>
                    <a:bodyPr/>
                    <a:lstStyle/>
                    <a:p>
                      <a:pPr algn="ctr"/>
                      <a:r>
                        <a:rPr lang="en-US" dirty="0"/>
                        <a:t>Organ/space SSI</a:t>
                      </a:r>
                    </a:p>
                  </a:txBody>
                  <a:tcPr anchor="ctr"/>
                </a:tc>
                <a:tc>
                  <a:txBody>
                    <a:bodyPr/>
                    <a:lstStyle/>
                    <a:p>
                      <a:pPr marL="285750" indent="-285750">
                        <a:buFont typeface="Arial" panose="020B0604020202020204" pitchFamily="34" charset="0"/>
                        <a:buChar char="•"/>
                      </a:pPr>
                      <a:r>
                        <a:rPr lang="en-US" dirty="0"/>
                        <a:t>Purulent discharge from a drain placed within the organ or space, or an abscess</a:t>
                      </a:r>
                    </a:p>
                    <a:p>
                      <a:pPr marL="285750" indent="-285750">
                        <a:buFont typeface="Arial" panose="020B0604020202020204" pitchFamily="34" charset="0"/>
                        <a:buChar char="•"/>
                      </a:pPr>
                      <a:r>
                        <a:rPr lang="en-US" dirty="0"/>
                        <a:t>Postoperative fever</a:t>
                      </a:r>
                    </a:p>
                    <a:p>
                      <a:pPr marL="285750" indent="-285750">
                        <a:buFont typeface="Arial" panose="020B0604020202020204" pitchFamily="34" charset="0"/>
                        <a:buChar char="•"/>
                      </a:pPr>
                      <a:r>
                        <a:rPr lang="en-US" dirty="0"/>
                        <a:t>Additional features depend on the organs affected.</a:t>
                      </a:r>
                    </a:p>
                  </a:txBody>
                  <a:tcPr anchor="ctr"/>
                </a:tc>
                <a:tc vMerge="1">
                  <a:txBody>
                    <a:bodyPr/>
                    <a:lstStyle/>
                    <a:p>
                      <a:endParaRPr lang="en-US" dirty="0"/>
                    </a:p>
                  </a:txBody>
                  <a:tcPr anchor="ctr"/>
                </a:tc>
                <a:tc>
                  <a:txBody>
                    <a:bodyPr/>
                    <a:lstStyle/>
                    <a:p>
                      <a:pPr algn="ctr"/>
                      <a:r>
                        <a:rPr lang="en-US" dirty="0"/>
                        <a:t>Can involve any part of the body deeper than the fascia or muscle layers that was opened or manipulated during surgery</a:t>
                      </a:r>
                    </a:p>
                  </a:txBody>
                  <a:tcPr anchor="ctr"/>
                </a:tc>
                <a:extLst>
                  <a:ext uri="{0D108BD9-81ED-4DB2-BD59-A6C34878D82A}">
                    <a16:rowId xmlns:a16="http://schemas.microsoft.com/office/drawing/2014/main" val="1741933196"/>
                  </a:ext>
                </a:extLst>
              </a:tr>
            </a:tbl>
          </a:graphicData>
        </a:graphic>
      </p:graphicFrame>
    </p:spTree>
    <p:extLst>
      <p:ext uri="{BB962C8B-B14F-4D97-AF65-F5344CB8AC3E}">
        <p14:creationId xmlns:p14="http://schemas.microsoft.com/office/powerpoint/2010/main" val="140398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1162-8053-A627-5B09-8722862133DE}"/>
              </a:ext>
            </a:extLst>
          </p:cNvPr>
          <p:cNvSpPr>
            <a:spLocks noGrp="1"/>
          </p:cNvSpPr>
          <p:nvPr>
            <p:ph type="title"/>
          </p:nvPr>
        </p:nvSpPr>
        <p:spPr/>
        <p:txBody>
          <a:bodyPr/>
          <a:lstStyle/>
          <a:p>
            <a:r>
              <a:rPr lang="en-US" dirty="0"/>
              <a:t>Complications of SSI</a:t>
            </a:r>
          </a:p>
        </p:txBody>
      </p:sp>
      <p:sp>
        <p:nvSpPr>
          <p:cNvPr id="3" name="Content Placeholder 2">
            <a:extLst>
              <a:ext uri="{FF2B5EF4-FFF2-40B4-BE49-F238E27FC236}">
                <a16:creationId xmlns:a16="http://schemas.microsoft.com/office/drawing/2014/main" id="{FCCFAB18-26B2-C6AF-5157-E4C5C1389A46}"/>
              </a:ext>
            </a:extLst>
          </p:cNvPr>
          <p:cNvSpPr>
            <a:spLocks noGrp="1"/>
          </p:cNvSpPr>
          <p:nvPr>
            <p:ph idx="1"/>
          </p:nvPr>
        </p:nvSpPr>
        <p:spPr/>
        <p:txBody>
          <a:bodyPr/>
          <a:lstStyle/>
          <a:p>
            <a:r>
              <a:rPr lang="en-US" dirty="0"/>
              <a:t>Wound dehiscence</a:t>
            </a:r>
          </a:p>
          <a:p>
            <a:r>
              <a:rPr lang="en-US" dirty="0"/>
              <a:t>Sepsis</a:t>
            </a:r>
          </a:p>
          <a:p>
            <a:r>
              <a:rPr lang="en-US" dirty="0"/>
              <a:t>Suppressed and delayed wound healing </a:t>
            </a:r>
          </a:p>
          <a:p>
            <a:r>
              <a:rPr lang="en-US" dirty="0"/>
              <a:t>Fistula and Sinus formation</a:t>
            </a:r>
          </a:p>
          <a:p>
            <a:r>
              <a:rPr lang="en-US" dirty="0"/>
              <a:t>Incisional Hernia </a:t>
            </a:r>
          </a:p>
          <a:p>
            <a:r>
              <a:rPr lang="en-US" dirty="0"/>
              <a:t>Poor quality or abnormal scar formation (hypertrophic scar)</a:t>
            </a:r>
          </a:p>
          <a:p>
            <a:endParaRPr lang="en-US" dirty="0"/>
          </a:p>
        </p:txBody>
      </p:sp>
    </p:spTree>
    <p:extLst>
      <p:ext uri="{BB962C8B-B14F-4D97-AF65-F5344CB8AC3E}">
        <p14:creationId xmlns:p14="http://schemas.microsoft.com/office/powerpoint/2010/main" val="394824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E610-C797-F371-66F4-3BA033F9AE5D}"/>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F373F958-8002-3D43-F571-10D52401C8E7}"/>
              </a:ext>
            </a:extLst>
          </p:cNvPr>
          <p:cNvSpPr>
            <a:spLocks noGrp="1"/>
          </p:cNvSpPr>
          <p:nvPr>
            <p:ph idx="1"/>
          </p:nvPr>
        </p:nvSpPr>
        <p:spPr/>
        <p:txBody>
          <a:bodyPr/>
          <a:lstStyle/>
          <a:p>
            <a:r>
              <a:rPr lang="en-US" dirty="0"/>
              <a:t>Optimize blood glucose levels.</a:t>
            </a:r>
          </a:p>
          <a:p>
            <a:r>
              <a:rPr lang="en-US" dirty="0"/>
              <a:t>Encourage smoking cessation one month before surgery.</a:t>
            </a:r>
          </a:p>
          <a:p>
            <a:r>
              <a:rPr lang="en-US" dirty="0"/>
              <a:t>Delay elective procedures until all infections, even those remote from the surgical site, have resolved.</a:t>
            </a:r>
          </a:p>
          <a:p>
            <a:r>
              <a:rPr lang="en-US" dirty="0"/>
              <a:t>Adequate skin preparation in the operating room</a:t>
            </a:r>
          </a:p>
          <a:p>
            <a:r>
              <a:rPr lang="en-US" dirty="0"/>
              <a:t>Perioperative antibiotic prophylaxis if required</a:t>
            </a:r>
          </a:p>
        </p:txBody>
      </p:sp>
    </p:spTree>
    <p:extLst>
      <p:ext uri="{BB962C8B-B14F-4D97-AF65-F5344CB8AC3E}">
        <p14:creationId xmlns:p14="http://schemas.microsoft.com/office/powerpoint/2010/main" val="103135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AA45-F6A2-84C2-32BC-81AEDD12FD21}"/>
              </a:ext>
            </a:extLst>
          </p:cNvPr>
          <p:cNvSpPr>
            <a:spLocks noGrp="1"/>
          </p:cNvSpPr>
          <p:nvPr>
            <p:ph type="title"/>
          </p:nvPr>
        </p:nvSpPr>
        <p:spPr/>
        <p:txBody>
          <a:bodyPr/>
          <a:lstStyle/>
          <a:p>
            <a:r>
              <a:rPr lang="en-US" dirty="0"/>
              <a:t>Diagnostics</a:t>
            </a:r>
          </a:p>
        </p:txBody>
      </p:sp>
      <p:sp>
        <p:nvSpPr>
          <p:cNvPr id="3" name="Content Placeholder 2">
            <a:extLst>
              <a:ext uri="{FF2B5EF4-FFF2-40B4-BE49-F238E27FC236}">
                <a16:creationId xmlns:a16="http://schemas.microsoft.com/office/drawing/2014/main" id="{32D0B9B1-2539-AB0F-6C3A-2D9863822AF3}"/>
              </a:ext>
            </a:extLst>
          </p:cNvPr>
          <p:cNvSpPr>
            <a:spLocks noGrp="1"/>
          </p:cNvSpPr>
          <p:nvPr>
            <p:ph idx="1"/>
          </p:nvPr>
        </p:nvSpPr>
        <p:spPr/>
        <p:txBody>
          <a:bodyPr>
            <a:normAutofit/>
          </a:bodyPr>
          <a:lstStyle/>
          <a:p>
            <a:r>
              <a:rPr lang="en-US" b="1" dirty="0"/>
              <a:t>Routine laboratory studies</a:t>
            </a:r>
          </a:p>
          <a:p>
            <a:pPr lvl="1"/>
            <a:r>
              <a:rPr lang="en-US" dirty="0"/>
              <a:t>CBC: leukocytosis</a:t>
            </a:r>
          </a:p>
          <a:p>
            <a:pPr lvl="1"/>
            <a:r>
              <a:rPr lang="en-US" dirty="0"/>
              <a:t>Inflammatory markers (e.g., ESR, CRP): may be elevated</a:t>
            </a:r>
          </a:p>
          <a:p>
            <a:pPr lvl="1"/>
            <a:r>
              <a:rPr lang="en-US" dirty="0"/>
              <a:t>Creatinine: to establish baseline renal function to adjust antibiotic dosage</a:t>
            </a:r>
          </a:p>
          <a:p>
            <a:r>
              <a:rPr lang="en-US" b="1" dirty="0"/>
              <a:t>Microbiological studies</a:t>
            </a:r>
          </a:p>
          <a:p>
            <a:pPr lvl="1"/>
            <a:r>
              <a:rPr lang="en-US" dirty="0"/>
              <a:t>Wound culture and Gram stain (e.g., for incisional SSI): sample of purulent drainage collected using sterile techniques</a:t>
            </a:r>
          </a:p>
          <a:p>
            <a:pPr lvl="1"/>
            <a:r>
              <a:rPr lang="en-US" dirty="0"/>
              <a:t>Abscess culture (e.g., for organ/space SSI): sample obtained from drainage catheter or image-guided drainage</a:t>
            </a:r>
          </a:p>
          <a:p>
            <a:r>
              <a:rPr lang="en-US" b="1" dirty="0"/>
              <a:t>Imaging</a:t>
            </a:r>
            <a:r>
              <a:rPr lang="en-US" dirty="0"/>
              <a:t>: targeted study (e.g., ultrasound, CT, MRI) to assess for deep tissue or organ/space infection (e.g., abscess)</a:t>
            </a:r>
          </a:p>
        </p:txBody>
      </p:sp>
    </p:spTree>
    <p:extLst>
      <p:ext uri="{BB962C8B-B14F-4D97-AF65-F5344CB8AC3E}">
        <p14:creationId xmlns:p14="http://schemas.microsoft.com/office/powerpoint/2010/main" val="265702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3BC4-328C-509B-EBF7-1D85D424F163}"/>
              </a:ext>
            </a:extLst>
          </p:cNvPr>
          <p:cNvSpPr>
            <a:spLocks noGrp="1"/>
          </p:cNvSpPr>
          <p:nvPr>
            <p:ph type="title"/>
          </p:nvPr>
        </p:nvSpPr>
        <p:spPr/>
        <p:txBody>
          <a:bodyPr/>
          <a:lstStyle/>
          <a:p>
            <a:r>
              <a:rPr lang="en-US" dirty="0"/>
              <a:t>General principles of Treatment</a:t>
            </a:r>
          </a:p>
        </p:txBody>
      </p:sp>
      <p:sp>
        <p:nvSpPr>
          <p:cNvPr id="3" name="Content Placeholder 2">
            <a:extLst>
              <a:ext uri="{FF2B5EF4-FFF2-40B4-BE49-F238E27FC236}">
                <a16:creationId xmlns:a16="http://schemas.microsoft.com/office/drawing/2014/main" id="{B4E3A488-AEFE-EBB0-4E98-277B50A573F7}"/>
              </a:ext>
            </a:extLst>
          </p:cNvPr>
          <p:cNvSpPr>
            <a:spLocks noGrp="1"/>
          </p:cNvSpPr>
          <p:nvPr>
            <p:ph idx="1"/>
          </p:nvPr>
        </p:nvSpPr>
        <p:spPr/>
        <p:txBody>
          <a:bodyPr>
            <a:normAutofit fontScale="92500" lnSpcReduction="20000"/>
          </a:bodyPr>
          <a:lstStyle/>
          <a:p>
            <a:r>
              <a:rPr lang="en-US" dirty="0"/>
              <a:t>Immediately initiate treatment of life-threatening skin and soft tissue infections, e.g.:</a:t>
            </a:r>
          </a:p>
          <a:p>
            <a:pPr lvl="1"/>
            <a:r>
              <a:rPr lang="en-US" dirty="0"/>
              <a:t>Necrotizing soft tissue infections</a:t>
            </a:r>
          </a:p>
          <a:p>
            <a:pPr lvl="1"/>
            <a:r>
              <a:rPr lang="en-US" dirty="0"/>
              <a:t>Staphylococcal toxic shock syndrome</a:t>
            </a:r>
          </a:p>
          <a:p>
            <a:r>
              <a:rPr lang="en-US" dirty="0"/>
              <a:t>Pursue surgical management for all SSIs.</a:t>
            </a:r>
          </a:p>
          <a:p>
            <a:r>
              <a:rPr lang="en-US" dirty="0"/>
              <a:t>Start empiric antibiotic therapy in patients with any of the following:</a:t>
            </a:r>
          </a:p>
          <a:p>
            <a:pPr lvl="1"/>
            <a:r>
              <a:rPr lang="en-US" dirty="0"/>
              <a:t>Erythema and induration extending ≥ 5 cm from the wound edge</a:t>
            </a:r>
          </a:p>
          <a:p>
            <a:pPr lvl="1"/>
            <a:r>
              <a:rPr lang="en-US" dirty="0"/>
              <a:t>Fever ≥ 38.5°C (101.3°F)</a:t>
            </a:r>
          </a:p>
          <a:p>
            <a:pPr lvl="1"/>
            <a:r>
              <a:rPr lang="en-US" dirty="0"/>
              <a:t>Heart rate ≥ 110/minute</a:t>
            </a:r>
          </a:p>
          <a:p>
            <a:pPr lvl="1"/>
            <a:r>
              <a:rPr lang="en-US" dirty="0"/>
              <a:t>WBC count ≥ 12,000 cells/mm3</a:t>
            </a:r>
          </a:p>
          <a:p>
            <a:r>
              <a:rPr lang="en-US" dirty="0"/>
              <a:t>Initiate targeted antibiotic therapy once bacterial culture results are available.</a:t>
            </a:r>
          </a:p>
          <a:p>
            <a:r>
              <a:rPr lang="en-US" b="0" i="0" dirty="0">
                <a:solidFill>
                  <a:srgbClr val="0A5C45"/>
                </a:solidFill>
                <a:effectLst/>
                <a:latin typeface="Lato" panose="020F0502020204030203" pitchFamily="34" charset="0"/>
              </a:rPr>
              <a:t>Not all patients with an </a:t>
            </a:r>
            <a:r>
              <a:rPr lang="en-US" b="0" i="0" u="sng" dirty="0">
                <a:solidFill>
                  <a:srgbClr val="0A5C45"/>
                </a:solidFill>
                <a:effectLst/>
                <a:latin typeface="Lato" panose="020F0502020204030203" pitchFamily="34" charset="0"/>
              </a:rPr>
              <a:t>SSI</a:t>
            </a:r>
            <a:r>
              <a:rPr lang="en-US" b="0" i="0" dirty="0">
                <a:solidFill>
                  <a:srgbClr val="0A5C45"/>
                </a:solidFill>
                <a:effectLst/>
                <a:latin typeface="Lato" panose="020F0502020204030203" pitchFamily="34" charset="0"/>
              </a:rPr>
              <a:t> need </a:t>
            </a:r>
            <a:r>
              <a:rPr lang="en-US" dirty="0">
                <a:solidFill>
                  <a:srgbClr val="0A5C45"/>
                </a:solidFill>
                <a:latin typeface="Lato" panose="020F0502020204030203" pitchFamily="34" charset="0"/>
              </a:rPr>
              <a:t>antibiotics</a:t>
            </a:r>
            <a:r>
              <a:rPr lang="en-US" b="0" i="0" dirty="0">
                <a:solidFill>
                  <a:srgbClr val="0A5C45"/>
                </a:solidFill>
                <a:effectLst/>
                <a:latin typeface="Lato" panose="020F0502020204030203" pitchFamily="34" charset="0"/>
              </a:rPr>
              <a:t>; surgical management alone may be sufficient.</a:t>
            </a:r>
            <a:endParaRPr lang="en-US" dirty="0"/>
          </a:p>
        </p:txBody>
      </p:sp>
    </p:spTree>
    <p:extLst>
      <p:ext uri="{BB962C8B-B14F-4D97-AF65-F5344CB8AC3E}">
        <p14:creationId xmlns:p14="http://schemas.microsoft.com/office/powerpoint/2010/main" val="156098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769B-E013-2D98-A851-9CC11203ED74}"/>
              </a:ext>
            </a:extLst>
          </p:cNvPr>
          <p:cNvSpPr>
            <a:spLocks noGrp="1"/>
          </p:cNvSpPr>
          <p:nvPr>
            <p:ph type="title"/>
          </p:nvPr>
        </p:nvSpPr>
        <p:spPr/>
        <p:txBody>
          <a:bodyPr/>
          <a:lstStyle/>
          <a:p>
            <a:r>
              <a:rPr lang="en-US" dirty="0"/>
              <a:t>Surgical Management</a:t>
            </a:r>
          </a:p>
        </p:txBody>
      </p:sp>
      <p:sp>
        <p:nvSpPr>
          <p:cNvPr id="3" name="Content Placeholder 2">
            <a:extLst>
              <a:ext uri="{FF2B5EF4-FFF2-40B4-BE49-F238E27FC236}">
                <a16:creationId xmlns:a16="http://schemas.microsoft.com/office/drawing/2014/main" id="{D38672BA-726B-9C6B-8DB7-61C4537F929B}"/>
              </a:ext>
            </a:extLst>
          </p:cNvPr>
          <p:cNvSpPr>
            <a:spLocks noGrp="1"/>
          </p:cNvSpPr>
          <p:nvPr>
            <p:ph idx="1"/>
          </p:nvPr>
        </p:nvSpPr>
        <p:spPr/>
        <p:txBody>
          <a:bodyPr/>
          <a:lstStyle/>
          <a:p>
            <a:r>
              <a:rPr lang="en-US" dirty="0"/>
              <a:t>Suture removal, incision, and drainage</a:t>
            </a:r>
          </a:p>
          <a:p>
            <a:r>
              <a:rPr lang="en-US" dirty="0"/>
              <a:t>Debridement of necrotic tissue (e.g., necrotizing soft tissue infection)</a:t>
            </a:r>
          </a:p>
          <a:p>
            <a:pPr lvl="1"/>
            <a:r>
              <a:rPr lang="en-US" dirty="0"/>
              <a:t>Methods of Debridement</a:t>
            </a:r>
          </a:p>
          <a:p>
            <a:pPr lvl="2"/>
            <a:r>
              <a:rPr lang="en-US" dirty="0"/>
              <a:t>Surgical</a:t>
            </a:r>
          </a:p>
          <a:p>
            <a:pPr lvl="2"/>
            <a:r>
              <a:rPr lang="en-US" dirty="0"/>
              <a:t>Enzymatic </a:t>
            </a:r>
          </a:p>
          <a:p>
            <a:pPr lvl="2"/>
            <a:r>
              <a:rPr lang="en-US" dirty="0"/>
              <a:t>Autolytic</a:t>
            </a:r>
          </a:p>
          <a:p>
            <a:pPr lvl="2"/>
            <a:r>
              <a:rPr lang="en-US" dirty="0"/>
              <a:t>Mechanical </a:t>
            </a:r>
          </a:p>
          <a:p>
            <a:pPr lvl="2"/>
            <a:r>
              <a:rPr lang="en-US" dirty="0"/>
              <a:t>Biological </a:t>
            </a:r>
          </a:p>
          <a:p>
            <a:r>
              <a:rPr lang="en-US" dirty="0"/>
              <a:t>Regular dressing changes and daily wound inspections</a:t>
            </a:r>
          </a:p>
          <a:p>
            <a:r>
              <a:rPr lang="en-US" dirty="0"/>
              <a:t>Delayed closure once the infection has resolved</a:t>
            </a:r>
          </a:p>
        </p:txBody>
      </p:sp>
    </p:spTree>
    <p:extLst>
      <p:ext uri="{BB962C8B-B14F-4D97-AF65-F5344CB8AC3E}">
        <p14:creationId xmlns:p14="http://schemas.microsoft.com/office/powerpoint/2010/main" val="265254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7B3A-D163-A4D6-AAC7-06B75815082D}"/>
              </a:ext>
            </a:extLst>
          </p:cNvPr>
          <p:cNvSpPr>
            <a:spLocks noGrp="1"/>
          </p:cNvSpPr>
          <p:nvPr>
            <p:ph type="title"/>
          </p:nvPr>
        </p:nvSpPr>
        <p:spPr/>
        <p:txBody>
          <a:bodyPr/>
          <a:lstStyle/>
          <a:p>
            <a:r>
              <a:rPr lang="en-US" dirty="0"/>
              <a:t>Surgical Debridement </a:t>
            </a:r>
          </a:p>
        </p:txBody>
      </p:sp>
      <p:sp>
        <p:nvSpPr>
          <p:cNvPr id="3" name="Content Placeholder 2">
            <a:extLst>
              <a:ext uri="{FF2B5EF4-FFF2-40B4-BE49-F238E27FC236}">
                <a16:creationId xmlns:a16="http://schemas.microsoft.com/office/drawing/2014/main" id="{DD1D3B1D-E368-76D2-F8EC-347F358C1977}"/>
              </a:ext>
            </a:extLst>
          </p:cNvPr>
          <p:cNvSpPr>
            <a:spLocks noGrp="1"/>
          </p:cNvSpPr>
          <p:nvPr>
            <p:ph idx="1"/>
          </p:nvPr>
        </p:nvSpPr>
        <p:spPr/>
        <p:txBody>
          <a:bodyPr>
            <a:normAutofit/>
          </a:bodyPr>
          <a:lstStyle/>
          <a:p>
            <a:r>
              <a:rPr lang="en-US" dirty="0"/>
              <a:t>A type of debridement where devitalized tissue (slough, necrotic, or eschar) in the presence of underlying infection is removed using sharp instruments such as a scalpel, curettes, scissors, or other sharp instruments</a:t>
            </a:r>
          </a:p>
          <a:p>
            <a:r>
              <a:rPr lang="en-US" dirty="0"/>
              <a:t>Sharp-instrument debridement can be combined with all the other methods of debridement during the perioperative period.</a:t>
            </a:r>
          </a:p>
          <a:p>
            <a:r>
              <a:rPr lang="en-US" b="1" dirty="0"/>
              <a:t>Disadvantage of surgical debridement</a:t>
            </a:r>
            <a:r>
              <a:rPr lang="en-US" dirty="0"/>
              <a:t>: Bleeding and possible general complications from the anesthesia.</a:t>
            </a:r>
          </a:p>
          <a:p>
            <a:r>
              <a:rPr lang="en-US" dirty="0"/>
              <a:t>Contraindicated in patients with an intact eschar and no clinical evidence of an underlying infection</a:t>
            </a:r>
          </a:p>
          <a:p>
            <a:endParaRPr lang="en-US" dirty="0"/>
          </a:p>
        </p:txBody>
      </p:sp>
    </p:spTree>
    <p:extLst>
      <p:ext uri="{BB962C8B-B14F-4D97-AF65-F5344CB8AC3E}">
        <p14:creationId xmlns:p14="http://schemas.microsoft.com/office/powerpoint/2010/main" val="246532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3959-3AB6-0A99-11A8-7DD4623FDDE1}"/>
              </a:ext>
            </a:extLst>
          </p:cNvPr>
          <p:cNvSpPr>
            <a:spLocks noGrp="1"/>
          </p:cNvSpPr>
          <p:nvPr>
            <p:ph type="title"/>
          </p:nvPr>
        </p:nvSpPr>
        <p:spPr/>
        <p:txBody>
          <a:bodyPr/>
          <a:lstStyle/>
          <a:p>
            <a:r>
              <a:rPr lang="en-US" dirty="0"/>
              <a:t>Surgical Debridement</a:t>
            </a:r>
          </a:p>
        </p:txBody>
      </p:sp>
      <p:sp>
        <p:nvSpPr>
          <p:cNvPr id="3" name="Content Placeholder 2">
            <a:extLst>
              <a:ext uri="{FF2B5EF4-FFF2-40B4-BE49-F238E27FC236}">
                <a16:creationId xmlns:a16="http://schemas.microsoft.com/office/drawing/2014/main" id="{0EF3C518-4B7B-EC67-EA34-221162530B8A}"/>
              </a:ext>
            </a:extLst>
          </p:cNvPr>
          <p:cNvSpPr>
            <a:spLocks noGrp="1"/>
          </p:cNvSpPr>
          <p:nvPr>
            <p:ph idx="1"/>
          </p:nvPr>
        </p:nvSpPr>
        <p:spPr/>
        <p:txBody>
          <a:bodyPr>
            <a:normAutofit/>
          </a:bodyPr>
          <a:lstStyle/>
          <a:p>
            <a:r>
              <a:rPr lang="en-US" sz="3200" b="1" dirty="0"/>
              <a:t>Method</a:t>
            </a:r>
            <a:r>
              <a:rPr lang="en-US" sz="3200" dirty="0"/>
              <a:t>:</a:t>
            </a:r>
          </a:p>
          <a:p>
            <a:pPr lvl="1"/>
            <a:r>
              <a:rPr lang="en-US" sz="2800" dirty="0"/>
              <a:t>Start debriding from the base of the wound (The reason for starting from base of the wound is that because the blood from upper margins fall into base and give false impression of red bleeding tissue)</a:t>
            </a:r>
          </a:p>
          <a:p>
            <a:pPr lvl="1"/>
            <a:r>
              <a:rPr lang="en-US" sz="2800" dirty="0"/>
              <a:t>Debride tissues until red bleeding margins are seen</a:t>
            </a:r>
          </a:p>
          <a:p>
            <a:pPr lvl="1"/>
            <a:r>
              <a:rPr lang="en-US" sz="2800" dirty="0"/>
              <a:t> Irrigate the area with normal saline and bactericidal agent such as hydrogen peroxide </a:t>
            </a:r>
          </a:p>
          <a:p>
            <a:pPr lvl="1"/>
            <a:r>
              <a:rPr lang="en-US" sz="2800" dirty="0"/>
              <a:t>Dry the area with clean sponge and do dressing.</a:t>
            </a:r>
          </a:p>
          <a:p>
            <a:endParaRPr lang="en-US" sz="3200" dirty="0"/>
          </a:p>
        </p:txBody>
      </p:sp>
    </p:spTree>
    <p:extLst>
      <p:ext uri="{BB962C8B-B14F-4D97-AF65-F5344CB8AC3E}">
        <p14:creationId xmlns:p14="http://schemas.microsoft.com/office/powerpoint/2010/main" val="135280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08D6-BDFA-D66B-37B5-8897FFC4D635}"/>
              </a:ext>
            </a:extLst>
          </p:cNvPr>
          <p:cNvSpPr>
            <a:spLocks noGrp="1"/>
          </p:cNvSpPr>
          <p:nvPr>
            <p:ph type="title"/>
          </p:nvPr>
        </p:nvSpPr>
        <p:spPr/>
        <p:txBody>
          <a:bodyPr/>
          <a:lstStyle/>
          <a:p>
            <a:r>
              <a:rPr lang="en-US" dirty="0"/>
              <a:t>Enzymatic Debridement</a:t>
            </a:r>
          </a:p>
        </p:txBody>
      </p:sp>
      <p:sp>
        <p:nvSpPr>
          <p:cNvPr id="3" name="Content Placeholder 2">
            <a:extLst>
              <a:ext uri="{FF2B5EF4-FFF2-40B4-BE49-F238E27FC236}">
                <a16:creationId xmlns:a16="http://schemas.microsoft.com/office/drawing/2014/main" id="{5A4F6D4E-861C-3FA5-A44A-66EC6314F569}"/>
              </a:ext>
            </a:extLst>
          </p:cNvPr>
          <p:cNvSpPr>
            <a:spLocks noGrp="1"/>
          </p:cNvSpPr>
          <p:nvPr>
            <p:ph idx="1"/>
          </p:nvPr>
        </p:nvSpPr>
        <p:spPr/>
        <p:txBody>
          <a:bodyPr>
            <a:normAutofit lnSpcReduction="10000"/>
          </a:bodyPr>
          <a:lstStyle/>
          <a:p>
            <a:r>
              <a:rPr lang="en-US" dirty="0"/>
              <a:t>Enzymatic debridement involves applying exogenous enzymatic agents to the wound.</a:t>
            </a:r>
          </a:p>
          <a:p>
            <a:r>
              <a:rPr lang="en-US" dirty="0"/>
              <a:t>Results of clinical studies are mixed and their specific effect remains unclear.</a:t>
            </a:r>
          </a:p>
          <a:p>
            <a:r>
              <a:rPr lang="en-US" b="1" dirty="0"/>
              <a:t>Advantages</a:t>
            </a:r>
            <a:r>
              <a:rPr lang="en-US" dirty="0"/>
              <a:t>: </a:t>
            </a:r>
          </a:p>
          <a:p>
            <a:pPr lvl="1"/>
            <a:r>
              <a:rPr lang="en-US" dirty="0"/>
              <a:t>Effective in combination with other debridement techniques </a:t>
            </a:r>
          </a:p>
          <a:p>
            <a:pPr lvl="1"/>
            <a:r>
              <a:rPr lang="en-US" dirty="0"/>
              <a:t>It remains a good option in patients who require debridement but are not surgical candidates.</a:t>
            </a:r>
          </a:p>
          <a:p>
            <a:r>
              <a:rPr lang="en-US" b="1" dirty="0"/>
              <a:t>Disadvantages</a:t>
            </a:r>
            <a:r>
              <a:rPr lang="en-US" dirty="0"/>
              <a:t>:</a:t>
            </a:r>
          </a:p>
          <a:p>
            <a:pPr lvl="1"/>
            <a:r>
              <a:rPr lang="en-US" dirty="0"/>
              <a:t>Cannot be used on dry wounds</a:t>
            </a:r>
          </a:p>
          <a:p>
            <a:pPr lvl="1"/>
            <a:r>
              <a:rPr lang="en-US" dirty="0"/>
              <a:t>Relative contraindication of enzymatic debridement is its use in heavily infected wounds.</a:t>
            </a:r>
          </a:p>
          <a:p>
            <a:endParaRPr lang="en-US" dirty="0"/>
          </a:p>
        </p:txBody>
      </p:sp>
    </p:spTree>
    <p:extLst>
      <p:ext uri="{BB962C8B-B14F-4D97-AF65-F5344CB8AC3E}">
        <p14:creationId xmlns:p14="http://schemas.microsoft.com/office/powerpoint/2010/main" val="1687075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CE89-46A6-6B7F-FC13-718D45BC4A59}"/>
              </a:ext>
            </a:extLst>
          </p:cNvPr>
          <p:cNvSpPr>
            <a:spLocks noGrp="1"/>
          </p:cNvSpPr>
          <p:nvPr>
            <p:ph type="title"/>
          </p:nvPr>
        </p:nvSpPr>
        <p:spPr/>
        <p:txBody>
          <a:bodyPr/>
          <a:lstStyle/>
          <a:p>
            <a:r>
              <a:rPr lang="en-US" dirty="0"/>
              <a:t>Autolytic Debridement</a:t>
            </a:r>
          </a:p>
        </p:txBody>
      </p:sp>
      <p:sp>
        <p:nvSpPr>
          <p:cNvPr id="3" name="Content Placeholder 2">
            <a:extLst>
              <a:ext uri="{FF2B5EF4-FFF2-40B4-BE49-F238E27FC236}">
                <a16:creationId xmlns:a16="http://schemas.microsoft.com/office/drawing/2014/main" id="{EC012858-B50B-364C-1166-EE63F04A93B1}"/>
              </a:ext>
            </a:extLst>
          </p:cNvPr>
          <p:cNvSpPr>
            <a:spLocks noGrp="1"/>
          </p:cNvSpPr>
          <p:nvPr>
            <p:ph idx="1"/>
          </p:nvPr>
        </p:nvSpPr>
        <p:spPr/>
        <p:txBody>
          <a:bodyPr>
            <a:normAutofit fontScale="92500" lnSpcReduction="10000"/>
          </a:bodyPr>
          <a:lstStyle/>
          <a:p>
            <a:r>
              <a:rPr lang="en-US" dirty="0"/>
              <a:t>This type of debridement is a natural process by which endogenous phagocytic cells and proteolytic enzymes break down necrotic tissue</a:t>
            </a:r>
          </a:p>
          <a:p>
            <a:r>
              <a:rPr lang="en-US" dirty="0"/>
              <a:t>May be accomplished by the use of any moisture-retentive dressings, i.e. hydrocolloids, hydrogels, hypertonic dressings/gels, and/or transparent films</a:t>
            </a:r>
          </a:p>
          <a:p>
            <a:r>
              <a:rPr lang="en-US" dirty="0"/>
              <a:t>It is indicated for noninfected wounds</a:t>
            </a:r>
          </a:p>
          <a:p>
            <a:r>
              <a:rPr lang="en-US" dirty="0"/>
              <a:t>Advantages:</a:t>
            </a:r>
          </a:p>
          <a:p>
            <a:pPr marL="971550" lvl="1" indent="-514350">
              <a:buFont typeface="+mj-lt"/>
              <a:buAutoNum type="arabicPeriod"/>
            </a:pPr>
            <a:r>
              <a:rPr lang="en-US" dirty="0"/>
              <a:t>Painless in the majority of people with wounds </a:t>
            </a:r>
          </a:p>
          <a:p>
            <a:pPr marL="971550" lvl="1" indent="-514350">
              <a:buFont typeface="+mj-lt"/>
              <a:buAutoNum type="arabicPeriod"/>
            </a:pPr>
            <a:r>
              <a:rPr lang="en-US" dirty="0"/>
              <a:t>Effective and easy to perform </a:t>
            </a:r>
          </a:p>
          <a:p>
            <a:pPr marL="971550" lvl="1" indent="-514350">
              <a:buFont typeface="+mj-lt"/>
              <a:buAutoNum type="arabicPeriod"/>
            </a:pPr>
            <a:r>
              <a:rPr lang="en-US" dirty="0"/>
              <a:t>Selective </a:t>
            </a:r>
          </a:p>
          <a:p>
            <a:pPr marL="971550" lvl="1" indent="-514350">
              <a:buFont typeface="+mj-lt"/>
              <a:buAutoNum type="arabicPeriod"/>
            </a:pPr>
            <a:r>
              <a:rPr lang="en-US" dirty="0"/>
              <a:t>Low cost </a:t>
            </a:r>
          </a:p>
          <a:p>
            <a:r>
              <a:rPr lang="en-US" dirty="0"/>
              <a:t>Disadvantage: Slow</a:t>
            </a:r>
          </a:p>
          <a:p>
            <a:endParaRPr lang="en-US" dirty="0"/>
          </a:p>
        </p:txBody>
      </p:sp>
    </p:spTree>
    <p:extLst>
      <p:ext uri="{BB962C8B-B14F-4D97-AF65-F5344CB8AC3E}">
        <p14:creationId xmlns:p14="http://schemas.microsoft.com/office/powerpoint/2010/main" val="162082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4395-26E7-82F9-0759-EED9F686AF4D}"/>
              </a:ext>
            </a:extLst>
          </p:cNvPr>
          <p:cNvSpPr>
            <a:spLocks noGrp="1"/>
          </p:cNvSpPr>
          <p:nvPr>
            <p:ph type="title"/>
          </p:nvPr>
        </p:nvSpPr>
        <p:spPr/>
        <p:txBody>
          <a:bodyPr/>
          <a:lstStyle/>
          <a:p>
            <a:r>
              <a:rPr lang="en-US" dirty="0"/>
              <a:t>Surgical site infection (SSI)</a:t>
            </a:r>
          </a:p>
        </p:txBody>
      </p:sp>
      <p:sp>
        <p:nvSpPr>
          <p:cNvPr id="3" name="Content Placeholder 2">
            <a:extLst>
              <a:ext uri="{FF2B5EF4-FFF2-40B4-BE49-F238E27FC236}">
                <a16:creationId xmlns:a16="http://schemas.microsoft.com/office/drawing/2014/main" id="{A7FB60B9-241C-64E3-0451-7B928573F9B0}"/>
              </a:ext>
            </a:extLst>
          </p:cNvPr>
          <p:cNvSpPr>
            <a:spLocks noGrp="1"/>
          </p:cNvSpPr>
          <p:nvPr>
            <p:ph idx="1"/>
          </p:nvPr>
        </p:nvSpPr>
        <p:spPr/>
        <p:txBody>
          <a:bodyPr/>
          <a:lstStyle/>
          <a:p>
            <a:r>
              <a:rPr lang="en-US" b="1" dirty="0"/>
              <a:t>Definition</a:t>
            </a:r>
            <a:r>
              <a:rPr lang="en-US" dirty="0"/>
              <a:t>: An incisional skin and soft tissue infection or organ/space infection located at the site of recent surgery, typically arising within 30 days postoperatively</a:t>
            </a:r>
          </a:p>
          <a:p>
            <a:endParaRPr lang="en-US" b="1" dirty="0"/>
          </a:p>
          <a:p>
            <a:r>
              <a:rPr lang="en-US" b="1" dirty="0"/>
              <a:t>Epidemiology</a:t>
            </a:r>
          </a:p>
          <a:p>
            <a:pPr lvl="1"/>
            <a:r>
              <a:rPr lang="en-US" dirty="0"/>
              <a:t>Accounts for ∼ 20% of all health care-associated infections</a:t>
            </a:r>
          </a:p>
          <a:p>
            <a:pPr lvl="1"/>
            <a:r>
              <a:rPr lang="en-US" dirty="0"/>
              <a:t>Most common nosocomial infection among patients undergoing surgery</a:t>
            </a:r>
          </a:p>
          <a:p>
            <a:pPr lvl="1"/>
            <a:r>
              <a:rPr lang="en-US" dirty="0"/>
              <a:t>Incidence: ∼ 2% of all surgical wounds</a:t>
            </a:r>
          </a:p>
        </p:txBody>
      </p:sp>
    </p:spTree>
    <p:extLst>
      <p:ext uri="{BB962C8B-B14F-4D97-AF65-F5344CB8AC3E}">
        <p14:creationId xmlns:p14="http://schemas.microsoft.com/office/powerpoint/2010/main" val="333043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AF1F-13E5-ACAE-33E7-32E7B404EDF2}"/>
              </a:ext>
            </a:extLst>
          </p:cNvPr>
          <p:cNvSpPr>
            <a:spLocks noGrp="1"/>
          </p:cNvSpPr>
          <p:nvPr>
            <p:ph type="title"/>
          </p:nvPr>
        </p:nvSpPr>
        <p:spPr/>
        <p:txBody>
          <a:bodyPr/>
          <a:lstStyle/>
          <a:p>
            <a:r>
              <a:rPr lang="en-US" dirty="0"/>
              <a:t>Mechanical Debridement</a:t>
            </a:r>
          </a:p>
        </p:txBody>
      </p:sp>
      <p:sp>
        <p:nvSpPr>
          <p:cNvPr id="3" name="Content Placeholder 2">
            <a:extLst>
              <a:ext uri="{FF2B5EF4-FFF2-40B4-BE49-F238E27FC236}">
                <a16:creationId xmlns:a16="http://schemas.microsoft.com/office/drawing/2014/main" id="{18F32DCA-9980-F835-DFCA-33FDE4347A43}"/>
              </a:ext>
            </a:extLst>
          </p:cNvPr>
          <p:cNvSpPr>
            <a:spLocks noGrp="1"/>
          </p:cNvSpPr>
          <p:nvPr>
            <p:ph idx="1"/>
          </p:nvPr>
        </p:nvSpPr>
        <p:spPr/>
        <p:txBody>
          <a:bodyPr>
            <a:normAutofit/>
          </a:bodyPr>
          <a:lstStyle/>
          <a:p>
            <a:r>
              <a:rPr lang="en-US" dirty="0"/>
              <a:t> Nonselective type of debridement, meaning that it will remove both devitalized tissue and debris as well as viable tissue. </a:t>
            </a:r>
          </a:p>
          <a:p>
            <a:r>
              <a:rPr lang="en-US" dirty="0"/>
              <a:t>It is usually carried using mechanical force.</a:t>
            </a:r>
          </a:p>
          <a:p>
            <a:r>
              <a:rPr lang="en-US" dirty="0"/>
              <a:t>Indication: acute and chronic wounds with moderate to large amounts of necrotic tissue</a:t>
            </a:r>
          </a:p>
          <a:p>
            <a:r>
              <a:rPr lang="en-US" dirty="0"/>
              <a:t>Contraindications : </a:t>
            </a:r>
          </a:p>
          <a:p>
            <a:pPr marL="971550" lvl="1" indent="-514350">
              <a:buFont typeface="+mj-lt"/>
              <a:buAutoNum type="arabicPeriod"/>
            </a:pPr>
            <a:r>
              <a:rPr lang="en-US" dirty="0"/>
              <a:t>presence of granulation tissue in a higher amount than the devitalized tissue</a:t>
            </a:r>
          </a:p>
          <a:p>
            <a:pPr marL="971550" lvl="1" indent="-514350">
              <a:buFont typeface="+mj-lt"/>
              <a:buAutoNum type="arabicPeriod"/>
            </a:pPr>
            <a:r>
              <a:rPr lang="en-US" dirty="0"/>
              <a:t>inability to control pain</a:t>
            </a:r>
          </a:p>
          <a:p>
            <a:pPr marL="971550" lvl="1" indent="-514350">
              <a:buFont typeface="+mj-lt"/>
              <a:buAutoNum type="arabicPeriod"/>
            </a:pPr>
            <a:r>
              <a:rPr lang="en-US" dirty="0"/>
              <a:t>patients with poor perfusion</a:t>
            </a:r>
          </a:p>
          <a:p>
            <a:endParaRPr lang="en-US" dirty="0"/>
          </a:p>
        </p:txBody>
      </p:sp>
    </p:spTree>
    <p:extLst>
      <p:ext uri="{BB962C8B-B14F-4D97-AF65-F5344CB8AC3E}">
        <p14:creationId xmlns:p14="http://schemas.microsoft.com/office/powerpoint/2010/main" val="256406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2FA7-EDC2-F1B4-F3D7-B1FA6BE22FEE}"/>
              </a:ext>
            </a:extLst>
          </p:cNvPr>
          <p:cNvSpPr>
            <a:spLocks noGrp="1"/>
          </p:cNvSpPr>
          <p:nvPr>
            <p:ph type="title"/>
          </p:nvPr>
        </p:nvSpPr>
        <p:spPr/>
        <p:txBody>
          <a:bodyPr/>
          <a:lstStyle/>
          <a:p>
            <a:r>
              <a:rPr lang="en-US" dirty="0"/>
              <a:t>Biological Debridement</a:t>
            </a:r>
          </a:p>
        </p:txBody>
      </p:sp>
      <p:sp>
        <p:nvSpPr>
          <p:cNvPr id="3" name="Content Placeholder 2">
            <a:extLst>
              <a:ext uri="{FF2B5EF4-FFF2-40B4-BE49-F238E27FC236}">
                <a16:creationId xmlns:a16="http://schemas.microsoft.com/office/drawing/2014/main" id="{D7A89608-9DD9-232D-646D-9A7542D5AF4A}"/>
              </a:ext>
            </a:extLst>
          </p:cNvPr>
          <p:cNvSpPr>
            <a:spLocks noGrp="1"/>
          </p:cNvSpPr>
          <p:nvPr>
            <p:ph idx="1"/>
          </p:nvPr>
        </p:nvSpPr>
        <p:spPr/>
        <p:txBody>
          <a:bodyPr/>
          <a:lstStyle/>
          <a:p>
            <a:r>
              <a:rPr lang="en-US" dirty="0"/>
              <a:t>Sterile larvae of the </a:t>
            </a:r>
            <a:r>
              <a:rPr lang="en-US" dirty="0" err="1"/>
              <a:t>Lucilia</a:t>
            </a:r>
            <a:r>
              <a:rPr lang="en-US" dirty="0"/>
              <a:t> </a:t>
            </a:r>
            <a:r>
              <a:rPr lang="en-US" dirty="0" err="1"/>
              <a:t>sericata</a:t>
            </a:r>
            <a:r>
              <a:rPr lang="en-US" dirty="0"/>
              <a:t> species of the green bottle fly.</a:t>
            </a:r>
          </a:p>
          <a:p>
            <a:r>
              <a:rPr lang="en-US" dirty="0"/>
              <a:t>Maggot therapy has been used in the treatment of pressure ulcers, chronic venous ulceration, diabetic ulcers, and other acute and chronic wounds. The larvae secrete proteolytic enzymes that liquefy necrotic tissue, which is subsequently ingested while leaving healthy tissue intact.</a:t>
            </a:r>
          </a:p>
          <a:p>
            <a:r>
              <a:rPr lang="en-US" dirty="0"/>
              <a:t>Contraindications to biological debridement are an abdominal wound contiguous with the intraperitoneal cavity, in patients with immunosuppression therapy, and wounds in proximity to areas afflicted by septic arthritis.</a:t>
            </a:r>
          </a:p>
          <a:p>
            <a:endParaRPr lang="en-US" dirty="0"/>
          </a:p>
        </p:txBody>
      </p:sp>
    </p:spTree>
    <p:extLst>
      <p:ext uri="{BB962C8B-B14F-4D97-AF65-F5344CB8AC3E}">
        <p14:creationId xmlns:p14="http://schemas.microsoft.com/office/powerpoint/2010/main" val="36280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451D-35AA-3059-163B-05982EBD68EA}"/>
              </a:ext>
            </a:extLst>
          </p:cNvPr>
          <p:cNvSpPr>
            <a:spLocks noGrp="1"/>
          </p:cNvSpPr>
          <p:nvPr>
            <p:ph type="title"/>
          </p:nvPr>
        </p:nvSpPr>
        <p:spPr/>
        <p:txBody>
          <a:bodyPr/>
          <a:lstStyle/>
          <a:p>
            <a:r>
              <a:rPr lang="en-US" dirty="0"/>
              <a:t>Empiric antibiotic therapy for SSI</a:t>
            </a:r>
          </a:p>
        </p:txBody>
      </p:sp>
      <p:sp>
        <p:nvSpPr>
          <p:cNvPr id="3" name="Content Placeholder 2">
            <a:extLst>
              <a:ext uri="{FF2B5EF4-FFF2-40B4-BE49-F238E27FC236}">
                <a16:creationId xmlns:a16="http://schemas.microsoft.com/office/drawing/2014/main" id="{5D564122-39E5-BE0C-4EF9-8459138AFA70}"/>
              </a:ext>
            </a:extLst>
          </p:cNvPr>
          <p:cNvSpPr>
            <a:spLocks noGrp="1"/>
          </p:cNvSpPr>
          <p:nvPr>
            <p:ph idx="1"/>
          </p:nvPr>
        </p:nvSpPr>
        <p:spPr/>
        <p:txBody>
          <a:bodyPr>
            <a:normAutofit fontScale="92500" lnSpcReduction="10000"/>
          </a:bodyPr>
          <a:lstStyle/>
          <a:p>
            <a:pPr marL="0" indent="0">
              <a:buNone/>
            </a:pPr>
            <a:r>
              <a:rPr lang="en-US" dirty="0"/>
              <a:t>Choose initial empiric antibiotics based on the location of surgery and presence of complications. Antibiotic duration depends on the severity and extent of the infection.</a:t>
            </a:r>
          </a:p>
          <a:p>
            <a:r>
              <a:rPr lang="en-US" b="1" dirty="0"/>
              <a:t>Incisional SSI not involving the genital or GI tracts</a:t>
            </a:r>
          </a:p>
          <a:p>
            <a:pPr lvl="1"/>
            <a:r>
              <a:rPr lang="en-US" dirty="0"/>
              <a:t>Low risk of MRSA: cefazolin OR oxacillin</a:t>
            </a:r>
          </a:p>
          <a:p>
            <a:pPr lvl="1"/>
            <a:r>
              <a:rPr lang="en-US" dirty="0"/>
              <a:t>High risk of MRSA: vancomycin, daptomycin, OR linezolid</a:t>
            </a:r>
          </a:p>
          <a:p>
            <a:r>
              <a:rPr lang="en-US" b="1" dirty="0"/>
              <a:t>Incisional SSI involving the perineum, axilla, or GI or genital tracts</a:t>
            </a:r>
          </a:p>
          <a:p>
            <a:pPr lvl="1"/>
            <a:r>
              <a:rPr lang="en-US" dirty="0"/>
              <a:t>Third-generation cephalosporin (e.g., ceftriaxone) PLUS metronidazole</a:t>
            </a:r>
          </a:p>
          <a:p>
            <a:pPr lvl="1"/>
            <a:r>
              <a:rPr lang="en-US" dirty="0"/>
              <a:t>Levofloxacin PLUS metronidazole</a:t>
            </a:r>
          </a:p>
          <a:p>
            <a:pPr lvl="1"/>
            <a:r>
              <a:rPr lang="en-US" dirty="0"/>
              <a:t>Carbapenem (e.g., meropenem)</a:t>
            </a:r>
          </a:p>
          <a:p>
            <a:r>
              <a:rPr lang="en-US" b="1" dirty="0"/>
              <a:t>Suspected necrotizing soft tissue infection</a:t>
            </a:r>
          </a:p>
          <a:p>
            <a:pPr lvl="1"/>
            <a:r>
              <a:rPr lang="en-US" dirty="0"/>
              <a:t>Unclear pathogen or mixed infection: broad-spectrum antibiotic therapy</a:t>
            </a:r>
          </a:p>
          <a:p>
            <a:pPr lvl="1"/>
            <a:r>
              <a:rPr lang="en-US" dirty="0"/>
              <a:t>Group A Streptococcus or C. perfringens: penicillin PLUS clindamycin</a:t>
            </a:r>
          </a:p>
        </p:txBody>
      </p:sp>
    </p:spTree>
    <p:extLst>
      <p:ext uri="{BB962C8B-B14F-4D97-AF65-F5344CB8AC3E}">
        <p14:creationId xmlns:p14="http://schemas.microsoft.com/office/powerpoint/2010/main" val="80335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C6EA-4A96-B28F-FCAB-07D7B12B454E}"/>
              </a:ext>
            </a:extLst>
          </p:cNvPr>
          <p:cNvSpPr>
            <a:spLocks noGrp="1"/>
          </p:cNvSpPr>
          <p:nvPr>
            <p:ph type="title"/>
          </p:nvPr>
        </p:nvSpPr>
        <p:spPr/>
        <p:txBody>
          <a:bodyPr/>
          <a:lstStyle/>
          <a:p>
            <a:r>
              <a:rPr lang="en-US" dirty="0"/>
              <a:t>Specific local wound infections</a:t>
            </a:r>
          </a:p>
        </p:txBody>
      </p:sp>
      <p:sp>
        <p:nvSpPr>
          <p:cNvPr id="3" name="Content Placeholder 2">
            <a:extLst>
              <a:ext uri="{FF2B5EF4-FFF2-40B4-BE49-F238E27FC236}">
                <a16:creationId xmlns:a16="http://schemas.microsoft.com/office/drawing/2014/main" id="{E20B6E8F-56B0-6C8F-104A-0EE57918D73D}"/>
              </a:ext>
            </a:extLst>
          </p:cNvPr>
          <p:cNvSpPr>
            <a:spLocks noGrp="1"/>
          </p:cNvSpPr>
          <p:nvPr>
            <p:ph idx="1"/>
          </p:nvPr>
        </p:nvSpPr>
        <p:spPr/>
        <p:txBody>
          <a:bodyPr>
            <a:normAutofit/>
          </a:bodyPr>
          <a:lstStyle/>
          <a:p>
            <a:r>
              <a:rPr lang="en-US" sz="4000" dirty="0"/>
              <a:t>Tetanus</a:t>
            </a:r>
          </a:p>
          <a:p>
            <a:r>
              <a:rPr lang="en-US" sz="4000" dirty="0"/>
              <a:t>Gas Gangrene</a:t>
            </a:r>
          </a:p>
          <a:p>
            <a:r>
              <a:rPr lang="en-US" sz="4000" dirty="0"/>
              <a:t>Necrotizing Fasciitis </a:t>
            </a:r>
          </a:p>
        </p:txBody>
      </p:sp>
    </p:spTree>
    <p:extLst>
      <p:ext uri="{BB962C8B-B14F-4D97-AF65-F5344CB8AC3E}">
        <p14:creationId xmlns:p14="http://schemas.microsoft.com/office/powerpoint/2010/main" val="163794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AEE4-3D13-16DD-8738-AEC4D609D952}"/>
              </a:ext>
            </a:extLst>
          </p:cNvPr>
          <p:cNvSpPr>
            <a:spLocks noGrp="1"/>
          </p:cNvSpPr>
          <p:nvPr>
            <p:ph type="title"/>
          </p:nvPr>
        </p:nvSpPr>
        <p:spPr/>
        <p:txBody>
          <a:bodyPr/>
          <a:lstStyle/>
          <a:p>
            <a:r>
              <a:rPr lang="en-US" dirty="0"/>
              <a:t>Tetanus</a:t>
            </a:r>
          </a:p>
        </p:txBody>
      </p:sp>
      <p:sp>
        <p:nvSpPr>
          <p:cNvPr id="3" name="Content Placeholder 2">
            <a:extLst>
              <a:ext uri="{FF2B5EF4-FFF2-40B4-BE49-F238E27FC236}">
                <a16:creationId xmlns:a16="http://schemas.microsoft.com/office/drawing/2014/main" id="{BA41E1A7-14D8-D4A7-F23C-8BF3C4291DAC}"/>
              </a:ext>
            </a:extLst>
          </p:cNvPr>
          <p:cNvSpPr>
            <a:spLocks noGrp="1"/>
          </p:cNvSpPr>
          <p:nvPr>
            <p:ph idx="1"/>
          </p:nvPr>
        </p:nvSpPr>
        <p:spPr/>
        <p:txBody>
          <a:bodyPr>
            <a:normAutofit/>
          </a:bodyPr>
          <a:lstStyle/>
          <a:p>
            <a:r>
              <a:rPr lang="en-US" dirty="0"/>
              <a:t>Tetanus (lockjaw) is an acute disease caused by neurotoxins from the bacterium </a:t>
            </a:r>
            <a:r>
              <a:rPr lang="en-US" dirty="0">
                <a:solidFill>
                  <a:srgbClr val="FF0000"/>
                </a:solidFill>
              </a:rPr>
              <a:t>Clostridium tetani</a:t>
            </a:r>
            <a:r>
              <a:rPr lang="en-US" dirty="0"/>
              <a:t>. </a:t>
            </a:r>
          </a:p>
          <a:p>
            <a:r>
              <a:rPr lang="en-US" dirty="0"/>
              <a:t>Route of infection :Clostridial spores contaminate a Deep, penetrating wounds.</a:t>
            </a:r>
          </a:p>
          <a:p>
            <a:r>
              <a:rPr lang="en-US" dirty="0"/>
              <a:t>Groups with a higher risk: non-immunized individuals.</a:t>
            </a:r>
          </a:p>
          <a:p>
            <a:r>
              <a:rPr lang="en-US" dirty="0"/>
              <a:t>Incubation period: </a:t>
            </a:r>
            <a:r>
              <a:rPr lang="en-US" dirty="0">
                <a:solidFill>
                  <a:srgbClr val="FF0000"/>
                </a:solidFill>
              </a:rPr>
              <a:t>3–21 days</a:t>
            </a:r>
          </a:p>
          <a:p>
            <a:endParaRPr lang="en-US" dirty="0"/>
          </a:p>
        </p:txBody>
      </p:sp>
      <p:pic>
        <p:nvPicPr>
          <p:cNvPr id="5" name="Picture 4">
            <a:extLst>
              <a:ext uri="{FF2B5EF4-FFF2-40B4-BE49-F238E27FC236}">
                <a16:creationId xmlns:a16="http://schemas.microsoft.com/office/drawing/2014/main" id="{D9A6D76F-4897-AF91-5E21-3EBBCF0F5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116" y="3581400"/>
            <a:ext cx="2816591" cy="3000375"/>
          </a:xfrm>
          <a:prstGeom prst="rect">
            <a:avLst/>
          </a:prstGeom>
        </p:spPr>
      </p:pic>
    </p:spTree>
    <p:extLst>
      <p:ext uri="{BB962C8B-B14F-4D97-AF65-F5344CB8AC3E}">
        <p14:creationId xmlns:p14="http://schemas.microsoft.com/office/powerpoint/2010/main" val="184928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80B93-53A1-6B9C-949C-C41B0C0266CA}"/>
              </a:ext>
            </a:extLst>
          </p:cNvPr>
          <p:cNvSpPr>
            <a:spLocks noGrp="1"/>
          </p:cNvSpPr>
          <p:nvPr>
            <p:ph type="title"/>
          </p:nvPr>
        </p:nvSpPr>
        <p:spPr>
          <a:xfrm>
            <a:off x="838200" y="365125"/>
            <a:ext cx="10515600" cy="762339"/>
          </a:xfrm>
        </p:spPr>
        <p:txBody>
          <a:bodyPr/>
          <a:lstStyle/>
          <a:p>
            <a:r>
              <a:rPr lang="en-US" dirty="0"/>
              <a:t>Tetanus</a:t>
            </a:r>
          </a:p>
        </p:txBody>
      </p:sp>
      <p:sp>
        <p:nvSpPr>
          <p:cNvPr id="3" name="Content Placeholder 2">
            <a:extLst>
              <a:ext uri="{FF2B5EF4-FFF2-40B4-BE49-F238E27FC236}">
                <a16:creationId xmlns:a16="http://schemas.microsoft.com/office/drawing/2014/main" id="{28CE9771-843B-4802-3AFC-833E5693004C}"/>
              </a:ext>
            </a:extLst>
          </p:cNvPr>
          <p:cNvSpPr>
            <a:spLocks noGrp="1"/>
          </p:cNvSpPr>
          <p:nvPr>
            <p:ph idx="1"/>
          </p:nvPr>
        </p:nvSpPr>
        <p:spPr>
          <a:xfrm>
            <a:off x="838200" y="1305026"/>
            <a:ext cx="10515600" cy="4871938"/>
          </a:xfrm>
        </p:spPr>
        <p:txBody>
          <a:bodyPr>
            <a:normAutofit fontScale="92500" lnSpcReduction="10000"/>
          </a:bodyPr>
          <a:lstStyle/>
          <a:p>
            <a:r>
              <a:rPr lang="en-US" b="1" dirty="0"/>
              <a:t>Signs and symptoms</a:t>
            </a:r>
          </a:p>
          <a:p>
            <a:pPr lvl="1"/>
            <a:r>
              <a:rPr lang="en-US" dirty="0"/>
              <a:t>Generalized tetanus: painful muscle spasms and rigidity</a:t>
            </a:r>
          </a:p>
          <a:p>
            <a:pPr lvl="1"/>
            <a:r>
              <a:rPr lang="en-US" dirty="0"/>
              <a:t>Trismus: lockjaw due to spasms of jaw musculature</a:t>
            </a:r>
          </a:p>
          <a:p>
            <a:pPr lvl="1"/>
            <a:r>
              <a:rPr lang="en-US" dirty="0"/>
              <a:t>Opisthotonos: backward arching of spine, neck, and head caused by spasms of the back muscles</a:t>
            </a:r>
          </a:p>
          <a:p>
            <a:r>
              <a:rPr lang="en-US" b="1" dirty="0"/>
              <a:t>Life-threatening complications</a:t>
            </a:r>
          </a:p>
          <a:p>
            <a:pPr lvl="1"/>
            <a:r>
              <a:rPr lang="en-US" dirty="0"/>
              <a:t>Laryngospasm and/or respiratory muscles spasms → </a:t>
            </a:r>
            <a:r>
              <a:rPr lang="en-US" dirty="0">
                <a:solidFill>
                  <a:srgbClr val="FF0000"/>
                </a:solidFill>
              </a:rPr>
              <a:t>respiratory failure</a:t>
            </a:r>
          </a:p>
          <a:p>
            <a:pPr lvl="1"/>
            <a:r>
              <a:rPr lang="en-US" dirty="0"/>
              <a:t>Autonomic dysfunction</a:t>
            </a:r>
          </a:p>
          <a:p>
            <a:r>
              <a:rPr lang="en-US" b="1" dirty="0"/>
              <a:t>Treatment</a:t>
            </a:r>
          </a:p>
          <a:p>
            <a:pPr lvl="1"/>
            <a:r>
              <a:rPr lang="en-US" dirty="0">
                <a:solidFill>
                  <a:srgbClr val="FF0000"/>
                </a:solidFill>
              </a:rPr>
              <a:t>Administer passive immunization</a:t>
            </a:r>
            <a:r>
              <a:rPr lang="en-US" dirty="0"/>
              <a:t>, e.g., human tetanus immunoglobulin, as soon as possible</a:t>
            </a:r>
          </a:p>
          <a:p>
            <a:pPr lvl="1"/>
            <a:r>
              <a:rPr lang="en-US" dirty="0"/>
              <a:t>wound irrigation and debridement</a:t>
            </a:r>
          </a:p>
          <a:p>
            <a:pPr lvl="1"/>
            <a:r>
              <a:rPr lang="en-US" dirty="0"/>
              <a:t>Initiate antibiotics</a:t>
            </a:r>
          </a:p>
          <a:p>
            <a:pPr lvl="1"/>
            <a:r>
              <a:rPr lang="en-US" dirty="0">
                <a:solidFill>
                  <a:srgbClr val="FF0000"/>
                </a:solidFill>
              </a:rPr>
              <a:t>Begin active immunization; once the patient is improving</a:t>
            </a:r>
          </a:p>
          <a:p>
            <a:endParaRPr lang="en-US" dirty="0"/>
          </a:p>
        </p:txBody>
      </p:sp>
    </p:spTree>
    <p:extLst>
      <p:ext uri="{BB962C8B-B14F-4D97-AF65-F5344CB8AC3E}">
        <p14:creationId xmlns:p14="http://schemas.microsoft.com/office/powerpoint/2010/main" val="3815595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7512-BDF2-3C71-2F7B-7AB4A86D17B2}"/>
              </a:ext>
            </a:extLst>
          </p:cNvPr>
          <p:cNvSpPr>
            <a:spLocks noGrp="1"/>
          </p:cNvSpPr>
          <p:nvPr>
            <p:ph type="title"/>
          </p:nvPr>
        </p:nvSpPr>
        <p:spPr>
          <a:xfrm>
            <a:off x="838200" y="365125"/>
            <a:ext cx="10515600" cy="762339"/>
          </a:xfrm>
        </p:spPr>
        <p:txBody>
          <a:bodyPr/>
          <a:lstStyle/>
          <a:p>
            <a:r>
              <a:rPr lang="en-US" dirty="0"/>
              <a:t>Gas Gangrene</a:t>
            </a:r>
          </a:p>
        </p:txBody>
      </p:sp>
      <p:sp>
        <p:nvSpPr>
          <p:cNvPr id="3" name="Content Placeholder 2">
            <a:extLst>
              <a:ext uri="{FF2B5EF4-FFF2-40B4-BE49-F238E27FC236}">
                <a16:creationId xmlns:a16="http://schemas.microsoft.com/office/drawing/2014/main" id="{68D773F5-8D6A-2329-EF1C-ED61653CCB67}"/>
              </a:ext>
            </a:extLst>
          </p:cNvPr>
          <p:cNvSpPr>
            <a:spLocks noGrp="1"/>
          </p:cNvSpPr>
          <p:nvPr>
            <p:ph idx="1"/>
          </p:nvPr>
        </p:nvSpPr>
        <p:spPr>
          <a:xfrm>
            <a:off x="838200" y="1305026"/>
            <a:ext cx="10515600" cy="4871938"/>
          </a:xfrm>
        </p:spPr>
        <p:txBody>
          <a:bodyPr>
            <a:normAutofit lnSpcReduction="10000"/>
          </a:bodyPr>
          <a:lstStyle/>
          <a:p>
            <a:r>
              <a:rPr lang="en-US" dirty="0"/>
              <a:t>Gas gangrene (also known as clostridial myonecrosis) is a life-threatening necrotizing soft tissue infection commonly caused by the rapid proliferation and spread of </a:t>
            </a:r>
            <a:r>
              <a:rPr lang="en-US" dirty="0">
                <a:solidFill>
                  <a:srgbClr val="FF0000"/>
                </a:solidFill>
              </a:rPr>
              <a:t>Clostridium perfringens </a:t>
            </a:r>
            <a:r>
              <a:rPr lang="en-US" dirty="0"/>
              <a:t>from a contaminated wound. </a:t>
            </a:r>
          </a:p>
          <a:p>
            <a:r>
              <a:rPr lang="en-US" dirty="0"/>
              <a:t>Path of infection: wounds with compromised blood supply create an optimal anaerobic environment for the proliferation of C. perfringens → necrosis that progresses within </a:t>
            </a:r>
            <a:r>
              <a:rPr lang="en-US" dirty="0">
                <a:solidFill>
                  <a:srgbClr val="FF0000"/>
                </a:solidFill>
              </a:rPr>
              <a:t>24–36 hours</a:t>
            </a:r>
          </a:p>
          <a:p>
            <a:r>
              <a:rPr lang="en-US" dirty="0"/>
              <a:t>Septic surgical wounds or procedures</a:t>
            </a:r>
          </a:p>
          <a:p>
            <a:r>
              <a:rPr lang="en-US" dirty="0"/>
              <a:t>Deep, penetrating wounds</a:t>
            </a:r>
          </a:p>
          <a:p>
            <a:r>
              <a:rPr lang="en-US" dirty="0"/>
              <a:t>Incubation period: </a:t>
            </a:r>
            <a:r>
              <a:rPr lang="en-US" dirty="0">
                <a:solidFill>
                  <a:srgbClr val="FF0000"/>
                </a:solidFill>
              </a:rPr>
              <a:t>hours to days</a:t>
            </a:r>
          </a:p>
          <a:p>
            <a:r>
              <a:rPr lang="en-US" dirty="0">
                <a:solidFill>
                  <a:srgbClr val="FF0000"/>
                </a:solidFill>
              </a:rPr>
              <a:t>Gas gangrene is a medical emergency that can rapidly progress to multiorgan failure.</a:t>
            </a:r>
          </a:p>
          <a:p>
            <a:endParaRPr lang="en-US" dirty="0"/>
          </a:p>
        </p:txBody>
      </p:sp>
    </p:spTree>
    <p:extLst>
      <p:ext uri="{BB962C8B-B14F-4D97-AF65-F5344CB8AC3E}">
        <p14:creationId xmlns:p14="http://schemas.microsoft.com/office/powerpoint/2010/main" val="65757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B7F3-81E3-3816-08A8-D4C75402A362}"/>
              </a:ext>
            </a:extLst>
          </p:cNvPr>
          <p:cNvSpPr>
            <a:spLocks noGrp="1"/>
          </p:cNvSpPr>
          <p:nvPr>
            <p:ph type="title"/>
          </p:nvPr>
        </p:nvSpPr>
        <p:spPr>
          <a:xfrm>
            <a:off x="838200" y="365125"/>
            <a:ext cx="10515600" cy="762339"/>
          </a:xfrm>
        </p:spPr>
        <p:txBody>
          <a:bodyPr/>
          <a:lstStyle/>
          <a:p>
            <a:r>
              <a:rPr lang="en-US" dirty="0"/>
              <a:t>Gas Gangrene</a:t>
            </a:r>
          </a:p>
        </p:txBody>
      </p:sp>
      <p:sp>
        <p:nvSpPr>
          <p:cNvPr id="3" name="Content Placeholder 2">
            <a:extLst>
              <a:ext uri="{FF2B5EF4-FFF2-40B4-BE49-F238E27FC236}">
                <a16:creationId xmlns:a16="http://schemas.microsoft.com/office/drawing/2014/main" id="{1A442047-2AFD-9959-212A-2660CCB91AC6}"/>
              </a:ext>
            </a:extLst>
          </p:cNvPr>
          <p:cNvSpPr>
            <a:spLocks noGrp="1"/>
          </p:cNvSpPr>
          <p:nvPr>
            <p:ph idx="1"/>
          </p:nvPr>
        </p:nvSpPr>
        <p:spPr>
          <a:xfrm>
            <a:off x="838200" y="1305026"/>
            <a:ext cx="7547043" cy="4871938"/>
          </a:xfrm>
        </p:spPr>
        <p:txBody>
          <a:bodyPr>
            <a:normAutofit fontScale="92500"/>
          </a:bodyPr>
          <a:lstStyle/>
          <a:p>
            <a:r>
              <a:rPr lang="en-US" b="1" dirty="0"/>
              <a:t>Signs and symptoms</a:t>
            </a:r>
          </a:p>
          <a:p>
            <a:pPr lvl="1"/>
            <a:r>
              <a:rPr lang="en-US" dirty="0"/>
              <a:t>Excruciating muscle pain</a:t>
            </a:r>
          </a:p>
          <a:p>
            <a:pPr lvl="1"/>
            <a:r>
              <a:rPr lang="en-US" dirty="0"/>
              <a:t>Massive edema with skin discoloration that progresses from bronze to red-purple to black and overlying bullae</a:t>
            </a:r>
          </a:p>
          <a:p>
            <a:pPr lvl="1"/>
            <a:r>
              <a:rPr lang="en-US" dirty="0"/>
              <a:t>Sweet and foul-smelling or </a:t>
            </a:r>
            <a:r>
              <a:rPr lang="en-US" dirty="0" err="1"/>
              <a:t>nonodorous</a:t>
            </a:r>
            <a:r>
              <a:rPr lang="en-US" dirty="0"/>
              <a:t> discharge</a:t>
            </a:r>
          </a:p>
          <a:p>
            <a:pPr lvl="1"/>
            <a:r>
              <a:rPr lang="en-US" dirty="0"/>
              <a:t>Crepitus; crackling of the skin due to gas production (skin emphysema)</a:t>
            </a:r>
          </a:p>
          <a:p>
            <a:pPr lvl="1"/>
            <a:r>
              <a:rPr lang="en-US" dirty="0">
                <a:solidFill>
                  <a:srgbClr val="FF0000"/>
                </a:solidFill>
              </a:rPr>
              <a:t>Early signs</a:t>
            </a:r>
            <a:r>
              <a:rPr lang="en-US" dirty="0"/>
              <a:t>: Fever, Tachycardia</a:t>
            </a:r>
          </a:p>
          <a:p>
            <a:pPr lvl="1"/>
            <a:r>
              <a:rPr lang="en-US" dirty="0">
                <a:solidFill>
                  <a:srgbClr val="FF0000"/>
                </a:solidFill>
              </a:rPr>
              <a:t>Late signs: </a:t>
            </a:r>
            <a:r>
              <a:rPr lang="en-US" dirty="0"/>
              <a:t>Shock, Multi-organ failure</a:t>
            </a:r>
          </a:p>
          <a:p>
            <a:r>
              <a:rPr lang="en-US" b="1" dirty="0"/>
              <a:t>Treatment</a:t>
            </a:r>
          </a:p>
          <a:p>
            <a:pPr lvl="1"/>
            <a:r>
              <a:rPr lang="en-US" dirty="0"/>
              <a:t>Surgical exploration and debridement</a:t>
            </a:r>
          </a:p>
          <a:p>
            <a:pPr lvl="1"/>
            <a:r>
              <a:rPr lang="en-US" dirty="0"/>
              <a:t>Antibiotic therapy: penicillin plus clindamycin or tetracycline</a:t>
            </a:r>
          </a:p>
          <a:p>
            <a:pPr lvl="1"/>
            <a:endParaRPr lang="en-US" dirty="0"/>
          </a:p>
        </p:txBody>
      </p:sp>
      <p:pic>
        <p:nvPicPr>
          <p:cNvPr id="7" name="Picture 6">
            <a:extLst>
              <a:ext uri="{FF2B5EF4-FFF2-40B4-BE49-F238E27FC236}">
                <a16:creationId xmlns:a16="http://schemas.microsoft.com/office/drawing/2014/main" id="{F94BFB77-6CC1-C68D-E05F-9F08C224B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742" y="2579250"/>
            <a:ext cx="2934058" cy="3597714"/>
          </a:xfrm>
          <a:prstGeom prst="rect">
            <a:avLst/>
          </a:prstGeom>
        </p:spPr>
      </p:pic>
      <p:pic>
        <p:nvPicPr>
          <p:cNvPr id="8" name="Picture 7">
            <a:extLst>
              <a:ext uri="{FF2B5EF4-FFF2-40B4-BE49-F238E27FC236}">
                <a16:creationId xmlns:a16="http://schemas.microsoft.com/office/drawing/2014/main" id="{4C01A69E-11F2-D2CD-047D-E3A34CC21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243" y="1305026"/>
            <a:ext cx="2968557" cy="2278863"/>
          </a:xfrm>
          <a:prstGeom prst="rect">
            <a:avLst/>
          </a:prstGeom>
        </p:spPr>
      </p:pic>
      <p:sp>
        <p:nvSpPr>
          <p:cNvPr id="10" name="TextBox 9">
            <a:extLst>
              <a:ext uri="{FF2B5EF4-FFF2-40B4-BE49-F238E27FC236}">
                <a16:creationId xmlns:a16="http://schemas.microsoft.com/office/drawing/2014/main" id="{3D66B1DA-71BF-B674-D60E-8DB5DBAE8B5F}"/>
              </a:ext>
            </a:extLst>
          </p:cNvPr>
          <p:cNvSpPr txBox="1"/>
          <p:nvPr/>
        </p:nvSpPr>
        <p:spPr>
          <a:xfrm>
            <a:off x="9124544" y="5428572"/>
            <a:ext cx="2219528" cy="738664"/>
          </a:xfrm>
          <a:prstGeom prst="rect">
            <a:avLst/>
          </a:prstGeom>
          <a:solidFill>
            <a:schemeClr val="bg1"/>
          </a:solidFill>
        </p:spPr>
        <p:txBody>
          <a:bodyPr wrap="square">
            <a:spAutoFit/>
          </a:bodyPr>
          <a:lstStyle/>
          <a:p>
            <a:r>
              <a:rPr lang="en-US" sz="1400" dirty="0"/>
              <a:t>X-Ray: typically show a characteristic feathering pattern of the soft tissue</a:t>
            </a:r>
          </a:p>
        </p:txBody>
      </p:sp>
    </p:spTree>
    <p:extLst>
      <p:ext uri="{BB962C8B-B14F-4D97-AF65-F5344CB8AC3E}">
        <p14:creationId xmlns:p14="http://schemas.microsoft.com/office/powerpoint/2010/main" val="2395205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0C6-01AF-7C1F-46A5-A528F45C2328}"/>
              </a:ext>
            </a:extLst>
          </p:cNvPr>
          <p:cNvSpPr>
            <a:spLocks noGrp="1"/>
          </p:cNvSpPr>
          <p:nvPr>
            <p:ph type="title"/>
          </p:nvPr>
        </p:nvSpPr>
        <p:spPr/>
        <p:txBody>
          <a:bodyPr/>
          <a:lstStyle/>
          <a:p>
            <a:r>
              <a:rPr lang="en-US" dirty="0"/>
              <a:t>Necrotizing Fasciitis</a:t>
            </a:r>
          </a:p>
        </p:txBody>
      </p:sp>
      <p:sp>
        <p:nvSpPr>
          <p:cNvPr id="3" name="Content Placeholder 2">
            <a:extLst>
              <a:ext uri="{FF2B5EF4-FFF2-40B4-BE49-F238E27FC236}">
                <a16:creationId xmlns:a16="http://schemas.microsoft.com/office/drawing/2014/main" id="{472024A1-7FFE-CA06-0BC3-A81037405358}"/>
              </a:ext>
            </a:extLst>
          </p:cNvPr>
          <p:cNvSpPr>
            <a:spLocks noGrp="1"/>
          </p:cNvSpPr>
          <p:nvPr>
            <p:ph idx="1"/>
          </p:nvPr>
        </p:nvSpPr>
        <p:spPr/>
        <p:txBody>
          <a:bodyPr/>
          <a:lstStyle/>
          <a:p>
            <a:r>
              <a:rPr lang="en-US" sz="2700" dirty="0"/>
              <a:t>Necrotizing fasciitis: a rapidly progressive infection resulting in extensive necrosis of superficial and deep fascia and overlying subcutaneous fat.</a:t>
            </a:r>
          </a:p>
          <a:p>
            <a:r>
              <a:rPr lang="en-US" sz="2700" dirty="0"/>
              <a:t>Necrotizing fasciitis first spreads along the fascia before spreading to the superficial cutaneous tissue. Local findings may, therefore, be unremarkable, with patients experiencing a disproportionate level of pain.</a:t>
            </a:r>
          </a:p>
          <a:p>
            <a:r>
              <a:rPr lang="en-US" sz="2700" b="1" dirty="0"/>
              <a:t>Organisms</a:t>
            </a:r>
            <a:r>
              <a:rPr lang="en-US" sz="2700" dirty="0"/>
              <a:t>: mixed microbial flora (commonly group A Streptococcus)</a:t>
            </a:r>
          </a:p>
          <a:p>
            <a:r>
              <a:rPr lang="en-US" sz="2700" b="1" dirty="0"/>
              <a:t>Predisposing factor</a:t>
            </a:r>
            <a:r>
              <a:rPr lang="en-US" sz="2700" dirty="0"/>
              <a:t>: immunocompromised patient e.g. diabetic patient </a:t>
            </a:r>
          </a:p>
          <a:p>
            <a:endParaRPr lang="en-US" dirty="0"/>
          </a:p>
        </p:txBody>
      </p:sp>
    </p:spTree>
    <p:extLst>
      <p:ext uri="{BB962C8B-B14F-4D97-AF65-F5344CB8AC3E}">
        <p14:creationId xmlns:p14="http://schemas.microsoft.com/office/powerpoint/2010/main" val="3288936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EEE7-13BF-5BDD-DBA8-B8DB23086DBB}"/>
              </a:ext>
            </a:extLst>
          </p:cNvPr>
          <p:cNvSpPr>
            <a:spLocks noGrp="1"/>
          </p:cNvSpPr>
          <p:nvPr>
            <p:ph type="title"/>
          </p:nvPr>
        </p:nvSpPr>
        <p:spPr/>
        <p:txBody>
          <a:bodyPr/>
          <a:lstStyle/>
          <a:p>
            <a:r>
              <a:rPr lang="en-US" dirty="0"/>
              <a:t>Necrotizing Fasciitis</a:t>
            </a:r>
          </a:p>
        </p:txBody>
      </p:sp>
      <p:sp>
        <p:nvSpPr>
          <p:cNvPr id="3" name="Content Placeholder 2">
            <a:extLst>
              <a:ext uri="{FF2B5EF4-FFF2-40B4-BE49-F238E27FC236}">
                <a16:creationId xmlns:a16="http://schemas.microsoft.com/office/drawing/2014/main" id="{5E99C7FD-8FEA-7833-A597-0BE414E37187}"/>
              </a:ext>
            </a:extLst>
          </p:cNvPr>
          <p:cNvSpPr>
            <a:spLocks noGrp="1"/>
          </p:cNvSpPr>
          <p:nvPr>
            <p:ph idx="1"/>
          </p:nvPr>
        </p:nvSpPr>
        <p:spPr>
          <a:xfrm>
            <a:off x="838200" y="1305026"/>
            <a:ext cx="5655390" cy="4871938"/>
          </a:xfrm>
        </p:spPr>
        <p:txBody>
          <a:bodyPr>
            <a:normAutofit/>
          </a:bodyPr>
          <a:lstStyle/>
          <a:p>
            <a:r>
              <a:rPr lang="en-US" b="1" dirty="0"/>
              <a:t> Signs and symptoms</a:t>
            </a:r>
          </a:p>
          <a:p>
            <a:pPr lvl="1"/>
            <a:r>
              <a:rPr lang="en-US" dirty="0"/>
              <a:t>Fever, chills, altered mental status</a:t>
            </a:r>
          </a:p>
          <a:p>
            <a:pPr lvl="1"/>
            <a:r>
              <a:rPr lang="en-US" dirty="0"/>
              <a:t>Cutaneous findings: Diffuse erythema, Extreme tenderness</a:t>
            </a:r>
          </a:p>
          <a:p>
            <a:pPr lvl="1"/>
            <a:r>
              <a:rPr lang="en-US" dirty="0"/>
              <a:t>Crepitus: due to the production of methane and CO2 by bacteria</a:t>
            </a:r>
          </a:p>
          <a:p>
            <a:pPr lvl="1"/>
            <a:r>
              <a:rPr lang="en-US" dirty="0"/>
              <a:t>Purple skin discoloration; skin necrosis</a:t>
            </a:r>
          </a:p>
          <a:p>
            <a:pPr lvl="1"/>
            <a:r>
              <a:rPr lang="en-US" dirty="0"/>
              <a:t>Bullae</a:t>
            </a:r>
          </a:p>
          <a:p>
            <a:pPr lvl="1"/>
            <a:r>
              <a:rPr lang="en-US" dirty="0"/>
              <a:t>Loss of sensation</a:t>
            </a:r>
          </a:p>
          <a:p>
            <a:endParaRPr lang="en-US" dirty="0"/>
          </a:p>
        </p:txBody>
      </p:sp>
      <p:pic>
        <p:nvPicPr>
          <p:cNvPr id="12" name="Content Placeholder 8">
            <a:extLst>
              <a:ext uri="{FF2B5EF4-FFF2-40B4-BE49-F238E27FC236}">
                <a16:creationId xmlns:a16="http://schemas.microsoft.com/office/drawing/2014/main" id="{63D1F6A4-FDBE-278C-954E-11C5E9699485}"/>
              </a:ext>
            </a:extLst>
          </p:cNvPr>
          <p:cNvPicPr>
            <a:picLocks noChangeAspect="1"/>
          </p:cNvPicPr>
          <p:nvPr/>
        </p:nvPicPr>
        <p:blipFill>
          <a:blip r:embed="rId2"/>
          <a:stretch>
            <a:fillRect/>
          </a:stretch>
        </p:blipFill>
        <p:spPr>
          <a:xfrm>
            <a:off x="6493590" y="1306851"/>
            <a:ext cx="4860210" cy="2685180"/>
          </a:xfrm>
          <a:prstGeom prst="rect">
            <a:avLst/>
          </a:prstGeom>
        </p:spPr>
      </p:pic>
      <p:sp>
        <p:nvSpPr>
          <p:cNvPr id="15" name="Content Placeholder 10">
            <a:extLst>
              <a:ext uri="{FF2B5EF4-FFF2-40B4-BE49-F238E27FC236}">
                <a16:creationId xmlns:a16="http://schemas.microsoft.com/office/drawing/2014/main" id="{AD581F88-7465-CF9C-EDDB-316FBB088ADB}"/>
              </a:ext>
            </a:extLst>
          </p:cNvPr>
          <p:cNvSpPr txBox="1">
            <a:spLocks/>
          </p:cNvSpPr>
          <p:nvPr/>
        </p:nvSpPr>
        <p:spPr>
          <a:xfrm>
            <a:off x="6493590" y="3992031"/>
            <a:ext cx="4860210" cy="2184933"/>
          </a:xfrm>
          <a:prstGeom prst="rect">
            <a:avLst/>
          </a:prstGeom>
        </p:spPr>
        <p:txBody>
          <a:bodyPr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rgbClr val="45515E"/>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4551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51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There is significant diffuse edema and erythema across the entire visible region, with well-defined areas of necrosis, desquamation, and hemorrhagic bullae</a:t>
            </a:r>
          </a:p>
        </p:txBody>
      </p:sp>
    </p:spTree>
    <p:extLst>
      <p:ext uri="{BB962C8B-B14F-4D97-AF65-F5344CB8AC3E}">
        <p14:creationId xmlns:p14="http://schemas.microsoft.com/office/powerpoint/2010/main" val="138939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C60D-39D3-4B94-4171-EF82CAF7F19B}"/>
              </a:ext>
            </a:extLst>
          </p:cNvPr>
          <p:cNvSpPr>
            <a:spLocks noGrp="1"/>
          </p:cNvSpPr>
          <p:nvPr>
            <p:ph type="title"/>
          </p:nvPr>
        </p:nvSpPr>
        <p:spPr/>
        <p:txBody>
          <a:bodyPr/>
          <a:lstStyle/>
          <a:p>
            <a:r>
              <a:rPr lang="en-US" dirty="0"/>
              <a:t>Etiology – Causative pathogens</a:t>
            </a:r>
          </a:p>
        </p:txBody>
      </p:sp>
      <p:sp>
        <p:nvSpPr>
          <p:cNvPr id="3" name="Content Placeholder 2">
            <a:extLst>
              <a:ext uri="{FF2B5EF4-FFF2-40B4-BE49-F238E27FC236}">
                <a16:creationId xmlns:a16="http://schemas.microsoft.com/office/drawing/2014/main" id="{54CE7104-5C34-9FBD-4FE4-A10D687CAA43}"/>
              </a:ext>
            </a:extLst>
          </p:cNvPr>
          <p:cNvSpPr>
            <a:spLocks noGrp="1"/>
          </p:cNvSpPr>
          <p:nvPr>
            <p:ph idx="1"/>
          </p:nvPr>
        </p:nvSpPr>
        <p:spPr/>
        <p:txBody>
          <a:bodyPr/>
          <a:lstStyle/>
          <a:p>
            <a:r>
              <a:rPr lang="en-US" b="1" dirty="0"/>
              <a:t>During the first 48–72 hours (uncommon)</a:t>
            </a:r>
            <a:r>
              <a:rPr lang="en-US" dirty="0"/>
              <a:t>: includes selected pathogens that cause necrotizing fasciitis</a:t>
            </a:r>
          </a:p>
          <a:p>
            <a:pPr lvl="1"/>
            <a:r>
              <a:rPr lang="en-US" dirty="0"/>
              <a:t>Group A Streptococcus (GAS), e.g., S. pyogenes</a:t>
            </a:r>
          </a:p>
          <a:p>
            <a:pPr lvl="1"/>
            <a:r>
              <a:rPr lang="en-US" dirty="0"/>
              <a:t>Clostridium spp., e.g., C. perfringens</a:t>
            </a:r>
          </a:p>
          <a:p>
            <a:r>
              <a:rPr lang="en-US" b="1" dirty="0"/>
              <a:t>48–72 hours after surgery</a:t>
            </a:r>
            <a:r>
              <a:rPr lang="en-US" dirty="0"/>
              <a:t>: SSI due to endogenous organisms at the surgical site, e.g., bacteria on the skin (e.g., S. aureus) or in the genital or gastrointestinal tracts (e.g., E. coli)</a:t>
            </a:r>
          </a:p>
          <a:p>
            <a:r>
              <a:rPr lang="en-US" b="1" dirty="0"/>
              <a:t>&gt; 30 days after surgery</a:t>
            </a:r>
            <a:r>
              <a:rPr lang="en-US" dirty="0"/>
              <a:t>: indolent organisms (e.g., coagulase-negative staphylococci); Most commonly seen in patients with an implanted device or prosthetic</a:t>
            </a:r>
          </a:p>
        </p:txBody>
      </p:sp>
    </p:spTree>
    <p:extLst>
      <p:ext uri="{BB962C8B-B14F-4D97-AF65-F5344CB8AC3E}">
        <p14:creationId xmlns:p14="http://schemas.microsoft.com/office/powerpoint/2010/main" val="3126684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73D3-C9CC-E31A-6C45-AB3FABBFCFD4}"/>
              </a:ext>
            </a:extLst>
          </p:cNvPr>
          <p:cNvSpPr>
            <a:spLocks noGrp="1"/>
          </p:cNvSpPr>
          <p:nvPr>
            <p:ph type="title"/>
          </p:nvPr>
        </p:nvSpPr>
        <p:spPr>
          <a:xfrm>
            <a:off x="838200" y="365125"/>
            <a:ext cx="10515600" cy="762339"/>
          </a:xfrm>
        </p:spPr>
        <p:txBody>
          <a:bodyPr/>
          <a:lstStyle/>
          <a:p>
            <a:r>
              <a:rPr lang="en-US" dirty="0"/>
              <a:t>Necrotizing Fasciitis</a:t>
            </a:r>
          </a:p>
        </p:txBody>
      </p:sp>
      <p:sp>
        <p:nvSpPr>
          <p:cNvPr id="3" name="Content Placeholder 2">
            <a:extLst>
              <a:ext uri="{FF2B5EF4-FFF2-40B4-BE49-F238E27FC236}">
                <a16:creationId xmlns:a16="http://schemas.microsoft.com/office/drawing/2014/main" id="{7A4437ED-EE2C-108F-825E-0A5FF2847E07}"/>
              </a:ext>
            </a:extLst>
          </p:cNvPr>
          <p:cNvSpPr>
            <a:spLocks noGrp="1"/>
          </p:cNvSpPr>
          <p:nvPr>
            <p:ph idx="1"/>
          </p:nvPr>
        </p:nvSpPr>
        <p:spPr>
          <a:xfrm>
            <a:off x="838200" y="1305026"/>
            <a:ext cx="10515600" cy="4871938"/>
          </a:xfrm>
        </p:spPr>
        <p:txBody>
          <a:bodyPr>
            <a:normAutofit/>
          </a:bodyPr>
          <a:lstStyle/>
          <a:p>
            <a:r>
              <a:rPr lang="en-US" b="1" dirty="0"/>
              <a:t>Treatment</a:t>
            </a:r>
          </a:p>
          <a:p>
            <a:pPr lvl="1"/>
            <a:r>
              <a:rPr lang="en-US" dirty="0"/>
              <a:t>Surgical exploration and debridement</a:t>
            </a:r>
          </a:p>
          <a:p>
            <a:pPr lvl="1"/>
            <a:r>
              <a:rPr lang="en-US" dirty="0"/>
              <a:t>Extensive exploration with surgical debridement (removal of necrotic tissue)</a:t>
            </a:r>
          </a:p>
          <a:p>
            <a:pPr lvl="1"/>
            <a:r>
              <a:rPr lang="en-US" dirty="0"/>
              <a:t>Obtain deep tissue samples for Gram stain, cultures, and histopathology.</a:t>
            </a:r>
          </a:p>
          <a:p>
            <a:pPr lvl="1"/>
            <a:r>
              <a:rPr lang="en-US" dirty="0"/>
              <a:t>Systemic broad-spectrum antibiotic therapy</a:t>
            </a:r>
          </a:p>
          <a:p>
            <a:r>
              <a:rPr lang="en-US" b="1" dirty="0"/>
              <a:t>Complications</a:t>
            </a:r>
          </a:p>
          <a:p>
            <a:pPr lvl="1"/>
            <a:r>
              <a:rPr lang="en-US" dirty="0"/>
              <a:t>Severe necrosis requiring amputation of the affected limb</a:t>
            </a:r>
          </a:p>
          <a:p>
            <a:pPr lvl="1"/>
            <a:r>
              <a:rPr lang="en-US" dirty="0"/>
              <a:t>Sepsis</a:t>
            </a:r>
          </a:p>
          <a:p>
            <a:pPr lvl="1"/>
            <a:r>
              <a:rPr lang="en-US" dirty="0"/>
              <a:t>Disseminated intravascular coagulation</a:t>
            </a:r>
          </a:p>
          <a:p>
            <a:pPr lvl="1"/>
            <a:r>
              <a:rPr lang="en-US" dirty="0"/>
              <a:t>Organ dysfunction</a:t>
            </a:r>
          </a:p>
          <a:p>
            <a:pPr lvl="1"/>
            <a:r>
              <a:rPr lang="en-US" dirty="0"/>
              <a:t>Death: high mortality rate; (&gt; 30%)</a:t>
            </a:r>
          </a:p>
        </p:txBody>
      </p:sp>
    </p:spTree>
    <p:extLst>
      <p:ext uri="{BB962C8B-B14F-4D97-AF65-F5344CB8AC3E}">
        <p14:creationId xmlns:p14="http://schemas.microsoft.com/office/powerpoint/2010/main" val="3350389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89CD-F89A-B8DF-0B07-2A6C0DF3651F}"/>
              </a:ext>
            </a:extLst>
          </p:cNvPr>
          <p:cNvSpPr>
            <a:spLocks noGrp="1"/>
          </p:cNvSpPr>
          <p:nvPr>
            <p:ph type="title"/>
          </p:nvPr>
        </p:nvSpPr>
        <p:spPr/>
        <p:txBody>
          <a:bodyPr/>
          <a:lstStyle/>
          <a:p>
            <a:r>
              <a:rPr lang="en-US" dirty="0"/>
              <a:t>Fournier Gangrene</a:t>
            </a:r>
          </a:p>
        </p:txBody>
      </p:sp>
      <p:sp>
        <p:nvSpPr>
          <p:cNvPr id="3" name="Content Placeholder 2">
            <a:extLst>
              <a:ext uri="{FF2B5EF4-FFF2-40B4-BE49-F238E27FC236}">
                <a16:creationId xmlns:a16="http://schemas.microsoft.com/office/drawing/2014/main" id="{F9B5AEA9-D50C-3051-0CCF-419B8C400240}"/>
              </a:ext>
            </a:extLst>
          </p:cNvPr>
          <p:cNvSpPr>
            <a:spLocks noGrp="1"/>
          </p:cNvSpPr>
          <p:nvPr>
            <p:ph idx="1"/>
          </p:nvPr>
        </p:nvSpPr>
        <p:spPr>
          <a:xfrm>
            <a:off x="0" y="1127464"/>
            <a:ext cx="10515600" cy="4871938"/>
          </a:xfrm>
        </p:spPr>
        <p:txBody>
          <a:bodyPr>
            <a:normAutofit fontScale="92500" lnSpcReduction="10000"/>
          </a:bodyPr>
          <a:lstStyle/>
          <a:p>
            <a:r>
              <a:rPr lang="en-US" sz="3000" dirty="0"/>
              <a:t>Necrotizing fasciitis of the external genitalia that can spread rapidly to the anterior abdominal wall and gluteal muscles.</a:t>
            </a:r>
          </a:p>
          <a:p>
            <a:r>
              <a:rPr lang="en-US" b="1" dirty="0"/>
              <a:t>Comorbid risk                                                       </a:t>
            </a:r>
          </a:p>
          <a:p>
            <a:pPr>
              <a:buFont typeface="Courier New" panose="02070309020205020404" pitchFamily="49" charset="0"/>
              <a:buChar char="o"/>
            </a:pPr>
            <a:r>
              <a:rPr lang="en-US" sz="2800" dirty="0"/>
              <a:t>Diabetes</a:t>
            </a:r>
          </a:p>
          <a:p>
            <a:pPr>
              <a:buFont typeface="Courier New" panose="02070309020205020404" pitchFamily="49" charset="0"/>
              <a:buChar char="o"/>
            </a:pPr>
            <a:r>
              <a:rPr lang="en-US" sz="2800" dirty="0"/>
              <a:t>Alcohol misuse</a:t>
            </a:r>
          </a:p>
          <a:p>
            <a:pPr>
              <a:buFont typeface="Courier New" panose="02070309020205020404" pitchFamily="49" charset="0"/>
              <a:buChar char="o"/>
            </a:pPr>
            <a:r>
              <a:rPr lang="en-US" sz="2800" dirty="0"/>
              <a:t>Immunosuppression</a:t>
            </a:r>
          </a:p>
          <a:p>
            <a:pPr>
              <a:buFont typeface="Courier New" panose="02070309020205020404" pitchFamily="49" charset="0"/>
              <a:buChar char="o"/>
            </a:pPr>
            <a:r>
              <a:rPr lang="en-US" sz="2800" dirty="0"/>
              <a:t>Chemotherapy</a:t>
            </a:r>
          </a:p>
          <a:p>
            <a:pPr>
              <a:buFont typeface="Courier New" panose="02070309020205020404" pitchFamily="49" charset="0"/>
              <a:buChar char="o"/>
            </a:pPr>
            <a:r>
              <a:rPr lang="en-US" sz="2800" dirty="0"/>
              <a:t>Chronic corticosteroid use</a:t>
            </a:r>
          </a:p>
          <a:p>
            <a:pPr>
              <a:buFont typeface="Courier New" panose="02070309020205020404" pitchFamily="49" charset="0"/>
              <a:buChar char="o"/>
            </a:pPr>
            <a:r>
              <a:rPr lang="en-US" sz="2800" dirty="0"/>
              <a:t>HIV</a:t>
            </a:r>
          </a:p>
          <a:p>
            <a:pPr>
              <a:buFont typeface="Courier New" panose="02070309020205020404" pitchFamily="49" charset="0"/>
              <a:buChar char="o"/>
            </a:pPr>
            <a:r>
              <a:rPr lang="en-US" sz="2800" dirty="0"/>
              <a:t>Leukemia</a:t>
            </a:r>
          </a:p>
          <a:p>
            <a:pPr>
              <a:buFont typeface="Courier New" panose="02070309020205020404" pitchFamily="49" charset="0"/>
              <a:buChar char="o"/>
            </a:pPr>
            <a:r>
              <a:rPr lang="en-US" sz="2800" dirty="0"/>
              <a:t>Liver disease</a:t>
            </a:r>
          </a:p>
          <a:p>
            <a:pPr marL="0" indent="0">
              <a:buNone/>
            </a:pPr>
            <a:endParaRPr lang="en-US" dirty="0"/>
          </a:p>
          <a:p>
            <a:endParaRPr lang="en-US" dirty="0"/>
          </a:p>
        </p:txBody>
      </p:sp>
      <p:pic>
        <p:nvPicPr>
          <p:cNvPr id="4" name="Picture 3">
            <a:extLst>
              <a:ext uri="{FF2B5EF4-FFF2-40B4-BE49-F238E27FC236}">
                <a16:creationId xmlns:a16="http://schemas.microsoft.com/office/drawing/2014/main" id="{2B2C8BC6-2C6E-EDDF-E2F0-0FBAFB182BC8}"/>
              </a:ext>
            </a:extLst>
          </p:cNvPr>
          <p:cNvPicPr>
            <a:picLocks noChangeAspect="1"/>
          </p:cNvPicPr>
          <p:nvPr/>
        </p:nvPicPr>
        <p:blipFill>
          <a:blip r:embed="rId2"/>
          <a:stretch>
            <a:fillRect/>
          </a:stretch>
        </p:blipFill>
        <p:spPr>
          <a:xfrm>
            <a:off x="7422673" y="2045314"/>
            <a:ext cx="4035902" cy="3737172"/>
          </a:xfrm>
          <a:prstGeom prst="rect">
            <a:avLst/>
          </a:prstGeom>
        </p:spPr>
      </p:pic>
    </p:spTree>
    <p:extLst>
      <p:ext uri="{BB962C8B-B14F-4D97-AF65-F5344CB8AC3E}">
        <p14:creationId xmlns:p14="http://schemas.microsoft.com/office/powerpoint/2010/main" val="76164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044F-4807-F6A6-590E-7967DF0572CF}"/>
              </a:ext>
            </a:extLst>
          </p:cNvPr>
          <p:cNvSpPr>
            <a:spLocks noGrp="1"/>
          </p:cNvSpPr>
          <p:nvPr>
            <p:ph type="title"/>
          </p:nvPr>
        </p:nvSpPr>
        <p:spPr/>
        <p:txBody>
          <a:bodyPr/>
          <a:lstStyle/>
          <a:p>
            <a:r>
              <a:rPr lang="en-US" dirty="0"/>
              <a:t>Fournier Gangrene</a:t>
            </a:r>
          </a:p>
        </p:txBody>
      </p:sp>
      <p:sp>
        <p:nvSpPr>
          <p:cNvPr id="3" name="Content Placeholder 2">
            <a:extLst>
              <a:ext uri="{FF2B5EF4-FFF2-40B4-BE49-F238E27FC236}">
                <a16:creationId xmlns:a16="http://schemas.microsoft.com/office/drawing/2014/main" id="{EEFF7A22-4191-18FA-25EE-8A18E2ADF9C2}"/>
              </a:ext>
            </a:extLst>
          </p:cNvPr>
          <p:cNvSpPr>
            <a:spLocks noGrp="1"/>
          </p:cNvSpPr>
          <p:nvPr>
            <p:ph idx="1"/>
          </p:nvPr>
        </p:nvSpPr>
        <p:spPr>
          <a:xfrm>
            <a:off x="0" y="1295500"/>
            <a:ext cx="11506200" cy="5410099"/>
          </a:xfrm>
        </p:spPr>
        <p:txBody>
          <a:bodyPr>
            <a:normAutofit fontScale="92500" lnSpcReduction="20000"/>
          </a:bodyPr>
          <a:lstStyle/>
          <a:p>
            <a:r>
              <a:rPr lang="en-US" b="1" dirty="0"/>
              <a:t>Signs and Symptoms</a:t>
            </a:r>
          </a:p>
          <a:p>
            <a:pPr>
              <a:buFont typeface="Courier New" panose="02070309020205020404" pitchFamily="49" charset="0"/>
              <a:buChar char="o"/>
            </a:pPr>
            <a:r>
              <a:rPr lang="en-US" sz="2800" dirty="0"/>
              <a:t>Fever, Erythema of the overlying skin </a:t>
            </a:r>
          </a:p>
          <a:p>
            <a:pPr>
              <a:buFont typeface="Courier New" panose="02070309020205020404" pitchFamily="49" charset="0"/>
              <a:buChar char="o"/>
            </a:pPr>
            <a:r>
              <a:rPr lang="en-US" sz="2800" dirty="0"/>
              <a:t>Intense genital pain and tenderness that is usually associated with edema of the overlying skin; pruritus may also be present</a:t>
            </a:r>
          </a:p>
          <a:p>
            <a:pPr>
              <a:buFont typeface="Courier New" panose="02070309020205020404" pitchFamily="49" charset="0"/>
              <a:buChar char="o"/>
            </a:pPr>
            <a:r>
              <a:rPr lang="en-US" sz="2800" dirty="0"/>
              <a:t>Obvious gangrene of a portion of the genitalia; purulent drainage from wounds</a:t>
            </a:r>
          </a:p>
          <a:p>
            <a:r>
              <a:rPr lang="en-US" b="1" dirty="0"/>
              <a:t>Treatment </a:t>
            </a:r>
          </a:p>
          <a:p>
            <a:pPr>
              <a:buFont typeface="Courier New" panose="02070309020205020404" pitchFamily="49" charset="0"/>
              <a:buChar char="o"/>
            </a:pPr>
            <a:r>
              <a:rPr lang="en-US" dirty="0"/>
              <a:t>A</a:t>
            </a:r>
            <a:r>
              <a:rPr lang="en-US" sz="2800" dirty="0"/>
              <a:t>ggressive resuscitation</a:t>
            </a:r>
          </a:p>
          <a:p>
            <a:pPr>
              <a:buFont typeface="Courier New" panose="02070309020205020404" pitchFamily="49" charset="0"/>
              <a:buChar char="o"/>
            </a:pPr>
            <a:r>
              <a:rPr lang="en-US" dirty="0"/>
              <a:t>B</a:t>
            </a:r>
            <a:r>
              <a:rPr lang="en-US" sz="2800" dirty="0"/>
              <a:t>road-spectrum antibiotics</a:t>
            </a:r>
          </a:p>
          <a:p>
            <a:pPr>
              <a:buFont typeface="Courier New" panose="02070309020205020404" pitchFamily="49" charset="0"/>
              <a:buChar char="o"/>
            </a:pPr>
            <a:r>
              <a:rPr lang="en-US" sz="2800" dirty="0"/>
              <a:t>Surgery to remove the dead and dying tissue and to confirm the diagnosis.</a:t>
            </a:r>
          </a:p>
          <a:p>
            <a:pPr>
              <a:buFont typeface="Courier New" panose="02070309020205020404" pitchFamily="49" charset="0"/>
              <a:buChar char="o"/>
            </a:pPr>
            <a:r>
              <a:rPr lang="en-US" sz="2800" dirty="0"/>
              <a:t>Reconstruction : Primary closure of the skin, if possible</a:t>
            </a:r>
          </a:p>
          <a:p>
            <a:pPr marL="0" indent="0">
              <a:buNone/>
            </a:pPr>
            <a:r>
              <a:rPr lang="en-US" sz="2800" dirty="0"/>
              <a:t> Local skin flap coverage</a:t>
            </a:r>
          </a:p>
          <a:p>
            <a:pPr marL="0" indent="0">
              <a:buNone/>
            </a:pPr>
            <a:r>
              <a:rPr lang="en-US" sz="2800" dirty="0"/>
              <a:t> Split-thickness skin graft</a:t>
            </a:r>
          </a:p>
          <a:p>
            <a:pPr marL="0" indent="0">
              <a:buNone/>
            </a:pPr>
            <a:r>
              <a:rPr lang="en-US" sz="2800" dirty="0"/>
              <a:t> </a:t>
            </a:r>
          </a:p>
          <a:p>
            <a:pPr>
              <a:buFont typeface="Courier New" panose="02070309020205020404" pitchFamily="49" charset="0"/>
              <a:buChar char="o"/>
            </a:pPr>
            <a:endParaRPr lang="en-US" sz="2800" dirty="0"/>
          </a:p>
          <a:p>
            <a:pPr>
              <a:buFont typeface="Courier New" panose="02070309020205020404" pitchFamily="49" charset="0"/>
              <a:buChar char="o"/>
            </a:pPr>
            <a:endParaRPr lang="en-US" sz="2800" b="1" dirty="0"/>
          </a:p>
          <a:p>
            <a:endParaRPr lang="en-US" dirty="0"/>
          </a:p>
        </p:txBody>
      </p:sp>
    </p:spTree>
    <p:extLst>
      <p:ext uri="{BB962C8B-B14F-4D97-AF65-F5344CB8AC3E}">
        <p14:creationId xmlns:p14="http://schemas.microsoft.com/office/powerpoint/2010/main" val="190232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773D-36B8-4FFB-D9CD-456BFA67A05C}"/>
              </a:ext>
            </a:extLst>
          </p:cNvPr>
          <p:cNvSpPr>
            <a:spLocks noGrp="1"/>
          </p:cNvSpPr>
          <p:nvPr>
            <p:ph type="title"/>
          </p:nvPr>
        </p:nvSpPr>
        <p:spPr/>
        <p:txBody>
          <a:bodyPr/>
          <a:lstStyle/>
          <a:p>
            <a:r>
              <a:rPr lang="en-US" dirty="0"/>
              <a:t>Etiology – Risk factors</a:t>
            </a:r>
          </a:p>
        </p:txBody>
      </p:sp>
      <p:sp>
        <p:nvSpPr>
          <p:cNvPr id="6" name="Content Placeholder 5">
            <a:extLst>
              <a:ext uri="{FF2B5EF4-FFF2-40B4-BE49-F238E27FC236}">
                <a16:creationId xmlns:a16="http://schemas.microsoft.com/office/drawing/2014/main" id="{DF7E390D-5DF7-340D-E3DC-442626D7E921}"/>
              </a:ext>
            </a:extLst>
          </p:cNvPr>
          <p:cNvSpPr>
            <a:spLocks noGrp="1"/>
          </p:cNvSpPr>
          <p:nvPr>
            <p:ph sz="half" idx="1"/>
          </p:nvPr>
        </p:nvSpPr>
        <p:spPr/>
        <p:txBody>
          <a:bodyPr>
            <a:normAutofit lnSpcReduction="10000"/>
          </a:bodyPr>
          <a:lstStyle/>
          <a:p>
            <a:r>
              <a:rPr lang="en-US" b="1" dirty="0"/>
              <a:t>Patient-related factors</a:t>
            </a:r>
          </a:p>
          <a:p>
            <a:pPr lvl="1"/>
            <a:r>
              <a:rPr lang="en-US" dirty="0"/>
              <a:t>Corticosteroid therapy</a:t>
            </a:r>
          </a:p>
          <a:p>
            <a:pPr lvl="1"/>
            <a:r>
              <a:rPr lang="en-US" dirty="0"/>
              <a:t>Malnutrition</a:t>
            </a:r>
          </a:p>
          <a:p>
            <a:pPr lvl="1"/>
            <a:r>
              <a:rPr lang="en-US" dirty="0"/>
              <a:t>Obesity</a:t>
            </a:r>
          </a:p>
          <a:p>
            <a:pPr lvl="1"/>
            <a:r>
              <a:rPr lang="en-US" dirty="0"/>
              <a:t>Diabetes mellitus</a:t>
            </a:r>
          </a:p>
          <a:p>
            <a:pPr lvl="1"/>
            <a:r>
              <a:rPr lang="en-US" dirty="0"/>
              <a:t>Older age</a:t>
            </a:r>
          </a:p>
          <a:p>
            <a:pPr lvl="1"/>
            <a:r>
              <a:rPr lang="en-US" dirty="0"/>
              <a:t>Smoking</a:t>
            </a:r>
          </a:p>
          <a:p>
            <a:pPr lvl="1"/>
            <a:r>
              <a:rPr lang="en-US" dirty="0"/>
              <a:t>Preexisting infections or microbial colonization (e.g., with S. aureus)</a:t>
            </a:r>
          </a:p>
          <a:p>
            <a:pPr lvl="1"/>
            <a:r>
              <a:rPr lang="en-US" dirty="0"/>
              <a:t>Immunosuppression or altered immune response</a:t>
            </a:r>
          </a:p>
          <a:p>
            <a:pPr lvl="1"/>
            <a:r>
              <a:rPr lang="en-US" dirty="0"/>
              <a:t>Prolonged preoperative hospital stay</a:t>
            </a:r>
          </a:p>
        </p:txBody>
      </p:sp>
      <p:sp>
        <p:nvSpPr>
          <p:cNvPr id="7" name="Content Placeholder 6">
            <a:extLst>
              <a:ext uri="{FF2B5EF4-FFF2-40B4-BE49-F238E27FC236}">
                <a16:creationId xmlns:a16="http://schemas.microsoft.com/office/drawing/2014/main" id="{267445EC-9FCE-8C9E-D247-031995499F7A}"/>
              </a:ext>
            </a:extLst>
          </p:cNvPr>
          <p:cNvSpPr>
            <a:spLocks noGrp="1"/>
          </p:cNvSpPr>
          <p:nvPr>
            <p:ph sz="half" idx="2"/>
          </p:nvPr>
        </p:nvSpPr>
        <p:spPr/>
        <p:txBody>
          <a:bodyPr>
            <a:normAutofit lnSpcReduction="10000"/>
          </a:bodyPr>
          <a:lstStyle/>
          <a:p>
            <a:r>
              <a:rPr lang="en-US" b="1" dirty="0"/>
              <a:t>Procedure-related factors</a:t>
            </a:r>
          </a:p>
          <a:p>
            <a:pPr lvl="1"/>
            <a:r>
              <a:rPr lang="en-US" dirty="0"/>
              <a:t>Suboptimal preparation </a:t>
            </a:r>
          </a:p>
          <a:p>
            <a:pPr lvl="1"/>
            <a:r>
              <a:rPr lang="en-US" dirty="0"/>
              <a:t>Environmental: inadequate ventilation and increased traffic in the operating room</a:t>
            </a:r>
          </a:p>
          <a:p>
            <a:pPr lvl="1"/>
            <a:r>
              <a:rPr lang="en-US" dirty="0"/>
              <a:t>High degree of wound contamination (e.g., class III or IV surgical wound)</a:t>
            </a:r>
          </a:p>
          <a:p>
            <a:pPr lvl="1"/>
            <a:r>
              <a:rPr lang="en-US" dirty="0"/>
              <a:t>Prolonged surgery</a:t>
            </a:r>
          </a:p>
          <a:p>
            <a:pPr lvl="1"/>
            <a:r>
              <a:rPr lang="en-US" dirty="0"/>
              <a:t>Incorrect surgical technique</a:t>
            </a:r>
          </a:p>
          <a:p>
            <a:pPr lvl="1"/>
            <a:r>
              <a:rPr lang="en-US" dirty="0"/>
              <a:t>Improper sterile technique or instruments</a:t>
            </a:r>
          </a:p>
        </p:txBody>
      </p:sp>
    </p:spTree>
    <p:extLst>
      <p:ext uri="{BB962C8B-B14F-4D97-AF65-F5344CB8AC3E}">
        <p14:creationId xmlns:p14="http://schemas.microsoft.com/office/powerpoint/2010/main" val="251189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ABB0-FF21-CEBA-B84D-1828B3234979}"/>
              </a:ext>
            </a:extLst>
          </p:cNvPr>
          <p:cNvSpPr>
            <a:spLocks noGrp="1"/>
          </p:cNvSpPr>
          <p:nvPr>
            <p:ph type="title"/>
          </p:nvPr>
        </p:nvSpPr>
        <p:spPr/>
        <p:txBody>
          <a:bodyPr/>
          <a:lstStyle/>
          <a:p>
            <a:r>
              <a:rPr lang="en-US" dirty="0"/>
              <a:t>Surgical wound classification</a:t>
            </a:r>
          </a:p>
        </p:txBody>
      </p:sp>
      <p:sp>
        <p:nvSpPr>
          <p:cNvPr id="3" name="Content Placeholder 2">
            <a:extLst>
              <a:ext uri="{FF2B5EF4-FFF2-40B4-BE49-F238E27FC236}">
                <a16:creationId xmlns:a16="http://schemas.microsoft.com/office/drawing/2014/main" id="{5626D64D-D45C-41E0-1E66-8663EB634FF3}"/>
              </a:ext>
            </a:extLst>
          </p:cNvPr>
          <p:cNvSpPr>
            <a:spLocks noGrp="1"/>
          </p:cNvSpPr>
          <p:nvPr>
            <p:ph idx="1"/>
          </p:nvPr>
        </p:nvSpPr>
        <p:spPr/>
        <p:txBody>
          <a:bodyPr/>
          <a:lstStyle/>
          <a:p>
            <a:r>
              <a:rPr lang="en-US" b="1" dirty="0"/>
              <a:t>Class I (clean)</a:t>
            </a:r>
          </a:p>
          <a:p>
            <a:pPr lvl="1"/>
            <a:r>
              <a:rPr lang="en-US" dirty="0"/>
              <a:t>Defined as all of the following:</a:t>
            </a:r>
          </a:p>
          <a:p>
            <a:pPr lvl="2"/>
            <a:r>
              <a:rPr lang="en-US" dirty="0"/>
              <a:t>Noninflamed operative wound</a:t>
            </a:r>
          </a:p>
          <a:p>
            <a:pPr lvl="2"/>
            <a:r>
              <a:rPr lang="en-US" dirty="0"/>
              <a:t>The respiratory, alimentary, genital, or urinary tracts have not been entered during surgery.</a:t>
            </a:r>
          </a:p>
          <a:p>
            <a:pPr lvl="2"/>
            <a:r>
              <a:rPr lang="en-US" dirty="0"/>
              <a:t>Primary wound closure with or without a drain</a:t>
            </a:r>
          </a:p>
          <a:p>
            <a:pPr lvl="1"/>
            <a:r>
              <a:rPr lang="en-US" dirty="0"/>
              <a:t>Rate of infection: 1–3%</a:t>
            </a:r>
          </a:p>
          <a:p>
            <a:r>
              <a:rPr lang="en-US" b="1" dirty="0"/>
              <a:t>Class II (clean-contaminated)</a:t>
            </a:r>
          </a:p>
          <a:p>
            <a:pPr lvl="1"/>
            <a:r>
              <a:rPr lang="en-US" dirty="0"/>
              <a:t>Noninflamed and uninfected operative wound</a:t>
            </a:r>
          </a:p>
          <a:p>
            <a:pPr lvl="1"/>
            <a:r>
              <a:rPr lang="en-US" dirty="0"/>
              <a:t>The respiratory, alimentary, genital, and/or urinary tracts have been entered during surgery without contamination.</a:t>
            </a:r>
          </a:p>
          <a:p>
            <a:pPr lvl="1"/>
            <a:r>
              <a:rPr lang="en-US" dirty="0"/>
              <a:t>Rate of infection: 5–8%</a:t>
            </a:r>
          </a:p>
          <a:p>
            <a:pPr lvl="1"/>
            <a:endParaRPr lang="en-US" dirty="0"/>
          </a:p>
        </p:txBody>
      </p:sp>
    </p:spTree>
    <p:extLst>
      <p:ext uri="{BB962C8B-B14F-4D97-AF65-F5344CB8AC3E}">
        <p14:creationId xmlns:p14="http://schemas.microsoft.com/office/powerpoint/2010/main" val="382060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3440-601E-A18F-A086-FF906224E5F8}"/>
              </a:ext>
            </a:extLst>
          </p:cNvPr>
          <p:cNvSpPr>
            <a:spLocks noGrp="1"/>
          </p:cNvSpPr>
          <p:nvPr>
            <p:ph type="title"/>
          </p:nvPr>
        </p:nvSpPr>
        <p:spPr/>
        <p:txBody>
          <a:bodyPr/>
          <a:lstStyle/>
          <a:p>
            <a:r>
              <a:rPr lang="en-US" dirty="0"/>
              <a:t>Surgical wound classification</a:t>
            </a:r>
          </a:p>
        </p:txBody>
      </p:sp>
      <p:sp>
        <p:nvSpPr>
          <p:cNvPr id="3" name="Content Placeholder 2">
            <a:extLst>
              <a:ext uri="{FF2B5EF4-FFF2-40B4-BE49-F238E27FC236}">
                <a16:creationId xmlns:a16="http://schemas.microsoft.com/office/drawing/2014/main" id="{AE0773FD-D839-AB8A-E63C-C0A9D7415C10}"/>
              </a:ext>
            </a:extLst>
          </p:cNvPr>
          <p:cNvSpPr>
            <a:spLocks noGrp="1"/>
          </p:cNvSpPr>
          <p:nvPr>
            <p:ph idx="1"/>
          </p:nvPr>
        </p:nvSpPr>
        <p:spPr/>
        <p:txBody>
          <a:bodyPr/>
          <a:lstStyle/>
          <a:p>
            <a:r>
              <a:rPr lang="en-US" b="1" dirty="0"/>
              <a:t>Class III (contaminated)</a:t>
            </a:r>
          </a:p>
          <a:p>
            <a:pPr lvl="1"/>
            <a:r>
              <a:rPr lang="en-US" dirty="0"/>
              <a:t>Fresh, open, and accidental wounds</a:t>
            </a:r>
          </a:p>
          <a:p>
            <a:pPr lvl="1"/>
            <a:r>
              <a:rPr lang="en-US" dirty="0"/>
              <a:t>Inflamed operative wound without purulent drainage</a:t>
            </a:r>
          </a:p>
          <a:p>
            <a:pPr lvl="1"/>
            <a:r>
              <a:rPr lang="en-US" dirty="0"/>
              <a:t>Clean or clean-contaminated wound with a break in sterile technique during surgery</a:t>
            </a:r>
          </a:p>
          <a:p>
            <a:pPr lvl="1"/>
            <a:r>
              <a:rPr lang="en-US" dirty="0"/>
              <a:t>Rate of infection: 20–25%</a:t>
            </a:r>
          </a:p>
          <a:p>
            <a:r>
              <a:rPr lang="en-US" b="1" dirty="0"/>
              <a:t>Class IV (dirty or infected)</a:t>
            </a:r>
          </a:p>
          <a:p>
            <a:pPr lvl="1"/>
            <a:r>
              <a:rPr lang="en-US" dirty="0"/>
              <a:t>Old traumatic wounds with evidence of infection, necrotic tissue, and/or visceral perforation</a:t>
            </a:r>
          </a:p>
          <a:p>
            <a:pPr lvl="1"/>
            <a:r>
              <a:rPr lang="en-US" dirty="0"/>
              <a:t>Inflamed operative wound with purulent drainage</a:t>
            </a:r>
          </a:p>
          <a:p>
            <a:pPr lvl="1"/>
            <a:r>
              <a:rPr lang="en-US" dirty="0"/>
              <a:t>Rate of infection: 30–40%</a:t>
            </a:r>
          </a:p>
          <a:p>
            <a:pPr lvl="1"/>
            <a:endParaRPr lang="en-US" dirty="0"/>
          </a:p>
        </p:txBody>
      </p:sp>
    </p:spTree>
    <p:extLst>
      <p:ext uri="{BB962C8B-B14F-4D97-AF65-F5344CB8AC3E}">
        <p14:creationId xmlns:p14="http://schemas.microsoft.com/office/powerpoint/2010/main" val="83232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3F9B-B5B8-3C8C-9998-3ECB8AB3C8D6}"/>
              </a:ext>
            </a:extLst>
          </p:cNvPr>
          <p:cNvSpPr>
            <a:spLocks noGrp="1"/>
          </p:cNvSpPr>
          <p:nvPr>
            <p:ph type="title"/>
          </p:nvPr>
        </p:nvSpPr>
        <p:spPr/>
        <p:txBody>
          <a:bodyPr/>
          <a:lstStyle/>
          <a:p>
            <a:r>
              <a:rPr lang="en-US" dirty="0"/>
              <a:t>Classification and clinical features of SSI</a:t>
            </a:r>
          </a:p>
        </p:txBody>
      </p:sp>
      <p:sp>
        <p:nvSpPr>
          <p:cNvPr id="3" name="Content Placeholder 2">
            <a:extLst>
              <a:ext uri="{FF2B5EF4-FFF2-40B4-BE49-F238E27FC236}">
                <a16:creationId xmlns:a16="http://schemas.microsoft.com/office/drawing/2014/main" id="{A7CEC420-E0D5-010E-6462-991FA52E0340}"/>
              </a:ext>
            </a:extLst>
          </p:cNvPr>
          <p:cNvSpPr>
            <a:spLocks noGrp="1"/>
          </p:cNvSpPr>
          <p:nvPr>
            <p:ph idx="1"/>
          </p:nvPr>
        </p:nvSpPr>
        <p:spPr/>
        <p:txBody>
          <a:bodyPr/>
          <a:lstStyle/>
          <a:p>
            <a:pPr marL="0" indent="0" algn="ctr">
              <a:buNone/>
            </a:pPr>
            <a:r>
              <a:rPr lang="en-US" sz="3200" dirty="0"/>
              <a:t>Superficial incisional SSI</a:t>
            </a:r>
          </a:p>
          <a:p>
            <a:r>
              <a:rPr lang="en-US" b="1" dirty="0"/>
              <a:t>Clinical features of SSIs</a:t>
            </a:r>
          </a:p>
          <a:p>
            <a:pPr lvl="1"/>
            <a:r>
              <a:rPr lang="en-US" dirty="0"/>
              <a:t>Purulent discharge from the incision</a:t>
            </a:r>
          </a:p>
          <a:p>
            <a:pPr lvl="1"/>
            <a:r>
              <a:rPr lang="en-US" dirty="0"/>
              <a:t>In some cases, postoperative fever</a:t>
            </a:r>
          </a:p>
          <a:p>
            <a:pPr lvl="1"/>
            <a:r>
              <a:rPr lang="en-US" dirty="0"/>
              <a:t>Localized tenderness, erythema, warmth, and/or swelling</a:t>
            </a:r>
          </a:p>
          <a:p>
            <a:r>
              <a:rPr lang="en-US" b="1" dirty="0"/>
              <a:t>Onset</a:t>
            </a:r>
            <a:r>
              <a:rPr lang="en-US" dirty="0"/>
              <a:t>: Within 30 days postoperatively</a:t>
            </a:r>
          </a:p>
          <a:p>
            <a:r>
              <a:rPr lang="en-US" b="1" dirty="0"/>
              <a:t>Tissue involvement</a:t>
            </a:r>
            <a:r>
              <a:rPr lang="en-US" dirty="0"/>
              <a:t>: Skin and subcutaneous tissue at the incision site</a:t>
            </a:r>
          </a:p>
          <a:p>
            <a:endParaRPr lang="en-US" dirty="0"/>
          </a:p>
          <a:p>
            <a:endParaRPr lang="en-US" dirty="0"/>
          </a:p>
        </p:txBody>
      </p:sp>
    </p:spTree>
    <p:extLst>
      <p:ext uri="{BB962C8B-B14F-4D97-AF65-F5344CB8AC3E}">
        <p14:creationId xmlns:p14="http://schemas.microsoft.com/office/powerpoint/2010/main" val="130302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3F9B-B5B8-3C8C-9998-3ECB8AB3C8D6}"/>
              </a:ext>
            </a:extLst>
          </p:cNvPr>
          <p:cNvSpPr>
            <a:spLocks noGrp="1"/>
          </p:cNvSpPr>
          <p:nvPr>
            <p:ph type="title"/>
          </p:nvPr>
        </p:nvSpPr>
        <p:spPr/>
        <p:txBody>
          <a:bodyPr/>
          <a:lstStyle/>
          <a:p>
            <a:r>
              <a:rPr lang="en-US" dirty="0"/>
              <a:t>Classification and clinical features of SSI</a:t>
            </a:r>
          </a:p>
        </p:txBody>
      </p:sp>
      <p:sp>
        <p:nvSpPr>
          <p:cNvPr id="3" name="Content Placeholder 2">
            <a:extLst>
              <a:ext uri="{FF2B5EF4-FFF2-40B4-BE49-F238E27FC236}">
                <a16:creationId xmlns:a16="http://schemas.microsoft.com/office/drawing/2014/main" id="{A7CEC420-E0D5-010E-6462-991FA52E0340}"/>
              </a:ext>
            </a:extLst>
          </p:cNvPr>
          <p:cNvSpPr>
            <a:spLocks noGrp="1"/>
          </p:cNvSpPr>
          <p:nvPr>
            <p:ph idx="1"/>
          </p:nvPr>
        </p:nvSpPr>
        <p:spPr/>
        <p:txBody>
          <a:bodyPr>
            <a:normAutofit fontScale="92500"/>
          </a:bodyPr>
          <a:lstStyle/>
          <a:p>
            <a:pPr marL="0" indent="0" algn="ctr">
              <a:buNone/>
            </a:pPr>
            <a:r>
              <a:rPr lang="en-US" sz="3200" dirty="0"/>
              <a:t>Deep incisional SSI</a:t>
            </a:r>
          </a:p>
          <a:p>
            <a:r>
              <a:rPr lang="en-US" b="1" dirty="0"/>
              <a:t>Clinical features of SSIs</a:t>
            </a:r>
          </a:p>
          <a:p>
            <a:pPr lvl="1"/>
            <a:r>
              <a:rPr lang="en-US" dirty="0"/>
              <a:t>Purulent discharge from deep within the incision</a:t>
            </a:r>
          </a:p>
          <a:p>
            <a:pPr lvl="1"/>
            <a:r>
              <a:rPr lang="en-US" dirty="0"/>
              <a:t>Postoperative fever</a:t>
            </a:r>
          </a:p>
          <a:p>
            <a:pPr lvl="1"/>
            <a:r>
              <a:rPr lang="en-US" dirty="0"/>
              <a:t>Tenderness at the incision site</a:t>
            </a:r>
          </a:p>
          <a:p>
            <a:pPr lvl="1"/>
            <a:r>
              <a:rPr lang="en-US" dirty="0"/>
              <a:t>Wound dehiscence</a:t>
            </a:r>
          </a:p>
          <a:p>
            <a:pPr lvl="1"/>
            <a:r>
              <a:rPr lang="en-US" dirty="0"/>
              <a:t>Necrotizing fasciitis: cloudy gray discharge, possible crepitus of tissue surrounding the wound</a:t>
            </a:r>
          </a:p>
          <a:p>
            <a:r>
              <a:rPr lang="en-US" b="1" dirty="0"/>
              <a:t>Onset</a:t>
            </a:r>
            <a:r>
              <a:rPr lang="en-US" dirty="0"/>
              <a:t>: Within 30–90 days postoperatively (In patients with a prosthesis, deep incisional infections may occur up to 1 year postoperatively)</a:t>
            </a:r>
          </a:p>
          <a:p>
            <a:r>
              <a:rPr lang="en-US" b="1" dirty="0"/>
              <a:t>Tissue involvement</a:t>
            </a:r>
            <a:r>
              <a:rPr lang="en-US" dirty="0"/>
              <a:t>: Involves deeper soft tissue (i.e., fascia and muscle layers) at the incision site than superficial incisional SSIs</a:t>
            </a:r>
          </a:p>
          <a:p>
            <a:endParaRPr lang="en-US" dirty="0"/>
          </a:p>
          <a:p>
            <a:endParaRPr lang="en-US" dirty="0"/>
          </a:p>
          <a:p>
            <a:endParaRPr lang="en-US" dirty="0"/>
          </a:p>
        </p:txBody>
      </p:sp>
    </p:spTree>
    <p:extLst>
      <p:ext uri="{BB962C8B-B14F-4D97-AF65-F5344CB8AC3E}">
        <p14:creationId xmlns:p14="http://schemas.microsoft.com/office/powerpoint/2010/main" val="100395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3F9B-B5B8-3C8C-9998-3ECB8AB3C8D6}"/>
              </a:ext>
            </a:extLst>
          </p:cNvPr>
          <p:cNvSpPr>
            <a:spLocks noGrp="1"/>
          </p:cNvSpPr>
          <p:nvPr>
            <p:ph type="title"/>
          </p:nvPr>
        </p:nvSpPr>
        <p:spPr/>
        <p:txBody>
          <a:bodyPr/>
          <a:lstStyle/>
          <a:p>
            <a:r>
              <a:rPr lang="en-US" dirty="0"/>
              <a:t>Classification and clinical features of SSI</a:t>
            </a:r>
          </a:p>
        </p:txBody>
      </p:sp>
      <p:sp>
        <p:nvSpPr>
          <p:cNvPr id="3" name="Content Placeholder 2">
            <a:extLst>
              <a:ext uri="{FF2B5EF4-FFF2-40B4-BE49-F238E27FC236}">
                <a16:creationId xmlns:a16="http://schemas.microsoft.com/office/drawing/2014/main" id="{A7CEC420-E0D5-010E-6462-991FA52E0340}"/>
              </a:ext>
            </a:extLst>
          </p:cNvPr>
          <p:cNvSpPr>
            <a:spLocks noGrp="1"/>
          </p:cNvSpPr>
          <p:nvPr>
            <p:ph idx="1"/>
          </p:nvPr>
        </p:nvSpPr>
        <p:spPr/>
        <p:txBody>
          <a:bodyPr/>
          <a:lstStyle/>
          <a:p>
            <a:pPr marL="0" indent="0" algn="ctr">
              <a:buNone/>
            </a:pPr>
            <a:r>
              <a:rPr lang="en-US" sz="3200" dirty="0"/>
              <a:t>Organ/space SSI</a:t>
            </a:r>
          </a:p>
          <a:p>
            <a:r>
              <a:rPr lang="en-US" b="1" dirty="0"/>
              <a:t>Clinical features of SSIs</a:t>
            </a:r>
          </a:p>
          <a:p>
            <a:pPr lvl="1"/>
            <a:r>
              <a:rPr lang="en-US" dirty="0"/>
              <a:t>Purulent discharge from a drain placed within the organ or space, or an abscess</a:t>
            </a:r>
          </a:p>
          <a:p>
            <a:pPr lvl="1"/>
            <a:r>
              <a:rPr lang="en-US" dirty="0"/>
              <a:t>Postoperative fever</a:t>
            </a:r>
          </a:p>
          <a:p>
            <a:pPr lvl="1"/>
            <a:r>
              <a:rPr lang="en-US" dirty="0"/>
              <a:t>Additional features depend on the organs affected.</a:t>
            </a:r>
          </a:p>
          <a:p>
            <a:r>
              <a:rPr lang="en-US" b="1" dirty="0"/>
              <a:t>Onset</a:t>
            </a:r>
            <a:r>
              <a:rPr lang="en-US" dirty="0"/>
              <a:t>: Within 30–90 days postoperatively</a:t>
            </a:r>
          </a:p>
          <a:p>
            <a:r>
              <a:rPr lang="en-US" b="1" dirty="0"/>
              <a:t>Tissue involvement</a:t>
            </a:r>
            <a:r>
              <a:rPr lang="en-US" dirty="0"/>
              <a:t>: Can involve any part of the body deeper than the fascia or muscle layers that was opened or manipulated during surgery</a:t>
            </a:r>
          </a:p>
          <a:p>
            <a:endParaRPr lang="en-US" dirty="0"/>
          </a:p>
          <a:p>
            <a:endParaRPr lang="en-US" dirty="0"/>
          </a:p>
          <a:p>
            <a:endParaRPr lang="en-US" dirty="0"/>
          </a:p>
        </p:txBody>
      </p:sp>
    </p:spTree>
    <p:extLst>
      <p:ext uri="{BB962C8B-B14F-4D97-AF65-F5344CB8AC3E}">
        <p14:creationId xmlns:p14="http://schemas.microsoft.com/office/powerpoint/2010/main" val="1021204901"/>
      </p:ext>
    </p:extLst>
  </p:cSld>
  <p:clrMapOvr>
    <a:masterClrMapping/>
  </p:clrMapOvr>
</p:sld>
</file>

<file path=ppt/theme/theme1.xml><?xml version="1.0" encoding="utf-8"?>
<a:theme xmlns:a="http://schemas.openxmlformats.org/drawingml/2006/main" name="MB -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 - Default" id="{7EAED0ED-CAC2-49CB-8394-31D41EF6C6C6}" vid="{FEFCECE1-91CB-4AEF-AFD5-1AECA1917C25}"/>
    </a:ext>
  </a:extLst>
</a:theme>
</file>

<file path=docProps/app.xml><?xml version="1.0" encoding="utf-8"?>
<Properties xmlns="http://schemas.openxmlformats.org/officeDocument/2006/extended-properties" xmlns:vt="http://schemas.openxmlformats.org/officeDocument/2006/docPropsVTypes">
  <Template>MB - Default</Template>
  <TotalTime>160</TotalTime>
  <Words>2380</Words>
  <Application>Microsoft Office PowerPoint</Application>
  <PresentationFormat>Widescreen</PresentationFormat>
  <Paragraphs>299</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Arial Nova</vt:lpstr>
      <vt:lpstr>Calibri</vt:lpstr>
      <vt:lpstr>Calibri Light</vt:lpstr>
      <vt:lpstr>Courier New</vt:lpstr>
      <vt:lpstr>Lato</vt:lpstr>
      <vt:lpstr>Wingdings</vt:lpstr>
      <vt:lpstr>MB - Default</vt:lpstr>
      <vt:lpstr>Surgical site infection (SSI)</vt:lpstr>
      <vt:lpstr>Surgical site infection (SSI)</vt:lpstr>
      <vt:lpstr>Etiology – Causative pathogens</vt:lpstr>
      <vt:lpstr>Etiology – Risk factors</vt:lpstr>
      <vt:lpstr>Surgical wound classification</vt:lpstr>
      <vt:lpstr>Surgical wound classification</vt:lpstr>
      <vt:lpstr>Classification and clinical features of SSI</vt:lpstr>
      <vt:lpstr>Classification and clinical features of SSI</vt:lpstr>
      <vt:lpstr>Classification and clinical features of SSI</vt:lpstr>
      <vt:lpstr>Classification and clinical features of SSI</vt:lpstr>
      <vt:lpstr>Complications of SSI</vt:lpstr>
      <vt:lpstr>Prevention</vt:lpstr>
      <vt:lpstr>Diagnostics</vt:lpstr>
      <vt:lpstr>General principles of Treatment</vt:lpstr>
      <vt:lpstr>Surgical Management</vt:lpstr>
      <vt:lpstr>Surgical Debridement </vt:lpstr>
      <vt:lpstr>Surgical Debridement</vt:lpstr>
      <vt:lpstr>Enzymatic Debridement</vt:lpstr>
      <vt:lpstr>Autolytic Debridement</vt:lpstr>
      <vt:lpstr>Mechanical Debridement</vt:lpstr>
      <vt:lpstr>Biological Debridement</vt:lpstr>
      <vt:lpstr>Empiric antibiotic therapy for SSI</vt:lpstr>
      <vt:lpstr>Specific local wound infections</vt:lpstr>
      <vt:lpstr>Tetanus</vt:lpstr>
      <vt:lpstr>Tetanus</vt:lpstr>
      <vt:lpstr>Gas Gangrene</vt:lpstr>
      <vt:lpstr>Gas Gangrene</vt:lpstr>
      <vt:lpstr>Necrotizing Fasciitis</vt:lpstr>
      <vt:lpstr>Necrotizing Fasciitis</vt:lpstr>
      <vt:lpstr>Necrotizing Fasciitis</vt:lpstr>
      <vt:lpstr>Fournier Gangrene</vt:lpstr>
      <vt:lpstr>Fournier Gangrene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site infection (SSI)</dc:title>
  <dc:creator>mahmoud barakat</dc:creator>
  <cp:lastModifiedBy>احمد طه احمد الدعباس</cp:lastModifiedBy>
  <cp:revision>15</cp:revision>
  <dcterms:created xsi:type="dcterms:W3CDTF">2023-11-06T17:09:46Z</dcterms:created>
  <dcterms:modified xsi:type="dcterms:W3CDTF">2023-11-08T16:18:46Z</dcterms:modified>
</cp:coreProperties>
</file>