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1" r:id="rId1"/>
  </p:sldMasterIdLst>
  <p:notesMasterIdLst>
    <p:notesMasterId r:id="rId42"/>
  </p:notesMasterIdLst>
  <p:sldIdLst>
    <p:sldId id="256" r:id="rId2"/>
    <p:sldId id="299" r:id="rId3"/>
    <p:sldId id="269" r:id="rId4"/>
    <p:sldId id="272" r:id="rId5"/>
    <p:sldId id="270" r:id="rId6"/>
    <p:sldId id="273" r:id="rId7"/>
    <p:sldId id="294" r:id="rId8"/>
    <p:sldId id="274" r:id="rId9"/>
    <p:sldId id="305" r:id="rId10"/>
    <p:sldId id="306" r:id="rId11"/>
    <p:sldId id="277" r:id="rId12"/>
    <p:sldId id="280" r:id="rId13"/>
    <p:sldId id="307" r:id="rId14"/>
    <p:sldId id="285" r:id="rId15"/>
    <p:sldId id="286" r:id="rId16"/>
    <p:sldId id="289" r:id="rId17"/>
    <p:sldId id="278" r:id="rId18"/>
    <p:sldId id="282" r:id="rId19"/>
    <p:sldId id="284" r:id="rId20"/>
    <p:sldId id="281" r:id="rId21"/>
    <p:sldId id="287" r:id="rId22"/>
    <p:sldId id="300" r:id="rId23"/>
    <p:sldId id="288" r:id="rId24"/>
    <p:sldId id="290" r:id="rId25"/>
    <p:sldId id="292" r:id="rId26"/>
    <p:sldId id="304" r:id="rId27"/>
    <p:sldId id="259" r:id="rId28"/>
    <p:sldId id="258" r:id="rId29"/>
    <p:sldId id="260" r:id="rId30"/>
    <p:sldId id="261" r:id="rId31"/>
    <p:sldId id="302" r:id="rId32"/>
    <p:sldId id="264" r:id="rId33"/>
    <p:sldId id="263" r:id="rId34"/>
    <p:sldId id="265" r:id="rId35"/>
    <p:sldId id="266" r:id="rId36"/>
    <p:sldId id="296" r:id="rId37"/>
    <p:sldId id="267" r:id="rId38"/>
    <p:sldId id="268" r:id="rId39"/>
    <p:sldId id="295" r:id="rId40"/>
    <p:sldId id="30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3840" userDrawn="1">
          <p15:clr>
            <a:srgbClr val="A4A3A4"/>
          </p15:clr>
        </p15:guide>
        <p15:guide id="3"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56"/>
    <a:srgbClr val="CC3399"/>
    <a:srgbClr val="A4660C"/>
    <a:srgbClr val="9EFF29"/>
    <a:srgbClr val="FCA82C"/>
    <a:srgbClr val="E25050"/>
    <a:srgbClr val="FF856D"/>
    <a:srgbClr val="952F69"/>
    <a:srgbClr val="FF2549"/>
    <a:srgbClr val="003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94" autoAdjust="0"/>
    <p:restoredTop sz="97760" autoAdjust="0"/>
  </p:normalViewPr>
  <p:slideViewPr>
    <p:cSldViewPr snapToGrid="0">
      <p:cViewPr varScale="1">
        <p:scale>
          <a:sx n="74" d="100"/>
          <a:sy n="74" d="100"/>
        </p:scale>
        <p:origin x="462" y="54"/>
      </p:cViewPr>
      <p:guideLst>
        <p:guide orient="horz" pos="1620"/>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pPr/>
              <a:t>4/25/2023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pPr/>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pPr/>
              <a:t>29</a:t>
            </a:fld>
            <a:endParaRPr lang="en-US"/>
          </a:p>
        </p:txBody>
      </p:sp>
    </p:spTree>
    <p:extLst>
      <p:ext uri="{BB962C8B-B14F-4D97-AF65-F5344CB8AC3E}">
        <p14:creationId xmlns:p14="http://schemas.microsoft.com/office/powerpoint/2010/main" val="1284596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4/25/2023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56859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4/25/2023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52393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4/25/2023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92697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4/25/2023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6101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4/25/2023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98542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7DE6118-2437-4B30-8E3C-4D2BE6020583}" type="datetimeFigureOut">
              <a:rPr lang="en-US" smtClean="0"/>
              <a:pPr/>
              <a:t>4/25/2023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855814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7DE6118-2437-4B30-8E3C-4D2BE6020583}" type="datetimeFigureOut">
              <a:rPr lang="en-US" smtClean="0"/>
              <a:pPr/>
              <a:t>4/25/2023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34097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4/25/2023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71011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4/25/2023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37359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4/25/2023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04157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4/25/2023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71098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pPr/>
              <a:t>4/25/2023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52711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pPr/>
              <a:t>4/25/2023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39465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pPr/>
              <a:t>4/25/2023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1022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7DE6118-2437-4B30-8E3C-4D2BE6020583}" type="datetimeFigureOut">
              <a:rPr lang="en-US" smtClean="0"/>
              <a:pPr/>
              <a:t>4/25/2023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57586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4/25/2023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85074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4/25/2023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39376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7DE6118-2437-4B30-8E3C-4D2BE6020583}" type="datetimeFigureOut">
              <a:rPr lang="en-US" smtClean="0"/>
              <a:pPr/>
              <a:t>4/25/2023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69496981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933" y="1486986"/>
            <a:ext cx="7403689" cy="2222089"/>
          </a:xfrm>
        </p:spPr>
        <p:txBody>
          <a:bodyPr>
            <a:normAutofit/>
          </a:bodyPr>
          <a:lstStyle/>
          <a:p>
            <a:r>
              <a:rPr lang="en-US" dirty="0"/>
              <a:t>Complications of DM</a:t>
            </a:r>
          </a:p>
        </p:txBody>
      </p:sp>
      <p:sp>
        <p:nvSpPr>
          <p:cNvPr id="6" name="مربع نص 5"/>
          <p:cNvSpPr txBox="1"/>
          <p:nvPr/>
        </p:nvSpPr>
        <p:spPr>
          <a:xfrm>
            <a:off x="902268" y="3709075"/>
            <a:ext cx="3254375" cy="2308324"/>
          </a:xfrm>
          <a:prstGeom prst="rect">
            <a:avLst/>
          </a:prstGeom>
          <a:noFill/>
        </p:spPr>
        <p:txBody>
          <a:bodyPr wrap="square" rtlCol="1">
            <a:spAutoFit/>
          </a:bodyPr>
          <a:lstStyle/>
          <a:p>
            <a:r>
              <a:rPr lang="en-US" sz="2400" dirty="0"/>
              <a:t>Done by :</a:t>
            </a:r>
          </a:p>
          <a:p>
            <a:pPr marL="342900" indent="-342900">
              <a:buFont typeface="Wingdings" panose="05000000000000000000" pitchFamily="2" charset="2"/>
              <a:buChar char="§"/>
            </a:pPr>
            <a:r>
              <a:rPr lang="en-US" sz="2400" dirty="0" smtClean="0"/>
              <a:t>Khalil </a:t>
            </a:r>
            <a:r>
              <a:rPr lang="en-US" sz="2400" dirty="0" err="1" smtClean="0"/>
              <a:t>abu</a:t>
            </a:r>
            <a:r>
              <a:rPr lang="en-US" sz="2400" dirty="0" smtClean="0"/>
              <a:t> </a:t>
            </a:r>
            <a:r>
              <a:rPr lang="en-US" sz="2400" dirty="0" err="1" smtClean="0"/>
              <a:t>awwad</a:t>
            </a:r>
            <a:endParaRPr lang="en-US" sz="2400" dirty="0"/>
          </a:p>
          <a:p>
            <a:pPr marL="342900" indent="-342900">
              <a:buFont typeface="Wingdings" panose="05000000000000000000" pitchFamily="2" charset="2"/>
              <a:buChar char="§"/>
            </a:pPr>
            <a:r>
              <a:rPr lang="en-US" sz="2400" dirty="0" err="1" smtClean="0"/>
              <a:t>Moath</a:t>
            </a:r>
            <a:r>
              <a:rPr lang="en-US" sz="2400" dirty="0" smtClean="0"/>
              <a:t> </a:t>
            </a:r>
            <a:r>
              <a:rPr lang="en-US" sz="2400" dirty="0" err="1" smtClean="0"/>
              <a:t>alharasees</a:t>
            </a:r>
            <a:endParaRPr lang="en-US" sz="2400" dirty="0"/>
          </a:p>
          <a:p>
            <a:pPr marL="342900" indent="-342900">
              <a:buFont typeface="Wingdings" panose="05000000000000000000" pitchFamily="2" charset="2"/>
              <a:buChar char="§"/>
            </a:pPr>
            <a:r>
              <a:rPr lang="en-US" sz="2400" dirty="0" smtClean="0"/>
              <a:t>Yousef </a:t>
            </a:r>
            <a:r>
              <a:rPr lang="en-US" sz="2400" dirty="0" err="1" smtClean="0"/>
              <a:t>abu</a:t>
            </a:r>
            <a:r>
              <a:rPr lang="en-US" sz="2400" dirty="0" smtClean="0"/>
              <a:t> </a:t>
            </a:r>
            <a:r>
              <a:rPr lang="en-US" sz="2400" dirty="0" err="1" smtClean="0"/>
              <a:t>halawah</a:t>
            </a:r>
            <a:endParaRPr lang="en-US" sz="2400" dirty="0"/>
          </a:p>
          <a:p>
            <a:pPr marL="342900" indent="-342900">
              <a:buFont typeface="Wingdings" panose="05000000000000000000" pitchFamily="2" charset="2"/>
              <a:buChar char="§"/>
            </a:pPr>
            <a:r>
              <a:rPr lang="en-US" sz="2400" dirty="0" smtClean="0"/>
              <a:t>Ahmad </a:t>
            </a:r>
            <a:r>
              <a:rPr lang="en-US" sz="2400" dirty="0" err="1"/>
              <a:t>alsarayreh</a:t>
            </a:r>
            <a:endParaRPr lang="en-US" sz="2400" dirty="0"/>
          </a:p>
          <a:p>
            <a:endParaRPr lang="en-US" sz="2400" dirty="0"/>
          </a:p>
        </p:txBody>
      </p:sp>
    </p:spTree>
    <p:extLst>
      <p:ext uri="{BB962C8B-B14F-4D97-AF65-F5344CB8AC3E}">
        <p14:creationId xmlns:p14="http://schemas.microsoft.com/office/powerpoint/2010/main" val="36392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13646" y="321972"/>
            <a:ext cx="10740980" cy="4278094"/>
          </a:xfrm>
          <a:prstGeom prst="rect">
            <a:avLst/>
          </a:prstGeom>
          <a:noFill/>
        </p:spPr>
        <p:txBody>
          <a:bodyPr wrap="square" rtlCol="0">
            <a:spAutoFit/>
          </a:bodyPr>
          <a:lstStyle/>
          <a:p>
            <a:r>
              <a:rPr lang="en-US" sz="3200" b="1" dirty="0" smtClean="0">
                <a:solidFill>
                  <a:srgbClr val="FF0000"/>
                </a:solidFill>
              </a:rPr>
              <a:t>Treatment</a:t>
            </a:r>
          </a:p>
          <a:p>
            <a:r>
              <a:rPr lang="en-US" sz="2400" dirty="0" smtClean="0"/>
              <a:t>The best treatment is prevention and regular foot care </a:t>
            </a:r>
          </a:p>
          <a:p>
            <a:endParaRPr lang="en-US" sz="2400" b="1" dirty="0">
              <a:solidFill>
                <a:srgbClr val="FF0000"/>
              </a:solidFill>
            </a:endParaRPr>
          </a:p>
          <a:p>
            <a:r>
              <a:rPr lang="en-US" sz="2400" b="1" dirty="0" err="1" smtClean="0">
                <a:solidFill>
                  <a:srgbClr val="FF0000"/>
                </a:solidFill>
              </a:rPr>
              <a:t>Mangment</a:t>
            </a:r>
            <a:endParaRPr lang="en-US" sz="2400" b="1" dirty="0" smtClean="0">
              <a:solidFill>
                <a:srgbClr val="FF0000"/>
              </a:solidFill>
            </a:endParaRPr>
          </a:p>
          <a:p>
            <a:r>
              <a:rPr lang="en-US" sz="2400" dirty="0">
                <a:latin typeface="Times New Roman" panose="02020603050405020304" pitchFamily="18" charset="0"/>
              </a:rPr>
              <a:t>The gold standard is:</a:t>
            </a:r>
          </a:p>
          <a:p>
            <a:endParaRPr lang="en-US" sz="2400" dirty="0">
              <a:latin typeface="Times New Roman" panose="02020603050405020304" pitchFamily="18" charset="0"/>
            </a:endParaRPr>
          </a:p>
          <a:p>
            <a:r>
              <a:rPr lang="en-US" sz="2400" dirty="0" smtClean="0"/>
              <a:t>A)</a:t>
            </a:r>
            <a:r>
              <a:rPr lang="en-US" sz="2400" dirty="0" smtClean="0">
                <a:latin typeface="Times New Roman" panose="02020603050405020304" pitchFamily="18" charset="0"/>
              </a:rPr>
              <a:t>debridement </a:t>
            </a:r>
            <a:r>
              <a:rPr lang="en-US" sz="2400" dirty="0">
                <a:latin typeface="Times New Roman" panose="02020603050405020304" pitchFamily="18" charset="0"/>
              </a:rPr>
              <a:t>of the wound </a:t>
            </a:r>
          </a:p>
          <a:p>
            <a:r>
              <a:rPr lang="en-US" sz="2400" dirty="0" smtClean="0"/>
              <a:t>B)</a:t>
            </a:r>
            <a:r>
              <a:rPr lang="en-US" sz="2400" dirty="0" smtClean="0">
                <a:latin typeface="Times New Roman" panose="02020603050405020304" pitchFamily="18" charset="0"/>
              </a:rPr>
              <a:t>off-loading </a:t>
            </a:r>
            <a:r>
              <a:rPr lang="en-US" sz="2400" dirty="0">
                <a:latin typeface="Times New Roman" panose="02020603050405020304" pitchFamily="18" charset="0"/>
              </a:rPr>
              <a:t>of the ulcer</a:t>
            </a:r>
          </a:p>
          <a:p>
            <a:r>
              <a:rPr lang="en-US" sz="2400" dirty="0" smtClean="0"/>
              <a:t>C)</a:t>
            </a:r>
            <a:r>
              <a:rPr lang="en-US" sz="2400" dirty="0" smtClean="0">
                <a:latin typeface="Times New Roman" panose="02020603050405020304" pitchFamily="18" charset="0"/>
              </a:rPr>
              <a:t>revascularization </a:t>
            </a:r>
            <a:r>
              <a:rPr lang="en-US" sz="2400" dirty="0">
                <a:latin typeface="Times New Roman" panose="02020603050405020304" pitchFamily="18" charset="0"/>
              </a:rPr>
              <a:t>–when indicated-</a:t>
            </a:r>
          </a:p>
          <a:p>
            <a:r>
              <a:rPr lang="en-US" sz="2400" smtClean="0"/>
              <a:t>D</a:t>
            </a:r>
            <a:r>
              <a:rPr lang="en-US" sz="2400" dirty="0"/>
              <a:t>)</a:t>
            </a:r>
            <a:r>
              <a:rPr lang="en-US" sz="2400" dirty="0">
                <a:latin typeface="Times New Roman" panose="02020603050405020304" pitchFamily="18" charset="0"/>
              </a:rPr>
              <a:t> management of infection</a:t>
            </a:r>
          </a:p>
          <a:p>
            <a:endParaRPr lang="en-US" sz="2400" b="1" dirty="0"/>
          </a:p>
        </p:txBody>
      </p:sp>
    </p:spTree>
    <p:extLst>
      <p:ext uri="{BB962C8B-B14F-4D97-AF65-F5344CB8AC3E}">
        <p14:creationId xmlns:p14="http://schemas.microsoft.com/office/powerpoint/2010/main" val="383928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856D">
            <a:alpha val="0"/>
          </a:srgbClr>
        </a:solidFill>
        <a:effectLst/>
      </p:bgPr>
    </p:bg>
    <p:spTree>
      <p:nvGrpSpPr>
        <p:cNvPr id="1" name=""/>
        <p:cNvGrpSpPr/>
        <p:nvPr/>
      </p:nvGrpSpPr>
      <p:grpSpPr>
        <a:xfrm>
          <a:off x="0" y="0"/>
          <a:ext cx="0" cy="0"/>
          <a:chOff x="0" y="0"/>
          <a:chExt cx="0" cy="0"/>
        </a:xfrm>
      </p:grpSpPr>
      <p:pic>
        <p:nvPicPr>
          <p:cNvPr id="7" name="عنصر نائب للمحتوى 6" descr="gr1_lrg.jpg"/>
          <p:cNvPicPr>
            <a:picLocks noGrp="1" noChangeAspect="1"/>
          </p:cNvPicPr>
          <p:nvPr>
            <p:ph sz="quarter" idx="13"/>
          </p:nvPr>
        </p:nvPicPr>
        <p:blipFill>
          <a:blip r:embed="rId2"/>
          <a:srcRect l="32964" t="4203" r="41044"/>
          <a:stretch>
            <a:fillRect/>
          </a:stretch>
        </p:blipFill>
        <p:spPr>
          <a:xfrm>
            <a:off x="5389517" y="310643"/>
            <a:ext cx="5537200" cy="6204855"/>
          </a:xfrm>
        </p:spPr>
      </p:pic>
      <p:sp>
        <p:nvSpPr>
          <p:cNvPr id="9" name="مربع نص 8"/>
          <p:cNvSpPr txBox="1"/>
          <p:nvPr/>
        </p:nvSpPr>
        <p:spPr>
          <a:xfrm>
            <a:off x="1774372" y="1585687"/>
            <a:ext cx="3098800" cy="830997"/>
          </a:xfrm>
          <a:prstGeom prst="rect">
            <a:avLst/>
          </a:prstGeom>
          <a:solidFill>
            <a:srgbClr val="FF856D"/>
          </a:solidFill>
          <a:effectLst>
            <a:glow rad="139700">
              <a:schemeClr val="accent2">
                <a:satMod val="175000"/>
                <a:alpha val="40000"/>
              </a:schemeClr>
            </a:glow>
          </a:effectLst>
        </p:spPr>
        <p:txBody>
          <a:bodyPr wrap="square" rtlCol="1">
            <a:spAutoFit/>
          </a:bodyPr>
          <a:lstStyle/>
          <a:p>
            <a:pPr algn="ctr"/>
            <a:r>
              <a:rPr lang="en-US" sz="4800" dirty="0">
                <a:solidFill>
                  <a:schemeClr val="tx1">
                    <a:lumMod val="95000"/>
                    <a:lumOff val="5000"/>
                  </a:schemeClr>
                </a:solidFill>
                <a:effectLst>
                  <a:outerShdw blurRad="38100" dist="38100" dir="2700000" algn="tl">
                    <a:srgbClr val="000000">
                      <a:alpha val="43137"/>
                    </a:srgbClr>
                  </a:outerShdw>
                </a:effectLst>
                <a:latin typeface="Arial Rounded MT Bold" pitchFamily="34" charset="0"/>
              </a:rPr>
              <a:t>NOW …. </a:t>
            </a:r>
            <a:endParaRPr lang="ar-SA" sz="4800" dirty="0">
              <a:solidFill>
                <a:schemeClr val="tx1">
                  <a:lumMod val="95000"/>
                  <a:lumOff val="5000"/>
                </a:schemeClr>
              </a:solidFill>
              <a:effectLst>
                <a:outerShdw blurRad="38100" dist="38100" dir="2700000" algn="tl">
                  <a:srgbClr val="000000">
                    <a:alpha val="43137"/>
                  </a:srgbClr>
                </a:outerShdw>
              </a:effectLst>
              <a:latin typeface="Arial Rounded MT Bold" pitchFamily="34" charset="0"/>
            </a:endParaRPr>
          </a:p>
        </p:txBody>
      </p:sp>
      <p:sp>
        <p:nvSpPr>
          <p:cNvPr id="10" name="مربع نص 9"/>
          <p:cNvSpPr txBox="1"/>
          <p:nvPr/>
        </p:nvSpPr>
        <p:spPr>
          <a:xfrm>
            <a:off x="1761672" y="2720574"/>
            <a:ext cx="3111500" cy="1384995"/>
          </a:xfrm>
          <a:prstGeom prst="rect">
            <a:avLst/>
          </a:prstGeom>
          <a:solidFill>
            <a:srgbClr val="FF856D"/>
          </a:solidFill>
          <a:effectLst>
            <a:glow rad="139700">
              <a:schemeClr val="accent2">
                <a:satMod val="175000"/>
                <a:alpha val="40000"/>
              </a:schemeClr>
            </a:glow>
          </a:effectLst>
        </p:spPr>
        <p:txBody>
          <a:bodyPr wrap="square" rtlCol="1">
            <a:spAutoFit/>
          </a:bodyPr>
          <a:lstStyle/>
          <a:p>
            <a:pPr algn="ctr"/>
            <a:r>
              <a:rPr lang="en-US" sz="2800" dirty="0">
                <a:solidFill>
                  <a:schemeClr val="bg1"/>
                </a:solidFill>
                <a:effectLst>
                  <a:outerShdw blurRad="38100" dist="38100" dir="2700000" algn="tl">
                    <a:srgbClr val="000000">
                      <a:alpha val="43137"/>
                    </a:srgbClr>
                  </a:outerShdw>
                </a:effectLst>
              </a:rPr>
              <a:t>MICRO</a:t>
            </a:r>
            <a:r>
              <a:rPr lang="en-US" sz="2800" dirty="0">
                <a:effectLst>
                  <a:outerShdw blurRad="38100" dist="38100" dir="2700000" algn="tl">
                    <a:srgbClr val="000000">
                      <a:alpha val="43137"/>
                    </a:srgbClr>
                  </a:outerShdw>
                </a:effectLst>
              </a:rPr>
              <a:t>VASCULAR </a:t>
            </a:r>
          </a:p>
          <a:p>
            <a:pPr algn="ctr"/>
            <a:r>
              <a:rPr lang="en-US" sz="2800" dirty="0">
                <a:effectLst>
                  <a:outerShdw blurRad="38100" dist="38100" dir="2700000" algn="tl">
                    <a:srgbClr val="000000">
                      <a:alpha val="43137"/>
                    </a:srgbClr>
                  </a:outerShdw>
                </a:effectLst>
              </a:rPr>
              <a:t>COMPLICATIONS </a:t>
            </a:r>
            <a:endParaRPr lang="ar-SA" sz="2800"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36625" y="303206"/>
            <a:ext cx="8798853" cy="1063423"/>
          </a:xfrm>
        </p:spPr>
        <p:txBody>
          <a:bodyPr>
            <a:normAutofit fontScale="90000"/>
          </a:bodyPr>
          <a:lstStyle/>
          <a:p>
            <a:pPr algn="ctr"/>
            <a:r>
              <a:rPr lang="en-US" sz="4400" dirty="0"/>
              <a:t/>
            </a:r>
            <a:br>
              <a:rPr lang="en-US" sz="4400" dirty="0"/>
            </a:br>
            <a:r>
              <a:rPr lang="en-US" sz="4400" dirty="0"/>
              <a:t>PATHOPHYSIOLOGY </a:t>
            </a:r>
          </a:p>
        </p:txBody>
      </p:sp>
      <p:sp>
        <p:nvSpPr>
          <p:cNvPr id="5" name="Content Placeholder 2"/>
          <p:cNvSpPr txBox="1">
            <a:spLocks/>
          </p:cNvSpPr>
          <p:nvPr/>
        </p:nvSpPr>
        <p:spPr>
          <a:xfrm>
            <a:off x="1490869" y="1879744"/>
            <a:ext cx="8798852" cy="4525963"/>
          </a:xfrm>
          <a:prstGeom prst="rect">
            <a:avLst/>
          </a:prstGeom>
          <a:noFill/>
        </p:spPr>
        <p:txBody>
          <a:bodyPr vert="horz" lIns="91440" tIns="45720" rIns="91440" bIns="45720" rtlCol="0">
            <a:normAutofit/>
          </a:bodyPr>
          <a:lstStyle/>
          <a:p>
            <a:pPr marL="342900" indent="-342900" algn="ctr">
              <a:spcBef>
                <a:spcPct val="20000"/>
              </a:spcBef>
              <a:buFont typeface="Arial" pitchFamily="34" charset="0"/>
              <a:buChar char="•"/>
              <a:defRPr/>
            </a:pPr>
            <a:r>
              <a:rPr lang="en-US" sz="2800" dirty="0">
                <a:solidFill>
                  <a:srgbClr val="FF0000"/>
                </a:solidFill>
                <a:effectLst>
                  <a:outerShdw blurRad="38100" dist="38100" dir="2700000" algn="tl">
                    <a:srgbClr val="000000">
                      <a:alpha val="43137"/>
                    </a:srgbClr>
                  </a:outerShdw>
                </a:effectLst>
              </a:rPr>
              <a:t>Chronic hyperglycemia</a:t>
            </a:r>
          </a:p>
          <a:p>
            <a:pPr marL="342900" indent="-342900" algn="ctr">
              <a:spcBef>
                <a:spcPct val="20000"/>
              </a:spcBef>
              <a:defRPr/>
            </a:pPr>
            <a:r>
              <a:rPr lang="en-US" sz="2800" dirty="0">
                <a:effectLst>
                  <a:outerShdw blurRad="38100" dist="38100" dir="2700000" algn="tl">
                    <a:srgbClr val="000000">
                      <a:alpha val="43137"/>
                    </a:srgbClr>
                  </a:outerShdw>
                </a:effectLst>
              </a:rPr>
              <a:t>    </a:t>
            </a:r>
            <a:r>
              <a:rPr lang="en-US" sz="2800" dirty="0"/>
              <a:t>is the primary factor in the development of microvascular complications , results in : </a:t>
            </a:r>
          </a:p>
          <a:p>
            <a:pPr marL="342900" indent="-342900" algn="ctr">
              <a:spcBef>
                <a:spcPct val="20000"/>
              </a:spcBef>
              <a:defRPr/>
            </a:pPr>
            <a:endParaRPr lang="en-US" sz="2800" dirty="0"/>
          </a:p>
          <a:p>
            <a:pPr marL="342900" indent="-342900" algn="ctr">
              <a:spcBef>
                <a:spcPct val="20000"/>
              </a:spcBef>
              <a:defRPr/>
            </a:pPr>
            <a:r>
              <a:rPr lang="en-US" sz="2800" dirty="0"/>
              <a:t>     </a:t>
            </a:r>
            <a:r>
              <a:rPr lang="en-US" sz="3600" b="1" dirty="0"/>
              <a:t>Glycation of proteins and lipids with subsequent impaired protein and cell membrane function and tissue damage </a:t>
            </a:r>
            <a:endParaRPr lang="en-US" sz="2800" b="1" dirty="0"/>
          </a:p>
        </p:txBody>
      </p:sp>
    </p:spTree>
    <p:extLst>
      <p:ext uri="{BB962C8B-B14F-4D97-AF65-F5344CB8AC3E}">
        <p14:creationId xmlns:p14="http://schemas.microsoft.com/office/powerpoint/2010/main" val="110163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67426" y="141668"/>
            <a:ext cx="11784168" cy="658316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24346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81100" y="350732"/>
            <a:ext cx="9147756" cy="1018035"/>
          </a:xfrm>
        </p:spPr>
        <p:txBody>
          <a:bodyPr>
            <a:normAutofit fontScale="90000"/>
          </a:bodyPr>
          <a:lstStyle/>
          <a:p>
            <a:pPr algn="ctr"/>
            <a:r>
              <a:rPr lang="en-US" b="1" dirty="0">
                <a:solidFill>
                  <a:srgbClr val="FFC000"/>
                </a:solidFill>
              </a:rPr>
              <a:t/>
            </a:r>
            <a:br>
              <a:rPr lang="en-US" b="1" dirty="0">
                <a:solidFill>
                  <a:srgbClr val="FFC000"/>
                </a:solidFill>
              </a:rPr>
            </a:br>
            <a:r>
              <a:rPr lang="en-US" b="1" dirty="0">
                <a:solidFill>
                  <a:srgbClr val="FFC000"/>
                </a:solidFill>
              </a:rPr>
              <a:t>DIABETIC NEUROPATHY</a:t>
            </a:r>
            <a:endParaRPr lang="ar-SA" dirty="0"/>
          </a:p>
        </p:txBody>
      </p:sp>
      <p:sp>
        <p:nvSpPr>
          <p:cNvPr id="4" name="عنوان 1"/>
          <p:cNvSpPr txBox="1">
            <a:spLocks/>
          </p:cNvSpPr>
          <p:nvPr/>
        </p:nvSpPr>
        <p:spPr>
          <a:xfrm>
            <a:off x="1841500" y="1989138"/>
            <a:ext cx="8623300" cy="3979862"/>
          </a:xfrm>
          <a:prstGeom prst="rect">
            <a:avLst/>
          </a:prstGeom>
        </p:spPr>
        <p:txBody>
          <a:bodyPr vert="horz" lIns="91440" tIns="45720" rIns="91440" bIns="45720" rtlCol="0" anchor="ctr">
            <a:normAutofit fontScale="97500"/>
          </a:bodyPr>
          <a:lstStyle/>
          <a:p>
            <a:pPr>
              <a:spcBef>
                <a:spcPct val="0"/>
              </a:spcBef>
              <a:defRPr/>
            </a:pPr>
            <a:r>
              <a:rPr lang="en-US" sz="3300" b="1" dirty="0">
                <a:solidFill>
                  <a:srgbClr val="FF0000"/>
                </a:solidFill>
                <a:effectLst>
                  <a:outerShdw blurRad="50800" dist="38100" dir="2700000" algn="tl" rotWithShape="0">
                    <a:prstClr val="black">
                      <a:alpha val="40000"/>
                    </a:prstClr>
                  </a:outerShdw>
                </a:effectLst>
                <a:latin typeface="+mj-lt"/>
                <a:ea typeface="+mj-ea"/>
                <a:cs typeface="+mj-cs"/>
              </a:rPr>
              <a:t/>
            </a:r>
            <a:br>
              <a:rPr lang="en-US" sz="3300" b="1" dirty="0">
                <a:solidFill>
                  <a:srgbClr val="FF0000"/>
                </a:solidFill>
                <a:effectLst>
                  <a:outerShdw blurRad="50800" dist="38100" dir="2700000" algn="tl" rotWithShape="0">
                    <a:prstClr val="black">
                      <a:alpha val="40000"/>
                    </a:prstClr>
                  </a:outerShdw>
                </a:effectLst>
                <a:latin typeface="+mj-lt"/>
                <a:ea typeface="+mj-ea"/>
                <a:cs typeface="+mj-cs"/>
              </a:rPr>
            </a:br>
            <a:r>
              <a:rPr lang="en-US" sz="3700" b="1" dirty="0">
                <a:solidFill>
                  <a:srgbClr val="FF0000"/>
                </a:solidFill>
                <a:effectLst>
                  <a:outerShdw blurRad="50800" dist="38100" dir="2700000" algn="tl" rotWithShape="0">
                    <a:prstClr val="black">
                      <a:alpha val="40000"/>
                    </a:prstClr>
                  </a:outerShdw>
                </a:effectLst>
                <a:latin typeface="+mj-lt"/>
                <a:ea typeface="+mj-ea"/>
                <a:cs typeface="+mj-cs"/>
              </a:rPr>
              <a:t>A-</a:t>
            </a:r>
            <a:r>
              <a:rPr lang="en-US" sz="3300" b="1" dirty="0">
                <a:solidFill>
                  <a:srgbClr val="FF0000"/>
                </a:solidFill>
                <a:effectLst>
                  <a:outerShdw blurRad="50800" dist="38100" dir="2700000" algn="tl" rotWithShape="0">
                    <a:prstClr val="black">
                      <a:alpha val="40000"/>
                    </a:prstClr>
                  </a:outerShdw>
                </a:effectLst>
                <a:latin typeface="+mj-lt"/>
                <a:ea typeface="+mj-ea"/>
                <a:cs typeface="+mj-cs"/>
              </a:rPr>
              <a:t> </a:t>
            </a:r>
            <a:r>
              <a:rPr lang="en-US" sz="3700" b="1" dirty="0">
                <a:solidFill>
                  <a:srgbClr val="FF0000"/>
                </a:solidFill>
                <a:effectLst>
                  <a:outerShdw blurRad="50800" dist="38100" dir="2700000" algn="tl" rotWithShape="0">
                    <a:prstClr val="black">
                      <a:alpha val="40000"/>
                    </a:prstClr>
                  </a:outerShdw>
                </a:effectLst>
                <a:latin typeface="+mj-lt"/>
                <a:ea typeface="+mj-ea"/>
                <a:cs typeface="+mj-cs"/>
              </a:rPr>
              <a:t>AUTONOMIC NEUROPATHY : </a:t>
            </a:r>
          </a:p>
          <a:p>
            <a:pPr>
              <a:spcBef>
                <a:spcPct val="0"/>
              </a:spcBef>
              <a:defRPr/>
            </a:pPr>
            <a:r>
              <a:rPr lang="en-US" sz="2900" dirty="0">
                <a:effectLst>
                  <a:outerShdw blurRad="50800" dist="38100" dir="2700000" algn="tl" rotWithShape="0">
                    <a:prstClr val="black">
                      <a:alpha val="40000"/>
                    </a:prstClr>
                  </a:outerShdw>
                </a:effectLst>
                <a:latin typeface="+mj-lt"/>
                <a:ea typeface="+mj-ea"/>
                <a:cs typeface="+mj-cs"/>
              </a:rPr>
              <a:t>1- impotence in men </a:t>
            </a:r>
          </a:p>
          <a:p>
            <a:pPr>
              <a:spcBef>
                <a:spcPct val="0"/>
              </a:spcBef>
              <a:defRPr/>
            </a:pPr>
            <a:r>
              <a:rPr lang="en-US" sz="2900" dirty="0">
                <a:effectLst>
                  <a:outerShdw blurRad="50800" dist="38100" dir="2700000" algn="tl" rotWithShape="0">
                    <a:prstClr val="black">
                      <a:alpha val="40000"/>
                    </a:prstClr>
                  </a:outerShdw>
                </a:effectLst>
                <a:latin typeface="+mj-lt"/>
                <a:ea typeface="+mj-ea"/>
                <a:cs typeface="+mj-cs"/>
              </a:rPr>
              <a:t>2- neurogenic bladder (retention , incontinence )</a:t>
            </a:r>
          </a:p>
          <a:p>
            <a:pPr>
              <a:spcBef>
                <a:spcPct val="0"/>
              </a:spcBef>
              <a:defRPr/>
            </a:pPr>
            <a:r>
              <a:rPr lang="en-US" sz="2900" dirty="0">
                <a:effectLst>
                  <a:outerShdw blurRad="50800" dist="38100" dir="2700000" algn="tl" rotWithShape="0">
                    <a:prstClr val="black">
                      <a:alpha val="40000"/>
                    </a:prstClr>
                  </a:outerShdw>
                </a:effectLst>
                <a:latin typeface="+mj-lt"/>
                <a:ea typeface="+mj-ea"/>
                <a:cs typeface="+mj-cs"/>
              </a:rPr>
              <a:t>3- postural hypotension </a:t>
            </a:r>
          </a:p>
          <a:p>
            <a:pPr>
              <a:spcBef>
                <a:spcPct val="0"/>
              </a:spcBef>
              <a:defRPr/>
            </a:pPr>
            <a:r>
              <a:rPr lang="en-US" sz="2900" dirty="0">
                <a:effectLst>
                  <a:outerShdw blurRad="50800" dist="38100" dir="2700000" algn="tl" rotWithShape="0">
                    <a:prstClr val="black">
                      <a:alpha val="40000"/>
                    </a:prstClr>
                  </a:outerShdw>
                </a:effectLst>
                <a:latin typeface="+mj-lt"/>
                <a:ea typeface="+mj-ea"/>
                <a:cs typeface="+mj-cs"/>
              </a:rPr>
              <a:t>4- cardiac denervation </a:t>
            </a:r>
          </a:p>
          <a:p>
            <a:pPr>
              <a:spcBef>
                <a:spcPct val="0"/>
              </a:spcBef>
              <a:defRPr/>
            </a:pPr>
            <a:r>
              <a:rPr lang="en-US" sz="2900" dirty="0">
                <a:effectLst>
                  <a:outerShdw blurRad="50800" dist="38100" dir="2700000" algn="tl" rotWithShape="0">
                    <a:prstClr val="black">
                      <a:alpha val="40000"/>
                    </a:prstClr>
                  </a:outerShdw>
                </a:effectLst>
                <a:latin typeface="+mj-lt"/>
                <a:ea typeface="+mj-ea"/>
                <a:cs typeface="+mj-cs"/>
              </a:rPr>
              <a:t>5- gastroparesis ( chronic nausea and vomiting )</a:t>
            </a:r>
          </a:p>
          <a:p>
            <a:pPr>
              <a:spcBef>
                <a:spcPct val="0"/>
              </a:spcBef>
              <a:defRPr/>
            </a:pPr>
            <a:endParaRPr lang="ar-JO" sz="2000" dirty="0">
              <a:effectLst>
                <a:outerShdw blurRad="50800" dist="38100" dir="2700000" algn="tl" rotWithShape="0">
                  <a:prstClr val="black">
                    <a:alpha val="40000"/>
                  </a:prstClr>
                </a:outerShdw>
              </a:effectLst>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1286880" y="301853"/>
            <a:ext cx="9144000" cy="3979862"/>
          </a:xfrm>
          <a:prstGeom prst="rect">
            <a:avLst/>
          </a:prstGeom>
        </p:spPr>
        <p:txBody>
          <a:bodyPr vert="horz" lIns="91440" tIns="45720" rIns="91440" bIns="45720" rtlCol="0" anchor="ctr">
            <a:normAutofit fontScale="97500" lnSpcReduction="10000"/>
          </a:bodyPr>
          <a:lstStyle/>
          <a:p>
            <a:pPr>
              <a:spcBef>
                <a:spcPct val="0"/>
              </a:spcBef>
              <a:defRPr/>
            </a:pPr>
            <a:r>
              <a:rPr lang="en-US" sz="3300" b="1" dirty="0">
                <a:solidFill>
                  <a:srgbClr val="FF0000"/>
                </a:solidFill>
                <a:effectLst>
                  <a:outerShdw blurRad="50800" dist="38100" dir="2700000" algn="tl" rotWithShape="0">
                    <a:prstClr val="black">
                      <a:alpha val="40000"/>
                    </a:prstClr>
                  </a:outerShdw>
                </a:effectLst>
                <a:latin typeface="+mj-lt"/>
                <a:ea typeface="+mj-ea"/>
                <a:cs typeface="+mj-cs"/>
              </a:rPr>
              <a:t>B- PERIPHRAL NEUROPATHY  </a:t>
            </a:r>
            <a:r>
              <a:rPr lang="en-US" sz="2500" b="1" dirty="0">
                <a:solidFill>
                  <a:srgbClr val="FF0000"/>
                </a:solidFill>
                <a:effectLst>
                  <a:outerShdw blurRad="50800" dist="38100" dir="2700000" algn="tl" rotWithShape="0">
                    <a:prstClr val="black">
                      <a:alpha val="40000"/>
                    </a:prstClr>
                  </a:outerShdw>
                </a:effectLst>
                <a:latin typeface="+mj-lt"/>
                <a:ea typeface="+mj-ea"/>
                <a:cs typeface="+mj-cs"/>
              </a:rPr>
              <a:t>(distal symmetric neuropathy )</a:t>
            </a:r>
            <a:endParaRPr lang="en-US" sz="3300" b="1" dirty="0">
              <a:solidFill>
                <a:srgbClr val="FF0000"/>
              </a:solidFill>
              <a:effectLst>
                <a:outerShdw blurRad="50800" dist="38100" dir="2700000" algn="tl" rotWithShape="0">
                  <a:prstClr val="black">
                    <a:alpha val="40000"/>
                  </a:prstClr>
                </a:outerShdw>
              </a:effectLst>
              <a:latin typeface="+mj-lt"/>
              <a:ea typeface="+mj-ea"/>
              <a:cs typeface="+mj-cs"/>
            </a:endParaRPr>
          </a:p>
          <a:p>
            <a:pPr>
              <a:spcBef>
                <a:spcPct val="0"/>
              </a:spcBef>
              <a:buFontTx/>
              <a:buChar char="-"/>
              <a:defRPr/>
            </a:pPr>
            <a:r>
              <a:rPr lang="en-US" sz="2900" dirty="0">
                <a:effectLst>
                  <a:outerShdw blurRad="50800" dist="38100" dir="2700000" algn="tl" rotWithShape="0">
                    <a:prstClr val="black">
                      <a:alpha val="40000"/>
                    </a:prstClr>
                  </a:outerShdw>
                </a:effectLst>
                <a:latin typeface="+mj-lt"/>
                <a:ea typeface="+mj-ea"/>
                <a:cs typeface="+mj-cs"/>
              </a:rPr>
              <a:t>Usually affect sensory nerve in a stocking/glove pattern </a:t>
            </a:r>
          </a:p>
          <a:p>
            <a:pPr>
              <a:spcBef>
                <a:spcPct val="0"/>
              </a:spcBef>
              <a:buFontTx/>
              <a:buChar char="-"/>
              <a:defRPr/>
            </a:pPr>
            <a:r>
              <a:rPr lang="en-US" sz="2900" dirty="0">
                <a:effectLst>
                  <a:outerShdw blurRad="50800" dist="38100" dir="2700000" algn="tl" rotWithShape="0">
                    <a:prstClr val="black">
                      <a:alpha val="40000"/>
                    </a:prstClr>
                  </a:outerShdw>
                </a:effectLst>
                <a:latin typeface="+mj-lt"/>
                <a:ea typeface="+mj-ea"/>
                <a:cs typeface="+mj-cs"/>
              </a:rPr>
              <a:t> typically begins in feet and later in hands </a:t>
            </a:r>
          </a:p>
          <a:p>
            <a:pPr>
              <a:spcBef>
                <a:spcPct val="0"/>
              </a:spcBef>
              <a:buFontTx/>
              <a:buChar char="-"/>
              <a:defRPr/>
            </a:pPr>
            <a:r>
              <a:rPr lang="en-US" sz="2900" dirty="0">
                <a:effectLst>
                  <a:outerShdw blurRad="50800" dist="38100" dir="2700000" algn="tl" rotWithShape="0">
                    <a:prstClr val="black">
                      <a:alpha val="40000"/>
                    </a:prstClr>
                  </a:outerShdw>
                </a:effectLst>
                <a:latin typeface="+mj-lt"/>
                <a:ea typeface="+mj-ea"/>
                <a:cs typeface="+mj-cs"/>
              </a:rPr>
              <a:t>Numbness and paraesthesia are common </a:t>
            </a:r>
          </a:p>
          <a:p>
            <a:pPr>
              <a:spcBef>
                <a:spcPct val="0"/>
              </a:spcBef>
              <a:buFontTx/>
              <a:buChar char="-"/>
              <a:defRPr/>
            </a:pPr>
            <a:r>
              <a:rPr lang="en-US" sz="2900" dirty="0">
                <a:effectLst>
                  <a:outerShdw blurRad="50800" dist="38100" dir="2700000" algn="tl" rotWithShape="0">
                    <a:prstClr val="black">
                      <a:alpha val="40000"/>
                    </a:prstClr>
                  </a:outerShdw>
                </a:effectLst>
                <a:latin typeface="+mj-lt"/>
                <a:ea typeface="+mj-ea"/>
                <a:cs typeface="+mj-cs"/>
              </a:rPr>
              <a:t>LOSS OF SENSATION lead to ulcer formation </a:t>
            </a:r>
            <a:endParaRPr lang="ar-JO" sz="2900" dirty="0">
              <a:effectLst>
                <a:outerShdw blurRad="50800" dist="38100" dir="2700000" algn="tl" rotWithShape="0">
                  <a:prstClr val="black">
                    <a:alpha val="40000"/>
                  </a:prstClr>
                </a:outerShdw>
              </a:effectLst>
              <a:latin typeface="+mj-lt"/>
              <a:ea typeface="+mj-ea"/>
              <a:cs typeface="+mj-cs"/>
            </a:endParaRPr>
          </a:p>
          <a:p>
            <a:pPr>
              <a:spcBef>
                <a:spcPct val="0"/>
              </a:spcBef>
              <a:buFontTx/>
              <a:buChar char="-"/>
              <a:defRPr/>
            </a:pPr>
            <a:r>
              <a:rPr lang="en-US" sz="2900" dirty="0" err="1">
                <a:effectLst>
                  <a:outerShdw blurRad="50800" dist="38100" dir="2700000" algn="tl" rotWithShape="0">
                    <a:prstClr val="black">
                      <a:alpha val="40000"/>
                    </a:prstClr>
                  </a:outerShdw>
                </a:effectLst>
                <a:latin typeface="+mj-lt"/>
                <a:ea typeface="+mj-ea"/>
                <a:cs typeface="+mj-cs"/>
              </a:rPr>
              <a:t>Painfull</a:t>
            </a:r>
            <a:r>
              <a:rPr lang="en-US" sz="2900" dirty="0">
                <a:effectLst>
                  <a:outerShdw blurRad="50800" dist="38100" dir="2700000" algn="tl" rotWithShape="0">
                    <a:prstClr val="black">
                      <a:alpha val="40000"/>
                    </a:prstClr>
                  </a:outerShdw>
                </a:effectLst>
                <a:latin typeface="+mj-lt"/>
                <a:ea typeface="+mj-ea"/>
                <a:cs typeface="+mj-cs"/>
              </a:rPr>
              <a:t> diabetic neuropathy –hypersensitivity to light touch ,sever burning pain ,</a:t>
            </a:r>
            <a:r>
              <a:rPr lang="en-US" sz="2900" dirty="0" err="1">
                <a:effectLst>
                  <a:outerShdw blurRad="50800" dist="38100" dir="2700000" algn="tl" rotWithShape="0">
                    <a:prstClr val="black">
                      <a:alpha val="40000"/>
                    </a:prstClr>
                  </a:outerShdw>
                </a:effectLst>
                <a:latin typeface="+mj-lt"/>
                <a:ea typeface="+mj-ea"/>
                <a:cs typeface="+mj-cs"/>
              </a:rPr>
              <a:t>especialy</a:t>
            </a:r>
            <a:r>
              <a:rPr lang="en-US" sz="2900" dirty="0">
                <a:effectLst>
                  <a:outerShdw blurRad="50800" dist="38100" dir="2700000" algn="tl" rotWithShape="0">
                    <a:prstClr val="black">
                      <a:alpha val="40000"/>
                    </a:prstClr>
                  </a:outerShdw>
                </a:effectLst>
                <a:latin typeface="+mj-lt"/>
                <a:ea typeface="+mj-ea"/>
                <a:cs typeface="+mj-cs"/>
              </a:rPr>
              <a:t> at night that can be difficult to tolerate </a:t>
            </a:r>
          </a:p>
          <a:p>
            <a:pPr>
              <a:spcBef>
                <a:spcPct val="0"/>
              </a:spcBef>
              <a:buFontTx/>
              <a:buChar char="-"/>
              <a:defRPr/>
            </a:pPr>
            <a:r>
              <a:rPr lang="en-US" sz="2900" dirty="0">
                <a:effectLst>
                  <a:outerShdw blurRad="50800" dist="38100" dir="2700000" algn="tl" rotWithShape="0">
                    <a:prstClr val="black">
                      <a:alpha val="40000"/>
                    </a:prstClr>
                  </a:outerShdw>
                </a:effectLst>
                <a:latin typeface="+mj-lt"/>
                <a:ea typeface="+mj-ea"/>
                <a:cs typeface="+mj-cs"/>
              </a:rPr>
              <a:t>Treatment is with GABAPENTIN</a:t>
            </a:r>
          </a:p>
          <a:p>
            <a:pPr>
              <a:spcBef>
                <a:spcPct val="0"/>
              </a:spcBef>
              <a:defRPr/>
            </a:pPr>
            <a:endParaRPr lang="en-US" sz="2500" dirty="0">
              <a:solidFill>
                <a:schemeClr val="bg1"/>
              </a:solidFill>
              <a:effectLst>
                <a:outerShdw blurRad="50800" dist="38100" dir="2700000" algn="tl" rotWithShape="0">
                  <a:prstClr val="black">
                    <a:alpha val="40000"/>
                  </a:prstClr>
                </a:outerShdw>
              </a:effectLst>
              <a:latin typeface="+mj-lt"/>
              <a:ea typeface="+mj-ea"/>
              <a:cs typeface="+mj-cs"/>
            </a:endParaRPr>
          </a:p>
          <a:p>
            <a:pPr>
              <a:spcBef>
                <a:spcPct val="0"/>
              </a:spcBef>
              <a:defRPr/>
            </a:pPr>
            <a:endParaRPr lang="ar-JO" sz="2000" dirty="0">
              <a:effectLst>
                <a:outerShdw blurRad="50800" dist="38100" dir="2700000" algn="tl" rotWithShape="0">
                  <a:prstClr val="black">
                    <a:alpha val="40000"/>
                  </a:prstClr>
                </a:outerShdw>
              </a:effectLst>
              <a:latin typeface="+mj-lt"/>
              <a:ea typeface="+mj-ea"/>
              <a:cs typeface="+mj-cs"/>
            </a:endParaRPr>
          </a:p>
        </p:txBody>
      </p:sp>
      <p:sp>
        <p:nvSpPr>
          <p:cNvPr id="5" name="مستطيل 4"/>
          <p:cNvSpPr/>
          <p:nvPr/>
        </p:nvSpPr>
        <p:spPr>
          <a:xfrm>
            <a:off x="896984" y="3845587"/>
            <a:ext cx="10585267" cy="1938992"/>
          </a:xfrm>
          <a:prstGeom prst="rect">
            <a:avLst/>
          </a:prstGeom>
        </p:spPr>
        <p:txBody>
          <a:bodyPr wrap="square">
            <a:spAutoFit/>
          </a:bodyPr>
          <a:lstStyle/>
          <a:p>
            <a:pPr lvl="0">
              <a:spcBef>
                <a:spcPct val="0"/>
              </a:spcBef>
              <a:defRPr/>
            </a:pPr>
            <a:r>
              <a:rPr lang="en-US" sz="3200" b="1" dirty="0">
                <a:solidFill>
                  <a:srgbClr val="FF0000"/>
                </a:solidFill>
                <a:effectLst>
                  <a:outerShdw blurRad="50800" dist="38100" dir="2700000" algn="tl" rotWithShape="0">
                    <a:prstClr val="black">
                      <a:alpha val="40000"/>
                    </a:prstClr>
                  </a:outerShdw>
                </a:effectLst>
              </a:rPr>
              <a:t>C- CRANIAL NERVE COMPLICATION : </a:t>
            </a:r>
          </a:p>
          <a:p>
            <a:pPr lvl="0">
              <a:spcBef>
                <a:spcPct val="0"/>
              </a:spcBef>
              <a:defRPr/>
            </a:pPr>
            <a:r>
              <a:rPr lang="en-US" sz="2800" dirty="0">
                <a:effectLst>
                  <a:outerShdw blurRad="50800" dist="38100" dir="2700000" algn="tl" rotWithShape="0">
                    <a:prstClr val="black">
                      <a:alpha val="40000"/>
                    </a:prstClr>
                  </a:outerShdw>
                </a:effectLst>
              </a:rPr>
              <a:t>- secondary to cranial nerve infarction </a:t>
            </a:r>
          </a:p>
          <a:p>
            <a:pPr marL="457200" lvl="0" indent="-457200">
              <a:spcBef>
                <a:spcPct val="0"/>
              </a:spcBef>
              <a:buFontTx/>
              <a:buChar char="-"/>
              <a:defRPr/>
            </a:pPr>
            <a:r>
              <a:rPr lang="en-US" sz="2800" dirty="0">
                <a:effectLst>
                  <a:outerShdw blurRad="50800" dist="38100" dir="2700000" algn="tl" rotWithShape="0">
                    <a:prstClr val="black">
                      <a:alpha val="40000"/>
                    </a:prstClr>
                  </a:outerShdw>
                </a:effectLst>
              </a:rPr>
              <a:t>Diabetic Third nerve palsy :diplopia , ptosis, eye pain ,   ….</a:t>
            </a:r>
          </a:p>
          <a:p>
            <a:pPr marL="457200" lvl="0" indent="-457200">
              <a:spcBef>
                <a:spcPct val="0"/>
              </a:spcBef>
              <a:buFontTx/>
              <a:buChar char="-"/>
              <a:defRPr/>
            </a:pPr>
            <a:r>
              <a:rPr lang="en-US" sz="2800" dirty="0">
                <a:effectLst>
                  <a:outerShdw blurRad="50800" dist="38100" dir="2700000" algn="tl" rotWithShape="0">
                    <a:prstClr val="black">
                      <a:alpha val="40000"/>
                    </a:prstClr>
                  </a:outerShdw>
                </a:effectLst>
              </a:rPr>
              <a:t>Inability to adduct the eye but the pupils are </a:t>
            </a:r>
            <a:r>
              <a:rPr lang="en-US" sz="2800" dirty="0" smtClean="0">
                <a:effectLst>
                  <a:outerShdw blurRad="50800" dist="38100" dir="2700000" algn="tl" rotWithShape="0">
                    <a:prstClr val="black">
                      <a:alpha val="40000"/>
                    </a:prstClr>
                  </a:outerShdw>
                </a:effectLst>
              </a:rPr>
              <a:t>sparing</a:t>
            </a:r>
            <a:endParaRPr lang="en-US" sz="3200" dirty="0">
              <a:effectLst>
                <a:outerShdw blurRad="50800" dist="38100" dir="2700000" algn="tl" rotWithShape="0">
                  <a:prstClr val="black">
                    <a:alpha val="40000"/>
                  </a:prst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524000" y="1898135"/>
            <a:ext cx="9144000" cy="2739211"/>
          </a:xfrm>
          <a:prstGeom prst="rect">
            <a:avLst/>
          </a:prstGeom>
        </p:spPr>
        <p:txBody>
          <a:bodyPr wrap="square">
            <a:spAutoFit/>
          </a:bodyPr>
          <a:lstStyle/>
          <a:p>
            <a:pPr lvl="0">
              <a:spcBef>
                <a:spcPct val="0"/>
              </a:spcBef>
              <a:defRPr/>
            </a:pPr>
            <a:r>
              <a:rPr lang="en-US" sz="3200" b="1" dirty="0">
                <a:solidFill>
                  <a:srgbClr val="FF0000"/>
                </a:solidFill>
                <a:effectLst>
                  <a:outerShdw blurRad="50800" dist="38100" dir="2700000" algn="tl" rotWithShape="0">
                    <a:prstClr val="black">
                      <a:alpha val="40000"/>
                    </a:prstClr>
                  </a:outerShdw>
                </a:effectLst>
              </a:rPr>
              <a:t>D- </a:t>
            </a:r>
            <a:r>
              <a:rPr lang="en-US" sz="3200" b="1" dirty="0" err="1">
                <a:solidFill>
                  <a:srgbClr val="FF0000"/>
                </a:solidFill>
                <a:effectLst>
                  <a:outerShdw blurRad="50800" dist="38100" dir="2700000" algn="tl" rotWithShape="0">
                    <a:prstClr val="black">
                      <a:alpha val="40000"/>
                    </a:prstClr>
                  </a:outerShdw>
                </a:effectLst>
              </a:rPr>
              <a:t>mononeuropathies</a:t>
            </a:r>
            <a:r>
              <a:rPr lang="en-US" sz="3200" b="1" dirty="0">
                <a:solidFill>
                  <a:srgbClr val="FF0000"/>
                </a:solidFill>
                <a:effectLst>
                  <a:outerShdw blurRad="50800" dist="38100" dir="2700000" algn="tl" rotWithShape="0">
                    <a:prstClr val="black">
                      <a:alpha val="40000"/>
                    </a:prstClr>
                  </a:outerShdw>
                </a:effectLst>
              </a:rPr>
              <a:t> : </a:t>
            </a:r>
            <a:r>
              <a:rPr lang="en-US" sz="2800" dirty="0">
                <a:solidFill>
                  <a:schemeClr val="bg1"/>
                </a:solidFill>
                <a:effectLst>
                  <a:outerShdw blurRad="50800" dist="38100" dir="2700000" algn="tl" rotWithShape="0">
                    <a:prstClr val="black">
                      <a:alpha val="40000"/>
                    </a:prstClr>
                  </a:outerShdw>
                </a:effectLst>
              </a:rPr>
              <a:t> </a:t>
            </a:r>
            <a:r>
              <a:rPr lang="en-US" sz="2800" dirty="0">
                <a:effectLst>
                  <a:outerShdw blurRad="50800" dist="38100" dir="2700000" algn="tl" rotWithShape="0">
                    <a:prstClr val="black">
                      <a:alpha val="40000"/>
                    </a:prstClr>
                  </a:outerShdw>
                </a:effectLst>
              </a:rPr>
              <a:t>secondary to nerve infarction</a:t>
            </a:r>
          </a:p>
          <a:p>
            <a:pPr lvl="0">
              <a:spcBef>
                <a:spcPct val="0"/>
              </a:spcBef>
              <a:defRPr/>
            </a:pPr>
            <a:endParaRPr lang="en-US" sz="2800" dirty="0">
              <a:solidFill>
                <a:schemeClr val="bg1"/>
              </a:solidFill>
              <a:effectLst>
                <a:outerShdw blurRad="50800" dist="38100" dir="2700000" algn="tl" rotWithShape="0">
                  <a:prstClr val="black">
                    <a:alpha val="40000"/>
                  </a:prstClr>
                </a:outerShdw>
              </a:effectLst>
            </a:endParaRPr>
          </a:p>
          <a:p>
            <a:pPr lvl="0">
              <a:spcBef>
                <a:spcPct val="0"/>
              </a:spcBef>
              <a:defRPr/>
            </a:pPr>
            <a:r>
              <a:rPr lang="en-US" sz="2800" dirty="0">
                <a:effectLst>
                  <a:outerShdw blurRad="50800" dist="38100" dir="2700000" algn="tl" rotWithShape="0">
                    <a:prstClr val="black">
                      <a:alpha val="40000"/>
                    </a:prstClr>
                  </a:outerShdw>
                </a:effectLst>
              </a:rPr>
              <a:t>1- </a:t>
            </a:r>
            <a:r>
              <a:rPr lang="en-US" sz="2800" dirty="0" err="1">
                <a:effectLst>
                  <a:outerShdw blurRad="50800" dist="38100" dir="2700000" algn="tl" rotWithShape="0">
                    <a:prstClr val="black">
                      <a:alpha val="40000"/>
                    </a:prstClr>
                  </a:outerShdw>
                </a:effectLst>
              </a:rPr>
              <a:t>ulnar</a:t>
            </a:r>
            <a:r>
              <a:rPr lang="en-US" sz="2800" dirty="0">
                <a:effectLst>
                  <a:outerShdw blurRad="50800" dist="38100" dir="2700000" algn="tl" rotWithShape="0">
                    <a:prstClr val="black">
                      <a:alpha val="40000"/>
                    </a:prstClr>
                  </a:outerShdw>
                </a:effectLst>
              </a:rPr>
              <a:t> neuropathy </a:t>
            </a:r>
          </a:p>
          <a:p>
            <a:pPr lvl="0">
              <a:spcBef>
                <a:spcPct val="0"/>
              </a:spcBef>
              <a:defRPr/>
            </a:pPr>
            <a:r>
              <a:rPr lang="en-US" sz="2800" dirty="0">
                <a:effectLst>
                  <a:outerShdw blurRad="50800" dist="38100" dir="2700000" algn="tl" rotWithShape="0">
                    <a:prstClr val="black">
                      <a:alpha val="40000"/>
                    </a:prstClr>
                  </a:outerShdw>
                </a:effectLst>
              </a:rPr>
              <a:t>2- common peroneal neuropathy</a:t>
            </a:r>
          </a:p>
          <a:p>
            <a:pPr lvl="0">
              <a:spcBef>
                <a:spcPct val="0"/>
              </a:spcBef>
              <a:defRPr/>
            </a:pPr>
            <a:r>
              <a:rPr lang="en-US" sz="2800" dirty="0">
                <a:effectLst>
                  <a:outerShdw blurRad="50800" dist="38100" dir="2700000" algn="tl" rotWithShape="0">
                    <a:prstClr val="black">
                      <a:alpha val="40000"/>
                    </a:prstClr>
                  </a:outerShdw>
                </a:effectLst>
              </a:rPr>
              <a:t>3- median nerve neuropathy (carpal tunnel syndrome )</a:t>
            </a:r>
          </a:p>
          <a:p>
            <a:pPr lvl="0">
              <a:spcBef>
                <a:spcPct val="0"/>
              </a:spcBef>
              <a:defRPr/>
            </a:pPr>
            <a:r>
              <a:rPr lang="en-US" sz="2800" dirty="0">
                <a:effectLst>
                  <a:outerShdw blurRad="50800" dist="38100" dir="2700000" algn="tl" rotWithShape="0">
                    <a:prstClr val="black">
                      <a:alpha val="40000"/>
                    </a:prstClr>
                  </a:outerShdw>
                </a:effectLst>
              </a:rPr>
              <a:t>4- diabetic lumbosacral </a:t>
            </a:r>
            <a:r>
              <a:rPr lang="en-US" sz="2800" dirty="0" err="1">
                <a:effectLst>
                  <a:outerShdw blurRad="50800" dist="38100" dir="2700000" algn="tl" rotWithShape="0">
                    <a:prstClr val="black">
                      <a:alpha val="40000"/>
                    </a:prstClr>
                  </a:outerShdw>
                </a:effectLst>
              </a:rPr>
              <a:t>plexopathy</a:t>
            </a:r>
            <a:r>
              <a:rPr lang="en-US" sz="2800" dirty="0">
                <a:effectLst>
                  <a:outerShdw blurRad="50800" dist="38100" dir="2700000" algn="tl" rotWithShape="0">
                    <a:prstClr val="black">
                      <a:alpha val="40000"/>
                    </a:prstClr>
                  </a:outerShdw>
                </a:effectLst>
              </a:rPr>
              <a:t> :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43112" y="174189"/>
            <a:ext cx="7890470" cy="1018035"/>
          </a:xfrm>
        </p:spPr>
        <p:txBody>
          <a:bodyPr>
            <a:normAutofit/>
          </a:bodyPr>
          <a:lstStyle/>
          <a:p>
            <a:pPr algn="ctr" rtl="0"/>
            <a:r>
              <a:rPr lang="en-US" sz="4000" b="1" dirty="0">
                <a:solidFill>
                  <a:srgbClr val="FFC000"/>
                </a:solidFill>
              </a:rPr>
              <a:t>DIABETIC RETINOPATHY</a:t>
            </a:r>
            <a:endParaRPr lang="ar-SA" sz="4000" b="1" dirty="0">
              <a:solidFill>
                <a:srgbClr val="FFC000"/>
              </a:solidFill>
            </a:endParaRPr>
          </a:p>
        </p:txBody>
      </p:sp>
      <p:sp>
        <p:nvSpPr>
          <p:cNvPr id="5" name="مربع نص 4"/>
          <p:cNvSpPr txBox="1"/>
          <p:nvPr/>
        </p:nvSpPr>
        <p:spPr>
          <a:xfrm>
            <a:off x="838247" y="939408"/>
            <a:ext cx="10515506" cy="6771084"/>
          </a:xfrm>
          <a:prstGeom prst="rect">
            <a:avLst/>
          </a:prstGeom>
          <a:noFill/>
        </p:spPr>
        <p:txBody>
          <a:bodyPr wrap="square" rtlCol="1">
            <a:spAutoFit/>
          </a:bodyPr>
          <a:lstStyle/>
          <a:p>
            <a:pPr>
              <a:buFontTx/>
              <a:buChar char="-"/>
            </a:pPr>
            <a:r>
              <a:rPr lang="en-US" sz="2400" dirty="0"/>
              <a:t> Prevalence is 75% after 20 years of DM , so annual screening of all diabetic patients is recommended .The risk of the development and progression of diabetic retinopathy can be reduced by tight control of both glucose and blood pressure.</a:t>
            </a:r>
          </a:p>
          <a:p>
            <a:pPr>
              <a:buFontTx/>
              <a:buChar char="-"/>
            </a:pPr>
            <a:endParaRPr lang="en-US" sz="2400" dirty="0"/>
          </a:p>
          <a:p>
            <a:r>
              <a:rPr lang="en-US" sz="3200" b="1" dirty="0" err="1">
                <a:solidFill>
                  <a:srgbClr val="FF0000"/>
                </a:solidFill>
                <a:effectLst>
                  <a:outerShdw blurRad="38100" dist="38100" dir="2700000" algn="tl">
                    <a:srgbClr val="000000">
                      <a:alpha val="43137"/>
                    </a:srgbClr>
                  </a:outerShdw>
                </a:effectLst>
              </a:rPr>
              <a:t>Nonproliferative</a:t>
            </a:r>
            <a:r>
              <a:rPr lang="en-US" sz="3200" b="1" dirty="0">
                <a:solidFill>
                  <a:srgbClr val="FF0000"/>
                </a:solidFill>
                <a:effectLst>
                  <a:outerShdw blurRad="38100" dist="38100" dir="2700000" algn="tl">
                    <a:srgbClr val="000000">
                      <a:alpha val="43137"/>
                    </a:srgbClr>
                  </a:outerShdw>
                </a:effectLst>
              </a:rPr>
              <a:t> retinopathy : </a:t>
            </a:r>
          </a:p>
          <a:p>
            <a:r>
              <a:rPr lang="en-US" sz="2400" dirty="0">
                <a:solidFill>
                  <a:schemeClr val="bg1"/>
                </a:solidFill>
              </a:rPr>
              <a:t>-</a:t>
            </a:r>
            <a:r>
              <a:rPr lang="en-US" sz="2400" dirty="0"/>
              <a:t>hemorrhage , hard exudates , micro aneurysms and venous dilatation .</a:t>
            </a:r>
          </a:p>
          <a:p>
            <a:r>
              <a:rPr lang="en-US" sz="2400" dirty="0"/>
              <a:t>- These patients are usually asymptomatic unless retina </a:t>
            </a:r>
            <a:r>
              <a:rPr lang="en-US" sz="2400" dirty="0" err="1"/>
              <a:t>eodema</a:t>
            </a:r>
            <a:r>
              <a:rPr lang="en-US" sz="2400" dirty="0"/>
              <a:t> or ischemia involve the central macula </a:t>
            </a:r>
          </a:p>
          <a:p>
            <a:pPr lvl="0"/>
            <a:r>
              <a:rPr lang="en-US" sz="3200" b="1" dirty="0">
                <a:solidFill>
                  <a:srgbClr val="FF0000"/>
                </a:solidFill>
                <a:effectLst>
                  <a:outerShdw blurRad="38100" dist="38100" dir="2700000" algn="tl">
                    <a:srgbClr val="000000">
                      <a:alpha val="43137"/>
                    </a:srgbClr>
                  </a:outerShdw>
                </a:effectLst>
              </a:rPr>
              <a:t>Proliferative retinopathy :</a:t>
            </a:r>
          </a:p>
          <a:p>
            <a:pPr lvl="0"/>
            <a:r>
              <a:rPr lang="en-US" sz="2400" dirty="0">
                <a:solidFill>
                  <a:prstClr val="white"/>
                </a:solidFill>
              </a:rPr>
              <a:t>-</a:t>
            </a:r>
            <a:r>
              <a:rPr lang="en-US" sz="2400" dirty="0"/>
              <a:t>New abnormal blood vessels formation and scarring </a:t>
            </a:r>
          </a:p>
          <a:p>
            <a:pPr lvl="0"/>
            <a:r>
              <a:rPr lang="en-US" sz="2400" dirty="0"/>
              <a:t>-2 serious complication : vitreous hemorrhage and retinal detachment </a:t>
            </a:r>
          </a:p>
          <a:p>
            <a:pPr lvl="0"/>
            <a:r>
              <a:rPr lang="en-US" sz="2400" dirty="0"/>
              <a:t>- Can lead to blindness</a:t>
            </a:r>
          </a:p>
          <a:p>
            <a:endParaRPr lang="en-US" sz="3200" b="1" dirty="0">
              <a:solidFill>
                <a:srgbClr val="FF0000"/>
              </a:solidFill>
              <a:effectLst>
                <a:outerShdw blurRad="38100" dist="38100" dir="2700000" algn="tl">
                  <a:srgbClr val="000000">
                    <a:alpha val="43137"/>
                  </a:srgbClr>
                </a:outerShdw>
              </a:effectLst>
            </a:endParaRPr>
          </a:p>
          <a:p>
            <a:endParaRPr lang="en-US" sz="3200" b="1" dirty="0">
              <a:solidFill>
                <a:srgbClr val="FF0000"/>
              </a:solidFill>
              <a:effectLst>
                <a:outerShdw blurRad="38100" dist="38100" dir="2700000" algn="tl">
                  <a:srgbClr val="000000">
                    <a:alpha val="43137"/>
                  </a:srgbClr>
                </a:outerShdw>
              </a:effectLst>
            </a:endParaRPr>
          </a:p>
          <a:p>
            <a:endParaRPr lang="en-US" sz="2400" dirty="0">
              <a:solidFill>
                <a:schemeClr val="bg1"/>
              </a:solidFill>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856D">
            <a:alpha val="0"/>
          </a:srgb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diabetic_retinopathy.jpg"/>
          <p:cNvPicPr>
            <a:picLocks noGrp="1" noChangeAspect="1"/>
          </p:cNvPicPr>
          <p:nvPr>
            <p:ph sz="quarter" idx="13"/>
          </p:nvPr>
        </p:nvPicPr>
        <p:blipFill>
          <a:blip r:embed="rId2"/>
          <a:stretch>
            <a:fillRect/>
          </a:stretch>
        </p:blipFill>
        <p:spPr>
          <a:xfrm>
            <a:off x="1841500" y="260120"/>
            <a:ext cx="8534400" cy="6597880"/>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20956" y="1303785"/>
            <a:ext cx="7266513" cy="783434"/>
          </a:xfrm>
        </p:spPr>
        <p:txBody>
          <a:bodyPr>
            <a:normAutofit fontScale="90000"/>
          </a:bodyPr>
          <a:lstStyle/>
          <a:p>
            <a:r>
              <a:rPr lang="en-US" sz="4000" b="1" dirty="0">
                <a:solidFill>
                  <a:srgbClr val="FFC000"/>
                </a:solidFill>
              </a:rPr>
              <a:t>Management of retinopathy </a:t>
            </a:r>
            <a:endParaRPr lang="ar-SA" sz="4000" b="1" dirty="0">
              <a:solidFill>
                <a:srgbClr val="FFC000"/>
              </a:solidFill>
            </a:endParaRPr>
          </a:p>
        </p:txBody>
      </p:sp>
      <p:sp>
        <p:nvSpPr>
          <p:cNvPr id="3" name="عنصر نائب للمحتوى 2"/>
          <p:cNvSpPr>
            <a:spLocks noGrp="1"/>
          </p:cNvSpPr>
          <p:nvPr>
            <p:ph sz="quarter" idx="13"/>
          </p:nvPr>
        </p:nvSpPr>
        <p:spPr>
          <a:xfrm>
            <a:off x="1912743" y="2705150"/>
            <a:ext cx="8246070" cy="2849065"/>
          </a:xfrm>
        </p:spPr>
        <p:txBody>
          <a:bodyPr>
            <a:normAutofit lnSpcReduction="10000"/>
          </a:bodyPr>
          <a:lstStyle/>
          <a:p>
            <a:pPr algn="l" rtl="0"/>
            <a:r>
              <a:rPr lang="en-US" dirty="0"/>
              <a:t>Refer to ophthalmologist</a:t>
            </a:r>
          </a:p>
          <a:p>
            <a:pPr algn="l" rtl="0"/>
            <a:r>
              <a:rPr lang="en-US" dirty="0"/>
              <a:t> The lipid-lowering drug , </a:t>
            </a:r>
            <a:r>
              <a:rPr lang="en-US" sz="3200" b="1" dirty="0" err="1">
                <a:solidFill>
                  <a:srgbClr val="FF0000"/>
                </a:solidFill>
              </a:rPr>
              <a:t>fenofibrate</a:t>
            </a:r>
            <a:r>
              <a:rPr lang="en-US" dirty="0"/>
              <a:t>, has been shown to slow the progression of retinopathy.</a:t>
            </a:r>
          </a:p>
          <a:p>
            <a:pPr algn="l" rtl="0"/>
            <a:r>
              <a:rPr lang="en-US" dirty="0"/>
              <a:t> Smoking cessation is recommended.</a:t>
            </a:r>
          </a:p>
          <a:p>
            <a:pPr algn="l" rtl="0"/>
            <a:r>
              <a:rPr lang="en-US" dirty="0"/>
              <a:t>Laser photocoagulation</a:t>
            </a:r>
          </a:p>
          <a:p>
            <a:pPr algn="l" rtl="0"/>
            <a:r>
              <a:rPr lang="en-US" dirty="0" err="1"/>
              <a:t>Vitreoretinal</a:t>
            </a:r>
            <a:r>
              <a:rPr lang="en-US" dirty="0"/>
              <a:t> surgery</a:t>
            </a:r>
          </a:p>
          <a:p>
            <a:pPr algn="l" rtl="0"/>
            <a:endParaRPr lang="ar-SA"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6731" y="222068"/>
            <a:ext cx="9313817" cy="96665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solidFill>
                  <a:srgbClr val="FF0000"/>
                </a:solidFill>
              </a:rPr>
              <a:t>Complication of DM</a:t>
            </a:r>
          </a:p>
        </p:txBody>
      </p:sp>
      <p:cxnSp>
        <p:nvCxnSpPr>
          <p:cNvPr id="5" name="Straight Arrow Connector 4"/>
          <p:cNvCxnSpPr/>
          <p:nvPr/>
        </p:nvCxnSpPr>
        <p:spPr>
          <a:xfrm flipH="1">
            <a:off x="5989319" y="1188719"/>
            <a:ext cx="1" cy="82296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1802675" y="2011680"/>
            <a:ext cx="8934994" cy="0"/>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a:off x="1789611" y="2011680"/>
            <a:ext cx="13063" cy="7053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a:off x="10737669" y="2011680"/>
            <a:ext cx="0" cy="7053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Rectangle 14"/>
          <p:cNvSpPr/>
          <p:nvPr/>
        </p:nvSpPr>
        <p:spPr>
          <a:xfrm>
            <a:off x="0" y="2717074"/>
            <a:ext cx="4454433" cy="342246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lumMod val="95000"/>
                    <a:lumOff val="5000"/>
                  </a:schemeClr>
                </a:solidFill>
              </a:rPr>
              <a:t>Acute complication</a:t>
            </a:r>
            <a:r>
              <a:rPr lang="en-US" sz="2800" dirty="0">
                <a:solidFill>
                  <a:schemeClr val="tx1">
                    <a:lumMod val="95000"/>
                    <a:lumOff val="5000"/>
                  </a:schemeClr>
                </a:solidFill>
              </a:rPr>
              <a:t>:</a:t>
            </a:r>
          </a:p>
          <a:p>
            <a:pPr marL="342900" indent="-342900">
              <a:buFont typeface="+mj-lt"/>
              <a:buAutoNum type="arabicPeriod"/>
            </a:pPr>
            <a:r>
              <a:rPr lang="en-US" sz="2000" dirty="0">
                <a:solidFill>
                  <a:schemeClr val="tx1">
                    <a:lumMod val="65000"/>
                    <a:lumOff val="35000"/>
                  </a:schemeClr>
                </a:solidFill>
              </a:rPr>
              <a:t>Diabetic ketoacidosis </a:t>
            </a:r>
          </a:p>
          <a:p>
            <a:pPr marL="342900" indent="-342900">
              <a:buFont typeface="+mj-lt"/>
              <a:buAutoNum type="arabicPeriod"/>
            </a:pPr>
            <a:r>
              <a:rPr lang="en-US" sz="2000" dirty="0">
                <a:solidFill>
                  <a:schemeClr val="tx1">
                    <a:lumMod val="65000"/>
                    <a:lumOff val="35000"/>
                  </a:schemeClr>
                </a:solidFill>
              </a:rPr>
              <a:t>Hyperglycemic hyperosmolar </a:t>
            </a:r>
            <a:r>
              <a:rPr lang="en-US" sz="2000" dirty="0" err="1">
                <a:solidFill>
                  <a:schemeClr val="tx1">
                    <a:lumMod val="65000"/>
                    <a:lumOff val="35000"/>
                  </a:schemeClr>
                </a:solidFill>
              </a:rPr>
              <a:t>nonketotic</a:t>
            </a:r>
            <a:r>
              <a:rPr lang="en-US" sz="2000" dirty="0">
                <a:solidFill>
                  <a:schemeClr val="tx1">
                    <a:lumMod val="65000"/>
                    <a:lumOff val="35000"/>
                  </a:schemeClr>
                </a:solidFill>
              </a:rPr>
              <a:t> syndrome </a:t>
            </a:r>
          </a:p>
          <a:p>
            <a:pPr marL="342900" indent="-342900">
              <a:buFont typeface="+mj-lt"/>
              <a:buAutoNum type="arabicPeriod"/>
            </a:pPr>
            <a:r>
              <a:rPr lang="en-US" sz="2000" dirty="0">
                <a:solidFill>
                  <a:schemeClr val="tx1">
                    <a:lumMod val="65000"/>
                    <a:lumOff val="35000"/>
                  </a:schemeClr>
                </a:solidFill>
              </a:rPr>
              <a:t>Hypoglycemia  </a:t>
            </a:r>
          </a:p>
          <a:p>
            <a:endParaRPr lang="en-US" dirty="0"/>
          </a:p>
        </p:txBody>
      </p:sp>
      <p:sp>
        <p:nvSpPr>
          <p:cNvPr id="16" name="Rectangle 15"/>
          <p:cNvSpPr/>
          <p:nvPr/>
        </p:nvSpPr>
        <p:spPr>
          <a:xfrm>
            <a:off x="7737567" y="2717073"/>
            <a:ext cx="4454433" cy="342246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lumMod val="95000"/>
                    <a:lumOff val="5000"/>
                  </a:schemeClr>
                </a:solidFill>
              </a:rPr>
              <a:t>Chronic complications</a:t>
            </a:r>
            <a:r>
              <a:rPr lang="en-US" dirty="0"/>
              <a:t>:</a:t>
            </a:r>
          </a:p>
          <a:p>
            <a:pPr marL="342900" indent="-342900">
              <a:buFont typeface="+mj-lt"/>
              <a:buAutoNum type="arabicPeriod"/>
            </a:pPr>
            <a:r>
              <a:rPr lang="en-US" sz="2000" dirty="0" err="1">
                <a:solidFill>
                  <a:schemeClr val="tx1">
                    <a:lumMod val="65000"/>
                    <a:lumOff val="35000"/>
                  </a:schemeClr>
                </a:solidFill>
              </a:rPr>
              <a:t>Macrovascular</a:t>
            </a:r>
            <a:r>
              <a:rPr lang="en-US" sz="2000" dirty="0">
                <a:solidFill>
                  <a:schemeClr val="tx1">
                    <a:lumMod val="65000"/>
                    <a:lumOff val="35000"/>
                  </a:schemeClr>
                </a:solidFill>
              </a:rPr>
              <a:t> complications</a:t>
            </a:r>
          </a:p>
          <a:p>
            <a:r>
              <a:rPr lang="en-US" sz="2000" dirty="0">
                <a:solidFill>
                  <a:schemeClr val="tx1">
                    <a:lumMod val="65000"/>
                    <a:lumOff val="35000"/>
                  </a:schemeClr>
                </a:solidFill>
              </a:rPr>
              <a:t>(Atherosclerosis)</a:t>
            </a:r>
          </a:p>
          <a:p>
            <a:r>
              <a:rPr lang="en-US" sz="2000" dirty="0">
                <a:solidFill>
                  <a:schemeClr val="tx1">
                    <a:lumMod val="65000"/>
                    <a:lumOff val="35000"/>
                  </a:schemeClr>
                </a:solidFill>
              </a:rPr>
              <a:t>2. Microvascular complications</a:t>
            </a:r>
          </a:p>
          <a:p>
            <a:r>
              <a:rPr lang="en-US" sz="2000" dirty="0" err="1">
                <a:solidFill>
                  <a:schemeClr val="tx1">
                    <a:lumMod val="65000"/>
                    <a:lumOff val="35000"/>
                  </a:schemeClr>
                </a:solidFill>
              </a:rPr>
              <a:t>a.Neuropathy</a:t>
            </a:r>
            <a:endParaRPr lang="en-US" sz="2000" dirty="0">
              <a:solidFill>
                <a:schemeClr val="tx1">
                  <a:lumMod val="65000"/>
                  <a:lumOff val="35000"/>
                </a:schemeClr>
              </a:solidFill>
            </a:endParaRPr>
          </a:p>
          <a:p>
            <a:r>
              <a:rPr lang="en-US" sz="2000" dirty="0" err="1">
                <a:solidFill>
                  <a:schemeClr val="tx1">
                    <a:lumMod val="65000"/>
                    <a:lumOff val="35000"/>
                  </a:schemeClr>
                </a:solidFill>
              </a:rPr>
              <a:t>B,Nephropathy</a:t>
            </a:r>
            <a:r>
              <a:rPr lang="en-US" sz="2000" dirty="0">
                <a:solidFill>
                  <a:schemeClr val="tx1">
                    <a:lumMod val="65000"/>
                    <a:lumOff val="35000"/>
                  </a:schemeClr>
                </a:solidFill>
              </a:rPr>
              <a:t> </a:t>
            </a:r>
          </a:p>
          <a:p>
            <a:r>
              <a:rPr lang="en-US" sz="2000" dirty="0" err="1">
                <a:solidFill>
                  <a:schemeClr val="tx1">
                    <a:lumMod val="65000"/>
                    <a:lumOff val="35000"/>
                  </a:schemeClr>
                </a:solidFill>
              </a:rPr>
              <a:t>c.Retinopathy</a:t>
            </a:r>
            <a:endParaRPr lang="en-US" sz="2000" dirty="0">
              <a:solidFill>
                <a:schemeClr val="tx1">
                  <a:lumMod val="65000"/>
                  <a:lumOff val="35000"/>
                </a:schemeClr>
              </a:solidFill>
            </a:endParaRPr>
          </a:p>
          <a:p>
            <a:r>
              <a:rPr lang="en-US" sz="2000" dirty="0" err="1">
                <a:solidFill>
                  <a:schemeClr val="tx1">
                    <a:lumMod val="65000"/>
                    <a:lumOff val="35000"/>
                  </a:schemeClr>
                </a:solidFill>
              </a:rPr>
              <a:t>d.Diabetic</a:t>
            </a:r>
            <a:r>
              <a:rPr lang="en-US" sz="2000" dirty="0">
                <a:solidFill>
                  <a:schemeClr val="tx1">
                    <a:lumMod val="65000"/>
                    <a:lumOff val="35000"/>
                  </a:schemeClr>
                </a:solidFill>
              </a:rPr>
              <a:t> foot ulcer </a:t>
            </a:r>
          </a:p>
        </p:txBody>
      </p:sp>
    </p:spTree>
    <p:extLst>
      <p:ext uri="{BB962C8B-B14F-4D97-AF65-F5344CB8AC3E}">
        <p14:creationId xmlns:p14="http://schemas.microsoft.com/office/powerpoint/2010/main" val="72614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5" name="عنصر نائب للمحتوى 4" descr="384345f55d331d2cec2c2670e4da19c4.jpg"/>
          <p:cNvPicPr>
            <a:picLocks noGrp="1" noChangeAspect="1"/>
          </p:cNvPicPr>
          <p:nvPr>
            <p:ph sz="quarter" idx="13"/>
          </p:nvPr>
        </p:nvPicPr>
        <p:blipFill>
          <a:blip r:embed="rId2"/>
          <a:stretch>
            <a:fillRect/>
          </a:stretch>
        </p:blipFill>
        <p:spPr>
          <a:xfrm>
            <a:off x="0" y="0"/>
            <a:ext cx="6217920" cy="6851143"/>
          </a:xfrm>
        </p:spPr>
      </p:pic>
      <p:sp>
        <p:nvSpPr>
          <p:cNvPr id="6" name="مربع نص 5"/>
          <p:cNvSpPr txBox="1"/>
          <p:nvPr/>
        </p:nvSpPr>
        <p:spPr>
          <a:xfrm>
            <a:off x="0" y="29994"/>
            <a:ext cx="5969000" cy="923330"/>
          </a:xfrm>
          <a:prstGeom prst="rect">
            <a:avLst/>
          </a:prstGeom>
          <a:solidFill>
            <a:schemeClr val="bg1"/>
          </a:solidFill>
        </p:spPr>
        <p:txBody>
          <a:bodyPr wrap="square" rtlCol="1">
            <a:spAutoFit/>
          </a:bodyPr>
          <a:lstStyle/>
          <a:p>
            <a:r>
              <a:rPr lang="en-US" sz="5400" b="1" dirty="0"/>
              <a:t>WHAT WE SEE ?</a:t>
            </a:r>
            <a:endParaRPr lang="ar-SA" sz="5400" b="1" dirty="0"/>
          </a:p>
        </p:txBody>
      </p:sp>
      <p:pic>
        <p:nvPicPr>
          <p:cNvPr id="3" name="Picture 2"/>
          <p:cNvPicPr>
            <a:picLocks noChangeAspect="1"/>
          </p:cNvPicPr>
          <p:nvPr/>
        </p:nvPicPr>
        <p:blipFill>
          <a:blip r:embed="rId3"/>
          <a:stretch>
            <a:fillRect/>
          </a:stretch>
        </p:blipFill>
        <p:spPr>
          <a:xfrm>
            <a:off x="6217920" y="18099"/>
            <a:ext cx="5974080" cy="68211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856D">
            <a:alpha val="0"/>
          </a:srgb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1118153" y="2852632"/>
            <a:ext cx="3954106" cy="1702803"/>
          </a:xfrm>
          <a:solidFill>
            <a:srgbClr val="E25050"/>
          </a:solidFill>
        </p:spPr>
        <p:txBody>
          <a:bodyPr>
            <a:noAutofit/>
          </a:bodyPr>
          <a:lstStyle/>
          <a:p>
            <a:pPr algn="ctr"/>
            <a:r>
              <a:rPr lang="en-US" b="1" dirty="0"/>
              <a:t>DIABETIC</a:t>
            </a:r>
            <a:r>
              <a:rPr lang="en-US" dirty="0"/>
              <a:t> </a:t>
            </a:r>
            <a:br>
              <a:rPr lang="en-US" dirty="0"/>
            </a:br>
            <a:r>
              <a:rPr lang="en-US" b="1" dirty="0"/>
              <a:t>NEPHROPATHY</a:t>
            </a:r>
            <a:endParaRPr lang="ar-SA" b="1" dirty="0"/>
          </a:p>
        </p:txBody>
      </p:sp>
      <p:pic>
        <p:nvPicPr>
          <p:cNvPr id="4" name="عنصر نائب للمحتوى 3" descr="Kidneys.jpg"/>
          <p:cNvPicPr>
            <a:picLocks noGrp="1" noChangeAspect="1"/>
          </p:cNvPicPr>
          <p:nvPr>
            <p:ph sz="quarter" idx="13"/>
          </p:nvPr>
        </p:nvPicPr>
        <p:blipFill>
          <a:blip r:embed="rId2"/>
          <a:srcRect l="33611"/>
          <a:stretch>
            <a:fillRect/>
          </a:stretch>
        </p:blipFill>
        <p:spPr>
          <a:xfrm>
            <a:off x="5262520" y="1041400"/>
            <a:ext cx="5049880" cy="4775200"/>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009" y="598072"/>
            <a:ext cx="9603275" cy="5120905"/>
          </a:xfrm>
        </p:spPr>
        <p:txBody>
          <a:bodyPr/>
          <a:lstStyle/>
          <a:p>
            <a:pPr marL="457200" indent="-457200" algn="l" rtl="0">
              <a:buFont typeface="Arial" panose="020B0604020202020204" pitchFamily="34" charset="0"/>
              <a:buChar char="•"/>
            </a:pPr>
            <a:r>
              <a:rPr lang="en-US" dirty="0"/>
              <a:t>Pathologic type :</a:t>
            </a:r>
            <a:br>
              <a:rPr lang="en-US" dirty="0"/>
            </a:br>
            <a:r>
              <a:rPr lang="en-US" sz="2800" b="1" dirty="0"/>
              <a:t>.</a:t>
            </a:r>
            <a:r>
              <a:rPr lang="en-US" sz="2800" dirty="0"/>
              <a:t>nodular glomerular sclerosis (</a:t>
            </a:r>
            <a:r>
              <a:rPr lang="en-US" sz="2800" dirty="0" err="1"/>
              <a:t>Kimmelstiel</a:t>
            </a:r>
            <a:r>
              <a:rPr lang="en-US" sz="2800" dirty="0"/>
              <a:t>-Wilson syndrome)hyaline deposition in one  area of glomerulus pathognomonic for DM </a:t>
            </a:r>
            <a:br>
              <a:rPr lang="en-US" sz="2800" dirty="0"/>
            </a:br>
            <a:r>
              <a:rPr lang="en-US" sz="2800" b="1" dirty="0"/>
              <a:t>.</a:t>
            </a:r>
            <a:r>
              <a:rPr lang="en-US" sz="2800" dirty="0"/>
              <a:t> </a:t>
            </a:r>
            <a:r>
              <a:rPr lang="en-US" sz="2800" dirty="0" err="1"/>
              <a:t>Diffuce</a:t>
            </a:r>
            <a:r>
              <a:rPr lang="en-US" sz="2800" dirty="0"/>
              <a:t> glomerular sclerosis –hyaline deposition is global .this also occur HTN .</a:t>
            </a:r>
            <a:br>
              <a:rPr lang="en-US" sz="2800" dirty="0"/>
            </a:br>
            <a:r>
              <a:rPr lang="en-US" sz="2800" b="1" dirty="0"/>
              <a:t>.</a:t>
            </a:r>
            <a:r>
              <a:rPr lang="en-US" sz="2800" dirty="0"/>
              <a:t> Isolated glomerular basement membrane thickening.</a:t>
            </a:r>
          </a:p>
        </p:txBody>
      </p:sp>
      <p:pic>
        <p:nvPicPr>
          <p:cNvPr id="3" name="Picture 2"/>
          <p:cNvPicPr>
            <a:picLocks noChangeAspect="1"/>
          </p:cNvPicPr>
          <p:nvPr/>
        </p:nvPicPr>
        <p:blipFill>
          <a:blip r:embed="rId2"/>
          <a:stretch>
            <a:fillRect/>
          </a:stretch>
        </p:blipFill>
        <p:spPr>
          <a:xfrm>
            <a:off x="9104810" y="3801293"/>
            <a:ext cx="2690949" cy="2521130"/>
          </a:xfrm>
          <a:prstGeom prst="rect">
            <a:avLst/>
          </a:prstGeom>
        </p:spPr>
      </p:pic>
    </p:spTree>
    <p:extLst>
      <p:ext uri="{BB962C8B-B14F-4D97-AF65-F5344CB8AC3E}">
        <p14:creationId xmlns:p14="http://schemas.microsoft.com/office/powerpoint/2010/main" val="420529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2846520" y="222069"/>
            <a:ext cx="6372024" cy="954107"/>
          </a:xfrm>
          <a:prstGeom prst="rect">
            <a:avLst/>
          </a:prstGeom>
        </p:spPr>
        <p:txBody>
          <a:bodyPr wrap="square">
            <a:spAutoFit/>
          </a:bodyPr>
          <a:lstStyle/>
          <a:p>
            <a:pPr algn="ctr"/>
            <a:r>
              <a:rPr lang="en-US" sz="2800" dirty="0"/>
              <a:t>Diabetic nephropathy is a major cause of </a:t>
            </a:r>
          </a:p>
          <a:p>
            <a:pPr algn="ctr"/>
            <a:r>
              <a:rPr lang="en-US" sz="2800" dirty="0"/>
              <a:t>end stage renal disease (ESRD).</a:t>
            </a:r>
            <a:endParaRPr lang="ar-SA" sz="2800" dirty="0"/>
          </a:p>
        </p:txBody>
      </p:sp>
      <p:pic>
        <p:nvPicPr>
          <p:cNvPr id="2" name="Picture 1">
            <a:extLst>
              <a:ext uri="{FF2B5EF4-FFF2-40B4-BE49-F238E27FC236}">
                <a16:creationId xmlns:a16="http://schemas.microsoft.com/office/drawing/2014/main" id="{591EED6B-E428-4C6F-B136-E26AA42941F8}"/>
              </a:ext>
            </a:extLst>
          </p:cNvPr>
          <p:cNvPicPr>
            <a:picLocks noChangeAspect="1"/>
          </p:cNvPicPr>
          <p:nvPr/>
        </p:nvPicPr>
        <p:blipFill>
          <a:blip r:embed="rId2"/>
          <a:stretch>
            <a:fillRect/>
          </a:stretch>
        </p:blipFill>
        <p:spPr>
          <a:xfrm>
            <a:off x="1280161" y="1823582"/>
            <a:ext cx="9744074" cy="48123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061963" y="365663"/>
            <a:ext cx="6196633" cy="646331"/>
          </a:xfrm>
          <a:prstGeom prst="rect">
            <a:avLst/>
          </a:prstGeom>
        </p:spPr>
        <p:txBody>
          <a:bodyPr wrap="none">
            <a:spAutoFit/>
          </a:bodyPr>
          <a:lstStyle/>
          <a:p>
            <a:pPr algn="ctr"/>
            <a:r>
              <a:rPr lang="en-US" sz="3600" b="1" dirty="0">
                <a:solidFill>
                  <a:srgbClr val="FF0000"/>
                </a:solidFill>
                <a:effectLst>
                  <a:outerShdw blurRad="38100" dist="38100" dir="2700000" algn="tl">
                    <a:srgbClr val="000000">
                      <a:alpha val="43137"/>
                    </a:srgbClr>
                  </a:outerShdw>
                </a:effectLst>
              </a:rPr>
              <a:t>Microalbuminuria / proteinuria</a:t>
            </a:r>
            <a:endParaRPr lang="ar-SA" sz="3600" b="1" dirty="0">
              <a:solidFill>
                <a:srgbClr val="FF0000"/>
              </a:solidFill>
              <a:effectLst>
                <a:outerShdw blurRad="38100" dist="38100" dir="2700000" algn="tl">
                  <a:srgbClr val="000000">
                    <a:alpha val="43137"/>
                  </a:srgbClr>
                </a:outerShdw>
              </a:effectLst>
            </a:endParaRPr>
          </a:p>
        </p:txBody>
      </p:sp>
      <p:sp>
        <p:nvSpPr>
          <p:cNvPr id="5" name="مستطيل 4"/>
          <p:cNvSpPr/>
          <p:nvPr/>
        </p:nvSpPr>
        <p:spPr>
          <a:xfrm>
            <a:off x="1316177" y="1284705"/>
            <a:ext cx="9144000" cy="4955203"/>
          </a:xfrm>
          <a:prstGeom prst="rect">
            <a:avLst/>
          </a:prstGeom>
        </p:spPr>
        <p:txBody>
          <a:bodyPr wrap="square">
            <a:spAutoFit/>
          </a:bodyPr>
          <a:lstStyle/>
          <a:p>
            <a:r>
              <a:rPr lang="en-US" sz="2400" dirty="0"/>
              <a:t>- If microalbuminuria is present , strict glycemic control is critical .</a:t>
            </a:r>
          </a:p>
          <a:p>
            <a:pPr>
              <a:buFontTx/>
              <a:buChar char="-"/>
            </a:pPr>
            <a:r>
              <a:rPr lang="en-US" sz="2400" dirty="0"/>
              <a:t>Tight blood glucose has been shown to limit progression from microalbuminuria to clinical proteinuria . </a:t>
            </a:r>
          </a:p>
          <a:p>
            <a:endParaRPr lang="en-US" sz="2400" dirty="0"/>
          </a:p>
          <a:p>
            <a:pPr>
              <a:buFontTx/>
              <a:buChar char="-"/>
            </a:pPr>
            <a:r>
              <a:rPr lang="en-US" sz="2400" dirty="0"/>
              <a:t>Without effective treatment , the </a:t>
            </a:r>
            <a:r>
              <a:rPr lang="en-US" sz="2400" dirty="0" err="1"/>
              <a:t>albuminuria</a:t>
            </a:r>
            <a:r>
              <a:rPr lang="en-US" sz="2400" dirty="0"/>
              <a:t> gradually worsens .</a:t>
            </a:r>
          </a:p>
          <a:p>
            <a:pPr>
              <a:buFontTx/>
              <a:buChar char="-"/>
            </a:pPr>
            <a:r>
              <a:rPr lang="en-US" sz="2400" dirty="0"/>
              <a:t>HTN usually develops during the transition between microalbuminuria and progressive proteinuria . </a:t>
            </a:r>
          </a:p>
          <a:p>
            <a:pPr>
              <a:buFontTx/>
              <a:buChar char="-"/>
            </a:pPr>
            <a:endParaRPr lang="en-US" sz="2400" dirty="0">
              <a:solidFill>
                <a:schemeClr val="bg1"/>
              </a:solidFill>
            </a:endParaRPr>
          </a:p>
          <a:p>
            <a:pPr algn="ctr"/>
            <a:r>
              <a:rPr lang="en-US" sz="2800" b="1" dirty="0">
                <a:solidFill>
                  <a:srgbClr val="FFC000"/>
                </a:solidFill>
              </a:rPr>
              <a:t>Persistent HTN + proteinuria</a:t>
            </a:r>
          </a:p>
          <a:p>
            <a:pPr algn="ctr"/>
            <a:r>
              <a:rPr lang="en-US" sz="2400" dirty="0">
                <a:solidFill>
                  <a:schemeClr val="bg1"/>
                </a:solidFill>
              </a:rPr>
              <a:t> </a:t>
            </a:r>
            <a:r>
              <a:rPr lang="en-US" sz="2400" dirty="0"/>
              <a:t>cause a decrease in ( GFR) , leading to renal insufficiency and eventually</a:t>
            </a:r>
          </a:p>
          <a:p>
            <a:pPr algn="ctr"/>
            <a:r>
              <a:rPr lang="en-US" sz="3600" b="1" dirty="0">
                <a:solidFill>
                  <a:srgbClr val="FFC000"/>
                </a:solidFill>
              </a:rPr>
              <a:t> ESRD</a:t>
            </a:r>
          </a:p>
          <a:p>
            <a:pPr algn="ctr"/>
            <a:r>
              <a:rPr lang="en-US" sz="3600" b="1" dirty="0">
                <a:solidFill>
                  <a:srgbClr val="FFC000"/>
                </a:solidFill>
              </a:rPr>
              <a:t>Treatment : ACE inhibitor and ARB </a:t>
            </a:r>
            <a:endParaRPr lang="ar-SA" sz="3600" b="1" dirty="0">
              <a:solidFill>
                <a:srgbClr val="FFC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1" y="706332"/>
            <a:ext cx="8928651" cy="883929"/>
          </a:xfrm>
        </p:spPr>
        <p:txBody>
          <a:bodyPr>
            <a:noAutofit/>
          </a:bodyPr>
          <a:lstStyle/>
          <a:p>
            <a:pPr algn="ctr"/>
            <a:r>
              <a:rPr lang="en-US" b="1" dirty="0">
                <a:solidFill>
                  <a:srgbClr val="FF0000"/>
                </a:solidFill>
              </a:rPr>
              <a:t>Management of</a:t>
            </a:r>
            <a:br>
              <a:rPr lang="en-US" b="1" dirty="0">
                <a:solidFill>
                  <a:srgbClr val="FF0000"/>
                </a:solidFill>
              </a:rPr>
            </a:br>
            <a:r>
              <a:rPr lang="en-US" b="1" dirty="0">
                <a:solidFill>
                  <a:srgbClr val="FF0000"/>
                </a:solidFill>
              </a:rPr>
              <a:t> Diabetic nephropathy</a:t>
            </a:r>
            <a:endParaRPr lang="ar-SA" b="1" dirty="0">
              <a:solidFill>
                <a:srgbClr val="FF0000"/>
              </a:solidFill>
            </a:endParaRPr>
          </a:p>
        </p:txBody>
      </p:sp>
      <p:sp>
        <p:nvSpPr>
          <p:cNvPr id="3" name="عنصر نائب للمحتوى 2"/>
          <p:cNvSpPr>
            <a:spLocks noGrp="1"/>
          </p:cNvSpPr>
          <p:nvPr>
            <p:ph sz="quarter" idx="13"/>
          </p:nvPr>
        </p:nvSpPr>
        <p:spPr>
          <a:xfrm>
            <a:off x="1949450" y="2705149"/>
            <a:ext cx="8293100" cy="4152851"/>
          </a:xfrm>
        </p:spPr>
        <p:txBody>
          <a:bodyPr>
            <a:normAutofit/>
          </a:bodyPr>
          <a:lstStyle/>
          <a:p>
            <a:pPr algn="l" rtl="0">
              <a:buNone/>
            </a:pPr>
            <a:r>
              <a:rPr lang="en-US" dirty="0"/>
              <a:t>HTN increase the risk of progression of diabetic nephropathy to ESRD </a:t>
            </a:r>
          </a:p>
          <a:p>
            <a:pPr algn="l" rtl="0">
              <a:buNone/>
            </a:pPr>
            <a:r>
              <a:rPr lang="en-US" sz="3200" b="1" dirty="0">
                <a:solidFill>
                  <a:srgbClr val="FFC000"/>
                </a:solidFill>
                <a:effectLst>
                  <a:outerShdw blurRad="38100" dist="38100" dir="2700000" algn="tl">
                    <a:srgbClr val="000000">
                      <a:alpha val="43137"/>
                    </a:srgbClr>
                  </a:outerShdw>
                </a:effectLst>
              </a:rPr>
              <a:t>SO , CONTROL BP AGGRESSIVELY </a:t>
            </a:r>
          </a:p>
          <a:p>
            <a:pPr algn="l" rtl="0"/>
            <a:r>
              <a:rPr lang="en-US" dirty="0"/>
              <a:t>particularly with ACE inhibitors and angiotensin receptor blockers.</a:t>
            </a:r>
            <a:endParaRPr lang="en-US" b="1" u="sng" dirty="0">
              <a:solidFill>
                <a:srgbClr val="FF0000"/>
              </a:solidFill>
            </a:endParaRPr>
          </a:p>
          <a:p>
            <a:pPr algn="l" rtl="0"/>
            <a:r>
              <a:rPr lang="en-US" dirty="0"/>
              <a:t>The target blood pressure should be &lt;130/80 mmHg </a:t>
            </a:r>
          </a:p>
          <a:p>
            <a:pPr algn="l" rtl="0"/>
            <a:r>
              <a:rPr lang="en-US" dirty="0" err="1"/>
              <a:t>Renin–angiotensin</a:t>
            </a:r>
            <a:r>
              <a:rPr lang="en-US" dirty="0"/>
              <a:t> system blockers should also be used in people with normal blood pressure and persistent microalbuminuria</a:t>
            </a:r>
          </a:p>
          <a:p>
            <a:pPr algn="l" rtl="0">
              <a:buNone/>
            </a:pPr>
            <a:endParaRPr lang="ar-SA" b="1" dirty="0">
              <a:solidFill>
                <a:srgbClr val="FFC0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999" y="2282687"/>
            <a:ext cx="7247283" cy="1585291"/>
          </a:xfrm>
        </p:spPr>
        <p:txBody>
          <a:bodyPr>
            <a:normAutofit/>
          </a:bodyPr>
          <a:lstStyle/>
          <a:p>
            <a:r>
              <a:rPr lang="en-US" sz="4800" b="1" dirty="0">
                <a:solidFill>
                  <a:srgbClr val="9EFF29"/>
                </a:solidFill>
              </a:rPr>
              <a:t>Acute complication of </a:t>
            </a:r>
            <a:r>
              <a:rPr lang="en-US" sz="4800" b="1" dirty="0" err="1">
                <a:solidFill>
                  <a:srgbClr val="9EFF29"/>
                </a:solidFill>
              </a:rPr>
              <a:t>dm</a:t>
            </a:r>
            <a:r>
              <a:rPr lang="en-US" sz="4800" b="1" dirty="0">
                <a:solidFill>
                  <a:srgbClr val="9EFF29"/>
                </a:solidFill>
              </a:rPr>
              <a:t> </a:t>
            </a:r>
          </a:p>
        </p:txBody>
      </p:sp>
    </p:spTree>
    <p:extLst>
      <p:ext uri="{BB962C8B-B14F-4D97-AF65-F5344CB8AC3E}">
        <p14:creationId xmlns:p14="http://schemas.microsoft.com/office/powerpoint/2010/main" val="398039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38225" y="239707"/>
            <a:ext cx="6570407" cy="967132"/>
          </a:xfrm>
        </p:spPr>
        <p:txBody>
          <a:bodyPr>
            <a:normAutofit/>
          </a:bodyPr>
          <a:lstStyle/>
          <a:p>
            <a:r>
              <a:rPr lang="en-US" dirty="0"/>
              <a:t>Diabetic Ketoacidosis : </a:t>
            </a:r>
          </a:p>
        </p:txBody>
      </p:sp>
      <p:sp>
        <p:nvSpPr>
          <p:cNvPr id="6" name="Content Placeholder 2">
            <a:extLst>
              <a:ext uri="{FF2B5EF4-FFF2-40B4-BE49-F238E27FC236}">
                <a16:creationId xmlns:a16="http://schemas.microsoft.com/office/drawing/2014/main" id="{6EF82463-4687-4760-BFF9-DEC672B993C6}"/>
              </a:ext>
            </a:extLst>
          </p:cNvPr>
          <p:cNvSpPr>
            <a:spLocks noGrp="1"/>
          </p:cNvSpPr>
          <p:nvPr>
            <p:ph sz="quarter" idx="13"/>
          </p:nvPr>
        </p:nvSpPr>
        <p:spPr>
          <a:xfrm>
            <a:off x="1676401" y="1638742"/>
            <a:ext cx="9066142" cy="4681415"/>
          </a:xfrm>
        </p:spPr>
        <p:txBody>
          <a:bodyPr>
            <a:normAutofit fontScale="77500" lnSpcReduction="20000"/>
          </a:bodyPr>
          <a:lstStyle/>
          <a:p>
            <a:pPr algn="l" rtl="0"/>
            <a:r>
              <a:rPr lang="en-US" sz="3600" dirty="0">
                <a:solidFill>
                  <a:srgbClr val="FF0000"/>
                </a:solidFill>
              </a:rPr>
              <a:t>DKA is an acute, life-threatening medical emergency that can occur in both type I and type II diabetic patients (more common in type I).</a:t>
            </a:r>
          </a:p>
          <a:p>
            <a:pPr algn="l" rtl="0"/>
            <a:r>
              <a:rPr lang="en-US" sz="3600" dirty="0">
                <a:solidFill>
                  <a:srgbClr val="FF0000"/>
                </a:solidFill>
              </a:rPr>
              <a:t>It is characterized by insulin deficiency with increasing counterregulatory hormones.</a:t>
            </a:r>
          </a:p>
          <a:p>
            <a:pPr algn="l" rtl="0">
              <a:buNone/>
            </a:pPr>
            <a:endParaRPr lang="en-US" sz="3600" dirty="0">
              <a:solidFill>
                <a:srgbClr val="FF0000"/>
              </a:solidFill>
            </a:endParaRPr>
          </a:p>
          <a:p>
            <a:pPr algn="l" rtl="0"/>
            <a:r>
              <a:rPr lang="en-US" sz="3600" dirty="0"/>
              <a:t>Precipitants factor  :</a:t>
            </a:r>
          </a:p>
          <a:p>
            <a:pPr marL="742950" indent="-742950" algn="l" rtl="0">
              <a:buFont typeface="+mj-lt"/>
              <a:buAutoNum type="arabicPeriod"/>
            </a:pPr>
            <a:r>
              <a:rPr lang="en-US" sz="3600" dirty="0"/>
              <a:t>Stress, infection, trauma. </a:t>
            </a:r>
          </a:p>
          <a:p>
            <a:pPr marL="0" indent="0" algn="l" rtl="0">
              <a:buNone/>
            </a:pPr>
            <a:r>
              <a:rPr lang="en-US" sz="3600" dirty="0"/>
              <a:t>2.Inadequate administration of aspirin </a:t>
            </a:r>
          </a:p>
        </p:txBody>
      </p:sp>
    </p:spTree>
    <p:extLst>
      <p:ext uri="{BB962C8B-B14F-4D97-AF65-F5344CB8AC3E}">
        <p14:creationId xmlns:p14="http://schemas.microsoft.com/office/powerpoint/2010/main" val="110163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0265" y="734566"/>
            <a:ext cx="8093365" cy="1018033"/>
          </a:xfrm>
        </p:spPr>
        <p:txBody>
          <a:bodyPr>
            <a:normAutofit/>
          </a:bodyPr>
          <a:lstStyle/>
          <a:p>
            <a:r>
              <a:rPr lang="en-US" dirty="0"/>
              <a:t> Mechanism of DKA </a:t>
            </a:r>
          </a:p>
        </p:txBody>
      </p:sp>
      <p:sp>
        <p:nvSpPr>
          <p:cNvPr id="13" name="مستطيل 12"/>
          <p:cNvSpPr/>
          <p:nvPr/>
        </p:nvSpPr>
        <p:spPr>
          <a:xfrm>
            <a:off x="400265" y="1454425"/>
            <a:ext cx="11249025" cy="5201424"/>
          </a:xfrm>
          <a:prstGeom prst="rect">
            <a:avLst/>
          </a:prstGeom>
        </p:spPr>
        <p:txBody>
          <a:bodyPr wrap="square">
            <a:spAutoFit/>
          </a:bodyPr>
          <a:lstStyle/>
          <a:p>
            <a:pPr marL="342900" indent="-342900">
              <a:buFont typeface="Arial" panose="020B0604020202020204" pitchFamily="34" charset="0"/>
              <a:buChar char="•"/>
            </a:pPr>
            <a:r>
              <a:rPr lang="en-US" sz="2400" dirty="0">
                <a:solidFill>
                  <a:schemeClr val="bg1"/>
                </a:solidFill>
              </a:rPr>
              <a:t> </a:t>
            </a:r>
            <a:r>
              <a:rPr lang="en-US" sz="2800" dirty="0">
                <a:solidFill>
                  <a:srgbClr val="005856"/>
                </a:solidFill>
              </a:rPr>
              <a:t>Lake of insulin &gt;High Glucagon &gt; Adipose Tissue breaks down Fat into Free fatty acids &gt; Liver converts free fatty acids into Free ketone bodies&gt; free ketone bodies are converted into Acetoacetic acid and B-hydroxybutyric acid</a:t>
            </a:r>
            <a:r>
              <a:rPr lang="en-US" sz="2400" dirty="0">
                <a:solidFill>
                  <a:srgbClr val="005856"/>
                </a:solidFill>
              </a:rPr>
              <a:t>.</a:t>
            </a:r>
            <a:r>
              <a:rPr lang="en-US" sz="2400" dirty="0">
                <a:solidFill>
                  <a:srgbClr val="FFFF00"/>
                </a:solidFill>
              </a:rPr>
              <a:t> </a:t>
            </a:r>
          </a:p>
          <a:p>
            <a:endParaRPr lang="en-US" sz="2400" dirty="0">
              <a:solidFill>
                <a:schemeClr val="bg1"/>
              </a:solidFill>
            </a:endParaRPr>
          </a:p>
          <a:p>
            <a:pPr marL="342900" indent="-342900">
              <a:buFont typeface="Arial" panose="020B0604020202020204" pitchFamily="34" charset="0"/>
              <a:buChar char="•"/>
            </a:pPr>
            <a:r>
              <a:rPr lang="en-US" sz="2400" dirty="0"/>
              <a:t>After the conversion of FFA into ketones bodies , Cells now can get energy but at the same time Acidity of the blood </a:t>
            </a:r>
            <a:r>
              <a:rPr lang="en-US" sz="2800" dirty="0"/>
              <a:t>increases</a:t>
            </a:r>
            <a:r>
              <a:rPr lang="en-US" sz="2400" dirty="0"/>
              <a:t>(Metabolic Acidosis Blood pH &lt;7.3).</a:t>
            </a:r>
          </a:p>
          <a:p>
            <a:endParaRPr lang="en-US" sz="2400" dirty="0"/>
          </a:p>
          <a:p>
            <a:pPr marL="342900" indent="-342900">
              <a:buFont typeface="Arial" panose="020B0604020202020204" pitchFamily="34" charset="0"/>
              <a:buChar char="•"/>
            </a:pPr>
            <a:r>
              <a:rPr lang="en-US" sz="2400" dirty="0" err="1"/>
              <a:t>Kussmual</a:t>
            </a:r>
            <a:r>
              <a:rPr lang="en-US" sz="2400" dirty="0"/>
              <a:t> Respiration: Deep labored breathing that reduces CO2 from the blood to decrease acidity. </a:t>
            </a:r>
          </a:p>
          <a:p>
            <a:endParaRPr lang="en-US" sz="2400" dirty="0"/>
          </a:p>
          <a:p>
            <a:pPr marL="342900" indent="-342900">
              <a:buFont typeface="Arial" panose="020B0604020202020204" pitchFamily="34" charset="0"/>
              <a:buChar char="•"/>
            </a:pPr>
            <a:r>
              <a:rPr lang="en-US" sz="2400" dirty="0"/>
              <a:t>Fruity breath odor : Generation of </a:t>
            </a:r>
            <a:r>
              <a:rPr lang="en-US" sz="2400" dirty="0" err="1"/>
              <a:t>ketone</a:t>
            </a:r>
            <a:r>
              <a:rPr lang="en-US" sz="2400" dirty="0"/>
              <a:t> bodies break down into Acetone and escape from the lungs giving us a SWEET SMELL.</a:t>
            </a:r>
            <a:endParaRPr lang="ar-SA" sz="2400" dirty="0"/>
          </a:p>
        </p:txBody>
      </p:sp>
    </p:spTree>
    <p:extLst>
      <p:ext uri="{BB962C8B-B14F-4D97-AF65-F5344CB8AC3E}">
        <p14:creationId xmlns:p14="http://schemas.microsoft.com/office/powerpoint/2010/main" val="417078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983706" y="1321031"/>
            <a:ext cx="8978900" cy="4708981"/>
          </a:xfrm>
          <a:prstGeom prst="rect">
            <a:avLst/>
          </a:prstGeom>
        </p:spPr>
        <p:txBody>
          <a:bodyPr wrap="square">
            <a:spAutoFit/>
          </a:bodyPr>
          <a:lstStyle/>
          <a:p>
            <a:r>
              <a:rPr lang="en-US" sz="2800" b="1" dirty="0">
                <a:solidFill>
                  <a:srgbClr val="CC3399"/>
                </a:solidFill>
              </a:rPr>
              <a:t>Polyphagia</a:t>
            </a:r>
            <a:r>
              <a:rPr lang="en-US" sz="2000" b="1" dirty="0">
                <a:solidFill>
                  <a:srgbClr val="FFFF00"/>
                </a:solidFill>
              </a:rPr>
              <a:t>: </a:t>
            </a:r>
            <a:r>
              <a:rPr lang="en-US" sz="2000" dirty="0"/>
              <a:t>Although Glucose is inside our blood, it can’t get into the cells leaving them starving for energy. So, Adipose tissue starts breaking down fat and Muscle cells break down proteins causing WEIGHT LOSS and INCREASE APETITE</a:t>
            </a:r>
            <a:r>
              <a:rPr lang="en-US" sz="2000" dirty="0">
                <a:solidFill>
                  <a:schemeClr val="bg1"/>
                </a:solidFill>
              </a:rPr>
              <a:t>.</a:t>
            </a:r>
          </a:p>
          <a:p>
            <a:r>
              <a:rPr lang="en-US" sz="2800" b="1" dirty="0">
                <a:solidFill>
                  <a:srgbClr val="CC3399"/>
                </a:solidFill>
              </a:rPr>
              <a:t>Glycosuria</a:t>
            </a:r>
            <a:r>
              <a:rPr lang="en-US" sz="2800" b="1" dirty="0">
                <a:solidFill>
                  <a:srgbClr val="FFFF00"/>
                </a:solidFill>
              </a:rPr>
              <a:t>: </a:t>
            </a:r>
            <a:r>
              <a:rPr lang="en-US" sz="2000" dirty="0"/>
              <a:t>With high glucose levels, blood gets filtered through the kidneys and some glucose spill over into the urine.</a:t>
            </a:r>
          </a:p>
          <a:p>
            <a:r>
              <a:rPr lang="en-US" sz="2800" b="1" dirty="0">
                <a:solidFill>
                  <a:srgbClr val="CC3399"/>
                </a:solidFill>
              </a:rPr>
              <a:t>Polyuria</a:t>
            </a:r>
            <a:r>
              <a:rPr lang="en-US" sz="2400" b="1" dirty="0">
                <a:solidFill>
                  <a:srgbClr val="FFFF00"/>
                </a:solidFill>
              </a:rPr>
              <a:t>: </a:t>
            </a:r>
            <a:r>
              <a:rPr lang="en-US" sz="2000" dirty="0"/>
              <a:t>Since glucose is </a:t>
            </a:r>
            <a:r>
              <a:rPr lang="en-US" sz="2000" dirty="0" err="1"/>
              <a:t>osmotically</a:t>
            </a:r>
            <a:r>
              <a:rPr lang="en-US" sz="2000" dirty="0"/>
              <a:t> active , water tends to follow it and leads to increase in urination.</a:t>
            </a:r>
          </a:p>
          <a:p>
            <a:r>
              <a:rPr lang="en-US" sz="2800" b="1" dirty="0">
                <a:solidFill>
                  <a:srgbClr val="CC3399"/>
                </a:solidFill>
              </a:rPr>
              <a:t>Polydipsia</a:t>
            </a:r>
            <a:r>
              <a:rPr lang="en-US" sz="2800" b="1" dirty="0"/>
              <a:t>: </a:t>
            </a:r>
            <a:r>
              <a:rPr lang="en-US" sz="2000" dirty="0"/>
              <a:t>Because there is frequent urination, </a:t>
            </a:r>
            <a:r>
              <a:rPr lang="en-US" sz="2000" dirty="0" err="1"/>
              <a:t>px</a:t>
            </a:r>
            <a:r>
              <a:rPr lang="en-US" sz="2000" dirty="0"/>
              <a:t> with DM will become </a:t>
            </a:r>
            <a:r>
              <a:rPr lang="en-US" sz="2000" dirty="0">
                <a:solidFill>
                  <a:srgbClr val="A4660C"/>
                </a:solidFill>
              </a:rPr>
              <a:t>DEHYDRATED</a:t>
            </a:r>
            <a:r>
              <a:rPr lang="en-US" sz="2000" dirty="0">
                <a:solidFill>
                  <a:schemeClr val="bg1"/>
                </a:solidFill>
              </a:rPr>
              <a:t> </a:t>
            </a:r>
            <a:r>
              <a:rPr lang="en-US" sz="2000" dirty="0"/>
              <a:t>and </a:t>
            </a:r>
            <a:r>
              <a:rPr lang="en-US" sz="2000" dirty="0">
                <a:solidFill>
                  <a:srgbClr val="A4660C"/>
                </a:solidFill>
              </a:rPr>
              <a:t>THIRSTY</a:t>
            </a:r>
            <a:r>
              <a:rPr lang="en-US" sz="2000" dirty="0">
                <a:solidFill>
                  <a:srgbClr val="FFFF00"/>
                </a:solidFill>
              </a:rPr>
              <a:t>.</a:t>
            </a:r>
          </a:p>
          <a:p>
            <a:r>
              <a:rPr lang="en-US" sz="2000" dirty="0">
                <a:solidFill>
                  <a:schemeClr val="bg1"/>
                </a:solidFill>
              </a:rPr>
              <a:t>“</a:t>
            </a:r>
            <a:r>
              <a:rPr lang="en-US" sz="2000" dirty="0"/>
              <a:t>Fruity” (acetone) breath odor.</a:t>
            </a:r>
          </a:p>
          <a:p>
            <a:r>
              <a:rPr lang="en-US" sz="2000" dirty="0" err="1"/>
              <a:t>Kussmaul</a:t>
            </a:r>
            <a:r>
              <a:rPr lang="en-US" sz="2000" dirty="0"/>
              <a:t> respiration—rapid, deep breathing</a:t>
            </a:r>
            <a:r>
              <a:rPr lang="en-US" sz="2000" dirty="0">
                <a:solidFill>
                  <a:schemeClr val="bg1"/>
                </a:solidFill>
              </a:rPr>
              <a:t>.</a:t>
            </a:r>
          </a:p>
          <a:p>
            <a:r>
              <a:rPr lang="en-US" sz="2800" b="1" dirty="0" err="1">
                <a:solidFill>
                  <a:srgbClr val="CC3399"/>
                </a:solidFill>
              </a:rPr>
              <a:t>Gi</a:t>
            </a:r>
            <a:r>
              <a:rPr lang="en-US" sz="2800" b="1" dirty="0">
                <a:solidFill>
                  <a:srgbClr val="CC3399"/>
                </a:solidFill>
              </a:rPr>
              <a:t> symptoms</a:t>
            </a:r>
            <a:r>
              <a:rPr lang="en-US" sz="2800" b="1" dirty="0">
                <a:solidFill>
                  <a:srgbClr val="FFFF00"/>
                </a:solidFill>
              </a:rPr>
              <a:t>: </a:t>
            </a:r>
            <a:r>
              <a:rPr lang="en-US" sz="2000" dirty="0"/>
              <a:t>Abdominal pain, nausea, and vomiting because of Ketoacidosis</a:t>
            </a:r>
            <a:r>
              <a:rPr lang="en-US" sz="2000" dirty="0">
                <a:solidFill>
                  <a:schemeClr val="bg1"/>
                </a:solidFill>
              </a:rPr>
              <a:t>.</a:t>
            </a:r>
          </a:p>
        </p:txBody>
      </p:sp>
      <p:sp>
        <p:nvSpPr>
          <p:cNvPr id="5" name="مستطيل 4"/>
          <p:cNvSpPr/>
          <p:nvPr/>
        </p:nvSpPr>
        <p:spPr>
          <a:xfrm>
            <a:off x="1544232" y="279066"/>
            <a:ext cx="5416676" cy="707886"/>
          </a:xfrm>
          <a:prstGeom prst="rect">
            <a:avLst/>
          </a:prstGeom>
        </p:spPr>
        <p:txBody>
          <a:bodyPr wrap="none">
            <a:spAutoFit/>
          </a:bodyPr>
          <a:lstStyle/>
          <a:p>
            <a:r>
              <a:rPr lang="en-US" sz="4000" b="1" dirty="0"/>
              <a:t>Clinical Features Of DKA </a:t>
            </a:r>
            <a:endParaRPr lang="ar-SA" sz="4000" b="1" dirty="0"/>
          </a:p>
        </p:txBody>
      </p:sp>
    </p:spTree>
    <p:extLst>
      <p:ext uri="{BB962C8B-B14F-4D97-AF65-F5344CB8AC3E}">
        <p14:creationId xmlns:p14="http://schemas.microsoft.com/office/powerpoint/2010/main" val="10910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hueOff val="0"/>
            <a:satOff val="0"/>
            <a:lumOff val="0"/>
            <a:alpha val="0"/>
          </a:schemeClr>
        </a:solidFill>
        <a:effectLst/>
      </p:bgPr>
    </p:bg>
    <p:spTree>
      <p:nvGrpSpPr>
        <p:cNvPr id="1" name=""/>
        <p:cNvGrpSpPr/>
        <p:nvPr/>
      </p:nvGrpSpPr>
      <p:grpSpPr>
        <a:xfrm>
          <a:off x="0" y="0"/>
          <a:ext cx="0" cy="0"/>
          <a:chOff x="0" y="0"/>
          <a:chExt cx="0" cy="0"/>
        </a:xfrm>
      </p:grpSpPr>
      <p:pic>
        <p:nvPicPr>
          <p:cNvPr id="2" name="صورة 1" descr="ffc474063b4c14edf1a9f49dfeb15843.jpg"/>
          <p:cNvPicPr>
            <a:picLocks noChangeAspect="1"/>
          </p:cNvPicPr>
          <p:nvPr/>
        </p:nvPicPr>
        <p:blipFill>
          <a:blip r:embed="rId2"/>
          <a:srcRect l="8772" r="10307"/>
          <a:stretch>
            <a:fillRect/>
          </a:stretch>
        </p:blipFill>
        <p:spPr>
          <a:xfrm>
            <a:off x="7149012" y="228600"/>
            <a:ext cx="3479800" cy="5689600"/>
          </a:xfrm>
          <a:prstGeom prst="rect">
            <a:avLst/>
          </a:prstGeom>
        </p:spPr>
      </p:pic>
      <p:sp>
        <p:nvSpPr>
          <p:cNvPr id="3" name="مستطيل 2"/>
          <p:cNvSpPr/>
          <p:nvPr/>
        </p:nvSpPr>
        <p:spPr>
          <a:xfrm>
            <a:off x="1283789" y="1393885"/>
            <a:ext cx="5638800" cy="4893647"/>
          </a:xfrm>
          <a:prstGeom prst="rect">
            <a:avLst/>
          </a:prstGeom>
        </p:spPr>
        <p:txBody>
          <a:bodyPr wrap="square">
            <a:spAutoFit/>
          </a:bodyPr>
          <a:lstStyle/>
          <a:p>
            <a:pPr algn="ctr"/>
            <a:r>
              <a:rPr lang="en-US" sz="2400" b="1" dirty="0"/>
              <a:t>MACROVASCULAR </a:t>
            </a:r>
            <a:r>
              <a:rPr lang="en-US" sz="2400" dirty="0"/>
              <a:t>or </a:t>
            </a:r>
            <a:r>
              <a:rPr lang="en-US" sz="2400" b="1" dirty="0"/>
              <a:t>MICROVASCULAR</a:t>
            </a:r>
          </a:p>
          <a:p>
            <a:pPr algn="ctr"/>
            <a:endParaRPr lang="en-US" sz="2400" b="1" dirty="0"/>
          </a:p>
          <a:p>
            <a:pPr algn="ctr"/>
            <a:r>
              <a:rPr lang="en-US" sz="2400" dirty="0"/>
              <a:t>-Can be found in both type 1 and type 2 DM </a:t>
            </a:r>
          </a:p>
          <a:p>
            <a:pPr algn="ctr"/>
            <a:endParaRPr lang="en-US" sz="2400" dirty="0"/>
          </a:p>
          <a:p>
            <a:pPr algn="ctr">
              <a:buFontTx/>
              <a:buChar char="-"/>
            </a:pPr>
            <a:r>
              <a:rPr lang="en-US" sz="2400" dirty="0"/>
              <a:t>In type 1 DM it may develop 5-10 years after diagnosis while in type 2 DM it may present at time of diagnosis because there is a latent period of disease .</a:t>
            </a:r>
          </a:p>
          <a:p>
            <a:pPr algn="ctr"/>
            <a:endParaRPr lang="en-US" sz="2400" dirty="0"/>
          </a:p>
          <a:p>
            <a:pPr algn="ctr"/>
            <a:r>
              <a:rPr lang="en-US" sz="2400" dirty="0"/>
              <a:t>-Mainly it caused by chronic </a:t>
            </a:r>
            <a:r>
              <a:rPr lang="en-US" sz="2400" dirty="0" err="1"/>
              <a:t>hyperglycaemia</a:t>
            </a:r>
            <a:r>
              <a:rPr lang="en-US" sz="2400" dirty="0"/>
              <a:t> which lead to vascular changes.</a:t>
            </a:r>
          </a:p>
        </p:txBody>
      </p:sp>
      <p:sp>
        <p:nvSpPr>
          <p:cNvPr id="4" name="مربع نص 3"/>
          <p:cNvSpPr txBox="1"/>
          <p:nvPr/>
        </p:nvSpPr>
        <p:spPr>
          <a:xfrm>
            <a:off x="1828800" y="419101"/>
            <a:ext cx="6235700" cy="646331"/>
          </a:xfrm>
          <a:prstGeom prst="rect">
            <a:avLst/>
          </a:prstGeom>
          <a:noFill/>
        </p:spPr>
        <p:txBody>
          <a:bodyPr wrap="square" rtlCol="1">
            <a:spAutoFit/>
          </a:bodyPr>
          <a:lstStyle/>
          <a:p>
            <a:pPr algn="ctr"/>
            <a:r>
              <a:rPr lang="en-US" sz="3600" b="1" dirty="0">
                <a:solidFill>
                  <a:srgbClr val="FF0000"/>
                </a:solidFill>
                <a:effectLst>
                  <a:outerShdw blurRad="38100" dist="38100" dir="2700000" algn="tl">
                    <a:srgbClr val="000000">
                      <a:alpha val="43137"/>
                    </a:srgbClr>
                  </a:outerShdw>
                </a:effectLst>
              </a:rPr>
              <a:t>CHRONIC COMPLICATIONS OF </a:t>
            </a:r>
            <a:endParaRPr lang="ar-SA" sz="3600" b="1" dirty="0">
              <a:solidFill>
                <a:srgbClr val="FF00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844826" y="1239391"/>
            <a:ext cx="11820526" cy="4708981"/>
          </a:xfrm>
          <a:prstGeom prst="rect">
            <a:avLst/>
          </a:prstGeom>
        </p:spPr>
        <p:txBody>
          <a:bodyPr wrap="square">
            <a:spAutoFit/>
          </a:bodyPr>
          <a:lstStyle/>
          <a:p>
            <a:pPr marL="571500" indent="-571500">
              <a:buFont typeface="Wingdings" panose="05000000000000000000" pitchFamily="2" charset="2"/>
              <a:buChar char="v"/>
            </a:pPr>
            <a:r>
              <a:rPr lang="en-US" sz="3600" b="1" dirty="0"/>
              <a:t> Complications of DKA:</a:t>
            </a:r>
          </a:p>
          <a:p>
            <a:pPr marL="457200" indent="-457200">
              <a:buFont typeface="+mj-lt"/>
              <a:buAutoNum type="arabicPeriod"/>
            </a:pPr>
            <a:r>
              <a:rPr lang="en-US" sz="2400" b="1" dirty="0"/>
              <a:t>Cerebral edema : common cause of death in children with DKA.</a:t>
            </a:r>
          </a:p>
          <a:p>
            <a:pPr marL="457200" indent="-457200">
              <a:buFont typeface="+mj-lt"/>
              <a:buAutoNum type="arabicPeriod"/>
            </a:pPr>
            <a:r>
              <a:rPr lang="en-US" sz="2400" b="1" dirty="0" err="1"/>
              <a:t>Mucormycosis</a:t>
            </a:r>
            <a:r>
              <a:rPr lang="en-US" sz="2400" b="1" dirty="0"/>
              <a:t>: A fungal infection that starts in sinuses and spread to adjacent structures.</a:t>
            </a:r>
          </a:p>
          <a:p>
            <a:pPr marL="571500" indent="-571500">
              <a:buFont typeface="Wingdings" panose="05000000000000000000" pitchFamily="2" charset="2"/>
              <a:buChar char="v"/>
            </a:pPr>
            <a:r>
              <a:rPr lang="en-US" sz="3600" b="1" dirty="0"/>
              <a:t>Complications of electrolyte disturbances:</a:t>
            </a:r>
          </a:p>
          <a:p>
            <a:pPr marL="457200" indent="-457200">
              <a:buFont typeface="+mj-lt"/>
              <a:buAutoNum type="arabicPeriod"/>
            </a:pPr>
            <a:r>
              <a:rPr lang="en-US" sz="2400" b="1" dirty="0"/>
              <a:t>Hyperkalemia: arrythmias </a:t>
            </a:r>
          </a:p>
          <a:p>
            <a:pPr marL="457200" indent="-457200">
              <a:buFont typeface="+mj-lt"/>
              <a:buAutoNum type="arabicPeriod"/>
            </a:pPr>
            <a:r>
              <a:rPr lang="en-US" sz="2400" b="1" dirty="0"/>
              <a:t> Risk of Hypophosphatemia: Loss of ATP</a:t>
            </a:r>
          </a:p>
          <a:p>
            <a:pPr marL="457200" indent="-457200">
              <a:buFont typeface="+mj-lt"/>
              <a:buAutoNum type="alphaLcParenR"/>
            </a:pPr>
            <a:r>
              <a:rPr lang="en-US" sz="2400" b="1" dirty="0"/>
              <a:t>Muscle weakness(Respiratory failure)</a:t>
            </a:r>
          </a:p>
          <a:p>
            <a:pPr marL="457200" indent="-457200">
              <a:buFont typeface="+mj-lt"/>
              <a:buAutoNum type="alphaLcParenR"/>
            </a:pPr>
            <a:r>
              <a:rPr lang="en-US" sz="2400" b="1" dirty="0"/>
              <a:t>Heart Failure (↓ contractility)</a:t>
            </a:r>
            <a:endParaRPr lang="en-US" sz="2000" b="1" dirty="0"/>
          </a:p>
          <a:p>
            <a:pPr algn="ctr"/>
            <a:endParaRPr lang="en-US" sz="3600" b="1" dirty="0">
              <a:solidFill>
                <a:schemeClr val="bg1"/>
              </a:solidFill>
            </a:endParaRPr>
          </a:p>
          <a:p>
            <a:pPr algn="ctr"/>
            <a:endParaRPr lang="ar-SA" sz="24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Electrolyte disturbances :</a:t>
            </a:r>
          </a:p>
        </p:txBody>
      </p:sp>
      <p:sp>
        <p:nvSpPr>
          <p:cNvPr id="3" name="Content Placeholder 2"/>
          <p:cNvSpPr>
            <a:spLocks noGrp="1"/>
          </p:cNvSpPr>
          <p:nvPr>
            <p:ph sz="quarter" idx="13"/>
          </p:nvPr>
        </p:nvSpPr>
        <p:spPr>
          <a:xfrm>
            <a:off x="1130270" y="1449977"/>
            <a:ext cx="9603275" cy="4016368"/>
          </a:xfrm>
        </p:spPr>
        <p:txBody>
          <a:bodyPr/>
          <a:lstStyle/>
          <a:p>
            <a:pPr algn="l" rtl="0"/>
            <a:r>
              <a:rPr lang="en-US" b="1" dirty="0"/>
              <a:t>Hyponatremia</a:t>
            </a:r>
            <a:r>
              <a:rPr lang="en-US" dirty="0"/>
              <a:t> : serum sodium decrease because of the osmotic shift of fluid from the ICF to ECF space ,total sodium level is normal .this generally does not require treatment </a:t>
            </a:r>
          </a:p>
          <a:p>
            <a:pPr algn="l" rtl="0"/>
            <a:r>
              <a:rPr lang="en-US" b="1" dirty="0"/>
              <a:t>Hyperkalemia</a:t>
            </a:r>
            <a:r>
              <a:rPr lang="en-US" dirty="0"/>
              <a:t> : may be present </a:t>
            </a:r>
            <a:r>
              <a:rPr lang="en-US" dirty="0" smtClean="0"/>
              <a:t>initially </a:t>
            </a:r>
            <a:r>
              <a:rPr lang="en-US" dirty="0"/>
              <a:t>,although total body potassium is low </a:t>
            </a:r>
          </a:p>
          <a:p>
            <a:pPr marL="0" indent="0" algn="l" rtl="0">
              <a:buNone/>
            </a:pPr>
            <a:r>
              <a:rPr lang="en-US" dirty="0"/>
              <a:t>As insulin is given it causes </a:t>
            </a:r>
            <a:r>
              <a:rPr lang="en-US" dirty="0" smtClean="0"/>
              <a:t>shift </a:t>
            </a:r>
            <a:r>
              <a:rPr lang="en-US" dirty="0"/>
              <a:t>of potassium into cell ,resulting in hypokalemia .this can happen very rapidly </a:t>
            </a:r>
          </a:p>
          <a:p>
            <a:pPr marL="0" indent="0" algn="l" rtl="0">
              <a:buNone/>
            </a:pPr>
            <a:r>
              <a:rPr lang="en-US" dirty="0"/>
              <a:t>Phosphate and magnesium level may also be low </a:t>
            </a:r>
          </a:p>
        </p:txBody>
      </p:sp>
      <p:pic>
        <p:nvPicPr>
          <p:cNvPr id="4" name="Picture 3"/>
          <p:cNvPicPr>
            <a:picLocks noChangeAspect="1"/>
          </p:cNvPicPr>
          <p:nvPr/>
        </p:nvPicPr>
        <p:blipFill>
          <a:blip r:embed="rId2"/>
          <a:stretch>
            <a:fillRect/>
          </a:stretch>
        </p:blipFill>
        <p:spPr>
          <a:xfrm>
            <a:off x="8791302" y="3984170"/>
            <a:ext cx="3214063" cy="2651761"/>
          </a:xfrm>
          <a:prstGeom prst="rect">
            <a:avLst/>
          </a:prstGeom>
        </p:spPr>
      </p:pic>
    </p:spTree>
    <p:extLst>
      <p:ext uri="{BB962C8B-B14F-4D97-AF65-F5344CB8AC3E}">
        <p14:creationId xmlns:p14="http://schemas.microsoft.com/office/powerpoint/2010/main" val="265145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38225" y="239707"/>
            <a:ext cx="6570407" cy="967132"/>
          </a:xfrm>
        </p:spPr>
        <p:txBody>
          <a:bodyPr>
            <a:normAutofit/>
          </a:bodyPr>
          <a:lstStyle/>
          <a:p>
            <a:r>
              <a:rPr lang="en-US" dirty="0"/>
              <a:t>Diagnosis of DKA </a:t>
            </a:r>
          </a:p>
        </p:txBody>
      </p:sp>
      <p:sp>
        <p:nvSpPr>
          <p:cNvPr id="6" name="Content Placeholder 2">
            <a:extLst>
              <a:ext uri="{FF2B5EF4-FFF2-40B4-BE49-F238E27FC236}">
                <a16:creationId xmlns:a16="http://schemas.microsoft.com/office/drawing/2014/main" id="{6EF82463-4687-4760-BFF9-DEC672B993C6}"/>
              </a:ext>
            </a:extLst>
          </p:cNvPr>
          <p:cNvSpPr>
            <a:spLocks noGrp="1"/>
          </p:cNvSpPr>
          <p:nvPr>
            <p:ph sz="quarter" idx="13"/>
          </p:nvPr>
        </p:nvSpPr>
        <p:spPr>
          <a:xfrm>
            <a:off x="1676401" y="1638742"/>
            <a:ext cx="9033012" cy="4738867"/>
          </a:xfrm>
        </p:spPr>
        <p:txBody>
          <a:bodyPr>
            <a:normAutofit fontScale="77500" lnSpcReduction="20000"/>
          </a:bodyPr>
          <a:lstStyle/>
          <a:p>
            <a:pPr algn="l" rtl="0"/>
            <a:r>
              <a:rPr lang="en-US" sz="3200" dirty="0"/>
              <a:t>Hyperglycemia: serum glucose typically &gt;450 mg/</a:t>
            </a:r>
            <a:r>
              <a:rPr lang="en-US" sz="3200" dirty="0" err="1"/>
              <a:t>dL</a:t>
            </a:r>
            <a:r>
              <a:rPr lang="en-US" sz="3200" dirty="0"/>
              <a:t> and &lt;850 mg/</a:t>
            </a:r>
            <a:r>
              <a:rPr lang="en-US" sz="3200" dirty="0" err="1"/>
              <a:t>dL</a:t>
            </a:r>
            <a:r>
              <a:rPr lang="en-US" sz="3200" dirty="0"/>
              <a:t> </a:t>
            </a:r>
          </a:p>
          <a:p>
            <a:pPr algn="l" rtl="0"/>
            <a:r>
              <a:rPr lang="en-US" sz="3200" dirty="0"/>
              <a:t>Metabolic acidosis</a:t>
            </a:r>
          </a:p>
          <a:p>
            <a:pPr algn="l" rtl="0"/>
            <a:r>
              <a:rPr lang="en-US" sz="3200" dirty="0"/>
              <a:t>Blood pH &lt;7.3</a:t>
            </a:r>
          </a:p>
          <a:p>
            <a:pPr algn="l" rtl="0"/>
            <a:r>
              <a:rPr lang="en-US" sz="3200" dirty="0"/>
              <a:t>Increased anion gap—due to production of </a:t>
            </a:r>
            <a:r>
              <a:rPr lang="en-US" sz="3200" dirty="0" err="1"/>
              <a:t>ketones</a:t>
            </a:r>
            <a:r>
              <a:rPr lang="en-US" sz="3200" dirty="0"/>
              <a:t> (</a:t>
            </a:r>
            <a:r>
              <a:rPr lang="en-US" sz="3200" dirty="0" err="1"/>
              <a:t>acetoacetate</a:t>
            </a:r>
            <a:r>
              <a:rPr lang="en-US" sz="3200" dirty="0"/>
              <a:t> and </a:t>
            </a:r>
            <a:r>
              <a:rPr lang="el-GR" sz="3200" dirty="0"/>
              <a:t>β</a:t>
            </a:r>
            <a:r>
              <a:rPr lang="en-US" sz="3200" dirty="0"/>
              <a:t>-</a:t>
            </a:r>
            <a:r>
              <a:rPr lang="en-US" sz="3200" dirty="0" err="1"/>
              <a:t>hydroxybutyrate</a:t>
            </a:r>
            <a:r>
              <a:rPr lang="en-US" sz="3200" dirty="0"/>
              <a:t>)</a:t>
            </a:r>
          </a:p>
          <a:p>
            <a:pPr algn="l" rtl="0"/>
            <a:r>
              <a:rPr lang="en-US" sz="3200" dirty="0"/>
              <a:t> Ketonemia (serum positive for ketones) and ketonuria</a:t>
            </a:r>
          </a:p>
          <a:p>
            <a:pPr algn="l" rtl="0"/>
            <a:r>
              <a:rPr lang="en-US" sz="3200" dirty="0"/>
              <a:t>Serum levels of acetoacetate, acetone, and </a:t>
            </a:r>
            <a:r>
              <a:rPr lang="el-GR" sz="3200" dirty="0"/>
              <a:t>β-</a:t>
            </a:r>
            <a:r>
              <a:rPr lang="en-US" sz="3200" dirty="0"/>
              <a:t>hydroxybutyrate are greatly increased.</a:t>
            </a:r>
          </a:p>
          <a:p>
            <a:pPr algn="l" rtl="0">
              <a:buNone/>
            </a:pPr>
            <a:endParaRPr lang="en-US" dirty="0"/>
          </a:p>
        </p:txBody>
      </p:sp>
    </p:spTree>
    <p:extLst>
      <p:ext uri="{BB962C8B-B14F-4D97-AF65-F5344CB8AC3E}">
        <p14:creationId xmlns:p14="http://schemas.microsoft.com/office/powerpoint/2010/main" val="110163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78509" y="780534"/>
            <a:ext cx="4096121" cy="707886"/>
          </a:xfrm>
          <a:prstGeom prst="rect">
            <a:avLst/>
          </a:prstGeom>
        </p:spPr>
        <p:txBody>
          <a:bodyPr wrap="none">
            <a:spAutoFit/>
          </a:bodyPr>
          <a:lstStyle/>
          <a:p>
            <a:pPr algn="ctr"/>
            <a:r>
              <a:rPr lang="en-US" sz="4000" b="1" dirty="0"/>
              <a:t>Treatment</a:t>
            </a:r>
            <a:r>
              <a:rPr lang="en-US" sz="4000" b="1" dirty="0">
                <a:solidFill>
                  <a:schemeClr val="bg1"/>
                </a:solidFill>
              </a:rPr>
              <a:t> </a:t>
            </a:r>
            <a:r>
              <a:rPr lang="en-US" sz="4000" b="1" dirty="0"/>
              <a:t>of DKA </a:t>
            </a:r>
            <a:endParaRPr lang="ar-SA" sz="4000" b="1" dirty="0"/>
          </a:p>
        </p:txBody>
      </p:sp>
      <p:sp>
        <p:nvSpPr>
          <p:cNvPr id="4" name="TextBox 3">
            <a:extLst>
              <a:ext uri="{FF2B5EF4-FFF2-40B4-BE49-F238E27FC236}">
                <a16:creationId xmlns:a16="http://schemas.microsoft.com/office/drawing/2014/main" id="{285BAC60-B00F-4D44-8391-1497B0F2D4EF}"/>
              </a:ext>
            </a:extLst>
          </p:cNvPr>
          <p:cNvSpPr txBox="1"/>
          <p:nvPr/>
        </p:nvSpPr>
        <p:spPr>
          <a:xfrm>
            <a:off x="944217" y="1574272"/>
            <a:ext cx="11305761" cy="4503194"/>
          </a:xfrm>
          <a:prstGeom prst="rect">
            <a:avLst/>
          </a:prstGeom>
          <a:noFill/>
        </p:spPr>
        <p:txBody>
          <a:bodyPr wrap="square" rtlCol="0">
            <a:spAutoFit/>
          </a:bodyPr>
          <a:lstStyle/>
          <a:p>
            <a:pPr marL="457200" indent="-457200">
              <a:buFont typeface="Wingdings" panose="05000000000000000000" pitchFamily="2" charset="2"/>
              <a:buChar char="v"/>
            </a:pPr>
            <a:r>
              <a:rPr lang="en-US" sz="2400" dirty="0"/>
              <a:t> IV fluids (isotonic saline solution 0.9% sodium chloride)</a:t>
            </a:r>
          </a:p>
          <a:p>
            <a:r>
              <a:rPr lang="en-US" sz="2400" dirty="0"/>
              <a:t>-Treats dehydration.</a:t>
            </a:r>
          </a:p>
          <a:p>
            <a:r>
              <a:rPr lang="en-US" sz="2400" dirty="0"/>
              <a:t>-When serum glucose falls to &lt; 200–250 mg/dL, add 5% dextrose to infusion.</a:t>
            </a:r>
          </a:p>
          <a:p>
            <a:pPr marL="457200" indent="-457200">
              <a:buFont typeface="Wingdings" panose="05000000000000000000" pitchFamily="2" charset="2"/>
              <a:buChar char="v"/>
            </a:pPr>
            <a:r>
              <a:rPr lang="en-US" sz="2400" dirty="0"/>
              <a:t>Insulin (IV) 0.1 unit of insulin per kilogram of body weight  continue the i</a:t>
            </a:r>
            <a:r>
              <a:rPr lang="en-US" sz="2400" dirty="0" smtClean="0"/>
              <a:t>nsulin </a:t>
            </a:r>
            <a:r>
              <a:rPr lang="en-US" sz="2400" dirty="0"/>
              <a:t>until the anion gap close and metabolic acidosis corrected  :</a:t>
            </a:r>
          </a:p>
          <a:p>
            <a:r>
              <a:rPr lang="en-US" sz="2400" dirty="0"/>
              <a:t>Potassium Replacement :</a:t>
            </a:r>
          </a:p>
          <a:p>
            <a:r>
              <a:rPr lang="en-US" sz="2400" dirty="0">
                <a:solidFill>
                  <a:schemeClr val="bg1"/>
                </a:solidFill>
              </a:rPr>
              <a:t>-</a:t>
            </a:r>
            <a:r>
              <a:rPr lang="en-US" sz="2400" dirty="0"/>
              <a:t>Potassium levels must be ≥ 3.3 </a:t>
            </a:r>
            <a:r>
              <a:rPr lang="en-US" sz="2400" dirty="0" err="1"/>
              <a:t>mEq</a:t>
            </a:r>
            <a:r>
              <a:rPr lang="en-US" sz="2400" dirty="0"/>
              <a:t>/L before insulin therapy is initiated</a:t>
            </a:r>
          </a:p>
          <a:p>
            <a:r>
              <a:rPr lang="en-US" sz="2400" dirty="0"/>
              <a:t>-If potassium level is &lt; 3.3 </a:t>
            </a:r>
            <a:r>
              <a:rPr lang="en-US" sz="2400" dirty="0" err="1"/>
              <a:t>mEq</a:t>
            </a:r>
            <a:r>
              <a:rPr lang="en-US" sz="2400" dirty="0"/>
              <a:t>/L, potassium should be repleted and rechecked prior to giving any insulin. </a:t>
            </a:r>
          </a:p>
          <a:p>
            <a:r>
              <a:rPr lang="en-US" sz="2400" dirty="0"/>
              <a:t>-If potassium level is &lt; 5.3 </a:t>
            </a:r>
            <a:r>
              <a:rPr lang="en-US" sz="2400" dirty="0" err="1"/>
              <a:t>mEq</a:t>
            </a:r>
            <a:r>
              <a:rPr lang="en-US" sz="2400" dirty="0"/>
              <a:t>/L, the patient will likely require potassium repletion once insulin therapy is started.</a:t>
            </a:r>
          </a:p>
          <a:p>
            <a:r>
              <a:rPr lang="en-US" sz="2400" dirty="0"/>
              <a:t>-Maintain serum potassium between 4-5 </a:t>
            </a:r>
            <a:r>
              <a:rPr lang="en-US" sz="2400" dirty="0" err="1"/>
              <a:t>mEq</a:t>
            </a:r>
            <a:r>
              <a:rPr lang="en-US" sz="2400" dirty="0"/>
              <a:t>/L.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71171" y="1261584"/>
            <a:ext cx="8788400" cy="5109091"/>
          </a:xfrm>
          <a:prstGeom prst="rect">
            <a:avLst/>
          </a:prstGeom>
        </p:spPr>
        <p:txBody>
          <a:bodyPr wrap="square">
            <a:spAutoFit/>
          </a:bodyPr>
          <a:lstStyle/>
          <a:p>
            <a:pPr algn="ctr"/>
            <a:r>
              <a:rPr lang="en-US" sz="3200" b="1" dirty="0">
                <a:solidFill>
                  <a:srgbClr val="FFC000"/>
                </a:solidFill>
              </a:rPr>
              <a:t>A state of severe Hyperglycemia , </a:t>
            </a:r>
            <a:r>
              <a:rPr lang="en-US" sz="3200" b="1" dirty="0" err="1">
                <a:solidFill>
                  <a:srgbClr val="FFC000"/>
                </a:solidFill>
              </a:rPr>
              <a:t>Hyperosmolarity</a:t>
            </a:r>
            <a:r>
              <a:rPr lang="en-US" sz="3200" b="1" dirty="0">
                <a:solidFill>
                  <a:srgbClr val="FFC000"/>
                </a:solidFill>
              </a:rPr>
              <a:t> and Dehydration</a:t>
            </a:r>
          </a:p>
          <a:p>
            <a:pPr algn="ctr"/>
            <a:endParaRPr lang="en-US" sz="1400" b="1" dirty="0">
              <a:solidFill>
                <a:srgbClr val="FFC000"/>
              </a:solidFill>
            </a:endParaRPr>
          </a:p>
          <a:p>
            <a:r>
              <a:rPr lang="en-US" sz="2800" dirty="0"/>
              <a:t>-Primarily affects patients with type 2 diabetes.</a:t>
            </a:r>
          </a:p>
          <a:p>
            <a:r>
              <a:rPr lang="en-US" sz="2800" dirty="0"/>
              <a:t>-The pathophysiology of HHS is similar to that of DKA.</a:t>
            </a:r>
          </a:p>
          <a:p>
            <a:r>
              <a:rPr lang="en-US" sz="2800" dirty="0"/>
              <a:t>However, in HHS, there are still small amounts of insulin being secreted by the pancreas, and this is sufficient to prevent DKA by suppressing lipolysis and, in turn, ketogenesis. </a:t>
            </a:r>
          </a:p>
          <a:p>
            <a:r>
              <a:rPr lang="en-US" sz="2800" dirty="0"/>
              <a:t>-HHNS has a higher mortality rate(10–20%) than DKA  (5–10%), but it is less common than DKA.</a:t>
            </a:r>
          </a:p>
          <a:p>
            <a:endParaRPr lang="en-US" sz="2400" dirty="0">
              <a:solidFill>
                <a:schemeClr val="bg1"/>
              </a:solidFill>
            </a:endParaRPr>
          </a:p>
        </p:txBody>
      </p:sp>
      <p:sp>
        <p:nvSpPr>
          <p:cNvPr id="3" name="مستطيل 2"/>
          <p:cNvSpPr/>
          <p:nvPr/>
        </p:nvSpPr>
        <p:spPr>
          <a:xfrm>
            <a:off x="1974952" y="615253"/>
            <a:ext cx="7980839" cy="646331"/>
          </a:xfrm>
          <a:prstGeom prst="rect">
            <a:avLst/>
          </a:prstGeom>
        </p:spPr>
        <p:txBody>
          <a:bodyPr wrap="none">
            <a:spAutoFit/>
          </a:bodyPr>
          <a:lstStyle/>
          <a:p>
            <a:r>
              <a:rPr lang="en-US" sz="3600" b="1" dirty="0">
                <a:solidFill>
                  <a:srgbClr val="FF0000"/>
                </a:solidFill>
                <a:effectLst>
                  <a:outerShdw blurRad="38100" dist="38100" dir="2700000" algn="tl">
                    <a:srgbClr val="000000">
                      <a:alpha val="43137"/>
                    </a:srgbClr>
                  </a:outerShdw>
                </a:effectLst>
              </a:rPr>
              <a:t>Hyperosmolar Hyperglycemic State(HHS)</a:t>
            </a:r>
            <a:endParaRPr lang="ar-SA" sz="3600" b="1" dirty="0">
              <a:solidFill>
                <a:srgbClr val="FF00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24000" y="590186"/>
            <a:ext cx="9144000" cy="5386090"/>
          </a:xfrm>
          <a:prstGeom prst="rect">
            <a:avLst/>
          </a:prstGeom>
        </p:spPr>
        <p:txBody>
          <a:bodyPr wrap="square">
            <a:spAutoFit/>
          </a:bodyPr>
          <a:lstStyle/>
          <a:p>
            <a:r>
              <a:rPr lang="en-US" sz="3200" b="1" dirty="0">
                <a:solidFill>
                  <a:srgbClr val="FF0000"/>
                </a:solidFill>
                <a:effectLst>
                  <a:outerShdw blurRad="38100" dist="38100" dir="2700000" algn="tl">
                    <a:srgbClr val="000000">
                      <a:alpha val="43137"/>
                    </a:srgbClr>
                  </a:outerShdw>
                </a:effectLst>
              </a:rPr>
              <a:t> </a:t>
            </a:r>
            <a:r>
              <a:rPr lang="en-US" sz="4000" b="1" dirty="0">
                <a:solidFill>
                  <a:srgbClr val="FF0000"/>
                </a:solidFill>
                <a:effectLst>
                  <a:outerShdw blurRad="38100" dist="38100" dir="2700000" algn="tl">
                    <a:srgbClr val="000000">
                      <a:alpha val="43137"/>
                    </a:srgbClr>
                  </a:outerShdw>
                </a:effectLst>
              </a:rPr>
              <a:t>Clinical features:</a:t>
            </a:r>
          </a:p>
          <a:p>
            <a:r>
              <a:rPr lang="en-US" sz="2400" dirty="0">
                <a:solidFill>
                  <a:schemeClr val="bg1"/>
                </a:solidFill>
              </a:rPr>
              <a:t>-</a:t>
            </a:r>
            <a:r>
              <a:rPr lang="en-US" sz="2400" dirty="0"/>
              <a:t>Polydipsia, polyuria, and dehydration.</a:t>
            </a:r>
          </a:p>
          <a:p>
            <a:r>
              <a:rPr lang="en-US" sz="2400" dirty="0"/>
              <a:t>-Signs of extreme dehydration and volume depletion— orthostatic hypotension, tachycardia</a:t>
            </a:r>
          </a:p>
          <a:p>
            <a:r>
              <a:rPr lang="en-US" sz="2400" dirty="0"/>
              <a:t>-CNS findings and focal neurologic signs(can affect the excitability of neurons) are common (e.g., seizures)—secondary to hyperosmolarity.</a:t>
            </a:r>
          </a:p>
          <a:p>
            <a:r>
              <a:rPr lang="en-US" sz="2400" dirty="0"/>
              <a:t> -Lethargy and confusion may develop, leading to convulsions and coma</a:t>
            </a:r>
            <a:r>
              <a:rPr lang="en-US" sz="2400" dirty="0">
                <a:solidFill>
                  <a:schemeClr val="bg1"/>
                </a:solidFill>
              </a:rPr>
              <a:t>.</a:t>
            </a:r>
          </a:p>
          <a:p>
            <a:r>
              <a:rPr lang="en-US" sz="4000" u="sng" dirty="0">
                <a:solidFill>
                  <a:srgbClr val="FF0000"/>
                </a:solidFill>
              </a:rPr>
              <a:t>Diagnosis</a:t>
            </a:r>
            <a:r>
              <a:rPr lang="en-US" sz="2400" u="sng" dirty="0">
                <a:solidFill>
                  <a:srgbClr val="FF0000"/>
                </a:solidFill>
              </a:rPr>
              <a:t> :</a:t>
            </a:r>
          </a:p>
          <a:p>
            <a:pPr>
              <a:buFontTx/>
              <a:buChar char="-"/>
            </a:pPr>
            <a:r>
              <a:rPr lang="en-US" sz="2400" dirty="0"/>
              <a:t>Hyperglycemia: serum glucose typically higher than DKA and frequently </a:t>
            </a:r>
            <a:r>
              <a:rPr lang="en-US" sz="2400" b="1" dirty="0"/>
              <a:t>&gt;900mg/dL</a:t>
            </a:r>
          </a:p>
          <a:p>
            <a:pPr>
              <a:buFontTx/>
              <a:buChar char="-"/>
            </a:pPr>
            <a:r>
              <a:rPr lang="en-US" sz="2400" dirty="0"/>
              <a:t>Hyperosmolarity: serum osmolarity &gt;320 </a:t>
            </a:r>
            <a:r>
              <a:rPr lang="en-US" sz="2400" dirty="0" err="1"/>
              <a:t>mOsm</a:t>
            </a:r>
            <a:r>
              <a:rPr lang="en-US" sz="2400" dirty="0"/>
              <a:t>/L.</a:t>
            </a:r>
          </a:p>
          <a:p>
            <a:pPr>
              <a:buFontTx/>
              <a:buChar char="-"/>
            </a:pPr>
            <a:r>
              <a:rPr lang="en-US" sz="2400" b="1" dirty="0"/>
              <a:t>Usually no acidosis(Serum pH &gt;7.3)</a:t>
            </a:r>
          </a:p>
          <a:p>
            <a:pPr>
              <a:buFontTx/>
              <a:buChar char="-"/>
            </a:pPr>
            <a:r>
              <a:rPr lang="en-US" sz="2400" b="1" dirty="0"/>
              <a:t>Few or no ketone bodies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861665-D7E8-45CB-AFE1-BD98D9883D1D}"/>
              </a:ext>
            </a:extLst>
          </p:cNvPr>
          <p:cNvSpPr txBox="1"/>
          <p:nvPr/>
        </p:nvSpPr>
        <p:spPr>
          <a:xfrm>
            <a:off x="904874" y="862184"/>
            <a:ext cx="10525125" cy="4093428"/>
          </a:xfrm>
          <a:prstGeom prst="rect">
            <a:avLst/>
          </a:prstGeom>
          <a:noFill/>
        </p:spPr>
        <p:txBody>
          <a:bodyPr wrap="square" rtlCol="0">
            <a:spAutoFit/>
          </a:bodyPr>
          <a:lstStyle/>
          <a:p>
            <a:pPr algn="ctr"/>
            <a:r>
              <a:rPr lang="en-US" sz="3600" dirty="0">
                <a:solidFill>
                  <a:srgbClr val="FF0000"/>
                </a:solidFill>
              </a:rPr>
              <a:t>Treatment OF HHS:</a:t>
            </a:r>
          </a:p>
          <a:p>
            <a:r>
              <a:rPr lang="en-US" sz="2400" dirty="0"/>
              <a:t>- </a:t>
            </a:r>
            <a:r>
              <a:rPr lang="en-US" sz="2800" dirty="0"/>
              <a:t>Fluid replacement is most important (Normal saline 0.9%NACL): 1 L in the first hour, another liter in the next 2 hours. Most patients respond well. Switch to half normal saline once the patient stabilizes.</a:t>
            </a:r>
          </a:p>
          <a:p>
            <a:r>
              <a:rPr lang="en-US" sz="2800" dirty="0"/>
              <a:t>-Insulin: Check to ensure serum K &gt;3.3 prior to initiating.</a:t>
            </a:r>
          </a:p>
          <a:p>
            <a:r>
              <a:rPr lang="en-US" sz="2800" dirty="0"/>
              <a:t>-Very rapid lowering of blood glucose can lead to cerebral edema in children , so When glucose levels reach 300 mg/dL, add 5% dextrose.</a:t>
            </a:r>
          </a:p>
          <a:p>
            <a:r>
              <a:rPr lang="en-US" sz="2800" dirty="0"/>
              <a:t>-Normalization of serum osmolality (i.e., &lt; 320 </a:t>
            </a:r>
            <a:r>
              <a:rPr lang="en-US" sz="2800" dirty="0" err="1"/>
              <a:t>mOsm</a:t>
            </a:r>
            <a:r>
              <a:rPr lang="en-US" sz="2800" dirty="0"/>
              <a:t>/kg)</a:t>
            </a:r>
          </a:p>
        </p:txBody>
      </p:sp>
    </p:spTree>
    <p:extLst>
      <p:ext uri="{BB962C8B-B14F-4D97-AF65-F5344CB8AC3E}">
        <p14:creationId xmlns:p14="http://schemas.microsoft.com/office/powerpoint/2010/main" val="185815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687906" y="485260"/>
            <a:ext cx="3773982" cy="830997"/>
          </a:xfrm>
          <a:prstGeom prst="rect">
            <a:avLst/>
          </a:prstGeom>
        </p:spPr>
        <p:txBody>
          <a:bodyPr wrap="none">
            <a:spAutoFit/>
          </a:bodyPr>
          <a:lstStyle/>
          <a:p>
            <a:r>
              <a:rPr lang="en-US" sz="4800" b="1" dirty="0">
                <a:solidFill>
                  <a:srgbClr val="FF0000"/>
                </a:solidFill>
                <a:effectLst>
                  <a:outerShdw blurRad="38100" dist="38100" dir="2700000" algn="tl">
                    <a:srgbClr val="000000">
                      <a:alpha val="43137"/>
                    </a:srgbClr>
                  </a:outerShdw>
                </a:effectLst>
              </a:rPr>
              <a:t>Hypoglycemia</a:t>
            </a:r>
            <a:endParaRPr lang="ar-SA" sz="4800" b="1" dirty="0">
              <a:solidFill>
                <a:srgbClr val="FF000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64D74B39-B0DE-4F7C-B5F5-54B2103A661C}"/>
              </a:ext>
            </a:extLst>
          </p:cNvPr>
          <p:cNvSpPr txBox="1"/>
          <p:nvPr/>
        </p:nvSpPr>
        <p:spPr>
          <a:xfrm>
            <a:off x="1102081" y="1233430"/>
            <a:ext cx="11256066" cy="5509200"/>
          </a:xfrm>
          <a:prstGeom prst="rect">
            <a:avLst/>
          </a:prstGeom>
          <a:noFill/>
        </p:spPr>
        <p:txBody>
          <a:bodyPr wrap="square" rtlCol="0">
            <a:spAutoFit/>
          </a:bodyPr>
          <a:lstStyle/>
          <a:p>
            <a:r>
              <a:rPr lang="en-US" sz="2800" dirty="0">
                <a:solidFill>
                  <a:srgbClr val="CC3399"/>
                </a:solidFill>
              </a:rPr>
              <a:t>Hypoglycemia is defined as a blood glucose of less than 3.9 mmol/L (70 mg/dL). </a:t>
            </a:r>
          </a:p>
          <a:p>
            <a:r>
              <a:rPr lang="en-US" sz="2400" dirty="0">
                <a:solidFill>
                  <a:schemeClr val="bg1"/>
                </a:solidFill>
              </a:rPr>
              <a:t>-</a:t>
            </a:r>
            <a:r>
              <a:rPr lang="en-US" sz="2400" dirty="0"/>
              <a:t>As glucose levels decrease into the 50s and below, symptoms begin.</a:t>
            </a:r>
          </a:p>
          <a:p>
            <a:r>
              <a:rPr lang="en-US" sz="2400" dirty="0"/>
              <a:t>-It occurs most commonly in people treated </a:t>
            </a:r>
            <a:r>
              <a:rPr lang="en-US" sz="2800" dirty="0"/>
              <a:t>with insulin injections</a:t>
            </a:r>
            <a:r>
              <a:rPr lang="en-US" sz="2400" dirty="0"/>
              <a:t>, but prolonged hypoglycemia can less frequently be to the use of oral insulin secretagogues such as </a:t>
            </a:r>
            <a:r>
              <a:rPr lang="en-US" sz="2400" dirty="0" err="1"/>
              <a:t>sulphonylurea</a:t>
            </a:r>
            <a:r>
              <a:rPr lang="en-US" sz="2400" dirty="0"/>
              <a:t> drugs.</a:t>
            </a:r>
          </a:p>
          <a:p>
            <a:r>
              <a:rPr lang="en-US" sz="2400" dirty="0"/>
              <a:t>Many factors precipitate an insulin reaction in a person with type 1 diabetes, including:</a:t>
            </a:r>
          </a:p>
          <a:p>
            <a:r>
              <a:rPr lang="en-US" sz="2400" dirty="0"/>
              <a:t>-Wrong insulin dose</a:t>
            </a:r>
          </a:p>
          <a:p>
            <a:r>
              <a:rPr lang="en-US" sz="2400" dirty="0"/>
              <a:t>-Poor Appetite</a:t>
            </a:r>
          </a:p>
          <a:p>
            <a:r>
              <a:rPr lang="en-US" sz="2400" dirty="0"/>
              <a:t>-Increased exercise</a:t>
            </a:r>
          </a:p>
          <a:p>
            <a:r>
              <a:rPr lang="en-US" sz="2400" dirty="0"/>
              <a:t>-Medication changes and change in insulin site</a:t>
            </a:r>
          </a:p>
          <a:p>
            <a:r>
              <a:rPr lang="en-US" sz="2400" dirty="0"/>
              <a:t>- The primary organ at risk in hypoglycemia is the </a:t>
            </a:r>
            <a:r>
              <a:rPr lang="en-US" sz="2800" dirty="0"/>
              <a:t>Brain</a:t>
            </a:r>
            <a:r>
              <a:rPr lang="en-US" sz="2400" dirty="0"/>
              <a:t>—The brain uses glucose as its main energy source except when using ketone bodies during fasting.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24000" y="802145"/>
            <a:ext cx="9144000" cy="5386090"/>
          </a:xfrm>
          <a:prstGeom prst="rect">
            <a:avLst/>
          </a:prstGeom>
        </p:spPr>
        <p:txBody>
          <a:bodyPr wrap="square">
            <a:spAutoFit/>
          </a:bodyPr>
          <a:lstStyle/>
          <a:p>
            <a:r>
              <a:rPr lang="en-US" sz="4400" b="1" dirty="0">
                <a:solidFill>
                  <a:srgbClr val="FF0000"/>
                </a:solidFill>
                <a:effectLst>
                  <a:outerShdw blurRad="38100" dist="38100" dir="2700000" algn="tl">
                    <a:srgbClr val="000000">
                      <a:alpha val="43137"/>
                    </a:srgbClr>
                  </a:outerShdw>
                </a:effectLst>
              </a:rPr>
              <a:t>Clinical features:</a:t>
            </a:r>
          </a:p>
          <a:p>
            <a:endParaRPr lang="en-US" sz="4400" b="1" dirty="0">
              <a:solidFill>
                <a:srgbClr val="FF0000"/>
              </a:solidFill>
              <a:effectLst>
                <a:outerShdw blurRad="38100" dist="38100" dir="2700000" algn="tl">
                  <a:srgbClr val="000000">
                    <a:alpha val="43137"/>
                  </a:srgbClr>
                </a:outerShdw>
              </a:effectLst>
            </a:endParaRPr>
          </a:p>
          <a:p>
            <a:r>
              <a:rPr lang="en-US" sz="2400" dirty="0">
                <a:solidFill>
                  <a:schemeClr val="bg1"/>
                </a:solidFill>
              </a:rPr>
              <a:t>-</a:t>
            </a:r>
            <a:r>
              <a:rPr lang="en-US" sz="2800" dirty="0"/>
              <a:t>Elevated epinephrine levels </a:t>
            </a:r>
            <a:r>
              <a:rPr lang="en-US" sz="2400" dirty="0"/>
              <a:t>cause sweating, tremors, increased BP and pulse, anxiety, and palpitations.</a:t>
            </a:r>
          </a:p>
          <a:p>
            <a:pPr>
              <a:buFontTx/>
              <a:buChar char="-"/>
            </a:pPr>
            <a:r>
              <a:rPr lang="en-US" sz="2800" dirty="0"/>
              <a:t>Neuroglycopenic symptoms</a:t>
            </a:r>
            <a:r>
              <a:rPr lang="en-US" sz="2400" dirty="0"/>
              <a:t>: decreased glucose for the brain (CNS dysfunction), resulting in irritability,, weakness, headache, confusion, convulsions, coma, and even death.</a:t>
            </a:r>
          </a:p>
          <a:p>
            <a:r>
              <a:rPr lang="en-US" sz="3200" b="1" u="sng" dirty="0">
                <a:solidFill>
                  <a:srgbClr val="FF0000"/>
                </a:solidFill>
                <a:effectLst>
                  <a:outerShdw blurRad="38100" dist="38100" dir="2700000" algn="tl">
                    <a:srgbClr val="000000">
                      <a:alpha val="43137"/>
                    </a:srgbClr>
                  </a:outerShdw>
                </a:effectLst>
              </a:rPr>
              <a:t>Diagnosis :</a:t>
            </a:r>
          </a:p>
          <a:p>
            <a:r>
              <a:rPr lang="en-US" sz="2400" dirty="0"/>
              <a:t>The following labs should be obtained during a hypoglycemic episode (or 72-hour fast if no spontaneous hypoglycemic episode is documented):</a:t>
            </a:r>
          </a:p>
          <a:p>
            <a:r>
              <a:rPr lang="en-US" sz="2400" dirty="0"/>
              <a:t>-   Proinsulin      C-peptide    Glucose   Insulin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597F93-4DC6-4158-935B-4BB38B0073F0}"/>
              </a:ext>
            </a:extLst>
          </p:cNvPr>
          <p:cNvSpPr txBox="1"/>
          <p:nvPr/>
        </p:nvSpPr>
        <p:spPr>
          <a:xfrm>
            <a:off x="5185741" y="402121"/>
            <a:ext cx="5830128" cy="1323439"/>
          </a:xfrm>
          <a:prstGeom prst="rect">
            <a:avLst/>
          </a:prstGeom>
          <a:noFill/>
        </p:spPr>
        <p:txBody>
          <a:bodyPr wrap="square" rtlCol="0">
            <a:spAutoFit/>
          </a:bodyPr>
          <a:lstStyle/>
          <a:p>
            <a:r>
              <a:rPr lang="en-US" sz="4000" dirty="0">
                <a:solidFill>
                  <a:srgbClr val="C00000"/>
                </a:solidFill>
              </a:rPr>
              <a:t>Treatment of Hypoglycemia</a:t>
            </a:r>
          </a:p>
        </p:txBody>
      </p:sp>
      <p:sp>
        <p:nvSpPr>
          <p:cNvPr id="3" name="TextBox 2">
            <a:extLst>
              <a:ext uri="{FF2B5EF4-FFF2-40B4-BE49-F238E27FC236}">
                <a16:creationId xmlns:a16="http://schemas.microsoft.com/office/drawing/2014/main" id="{82CFD96F-80C5-4367-B150-17F3957AFEEC}"/>
              </a:ext>
            </a:extLst>
          </p:cNvPr>
          <p:cNvSpPr txBox="1"/>
          <p:nvPr/>
        </p:nvSpPr>
        <p:spPr>
          <a:xfrm>
            <a:off x="1200979" y="2165902"/>
            <a:ext cx="10582275" cy="3539430"/>
          </a:xfrm>
          <a:prstGeom prst="rect">
            <a:avLst/>
          </a:prstGeom>
          <a:noFill/>
        </p:spPr>
        <p:txBody>
          <a:bodyPr wrap="square" rtlCol="0">
            <a:spAutoFit/>
          </a:bodyPr>
          <a:lstStyle/>
          <a:p>
            <a:r>
              <a:rPr lang="en-US" sz="2800" dirty="0">
                <a:solidFill>
                  <a:schemeClr val="bg1"/>
                </a:solidFill>
              </a:rPr>
              <a:t>-</a:t>
            </a:r>
            <a:r>
              <a:rPr lang="en-US" sz="2800" dirty="0"/>
              <a:t>Treatment of acute hypoglycemia depends on severity and whether the patient is conscious or not.</a:t>
            </a:r>
          </a:p>
          <a:p>
            <a:r>
              <a:rPr lang="en-US" sz="2800" dirty="0"/>
              <a:t>If the patient is conscious:</a:t>
            </a:r>
          </a:p>
          <a:p>
            <a:r>
              <a:rPr lang="en-US" sz="2800" dirty="0"/>
              <a:t>-Oral glucose 15–20 g.</a:t>
            </a:r>
          </a:p>
          <a:p>
            <a:r>
              <a:rPr lang="en-US" sz="2800" dirty="0"/>
              <a:t>-Fast-acting carbohydrates (such as glucose tablets, candy, or juice) .</a:t>
            </a:r>
          </a:p>
          <a:p>
            <a:r>
              <a:rPr lang="en-US" sz="2800" dirty="0"/>
              <a:t>-If the patient is unconscious (or unable to ingest glucose): IV dextrose.</a:t>
            </a:r>
          </a:p>
          <a:p>
            <a:r>
              <a:rPr lang="en-US" sz="2800" dirty="0"/>
              <a:t>-IM glucagon: if neither oral or IV routes of administering glucose are feasible</a:t>
            </a:r>
            <a:r>
              <a:rPr lang="en-US" dirty="0"/>
              <a:t>. </a:t>
            </a:r>
          </a:p>
        </p:txBody>
      </p:sp>
    </p:spTree>
    <p:extLst>
      <p:ext uri="{BB962C8B-B14F-4D97-AF65-F5344CB8AC3E}">
        <p14:creationId xmlns:p14="http://schemas.microsoft.com/office/powerpoint/2010/main" val="82496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84683" y="2006939"/>
            <a:ext cx="8991600" cy="4031873"/>
          </a:xfrm>
          <a:prstGeom prst="rect">
            <a:avLst/>
          </a:prstGeom>
        </p:spPr>
        <p:txBody>
          <a:bodyPr wrap="square">
            <a:spAutoFit/>
          </a:bodyPr>
          <a:lstStyle/>
          <a:p>
            <a:pPr>
              <a:buNone/>
            </a:pPr>
            <a:endParaRPr lang="en-US" sz="3200" dirty="0"/>
          </a:p>
          <a:p>
            <a:pPr>
              <a:buFontTx/>
              <a:buChar char="-"/>
            </a:pPr>
            <a:r>
              <a:rPr lang="en-US" sz="2800" dirty="0"/>
              <a:t> mainly in type 2 DM at elderly. </a:t>
            </a:r>
          </a:p>
          <a:p>
            <a:endParaRPr lang="en-US" sz="2800" dirty="0"/>
          </a:p>
          <a:p>
            <a:r>
              <a:rPr lang="en-US" sz="2800" dirty="0"/>
              <a:t>-They have other metabolic risk factors: </a:t>
            </a:r>
          </a:p>
          <a:p>
            <a:r>
              <a:rPr lang="en-US" sz="2800" dirty="0"/>
              <a:t>    obesity ,HTN , </a:t>
            </a:r>
            <a:r>
              <a:rPr lang="en-US" sz="2800" dirty="0" err="1"/>
              <a:t>dyslipidemia</a:t>
            </a:r>
            <a:r>
              <a:rPr lang="en-US" sz="2800" dirty="0"/>
              <a:t>. </a:t>
            </a:r>
          </a:p>
          <a:p>
            <a:endParaRPr lang="en-US" sz="2800" dirty="0"/>
          </a:p>
          <a:p>
            <a:pPr>
              <a:buFontTx/>
              <a:buChar char="-"/>
            </a:pPr>
            <a:r>
              <a:rPr lang="en-US" sz="2800" dirty="0"/>
              <a:t>The best management of type 2 DM patient :</a:t>
            </a:r>
          </a:p>
          <a:p>
            <a:r>
              <a:rPr lang="en-US" sz="2800" dirty="0"/>
              <a:t> is controlling metabolic risk factors to prevent </a:t>
            </a:r>
            <a:r>
              <a:rPr lang="en-US" sz="2800" dirty="0" err="1"/>
              <a:t>macrovascular</a:t>
            </a:r>
            <a:r>
              <a:rPr lang="en-US" sz="2800" dirty="0"/>
              <a:t> disease.</a:t>
            </a:r>
          </a:p>
        </p:txBody>
      </p:sp>
      <p:sp>
        <p:nvSpPr>
          <p:cNvPr id="3" name="مستطيل 2"/>
          <p:cNvSpPr/>
          <p:nvPr/>
        </p:nvSpPr>
        <p:spPr>
          <a:xfrm>
            <a:off x="1735612" y="1555235"/>
            <a:ext cx="5855578" cy="646331"/>
          </a:xfrm>
          <a:prstGeom prst="rect">
            <a:avLst/>
          </a:prstGeom>
          <a:noFill/>
        </p:spPr>
        <p:txBody>
          <a:bodyPr wrap="none">
            <a:spAutoFit/>
          </a:bodyPr>
          <a:lstStyle/>
          <a:p>
            <a:pPr algn="ctr"/>
            <a:r>
              <a:rPr lang="en-US" sz="3600" b="1" dirty="0">
                <a:solidFill>
                  <a:srgbClr val="FF0000"/>
                </a:solidFill>
                <a:effectLst>
                  <a:outerShdw blurRad="38100" dist="38100" dir="2700000" algn="tl">
                    <a:srgbClr val="000000">
                      <a:alpha val="43137"/>
                    </a:srgbClr>
                  </a:outerShdw>
                </a:effectLst>
              </a:rPr>
              <a:t>Macrovascular complications </a:t>
            </a:r>
            <a:endParaRPr lang="ar-SA" sz="3600" b="1" dirty="0">
              <a:solidFill>
                <a:srgbClr val="FF00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457" y="1305764"/>
            <a:ext cx="4209506" cy="3282801"/>
          </a:xfrm>
        </p:spPr>
        <p:txBody>
          <a:bodyPr>
            <a:normAutofit fontScale="90000"/>
          </a:bodyPr>
          <a:lstStyle/>
          <a:p>
            <a:r>
              <a:rPr lang="en-US" sz="9600" dirty="0"/>
              <a:t>           </a:t>
            </a:r>
            <a:r>
              <a:rPr lang="en-US" sz="9600" dirty="0">
                <a:latin typeface="Chiller" panose="04020404031007020602" pitchFamily="82" charset="0"/>
              </a:rPr>
              <a:t>Thank you</a:t>
            </a:r>
          </a:p>
        </p:txBody>
      </p:sp>
    </p:spTree>
    <p:extLst>
      <p:ext uri="{BB962C8B-B14F-4D97-AF65-F5344CB8AC3E}">
        <p14:creationId xmlns:p14="http://schemas.microsoft.com/office/powerpoint/2010/main" val="363117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5900" y="1265238"/>
            <a:ext cx="8229600" cy="1143000"/>
          </a:xfrm>
          <a:prstGeom prst="rect">
            <a:avLst/>
          </a:prstGeom>
        </p:spPr>
        <p:txBody>
          <a:bodyPr>
            <a:normAutofit fontScale="90000" lnSpcReduction="20000"/>
          </a:bodyPr>
          <a:lstStyle/>
          <a:p>
            <a:pPr algn="ctr">
              <a:spcBef>
                <a:spcPct val="0"/>
              </a:spcBef>
              <a:defRPr/>
            </a:pPr>
            <a:r>
              <a:rPr lang="en-US" sz="4400" b="1" dirty="0">
                <a:solidFill>
                  <a:srgbClr val="FFC000"/>
                </a:solidFill>
                <a:latin typeface="+mj-lt"/>
                <a:ea typeface="+mj-ea"/>
                <a:cs typeface="+mj-cs"/>
              </a:rPr>
              <a:t>ATHEROSCLEROTIC </a:t>
            </a:r>
          </a:p>
          <a:p>
            <a:pPr algn="ctr">
              <a:spcBef>
                <a:spcPct val="0"/>
              </a:spcBef>
              <a:defRPr/>
            </a:pPr>
            <a:r>
              <a:rPr lang="en-US" sz="4400" b="1" dirty="0">
                <a:solidFill>
                  <a:srgbClr val="FFC000"/>
                </a:solidFill>
                <a:latin typeface="+mj-lt"/>
                <a:ea typeface="+mj-ea"/>
                <a:cs typeface="+mj-cs"/>
              </a:rPr>
              <a:t>VASCULAR CHANGES</a:t>
            </a:r>
          </a:p>
        </p:txBody>
      </p:sp>
      <p:pic>
        <p:nvPicPr>
          <p:cNvPr id="4" name="Content Placeholder 3" descr="WALAA.jpg"/>
          <p:cNvPicPr>
            <a:picLocks noChangeAspect="1"/>
          </p:cNvPicPr>
          <p:nvPr/>
        </p:nvPicPr>
        <p:blipFill>
          <a:blip r:embed="rId2"/>
          <a:stretch>
            <a:fillRect/>
          </a:stretch>
        </p:blipFill>
        <p:spPr>
          <a:xfrm>
            <a:off x="1803400" y="2819400"/>
            <a:ext cx="8729811" cy="3656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765300" y="2332038"/>
            <a:ext cx="8712200" cy="3814763"/>
          </a:xfrm>
          <a:prstGeom prst="rect">
            <a:avLst/>
          </a:prstGeom>
          <a:solidFill>
            <a:schemeClr val="bg1"/>
          </a:solidFill>
        </p:spPr>
        <p:txBody>
          <a:bodyPr>
            <a:normAutofit lnSpcReduction="10000"/>
          </a:bodyPr>
          <a:lstStyle/>
          <a:p>
            <a:pPr marL="342900" indent="-342900">
              <a:spcBef>
                <a:spcPct val="20000"/>
              </a:spcBef>
              <a:buFont typeface="Arial" pitchFamily="34" charset="0"/>
              <a:buChar char="•"/>
              <a:defRPr/>
            </a:pPr>
            <a:r>
              <a:rPr lang="en-US" sz="3200" dirty="0"/>
              <a:t> Coronary heart disease :</a:t>
            </a:r>
          </a:p>
          <a:p>
            <a:pPr marL="342900" indent="-342900">
              <a:spcBef>
                <a:spcPct val="20000"/>
              </a:spcBef>
              <a:defRPr/>
            </a:pPr>
            <a:r>
              <a:rPr lang="en-US" sz="3200" dirty="0"/>
              <a:t>Myocardial infarction, CHF </a:t>
            </a:r>
          </a:p>
          <a:p>
            <a:pPr marL="342900" indent="-342900">
              <a:spcBef>
                <a:spcPct val="20000"/>
              </a:spcBef>
              <a:buFont typeface="Arial" pitchFamily="34" charset="0"/>
              <a:buChar char="•"/>
              <a:defRPr/>
            </a:pPr>
            <a:r>
              <a:rPr lang="en-US" sz="3200" dirty="0"/>
              <a:t> Cerebrovascular diseases :  </a:t>
            </a:r>
          </a:p>
          <a:p>
            <a:pPr marL="342900" indent="-342900">
              <a:spcBef>
                <a:spcPct val="20000"/>
              </a:spcBef>
              <a:defRPr/>
            </a:pPr>
            <a:r>
              <a:rPr lang="en-US" sz="3200" dirty="0"/>
              <a:t>   </a:t>
            </a:r>
            <a:r>
              <a:rPr lang="en-US" sz="3200" dirty="0" err="1"/>
              <a:t>Haemorrhage</a:t>
            </a:r>
            <a:r>
              <a:rPr lang="en-US" sz="3200" dirty="0"/>
              <a:t> , cerebral infract , memory problem  </a:t>
            </a:r>
          </a:p>
          <a:p>
            <a:pPr marL="342900" indent="-342900">
              <a:spcBef>
                <a:spcPct val="20000"/>
              </a:spcBef>
              <a:buFont typeface="Arial" pitchFamily="34" charset="0"/>
              <a:buChar char="•"/>
              <a:defRPr/>
            </a:pPr>
            <a:r>
              <a:rPr lang="en-US" sz="3200" dirty="0"/>
              <a:t>Peripheral vascular disease </a:t>
            </a:r>
          </a:p>
          <a:p>
            <a:pPr marL="342900" indent="-342900">
              <a:spcBef>
                <a:spcPct val="20000"/>
              </a:spcBef>
              <a:defRPr/>
            </a:pPr>
            <a:r>
              <a:rPr lang="en-US" sz="3200" dirty="0"/>
              <a:t>   Atherosclerosis, gangrene, ulcers “required foot check” .</a:t>
            </a:r>
          </a:p>
          <a:p>
            <a:pPr marL="342900" indent="-342900">
              <a:spcBef>
                <a:spcPct val="20000"/>
              </a:spcBef>
              <a:buFont typeface="Arial" pitchFamily="34" charset="0"/>
              <a:buChar char="•"/>
              <a:defRPr/>
            </a:pPr>
            <a:endParaRPr lang="en-US" sz="3200" dirty="0"/>
          </a:p>
        </p:txBody>
      </p:sp>
      <p:sp>
        <p:nvSpPr>
          <p:cNvPr id="3" name="مربع نص 2">
            <a:extLst>
              <a:ext uri="{FF2B5EF4-FFF2-40B4-BE49-F238E27FC236}">
                <a16:creationId xmlns:a16="http://schemas.microsoft.com/office/drawing/2014/main" id="{AA570C97-BBCA-F133-DE06-23FD7A636F50}"/>
              </a:ext>
            </a:extLst>
          </p:cNvPr>
          <p:cNvSpPr txBox="1"/>
          <p:nvPr/>
        </p:nvSpPr>
        <p:spPr>
          <a:xfrm>
            <a:off x="3450533" y="576470"/>
            <a:ext cx="4948031" cy="830997"/>
          </a:xfrm>
          <a:prstGeom prst="rect">
            <a:avLst/>
          </a:prstGeom>
          <a:noFill/>
        </p:spPr>
        <p:txBody>
          <a:bodyPr wrap="square" rtlCol="1">
            <a:spAutoFit/>
          </a:bodyPr>
          <a:lstStyle/>
          <a:p>
            <a:pPr algn="r"/>
            <a:r>
              <a:rPr lang="en-US" sz="4800" dirty="0"/>
              <a:t>Manifestations</a:t>
            </a:r>
            <a:endParaRPr lang="ar-AE" sz="4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2521" y="404192"/>
            <a:ext cx="3800061" cy="1194352"/>
          </a:xfrm>
        </p:spPr>
        <p:txBody>
          <a:bodyPr/>
          <a:lstStyle/>
          <a:p>
            <a:r>
              <a:rPr lang="en-US" dirty="0"/>
              <a:t>Management </a:t>
            </a:r>
          </a:p>
        </p:txBody>
      </p:sp>
      <p:sp>
        <p:nvSpPr>
          <p:cNvPr id="3" name="Content Placeholder 2"/>
          <p:cNvSpPr>
            <a:spLocks noGrp="1"/>
          </p:cNvSpPr>
          <p:nvPr>
            <p:ph sz="quarter" idx="13"/>
          </p:nvPr>
        </p:nvSpPr>
        <p:spPr>
          <a:xfrm>
            <a:off x="1857795" y="2100519"/>
            <a:ext cx="8628809" cy="4152851"/>
          </a:xfrm>
        </p:spPr>
        <p:txBody>
          <a:bodyPr>
            <a:normAutofit/>
          </a:bodyPr>
          <a:lstStyle/>
          <a:p>
            <a:pPr algn="l" rtl="0"/>
            <a:r>
              <a:rPr lang="en-US" sz="2800" dirty="0"/>
              <a:t>Early glycemic control will reduce the risk of cardiovascular disease .</a:t>
            </a:r>
          </a:p>
          <a:p>
            <a:pPr algn="l" rtl="0"/>
            <a:r>
              <a:rPr lang="en-US" sz="2800" dirty="0"/>
              <a:t>Reduction of risk factor :</a:t>
            </a:r>
          </a:p>
          <a:p>
            <a:pPr marL="0" indent="0" algn="l" rtl="0">
              <a:buNone/>
            </a:pPr>
            <a:r>
              <a:rPr lang="en-US" sz="2800" dirty="0"/>
              <a:t>BP reduction by ACE inhibitors ,ARBs .</a:t>
            </a:r>
          </a:p>
          <a:p>
            <a:pPr marL="0" indent="0" algn="l" rtl="0">
              <a:buNone/>
            </a:pPr>
            <a:r>
              <a:rPr lang="en-US" sz="2800" dirty="0"/>
              <a:t> lipid lowering agent like statin </a:t>
            </a:r>
          </a:p>
          <a:p>
            <a:pPr marL="0" indent="0" algn="l" rtl="0">
              <a:buNone/>
            </a:pPr>
            <a:r>
              <a:rPr lang="en-US" sz="2800" dirty="0"/>
              <a:t>Exercise + smoking cessation .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38225" y="239707"/>
            <a:ext cx="6570407" cy="967132"/>
          </a:xfrm>
        </p:spPr>
        <p:txBody>
          <a:bodyPr>
            <a:normAutofit/>
          </a:bodyPr>
          <a:lstStyle/>
          <a:p>
            <a:r>
              <a:rPr lang="en-US" dirty="0">
                <a:solidFill>
                  <a:srgbClr val="FF0000"/>
                </a:solidFill>
              </a:rPr>
              <a:t>DIABETIC</a:t>
            </a:r>
            <a:r>
              <a:rPr lang="en-US" dirty="0"/>
              <a:t> </a:t>
            </a:r>
            <a:r>
              <a:rPr lang="en-US" dirty="0">
                <a:solidFill>
                  <a:srgbClr val="FF0000"/>
                </a:solidFill>
              </a:rPr>
              <a:t>FOOT </a:t>
            </a:r>
          </a:p>
        </p:txBody>
      </p:sp>
      <p:sp>
        <p:nvSpPr>
          <p:cNvPr id="5" name="Content Placeholder 2"/>
          <p:cNvSpPr txBox="1">
            <a:spLocks/>
          </p:cNvSpPr>
          <p:nvPr/>
        </p:nvSpPr>
        <p:spPr>
          <a:xfrm>
            <a:off x="1701800" y="1549401"/>
            <a:ext cx="9189830" cy="4525963"/>
          </a:xfrm>
          <a:prstGeom prst="rect">
            <a:avLst/>
          </a:prstGeom>
        </p:spPr>
        <p:txBody>
          <a:bodyPr vert="horz" lIns="91440" tIns="45720" rIns="91440" bIns="45720" rtlCol="0">
            <a:normAutofit/>
          </a:bodyPr>
          <a:lstStyle/>
          <a:p>
            <a:pPr>
              <a:spcBef>
                <a:spcPct val="20000"/>
              </a:spcBef>
              <a:defRPr/>
            </a:pPr>
            <a:endParaRPr lang="en-US" sz="2800" dirty="0"/>
          </a:p>
        </p:txBody>
      </p:sp>
      <p:sp>
        <p:nvSpPr>
          <p:cNvPr id="2" name="TextBox 1"/>
          <p:cNvSpPr txBox="1"/>
          <p:nvPr/>
        </p:nvSpPr>
        <p:spPr>
          <a:xfrm>
            <a:off x="1300766" y="1463185"/>
            <a:ext cx="10238704" cy="4001095"/>
          </a:xfrm>
          <a:prstGeom prst="rect">
            <a:avLst/>
          </a:prstGeom>
          <a:noFill/>
        </p:spPr>
        <p:txBody>
          <a:bodyPr wrap="square" rtlCol="0">
            <a:spAutoFit/>
          </a:bodyPr>
          <a:lstStyle/>
          <a:p>
            <a:r>
              <a:rPr lang="en-US" sz="2000" dirty="0"/>
              <a:t>Diabetic Foot Ulcer (DFU): is as a foot affected by ulceration </a:t>
            </a:r>
            <a:r>
              <a:rPr lang="en-US" sz="2000" dirty="0" smtClean="0"/>
              <a:t>The </a:t>
            </a:r>
            <a:r>
              <a:rPr lang="en-US" sz="2000" dirty="0"/>
              <a:t>classical triad of DFU is neuropathy, ischemia, and </a:t>
            </a:r>
            <a:r>
              <a:rPr lang="en-US" sz="2000" dirty="0" smtClean="0"/>
              <a:t>infection</a:t>
            </a:r>
          </a:p>
          <a:p>
            <a:endParaRPr lang="en-US" sz="2000" dirty="0" smtClean="0"/>
          </a:p>
          <a:p>
            <a:pPr marL="285750" indent="-285750">
              <a:buFont typeface="Wingdings" panose="05000000000000000000" pitchFamily="2" charset="2"/>
              <a:buChar char="q"/>
            </a:pPr>
            <a:r>
              <a:rPr lang="en-US" sz="2000" dirty="0" smtClean="0">
                <a:solidFill>
                  <a:schemeClr val="tx2">
                    <a:lumMod val="10000"/>
                  </a:schemeClr>
                </a:solidFill>
              </a:rPr>
              <a:t>25</a:t>
            </a:r>
            <a:r>
              <a:rPr lang="en-US" sz="2000" dirty="0">
                <a:solidFill>
                  <a:schemeClr val="tx2">
                    <a:lumMod val="10000"/>
                  </a:schemeClr>
                </a:solidFill>
              </a:rPr>
              <a:t>% of diabetic patient will develop foot </a:t>
            </a:r>
            <a:r>
              <a:rPr lang="en-US" sz="2000" dirty="0" smtClean="0">
                <a:solidFill>
                  <a:schemeClr val="tx2">
                    <a:lumMod val="10000"/>
                  </a:schemeClr>
                </a:solidFill>
              </a:rPr>
              <a:t>ulcer.</a:t>
            </a:r>
          </a:p>
          <a:p>
            <a:endParaRPr lang="en-US" sz="2000" dirty="0" smtClean="0">
              <a:solidFill>
                <a:schemeClr val="tx2">
                  <a:lumMod val="10000"/>
                </a:schemeClr>
              </a:solidFill>
            </a:endParaRPr>
          </a:p>
          <a:p>
            <a:pPr marL="285750" indent="-285750">
              <a:buFont typeface="Wingdings" panose="05000000000000000000" pitchFamily="2" charset="2"/>
              <a:buChar char="q"/>
            </a:pPr>
            <a:r>
              <a:rPr lang="en-US" sz="2000" dirty="0" smtClean="0">
                <a:solidFill>
                  <a:schemeClr val="tx2">
                    <a:lumMod val="10000"/>
                  </a:schemeClr>
                </a:solidFill>
              </a:rPr>
              <a:t>common </a:t>
            </a:r>
            <a:r>
              <a:rPr lang="en-US" sz="2000" dirty="0">
                <a:solidFill>
                  <a:schemeClr val="tx2">
                    <a:lumMod val="10000"/>
                  </a:schemeClr>
                </a:solidFill>
              </a:rPr>
              <a:t>site of foot ulcers are </a:t>
            </a:r>
            <a:r>
              <a:rPr lang="en-US" sz="2000" dirty="0" smtClean="0">
                <a:solidFill>
                  <a:schemeClr val="tx2">
                    <a:lumMod val="10000"/>
                  </a:schemeClr>
                </a:solidFill>
              </a:rPr>
              <a:t>on </a:t>
            </a:r>
            <a:r>
              <a:rPr lang="en-US" sz="2000" dirty="0">
                <a:solidFill>
                  <a:schemeClr val="tx2">
                    <a:lumMod val="10000"/>
                  </a:schemeClr>
                </a:solidFill>
              </a:rPr>
              <a:t>the sole of the foot </a:t>
            </a:r>
            <a:r>
              <a:rPr lang="en-US" sz="2000" dirty="0" smtClean="0">
                <a:solidFill>
                  <a:schemeClr val="tx2">
                    <a:lumMod val="10000"/>
                  </a:schemeClr>
                </a:solidFill>
              </a:rPr>
              <a:t>commonly around </a:t>
            </a:r>
            <a:r>
              <a:rPr lang="en-US" sz="2000" dirty="0">
                <a:solidFill>
                  <a:schemeClr val="tx2">
                    <a:lumMod val="10000"/>
                  </a:schemeClr>
                </a:solidFill>
              </a:rPr>
              <a:t>where most of pressure </a:t>
            </a:r>
            <a:r>
              <a:rPr lang="en-US" sz="2000" dirty="0" smtClean="0">
                <a:solidFill>
                  <a:schemeClr val="tx2">
                    <a:lumMod val="10000"/>
                  </a:schemeClr>
                </a:solidFill>
              </a:rPr>
              <a:t>is </a:t>
            </a:r>
            <a:r>
              <a:rPr lang="en-US" sz="2000" dirty="0">
                <a:solidFill>
                  <a:schemeClr val="tx2">
                    <a:lumMod val="10000"/>
                  </a:schemeClr>
                </a:solidFill>
              </a:rPr>
              <a:t>exerted </a:t>
            </a:r>
            <a:r>
              <a:rPr lang="en-US" sz="2000" dirty="0" smtClean="0">
                <a:solidFill>
                  <a:schemeClr val="tx2">
                    <a:lumMod val="10000"/>
                  </a:schemeClr>
                </a:solidFill>
              </a:rPr>
              <a:t>.</a:t>
            </a:r>
          </a:p>
          <a:p>
            <a:pPr marL="285750" indent="-285750">
              <a:buFont typeface="Wingdings" panose="05000000000000000000" pitchFamily="2" charset="2"/>
              <a:buChar char="q"/>
            </a:pPr>
            <a:endParaRPr lang="en-US" sz="2000" dirty="0">
              <a:solidFill>
                <a:schemeClr val="tx2">
                  <a:lumMod val="10000"/>
                </a:schemeClr>
              </a:solidFill>
            </a:endParaRPr>
          </a:p>
          <a:p>
            <a:pPr marL="285750" indent="-285750">
              <a:buFont typeface="Wingdings" panose="05000000000000000000" pitchFamily="2" charset="2"/>
              <a:buChar char="q"/>
            </a:pPr>
            <a:r>
              <a:rPr lang="en-US" sz="2000" dirty="0" smtClean="0">
                <a:solidFill>
                  <a:schemeClr val="tx2">
                    <a:lumMod val="10000"/>
                  </a:schemeClr>
                </a:solidFill>
              </a:rPr>
              <a:t>There will be decreased blood supply to the foot with loss of feeling of</a:t>
            </a:r>
          </a:p>
          <a:p>
            <a:r>
              <a:rPr lang="en-US" sz="2000" dirty="0" smtClean="0">
                <a:solidFill>
                  <a:schemeClr val="tx2">
                    <a:lumMod val="10000"/>
                  </a:schemeClr>
                </a:solidFill>
              </a:rPr>
              <a:t>pain</a:t>
            </a:r>
          </a:p>
          <a:p>
            <a:endParaRPr lang="en-US" dirty="0">
              <a:solidFill>
                <a:schemeClr val="tx2">
                  <a:lumMod val="10000"/>
                </a:schemeClr>
              </a:solidFill>
            </a:endParaRPr>
          </a:p>
          <a:p>
            <a:pPr marL="285750" indent="-285750">
              <a:buFont typeface="Wingdings" panose="05000000000000000000" pitchFamily="2" charset="2"/>
              <a:buChar char="q"/>
            </a:pPr>
            <a:endParaRPr lang="en-US" dirty="0" smtClean="0">
              <a:solidFill>
                <a:schemeClr val="tx2">
                  <a:lumMod val="10000"/>
                </a:schemeClr>
              </a:solidFill>
            </a:endParaRPr>
          </a:p>
          <a:p>
            <a:pPr marL="285750" indent="-285750">
              <a:buFont typeface="Wingdings" panose="05000000000000000000" pitchFamily="2" charset="2"/>
              <a:buChar char="q"/>
            </a:pPr>
            <a:endParaRPr lang="en-US" dirty="0"/>
          </a:p>
        </p:txBody>
      </p:sp>
      <p:pic>
        <p:nvPicPr>
          <p:cNvPr id="6" name="Picture 3" descr="ulcer.jpg"/>
          <p:cNvPicPr>
            <a:picLocks noChangeAspect="1"/>
          </p:cNvPicPr>
          <p:nvPr/>
        </p:nvPicPr>
        <p:blipFill>
          <a:blip r:embed="rId2"/>
          <a:srcRect r="1639"/>
          <a:stretch>
            <a:fillRect/>
          </a:stretch>
        </p:blipFill>
        <p:spPr>
          <a:xfrm>
            <a:off x="9565292" y="3423692"/>
            <a:ext cx="2545538" cy="32686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0163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0157" y="90152"/>
            <a:ext cx="10728101" cy="6155531"/>
          </a:xfrm>
          <a:prstGeom prst="rect">
            <a:avLst/>
          </a:prstGeom>
          <a:noFill/>
        </p:spPr>
        <p:txBody>
          <a:bodyPr wrap="square" rtlCol="0">
            <a:spAutoFit/>
          </a:bodyPr>
          <a:lstStyle/>
          <a:p>
            <a:r>
              <a:rPr lang="en-US" sz="2400" b="1" dirty="0">
                <a:solidFill>
                  <a:srgbClr val="FF0000"/>
                </a:solidFill>
              </a:rPr>
              <a:t>Pathogenesis of </a:t>
            </a:r>
            <a:r>
              <a:rPr lang="en-US" sz="2400" b="1" dirty="0" err="1" smtClean="0">
                <a:solidFill>
                  <a:srgbClr val="FF0000"/>
                </a:solidFill>
              </a:rPr>
              <a:t>Immunopathy</a:t>
            </a:r>
            <a:endParaRPr lang="en-US" sz="2400" b="1" dirty="0" smtClean="0">
              <a:solidFill>
                <a:srgbClr val="FF0000"/>
              </a:solidFill>
            </a:endParaRPr>
          </a:p>
          <a:p>
            <a:endParaRPr lang="en-US" sz="2400" b="1" dirty="0" smtClean="0">
              <a:solidFill>
                <a:srgbClr val="FF0000"/>
              </a:solidFill>
            </a:endParaRPr>
          </a:p>
          <a:p>
            <a:pPr marL="342900" indent="-342900">
              <a:buFont typeface="Wingdings" panose="05000000000000000000" pitchFamily="2" charset="2"/>
              <a:buChar char="q"/>
            </a:pPr>
            <a:r>
              <a:rPr lang="en-US" sz="2000" b="1" dirty="0" smtClean="0">
                <a:solidFill>
                  <a:srgbClr val="FF0000"/>
                </a:solidFill>
              </a:rPr>
              <a:t> </a:t>
            </a:r>
            <a:r>
              <a:rPr lang="en-US" sz="2000" b="1" dirty="0"/>
              <a:t>High blood glucose is a good medium for the growth of </a:t>
            </a:r>
            <a:r>
              <a:rPr lang="en-US" sz="2000" b="1" dirty="0" smtClean="0"/>
              <a:t>bacteria</a:t>
            </a:r>
          </a:p>
          <a:p>
            <a:pPr marL="342900" indent="-342900">
              <a:buFont typeface="Wingdings" panose="05000000000000000000" pitchFamily="2" charset="2"/>
              <a:buChar char="q"/>
            </a:pPr>
            <a:r>
              <a:rPr lang="en-US" sz="2000" dirty="0" err="1"/>
              <a:t>hyperglycaemic</a:t>
            </a:r>
            <a:r>
              <a:rPr lang="en-US" sz="2000" dirty="0"/>
              <a:t> state causes an </a:t>
            </a:r>
            <a:r>
              <a:rPr lang="en-US" sz="2000" b="1" dirty="0"/>
              <a:t>elevation of pro-inflammatory cytokines and impairment of </a:t>
            </a:r>
            <a:r>
              <a:rPr lang="en-US" sz="2000" b="1" dirty="0" err="1"/>
              <a:t>neutrophile</a:t>
            </a:r>
            <a:r>
              <a:rPr lang="en-US" sz="2000" b="1" dirty="0"/>
              <a:t> functions </a:t>
            </a:r>
            <a:r>
              <a:rPr lang="en-US" sz="2000" dirty="0"/>
              <a:t>which lead to lowered leukocyte activity, inappropriate inflammatory response and the disruption of cellular immunity </a:t>
            </a:r>
            <a:endParaRPr lang="en-US" sz="2000" dirty="0" smtClean="0"/>
          </a:p>
          <a:p>
            <a:pPr marL="342900" indent="-342900">
              <a:buFont typeface="Wingdings" panose="05000000000000000000" pitchFamily="2" charset="2"/>
              <a:buChar char="q"/>
            </a:pPr>
            <a:endParaRPr lang="en-US" sz="2000" dirty="0">
              <a:solidFill>
                <a:srgbClr val="FF0000"/>
              </a:solidFill>
            </a:endParaRPr>
          </a:p>
          <a:p>
            <a:r>
              <a:rPr lang="en-US" sz="2800" b="1" dirty="0">
                <a:solidFill>
                  <a:srgbClr val="FF0000"/>
                </a:solidFill>
              </a:rPr>
              <a:t>Pathogenesis of </a:t>
            </a:r>
            <a:r>
              <a:rPr lang="en-US" sz="2800" b="1" dirty="0" smtClean="0">
                <a:solidFill>
                  <a:srgbClr val="FF0000"/>
                </a:solidFill>
              </a:rPr>
              <a:t>ischemia</a:t>
            </a:r>
          </a:p>
          <a:p>
            <a:r>
              <a:rPr lang="en-US" sz="2400" dirty="0" smtClean="0"/>
              <a:t>1. </a:t>
            </a:r>
            <a:r>
              <a:rPr lang="en-US" sz="2400" dirty="0"/>
              <a:t>Small BV : Diffuse thickening of the basement membrane </a:t>
            </a:r>
          </a:p>
          <a:p>
            <a:r>
              <a:rPr lang="en-US" sz="2400" dirty="0"/>
              <a:t>    </a:t>
            </a:r>
            <a:r>
              <a:rPr lang="en-US" sz="2400" dirty="0" smtClean="0"/>
              <a:t>2. </a:t>
            </a:r>
            <a:r>
              <a:rPr lang="en-US" sz="2400" dirty="0"/>
              <a:t>Large BV : Atherosclerosis </a:t>
            </a:r>
            <a:endParaRPr lang="en-US" sz="2400" dirty="0" smtClean="0"/>
          </a:p>
          <a:p>
            <a:endParaRPr lang="en-US" sz="2400" dirty="0">
              <a:solidFill>
                <a:srgbClr val="FF0000"/>
              </a:solidFill>
            </a:endParaRPr>
          </a:p>
          <a:p>
            <a:r>
              <a:rPr lang="en-US" sz="2800" b="1" dirty="0">
                <a:solidFill>
                  <a:srgbClr val="FF0000"/>
                </a:solidFill>
              </a:rPr>
              <a:t>Pathogenesis of neuropathy </a:t>
            </a:r>
            <a:endParaRPr lang="en-US" sz="2800" b="1" dirty="0" smtClean="0">
              <a:solidFill>
                <a:srgbClr val="FF0000"/>
              </a:solidFill>
            </a:endParaRPr>
          </a:p>
          <a:p>
            <a:r>
              <a:rPr lang="en-US" sz="2000" b="1" dirty="0"/>
              <a:t>Osmotic damage : Glucose is converted by some tissues into sorbitol</a:t>
            </a:r>
            <a:r>
              <a:rPr lang="en-US" sz="2000" dirty="0"/>
              <a:t> by aldose reductase enzyme then sorbitol is converted to fructose → Accumulation of sorbitol and fructose lead to osmotic destruction of these tissue ex. Lens, </a:t>
            </a:r>
            <a:r>
              <a:rPr lang="en-US" sz="2000" b="1" dirty="0"/>
              <a:t>peripheral nerves </a:t>
            </a:r>
            <a:r>
              <a:rPr lang="en-US" sz="2000" dirty="0"/>
              <a:t>and kidney</a:t>
            </a:r>
          </a:p>
          <a:p>
            <a:endParaRPr lang="en-US" sz="2000" dirty="0" smtClean="0">
              <a:solidFill>
                <a:srgbClr val="FF0000"/>
              </a:solidFill>
            </a:endParaRPr>
          </a:p>
          <a:p>
            <a:r>
              <a:rPr lang="en-US" sz="2000" b="1" dirty="0"/>
              <a:t>All of these lead to </a:t>
            </a:r>
            <a:r>
              <a:rPr lang="en-US" sz="2000" dirty="0"/>
              <a:t>increase the risk of infection and poor wound healing</a:t>
            </a:r>
            <a:endParaRPr lang="en-US" sz="2000" b="1" dirty="0"/>
          </a:p>
          <a:p>
            <a:endParaRPr lang="en-US" sz="2000" dirty="0">
              <a:solidFill>
                <a:srgbClr val="FF0000"/>
              </a:solidFill>
            </a:endParaRPr>
          </a:p>
        </p:txBody>
      </p:sp>
    </p:spTree>
    <p:extLst>
      <p:ext uri="{BB962C8B-B14F-4D97-AF65-F5344CB8AC3E}">
        <p14:creationId xmlns:p14="http://schemas.microsoft.com/office/powerpoint/2010/main" val="177553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0</TotalTime>
  <Words>2112</Words>
  <Application>Microsoft Office PowerPoint</Application>
  <PresentationFormat>Widescreen</PresentationFormat>
  <Paragraphs>258</Paragraphs>
  <Slides>40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Arial Rounded MT Bold</vt:lpstr>
      <vt:lpstr>Calibri</vt:lpstr>
      <vt:lpstr>Chiller</vt:lpstr>
      <vt:lpstr>Times New Roman</vt:lpstr>
      <vt:lpstr>Tw Cen MT</vt:lpstr>
      <vt:lpstr>Wingdings</vt:lpstr>
      <vt:lpstr>Droplet</vt:lpstr>
      <vt:lpstr>Complications of DM</vt:lpstr>
      <vt:lpstr>PowerPoint Presentation</vt:lpstr>
      <vt:lpstr>PowerPoint Presentation</vt:lpstr>
      <vt:lpstr>PowerPoint Presentation</vt:lpstr>
      <vt:lpstr>PowerPoint Presentation</vt:lpstr>
      <vt:lpstr>PowerPoint Presentation</vt:lpstr>
      <vt:lpstr>Management </vt:lpstr>
      <vt:lpstr>DIABETIC FOOT </vt:lpstr>
      <vt:lpstr>PowerPoint Presentation</vt:lpstr>
      <vt:lpstr>PowerPoint Presentation</vt:lpstr>
      <vt:lpstr>PowerPoint Presentation</vt:lpstr>
      <vt:lpstr> PATHOPHYSIOLOGY </vt:lpstr>
      <vt:lpstr>PowerPoint Presentation</vt:lpstr>
      <vt:lpstr> DIABETIC NEUROPATHY</vt:lpstr>
      <vt:lpstr>PowerPoint Presentation</vt:lpstr>
      <vt:lpstr>PowerPoint Presentation</vt:lpstr>
      <vt:lpstr>DIABETIC RETINOPATHY</vt:lpstr>
      <vt:lpstr>PowerPoint Presentation</vt:lpstr>
      <vt:lpstr>Management of retinopathy </vt:lpstr>
      <vt:lpstr>PowerPoint Presentation</vt:lpstr>
      <vt:lpstr>DIABETIC  NEPHROPATHY</vt:lpstr>
      <vt:lpstr>Pathologic type : .nodular glomerular sclerosis (Kimmelstiel-Wilson syndrome)hyaline deposition in one  area of glomerulus pathognomonic for DM  . Diffuce glomerular sclerosis –hyaline deposition is global .this also occur HTN . . Isolated glomerular basement membrane thickening.</vt:lpstr>
      <vt:lpstr>PowerPoint Presentation</vt:lpstr>
      <vt:lpstr>PowerPoint Presentation</vt:lpstr>
      <vt:lpstr>Management of  Diabetic nephropathy</vt:lpstr>
      <vt:lpstr>Acute complication of dm </vt:lpstr>
      <vt:lpstr>Diabetic Ketoacidosis : </vt:lpstr>
      <vt:lpstr> Mechanism of DKA </vt:lpstr>
      <vt:lpstr>PowerPoint Presentation</vt:lpstr>
      <vt:lpstr>PowerPoint Presentation</vt:lpstr>
      <vt:lpstr>Electrolyte disturbances :</vt:lpstr>
      <vt:lpstr>Diagnosis of DKA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Complications of DM</dc:title>
  <dc:creator/>
  <cp:lastModifiedBy/>
  <cp:revision>5</cp:revision>
  <dcterms:created xsi:type="dcterms:W3CDTF">2017-08-01T15:40:51Z</dcterms:created>
  <dcterms:modified xsi:type="dcterms:W3CDTF">2023-04-25T22:00:41Z</dcterms:modified>
</cp:coreProperties>
</file>