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703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488" r:id="rId12"/>
    <p:sldId id="706" r:id="rId13"/>
    <p:sldId id="704" r:id="rId14"/>
    <p:sldId id="705" r:id="rId15"/>
    <p:sldId id="489" r:id="rId16"/>
    <p:sldId id="490" r:id="rId17"/>
    <p:sldId id="491" r:id="rId18"/>
    <p:sldId id="492" r:id="rId19"/>
    <p:sldId id="699" r:id="rId20"/>
    <p:sldId id="707" r:id="rId21"/>
    <p:sldId id="700" r:id="rId22"/>
    <p:sldId id="708" r:id="rId23"/>
    <p:sldId id="701" r:id="rId24"/>
    <p:sldId id="702" r:id="rId25"/>
    <p:sldId id="335" r:id="rId26"/>
    <p:sldId id="709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1F4FC-9600-4639-8E9D-E90702FF2BE4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3C57331-E87C-4B35-9263-61052B603D4B}">
      <dgm:prSet phldrT="[Text]"/>
      <dgm:spPr/>
      <dgm:t>
        <a:bodyPr/>
        <a:lstStyle/>
        <a:p>
          <a:r>
            <a:rPr lang="en-US" b="1" dirty="0" err="1"/>
            <a:t>Hydatid</a:t>
          </a:r>
          <a:r>
            <a:rPr lang="en-US" b="1" dirty="0"/>
            <a:t> cyst</a:t>
          </a:r>
        </a:p>
      </dgm:t>
    </dgm:pt>
    <dgm:pt modelId="{450AFEC9-FA17-4BB8-AB62-40292C6B3DA6}" type="parTrans" cxnId="{15CA6E30-01EB-4303-94F8-0D685F2DB88F}">
      <dgm:prSet/>
      <dgm:spPr/>
      <dgm:t>
        <a:bodyPr/>
        <a:lstStyle/>
        <a:p>
          <a:endParaRPr lang="en-US"/>
        </a:p>
      </dgm:t>
    </dgm:pt>
    <dgm:pt modelId="{010CE421-D5C5-4469-B8BE-62E52E77A9CB}" type="sibTrans" cxnId="{15CA6E30-01EB-4303-94F8-0D685F2DB88F}">
      <dgm:prSet/>
      <dgm:spPr/>
      <dgm:t>
        <a:bodyPr/>
        <a:lstStyle/>
        <a:p>
          <a:endParaRPr lang="en-US"/>
        </a:p>
      </dgm:t>
    </dgm:pt>
    <dgm:pt modelId="{3C2A87A4-1F41-42A2-B593-4EC4310C807A}" type="pres">
      <dgm:prSet presAssocID="{6FA1F4FC-9600-4639-8E9D-E90702FF2BE4}" presName="Name0" presStyleCnt="0">
        <dgm:presLayoutVars>
          <dgm:dir/>
          <dgm:animOne val="branch"/>
          <dgm:animLvl val="lvl"/>
        </dgm:presLayoutVars>
      </dgm:prSet>
      <dgm:spPr/>
    </dgm:pt>
    <dgm:pt modelId="{3E8090B4-FBB0-46F5-B1B2-0889D48B66FF}" type="pres">
      <dgm:prSet presAssocID="{03C57331-E87C-4B35-9263-61052B603D4B}" presName="chaos" presStyleCnt="0"/>
      <dgm:spPr/>
    </dgm:pt>
    <dgm:pt modelId="{C0E91A71-A9F4-4664-B2E0-98E45D0A749E}" type="pres">
      <dgm:prSet presAssocID="{03C57331-E87C-4B35-9263-61052B603D4B}" presName="parTx1" presStyleLbl="revTx" presStyleIdx="0" presStyleCnt="1"/>
      <dgm:spPr/>
    </dgm:pt>
    <dgm:pt modelId="{22085944-12A8-4EDC-9A89-B4063958C6B1}" type="pres">
      <dgm:prSet presAssocID="{03C57331-E87C-4B35-9263-61052B603D4B}" presName="c1" presStyleLbl="node1" presStyleIdx="0" presStyleCnt="18"/>
      <dgm:spPr/>
    </dgm:pt>
    <dgm:pt modelId="{A49D92BF-6865-4F69-A89D-C4D63D53C092}" type="pres">
      <dgm:prSet presAssocID="{03C57331-E87C-4B35-9263-61052B603D4B}" presName="c2" presStyleLbl="node1" presStyleIdx="1" presStyleCnt="18"/>
      <dgm:spPr/>
    </dgm:pt>
    <dgm:pt modelId="{39D30C3E-11C7-4EFA-9BEC-B32A5FBFF1FE}" type="pres">
      <dgm:prSet presAssocID="{03C57331-E87C-4B35-9263-61052B603D4B}" presName="c3" presStyleLbl="node1" presStyleIdx="2" presStyleCnt="18"/>
      <dgm:spPr/>
    </dgm:pt>
    <dgm:pt modelId="{7EACD53F-4D7B-4DAB-976C-B32210499235}" type="pres">
      <dgm:prSet presAssocID="{03C57331-E87C-4B35-9263-61052B603D4B}" presName="c4" presStyleLbl="node1" presStyleIdx="3" presStyleCnt="18"/>
      <dgm:spPr/>
    </dgm:pt>
    <dgm:pt modelId="{665F4015-956B-4A39-A970-CD0D267F5A18}" type="pres">
      <dgm:prSet presAssocID="{03C57331-E87C-4B35-9263-61052B603D4B}" presName="c5" presStyleLbl="node1" presStyleIdx="4" presStyleCnt="18"/>
      <dgm:spPr/>
    </dgm:pt>
    <dgm:pt modelId="{21C77985-DB5A-403D-9437-BB3FAD0D22E1}" type="pres">
      <dgm:prSet presAssocID="{03C57331-E87C-4B35-9263-61052B603D4B}" presName="c6" presStyleLbl="node1" presStyleIdx="5" presStyleCnt="18"/>
      <dgm:spPr/>
    </dgm:pt>
    <dgm:pt modelId="{5A5673E8-3741-4F84-BDD7-F26CB32ED017}" type="pres">
      <dgm:prSet presAssocID="{03C57331-E87C-4B35-9263-61052B603D4B}" presName="c7" presStyleLbl="node1" presStyleIdx="6" presStyleCnt="18"/>
      <dgm:spPr/>
    </dgm:pt>
    <dgm:pt modelId="{C40DEE0A-CDCC-4A6D-B425-D7178BD0C758}" type="pres">
      <dgm:prSet presAssocID="{03C57331-E87C-4B35-9263-61052B603D4B}" presName="c8" presStyleLbl="node1" presStyleIdx="7" presStyleCnt="18"/>
      <dgm:spPr/>
    </dgm:pt>
    <dgm:pt modelId="{6A627C8E-33C2-4325-BC54-70BB63B57E43}" type="pres">
      <dgm:prSet presAssocID="{03C57331-E87C-4B35-9263-61052B603D4B}" presName="c9" presStyleLbl="node1" presStyleIdx="8" presStyleCnt="18"/>
      <dgm:spPr/>
    </dgm:pt>
    <dgm:pt modelId="{63D81B4A-AADC-40DE-AFF7-ED1390E2AB2A}" type="pres">
      <dgm:prSet presAssocID="{03C57331-E87C-4B35-9263-61052B603D4B}" presName="c10" presStyleLbl="node1" presStyleIdx="9" presStyleCnt="18"/>
      <dgm:spPr/>
    </dgm:pt>
    <dgm:pt modelId="{71F43EB0-311A-4F2D-8964-88F83DAF9775}" type="pres">
      <dgm:prSet presAssocID="{03C57331-E87C-4B35-9263-61052B603D4B}" presName="c11" presStyleLbl="node1" presStyleIdx="10" presStyleCnt="18"/>
      <dgm:spPr/>
    </dgm:pt>
    <dgm:pt modelId="{FA8EBAE6-9242-48AB-9DA5-EA688C1D7B1E}" type="pres">
      <dgm:prSet presAssocID="{03C57331-E87C-4B35-9263-61052B603D4B}" presName="c12" presStyleLbl="node1" presStyleIdx="11" presStyleCnt="18"/>
      <dgm:spPr/>
    </dgm:pt>
    <dgm:pt modelId="{DABA7E1F-C19B-43D8-A5D9-C2940A4ADE1F}" type="pres">
      <dgm:prSet presAssocID="{03C57331-E87C-4B35-9263-61052B603D4B}" presName="c13" presStyleLbl="node1" presStyleIdx="12" presStyleCnt="18"/>
      <dgm:spPr/>
    </dgm:pt>
    <dgm:pt modelId="{7B81B5D0-D9CF-48C0-B2B0-4D0DAA165993}" type="pres">
      <dgm:prSet presAssocID="{03C57331-E87C-4B35-9263-61052B603D4B}" presName="c14" presStyleLbl="node1" presStyleIdx="13" presStyleCnt="18"/>
      <dgm:spPr/>
    </dgm:pt>
    <dgm:pt modelId="{67AFBF2D-EED5-4847-9ABB-3DC3DB34CDF7}" type="pres">
      <dgm:prSet presAssocID="{03C57331-E87C-4B35-9263-61052B603D4B}" presName="c15" presStyleLbl="node1" presStyleIdx="14" presStyleCnt="18"/>
      <dgm:spPr/>
    </dgm:pt>
    <dgm:pt modelId="{3713441F-FFD9-4C85-BE22-E0A7E81F69FA}" type="pres">
      <dgm:prSet presAssocID="{03C57331-E87C-4B35-9263-61052B603D4B}" presName="c16" presStyleLbl="node1" presStyleIdx="15" presStyleCnt="18"/>
      <dgm:spPr/>
    </dgm:pt>
    <dgm:pt modelId="{712BB77C-9FE9-4E02-87E9-479CBCF6432C}" type="pres">
      <dgm:prSet presAssocID="{03C57331-E87C-4B35-9263-61052B603D4B}" presName="c17" presStyleLbl="node1" presStyleIdx="16" presStyleCnt="18" custLinFactNeighborX="-7250" custLinFactNeighborY="-250"/>
      <dgm:spPr/>
    </dgm:pt>
    <dgm:pt modelId="{38578CB4-F250-46A6-80A9-437C53052B5C}" type="pres">
      <dgm:prSet presAssocID="{03C57331-E87C-4B35-9263-61052B603D4B}" presName="c18" presStyleLbl="node1" presStyleIdx="17" presStyleCnt="18"/>
      <dgm:spPr/>
    </dgm:pt>
  </dgm:ptLst>
  <dgm:cxnLst>
    <dgm:cxn modelId="{15CA6E30-01EB-4303-94F8-0D685F2DB88F}" srcId="{6FA1F4FC-9600-4639-8E9D-E90702FF2BE4}" destId="{03C57331-E87C-4B35-9263-61052B603D4B}" srcOrd="0" destOrd="0" parTransId="{450AFEC9-FA17-4BB8-AB62-40292C6B3DA6}" sibTransId="{010CE421-D5C5-4469-B8BE-62E52E77A9CB}"/>
    <dgm:cxn modelId="{C8F1A1C7-88E7-4B58-9CE9-60047D131D72}" type="presOf" srcId="{03C57331-E87C-4B35-9263-61052B603D4B}" destId="{C0E91A71-A9F4-4664-B2E0-98E45D0A749E}" srcOrd="0" destOrd="0" presId="urn:microsoft.com/office/officeart/2009/3/layout/RandomtoResultProcess"/>
    <dgm:cxn modelId="{79D5A3FF-5740-4D5C-A2C7-5175D030EA4C}" type="presOf" srcId="{6FA1F4FC-9600-4639-8E9D-E90702FF2BE4}" destId="{3C2A87A4-1F41-42A2-B593-4EC4310C807A}" srcOrd="0" destOrd="0" presId="urn:microsoft.com/office/officeart/2009/3/layout/RandomtoResultProcess"/>
    <dgm:cxn modelId="{FA9B9839-4C5B-475E-BD8F-61A08361996A}" type="presParOf" srcId="{3C2A87A4-1F41-42A2-B593-4EC4310C807A}" destId="{3E8090B4-FBB0-46F5-B1B2-0889D48B66FF}" srcOrd="0" destOrd="0" presId="urn:microsoft.com/office/officeart/2009/3/layout/RandomtoResultProcess"/>
    <dgm:cxn modelId="{082A7054-9739-4C9B-942A-9D00A30712BD}" type="presParOf" srcId="{3E8090B4-FBB0-46F5-B1B2-0889D48B66FF}" destId="{C0E91A71-A9F4-4664-B2E0-98E45D0A749E}" srcOrd="0" destOrd="0" presId="urn:microsoft.com/office/officeart/2009/3/layout/RandomtoResultProcess"/>
    <dgm:cxn modelId="{E8846392-15D9-4C36-B4BE-32F29D929C8E}" type="presParOf" srcId="{3E8090B4-FBB0-46F5-B1B2-0889D48B66FF}" destId="{22085944-12A8-4EDC-9A89-B4063958C6B1}" srcOrd="1" destOrd="0" presId="urn:microsoft.com/office/officeart/2009/3/layout/RandomtoResultProcess"/>
    <dgm:cxn modelId="{C9FCDEC9-DDE7-4C44-B4D1-88C2E5824153}" type="presParOf" srcId="{3E8090B4-FBB0-46F5-B1B2-0889D48B66FF}" destId="{A49D92BF-6865-4F69-A89D-C4D63D53C092}" srcOrd="2" destOrd="0" presId="urn:microsoft.com/office/officeart/2009/3/layout/RandomtoResultProcess"/>
    <dgm:cxn modelId="{84C7867A-56D9-4CE5-B06B-B144C75AABB4}" type="presParOf" srcId="{3E8090B4-FBB0-46F5-B1B2-0889D48B66FF}" destId="{39D30C3E-11C7-4EFA-9BEC-B32A5FBFF1FE}" srcOrd="3" destOrd="0" presId="urn:microsoft.com/office/officeart/2009/3/layout/RandomtoResultProcess"/>
    <dgm:cxn modelId="{7D6BBF71-865C-4C2B-84E0-FDDD43506147}" type="presParOf" srcId="{3E8090B4-FBB0-46F5-B1B2-0889D48B66FF}" destId="{7EACD53F-4D7B-4DAB-976C-B32210499235}" srcOrd="4" destOrd="0" presId="urn:microsoft.com/office/officeart/2009/3/layout/RandomtoResultProcess"/>
    <dgm:cxn modelId="{D2B5DC4C-F49B-438D-AD7F-F778FE6A6924}" type="presParOf" srcId="{3E8090B4-FBB0-46F5-B1B2-0889D48B66FF}" destId="{665F4015-956B-4A39-A970-CD0D267F5A18}" srcOrd="5" destOrd="0" presId="urn:microsoft.com/office/officeart/2009/3/layout/RandomtoResultProcess"/>
    <dgm:cxn modelId="{0831B990-1256-4AE5-93B9-8FB8B3217AAD}" type="presParOf" srcId="{3E8090B4-FBB0-46F5-B1B2-0889D48B66FF}" destId="{21C77985-DB5A-403D-9437-BB3FAD0D22E1}" srcOrd="6" destOrd="0" presId="urn:microsoft.com/office/officeart/2009/3/layout/RandomtoResultProcess"/>
    <dgm:cxn modelId="{A4CAFD76-D729-4FBF-9C28-3953C821CF23}" type="presParOf" srcId="{3E8090B4-FBB0-46F5-B1B2-0889D48B66FF}" destId="{5A5673E8-3741-4F84-BDD7-F26CB32ED017}" srcOrd="7" destOrd="0" presId="urn:microsoft.com/office/officeart/2009/3/layout/RandomtoResultProcess"/>
    <dgm:cxn modelId="{416E9C87-9C9F-428F-B2D5-5D70C1DF3234}" type="presParOf" srcId="{3E8090B4-FBB0-46F5-B1B2-0889D48B66FF}" destId="{C40DEE0A-CDCC-4A6D-B425-D7178BD0C758}" srcOrd="8" destOrd="0" presId="urn:microsoft.com/office/officeart/2009/3/layout/RandomtoResultProcess"/>
    <dgm:cxn modelId="{6DA988EA-F818-4B4C-8989-E9ADEBE0067F}" type="presParOf" srcId="{3E8090B4-FBB0-46F5-B1B2-0889D48B66FF}" destId="{6A627C8E-33C2-4325-BC54-70BB63B57E43}" srcOrd="9" destOrd="0" presId="urn:microsoft.com/office/officeart/2009/3/layout/RandomtoResultProcess"/>
    <dgm:cxn modelId="{DFBFCD60-4673-4382-9D4C-26C908AA0F83}" type="presParOf" srcId="{3E8090B4-FBB0-46F5-B1B2-0889D48B66FF}" destId="{63D81B4A-AADC-40DE-AFF7-ED1390E2AB2A}" srcOrd="10" destOrd="0" presId="urn:microsoft.com/office/officeart/2009/3/layout/RandomtoResultProcess"/>
    <dgm:cxn modelId="{324C1EDD-3789-4621-897C-F7DF060117C7}" type="presParOf" srcId="{3E8090B4-FBB0-46F5-B1B2-0889D48B66FF}" destId="{71F43EB0-311A-4F2D-8964-88F83DAF9775}" srcOrd="11" destOrd="0" presId="urn:microsoft.com/office/officeart/2009/3/layout/RandomtoResultProcess"/>
    <dgm:cxn modelId="{7274503B-B7E9-4770-B0BC-50318278E003}" type="presParOf" srcId="{3E8090B4-FBB0-46F5-B1B2-0889D48B66FF}" destId="{FA8EBAE6-9242-48AB-9DA5-EA688C1D7B1E}" srcOrd="12" destOrd="0" presId="urn:microsoft.com/office/officeart/2009/3/layout/RandomtoResultProcess"/>
    <dgm:cxn modelId="{25EF901B-8135-4F12-BA6E-7E356E458881}" type="presParOf" srcId="{3E8090B4-FBB0-46F5-B1B2-0889D48B66FF}" destId="{DABA7E1F-C19B-43D8-A5D9-C2940A4ADE1F}" srcOrd="13" destOrd="0" presId="urn:microsoft.com/office/officeart/2009/3/layout/RandomtoResultProcess"/>
    <dgm:cxn modelId="{62655F78-0F97-4799-B7D7-31DD120DB65D}" type="presParOf" srcId="{3E8090B4-FBB0-46F5-B1B2-0889D48B66FF}" destId="{7B81B5D0-D9CF-48C0-B2B0-4D0DAA165993}" srcOrd="14" destOrd="0" presId="urn:microsoft.com/office/officeart/2009/3/layout/RandomtoResultProcess"/>
    <dgm:cxn modelId="{02172E3D-B71F-406F-BE99-3159199A8D19}" type="presParOf" srcId="{3E8090B4-FBB0-46F5-B1B2-0889D48B66FF}" destId="{67AFBF2D-EED5-4847-9ABB-3DC3DB34CDF7}" srcOrd="15" destOrd="0" presId="urn:microsoft.com/office/officeart/2009/3/layout/RandomtoResultProcess"/>
    <dgm:cxn modelId="{4FB3193B-0372-45AF-9092-D41B68C781E4}" type="presParOf" srcId="{3E8090B4-FBB0-46F5-B1B2-0889D48B66FF}" destId="{3713441F-FFD9-4C85-BE22-E0A7E81F69FA}" srcOrd="16" destOrd="0" presId="urn:microsoft.com/office/officeart/2009/3/layout/RandomtoResultProcess"/>
    <dgm:cxn modelId="{9C974ACE-E029-4883-B3EF-14DFEC561B8B}" type="presParOf" srcId="{3E8090B4-FBB0-46F5-B1B2-0889D48B66FF}" destId="{712BB77C-9FE9-4E02-87E9-479CBCF6432C}" srcOrd="17" destOrd="0" presId="urn:microsoft.com/office/officeart/2009/3/layout/RandomtoResultProcess"/>
    <dgm:cxn modelId="{C068ACB2-3076-4D8B-845F-CBCE7EB272D4}" type="presParOf" srcId="{3E8090B4-FBB0-46F5-B1B2-0889D48B66FF}" destId="{38578CB4-F250-46A6-80A9-437C53052B5C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91A71-A9F4-4664-B2E0-98E45D0A749E}">
      <dsp:nvSpPr>
        <dsp:cNvPr id="0" name=""/>
        <dsp:cNvSpPr/>
      </dsp:nvSpPr>
      <dsp:spPr>
        <a:xfrm>
          <a:off x="429528" y="707140"/>
          <a:ext cx="1931358" cy="636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Hydatid</a:t>
          </a:r>
          <a:r>
            <a:rPr lang="en-US" sz="2800" b="1" kern="1200" dirty="0"/>
            <a:t> cyst</a:t>
          </a:r>
        </a:p>
      </dsp:txBody>
      <dsp:txXfrm>
        <a:off x="429528" y="707140"/>
        <a:ext cx="1931358" cy="636470"/>
      </dsp:txXfrm>
    </dsp:sp>
    <dsp:sp modelId="{22085944-12A8-4EDC-9A89-B4063958C6B1}">
      <dsp:nvSpPr>
        <dsp:cNvPr id="0" name=""/>
        <dsp:cNvSpPr/>
      </dsp:nvSpPr>
      <dsp:spPr>
        <a:xfrm>
          <a:off x="427333" y="513566"/>
          <a:ext cx="153630" cy="1536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D92BF-6865-4F69-A89D-C4D63D53C092}">
      <dsp:nvSpPr>
        <dsp:cNvPr id="0" name=""/>
        <dsp:cNvSpPr/>
      </dsp:nvSpPr>
      <dsp:spPr>
        <a:xfrm>
          <a:off x="534875" y="298483"/>
          <a:ext cx="153630" cy="1536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30C3E-11C7-4EFA-9BEC-B32A5FBFF1FE}">
      <dsp:nvSpPr>
        <dsp:cNvPr id="0" name=""/>
        <dsp:cNvSpPr/>
      </dsp:nvSpPr>
      <dsp:spPr>
        <a:xfrm>
          <a:off x="792975" y="341499"/>
          <a:ext cx="241419" cy="2414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CD53F-4D7B-4DAB-976C-B32210499235}">
      <dsp:nvSpPr>
        <dsp:cNvPr id="0" name=""/>
        <dsp:cNvSpPr/>
      </dsp:nvSpPr>
      <dsp:spPr>
        <a:xfrm>
          <a:off x="1008058" y="104908"/>
          <a:ext cx="153630" cy="1536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F4015-956B-4A39-A970-CD0D267F5A18}">
      <dsp:nvSpPr>
        <dsp:cNvPr id="0" name=""/>
        <dsp:cNvSpPr/>
      </dsp:nvSpPr>
      <dsp:spPr>
        <a:xfrm>
          <a:off x="1287666" y="18875"/>
          <a:ext cx="153630" cy="1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77985-DB5A-403D-9437-BB3FAD0D22E1}">
      <dsp:nvSpPr>
        <dsp:cNvPr id="0" name=""/>
        <dsp:cNvSpPr/>
      </dsp:nvSpPr>
      <dsp:spPr>
        <a:xfrm>
          <a:off x="1631798" y="169433"/>
          <a:ext cx="153630" cy="1536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673E8-3741-4F84-BDD7-F26CB32ED017}">
      <dsp:nvSpPr>
        <dsp:cNvPr id="0" name=""/>
        <dsp:cNvSpPr/>
      </dsp:nvSpPr>
      <dsp:spPr>
        <a:xfrm>
          <a:off x="1846882" y="276974"/>
          <a:ext cx="241419" cy="2414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DEE0A-CDCC-4A6D-B425-D7178BD0C758}">
      <dsp:nvSpPr>
        <dsp:cNvPr id="0" name=""/>
        <dsp:cNvSpPr/>
      </dsp:nvSpPr>
      <dsp:spPr>
        <a:xfrm>
          <a:off x="2147998" y="513566"/>
          <a:ext cx="153630" cy="1536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27C8E-33C2-4325-BC54-70BB63B57E43}">
      <dsp:nvSpPr>
        <dsp:cNvPr id="0" name=""/>
        <dsp:cNvSpPr/>
      </dsp:nvSpPr>
      <dsp:spPr>
        <a:xfrm>
          <a:off x="2277048" y="750157"/>
          <a:ext cx="153630" cy="1536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81B4A-AADC-40DE-AFF7-ED1390E2AB2A}">
      <dsp:nvSpPr>
        <dsp:cNvPr id="0" name=""/>
        <dsp:cNvSpPr/>
      </dsp:nvSpPr>
      <dsp:spPr>
        <a:xfrm>
          <a:off x="1158616" y="298483"/>
          <a:ext cx="395050" cy="3950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43EB0-311A-4F2D-8964-88F83DAF9775}">
      <dsp:nvSpPr>
        <dsp:cNvPr id="0" name=""/>
        <dsp:cNvSpPr/>
      </dsp:nvSpPr>
      <dsp:spPr>
        <a:xfrm>
          <a:off x="319792" y="1115798"/>
          <a:ext cx="153630" cy="1536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EBAE6-9242-48AB-9DA5-EA688C1D7B1E}">
      <dsp:nvSpPr>
        <dsp:cNvPr id="0" name=""/>
        <dsp:cNvSpPr/>
      </dsp:nvSpPr>
      <dsp:spPr>
        <a:xfrm>
          <a:off x="448842" y="1309373"/>
          <a:ext cx="241419" cy="2414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A7E1F-C19B-43D8-A5D9-C2940A4ADE1F}">
      <dsp:nvSpPr>
        <dsp:cNvPr id="0" name=""/>
        <dsp:cNvSpPr/>
      </dsp:nvSpPr>
      <dsp:spPr>
        <a:xfrm>
          <a:off x="771466" y="1481439"/>
          <a:ext cx="351156" cy="351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1B5D0-D9CF-48C0-B2B0-4D0DAA165993}">
      <dsp:nvSpPr>
        <dsp:cNvPr id="0" name=""/>
        <dsp:cNvSpPr/>
      </dsp:nvSpPr>
      <dsp:spPr>
        <a:xfrm>
          <a:off x="1223141" y="1761047"/>
          <a:ext cx="153630" cy="1536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FBF2D-EED5-4847-9ABB-3DC3DB34CDF7}">
      <dsp:nvSpPr>
        <dsp:cNvPr id="0" name=""/>
        <dsp:cNvSpPr/>
      </dsp:nvSpPr>
      <dsp:spPr>
        <a:xfrm>
          <a:off x="1309174" y="1481439"/>
          <a:ext cx="241419" cy="2414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3441F-FFD9-4C85-BE22-E0A7E81F69FA}">
      <dsp:nvSpPr>
        <dsp:cNvPr id="0" name=""/>
        <dsp:cNvSpPr/>
      </dsp:nvSpPr>
      <dsp:spPr>
        <a:xfrm>
          <a:off x="1524257" y="1782556"/>
          <a:ext cx="153630" cy="15363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BB77C-9FE9-4E02-87E9-479CBCF6432C}">
      <dsp:nvSpPr>
        <dsp:cNvPr id="0" name=""/>
        <dsp:cNvSpPr/>
      </dsp:nvSpPr>
      <dsp:spPr>
        <a:xfrm>
          <a:off x="1692373" y="1437545"/>
          <a:ext cx="351156" cy="3511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78CB4-F250-46A6-80A9-437C53052B5C}">
      <dsp:nvSpPr>
        <dsp:cNvPr id="0" name=""/>
        <dsp:cNvSpPr/>
      </dsp:nvSpPr>
      <dsp:spPr>
        <a:xfrm>
          <a:off x="2191014" y="1352390"/>
          <a:ext cx="241419" cy="2414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F5520-AC63-4B5E-BFF4-A9B3F051E7CC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B285-673E-4142-8CB5-EDC736A85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C024-259D-4026-B70C-E71743E5A8CC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065F-27A9-4D66-B27A-C7019FC11847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1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456BE-B2D6-4EAF-9E19-9EA2D8D45ACA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8FF9-3732-4257-9EDF-418147816A4D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0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E6DE-0AAE-42DC-ADCB-47B695C8F4A6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F443-9857-45B0-A7BF-C3E646729D14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0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780-C7EC-4F2B-9029-B1F3C733DA14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5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F0AD-F8F8-4B23-A699-79758B6EA764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8FCB-E0E1-4B81-98BA-88DFCE4364FA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7CA7-5355-430E-8384-ECDF8EE8E794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FCCF-C05E-47AE-A953-E04E3E4073C7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E8494-E2F7-4228-B3E6-A824FE47B92A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7967B-1217-4757-9CD1-38D20E67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1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0E0C3-6956-D72E-5549-003CA6169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166" y="1459222"/>
            <a:ext cx="7800828" cy="2289517"/>
          </a:xfrm>
        </p:spPr>
        <p:txBody>
          <a:bodyPr>
            <a:normAutofit fontScale="90000"/>
          </a:bodyPr>
          <a:lstStyle/>
          <a:p>
            <a:br>
              <a:rPr lang="en-US" sz="4800" b="1" i="1" dirty="0">
                <a:solidFill>
                  <a:srgbClr val="002060"/>
                </a:solidFill>
              </a:rPr>
            </a:br>
            <a:br>
              <a:rPr lang="en-US" sz="4800" b="1" i="1" dirty="0">
                <a:solidFill>
                  <a:srgbClr val="002060"/>
                </a:solidFill>
              </a:rPr>
            </a:br>
            <a:r>
              <a:rPr lang="en-US" sz="4800" b="1" dirty="0">
                <a:solidFill>
                  <a:srgbClr val="C00000"/>
                </a:solidFill>
              </a:rPr>
              <a:t>Respiratory Module</a:t>
            </a:r>
            <a:br>
              <a:rPr lang="en-US" sz="48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(2023-2024)</a:t>
            </a:r>
            <a:br>
              <a:rPr lang="en-US" sz="4000" b="1" i="1" dirty="0">
                <a:solidFill>
                  <a:srgbClr val="002060"/>
                </a:solidFill>
              </a:rPr>
            </a:br>
            <a:r>
              <a:rPr lang="en-US" sz="4000" b="1" i="1" dirty="0" err="1">
                <a:solidFill>
                  <a:srgbClr val="002060"/>
                </a:solidFill>
              </a:rPr>
              <a:t>Paragonimus</a:t>
            </a:r>
            <a:r>
              <a:rPr lang="en-US" sz="4000" b="1" i="1" dirty="0">
                <a:solidFill>
                  <a:srgbClr val="002060"/>
                </a:solidFill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</a:rPr>
              <a:t>westermani</a:t>
            </a:r>
            <a:br>
              <a:rPr lang="en-US" sz="4000" b="1" i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(Lung Fluke)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Class: Trematoda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85EA7-87BA-D07A-F507-BFE4493A9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445" y="4254019"/>
            <a:ext cx="6858000" cy="16557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By</a:t>
            </a:r>
          </a:p>
          <a:p>
            <a:r>
              <a:rPr lang="en-US" b="1" dirty="0">
                <a:solidFill>
                  <a:srgbClr val="C00000"/>
                </a:solidFill>
              </a:rPr>
              <a:t>Professor Dina </a:t>
            </a:r>
            <a:r>
              <a:rPr lang="en-US" b="1" dirty="0" err="1">
                <a:solidFill>
                  <a:srgbClr val="C00000"/>
                </a:solidFill>
              </a:rPr>
              <a:t>Moustafa</a:t>
            </a:r>
            <a:r>
              <a:rPr lang="en-US" b="1" dirty="0">
                <a:solidFill>
                  <a:srgbClr val="C00000"/>
                </a:solidFill>
              </a:rPr>
              <a:t> Abou </a:t>
            </a:r>
            <a:r>
              <a:rPr lang="en-US" b="1" dirty="0" err="1">
                <a:solidFill>
                  <a:srgbClr val="C00000"/>
                </a:solidFill>
              </a:rPr>
              <a:t>Rayia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Medical Microbiology and Immunology Department</a:t>
            </a:r>
          </a:p>
        </p:txBody>
      </p:sp>
      <p:pic>
        <p:nvPicPr>
          <p:cNvPr id="4" name="Picture 6" descr="No photo description available.">
            <a:extLst>
              <a:ext uri="{FF2B5EF4-FFF2-40B4-BE49-F238E27FC236}">
                <a16:creationId xmlns:a16="http://schemas.microsoft.com/office/drawing/2014/main" id="{4C97E2DA-90E3-555F-55C4-24709EF6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391" y="314464"/>
            <a:ext cx="1060108" cy="10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E62CA-ADA2-40A3-F586-C15A5984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Paragonimus westermani - Wikipedia">
            <a:extLst>
              <a:ext uri="{FF2B5EF4-FFF2-40B4-BE49-F238E27FC236}">
                <a16:creationId xmlns:a16="http://schemas.microsoft.com/office/drawing/2014/main" id="{6ECD3660-43BE-6726-8804-D630D2E5B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1" y="42459"/>
            <a:ext cx="1207330" cy="177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50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2BFF4-8C9E-BB59-4C5B-4D018E74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572AB-2B63-B102-AF68-298EEE1D557E}"/>
              </a:ext>
            </a:extLst>
          </p:cNvPr>
          <p:cNvSpPr txBox="1"/>
          <p:nvPr/>
        </p:nvSpPr>
        <p:spPr>
          <a:xfrm>
            <a:off x="357186" y="1207844"/>
            <a:ext cx="84296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Praziquantel is the drug of choice</a:t>
            </a:r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17B7B290-0957-F713-4454-330738953A7C}"/>
              </a:ext>
            </a:extLst>
          </p:cNvPr>
          <p:cNvSpPr/>
          <p:nvPr/>
        </p:nvSpPr>
        <p:spPr>
          <a:xfrm>
            <a:off x="3036093" y="250447"/>
            <a:ext cx="3071813" cy="714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Treatment</a:t>
            </a:r>
            <a:endParaRPr lang="ar-EG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636BFB6-5A92-D065-455D-056BDBCAC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6" y="2593287"/>
            <a:ext cx="2108743" cy="3399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DC - DPDx - Paragonimiasis">
            <a:extLst>
              <a:ext uri="{FF2B5EF4-FFF2-40B4-BE49-F238E27FC236}">
                <a16:creationId xmlns:a16="http://schemas.microsoft.com/office/drawing/2014/main" id="{EEE0803A-3DFA-685D-4A79-F37594A5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3" y="3204134"/>
            <a:ext cx="2177855" cy="21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WL Website">
            <a:extLst>
              <a:ext uri="{FF2B5EF4-FFF2-40B4-BE49-F238E27FC236}">
                <a16:creationId xmlns:a16="http://schemas.microsoft.com/office/drawing/2014/main" id="{0F8FBEDC-A8C8-8130-90C2-2A90701A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39" y="4293061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ercaria">
            <a:extLst>
              <a:ext uri="{FF2B5EF4-FFF2-40B4-BE49-F238E27FC236}">
                <a16:creationId xmlns:a16="http://schemas.microsoft.com/office/drawing/2014/main" id="{0A13D0D1-8BD9-496B-2B04-8626DECB4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803" y="1814373"/>
            <a:ext cx="2614246" cy="196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C62D9-3152-6CC1-387B-3C070C0C0D15}"/>
              </a:ext>
            </a:extLst>
          </p:cNvPr>
          <p:cNvSpPr txBox="1"/>
          <p:nvPr/>
        </p:nvSpPr>
        <p:spPr>
          <a:xfrm>
            <a:off x="3036093" y="5761242"/>
            <a:ext cx="393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Identify ??????</a:t>
            </a: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F710B7B7-D129-CFD1-988D-7D5EB1CDF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20" y="119923"/>
            <a:ext cx="685563" cy="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6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92935-2EEA-A793-C320-5CBA5F2A1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286" y="2000430"/>
            <a:ext cx="7772400" cy="2387600"/>
          </a:xfrm>
        </p:spPr>
        <p:txBody>
          <a:bodyPr/>
          <a:lstStyle/>
          <a:p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Echinococcus </a:t>
            </a:r>
            <a:r>
              <a:rPr lang="en-US" b="1" i="1" dirty="0" err="1">
                <a:solidFill>
                  <a:schemeClr val="accent5">
                    <a:lumMod val="50000"/>
                  </a:schemeClr>
                </a:solidFill>
              </a:rPr>
              <a:t>granulosus</a:t>
            </a:r>
            <a:br>
              <a:rPr lang="en-US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Class: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Cestoda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63596-69B1-DC56-9987-75920E0BB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1486" y="4729433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(Hydatid worm)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D44E2-3C02-CAC4-43BC-AA5E3467C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AD16C6EA-9EF1-7DB1-F65F-767DC2C6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9922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45 Best Large Dog Breeds - Top Big Dogs List and Pictures">
            <a:extLst>
              <a:ext uri="{FF2B5EF4-FFF2-40B4-BE49-F238E27FC236}">
                <a16:creationId xmlns:a16="http://schemas.microsoft.com/office/drawing/2014/main" id="{ABBFF8A6-0701-7FF1-933E-8D4DEA628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16" y="119922"/>
            <a:ext cx="2349491" cy="19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3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9554-4943-2205-D911-FCC60F1A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12DB-A43A-BAEF-ACBA-167674A33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A0DAF-B642-3D3D-EF6C-617C55D1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975288-95A7-127B-D765-044AB2A78087}"/>
              </a:ext>
            </a:extLst>
          </p:cNvPr>
          <p:cNvSpPr txBox="1">
            <a:spLocks noChangeArrowheads="1"/>
          </p:cNvSpPr>
          <p:nvPr/>
        </p:nvSpPr>
        <p:spPr>
          <a:xfrm>
            <a:off x="428625" y="857250"/>
            <a:ext cx="8358188" cy="533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30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Geographical distribution : </a:t>
            </a: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Cosmopolitan.</a:t>
            </a:r>
          </a:p>
          <a:p>
            <a:pPr lvl="1">
              <a:lnSpc>
                <a:spcPct val="30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Habitat: </a:t>
            </a: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intestine of the D.H.</a:t>
            </a:r>
          </a:p>
          <a:p>
            <a:pPr lvl="1">
              <a:lnSpc>
                <a:spcPct val="30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D.H: </a:t>
            </a: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Dogs, foxes and other canines.</a:t>
            </a:r>
          </a:p>
          <a:p>
            <a:pPr lvl="1">
              <a:lnSpc>
                <a:spcPct val="30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I.H: </a:t>
            </a: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Sheep, cattle, pigs and occasionally man</a:t>
            </a:r>
            <a:r>
              <a:rPr lang="en-US" alt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2FAC6F33-2BA3-5164-EBFE-365C58AC7D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305800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ar-EG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823C74D6-D05E-6725-8266-4A5368DA027B}"/>
              </a:ext>
            </a:extLst>
          </p:cNvPr>
          <p:cNvSpPr/>
          <p:nvPr/>
        </p:nvSpPr>
        <p:spPr>
          <a:xfrm>
            <a:off x="1785938" y="285750"/>
            <a:ext cx="5929312" cy="7858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3600" b="1" i="1" dirty="0" err="1">
                <a:solidFill>
                  <a:srgbClr val="C00000"/>
                </a:solidFill>
              </a:rPr>
              <a:t>Echinococcus</a:t>
            </a:r>
            <a:r>
              <a:rPr lang="en-US" sz="3600" b="1" i="1" dirty="0">
                <a:solidFill>
                  <a:srgbClr val="C00000"/>
                </a:solidFill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</a:rPr>
              <a:t>granulosus</a:t>
            </a:r>
            <a:endParaRPr lang="ar-EG" sz="3600" b="1" i="1" dirty="0">
              <a:solidFill>
                <a:srgbClr val="C00000"/>
              </a:solidFill>
            </a:endParaRPr>
          </a:p>
        </p:txBody>
      </p:sp>
      <p:pic>
        <p:nvPicPr>
          <p:cNvPr id="10" name="Picture 6" descr="No photo description available.">
            <a:extLst>
              <a:ext uri="{FF2B5EF4-FFF2-40B4-BE49-F238E27FC236}">
                <a16:creationId xmlns:a16="http://schemas.microsoft.com/office/drawing/2014/main" id="{C83A1646-5BA0-8DF8-4CE2-8B2B3AAED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20" y="119923"/>
            <a:ext cx="685563" cy="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2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16BBD-06CE-944B-72C9-6525D963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BB308-908D-58BD-805A-81F8D26E8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1845" y="6492216"/>
            <a:ext cx="2057400" cy="365125"/>
          </a:xfrm>
        </p:spPr>
        <p:txBody>
          <a:bodyPr/>
          <a:lstStyle/>
          <a:p>
            <a:fld id="{8AD7967B-1217-4757-9CD1-38D20E674AF2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5" descr="1.jpg">
            <a:extLst>
              <a:ext uri="{FF2B5EF4-FFF2-40B4-BE49-F238E27FC236}">
                <a16:creationId xmlns:a16="http://schemas.microsoft.com/office/drawing/2014/main" id="{55804140-6A7C-9F56-C7A1-A00E3B1FB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899" r="4999" b="4349"/>
          <a:stretch>
            <a:fillRect/>
          </a:stretch>
        </p:blipFill>
        <p:spPr bwMode="auto">
          <a:xfrm>
            <a:off x="6286502" y="1964531"/>
            <a:ext cx="2428875" cy="450056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صور الكتاب\كتاب العملي نهائي\pict practical\esh vin.jpg">
            <a:extLst>
              <a:ext uri="{FF2B5EF4-FFF2-40B4-BE49-F238E27FC236}">
                <a16:creationId xmlns:a16="http://schemas.microsoft.com/office/drawing/2014/main" id="{3FC16F0F-5F0B-350B-4C66-EE5B888D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2357437" cy="44291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:\Users\Matrix\Downloads\echinococcus_granulosus_scolex.jpg">
            <a:extLst>
              <a:ext uri="{FF2B5EF4-FFF2-40B4-BE49-F238E27FC236}">
                <a16:creationId xmlns:a16="http://schemas.microsoft.com/office/drawing/2014/main" id="{33D5FB30-C266-36A0-796D-16724B1F0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928813"/>
            <a:ext cx="2857500" cy="2286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2A0DDF3-AA5E-DE3B-B417-BD11C2DDBD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9534" y="472136"/>
            <a:ext cx="3876968" cy="8679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 Adult worm of </a:t>
            </a:r>
            <a:b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granulosus</a:t>
            </a:r>
            <a:endParaRPr lang="en-US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No photo description available.">
            <a:extLst>
              <a:ext uri="{FF2B5EF4-FFF2-40B4-BE49-F238E27FC236}">
                <a16:creationId xmlns:a16="http://schemas.microsoft.com/office/drawing/2014/main" id="{F62F3DFF-FCE5-2E6D-1464-B1D8AAD15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20" y="119923"/>
            <a:ext cx="685563" cy="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44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47B85-5B4A-ADA3-96F9-3052700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14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A24AC3E-E9B6-0355-FBD7-AC1B0562C210}"/>
              </a:ext>
            </a:extLst>
          </p:cNvPr>
          <p:cNvSpPr/>
          <p:nvPr/>
        </p:nvSpPr>
        <p:spPr>
          <a:xfrm>
            <a:off x="2615932" y="298059"/>
            <a:ext cx="4429125" cy="680231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b="1" dirty="0">
                <a:solidFill>
                  <a:srgbClr val="C00000"/>
                </a:solidFill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2-Egg of 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granulosus</a:t>
            </a:r>
            <a:endParaRPr lang="ar-EG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F705780-3422-433C-95CE-18D45BAEA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" y="1332474"/>
            <a:ext cx="5929313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200000"/>
              </a:lnSpc>
            </a:pPr>
            <a:r>
              <a:rPr lang="en-US" altLang="en-US" sz="2800" b="1"/>
              <a:t> </a:t>
            </a:r>
            <a:r>
              <a:rPr lang="en-US" altLang="en-US" sz="2800" b="1">
                <a:solidFill>
                  <a:srgbClr val="0000FF"/>
                </a:solidFill>
              </a:rPr>
              <a:t>(I.S to man &amp; herbivorous)</a:t>
            </a:r>
            <a:r>
              <a:rPr lang="en-US" altLang="en-US" sz="2000" b="1">
                <a:solidFill>
                  <a:srgbClr val="0000FF"/>
                </a:solidFill>
              </a:rPr>
              <a:t>.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C00000"/>
                </a:solidFill>
              </a:rPr>
              <a:t>Size: </a:t>
            </a:r>
            <a:r>
              <a:rPr lang="en-US" altLang="en-US" sz="2000" b="1">
                <a:solidFill>
                  <a:srgbClr val="003399"/>
                </a:solidFill>
              </a:rPr>
              <a:t>30-40 um.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C00000"/>
                </a:solidFill>
              </a:rPr>
              <a:t>Shape:</a:t>
            </a:r>
            <a:r>
              <a:rPr lang="en-US" altLang="en-US" sz="2000" b="1">
                <a:solidFill>
                  <a:srgbClr val="003399"/>
                </a:solidFill>
              </a:rPr>
              <a:t> Spherical.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C00000"/>
                </a:solidFill>
              </a:rPr>
              <a:t>Shell:</a:t>
            </a:r>
            <a:r>
              <a:rPr lang="en-US" altLang="en-US" sz="2000" b="1">
                <a:solidFill>
                  <a:srgbClr val="FF0000"/>
                </a:solidFill>
              </a:rPr>
              <a:t> </a:t>
            </a:r>
            <a:r>
              <a:rPr lang="en-US" altLang="en-US" sz="2000" b="1">
                <a:solidFill>
                  <a:srgbClr val="003399"/>
                </a:solidFill>
              </a:rPr>
              <a:t>Thick, radially striated emberyophore.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C00000"/>
                </a:solidFill>
              </a:rPr>
              <a:t>Color:</a:t>
            </a:r>
            <a:r>
              <a:rPr lang="en-US" altLang="en-US" sz="2000" b="1">
                <a:solidFill>
                  <a:srgbClr val="003399"/>
                </a:solidFill>
              </a:rPr>
              <a:t> brownish.</a:t>
            </a:r>
          </a:p>
          <a:p>
            <a:pPr algn="l" rtl="0" eaLnBrk="1" hangingPunct="1">
              <a:lnSpc>
                <a:spcPct val="200000"/>
              </a:lnSpc>
            </a:pPr>
            <a:r>
              <a:rPr lang="en-US" altLang="en-US" sz="2000" b="1">
                <a:solidFill>
                  <a:srgbClr val="C00000"/>
                </a:solidFill>
              </a:rPr>
              <a:t>Content:</a:t>
            </a:r>
            <a:r>
              <a:rPr lang="en-US" altLang="en-US" sz="2000" b="1">
                <a:solidFill>
                  <a:srgbClr val="003399"/>
                </a:solidFill>
              </a:rPr>
              <a:t> Mature hexacanth  embryo (onchosphere)   </a:t>
            </a:r>
            <a:endParaRPr lang="ar-EG" altLang="en-US" sz="2000" b="1">
              <a:solidFill>
                <a:srgbClr val="003399"/>
              </a:solidFill>
            </a:endParaRPr>
          </a:p>
        </p:txBody>
      </p:sp>
      <p:pic>
        <p:nvPicPr>
          <p:cNvPr id="4098" name="Picture 2" descr="Echinococcus sp. Tapeworms - MONSTER HUNTER'S GUIDE TO: VETERINARY  PARASITOLOGY">
            <a:extLst>
              <a:ext uri="{FF2B5EF4-FFF2-40B4-BE49-F238E27FC236}">
                <a16:creationId xmlns:a16="http://schemas.microsoft.com/office/drawing/2014/main" id="{BCE45839-D8CD-B784-8002-8E655AAAF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1"/>
          <a:stretch/>
        </p:blipFill>
        <p:spPr bwMode="auto">
          <a:xfrm>
            <a:off x="6344310" y="1332474"/>
            <a:ext cx="2651760" cy="2997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AENIA EGG.jpg">
            <a:extLst>
              <a:ext uri="{FF2B5EF4-FFF2-40B4-BE49-F238E27FC236}">
                <a16:creationId xmlns:a16="http://schemas.microsoft.com/office/drawing/2014/main" id="{BA2D9E24-379C-B7D1-7560-C209239886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878" y="4737452"/>
            <a:ext cx="985113" cy="98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No photo description available.">
            <a:extLst>
              <a:ext uri="{FF2B5EF4-FFF2-40B4-BE49-F238E27FC236}">
                <a16:creationId xmlns:a16="http://schemas.microsoft.com/office/drawing/2014/main" id="{7FC0E069-061C-F378-3C2B-700F12FD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20" y="119923"/>
            <a:ext cx="685563" cy="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05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5838509-FCB4-3AA5-9625-0C618AE9352F}"/>
              </a:ext>
            </a:extLst>
          </p:cNvPr>
          <p:cNvSpPr/>
          <p:nvPr/>
        </p:nvSpPr>
        <p:spPr>
          <a:xfrm>
            <a:off x="4411663" y="269875"/>
            <a:ext cx="4564062" cy="341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87C67F-421D-6B45-730E-4FEFA657F472}"/>
              </a:ext>
            </a:extLst>
          </p:cNvPr>
          <p:cNvSpPr/>
          <p:nvPr/>
        </p:nvSpPr>
        <p:spPr>
          <a:xfrm>
            <a:off x="334963" y="63133"/>
            <a:ext cx="3779837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Life Cycle of </a:t>
            </a:r>
            <a:r>
              <a:rPr lang="en-GB" sz="2400" b="1" i="1" dirty="0">
                <a:solidFill>
                  <a:srgbClr val="FFFF00"/>
                </a:solidFill>
                <a:latin typeface="Cambria" panose="02040503050406030204" pitchFamily="18" charset="0"/>
              </a:rPr>
              <a:t>Echinococcus  granulosus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Picture 3" descr="host.jpg">
            <a:extLst>
              <a:ext uri="{FF2B5EF4-FFF2-40B4-BE49-F238E27FC236}">
                <a16:creationId xmlns:a16="http://schemas.microsoft.com/office/drawing/2014/main" id="{1E2E2640-C382-1746-BF8C-BD2D41B2EE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835275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og.jpg">
            <a:extLst>
              <a:ext uri="{FF2B5EF4-FFF2-40B4-BE49-F238E27FC236}">
                <a16:creationId xmlns:a16="http://schemas.microsoft.com/office/drawing/2014/main" id="{BB643773-CE42-E5E9-8D35-8BBCAC4FA9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587067" y="860777"/>
            <a:ext cx="2377440" cy="24678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5" descr="sheep.jpg">
            <a:extLst>
              <a:ext uri="{FF2B5EF4-FFF2-40B4-BE49-F238E27FC236}">
                <a16:creationId xmlns:a16="http://schemas.microsoft.com/office/drawing/2014/main" id="{AB8EB08A-3547-2CAF-E500-12F4C744CF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3108325" cy="162877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1B6857B-0122-1035-DD72-D4E02029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639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3C36721-6798-1042-A075-7F2818AF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10200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6FEF976-376F-DE7D-617E-7F92B4101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1633538"/>
            <a:ext cx="365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783D47-8F16-B306-99B3-5AA38FACE1C6}"/>
              </a:ext>
            </a:extLst>
          </p:cNvPr>
          <p:cNvSpPr/>
          <p:nvPr/>
        </p:nvSpPr>
        <p:spPr>
          <a:xfrm>
            <a:off x="5316538" y="579438"/>
            <a:ext cx="1362075" cy="954087"/>
          </a:xfrm>
          <a:prstGeom prst="rect">
            <a:avLst/>
          </a:prstGeom>
          <a:solidFill>
            <a:srgbClr val="EFD9DB"/>
          </a:solidFill>
          <a:ln w="12700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9A0000"/>
                </a:solidFill>
              </a:rPr>
              <a:t>(D.H.)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002060"/>
                </a:solidFill>
              </a:rPr>
              <a:t>Carnivores</a:t>
            </a:r>
            <a:r>
              <a:rPr lang="en-GB" sz="2000" b="1" dirty="0">
                <a:solidFill>
                  <a:srgbClr val="002060"/>
                </a:solidFill>
              </a:rPr>
              <a:t> </a:t>
            </a:r>
            <a:r>
              <a:rPr lang="en-GB" sz="1600" b="1" dirty="0">
                <a:solidFill>
                  <a:srgbClr val="002060"/>
                </a:solidFill>
              </a:rPr>
              <a:t>(dogs)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4CB963-0C3E-CE58-F280-9C07CEAC3AD9}"/>
              </a:ext>
            </a:extLst>
          </p:cNvPr>
          <p:cNvSpPr/>
          <p:nvPr/>
        </p:nvSpPr>
        <p:spPr>
          <a:xfrm>
            <a:off x="3055947" y="4937760"/>
            <a:ext cx="1456887" cy="892552"/>
          </a:xfrm>
          <a:prstGeom prst="rect">
            <a:avLst/>
          </a:prstGeom>
          <a:solidFill>
            <a:srgbClr val="C9E7A7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</a:rPr>
              <a:t>(I.H.)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283F19"/>
                </a:solidFill>
              </a:rPr>
              <a:t>Herbivores</a:t>
            </a:r>
            <a:endParaRPr lang="en-US" sz="1600" b="1" dirty="0">
              <a:solidFill>
                <a:srgbClr val="283F19"/>
              </a:solidFill>
            </a:endParaRPr>
          </a:p>
          <a:p>
            <a:pPr algn="ctr">
              <a:defRPr/>
            </a:pPr>
            <a:r>
              <a:rPr lang="en-GB" sz="1600" b="1" dirty="0">
                <a:solidFill>
                  <a:srgbClr val="283F19"/>
                </a:solidFill>
              </a:rPr>
              <a:t>&amp; Man</a:t>
            </a:r>
            <a:endParaRPr lang="en-US" sz="1600" b="1" dirty="0">
              <a:solidFill>
                <a:srgbClr val="283F1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D66E94-51CF-B161-20ED-DC09766376BF}"/>
              </a:ext>
            </a:extLst>
          </p:cNvPr>
          <p:cNvSpPr/>
          <p:nvPr/>
        </p:nvSpPr>
        <p:spPr>
          <a:xfrm>
            <a:off x="4579938" y="2378075"/>
            <a:ext cx="1820862" cy="523875"/>
          </a:xfrm>
          <a:prstGeom prst="rect">
            <a:avLst/>
          </a:prstGeom>
          <a:solidFill>
            <a:srgbClr val="F8CBAD"/>
          </a:solidFill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400" b="1" dirty="0"/>
              <a:t>Eggs Pass with stool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6D46D-FB50-F448-FC64-D1FE2021DC23}"/>
              </a:ext>
            </a:extLst>
          </p:cNvPr>
          <p:cNvSpPr/>
          <p:nvPr/>
        </p:nvSpPr>
        <p:spPr>
          <a:xfrm>
            <a:off x="5654675" y="4430713"/>
            <a:ext cx="2905125" cy="522287"/>
          </a:xfrm>
          <a:prstGeom prst="rect">
            <a:avLst/>
          </a:prstGeom>
          <a:solidFill>
            <a:srgbClr val="C5E0B4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GB" sz="1400" b="1" dirty="0" err="1">
                <a:solidFill>
                  <a:srgbClr val="002060"/>
                </a:solidFill>
              </a:rPr>
              <a:t>Oncosphere</a:t>
            </a:r>
            <a:r>
              <a:rPr lang="en-US" sz="1400" b="1" dirty="0">
                <a:solidFill>
                  <a:srgbClr val="002060"/>
                </a:solidFill>
              </a:rPr>
              <a:t> hatches in </a:t>
            </a:r>
            <a:r>
              <a:rPr lang="en-GB" sz="1400" b="1" dirty="0">
                <a:solidFill>
                  <a:srgbClr val="002060"/>
                </a:solidFill>
              </a:rPr>
              <a:t>intestine 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19FB1-FDF6-E810-2423-0830A90DD459}"/>
              </a:ext>
            </a:extLst>
          </p:cNvPr>
          <p:cNvSpPr/>
          <p:nvPr/>
        </p:nvSpPr>
        <p:spPr>
          <a:xfrm>
            <a:off x="6278563" y="4932691"/>
            <a:ext cx="2470150" cy="523220"/>
          </a:xfrm>
          <a:prstGeom prst="rect">
            <a:avLst/>
          </a:prstGeom>
          <a:solidFill>
            <a:srgbClr val="C5E0B4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I H ingests Eggs or Gravid segment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05AE00-5595-1A1C-FC35-8F95F36E6B7A}"/>
              </a:ext>
            </a:extLst>
          </p:cNvPr>
          <p:cNvSpPr/>
          <p:nvPr/>
        </p:nvSpPr>
        <p:spPr>
          <a:xfrm>
            <a:off x="4335463" y="5014913"/>
            <a:ext cx="2751137" cy="738187"/>
          </a:xfrm>
          <a:prstGeom prst="rect">
            <a:avLst/>
          </a:prstGeom>
          <a:solidFill>
            <a:srgbClr val="C5E0B4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GB" sz="1400" b="1" dirty="0" err="1">
                <a:solidFill>
                  <a:srgbClr val="002060"/>
                </a:solidFill>
              </a:rPr>
              <a:t>Oncosphere</a:t>
            </a:r>
            <a:r>
              <a:rPr lang="en-GB" sz="1400" b="1" dirty="0">
                <a:solidFill>
                  <a:srgbClr val="002060"/>
                </a:solidFill>
              </a:rPr>
              <a:t> migrates to viscera</a:t>
            </a:r>
          </a:p>
          <a:p>
            <a:pPr algn="ctr">
              <a:defRPr/>
            </a:pPr>
            <a:r>
              <a:rPr lang="en-GB" sz="1400" b="1" dirty="0">
                <a:solidFill>
                  <a:srgbClr val="002060"/>
                </a:solidFill>
              </a:rPr>
              <a:t>&amp; Cyst develops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FC54FC90-C5DE-6C92-D75D-453F8CACC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92100"/>
            <a:ext cx="118745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C401F4C-BD5C-3BA9-FF31-00B7B9284855}"/>
              </a:ext>
            </a:extLst>
          </p:cNvPr>
          <p:cNvSpPr/>
          <p:nvPr/>
        </p:nvSpPr>
        <p:spPr>
          <a:xfrm>
            <a:off x="5427663" y="1576388"/>
            <a:ext cx="1417637" cy="522287"/>
          </a:xfrm>
          <a:prstGeom prst="rect">
            <a:avLst/>
          </a:prstGeom>
          <a:solidFill>
            <a:srgbClr val="F8CBAD"/>
          </a:solidFill>
          <a:ln w="12700">
            <a:solidFill>
              <a:srgbClr val="8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400" b="1" dirty="0"/>
              <a:t>Adult in small intestine</a:t>
            </a:r>
          </a:p>
        </p:txBody>
      </p:sp>
      <p:pic>
        <p:nvPicPr>
          <p:cNvPr id="18" name="Picture 17" descr="TAENIA EGG.jpg">
            <a:extLst>
              <a:ext uri="{FF2B5EF4-FFF2-40B4-BE49-F238E27FC236}">
                <a16:creationId xmlns:a16="http://schemas.microsoft.com/office/drawing/2014/main" id="{B0477D45-6A46-10A1-6BB0-125DA320A68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873375"/>
            <a:ext cx="639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AENIA EGG.jpg">
            <a:extLst>
              <a:ext uri="{FF2B5EF4-FFF2-40B4-BE49-F238E27FC236}">
                <a16:creationId xmlns:a16="http://schemas.microsoft.com/office/drawing/2014/main" id="{76C1797A-D342-9AED-4271-488B6C48E45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2895600"/>
            <a:ext cx="6397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4274D4-3149-A432-7FD0-6D60CA96B1E0}"/>
              </a:ext>
            </a:extLst>
          </p:cNvPr>
          <p:cNvSpPr txBox="1"/>
          <p:nvPr/>
        </p:nvSpPr>
        <p:spPr>
          <a:xfrm>
            <a:off x="6678613" y="3327400"/>
            <a:ext cx="1900237" cy="585788"/>
          </a:xfrm>
          <a:prstGeom prst="rect">
            <a:avLst/>
          </a:prstGeom>
          <a:solidFill>
            <a:srgbClr val="F8CBAD"/>
          </a:solidFill>
          <a:ln w="12700"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b="1" dirty="0"/>
              <a:t>Dog (D.H) ingests infected </a:t>
            </a:r>
            <a:r>
              <a:rPr lang="en-GB" sz="1600" b="1" dirty="0"/>
              <a:t>viscera</a:t>
            </a:r>
            <a:endParaRPr lang="en-US" sz="16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9632BC-0EF5-8F38-FA80-4C469F8C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0" y="433388"/>
            <a:ext cx="1546225" cy="523875"/>
          </a:xfrm>
          <a:prstGeom prst="rect">
            <a:avLst/>
          </a:prstGeom>
          <a:solidFill>
            <a:srgbClr val="F8CBAD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n-GB" altLang="en-US" sz="1400" b="1"/>
              <a:t>Protoscolices release</a:t>
            </a:r>
            <a:endParaRPr lang="en-US" altLang="en-US" sz="14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3BA627-EEC0-299E-A979-69BCE9A73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3" y="993775"/>
            <a:ext cx="1646237" cy="306388"/>
          </a:xfrm>
          <a:prstGeom prst="rect">
            <a:avLst/>
          </a:prstGeom>
          <a:solidFill>
            <a:srgbClr val="F8CBAD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en-US" sz="1400" b="1"/>
              <a:t>Adult maturation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6BDBD1B4-76CC-A469-8692-8AC1BBF7F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82900" flipH="1">
            <a:off x="7523163" y="1363663"/>
            <a:ext cx="5492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844C89B-38F2-FBB2-BA0F-8F48E08C5B66}"/>
              </a:ext>
            </a:extLst>
          </p:cNvPr>
          <p:cNvSpPr txBox="1"/>
          <p:nvPr/>
        </p:nvSpPr>
        <p:spPr>
          <a:xfrm>
            <a:off x="2263140" y="1703987"/>
            <a:ext cx="173200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283F19"/>
                </a:solidFill>
              </a:rPr>
              <a:t>Man accidentally ingests eggs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7A86B186-43A9-79FF-BE6B-33FA8CD2C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4572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1027D88-1CD5-0777-E659-E062BBB89C20}"/>
              </a:ext>
            </a:extLst>
          </p:cNvPr>
          <p:cNvSpPr/>
          <p:nvPr/>
        </p:nvSpPr>
        <p:spPr>
          <a:xfrm>
            <a:off x="3055938" y="3767138"/>
            <a:ext cx="2735262" cy="523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GB" sz="1400" b="1" dirty="0" err="1">
                <a:solidFill>
                  <a:srgbClr val="283F19"/>
                </a:solidFill>
              </a:rPr>
              <a:t>Oncosphere</a:t>
            </a:r>
            <a:r>
              <a:rPr lang="en-US" sz="1400" b="1" dirty="0">
                <a:solidFill>
                  <a:srgbClr val="283F19"/>
                </a:solidFill>
              </a:rPr>
              <a:t> hatches in </a:t>
            </a:r>
            <a:r>
              <a:rPr lang="en-GB" sz="1400" b="1" dirty="0">
                <a:solidFill>
                  <a:srgbClr val="283F19"/>
                </a:solidFill>
              </a:rPr>
              <a:t>intestine </a:t>
            </a:r>
            <a:endParaRPr lang="en-US" sz="1400" b="1" dirty="0">
              <a:solidFill>
                <a:srgbClr val="283F19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036E6-1554-0B3D-8DF9-2E69F5609983}"/>
              </a:ext>
            </a:extLst>
          </p:cNvPr>
          <p:cNvSpPr/>
          <p:nvPr/>
        </p:nvSpPr>
        <p:spPr>
          <a:xfrm>
            <a:off x="2173288" y="3552825"/>
            <a:ext cx="1939925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GB" sz="1400" b="1" dirty="0" err="1">
                <a:solidFill>
                  <a:srgbClr val="283F19"/>
                </a:solidFill>
              </a:rPr>
              <a:t>Oncosphere</a:t>
            </a:r>
            <a:r>
              <a:rPr lang="en-GB" sz="1400" b="1" dirty="0">
                <a:solidFill>
                  <a:srgbClr val="283F19"/>
                </a:solidFill>
              </a:rPr>
              <a:t> migrates to  various organs</a:t>
            </a:r>
          </a:p>
          <a:p>
            <a:pPr algn="ctr">
              <a:defRPr/>
            </a:pPr>
            <a:r>
              <a:rPr lang="en-GB" sz="1400" b="1" dirty="0">
                <a:solidFill>
                  <a:srgbClr val="283F19"/>
                </a:solidFill>
              </a:rPr>
              <a:t>&amp; Cyst develops</a:t>
            </a:r>
            <a:endParaRPr lang="en-US" sz="1400" b="1" dirty="0">
              <a:solidFill>
                <a:srgbClr val="283F19"/>
              </a:solidFill>
            </a:endParaRPr>
          </a:p>
        </p:txBody>
      </p:sp>
      <p:sp>
        <p:nvSpPr>
          <p:cNvPr id="28" name="5-Point Star 27">
            <a:extLst>
              <a:ext uri="{FF2B5EF4-FFF2-40B4-BE49-F238E27FC236}">
                <a16:creationId xmlns:a16="http://schemas.microsoft.com/office/drawing/2014/main" id="{810A824A-3497-E60E-1DF0-C9E890F67B58}"/>
              </a:ext>
            </a:extLst>
          </p:cNvPr>
          <p:cNvSpPr/>
          <p:nvPr/>
        </p:nvSpPr>
        <p:spPr>
          <a:xfrm>
            <a:off x="1371600" y="1219200"/>
            <a:ext cx="457200" cy="365125"/>
          </a:xfrm>
          <a:prstGeom prst="star5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5-Point Star 28">
            <a:extLst>
              <a:ext uri="{FF2B5EF4-FFF2-40B4-BE49-F238E27FC236}">
                <a16:creationId xmlns:a16="http://schemas.microsoft.com/office/drawing/2014/main" id="{85481B62-0614-EF0E-E0C5-C41160AD98B8}"/>
              </a:ext>
            </a:extLst>
          </p:cNvPr>
          <p:cNvSpPr/>
          <p:nvPr/>
        </p:nvSpPr>
        <p:spPr>
          <a:xfrm>
            <a:off x="1066800" y="2667000"/>
            <a:ext cx="457200" cy="365125"/>
          </a:xfrm>
          <a:prstGeom prst="star5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5-Point Star 29">
            <a:extLst>
              <a:ext uri="{FF2B5EF4-FFF2-40B4-BE49-F238E27FC236}">
                <a16:creationId xmlns:a16="http://schemas.microsoft.com/office/drawing/2014/main" id="{E73F6DE8-86DE-8B33-402E-C266F6728EA2}"/>
              </a:ext>
            </a:extLst>
          </p:cNvPr>
          <p:cNvSpPr/>
          <p:nvPr/>
        </p:nvSpPr>
        <p:spPr>
          <a:xfrm>
            <a:off x="1447800" y="4572000"/>
            <a:ext cx="457200" cy="365125"/>
          </a:xfrm>
          <a:prstGeom prst="star5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5-Point Star 30">
            <a:extLst>
              <a:ext uri="{FF2B5EF4-FFF2-40B4-BE49-F238E27FC236}">
                <a16:creationId xmlns:a16="http://schemas.microsoft.com/office/drawing/2014/main" id="{59B980DC-CD63-D7A6-EDBC-867C593B25CB}"/>
              </a:ext>
            </a:extLst>
          </p:cNvPr>
          <p:cNvSpPr/>
          <p:nvPr/>
        </p:nvSpPr>
        <p:spPr>
          <a:xfrm>
            <a:off x="762000" y="5257800"/>
            <a:ext cx="457200" cy="365125"/>
          </a:xfrm>
          <a:prstGeom prst="star5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5-Point Star 31">
            <a:extLst>
              <a:ext uri="{FF2B5EF4-FFF2-40B4-BE49-F238E27FC236}">
                <a16:creationId xmlns:a16="http://schemas.microsoft.com/office/drawing/2014/main" id="{6E37DA0F-6599-DA39-9823-E47B573D6506}"/>
              </a:ext>
            </a:extLst>
          </p:cNvPr>
          <p:cNvSpPr/>
          <p:nvPr/>
        </p:nvSpPr>
        <p:spPr>
          <a:xfrm>
            <a:off x="914400" y="3810000"/>
            <a:ext cx="457200" cy="365125"/>
          </a:xfrm>
          <a:prstGeom prst="star5">
            <a:avLst/>
          </a:prstGeom>
          <a:solidFill>
            <a:srgbClr val="FF0000"/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57" name="Rectangle 32">
            <a:extLst>
              <a:ext uri="{FF2B5EF4-FFF2-40B4-BE49-F238E27FC236}">
                <a16:creationId xmlns:a16="http://schemas.microsoft.com/office/drawing/2014/main" id="{3CF86C27-70C6-AEE2-7B25-56E101784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8088" y="6530975"/>
            <a:ext cx="118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altLang="ar-EG" b="1">
                <a:solidFill>
                  <a:schemeClr val="bg1"/>
                </a:solidFill>
                <a:latin typeface="Pristina" panose="03060402040406080204" pitchFamily="66" charset="0"/>
              </a:rPr>
              <a:t>Dr/ Ibrahim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FA3D95F-AA51-3925-A63C-017A3C0A8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47 C -0.03802 0.02639 -0.07431 0.05324 -0.09462 0.08102 C -0.11493 0.10879 -0.11076 0.14861 -0.12378 0.1662 C -0.13681 0.18379 -0.16389 0.17245 -0.1724 0.18657 C -0.1809 0.20069 -0.17378 0.22477 -0.17517 0.25139 C -0.17656 0.27801 -0.18142 0.32014 -0.18073 0.34583 C -0.18003 0.37153 -0.17813 0.38565 -0.17101 0.40509 C -0.16389 0.42453 -0.15417 0.45208 -0.13767 0.4625 C -0.12118 0.47291 -0.0875 0.47153 -0.0724 0.46805 C -0.05729 0.46458 -0.05382 0.45532 -0.0474 0.44213 C -0.04097 0.42893 -0.03785 0.40162 -0.03351 0.38842 C -0.02917 0.37523 -0.02882 0.3743 -0.02101 0.3625 C -0.01319 0.35069 0.00382 0.32847 0.01372 0.31805 C 0.02361 0.30764 0.02847 0.29884 0.03872 0.29953 C 0.04896 0.30023 0.06215 0.31273 0.07483 0.32176 C 0.0875 0.33078 0.10122 0.3419 0.1151 0.35324 " pathEditMode="relative" rAng="0" ptsTypes="AAAAAAAAAAAAAAAA">
                                      <p:cBhvr>
                                        <p:cTn id="7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354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C 0.00955 -0.0169 0.01927 -0.03357 0.02777 -0.03704 C 0.03628 -0.04051 0.05086 -0.02894 0.05139 -0.02037 C 0.05191 -0.01181 0.03489 0.00393 0.03055 0.01481 C 0.02621 0.02569 0.02343 0.03403 0.025 0.04444 C 0.02656 0.05486 0.03211 0.06921 0.04027 0.07778 C 0.04843 0.08634 0.05955 0.09745 0.07361 0.09629 C 0.08767 0.09514 0.11788 0.0831 0.125 0.07037 C 0.13211 0.05764 0.12152 0.03171 0.11666 0.02037 C 0.1118 0.00903 0.10156 -0.0007 0.09583 0.00185 C 0.0901 0.0044 0.08593 0.01967 0.08194 0.03518 " pathEditMode="relative" ptsTypes="aaaaaaaaa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1204 C 0.03524 -0.02593 0.07344 -0.03958 0.08872 -0.075 C 0.10399 -0.11042 0.09583 -0.18356 0.08872 -0.225 C 0.0816 -0.26643 0.05417 -0.29444 0.04566 -0.32315 C 0.03715 -0.35185 0.03455 -0.37106 0.03733 -0.39722 C 0.04011 -0.42338 0.05469 -0.45833 0.06233 -0.48056 C 0.06997 -0.50278 0.07761 -0.49468 0.08316 -0.53056 C 0.08872 -0.56643 0.10122 -0.66968 0.09566 -0.69537 C 0.09011 -0.72106 0.06024 -0.69421 0.04983 -0.68426 C 0.03941 -0.67431 0.0408 -0.64884 0.03316 -0.63611 C 0.02552 -0.62338 0.01476 -0.61597 0.00399 -0.60833 " pathEditMode="relative" rAng="0" ptsTypes="aaaaaaaaaaA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3550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C -0.03212 0.08125 -0.06407 0.16273 -0.08195 0.21481 C -0.09983 0.2669 -0.09115 0.29236 -0.10695 0.31296 C -0.12275 0.33356 -0.15712 0.33889 -0.17639 0.33889 C -0.19566 0.33889 -0.21059 0.33542 -0.22223 0.31296 C -0.23386 0.29051 -0.24236 0.23217 -0.24584 0.2037 C -0.24931 0.17523 -0.25434 0.16412 -0.24306 0.14259 C -0.23177 0.12106 -0.19462 0.10208 -0.17778 0.07407 C -0.16094 0.04606 -0.14462 0.00463 -0.14167 -0.02593 C -0.13872 -0.05648 -0.15295 -0.08773 -0.15973 -0.10926 C -0.1665 -0.13079 -0.17309 -0.14144 -0.18195 -0.15556 C -0.1908 -0.16968 -0.19775 -0.18912 -0.2125 -0.19445 C -0.22726 -0.19977 -0.25556 -0.19259 -0.27084 -0.18704 C -0.28611 -0.18148 -0.29358 -0.16296 -0.30417 -0.16111 C -0.31476 -0.15926 -0.32657 -0.17593 -0.33473 -0.17593 C -0.34288 -0.17593 -0.34809 -0.1882 -0.35278 -0.16111 C -0.35747 -0.13403 -0.36302 -0.05833 -0.3625 -0.01296 C -0.36198 0.03241 -0.35608 0.07176 -0.35 0.11111 " pathEditMode="relative" rAng="0" ptsTypes="AAAAAAAAAAAAAAAAAA">
                                      <p:cBhvr>
                                        <p:cTn id="1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20" grpId="0" animBg="1"/>
      <p:bldP spid="21" grpId="0" animBg="1"/>
      <p:bldP spid="21" grpId="1" animBg="1"/>
      <p:bldP spid="22" grpId="0" animBg="1"/>
      <p:bldP spid="26" grpId="0" animBg="1"/>
      <p:bldP spid="26" grpId="1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EF05A3-99BC-526D-7E8C-9179C0F3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24175"/>
            <a:ext cx="26511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E4D82F3-9E8E-4BFB-F65C-AB5028C87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048000"/>
            <a:ext cx="237807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B543C62A-9FBA-6CDF-2C15-F8B4C14D8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1025"/>
            <a:ext cx="2193925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5DEB7E3-C976-46E6-7047-3C095D4D3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00400"/>
            <a:ext cx="2193925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831D778-D741-7FF3-DD0E-BA71CAC63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5000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56AB5CF-6899-F6A3-BD4E-E0142685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4572000"/>
            <a:ext cx="731837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EB95E1E6-02EE-698A-5FD5-5D52CC536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2193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29D7AA-2C91-8BBB-640B-4B20B5A78976}"/>
              </a:ext>
            </a:extLst>
          </p:cNvPr>
          <p:cNvSpPr/>
          <p:nvPr/>
        </p:nvSpPr>
        <p:spPr>
          <a:xfrm>
            <a:off x="7086600" y="2743200"/>
            <a:ext cx="1514475" cy="3079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err="1">
                <a:latin typeface="+mn-lt"/>
              </a:rPr>
              <a:t>Protoscolices</a:t>
            </a:r>
            <a:endParaRPr lang="en-US" sz="1400" b="1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A0F8D3-F4B2-3053-4C62-BCCFDDF1FDA2}"/>
              </a:ext>
            </a:extLst>
          </p:cNvPr>
          <p:cNvSpPr/>
          <p:nvPr/>
        </p:nvSpPr>
        <p:spPr>
          <a:xfrm>
            <a:off x="1143000" y="2743200"/>
            <a:ext cx="1646238" cy="307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Germinal layer </a:t>
            </a:r>
            <a:endParaRPr lang="en-US" sz="1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8E7128-315F-B840-E9EE-98DABBD9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1873250" cy="307975"/>
          </a:xfrm>
          <a:prstGeom prst="rect">
            <a:avLst/>
          </a:prstGeom>
          <a:solidFill>
            <a:srgbClr val="92D050"/>
          </a:solidFill>
          <a:ln w="9525">
            <a:solidFill>
              <a:srgbClr val="085008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GB" altLang="ar-EG" sz="1400" b="1"/>
              <a:t>Laminated layer </a:t>
            </a:r>
            <a:endParaRPr lang="en-US" altLang="ar-EG" sz="14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0C2739-2C94-C889-70BE-920AFFB39C1C}"/>
              </a:ext>
            </a:extLst>
          </p:cNvPr>
          <p:cNvSpPr/>
          <p:nvPr/>
        </p:nvSpPr>
        <p:spPr>
          <a:xfrm>
            <a:off x="1676400" y="1447800"/>
            <a:ext cx="2560638" cy="3079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Fibrous adventitial layer</a:t>
            </a:r>
            <a:endParaRPr lang="en-US" sz="1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02D2A4-2B72-3D44-EEFC-43F36D1AC5CB}"/>
              </a:ext>
            </a:extLst>
          </p:cNvPr>
          <p:cNvSpPr/>
          <p:nvPr/>
        </p:nvSpPr>
        <p:spPr>
          <a:xfrm>
            <a:off x="6858000" y="4267200"/>
            <a:ext cx="1738313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Brood capsules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&amp; </a:t>
            </a:r>
            <a:r>
              <a:rPr lang="en-GB" sz="1400" b="1" dirty="0" err="1"/>
              <a:t>Protoscolices</a:t>
            </a:r>
            <a:endParaRPr lang="en-US" sz="1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501800-8D2B-749E-2DB8-67CEB981BACA}"/>
              </a:ext>
            </a:extLst>
          </p:cNvPr>
          <p:cNvSpPr/>
          <p:nvPr/>
        </p:nvSpPr>
        <p:spPr>
          <a:xfrm>
            <a:off x="533400" y="5638800"/>
            <a:ext cx="2438400" cy="276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Exogenous daughter cysts 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5C10FC-B98D-1DAB-DE35-DA6B09A0A8FA}"/>
              </a:ext>
            </a:extLst>
          </p:cNvPr>
          <p:cNvSpPr/>
          <p:nvPr/>
        </p:nvSpPr>
        <p:spPr>
          <a:xfrm>
            <a:off x="5029200" y="6096000"/>
            <a:ext cx="1504950" cy="307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/>
                </a:solidFill>
              </a:rPr>
              <a:t>Hydatid</a:t>
            </a:r>
            <a:r>
              <a:rPr lang="en-GB" sz="1400" b="1" dirty="0">
                <a:solidFill>
                  <a:schemeClr val="tx1"/>
                </a:solidFill>
              </a:rPr>
              <a:t> sand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36AD26-BFC6-3654-551C-12DF2ADA2F24}"/>
              </a:ext>
            </a:extLst>
          </p:cNvPr>
          <p:cNvSpPr/>
          <p:nvPr/>
        </p:nvSpPr>
        <p:spPr>
          <a:xfrm>
            <a:off x="6324600" y="5562600"/>
            <a:ext cx="1476375" cy="307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/>
                </a:solidFill>
              </a:rPr>
              <a:t>Hydatid</a:t>
            </a:r>
            <a:r>
              <a:rPr lang="en-GB" sz="1400" b="1" dirty="0">
                <a:solidFill>
                  <a:schemeClr val="tx1"/>
                </a:solidFill>
              </a:rPr>
              <a:t> fluid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BDD21B-A5DB-B00A-0658-3A680CBB1C18}"/>
              </a:ext>
            </a:extLst>
          </p:cNvPr>
          <p:cNvSpPr/>
          <p:nvPr/>
        </p:nvSpPr>
        <p:spPr>
          <a:xfrm>
            <a:off x="1371600" y="3657600"/>
            <a:ext cx="1463675" cy="276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Daughter cysts 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0B384D-20D8-CC6E-0529-467E1DC88362}"/>
              </a:ext>
            </a:extLst>
          </p:cNvPr>
          <p:cNvCxnSpPr/>
          <p:nvPr/>
        </p:nvCxnSpPr>
        <p:spPr>
          <a:xfrm>
            <a:off x="2819401" y="2974776"/>
            <a:ext cx="1295399" cy="454224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2E9DBC-B085-7B2C-8391-5A1B7793721A}"/>
              </a:ext>
            </a:extLst>
          </p:cNvPr>
          <p:cNvCxnSpPr>
            <a:stCxn id="13" idx="3"/>
          </p:cNvCxnSpPr>
          <p:nvPr/>
        </p:nvCxnSpPr>
        <p:spPr>
          <a:xfrm>
            <a:off x="3396629" y="2211289"/>
            <a:ext cx="946771" cy="98911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455390-CA5F-FB67-BD10-278EF70F4F2F}"/>
              </a:ext>
            </a:extLst>
          </p:cNvPr>
          <p:cNvCxnSpPr/>
          <p:nvPr/>
        </p:nvCxnSpPr>
        <p:spPr>
          <a:xfrm rot="16200000" flipH="1">
            <a:off x="3962398" y="2057402"/>
            <a:ext cx="1219202" cy="609598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2953CC-5284-E797-0E7D-DB575916E4F0}"/>
              </a:ext>
            </a:extLst>
          </p:cNvPr>
          <p:cNvCxnSpPr>
            <a:stCxn id="16" idx="1"/>
          </p:cNvCxnSpPr>
          <p:nvPr/>
        </p:nvCxnSpPr>
        <p:spPr>
          <a:xfrm rot="10800000">
            <a:off x="5791200" y="4267200"/>
            <a:ext cx="1066800" cy="22860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C385F7A-E00D-CA0E-381B-06526F1DE7B8}"/>
              </a:ext>
            </a:extLst>
          </p:cNvPr>
          <p:cNvCxnSpPr>
            <a:stCxn id="20" idx="3"/>
          </p:cNvCxnSpPr>
          <p:nvPr/>
        </p:nvCxnSpPr>
        <p:spPr>
          <a:xfrm>
            <a:off x="2834640" y="3796100"/>
            <a:ext cx="1356360" cy="90100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0414548-9896-B157-A0DD-FEE816BCB4C2}"/>
              </a:ext>
            </a:extLst>
          </p:cNvPr>
          <p:cNvCxnSpPr>
            <a:stCxn id="17" idx="0"/>
          </p:cNvCxnSpPr>
          <p:nvPr/>
        </p:nvCxnSpPr>
        <p:spPr>
          <a:xfrm rot="5400000" flipH="1" flipV="1">
            <a:off x="2057400" y="4800600"/>
            <a:ext cx="533400" cy="114300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1ABBD48-C19C-397F-82C1-16C688ED80B1}"/>
              </a:ext>
            </a:extLst>
          </p:cNvPr>
          <p:cNvSpPr/>
          <p:nvPr/>
        </p:nvSpPr>
        <p:spPr>
          <a:xfrm>
            <a:off x="6248400" y="1905000"/>
            <a:ext cx="852488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sucker</a:t>
            </a:r>
            <a:endParaRPr lang="en-US" sz="14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43DD4E-E909-E03D-E02E-D0FB9673DCEC}"/>
              </a:ext>
            </a:extLst>
          </p:cNvPr>
          <p:cNvSpPr/>
          <p:nvPr/>
        </p:nvSpPr>
        <p:spPr>
          <a:xfrm>
            <a:off x="6172200" y="1066800"/>
            <a:ext cx="1006475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err="1"/>
              <a:t>Hooklets</a:t>
            </a:r>
            <a:r>
              <a:rPr lang="en-GB" sz="1400" b="1" dirty="0"/>
              <a:t> </a:t>
            </a:r>
            <a:endParaRPr lang="en-US" sz="1400" b="1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692ABA5-8E77-5FC0-9B83-11FBF9EC14C6}"/>
              </a:ext>
            </a:extLst>
          </p:cNvPr>
          <p:cNvCxnSpPr/>
          <p:nvPr/>
        </p:nvCxnSpPr>
        <p:spPr>
          <a:xfrm rot="10800000">
            <a:off x="4953000" y="4343400"/>
            <a:ext cx="1524000" cy="12192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5607E79-1C7E-D6F4-E59F-6A8891B9D922}"/>
              </a:ext>
            </a:extLst>
          </p:cNvPr>
          <p:cNvCxnSpPr/>
          <p:nvPr/>
        </p:nvCxnSpPr>
        <p:spPr>
          <a:xfrm rot="16200000" flipV="1">
            <a:off x="4381500" y="5219700"/>
            <a:ext cx="1219200" cy="53340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241CEC5-C0C1-DFF8-317C-923499F0241C}"/>
              </a:ext>
            </a:extLst>
          </p:cNvPr>
          <p:cNvCxnSpPr>
            <a:endCxn id="11" idx="1"/>
          </p:cNvCxnSpPr>
          <p:nvPr/>
        </p:nvCxnSpPr>
        <p:spPr>
          <a:xfrm flipV="1">
            <a:off x="5181600" y="2897089"/>
            <a:ext cx="1905000" cy="455712"/>
          </a:xfrm>
          <a:prstGeom prst="straightConnector1">
            <a:avLst/>
          </a:prstGeom>
          <a:ln w="28575">
            <a:solidFill>
              <a:srgbClr val="D6A3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7CD9C7-F503-3C05-6DB7-85DB6443F4C8}"/>
              </a:ext>
            </a:extLst>
          </p:cNvPr>
          <p:cNvCxnSpPr>
            <a:stCxn id="27" idx="3"/>
          </p:cNvCxnSpPr>
          <p:nvPr/>
        </p:nvCxnSpPr>
        <p:spPr>
          <a:xfrm>
            <a:off x="7178675" y="1220788"/>
            <a:ext cx="746125" cy="1508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00FC460-8E60-3E1E-5AFA-2EC5BAD32182}"/>
              </a:ext>
            </a:extLst>
          </p:cNvPr>
          <p:cNvCxnSpPr>
            <a:stCxn id="26" idx="3"/>
          </p:cNvCxnSpPr>
          <p:nvPr/>
        </p:nvCxnSpPr>
        <p:spPr>
          <a:xfrm>
            <a:off x="7100888" y="2058988"/>
            <a:ext cx="5953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8512C5A-FBDA-1378-9E09-3D1EE7BF90B4}"/>
              </a:ext>
            </a:extLst>
          </p:cNvPr>
          <p:cNvSpPr/>
          <p:nvPr/>
        </p:nvSpPr>
        <p:spPr>
          <a:xfrm>
            <a:off x="381000" y="0"/>
            <a:ext cx="144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CESTODA</a:t>
            </a:r>
          </a:p>
        </p:txBody>
      </p:sp>
      <p:sp>
        <p:nvSpPr>
          <p:cNvPr id="26656" name="Footer Placeholder 50">
            <a:extLst>
              <a:ext uri="{FF2B5EF4-FFF2-40B4-BE49-F238E27FC236}">
                <a16:creationId xmlns:a16="http://schemas.microsoft.com/office/drawing/2014/main" id="{FA2AAF41-2464-5E5F-9546-4E16D4929E71}"/>
              </a:ext>
            </a:extLst>
          </p:cNvPr>
          <p:cNvSpPr txBox="1">
            <a:spLocks/>
          </p:cNvSpPr>
          <p:nvPr/>
        </p:nvSpPr>
        <p:spPr bwMode="auto">
          <a:xfrm>
            <a:off x="7467600" y="6629400"/>
            <a:ext cx="12795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n-US" altLang="ar-EG" sz="2000" b="1">
                <a:solidFill>
                  <a:schemeClr val="bg1"/>
                </a:solidFill>
                <a:latin typeface="Pristina" panose="03060402040406080204" pitchFamily="66" charset="0"/>
              </a:rPr>
              <a:t>Dr/ Ibrahim</a:t>
            </a:r>
          </a:p>
        </p:txBody>
      </p:sp>
      <p:pic>
        <p:nvPicPr>
          <p:cNvPr id="36" name="Picture 7">
            <a:extLst>
              <a:ext uri="{FF2B5EF4-FFF2-40B4-BE49-F238E27FC236}">
                <a16:creationId xmlns:a16="http://schemas.microsoft.com/office/drawing/2014/main" id="{F8F4A79B-5AF4-A355-A8D1-51609413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681">
            <a:off x="2644775" y="4402138"/>
            <a:ext cx="14636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CD3B43F-E603-BAE0-C664-9426D088C12A}"/>
              </a:ext>
            </a:extLst>
          </p:cNvPr>
          <p:cNvSpPr/>
          <p:nvPr/>
        </p:nvSpPr>
        <p:spPr>
          <a:xfrm flipH="1">
            <a:off x="595313" y="390525"/>
            <a:ext cx="377825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/>
              <a:t>Unilocular</a:t>
            </a:r>
            <a:r>
              <a:rPr lang="en-US" sz="2400" b="1" dirty="0"/>
              <a:t> </a:t>
            </a:r>
            <a:r>
              <a:rPr lang="en-US" sz="2400" b="1" dirty="0" err="1"/>
              <a:t>hydatid</a:t>
            </a:r>
            <a:r>
              <a:rPr lang="en-US" sz="2400" b="1" dirty="0"/>
              <a:t> cyst</a:t>
            </a: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85FE81FA-B58E-70AC-F9B2-43B52317F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9922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43238-0CD0-A5BE-29B3-5AC0E06EE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5EE5938-FDE4-A897-C3C1-75D7742CF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732854"/>
              </p:ext>
            </p:extLst>
          </p:nvPr>
        </p:nvGraphicFramePr>
        <p:xfrm>
          <a:off x="536916" y="260599"/>
          <a:ext cx="2752227" cy="1955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5" name="Picture 2" descr="D:\parasitology images\E.granulosus images\FIGechinococcus03[1].jpg">
            <a:extLst>
              <a:ext uri="{FF2B5EF4-FFF2-40B4-BE49-F238E27FC236}">
                <a16:creationId xmlns:a16="http://schemas.microsoft.com/office/drawing/2014/main" id="{E4B916AE-4B0D-2552-02BD-4A40D1EE2A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4858" y="500066"/>
            <a:ext cx="2336642" cy="280230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3" descr="D:\parasitology images\E.granulosus images\a11fig02[1].jpg">
            <a:extLst>
              <a:ext uri="{FF2B5EF4-FFF2-40B4-BE49-F238E27FC236}">
                <a16:creationId xmlns:a16="http://schemas.microsoft.com/office/drawing/2014/main" id="{CBE78672-5DD9-862A-51F1-A3F1D8A71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3"/>
          <a:stretch>
            <a:fillRect/>
          </a:stretch>
        </p:blipFill>
        <p:spPr bwMode="auto">
          <a:xfrm>
            <a:off x="5662925" y="3785558"/>
            <a:ext cx="3185653" cy="257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No photo description available.">
            <a:extLst>
              <a:ext uri="{FF2B5EF4-FFF2-40B4-BE49-F238E27FC236}">
                <a16:creationId xmlns:a16="http://schemas.microsoft.com/office/drawing/2014/main" id="{78A487DC-1B19-6BDB-B08C-5E7567FF9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20" y="119923"/>
            <a:ext cx="685563" cy="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1EC1C-C35F-A81B-B78B-3DBCA4C1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47DEA-4594-CAD4-B0FF-20F648B5EC46}"/>
              </a:ext>
            </a:extLst>
          </p:cNvPr>
          <p:cNvSpPr txBox="1"/>
          <p:nvPr/>
        </p:nvSpPr>
        <p:spPr>
          <a:xfrm>
            <a:off x="206980" y="2471476"/>
            <a:ext cx="5315575" cy="339849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457200" indent="-457200" algn="just" rtl="0" eaLnBrk="1" hangingPunct="1">
              <a:lnSpc>
                <a:spcPct val="200000"/>
              </a:lnSpc>
              <a:buClr>
                <a:srgbClr val="C00000"/>
              </a:buClr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(D.S in man and herbivorous &amp; I.S to DH):</a:t>
            </a:r>
          </a:p>
          <a:p>
            <a:pPr marL="823913" lvl="1" indent="-457200" algn="just" rtl="0" eaLnBrk="1" hangingPunct="1">
              <a:lnSpc>
                <a:spcPct val="200000"/>
              </a:lnSpc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unilocular hydatid cyst:-</a:t>
            </a:r>
          </a:p>
          <a:p>
            <a:pPr marL="823913" lvl="1" indent="-457200" algn="just" rtl="0" eaLnBrk="1" hangingPunct="1">
              <a:lnSpc>
                <a:spcPct val="200000"/>
              </a:lnSpc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common type.</a:t>
            </a:r>
          </a:p>
          <a:p>
            <a:pPr marL="823913" lvl="1" indent="-457200" algn="just" rtl="0" eaLnBrk="1" hangingPunct="1">
              <a:lnSpc>
                <a:spcPct val="200000"/>
              </a:lnSpc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: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from pin's head</a:t>
            </a:r>
          </a:p>
          <a:p>
            <a:pPr marL="823913" lvl="1" indent="-457200" algn="just" rtl="0" eaLnBrk="1" hangingPunct="1">
              <a:lnSpc>
                <a:spcPct val="200000"/>
              </a:lnSpc>
              <a:buClr>
                <a:srgbClr val="000066"/>
              </a:buClr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head of the </a:t>
            </a:r>
            <a:r>
              <a:rPr lang="en-US" altLang="en-US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foetus</a:t>
            </a: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mm - 20 cm).</a:t>
            </a:r>
          </a:p>
          <a:p>
            <a:pPr marL="823913" lvl="1" indent="-457200" algn="just" rtl="0" eaLnBrk="1" hangingPunct="1">
              <a:lnSpc>
                <a:spcPct val="200000"/>
              </a:lnSpc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 :</a:t>
            </a:r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or less spherical.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27C63-2009-1C91-FB95-FEC98AE0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7D8F-E085-449A-ABA7-C02E5606125E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7B1FD-D8D4-81D9-9851-0228BC6DD50C}"/>
              </a:ext>
            </a:extLst>
          </p:cNvPr>
          <p:cNvSpPr txBox="1"/>
          <p:nvPr/>
        </p:nvSpPr>
        <p:spPr>
          <a:xfrm>
            <a:off x="1643042" y="362911"/>
            <a:ext cx="600079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Hydatid cyst disease</a:t>
            </a:r>
          </a:p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(Cystic Echinococcosis or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Hydatidosis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ED907-6905-FB94-95F7-4922DA02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985617"/>
            <a:ext cx="842962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rtl="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3399"/>
                </a:solidFill>
              </a:rPr>
              <a:t>It is a parasitic infection of both humans and other mammals such as sheep, and cattle with hydatid cysts, the larval stage of </a:t>
            </a:r>
            <a:r>
              <a:rPr lang="en-US" altLang="en-US" sz="2000" b="1" i="1" dirty="0">
                <a:solidFill>
                  <a:srgbClr val="003399"/>
                </a:solidFill>
              </a:rPr>
              <a:t>Echinococcus</a:t>
            </a:r>
            <a:r>
              <a:rPr lang="en-US" altLang="en-US" sz="2000" b="1" dirty="0">
                <a:solidFill>
                  <a:srgbClr val="003399"/>
                </a:solidFill>
              </a:rPr>
              <a:t> </a:t>
            </a:r>
            <a:r>
              <a:rPr lang="en-US" altLang="en-US" sz="2000" b="1" dirty="0" err="1">
                <a:solidFill>
                  <a:srgbClr val="003399"/>
                </a:solidFill>
              </a:rPr>
              <a:t>granulosus</a:t>
            </a:r>
            <a:r>
              <a:rPr lang="en-US" altLang="en-US" sz="2000" b="1" dirty="0">
                <a:solidFill>
                  <a:srgbClr val="003399"/>
                </a:solidFill>
              </a:rPr>
              <a:t>.</a:t>
            </a:r>
          </a:p>
          <a:p>
            <a:pPr algn="just" rtl="0" eaLnBrk="1" hangingPunct="1">
              <a:lnSpc>
                <a:spcPct val="150000"/>
              </a:lnSpc>
            </a:pPr>
            <a:endParaRPr lang="en-US" altLang="en-US" sz="2000" b="1" dirty="0">
              <a:solidFill>
                <a:srgbClr val="003399"/>
              </a:solidFill>
            </a:endParaRPr>
          </a:p>
          <a:p>
            <a:pPr marL="342900" indent="-342900" algn="just" rtl="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3399"/>
                </a:solidFill>
              </a:rPr>
              <a:t>Man is an intermediate and blind host for </a:t>
            </a:r>
            <a:r>
              <a:rPr lang="en-US" altLang="en-US" sz="2000" b="1" i="1" dirty="0">
                <a:solidFill>
                  <a:srgbClr val="003399"/>
                </a:solidFill>
              </a:rPr>
              <a:t>Echinococcus </a:t>
            </a:r>
            <a:r>
              <a:rPr lang="en-US" altLang="en-US" sz="2000" b="1" i="1" dirty="0" err="1">
                <a:solidFill>
                  <a:srgbClr val="003399"/>
                </a:solidFill>
              </a:rPr>
              <a:t>granulosus</a:t>
            </a:r>
            <a:endParaRPr lang="en-US" altLang="en-US" sz="2000" b="1" i="1" dirty="0">
              <a:solidFill>
                <a:srgbClr val="003399"/>
              </a:solidFill>
            </a:endParaRPr>
          </a:p>
          <a:p>
            <a:pPr marL="342900" indent="-342900" algn="just" rtl="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en-US" sz="2000" b="1" i="1" dirty="0">
              <a:solidFill>
                <a:srgbClr val="003399"/>
              </a:solidFill>
            </a:endParaRPr>
          </a:p>
          <a:p>
            <a:pPr marL="342900" indent="-342900" algn="just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000" b="1" dirty="0">
                <a:solidFill>
                  <a:srgbClr val="003399"/>
                </a:solidFill>
              </a:rPr>
              <a:t>Infection occurs by Ingestion of eggs with food or drinks contaminated with dogs' </a:t>
            </a:r>
            <a:r>
              <a:rPr lang="en-US" altLang="en-US" sz="2000" b="1" dirty="0" err="1">
                <a:solidFill>
                  <a:srgbClr val="003399"/>
                </a:solidFill>
              </a:rPr>
              <a:t>faeces</a:t>
            </a:r>
            <a:r>
              <a:rPr lang="en-US" altLang="en-US" sz="2000" b="1" dirty="0">
                <a:solidFill>
                  <a:srgbClr val="003399"/>
                </a:solidFill>
              </a:rPr>
              <a:t> or by handling dogs whose hair are usually contaminated with eggs.</a:t>
            </a:r>
          </a:p>
          <a:p>
            <a:pPr marL="342900" indent="-342900" algn="just" rtl="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en-US" sz="2000" b="1" dirty="0">
              <a:solidFill>
                <a:srgbClr val="003399"/>
              </a:solidFill>
            </a:endParaRPr>
          </a:p>
          <a:p>
            <a:pPr algn="l" rtl="0" eaLnBrk="1" hangingPunct="1"/>
            <a:endParaRPr lang="ar-EG" altLang="en-US" dirty="0"/>
          </a:p>
        </p:txBody>
      </p:sp>
      <p:pic>
        <p:nvPicPr>
          <p:cNvPr id="7" name="Picture 6" descr="No photo description available.">
            <a:extLst>
              <a:ext uri="{FF2B5EF4-FFF2-40B4-BE49-F238E27FC236}">
                <a16:creationId xmlns:a16="http://schemas.microsoft.com/office/drawing/2014/main" id="{AD0349C6-13C4-38E6-054F-E8ED25D7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9922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43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8D98-4838-7F22-EDD6-8BE53C3D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97EC7F-7E1B-4339-BD4B-56C30BEE3B0D}" type="slidenum">
              <a:rPr lang="ar-SA" altLang="en-US">
                <a:solidFill>
                  <a:srgbClr val="045C75"/>
                </a:solidFill>
              </a:rPr>
              <a:pPr eaLnBrk="1" hangingPunct="1"/>
              <a:t>19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56012-52EE-7D71-A8B3-C528ADE9BC89}"/>
              </a:ext>
            </a:extLst>
          </p:cNvPr>
          <p:cNvSpPr txBox="1"/>
          <p:nvPr/>
        </p:nvSpPr>
        <p:spPr>
          <a:xfrm>
            <a:off x="1428728" y="312196"/>
            <a:ext cx="628654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 &amp;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079544-E437-D7D4-33BA-52A0F8E19AEE}"/>
              </a:ext>
            </a:extLst>
          </p:cNvPr>
          <p:cNvCxnSpPr/>
          <p:nvPr/>
        </p:nvCxnSpPr>
        <p:spPr>
          <a:xfrm rot="5400000">
            <a:off x="4392613" y="1177925"/>
            <a:ext cx="21431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D0E6A5-D9D4-52CA-F8C8-629201C73812}"/>
              </a:ext>
            </a:extLst>
          </p:cNvPr>
          <p:cNvCxnSpPr/>
          <p:nvPr/>
        </p:nvCxnSpPr>
        <p:spPr>
          <a:xfrm rot="10800000">
            <a:off x="1143000" y="1285875"/>
            <a:ext cx="335756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EB9448-940B-570D-09A7-B167ACC80A2B}"/>
              </a:ext>
            </a:extLst>
          </p:cNvPr>
          <p:cNvCxnSpPr/>
          <p:nvPr/>
        </p:nvCxnSpPr>
        <p:spPr>
          <a:xfrm>
            <a:off x="4500563" y="1285875"/>
            <a:ext cx="364331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C45CBB-2380-14A3-A1BC-86D8B829BE35}"/>
              </a:ext>
            </a:extLst>
          </p:cNvPr>
          <p:cNvCxnSpPr/>
          <p:nvPr/>
        </p:nvCxnSpPr>
        <p:spPr>
          <a:xfrm rot="5400000">
            <a:off x="1035050" y="1392238"/>
            <a:ext cx="214313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3930A7-CFD2-68DC-0780-B7B82F7D9D11}"/>
              </a:ext>
            </a:extLst>
          </p:cNvPr>
          <p:cNvCxnSpPr/>
          <p:nvPr/>
        </p:nvCxnSpPr>
        <p:spPr>
          <a:xfrm rot="5400000">
            <a:off x="2786857" y="1427956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CEE589-FDDB-26BF-25EB-5400AC093049}"/>
              </a:ext>
            </a:extLst>
          </p:cNvPr>
          <p:cNvCxnSpPr/>
          <p:nvPr/>
        </p:nvCxnSpPr>
        <p:spPr>
          <a:xfrm rot="5400000">
            <a:off x="5358607" y="1427956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4B40E5-9705-9AEE-4A30-DE7651C270FA}"/>
              </a:ext>
            </a:extLst>
          </p:cNvPr>
          <p:cNvCxnSpPr/>
          <p:nvPr/>
        </p:nvCxnSpPr>
        <p:spPr>
          <a:xfrm rot="5400000">
            <a:off x="8002587" y="1427163"/>
            <a:ext cx="28416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D2996D1-B344-18CE-AB85-3AE3A91E2B52}"/>
              </a:ext>
            </a:extLst>
          </p:cNvPr>
          <p:cNvSpPr txBox="1"/>
          <p:nvPr/>
        </p:nvSpPr>
        <p:spPr>
          <a:xfrm>
            <a:off x="142875" y="1571625"/>
            <a:ext cx="1857375" cy="50784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</a:rPr>
              <a:t>Local inflammatory reaction </a:t>
            </a:r>
            <a:r>
              <a:rPr lang="en-US" b="1" dirty="0">
                <a:solidFill>
                  <a:srgbClr val="002060"/>
                </a:solidFill>
              </a:rPr>
              <a:t>around the </a:t>
            </a:r>
            <a:r>
              <a:rPr lang="en-US" b="1" dirty="0" err="1">
                <a:solidFill>
                  <a:srgbClr val="002060"/>
                </a:solidFill>
              </a:rPr>
              <a:t>hydatid</a:t>
            </a:r>
            <a:r>
              <a:rPr lang="en-US" b="1" dirty="0">
                <a:solidFill>
                  <a:srgbClr val="002060"/>
                </a:solidFill>
              </a:rPr>
              <a:t> cyst, ending in formation of a fibrous capsule which may become calcified or even ossified.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CECD3B-53DC-86D9-B387-CC9C9D5322D8}"/>
              </a:ext>
            </a:extLst>
          </p:cNvPr>
          <p:cNvSpPr txBox="1"/>
          <p:nvPr/>
        </p:nvSpPr>
        <p:spPr>
          <a:xfrm>
            <a:off x="2071688" y="1643063"/>
            <a:ext cx="1500187" cy="2862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C00000"/>
                </a:solidFill>
              </a:rPr>
              <a:t>The symptoms </a:t>
            </a:r>
            <a:r>
              <a:rPr lang="en-US" sz="2000" b="1" dirty="0">
                <a:solidFill>
                  <a:srgbClr val="002060"/>
                </a:solidFill>
              </a:rPr>
              <a:t>depend on the size &amp; site of the cyst.</a:t>
            </a:r>
            <a:endParaRPr lang="ar-EG" sz="2000" b="1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CC9B87-04DB-6FE6-476A-E13EC2857527}"/>
              </a:ext>
            </a:extLst>
          </p:cNvPr>
          <p:cNvSpPr txBox="1"/>
          <p:nvPr/>
        </p:nvSpPr>
        <p:spPr>
          <a:xfrm>
            <a:off x="3643313" y="1643063"/>
            <a:ext cx="3143250" cy="5016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>
              <a:defRPr/>
            </a:pPr>
            <a:r>
              <a:rPr lang="en-US" sz="2000" b="1" dirty="0">
                <a:solidFill>
                  <a:srgbClr val="000066"/>
                </a:solidFill>
              </a:rPr>
              <a:t>Large sized cysts </a:t>
            </a:r>
            <a:r>
              <a:rPr lang="en-US" sz="2000" b="1" dirty="0">
                <a:solidFill>
                  <a:srgbClr val="000066"/>
                </a:solidFill>
                <a:sym typeface="Wingdings"/>
              </a:rPr>
              <a:t></a:t>
            </a:r>
            <a:r>
              <a:rPr lang="en-US" sz="2000" b="1" dirty="0">
                <a:solidFill>
                  <a:srgbClr val="000066"/>
                </a:solidFill>
              </a:rPr>
              <a:t>pressure atrophy of affected organs:-</a:t>
            </a:r>
          </a:p>
          <a:p>
            <a:pPr algn="just" rt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Liver (70%)</a:t>
            </a:r>
            <a:r>
              <a:rPr lang="en-US" sz="2000" b="1" dirty="0">
                <a:solidFill>
                  <a:srgbClr val="000066"/>
                </a:solidFill>
              </a:rPr>
              <a:t> </a:t>
            </a:r>
            <a:r>
              <a:rPr lang="en-US" sz="2000" b="1" dirty="0">
                <a:solidFill>
                  <a:srgbClr val="000066"/>
                </a:solidFill>
                <a:sym typeface="Wingdings"/>
              </a:rPr>
              <a:t></a:t>
            </a:r>
            <a:r>
              <a:rPr lang="en-US" sz="2000" b="1" dirty="0">
                <a:solidFill>
                  <a:srgbClr val="000066"/>
                </a:solidFill>
              </a:rPr>
              <a:t> enlargement and dysfunction (fever, pain and jaundice).</a:t>
            </a:r>
          </a:p>
          <a:p>
            <a:pPr algn="just" rt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Lung (20%) </a:t>
            </a:r>
            <a:r>
              <a:rPr lang="en-US" sz="2000" b="1" dirty="0">
                <a:solidFill>
                  <a:srgbClr val="000066"/>
                </a:solidFill>
                <a:sym typeface="Wingdings"/>
              </a:rPr>
              <a:t></a:t>
            </a:r>
            <a:r>
              <a:rPr lang="en-US" sz="2000" b="1" dirty="0">
                <a:solidFill>
                  <a:srgbClr val="000066"/>
                </a:solidFill>
              </a:rPr>
              <a:t> pain, cough and </a:t>
            </a:r>
            <a:r>
              <a:rPr lang="en-US" sz="2000" b="1" dirty="0" err="1">
                <a:solidFill>
                  <a:srgbClr val="000066"/>
                </a:solidFill>
              </a:rPr>
              <a:t>dyspnea</a:t>
            </a:r>
            <a:r>
              <a:rPr lang="en-US" sz="2000" b="1" dirty="0">
                <a:solidFill>
                  <a:srgbClr val="000066"/>
                </a:solidFill>
              </a:rPr>
              <a:t>.</a:t>
            </a:r>
          </a:p>
          <a:p>
            <a:pPr algn="just" rt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Brain </a:t>
            </a:r>
            <a:r>
              <a:rPr lang="en-US" sz="2000" b="1" dirty="0">
                <a:solidFill>
                  <a:srgbClr val="000066"/>
                </a:solidFill>
                <a:sym typeface="Wingdings"/>
              </a:rPr>
              <a:t></a:t>
            </a:r>
            <a:r>
              <a:rPr lang="en-US" sz="2000" b="1" dirty="0">
                <a:solidFill>
                  <a:srgbClr val="000066"/>
                </a:solidFill>
              </a:rPr>
              <a:t> epilepsy.</a:t>
            </a:r>
          </a:p>
          <a:p>
            <a:pPr algn="just" rt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Eye </a:t>
            </a:r>
            <a:r>
              <a:rPr lang="en-US" sz="2000" b="1" dirty="0">
                <a:solidFill>
                  <a:srgbClr val="000066"/>
                </a:solidFill>
                <a:sym typeface="Wingdings"/>
              </a:rPr>
              <a:t></a:t>
            </a:r>
            <a:r>
              <a:rPr lang="en-US" sz="2000" b="1" dirty="0">
                <a:solidFill>
                  <a:srgbClr val="000066"/>
                </a:solidFill>
              </a:rPr>
              <a:t> protrusion of the eye ball.</a:t>
            </a:r>
          </a:p>
          <a:p>
            <a:pPr algn="just" rt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Bones </a:t>
            </a:r>
            <a:r>
              <a:rPr lang="en-US" sz="2000" b="1" dirty="0">
                <a:solidFill>
                  <a:srgbClr val="000066"/>
                </a:solidFill>
                <a:sym typeface="Wingdings"/>
              </a:rPr>
              <a:t></a:t>
            </a:r>
            <a:r>
              <a:rPr lang="en-US" sz="2000" b="1" dirty="0">
                <a:solidFill>
                  <a:srgbClr val="000066"/>
                </a:solidFill>
              </a:rPr>
              <a:t> Pain&amp; spontaneous fracture.</a:t>
            </a:r>
          </a:p>
          <a:p>
            <a:pPr algn="just" rt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Kidney </a:t>
            </a:r>
            <a:r>
              <a:rPr lang="en-US" sz="2000" b="1" dirty="0">
                <a:solidFill>
                  <a:srgbClr val="000066"/>
                </a:solidFill>
                <a:sym typeface="Wingdings"/>
              </a:rPr>
              <a:t></a:t>
            </a:r>
            <a:r>
              <a:rPr lang="en-US" sz="2000" b="1" dirty="0">
                <a:solidFill>
                  <a:srgbClr val="000066"/>
                </a:solidFill>
              </a:rPr>
              <a:t> membranous nephropathy.</a:t>
            </a:r>
            <a:endParaRPr lang="ar-EG" sz="2000" b="1" dirty="0">
              <a:solidFill>
                <a:srgbClr val="000066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3B689C-231B-8FE7-14FB-AD5996B52BF4}"/>
              </a:ext>
            </a:extLst>
          </p:cNvPr>
          <p:cNvSpPr txBox="1"/>
          <p:nvPr/>
        </p:nvSpPr>
        <p:spPr>
          <a:xfrm>
            <a:off x="6858000" y="1643063"/>
            <a:ext cx="2000250" cy="378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Spontaneous rupture of cyst </a:t>
            </a:r>
            <a:r>
              <a:rPr lang="en-US" sz="2000" b="1" dirty="0">
                <a:solidFill>
                  <a:srgbClr val="002060"/>
                </a:solidFill>
              </a:rPr>
              <a:t>into peritoneal cavity or pleura may lead to severe allergic reaction </a:t>
            </a:r>
            <a:r>
              <a:rPr lang="en-US" sz="2000" b="1" dirty="0">
                <a:solidFill>
                  <a:srgbClr val="C00000"/>
                </a:solidFill>
              </a:rPr>
              <a:t>(anaphylactic shock)</a:t>
            </a:r>
            <a:r>
              <a:rPr lang="en-US" sz="2000" b="1" dirty="0">
                <a:solidFill>
                  <a:srgbClr val="002060"/>
                </a:solidFill>
              </a:rPr>
              <a:t> or secondary cysts.</a:t>
            </a:r>
            <a:endParaRPr lang="ar-EG" dirty="0">
              <a:solidFill>
                <a:srgbClr val="002060"/>
              </a:solidFill>
            </a:endParaRP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93F0C18A-B290-A367-7370-79B4F82B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9922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F9AEC0-0C21-DD7A-DCC6-001D6D0A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Five Reasons Not to Eat Crustaceans (Infographic) | PETA">
            <a:extLst>
              <a:ext uri="{FF2B5EF4-FFF2-40B4-BE49-F238E27FC236}">
                <a16:creationId xmlns:a16="http://schemas.microsoft.com/office/drawing/2014/main" id="{2AE939C6-3331-181C-4E34-54948A12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41" y="1748938"/>
            <a:ext cx="6393117" cy="479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ome | Take Care">
            <a:extLst>
              <a:ext uri="{FF2B5EF4-FFF2-40B4-BE49-F238E27FC236}">
                <a16:creationId xmlns:a16="http://schemas.microsoft.com/office/drawing/2014/main" id="{2398E939-5D4B-EA7E-1C04-83B73C9B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95" y="0"/>
            <a:ext cx="1748938" cy="17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05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027E-A007-7069-6B9A-9862BB7C1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C9E2FE4-6F64-A4B7-A231-05DEF032CACD}"/>
              </a:ext>
            </a:extLst>
          </p:cNvPr>
          <p:cNvSpPr txBox="1">
            <a:spLocks noChangeArrowheads="1"/>
          </p:cNvSpPr>
          <p:nvPr/>
        </p:nvSpPr>
        <p:spPr>
          <a:xfrm>
            <a:off x="321285" y="1371230"/>
            <a:ext cx="8619099" cy="5601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in children than adult.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picture: 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Mainly asymptomatic </a:t>
            </a:r>
            <a:r>
              <a:rPr lang="en-US" alt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the cyst enlarges to cause symptoms.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</a:t>
            </a:r>
            <a:r>
              <a:rPr lang="en-US" alt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occurs as a result of cyst enlargement &amp; its rupture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presented by</a:t>
            </a:r>
            <a:r>
              <a:rPr lang="en-US" alt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Clr>
                <a:srgbClr val="0000FF"/>
              </a:buClr>
              <a:buFont typeface="Calibri" panose="020F0502020204030204" pitchFamily="34" charset="0"/>
              <a:buAutoNum type="arabicPeriod"/>
            </a:pPr>
            <a:r>
              <a:rPr lang="en-US" alt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Cough.</a:t>
            </a:r>
          </a:p>
          <a:p>
            <a:pPr marL="457200" indent="-457200" algn="just">
              <a:buClr>
                <a:srgbClr val="0000FF"/>
              </a:buClr>
              <a:buFont typeface="Calibri" panose="020F0502020204030204" pitchFamily="34" charset="0"/>
              <a:buAutoNum type="arabicPeriod"/>
            </a:pPr>
            <a:r>
              <a:rPr lang="en-US" alt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 pain.</a:t>
            </a:r>
          </a:p>
          <a:p>
            <a:pPr marL="457200" indent="-457200" algn="just">
              <a:buClr>
                <a:srgbClr val="0000FF"/>
              </a:buClr>
              <a:buFont typeface="Calibri" panose="020F0502020204030204" pitchFamily="34" charset="0"/>
              <a:buAutoNum type="arabicPeriod"/>
            </a:pPr>
            <a:r>
              <a:rPr lang="en-US" alt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Dyspnea.</a:t>
            </a:r>
          </a:p>
          <a:p>
            <a:pPr marL="457200" indent="-457200" algn="just">
              <a:buClr>
                <a:srgbClr val="0000FF"/>
              </a:buClr>
              <a:buFont typeface="Calibri" panose="020F0502020204030204" pitchFamily="34" charset="0"/>
              <a:buAutoNum type="arabicPeriod"/>
            </a:pPr>
            <a:r>
              <a:rPr lang="en-US" altLang="en-US" sz="24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Haemoptysis</a:t>
            </a:r>
            <a:r>
              <a:rPr lang="en-US" alt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Clr>
                <a:srgbClr val="0000FF"/>
              </a:buClr>
              <a:buFont typeface="Calibri" panose="020F0502020204030204" pitchFamily="34" charset="0"/>
              <a:buAutoNum type="arabicPeriod"/>
            </a:pPr>
            <a:r>
              <a:rPr lang="en-US" alt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Pneumothorax, pleural effusion &amp; pulmonary abscess.</a:t>
            </a:r>
          </a:p>
          <a:p>
            <a:pPr marL="457200" indent="-457200" algn="just">
              <a:lnSpc>
                <a:spcPct val="150000"/>
              </a:lnSpc>
              <a:buClr>
                <a:srgbClr val="0000FF"/>
              </a:buClr>
              <a:buFont typeface="Wingdings 2" panose="05020102010507070707" pitchFamily="18" charset="2"/>
              <a:buNone/>
            </a:pPr>
            <a:endParaRPr lang="en-US" altLang="en-US"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38246FFA-C622-C965-8EF0-2CB8C32D1621}"/>
              </a:ext>
            </a:extLst>
          </p:cNvPr>
          <p:cNvSpPr/>
          <p:nvPr/>
        </p:nvSpPr>
        <p:spPr>
          <a:xfrm>
            <a:off x="1675954" y="208228"/>
            <a:ext cx="6248846" cy="6132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Pulmonary Cystic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Echinococcosis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No photo description available.">
            <a:extLst>
              <a:ext uri="{FF2B5EF4-FFF2-40B4-BE49-F238E27FC236}">
                <a16:creationId xmlns:a16="http://schemas.microsoft.com/office/drawing/2014/main" id="{602E9523-A6E1-BE40-C441-7E1CD12C6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9922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8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7FB33-9FF3-586E-DBE5-8B163E69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A09E29-F8FB-4100-96A9-5F5FEA4B1E74}" type="slidenum">
              <a:rPr lang="ar-SA" altLang="en-US">
                <a:solidFill>
                  <a:srgbClr val="045C75"/>
                </a:solidFill>
              </a:rPr>
              <a:pPr eaLnBrk="1" hangingPunct="1"/>
              <a:t>21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CB483-B92B-E084-72E1-910189E9E0E2}"/>
              </a:ext>
            </a:extLst>
          </p:cNvPr>
          <p:cNvSpPr txBox="1"/>
          <p:nvPr/>
        </p:nvSpPr>
        <p:spPr>
          <a:xfrm>
            <a:off x="3357554" y="500042"/>
            <a:ext cx="207170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D58932-20C1-4984-B0E8-00EAEB13850E}"/>
              </a:ext>
            </a:extLst>
          </p:cNvPr>
          <p:cNvCxnSpPr/>
          <p:nvPr/>
        </p:nvCxnSpPr>
        <p:spPr>
          <a:xfrm rot="5400000">
            <a:off x="4250532" y="1178719"/>
            <a:ext cx="21431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B8029C-931C-5F08-2875-100DE4C40AA0}"/>
              </a:ext>
            </a:extLst>
          </p:cNvPr>
          <p:cNvCxnSpPr/>
          <p:nvPr/>
        </p:nvCxnSpPr>
        <p:spPr>
          <a:xfrm rot="10800000">
            <a:off x="1571625" y="1285875"/>
            <a:ext cx="2786063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9219570-D2A3-E4C6-86CF-F08F6C08EA39}"/>
              </a:ext>
            </a:extLst>
          </p:cNvPr>
          <p:cNvCxnSpPr/>
          <p:nvPr/>
        </p:nvCxnSpPr>
        <p:spPr>
          <a:xfrm>
            <a:off x="4357688" y="1285875"/>
            <a:ext cx="307181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96EA2C7-E55A-B1F1-3A3F-7F4637A0630E}"/>
              </a:ext>
            </a:extLst>
          </p:cNvPr>
          <p:cNvCxnSpPr/>
          <p:nvPr/>
        </p:nvCxnSpPr>
        <p:spPr>
          <a:xfrm rot="5400000">
            <a:off x="1463675" y="1392238"/>
            <a:ext cx="214313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09A425-6143-586A-9415-F47C928DA4D6}"/>
              </a:ext>
            </a:extLst>
          </p:cNvPr>
          <p:cNvCxnSpPr/>
          <p:nvPr/>
        </p:nvCxnSpPr>
        <p:spPr>
          <a:xfrm rot="5400000">
            <a:off x="7323137" y="1392238"/>
            <a:ext cx="21431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5A0BBAD-9B64-D3C6-44A6-AE3D41B57D55}"/>
              </a:ext>
            </a:extLst>
          </p:cNvPr>
          <p:cNvSpPr txBox="1"/>
          <p:nvPr/>
        </p:nvSpPr>
        <p:spPr>
          <a:xfrm>
            <a:off x="1000100" y="1571612"/>
            <a:ext cx="11430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EC5B71-91E6-0751-3ABC-C8D73594A51F}"/>
              </a:ext>
            </a:extLst>
          </p:cNvPr>
          <p:cNvSpPr txBox="1"/>
          <p:nvPr/>
        </p:nvSpPr>
        <p:spPr>
          <a:xfrm>
            <a:off x="6500826" y="1571612"/>
            <a:ext cx="178595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739BB2-9B68-89AB-C901-4FB41123A1CD}"/>
              </a:ext>
            </a:extLst>
          </p:cNvPr>
          <p:cNvSpPr txBox="1"/>
          <p:nvPr/>
        </p:nvSpPr>
        <p:spPr>
          <a:xfrm>
            <a:off x="214313" y="2286000"/>
            <a:ext cx="2000250" cy="40624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History of contact with dogs.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Slowly growing cystic </a:t>
            </a:r>
            <a:r>
              <a:rPr lang="en-US" sz="2000" b="1" dirty="0" err="1">
                <a:solidFill>
                  <a:srgbClr val="002060"/>
                </a:solidFill>
              </a:rPr>
              <a:t>tumour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Hydatid</a:t>
            </a:r>
            <a:r>
              <a:rPr lang="en-US" sz="2000" b="1" dirty="0">
                <a:solidFill>
                  <a:srgbClr val="002060"/>
                </a:solidFill>
              </a:rPr>
              <a:t> thrill.</a:t>
            </a:r>
          </a:p>
          <a:p>
            <a:pPr algn="l" rtl="0">
              <a:defRPr/>
            </a:pPr>
            <a:endParaRPr lang="ar-EG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CA2F06-BC3C-29F2-B80B-15905F5DA55C}"/>
              </a:ext>
            </a:extLst>
          </p:cNvPr>
          <p:cNvCxnSpPr/>
          <p:nvPr/>
        </p:nvCxnSpPr>
        <p:spPr>
          <a:xfrm rot="5400000">
            <a:off x="7215981" y="2142332"/>
            <a:ext cx="14287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166A01-3AD2-B02E-1758-C077EA3B6ED6}"/>
              </a:ext>
            </a:extLst>
          </p:cNvPr>
          <p:cNvCxnSpPr/>
          <p:nvPr/>
        </p:nvCxnSpPr>
        <p:spPr>
          <a:xfrm rot="10800000">
            <a:off x="4214813" y="2214563"/>
            <a:ext cx="3071812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48ADFD-653B-A8D1-5315-27AA5CBD9682}"/>
              </a:ext>
            </a:extLst>
          </p:cNvPr>
          <p:cNvCxnSpPr/>
          <p:nvPr/>
        </p:nvCxnSpPr>
        <p:spPr>
          <a:xfrm>
            <a:off x="7286625" y="2214563"/>
            <a:ext cx="1000125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473B4F-1219-C445-0E7D-F30BC230554A}"/>
              </a:ext>
            </a:extLst>
          </p:cNvPr>
          <p:cNvCxnSpPr/>
          <p:nvPr/>
        </p:nvCxnSpPr>
        <p:spPr>
          <a:xfrm rot="5400000">
            <a:off x="4106863" y="2320925"/>
            <a:ext cx="21431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7B57D63-5860-3F73-D4F1-7498C79A31B5}"/>
              </a:ext>
            </a:extLst>
          </p:cNvPr>
          <p:cNvCxnSpPr/>
          <p:nvPr/>
        </p:nvCxnSpPr>
        <p:spPr>
          <a:xfrm rot="5400000">
            <a:off x="8144669" y="235664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8CB2E5A-BC6B-482D-B39D-E518FF3D8624}"/>
              </a:ext>
            </a:extLst>
          </p:cNvPr>
          <p:cNvSpPr txBox="1"/>
          <p:nvPr/>
        </p:nvSpPr>
        <p:spPr>
          <a:xfrm>
            <a:off x="3643306" y="2500306"/>
            <a:ext cx="107157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F599516-649E-C522-8826-888342C7B026}"/>
              </a:ext>
            </a:extLst>
          </p:cNvPr>
          <p:cNvSpPr txBox="1"/>
          <p:nvPr/>
        </p:nvSpPr>
        <p:spPr>
          <a:xfrm>
            <a:off x="7643834" y="2571744"/>
            <a:ext cx="121444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E7B2CA-2E65-B1FE-B1EE-5A9BC4691091}"/>
              </a:ext>
            </a:extLst>
          </p:cNvPr>
          <p:cNvSpPr txBox="1"/>
          <p:nvPr/>
        </p:nvSpPr>
        <p:spPr>
          <a:xfrm>
            <a:off x="2428875" y="3000375"/>
            <a:ext cx="4071938" cy="3832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X-ray for calcified cyst.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002060"/>
                </a:solidFill>
              </a:rPr>
              <a:t>Ultrasonography</a:t>
            </a:r>
            <a:r>
              <a:rPr lang="en-US" b="1" dirty="0">
                <a:solidFill>
                  <a:srgbClr val="002060"/>
                </a:solidFill>
              </a:rPr>
              <a:t>, CT scan and MRI.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002060"/>
                </a:solidFill>
              </a:rPr>
              <a:t>Scolices</a:t>
            </a:r>
            <a:r>
              <a:rPr lang="en-US" b="1" dirty="0">
                <a:solidFill>
                  <a:srgbClr val="002060"/>
                </a:solidFill>
              </a:rPr>
              <a:t> in sputum or urine due to rupture of the cyst in bronchus or urinary tract.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</a:rPr>
              <a:t>Puncture or aspiration of </a:t>
            </a:r>
            <a:r>
              <a:rPr lang="en-US" b="1" dirty="0" err="1">
                <a:solidFill>
                  <a:srgbClr val="002060"/>
                </a:solidFill>
              </a:rPr>
              <a:t>hydatid</a:t>
            </a:r>
            <a:r>
              <a:rPr lang="en-US" b="1" dirty="0">
                <a:solidFill>
                  <a:srgbClr val="002060"/>
                </a:solidFill>
              </a:rPr>
              <a:t> fluid </a:t>
            </a:r>
            <a:r>
              <a:rPr lang="en-US" b="1" dirty="0">
                <a:solidFill>
                  <a:srgbClr val="002060"/>
                </a:solidFill>
                <a:sym typeface="Wingdings"/>
              </a:rPr>
              <a:t></a:t>
            </a:r>
            <a:r>
              <a:rPr lang="en-US" b="1" dirty="0">
                <a:solidFill>
                  <a:srgbClr val="002060"/>
                </a:solidFill>
              </a:rPr>
              <a:t>may lead to anaphylactic shock due to leakage of the fluid.</a:t>
            </a:r>
            <a:endParaRPr lang="ar-EG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3542F5-99F8-925D-EC7D-C313F124D9E1}"/>
              </a:ext>
            </a:extLst>
          </p:cNvPr>
          <p:cNvSpPr txBox="1"/>
          <p:nvPr/>
        </p:nvSpPr>
        <p:spPr>
          <a:xfrm>
            <a:off x="6715125" y="3143250"/>
            <a:ext cx="2286000" cy="28622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Eosinophilia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2060"/>
                </a:solidFill>
              </a:rPr>
              <a:t>Intradermal</a:t>
            </a:r>
            <a:r>
              <a:rPr lang="en-US" sz="2000" b="1" dirty="0">
                <a:solidFill>
                  <a:srgbClr val="002060"/>
                </a:solidFill>
              </a:rPr>
              <a:t> test</a:t>
            </a:r>
            <a:r>
              <a:rPr lang="en-US" sz="2000" b="1" dirty="0">
                <a:solidFill>
                  <a:srgbClr val="C00000"/>
                </a:solidFill>
              </a:rPr>
              <a:t>(</a:t>
            </a:r>
            <a:r>
              <a:rPr lang="en-US" sz="2000" b="1" dirty="0" err="1">
                <a:solidFill>
                  <a:srgbClr val="C00000"/>
                </a:solidFill>
              </a:rPr>
              <a:t>Casoni</a:t>
            </a:r>
            <a:r>
              <a:rPr lang="en-US" sz="2000" b="1" dirty="0">
                <a:solidFill>
                  <a:srgbClr val="C00000"/>
                </a:solidFill>
              </a:rPr>
              <a:t> test)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Serological tests.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</a:rPr>
              <a:t>PCR</a:t>
            </a:r>
            <a:endParaRPr lang="ar-EG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58206578-69A6-F586-9BE2-9373103DC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9922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644EC0-54A7-F658-1884-197B849B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22</a:t>
            </a:fld>
            <a:endParaRPr lang="en-US"/>
          </a:p>
        </p:txBody>
      </p:sp>
      <p:pic>
        <p:nvPicPr>
          <p:cNvPr id="6146" name="Picture 2" descr="Unusual Presentation of Pulmonary Hydatidosis Mimicking Thoracic Malignancy  in a Paediatric South African Patient - Journal of the Belgian Society of  Radiology">
            <a:extLst>
              <a:ext uri="{FF2B5EF4-FFF2-40B4-BE49-F238E27FC236}">
                <a16:creationId xmlns:a16="http://schemas.microsoft.com/office/drawing/2014/main" id="{9E0BC14A-C93E-0AFA-BFC1-38DF850E8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2"/>
          <a:stretch/>
        </p:blipFill>
        <p:spPr bwMode="auto">
          <a:xfrm>
            <a:off x="130340" y="80254"/>
            <a:ext cx="3721569" cy="406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n x-ray of a lung&#10;&#10;Description automatically generated">
            <a:extLst>
              <a:ext uri="{FF2B5EF4-FFF2-40B4-BE49-F238E27FC236}">
                <a16:creationId xmlns:a16="http://schemas.microsoft.com/office/drawing/2014/main" id="{95ED7203-AE34-027D-B909-DEA9066B5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2" y="2589174"/>
            <a:ext cx="4860875" cy="376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09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47876-8A62-CA39-3E5D-FAF2C512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31397F-0784-4504-97A8-9A39C16B08AF}" type="slidenum">
              <a:rPr lang="ar-SA" altLang="en-US">
                <a:solidFill>
                  <a:srgbClr val="045C75"/>
                </a:solidFill>
              </a:rPr>
              <a:pPr eaLnBrk="1" hangingPunct="1"/>
              <a:t>23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C1428-4835-2763-95FD-9B8392CFE1AC}"/>
              </a:ext>
            </a:extLst>
          </p:cNvPr>
          <p:cNvSpPr txBox="1"/>
          <p:nvPr/>
        </p:nvSpPr>
        <p:spPr>
          <a:xfrm>
            <a:off x="3286116" y="642918"/>
            <a:ext cx="214314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TextBox 5">
            <a:extLst>
              <a:ext uri="{FF2B5EF4-FFF2-40B4-BE49-F238E27FC236}">
                <a16:creationId xmlns:a16="http://schemas.microsoft.com/office/drawing/2014/main" id="{18A97495-476A-CC9D-D444-64235284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285875"/>
            <a:ext cx="8501063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4388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7438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62075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19275" indent="-51435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76475" indent="-51435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33675" indent="-51435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90875" indent="-51435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just" rtl="0" eaLnBrk="1" hangingPunct="1">
              <a:lnSpc>
                <a:spcPct val="200000"/>
              </a:lnSpc>
              <a:buClr>
                <a:srgbClr val="000066"/>
              </a:buClr>
              <a:buSzPct val="95000"/>
              <a:buFont typeface="Calibri" panose="020F0502020204030204" pitchFamily="34" charset="0"/>
              <a:buAutoNum type="arabicParenR"/>
            </a:pPr>
            <a:r>
              <a:rPr lang="en-US" altLang="en-US" b="1" dirty="0">
                <a:solidFill>
                  <a:srgbClr val="C00000"/>
                </a:solidFill>
              </a:rPr>
              <a:t>Surgical removal of the cyst: </a:t>
            </a:r>
            <a:r>
              <a:rPr lang="en-US" altLang="en-US" b="1" dirty="0">
                <a:solidFill>
                  <a:srgbClr val="000066"/>
                </a:solidFill>
              </a:rPr>
              <a:t>The most efficient treatment but it may cause mortality (2%) and recurrence of the disease (2 - 25%).</a:t>
            </a:r>
          </a:p>
          <a:p>
            <a:pPr lvl="2" algn="just" rtl="0" eaLnBrk="1" hangingPunct="1">
              <a:lnSpc>
                <a:spcPct val="200000"/>
              </a:lnSpc>
              <a:buClr>
                <a:srgbClr val="000066"/>
              </a:buClr>
              <a:buSzPct val="95000"/>
              <a:buFont typeface="Calibri" panose="020F0502020204030204" pitchFamily="34" charset="0"/>
              <a:buAutoNum type="arabicParenR"/>
            </a:pPr>
            <a:r>
              <a:rPr lang="en-US" altLang="en-US" b="1" dirty="0">
                <a:solidFill>
                  <a:srgbClr val="C00000"/>
                </a:solidFill>
              </a:rPr>
              <a:t>Percutaneous treatment (PAIR): In three steps:</a:t>
            </a:r>
            <a:endParaRPr lang="en-US" altLang="en-US" b="1" dirty="0">
              <a:solidFill>
                <a:srgbClr val="000066"/>
              </a:solidFill>
            </a:endParaRPr>
          </a:p>
          <a:p>
            <a:pPr lvl="3" algn="just" rtl="0" eaLnBrk="1" hangingPunct="1">
              <a:lnSpc>
                <a:spcPct val="200000"/>
              </a:lnSpc>
              <a:buClr>
                <a:srgbClr val="000066"/>
              </a:buClr>
              <a:buSzPct val="95000"/>
            </a:pPr>
            <a:r>
              <a:rPr lang="en-US" altLang="en-US" b="1" dirty="0">
                <a:solidFill>
                  <a:srgbClr val="000066"/>
                </a:solidFill>
              </a:rPr>
              <a:t>- Puncture (P) and needle aspiration (A) of the cyst.</a:t>
            </a:r>
          </a:p>
          <a:p>
            <a:pPr lvl="3" algn="just" rtl="0" eaLnBrk="1" hangingPunct="1">
              <a:lnSpc>
                <a:spcPct val="200000"/>
              </a:lnSpc>
              <a:buClr>
                <a:srgbClr val="000066"/>
              </a:buClr>
              <a:buSzPct val="95000"/>
            </a:pPr>
            <a:r>
              <a:rPr lang="en-US" altLang="en-US" b="1" dirty="0">
                <a:solidFill>
                  <a:srgbClr val="000066"/>
                </a:solidFill>
              </a:rPr>
              <a:t>- Injection (I) of a </a:t>
            </a:r>
            <a:r>
              <a:rPr lang="en-US" altLang="en-US" b="1" dirty="0" err="1">
                <a:solidFill>
                  <a:srgbClr val="000066"/>
                </a:solidFill>
              </a:rPr>
              <a:t>scolicidal</a:t>
            </a:r>
            <a:r>
              <a:rPr lang="en-US" altLang="en-US" b="1" dirty="0">
                <a:solidFill>
                  <a:srgbClr val="000066"/>
                </a:solidFill>
              </a:rPr>
              <a:t> solution usually hypertonic sodium chloride solution or ethanol and left for 5 - 30 minutes.</a:t>
            </a:r>
          </a:p>
          <a:p>
            <a:pPr lvl="3" algn="just" rtl="0" eaLnBrk="1" hangingPunct="1">
              <a:lnSpc>
                <a:spcPct val="200000"/>
              </a:lnSpc>
              <a:buClr>
                <a:srgbClr val="000066"/>
              </a:buClr>
              <a:buSzPct val="95000"/>
            </a:pPr>
            <a:r>
              <a:rPr lang="en-US" altLang="en-US" b="1" dirty="0">
                <a:solidFill>
                  <a:srgbClr val="000066"/>
                </a:solidFill>
              </a:rPr>
              <a:t>- Cyst-re-aspiration (R) and final washing.</a:t>
            </a:r>
          </a:p>
          <a:p>
            <a:pPr lvl="4" algn="just" rtl="0" eaLnBrk="1" hangingPunct="1">
              <a:lnSpc>
                <a:spcPct val="20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ü"/>
            </a:pPr>
            <a:r>
              <a:rPr lang="en-US" altLang="en-US" b="1" dirty="0">
                <a:solidFill>
                  <a:srgbClr val="000066"/>
                </a:solidFill>
              </a:rPr>
              <a:t>This procedure </a:t>
            </a:r>
            <a:r>
              <a:rPr lang="en-US" altLang="en-US" b="1" dirty="0">
                <a:solidFill>
                  <a:srgbClr val="002060"/>
                </a:solidFill>
              </a:rPr>
              <a:t>is indicated in </a:t>
            </a:r>
            <a:r>
              <a:rPr lang="en-US" altLang="en-US" b="1" dirty="0">
                <a:solidFill>
                  <a:srgbClr val="C00000"/>
                </a:solidFill>
              </a:rPr>
              <a:t>inoperable cases </a:t>
            </a:r>
            <a:r>
              <a:rPr lang="en-US" altLang="en-US" b="1" dirty="0">
                <a:solidFill>
                  <a:srgbClr val="000066"/>
                </a:solidFill>
              </a:rPr>
              <a:t>and who have </a:t>
            </a:r>
            <a:r>
              <a:rPr lang="en-US" altLang="en-US" b="1" dirty="0">
                <a:solidFill>
                  <a:srgbClr val="C00000"/>
                </a:solidFill>
              </a:rPr>
              <a:t>drug resistance </a:t>
            </a:r>
            <a:r>
              <a:rPr lang="en-US" altLang="en-US" b="1" dirty="0">
                <a:solidFill>
                  <a:srgbClr val="000066"/>
                </a:solidFill>
              </a:rPr>
              <a:t>(no response to medical treatment).</a:t>
            </a:r>
          </a:p>
          <a:p>
            <a:pPr algn="l" rtl="0" eaLnBrk="1" hangingPunct="1"/>
            <a:endParaRPr lang="ar-EG" altLang="en-US" dirty="0"/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BEB40502-387A-7F63-5868-307C63EC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08" y="47001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7A676-2E7D-346B-4224-8890E870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FCCC10-7E4D-4FCB-AD6A-4BB6B366606D}" type="slidenum">
              <a:rPr lang="ar-SA" altLang="en-US">
                <a:solidFill>
                  <a:srgbClr val="045C75"/>
                </a:solidFill>
              </a:rPr>
              <a:pPr eaLnBrk="1" hangingPunct="1"/>
              <a:t>24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7F5A54B6-6EE5-8C51-904E-2B10896EE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688"/>
            <a:ext cx="8286750" cy="57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14388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87438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62075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19275" indent="-51435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76475" indent="-51435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33675" indent="-51435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190875" indent="-51435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just" rtl="0" eaLnBrk="1" hangingPunct="1">
              <a:lnSpc>
                <a:spcPct val="200000"/>
              </a:lnSpc>
              <a:buClr>
                <a:srgbClr val="C00000"/>
              </a:buClr>
              <a:buSzPct val="95000"/>
              <a:buFont typeface="Calibri" panose="020F0502020204030204" pitchFamily="34" charset="0"/>
              <a:buAutoNum type="arabicParenR" startAt="3"/>
            </a:pPr>
            <a:r>
              <a:rPr lang="en-US" altLang="en-US" sz="2400" b="1" dirty="0">
                <a:solidFill>
                  <a:srgbClr val="C00000"/>
                </a:solidFill>
              </a:rPr>
              <a:t>Medical treatment:</a:t>
            </a:r>
          </a:p>
          <a:p>
            <a:pPr lvl="3" algn="just" rtl="0" eaLnBrk="1" hangingPunct="1">
              <a:lnSpc>
                <a:spcPct val="150000"/>
              </a:lnSpc>
              <a:buClr>
                <a:srgbClr val="C00000"/>
              </a:buClr>
              <a:buSzPct val="95000"/>
            </a:pPr>
            <a:r>
              <a:rPr lang="en-US" altLang="en-US" sz="2400" b="1" dirty="0">
                <a:solidFill>
                  <a:srgbClr val="000066"/>
                </a:solidFill>
              </a:rPr>
              <a:t>Indications: In inoperable cases and before and after surgery.</a:t>
            </a:r>
          </a:p>
          <a:p>
            <a:pPr lvl="4" algn="just" rtl="0" eaLnBrk="1" hangingPunct="1">
              <a:lnSpc>
                <a:spcPct val="15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66"/>
                </a:solidFill>
              </a:rPr>
              <a:t>Albendazole </a:t>
            </a:r>
            <a:r>
              <a:rPr lang="en-US" altLang="en-US" sz="2000" b="1" dirty="0">
                <a:solidFill>
                  <a:srgbClr val="C00000"/>
                </a:solidFill>
              </a:rPr>
              <a:t>(Drug of choice)</a:t>
            </a:r>
            <a:r>
              <a:rPr lang="en-US" altLang="en-US" sz="2000" b="1" dirty="0">
                <a:solidFill>
                  <a:srgbClr val="000066"/>
                </a:solidFill>
              </a:rPr>
              <a:t>.</a:t>
            </a:r>
          </a:p>
          <a:p>
            <a:pPr lvl="4" algn="just" rtl="0" eaLnBrk="1" hangingPunct="1">
              <a:lnSpc>
                <a:spcPct val="15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66"/>
                </a:solidFill>
              </a:rPr>
              <a:t>Mebendazole.</a:t>
            </a:r>
          </a:p>
          <a:p>
            <a:pPr lvl="4" algn="just" rtl="0" eaLnBrk="1" hangingPunct="1">
              <a:lnSpc>
                <a:spcPct val="150000"/>
              </a:lnSpc>
              <a:buClr>
                <a:srgbClr val="C00000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66"/>
                </a:solidFill>
              </a:rPr>
              <a:t>The combination of ABZ and Praziquantel (PZQ) may provide </a:t>
            </a:r>
            <a:r>
              <a:rPr lang="en-US" altLang="en-US" sz="2000" b="1" dirty="0">
                <a:solidFill>
                  <a:srgbClr val="C00000"/>
                </a:solidFill>
              </a:rPr>
              <a:t>synergistic effect and better efficacy.</a:t>
            </a:r>
          </a:p>
          <a:p>
            <a:pPr marL="847725" lvl="4" indent="0" algn="just" rtl="0" eaLnBrk="1" hangingPunct="1">
              <a:lnSpc>
                <a:spcPct val="150000"/>
              </a:lnSpc>
              <a:buClr>
                <a:srgbClr val="C00000"/>
              </a:buClr>
              <a:buSzPct val="95000"/>
            </a:pPr>
            <a:r>
              <a:rPr lang="en-US" altLang="en-US" sz="2400" b="1" dirty="0">
                <a:solidFill>
                  <a:srgbClr val="002060"/>
                </a:solidFill>
              </a:rPr>
              <a:t>Disadvantages:</a:t>
            </a:r>
          </a:p>
          <a:p>
            <a:pPr marL="1362075" lvl="4" indent="-514350" algn="just" rtl="0" eaLnBrk="1" hangingPunct="1">
              <a:lnSpc>
                <a:spcPct val="15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may lead to drug resistance.</a:t>
            </a:r>
          </a:p>
          <a:p>
            <a:pPr marL="1362075" lvl="4" indent="-514350" algn="just" rtl="0" eaLnBrk="1" hangingPunct="1">
              <a:lnSpc>
                <a:spcPct val="150000"/>
              </a:lnSpc>
              <a:buClr>
                <a:srgbClr val="000066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altLang="en-US" sz="2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used for long time in high dose.</a:t>
            </a:r>
          </a:p>
          <a:p>
            <a:pPr marL="847725" lvl="4" indent="0" algn="just" rtl="0" eaLnBrk="1" hangingPunct="1">
              <a:lnSpc>
                <a:spcPct val="150000"/>
              </a:lnSpc>
              <a:buClr>
                <a:srgbClr val="C00000"/>
              </a:buClr>
              <a:buSzPct val="95000"/>
            </a:pPr>
            <a:endParaRPr lang="en-US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8BA1AABA-8BF7-1069-CBF1-E2B4959E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119922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E169F-E024-27AC-19AA-4CCBBA96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25</a:t>
            </a:fld>
            <a:endParaRPr lang="en-US"/>
          </a:p>
        </p:txBody>
      </p:sp>
      <p:pic>
        <p:nvPicPr>
          <p:cNvPr id="13314" name="Picture 2" descr="Quiz Time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B7F82D2F-64C0-05B5-B360-8B422FE5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950640"/>
            <a:ext cx="7128803" cy="515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05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DCDB-224A-6247-73F6-BC1BD7A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77713-3E9A-EDC3-275E-17A48BF97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70" y="1110395"/>
            <a:ext cx="5304227" cy="52459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2060"/>
                </a:solidFill>
              </a:rPr>
              <a:t>10-year-old girl. A pediatric, female patient presented with acute respiratory distress, productive cough, and pleuritic chest pain. The first-line investigations included a biochemical work-up and a chest X-ray.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Lab investigations revealed high eosinophilia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Chest X ray revealed complete opacity of the left lung and multiple round opacities of the right lung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416CB-7EB5-187D-3E2F-A168D5A2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6" descr="No photo description available.">
            <a:extLst>
              <a:ext uri="{FF2B5EF4-FFF2-40B4-BE49-F238E27FC236}">
                <a16:creationId xmlns:a16="http://schemas.microsoft.com/office/drawing/2014/main" id="{612E3969-A157-399D-5736-59EB908D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08" y="185738"/>
            <a:ext cx="748884" cy="7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n x-ray of a person's chest&#10;&#10;Description automatically generated">
            <a:extLst>
              <a:ext uri="{FF2B5EF4-FFF2-40B4-BE49-F238E27FC236}">
                <a16:creationId xmlns:a16="http://schemas.microsoft.com/office/drawing/2014/main" id="{6F494300-258D-1C82-A658-3EB62B195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24" y="1511301"/>
            <a:ext cx="2721941" cy="32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58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25514-6DD3-A35E-5AB5-3D02E58F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27</a:t>
            </a:fld>
            <a:endParaRPr lang="en-US"/>
          </a:p>
        </p:txBody>
      </p:sp>
      <p:pic>
        <p:nvPicPr>
          <p:cNvPr id="9218" name="Picture 2" descr="Thank you card hi-res stock photography and images - Alamy">
            <a:extLst>
              <a:ext uri="{FF2B5EF4-FFF2-40B4-BE49-F238E27FC236}">
                <a16:creationId xmlns:a16="http://schemas.microsoft.com/office/drawing/2014/main" id="{075F5E80-BF12-6529-47FC-0DB8729C6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7795" r="4615" b="9573"/>
          <a:stretch/>
        </p:blipFill>
        <p:spPr bwMode="auto">
          <a:xfrm>
            <a:off x="323557" y="590843"/>
            <a:ext cx="8398412" cy="55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6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748965-604F-0590-54C7-D9EE92F9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6C54E998-7C1A-40A2-FAAE-E7FF9ED582E2}"/>
              </a:ext>
            </a:extLst>
          </p:cNvPr>
          <p:cNvSpPr/>
          <p:nvPr/>
        </p:nvSpPr>
        <p:spPr>
          <a:xfrm>
            <a:off x="2000250" y="142875"/>
            <a:ext cx="5072063" cy="1000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Paragonimus</a:t>
            </a:r>
            <a:r>
              <a:rPr lang="en-US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westermani</a:t>
            </a:r>
            <a:r>
              <a:rPr lang="en-US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rtl="0">
              <a:defRPr/>
            </a:pPr>
            <a:r>
              <a:rPr lang="en-US" sz="2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(Oriental lung fluke)</a:t>
            </a:r>
          </a:p>
          <a:p>
            <a:pPr algn="ctr">
              <a:defRPr/>
            </a:pPr>
            <a:endParaRPr lang="ar-EG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8AE3041-57DB-32CB-27D5-1E07538DF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691857"/>
            <a:ext cx="9056296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00000"/>
                </a:solidFill>
              </a:rPr>
              <a:t>Habitat : </a:t>
            </a:r>
            <a:r>
              <a:rPr lang="en-US" altLang="en-US" sz="2400" b="1" dirty="0">
                <a:solidFill>
                  <a:srgbClr val="002060"/>
                </a:solidFill>
              </a:rPr>
              <a:t>Lung in cyst like pockets.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C758697-103F-84C4-FCB7-CEE8A7852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714500"/>
            <a:ext cx="5715000" cy="24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 typeface="Wingdings" panose="05000000000000000000" pitchFamily="2" charset="2"/>
              <a:buChar char="v"/>
            </a:pPr>
            <a:r>
              <a:rPr lang="en-US" altLang="en-US" sz="2400" b="1" dirty="0">
                <a:solidFill>
                  <a:srgbClr val="C00000"/>
                </a:solidFill>
              </a:rPr>
              <a:t>Geographical distribution :</a:t>
            </a:r>
          </a:p>
          <a:p>
            <a:pPr algn="l" rtl="0" eaLnBrk="1" hangingPunct="1">
              <a:buFont typeface="Wingdings" panose="05000000000000000000" pitchFamily="2" charset="2"/>
              <a:buChar char="v"/>
            </a:pPr>
            <a:endParaRPr lang="en-US" altLang="en-US" sz="2400" b="1" dirty="0">
              <a:solidFill>
                <a:srgbClr val="C00000"/>
              </a:solidFill>
            </a:endParaRPr>
          </a:p>
          <a:p>
            <a:pPr algn="just" rtl="0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002060"/>
                </a:solidFill>
              </a:rPr>
              <a:t>Endemic in the far East of Asia (Japan, Korea, China, Philippines) and Central &amp; South America.</a:t>
            </a:r>
            <a:endParaRPr lang="ar-EG" altLang="en-US" sz="2000" dirty="0"/>
          </a:p>
        </p:txBody>
      </p:sp>
      <p:pic>
        <p:nvPicPr>
          <p:cNvPr id="2050" name="Picture 2" descr="Infection Landscapes: Lung Flukes: Paragonimiasis">
            <a:extLst>
              <a:ext uri="{FF2B5EF4-FFF2-40B4-BE49-F238E27FC236}">
                <a16:creationId xmlns:a16="http://schemas.microsoft.com/office/drawing/2014/main" id="{80E058B8-3E8B-4179-0945-5539586C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3614" y="2197628"/>
            <a:ext cx="3698632" cy="23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No photo description available.">
            <a:extLst>
              <a:ext uri="{FF2B5EF4-FFF2-40B4-BE49-F238E27FC236}">
                <a16:creationId xmlns:a16="http://schemas.microsoft.com/office/drawing/2014/main" id="{8D97433F-FF51-1297-15A9-A18DF5A9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20" y="63652"/>
            <a:ext cx="685563" cy="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9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B69D-BE4F-FFBC-E7DC-5DBF7F7C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82" y="254171"/>
            <a:ext cx="3236137" cy="731520"/>
          </a:xfrm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Morphology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66B3BB-4BAF-F5B8-30CA-DE1EC2697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239" y="1107745"/>
            <a:ext cx="3675752" cy="39566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1EB7A-CA69-D0A0-DF9D-8940E40D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630A7D-FCF4-1E9B-5C05-6F96519EE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284" y="576273"/>
            <a:ext cx="1370727" cy="188697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3B131D-A492-48E3-16EF-9C942FAD497E}"/>
              </a:ext>
            </a:extLst>
          </p:cNvPr>
          <p:cNvSpPr txBox="1"/>
          <p:nvPr/>
        </p:nvSpPr>
        <p:spPr>
          <a:xfrm>
            <a:off x="5129011" y="1519761"/>
            <a:ext cx="1370727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Egg (D.S)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D32E70-3734-34AA-31BE-AB6706B2DC45}"/>
              </a:ext>
            </a:extLst>
          </p:cNvPr>
          <p:cNvSpPr txBox="1"/>
          <p:nvPr/>
        </p:nvSpPr>
        <p:spPr>
          <a:xfrm>
            <a:off x="6129336" y="3058128"/>
            <a:ext cx="2714625" cy="3278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Size :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90 x 50 µm.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Shape :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Oval.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Shell :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Thick shell with operculum 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Color :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Golden brown.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Content :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Immature ovum.</a:t>
            </a:r>
          </a:p>
          <a:p>
            <a:pPr algn="l" rtl="0">
              <a:defRPr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E321B51-5037-E8F5-8A37-3084F3A0A3DB}"/>
              </a:ext>
            </a:extLst>
          </p:cNvPr>
          <p:cNvCxnSpPr>
            <a:cxnSpLocks/>
          </p:cNvCxnSpPr>
          <p:nvPr/>
        </p:nvCxnSpPr>
        <p:spPr>
          <a:xfrm>
            <a:off x="7486648" y="2647915"/>
            <a:ext cx="0" cy="3008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AEA97C2-0D16-7697-E98D-DC19703761A9}"/>
              </a:ext>
            </a:extLst>
          </p:cNvPr>
          <p:cNvSpPr txBox="1"/>
          <p:nvPr/>
        </p:nvSpPr>
        <p:spPr>
          <a:xfrm flipH="1">
            <a:off x="726297" y="5220788"/>
            <a:ext cx="3029776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Size: 12 × 6 mm</a:t>
            </a:r>
          </a:p>
        </p:txBody>
      </p:sp>
      <p:pic>
        <p:nvPicPr>
          <p:cNvPr id="3" name="Picture 6" descr="No photo description available.">
            <a:extLst>
              <a:ext uri="{FF2B5EF4-FFF2-40B4-BE49-F238E27FC236}">
                <a16:creationId xmlns:a16="http://schemas.microsoft.com/office/drawing/2014/main" id="{92CE9228-8F44-7BE0-DCF5-0ADC40EC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20" y="63652"/>
            <a:ext cx="685563" cy="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1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19B8A-D685-8010-B9CC-8D732757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11" descr="Paragonimuswestermanimetacercaria">
            <a:extLst>
              <a:ext uri="{FF2B5EF4-FFF2-40B4-BE49-F238E27FC236}">
                <a16:creationId xmlns:a16="http://schemas.microsoft.com/office/drawing/2014/main" id="{DEE3F4D0-1708-9F47-780B-C91978C7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79" y="178484"/>
            <a:ext cx="4202785" cy="257874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pictures 1\6.jpg">
            <a:extLst>
              <a:ext uri="{FF2B5EF4-FFF2-40B4-BE49-F238E27FC236}">
                <a16:creationId xmlns:a16="http://schemas.microsoft.com/office/drawing/2014/main" id="{884E98A4-ABD5-09B3-C560-7FE6C508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7867" r="7407" b="8215"/>
          <a:stretch>
            <a:fillRect/>
          </a:stretch>
        </p:blipFill>
        <p:spPr bwMode="auto">
          <a:xfrm>
            <a:off x="271013" y="273285"/>
            <a:ext cx="2500313" cy="22860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AB40C1-7012-1858-8617-CF5FFFF9E7A7}"/>
              </a:ext>
            </a:extLst>
          </p:cNvPr>
          <p:cNvSpPr txBox="1"/>
          <p:nvPr/>
        </p:nvSpPr>
        <p:spPr>
          <a:xfrm>
            <a:off x="136217" y="2655358"/>
            <a:ext cx="3044409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2000" b="1" i="1" dirty="0" err="1">
                <a:solidFill>
                  <a:srgbClr val="C00000"/>
                </a:solidFill>
              </a:rPr>
              <a:t>Semisulcospira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libertina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snail</a:t>
            </a:r>
          </a:p>
        </p:txBody>
      </p:sp>
      <p:pic>
        <p:nvPicPr>
          <p:cNvPr id="8" name="Picture 1" descr="Paragonimus_westermani_life_cycle_">
            <a:extLst>
              <a:ext uri="{FF2B5EF4-FFF2-40B4-BE49-F238E27FC236}">
                <a16:creationId xmlns:a16="http://schemas.microsoft.com/office/drawing/2014/main" id="{812E4F9D-F96F-304F-2F4F-05D7D1DA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597" r="68750" b="74928"/>
          <a:stretch>
            <a:fillRect/>
          </a:stretch>
        </p:blipFill>
        <p:spPr bwMode="auto">
          <a:xfrm>
            <a:off x="271013" y="4250845"/>
            <a:ext cx="2500313" cy="24288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71B4D-5176-362B-B3BA-FA9BF414C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824222" y="3752877"/>
            <a:ext cx="1939352" cy="20167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78A5E7-A88A-239C-A093-F498E55C142A}"/>
              </a:ext>
            </a:extLst>
          </p:cNvPr>
          <p:cNvSpPr txBox="1"/>
          <p:nvPr/>
        </p:nvSpPr>
        <p:spPr>
          <a:xfrm>
            <a:off x="4572000" y="6033185"/>
            <a:ext cx="2846048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Microcercous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cercaria with knob-like  tail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3B1C5A-7972-21CC-E1B1-BA4F1C6EB939}"/>
              </a:ext>
            </a:extLst>
          </p:cNvPr>
          <p:cNvCxnSpPr>
            <a:cxnSpLocks/>
          </p:cNvCxnSpPr>
          <p:nvPr/>
        </p:nvCxnSpPr>
        <p:spPr>
          <a:xfrm>
            <a:off x="1521169" y="3429000"/>
            <a:ext cx="0" cy="684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E2DF1B-16E1-FBFE-590B-E756D6A028EB}"/>
              </a:ext>
            </a:extLst>
          </p:cNvPr>
          <p:cNvCxnSpPr>
            <a:cxnSpLocks/>
          </p:cNvCxnSpPr>
          <p:nvPr/>
        </p:nvCxnSpPr>
        <p:spPr>
          <a:xfrm>
            <a:off x="3180626" y="5465282"/>
            <a:ext cx="70157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382222-CD85-9B88-2CE0-0E93D601BE73}"/>
              </a:ext>
            </a:extLst>
          </p:cNvPr>
          <p:cNvCxnSpPr>
            <a:cxnSpLocks/>
          </p:cNvCxnSpPr>
          <p:nvPr/>
        </p:nvCxnSpPr>
        <p:spPr>
          <a:xfrm flipV="1">
            <a:off x="5995024" y="3363244"/>
            <a:ext cx="0" cy="277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1EF0A55-7629-D448-5CC7-A79AAD898EE1}"/>
              </a:ext>
            </a:extLst>
          </p:cNvPr>
          <p:cNvSpPr txBox="1"/>
          <p:nvPr/>
        </p:nvSpPr>
        <p:spPr>
          <a:xfrm>
            <a:off x="4398290" y="2798218"/>
            <a:ext cx="428625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C00000"/>
                </a:solidFill>
              </a:rPr>
              <a:t>Encysted </a:t>
            </a:r>
            <a:r>
              <a:rPr lang="en-US" sz="2000" b="1" dirty="0" err="1">
                <a:solidFill>
                  <a:srgbClr val="C00000"/>
                </a:solidFill>
              </a:rPr>
              <a:t>metacercaria</a:t>
            </a:r>
            <a:r>
              <a:rPr lang="en-US" sz="2000" b="1" dirty="0">
                <a:solidFill>
                  <a:srgbClr val="C00000"/>
                </a:solidFill>
              </a:rPr>
              <a:t> ( I.S)</a:t>
            </a:r>
          </a:p>
        </p:txBody>
      </p:sp>
    </p:spTree>
    <p:extLst>
      <p:ext uri="{BB962C8B-B14F-4D97-AF65-F5344CB8AC3E}">
        <p14:creationId xmlns:p14="http://schemas.microsoft.com/office/powerpoint/2010/main" val="144842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EA72C-2924-4709-C4BA-2DB7CAE5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442E6-26BB-8E9D-9D85-066A7183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36524"/>
            <a:ext cx="6572250" cy="6438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6" descr="No photo description available.">
            <a:extLst>
              <a:ext uri="{FF2B5EF4-FFF2-40B4-BE49-F238E27FC236}">
                <a16:creationId xmlns:a16="http://schemas.microsoft.com/office/drawing/2014/main" id="{9A2F1146-13A3-BE36-C576-C643B5F7E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20" y="63652"/>
            <a:ext cx="685563" cy="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3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1ED3-4593-0B71-731B-085C785DE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2381836" cy="81656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Life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D1BE-9917-986A-3F44-B6269802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968" y="1597049"/>
            <a:ext cx="8248064" cy="4895823"/>
          </a:xfrm>
          <a:ln>
            <a:solidFill>
              <a:schemeClr val="bg2"/>
            </a:solidFill>
          </a:ln>
        </p:spPr>
        <p:txBody>
          <a:bodyPr>
            <a:normAutofit lnSpcReduction="10000"/>
          </a:bodyPr>
          <a:lstStyle/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C00000"/>
                </a:solidFill>
              </a:rPr>
              <a:t>D.H :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002060"/>
                </a:solidFill>
              </a:rPr>
              <a:t>Man</a:t>
            </a: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C00000"/>
                </a:solidFill>
              </a:rPr>
              <a:t>R.H</a:t>
            </a:r>
            <a:r>
              <a:rPr lang="en-US" altLang="en-US" sz="2800" b="1" dirty="0">
                <a:solidFill>
                  <a:srgbClr val="002060"/>
                </a:solidFill>
              </a:rPr>
              <a:t>: fish eating animals &amp; carnivorous.</a:t>
            </a: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sz="2800" b="1" dirty="0">
                <a:solidFill>
                  <a:srgbClr val="C00000"/>
                </a:solidFill>
              </a:rPr>
              <a:t>I.H:</a:t>
            </a:r>
            <a:r>
              <a:rPr lang="en-US" alt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</a:t>
            </a:r>
            <a:r>
              <a:rPr lang="en-US" altLang="en-US" sz="2800" b="1" dirty="0">
                <a:solidFill>
                  <a:srgbClr val="002060"/>
                </a:solidFill>
              </a:rPr>
              <a:t> 1</a:t>
            </a:r>
            <a:r>
              <a:rPr lang="en-US" altLang="en-US" sz="2800" b="1" baseline="30000" dirty="0">
                <a:solidFill>
                  <a:srgbClr val="002060"/>
                </a:solidFill>
              </a:rPr>
              <a:t>st</a:t>
            </a:r>
            <a:r>
              <a:rPr lang="en-US" altLang="en-US" sz="2800" b="1" dirty="0">
                <a:solidFill>
                  <a:srgbClr val="002060"/>
                </a:solidFill>
              </a:rPr>
              <a:t>: Fresh water snail </a:t>
            </a:r>
            <a:r>
              <a:rPr lang="en-US" altLang="en-US" sz="2800" b="1" dirty="0">
                <a:solidFill>
                  <a:srgbClr val="C00000"/>
                </a:solidFill>
              </a:rPr>
              <a:t>(</a:t>
            </a:r>
            <a:r>
              <a:rPr lang="en-US" altLang="en-US" sz="2800" b="1" i="1" dirty="0" err="1">
                <a:solidFill>
                  <a:srgbClr val="C00000"/>
                </a:solidFill>
              </a:rPr>
              <a:t>Semisulcospira</a:t>
            </a:r>
            <a:r>
              <a:rPr lang="en-US" altLang="en-US" sz="2800" b="1" i="1" dirty="0">
                <a:solidFill>
                  <a:srgbClr val="C00000"/>
                </a:solidFill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</a:rPr>
              <a:t>libertina</a:t>
            </a:r>
            <a:r>
              <a:rPr lang="en-US" altLang="en-US" sz="2800" b="1" dirty="0">
                <a:solidFill>
                  <a:srgbClr val="C00000"/>
                </a:solidFill>
              </a:rPr>
              <a:t>).</a:t>
            </a:r>
          </a:p>
          <a:p>
            <a:pPr marL="0" indent="0" algn="l" rtl="0" eaLnBrk="1" hangingPunct="1">
              <a:lnSpc>
                <a:spcPct val="150000"/>
              </a:lnSpc>
              <a:buNone/>
            </a:pPr>
            <a:r>
              <a:rPr lang="en-US" altLang="en-US" sz="2800" b="1" dirty="0">
                <a:sym typeface="Wingdings" panose="05000000000000000000" pitchFamily="2" charset="2"/>
              </a:rPr>
              <a:t>           </a:t>
            </a:r>
            <a:r>
              <a:rPr lang="en-US" altLang="en-US" sz="2800" b="1" dirty="0">
                <a:solidFill>
                  <a:srgbClr val="002060"/>
                </a:solidFill>
                <a:sym typeface="Wingdings" panose="05000000000000000000" pitchFamily="2" charset="2"/>
              </a:rPr>
              <a:t></a:t>
            </a:r>
            <a:r>
              <a:rPr lang="en-US" altLang="en-US" sz="2800" b="1" dirty="0">
                <a:solidFill>
                  <a:srgbClr val="002060"/>
                </a:solidFill>
              </a:rPr>
              <a:t> 2</a:t>
            </a:r>
            <a:r>
              <a:rPr lang="en-US" altLang="en-US" sz="2800" b="1" baseline="30000" dirty="0">
                <a:solidFill>
                  <a:srgbClr val="002060"/>
                </a:solidFill>
              </a:rPr>
              <a:t>nd</a:t>
            </a:r>
            <a:r>
              <a:rPr lang="en-US" altLang="en-US" sz="2800" b="1" dirty="0">
                <a:solidFill>
                  <a:srgbClr val="002060"/>
                </a:solidFill>
              </a:rPr>
              <a:t>: Fresh water cray fish or crabs.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C00000"/>
                </a:solidFill>
              </a:rPr>
              <a:t>Mode of infection: </a:t>
            </a:r>
            <a:r>
              <a:rPr lang="en-US" b="1" dirty="0">
                <a:solidFill>
                  <a:srgbClr val="002060"/>
                </a:solidFill>
              </a:rPr>
              <a:t>Infection occurs by eating raw or undercooked crabs or cray fish containing encysted metacercaria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(I.S)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alt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3B8A6-FE5D-D7C1-0391-537B0D92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 descr="Crayfish – Field Station">
            <a:extLst>
              <a:ext uri="{FF2B5EF4-FFF2-40B4-BE49-F238E27FC236}">
                <a16:creationId xmlns:a16="http://schemas.microsoft.com/office/drawing/2014/main" id="{EE907535-1431-4768-E419-ED0D4608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27" y="42276"/>
            <a:ext cx="2397205" cy="14605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Paragonimus crab">
            <a:extLst>
              <a:ext uri="{FF2B5EF4-FFF2-40B4-BE49-F238E27FC236}">
                <a16:creationId xmlns:a16="http://schemas.microsoft.com/office/drawing/2014/main" id="{8B1CD86C-D052-ABF4-D255-2F1B45384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5"/>
          <a:stretch/>
        </p:blipFill>
        <p:spPr bwMode="auto">
          <a:xfrm>
            <a:off x="3347453" y="42276"/>
            <a:ext cx="2786063" cy="139248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0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F75C1C-65C8-7D27-82BE-6CFDC858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967B-1217-4757-9CD1-38D20E674AF2}" type="slidenum">
              <a:rPr lang="en-US" smtClean="0"/>
              <a:t>8</a:t>
            </a:fld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DDB2176-C444-17BD-A371-35CD616BDE84}"/>
              </a:ext>
            </a:extLst>
          </p:cNvPr>
          <p:cNvSpPr txBox="1">
            <a:spLocks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r" defTabSz="4572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r" defTabSz="4572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r" defTabSz="4572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r" defTabSz="4572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80E5403C-E771-45AA-8CFC-17C7FC04B277}" type="slidenum">
              <a:rPr lang="ar-SA" altLang="en-US" smtClean="0">
                <a:solidFill>
                  <a:srgbClr val="045C75"/>
                </a:solidFill>
              </a:rPr>
              <a:pPr eaLnBrk="1" hangingPunct="1"/>
              <a:t>8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17BF0B3D-12DF-F35A-1336-0C633A46757C}"/>
              </a:ext>
            </a:extLst>
          </p:cNvPr>
          <p:cNvSpPr/>
          <p:nvPr/>
        </p:nvSpPr>
        <p:spPr>
          <a:xfrm>
            <a:off x="1285875" y="214313"/>
            <a:ext cx="6929438" cy="714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Pathogenesis &amp;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ar-EG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15D20-C418-B12E-F7CB-1D9378BB0808}"/>
              </a:ext>
            </a:extLst>
          </p:cNvPr>
          <p:cNvSpPr txBox="1"/>
          <p:nvPr/>
        </p:nvSpPr>
        <p:spPr>
          <a:xfrm>
            <a:off x="2214563" y="1071563"/>
            <a:ext cx="4786312" cy="523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Diseases :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Paragonimiasis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E95446-2DEA-B066-A5A9-CA4DF238CD57}"/>
              </a:ext>
            </a:extLst>
          </p:cNvPr>
          <p:cNvCxnSpPr/>
          <p:nvPr/>
        </p:nvCxnSpPr>
        <p:spPr>
          <a:xfrm rot="5400000">
            <a:off x="4286250" y="1714501"/>
            <a:ext cx="1428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E00773-3CC6-3778-9FA1-B6EB51717BBD}"/>
              </a:ext>
            </a:extLst>
          </p:cNvPr>
          <p:cNvCxnSpPr/>
          <p:nvPr/>
        </p:nvCxnSpPr>
        <p:spPr>
          <a:xfrm flipV="1">
            <a:off x="4357688" y="1785938"/>
            <a:ext cx="250031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CA5EA6-58A1-907F-88D9-57CC33AB510A}"/>
              </a:ext>
            </a:extLst>
          </p:cNvPr>
          <p:cNvCxnSpPr/>
          <p:nvPr/>
        </p:nvCxnSpPr>
        <p:spPr>
          <a:xfrm rot="10800000">
            <a:off x="1143000" y="1785938"/>
            <a:ext cx="3214688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569393-7ACF-30AD-7C8E-D44040B916E3}"/>
              </a:ext>
            </a:extLst>
          </p:cNvPr>
          <p:cNvCxnSpPr/>
          <p:nvPr/>
        </p:nvCxnSpPr>
        <p:spPr>
          <a:xfrm rot="5400000">
            <a:off x="1000919" y="19280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BDDFA4-1420-442F-E66D-4A13282E825B}"/>
              </a:ext>
            </a:extLst>
          </p:cNvPr>
          <p:cNvCxnSpPr/>
          <p:nvPr/>
        </p:nvCxnSpPr>
        <p:spPr>
          <a:xfrm rot="5400000">
            <a:off x="4215607" y="19280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16D673-AB06-11ED-5D69-D4163ED6C685}"/>
              </a:ext>
            </a:extLst>
          </p:cNvPr>
          <p:cNvCxnSpPr/>
          <p:nvPr/>
        </p:nvCxnSpPr>
        <p:spPr>
          <a:xfrm rot="5400000">
            <a:off x="6680200" y="1963738"/>
            <a:ext cx="357187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E1AA6C-3A55-8AD5-7D57-80BCBC09EB3E}"/>
              </a:ext>
            </a:extLst>
          </p:cNvPr>
          <p:cNvSpPr txBox="1"/>
          <p:nvPr/>
        </p:nvSpPr>
        <p:spPr>
          <a:xfrm>
            <a:off x="357188" y="2071688"/>
            <a:ext cx="2214562" cy="4618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Adult worms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live in lung and stimulate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granulomatous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tissue fibrous capsule surrounding worms and eggs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forming cyst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containing blood tinged fluid.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199AD03-E293-B474-4EA8-5D6B24D97A73}"/>
              </a:ext>
            </a:extLst>
          </p:cNvPr>
          <p:cNvCxnSpPr/>
          <p:nvPr/>
        </p:nvCxnSpPr>
        <p:spPr>
          <a:xfrm>
            <a:off x="1214438" y="4000500"/>
            <a:ext cx="357187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C1455F-3F6B-7BC8-5558-22B9C4AC7C23}"/>
              </a:ext>
            </a:extLst>
          </p:cNvPr>
          <p:cNvSpPr txBox="1"/>
          <p:nvPr/>
        </p:nvSpPr>
        <p:spPr>
          <a:xfrm>
            <a:off x="3000375" y="2071688"/>
            <a:ext cx="2786063" cy="46180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Rupture of the cyst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into bronchioles causes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pulmonary symptoms such as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fever,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chest pain and cough with rusty sputum (blood tinged with eggs)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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endemic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haemoptysis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rtl="0">
              <a:lnSpc>
                <a:spcPct val="150000"/>
              </a:lnSpc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Chronic cases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resemble pulmonary tuberculosis.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731FEF-7A60-FFC6-424E-79AF2DF4837C}"/>
              </a:ext>
            </a:extLst>
          </p:cNvPr>
          <p:cNvSpPr txBox="1"/>
          <p:nvPr/>
        </p:nvSpPr>
        <p:spPr>
          <a:xfrm>
            <a:off x="6143625" y="2143125"/>
            <a:ext cx="2714625" cy="420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rtl="0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Complications: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Pulmonary :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pneumonia, bronchitis, lung abscess &amp;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pneumo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-thorax and pleural effusion.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CNS :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seizures, coma , paralysis.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GIT: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abdominal pain &amp; diarrhea.</a:t>
            </a:r>
          </a:p>
          <a:p>
            <a:pPr algn="l" rtl="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Skin: 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migratory allergic skin lesions.</a:t>
            </a:r>
          </a:p>
        </p:txBody>
      </p:sp>
      <p:pic>
        <p:nvPicPr>
          <p:cNvPr id="3" name="Picture 6" descr="No photo description available.">
            <a:extLst>
              <a:ext uri="{FF2B5EF4-FFF2-40B4-BE49-F238E27FC236}">
                <a16:creationId xmlns:a16="http://schemas.microsoft.com/office/drawing/2014/main" id="{9E74259D-6814-1030-29B7-83E618ADB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20" y="119923"/>
            <a:ext cx="685563" cy="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37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4E73BE5-6A65-1130-7214-C7A5BB13F657}"/>
              </a:ext>
            </a:extLst>
          </p:cNvPr>
          <p:cNvSpPr txBox="1">
            <a:spLocks/>
          </p:cNvSpPr>
          <p:nvPr/>
        </p:nvSpPr>
        <p:spPr>
          <a:xfrm>
            <a:off x="8291598" y="6435695"/>
            <a:ext cx="7620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r" defTabSz="4572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r" defTabSz="4572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r" defTabSz="4572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r" defTabSz="457200" rtl="1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8585F115-C7B3-49AD-AB07-1576E52D6312}" type="slidenum">
              <a:rPr lang="ar-SA" altLang="en-US" smtClean="0">
                <a:solidFill>
                  <a:srgbClr val="045C75"/>
                </a:solidFill>
              </a:rPr>
              <a:pPr eaLnBrk="1" hangingPunct="1"/>
              <a:t>9</a:t>
            </a:fld>
            <a:endParaRPr lang="en-US" altLang="en-US">
              <a:solidFill>
                <a:srgbClr val="045C75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2F5DCB8-D4EA-295F-863C-D9B447201038}"/>
              </a:ext>
            </a:extLst>
          </p:cNvPr>
          <p:cNvSpPr/>
          <p:nvPr/>
        </p:nvSpPr>
        <p:spPr>
          <a:xfrm>
            <a:off x="1571625" y="96837"/>
            <a:ext cx="5857875" cy="714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Laboratory Diagnosis</a:t>
            </a:r>
            <a:endParaRPr lang="ar-EG" sz="40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87E53B-9C2D-FE74-06CB-E730F7CB5AF6}"/>
              </a:ext>
            </a:extLst>
          </p:cNvPr>
          <p:cNvCxnSpPr/>
          <p:nvPr/>
        </p:nvCxnSpPr>
        <p:spPr>
          <a:xfrm rot="5400000">
            <a:off x="4179888" y="963613"/>
            <a:ext cx="357187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0AA4CB-D941-252E-5CA3-8D29F8510E10}"/>
              </a:ext>
            </a:extLst>
          </p:cNvPr>
          <p:cNvCxnSpPr/>
          <p:nvPr/>
        </p:nvCxnSpPr>
        <p:spPr>
          <a:xfrm>
            <a:off x="4357688" y="1143000"/>
            <a:ext cx="3214687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E8B7E6-BCA1-926F-870C-CD42C06E548C}"/>
              </a:ext>
            </a:extLst>
          </p:cNvPr>
          <p:cNvCxnSpPr/>
          <p:nvPr/>
        </p:nvCxnSpPr>
        <p:spPr>
          <a:xfrm rot="10800000">
            <a:off x="1714500" y="1143000"/>
            <a:ext cx="264318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35032E-9C4D-2994-E844-B763942547E7}"/>
              </a:ext>
            </a:extLst>
          </p:cNvPr>
          <p:cNvCxnSpPr/>
          <p:nvPr/>
        </p:nvCxnSpPr>
        <p:spPr>
          <a:xfrm rot="5400000">
            <a:off x="1536700" y="1320800"/>
            <a:ext cx="35718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1B5DD27-76C6-3DE9-40F0-5D7F060D809B}"/>
              </a:ext>
            </a:extLst>
          </p:cNvPr>
          <p:cNvCxnSpPr/>
          <p:nvPr/>
        </p:nvCxnSpPr>
        <p:spPr>
          <a:xfrm rot="5400000">
            <a:off x="7394575" y="1320800"/>
            <a:ext cx="35718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B0CC00-FEDA-1ED1-5691-E48A7C0C018D}"/>
              </a:ext>
            </a:extLst>
          </p:cNvPr>
          <p:cNvSpPr txBox="1"/>
          <p:nvPr/>
        </p:nvSpPr>
        <p:spPr>
          <a:xfrm>
            <a:off x="1071563" y="1500188"/>
            <a:ext cx="1357312" cy="523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4FD31-5185-B488-F0F5-81C35032A253}"/>
              </a:ext>
            </a:extLst>
          </p:cNvPr>
          <p:cNvSpPr txBox="1"/>
          <p:nvPr/>
        </p:nvSpPr>
        <p:spPr>
          <a:xfrm>
            <a:off x="7172410" y="1516973"/>
            <a:ext cx="1500188" cy="5238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Indirect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0DF7E5-C932-2AAC-D65B-6EEC095462A9}"/>
              </a:ext>
            </a:extLst>
          </p:cNvPr>
          <p:cNvSpPr txBox="1"/>
          <p:nvPr/>
        </p:nvSpPr>
        <p:spPr>
          <a:xfrm>
            <a:off x="324963" y="2361254"/>
            <a:ext cx="3278076" cy="17030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Detection of eggs &amp; sometimes adult in rusty sputum.</a:t>
            </a:r>
          </a:p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Detection of eggs in stool.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EE396-108C-249F-BA23-40B4A6EB62D0}"/>
              </a:ext>
            </a:extLst>
          </p:cNvPr>
          <p:cNvSpPr txBox="1"/>
          <p:nvPr/>
        </p:nvSpPr>
        <p:spPr>
          <a:xfrm>
            <a:off x="5576338" y="2693984"/>
            <a:ext cx="3124946" cy="14276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Serological tests: CFT and ELISA</a:t>
            </a:r>
          </a:p>
          <a:p>
            <a:pPr algn="l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High eosinophilia.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BA152C-C7A7-4C8D-4349-63D22F9D1116}"/>
              </a:ext>
            </a:extLst>
          </p:cNvPr>
          <p:cNvCxnSpPr/>
          <p:nvPr/>
        </p:nvCxnSpPr>
        <p:spPr>
          <a:xfrm rot="5400000">
            <a:off x="1585828" y="2202456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7CCD90-B24F-8292-4E0F-44B73F3C5FA4}"/>
              </a:ext>
            </a:extLst>
          </p:cNvPr>
          <p:cNvCxnSpPr/>
          <p:nvPr/>
        </p:nvCxnSpPr>
        <p:spPr>
          <a:xfrm rot="5400000">
            <a:off x="7707688" y="2269565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The patient's mother was later diagnosed with pulmonary paragonimiasis. (A) A chest CT scan shows bronchiectasis with mild ground-glass opacity in the left upper lobe (October 2011). (B) A chest radiograph reveals hydropneumothorax in the left lung (February 2012).">
            <a:extLst>
              <a:ext uri="{FF2B5EF4-FFF2-40B4-BE49-F238E27FC236}">
                <a16:creationId xmlns:a16="http://schemas.microsoft.com/office/drawing/2014/main" id="{554F9F33-DB07-074C-26DD-F70E3CEE0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66"/>
          <a:stretch/>
        </p:blipFill>
        <p:spPr bwMode="auto">
          <a:xfrm>
            <a:off x="2799531" y="4105709"/>
            <a:ext cx="2705919" cy="269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">
            <a:extLst>
              <a:ext uri="{FF2B5EF4-FFF2-40B4-BE49-F238E27FC236}">
                <a16:creationId xmlns:a16="http://schemas.microsoft.com/office/drawing/2014/main" id="{900DFB5C-0C1C-0120-A025-817AFE7EB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4546600"/>
            <a:ext cx="2200275" cy="2214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aragonimus westermani - Wikipedia">
            <a:extLst>
              <a:ext uri="{FF2B5EF4-FFF2-40B4-BE49-F238E27FC236}">
                <a16:creationId xmlns:a16="http://schemas.microsoft.com/office/drawing/2014/main" id="{DD680BF2-736E-724A-D332-456739451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49450" y="1065301"/>
            <a:ext cx="1889490" cy="27747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ong axis of the body of the young adult worm of paragonimus westermani...  | Download Scientific Diagram">
            <a:extLst>
              <a:ext uri="{FF2B5EF4-FFF2-40B4-BE49-F238E27FC236}">
                <a16:creationId xmlns:a16="http://schemas.microsoft.com/office/drawing/2014/main" id="{6324632F-2175-C5EB-62A1-86B73BEE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63" y="1250117"/>
            <a:ext cx="1887902" cy="1353764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No photo description available.">
            <a:extLst>
              <a:ext uri="{FF2B5EF4-FFF2-40B4-BE49-F238E27FC236}">
                <a16:creationId xmlns:a16="http://schemas.microsoft.com/office/drawing/2014/main" id="{F087FD59-8054-2188-00AF-9048F27D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20" y="119923"/>
            <a:ext cx="685563" cy="63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4D1788-9BD8-243B-CDFD-9BBFF9511444}"/>
              </a:ext>
            </a:extLst>
          </p:cNvPr>
          <p:cNvSpPr txBox="1"/>
          <p:nvPr/>
        </p:nvSpPr>
        <p:spPr>
          <a:xfrm>
            <a:off x="5576338" y="4197510"/>
            <a:ext cx="3124946" cy="254056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Chest X ray &amp; CT : ring shadow opacity comprising several small  contagious cavities resembling bunch of grapes.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7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1213</TotalTime>
  <Words>1201</Words>
  <Application>Microsoft Office PowerPoint</Application>
  <PresentationFormat>On-screen Show (4:3)</PresentationFormat>
  <Paragraphs>198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Century Gothic</vt:lpstr>
      <vt:lpstr>Pristina</vt:lpstr>
      <vt:lpstr>Times New Roman</vt:lpstr>
      <vt:lpstr>Wingdings</vt:lpstr>
      <vt:lpstr>Wingdings 2</vt:lpstr>
      <vt:lpstr>Office Theme</vt:lpstr>
      <vt:lpstr>  Respiratory Module (2023-2024) Paragonimus westermani (Lung Fluke) Class: Trematoda</vt:lpstr>
      <vt:lpstr>PowerPoint Presentation</vt:lpstr>
      <vt:lpstr>PowerPoint Presentation</vt:lpstr>
      <vt:lpstr>Morphology</vt:lpstr>
      <vt:lpstr>PowerPoint Presentation</vt:lpstr>
      <vt:lpstr>PowerPoint Presentation</vt:lpstr>
      <vt:lpstr>Life cycle</vt:lpstr>
      <vt:lpstr>PowerPoint Presentation</vt:lpstr>
      <vt:lpstr>PowerPoint Presentation</vt:lpstr>
      <vt:lpstr>PowerPoint Presentation</vt:lpstr>
      <vt:lpstr>Echinococcus granulosus Class: Cestoda</vt:lpstr>
      <vt:lpstr>PowerPoint Presentation</vt:lpstr>
      <vt:lpstr>1- Adult worm of  E. granulosus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microbiology</dc:title>
  <dc:creator>dina1580Staff</dc:creator>
  <cp:lastModifiedBy>Dina M. Abouraya</cp:lastModifiedBy>
  <cp:revision>242</cp:revision>
  <dcterms:created xsi:type="dcterms:W3CDTF">2023-10-03T07:41:47Z</dcterms:created>
  <dcterms:modified xsi:type="dcterms:W3CDTF">2023-10-09T21:30:30Z</dcterms:modified>
</cp:coreProperties>
</file>