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3.xml" ContentType="application/vnd.openxmlformats-officedocument.presentationml.tags+xml"/>
  <Override PartName="/ppt/tags/tag20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7.xml" ContentType="application/vnd.openxmlformats-officedocument.presentationml.tags+xml"/>
  <Override PartName="/docProps/app.xml" ContentType="application/vnd.openxmlformats-officedocument.extended-properties+xml"/>
  <Override PartName="/ppt/tags/tag21.xml" ContentType="application/vnd.openxmlformats-officedocument.presentationml.tags+xml"/>
  <Override PartName="/ppt/tags/tag8.xml" ContentType="application/vnd.openxmlformats-officedocument.presentationml.tags+xml"/>
  <Override PartName="/ppt/tags/tag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ppt/tags/tag29.xml" ContentType="application/vnd.openxmlformats-officedocument.presentationml.tags+xml"/>
  <Override PartName="/ppt/tags/tag23.xml" ContentType="application/vnd.openxmlformats-officedocument.presentationml.tags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tags/tag3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73" r:id="rId2"/>
  </p:sldMasterIdLst>
  <p:notesMasterIdLst>
    <p:notesMasterId r:id="rId43"/>
  </p:notesMasterIdLst>
  <p:sldIdLst>
    <p:sldId id="920" r:id="rId3"/>
    <p:sldId id="256" r:id="rId4"/>
    <p:sldId id="290" r:id="rId5"/>
    <p:sldId id="281" r:id="rId6"/>
    <p:sldId id="291" r:id="rId7"/>
    <p:sldId id="293" r:id="rId8"/>
    <p:sldId id="294" r:id="rId9"/>
    <p:sldId id="903" r:id="rId10"/>
    <p:sldId id="413" r:id="rId11"/>
    <p:sldId id="296" r:id="rId12"/>
    <p:sldId id="575" r:id="rId13"/>
    <p:sldId id="921" r:id="rId14"/>
    <p:sldId id="922" r:id="rId15"/>
    <p:sldId id="260" r:id="rId16"/>
    <p:sldId id="306" r:id="rId17"/>
    <p:sldId id="310" r:id="rId18"/>
    <p:sldId id="923" r:id="rId19"/>
    <p:sldId id="925" r:id="rId20"/>
    <p:sldId id="400" r:id="rId21"/>
    <p:sldId id="940" r:id="rId22"/>
    <p:sldId id="941" r:id="rId23"/>
    <p:sldId id="963" r:id="rId24"/>
    <p:sldId id="964" r:id="rId25"/>
    <p:sldId id="965" r:id="rId26"/>
    <p:sldId id="966" r:id="rId27"/>
    <p:sldId id="967" r:id="rId28"/>
    <p:sldId id="968" r:id="rId29"/>
    <p:sldId id="969" r:id="rId30"/>
    <p:sldId id="970" r:id="rId31"/>
    <p:sldId id="971" r:id="rId32"/>
    <p:sldId id="942" r:id="rId33"/>
    <p:sldId id="943" r:id="rId34"/>
    <p:sldId id="944" r:id="rId35"/>
    <p:sldId id="945" r:id="rId36"/>
    <p:sldId id="946" r:id="rId37"/>
    <p:sldId id="947" r:id="rId38"/>
    <p:sldId id="948" r:id="rId39"/>
    <p:sldId id="949" r:id="rId40"/>
    <p:sldId id="950" r:id="rId41"/>
    <p:sldId id="9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4252-F5BC-4F09-8E36-7912016456B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D5B5-C9AD-482F-8563-49B6ED73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9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3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0DC4B-82B5-4CFF-929C-AB63E8ED04ED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3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2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Tentorium</a:t>
            </a:r>
            <a:r>
              <a:rPr lang="en-US" b="1" dirty="0"/>
              <a:t> </a:t>
            </a:r>
            <a:r>
              <a:rPr lang="en-US" b="1" dirty="0" err="1"/>
              <a:t>cerebelli</a:t>
            </a:r>
            <a:endParaRPr lang="en-US" b="1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a </a:t>
            </a:r>
            <a:r>
              <a:rPr lang="en-US" sz="1200" b="1" dirty="0">
                <a:solidFill>
                  <a:srgbClr val="009900"/>
                </a:solidFill>
              </a:rPr>
              <a:t>Sloping tent</a:t>
            </a:r>
            <a:r>
              <a:rPr lang="en-US" sz="1050" b="1" dirty="0">
                <a:solidFill>
                  <a:srgbClr val="009900"/>
                </a:solidFill>
              </a:rPr>
              <a:t>-</a:t>
            </a:r>
            <a:r>
              <a:rPr lang="en-US" sz="1200" b="1" dirty="0">
                <a:solidFill>
                  <a:srgbClr val="009900"/>
                </a:solidFill>
              </a:rPr>
              <a:t>shaped </a:t>
            </a:r>
            <a:r>
              <a:rPr lang="en-US" sz="1200" b="1" dirty="0" err="1">
                <a:solidFill>
                  <a:srgbClr val="009900"/>
                </a:solidFill>
              </a:rPr>
              <a:t>dural</a:t>
            </a:r>
            <a:r>
              <a:rPr lang="en-US" sz="1200" b="1" dirty="0">
                <a:solidFill>
                  <a:srgbClr val="009900"/>
                </a:solidFill>
              </a:rPr>
              <a:t> fold</a:t>
            </a:r>
            <a:r>
              <a:rPr lang="en-US" sz="1050" b="1" dirty="0">
                <a:solidFill>
                  <a:srgbClr val="009900"/>
                </a:solidFill>
              </a:rPr>
              <a:t> </a:t>
            </a:r>
            <a:r>
              <a:rPr lang="en-US" dirty="0"/>
              <a:t>of dura mater that supports the occipital lobes of the cerebral hemispheres and covers the cerebellum.</a:t>
            </a:r>
          </a:p>
          <a:p>
            <a:pPr lvl="1"/>
            <a:r>
              <a:rPr lang="en-US" dirty="0"/>
              <a:t>Has a free internal concave border, that bounds the </a:t>
            </a:r>
            <a:r>
              <a:rPr lang="en-US" dirty="0" err="1"/>
              <a:t>tentorial</a:t>
            </a:r>
            <a:r>
              <a:rPr lang="en-US" dirty="0"/>
              <a:t> notch, whereas its external convex border encloses the transverse sinus posteriorly and the superior petrosal sinus anteriorly. The free border is anchored to the anterior </a:t>
            </a:r>
            <a:r>
              <a:rPr lang="en-US" dirty="0" err="1"/>
              <a:t>coronoid</a:t>
            </a:r>
            <a:r>
              <a:rPr lang="en-US" dirty="0"/>
              <a:t> process, whereas the attached border is attached to the posterior </a:t>
            </a:r>
            <a:r>
              <a:rPr lang="en-US" dirty="0" err="1"/>
              <a:t>clinoid</a:t>
            </a:r>
            <a:r>
              <a:rPr lang="en-US" dirty="0"/>
              <a:t>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5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1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6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0DC4B-82B5-4CFF-929C-AB63E8ED04ED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0DC4B-82B5-4CFF-929C-AB63E8ED04ED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14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Cavernous sinuses</a:t>
            </a:r>
          </a:p>
          <a:p>
            <a:r>
              <a:rPr lang="en-US" dirty="0"/>
              <a:t>Are located on each side of the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r>
              <a:rPr lang="en-US" dirty="0"/>
              <a:t> and the body of the sphenoid bone and lie between the meningeal and </a:t>
            </a:r>
            <a:r>
              <a:rPr lang="en-US" dirty="0" err="1"/>
              <a:t>periosteal</a:t>
            </a:r>
            <a:r>
              <a:rPr lang="en-US" dirty="0"/>
              <a:t> layers of the dura mater.</a:t>
            </a:r>
          </a:p>
          <a:p>
            <a:r>
              <a:rPr lang="en-US" dirty="0"/>
              <a:t>The internal carotid artery and the </a:t>
            </a:r>
            <a:r>
              <a:rPr lang="en-US" dirty="0" err="1"/>
              <a:t>abducens</a:t>
            </a:r>
            <a:r>
              <a:rPr lang="en-US" dirty="0"/>
              <a:t> nerve pass through these sinuses. In addition, the </a:t>
            </a:r>
            <a:r>
              <a:rPr lang="en-US" dirty="0" err="1"/>
              <a:t>oculomotor</a:t>
            </a:r>
            <a:r>
              <a:rPr lang="en-US" dirty="0"/>
              <a:t>, </a:t>
            </a:r>
            <a:r>
              <a:rPr lang="en-US" dirty="0" err="1"/>
              <a:t>trochlear</a:t>
            </a:r>
            <a:r>
              <a:rPr lang="en-US" dirty="0"/>
              <a:t>, ophthalmic, and maxillary nerves pass forward in the lateral wall of these sinuses.</a:t>
            </a:r>
          </a:p>
          <a:p>
            <a:r>
              <a:rPr lang="en-US" dirty="0"/>
              <a:t>Communicate with the </a:t>
            </a:r>
            <a:r>
              <a:rPr lang="en-US" dirty="0" err="1"/>
              <a:t>pterygoid</a:t>
            </a:r>
            <a:r>
              <a:rPr lang="en-US" dirty="0"/>
              <a:t> venous plexus by emissary veins and receive the superior ophthalmic vein.</a:t>
            </a:r>
          </a:p>
          <a:p>
            <a:r>
              <a:rPr lang="en-US" b="1" dirty="0"/>
              <a:t>Superior petrosal sinus</a:t>
            </a:r>
          </a:p>
          <a:p>
            <a:r>
              <a:rPr lang="en-US" dirty="0"/>
              <a:t>Lies in the margin of the </a:t>
            </a:r>
            <a:r>
              <a:rPr lang="en-US" dirty="0" err="1"/>
              <a:t>tentorium</a:t>
            </a:r>
            <a:r>
              <a:rPr lang="en-US" dirty="0"/>
              <a:t> </a:t>
            </a:r>
            <a:r>
              <a:rPr lang="en-US" dirty="0" err="1"/>
              <a:t>cerebelli</a:t>
            </a:r>
            <a:r>
              <a:rPr lang="en-US" dirty="0"/>
              <a:t>, running from the posterior end of the cavernous sinus to the transverse sinus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235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Coronal section==== Transverse section</a:t>
            </a:r>
          </a:p>
          <a:p>
            <a:r>
              <a:rPr lang="en-US" b="1" dirty="0"/>
              <a:t>Cavernous sinuses</a:t>
            </a:r>
          </a:p>
          <a:p>
            <a:r>
              <a:rPr lang="en-US" dirty="0"/>
              <a:t>Are located on each side of the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r>
              <a:rPr lang="en-US" dirty="0"/>
              <a:t> and the body of the sphenoid bone and lie between the meningeal and </a:t>
            </a:r>
            <a:r>
              <a:rPr lang="en-US" dirty="0" err="1"/>
              <a:t>periosteal</a:t>
            </a:r>
            <a:r>
              <a:rPr lang="en-US" dirty="0"/>
              <a:t> layers of the dura mater.</a:t>
            </a:r>
          </a:p>
          <a:p>
            <a:r>
              <a:rPr lang="en-US" dirty="0"/>
              <a:t>The internal carotid artery and the </a:t>
            </a:r>
            <a:r>
              <a:rPr lang="en-US" dirty="0" err="1"/>
              <a:t>abducens</a:t>
            </a:r>
            <a:r>
              <a:rPr lang="en-US" dirty="0"/>
              <a:t> nerve pass through these sinuses. In addition, the </a:t>
            </a:r>
            <a:r>
              <a:rPr lang="en-US" dirty="0" err="1"/>
              <a:t>oculomotor</a:t>
            </a:r>
            <a:r>
              <a:rPr lang="en-US" dirty="0"/>
              <a:t>, </a:t>
            </a:r>
            <a:r>
              <a:rPr lang="en-US" dirty="0" err="1"/>
              <a:t>trochlear</a:t>
            </a:r>
            <a:r>
              <a:rPr lang="en-US" dirty="0"/>
              <a:t>, ophthalmic, and maxillary nerves pass forward in the lateral wall of these sinuses.</a:t>
            </a:r>
          </a:p>
          <a:p>
            <a:r>
              <a:rPr lang="en-US" dirty="0"/>
              <a:t>Communicate with the </a:t>
            </a:r>
            <a:r>
              <a:rPr lang="en-US" dirty="0" err="1"/>
              <a:t>pterygoid</a:t>
            </a:r>
            <a:r>
              <a:rPr lang="en-US" dirty="0"/>
              <a:t> venous plexus by emissary veins and receive the superior ophthalmic vein.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836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Cavernous sinuses</a:t>
            </a:r>
          </a:p>
          <a:p>
            <a:r>
              <a:rPr lang="en-US" dirty="0"/>
              <a:t>Are located on each side of the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r>
              <a:rPr lang="en-US" dirty="0"/>
              <a:t> and the body of the sphenoid bone and lie between the meningeal and </a:t>
            </a:r>
            <a:r>
              <a:rPr lang="en-US" dirty="0" err="1"/>
              <a:t>periosteal</a:t>
            </a:r>
            <a:r>
              <a:rPr lang="en-US" dirty="0"/>
              <a:t> layers of the dura mater.</a:t>
            </a:r>
          </a:p>
          <a:p>
            <a:r>
              <a:rPr lang="en-US" dirty="0"/>
              <a:t>The internal carotid artery and the </a:t>
            </a:r>
            <a:r>
              <a:rPr lang="en-US" dirty="0" err="1"/>
              <a:t>abducens</a:t>
            </a:r>
            <a:r>
              <a:rPr lang="en-US" dirty="0"/>
              <a:t> nerve pass through these sinuses. In addition, the </a:t>
            </a:r>
            <a:r>
              <a:rPr lang="en-US" dirty="0" err="1"/>
              <a:t>oculomotor</a:t>
            </a:r>
            <a:r>
              <a:rPr lang="en-US" dirty="0"/>
              <a:t>, </a:t>
            </a:r>
            <a:r>
              <a:rPr lang="en-US" dirty="0" err="1"/>
              <a:t>trochlear</a:t>
            </a:r>
            <a:r>
              <a:rPr lang="en-US" dirty="0"/>
              <a:t>, ophthalmic, and maxillary nerves pass forward in the lateral wall of these sinuses.</a:t>
            </a:r>
          </a:p>
          <a:p>
            <a:r>
              <a:rPr lang="en-US" dirty="0"/>
              <a:t>Communicate with the </a:t>
            </a:r>
            <a:r>
              <a:rPr lang="en-US" dirty="0" err="1"/>
              <a:t>pterygoid</a:t>
            </a:r>
            <a:r>
              <a:rPr lang="en-US" dirty="0"/>
              <a:t> venous plexus by emissary veins and receive the superior ophthalmic vein.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62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Noto Naskh Arabic UI"/>
              </a:rPr>
              <a:t>Inferior ophthalmic vein drains directly into the </a:t>
            </a:r>
            <a:r>
              <a:rPr lang="en-US" b="1" i="0" dirty="0">
                <a:solidFill>
                  <a:srgbClr val="5F6368"/>
                </a:solidFill>
                <a:effectLst/>
                <a:latin typeface="Noto Naskh Arabic UI"/>
              </a:rPr>
              <a:t>cavernous sinus</a:t>
            </a:r>
            <a:r>
              <a:rPr lang="en-US" b="0" i="0" dirty="0">
                <a:solidFill>
                  <a:srgbClr val="4D5156"/>
                </a:solidFill>
                <a:effectLst/>
                <a:latin typeface="Noto Naskh Arabic UI"/>
              </a:rPr>
              <a:t>, or into the superior </a:t>
            </a:r>
            <a:r>
              <a:rPr lang="en-US" b="1" i="0" dirty="0">
                <a:solidFill>
                  <a:srgbClr val="5F6368"/>
                </a:solidFill>
                <a:effectLst/>
                <a:latin typeface="Noto Naskh Arabic UI"/>
              </a:rPr>
              <a:t>ophthalmic vein</a:t>
            </a:r>
          </a:p>
          <a:p>
            <a:r>
              <a:rPr lang="en-US" b="1" dirty="0">
                <a:solidFill>
                  <a:srgbClr val="5F6368"/>
                </a:solidFill>
                <a:latin typeface="Noto Naskh Arabic UI"/>
              </a:rPr>
              <a:t>Central vein of the retina </a:t>
            </a:r>
            <a:r>
              <a:rPr lang="en-US" b="0" i="0" dirty="0">
                <a:solidFill>
                  <a:srgbClr val="4D5156"/>
                </a:solidFill>
                <a:effectLst/>
                <a:latin typeface="Noto Naskh Arabic UI"/>
              </a:rPr>
              <a:t>drains directly into the </a:t>
            </a:r>
            <a:r>
              <a:rPr lang="en-US" b="1" i="0" dirty="0">
                <a:solidFill>
                  <a:srgbClr val="5F6368"/>
                </a:solidFill>
                <a:effectLst/>
                <a:latin typeface="Noto Naskh Arabic UI"/>
              </a:rPr>
              <a:t>cavernous sinus</a:t>
            </a:r>
            <a:r>
              <a:rPr lang="en-US" b="0" i="0" dirty="0">
                <a:solidFill>
                  <a:srgbClr val="4D5156"/>
                </a:solidFill>
                <a:effectLst/>
                <a:latin typeface="Noto Naskh Arabic UI"/>
              </a:rPr>
              <a:t>, or into the superior </a:t>
            </a:r>
            <a:r>
              <a:rPr lang="en-US" b="1" i="0" dirty="0">
                <a:solidFill>
                  <a:srgbClr val="5F6368"/>
                </a:solidFill>
                <a:effectLst/>
                <a:latin typeface="Noto Naskh Arabic UI"/>
              </a:rPr>
              <a:t>ophthalmic vein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ED5B5-C9AD-482F-8563-49B6ED73E9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6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FCF19-F017-4812-AE0E-52243A988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32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0DC4B-82B5-4CFF-929C-AB63E8ED04ED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21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Superior </a:t>
            </a:r>
            <a:r>
              <a:rPr lang="en-US" b="1" dirty="0" err="1"/>
              <a:t>sagittal</a:t>
            </a:r>
            <a:r>
              <a:rPr lang="en-US" b="1" dirty="0"/>
              <a:t> sinus</a:t>
            </a:r>
          </a:p>
          <a:p>
            <a:r>
              <a:rPr lang="en-US" dirty="0"/>
              <a:t>Lies in the midline along the convex border of the </a:t>
            </a:r>
            <a:r>
              <a:rPr lang="en-US" dirty="0" err="1"/>
              <a:t>falx</a:t>
            </a:r>
            <a:r>
              <a:rPr lang="en-US" dirty="0"/>
              <a:t> </a:t>
            </a:r>
            <a:r>
              <a:rPr lang="en-US" dirty="0" err="1"/>
              <a:t>cerebri</a:t>
            </a:r>
            <a:r>
              <a:rPr lang="en-US" dirty="0"/>
              <a:t>.</a:t>
            </a:r>
          </a:p>
          <a:p>
            <a:r>
              <a:rPr lang="en-US" dirty="0"/>
              <a:t>Begins at the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galli</a:t>
            </a:r>
            <a:r>
              <a:rPr lang="en-US" dirty="0"/>
              <a:t> and receives the cerebral, </a:t>
            </a:r>
            <a:r>
              <a:rPr lang="en-US" dirty="0" err="1"/>
              <a:t>diploic</a:t>
            </a:r>
            <a:r>
              <a:rPr lang="en-US" dirty="0"/>
              <a:t> meningeal, and parietal emissary veins.</a:t>
            </a:r>
          </a:p>
          <a:p>
            <a:r>
              <a:rPr lang="en-US" b="1" dirty="0"/>
              <a:t>at the confluence of sinuses</a:t>
            </a:r>
            <a:r>
              <a:rPr lang="en-US" dirty="0"/>
              <a:t>, a meeting place of the superior </a:t>
            </a:r>
            <a:r>
              <a:rPr lang="en-US" dirty="0" err="1"/>
              <a:t>sagittal</a:t>
            </a:r>
            <a:r>
              <a:rPr lang="en-US" dirty="0"/>
              <a:t>, straight, occipital, and transverse sinuses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87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  <a:tab pos="14986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Emissary veins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Definition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: they are valveless veins pass through the different foramina connect the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dural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venous sinuses with the veins outside the skull.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Function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: they equalize the venous blood pressure between the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dural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venous sinuses and the extra-cranial veins.</a:t>
            </a:r>
          </a:p>
          <a:p>
            <a:pPr algn="ctr">
              <a:lnSpc>
                <a:spcPct val="125000"/>
              </a:lnSpc>
              <a:tabLst>
                <a:tab pos="40767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Diploic veins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Definition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: these are thin-walled,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vaveless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veins lying in the diploe of the skull.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Commutations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: they connect with the meningeal veins and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dural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venous sinuses.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28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ED5B5-C9AD-482F-8563-49B6ED73E9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2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Inferior </a:t>
            </a:r>
            <a:r>
              <a:rPr lang="en-US" b="1" dirty="0" err="1"/>
              <a:t>sagittal</a:t>
            </a:r>
            <a:r>
              <a:rPr lang="en-US" b="1" dirty="0"/>
              <a:t> sinus</a:t>
            </a:r>
          </a:p>
          <a:p>
            <a:r>
              <a:rPr lang="en-US" dirty="0"/>
              <a:t>Lies in the free edge of the </a:t>
            </a:r>
            <a:r>
              <a:rPr lang="en-US" dirty="0" err="1"/>
              <a:t>falx</a:t>
            </a:r>
            <a:r>
              <a:rPr lang="en-US" dirty="0"/>
              <a:t> </a:t>
            </a:r>
            <a:r>
              <a:rPr lang="en-US" dirty="0" err="1"/>
              <a:t>cerebri</a:t>
            </a:r>
            <a:r>
              <a:rPr lang="en-US" dirty="0"/>
              <a:t> and is joined by the great cerebral vein of Galen to form the straight sinus.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68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Transverse sinus</a:t>
            </a:r>
          </a:p>
          <a:p>
            <a:r>
              <a:rPr lang="en-US" dirty="0"/>
              <a:t>Runs laterally from the confluence of sinuses along the edge of the </a:t>
            </a:r>
            <a:r>
              <a:rPr lang="en-US" dirty="0" err="1"/>
              <a:t>tentorium</a:t>
            </a:r>
            <a:r>
              <a:rPr lang="en-US" dirty="0"/>
              <a:t> </a:t>
            </a:r>
            <a:r>
              <a:rPr lang="en-US" dirty="0" err="1"/>
              <a:t>cerebelli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3F99-C8AA-447D-87F2-BC2EC07E316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1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4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5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Dura mater</a:t>
            </a:r>
          </a:p>
          <a:p>
            <a:r>
              <a:rPr lang="en-US" dirty="0"/>
              <a:t>Is the tough, fibrous, outermost layer of the </a:t>
            </a:r>
            <a:r>
              <a:rPr lang="en-US" dirty="0" err="1"/>
              <a:t>meninges</a:t>
            </a:r>
            <a:r>
              <a:rPr lang="en-US" dirty="0"/>
              <a:t> external to the subdural space, the space between the </a:t>
            </a:r>
            <a:r>
              <a:rPr lang="en-US" dirty="0" err="1"/>
              <a:t>arachnoid</a:t>
            </a:r>
            <a:r>
              <a:rPr lang="en-US" dirty="0"/>
              <a:t> and the dura.</a:t>
            </a:r>
          </a:p>
          <a:p>
            <a:r>
              <a:rPr lang="en-US" dirty="0"/>
              <a:t>Lies internal to the epidural space, a potential space that contains the middle meningeal arteries in the cranial cavity.</a:t>
            </a:r>
          </a:p>
          <a:p>
            <a:r>
              <a:rPr lang="en-US" dirty="0"/>
              <a:t>Forms the </a:t>
            </a:r>
            <a:r>
              <a:rPr lang="en-US" dirty="0" err="1"/>
              <a:t>dural</a:t>
            </a:r>
            <a:r>
              <a:rPr lang="en-US" dirty="0"/>
              <a:t> venous sinuses, spaces between the </a:t>
            </a:r>
            <a:r>
              <a:rPr lang="en-US" dirty="0" err="1"/>
              <a:t>periosteal</a:t>
            </a:r>
            <a:r>
              <a:rPr lang="en-US" dirty="0"/>
              <a:t> and meningeal layers or between duplications of the meningeal layers.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8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0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9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8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0DC4B-82B5-4CFF-929C-AB63E8ED04ED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6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Falx</a:t>
            </a:r>
            <a:r>
              <a:rPr lang="en-US" b="1" dirty="0"/>
              <a:t> </a:t>
            </a:r>
            <a:r>
              <a:rPr lang="en-US" b="1" dirty="0" err="1"/>
              <a:t>cerebri</a:t>
            </a:r>
            <a:endParaRPr lang="en-US" b="1" dirty="0"/>
          </a:p>
          <a:p>
            <a:pPr lvl="1"/>
            <a:r>
              <a:rPr lang="en-US" dirty="0"/>
              <a:t>Is the sickle“-shaped double layer of the dura mater, lying between the cerebral hemispheres.</a:t>
            </a:r>
          </a:p>
          <a:p>
            <a:pPr lvl="1"/>
            <a:r>
              <a:rPr lang="en-US" dirty="0"/>
              <a:t>Is attached </a:t>
            </a:r>
            <a:r>
              <a:rPr lang="en-US" dirty="0" err="1"/>
              <a:t>anteriorly</a:t>
            </a:r>
            <a:r>
              <a:rPr lang="en-US" dirty="0"/>
              <a:t> to the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galli</a:t>
            </a:r>
            <a:r>
              <a:rPr lang="en-US" dirty="0"/>
              <a:t> and posteriorly to the </a:t>
            </a:r>
            <a:r>
              <a:rPr lang="en-US" dirty="0" err="1"/>
              <a:t>tentorium</a:t>
            </a:r>
            <a:r>
              <a:rPr lang="en-US" dirty="0"/>
              <a:t> </a:t>
            </a:r>
            <a:r>
              <a:rPr lang="en-US" dirty="0" err="1"/>
              <a:t>cerebelli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Has a free inferior concave border that contains the inferior </a:t>
            </a:r>
            <a:r>
              <a:rPr lang="en-US" dirty="0" err="1"/>
              <a:t>sagittal</a:t>
            </a:r>
            <a:r>
              <a:rPr lang="en-US" dirty="0"/>
              <a:t> sinus, and its upper convex margin encloses the superior </a:t>
            </a:r>
            <a:r>
              <a:rPr lang="en-US" dirty="0" err="1"/>
              <a:t>sagittal</a:t>
            </a:r>
            <a:r>
              <a:rPr lang="en-US" dirty="0"/>
              <a:t> sinus.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4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06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66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0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9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3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DF4F-1523-486B-B0A2-D9009F78A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D4A2-5C7A-4082-B205-A196305C1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DF4F-1523-486B-B0A2-D9009F78A01E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jpeg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9" y="15875"/>
            <a:ext cx="52101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319088"/>
            <a:ext cx="124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50863"/>
            <a:ext cx="137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88" y="2409826"/>
            <a:ext cx="10227212" cy="436042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</a:t>
            </a:r>
            <a:r>
              <a:rPr kumimoji="0" lang="ar-EG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لأستاذ </a:t>
            </a:r>
            <a:r>
              <a:rPr kumimoji="0" lang="ar-SA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يوسف حسين</a:t>
            </a: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أستاذ التشريح وعلم الأجنة - كلية الطب –  </a:t>
            </a:r>
            <a:r>
              <a:rPr kumimoji="0" lang="ar-EG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الزقازيق – مصر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رئيس قسم التشريح و الأنسجة و الأجنة - كلية الطب - جامعة مؤتة</a:t>
            </a: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- الأردن</a:t>
            </a:r>
            <a:endParaRPr kumimoji="0" lang="ar-E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مساعد العميد لشؤون الطلاب والامتحانات - كلية الطب - جامعة مؤتة</a:t>
            </a: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- الأردن</a:t>
            </a:r>
            <a:endParaRPr kumimoji="0" lang="ar-E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دكتوراة من جامعة كولونيا المانيا</a:t>
            </a:r>
          </a:p>
          <a:p>
            <a:pPr marL="0" marR="0" lvl="0" indent="0" algn="ctr" defTabSz="385763" rtl="1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اليوتيوب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Dr. Youssef Hussein Anatomy</a:t>
            </a:r>
            <a:endParaRPr kumimoji="0" lang="ar-E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1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جروب الفيس د. يوسف حسين (استاذ التشريح)</a:t>
            </a:r>
            <a:endParaRPr kumimoji="0" lang="ar-JO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0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10417" t="7813" r="51172" b="46180"/>
          <a:stretch>
            <a:fillRect/>
          </a:stretch>
        </p:blipFill>
        <p:spPr bwMode="auto">
          <a:xfrm>
            <a:off x="2024035" y="1071546"/>
            <a:ext cx="62029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2238349" y="766752"/>
            <a:ext cx="2181225" cy="1019175"/>
          </a:xfrm>
          <a:prstGeom prst="callout2">
            <a:avLst>
              <a:gd name="adj1" fmla="val 51868"/>
              <a:gd name="adj2" fmla="val 45840"/>
              <a:gd name="adj3" fmla="val 54068"/>
              <a:gd name="adj4" fmla="val 78476"/>
              <a:gd name="adj5" fmla="val 149172"/>
              <a:gd name="adj6" fmla="val 9000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Calibri"/>
              </a:rPr>
              <a:t>Falx</a:t>
            </a:r>
            <a:r>
              <a:rPr lang="en-US" sz="36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Calibri"/>
              </a:rPr>
              <a:t>cerebri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8622285" y="2823968"/>
            <a:ext cx="2500330" cy="1019175"/>
          </a:xfrm>
          <a:prstGeom prst="callout2">
            <a:avLst>
              <a:gd name="adj1" fmla="val 72033"/>
              <a:gd name="adj2" fmla="val 99225"/>
              <a:gd name="adj3" fmla="val 16686"/>
              <a:gd name="adj4" fmla="val 105763"/>
              <a:gd name="adj5" fmla="val 17383"/>
              <a:gd name="adj6" fmla="val 18504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Lower Free border </a:t>
            </a:r>
            <a:endParaRPr lang="en-US" altLang="zh-CN" sz="28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7962912" y="3789041"/>
            <a:ext cx="2500330" cy="1019175"/>
          </a:xfrm>
          <a:prstGeom prst="callout2">
            <a:avLst>
              <a:gd name="adj1" fmla="val 33592"/>
              <a:gd name="adj2" fmla="val 97040"/>
              <a:gd name="adj3" fmla="val -51435"/>
              <a:gd name="adj4" fmla="val 133191"/>
              <a:gd name="adj5" fmla="val -56550"/>
              <a:gd name="adj6" fmla="val 15533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Inferior sagittal sinus</a:t>
            </a:r>
            <a:endParaRPr lang="en-US" altLang="zh-CN" sz="2800" b="1" dirty="0">
              <a:solidFill>
                <a:prstClr val="black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7962912" y="1700809"/>
            <a:ext cx="2500330" cy="1019175"/>
          </a:xfrm>
          <a:prstGeom prst="callout2">
            <a:avLst>
              <a:gd name="adj1" fmla="val 39407"/>
              <a:gd name="adj2" fmla="val 95993"/>
              <a:gd name="adj3" fmla="val 16685"/>
              <a:gd name="adj4" fmla="val 100007"/>
              <a:gd name="adj5" fmla="val 39741"/>
              <a:gd name="adj6" fmla="val 13406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Upper attached margin</a:t>
            </a:r>
            <a:endParaRPr lang="en-US" altLang="zh-CN" sz="28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7453322" y="609626"/>
            <a:ext cx="2500330" cy="1019175"/>
          </a:xfrm>
          <a:prstGeom prst="callout2">
            <a:avLst>
              <a:gd name="adj1" fmla="val 44618"/>
              <a:gd name="adj2" fmla="val 94301"/>
              <a:gd name="adj3" fmla="val 56561"/>
              <a:gd name="adj4" fmla="val 113213"/>
              <a:gd name="adj5" fmla="val 119039"/>
              <a:gd name="adj6" fmla="val 13018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Superior  </a:t>
            </a:r>
            <a:r>
              <a:rPr lang="en-US" sz="2800" b="1" dirty="0" err="1">
                <a:solidFill>
                  <a:srgbClr val="0000FF"/>
                </a:solidFill>
                <a:latin typeface="Calibri"/>
              </a:rPr>
              <a:t>sagittal</a:t>
            </a:r>
            <a:r>
              <a:rPr lang="en-US" sz="2800" b="1" dirty="0">
                <a:solidFill>
                  <a:srgbClr val="0000FF"/>
                </a:solidFill>
                <a:latin typeface="Calibri"/>
              </a:rPr>
              <a:t> sinus</a:t>
            </a:r>
            <a:endParaRPr lang="en-US" altLang="zh-CN" sz="28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2461" y="3584"/>
            <a:ext cx="6804248" cy="70788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/>
              </a:rPr>
              <a:t>sickle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shaped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dural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fold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628760" y="2714621"/>
            <a:ext cx="2181225" cy="1019175"/>
          </a:xfrm>
          <a:prstGeom prst="callout2">
            <a:avLst>
              <a:gd name="adj1" fmla="val 54361"/>
              <a:gd name="adj2" fmla="val 71459"/>
              <a:gd name="adj3" fmla="val 40581"/>
              <a:gd name="adj4" fmla="val 56350"/>
              <a:gd name="adj5" fmla="val 103140"/>
              <a:gd name="adj6" fmla="val 9470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Calibri"/>
              </a:rPr>
              <a:t>Apex </a:t>
            </a:r>
            <a:endParaRPr lang="en-US" altLang="zh-CN" sz="40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7875216" y="4797153"/>
            <a:ext cx="2181225" cy="1019175"/>
          </a:xfrm>
          <a:prstGeom prst="callout2">
            <a:avLst>
              <a:gd name="adj1" fmla="val 30122"/>
              <a:gd name="adj2" fmla="val 99020"/>
              <a:gd name="adj3" fmla="val -74550"/>
              <a:gd name="adj4" fmla="val 125466"/>
              <a:gd name="adj5" fmla="val -85290"/>
              <a:gd name="adj6" fmla="val 14115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9900"/>
                </a:solidFill>
                <a:latin typeface="Calibri"/>
              </a:rPr>
              <a:t>Base</a:t>
            </a:r>
            <a:endParaRPr lang="en-US" altLang="zh-CN" sz="4000" b="1" dirty="0">
              <a:solidFill>
                <a:srgbClr val="0099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538147" y="4038590"/>
            <a:ext cx="2181225" cy="1019175"/>
          </a:xfrm>
          <a:prstGeom prst="callout2">
            <a:avLst>
              <a:gd name="adj1" fmla="val 35743"/>
              <a:gd name="adj2" fmla="val 14856"/>
              <a:gd name="adj3" fmla="val 74243"/>
              <a:gd name="adj4" fmla="val -88907"/>
              <a:gd name="adj5" fmla="val -18296"/>
              <a:gd name="adj6" fmla="val -16839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Tentorium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cerebelli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6909106" y="5619005"/>
            <a:ext cx="3044546" cy="629370"/>
          </a:xfrm>
          <a:prstGeom prst="callout2">
            <a:avLst>
              <a:gd name="adj1" fmla="val 21601"/>
              <a:gd name="adj2" fmla="val 10456"/>
              <a:gd name="adj3" fmla="val -34229"/>
              <a:gd name="adj4" fmla="val 16552"/>
              <a:gd name="adj5" fmla="val -230316"/>
              <a:gd name="adj6" fmla="val 388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/>
              </a:rPr>
              <a:t>Straight sinus </a:t>
            </a:r>
            <a:endParaRPr lang="en-US" altLang="zh-CN" sz="3600" b="1" dirty="0">
              <a:solidFill>
                <a:srgbClr val="990099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5291" y="31446"/>
            <a:ext cx="6804248" cy="70788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Shape: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AA83D5-3463-4724-B10A-98331EE825EC}"/>
              </a:ext>
            </a:extLst>
          </p:cNvPr>
          <p:cNvSpPr/>
          <p:nvPr/>
        </p:nvSpPr>
        <p:spPr>
          <a:xfrm rot="16466371">
            <a:off x="9311739" y="2387571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4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46CA1-7C29-46D3-85DE-B3312705ADA9}"/>
              </a:ext>
            </a:extLst>
          </p:cNvPr>
          <p:cNvSpPr/>
          <p:nvPr/>
        </p:nvSpPr>
        <p:spPr>
          <a:xfrm>
            <a:off x="0" y="0"/>
            <a:ext cx="12192000" cy="618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14986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Falx cerebri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Parts, attachments &amp; Sinuses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4825" algn="l"/>
                <a:tab pos="1498600" algn="l"/>
              </a:tabLst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Apex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tapering anterior end, attached to the crista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galli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and frontal crest.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4825" algn="l"/>
                <a:tab pos="1498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Base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posterior broad end, continuous with upper layer of tentorium cerebelli &amp; contains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Straight sinus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4825" algn="l"/>
                <a:tab pos="1498600" algn="l"/>
              </a:tabLst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Upper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convex border: attached to the lips of the sagittal sulcus &amp; contains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Superior sagittal sinus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04825" algn="l"/>
                <a:tab pos="1498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4) Lower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concave border: lies above the corpus callosum &amp; contains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 sagittal sinus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5C9C4-138B-474F-BA71-9C537BDF45B1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3151163" y="140675"/>
            <a:ext cx="6562680" cy="500116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Tentorium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Cerebelli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8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5981" t="8421" r="26375" b="21020"/>
          <a:stretch>
            <a:fillRect/>
          </a:stretch>
        </p:blipFill>
        <p:spPr bwMode="auto">
          <a:xfrm>
            <a:off x="215280" y="288979"/>
            <a:ext cx="5112568" cy="62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13"/>
          <p:cNvSpPr>
            <a:spLocks/>
          </p:cNvSpPr>
          <p:nvPr/>
        </p:nvSpPr>
        <p:spPr bwMode="auto">
          <a:xfrm>
            <a:off x="1289653" y="5704926"/>
            <a:ext cx="2880320" cy="1019175"/>
          </a:xfrm>
          <a:prstGeom prst="callout2">
            <a:avLst>
              <a:gd name="adj1" fmla="val 13773"/>
              <a:gd name="adj2" fmla="val 70519"/>
              <a:gd name="adj3" fmla="val -59928"/>
              <a:gd name="adj4" fmla="val 87429"/>
              <a:gd name="adj5" fmla="val -153709"/>
              <a:gd name="adj6" fmla="val 9279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Calibri"/>
              </a:rPr>
              <a:t>Cerebellum</a:t>
            </a:r>
            <a:endParaRPr lang="en-US" altLang="zh-CN" sz="4000" b="1" dirty="0">
              <a:solidFill>
                <a:srgbClr val="0000CC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3" name="AutoShape 13"/>
          <p:cNvSpPr>
            <a:spLocks/>
          </p:cNvSpPr>
          <p:nvPr/>
        </p:nvSpPr>
        <p:spPr bwMode="auto">
          <a:xfrm flipH="1">
            <a:off x="3233531" y="133899"/>
            <a:ext cx="3491881" cy="1019175"/>
          </a:xfrm>
          <a:prstGeom prst="callout2">
            <a:avLst>
              <a:gd name="adj1" fmla="val 51497"/>
              <a:gd name="adj2" fmla="val 80362"/>
              <a:gd name="adj3" fmla="val 89999"/>
              <a:gd name="adj4" fmla="val 85050"/>
              <a:gd name="adj5" fmla="val 299840"/>
              <a:gd name="adj6" fmla="val 67923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Comic Sans MS" pitchFamily="66" charset="0"/>
                <a:ea typeface="SimSun" pitchFamily="2" charset="-122"/>
              </a:rPr>
              <a:t>Occipital lobe of cerebrum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4816956" y="5058029"/>
            <a:ext cx="2558088" cy="1019175"/>
          </a:xfrm>
          <a:prstGeom prst="callout2">
            <a:avLst>
              <a:gd name="adj1" fmla="val 24608"/>
              <a:gd name="adj2" fmla="val 73392"/>
              <a:gd name="adj3" fmla="val -47578"/>
              <a:gd name="adj4" fmla="val 73895"/>
              <a:gd name="adj5" fmla="val -104860"/>
              <a:gd name="adj6" fmla="val 122252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Calibri"/>
              </a:rPr>
              <a:t>Tentorium</a:t>
            </a:r>
            <a:r>
              <a:rPr lang="en-US" sz="40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Calibri"/>
              </a:rPr>
              <a:t>cerebelli</a:t>
            </a:r>
            <a:endParaRPr lang="en-US" altLang="zh-CN" sz="40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699266-E681-4658-B483-D603458D0A26}"/>
              </a:ext>
            </a:extLst>
          </p:cNvPr>
          <p:cNvSpPr txBox="1"/>
          <p:nvPr/>
        </p:nvSpPr>
        <p:spPr>
          <a:xfrm>
            <a:off x="7372395" y="533714"/>
            <a:ext cx="4412975" cy="5016758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It is tent shaped and roofs the posterior cranial fossa separating the occipital lobe of cerebrum (above) from the cerebellum (below).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C0E825-B751-4B32-80C0-F2495FA1DC9E}"/>
              </a:ext>
            </a:extLst>
          </p:cNvPr>
          <p:cNvSpPr/>
          <p:nvPr/>
        </p:nvSpPr>
        <p:spPr>
          <a:xfrm>
            <a:off x="7980504" y="6012700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7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6276" t="7813" r="54427" b="45312"/>
          <a:stretch>
            <a:fillRect/>
          </a:stretch>
        </p:blipFill>
        <p:spPr bwMode="auto">
          <a:xfrm>
            <a:off x="3845652" y="71434"/>
            <a:ext cx="51793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8109912" y="4437113"/>
            <a:ext cx="2558088" cy="1019175"/>
          </a:xfrm>
          <a:prstGeom prst="callout2">
            <a:avLst>
              <a:gd name="adj1" fmla="val 60958"/>
              <a:gd name="adj2" fmla="val 97284"/>
              <a:gd name="adj3" fmla="val 81336"/>
              <a:gd name="adj4" fmla="val 113684"/>
              <a:gd name="adj5" fmla="val 28814"/>
              <a:gd name="adj6" fmla="val 19374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Calibri"/>
              </a:rPr>
              <a:t>Tentorium</a:t>
            </a:r>
            <a:r>
              <a:rPr lang="en-US" sz="40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Calibri"/>
              </a:rPr>
              <a:t>cerebelli</a:t>
            </a:r>
            <a:endParaRPr lang="en-US" altLang="zh-CN" sz="40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214931" y="2846748"/>
            <a:ext cx="3630721" cy="1019175"/>
          </a:xfrm>
          <a:prstGeom prst="callout2">
            <a:avLst>
              <a:gd name="adj1" fmla="val 62717"/>
              <a:gd name="adj2" fmla="val 62384"/>
              <a:gd name="adj3" fmla="val 71466"/>
              <a:gd name="adj4" fmla="val 83217"/>
              <a:gd name="adj5" fmla="val 91861"/>
              <a:gd name="adj6" fmla="val 151892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inner Free concave border</a:t>
            </a:r>
            <a:endParaRPr lang="en-US" altLang="zh-CN" sz="36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665310" y="4946700"/>
            <a:ext cx="3630721" cy="1019175"/>
          </a:xfrm>
          <a:prstGeom prst="callout2">
            <a:avLst>
              <a:gd name="adj1" fmla="val 35414"/>
              <a:gd name="adj2" fmla="val 126347"/>
              <a:gd name="adj3" fmla="val 40727"/>
              <a:gd name="adj4" fmla="val 68007"/>
              <a:gd name="adj5" fmla="val -87440"/>
              <a:gd name="adj6" fmla="val 113167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Outer convex attached border 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flipH="1">
            <a:off x="8623704" y="1628800"/>
            <a:ext cx="2044297" cy="576064"/>
          </a:xfrm>
          <a:prstGeom prst="callout2">
            <a:avLst>
              <a:gd name="adj1" fmla="val 55331"/>
              <a:gd name="adj2" fmla="val 97940"/>
              <a:gd name="adj3" fmla="val 329784"/>
              <a:gd name="adj4" fmla="val 216471"/>
              <a:gd name="adj5" fmla="val 412505"/>
              <a:gd name="adj6" fmla="val 21956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tentorial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 notch </a:t>
            </a:r>
            <a:endParaRPr lang="en-US" altLang="zh-CN" sz="4000" b="1" dirty="0">
              <a:solidFill>
                <a:prstClr val="black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8544272" y="2996953"/>
            <a:ext cx="2460242" cy="1019175"/>
          </a:xfrm>
          <a:prstGeom prst="callout2">
            <a:avLst>
              <a:gd name="adj1" fmla="val 171344"/>
              <a:gd name="adj2" fmla="val -57303"/>
              <a:gd name="adj3" fmla="val 47617"/>
              <a:gd name="adj4" fmla="val 386"/>
              <a:gd name="adj5" fmla="val -2122"/>
              <a:gd name="adj6" fmla="val 1662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/>
              </a:rPr>
              <a:t>Posterior cranial fossa</a:t>
            </a:r>
            <a:endParaRPr lang="en-US" altLang="zh-CN" sz="3600" b="1" dirty="0">
              <a:solidFill>
                <a:srgbClr val="990099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13C9C-237A-46BC-958D-181F3FB524AF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F70142F9-F14B-4668-A3E0-D649E746B83C}"/>
              </a:ext>
            </a:extLst>
          </p:cNvPr>
          <p:cNvSpPr>
            <a:spLocks/>
          </p:cNvSpPr>
          <p:nvPr/>
        </p:nvSpPr>
        <p:spPr bwMode="auto">
          <a:xfrm>
            <a:off x="214931" y="266952"/>
            <a:ext cx="3571622" cy="687517"/>
          </a:xfrm>
          <a:prstGeom prst="callout2">
            <a:avLst>
              <a:gd name="adj1" fmla="val 34772"/>
              <a:gd name="adj2" fmla="val 86330"/>
              <a:gd name="adj3" fmla="val 34696"/>
              <a:gd name="adj4" fmla="val 96842"/>
              <a:gd name="adj5" fmla="val 302659"/>
              <a:gd name="adj6" fmla="val 167642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</a:rPr>
              <a:t>nd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Optic nerve</a:t>
            </a:r>
            <a:endParaRPr lang="en-US" altLang="zh-CN" sz="32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DDBDBAA3-0282-4817-9CCC-9805CA718156}"/>
              </a:ext>
            </a:extLst>
          </p:cNvPr>
          <p:cNvSpPr>
            <a:spLocks/>
          </p:cNvSpPr>
          <p:nvPr/>
        </p:nvSpPr>
        <p:spPr bwMode="auto">
          <a:xfrm>
            <a:off x="274029" y="807340"/>
            <a:ext cx="4022001" cy="687517"/>
          </a:xfrm>
          <a:prstGeom prst="callout2">
            <a:avLst>
              <a:gd name="adj1" fmla="val 65297"/>
              <a:gd name="adj2" fmla="val 89684"/>
              <a:gd name="adj3" fmla="val 100106"/>
              <a:gd name="adj4" fmla="val 96842"/>
              <a:gd name="adj5" fmla="val 304840"/>
              <a:gd name="adj6" fmla="val 14168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</a:rPr>
              <a:t>rd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Oculomotor  nerve</a:t>
            </a:r>
            <a:endParaRPr lang="en-US" altLang="zh-CN" sz="32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CC1E5BF-9AF2-4DA6-ABB2-800ECCB69516}"/>
              </a:ext>
            </a:extLst>
          </p:cNvPr>
          <p:cNvSpPr>
            <a:spLocks/>
          </p:cNvSpPr>
          <p:nvPr/>
        </p:nvSpPr>
        <p:spPr bwMode="auto">
          <a:xfrm>
            <a:off x="80286" y="1422212"/>
            <a:ext cx="3571622" cy="687517"/>
          </a:xfrm>
          <a:prstGeom prst="callout2">
            <a:avLst>
              <a:gd name="adj1" fmla="val 34772"/>
              <a:gd name="adj2" fmla="val 86330"/>
              <a:gd name="adj3" fmla="val 34696"/>
              <a:gd name="adj4" fmla="val 96842"/>
              <a:gd name="adj5" fmla="val 241610"/>
              <a:gd name="adj6" fmla="val 161766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Trochlear nerve</a:t>
            </a:r>
            <a:endParaRPr lang="en-US" altLang="zh-CN" sz="32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C313E73B-063C-4803-9E11-51C351279874}"/>
              </a:ext>
            </a:extLst>
          </p:cNvPr>
          <p:cNvSpPr>
            <a:spLocks/>
          </p:cNvSpPr>
          <p:nvPr/>
        </p:nvSpPr>
        <p:spPr bwMode="auto">
          <a:xfrm>
            <a:off x="177158" y="2116718"/>
            <a:ext cx="3571622" cy="687517"/>
          </a:xfrm>
          <a:prstGeom prst="callout2">
            <a:avLst>
              <a:gd name="adj1" fmla="val 34772"/>
              <a:gd name="adj2" fmla="val 86330"/>
              <a:gd name="adj3" fmla="val 34696"/>
              <a:gd name="adj4" fmla="val 96842"/>
              <a:gd name="adj5" fmla="val 182741"/>
              <a:gd name="adj6" fmla="val 15966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5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Trigeminal nerve</a:t>
            </a:r>
            <a:endParaRPr lang="en-US" altLang="zh-CN" sz="32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7099" t="5860" r="27490" b="14063"/>
          <a:stretch>
            <a:fillRect/>
          </a:stretch>
        </p:blipFill>
        <p:spPr bwMode="auto">
          <a:xfrm>
            <a:off x="3986646" y="428604"/>
            <a:ext cx="44291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4497660" y="3166947"/>
            <a:ext cx="1709853" cy="2650273"/>
          </a:xfrm>
          <a:custGeom>
            <a:avLst/>
            <a:gdLst>
              <a:gd name="connsiteX0" fmla="*/ 1464526 w 1709853"/>
              <a:gd name="connsiteY0" fmla="*/ 0 h 2650273"/>
              <a:gd name="connsiteX1" fmla="*/ 1107687 w 1709853"/>
              <a:gd name="connsiteY1" fmla="*/ 468352 h 2650273"/>
              <a:gd name="connsiteX2" fmla="*/ 170985 w 1709853"/>
              <a:gd name="connsiteY2" fmla="*/ 1271239 h 2650273"/>
              <a:gd name="connsiteX3" fmla="*/ 81775 w 1709853"/>
              <a:gd name="connsiteY3" fmla="*/ 1516566 h 2650273"/>
              <a:gd name="connsiteX4" fmla="*/ 170985 w 1709853"/>
              <a:gd name="connsiteY4" fmla="*/ 1873405 h 2650273"/>
              <a:gd name="connsiteX5" fmla="*/ 750848 w 1709853"/>
              <a:gd name="connsiteY5" fmla="*/ 2453269 h 2650273"/>
              <a:gd name="connsiteX6" fmla="*/ 1330712 w 1709853"/>
              <a:gd name="connsiteY6" fmla="*/ 2631688 h 2650273"/>
              <a:gd name="connsiteX7" fmla="*/ 1709853 w 1709853"/>
              <a:gd name="connsiteY7" fmla="*/ 2564781 h 26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853" h="2650273">
                <a:moveTo>
                  <a:pt x="1464526" y="0"/>
                </a:moveTo>
                <a:cubicBezTo>
                  <a:pt x="1393901" y="128239"/>
                  <a:pt x="1323277" y="256479"/>
                  <a:pt x="1107687" y="468352"/>
                </a:cubicBezTo>
                <a:cubicBezTo>
                  <a:pt x="892097" y="680225"/>
                  <a:pt x="341970" y="1096537"/>
                  <a:pt x="170985" y="1271239"/>
                </a:cubicBezTo>
                <a:cubicBezTo>
                  <a:pt x="0" y="1445941"/>
                  <a:pt x="81775" y="1416205"/>
                  <a:pt x="81775" y="1516566"/>
                </a:cubicBezTo>
                <a:cubicBezTo>
                  <a:pt x="81775" y="1616927"/>
                  <a:pt x="59473" y="1717288"/>
                  <a:pt x="170985" y="1873405"/>
                </a:cubicBezTo>
                <a:cubicBezTo>
                  <a:pt x="282497" y="2029522"/>
                  <a:pt x="557560" y="2326889"/>
                  <a:pt x="750848" y="2453269"/>
                </a:cubicBezTo>
                <a:cubicBezTo>
                  <a:pt x="944136" y="2579650"/>
                  <a:pt x="1170878" y="2613103"/>
                  <a:pt x="1330712" y="2631688"/>
                </a:cubicBezTo>
                <a:cubicBezTo>
                  <a:pt x="1490546" y="2650273"/>
                  <a:pt x="1600199" y="2607527"/>
                  <a:pt x="1709853" y="2564781"/>
                </a:cubicBezTo>
              </a:path>
            </a:pathLst>
          </a:custGeom>
          <a:ln w="5715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6240015" y="3140969"/>
            <a:ext cx="1800200" cy="2650273"/>
          </a:xfrm>
          <a:custGeom>
            <a:avLst/>
            <a:gdLst>
              <a:gd name="connsiteX0" fmla="*/ 1464526 w 1709853"/>
              <a:gd name="connsiteY0" fmla="*/ 0 h 2650273"/>
              <a:gd name="connsiteX1" fmla="*/ 1107687 w 1709853"/>
              <a:gd name="connsiteY1" fmla="*/ 468352 h 2650273"/>
              <a:gd name="connsiteX2" fmla="*/ 170985 w 1709853"/>
              <a:gd name="connsiteY2" fmla="*/ 1271239 h 2650273"/>
              <a:gd name="connsiteX3" fmla="*/ 81775 w 1709853"/>
              <a:gd name="connsiteY3" fmla="*/ 1516566 h 2650273"/>
              <a:gd name="connsiteX4" fmla="*/ 170985 w 1709853"/>
              <a:gd name="connsiteY4" fmla="*/ 1873405 h 2650273"/>
              <a:gd name="connsiteX5" fmla="*/ 750848 w 1709853"/>
              <a:gd name="connsiteY5" fmla="*/ 2453269 h 2650273"/>
              <a:gd name="connsiteX6" fmla="*/ 1330712 w 1709853"/>
              <a:gd name="connsiteY6" fmla="*/ 2631688 h 2650273"/>
              <a:gd name="connsiteX7" fmla="*/ 1709853 w 1709853"/>
              <a:gd name="connsiteY7" fmla="*/ 2564781 h 26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853" h="2650273">
                <a:moveTo>
                  <a:pt x="1464526" y="0"/>
                </a:moveTo>
                <a:cubicBezTo>
                  <a:pt x="1393901" y="128239"/>
                  <a:pt x="1323277" y="256479"/>
                  <a:pt x="1107687" y="468352"/>
                </a:cubicBezTo>
                <a:cubicBezTo>
                  <a:pt x="892097" y="680225"/>
                  <a:pt x="341970" y="1096537"/>
                  <a:pt x="170985" y="1271239"/>
                </a:cubicBezTo>
                <a:cubicBezTo>
                  <a:pt x="0" y="1445941"/>
                  <a:pt x="81775" y="1416205"/>
                  <a:pt x="81775" y="1516566"/>
                </a:cubicBezTo>
                <a:cubicBezTo>
                  <a:pt x="81775" y="1616927"/>
                  <a:pt x="59473" y="1717288"/>
                  <a:pt x="170985" y="1873405"/>
                </a:cubicBezTo>
                <a:cubicBezTo>
                  <a:pt x="282497" y="2029522"/>
                  <a:pt x="557560" y="2326889"/>
                  <a:pt x="750848" y="2453269"/>
                </a:cubicBezTo>
                <a:cubicBezTo>
                  <a:pt x="944136" y="2579650"/>
                  <a:pt x="1170878" y="2613103"/>
                  <a:pt x="1330712" y="2631688"/>
                </a:cubicBezTo>
                <a:cubicBezTo>
                  <a:pt x="1490546" y="2650273"/>
                  <a:pt x="1600199" y="2607527"/>
                  <a:pt x="1709853" y="2564781"/>
                </a:cubicBezTo>
              </a:path>
            </a:pathLst>
          </a:custGeom>
          <a:ln w="5715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128261" y="111989"/>
            <a:ext cx="4671595" cy="1019175"/>
          </a:xfrm>
          <a:prstGeom prst="callout2">
            <a:avLst>
              <a:gd name="adj1" fmla="val 244406"/>
              <a:gd name="adj2" fmla="val 139755"/>
              <a:gd name="adj3" fmla="val 39405"/>
              <a:gd name="adj4" fmla="val 81694"/>
              <a:gd name="adj5" fmla="val 248547"/>
              <a:gd name="adj6" fmla="val 122310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/>
              </a:rPr>
              <a:t>Anterior clinoid process</a:t>
            </a:r>
            <a:endParaRPr lang="en-US" altLang="zh-CN" sz="3600" b="1" dirty="0">
              <a:solidFill>
                <a:srgbClr val="990099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543283" y="5281654"/>
            <a:ext cx="3612370" cy="1019175"/>
          </a:xfrm>
          <a:prstGeom prst="callout2">
            <a:avLst>
              <a:gd name="adj1" fmla="val -32259"/>
              <a:gd name="adj2" fmla="val 113871"/>
              <a:gd name="adj3" fmla="val 45884"/>
              <a:gd name="adj4" fmla="val 83347"/>
              <a:gd name="adj5" fmla="val 44688"/>
              <a:gd name="adj6" fmla="val 72832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Outer convex attached border 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591944" y="2636912"/>
            <a:ext cx="1296144" cy="1926270"/>
          </a:xfrm>
          <a:custGeom>
            <a:avLst/>
            <a:gdLst>
              <a:gd name="connsiteX0" fmla="*/ 200722 w 1100253"/>
              <a:gd name="connsiteY0" fmla="*/ 66908 h 2025805"/>
              <a:gd name="connsiteX1" fmla="*/ 22302 w 1100253"/>
              <a:gd name="connsiteY1" fmla="*/ 1338147 h 2025805"/>
              <a:gd name="connsiteX2" fmla="*/ 334536 w 1100253"/>
              <a:gd name="connsiteY2" fmla="*/ 1918010 h 2025805"/>
              <a:gd name="connsiteX3" fmla="*/ 602166 w 1100253"/>
              <a:gd name="connsiteY3" fmla="*/ 1984917 h 2025805"/>
              <a:gd name="connsiteX4" fmla="*/ 847492 w 1100253"/>
              <a:gd name="connsiteY4" fmla="*/ 1851103 h 2025805"/>
              <a:gd name="connsiteX5" fmla="*/ 1048214 w 1100253"/>
              <a:gd name="connsiteY5" fmla="*/ 1583474 h 2025805"/>
              <a:gd name="connsiteX6" fmla="*/ 1092819 w 1100253"/>
              <a:gd name="connsiteY6" fmla="*/ 1182030 h 2025805"/>
              <a:gd name="connsiteX7" fmla="*/ 1003610 w 1100253"/>
              <a:gd name="connsiteY7" fmla="*/ 646771 h 2025805"/>
              <a:gd name="connsiteX8" fmla="*/ 869795 w 1100253"/>
              <a:gd name="connsiteY8" fmla="*/ 0 h 202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253" h="2025805">
                <a:moveTo>
                  <a:pt x="200722" y="66908"/>
                </a:moveTo>
                <a:cubicBezTo>
                  <a:pt x="100361" y="548269"/>
                  <a:pt x="0" y="1029630"/>
                  <a:pt x="22302" y="1338147"/>
                </a:cubicBezTo>
                <a:cubicBezTo>
                  <a:pt x="44604" y="1646664"/>
                  <a:pt x="237892" y="1810215"/>
                  <a:pt x="334536" y="1918010"/>
                </a:cubicBezTo>
                <a:cubicBezTo>
                  <a:pt x="431180" y="2025805"/>
                  <a:pt x="516673" y="1996068"/>
                  <a:pt x="602166" y="1984917"/>
                </a:cubicBezTo>
                <a:cubicBezTo>
                  <a:pt x="687659" y="1973766"/>
                  <a:pt x="773151" y="1918010"/>
                  <a:pt x="847492" y="1851103"/>
                </a:cubicBezTo>
                <a:cubicBezTo>
                  <a:pt x="921833" y="1784196"/>
                  <a:pt x="1007326" y="1694986"/>
                  <a:pt x="1048214" y="1583474"/>
                </a:cubicBezTo>
                <a:cubicBezTo>
                  <a:pt x="1089102" y="1471962"/>
                  <a:pt x="1100253" y="1338147"/>
                  <a:pt x="1092819" y="1182030"/>
                </a:cubicBezTo>
                <a:cubicBezTo>
                  <a:pt x="1085385" y="1025913"/>
                  <a:pt x="1040781" y="843776"/>
                  <a:pt x="1003610" y="646771"/>
                </a:cubicBezTo>
                <a:cubicBezTo>
                  <a:pt x="966439" y="449766"/>
                  <a:pt x="918117" y="224883"/>
                  <a:pt x="869795" y="0"/>
                </a:cubicBezTo>
              </a:path>
            </a:pathLst>
          </a:cu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1631504" y="3273922"/>
            <a:ext cx="3071834" cy="1019175"/>
          </a:xfrm>
          <a:prstGeom prst="callout2">
            <a:avLst>
              <a:gd name="adj1" fmla="val 56998"/>
              <a:gd name="adj2" fmla="val 47889"/>
              <a:gd name="adj3" fmla="val 5690"/>
              <a:gd name="adj4" fmla="val 76810"/>
              <a:gd name="adj5" fmla="val 33701"/>
              <a:gd name="adj6" fmla="val 12932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alibri"/>
              </a:rPr>
              <a:t>Point of decussation </a:t>
            </a:r>
            <a:endParaRPr lang="en-US" altLang="zh-CN" sz="3600" b="1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1068974" y="2029460"/>
            <a:ext cx="3275856" cy="1019175"/>
          </a:xfrm>
          <a:prstGeom prst="callout2">
            <a:avLst>
              <a:gd name="adj1" fmla="val 51435"/>
              <a:gd name="adj2" fmla="val 67517"/>
              <a:gd name="adj3" fmla="val 34322"/>
              <a:gd name="adj4" fmla="val 85128"/>
              <a:gd name="adj5" fmla="val 122389"/>
              <a:gd name="adj6" fmla="val 14112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660066"/>
                </a:solidFill>
                <a:latin typeface="Calibri"/>
              </a:rPr>
              <a:t>Free inner concave border</a:t>
            </a:r>
            <a:endParaRPr lang="en-US" altLang="zh-CN" sz="3600" b="1" dirty="0">
              <a:solidFill>
                <a:srgbClr val="660066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3671C089-7F26-45E9-AE48-9D2879770C6D}"/>
              </a:ext>
            </a:extLst>
          </p:cNvPr>
          <p:cNvSpPr>
            <a:spLocks/>
          </p:cNvSpPr>
          <p:nvPr/>
        </p:nvSpPr>
        <p:spPr bwMode="auto">
          <a:xfrm>
            <a:off x="7847171" y="1159525"/>
            <a:ext cx="4234081" cy="1019175"/>
          </a:xfrm>
          <a:prstGeom prst="callout2">
            <a:avLst>
              <a:gd name="adj1" fmla="val 60723"/>
              <a:gd name="adj2" fmla="val 15513"/>
              <a:gd name="adj3" fmla="val 92012"/>
              <a:gd name="adj4" fmla="val 12271"/>
              <a:gd name="adj5" fmla="val 197814"/>
              <a:gd name="adj6" fmla="val -33720"/>
            </a:avLst>
          </a:prstGeom>
          <a:noFill/>
          <a:ln w="38100">
            <a:solidFill>
              <a:srgbClr val="FF33CC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Posterior clinoid processes</a:t>
            </a:r>
            <a:endParaRPr lang="en-US" altLang="zh-CN" sz="40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BA1BC4B8-E087-48D0-9D52-7BC9F2481BA6}"/>
              </a:ext>
            </a:extLst>
          </p:cNvPr>
          <p:cNvSpPr>
            <a:spLocks/>
          </p:cNvSpPr>
          <p:nvPr/>
        </p:nvSpPr>
        <p:spPr bwMode="auto">
          <a:xfrm flipH="1">
            <a:off x="8613354" y="2710847"/>
            <a:ext cx="3467898" cy="2298475"/>
          </a:xfrm>
          <a:prstGeom prst="callout2">
            <a:avLst>
              <a:gd name="adj1" fmla="val 22637"/>
              <a:gd name="adj2" fmla="val 99696"/>
              <a:gd name="adj3" fmla="val 32160"/>
              <a:gd name="adj4" fmla="val 124189"/>
              <a:gd name="adj5" fmla="val 53032"/>
              <a:gd name="adj6" fmla="val 13586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Upper border of Petrous part  temporal bone </a:t>
            </a:r>
            <a:r>
              <a:rPr lang="en-US" sz="3200" b="1" dirty="0"/>
              <a:t>lips of superior petrosal sulcus </a:t>
            </a:r>
            <a:endParaRPr lang="en-US" altLang="zh-CN" sz="32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00A4D652-1DAD-4136-90E9-ADD54C08495D}"/>
              </a:ext>
            </a:extLst>
          </p:cNvPr>
          <p:cNvSpPr>
            <a:spLocks/>
          </p:cNvSpPr>
          <p:nvPr/>
        </p:nvSpPr>
        <p:spPr bwMode="auto">
          <a:xfrm flipH="1">
            <a:off x="7599014" y="5897345"/>
            <a:ext cx="4389713" cy="839749"/>
          </a:xfrm>
          <a:prstGeom prst="callout2">
            <a:avLst>
              <a:gd name="adj1" fmla="val 6703"/>
              <a:gd name="adj2" fmla="val 82461"/>
              <a:gd name="adj3" fmla="val -39490"/>
              <a:gd name="adj4" fmla="val 88411"/>
              <a:gd name="adj5" fmla="val -72870"/>
              <a:gd name="adj6" fmla="val 101357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Lips of Transverse sulcus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57B5D8-8444-496F-B1AB-9C79E5B68D52}"/>
              </a:ext>
            </a:extLst>
          </p:cNvPr>
          <p:cNvSpPr/>
          <p:nvPr/>
        </p:nvSpPr>
        <p:spPr>
          <a:xfrm>
            <a:off x="5061772" y="-21970"/>
            <a:ext cx="710316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/>
              </a:rPr>
              <a:t>Attachments of </a:t>
            </a:r>
            <a:r>
              <a:rPr lang="en-US" sz="3600" b="1" dirty="0" err="1">
                <a:latin typeface="Calibri"/>
              </a:rPr>
              <a:t>Tentorium</a:t>
            </a:r>
            <a:r>
              <a:rPr lang="en-US" sz="3600" b="1" dirty="0">
                <a:latin typeface="Calibri"/>
              </a:rPr>
              <a:t> </a:t>
            </a:r>
            <a:r>
              <a:rPr lang="en-US" sz="3600" b="1" dirty="0" err="1">
                <a:latin typeface="Calibri"/>
              </a:rPr>
              <a:t>cerebelli</a:t>
            </a:r>
            <a:endParaRPr lang="en-US" altLang="zh-CN" sz="3600" b="1" dirty="0">
              <a:latin typeface="Comic Sans MS" pitchFamily="66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2" grpId="0" animBg="1"/>
      <p:bldP spid="16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6276" t="7813" r="54427" b="45312"/>
          <a:stretch>
            <a:fillRect/>
          </a:stretch>
        </p:blipFill>
        <p:spPr bwMode="auto">
          <a:xfrm>
            <a:off x="4295818" y="214289"/>
            <a:ext cx="51793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3"/>
          <p:cNvSpPr>
            <a:spLocks/>
          </p:cNvSpPr>
          <p:nvPr/>
        </p:nvSpPr>
        <p:spPr bwMode="auto">
          <a:xfrm>
            <a:off x="1313629" y="4647603"/>
            <a:ext cx="2862494" cy="1019175"/>
          </a:xfrm>
          <a:prstGeom prst="callout2">
            <a:avLst>
              <a:gd name="adj1" fmla="val 69397"/>
              <a:gd name="adj2" fmla="val 83692"/>
              <a:gd name="adj3" fmla="val 80224"/>
              <a:gd name="adj4" fmla="val 104709"/>
              <a:gd name="adj5" fmla="val 72673"/>
              <a:gd name="adj6" fmla="val 152445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libri"/>
              </a:rPr>
              <a:t>Transverse sinus  </a:t>
            </a:r>
            <a:endParaRPr lang="en-US" altLang="zh-CN" sz="4000" b="1" dirty="0">
              <a:solidFill>
                <a:srgbClr val="00206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450166" y="3028981"/>
            <a:ext cx="3415259" cy="1144186"/>
          </a:xfrm>
          <a:prstGeom prst="callout2">
            <a:avLst>
              <a:gd name="adj1" fmla="val 55874"/>
              <a:gd name="adj2" fmla="val 87683"/>
              <a:gd name="adj3" fmla="val 23960"/>
              <a:gd name="adj4" fmla="val 109793"/>
              <a:gd name="adj5" fmla="val 64247"/>
              <a:gd name="adj6" fmla="val 148089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Superior petrosal sinus </a:t>
            </a:r>
            <a:endParaRPr lang="en-US" altLang="zh-CN" sz="36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696" y="0"/>
            <a:ext cx="4664766" cy="255454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Dural venous sinuses related to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tentorium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cerebelli</a:t>
            </a:r>
            <a:endParaRPr lang="en-US" sz="32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0C68C-3AF8-4DFF-AA59-F631B199D3AF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5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2D66E8-9B8E-48DD-9DC7-8F375C8438A7}"/>
              </a:ext>
            </a:extLst>
          </p:cNvPr>
          <p:cNvSpPr txBox="1"/>
          <p:nvPr/>
        </p:nvSpPr>
        <p:spPr>
          <a:xfrm>
            <a:off x="119270" y="172278"/>
            <a:ext cx="11940208" cy="6511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0" lvl="4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Borders of tentorium cerebelli: 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0" algn="l"/>
                <a:tab pos="457200" algn="l"/>
                <a:tab pos="504825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Attached ( outer) border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attached to the following structures: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The posterior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clinioid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process.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The lips of superior petrosal sulcus enclosing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superior petrosal sinus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The lips of transverse sulcus enclosing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transverse sinus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 startAt="2"/>
              <a:tabLst>
                <a:tab pos="0" algn="l"/>
                <a:tab pos="457200" algn="l"/>
                <a:tab pos="504825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Free (inner) border: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U- shaped surrounding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midbrain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0" algn="l"/>
                <a:tab pos="276225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anterior end of the free border attaches to the anterior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cliniod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0" algn="l"/>
                <a:tab pos="457200" algn="l"/>
                <a:tab pos="51435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It crosses over the attached border.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0" algn="l"/>
                <a:tab pos="457200" algn="l"/>
                <a:tab pos="51435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bounds an oval opening for the passage of midbrain, basilar artery and CSF in the subarachnoid space.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point of crossing of the 2 borders related to: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(a)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Occulomotor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nerve (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pierce the dura </a:t>
            </a:r>
            <a:r>
              <a:rPr lang="en-US" sz="24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front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crossing.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(b) Trochlear nerve (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 pierce the dura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the point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crossing.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(c) Trigeminal nerve (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 pierce the dura </a:t>
            </a:r>
            <a:r>
              <a:rPr lang="en-US" sz="24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behind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point of crossing.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C675E9-310C-4F9F-86D4-71DF24BC4707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3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63826" y="556591"/>
            <a:ext cx="10469217" cy="5459896"/>
          </a:xfrm>
          <a:prstGeom prst="frame">
            <a:avLst>
              <a:gd name="adj1" fmla="val 2014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9775" y="1921565"/>
            <a:ext cx="7089912" cy="23698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SimSun" pitchFamily="2" charset="-122"/>
              </a:rPr>
              <a:t>Falx cerebelli</a:t>
            </a:r>
          </a:p>
          <a:p>
            <a:pPr algn="ctr"/>
            <a:r>
              <a:rPr lang="en-US" altLang="zh-CN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SimSun" pitchFamily="2" charset="-122"/>
              </a:rPr>
              <a:t>Diaphragma</a:t>
            </a:r>
            <a:r>
              <a:rPr lang="en-US" altLang="zh-C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SimSun" pitchFamily="2" charset="-122"/>
              </a:rPr>
              <a:t> </a:t>
            </a:r>
            <a:r>
              <a:rPr lang="en-US" altLang="zh-CN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SimSun" pitchFamily="2" charset="-122"/>
              </a:rPr>
              <a:t>sella</a:t>
            </a:r>
            <a:endParaRPr lang="en-US" altLang="zh-CN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SimSun" pitchFamily="2" charset="-122"/>
            </a:endParaRPr>
          </a:p>
          <a:p>
            <a:pPr algn="ctr"/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4" descr="D:\جامعة مؤتة\Integrated Modules\2- C N S\Images\11- cranial cavity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31" y="-11592"/>
            <a:ext cx="6165409" cy="5146061"/>
          </a:xfrm>
          <a:noFill/>
        </p:spPr>
      </p:pic>
      <p:sp>
        <p:nvSpPr>
          <p:cNvPr id="144388" name="مربع نص 3"/>
          <p:cNvSpPr txBox="1">
            <a:spLocks noChangeArrowheads="1"/>
          </p:cNvSpPr>
          <p:nvPr/>
        </p:nvSpPr>
        <p:spPr bwMode="auto">
          <a:xfrm>
            <a:off x="3098834" y="394010"/>
            <a:ext cx="2071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Falx Cerebri</a:t>
            </a:r>
            <a:endParaRPr kumimoji="0" lang="ar-E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89" name="مربع نص 4"/>
          <p:cNvSpPr txBox="1">
            <a:spLocks noChangeArrowheads="1"/>
          </p:cNvSpPr>
          <p:nvPr/>
        </p:nvSpPr>
        <p:spPr bwMode="auto">
          <a:xfrm>
            <a:off x="3927370" y="3237422"/>
            <a:ext cx="1884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Tentorium cerebelli</a:t>
            </a:r>
            <a:endParaRPr kumimoji="0" lang="ar-E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10B1B-C5B1-4F27-9843-2743F2774E3F}"/>
              </a:ext>
            </a:extLst>
          </p:cNvPr>
          <p:cNvSpPr txBox="1"/>
          <p:nvPr/>
        </p:nvSpPr>
        <p:spPr>
          <a:xfrm>
            <a:off x="6858507" y="106016"/>
            <a:ext cx="5227476" cy="651742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342900" marR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498600" algn="l"/>
              </a:tabLst>
            </a:pPr>
            <a:r>
              <a:rPr lang="en-US" sz="2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Falx Cerebelli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: between the 2 cerebellar hemispheres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Shape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triangular in shape.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1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Parts &amp; attachments</a:t>
            </a:r>
            <a:r>
              <a:rPr lang="en-US" sz="21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1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</a:t>
            </a:r>
            <a:r>
              <a:rPr lang="en-US" sz="21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above and is continuous with the lower layer of tentorium cerebelli.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1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Apex</a:t>
            </a:r>
            <a:r>
              <a:rPr lang="en-US" sz="21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downward and reaches posterior border of foramen magnum.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1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 (free) border</a:t>
            </a:r>
            <a:r>
              <a:rPr lang="en-US" sz="21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projects forwards between the 2 cerebellar </a:t>
            </a:r>
            <a:r>
              <a:rPr lang="en-US" sz="2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hemisheres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</a:pPr>
            <a:r>
              <a:rPr lang="en-US" sz="21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 (attached) border</a:t>
            </a:r>
            <a:r>
              <a:rPr lang="en-US" sz="21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attached to internal occipital crest.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</a:pPr>
            <a:r>
              <a:rPr lang="en-US" sz="21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Venous sinuses related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 </a:t>
            </a:r>
            <a:r>
              <a:rPr lang="en-US" sz="2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occipital sinus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runs in the posterior border.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09D60-C9B6-4C74-9A21-DC1701BA40A5}"/>
              </a:ext>
            </a:extLst>
          </p:cNvPr>
          <p:cNvSpPr txBox="1"/>
          <p:nvPr/>
        </p:nvSpPr>
        <p:spPr>
          <a:xfrm>
            <a:off x="4156548" y="4401890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33CC"/>
                </a:solidFill>
              </a:rPr>
              <a:t>FM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0037E-3C11-464A-A807-AD121E848E96}"/>
              </a:ext>
            </a:extLst>
          </p:cNvPr>
          <p:cNvSpPr txBox="1"/>
          <p:nvPr/>
        </p:nvSpPr>
        <p:spPr>
          <a:xfrm>
            <a:off x="92764" y="5134469"/>
            <a:ext cx="6586331" cy="1594796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It roofs the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sella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turcica above the pituitary gland.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Tx/>
              <a:buChar char="-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stretches between the 4 clinoid processes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25000"/>
              </a:lnSpc>
              <a:buFontTx/>
              <a:buChar char="-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It has a central hole for the infundibulum of the pituitary gland.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E88E6-080D-43BC-872D-37C44F655521}"/>
              </a:ext>
            </a:extLst>
          </p:cNvPr>
          <p:cNvSpPr txBox="1"/>
          <p:nvPr/>
        </p:nvSpPr>
        <p:spPr>
          <a:xfrm>
            <a:off x="795636" y="4250469"/>
            <a:ext cx="2013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Diaphragma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sella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E37189-D38A-4AE7-AD3D-1467CFC44197}"/>
              </a:ext>
            </a:extLst>
          </p:cNvPr>
          <p:cNvSpPr/>
          <p:nvPr/>
        </p:nvSpPr>
        <p:spPr>
          <a:xfrm>
            <a:off x="2411896" y="2616298"/>
            <a:ext cx="225287" cy="1003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55F3E3C-65C6-4A06-8A2B-B893737D779B}"/>
              </a:ext>
            </a:extLst>
          </p:cNvPr>
          <p:cNvSpPr/>
          <p:nvPr/>
        </p:nvSpPr>
        <p:spPr>
          <a:xfrm rot="16607056" flipV="1">
            <a:off x="6185579" y="3307649"/>
            <a:ext cx="299676" cy="1017907"/>
          </a:xfrm>
          <a:prstGeom prst="downArrow">
            <a:avLst/>
          </a:prstGeom>
          <a:solidFill>
            <a:srgbClr val="FF33CC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341E792-3F46-45CC-A825-0987444F4A9A}"/>
              </a:ext>
            </a:extLst>
          </p:cNvPr>
          <p:cNvSpPr/>
          <p:nvPr/>
        </p:nvSpPr>
        <p:spPr>
          <a:xfrm rot="582278" flipV="1">
            <a:off x="2226405" y="2894565"/>
            <a:ext cx="251659" cy="1470691"/>
          </a:xfrm>
          <a:prstGeom prst="downArrow">
            <a:avLst/>
          </a:prstGeom>
          <a:solidFill>
            <a:srgbClr val="FF33CC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4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0469" t="24805" r="14453" b="8789"/>
          <a:stretch>
            <a:fillRect/>
          </a:stretch>
        </p:blipFill>
        <p:spPr bwMode="auto">
          <a:xfrm>
            <a:off x="7138722" y="404664"/>
            <a:ext cx="4716017" cy="46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8811" y="2714761"/>
            <a:ext cx="6899803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CNS is enclosed by three layers or membranes called meninges 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814" y="4143239"/>
            <a:ext cx="3587970" cy="707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Calibri"/>
              </a:rPr>
              <a:t>1- Dura mater  </a:t>
            </a:r>
            <a:r>
              <a:rPr lang="en-US" altLang="zh-CN" sz="40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195" y="4719303"/>
            <a:ext cx="4290085" cy="707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2- Arachnoid mater</a:t>
            </a:r>
            <a:endParaRPr lang="en-US" altLang="zh-CN" sz="40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608" y="5367375"/>
            <a:ext cx="2762488" cy="707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Calibri"/>
              </a:rPr>
              <a:t>3- Pia mater</a:t>
            </a:r>
            <a:endParaRPr lang="en-US" altLang="zh-CN" sz="40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573" y="296940"/>
            <a:ext cx="579891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</a:rPr>
              <a:t>Meninges </a:t>
            </a:r>
            <a:endParaRPr lang="ar-EG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</a:rPr>
              <a:t>of the Brain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8961" y="1412777"/>
            <a:ext cx="648072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</a:rPr>
              <a:t>1</a:t>
            </a: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1049" y="2132857"/>
            <a:ext cx="648072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Calibri"/>
              </a:rPr>
              <a:t>2</a:t>
            </a:r>
            <a:endParaRPr lang="ar-SA" sz="3600" b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4985" y="2996953"/>
            <a:ext cx="648072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</a:rPr>
              <a:t>3</a:t>
            </a: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039FA-FB32-4018-BDE1-55CE6A7884FA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3151163" y="140675"/>
            <a:ext cx="6562680" cy="500116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Dural venous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Sinuses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1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عنوان 1"/>
          <p:cNvSpPr>
            <a:spLocks noGrp="1"/>
          </p:cNvSpPr>
          <p:nvPr>
            <p:ph type="title"/>
          </p:nvPr>
        </p:nvSpPr>
        <p:spPr>
          <a:xfrm>
            <a:off x="1981200" y="0"/>
            <a:ext cx="8336844" cy="1591734"/>
          </a:xfrm>
        </p:spPr>
        <p:txBody>
          <a:bodyPr/>
          <a:lstStyle/>
          <a:p>
            <a:pPr rtl="0"/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Dural venous sinuses </a:t>
            </a:r>
            <a:br>
              <a:rPr lang="en-US" altLang="en-US" sz="3600" dirty="0">
                <a:cs typeface="Times New Roman" panose="02020603050405020304" pitchFamily="18" charset="0"/>
              </a:rPr>
            </a:br>
            <a:endParaRPr lang="ar-EG" altLang="en-US" sz="36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03583" y="1378226"/>
          <a:ext cx="11248150" cy="49550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6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884"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Single sinuses</a:t>
                      </a:r>
                      <a:endParaRPr lang="ar-EG" sz="3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Paired sinuses</a:t>
                      </a:r>
                      <a:endParaRPr lang="ar-EG" sz="3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165"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Superior sagittal sinus.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2- Inferior sagittal sinus  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 Straight sinus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4- Occipital sinus.                            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 </a:t>
                      </a:r>
                      <a:r>
                        <a:rPr lang="en-US" sz="3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Intercavernous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sinuses. </a:t>
                      </a:r>
                      <a:endParaRPr lang="ar-EG" sz="3600" b="1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</a:t>
                      </a:r>
                      <a:r>
                        <a:rPr lang="en-US" sz="3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Sphenoparietal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sinuses.                               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2- Cavernous sinuses. 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 Superior </a:t>
                      </a:r>
                      <a:r>
                        <a:rPr lang="en-US" sz="3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petrosal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sinuses.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4- Inferior </a:t>
                      </a:r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petrosal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sinuses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 Transverse sinuses.</a:t>
                      </a:r>
                    </a:p>
                    <a:p>
                      <a:pPr algn="l" rtl="0"/>
                      <a:r>
                        <a:rPr 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6- Sigmoid sinuses.</a:t>
                      </a:r>
                      <a:endParaRPr lang="ar-EG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11CCFD-F2A7-4DB3-9A0F-F5202D93E194}"/>
              </a:ext>
            </a:extLst>
          </p:cNvPr>
          <p:cNvCxnSpPr>
            <a:cxnSpLocks/>
          </p:cNvCxnSpPr>
          <p:nvPr/>
        </p:nvCxnSpPr>
        <p:spPr>
          <a:xfrm>
            <a:off x="5923722" y="2054087"/>
            <a:ext cx="0" cy="348532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D0ECBB-7EB3-4D46-8BDD-C2DF6A8AF673}"/>
              </a:ext>
            </a:extLst>
          </p:cNvPr>
          <p:cNvCxnSpPr>
            <a:cxnSpLocks/>
          </p:cNvCxnSpPr>
          <p:nvPr/>
        </p:nvCxnSpPr>
        <p:spPr>
          <a:xfrm>
            <a:off x="503583" y="2054087"/>
            <a:ext cx="0" cy="348532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0AA3B-12BD-4994-84B4-E4E02BB590FE}"/>
              </a:ext>
            </a:extLst>
          </p:cNvPr>
          <p:cNvCxnSpPr>
            <a:cxnSpLocks/>
          </p:cNvCxnSpPr>
          <p:nvPr/>
        </p:nvCxnSpPr>
        <p:spPr>
          <a:xfrm>
            <a:off x="11738481" y="2054087"/>
            <a:ext cx="0" cy="348532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C52FE6-FCA2-46E2-9A51-31EDA62B7254}"/>
              </a:ext>
            </a:extLst>
          </p:cNvPr>
          <p:cNvCxnSpPr>
            <a:cxnSpLocks/>
          </p:cNvCxnSpPr>
          <p:nvPr/>
        </p:nvCxnSpPr>
        <p:spPr>
          <a:xfrm>
            <a:off x="5923722" y="2054087"/>
            <a:ext cx="0" cy="348532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825DE-A198-416F-A59F-ACAA9CFAC3BC}"/>
              </a:ext>
            </a:extLst>
          </p:cNvPr>
          <p:cNvCxnSpPr>
            <a:cxnSpLocks/>
          </p:cNvCxnSpPr>
          <p:nvPr/>
        </p:nvCxnSpPr>
        <p:spPr>
          <a:xfrm flipH="1">
            <a:off x="503583" y="5539409"/>
            <a:ext cx="1124815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683FFC-FCC3-41B8-9D5B-0F6007B323CB}"/>
              </a:ext>
            </a:extLst>
          </p:cNvPr>
          <p:cNvSpPr/>
          <p:nvPr/>
        </p:nvSpPr>
        <p:spPr>
          <a:xfrm>
            <a:off x="8118636" y="795867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3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1589649" y="140675"/>
            <a:ext cx="8124194" cy="509250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Cavernous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Sinus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9D2D43-A228-42B5-9F6C-3C2E80512090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6276" t="7813" r="54427" b="45312"/>
          <a:stretch>
            <a:fillRect/>
          </a:stretch>
        </p:blipFill>
        <p:spPr bwMode="auto">
          <a:xfrm>
            <a:off x="2442163" y="461665"/>
            <a:ext cx="51793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135789" y="2665620"/>
            <a:ext cx="2071702" cy="1019175"/>
          </a:xfrm>
          <a:prstGeom prst="callout2">
            <a:avLst>
              <a:gd name="adj1" fmla="val 48984"/>
              <a:gd name="adj2" fmla="val -1158"/>
              <a:gd name="adj3" fmla="val 15838"/>
              <a:gd name="adj4" fmla="val -16469"/>
              <a:gd name="adj5" fmla="val 35166"/>
              <a:gd name="adj6" fmla="val -105829"/>
            </a:avLst>
          </a:prstGeom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/>
              </a:rPr>
              <a:t>Cavernous sinus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0" y="4104457"/>
            <a:ext cx="2707557" cy="1635161"/>
          </a:xfrm>
          <a:prstGeom prst="callout2">
            <a:avLst>
              <a:gd name="adj1" fmla="val 29083"/>
              <a:gd name="adj2" fmla="val 64751"/>
              <a:gd name="adj3" fmla="val 9782"/>
              <a:gd name="adj4" fmla="val 106787"/>
              <a:gd name="adj5" fmla="val -38899"/>
              <a:gd name="adj6" fmla="val 156022"/>
            </a:avLst>
          </a:prstGeom>
          <a:solidFill>
            <a:schemeClr val="bg1"/>
          </a:solidFill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  <a:latin typeface="Calibri"/>
              </a:rPr>
              <a:t>Apex of </a:t>
            </a:r>
            <a:r>
              <a:rPr lang="en-US" sz="3200" b="1" dirty="0" err="1">
                <a:solidFill>
                  <a:srgbClr val="0000CC"/>
                </a:solidFill>
                <a:latin typeface="Calibri"/>
              </a:rPr>
              <a:t>petrous</a:t>
            </a:r>
            <a:r>
              <a:rPr lang="en-US" sz="3200" b="1" dirty="0">
                <a:solidFill>
                  <a:srgbClr val="0000CC"/>
                </a:solidFill>
                <a:latin typeface="Calibri"/>
              </a:rPr>
              <a:t> temporal bone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937671" y="0"/>
            <a:ext cx="543591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0000CC"/>
                </a:solidFill>
                <a:latin typeface="Calibri"/>
              </a:rPr>
              <a:t>Cavernous sinuses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 flipH="1">
            <a:off x="135789" y="953452"/>
            <a:ext cx="2571768" cy="1019175"/>
          </a:xfrm>
          <a:prstGeom prst="callout2">
            <a:avLst>
              <a:gd name="adj1" fmla="val 65185"/>
              <a:gd name="adj2" fmla="val 831"/>
              <a:gd name="adj3" fmla="val 135607"/>
              <a:gd name="adj4" fmla="val -28993"/>
              <a:gd name="adj5" fmla="val 165678"/>
              <a:gd name="adj6" fmla="val -59499"/>
            </a:avLst>
          </a:prstGeom>
          <a:solidFill>
            <a:schemeClr val="bg1"/>
          </a:solidFill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/>
              </a:rPr>
              <a:t>Superior orbital fissure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D625F-2B97-4E22-AD99-AF6402EE836D}"/>
              </a:ext>
            </a:extLst>
          </p:cNvPr>
          <p:cNvSpPr txBox="1"/>
          <p:nvPr/>
        </p:nvSpPr>
        <p:spPr>
          <a:xfrm>
            <a:off x="7202658" y="181229"/>
            <a:ext cx="4853553" cy="651197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22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one of the most important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venous sinuses.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22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derives its names from the fact that its cavity contains a network of interlacing trabeculae (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caverns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giving it a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spongy appearance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they lie on both side of the body of the sphenoid in the middle cranial fossa.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Extension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from the superior orbital fissure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anteriorly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apex of petrous part of temporal bone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68781-7C2F-42F3-9D3A-B0E4B1F0F20D}"/>
              </a:ext>
            </a:extLst>
          </p:cNvPr>
          <p:cNvSpPr/>
          <p:nvPr/>
        </p:nvSpPr>
        <p:spPr>
          <a:xfrm>
            <a:off x="202413" y="6281362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6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0417" t="8681" r="47916" b="47048"/>
          <a:stretch>
            <a:fillRect/>
          </a:stretch>
        </p:blipFill>
        <p:spPr bwMode="auto">
          <a:xfrm>
            <a:off x="2434649" y="1694373"/>
            <a:ext cx="600639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49968" y="0"/>
            <a:ext cx="7368171" cy="769441"/>
          </a:xfrm>
          <a:prstGeom prst="rect">
            <a:avLst/>
          </a:prstGeom>
          <a:ln w="38100">
            <a:solidFill>
              <a:srgbClr val="00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Relations of Cavernous sinuses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220071" y="3623200"/>
            <a:ext cx="2571768" cy="1019175"/>
          </a:xfrm>
          <a:prstGeom prst="callout2">
            <a:avLst>
              <a:gd name="adj1" fmla="val 49817"/>
              <a:gd name="adj2" fmla="val 35501"/>
              <a:gd name="adj3" fmla="val 57148"/>
              <a:gd name="adj4" fmla="val 2876"/>
              <a:gd name="adj5" fmla="val 78191"/>
              <a:gd name="adj6" fmla="val -14743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</a:rPr>
              <a:t>Temporal lobe &amp; uncus</a:t>
            </a: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4577788" y="1070475"/>
            <a:ext cx="3384525" cy="1000132"/>
          </a:xfrm>
          <a:prstGeom prst="callout2">
            <a:avLst>
              <a:gd name="adj1" fmla="val 54962"/>
              <a:gd name="adj2" fmla="val 71058"/>
              <a:gd name="adj3" fmla="val 113071"/>
              <a:gd name="adj4" fmla="val 75721"/>
              <a:gd name="adj5" fmla="val 188131"/>
              <a:gd name="adj6" fmla="val 75565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Optic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chiasma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648699" y="2480192"/>
            <a:ext cx="2571768" cy="1019175"/>
          </a:xfrm>
          <a:prstGeom prst="callout2">
            <a:avLst>
              <a:gd name="adj1" fmla="val 52309"/>
              <a:gd name="adj2" fmla="val 38464"/>
              <a:gd name="adj3" fmla="val 57148"/>
              <a:gd name="adj4" fmla="val 2876"/>
              <a:gd name="adj5" fmla="val 101940"/>
              <a:gd name="adj6" fmla="val -7905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Calibri"/>
              </a:rPr>
              <a:t>Pituitary gland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flipH="1">
            <a:off x="255790" y="5624633"/>
            <a:ext cx="2571768" cy="1019175"/>
          </a:xfrm>
          <a:prstGeom prst="callout2">
            <a:avLst>
              <a:gd name="adj1" fmla="val 41984"/>
              <a:gd name="adj2" fmla="val 27812"/>
              <a:gd name="adj3" fmla="val 45933"/>
              <a:gd name="adj4" fmla="val 2241"/>
              <a:gd name="adj5" fmla="val -54315"/>
              <a:gd name="adj6" fmla="val -7435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Sphenoid air sinus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1265991" y="936103"/>
            <a:ext cx="3226068" cy="1000132"/>
          </a:xfrm>
          <a:prstGeom prst="callout2">
            <a:avLst>
              <a:gd name="adj1" fmla="val 52387"/>
              <a:gd name="adj2" fmla="val 18078"/>
              <a:gd name="adj3" fmla="val 89251"/>
              <a:gd name="adj4" fmla="val 13864"/>
              <a:gd name="adj5" fmla="val 156226"/>
              <a:gd name="adj6" fmla="val 12671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err="1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Hypothalmus</a:t>
            </a:r>
            <a:endParaRPr lang="en-US" altLang="zh-CN" sz="3600" b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220071" y="4968553"/>
            <a:ext cx="3226068" cy="1000132"/>
          </a:xfrm>
          <a:prstGeom prst="callout2">
            <a:avLst>
              <a:gd name="adj1" fmla="val 32371"/>
              <a:gd name="adj2" fmla="val 8127"/>
              <a:gd name="adj3" fmla="val 33116"/>
              <a:gd name="adj4" fmla="val -2817"/>
              <a:gd name="adj5" fmla="val -27981"/>
              <a:gd name="adj6" fmla="val -2886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alibri"/>
              </a:rPr>
              <a:t>Body of sphenoid 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6751D3C3-63EA-4EC7-9895-64058CBCA25F}"/>
              </a:ext>
            </a:extLst>
          </p:cNvPr>
          <p:cNvSpPr>
            <a:spLocks/>
          </p:cNvSpPr>
          <p:nvPr/>
        </p:nvSpPr>
        <p:spPr bwMode="auto">
          <a:xfrm flipH="1">
            <a:off x="648699" y="1561019"/>
            <a:ext cx="1203902" cy="673801"/>
          </a:xfrm>
          <a:prstGeom prst="callout2">
            <a:avLst>
              <a:gd name="adj1" fmla="val 49412"/>
              <a:gd name="adj2" fmla="val 32885"/>
              <a:gd name="adj3" fmla="val 63411"/>
              <a:gd name="adj4" fmla="val -27505"/>
              <a:gd name="adj5" fmla="val 206799"/>
              <a:gd name="adj6" fmla="val -16549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ICA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58A2AF6-003F-4BBE-948D-3DBF89132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contrast="30000"/>
          </a:blip>
          <a:srcRect l="17422" t="10133" r="56398" b="47252"/>
          <a:stretch/>
        </p:blipFill>
        <p:spPr bwMode="auto">
          <a:xfrm>
            <a:off x="8526773" y="1254416"/>
            <a:ext cx="3562468" cy="43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3">
            <a:extLst>
              <a:ext uri="{FF2B5EF4-FFF2-40B4-BE49-F238E27FC236}">
                <a16:creationId xmlns:a16="http://schemas.microsoft.com/office/drawing/2014/main" id="{CF6F04CB-8721-43E7-BC9E-679698150F02}"/>
              </a:ext>
            </a:extLst>
          </p:cNvPr>
          <p:cNvSpPr>
            <a:spLocks/>
          </p:cNvSpPr>
          <p:nvPr/>
        </p:nvSpPr>
        <p:spPr bwMode="auto">
          <a:xfrm flipH="1">
            <a:off x="9603203" y="5603584"/>
            <a:ext cx="2571768" cy="1019175"/>
          </a:xfrm>
          <a:prstGeom prst="callout2">
            <a:avLst>
              <a:gd name="adj1" fmla="val 17138"/>
              <a:gd name="adj2" fmla="val 56803"/>
              <a:gd name="adj3" fmla="val -13420"/>
              <a:gd name="adj4" fmla="val 38343"/>
              <a:gd name="adj5" fmla="val -218571"/>
              <a:gd name="adj6" fmla="val 4982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Trigeminal ganglia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BB678-0378-4FC3-BF63-B93614A540CE}"/>
              </a:ext>
            </a:extLst>
          </p:cNvPr>
          <p:cNvSpPr/>
          <p:nvPr/>
        </p:nvSpPr>
        <p:spPr>
          <a:xfrm>
            <a:off x="8932985" y="207086"/>
            <a:ext cx="2972513" cy="45409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2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C706E-820B-4109-9175-49FDBAD55B2B}"/>
              </a:ext>
            </a:extLst>
          </p:cNvPr>
          <p:cNvSpPr txBox="1"/>
          <p:nvPr/>
        </p:nvSpPr>
        <p:spPr>
          <a:xfrm>
            <a:off x="154744" y="112542"/>
            <a:ext cx="11844997" cy="680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CAVERNOUS SINUS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Relations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Anteriorly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superior orbital fissure.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apex of petrous part of the temporal bone.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Posterolaterally</a:t>
            </a:r>
            <a:r>
              <a:rPr lang="en-US" sz="3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trigeminal ganglion.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Laterally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: Temporal lobe of brain and uncus.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Medially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pituitary gland, body of sphenoid and sphenoidal air sinus.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Inferiorly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body of sphenoid and sphenoidal air sinus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Superiorly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: optic chiasma, hypothalamus and internal 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carotid artery.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EAB14-6D09-4C11-AC05-A2F26C8CCEEC}"/>
              </a:ext>
            </a:extLst>
          </p:cNvPr>
          <p:cNvSpPr/>
          <p:nvPr/>
        </p:nvSpPr>
        <p:spPr>
          <a:xfrm>
            <a:off x="8101702" y="1065216"/>
            <a:ext cx="3898039" cy="4036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0417" t="8681" r="47916" b="47048"/>
          <a:stretch>
            <a:fillRect/>
          </a:stretch>
        </p:blipFill>
        <p:spPr bwMode="auto">
          <a:xfrm>
            <a:off x="4167174" y="1214422"/>
            <a:ext cx="600639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607826" y="648586"/>
            <a:ext cx="258417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Inside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503583" y="1500175"/>
            <a:ext cx="3949343" cy="1019175"/>
          </a:xfrm>
          <a:prstGeom prst="callout2">
            <a:avLst>
              <a:gd name="adj1" fmla="val 49817"/>
              <a:gd name="adj2" fmla="val 30563"/>
              <a:gd name="adj3" fmla="val 57148"/>
              <a:gd name="adj4" fmla="val 2876"/>
              <a:gd name="adj5" fmla="val 135399"/>
              <a:gd name="adj6" fmla="val -3128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  <a:latin typeface="Calibri"/>
              </a:rPr>
              <a:t>Oculomotor</a:t>
            </a:r>
            <a:r>
              <a:rPr lang="en-US" sz="3200" b="1" dirty="0">
                <a:solidFill>
                  <a:srgbClr val="7030A0"/>
                </a:solidFill>
                <a:latin typeface="Calibri"/>
              </a:rPr>
              <a:t> nerve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flipH="1">
            <a:off x="503583" y="2553842"/>
            <a:ext cx="4008241" cy="1019175"/>
          </a:xfrm>
          <a:prstGeom prst="callout2">
            <a:avLst>
              <a:gd name="adj1" fmla="val 52309"/>
              <a:gd name="adj2" fmla="val 31550"/>
              <a:gd name="adj3" fmla="val 57148"/>
              <a:gd name="adj4" fmla="val 2876"/>
              <a:gd name="adj5" fmla="val 58021"/>
              <a:gd name="adj6" fmla="val -2716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Trochlear nerve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503583" y="3571877"/>
            <a:ext cx="3877905" cy="1019175"/>
          </a:xfrm>
          <a:prstGeom prst="callout2">
            <a:avLst>
              <a:gd name="adj1" fmla="val 28973"/>
              <a:gd name="adj2" fmla="val 23380"/>
              <a:gd name="adj3" fmla="val 29960"/>
              <a:gd name="adj4" fmla="val 2876"/>
              <a:gd name="adj5" fmla="val 22574"/>
              <a:gd name="adj6" fmla="val -30902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</a:rPr>
              <a:t>Ophthalmic nerve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646459" y="4500571"/>
            <a:ext cx="3877905" cy="1019175"/>
          </a:xfrm>
          <a:prstGeom prst="callout2">
            <a:avLst>
              <a:gd name="adj1" fmla="val 50723"/>
              <a:gd name="adj2" fmla="val 39003"/>
              <a:gd name="adj3" fmla="val 55601"/>
              <a:gd name="adj4" fmla="val 11458"/>
              <a:gd name="adj5" fmla="val -19685"/>
              <a:gd name="adj6" fmla="val -24269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alibri"/>
              </a:rPr>
              <a:t>Maxillary nerve</a:t>
            </a: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 flipH="1">
            <a:off x="8908272" y="2087012"/>
            <a:ext cx="3428992" cy="1019175"/>
          </a:xfrm>
          <a:prstGeom prst="callout2">
            <a:avLst>
              <a:gd name="adj1" fmla="val 128514"/>
              <a:gd name="adj2" fmla="val 31607"/>
              <a:gd name="adj3" fmla="val 118726"/>
              <a:gd name="adj4" fmla="val 87492"/>
              <a:gd name="adj5" fmla="val 124165"/>
              <a:gd name="adj6" fmla="val 11728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</a:rPr>
              <a:t>Internal carotid artery</a:t>
            </a: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flipH="1">
            <a:off x="9620232" y="3751813"/>
            <a:ext cx="2571768" cy="1019175"/>
          </a:xfrm>
          <a:prstGeom prst="callout2">
            <a:avLst>
              <a:gd name="adj1" fmla="val 42340"/>
              <a:gd name="adj2" fmla="val 88271"/>
              <a:gd name="adj3" fmla="val 31569"/>
              <a:gd name="adj4" fmla="val 104161"/>
              <a:gd name="adj5" fmla="val -2900"/>
              <a:gd name="adj6" fmla="val 13863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Abducent nerve 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3C31B-A6C4-4C12-A0C9-4BD865A8FE77}"/>
              </a:ext>
            </a:extLst>
          </p:cNvPr>
          <p:cNvSpPr/>
          <p:nvPr/>
        </p:nvSpPr>
        <p:spPr>
          <a:xfrm>
            <a:off x="377687" y="853844"/>
            <a:ext cx="258417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Lateral wall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5D5A7-8B62-4A2B-A57A-E62288CA78FB}"/>
              </a:ext>
            </a:extLst>
          </p:cNvPr>
          <p:cNvSpPr/>
          <p:nvPr/>
        </p:nvSpPr>
        <p:spPr>
          <a:xfrm>
            <a:off x="646459" y="126071"/>
            <a:ext cx="9988716" cy="579967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Structures inside and in lateral wall of  cavernous sinus </a:t>
            </a:r>
            <a:endParaRPr lang="en-US" sz="28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55887D-878C-4F50-B6F5-D216C0516A3C}"/>
              </a:ext>
            </a:extLst>
          </p:cNvPr>
          <p:cNvSpPr/>
          <p:nvPr/>
        </p:nvSpPr>
        <p:spPr>
          <a:xfrm>
            <a:off x="903275" y="6198987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1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4" descr="D:\جامعة مؤتة\Integrated Modules\2- C N S\Images\11- cranial cavity\5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2510" y="1"/>
            <a:ext cx="6887969" cy="6887968"/>
          </a:xfrm>
          <a:noFill/>
        </p:spPr>
      </p:pic>
      <p:sp>
        <p:nvSpPr>
          <p:cNvPr id="4" name="نجمة ذات 5 نقاط 3"/>
          <p:cNvSpPr/>
          <p:nvPr/>
        </p:nvSpPr>
        <p:spPr>
          <a:xfrm>
            <a:off x="4728251" y="2244662"/>
            <a:ext cx="353281" cy="347540"/>
          </a:xfrm>
          <a:prstGeom prst="star5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5653" name="مربع نص 4"/>
          <p:cNvSpPr txBox="1">
            <a:spLocks noChangeArrowheads="1"/>
          </p:cNvSpPr>
          <p:nvPr/>
        </p:nvSpPr>
        <p:spPr bwMode="auto">
          <a:xfrm>
            <a:off x="4262510" y="243539"/>
            <a:ext cx="316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ar-EG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مربع نص 5"/>
          <p:cNvSpPr txBox="1">
            <a:spLocks noChangeArrowheads="1"/>
          </p:cNvSpPr>
          <p:nvPr/>
        </p:nvSpPr>
        <p:spPr bwMode="auto">
          <a:xfrm>
            <a:off x="3716040" y="1138901"/>
            <a:ext cx="316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ar-EG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مربع نص 7"/>
          <p:cNvSpPr txBox="1">
            <a:spLocks noChangeArrowheads="1"/>
          </p:cNvSpPr>
          <p:nvPr/>
        </p:nvSpPr>
        <p:spPr bwMode="auto">
          <a:xfrm rot="20246354">
            <a:off x="5233181" y="5127336"/>
            <a:ext cx="940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IJV</a:t>
            </a:r>
            <a:endParaRPr lang="ar-EG" altLang="en-US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مربع نص 9"/>
          <p:cNvSpPr txBox="1">
            <a:spLocks noChangeArrowheads="1"/>
          </p:cNvSpPr>
          <p:nvPr/>
        </p:nvSpPr>
        <p:spPr bwMode="auto">
          <a:xfrm>
            <a:off x="11293353" y="588129"/>
            <a:ext cx="4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ar-EG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5658" name="مربع نص 10"/>
          <p:cNvSpPr txBox="1">
            <a:spLocks noChangeArrowheads="1"/>
          </p:cNvSpPr>
          <p:nvPr/>
        </p:nvSpPr>
        <p:spPr bwMode="auto">
          <a:xfrm>
            <a:off x="11174595" y="2175362"/>
            <a:ext cx="237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ar-EG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94C70-122E-4D3D-9B10-21D52AF0C142}"/>
              </a:ext>
            </a:extLst>
          </p:cNvPr>
          <p:cNvSpPr txBox="1"/>
          <p:nvPr/>
        </p:nvSpPr>
        <p:spPr>
          <a:xfrm>
            <a:off x="759153" y="2207287"/>
            <a:ext cx="3008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Central vein of the retina.</a:t>
            </a:r>
            <a:endParaRPr lang="en-US" dirty="0"/>
          </a:p>
        </p:txBody>
      </p:sp>
      <p:sp>
        <p:nvSpPr>
          <p:cNvPr id="18" name="مربع نص 5">
            <a:extLst>
              <a:ext uri="{FF2B5EF4-FFF2-40B4-BE49-F238E27FC236}">
                <a16:creationId xmlns:a16="http://schemas.microsoft.com/office/drawing/2014/main" id="{7005ED29-FD96-4BD2-8D01-04943F68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33" y="2053399"/>
            <a:ext cx="316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ar-EG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DEE41-5F98-472A-AA42-244712D955A4}"/>
              </a:ext>
            </a:extLst>
          </p:cNvPr>
          <p:cNvSpPr txBox="1"/>
          <p:nvPr/>
        </p:nvSpPr>
        <p:spPr>
          <a:xfrm>
            <a:off x="752995" y="2987450"/>
            <a:ext cx="386641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Superficial Middle cerebral vein.</a:t>
            </a:r>
          </a:p>
        </p:txBody>
      </p:sp>
      <p:sp>
        <p:nvSpPr>
          <p:cNvPr id="21" name="مربع نص 5">
            <a:extLst>
              <a:ext uri="{FF2B5EF4-FFF2-40B4-BE49-F238E27FC236}">
                <a16:creationId xmlns:a16="http://schemas.microsoft.com/office/drawing/2014/main" id="{9689E2DC-0630-4F8B-8AE6-1E6C2A40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33" y="2994078"/>
            <a:ext cx="316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ar-EG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743F2F8-A21E-41AB-9705-26942D04FD4B}"/>
              </a:ext>
            </a:extLst>
          </p:cNvPr>
          <p:cNvSpPr/>
          <p:nvPr/>
        </p:nvSpPr>
        <p:spPr>
          <a:xfrm rot="18716442">
            <a:off x="9609925" y="3686257"/>
            <a:ext cx="237516" cy="17185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BC1DEC9-5B29-48A2-A822-3E220D488C43}"/>
              </a:ext>
            </a:extLst>
          </p:cNvPr>
          <p:cNvSpPr/>
          <p:nvPr/>
        </p:nvSpPr>
        <p:spPr>
          <a:xfrm rot="2278584">
            <a:off x="6928868" y="4005111"/>
            <a:ext cx="244600" cy="10808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7">
            <a:extLst>
              <a:ext uri="{FF2B5EF4-FFF2-40B4-BE49-F238E27FC236}">
                <a16:creationId xmlns:a16="http://schemas.microsoft.com/office/drawing/2014/main" id="{14F29BAE-E299-4F3E-9657-1807E4102A45}"/>
              </a:ext>
            </a:extLst>
          </p:cNvPr>
          <p:cNvSpPr txBox="1">
            <a:spLocks noChangeArrowheads="1"/>
          </p:cNvSpPr>
          <p:nvPr/>
        </p:nvSpPr>
        <p:spPr bwMode="auto">
          <a:xfrm rot="1572225">
            <a:off x="9826664" y="5448205"/>
            <a:ext cx="184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T. sinus</a:t>
            </a:r>
            <a:endParaRPr lang="ar-EG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83554D-95BB-4D93-BA5D-8908E53991A8}"/>
              </a:ext>
            </a:extLst>
          </p:cNvPr>
          <p:cNvSpPr txBox="1"/>
          <p:nvPr/>
        </p:nvSpPr>
        <p:spPr>
          <a:xfrm>
            <a:off x="253218" y="4196367"/>
            <a:ext cx="3866418" cy="1659269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Tributaries and Drainage of the cavernous sinus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88FF4-BE2E-4665-8629-444D1869F472}"/>
              </a:ext>
            </a:extLst>
          </p:cNvPr>
          <p:cNvSpPr/>
          <p:nvPr/>
        </p:nvSpPr>
        <p:spPr>
          <a:xfrm>
            <a:off x="84950" y="570620"/>
            <a:ext cx="3898039" cy="4036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3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155654" grpId="0"/>
      <p:bldP spid="155655" grpId="0"/>
      <p:bldP spid="155657" grpId="0"/>
      <p:bldP spid="155658" grpId="0"/>
      <p:bldP spid="17" grpId="0"/>
      <p:bldP spid="18" grpId="0"/>
      <p:bldP spid="20" grpId="0"/>
      <p:bldP spid="21" grpId="0"/>
      <p:bldP spid="9" grpId="0" animBg="1"/>
      <p:bldP spid="25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F6AED8-E935-407F-A18C-3D4498AA3071}"/>
              </a:ext>
            </a:extLst>
          </p:cNvPr>
          <p:cNvSpPr txBox="1"/>
          <p:nvPr/>
        </p:nvSpPr>
        <p:spPr>
          <a:xfrm>
            <a:off x="154745" y="168812"/>
            <a:ext cx="11915335" cy="542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Tributaries of the cavernous sinus: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Superior </a:t>
            </a:r>
            <a:r>
              <a:rPr 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ophthalmic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vein.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Inferior </a:t>
            </a:r>
            <a:r>
              <a:rPr 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ophthalmic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vein.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Central vein of the </a:t>
            </a:r>
            <a:r>
              <a:rPr 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retina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Sphenoparietal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Frontal branch of the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meningeal vein.</a:t>
            </a: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Superficial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cerebral vein.</a:t>
            </a:r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Drainage 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cavernous sinus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1- Superior petrosal sinus: opens into the transverse sinus.</a:t>
            </a: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0767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2-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ferior petrosal sinus: opens into the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ternal jugular vein.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7C397-1F70-4A99-9575-E199415EACF3}"/>
              </a:ext>
            </a:extLst>
          </p:cNvPr>
          <p:cNvSpPr/>
          <p:nvPr/>
        </p:nvSpPr>
        <p:spPr>
          <a:xfrm>
            <a:off x="7836761" y="1263664"/>
            <a:ext cx="3898039" cy="4036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2007-05-27_23-46-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</a:blip>
          <a:srcRect l="1845" t="-414" b="-95"/>
          <a:stretch>
            <a:fillRect/>
          </a:stretch>
        </p:blipFill>
        <p:spPr bwMode="auto">
          <a:xfrm>
            <a:off x="3030636" y="71437"/>
            <a:ext cx="7129462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9222323" y="2340779"/>
            <a:ext cx="2786062" cy="519112"/>
          </a:xfrm>
          <a:prstGeom prst="callout2">
            <a:avLst>
              <a:gd name="adj1" fmla="val 49676"/>
              <a:gd name="adj2" fmla="val 97671"/>
              <a:gd name="adj3" fmla="val 41921"/>
              <a:gd name="adj4" fmla="val 99148"/>
              <a:gd name="adj5" fmla="val 93221"/>
              <a:gd name="adj6" fmla="val 140761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zh-CN" sz="4000" b="1" dirty="0">
                <a:solidFill>
                  <a:srgbClr val="0000FF"/>
                </a:solidFill>
                <a:latin typeface="Calibri"/>
                <a:ea typeface="SimSun" pitchFamily="2" charset="-122"/>
              </a:rPr>
              <a:t>Facial vein </a:t>
            </a:r>
          </a:p>
          <a:p>
            <a:pPr>
              <a:spcBef>
                <a:spcPct val="20000"/>
              </a:spcBef>
              <a:defRPr/>
            </a:pPr>
            <a:endParaRPr lang="en-US" sz="40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8473379" y="153596"/>
            <a:ext cx="3373437" cy="701675"/>
          </a:xfrm>
          <a:prstGeom prst="callout2">
            <a:avLst>
              <a:gd name="adj1" fmla="val 65719"/>
              <a:gd name="adj2" fmla="val 20723"/>
              <a:gd name="adj3" fmla="val 122883"/>
              <a:gd name="adj4" fmla="val -24445"/>
              <a:gd name="adj5" fmla="val 315820"/>
              <a:gd name="adj6" fmla="val -52653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Superior Ophthalmic vein </a:t>
            </a: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102502" y="3378271"/>
            <a:ext cx="2786063" cy="519113"/>
          </a:xfrm>
          <a:prstGeom prst="callout2">
            <a:avLst>
              <a:gd name="adj1" fmla="val 137471"/>
              <a:gd name="adj2" fmla="val 18649"/>
              <a:gd name="adj3" fmla="val 144899"/>
              <a:gd name="adj4" fmla="val -1797"/>
              <a:gd name="adj5" fmla="val 103106"/>
              <a:gd name="adj6" fmla="val -27711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Calibri"/>
                <a:ea typeface="华文行楷" pitchFamily="2" charset="-122"/>
              </a:rPr>
              <a:t>Cavernous sinus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8766370" y="5596479"/>
            <a:ext cx="3276602" cy="719138"/>
          </a:xfrm>
          <a:prstGeom prst="callout2">
            <a:avLst>
              <a:gd name="adj1" fmla="val 14465"/>
              <a:gd name="adj2" fmla="val 104970"/>
              <a:gd name="adj3" fmla="val -34370"/>
              <a:gd name="adj4" fmla="val 137788"/>
              <a:gd name="adj5" fmla="val -19974"/>
              <a:gd name="adj6" fmla="val 199102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65113" indent="-265113"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Calibri"/>
                <a:ea typeface="SimSun" pitchFamily="2" charset="-122"/>
              </a:rPr>
              <a:t>Pterygoid venous Plexus</a:t>
            </a: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149028" y="5596479"/>
            <a:ext cx="3019937" cy="719138"/>
          </a:xfrm>
          <a:prstGeom prst="callout2">
            <a:avLst>
              <a:gd name="adj1" fmla="val 58808"/>
              <a:gd name="adj2" fmla="val 95871"/>
              <a:gd name="adj3" fmla="val 45640"/>
              <a:gd name="adj4" fmla="val 117548"/>
              <a:gd name="adj5" fmla="val -225995"/>
              <a:gd name="adj6" fmla="val 181964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Emissary veins</a:t>
            </a:r>
            <a:endParaRPr lang="en-US" altLang="zh-CN" sz="36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022390" y="3468165"/>
            <a:ext cx="1267686" cy="716128"/>
          </a:xfrm>
          <a:custGeom>
            <a:avLst/>
            <a:gdLst>
              <a:gd name="connsiteX0" fmla="*/ 65315 w 1257301"/>
              <a:gd name="connsiteY0" fmla="*/ 642257 h 691243"/>
              <a:gd name="connsiteX1" fmla="*/ 1094015 w 1257301"/>
              <a:gd name="connsiteY1" fmla="*/ 70757 h 691243"/>
              <a:gd name="connsiteX2" fmla="*/ 1045029 w 1257301"/>
              <a:gd name="connsiteY2" fmla="*/ 217714 h 691243"/>
              <a:gd name="connsiteX3" fmla="*/ 702129 w 1257301"/>
              <a:gd name="connsiteY3" fmla="*/ 397329 h 691243"/>
              <a:gd name="connsiteX4" fmla="*/ 326572 w 1257301"/>
              <a:gd name="connsiteY4" fmla="*/ 625929 h 691243"/>
              <a:gd name="connsiteX5" fmla="*/ 0 w 1257301"/>
              <a:gd name="connsiteY5" fmla="*/ 691243 h 69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1" h="691243">
                <a:moveTo>
                  <a:pt x="65315" y="642257"/>
                </a:moveTo>
                <a:cubicBezTo>
                  <a:pt x="498022" y="391885"/>
                  <a:pt x="930729" y="141514"/>
                  <a:pt x="1094015" y="70757"/>
                </a:cubicBezTo>
                <a:cubicBezTo>
                  <a:pt x="1257301" y="0"/>
                  <a:pt x="1110343" y="163285"/>
                  <a:pt x="1045029" y="217714"/>
                </a:cubicBezTo>
                <a:cubicBezTo>
                  <a:pt x="979715" y="272143"/>
                  <a:pt x="821872" y="329293"/>
                  <a:pt x="702129" y="397329"/>
                </a:cubicBezTo>
                <a:cubicBezTo>
                  <a:pt x="582386" y="465365"/>
                  <a:pt x="443593" y="576943"/>
                  <a:pt x="326572" y="625929"/>
                </a:cubicBezTo>
                <a:cubicBezTo>
                  <a:pt x="209551" y="674915"/>
                  <a:pt x="104775" y="683079"/>
                  <a:pt x="0" y="69124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A764C934-E183-4C8F-8C70-DB2EF17B4999}"/>
              </a:ext>
            </a:extLst>
          </p:cNvPr>
          <p:cNvSpPr>
            <a:spLocks/>
          </p:cNvSpPr>
          <p:nvPr/>
        </p:nvSpPr>
        <p:spPr bwMode="auto">
          <a:xfrm flipH="1">
            <a:off x="102503" y="4685716"/>
            <a:ext cx="2786063" cy="519113"/>
          </a:xfrm>
          <a:prstGeom prst="callout2">
            <a:avLst>
              <a:gd name="adj1" fmla="val 137471"/>
              <a:gd name="adj2" fmla="val 18649"/>
              <a:gd name="adj3" fmla="val 155739"/>
              <a:gd name="adj4" fmla="val 222"/>
              <a:gd name="adj5" fmla="val -64911"/>
              <a:gd name="adj6" fmla="val -14583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0000CC"/>
                </a:solidFill>
                <a:latin typeface="Calibri"/>
                <a:ea typeface="华文行楷" pitchFamily="2" charset="-122"/>
              </a:rPr>
              <a:t>Intercavernous</a:t>
            </a:r>
            <a:r>
              <a:rPr lang="en-US" altLang="zh-CN" sz="3200" b="1" dirty="0">
                <a:solidFill>
                  <a:srgbClr val="0000CC"/>
                </a:solidFill>
                <a:latin typeface="Calibri"/>
                <a:ea typeface="华文行楷" pitchFamily="2" charset="-122"/>
              </a:rPr>
              <a:t> sinus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483FBD-4270-4927-88ED-FFBCC0FC4A53}"/>
              </a:ext>
            </a:extLst>
          </p:cNvPr>
          <p:cNvSpPr txBox="1"/>
          <p:nvPr/>
        </p:nvSpPr>
        <p:spPr>
          <a:xfrm>
            <a:off x="-102942" y="0"/>
            <a:ext cx="6267156" cy="282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Communications with: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67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Facial vein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through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superior ophthalmic vein.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>
              <a:lnSpc>
                <a:spcPct val="125000"/>
              </a:lnSpc>
              <a:tabLst>
                <a:tab pos="4076700" algn="l"/>
              </a:tabLs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</a:t>
            </a:r>
            <a:r>
              <a:rPr lang="en-US" sz="1800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Pterygoid venous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plexuses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through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missary veins of foramen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ovale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spinosum and lacerum</a:t>
            </a:r>
          </a:p>
          <a:p>
            <a:pPr marL="457200">
              <a:lnSpc>
                <a:spcPct val="125000"/>
              </a:lnSpc>
              <a:tabLst>
                <a:tab pos="4076700" algn="l"/>
              </a:tabLst>
            </a:pPr>
            <a:r>
              <a:rPr lang="en-US" sz="1800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Cavernous sinus of the opposite side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through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inter-cavernous sinuses.</a:t>
            </a:r>
          </a:p>
          <a:p>
            <a:pPr marL="457200" lvl="0">
              <a:lnSpc>
                <a:spcPct val="125000"/>
              </a:lnSpc>
              <a:tabLst>
                <a:tab pos="4076700" algn="l"/>
              </a:tabLst>
            </a:pPr>
            <a:r>
              <a:rPr lang="en-US" sz="1800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Internal vertebral venous plexus through basilar plexus of vein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2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756559" y="791683"/>
            <a:ext cx="6944032" cy="4680995"/>
          </a:xfrm>
          <a:prstGeom prst="frame">
            <a:avLst>
              <a:gd name="adj1" fmla="val 2014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7357" y="1749287"/>
            <a:ext cx="5062329" cy="2783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SimSun" pitchFamily="2" charset="-122"/>
              </a:rPr>
              <a:t>Dural folds</a:t>
            </a:r>
            <a:endParaRPr lang="en-US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5BA41-0813-4C68-9F7B-C7C1E6C601CE}"/>
              </a:ext>
            </a:extLst>
          </p:cNvPr>
          <p:cNvSpPr/>
          <p:nvPr/>
        </p:nvSpPr>
        <p:spPr>
          <a:xfrm>
            <a:off x="0" y="0"/>
            <a:ext cx="12192000" cy="651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4076700" algn="l"/>
              </a:tabLs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Clinical importance of the cavernous sinus: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Cavernous sinus thrombosis: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the most common cause is spread of Infections from the dangerous area of face, paranasal sinuses and upper dental infections leading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Severe pain the eye and forehead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due to involvement of the ophthalmic and maxillary nerves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Papilledema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(edema of the optic disc) due to engorgement of central vein of retina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Exophthalmos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due to engorgement of the ophthalmic veins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Dilated and fixed pupil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due to involvement of the oculomotor nerve (parasympathetic which supply the constrictor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pupilla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muscle)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Ptosis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(drooping of the upper eye lid)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due to involvement of the oculomotor nerve (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palpabre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superioris  muscle)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Ophthalmoplegia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paralysis of extraocular muscles due to involvement of the 3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4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6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cranial nerves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Septic meningitis.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6CC8C-EC88-4AA7-B1D4-C0EDA6E82753}"/>
              </a:ext>
            </a:extLst>
          </p:cNvPr>
          <p:cNvSpPr/>
          <p:nvPr/>
        </p:nvSpPr>
        <p:spPr>
          <a:xfrm>
            <a:off x="4965896" y="5791201"/>
            <a:ext cx="5028144" cy="609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8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1589649" y="140675"/>
            <a:ext cx="8124194" cy="509250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Superior sagittal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Sinus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F86D36-8417-46A3-8425-E2529877AB54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5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10417" t="7813" r="51172" b="46180"/>
          <a:stretch>
            <a:fillRect/>
          </a:stretch>
        </p:blipFill>
        <p:spPr bwMode="auto">
          <a:xfrm>
            <a:off x="2062257" y="857232"/>
            <a:ext cx="6202975" cy="557216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5743732" y="3717033"/>
            <a:ext cx="1461541" cy="720081"/>
          </a:xfrm>
          <a:custGeom>
            <a:avLst/>
            <a:gdLst>
              <a:gd name="connsiteX0" fmla="*/ 1461541 w 1461541"/>
              <a:gd name="connsiteY0" fmla="*/ 379751 h 604603"/>
              <a:gd name="connsiteX1" fmla="*/ 1161738 w 1461541"/>
              <a:gd name="connsiteY1" fmla="*/ 274820 h 604603"/>
              <a:gd name="connsiteX2" fmla="*/ 951876 w 1461541"/>
              <a:gd name="connsiteY2" fmla="*/ 139908 h 604603"/>
              <a:gd name="connsiteX3" fmla="*/ 936885 w 1461541"/>
              <a:gd name="connsiteY3" fmla="*/ 139908 h 604603"/>
              <a:gd name="connsiteX4" fmla="*/ 936885 w 1461541"/>
              <a:gd name="connsiteY4" fmla="*/ 139908 h 604603"/>
              <a:gd name="connsiteX5" fmla="*/ 712033 w 1461541"/>
              <a:gd name="connsiteY5" fmla="*/ 34977 h 604603"/>
              <a:gd name="connsiteX6" fmla="*/ 472190 w 1461541"/>
              <a:gd name="connsiteY6" fmla="*/ 4997 h 604603"/>
              <a:gd name="connsiteX7" fmla="*/ 307299 w 1461541"/>
              <a:gd name="connsiteY7" fmla="*/ 64957 h 604603"/>
              <a:gd name="connsiteX8" fmla="*/ 247338 w 1461541"/>
              <a:gd name="connsiteY8" fmla="*/ 274820 h 604603"/>
              <a:gd name="connsiteX9" fmla="*/ 142407 w 1461541"/>
              <a:gd name="connsiteY9" fmla="*/ 454702 h 604603"/>
              <a:gd name="connsiteX10" fmla="*/ 52466 w 1461541"/>
              <a:gd name="connsiteY10" fmla="*/ 364761 h 604603"/>
              <a:gd name="connsiteX11" fmla="*/ 22485 w 1461541"/>
              <a:gd name="connsiteY11" fmla="*/ 529652 h 604603"/>
              <a:gd name="connsiteX12" fmla="*/ 187377 w 1461541"/>
              <a:gd name="connsiteY12" fmla="*/ 589613 h 604603"/>
              <a:gd name="connsiteX13" fmla="*/ 292308 w 1461541"/>
              <a:gd name="connsiteY13" fmla="*/ 439711 h 604603"/>
              <a:gd name="connsiteX14" fmla="*/ 352269 w 1461541"/>
              <a:gd name="connsiteY14" fmla="*/ 304800 h 604603"/>
              <a:gd name="connsiteX15" fmla="*/ 412230 w 1461541"/>
              <a:gd name="connsiteY15" fmla="*/ 199869 h 604603"/>
              <a:gd name="connsiteX16" fmla="*/ 487180 w 1461541"/>
              <a:gd name="connsiteY16" fmla="*/ 124918 h 604603"/>
              <a:gd name="connsiteX17" fmla="*/ 667062 w 1461541"/>
              <a:gd name="connsiteY17" fmla="*/ 169888 h 604603"/>
              <a:gd name="connsiteX18" fmla="*/ 846944 w 1461541"/>
              <a:gd name="connsiteY18" fmla="*/ 259829 h 604603"/>
              <a:gd name="connsiteX19" fmla="*/ 1131758 w 1461541"/>
              <a:gd name="connsiteY19" fmla="*/ 424721 h 604603"/>
              <a:gd name="connsiteX20" fmla="*/ 1281659 w 1461541"/>
              <a:gd name="connsiteY20" fmla="*/ 484682 h 604603"/>
              <a:gd name="connsiteX21" fmla="*/ 1431561 w 1461541"/>
              <a:gd name="connsiteY21" fmla="*/ 559633 h 604603"/>
              <a:gd name="connsiteX22" fmla="*/ 1461541 w 1461541"/>
              <a:gd name="connsiteY22" fmla="*/ 439711 h 60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61541" h="604603">
                <a:moveTo>
                  <a:pt x="1461541" y="379751"/>
                </a:moveTo>
                <a:cubicBezTo>
                  <a:pt x="1354111" y="347272"/>
                  <a:pt x="1246682" y="314794"/>
                  <a:pt x="1161738" y="274820"/>
                </a:cubicBezTo>
                <a:cubicBezTo>
                  <a:pt x="1076794" y="234846"/>
                  <a:pt x="989352" y="162393"/>
                  <a:pt x="951876" y="139908"/>
                </a:cubicBezTo>
                <a:cubicBezTo>
                  <a:pt x="914401" y="117423"/>
                  <a:pt x="936885" y="139908"/>
                  <a:pt x="936885" y="139908"/>
                </a:cubicBezTo>
                <a:lnTo>
                  <a:pt x="936885" y="139908"/>
                </a:lnTo>
                <a:cubicBezTo>
                  <a:pt x="899410" y="122420"/>
                  <a:pt x="789482" y="57462"/>
                  <a:pt x="712033" y="34977"/>
                </a:cubicBezTo>
                <a:cubicBezTo>
                  <a:pt x="634584" y="12492"/>
                  <a:pt x="539646" y="0"/>
                  <a:pt x="472190" y="4997"/>
                </a:cubicBezTo>
                <a:cubicBezTo>
                  <a:pt x="404734" y="9994"/>
                  <a:pt x="344774" y="19986"/>
                  <a:pt x="307299" y="64957"/>
                </a:cubicBezTo>
                <a:cubicBezTo>
                  <a:pt x="269824" y="109928"/>
                  <a:pt x="274820" y="209863"/>
                  <a:pt x="247338" y="274820"/>
                </a:cubicBezTo>
                <a:cubicBezTo>
                  <a:pt x="219856" y="339777"/>
                  <a:pt x="174886" y="439712"/>
                  <a:pt x="142407" y="454702"/>
                </a:cubicBezTo>
                <a:cubicBezTo>
                  <a:pt x="109928" y="469692"/>
                  <a:pt x="72453" y="352269"/>
                  <a:pt x="52466" y="364761"/>
                </a:cubicBezTo>
                <a:cubicBezTo>
                  <a:pt x="32479" y="377253"/>
                  <a:pt x="0" y="492177"/>
                  <a:pt x="22485" y="529652"/>
                </a:cubicBezTo>
                <a:cubicBezTo>
                  <a:pt x="44970" y="567127"/>
                  <a:pt x="142407" y="604603"/>
                  <a:pt x="187377" y="589613"/>
                </a:cubicBezTo>
                <a:cubicBezTo>
                  <a:pt x="232347" y="574623"/>
                  <a:pt x="264826" y="487180"/>
                  <a:pt x="292308" y="439711"/>
                </a:cubicBezTo>
                <a:cubicBezTo>
                  <a:pt x="319790" y="392242"/>
                  <a:pt x="332282" y="344774"/>
                  <a:pt x="352269" y="304800"/>
                </a:cubicBezTo>
                <a:cubicBezTo>
                  <a:pt x="372256" y="264826"/>
                  <a:pt x="389745" y="229849"/>
                  <a:pt x="412230" y="199869"/>
                </a:cubicBezTo>
                <a:cubicBezTo>
                  <a:pt x="434715" y="169889"/>
                  <a:pt x="444708" y="129915"/>
                  <a:pt x="487180" y="124918"/>
                </a:cubicBezTo>
                <a:cubicBezTo>
                  <a:pt x="529652" y="119921"/>
                  <a:pt x="607101" y="147403"/>
                  <a:pt x="667062" y="169888"/>
                </a:cubicBezTo>
                <a:cubicBezTo>
                  <a:pt x="727023" y="192373"/>
                  <a:pt x="769495" y="217357"/>
                  <a:pt x="846944" y="259829"/>
                </a:cubicBezTo>
                <a:cubicBezTo>
                  <a:pt x="924393" y="302301"/>
                  <a:pt x="1059305" y="387245"/>
                  <a:pt x="1131758" y="424721"/>
                </a:cubicBezTo>
                <a:cubicBezTo>
                  <a:pt x="1204211" y="462197"/>
                  <a:pt x="1231692" y="462197"/>
                  <a:pt x="1281659" y="484682"/>
                </a:cubicBezTo>
                <a:cubicBezTo>
                  <a:pt x="1331626" y="507167"/>
                  <a:pt x="1401581" y="567128"/>
                  <a:pt x="1431561" y="559633"/>
                </a:cubicBezTo>
                <a:cubicBezTo>
                  <a:pt x="1461541" y="552138"/>
                  <a:pt x="1461541" y="495924"/>
                  <a:pt x="1461541" y="439711"/>
                </a:cubicBezTo>
              </a:path>
            </a:pathLst>
          </a:cu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AutoShape 13"/>
          <p:cNvSpPr>
            <a:spLocks/>
          </p:cNvSpPr>
          <p:nvPr/>
        </p:nvSpPr>
        <p:spPr bwMode="auto">
          <a:xfrm flipH="1">
            <a:off x="8724997" y="1936447"/>
            <a:ext cx="2459674" cy="714379"/>
          </a:xfrm>
          <a:prstGeom prst="callout2">
            <a:avLst>
              <a:gd name="adj1" fmla="val 87357"/>
              <a:gd name="adj2" fmla="val 98924"/>
              <a:gd name="adj3" fmla="val 28153"/>
              <a:gd name="adj4" fmla="val 106587"/>
              <a:gd name="adj5" fmla="val 40177"/>
              <a:gd name="adj6" fmla="val 146344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/>
              </a:rPr>
              <a:t>Attached border of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falx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cerebri</a:t>
            </a:r>
            <a:endParaRPr lang="en-US" sz="32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17422" y="1178380"/>
            <a:ext cx="4434762" cy="3186725"/>
          </a:xfrm>
          <a:custGeom>
            <a:avLst/>
            <a:gdLst>
              <a:gd name="connsiteX0" fmla="*/ 4035878 w 4405993"/>
              <a:gd name="connsiteY0" fmla="*/ 2756807 h 3230335"/>
              <a:gd name="connsiteX1" fmla="*/ 4215492 w 4405993"/>
              <a:gd name="connsiteY1" fmla="*/ 2266950 h 3230335"/>
              <a:gd name="connsiteX2" fmla="*/ 4166507 w 4405993"/>
              <a:gd name="connsiteY2" fmla="*/ 1597478 h 3230335"/>
              <a:gd name="connsiteX3" fmla="*/ 3823607 w 4405993"/>
              <a:gd name="connsiteY3" fmla="*/ 813707 h 3230335"/>
              <a:gd name="connsiteX4" fmla="*/ 3219449 w 4405993"/>
              <a:gd name="connsiteY4" fmla="*/ 421821 h 3230335"/>
              <a:gd name="connsiteX5" fmla="*/ 2109107 w 4405993"/>
              <a:gd name="connsiteY5" fmla="*/ 242207 h 3230335"/>
              <a:gd name="connsiteX6" fmla="*/ 1162049 w 4405993"/>
              <a:gd name="connsiteY6" fmla="*/ 405492 h 3230335"/>
              <a:gd name="connsiteX7" fmla="*/ 541564 w 4405993"/>
              <a:gd name="connsiteY7" fmla="*/ 781050 h 3230335"/>
              <a:gd name="connsiteX8" fmla="*/ 247649 w 4405993"/>
              <a:gd name="connsiteY8" fmla="*/ 1352550 h 3230335"/>
              <a:gd name="connsiteX9" fmla="*/ 182335 w 4405993"/>
              <a:gd name="connsiteY9" fmla="*/ 1907721 h 3230335"/>
              <a:gd name="connsiteX10" fmla="*/ 263978 w 4405993"/>
              <a:gd name="connsiteY10" fmla="*/ 2185307 h 3230335"/>
              <a:gd name="connsiteX11" fmla="*/ 51707 w 4405993"/>
              <a:gd name="connsiteY11" fmla="*/ 1891392 h 3230335"/>
              <a:gd name="connsiteX12" fmla="*/ 51707 w 4405993"/>
              <a:gd name="connsiteY12" fmla="*/ 1319892 h 3230335"/>
              <a:gd name="connsiteX13" fmla="*/ 361949 w 4405993"/>
              <a:gd name="connsiteY13" fmla="*/ 683078 h 3230335"/>
              <a:gd name="connsiteX14" fmla="*/ 1015092 w 4405993"/>
              <a:gd name="connsiteY14" fmla="*/ 225878 h 3230335"/>
              <a:gd name="connsiteX15" fmla="*/ 2158092 w 4405993"/>
              <a:gd name="connsiteY15" fmla="*/ 13607 h 3230335"/>
              <a:gd name="connsiteX16" fmla="*/ 3072492 w 4405993"/>
              <a:gd name="connsiteY16" fmla="*/ 144235 h 3230335"/>
              <a:gd name="connsiteX17" fmla="*/ 3856264 w 4405993"/>
              <a:gd name="connsiteY17" fmla="*/ 568778 h 3230335"/>
              <a:gd name="connsiteX18" fmla="*/ 4199164 w 4405993"/>
              <a:gd name="connsiteY18" fmla="*/ 1189264 h 3230335"/>
              <a:gd name="connsiteX19" fmla="*/ 4395107 w 4405993"/>
              <a:gd name="connsiteY19" fmla="*/ 1858735 h 3230335"/>
              <a:gd name="connsiteX20" fmla="*/ 4264478 w 4405993"/>
              <a:gd name="connsiteY20" fmla="*/ 2756807 h 3230335"/>
              <a:gd name="connsiteX21" fmla="*/ 4068535 w 4405993"/>
              <a:gd name="connsiteY21" fmla="*/ 2969078 h 3230335"/>
              <a:gd name="connsiteX22" fmla="*/ 3872592 w 4405993"/>
              <a:gd name="connsiteY22" fmla="*/ 3197678 h 3230335"/>
              <a:gd name="connsiteX23" fmla="*/ 3888921 w 4405993"/>
              <a:gd name="connsiteY23" fmla="*/ 3165021 h 32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05993" h="3230335">
                <a:moveTo>
                  <a:pt x="4035878" y="2756807"/>
                </a:moveTo>
                <a:cubicBezTo>
                  <a:pt x="4114799" y="2608489"/>
                  <a:pt x="4193721" y="2460171"/>
                  <a:pt x="4215492" y="2266950"/>
                </a:cubicBezTo>
                <a:cubicBezTo>
                  <a:pt x="4237263" y="2073729"/>
                  <a:pt x="4231821" y="1839685"/>
                  <a:pt x="4166507" y="1597478"/>
                </a:cubicBezTo>
                <a:cubicBezTo>
                  <a:pt x="4101193" y="1355271"/>
                  <a:pt x="3981450" y="1009650"/>
                  <a:pt x="3823607" y="813707"/>
                </a:cubicBezTo>
                <a:cubicBezTo>
                  <a:pt x="3665764" y="617764"/>
                  <a:pt x="3505199" y="517071"/>
                  <a:pt x="3219449" y="421821"/>
                </a:cubicBezTo>
                <a:cubicBezTo>
                  <a:pt x="2933699" y="326571"/>
                  <a:pt x="2452007" y="244929"/>
                  <a:pt x="2109107" y="242207"/>
                </a:cubicBezTo>
                <a:cubicBezTo>
                  <a:pt x="1766207" y="239486"/>
                  <a:pt x="1423306" y="315685"/>
                  <a:pt x="1162049" y="405492"/>
                </a:cubicBezTo>
                <a:cubicBezTo>
                  <a:pt x="900792" y="495299"/>
                  <a:pt x="693964" y="623207"/>
                  <a:pt x="541564" y="781050"/>
                </a:cubicBezTo>
                <a:cubicBezTo>
                  <a:pt x="389164" y="938893"/>
                  <a:pt x="307521" y="1164771"/>
                  <a:pt x="247649" y="1352550"/>
                </a:cubicBezTo>
                <a:cubicBezTo>
                  <a:pt x="187777" y="1540329"/>
                  <a:pt x="179614" y="1768928"/>
                  <a:pt x="182335" y="1907721"/>
                </a:cubicBezTo>
                <a:cubicBezTo>
                  <a:pt x="185056" y="2046514"/>
                  <a:pt x="285749" y="2188029"/>
                  <a:pt x="263978" y="2185307"/>
                </a:cubicBezTo>
                <a:cubicBezTo>
                  <a:pt x="242207" y="2182586"/>
                  <a:pt x="87085" y="2035628"/>
                  <a:pt x="51707" y="1891392"/>
                </a:cubicBezTo>
                <a:cubicBezTo>
                  <a:pt x="16329" y="1747156"/>
                  <a:pt x="0" y="1521278"/>
                  <a:pt x="51707" y="1319892"/>
                </a:cubicBezTo>
                <a:cubicBezTo>
                  <a:pt x="103414" y="1118506"/>
                  <a:pt x="201385" y="865414"/>
                  <a:pt x="361949" y="683078"/>
                </a:cubicBezTo>
                <a:cubicBezTo>
                  <a:pt x="522513" y="500742"/>
                  <a:pt x="715735" y="337456"/>
                  <a:pt x="1015092" y="225878"/>
                </a:cubicBezTo>
                <a:cubicBezTo>
                  <a:pt x="1314449" y="114300"/>
                  <a:pt x="1815192" y="27214"/>
                  <a:pt x="2158092" y="13607"/>
                </a:cubicBezTo>
                <a:cubicBezTo>
                  <a:pt x="2500992" y="0"/>
                  <a:pt x="2789463" y="51707"/>
                  <a:pt x="3072492" y="144235"/>
                </a:cubicBezTo>
                <a:cubicBezTo>
                  <a:pt x="3355521" y="236763"/>
                  <a:pt x="3668485" y="394607"/>
                  <a:pt x="3856264" y="568778"/>
                </a:cubicBezTo>
                <a:cubicBezTo>
                  <a:pt x="4044043" y="742949"/>
                  <a:pt x="4109357" y="974271"/>
                  <a:pt x="4199164" y="1189264"/>
                </a:cubicBezTo>
                <a:cubicBezTo>
                  <a:pt x="4288971" y="1404257"/>
                  <a:pt x="4384221" y="1597478"/>
                  <a:pt x="4395107" y="1858735"/>
                </a:cubicBezTo>
                <a:cubicBezTo>
                  <a:pt x="4405993" y="2119992"/>
                  <a:pt x="4318907" y="2571750"/>
                  <a:pt x="4264478" y="2756807"/>
                </a:cubicBezTo>
                <a:cubicBezTo>
                  <a:pt x="4210049" y="2941864"/>
                  <a:pt x="4133849" y="2895599"/>
                  <a:pt x="4068535" y="2969078"/>
                </a:cubicBezTo>
                <a:cubicBezTo>
                  <a:pt x="4003221" y="3042557"/>
                  <a:pt x="3902528" y="3165021"/>
                  <a:pt x="3872592" y="3197678"/>
                </a:cubicBezTo>
                <a:cubicBezTo>
                  <a:pt x="3842656" y="3230335"/>
                  <a:pt x="3865788" y="3197678"/>
                  <a:pt x="3888921" y="3165021"/>
                </a:cubicBezTo>
              </a:path>
            </a:pathLst>
          </a:cu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8265232" y="332657"/>
            <a:ext cx="3655834" cy="1019175"/>
          </a:xfrm>
          <a:prstGeom prst="callout2">
            <a:avLst>
              <a:gd name="adj1" fmla="val 102677"/>
              <a:gd name="adj2" fmla="val -1130"/>
              <a:gd name="adj3" fmla="val 26123"/>
              <a:gd name="adj4" fmla="val -381"/>
              <a:gd name="adj5" fmla="val 103247"/>
              <a:gd name="adj6" fmla="val -5679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Superior sagittal sinus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935" y="26253"/>
            <a:ext cx="5472797" cy="769441"/>
          </a:xfrm>
          <a:prstGeom prst="rect">
            <a:avLst/>
          </a:prstGeom>
          <a:ln w="57150">
            <a:solidFill>
              <a:srgbClr val="00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/>
              </a:rPr>
              <a:t>Superior sagittal sinus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-161113" y="2300813"/>
            <a:ext cx="3520810" cy="1005180"/>
          </a:xfrm>
          <a:prstGeom prst="callout2">
            <a:avLst>
              <a:gd name="adj1" fmla="val 47585"/>
              <a:gd name="adj2" fmla="val 86798"/>
              <a:gd name="adj3" fmla="val 58221"/>
              <a:gd name="adj4" fmla="val 97014"/>
              <a:gd name="adj5" fmla="val 93784"/>
              <a:gd name="adj6" fmla="val 10303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Its beginning at crista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galli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7931694" y="3573017"/>
            <a:ext cx="4154287" cy="1436305"/>
          </a:xfrm>
          <a:prstGeom prst="callout2">
            <a:avLst>
              <a:gd name="adj1" fmla="val 25497"/>
              <a:gd name="adj2" fmla="val 95502"/>
              <a:gd name="adj3" fmla="val 36570"/>
              <a:gd name="adj4" fmla="val 108779"/>
              <a:gd name="adj5" fmla="val 48934"/>
              <a:gd name="adj6" fmla="val 11722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Its end at internal occipital protuberance to become 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right</a:t>
            </a:r>
            <a:r>
              <a:rPr lang="en-US" sz="2800" b="1" dirty="0">
                <a:solidFill>
                  <a:srgbClr val="0000FF"/>
                </a:solidFill>
                <a:latin typeface="Calibri"/>
              </a:rPr>
              <a:t> transverse sinus   </a:t>
            </a:r>
            <a:endParaRPr lang="en-US" altLang="zh-CN" sz="28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7356845" y="5306910"/>
            <a:ext cx="2736304" cy="864096"/>
          </a:xfrm>
          <a:prstGeom prst="callout2">
            <a:avLst>
              <a:gd name="adj1" fmla="val 33084"/>
              <a:gd name="adj2" fmla="val 5765"/>
              <a:gd name="adj3" fmla="val -8331"/>
              <a:gd name="adj4" fmla="val -19851"/>
              <a:gd name="adj5" fmla="val -144980"/>
              <a:gd name="adj6" fmla="val -27139"/>
            </a:avLst>
          </a:prstGeom>
          <a:solidFill>
            <a:schemeClr val="bg1"/>
          </a:solidFill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1430"/>
                <a:solidFill>
                  <a:srgbClr val="FF0066"/>
                </a:solidFill>
                <a:latin typeface="Calibri"/>
              </a:rPr>
              <a:t>Right transverse sinus</a:t>
            </a:r>
            <a:endParaRPr lang="en-US" altLang="zh-CN" sz="2800" b="1" dirty="0">
              <a:ln w="11430"/>
              <a:solidFill>
                <a:srgbClr val="FF0066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 flipH="1">
            <a:off x="1524000" y="4365104"/>
            <a:ext cx="2915816" cy="1152128"/>
          </a:xfrm>
          <a:prstGeom prst="callout2">
            <a:avLst>
              <a:gd name="adj1" fmla="val 54361"/>
              <a:gd name="adj2" fmla="val 1071"/>
              <a:gd name="adj3" fmla="val 28489"/>
              <a:gd name="adj4" fmla="val -60279"/>
              <a:gd name="adj5" fmla="val -22155"/>
              <a:gd name="adj6" fmla="val -54839"/>
            </a:avLst>
          </a:prstGeom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alibri"/>
              </a:rPr>
              <a:t>Right Sigmoid sinus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2415B-DB62-4B7A-9E6E-A31ABDAE85D1}"/>
              </a:ext>
            </a:extLst>
          </p:cNvPr>
          <p:cNvSpPr/>
          <p:nvPr/>
        </p:nvSpPr>
        <p:spPr>
          <a:xfrm>
            <a:off x="7978338" y="12675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1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6" grpId="0" animBg="1"/>
      <p:bldP spid="11" grpId="0" animBg="1"/>
      <p:bldP spid="13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9766" t="8681" r="47916" b="53124"/>
          <a:stretch>
            <a:fillRect/>
          </a:stretch>
        </p:blipFill>
        <p:spPr bwMode="auto">
          <a:xfrm>
            <a:off x="5043848" y="1150021"/>
            <a:ext cx="67540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6635432" y="93820"/>
            <a:ext cx="2552066" cy="865670"/>
          </a:xfrm>
          <a:prstGeom prst="callout2">
            <a:avLst>
              <a:gd name="adj1" fmla="val 114797"/>
              <a:gd name="adj2" fmla="val 39636"/>
              <a:gd name="adj3" fmla="val 114872"/>
              <a:gd name="adj4" fmla="val 57883"/>
              <a:gd name="adj5" fmla="val 323346"/>
              <a:gd name="adj6" fmla="val 12710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n w="11430"/>
                <a:solidFill>
                  <a:srgbClr val="FF0066"/>
                </a:solidFill>
                <a:latin typeface="Calibri"/>
              </a:rPr>
              <a:t>Superior sagittal sinus</a:t>
            </a:r>
            <a:endParaRPr lang="en-US" altLang="zh-CN" sz="3200" b="1" dirty="0">
              <a:ln w="11430"/>
              <a:solidFill>
                <a:srgbClr val="FF0066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 flipH="1">
            <a:off x="9450467" y="3975473"/>
            <a:ext cx="2181225" cy="1019175"/>
          </a:xfrm>
          <a:prstGeom prst="callout2">
            <a:avLst>
              <a:gd name="adj1" fmla="val -145718"/>
              <a:gd name="adj2" fmla="val 51401"/>
              <a:gd name="adj3" fmla="val -1595"/>
              <a:gd name="adj4" fmla="val 51463"/>
              <a:gd name="adj5" fmla="val -184474"/>
              <a:gd name="adj6" fmla="val 69031"/>
            </a:avLst>
          </a:prstGeom>
          <a:noFill/>
          <a:ln w="38100">
            <a:solidFill>
              <a:srgbClr val="FFFF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Emissary &amp; diploic veins </a:t>
            </a: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7035838" y="5460227"/>
            <a:ext cx="2643206" cy="1019175"/>
          </a:xfrm>
          <a:prstGeom prst="callout2">
            <a:avLst>
              <a:gd name="adj1" fmla="val -254674"/>
              <a:gd name="adj2" fmla="val 5840"/>
              <a:gd name="adj3" fmla="val 13523"/>
              <a:gd name="adj4" fmla="val 46184"/>
              <a:gd name="adj5" fmla="val -254704"/>
              <a:gd name="adj6" fmla="val 119925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Lacunae lateralis</a:t>
            </a:r>
            <a:endParaRPr lang="en-US" altLang="zh-CN" sz="32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4649788" y="5493516"/>
            <a:ext cx="2643206" cy="1019175"/>
          </a:xfrm>
          <a:prstGeom prst="callout2">
            <a:avLst>
              <a:gd name="adj1" fmla="val 46885"/>
              <a:gd name="adj2" fmla="val 68301"/>
              <a:gd name="adj3" fmla="val -828"/>
              <a:gd name="adj4" fmla="val 72594"/>
              <a:gd name="adj5" fmla="val -236608"/>
              <a:gd name="adj6" fmla="val 7346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99"/>
                </a:solidFill>
                <a:latin typeface="Calibri"/>
              </a:rPr>
              <a:t>Superior cerebral vein</a:t>
            </a:r>
            <a:endParaRPr lang="en-US" altLang="zh-CN" sz="3600" b="1" dirty="0">
              <a:solidFill>
                <a:srgbClr val="990099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24110" y="93820"/>
            <a:ext cx="4377186" cy="707886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latin typeface="Calibri"/>
              </a:rPr>
              <a:t>Tributaries of SSS </a:t>
            </a:r>
            <a:endParaRPr lang="en-US" altLang="zh-CN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517959" y="2946140"/>
            <a:ext cx="504056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19232" y="2701571"/>
            <a:ext cx="720080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/>
              </a:rPr>
              <a:t>CSF</a:t>
            </a:r>
            <a:endParaRPr lang="ar-SA" sz="2000" b="1" dirty="0">
              <a:solidFill>
                <a:srgbClr val="FFFF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836288" y="2916060"/>
            <a:ext cx="842756" cy="593834"/>
          </a:xfrm>
          <a:custGeom>
            <a:avLst/>
            <a:gdLst>
              <a:gd name="connsiteX0" fmla="*/ 819807 w 819807"/>
              <a:gd name="connsiteY0" fmla="*/ 278524 h 593834"/>
              <a:gd name="connsiteX1" fmla="*/ 646386 w 819807"/>
              <a:gd name="connsiteY1" fmla="*/ 341586 h 593834"/>
              <a:gd name="connsiteX2" fmla="*/ 504496 w 819807"/>
              <a:gd name="connsiteY2" fmla="*/ 373117 h 593834"/>
              <a:gd name="connsiteX3" fmla="*/ 599090 w 819807"/>
              <a:gd name="connsiteY3" fmla="*/ 231227 h 593834"/>
              <a:gd name="connsiteX4" fmla="*/ 441434 w 819807"/>
              <a:gd name="connsiteY4" fmla="*/ 26276 h 593834"/>
              <a:gd name="connsiteX5" fmla="*/ 189186 w 819807"/>
              <a:gd name="connsiteY5" fmla="*/ 73572 h 593834"/>
              <a:gd name="connsiteX6" fmla="*/ 173421 w 819807"/>
              <a:gd name="connsiteY6" fmla="*/ 325821 h 593834"/>
              <a:gd name="connsiteX7" fmla="*/ 315310 w 819807"/>
              <a:gd name="connsiteY7" fmla="*/ 451945 h 593834"/>
              <a:gd name="connsiteX8" fmla="*/ 0 w 819807"/>
              <a:gd name="connsiteY8" fmla="*/ 593834 h 5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807" h="593834">
                <a:moveTo>
                  <a:pt x="819807" y="278524"/>
                </a:moveTo>
                <a:cubicBezTo>
                  <a:pt x="759372" y="302172"/>
                  <a:pt x="698938" y="325821"/>
                  <a:pt x="646386" y="341586"/>
                </a:cubicBezTo>
                <a:cubicBezTo>
                  <a:pt x="593834" y="357351"/>
                  <a:pt x="512379" y="391510"/>
                  <a:pt x="504496" y="373117"/>
                </a:cubicBezTo>
                <a:cubicBezTo>
                  <a:pt x="496613" y="354724"/>
                  <a:pt x="609600" y="289034"/>
                  <a:pt x="599090" y="231227"/>
                </a:cubicBezTo>
                <a:cubicBezTo>
                  <a:pt x="588580" y="173420"/>
                  <a:pt x="509751" y="52552"/>
                  <a:pt x="441434" y="26276"/>
                </a:cubicBezTo>
                <a:cubicBezTo>
                  <a:pt x="373117" y="0"/>
                  <a:pt x="233855" y="23648"/>
                  <a:pt x="189186" y="73572"/>
                </a:cubicBezTo>
                <a:cubicBezTo>
                  <a:pt x="144517" y="123496"/>
                  <a:pt x="152400" y="262759"/>
                  <a:pt x="173421" y="325821"/>
                </a:cubicBezTo>
                <a:cubicBezTo>
                  <a:pt x="194442" y="388883"/>
                  <a:pt x="344213" y="407276"/>
                  <a:pt x="315310" y="451945"/>
                </a:cubicBezTo>
                <a:cubicBezTo>
                  <a:pt x="286407" y="496614"/>
                  <a:pt x="143203" y="545224"/>
                  <a:pt x="0" y="593834"/>
                </a:cubicBezTo>
              </a:path>
            </a:pathLst>
          </a:custGeom>
          <a:ln w="38100">
            <a:solidFill>
              <a:srgbClr val="FFFF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9450467" y="332656"/>
            <a:ext cx="2741533" cy="1019175"/>
          </a:xfrm>
          <a:prstGeom prst="callout2">
            <a:avLst>
              <a:gd name="adj1" fmla="val 268137"/>
              <a:gd name="adj2" fmla="val 89277"/>
              <a:gd name="adj3" fmla="val 41825"/>
              <a:gd name="adj4" fmla="val 94496"/>
              <a:gd name="adj5" fmla="val 274953"/>
              <a:gd name="adj6" fmla="val 112437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alibri"/>
              </a:rPr>
              <a:t>Arachnoid granulations &amp; villi</a:t>
            </a:r>
            <a:endParaRPr lang="en-US" altLang="zh-CN" sz="24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CE8C2-238A-45C7-8E33-D7C7BD4B45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61" t="40035" r="58865" b="27974"/>
          <a:stretch/>
        </p:blipFill>
        <p:spPr>
          <a:xfrm>
            <a:off x="119619" y="1223479"/>
            <a:ext cx="4267200" cy="5339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B1ADA-9A18-407D-8CA6-8D84EEF25ECC}"/>
              </a:ext>
            </a:extLst>
          </p:cNvPr>
          <p:cNvSpPr txBox="1"/>
          <p:nvPr/>
        </p:nvSpPr>
        <p:spPr>
          <a:xfrm>
            <a:off x="1768666" y="1023424"/>
            <a:ext cx="134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Anterior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1B2F08-9E65-4903-88C5-A970FD5C1678}"/>
              </a:ext>
            </a:extLst>
          </p:cNvPr>
          <p:cNvSpPr txBox="1"/>
          <p:nvPr/>
        </p:nvSpPr>
        <p:spPr>
          <a:xfrm>
            <a:off x="1568641" y="6394283"/>
            <a:ext cx="154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Posterior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8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3" grpId="0" animBg="1"/>
      <p:bldP spid="17" grpId="0" animBg="1"/>
      <p:bldP spid="21" grpId="0"/>
      <p:bldP spid="2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B54125-3E84-44DB-997D-E159453733C8}"/>
              </a:ext>
            </a:extLst>
          </p:cNvPr>
          <p:cNvSpPr txBox="1"/>
          <p:nvPr/>
        </p:nvSpPr>
        <p:spPr>
          <a:xfrm>
            <a:off x="119271" y="212035"/>
            <a:ext cx="11966712" cy="6511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(1) Superior sagittal sinus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Beginning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it begins at the apex of falx cerebri above the crista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galli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Course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it passes backwards along the upper attached border of the falx cerebri.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Size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it is the largest venous sinus, its size increase as it passes backwards.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Termination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it ends at the internal occipital protuberance by turning to the right to become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right transverse sinus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Tributaries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1) Emissary veins pass through parietal emissary foramina.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2) Superior cerebral veins opens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against the direction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blood flow </a:t>
            </a:r>
          </a:p>
          <a:p>
            <a:pPr marL="2286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3)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Arachnoid granulations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and villi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which filter the CSF into the superior sagittal sinus.</a:t>
            </a:r>
          </a:p>
          <a:p>
            <a:pPr lvl="0">
              <a:lnSpc>
                <a:spcPct val="125000"/>
              </a:lnSpc>
              <a:tabLst>
                <a:tab pos="457200" algn="l"/>
                <a:tab pos="2676525" algn="l"/>
                <a:tab pos="272415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N.B: Lacunae lateralis: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These are irregular venous channels receiving Arachnoid granulations, villi, emissary veins (from outside skull) and diploic (from inside skull) veins.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91460-A1E8-40E1-8691-7CB024DB1AB7}"/>
              </a:ext>
            </a:extLst>
          </p:cNvPr>
          <p:cNvSpPr/>
          <p:nvPr/>
        </p:nvSpPr>
        <p:spPr>
          <a:xfrm>
            <a:off x="6966449" y="6301975"/>
            <a:ext cx="3898039" cy="4036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6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0417" t="7813" r="51172" b="46180"/>
          <a:stretch>
            <a:fillRect/>
          </a:stretch>
        </p:blipFill>
        <p:spPr bwMode="auto">
          <a:xfrm>
            <a:off x="131299" y="878796"/>
            <a:ext cx="62029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13"/>
          <p:cNvSpPr>
            <a:spLocks/>
          </p:cNvSpPr>
          <p:nvPr/>
        </p:nvSpPr>
        <p:spPr bwMode="auto">
          <a:xfrm>
            <a:off x="353949" y="361483"/>
            <a:ext cx="4079954" cy="590843"/>
          </a:xfrm>
          <a:prstGeom prst="callout2">
            <a:avLst>
              <a:gd name="adj1" fmla="val 90863"/>
              <a:gd name="adj2" fmla="val 47398"/>
              <a:gd name="adj3" fmla="val 180082"/>
              <a:gd name="adj4" fmla="val 55864"/>
              <a:gd name="adj5" fmla="val 295816"/>
              <a:gd name="adj6" fmla="val 70251"/>
            </a:avLst>
          </a:prstGeom>
          <a:noFill/>
          <a:ln w="38100">
            <a:solidFill>
              <a:srgbClr val="FF33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Inferior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sagittal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sinus</a:t>
            </a:r>
          </a:p>
        </p:txBody>
      </p:sp>
      <p:sp>
        <p:nvSpPr>
          <p:cNvPr id="3" name="AutoShape 13"/>
          <p:cNvSpPr>
            <a:spLocks/>
          </p:cNvSpPr>
          <p:nvPr/>
        </p:nvSpPr>
        <p:spPr bwMode="auto">
          <a:xfrm flipH="1">
            <a:off x="159435" y="4257195"/>
            <a:ext cx="3520674" cy="590843"/>
          </a:xfrm>
          <a:prstGeom prst="callout2">
            <a:avLst>
              <a:gd name="adj1" fmla="val 14414"/>
              <a:gd name="adj2" fmla="val 48599"/>
              <a:gd name="adj3" fmla="val -50578"/>
              <a:gd name="adj4" fmla="val 47241"/>
              <a:gd name="adj5" fmla="val -155447"/>
              <a:gd name="adj6" fmla="val -13974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cerebral vein </a:t>
            </a: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2882422" y="6179280"/>
            <a:ext cx="2691736" cy="543359"/>
          </a:xfrm>
          <a:prstGeom prst="callout2">
            <a:avLst>
              <a:gd name="adj1" fmla="val 28518"/>
              <a:gd name="adj2" fmla="val 65075"/>
              <a:gd name="adj3" fmla="val -8767"/>
              <a:gd name="adj4" fmla="val 57515"/>
              <a:gd name="adj5" fmla="val -443244"/>
              <a:gd name="adj6" fmla="val 28415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Straight sinus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4ADAB-FF39-4E06-B919-837C101F495A}"/>
              </a:ext>
            </a:extLst>
          </p:cNvPr>
          <p:cNvSpPr txBox="1"/>
          <p:nvPr/>
        </p:nvSpPr>
        <p:spPr>
          <a:xfrm>
            <a:off x="5934221" y="172743"/>
            <a:ext cx="6098344" cy="5916043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285750" marR="0" indent="-28575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2676525" algn="l"/>
                <a:tab pos="272415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Inferior sagittal sinus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lies in lower border of falx cerebri.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Termination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unites with the great cerebral vein to form the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straight sinus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Straight sinus 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Beginning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formed by union of inferior sagittal sinus and great cerebral vein.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Course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runs backwards along the line of attachment of the falx cerebri to the tentorium cerebelli.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Termination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ends at the internal occipital protuberance by turning to the left to become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left transverse sinus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81357-D609-46C7-AFEE-2AA1BB9E8C6A}"/>
              </a:ext>
            </a:extLst>
          </p:cNvPr>
          <p:cNvSpPr/>
          <p:nvPr/>
        </p:nvSpPr>
        <p:spPr>
          <a:xfrm>
            <a:off x="7234400" y="6198987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1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43" y="0"/>
            <a:ext cx="10991557" cy="1417638"/>
          </a:xfrm>
          <a:solidFill>
            <a:schemeClr val="bg1"/>
          </a:solidFill>
          <a:ln w="57150">
            <a:solidFill>
              <a:srgbClr val="FF33CC"/>
            </a:solidFill>
          </a:ln>
        </p:spPr>
        <p:txBody>
          <a:bodyPr>
            <a:normAutofit fontScale="90000"/>
          </a:bodyPr>
          <a:lstStyle/>
          <a:p>
            <a:pPr marL="571500" lvl="0" indent="-571500" rtl="0">
              <a:spcBef>
                <a:spcPct val="20000"/>
              </a:spcBef>
              <a:buFont typeface="Arial" panose="020B0604020202020204" pitchFamily="34" charset="0"/>
              <a:buChar char="•"/>
            </a:pPr>
            <a:br>
              <a:rPr lang="en-US" altLang="en-US" sz="4000" b="1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0000CC"/>
                </a:solidFill>
                <a:ea typeface="+mn-ea"/>
                <a:cs typeface="Arial" panose="020B0604020202020204" pitchFamily="34" charset="0"/>
              </a:rPr>
              <a:t>Explain Why the right internal jugular vein larger than the left</a:t>
            </a:r>
            <a:br>
              <a:rPr lang="en-US" altLang="en-US" sz="40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600201"/>
            <a:ext cx="12061371" cy="4892039"/>
          </a:xfrm>
        </p:spPr>
        <p:txBody>
          <a:bodyPr/>
          <a:lstStyle/>
          <a:p>
            <a:pPr lvl="0" algn="l" rtl="0"/>
            <a:r>
              <a:rPr lang="en-US" altLang="en-US" sz="4000" b="1" dirty="0">
                <a:solidFill>
                  <a:srgbClr val="00B050"/>
                </a:solidFill>
                <a:cs typeface="Arial" panose="020B0604020202020204" pitchFamily="34" charset="0"/>
              </a:rPr>
              <a:t>Superior sagittal sinus (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large</a:t>
            </a:r>
            <a:r>
              <a:rPr lang="en-US" altLang="en-US" sz="4000" b="1" dirty="0">
                <a:solidFill>
                  <a:srgbClr val="00B050"/>
                </a:solidFill>
                <a:cs typeface="Arial" panose="020B0604020202020204" pitchFamily="34" charset="0"/>
              </a:rPr>
              <a:t>)  </a:t>
            </a:r>
            <a:r>
              <a:rPr lang="en-US" alt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--- Right transverse sinus ---- Right sigmoid sinus -----</a:t>
            </a:r>
            <a:r>
              <a:rPr lang="en-US" altLang="en-US" sz="4000" b="1" dirty="0">
                <a:solidFill>
                  <a:srgbClr val="00B050"/>
                </a:solidFill>
                <a:cs typeface="Arial" panose="020B0604020202020204" pitchFamily="34" charset="0"/>
              </a:rPr>
              <a:t>Right internal jugular vein </a:t>
            </a:r>
          </a:p>
          <a:p>
            <a:pPr lvl="0" algn="l" rtl="0"/>
            <a:endParaRPr lang="en-US" altLang="en-US" sz="4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lvl="0" algn="just" rtl="0"/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Inferior sagittal sinus (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small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 </a:t>
            </a:r>
            <a:r>
              <a:rPr lang="en-US" alt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united with great cerebral vein ----Straight sinus ------ Left transverse sinus ---- Left sigmoid sinus -----</a:t>
            </a:r>
            <a:r>
              <a:rPr lang="en-US" alt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Left internal jugular vein</a:t>
            </a:r>
          </a:p>
          <a:p>
            <a:pPr algn="l" rt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64A71-BEA8-490A-BD95-7BF35325AEF0}"/>
              </a:ext>
            </a:extLst>
          </p:cNvPr>
          <p:cNvSpPr/>
          <p:nvPr/>
        </p:nvSpPr>
        <p:spPr>
          <a:xfrm>
            <a:off x="5289453" y="5739618"/>
            <a:ext cx="5420292" cy="7600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9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094720" cy="1417638"/>
          </a:xfrm>
          <a:solidFill>
            <a:schemeClr val="bg1"/>
          </a:solidFill>
          <a:ln w="57150">
            <a:solidFill>
              <a:srgbClr val="FF33CC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Explain when right internal jugular vein equal the left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600201"/>
            <a:ext cx="11347269" cy="5257799"/>
          </a:xfrm>
        </p:spPr>
        <p:txBody>
          <a:bodyPr/>
          <a:lstStyle/>
          <a:p>
            <a:pPr marL="0" lvl="0" indent="0" algn="just" rtl="0"/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cs typeface="Arial" panose="020B0604020202020204" pitchFamily="34" charset="0"/>
              </a:rPr>
              <a:t>Confluence of the sinuses 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altLang="en-US" b="1" dirty="0">
                <a:solidFill>
                  <a:srgbClr val="7030A0"/>
                </a:solidFill>
                <a:cs typeface="Arial" panose="020B0604020202020204" pitchFamily="34" charset="0"/>
              </a:rPr>
              <a:t>Large dilated space 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marL="0" lvl="0" indent="0" algn="just" rtl="0">
              <a:buNone/>
            </a:pP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at internal occipital protuberance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receiving SOS</a:t>
            </a:r>
          </a:p>
          <a:p>
            <a:pPr marL="0" lvl="0" indent="0" algn="just" rtl="0"/>
            <a:r>
              <a:rPr lang="en-US" altLang="en-US" b="1" u="sng" dirty="0">
                <a:solidFill>
                  <a:prstClr val="black"/>
                </a:solidFill>
                <a:cs typeface="Arial" panose="020B0604020202020204" pitchFamily="34" charset="0"/>
              </a:rPr>
              <a:t> S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uperior sagittal sinus,</a:t>
            </a:r>
          </a:p>
          <a:p>
            <a:pPr marL="0" lvl="0" indent="0" algn="just" rtl="0"/>
            <a:r>
              <a:rPr lang="en-US" altLang="en-US" b="1" u="sng" dirty="0">
                <a:solidFill>
                  <a:prstClr val="black"/>
                </a:solidFill>
                <a:cs typeface="Arial" panose="020B0604020202020204" pitchFamily="34" charset="0"/>
              </a:rPr>
              <a:t> O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ccipital sinus</a:t>
            </a:r>
            <a:r>
              <a:rPr lang="en-US" dirty="0"/>
              <a:t> (</a:t>
            </a:r>
            <a:r>
              <a:rPr lang="en-US" sz="2800" b="1" dirty="0">
                <a:solidFill>
                  <a:srgbClr val="0000CC"/>
                </a:solidFill>
              </a:rPr>
              <a:t>attached border of the falx cerebelli</a:t>
            </a:r>
            <a:r>
              <a:rPr lang="en-US" sz="2800" dirty="0"/>
              <a:t>) </a:t>
            </a:r>
            <a:endParaRPr lang="en-US" alt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 rtl="0"/>
            <a:r>
              <a:rPr lang="en-US" altLang="en-US" b="1" u="sng" dirty="0">
                <a:solidFill>
                  <a:prstClr val="black"/>
                </a:solidFill>
                <a:cs typeface="Arial" panose="020B0604020202020204" pitchFamily="34" charset="0"/>
              </a:rPr>
              <a:t> S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traight sinus</a:t>
            </a:r>
          </a:p>
          <a:p>
            <a:pPr marL="0" lvl="0" indent="0" algn="just" rtl="0"/>
            <a:endParaRPr lang="en-US" altLang="en-US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 rtl="0"/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 Then drained by right and left Transverse sinuses  ----- Right and left sigmoid sinuses ------Right and left internal jugular veins </a:t>
            </a:r>
          </a:p>
          <a:p>
            <a:pPr marL="0" lvl="0" indent="0" algn="just" rtl="0"/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altLang="en-US" b="1" dirty="0">
                <a:solidFill>
                  <a:srgbClr val="C00000"/>
                </a:solidFill>
                <a:cs typeface="Arial" panose="020B0604020202020204" pitchFamily="34" charset="0"/>
              </a:rPr>
              <a:t>SO both equal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). </a:t>
            </a:r>
            <a:endParaRPr lang="ar-EG" altLang="en-US" b="1" dirty="0">
              <a:solidFill>
                <a:prstClr val="black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A907FA-B6BB-416B-B65F-23E8D788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407" t="7878" r="28062" b="17317"/>
          <a:stretch>
            <a:fillRect/>
          </a:stretch>
        </p:blipFill>
        <p:spPr bwMode="auto">
          <a:xfrm>
            <a:off x="8671849" y="1417638"/>
            <a:ext cx="3513431" cy="26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4E5D3-B73C-40B8-923E-8A8700B73D14}"/>
              </a:ext>
            </a:extLst>
          </p:cNvPr>
          <p:cNvSpPr/>
          <p:nvPr/>
        </p:nvSpPr>
        <p:spPr>
          <a:xfrm>
            <a:off x="6985352" y="6198987"/>
            <a:ext cx="3898039" cy="4036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3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6276" t="7813" r="54427" b="45312"/>
          <a:stretch>
            <a:fillRect/>
          </a:stretch>
        </p:blipFill>
        <p:spPr bwMode="auto">
          <a:xfrm>
            <a:off x="3881423" y="436351"/>
            <a:ext cx="51793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1775521" y="4651194"/>
            <a:ext cx="2429739" cy="1019175"/>
          </a:xfrm>
          <a:prstGeom prst="callout2">
            <a:avLst>
              <a:gd name="adj1" fmla="val 32371"/>
              <a:gd name="adj2" fmla="val 87761"/>
              <a:gd name="adj3" fmla="val 25481"/>
              <a:gd name="adj4" fmla="val 87312"/>
              <a:gd name="adj5" fmla="val 75532"/>
              <a:gd name="adj6" fmla="val 13742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Transverse sinus</a:t>
            </a: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7904965" y="5891319"/>
            <a:ext cx="2786082" cy="1019175"/>
          </a:xfrm>
          <a:prstGeom prst="callout2">
            <a:avLst>
              <a:gd name="adj1" fmla="val 56788"/>
              <a:gd name="adj2" fmla="val -18"/>
              <a:gd name="adj3" fmla="val 40232"/>
              <a:gd name="adj4" fmla="val -9023"/>
              <a:gd name="adj5" fmla="val 18194"/>
              <a:gd name="adj6" fmla="val -5076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/>
              <a:t>Internal occipital protuberance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9110529" y="1980401"/>
            <a:ext cx="2257254" cy="936104"/>
          </a:xfrm>
          <a:prstGeom prst="callout2">
            <a:avLst>
              <a:gd name="adj1" fmla="val 2024"/>
              <a:gd name="adj2" fmla="val 3919"/>
              <a:gd name="adj3" fmla="val 1769"/>
              <a:gd name="adj4" fmla="val 98803"/>
              <a:gd name="adj5" fmla="val 270351"/>
              <a:gd name="adj6" fmla="val 177529"/>
            </a:avLst>
          </a:prstGeom>
          <a:solidFill>
            <a:schemeClr val="bg1"/>
          </a:solidFill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/>
              <a:t>Sigmoid sinus</a:t>
            </a: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326094" y="2410743"/>
            <a:ext cx="3147077" cy="1018257"/>
          </a:xfrm>
          <a:prstGeom prst="callout2">
            <a:avLst>
              <a:gd name="adj1" fmla="val 30516"/>
              <a:gd name="adj2" fmla="val 97321"/>
              <a:gd name="adj3" fmla="val 50057"/>
              <a:gd name="adj4" fmla="val 121100"/>
              <a:gd name="adj5" fmla="val 117601"/>
              <a:gd name="adj6" fmla="val 16646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Superior petrosal sinus</a:t>
            </a: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326095" y="5679474"/>
            <a:ext cx="4140820" cy="1490058"/>
          </a:xfrm>
          <a:prstGeom prst="callout2">
            <a:avLst>
              <a:gd name="adj1" fmla="val 43296"/>
              <a:gd name="adj2" fmla="val 95198"/>
              <a:gd name="adj3" fmla="val 27818"/>
              <a:gd name="adj4" fmla="val 117000"/>
              <a:gd name="adj5" fmla="val -12470"/>
              <a:gd name="adj6" fmla="val 148134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Straight sinus on the base of falx cerebri</a:t>
            </a: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28704541-309F-4148-94C5-D031A823CF05}"/>
              </a:ext>
            </a:extLst>
          </p:cNvPr>
          <p:cNvSpPr>
            <a:spLocks/>
          </p:cNvSpPr>
          <p:nvPr/>
        </p:nvSpPr>
        <p:spPr bwMode="auto">
          <a:xfrm>
            <a:off x="443373" y="183516"/>
            <a:ext cx="3438050" cy="1493486"/>
          </a:xfrm>
          <a:prstGeom prst="callout2">
            <a:avLst>
              <a:gd name="adj1" fmla="val 33279"/>
              <a:gd name="adj2" fmla="val 60666"/>
              <a:gd name="adj3" fmla="val 41768"/>
              <a:gd name="adj4" fmla="val 89362"/>
              <a:gd name="adj5" fmla="val 148846"/>
              <a:gd name="adj6" fmla="val 14792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Sphenoparietal</a:t>
            </a:r>
            <a:r>
              <a:rPr lang="en-US" sz="2800" b="1" dirty="0">
                <a:solidFill>
                  <a:srgbClr val="FF0000"/>
                </a:solidFill>
              </a:rPr>
              <a:t> sinus On the lesser wing of the sphenoid sinus</a:t>
            </a: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7E912E2A-95CA-4E58-A481-2FD63ECE111F}"/>
              </a:ext>
            </a:extLst>
          </p:cNvPr>
          <p:cNvSpPr>
            <a:spLocks/>
          </p:cNvSpPr>
          <p:nvPr/>
        </p:nvSpPr>
        <p:spPr bwMode="auto">
          <a:xfrm>
            <a:off x="428031" y="1783675"/>
            <a:ext cx="3045140" cy="582209"/>
          </a:xfrm>
          <a:prstGeom prst="callout2">
            <a:avLst>
              <a:gd name="adj1" fmla="val 31899"/>
              <a:gd name="adj2" fmla="val 72810"/>
              <a:gd name="adj3" fmla="val 39007"/>
              <a:gd name="adj4" fmla="val 105202"/>
              <a:gd name="adj5" fmla="val 187629"/>
              <a:gd name="adj6" fmla="val 17642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</a:rPr>
              <a:t>Cavernous sinus</a:t>
            </a:r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6D451F8C-84E2-4D6D-9A9E-6332F38ABD75}"/>
              </a:ext>
            </a:extLst>
          </p:cNvPr>
          <p:cNvSpPr>
            <a:spLocks/>
          </p:cNvSpPr>
          <p:nvPr/>
        </p:nvSpPr>
        <p:spPr bwMode="auto">
          <a:xfrm>
            <a:off x="9405918" y="4297799"/>
            <a:ext cx="2786082" cy="1019175"/>
          </a:xfrm>
          <a:prstGeom prst="callout2">
            <a:avLst>
              <a:gd name="adj1" fmla="val 56788"/>
              <a:gd name="adj2" fmla="val -18"/>
              <a:gd name="adj3" fmla="val 56796"/>
              <a:gd name="adj4" fmla="val 3095"/>
              <a:gd name="adj5" fmla="val 51321"/>
              <a:gd name="adj6" fmla="val 174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/>
              <a:t>Superior sagittal sinus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987B4E91-7380-404E-B1C3-58620237F03B}"/>
              </a:ext>
            </a:extLst>
          </p:cNvPr>
          <p:cNvSpPr>
            <a:spLocks/>
          </p:cNvSpPr>
          <p:nvPr/>
        </p:nvSpPr>
        <p:spPr bwMode="auto">
          <a:xfrm>
            <a:off x="326094" y="3588079"/>
            <a:ext cx="3147077" cy="1174442"/>
          </a:xfrm>
          <a:prstGeom prst="callout2">
            <a:avLst>
              <a:gd name="adj1" fmla="val 26092"/>
              <a:gd name="adj2" fmla="val 94192"/>
              <a:gd name="adj3" fmla="val 27394"/>
              <a:gd name="adj4" fmla="val 117971"/>
              <a:gd name="adj5" fmla="val 24839"/>
              <a:gd name="adj6" fmla="val 177642"/>
            </a:avLst>
          </a:prstGeom>
          <a:noFill/>
          <a:ln w="38100">
            <a:solidFill>
              <a:srgbClr val="FF33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Inferior petrosal sinus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64DCBC-E721-4410-88D8-230BFE5BF046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3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F35E6-C34C-4954-9992-0AB87407A0D7}"/>
              </a:ext>
            </a:extLst>
          </p:cNvPr>
          <p:cNvSpPr/>
          <p:nvPr/>
        </p:nvSpPr>
        <p:spPr>
          <a:xfrm>
            <a:off x="132521" y="159026"/>
            <a:ext cx="11820939" cy="6810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40767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Transverse sinus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begins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at the internal occipital protuberance as follows 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2000"/>
              </a:lnSpc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1) Right sinus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continuation of superior sagittal sinus.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2000"/>
              </a:lnSpc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2) Left sinus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continuation of the straight sinus.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ends by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becoming sigmoid sinus.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40767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Sigmoid sinus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40767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Begins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continuation of the transverse sinus.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40767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Ends: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passing through jugular foramen to become internal jugular vein.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  <a:tab pos="40767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Clinical importance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sigmoid sinus lies behind tympanic cavity and mastoid air cells.  Their infection may extend to the sinus causing thrombosis and meningitis.</a:t>
            </a:r>
          </a:p>
          <a:p>
            <a:pPr marL="285750" indent="-28575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40767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Superior petrosal sinus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begins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cavernous sinus and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ends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into transverse sinus.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28575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914400" algn="l"/>
                <a:tab pos="40767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 petrosal sinus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begins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cavernous sinus and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ends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into internal jugular vein.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2000"/>
              </a:lnSpc>
              <a:tabLst>
                <a:tab pos="228600" algn="l"/>
                <a:tab pos="457200" algn="l"/>
                <a:tab pos="40767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24A1A-F2EA-42D1-ABDE-72B27DF084D2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30000"/>
          </a:blip>
          <a:srcRect l="9766" t="8681" r="47916" b="57915"/>
          <a:stretch/>
        </p:blipFill>
        <p:spPr bwMode="auto">
          <a:xfrm>
            <a:off x="3466284" y="346356"/>
            <a:ext cx="6754092" cy="39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7631913" y="128370"/>
            <a:ext cx="2586988" cy="591049"/>
          </a:xfrm>
          <a:prstGeom prst="callout2">
            <a:avLst>
              <a:gd name="adj1" fmla="val 79324"/>
              <a:gd name="adj2" fmla="val 75181"/>
              <a:gd name="adj3" fmla="val 135210"/>
              <a:gd name="adj4" fmla="val 66601"/>
              <a:gd name="adj5" fmla="val 238373"/>
              <a:gd name="adj6" fmla="val 6308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Comic Sans MS" pitchFamily="66" charset="0"/>
                <a:ea typeface="SimSun" pitchFamily="2" charset="-122"/>
              </a:rPr>
              <a:t>Emissary vein 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3072758" y="0"/>
            <a:ext cx="4559155" cy="591049"/>
          </a:xfrm>
          <a:prstGeom prst="callout2">
            <a:avLst>
              <a:gd name="adj1" fmla="val 87335"/>
              <a:gd name="adj2" fmla="val 51070"/>
              <a:gd name="adj3" fmla="val 119000"/>
              <a:gd name="adj4" fmla="val 64497"/>
              <a:gd name="adj5" fmla="val 390159"/>
              <a:gd name="adj6" fmla="val 8405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SimSun" pitchFamily="2" charset="-122"/>
              </a:rPr>
              <a:t> Dural venous sinus</a:t>
            </a: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9956039" y="766930"/>
            <a:ext cx="2153192" cy="940655"/>
          </a:xfrm>
          <a:prstGeom prst="callout2">
            <a:avLst>
              <a:gd name="adj1" fmla="val 94260"/>
              <a:gd name="adj2" fmla="val 19614"/>
              <a:gd name="adj3" fmla="val 93039"/>
              <a:gd name="adj4" fmla="val -14735"/>
              <a:gd name="adj5" fmla="val 129789"/>
              <a:gd name="adj6" fmla="val -61082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Calibri"/>
              </a:rPr>
              <a:t>Outer layer of dura  </a:t>
            </a:r>
            <a:r>
              <a:rPr lang="en-US" altLang="zh-CN" sz="3200" b="1" dirty="0">
                <a:solidFill>
                  <a:srgbClr val="0000CC"/>
                </a:solidFill>
                <a:latin typeface="Comic Sans MS" pitchFamily="66" charset="0"/>
                <a:ea typeface="SimSun" pitchFamily="2" charset="-122"/>
              </a:rPr>
              <a:t> </a:t>
            </a: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9956039" y="2888940"/>
            <a:ext cx="2235961" cy="1086712"/>
          </a:xfrm>
          <a:prstGeom prst="callout2">
            <a:avLst>
              <a:gd name="adj1" fmla="val 16019"/>
              <a:gd name="adj2" fmla="val 27188"/>
              <a:gd name="adj3" fmla="val -13391"/>
              <a:gd name="adj4" fmla="val 18768"/>
              <a:gd name="adj5" fmla="val -54369"/>
              <a:gd name="adj6" fmla="val -2522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400" b="1" dirty="0">
                <a:solidFill>
                  <a:srgbClr val="0000FF"/>
                </a:solidFill>
                <a:latin typeface="Calibri"/>
              </a:rPr>
              <a:t>Inner layer of dura  </a:t>
            </a:r>
            <a:r>
              <a:rPr lang="en-US" altLang="zh-CN" sz="34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 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5752717" y="4562905"/>
            <a:ext cx="2181225" cy="591050"/>
          </a:xfrm>
          <a:prstGeom prst="callout2">
            <a:avLst>
              <a:gd name="adj1" fmla="val 25354"/>
              <a:gd name="adj2" fmla="val 53107"/>
              <a:gd name="adj3" fmla="val 24836"/>
              <a:gd name="adj4" fmla="val 52685"/>
              <a:gd name="adj5" fmla="val -67538"/>
              <a:gd name="adj6" fmla="val 53821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+mj-lt"/>
                <a:ea typeface="SimSun" pitchFamily="2" charset="-122"/>
              </a:rPr>
              <a:t>Dural fold</a:t>
            </a:r>
            <a:br>
              <a:rPr lang="en-US" altLang="zh-CN" sz="3200" b="1" dirty="0">
                <a:solidFill>
                  <a:srgbClr val="00FFFF"/>
                </a:solidFill>
                <a:latin typeface="Comic Sans MS" pitchFamily="66" charset="0"/>
                <a:ea typeface="SimSun" pitchFamily="2" charset="-122"/>
              </a:rPr>
            </a:br>
            <a:endParaRPr lang="en-US" altLang="zh-CN" sz="3200" b="1" dirty="0">
              <a:solidFill>
                <a:srgbClr val="00FF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0881" y="993190"/>
            <a:ext cx="2280561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Skull bone </a:t>
            </a:r>
            <a:endParaRPr lang="ar-SA" sz="36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E773D9-DAEA-448D-82B1-120BCF5A51C6}"/>
              </a:ext>
            </a:extLst>
          </p:cNvPr>
          <p:cNvSpPr txBox="1"/>
          <p:nvPr/>
        </p:nvSpPr>
        <p:spPr>
          <a:xfrm>
            <a:off x="119269" y="5238907"/>
            <a:ext cx="11953461" cy="143366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These 2 fibrous layer are closely adherent together except in certain areas where: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inner layer separates from the outer layer to form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dural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venous sinus.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685800" algn="l"/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inner layer is reduplicated to form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dural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folds.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4DB99-FCBE-4441-B4E9-BD2963DD4772}"/>
              </a:ext>
            </a:extLst>
          </p:cNvPr>
          <p:cNvSpPr txBox="1"/>
          <p:nvPr/>
        </p:nvSpPr>
        <p:spPr>
          <a:xfrm>
            <a:off x="133592" y="0"/>
            <a:ext cx="3339547" cy="374198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49860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 MATER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is formed of a strong white fibrous tissue.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consists of 2 layers:   </a:t>
            </a:r>
          </a:p>
          <a:p>
            <a:pPr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an outer layer </a:t>
            </a:r>
          </a:p>
          <a:p>
            <a:pPr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An inner layer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0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03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4665" t="7878" r="30270" b="16341"/>
          <a:stretch>
            <a:fillRect/>
          </a:stretch>
        </p:blipFill>
        <p:spPr bwMode="auto">
          <a:xfrm>
            <a:off x="2845586" y="649357"/>
            <a:ext cx="7250263" cy="60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2968619" y="1068585"/>
            <a:ext cx="2432684" cy="1012590"/>
          </a:xfrm>
          <a:prstGeom prst="callout2">
            <a:avLst>
              <a:gd name="adj1" fmla="val 51868"/>
              <a:gd name="adj2" fmla="val 45840"/>
              <a:gd name="adj3" fmla="val 54068"/>
              <a:gd name="adj4" fmla="val 78476"/>
              <a:gd name="adj5" fmla="val 156649"/>
              <a:gd name="adj6" fmla="val 14434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  <a:latin typeface="Calibri"/>
              </a:rPr>
              <a:t>1- Falx cerebri</a:t>
            </a:r>
            <a:endParaRPr lang="en-US" altLang="zh-CN" sz="4000" b="1" dirty="0">
              <a:solidFill>
                <a:srgbClr val="FFFF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7056250" y="5389065"/>
            <a:ext cx="2852993" cy="1012590"/>
          </a:xfrm>
          <a:prstGeom prst="callout2">
            <a:avLst>
              <a:gd name="adj1" fmla="val 60958"/>
              <a:gd name="adj2" fmla="val 97284"/>
              <a:gd name="adj3" fmla="val -38290"/>
              <a:gd name="adj4" fmla="val 101769"/>
              <a:gd name="adj5" fmla="val -98289"/>
              <a:gd name="adj6" fmla="val 114306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Calibri"/>
              </a:rPr>
              <a:t>2- Tentorium cerebelli</a:t>
            </a:r>
            <a:endParaRPr lang="en-US" altLang="zh-CN" sz="3200" b="1" dirty="0">
              <a:solidFill>
                <a:srgbClr val="FFFF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2701572" y="5605089"/>
            <a:ext cx="2193663" cy="1012590"/>
          </a:xfrm>
          <a:prstGeom prst="callout2">
            <a:avLst>
              <a:gd name="adj1" fmla="val 50658"/>
              <a:gd name="adj2" fmla="val 73840"/>
              <a:gd name="adj3" fmla="val 1732"/>
              <a:gd name="adj4" fmla="val 95943"/>
              <a:gd name="adj5" fmla="val -56509"/>
              <a:gd name="adj6" fmla="val 16250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srgbClr val="00FFFF"/>
                </a:solidFill>
                <a:latin typeface="Calibri"/>
              </a:rPr>
              <a:t>3- Falx cerebelli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4974" y="-92008"/>
            <a:ext cx="9121209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Arrangements of Dural folds T.S 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C8BC1-CA34-41B7-ACAC-A3ED96C24877}"/>
              </a:ext>
            </a:extLst>
          </p:cNvPr>
          <p:cNvSpPr/>
          <p:nvPr/>
        </p:nvSpPr>
        <p:spPr>
          <a:xfrm rot="16719992">
            <a:off x="9292587" y="2639018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2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nan\Pictures\My Scans\2014-10 (اكتوبر)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09" y="0"/>
            <a:ext cx="8943975" cy="6610350"/>
          </a:xfrm>
          <a:prstGeom prst="rect">
            <a:avLst/>
          </a:prstGeom>
          <a:noFill/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1486204" y="5185363"/>
            <a:ext cx="3600400" cy="1000132"/>
          </a:xfrm>
          <a:prstGeom prst="callout2">
            <a:avLst>
              <a:gd name="adj1" fmla="val 75469"/>
              <a:gd name="adj2" fmla="val 18418"/>
              <a:gd name="adj3" fmla="val 78009"/>
              <a:gd name="adj4" fmla="val -8512"/>
              <a:gd name="adj5" fmla="val -129615"/>
              <a:gd name="adj6" fmla="val -25069"/>
            </a:avLst>
          </a:prstGeom>
          <a:noFill/>
          <a:ln w="57150">
            <a:solidFill>
              <a:srgbClr val="0000FF"/>
            </a:solidFill>
            <a:headEnd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4- </a:t>
            </a: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Diaphragma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sellae</a:t>
            </a:r>
            <a:endParaRPr lang="en-US" altLang="zh-CN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SimSun" pitchFamily="2" charset="-122"/>
            </a:endParaRPr>
          </a:p>
          <a:p>
            <a:pPr algn="ctr"/>
            <a:endParaRPr lang="en-US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874644" y="4025256"/>
            <a:ext cx="2558088" cy="1019175"/>
          </a:xfrm>
          <a:prstGeom prst="callout2">
            <a:avLst>
              <a:gd name="adj1" fmla="val 58762"/>
              <a:gd name="adj2" fmla="val 76763"/>
              <a:gd name="adj3" fmla="val 28525"/>
              <a:gd name="adj4" fmla="val 98105"/>
              <a:gd name="adj5" fmla="val -22276"/>
              <a:gd name="adj6" fmla="val 114732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Calibri"/>
              </a:rPr>
              <a:t>2- Tentorium cerebelli</a:t>
            </a:r>
            <a:endParaRPr lang="en-US" altLang="zh-CN" sz="3200" b="1" dirty="0">
              <a:solidFill>
                <a:srgbClr val="FF0066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7534877" y="136824"/>
            <a:ext cx="2181225" cy="1019175"/>
          </a:xfrm>
          <a:prstGeom prst="callout2">
            <a:avLst>
              <a:gd name="adj1" fmla="val 43561"/>
              <a:gd name="adj2" fmla="val 94748"/>
              <a:gd name="adj3" fmla="val 108897"/>
              <a:gd name="adj4" fmla="val 116516"/>
              <a:gd name="adj5" fmla="val 228092"/>
              <a:gd name="adj6" fmla="val 15288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990099"/>
                </a:solidFill>
                <a:latin typeface="Calibri"/>
              </a:rPr>
              <a:t>1- Falx cerebri</a:t>
            </a:r>
            <a:endParaRPr lang="en-US" altLang="zh-CN" sz="4000" b="1" dirty="0">
              <a:solidFill>
                <a:srgbClr val="990099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982149" y="2441080"/>
            <a:ext cx="1966911" cy="1019175"/>
          </a:xfrm>
          <a:prstGeom prst="callout2">
            <a:avLst>
              <a:gd name="adj1" fmla="val 50658"/>
              <a:gd name="adj2" fmla="val 73840"/>
              <a:gd name="adj3" fmla="val 64868"/>
              <a:gd name="adj4" fmla="val 102830"/>
              <a:gd name="adj5" fmla="val 64778"/>
              <a:gd name="adj6" fmla="val 15303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Calibri"/>
              </a:rPr>
              <a:t>3- Falx cerebelli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5011" y="3460255"/>
            <a:ext cx="254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Sella </a:t>
            </a:r>
            <a:r>
              <a:rPr lang="en-US" sz="3600" b="1" dirty="0" err="1">
                <a:solidFill>
                  <a:srgbClr val="FF0000"/>
                </a:solidFill>
              </a:rPr>
              <a:t>turcica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D84BE-9995-4EEC-86EC-39F75B5EE6F3}"/>
              </a:ext>
            </a:extLst>
          </p:cNvPr>
          <p:cNvSpPr txBox="1"/>
          <p:nvPr/>
        </p:nvSpPr>
        <p:spPr>
          <a:xfrm>
            <a:off x="132522" y="233984"/>
            <a:ext cx="3225890" cy="646331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Dural folds L.S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F39F3-40A6-43C9-BD0B-BD6B0BFD92EA}"/>
              </a:ext>
            </a:extLst>
          </p:cNvPr>
          <p:cNvSpPr txBox="1"/>
          <p:nvPr/>
        </p:nvSpPr>
        <p:spPr>
          <a:xfrm>
            <a:off x="8181415" y="4263865"/>
            <a:ext cx="4010585" cy="216828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 Cavum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trigeminale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covers the trigeminal ganglion at the apex of the petrous part of the temporal bone.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C939E-55F7-44B3-A0E4-BE6436DBB33C}"/>
              </a:ext>
            </a:extLst>
          </p:cNvPr>
          <p:cNvSpPr/>
          <p:nvPr/>
        </p:nvSpPr>
        <p:spPr>
          <a:xfrm rot="18992193">
            <a:off x="8237687" y="1445043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367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7488" y="260649"/>
            <a:ext cx="6516216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Functions of Dural folds  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263" y="1541417"/>
            <a:ext cx="9776033" cy="534396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742950" indent="-742950" algn="justLow">
              <a:buFont typeface="+mj-lt"/>
              <a:buAutoNum type="arabicPeriod"/>
            </a:pPr>
            <a:r>
              <a:rPr lang="en-US" sz="3600" b="1" dirty="0">
                <a:solidFill>
                  <a:srgbClr val="009900"/>
                </a:solidFill>
              </a:rPr>
              <a:t>Divide the cranial cavity into compartments.</a:t>
            </a:r>
          </a:p>
          <a:p>
            <a:pPr marL="742950" indent="-742950" algn="justLow">
              <a:buFont typeface="+mj-lt"/>
              <a:buAutoNum type="arabicPeriod"/>
            </a:pPr>
            <a:endParaRPr lang="en-US" sz="3600" b="1" dirty="0">
              <a:solidFill>
                <a:srgbClr val="0000FF"/>
              </a:solidFill>
            </a:endParaRPr>
          </a:p>
          <a:p>
            <a:pPr marL="742950" indent="-742950" algn="justLow">
              <a:buFont typeface="+mj-lt"/>
              <a:buAutoNum type="arabicPeriod"/>
            </a:pPr>
            <a:r>
              <a:rPr lang="en-US" sz="3600" b="1" dirty="0">
                <a:solidFill>
                  <a:srgbClr val="0000FF"/>
                </a:solidFill>
              </a:rPr>
              <a:t>They support and  minimize rotatory displacement of the brain when the head is moved suddenly. </a:t>
            </a:r>
            <a:endParaRPr lang="ar-SA" sz="3600" b="1" dirty="0">
              <a:solidFill>
                <a:srgbClr val="0000FF"/>
              </a:solidFill>
            </a:endParaRPr>
          </a:p>
          <a:p>
            <a:pPr marL="742950" indent="-742950" algn="justLow">
              <a:buFont typeface="+mj-lt"/>
              <a:buAutoNum type="arabicPeriod"/>
            </a:pPr>
            <a:endParaRPr lang="en-US" sz="3600" b="1" dirty="0"/>
          </a:p>
          <a:p>
            <a:pPr marL="742950" indent="-742950" algn="justLow">
              <a:buFont typeface="+mj-lt"/>
              <a:buAutoNum type="arabicPeriod"/>
            </a:pPr>
            <a:r>
              <a:rPr lang="en-US" sz="3600" b="1" dirty="0"/>
              <a:t>They contain the </a:t>
            </a:r>
            <a:r>
              <a:rPr lang="en-US" sz="3600" b="1" dirty="0" err="1"/>
              <a:t>dural</a:t>
            </a:r>
            <a:r>
              <a:rPr lang="en-US" sz="3600" b="1" dirty="0"/>
              <a:t> venous sinuses.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24E02-98F8-45CD-9D9F-1B07A741A060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4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3151163" y="140676"/>
            <a:ext cx="4876800" cy="47244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Falx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Cerebri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7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0469" t="24805" r="14453" b="8789"/>
          <a:stretch>
            <a:fillRect/>
          </a:stretch>
        </p:blipFill>
        <p:spPr bwMode="auto">
          <a:xfrm>
            <a:off x="7321943" y="151521"/>
            <a:ext cx="4870057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5781" t="12695" r="22656" b="17969"/>
          <a:stretch>
            <a:fillRect/>
          </a:stretch>
        </p:blipFill>
        <p:spPr bwMode="auto">
          <a:xfrm>
            <a:off x="3235652" y="2572409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5"/>
          <p:cNvSpPr>
            <a:spLocks/>
          </p:cNvSpPr>
          <p:nvPr/>
        </p:nvSpPr>
        <p:spPr bwMode="auto">
          <a:xfrm flipH="1">
            <a:off x="7628140" y="4084577"/>
            <a:ext cx="3096344" cy="720080"/>
          </a:xfrm>
          <a:prstGeom prst="callout2">
            <a:avLst>
              <a:gd name="adj1" fmla="val 41241"/>
              <a:gd name="adj2" fmla="val 158829"/>
              <a:gd name="adj3" fmla="val 36409"/>
              <a:gd name="adj4" fmla="val 71451"/>
              <a:gd name="adj5" fmla="val -83212"/>
              <a:gd name="adj6" fmla="val 44324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/>
              </a:rPr>
              <a:t>corpus </a:t>
            </a:r>
            <a:r>
              <a:rPr lang="en-US" sz="36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/>
              </a:rPr>
              <a:t>callosum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 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6995087" y="96294"/>
            <a:ext cx="2181225" cy="1019175"/>
          </a:xfrm>
          <a:prstGeom prst="callout2">
            <a:avLst>
              <a:gd name="adj1" fmla="val 51868"/>
              <a:gd name="adj2" fmla="val 45840"/>
              <a:gd name="adj3" fmla="val 54068"/>
              <a:gd name="adj4" fmla="val 78476"/>
              <a:gd name="adj5" fmla="val 242894"/>
              <a:gd name="adj6" fmla="val 10647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Calibri"/>
              </a:rPr>
              <a:t>Falx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</a:rPr>
              <a:t>cerebri</a:t>
            </a:r>
            <a:endParaRPr lang="en-US" altLang="zh-CN" sz="3600" b="1" dirty="0">
              <a:solidFill>
                <a:srgbClr val="FF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>
            <a:off x="8708260" y="5436533"/>
            <a:ext cx="2219138" cy="376237"/>
          </a:xfrm>
          <a:prstGeom prst="callout2">
            <a:avLst>
              <a:gd name="adj1" fmla="val 100784"/>
              <a:gd name="adj2" fmla="val 10616"/>
              <a:gd name="adj3" fmla="val 5305"/>
              <a:gd name="adj4" fmla="val -126651"/>
              <a:gd name="adj5" fmla="val -107907"/>
              <a:gd name="adj6" fmla="val -127511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Calibri"/>
              </a:rPr>
              <a:t>longitudinal cerebral fissure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737B5-9736-4733-9B29-5AA8A77E023E}"/>
              </a:ext>
            </a:extLst>
          </p:cNvPr>
          <p:cNvSpPr txBox="1"/>
          <p:nvPr/>
        </p:nvSpPr>
        <p:spPr>
          <a:xfrm>
            <a:off x="187652" y="253142"/>
            <a:ext cx="6637218" cy="143193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tabLst>
                <a:tab pos="1498600" algn="l"/>
              </a:tabLs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Site of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Falx cerebri 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the median longitudinal fissure between the 2 cerebral hemispheres and above the corpus callosum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063BFA-5AC4-4950-B41E-1D3F27FC4A1B}"/>
              </a:ext>
            </a:extLst>
          </p:cNvPr>
          <p:cNvSpPr/>
          <p:nvPr/>
        </p:nvSpPr>
        <p:spPr>
          <a:xfrm rot="17461854">
            <a:off x="-430026" y="4162588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4.7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.8|2.5|7.2|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4|9.2|21.5|4.4|2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5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21|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3.6|15.3|3.8|3.6|33.6|2.5|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4|12.1|15.1|1.1|1.3|1.7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9|6.8|25|5.2|3.1|65.8|3.8|2.4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3.6|25.5|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.8|11.9|3.1|16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1|37.4|27.7|26.1|35.6|22.1|1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5|6.1|13.2|39.1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0|19.3|14|3|38|34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2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.8|26.9|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7|35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4|4.9|4.3|2.2|7.5|6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9.4|1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9.7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3|3|3.6|8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5|1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5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5.9|10.6|4.4|7.9|11|9.3|2.9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4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5.3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C991E8-761F-4AF9-B01E-F3D0B63C5417}"/>
</file>

<file path=customXml/itemProps2.xml><?xml version="1.0" encoding="utf-8"?>
<ds:datastoreItem xmlns:ds="http://schemas.openxmlformats.org/officeDocument/2006/customXml" ds:itemID="{8EBADFCF-864D-40AB-A3B1-F7D7EC035D4C}"/>
</file>

<file path=customXml/itemProps3.xml><?xml version="1.0" encoding="utf-8"?>
<ds:datastoreItem xmlns:ds="http://schemas.openxmlformats.org/officeDocument/2006/customXml" ds:itemID="{F9985040-6FF3-4456-9E5B-972AC219620C}"/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2681</Words>
  <Application>Microsoft Office PowerPoint</Application>
  <PresentationFormat>Widescreen</PresentationFormat>
  <Paragraphs>376</Paragraphs>
  <Slides>40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Arial Black</vt:lpstr>
      <vt:lpstr>Calibri</vt:lpstr>
      <vt:lpstr>Comic Sans MS</vt:lpstr>
      <vt:lpstr>Monotype Corsiva</vt:lpstr>
      <vt:lpstr>Noto Naskh Arabic UI</vt:lpstr>
      <vt:lpstr>Symbol</vt:lpstr>
      <vt:lpstr>Times New Roman</vt:lpstr>
      <vt:lpstr>Wingdings</vt:lpstr>
      <vt:lpstr>Office Theme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Dural venous sinuses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Explain Why the right internal jugular vein larger than the left </vt:lpstr>
      <vt:lpstr>Explain when right internal jugular vein equal the left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Youssef Hussein</cp:lastModifiedBy>
  <cp:revision>104</cp:revision>
  <dcterms:created xsi:type="dcterms:W3CDTF">2018-09-07T22:08:00Z</dcterms:created>
  <dcterms:modified xsi:type="dcterms:W3CDTF">2021-12-26T17:13:09Z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