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10"/>
  </p:notesMasterIdLst>
  <p:sldIdLst>
    <p:sldId id="320" r:id="rId4"/>
    <p:sldId id="423" r:id="rId5"/>
    <p:sldId id="287" r:id="rId6"/>
    <p:sldId id="257" r:id="rId7"/>
    <p:sldId id="258" r:id="rId8"/>
    <p:sldId id="259" r:id="rId9"/>
    <p:sldId id="260" r:id="rId11"/>
    <p:sldId id="261" r:id="rId12"/>
    <p:sldId id="263" r:id="rId13"/>
    <p:sldId id="268" r:id="rId14"/>
    <p:sldId id="269" r:id="rId15"/>
    <p:sldId id="270" r:id="rId16"/>
    <p:sldId id="271" r:id="rId17"/>
    <p:sldId id="272" r:id="rId18"/>
    <p:sldId id="274" r:id="rId19"/>
    <p:sldId id="273" r:id="rId20"/>
    <p:sldId id="275" r:id="rId21"/>
    <p:sldId id="277" r:id="rId22"/>
    <p:sldId id="278" r:id="rId23"/>
    <p:sldId id="300" r:id="rId24"/>
    <p:sldId id="306" r:id="rId25"/>
    <p:sldId id="299" r:id="rId26"/>
    <p:sldId id="301" r:id="rId27"/>
    <p:sldId id="302" r:id="rId28"/>
    <p:sldId id="307" r:id="rId29"/>
    <p:sldId id="303" r:id="rId30"/>
    <p:sldId id="304" r:id="rId31"/>
    <p:sldId id="305" r:id="rId32"/>
    <p:sldId id="368" r:id="rId33"/>
    <p:sldId id="311" r:id="rId34"/>
    <p:sldId id="312" r:id="rId35"/>
    <p:sldId id="313" r:id="rId36"/>
    <p:sldId id="314" r:id="rId37"/>
    <p:sldId id="339" r:id="rId38"/>
    <p:sldId id="334" r:id="rId39"/>
    <p:sldId id="369" r:id="rId40"/>
    <p:sldId id="338" r:id="rId41"/>
    <p:sldId id="335" r:id="rId42"/>
    <p:sldId id="336" r:id="rId43"/>
    <p:sldId id="337" r:id="rId44"/>
    <p:sldId id="317" r:id="rId45"/>
    <p:sldId id="427" r:id="rId46"/>
    <p:sldId id="325" r:id="rId47"/>
    <p:sldId id="350" r:id="rId48"/>
    <p:sldId id="351" r:id="rId49"/>
    <p:sldId id="352" r:id="rId50"/>
    <p:sldId id="353" r:id="rId51"/>
    <p:sldId id="355" r:id="rId52"/>
    <p:sldId id="356" r:id="rId53"/>
    <p:sldId id="357" r:id="rId54"/>
    <p:sldId id="358" r:id="rId55"/>
    <p:sldId id="359" r:id="rId56"/>
    <p:sldId id="360" r:id="rId57"/>
    <p:sldId id="362" r:id="rId58"/>
    <p:sldId id="367" r:id="rId59"/>
    <p:sldId id="415" r:id="rId60"/>
    <p:sldId id="416" r:id="rId61"/>
    <p:sldId id="420" r:id="rId62"/>
    <p:sldId id="417" r:id="rId63"/>
    <p:sldId id="421" r:id="rId64"/>
    <p:sldId id="422" r:id="rId65"/>
    <p:sldId id="428" r:id="rId66"/>
    <p:sldId id="354" r:id="rId67"/>
    <p:sldId id="340" r:id="rId68"/>
    <p:sldId id="341" r:id="rId69"/>
    <p:sldId id="342" r:id="rId70"/>
    <p:sldId id="343" r:id="rId71"/>
    <p:sldId id="344" r:id="rId72"/>
    <p:sldId id="349" r:id="rId73"/>
    <p:sldId id="345" r:id="rId74"/>
    <p:sldId id="346" r:id="rId75"/>
    <p:sldId id="347" r:id="rId76"/>
    <p:sldId id="429" r:id="rId77"/>
    <p:sldId id="327" r:id="rId78"/>
    <p:sldId id="426" r:id="rId79"/>
    <p:sldId id="328" r:id="rId80"/>
    <p:sldId id="329" r:id="rId81"/>
    <p:sldId id="330" r:id="rId82"/>
    <p:sldId id="331" r:id="rId83"/>
    <p:sldId id="332" r:id="rId84"/>
    <p:sldId id="333" r:id="rId85"/>
    <p:sldId id="430" r:id="rId86"/>
  </p:sldIdLst>
  <p:sldSz cx="9144000" cy="6858000" type="screen4x3"/>
  <p:notesSz cx="6858000" cy="9144000"/>
  <p:defaultTextStyle>
    <a:defPPr>
      <a:defRPr lang="es-E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55F09"/>
    <a:srgbClr val="A80054"/>
    <a:srgbClr val="089C0F"/>
    <a:srgbClr val="DFBFC4"/>
    <a:srgbClr val="002200"/>
    <a:srgbClr val="422C16"/>
    <a:srgbClr val="0C788E"/>
    <a:srgbClr val="025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97"/>
    <p:restoredTop sz="59293"/>
  </p:normalViewPr>
  <p:slideViewPr>
    <p:cSldViewPr showGuides="1">
      <p:cViewPr varScale="1">
        <p:scale>
          <a:sx n="73" d="100"/>
          <a:sy n="73" d="100"/>
        </p:scale>
        <p:origin x="4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ar-JO"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p>
            <a:pPr lvl="0" eaLnBrk="1" hangingPunct="1">
              <a:buNone/>
            </a:pPr>
            <a:fld id="{BB962C8B-B14F-4D97-AF65-F5344CB8AC3E}" type="datetimeFigureOut">
              <a:rPr lang="ar-JO" altLang="x-none" sz="1200" dirty="0"/>
            </a:fld>
            <a:endParaRPr lang="ar-JO" altLang="x-none" sz="1200"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marL="0" marR="0" lvl="0" indent="0" algn="r" defTabSz="914400" rtl="1" eaLnBrk="0" fontAlgn="base" latinLnBrk="0" hangingPunct="0">
              <a:lnSpc>
                <a:spcPct val="100000"/>
              </a:lnSpc>
              <a:spcBef>
                <a:spcPct val="30000"/>
              </a:spcBef>
              <a:spcAft>
                <a:spcPct val="0"/>
              </a:spcAft>
              <a:buClrTx/>
              <a:buSzTx/>
              <a:buFontTx/>
              <a:buNone/>
              <a:defRPr/>
            </a:pPr>
            <a:endParaRPr kumimoji="0" lang="ar-JO"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
            <a:pPr lvl="0"/>
            <a:r>
              <a:rPr lang="ar-SA" altLang="x-none" dirty="0"/>
              <a:t>انقر لتحرير أنماط النص الرئيسي</a:t>
            </a:r>
            <a:endParaRPr lang="ar-SA" altLang="x-none" dirty="0"/>
          </a:p>
          <a:p>
            <a:pPr lvl="1"/>
            <a:r>
              <a:rPr lang="ar-SA" altLang="x-none" dirty="0"/>
              <a:t>المستوى الثاني</a:t>
            </a:r>
            <a:endParaRPr lang="ar-SA" altLang="x-none" dirty="0"/>
          </a:p>
          <a:p>
            <a:pPr lvl="2"/>
            <a:r>
              <a:rPr lang="ar-SA" altLang="x-none" dirty="0"/>
              <a:t>المستوى الثالث</a:t>
            </a:r>
            <a:endParaRPr lang="ar-SA" altLang="x-none" dirty="0"/>
          </a:p>
          <a:p>
            <a:pPr lvl="3"/>
            <a:r>
              <a:rPr lang="ar-SA" altLang="x-none" dirty="0"/>
              <a:t>المستوى الرابع</a:t>
            </a:r>
            <a:endParaRPr lang="ar-SA" altLang="x-none" dirty="0"/>
          </a:p>
          <a:p>
            <a:pPr lvl="4"/>
            <a:r>
              <a:rPr lang="ar-SA" altLang="x-none" dirty="0"/>
              <a:t>المستوى الخامس</a:t>
            </a:r>
            <a:endParaRPr lang="ar-SA" altLang="x-none" dirty="0"/>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ar-JO"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
            <a:pPr lvl="0" eaLnBrk="1" hangingPunct="1">
              <a:buNone/>
            </a:pPr>
            <a:fld id="{9A0DB2DC-4C9A-4742-B13C-FB6460FD3503}" type="slidenum">
              <a:rPr lang="ar-JO" altLang="en-US" sz="1200" dirty="0"/>
            </a:fld>
            <a:endParaRPr lang="ar-JO" altLang="en-US" sz="1200" dirty="0"/>
          </a:p>
        </p:txBody>
      </p:sp>
    </p:spTree>
  </p:cSld>
  <p:clrMap bg1="lt1" tx1="dk1" bg2="lt2" tx2="dk2" accent1="accent1" accent2="accent2" accent3="accent3" accent4="accent4" accent5="accent5" accent6="accent6" hlink="hlink" folHlink="folHlink"/>
  <p:hf sldNum="0" hdr="0" ftr="0" dt="0"/>
  <p:notesStyle>
    <a:lvl1pPr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عنصر نائب لصورة الشريحة 1"/>
          <p:cNvSpPr>
            <a:spLocks noGrp="1" noRot="1" noChangeAspect="1" noTextEdit="1"/>
          </p:cNvSpPr>
          <p:nvPr>
            <p:ph type="sldImg"/>
          </p:nvPr>
        </p:nvSpPr>
        <p:spPr>
          <a:ln>
            <a:solidFill>
              <a:srgbClr val="000000">
                <a:alpha val="100000"/>
              </a:srgbClr>
            </a:solidFill>
            <a:miter lim="800000"/>
          </a:ln>
        </p:spPr>
      </p:sp>
      <p:sp>
        <p:nvSpPr>
          <p:cNvPr id="12291" name="عنصر نائب للملاحظات 2"/>
          <p:cNvSpPr>
            <a:spLocks noGrp="1"/>
          </p:cNvSpPr>
          <p:nvPr>
            <p:ph type="body" idx="1"/>
          </p:nvPr>
        </p:nvSpPr>
        <p:spPr>
          <a:noFill/>
          <a:ln>
            <a:noFill/>
          </a:ln>
        </p:spPr>
        <p:txBody>
          <a:bodyPr wrap="square" lIns="91440" tIns="45720" rIns="91440" bIns="45720" anchor="t"/>
          <a:p>
            <a:pPr lvl="0" algn="l" rtl="0" eaLnBrk="1" hangingPunct="1">
              <a:spcBef>
                <a:spcPct val="0"/>
              </a:spcBef>
            </a:pPr>
            <a:r>
              <a:rPr lang="en-US" altLang="en-US" dirty="0"/>
              <a:t>*It should be used in any vaginal procedure done under GA</a:t>
            </a:r>
            <a:endParaRPr lang="ar-JO" altLang="en-US" dirty="0"/>
          </a:p>
        </p:txBody>
      </p:sp>
      <p:sp>
        <p:nvSpPr>
          <p:cNvPr id="12292" name="عنصر نائب لرقم الشريحة 3"/>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ar-JO" altLang="en-US" dirty="0">
                <a:latin typeface="Arial" panose="020B0604020202020204" pitchFamily="34" charset="0"/>
              </a:rPr>
            </a:fld>
            <a:endParaRPr lang="ar-JO"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6322" name="Rectangle 6"/>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
        <p:nvSpPr>
          <p:cNvPr id="56323" name="Rectangle 2"/>
          <p:cNvSpPr>
            <a:spLocks noGrp="1" noRot="1" noChangeAspect="1" noTextEdit="1"/>
          </p:cNvSpPr>
          <p:nvPr>
            <p:ph type="sldImg"/>
          </p:nvPr>
        </p:nvSpPr>
        <p:spPr>
          <a:xfrm>
            <a:off x="1108075" y="812800"/>
            <a:ext cx="5343525" cy="4008438"/>
          </a:xfrm>
          <a:ln>
            <a:solidFill>
              <a:srgbClr val="000000">
                <a:alpha val="100000"/>
              </a:srgbClr>
            </a:solidFill>
            <a:miter lim="800000"/>
          </a:ln>
        </p:spPr>
      </p:sp>
      <p:sp>
        <p:nvSpPr>
          <p:cNvPr id="56324" name="Rectangle 3"/>
          <p:cNvSpPr>
            <a:spLocks noGrp="1"/>
          </p:cNvSpPr>
          <p:nvPr>
            <p:ph type="body" idx="1"/>
          </p:nvPr>
        </p:nvSpPr>
        <p:spPr>
          <a:xfrm>
            <a:off x="755650" y="5078413"/>
            <a:ext cx="6048375" cy="4811712"/>
          </a:xfrm>
          <a:noFill/>
          <a:ln>
            <a:noFill/>
          </a:ln>
        </p:spPr>
        <p:txBody>
          <a:bodyPr wrap="none" lIns="91440" tIns="45720" rIns="91440" bIns="45720" anchor="ctr"/>
          <a:p>
            <a:pPr lvl="0"/>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عنصر نائب لصورة الشريحة 1"/>
          <p:cNvSpPr>
            <a:spLocks noGrp="1" noRot="1" noChangeAspect="1" noTextEdit="1"/>
          </p:cNvSpPr>
          <p:nvPr>
            <p:ph type="sldImg"/>
          </p:nvPr>
        </p:nvSpPr>
        <p:spPr>
          <a:ln>
            <a:solidFill>
              <a:srgbClr val="000000">
                <a:alpha val="100000"/>
              </a:srgbClr>
            </a:solidFill>
            <a:miter lim="800000"/>
          </a:ln>
        </p:spPr>
      </p:sp>
      <p:sp>
        <p:nvSpPr>
          <p:cNvPr id="15363" name="عنصر نائب للملاحظات 2"/>
          <p:cNvSpPr>
            <a:spLocks noGrp="1"/>
          </p:cNvSpPr>
          <p:nvPr>
            <p:ph type="body" idx="1"/>
          </p:nvPr>
        </p:nvSpPr>
        <p:spPr>
          <a:noFill/>
          <a:ln>
            <a:noFill/>
          </a:ln>
        </p:spPr>
        <p:txBody>
          <a:bodyPr wrap="square" lIns="91440" tIns="45720" rIns="91440" bIns="45720" anchor="t"/>
          <a:p>
            <a:pPr lvl="0" algn="l" rtl="0" eaLnBrk="1" hangingPunct="1"/>
            <a:r>
              <a:rPr lang="en-US" altLang="en-US" b="1" dirty="0"/>
              <a:t>**which should be warmed and lubricated with warm water only, so as not to interfere with the examination of cervical cytology or any vaginal exudate.  </a:t>
            </a:r>
            <a:endParaRPr lang="ar-JO" altLang="en-US" b="1" dirty="0"/>
          </a:p>
        </p:txBody>
      </p:sp>
      <p:sp>
        <p:nvSpPr>
          <p:cNvPr id="15364" name="عنصر نائب لرقم الشريحة 3"/>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ar-JO" altLang="en-US" dirty="0">
                <a:latin typeface="Arial" panose="020B0604020202020204" pitchFamily="34" charset="0"/>
              </a:rPr>
            </a:fld>
            <a:endParaRPr lang="ar-JO"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عنصر نائب لصورة الشريحة 1"/>
          <p:cNvSpPr>
            <a:spLocks noGrp="1" noRot="1" noChangeAspect="1" noTextEdit="1"/>
          </p:cNvSpPr>
          <p:nvPr>
            <p:ph type="sldImg"/>
          </p:nvPr>
        </p:nvSpPr>
        <p:spPr>
          <a:ln>
            <a:solidFill>
              <a:srgbClr val="000000">
                <a:alpha val="100000"/>
              </a:srgbClr>
            </a:solidFill>
            <a:miter lim="800000"/>
          </a:ln>
        </p:spPr>
      </p:sp>
      <p:sp>
        <p:nvSpPr>
          <p:cNvPr id="17411" name="عنصر نائب للملاحظات 2"/>
          <p:cNvSpPr>
            <a:spLocks noGrp="1"/>
          </p:cNvSpPr>
          <p:nvPr>
            <p:ph type="body" idx="1"/>
          </p:nvPr>
        </p:nvSpPr>
        <p:spPr>
          <a:noFill/>
          <a:ln>
            <a:noFill/>
          </a:ln>
        </p:spPr>
        <p:txBody>
          <a:bodyPr wrap="square" lIns="91440" tIns="45720" rIns="91440" bIns="45720" anchor="t"/>
          <a:p>
            <a:pPr lvl="0" algn="l" rtl="0"/>
            <a:r>
              <a:rPr lang="en-US" altLang="en-US" dirty="0"/>
              <a:t>Obstetric and gynecological indications </a:t>
            </a:r>
            <a:endParaRPr lang="ar-JO" altLang="en-US" dirty="0"/>
          </a:p>
        </p:txBody>
      </p:sp>
      <p:sp>
        <p:nvSpPr>
          <p:cNvPr id="17412" name="عنصر نائب لرقم الشريحة 3"/>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ar-JO" altLang="en-US" dirty="0">
                <a:latin typeface="Arial" panose="020B0604020202020204" pitchFamily="34" charset="0"/>
              </a:rPr>
            </a:fld>
            <a:endParaRPr lang="ar-JO"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عنصر نائب لصورة الشريحة 1"/>
          <p:cNvSpPr>
            <a:spLocks noGrp="1" noRot="1" noChangeAspect="1" noTextEdit="1"/>
          </p:cNvSpPr>
          <p:nvPr>
            <p:ph type="sldImg"/>
          </p:nvPr>
        </p:nvSpPr>
        <p:spPr>
          <a:ln>
            <a:solidFill>
              <a:srgbClr val="000000">
                <a:alpha val="100000"/>
              </a:srgbClr>
            </a:solidFill>
            <a:miter lim="800000"/>
          </a:ln>
        </p:spPr>
      </p:sp>
      <p:sp>
        <p:nvSpPr>
          <p:cNvPr id="22531" name="عنصر نائب للملاحظات 2"/>
          <p:cNvSpPr>
            <a:spLocks noGrp="1"/>
          </p:cNvSpPr>
          <p:nvPr>
            <p:ph type="body" idx="1"/>
          </p:nvPr>
        </p:nvSpPr>
        <p:spPr>
          <a:noFill/>
          <a:ln>
            <a:noFill/>
          </a:ln>
        </p:spPr>
        <p:txBody>
          <a:bodyPr wrap="square" lIns="91440" tIns="45720" rIns="91440" bIns="45720" anchor="t"/>
          <a:p>
            <a:pPr lvl="0"/>
            <a:endParaRPr lang="ar-JO" altLang="en-US" dirty="0"/>
          </a:p>
        </p:txBody>
      </p:sp>
      <p:sp>
        <p:nvSpPr>
          <p:cNvPr id="22532" name="عنصر نائب لرقم الشريحة 3"/>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ar-JO" altLang="en-US" dirty="0">
                <a:latin typeface="Arial" panose="020B0604020202020204" pitchFamily="34" charset="0"/>
              </a:rPr>
            </a:fld>
            <a:endParaRPr lang="ar-JO"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عنصر نائب لصورة الشريحة 1"/>
          <p:cNvSpPr>
            <a:spLocks noGrp="1" noRot="1" noChangeAspect="1" noTextEdit="1"/>
          </p:cNvSpPr>
          <p:nvPr>
            <p:ph type="sldImg"/>
          </p:nvPr>
        </p:nvSpPr>
        <p:spPr>
          <a:ln>
            <a:solidFill>
              <a:srgbClr val="000000">
                <a:alpha val="100000"/>
              </a:srgbClr>
            </a:solidFill>
            <a:miter lim="800000"/>
          </a:ln>
        </p:spPr>
      </p:sp>
      <p:sp>
        <p:nvSpPr>
          <p:cNvPr id="25603" name="عنصر نائب للملاحظات 2"/>
          <p:cNvSpPr>
            <a:spLocks noGrp="1"/>
          </p:cNvSpPr>
          <p:nvPr>
            <p:ph type="body" idx="1"/>
          </p:nvPr>
        </p:nvSpPr>
        <p:spPr>
          <a:noFill/>
          <a:ln>
            <a:noFill/>
          </a:ln>
        </p:spPr>
        <p:txBody>
          <a:bodyPr wrap="square" lIns="91440" tIns="45720" rIns="91440" bIns="45720" anchor="t"/>
          <a:p>
            <a:pPr lvl="0"/>
            <a:endParaRPr lang="ar-JO" altLang="en-US" dirty="0"/>
          </a:p>
        </p:txBody>
      </p:sp>
      <p:sp>
        <p:nvSpPr>
          <p:cNvPr id="25604" name="عنصر نائب لرقم الشريحة 3"/>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ar-JO" altLang="en-US" dirty="0">
                <a:latin typeface="Arial" panose="020B0604020202020204" pitchFamily="34" charset="0"/>
              </a:rPr>
            </a:fld>
            <a:endParaRPr lang="ar-JO"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عنصر نائب لصورة الشريحة 1"/>
          <p:cNvSpPr>
            <a:spLocks noGrp="1" noRot="1" noChangeAspect="1" noTextEdit="1"/>
          </p:cNvSpPr>
          <p:nvPr>
            <p:ph type="sldImg"/>
          </p:nvPr>
        </p:nvSpPr>
        <p:spPr>
          <a:ln>
            <a:solidFill>
              <a:srgbClr val="000000">
                <a:alpha val="100000"/>
              </a:srgbClr>
            </a:solidFill>
            <a:miter lim="800000"/>
          </a:ln>
        </p:spPr>
      </p:sp>
      <p:sp>
        <p:nvSpPr>
          <p:cNvPr id="28675" name="عنصر نائب للملاحظات 2"/>
          <p:cNvSpPr>
            <a:spLocks noGrp="1"/>
          </p:cNvSpPr>
          <p:nvPr>
            <p:ph type="body" idx="1"/>
          </p:nvPr>
        </p:nvSpPr>
        <p:spPr>
          <a:noFill/>
          <a:ln>
            <a:noFill/>
          </a:ln>
        </p:spPr>
        <p:txBody>
          <a:bodyPr wrap="square" lIns="91440" tIns="45720" rIns="91440" bIns="45720" anchor="t"/>
          <a:p>
            <a:pPr lvl="0" algn="l" rtl="0"/>
            <a:r>
              <a:rPr lang="en-US" altLang="en-US" dirty="0"/>
              <a:t>** </a:t>
            </a:r>
            <a:r>
              <a:rPr lang="en-US" altLang="en-US" b="1" dirty="0"/>
              <a:t>ASHERMAN syndrome :</a:t>
            </a:r>
            <a:endParaRPr lang="en-US" altLang="en-US" b="1" dirty="0"/>
          </a:p>
          <a:p>
            <a:pPr lvl="0" algn="l" rtl="0"/>
            <a:r>
              <a:rPr lang="en-US" altLang="en-US" dirty="0"/>
              <a:t>A = Acquired anomaly </a:t>
            </a:r>
            <a:endParaRPr lang="en-US" altLang="en-US" dirty="0"/>
          </a:p>
          <a:p>
            <a:pPr lvl="0" algn="l" rtl="0"/>
            <a:r>
              <a:rPr lang="en-US" altLang="en-US" dirty="0"/>
              <a:t>S = secondary to surgery </a:t>
            </a:r>
            <a:endParaRPr lang="en-US" altLang="en-US" dirty="0"/>
          </a:p>
          <a:p>
            <a:pPr lvl="0" algn="l" rtl="0"/>
            <a:r>
              <a:rPr lang="en-US" altLang="en-US" dirty="0"/>
              <a:t>H = Hysterosalpingography confirms diagnosis </a:t>
            </a:r>
            <a:endParaRPr lang="en-US" altLang="en-US" dirty="0"/>
          </a:p>
          <a:p>
            <a:pPr lvl="0" algn="l" rtl="0"/>
            <a:r>
              <a:rPr lang="en-US" altLang="en-US" dirty="0"/>
              <a:t>E = endometrial damage\ Eugonadotropic </a:t>
            </a:r>
            <a:endParaRPr lang="en-US" altLang="en-US" dirty="0"/>
          </a:p>
          <a:p>
            <a:pPr lvl="0" algn="l" rtl="0"/>
            <a:r>
              <a:rPr lang="en-US" altLang="en-US" dirty="0"/>
              <a:t>R = repeated uterine trauma </a:t>
            </a:r>
            <a:endParaRPr lang="en-US" altLang="en-US" dirty="0"/>
          </a:p>
          <a:p>
            <a:pPr lvl="0" algn="l" rtl="0"/>
            <a:r>
              <a:rPr lang="en-US" altLang="en-US" dirty="0"/>
              <a:t>M = missed menses “amenorrhea” </a:t>
            </a:r>
            <a:endParaRPr lang="en-US" altLang="en-US" dirty="0"/>
          </a:p>
          <a:p>
            <a:pPr lvl="0" algn="l" rtl="0"/>
            <a:r>
              <a:rPr lang="en-US" altLang="en-US" dirty="0"/>
              <a:t>A = adhesions </a:t>
            </a:r>
            <a:endParaRPr lang="en-US" altLang="en-US" dirty="0"/>
          </a:p>
          <a:p>
            <a:pPr lvl="0" algn="l" rtl="0"/>
            <a:r>
              <a:rPr lang="en-US" altLang="en-US" dirty="0"/>
              <a:t>N = normal estrogen and progesterone </a:t>
            </a:r>
            <a:r>
              <a:rPr lang="en-US" altLang="en-US" dirty="0">
                <a:sym typeface="Wingdings" panose="05000000000000000000" pitchFamily="2" charset="2"/>
              </a:rPr>
              <a:t></a:t>
            </a:r>
            <a:endParaRPr lang="en-US" altLang="en-US" dirty="0"/>
          </a:p>
        </p:txBody>
      </p:sp>
      <p:sp>
        <p:nvSpPr>
          <p:cNvPr id="28676" name="عنصر نائب لرقم الشريحة 3"/>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ar-JO" altLang="en-US" dirty="0">
                <a:latin typeface="Arial" panose="020B0604020202020204" pitchFamily="34" charset="0"/>
              </a:rPr>
            </a:fld>
            <a:endParaRPr lang="ar-JO"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Slide Image Placeholder 1"/>
          <p:cNvSpPr>
            <a:spLocks noGrp="1" noRot="1" noChangeAspect="1" noTextEdit="1"/>
          </p:cNvSpPr>
          <p:nvPr>
            <p:ph type="sldImg"/>
          </p:nvPr>
        </p:nvSpPr>
        <p:spPr>
          <a:ln>
            <a:solidFill>
              <a:srgbClr val="000000">
                <a:alpha val="100000"/>
              </a:srgbClr>
            </a:solidFill>
            <a:miter lim="800000"/>
          </a:ln>
        </p:spPr>
      </p:sp>
      <p:sp>
        <p:nvSpPr>
          <p:cNvPr id="43011" name="Notes Placeholder 2"/>
          <p:cNvSpPr>
            <a:spLocks noGrp="1"/>
          </p:cNvSpPr>
          <p:nvPr>
            <p:ph type="body" idx="1"/>
          </p:nvPr>
        </p:nvSpPr>
        <p:spPr>
          <a:noFill/>
          <a:ln>
            <a:noFill/>
          </a:ln>
        </p:spPr>
        <p:txBody>
          <a:bodyPr wrap="square" lIns="91440" tIns="45720" rIns="91440" bIns="45720" anchor="t"/>
          <a:p>
            <a:pPr lvl="0"/>
            <a:r>
              <a:rPr lang="en-US" altLang="en-US" dirty="0"/>
              <a:t>Cups diameter average 40-60 mm</a:t>
            </a:r>
            <a:endParaRPr lang="en-US" altLang="en-US" dirty="0"/>
          </a:p>
          <a:p>
            <a:pPr lvl="0"/>
            <a:r>
              <a:rPr lang="en-US" altLang="en-US" dirty="0"/>
              <a:t>Shapes : mushroom , bell</a:t>
            </a:r>
            <a:endParaRPr lang="ar-JO" altLang="en-US" dirty="0"/>
          </a:p>
        </p:txBody>
      </p:sp>
      <p:sp>
        <p:nvSpPr>
          <p:cNvPr id="43012" name="Slide Number Placeholder 3"/>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2226" name="Rectangle 6"/>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
        <p:nvSpPr>
          <p:cNvPr id="52227" name="Rectangle 2"/>
          <p:cNvSpPr>
            <a:spLocks noGrp="1" noRot="1" noChangeAspect="1" noTextEdit="1"/>
          </p:cNvSpPr>
          <p:nvPr>
            <p:ph type="sldImg"/>
          </p:nvPr>
        </p:nvSpPr>
        <p:spPr>
          <a:xfrm>
            <a:off x="1108075" y="812800"/>
            <a:ext cx="5343525" cy="4008438"/>
          </a:xfrm>
          <a:ln>
            <a:solidFill>
              <a:srgbClr val="000000">
                <a:alpha val="100000"/>
              </a:srgbClr>
            </a:solidFill>
            <a:miter lim="800000"/>
          </a:ln>
        </p:spPr>
      </p:sp>
      <p:sp>
        <p:nvSpPr>
          <p:cNvPr id="52228" name="Rectangle 3"/>
          <p:cNvSpPr>
            <a:spLocks noGrp="1"/>
          </p:cNvSpPr>
          <p:nvPr>
            <p:ph type="body" idx="1"/>
          </p:nvPr>
        </p:nvSpPr>
        <p:spPr>
          <a:xfrm>
            <a:off x="755650" y="5078413"/>
            <a:ext cx="6048375" cy="4811712"/>
          </a:xfrm>
          <a:noFill/>
          <a:ln>
            <a:noFill/>
          </a:ln>
        </p:spPr>
        <p:txBody>
          <a:bodyPr wrap="none" lIns="91440" tIns="45720" rIns="91440" bIns="45720" anchor="ctr"/>
          <a:p>
            <a:pPr lvl="0"/>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4274" name="Rectangle 6"/>
          <p:cNvSpPr txBox="1">
            <a:spLocks noGrp="1"/>
          </p:cNvSpPr>
          <p:nvPr>
            <p:ph type="sldNum" sz="quarter"/>
          </p:nvPr>
        </p:nvSpPr>
        <p:spPr>
          <a:xfrm>
            <a:off x="1588" y="8685213"/>
            <a:ext cx="2971800" cy="457200"/>
          </a:xfrm>
          <a:prstGeom prst="rect">
            <a:avLst/>
          </a:prstGeom>
          <a:noFill/>
          <a:ln w="9525">
            <a:noFill/>
          </a:ln>
        </p:spPr>
        <p:txBody>
          <a:bodyPr anchor="b"/>
          <a:p>
            <a:pPr lvl="0" algn="l" rtl="0" eaLnBrk="1" hangingPunct="1">
              <a:spcBef>
                <a:spcPct val="0"/>
              </a:spcBef>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
        <p:nvSpPr>
          <p:cNvPr id="54275" name="Rectangle 2"/>
          <p:cNvSpPr>
            <a:spLocks noGrp="1" noRot="1" noChangeAspect="1" noTextEdit="1"/>
          </p:cNvSpPr>
          <p:nvPr>
            <p:ph type="sldImg"/>
          </p:nvPr>
        </p:nvSpPr>
        <p:spPr>
          <a:xfrm>
            <a:off x="1108075" y="812800"/>
            <a:ext cx="5343525" cy="4008438"/>
          </a:xfrm>
          <a:ln>
            <a:solidFill>
              <a:srgbClr val="000000">
                <a:alpha val="100000"/>
              </a:srgbClr>
            </a:solidFill>
            <a:miter lim="800000"/>
          </a:ln>
        </p:spPr>
      </p:sp>
      <p:sp>
        <p:nvSpPr>
          <p:cNvPr id="54276" name="Rectangle 3"/>
          <p:cNvSpPr>
            <a:spLocks noGrp="1"/>
          </p:cNvSpPr>
          <p:nvPr>
            <p:ph type="body" idx="1"/>
          </p:nvPr>
        </p:nvSpPr>
        <p:spPr>
          <a:xfrm>
            <a:off x="755650" y="5078413"/>
            <a:ext cx="6048375" cy="4811712"/>
          </a:xfrm>
          <a:noFill/>
          <a:ln>
            <a:noFill/>
          </a:ln>
        </p:spPr>
        <p:txBody>
          <a:bodyPr wrap="none" lIns="91440" tIns="45720" rIns="91440" bIns="45720" anchor="ctr"/>
          <a:p>
            <a:pPr lvl="0"/>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1" name="Group 17"/>
          <p:cNvGrpSpPr/>
          <p:nvPr/>
        </p:nvGrpSpPr>
        <p:grpSpPr>
          <a:xfrm>
            <a:off x="-7937" y="-7937"/>
            <a:ext cx="9170987" cy="6873875"/>
            <a:chOff x="-8466" y="-8468"/>
            <a:chExt cx="9171316" cy="6874935"/>
          </a:xfrm>
        </p:grpSpPr>
        <p:cxnSp>
          <p:nvCxnSpPr>
            <p:cNvPr id="19" name="Straight Connector 18"/>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26"/>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9"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0"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1"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6AF3597-4BA3-400A-8DFE-0E8B5EBE56B7}"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bg1"/>
        </a:solidFill>
        <a:effectLst/>
      </p:bgPr>
    </p:bg>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19"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1A2415F-533D-4C25-B0A8-9706F4452E3D}"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bg>
      <p:bgPr>
        <a:solidFill>
          <a:schemeClr val="bg1"/>
        </a:solidFill>
        <a:effectLst/>
      </p:bgPr>
    </p:bg>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19"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A1D5C6-686B-4BEA-B4F7-EB15CC47CA34}"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4"/>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5"/>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6"/>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1" name="Group 17"/>
          <p:cNvGrpSpPr/>
          <p:nvPr/>
        </p:nvGrpSpPr>
        <p:grpSpPr>
          <a:xfrm>
            <a:off x="-7937" y="-7937"/>
            <a:ext cx="9170987" cy="6873875"/>
            <a:chOff x="-8466" y="-8468"/>
            <a:chExt cx="9171316" cy="6874935"/>
          </a:xfrm>
        </p:grpSpPr>
        <p:cxnSp>
          <p:nvCxnSpPr>
            <p:cNvPr id="19" name="Straight Connector 18"/>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26"/>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9"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0"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1"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6AF3597-4BA3-400A-8DFE-0E8B5EBE56B7}"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B3D9F"/>
              </a:buClr>
              <a:buSzPct val="80000"/>
              <a:buFont typeface="Wingdings 3" panose="05040102010807070707" pitchFamily="18" charset="2"/>
              <a:buNone/>
              <a:defRPr/>
            </a:pPr>
            <a:r>
              <a:rPr kumimoji="0" lang="en-US" sz="1600" b="0" i="0" u="none" strike="noStrike" kern="1200" cap="none" spc="0" normalizeH="0" baseline="0" noProof="0" smtClean="0">
                <a:ln>
                  <a:noFill/>
                </a:ln>
                <a:solidFill>
                  <a:srgbClr val="404040"/>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bg1"/>
        </a:solidFill>
        <a:effectLst/>
      </p:bgPr>
    </p:bg>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19"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1A2415F-533D-4C25-B0A8-9706F4452E3D}"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bg>
      <p:bgPr>
        <a:solidFill>
          <a:schemeClr val="bg1"/>
        </a:solidFill>
        <a:effectLst/>
      </p:bgPr>
    </p:bg>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19"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A1D5C6-686B-4BEA-B4F7-EB15CC47CA34}"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4"/>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5"/>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6"/>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B3D9F"/>
              </a:buClr>
              <a:buSzPct val="80000"/>
              <a:buFont typeface="Wingdings 3" panose="05040102010807070707" pitchFamily="18" charset="2"/>
              <a:buNone/>
              <a:defRPr/>
            </a:pPr>
            <a:r>
              <a:rPr kumimoji="0" lang="en-US" sz="1600" b="0" i="0" u="none" strike="noStrike" kern="1200" cap="none" spc="0" normalizeH="0" baseline="0" noProof="0" smtClean="0">
                <a:ln>
                  <a:noFill/>
                </a:ln>
                <a:solidFill>
                  <a:srgbClr val="404040"/>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7" Type="http://schemas.openxmlformats.org/officeDocument/2006/relationships/theme" Target="../theme/theme2.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16"/>
          <p:cNvGrpSpPr/>
          <p:nvPr/>
        </p:nvGrpSpPr>
        <p:grpSpPr>
          <a:xfrm>
            <a:off x="-7937" y="-7937"/>
            <a:ext cx="9170987" cy="6873875"/>
            <a:chOff x="-8467" y="-8468"/>
            <a:chExt cx="9171317" cy="6874935"/>
          </a:xfrm>
        </p:grpSpPr>
        <p:cxnSp>
          <p:nvCxnSpPr>
            <p:cNvPr id="7" name="Straight Connector 6"/>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a:xfrm>
            <a:off x="609600" y="609600"/>
            <a:ext cx="6348413" cy="1320800"/>
          </a:xfrm>
          <a:prstGeom prst="rect">
            <a:avLst/>
          </a:prstGeom>
          <a:noFill/>
          <a:ln w="9525">
            <a:noFill/>
          </a:ln>
        </p:spPr>
        <p:txBody>
          <a:bodyPr/>
          <a:p>
            <a:pPr lvl="0"/>
            <a:r>
              <a:rPr lang="en-US" altLang="en-US" dirty="0"/>
              <a:t>Click to edit Master title style</a:t>
            </a:r>
            <a:endParaRPr lang="en-US" altLang="en-US" dirty="0"/>
          </a:p>
        </p:txBody>
      </p:sp>
      <p:sp>
        <p:nvSpPr>
          <p:cNvPr id="1028" name="Text Placeholder 2"/>
          <p:cNvSpPr>
            <a:spLocks noGrp="1"/>
          </p:cNvSpPr>
          <p:nvPr>
            <p:ph type="body" idx="1"/>
          </p:nvPr>
        </p:nvSpPr>
        <p:spPr>
          <a:xfrm>
            <a:off x="609600" y="2160588"/>
            <a:ext cx="6348413" cy="3881437"/>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hangingPunct="1">
              <a:defRPr sz="900">
                <a:solidFill>
                  <a:schemeClr val="accent1">
                    <a:lumMod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defTabSz="457200" rtl="0" eaLnBrk="0" fontAlgn="base" hangingPunct="0">
        <a:spcBef>
          <a:spcPct val="0"/>
        </a:spcBef>
        <a:spcAft>
          <a:spcPct val="0"/>
        </a:spcAft>
        <a:defRPr sz="3600" kern="1200">
          <a:solidFill>
            <a:srgbClr val="EB3D9F"/>
          </a:solidFill>
          <a:latin typeface="+mj-lt"/>
          <a:ea typeface="+mj-ea"/>
          <a:cs typeface="+mj-cs"/>
        </a:defRPr>
      </a:lvl1pPr>
      <a:lvl2pPr algn="l" defTabSz="457200" rtl="0" eaLnBrk="0" fontAlgn="base" hangingPunct="0">
        <a:spcBef>
          <a:spcPct val="0"/>
        </a:spcBef>
        <a:spcAft>
          <a:spcPct val="0"/>
        </a:spcAft>
        <a:defRPr sz="3600">
          <a:solidFill>
            <a:srgbClr val="EB3D9F"/>
          </a:solidFill>
          <a:latin typeface="Trebuchet MS" panose="020B0603020202020204" pitchFamily="34" charset="0"/>
        </a:defRPr>
      </a:lvl2pPr>
      <a:lvl3pPr algn="l" defTabSz="457200" rtl="0" eaLnBrk="0" fontAlgn="base" hangingPunct="0">
        <a:spcBef>
          <a:spcPct val="0"/>
        </a:spcBef>
        <a:spcAft>
          <a:spcPct val="0"/>
        </a:spcAft>
        <a:defRPr sz="3600">
          <a:solidFill>
            <a:srgbClr val="EB3D9F"/>
          </a:solidFill>
          <a:latin typeface="Trebuchet MS" panose="020B0603020202020204" pitchFamily="34" charset="0"/>
        </a:defRPr>
      </a:lvl3pPr>
      <a:lvl4pPr algn="l" defTabSz="457200" rtl="0" eaLnBrk="0" fontAlgn="base" hangingPunct="0">
        <a:spcBef>
          <a:spcPct val="0"/>
        </a:spcBef>
        <a:spcAft>
          <a:spcPct val="0"/>
        </a:spcAft>
        <a:defRPr sz="3600">
          <a:solidFill>
            <a:srgbClr val="EB3D9F"/>
          </a:solidFill>
          <a:latin typeface="Trebuchet MS" panose="020B0603020202020204" pitchFamily="34" charset="0"/>
        </a:defRPr>
      </a:lvl4pPr>
      <a:lvl5pPr algn="l" defTabSz="457200" rtl="0" eaLnBrk="0" fontAlgn="base" hangingPunct="0">
        <a:spcBef>
          <a:spcPct val="0"/>
        </a:spcBef>
        <a:spcAft>
          <a:spcPct val="0"/>
        </a:spcAft>
        <a:defRPr sz="3600">
          <a:solidFill>
            <a:srgbClr val="EB3D9F"/>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16"/>
          <p:cNvGrpSpPr/>
          <p:nvPr/>
        </p:nvGrpSpPr>
        <p:grpSpPr>
          <a:xfrm>
            <a:off x="-7937" y="-7937"/>
            <a:ext cx="9170987" cy="6873875"/>
            <a:chOff x="-8467" y="-8468"/>
            <a:chExt cx="9171317" cy="6874935"/>
          </a:xfrm>
        </p:grpSpPr>
        <p:cxnSp>
          <p:nvCxnSpPr>
            <p:cNvPr id="7" name="Straight Connector 6"/>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a:xfrm>
            <a:off x="609600" y="609600"/>
            <a:ext cx="6348413" cy="1320800"/>
          </a:xfrm>
          <a:prstGeom prst="rect">
            <a:avLst/>
          </a:prstGeom>
          <a:noFill/>
          <a:ln w="9525">
            <a:noFill/>
          </a:ln>
        </p:spPr>
        <p:txBody>
          <a:bodyPr/>
          <a:p>
            <a:pPr lvl="0"/>
            <a:r>
              <a:rPr lang="en-US" altLang="en-US" dirty="0"/>
              <a:t>Click to edit Master title style</a:t>
            </a:r>
            <a:endParaRPr lang="en-US" altLang="en-US" dirty="0"/>
          </a:p>
        </p:txBody>
      </p:sp>
      <p:sp>
        <p:nvSpPr>
          <p:cNvPr id="1028" name="Text Placeholder 2"/>
          <p:cNvSpPr>
            <a:spLocks noGrp="1"/>
          </p:cNvSpPr>
          <p:nvPr>
            <p:ph type="body" idx="1"/>
          </p:nvPr>
        </p:nvSpPr>
        <p:spPr>
          <a:xfrm>
            <a:off x="609600" y="2160588"/>
            <a:ext cx="6348413" cy="3881437"/>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hangingPunct="1">
              <a:defRPr sz="900">
                <a:solidFill>
                  <a:schemeClr val="accent1">
                    <a:lumMod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CBB98F-CE6F-4EC5-BDC7-B47ECC0331D0}" type="slidenum">
              <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ftr="0" dt="0"/>
  <p:txStyles>
    <p:titleStyle>
      <a:lvl1pPr algn="l" defTabSz="457200" rtl="0" eaLnBrk="0" fontAlgn="base" hangingPunct="0">
        <a:spcBef>
          <a:spcPct val="0"/>
        </a:spcBef>
        <a:spcAft>
          <a:spcPct val="0"/>
        </a:spcAft>
        <a:defRPr sz="3600" kern="1200">
          <a:solidFill>
            <a:srgbClr val="EB3D9F"/>
          </a:solidFill>
          <a:latin typeface="+mj-lt"/>
          <a:ea typeface="+mj-ea"/>
          <a:cs typeface="+mj-cs"/>
        </a:defRPr>
      </a:lvl1pPr>
      <a:lvl2pPr algn="l" defTabSz="457200" rtl="0" eaLnBrk="0" fontAlgn="base" hangingPunct="0">
        <a:spcBef>
          <a:spcPct val="0"/>
        </a:spcBef>
        <a:spcAft>
          <a:spcPct val="0"/>
        </a:spcAft>
        <a:defRPr sz="3600">
          <a:solidFill>
            <a:srgbClr val="EB3D9F"/>
          </a:solidFill>
          <a:latin typeface="Trebuchet MS" panose="020B0603020202020204" pitchFamily="34" charset="0"/>
        </a:defRPr>
      </a:lvl2pPr>
      <a:lvl3pPr algn="l" defTabSz="457200" rtl="0" eaLnBrk="0" fontAlgn="base" hangingPunct="0">
        <a:spcBef>
          <a:spcPct val="0"/>
        </a:spcBef>
        <a:spcAft>
          <a:spcPct val="0"/>
        </a:spcAft>
        <a:defRPr sz="3600">
          <a:solidFill>
            <a:srgbClr val="EB3D9F"/>
          </a:solidFill>
          <a:latin typeface="Trebuchet MS" panose="020B0603020202020204" pitchFamily="34" charset="0"/>
        </a:defRPr>
      </a:lvl3pPr>
      <a:lvl4pPr algn="l" defTabSz="457200" rtl="0" eaLnBrk="0" fontAlgn="base" hangingPunct="0">
        <a:spcBef>
          <a:spcPct val="0"/>
        </a:spcBef>
        <a:spcAft>
          <a:spcPct val="0"/>
        </a:spcAft>
        <a:defRPr sz="3600">
          <a:solidFill>
            <a:srgbClr val="EB3D9F"/>
          </a:solidFill>
          <a:latin typeface="Trebuchet MS" panose="020B0603020202020204" pitchFamily="34" charset="0"/>
        </a:defRPr>
      </a:lvl4pPr>
      <a:lvl5pPr algn="l" defTabSz="457200" rtl="0" eaLnBrk="0" fontAlgn="base" hangingPunct="0">
        <a:spcBef>
          <a:spcPct val="0"/>
        </a:spcBef>
        <a:spcAft>
          <a:spcPct val="0"/>
        </a:spcAft>
        <a:defRPr sz="3600">
          <a:solidFill>
            <a:srgbClr val="EB3D9F"/>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31.xml.rels><?xml version="1.0" encoding="UTF-8" standalone="yes"?>
<Relationships xmlns="http://schemas.openxmlformats.org/package/2006/relationships"><Relationship Id="rId9" Type="http://schemas.openxmlformats.org/officeDocument/2006/relationships/hyperlink" Target="https://en.wikipedia.org/wiki/Forceps_in_childbirth" TargetMode="External"/><Relationship Id="rId8" Type="http://schemas.openxmlformats.org/officeDocument/2006/relationships/hyperlink" Target="https://en.wikipedia.org/w/index.php?title=Scalp_sampling&amp;action=edit&amp;redlink=1" TargetMode="External"/><Relationship Id="rId7" Type="http://schemas.openxmlformats.org/officeDocument/2006/relationships/hyperlink" Target="https://en.wikipedia.org/wiki/Preterm" TargetMode="External"/><Relationship Id="rId6" Type="http://schemas.openxmlformats.org/officeDocument/2006/relationships/hyperlink" Target="https://en.wikipedia.org/wiki/Cervix" TargetMode="External"/><Relationship Id="rId5" Type="http://schemas.openxmlformats.org/officeDocument/2006/relationships/hyperlink" Target="https://en.wikipedia.org/wiki/Fontanelle" TargetMode="External"/><Relationship Id="rId4" Type="http://schemas.openxmlformats.org/officeDocument/2006/relationships/hyperlink" Target="https://en.wikipedia.org/wiki/Flexion_point" TargetMode="External"/><Relationship Id="rId3" Type="http://schemas.openxmlformats.org/officeDocument/2006/relationships/hyperlink" Target="https://en.wikipedia.org/wiki/Suction_cup" TargetMode="External"/><Relationship Id="rId2" Type="http://schemas.openxmlformats.org/officeDocument/2006/relationships/hyperlink" Target="https://en.wikipedia.org/wiki/Lithotomy_position" TargetMode="External"/><Relationship Id="rId11" Type="http://schemas.openxmlformats.org/officeDocument/2006/relationships/slideLayout" Target="../slideLayouts/slideLayout2.xml"/><Relationship Id="rId10" Type="http://schemas.openxmlformats.org/officeDocument/2006/relationships/hyperlink" Target="https://en.wikipedia.org/wiki/Vacuum_extraction" TargetMode="External"/><Relationship Id="rId1"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7.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9.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0.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teachmeobgyn.com/history-taking-examinations/examinations/bimanual/" TargetMode="Externa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jpeg"/><Relationship Id="rId1" Type="http://schemas.openxmlformats.org/officeDocument/2006/relationships/image" Target="../media/image56.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image" Target="../media/image22.jpe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jpeg"/><Relationship Id="rId1" Type="http://schemas.openxmlformats.org/officeDocument/2006/relationships/image" Target="../media/image59.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5.jpeg"/><Relationship Id="rId1" Type="http://schemas.openxmlformats.org/officeDocument/2006/relationships/image" Target="../media/image64.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pn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8.jpeg"/><Relationship Id="rId1" Type="http://schemas.openxmlformats.org/officeDocument/2006/relationships/image" Target="../media/image6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110"/>
          <p:cNvSpPr>
            <a:spLocks noGrp="1"/>
          </p:cNvSpPr>
          <p:nvPr/>
        </p:nvSpPr>
        <p:spPr>
          <a:xfrm>
            <a:off x="188595" y="665480"/>
            <a:ext cx="8765540" cy="2516505"/>
          </a:xfrm>
          <a:prstGeom prst="rect">
            <a:avLst/>
          </a:prstGeom>
          <a:noFill/>
          <a:ln w="9525">
            <a:noFill/>
          </a:ln>
        </p:spPr>
        <p:txBody>
          <a:bodyPr vert="horz" wrap="square" lIns="91440" tIns="45720" rIns="91440" bIns="45720" anchor="b">
            <a:noAutofit/>
            <a:scene3d>
              <a:camera prst="orthographicFront"/>
              <a:lightRig rig="threePt" dir="t"/>
            </a:scene3d>
          </a:bodyPr>
          <a:lstStyle>
            <a:lvl1pPr algn="r" defTabSz="457200" rtl="0" eaLnBrk="0" fontAlgn="base" hangingPunct="0">
              <a:spcBef>
                <a:spcPct val="0"/>
              </a:spcBef>
              <a:spcAft>
                <a:spcPct val="0"/>
              </a:spcAft>
              <a:defRPr sz="5400" kern="1200">
                <a:solidFill>
                  <a:schemeClr val="accent1">
                    <a:lumMod val="75000"/>
                  </a:schemeClr>
                </a:solidFill>
                <a:latin typeface="+mj-lt"/>
                <a:ea typeface="+mj-ea"/>
                <a:cs typeface="+mj-cs"/>
              </a:defRPr>
            </a:lvl1pPr>
            <a:lvl2pPr algn="l" defTabSz="457200" rtl="0" eaLnBrk="0" fontAlgn="base" hangingPunct="0">
              <a:spcBef>
                <a:spcPct val="0"/>
              </a:spcBef>
              <a:spcAft>
                <a:spcPct val="0"/>
              </a:spcAft>
              <a:defRPr sz="3600">
                <a:solidFill>
                  <a:srgbClr val="EB3D9F"/>
                </a:solidFill>
                <a:latin typeface="Trebuchet MS" panose="020B0603020202020204" pitchFamily="34" charset="0"/>
              </a:defRPr>
            </a:lvl2pPr>
            <a:lvl3pPr algn="l" defTabSz="457200" rtl="0" eaLnBrk="0" fontAlgn="base" hangingPunct="0">
              <a:spcBef>
                <a:spcPct val="0"/>
              </a:spcBef>
              <a:spcAft>
                <a:spcPct val="0"/>
              </a:spcAft>
              <a:defRPr sz="3600">
                <a:solidFill>
                  <a:srgbClr val="EB3D9F"/>
                </a:solidFill>
                <a:latin typeface="Trebuchet MS" panose="020B0603020202020204" pitchFamily="34" charset="0"/>
              </a:defRPr>
            </a:lvl3pPr>
            <a:lvl4pPr algn="l" defTabSz="457200" rtl="0" eaLnBrk="0" fontAlgn="base" hangingPunct="0">
              <a:spcBef>
                <a:spcPct val="0"/>
              </a:spcBef>
              <a:spcAft>
                <a:spcPct val="0"/>
              </a:spcAft>
              <a:defRPr sz="3600">
                <a:solidFill>
                  <a:srgbClr val="EB3D9F"/>
                </a:solidFill>
                <a:latin typeface="Trebuchet MS" panose="020B0603020202020204" pitchFamily="34" charset="0"/>
              </a:defRPr>
            </a:lvl4pPr>
            <a:lvl5pPr algn="l" defTabSz="457200" rtl="0" eaLnBrk="0" fontAlgn="base" hangingPunct="0">
              <a:spcBef>
                <a:spcPct val="0"/>
              </a:spcBef>
              <a:spcAft>
                <a:spcPct val="0"/>
              </a:spcAft>
              <a:defRPr sz="3600">
                <a:solidFill>
                  <a:srgbClr val="EB3D9F"/>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200" eaLnBrk="1" hangingPunct="1">
              <a:buClrTx/>
              <a:buSzTx/>
              <a:buFontTx/>
              <a:buNone/>
            </a:pPr>
            <a:r>
              <a:rPr lang="en-US" altLang="en-US" b="1" kern="1200" dirty="0">
                <a:ln/>
                <a:solidFill>
                  <a:srgbClr val="002060"/>
                </a:solidFill>
                <a:effectLst>
                  <a:outerShdw blurRad="38100" dist="19050" dir="2700000" algn="tl" rotWithShape="0">
                    <a:schemeClr val="dk1">
                      <a:alpha val="40000"/>
                    </a:schemeClr>
                  </a:outerShdw>
                </a:effectLst>
                <a:latin typeface="+mn-lt"/>
                <a:ea typeface="+mj-ea"/>
                <a:cs typeface="+mn-lt"/>
              </a:rPr>
              <a:t> OBS\GYN LABs Summary</a:t>
            </a:r>
            <a:endParaRPr lang="en-US" altLang="en-US" b="1" kern="1200" dirty="0">
              <a:ln/>
              <a:solidFill>
                <a:srgbClr val="002060"/>
              </a:solidFill>
              <a:effectLst>
                <a:outerShdw blurRad="38100" dist="19050" dir="2700000" algn="tl" rotWithShape="0">
                  <a:schemeClr val="dk1">
                    <a:alpha val="40000"/>
                  </a:schemeClr>
                </a:outerShdw>
              </a:effectLst>
              <a:latin typeface="+mn-lt"/>
              <a:ea typeface="+mj-ea"/>
              <a:cs typeface="+mn-lt"/>
            </a:endParaRPr>
          </a:p>
          <a:p>
            <a:pPr algn="ctr" defTabSz="457200" eaLnBrk="1" hangingPunct="1">
              <a:buClrTx/>
              <a:buSzTx/>
              <a:buFontTx/>
              <a:buNone/>
            </a:pPr>
            <a:r>
              <a:rPr lang="en-GB" altLang="en-US" sz="4000" b="1" kern="1200" dirty="0">
                <a:ln/>
                <a:solidFill>
                  <a:srgbClr val="002060"/>
                </a:solidFill>
                <a:effectLst>
                  <a:outerShdw blurRad="38100" dist="19050" dir="2700000" algn="tl" rotWithShape="0">
                    <a:schemeClr val="dk1">
                      <a:alpha val="40000"/>
                    </a:schemeClr>
                  </a:outerShdw>
                </a:effectLst>
                <a:latin typeface="+mn-lt"/>
                <a:ea typeface="+mj-ea"/>
                <a:cs typeface="+mn-lt"/>
              </a:rPr>
              <a:t>Done By :</a:t>
            </a:r>
            <a:endParaRPr lang="en-GB" altLang="en-US" sz="4000" b="1" kern="1200" dirty="0">
              <a:ln/>
              <a:solidFill>
                <a:srgbClr val="002060"/>
              </a:solidFill>
              <a:effectLst>
                <a:outerShdw blurRad="38100" dist="19050" dir="2700000" algn="tl" rotWithShape="0">
                  <a:schemeClr val="dk1">
                    <a:alpha val="40000"/>
                  </a:schemeClr>
                </a:outerShdw>
              </a:effectLst>
              <a:latin typeface="+mn-lt"/>
              <a:ea typeface="+mj-ea"/>
              <a:cs typeface="+mn-lt"/>
            </a:endParaRPr>
          </a:p>
          <a:p>
            <a:pPr algn="ctr" defTabSz="457200" eaLnBrk="1" hangingPunct="1">
              <a:buClrTx/>
              <a:buSzTx/>
              <a:buFontTx/>
              <a:buNone/>
            </a:pPr>
            <a:r>
              <a:rPr lang="en-GB" altLang="en-US" sz="4000" b="1" kern="1200" dirty="0">
                <a:ln/>
                <a:solidFill>
                  <a:srgbClr val="002060"/>
                </a:solidFill>
                <a:effectLst>
                  <a:outerShdw blurRad="38100" dist="19050" dir="2700000" algn="tl" rotWithShape="0">
                    <a:schemeClr val="dk1">
                      <a:alpha val="40000"/>
                    </a:schemeClr>
                  </a:outerShdw>
                </a:effectLst>
                <a:latin typeface="+mn-lt"/>
                <a:ea typeface="+mj-ea"/>
                <a:cs typeface="+mn-lt"/>
              </a:rPr>
              <a:t>Taif haitham Al-Saraireh</a:t>
            </a:r>
            <a:br>
              <a:rPr lang="en-US" altLang="en-US" b="1" kern="1200" dirty="0">
                <a:ln/>
                <a:solidFill>
                  <a:srgbClr val="002060"/>
                </a:solidFill>
                <a:effectLst>
                  <a:outerShdw blurRad="38100" dist="19050" dir="2700000" algn="tl" rotWithShape="0">
                    <a:schemeClr val="dk1">
                      <a:alpha val="40000"/>
                    </a:schemeClr>
                  </a:outerShdw>
                </a:effectLst>
                <a:latin typeface="+mn-lt"/>
                <a:ea typeface="+mj-ea"/>
                <a:cs typeface="+mn-lt"/>
              </a:rPr>
            </a:br>
            <a:r>
              <a:rPr lang="en-US" altLang="en-US" b="1" kern="1200" dirty="0">
                <a:ln/>
                <a:solidFill>
                  <a:srgbClr val="002060"/>
                </a:solidFill>
                <a:effectLst>
                  <a:outerShdw blurRad="38100" dist="19050" dir="2700000" algn="tl" rotWithShape="0">
                    <a:schemeClr val="dk1">
                      <a:alpha val="40000"/>
                    </a:schemeClr>
                  </a:outerShdw>
                </a:effectLst>
                <a:latin typeface="+mn-lt"/>
                <a:ea typeface="+mj-ea"/>
                <a:cs typeface="+mn-lt"/>
              </a:rPr>
              <a:t> </a:t>
            </a:r>
            <a:endParaRPr lang="en-US" altLang="en-US" b="1" kern="1200" dirty="0">
              <a:ln/>
              <a:solidFill>
                <a:srgbClr val="002060"/>
              </a:solidFill>
              <a:effectLst>
                <a:outerShdw blurRad="38100" dist="19050" dir="2700000" algn="tl" rotWithShape="0">
                  <a:schemeClr val="dk1">
                    <a:alpha val="40000"/>
                  </a:schemeClr>
                </a:outerShdw>
              </a:effectLst>
              <a:latin typeface="+mn-lt"/>
              <a:ea typeface="+mj-ea"/>
              <a:cs typeface="+mn-lt"/>
            </a:endParaRPr>
          </a:p>
        </p:txBody>
      </p:sp>
      <p:sp>
        <p:nvSpPr>
          <p:cNvPr id="2" name="Text Box 1"/>
          <p:cNvSpPr txBox="1"/>
          <p:nvPr/>
        </p:nvSpPr>
        <p:spPr>
          <a:xfrm>
            <a:off x="714375" y="2653030"/>
            <a:ext cx="7715250" cy="1014730"/>
          </a:xfrm>
          <a:prstGeom prst="rect">
            <a:avLst/>
          </a:prstGeom>
          <a:noFill/>
        </p:spPr>
        <p:txBody>
          <a:bodyPr wrap="square" rtlCol="0">
            <a:spAutoFit/>
          </a:bodyPr>
          <a:p>
            <a:pPr algn="ctr"/>
            <a:r>
              <a:rPr lang="en-GB" altLang="en-US" sz="1000"/>
              <a:t>this file is suffiecint to study all about lab material in OBS &amp; Gyne course , its made with classes material m osce dossier and Dr.Seham Abu-frejieh notes and other doctor notes from all labs material in lectures .</a:t>
            </a:r>
            <a:endParaRPr lang="en-GB" altLang="en-US" sz="1000"/>
          </a:p>
          <a:p>
            <a:pPr algn="ctr"/>
            <a:endParaRPr lang="en-GB" altLang="en-US" sz="1000"/>
          </a:p>
          <a:p>
            <a:pPr algn="ctr"/>
            <a:r>
              <a:rPr lang="en-GB" altLang="en-US" sz="1000"/>
              <a:t>for any edits please contact me as I will be always available to help and do the proper adjustments for this file material .</a:t>
            </a:r>
            <a:endParaRPr lang="en-GB" altLang="en-US" sz="1000"/>
          </a:p>
          <a:p>
            <a:pPr algn="ctr"/>
            <a:endParaRPr lang="en-GB" altLang="en-US" sz="1000"/>
          </a:p>
          <a:p>
            <a:pPr algn="ctr"/>
            <a:r>
              <a:rPr lang="en-GB" altLang="en-US" sz="1000"/>
              <a:t>Best of luck to All of you </a:t>
            </a:r>
            <a:endParaRPr lang="en-GB" altLang="en-US" sz="1000"/>
          </a:p>
        </p:txBody>
      </p:sp>
      <p:pic>
        <p:nvPicPr>
          <p:cNvPr id="5" name="Content Placeholder 4" descr="6400"/>
          <p:cNvPicPr>
            <a:picLocks noChangeAspect="1"/>
          </p:cNvPicPr>
          <p:nvPr>
            <p:ph idx="1"/>
          </p:nvPr>
        </p:nvPicPr>
        <p:blipFill>
          <a:blip r:embed="rId1"/>
          <a:stretch>
            <a:fillRect/>
          </a:stretch>
        </p:blipFill>
        <p:spPr>
          <a:xfrm>
            <a:off x="1861820" y="3773805"/>
            <a:ext cx="5419725" cy="27832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عنوان 1"/>
          <p:cNvSpPr>
            <a:spLocks noGrp="1"/>
          </p:cNvSpPr>
          <p:nvPr>
            <p:ph type="title"/>
          </p:nvPr>
        </p:nvSpPr>
        <p:spPr>
          <a:xfrm>
            <a:off x="4586288" y="5805488"/>
            <a:ext cx="3643313" cy="714375"/>
          </a:xfrm>
        </p:spPr>
        <p:txBody>
          <a:bodyPr vert="horz" wrap="square" lIns="91440" tIns="45720" rIns="91440" bIns="45720" numCol="1" rtlCol="0" anchor="t"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en-US" sz="1800" b="0" i="0" u="none" strike="noStrike" kern="1200" cap="none" spc="0" normalizeH="0" baseline="0" noProof="0" dirty="0" smtClean="0">
                <a:ln>
                  <a:noFill/>
                </a:ln>
                <a:solidFill>
                  <a:srgbClr val="A80054"/>
                </a:solidFill>
                <a:effectLst/>
                <a:uLnTx/>
                <a:uFillTx/>
                <a:latin typeface="Cooper Black" panose="0208090404030B020404" pitchFamily="18" charset="0"/>
                <a:ea typeface="+mj-ea"/>
                <a:cs typeface="+mj-cs"/>
              </a:rPr>
              <a:t>Complications with wrong use : perforation and bleeding (see the </a:t>
            </a:r>
            <a:r>
              <a:rPr kumimoji="0" lang="en-US" altLang="en-US" sz="1800" b="0" i="0" u="none" strike="noStrike" kern="1200" cap="none" spc="0" normalizeH="0" baseline="0" noProof="0" dirty="0" err="1" smtClean="0">
                <a:ln>
                  <a:noFill/>
                </a:ln>
                <a:solidFill>
                  <a:srgbClr val="A80054"/>
                </a:solidFill>
                <a:effectLst/>
                <a:uLnTx/>
                <a:uFillTx/>
                <a:latin typeface="Cooper Black" panose="0208090404030B020404" pitchFamily="18" charset="0"/>
                <a:ea typeface="+mj-ea"/>
                <a:cs typeface="+mj-cs"/>
              </a:rPr>
              <a:t>complaications</a:t>
            </a:r>
            <a:r>
              <a:rPr kumimoji="0" lang="en-US" altLang="en-US" sz="1800" b="0" i="0" u="none" strike="noStrike" kern="1200" cap="none" spc="0" normalizeH="0" baseline="0" noProof="0" dirty="0" smtClean="0">
                <a:ln>
                  <a:noFill/>
                </a:ln>
                <a:solidFill>
                  <a:srgbClr val="A80054"/>
                </a:solidFill>
                <a:effectLst/>
                <a:uLnTx/>
                <a:uFillTx/>
                <a:latin typeface="Cooper Black" panose="0208090404030B020404" pitchFamily="18" charset="0"/>
                <a:ea typeface="+mj-ea"/>
                <a:cs typeface="+mj-cs"/>
              </a:rPr>
              <a:t> slides ) </a:t>
            </a:r>
            <a:endParaRPr kumimoji="0" lang="ar-JO" altLang="en-US" sz="1800" b="0" i="0" u="none" strike="noStrike" kern="1200" cap="none" spc="0" normalizeH="0" baseline="0" noProof="0" dirty="0" smtClean="0">
              <a:ln>
                <a:noFill/>
              </a:ln>
              <a:solidFill>
                <a:srgbClr val="A80054"/>
              </a:solidFill>
              <a:effectLst/>
              <a:uLnTx/>
              <a:uFillTx/>
              <a:latin typeface="Cooper Black" panose="0208090404030B020404" pitchFamily="18" charset="0"/>
              <a:ea typeface="+mj-ea"/>
              <a:cs typeface="+mj-cs"/>
            </a:endParaRPr>
          </a:p>
        </p:txBody>
      </p:sp>
      <p:sp>
        <p:nvSpPr>
          <p:cNvPr id="18435" name="عنصر نائب للمحتوى 2"/>
          <p:cNvSpPr>
            <a:spLocks noGrp="1"/>
          </p:cNvSpPr>
          <p:nvPr>
            <p:ph idx="1"/>
          </p:nvPr>
        </p:nvSpPr>
        <p:spPr>
          <a:xfrm>
            <a:off x="4429125" y="1412875"/>
            <a:ext cx="4257675" cy="4525963"/>
          </a:xfrm>
          <a:ln/>
        </p:spPr>
        <p:txBody>
          <a:bodyPr vert="horz" wrap="square" lIns="91440" tIns="45720" rIns="91440" bIns="45720" anchor="t"/>
          <a:p>
            <a:pPr eaLnBrk="1" hangingPunct="1"/>
            <a:r>
              <a:rPr lang="en-US" altLang="en-US" sz="2800" dirty="0">
                <a:latin typeface="Berlin Sans FB" panose="020E0602020502020306" pitchFamily="34" charset="0"/>
              </a:rPr>
              <a:t>To examine the </a:t>
            </a:r>
            <a:r>
              <a:rPr lang="en-US" altLang="en-US" sz="2800" u="sng" dirty="0">
                <a:solidFill>
                  <a:srgbClr val="055F09"/>
                </a:solidFill>
                <a:latin typeface="Berlin Sans FB" panose="020E0602020502020306" pitchFamily="34" charset="0"/>
              </a:rPr>
              <a:t>uterine size</a:t>
            </a:r>
            <a:r>
              <a:rPr lang="en-US" altLang="en-US" sz="2800" dirty="0">
                <a:latin typeface="Berlin Sans FB" panose="020E0602020502020306" pitchFamily="34" charset="0"/>
              </a:rPr>
              <a:t> </a:t>
            </a:r>
            <a:r>
              <a:rPr lang="en-US" altLang="en-US" sz="2000" dirty="0">
                <a:latin typeface="Berlin Sans FB" panose="020E0602020502020306" pitchFamily="34" charset="0"/>
              </a:rPr>
              <a:t>“non pregnant uterus”</a:t>
            </a:r>
            <a:r>
              <a:rPr lang="en-US" altLang="en-US" sz="2800" dirty="0">
                <a:latin typeface="Berlin Sans FB" panose="020E0602020502020306" pitchFamily="34" charset="0"/>
              </a:rPr>
              <a:t> before :</a:t>
            </a:r>
            <a:endParaRPr lang="en-US" altLang="en-US" sz="2800" dirty="0">
              <a:latin typeface="Berlin Sans FB" panose="020E0602020502020306" pitchFamily="34" charset="0"/>
            </a:endParaRPr>
          </a:p>
          <a:p>
            <a:pPr eaLnBrk="1" hangingPunct="1">
              <a:buFont typeface="Wingdings" panose="05000000000000000000" pitchFamily="2" charset="2"/>
              <a:buChar char="§"/>
            </a:pPr>
            <a:r>
              <a:rPr lang="en-US" altLang="en-US" sz="2000" dirty="0">
                <a:latin typeface="Berlin Sans FB" panose="020E0602020502020306" pitchFamily="34" charset="0"/>
              </a:rPr>
              <a:t>D&amp;C</a:t>
            </a:r>
            <a:endParaRPr lang="en-US" altLang="en-US" sz="2000" dirty="0">
              <a:latin typeface="Berlin Sans FB" panose="020E0602020502020306" pitchFamily="34" charset="0"/>
            </a:endParaRPr>
          </a:p>
          <a:p>
            <a:pPr eaLnBrk="1" hangingPunct="1">
              <a:buFont typeface="Wingdings" panose="05000000000000000000" pitchFamily="2" charset="2"/>
              <a:buChar char="§"/>
            </a:pPr>
            <a:r>
              <a:rPr lang="en-US" altLang="en-US" sz="2000" dirty="0">
                <a:latin typeface="Berlin Sans FB" panose="020E0602020502020306" pitchFamily="34" charset="0"/>
              </a:rPr>
              <a:t>IUD insertion  </a:t>
            </a:r>
            <a:endParaRPr lang="en-US" altLang="en-US" sz="2000" dirty="0">
              <a:latin typeface="Berlin Sans FB" panose="020E0602020502020306" pitchFamily="34" charset="0"/>
            </a:endParaRPr>
          </a:p>
          <a:p>
            <a:pPr eaLnBrk="1" hangingPunct="1">
              <a:buFont typeface="Wingdings" panose="05000000000000000000" pitchFamily="2" charset="2"/>
              <a:buChar char="§"/>
            </a:pPr>
            <a:r>
              <a:rPr lang="en-US" altLang="en-US" sz="2000" dirty="0">
                <a:latin typeface="Berlin Sans FB" panose="020E0602020502020306" pitchFamily="34" charset="0"/>
              </a:rPr>
              <a:t>Taking endometrial biopsy </a:t>
            </a:r>
            <a:endParaRPr lang="en-US" altLang="en-US" sz="2000" dirty="0">
              <a:latin typeface="Berlin Sans FB" panose="020E0602020502020306" pitchFamily="34" charset="0"/>
            </a:endParaRPr>
          </a:p>
          <a:p>
            <a:pPr eaLnBrk="1" hangingPunct="1"/>
            <a:endParaRPr lang="en-US" altLang="en-US" sz="2000" dirty="0">
              <a:latin typeface="Berlin Sans FB" panose="020E0602020502020306" pitchFamily="34" charset="0"/>
            </a:endParaRPr>
          </a:p>
          <a:p>
            <a:pPr eaLnBrk="1" hangingPunct="1"/>
            <a:r>
              <a:rPr lang="en-US" altLang="en-US" sz="2400" dirty="0">
                <a:latin typeface="Berlin Sans FB" panose="020E0602020502020306" pitchFamily="34" charset="0"/>
              </a:rPr>
              <a:t>The insertion </a:t>
            </a:r>
            <a:r>
              <a:rPr lang="en-US" altLang="en-US" sz="2400" dirty="0">
                <a:latin typeface="Berlin Sans FB" panose="020E0602020502020306" pitchFamily="34" charset="0"/>
                <a:sym typeface="Wingdings" panose="05000000000000000000" pitchFamily="2" charset="2"/>
              </a:rPr>
              <a:t> </a:t>
            </a:r>
            <a:r>
              <a:rPr lang="en-US" altLang="en-US" sz="2400" dirty="0">
                <a:latin typeface="Berlin Sans FB" panose="020E0602020502020306" pitchFamily="34" charset="0"/>
              </a:rPr>
              <a:t>Depends on the bimanual examination </a:t>
            </a:r>
            <a:r>
              <a:rPr lang="en-US" altLang="en-US" sz="2000" dirty="0">
                <a:latin typeface="Berlin Sans FB" panose="020E0602020502020306" pitchFamily="34" charset="0"/>
              </a:rPr>
              <a:t>“</a:t>
            </a:r>
            <a:r>
              <a:rPr lang="en-US" altLang="en-US" sz="2000" dirty="0">
                <a:solidFill>
                  <a:srgbClr val="FF0000"/>
                </a:solidFill>
                <a:latin typeface="Berlin Sans FB" panose="020E0602020502020306" pitchFamily="34" charset="0"/>
              </a:rPr>
              <a:t>direction of the uterus”</a:t>
            </a:r>
            <a:endParaRPr lang="ar-JO" altLang="en-US" sz="2000" dirty="0">
              <a:solidFill>
                <a:srgbClr val="FF0000"/>
              </a:solidFill>
              <a:latin typeface="Berlin Sans FB" panose="020E0602020502020306" pitchFamily="34" charset="0"/>
              <a:ea typeface="Tahoma" panose="020B0604030504040204" pitchFamily="34" charset="0"/>
            </a:endParaRPr>
          </a:p>
        </p:txBody>
      </p:sp>
      <p:sp>
        <p:nvSpPr>
          <p:cNvPr id="4" name="عنوان 1"/>
          <p:cNvSpPr txBox="1"/>
          <p:nvPr/>
        </p:nvSpPr>
        <p:spPr bwMode="auto">
          <a:xfrm>
            <a:off x="0" y="188913"/>
            <a:ext cx="8229600" cy="1143000"/>
          </a:xfrm>
          <a:prstGeom prst="rect">
            <a:avLst/>
          </a:prstGeom>
          <a:noFill/>
          <a:ln w="9525">
            <a:noFill/>
            <a:miter lim="800000"/>
          </a:ln>
        </p:spPr>
        <p:txBody>
          <a:bodyPr anchor="ctr"/>
          <a:lstStyle/>
          <a:p>
            <a:pPr marR="0" defTabSz="914400" eaLnBrk="1" hangingPunct="1">
              <a:buClrTx/>
              <a:buSzTx/>
              <a:buFontTx/>
              <a:defRPr/>
            </a:pPr>
            <a:r>
              <a:rPr kumimoji="0" lang="en-GB" altLang="en-US" sz="4400" kern="0" cap="none" spc="0" normalizeH="0" baseline="0" noProof="0" dirty="0">
                <a:solidFill>
                  <a:srgbClr val="002060"/>
                </a:solidFill>
                <a:latin typeface="Cooper Black" panose="0208090404030B020404" pitchFamily="18" charset="0"/>
                <a:ea typeface="+mj-ea"/>
                <a:cs typeface="+mj-cs"/>
              </a:rPr>
              <a:t>5 </a:t>
            </a:r>
            <a:r>
              <a:rPr kumimoji="0" lang="en-US" sz="4400" kern="0" cap="none" spc="0" normalizeH="0" baseline="0" noProof="0" dirty="0">
                <a:solidFill>
                  <a:srgbClr val="002060"/>
                </a:solidFill>
                <a:latin typeface="Cooper Black" panose="0208090404030B020404" pitchFamily="18" charset="0"/>
                <a:ea typeface="+mj-ea"/>
                <a:cs typeface="+mj-cs"/>
              </a:rPr>
              <a:t>- Uterine sound </a:t>
            </a:r>
            <a:endParaRPr kumimoji="0" lang="ar-JO" sz="4400" kern="0" cap="none" spc="0" normalizeH="0" baseline="0" noProof="0" dirty="0">
              <a:solidFill>
                <a:srgbClr val="002060"/>
              </a:solidFill>
              <a:latin typeface="Cooper Black" panose="0208090404030B020404" pitchFamily="18" charset="0"/>
              <a:ea typeface="+mj-ea"/>
              <a:cs typeface="+mj-cs"/>
            </a:endParaRPr>
          </a:p>
        </p:txBody>
      </p:sp>
      <p:pic>
        <p:nvPicPr>
          <p:cNvPr id="18437" name="Picture 2" descr="نتيجة بحث الصور عن ‪uterine sound‬‏"/>
          <p:cNvPicPr>
            <a:picLocks noChangeAspect="1"/>
          </p:cNvPicPr>
          <p:nvPr/>
        </p:nvPicPr>
        <p:blipFill>
          <a:blip r:embed="rId1"/>
          <a:stretch>
            <a:fillRect/>
          </a:stretch>
        </p:blipFill>
        <p:spPr>
          <a:xfrm>
            <a:off x="250825" y="1412875"/>
            <a:ext cx="3643313" cy="3643313"/>
          </a:xfrm>
          <a:prstGeom prst="rect">
            <a:avLst/>
          </a:prstGeom>
          <a:noFill/>
          <a:ln w="57150" cap="flat" cmpd="sng">
            <a:solidFill>
              <a:srgbClr val="002060"/>
            </a:solidFill>
            <a:prstDash val="solid"/>
            <a:miter/>
            <a:headEnd type="none" w="med" len="med"/>
            <a:tailEnd type="none" w="med" len="me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عنوان 1"/>
          <p:cNvSpPr>
            <a:spLocks noGrp="1"/>
          </p:cNvSpPr>
          <p:nvPr>
            <p:ph type="title"/>
          </p:nvPr>
        </p:nvSpPr>
        <p:spPr>
          <a:xfrm>
            <a:off x="428625" y="250825"/>
            <a:ext cx="6348413" cy="1320800"/>
          </a:xfrm>
          <a:ln/>
        </p:spPr>
        <p:txBody>
          <a:bodyPr vert="horz" wrap="square" lIns="91440" tIns="45720" rIns="91440" bIns="45720" anchor="t"/>
          <a:p>
            <a:pPr defTabSz="457200" eaLnBrk="1" hangingPunct="1">
              <a:buNone/>
            </a:pPr>
            <a:r>
              <a:rPr lang="en-GB" altLang="en-US" kern="1200" dirty="0">
                <a:solidFill>
                  <a:srgbClr val="002060"/>
                </a:solidFill>
                <a:latin typeface="Cooper Black" panose="0208090404030B020404" pitchFamily="18" charset="0"/>
                <a:ea typeface="+mj-ea"/>
                <a:cs typeface="+mj-cs"/>
              </a:rPr>
              <a:t>6 </a:t>
            </a:r>
            <a:r>
              <a:rPr lang="en-US" altLang="en-US" kern="1200" dirty="0">
                <a:solidFill>
                  <a:srgbClr val="002060"/>
                </a:solidFill>
                <a:latin typeface="Cooper Black" panose="0208090404030B020404" pitchFamily="18" charset="0"/>
                <a:ea typeface="+mj-ea"/>
                <a:cs typeface="+mj-cs"/>
              </a:rPr>
              <a:t>- Hegar’s dilator </a:t>
            </a:r>
            <a:endParaRPr lang="ar-JO" altLang="en-US" kern="1200" dirty="0">
              <a:solidFill>
                <a:srgbClr val="002060"/>
              </a:solidFill>
              <a:latin typeface="Cooper Black" panose="0208090404030B020404" pitchFamily="18" charset="0"/>
              <a:ea typeface="Tahoma" panose="020B0604030504040204" pitchFamily="34" charset="0"/>
              <a:cs typeface="+mj-cs"/>
            </a:endParaRPr>
          </a:p>
        </p:txBody>
      </p:sp>
      <p:sp>
        <p:nvSpPr>
          <p:cNvPr id="19459" name="عنصر نائب للمحتوى 2"/>
          <p:cNvSpPr>
            <a:spLocks noGrp="1"/>
          </p:cNvSpPr>
          <p:nvPr>
            <p:ph idx="1"/>
          </p:nvPr>
        </p:nvSpPr>
        <p:spPr>
          <a:xfrm>
            <a:off x="428625" y="3143250"/>
            <a:ext cx="8186738" cy="2482850"/>
          </a:xfrm>
          <a:ln/>
        </p:spPr>
        <p:txBody>
          <a:bodyPr vert="horz" wrap="square" lIns="91440" tIns="45720" rIns="91440" bIns="45720" anchor="t"/>
          <a:p>
            <a:pPr eaLnBrk="1" hangingPunct="1">
              <a:buFont typeface="Wingdings" panose="05000000000000000000" pitchFamily="2" charset="2"/>
              <a:buChar char="q"/>
            </a:pPr>
            <a:r>
              <a:rPr lang="en-US" altLang="en-US" dirty="0">
                <a:latin typeface="Berlin Sans FB" panose="020E0602020502020306" pitchFamily="34" charset="0"/>
              </a:rPr>
              <a:t> Are dilators used to induce cervical dilation</a:t>
            </a:r>
            <a:endParaRPr lang="en-US" altLang="en-US" dirty="0">
              <a:latin typeface="Berlin Sans FB" panose="020E0602020502020306" pitchFamily="34" charset="0"/>
            </a:endParaRPr>
          </a:p>
          <a:p>
            <a:pPr eaLnBrk="1" hangingPunct="1">
              <a:buFontTx/>
              <a:buNone/>
            </a:pPr>
            <a:r>
              <a:rPr lang="en-US" altLang="en-US" dirty="0">
                <a:latin typeface="Berlin Sans FB" panose="020E0602020502020306" pitchFamily="34" charset="0"/>
              </a:rPr>
              <a:t> </a:t>
            </a:r>
            <a:r>
              <a:rPr lang="en-US" altLang="en-US" sz="2000" b="1" u="sng" dirty="0">
                <a:latin typeface="Berlin Sans FB" panose="020E0602020502020306" pitchFamily="34" charset="0"/>
              </a:rPr>
              <a:t>in order </a:t>
            </a:r>
            <a:r>
              <a:rPr lang="en-US" altLang="en-US" dirty="0">
                <a:latin typeface="Berlin Sans FB" panose="020E0602020502020306" pitchFamily="34" charset="0"/>
              </a:rPr>
              <a:t>to gain entry to the interior of the uterus.</a:t>
            </a:r>
            <a:endParaRPr lang="en-US" altLang="en-US" dirty="0">
              <a:latin typeface="Berlin Sans FB" panose="020E0602020502020306" pitchFamily="34" charset="0"/>
            </a:endParaRPr>
          </a:p>
          <a:p>
            <a:pPr eaLnBrk="1" hangingPunct="1">
              <a:buFont typeface="Wingdings" panose="05000000000000000000" pitchFamily="2" charset="2"/>
              <a:buChar char="q"/>
            </a:pPr>
            <a:r>
              <a:rPr lang="en-US" altLang="en-US" dirty="0">
                <a:latin typeface="Berlin Sans FB" panose="020E0602020502020306" pitchFamily="34" charset="0"/>
              </a:rPr>
              <a:t>With various sizes </a:t>
            </a:r>
            <a:endParaRPr lang="en-US" altLang="en-US" dirty="0">
              <a:latin typeface="Berlin Sans FB" panose="020E0602020502020306" pitchFamily="34" charset="0"/>
            </a:endParaRPr>
          </a:p>
          <a:p>
            <a:pPr eaLnBrk="1" hangingPunct="1">
              <a:buFont typeface="Wingdings" panose="05000000000000000000" pitchFamily="2" charset="2"/>
              <a:buChar char="q"/>
            </a:pPr>
            <a:r>
              <a:rPr lang="en-US" altLang="en-US" dirty="0">
                <a:latin typeface="Berlin Sans FB" panose="020E0602020502020306" pitchFamily="34" charset="0"/>
              </a:rPr>
              <a:t>The degree of dilatation will depend on the</a:t>
            </a:r>
            <a:endParaRPr lang="en-US" altLang="en-US" dirty="0">
              <a:latin typeface="Berlin Sans FB" panose="020E0602020502020306" pitchFamily="34" charset="0"/>
            </a:endParaRPr>
          </a:p>
          <a:p>
            <a:pPr eaLnBrk="1" hangingPunct="1">
              <a:buFontTx/>
              <a:buNone/>
            </a:pPr>
            <a:r>
              <a:rPr lang="en-US" altLang="en-US" dirty="0">
                <a:latin typeface="Berlin Sans FB" panose="020E0602020502020306" pitchFamily="34" charset="0"/>
              </a:rPr>
              <a:t> next procedure .</a:t>
            </a:r>
            <a:endParaRPr lang="en-US" altLang="en-US" dirty="0">
              <a:latin typeface="Berlin Sans FB" panose="020E0602020502020306" pitchFamily="34" charset="0"/>
            </a:endParaRPr>
          </a:p>
          <a:p>
            <a:pPr eaLnBrk="1" hangingPunct="1">
              <a:buFont typeface="Wingdings" panose="05000000000000000000" pitchFamily="2" charset="2"/>
              <a:buChar char="q"/>
            </a:pPr>
            <a:r>
              <a:rPr lang="en-US" altLang="en-US" dirty="0">
                <a:latin typeface="Berlin Sans FB" panose="020E0602020502020306" pitchFamily="34" charset="0"/>
              </a:rPr>
              <a:t>Should be insert until it reaches the</a:t>
            </a:r>
            <a:endParaRPr lang="en-US" altLang="en-US" dirty="0">
              <a:latin typeface="Berlin Sans FB" panose="020E0602020502020306" pitchFamily="34" charset="0"/>
            </a:endParaRPr>
          </a:p>
          <a:p>
            <a:pPr eaLnBrk="1" hangingPunct="1">
              <a:buFontTx/>
              <a:buNone/>
            </a:pPr>
            <a:r>
              <a:rPr lang="en-US" altLang="en-US" dirty="0">
                <a:latin typeface="Berlin Sans FB" panose="020E0602020502020306" pitchFamily="34" charset="0"/>
              </a:rPr>
              <a:t> internal os “resistance” </a:t>
            </a:r>
            <a:endParaRPr lang="en-US" altLang="en-US" dirty="0">
              <a:latin typeface="Berlin Sans FB" panose="020E0602020502020306" pitchFamily="34" charset="0"/>
            </a:endParaRPr>
          </a:p>
          <a:p>
            <a:pPr eaLnBrk="1" hangingPunct="1">
              <a:buFont typeface="Wingdings" panose="05000000000000000000" pitchFamily="2" charset="2"/>
              <a:buChar char="q"/>
            </a:pPr>
            <a:r>
              <a:rPr lang="en-US" altLang="en-US" dirty="0">
                <a:latin typeface="Berlin Sans FB" panose="020E0602020502020306" pitchFamily="34" charset="0"/>
              </a:rPr>
              <a:t>One enters by one till we reached</a:t>
            </a:r>
            <a:endParaRPr lang="en-US" altLang="en-US" dirty="0">
              <a:latin typeface="Berlin Sans FB" panose="020E0602020502020306" pitchFamily="34" charset="0"/>
            </a:endParaRPr>
          </a:p>
          <a:p>
            <a:pPr eaLnBrk="1" hangingPunct="1">
              <a:buFontTx/>
              <a:buNone/>
            </a:pPr>
            <a:r>
              <a:rPr lang="en-US" altLang="en-US" dirty="0">
                <a:latin typeface="Berlin Sans FB" panose="020E0602020502020306" pitchFamily="34" charset="0"/>
              </a:rPr>
              <a:t> the desired dilatation . </a:t>
            </a:r>
            <a:endParaRPr lang="en-US" altLang="en-US" dirty="0">
              <a:latin typeface="Berlin Sans FB" panose="020E0602020502020306" pitchFamily="34" charset="0"/>
            </a:endParaRPr>
          </a:p>
          <a:p>
            <a:pPr eaLnBrk="1" hangingPunct="1">
              <a:buFont typeface="Wingdings" panose="05000000000000000000" pitchFamily="2" charset="2"/>
              <a:buChar char="q"/>
            </a:pPr>
            <a:endParaRPr lang="ar-JO" altLang="en-US" dirty="0">
              <a:latin typeface="Berlin Sans FB" panose="020E0602020502020306" pitchFamily="34" charset="0"/>
              <a:ea typeface="Tahoma" panose="020B0604030504040204" pitchFamily="34" charset="0"/>
            </a:endParaRPr>
          </a:p>
        </p:txBody>
      </p:sp>
      <p:pic>
        <p:nvPicPr>
          <p:cNvPr id="19460" name="Picture 2"/>
          <p:cNvPicPr>
            <a:picLocks noChangeAspect="1"/>
          </p:cNvPicPr>
          <p:nvPr/>
        </p:nvPicPr>
        <p:blipFill>
          <a:blip r:embed="rId1"/>
          <a:stretch>
            <a:fillRect/>
          </a:stretch>
        </p:blipFill>
        <p:spPr>
          <a:xfrm>
            <a:off x="1000125" y="1571625"/>
            <a:ext cx="6929438" cy="1247775"/>
          </a:xfrm>
          <a:prstGeom prst="rect">
            <a:avLst/>
          </a:prstGeom>
          <a:noFill/>
          <a:ln w="57150" cap="flat" cmpd="sng">
            <a:solidFill>
              <a:srgbClr val="055F09"/>
            </a:solidFill>
            <a:prstDash val="solid"/>
            <a:miter/>
            <a:headEnd type="none" w="med" len="med"/>
            <a:tailEnd type="none" w="med" len="med"/>
          </a:ln>
        </p:spPr>
      </p:pic>
      <p:pic>
        <p:nvPicPr>
          <p:cNvPr id="19461" name="Picture 2" descr="نتيجة بحث الصور عن ‪hegar dilator‬‏"/>
          <p:cNvPicPr>
            <a:picLocks noChangeAspect="1"/>
          </p:cNvPicPr>
          <p:nvPr/>
        </p:nvPicPr>
        <p:blipFill>
          <a:blip r:embed="rId2"/>
          <a:stretch>
            <a:fillRect/>
          </a:stretch>
        </p:blipFill>
        <p:spPr>
          <a:xfrm>
            <a:off x="5508625" y="3644900"/>
            <a:ext cx="3279775" cy="2714625"/>
          </a:xfrm>
          <a:prstGeom prst="rect">
            <a:avLst/>
          </a:prstGeom>
          <a:noFill/>
          <a:ln w="3175" cap="flat" cmpd="sng">
            <a:solidFill>
              <a:srgbClr val="055F09"/>
            </a:solidFill>
            <a:prstDash val="solid"/>
            <a:miter/>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عنصر نائب للمحتوى 2"/>
          <p:cNvSpPr>
            <a:spLocks noGrp="1"/>
          </p:cNvSpPr>
          <p:nvPr>
            <p:ph idx="1"/>
          </p:nvPr>
        </p:nvSpPr>
        <p:spPr>
          <a:xfrm>
            <a:off x="250825" y="1493838"/>
            <a:ext cx="8229600" cy="4525962"/>
          </a:xfrm>
          <a:ln/>
        </p:spPr>
        <p:txBody>
          <a:bodyPr vert="horz" wrap="square" lIns="91440" tIns="45720" rIns="91440" bIns="45720" anchor="t"/>
          <a:p>
            <a:pPr eaLnBrk="1" hangingPunct="1"/>
            <a:r>
              <a:rPr lang="en-US" altLang="en-US" sz="3600" u="sng" dirty="0">
                <a:solidFill>
                  <a:srgbClr val="002060"/>
                </a:solidFill>
                <a:latin typeface="Berlin Sans FB" panose="020E0602020502020306" pitchFamily="34" charset="0"/>
              </a:rPr>
              <a:t>It precede :</a:t>
            </a:r>
            <a:endParaRPr lang="en-US" altLang="en-US" sz="3600" u="sng" dirty="0">
              <a:solidFill>
                <a:srgbClr val="002060"/>
              </a:solidFill>
              <a:latin typeface="Berlin Sans FB" panose="020E0602020502020306" pitchFamily="34" charset="0"/>
            </a:endParaRPr>
          </a:p>
          <a:p>
            <a:pPr eaLnBrk="1" hangingPunct="1"/>
            <a:r>
              <a:rPr lang="en-US" altLang="en-US" dirty="0">
                <a:solidFill>
                  <a:srgbClr val="002060"/>
                </a:solidFill>
                <a:latin typeface="Berlin Sans FB" panose="020E0602020502020306" pitchFamily="34" charset="0"/>
              </a:rPr>
              <a:t>Evacuation of product of conception after missed or incomplete miscarriage .</a:t>
            </a:r>
            <a:endParaRPr lang="en-US" altLang="en-US" dirty="0">
              <a:solidFill>
                <a:srgbClr val="002060"/>
              </a:solidFill>
              <a:latin typeface="Berlin Sans FB" panose="020E0602020502020306" pitchFamily="34" charset="0"/>
            </a:endParaRPr>
          </a:p>
          <a:p>
            <a:pPr eaLnBrk="1" hangingPunct="1"/>
            <a:r>
              <a:rPr lang="en-US" altLang="en-US" dirty="0">
                <a:solidFill>
                  <a:srgbClr val="002060"/>
                </a:solidFill>
                <a:latin typeface="Berlin Sans FB" panose="020E0602020502020306" pitchFamily="34" charset="0"/>
              </a:rPr>
              <a:t>Endometrial biopsy.</a:t>
            </a:r>
            <a:endParaRPr lang="en-US" altLang="en-US" dirty="0">
              <a:solidFill>
                <a:srgbClr val="002060"/>
              </a:solidFill>
              <a:latin typeface="Berlin Sans FB" panose="020E0602020502020306" pitchFamily="34" charset="0"/>
            </a:endParaRPr>
          </a:p>
          <a:p>
            <a:pPr eaLnBrk="1" hangingPunct="1"/>
            <a:r>
              <a:rPr lang="en-US" altLang="en-US" dirty="0">
                <a:solidFill>
                  <a:srgbClr val="002060"/>
                </a:solidFill>
                <a:latin typeface="Berlin Sans FB" panose="020E0602020502020306" pitchFamily="34" charset="0"/>
              </a:rPr>
              <a:t>Evacuation of molar </a:t>
            </a:r>
            <a:endParaRPr lang="en-US" altLang="en-US" dirty="0">
              <a:solidFill>
                <a:srgbClr val="002060"/>
              </a:solidFill>
              <a:latin typeface="Berlin Sans FB" panose="020E0602020502020306" pitchFamily="34" charset="0"/>
            </a:endParaRPr>
          </a:p>
          <a:p>
            <a:pPr eaLnBrk="1" hangingPunct="1">
              <a:buFontTx/>
              <a:buNone/>
            </a:pPr>
            <a:r>
              <a:rPr lang="en-US" altLang="en-US" dirty="0">
                <a:solidFill>
                  <a:srgbClr val="002060"/>
                </a:solidFill>
                <a:latin typeface="Berlin Sans FB" panose="020E0602020502020306" pitchFamily="34" charset="0"/>
              </a:rPr>
              <a:t>pregnancy .</a:t>
            </a:r>
            <a:endParaRPr lang="en-US" altLang="en-US" dirty="0">
              <a:solidFill>
                <a:srgbClr val="002060"/>
              </a:solidFill>
              <a:latin typeface="Berlin Sans FB" panose="020E0602020502020306" pitchFamily="34" charset="0"/>
            </a:endParaRPr>
          </a:p>
          <a:p>
            <a:pPr eaLnBrk="1" hangingPunct="1"/>
            <a:endParaRPr lang="ar-JO" altLang="en-US" dirty="0">
              <a:solidFill>
                <a:srgbClr val="002060"/>
              </a:solidFill>
              <a:latin typeface="Berlin Sans FB" panose="020E0602020502020306" pitchFamily="34" charset="0"/>
              <a:ea typeface="Tahoma" panose="020B0604030504040204" pitchFamily="34" charset="0"/>
            </a:endParaRPr>
          </a:p>
        </p:txBody>
      </p:sp>
      <p:pic>
        <p:nvPicPr>
          <p:cNvPr id="20483" name="Picture 4" descr="نتيجة بحث الصور عن ‪hegar cervical dilator‬‏"/>
          <p:cNvPicPr>
            <a:picLocks noChangeAspect="1"/>
          </p:cNvPicPr>
          <p:nvPr/>
        </p:nvPicPr>
        <p:blipFill>
          <a:blip r:embed="rId1"/>
          <a:stretch>
            <a:fillRect/>
          </a:stretch>
        </p:blipFill>
        <p:spPr>
          <a:xfrm>
            <a:off x="3798888" y="3068638"/>
            <a:ext cx="5037137" cy="3419475"/>
          </a:xfrm>
          <a:prstGeom prst="rect">
            <a:avLst/>
          </a:prstGeom>
          <a:noFill/>
          <a:ln w="6350" cap="flat" cmpd="sng">
            <a:solidFill>
              <a:srgbClr val="055F09"/>
            </a:solidFill>
            <a:prstDash val="solid"/>
            <a:miter/>
            <a:headEnd type="none" w="med" len="med"/>
            <a:tailEnd type="none" w="med" len="med"/>
          </a:ln>
        </p:spPr>
      </p:pic>
      <p:sp>
        <p:nvSpPr>
          <p:cNvPr id="5" name="عنوان 1"/>
          <p:cNvSpPr txBox="1"/>
          <p:nvPr/>
        </p:nvSpPr>
        <p:spPr bwMode="auto">
          <a:xfrm>
            <a:off x="609600" y="427038"/>
            <a:ext cx="8229600" cy="1143000"/>
          </a:xfrm>
          <a:prstGeom prst="rect">
            <a:avLst/>
          </a:prstGeom>
          <a:noFill/>
          <a:ln w="9525">
            <a:noFill/>
            <a:miter lim="800000"/>
          </a:ln>
        </p:spPr>
        <p:txBody>
          <a:bodyPr anchor="ctr"/>
          <a:lstStyle/>
          <a:p>
            <a:pPr marR="0" algn="ctr" defTabSz="914400">
              <a:buClrTx/>
              <a:buSzTx/>
              <a:buFontTx/>
              <a:defRPr/>
            </a:pPr>
            <a:r>
              <a:rPr kumimoji="0" lang="en-US" sz="4400" kern="0" cap="none" spc="0" normalizeH="0" baseline="0" noProof="0">
                <a:solidFill>
                  <a:srgbClr val="055F09"/>
                </a:solidFill>
                <a:latin typeface="Cooper Black" panose="0208090404030B020404" pitchFamily="18" charset="0"/>
                <a:ea typeface="+mj-ea"/>
                <a:cs typeface="+mj-cs"/>
              </a:rPr>
              <a:t>Hegar’s dilator </a:t>
            </a:r>
            <a:endParaRPr kumimoji="0" lang="ar-JO" sz="4400" kern="0" cap="none" spc="0" normalizeH="0" baseline="0" noProof="0" dirty="0">
              <a:solidFill>
                <a:srgbClr val="055F09"/>
              </a:solidFill>
              <a:latin typeface="Cooper Black" panose="0208090404030B020404" pitchFamily="18" charset="0"/>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عنوان 1"/>
          <p:cNvSpPr>
            <a:spLocks noGrp="1"/>
          </p:cNvSpPr>
          <p:nvPr>
            <p:ph type="title"/>
          </p:nvPr>
        </p:nvSpPr>
        <p:spPr>
          <a:xfrm>
            <a:off x="285750" y="242888"/>
            <a:ext cx="6348413" cy="1320800"/>
          </a:xfrm>
          <a:ln/>
        </p:spPr>
        <p:txBody>
          <a:bodyPr vert="horz" wrap="square" lIns="91440" tIns="45720" rIns="91440" bIns="45720" anchor="t"/>
          <a:p>
            <a:pPr defTabSz="457200" eaLnBrk="1" hangingPunct="1">
              <a:buNone/>
            </a:pPr>
            <a:r>
              <a:rPr lang="en-GB" altLang="en-US" b="1" kern="1200" dirty="0">
                <a:solidFill>
                  <a:srgbClr val="002060"/>
                </a:solidFill>
                <a:latin typeface="Cooper Black" panose="0208090404030B020404" pitchFamily="18" charset="0"/>
                <a:ea typeface="+mj-ea"/>
                <a:cs typeface="+mj-cs"/>
              </a:rPr>
              <a:t>7 </a:t>
            </a:r>
            <a:r>
              <a:rPr lang="en-US" altLang="en-US" b="1" kern="1200" dirty="0">
                <a:solidFill>
                  <a:srgbClr val="002060"/>
                </a:solidFill>
                <a:latin typeface="Cooper Black" panose="0208090404030B020404" pitchFamily="18" charset="0"/>
                <a:ea typeface="+mj-ea"/>
                <a:cs typeface="+mj-cs"/>
              </a:rPr>
              <a:t>- Vulsellum</a:t>
            </a:r>
            <a:endParaRPr lang="ar-JO" altLang="en-US" kern="1200" dirty="0">
              <a:solidFill>
                <a:srgbClr val="002060"/>
              </a:solidFill>
              <a:latin typeface="Cooper Black" panose="0208090404030B020404" pitchFamily="18" charset="0"/>
              <a:ea typeface="Tahoma" panose="020B0604030504040204" pitchFamily="34" charset="0"/>
              <a:cs typeface="+mj-cs"/>
            </a:endParaRPr>
          </a:p>
        </p:txBody>
      </p:sp>
      <p:sp>
        <p:nvSpPr>
          <p:cNvPr id="21507" name="عنصر نائب للمحتوى 2"/>
          <p:cNvSpPr>
            <a:spLocks noGrp="1"/>
          </p:cNvSpPr>
          <p:nvPr>
            <p:ph idx="1"/>
          </p:nvPr>
        </p:nvSpPr>
        <p:spPr>
          <a:xfrm>
            <a:off x="285750" y="4429125"/>
            <a:ext cx="8229600" cy="1714500"/>
          </a:xfrm>
          <a:ln/>
        </p:spPr>
        <p:txBody>
          <a:bodyPr vert="horz" wrap="square" lIns="91440" tIns="45720" rIns="91440" bIns="45720" anchor="t"/>
          <a:p>
            <a:pPr eaLnBrk="1" hangingPunct="1"/>
            <a:r>
              <a:rPr lang="en-US" altLang="en-US" sz="2800" dirty="0">
                <a:latin typeface="Berlin Sans FB" panose="020E0602020502020306" pitchFamily="34" charset="0"/>
              </a:rPr>
              <a:t>To catch the anterior lip’s of</a:t>
            </a:r>
            <a:endParaRPr lang="en-US" altLang="en-US" sz="2800" dirty="0">
              <a:latin typeface="Berlin Sans FB" panose="020E0602020502020306" pitchFamily="34" charset="0"/>
            </a:endParaRPr>
          </a:p>
          <a:p>
            <a:pPr eaLnBrk="1" hangingPunct="1">
              <a:buFontTx/>
              <a:buNone/>
            </a:pPr>
            <a:r>
              <a:rPr lang="en-US" altLang="en-US" sz="2800" dirty="0">
                <a:latin typeface="Berlin Sans FB" panose="020E0602020502020306" pitchFamily="34" charset="0"/>
              </a:rPr>
              <a:t> the cervix </a:t>
            </a:r>
            <a:r>
              <a:rPr lang="en-US" altLang="en-US" sz="2000" dirty="0">
                <a:latin typeface="Berlin Sans FB" panose="020E0602020502020306" pitchFamily="34" charset="0"/>
              </a:rPr>
              <a:t>“</a:t>
            </a:r>
            <a:r>
              <a:rPr lang="en-US" altLang="en-US" sz="2000" dirty="0">
                <a:solidFill>
                  <a:srgbClr val="FF0000"/>
                </a:solidFill>
                <a:latin typeface="Berlin Sans FB" panose="020E0602020502020306" pitchFamily="34" charset="0"/>
              </a:rPr>
              <a:t>fixation</a:t>
            </a:r>
            <a:r>
              <a:rPr lang="en-US" altLang="en-US" sz="2000" dirty="0">
                <a:latin typeface="Berlin Sans FB" panose="020E0602020502020306" pitchFamily="34" charset="0"/>
              </a:rPr>
              <a:t>” of the uterus as</a:t>
            </a:r>
            <a:endParaRPr lang="en-US" altLang="en-US" sz="2000" dirty="0">
              <a:latin typeface="Berlin Sans FB" panose="020E0602020502020306" pitchFamily="34" charset="0"/>
            </a:endParaRPr>
          </a:p>
          <a:p>
            <a:pPr eaLnBrk="1" hangingPunct="1">
              <a:buFontTx/>
              <a:buNone/>
            </a:pPr>
            <a:r>
              <a:rPr lang="en-US" altLang="en-US" sz="2000" dirty="0">
                <a:latin typeface="Berlin Sans FB" panose="020E0602020502020306" pitchFamily="34" charset="0"/>
              </a:rPr>
              <a:t> its mobile in nature  </a:t>
            </a:r>
            <a:r>
              <a:rPr lang="en-US" altLang="en-US" sz="2800" dirty="0">
                <a:latin typeface="Berlin Sans FB" panose="020E0602020502020306" pitchFamily="34" charset="0"/>
              </a:rPr>
              <a:t>.</a:t>
            </a:r>
            <a:endParaRPr lang="ar-JO" altLang="en-US" sz="2800" dirty="0">
              <a:latin typeface="Berlin Sans FB" panose="020E0602020502020306" pitchFamily="34" charset="0"/>
              <a:ea typeface="Tahoma" panose="020B0604030504040204" pitchFamily="34" charset="0"/>
            </a:endParaRPr>
          </a:p>
        </p:txBody>
      </p:sp>
      <p:pic>
        <p:nvPicPr>
          <p:cNvPr id="21508" name="Picture 2" descr="نتيجة بحث الصور عن ‪Vulsellum‬‏"/>
          <p:cNvPicPr>
            <a:picLocks noChangeAspect="1"/>
          </p:cNvPicPr>
          <p:nvPr/>
        </p:nvPicPr>
        <p:blipFill>
          <a:blip r:embed="rId1"/>
          <a:stretch>
            <a:fillRect/>
          </a:stretch>
        </p:blipFill>
        <p:spPr>
          <a:xfrm>
            <a:off x="6246813" y="1196975"/>
            <a:ext cx="2654300" cy="3028950"/>
          </a:xfrm>
          <a:prstGeom prst="rect">
            <a:avLst/>
          </a:prstGeom>
          <a:noFill/>
          <a:ln w="9525" cap="flat" cmpd="sng">
            <a:solidFill>
              <a:srgbClr val="055F09"/>
            </a:solidFill>
            <a:prstDash val="solid"/>
            <a:miter/>
            <a:headEnd type="none" w="med" len="med"/>
            <a:tailEnd type="none" w="med" len="med"/>
          </a:ln>
        </p:spPr>
      </p:pic>
      <p:pic>
        <p:nvPicPr>
          <p:cNvPr id="21509" name="Picture 2"/>
          <p:cNvPicPr>
            <a:picLocks noChangeAspect="1"/>
          </p:cNvPicPr>
          <p:nvPr/>
        </p:nvPicPr>
        <p:blipFill>
          <a:blip r:embed="rId2"/>
          <a:stretch>
            <a:fillRect/>
          </a:stretch>
        </p:blipFill>
        <p:spPr>
          <a:xfrm>
            <a:off x="290513" y="1268413"/>
            <a:ext cx="5753100" cy="2957512"/>
          </a:xfrm>
          <a:prstGeom prst="rect">
            <a:avLst/>
          </a:prstGeom>
          <a:noFill/>
          <a:ln w="38100" cap="flat" cmpd="sng">
            <a:solidFill>
              <a:srgbClr val="055F09"/>
            </a:solidFill>
            <a:prstDash val="solid"/>
            <a:miter/>
            <a:headEnd type="none" w="med" len="med"/>
            <a:tailEnd type="none" w="med" len="med"/>
          </a:ln>
        </p:spPr>
      </p:pic>
      <p:pic>
        <p:nvPicPr>
          <p:cNvPr id="21510" name="Picture 4" descr="نتيجة بحث الصور عن ‪tenaculum placement on cervix‬‏"/>
          <p:cNvPicPr>
            <a:picLocks noChangeAspect="1"/>
          </p:cNvPicPr>
          <p:nvPr/>
        </p:nvPicPr>
        <p:blipFill>
          <a:blip r:embed="rId3"/>
          <a:stretch>
            <a:fillRect/>
          </a:stretch>
        </p:blipFill>
        <p:spPr>
          <a:xfrm>
            <a:off x="5076825" y="4362450"/>
            <a:ext cx="3811588" cy="2428875"/>
          </a:xfrm>
          <a:prstGeom prst="rect">
            <a:avLst/>
          </a:prstGeom>
          <a:noFill/>
          <a:ln w="9525" cap="flat" cmpd="sng">
            <a:solidFill>
              <a:srgbClr val="055F09"/>
            </a:solidFill>
            <a:prstDash val="solid"/>
            <a:miter/>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عنوان 1"/>
          <p:cNvSpPr>
            <a:spLocks noGrp="1"/>
          </p:cNvSpPr>
          <p:nvPr>
            <p:ph type="title"/>
          </p:nvPr>
        </p:nvSpPr>
        <p:spPr>
          <a:xfrm>
            <a:off x="179388" y="184150"/>
            <a:ext cx="6348412" cy="1320800"/>
          </a:xfrm>
          <a:ln/>
        </p:spPr>
        <p:txBody>
          <a:bodyPr vert="horz" wrap="square" lIns="91440" tIns="45720" rIns="91440" bIns="45720" anchor="t"/>
          <a:p>
            <a:pPr defTabSz="457200" eaLnBrk="1" hangingPunct="1">
              <a:buNone/>
            </a:pPr>
            <a:r>
              <a:rPr lang="en-GB" altLang="en-US" b="1" kern="1200" dirty="0">
                <a:solidFill>
                  <a:srgbClr val="002060"/>
                </a:solidFill>
                <a:latin typeface="Cooper Black" panose="0208090404030B020404" pitchFamily="18" charset="0"/>
                <a:ea typeface="+mj-ea"/>
                <a:cs typeface="+mj-cs"/>
              </a:rPr>
              <a:t>8 </a:t>
            </a:r>
            <a:r>
              <a:rPr lang="en-US" altLang="en-US" b="1" kern="1200" dirty="0">
                <a:solidFill>
                  <a:srgbClr val="002060"/>
                </a:solidFill>
                <a:latin typeface="Cooper Black" panose="0208090404030B020404" pitchFamily="18" charset="0"/>
                <a:ea typeface="+mj-ea"/>
                <a:cs typeface="+mj-cs"/>
              </a:rPr>
              <a:t>- Tenaculum</a:t>
            </a:r>
            <a:endParaRPr lang="ar-JO" altLang="en-US" kern="1200" dirty="0">
              <a:solidFill>
                <a:srgbClr val="002060"/>
              </a:solidFill>
              <a:latin typeface="Cooper Black" panose="0208090404030B020404" pitchFamily="18" charset="0"/>
              <a:ea typeface="Tahoma" panose="020B0604030504040204" pitchFamily="34" charset="0"/>
              <a:cs typeface="+mj-cs"/>
            </a:endParaRPr>
          </a:p>
        </p:txBody>
      </p:sp>
      <p:sp>
        <p:nvSpPr>
          <p:cNvPr id="23555" name="عنصر نائب للمحتوى 2"/>
          <p:cNvSpPr>
            <a:spLocks noGrp="1"/>
          </p:cNvSpPr>
          <p:nvPr>
            <p:ph idx="1"/>
          </p:nvPr>
        </p:nvSpPr>
        <p:spPr>
          <a:xfrm>
            <a:off x="3709988" y="239713"/>
            <a:ext cx="8229600" cy="482600"/>
          </a:xfrm>
          <a:ln/>
        </p:spPr>
        <p:txBody>
          <a:bodyPr vert="horz" wrap="square" lIns="91440" tIns="45720" rIns="91440" bIns="45720" anchor="t"/>
          <a:p>
            <a:pPr eaLnBrk="1" hangingPunct="1"/>
            <a:r>
              <a:rPr lang="en-US" altLang="en-US" dirty="0">
                <a:latin typeface="Berlin Sans FB" panose="020E0602020502020306" pitchFamily="34" charset="0"/>
              </a:rPr>
              <a:t>To grasp the cervix</a:t>
            </a:r>
            <a:endParaRPr lang="ar-JO" altLang="en-US" dirty="0">
              <a:latin typeface="Berlin Sans FB" panose="020E0602020502020306" pitchFamily="34" charset="0"/>
              <a:ea typeface="Tahoma" panose="020B0604030504040204" pitchFamily="34" charset="0"/>
            </a:endParaRPr>
          </a:p>
        </p:txBody>
      </p:sp>
      <p:pic>
        <p:nvPicPr>
          <p:cNvPr id="23556" name="Picture 2"/>
          <p:cNvPicPr>
            <a:picLocks noChangeAspect="1"/>
          </p:cNvPicPr>
          <p:nvPr/>
        </p:nvPicPr>
        <p:blipFill>
          <a:blip r:embed="rId1"/>
          <a:stretch>
            <a:fillRect/>
          </a:stretch>
        </p:blipFill>
        <p:spPr>
          <a:xfrm>
            <a:off x="611188" y="1052513"/>
            <a:ext cx="7213600" cy="2722562"/>
          </a:xfrm>
          <a:prstGeom prst="rect">
            <a:avLst/>
          </a:prstGeom>
          <a:noFill/>
          <a:ln w="38100" cap="flat" cmpd="sng">
            <a:solidFill>
              <a:srgbClr val="002060"/>
            </a:solidFill>
            <a:prstDash val="solid"/>
            <a:miter/>
            <a:headEnd type="none" w="med" len="med"/>
            <a:tailEnd type="none" w="med" len="med"/>
          </a:ln>
        </p:spPr>
      </p:pic>
      <p:pic>
        <p:nvPicPr>
          <p:cNvPr id="23557" name="Picture 3"/>
          <p:cNvPicPr>
            <a:picLocks noChangeAspect="1"/>
          </p:cNvPicPr>
          <p:nvPr/>
        </p:nvPicPr>
        <p:blipFill>
          <a:blip r:embed="rId2"/>
          <a:stretch>
            <a:fillRect/>
          </a:stretch>
        </p:blipFill>
        <p:spPr>
          <a:xfrm>
            <a:off x="676275" y="4292600"/>
            <a:ext cx="7148513" cy="2287588"/>
          </a:xfrm>
          <a:prstGeom prst="rect">
            <a:avLst/>
          </a:prstGeom>
          <a:noFill/>
          <a:ln w="38100" cap="flat" cmpd="sng">
            <a:solidFill>
              <a:srgbClr val="002060"/>
            </a:solidFill>
            <a:prstDash val="solid"/>
            <a:miter/>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عنوان 1"/>
          <p:cNvSpPr>
            <a:spLocks noGrp="1"/>
          </p:cNvSpPr>
          <p:nvPr>
            <p:ph type="title"/>
          </p:nvPr>
        </p:nvSpPr>
        <p:spPr>
          <a:xfrm>
            <a:off x="285750" y="322263"/>
            <a:ext cx="6348413" cy="1320800"/>
          </a:xfrm>
          <a:ln/>
        </p:spPr>
        <p:txBody>
          <a:bodyPr vert="horz" wrap="square" lIns="91440" tIns="45720" rIns="91440" bIns="45720" anchor="t"/>
          <a:p>
            <a:pPr defTabSz="457200" eaLnBrk="1" hangingPunct="1">
              <a:buNone/>
            </a:pPr>
            <a:r>
              <a:rPr lang="en-GB" altLang="en-US" kern="1200" dirty="0">
                <a:solidFill>
                  <a:srgbClr val="002060"/>
                </a:solidFill>
                <a:latin typeface="Cooper Black" panose="0208090404030B020404" pitchFamily="18" charset="0"/>
                <a:ea typeface="+mj-ea"/>
                <a:cs typeface="+mj-cs"/>
              </a:rPr>
              <a:t>9</a:t>
            </a:r>
            <a:r>
              <a:rPr lang="en-US" altLang="en-US" kern="1200" dirty="0">
                <a:solidFill>
                  <a:srgbClr val="002060"/>
                </a:solidFill>
                <a:latin typeface="Cooper Black" panose="0208090404030B020404" pitchFamily="18" charset="0"/>
                <a:ea typeface="+mj-ea"/>
                <a:cs typeface="+mj-cs"/>
              </a:rPr>
              <a:t>- Ovum &amp; spongy forceps </a:t>
            </a:r>
            <a:endParaRPr lang="ar-JO" altLang="en-US" kern="1200" dirty="0">
              <a:solidFill>
                <a:srgbClr val="002060"/>
              </a:solidFill>
              <a:latin typeface="Cooper Black" panose="0208090404030B020404" pitchFamily="18" charset="0"/>
              <a:ea typeface="Tahoma" panose="020B0604030504040204" pitchFamily="34" charset="0"/>
              <a:cs typeface="+mj-cs"/>
            </a:endParaRPr>
          </a:p>
        </p:txBody>
      </p:sp>
      <p:sp>
        <p:nvSpPr>
          <p:cNvPr id="19459" name="عنصر نائب للمحتوى 2"/>
          <p:cNvSpPr>
            <a:spLocks noGrp="1"/>
          </p:cNvSpPr>
          <p:nvPr>
            <p:ph idx="1"/>
          </p:nvPr>
        </p:nvSpPr>
        <p:spPr>
          <a:xfrm>
            <a:off x="4572000" y="1428750"/>
            <a:ext cx="4235450" cy="2428875"/>
          </a:xfrm>
        </p:spPr>
        <p:txBody>
          <a:bodyPr vert="horz" wrap="square" lIns="91440" tIns="45720" rIns="91440" bIns="45720" numCol="1" rtlCol="0" anchor="t" anchorCtr="0" compatLnSpc="1">
            <a:normAutofit fontScale="85000" lnSpcReduction="20000"/>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altLang="en-US" sz="2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rPr>
              <a:t>It will be inserted remains closed, then opened inside the endometrial cavity to </a:t>
            </a:r>
            <a:r>
              <a:rPr kumimoji="0" lang="en-US" altLang="en-US" sz="2800" b="0" i="0" u="sng"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rPr>
              <a:t>evacuate the product of conception </a:t>
            </a:r>
            <a:endParaRPr kumimoji="0" lang="en-US" altLang="en-US" sz="2800" b="0" i="0" u="sng"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altLang="en-US" sz="2800" b="0" i="0" u="sng"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rPr>
              <a:t>and to remove the cervical polyps </a:t>
            </a:r>
            <a:endParaRPr kumimoji="0" lang="ar-JO" altLang="en-US" sz="2800" b="0" i="0" u="sng"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endParaRPr>
          </a:p>
        </p:txBody>
      </p:sp>
      <p:pic>
        <p:nvPicPr>
          <p:cNvPr id="24580" name="Picture 4" descr="نتيجة بحث الصور عن ‪ovum forceps‬‏"/>
          <p:cNvPicPr>
            <a:picLocks noChangeAspect="1"/>
          </p:cNvPicPr>
          <p:nvPr/>
        </p:nvPicPr>
        <p:blipFill>
          <a:blip r:embed="rId1"/>
          <a:stretch>
            <a:fillRect/>
          </a:stretch>
        </p:blipFill>
        <p:spPr>
          <a:xfrm>
            <a:off x="0" y="1557338"/>
            <a:ext cx="4357688" cy="2352675"/>
          </a:xfrm>
          <a:prstGeom prst="rect">
            <a:avLst/>
          </a:prstGeom>
          <a:noFill/>
          <a:ln w="9525" cap="flat" cmpd="sng">
            <a:solidFill>
              <a:srgbClr val="055F09"/>
            </a:solidFill>
            <a:prstDash val="solid"/>
            <a:miter/>
            <a:headEnd type="none" w="med" len="med"/>
            <a:tailEnd type="none" w="med" len="med"/>
          </a:ln>
        </p:spPr>
      </p:pic>
      <p:pic>
        <p:nvPicPr>
          <p:cNvPr id="24581" name="Picture 7" descr="https://akphoto3.ask.fm/738/23fb8/3d81/4d61/bc08/1be0e1e66fe6/original/527864.jpg"/>
          <p:cNvPicPr>
            <a:picLocks noChangeAspect="1"/>
          </p:cNvPicPr>
          <p:nvPr/>
        </p:nvPicPr>
        <p:blipFill>
          <a:blip r:embed="rId2"/>
          <a:stretch>
            <a:fillRect/>
          </a:stretch>
        </p:blipFill>
        <p:spPr>
          <a:xfrm>
            <a:off x="5424488" y="4598988"/>
            <a:ext cx="3382962" cy="1857375"/>
          </a:xfrm>
          <a:prstGeom prst="rect">
            <a:avLst/>
          </a:prstGeom>
          <a:noFill/>
          <a:ln w="9525" cap="flat" cmpd="sng">
            <a:solidFill>
              <a:srgbClr val="055F09"/>
            </a:solidFill>
            <a:prstDash val="solid"/>
            <a:miter/>
            <a:headEnd type="none" w="med" len="med"/>
            <a:tailEnd type="none" w="med" len="med"/>
          </a:ln>
        </p:spPr>
      </p:pic>
      <p:sp>
        <p:nvSpPr>
          <p:cNvPr id="7" name="مستطيل 6"/>
          <p:cNvSpPr/>
          <p:nvPr/>
        </p:nvSpPr>
        <p:spPr>
          <a:xfrm>
            <a:off x="0" y="3429000"/>
            <a:ext cx="1786844" cy="338554"/>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600" b="1" i="0" u="none" strike="noStrike" kern="1200" cap="all" spc="0" normalizeH="0" baseline="0" noProof="0" dirty="0">
                <a:ln w="9000" cmpd="sng">
                  <a:solidFill>
                    <a:schemeClr val="accent4">
                      <a:shade val="50000"/>
                      <a:satMod val="120000"/>
                    </a:schemeClr>
                  </a:solidFill>
                  <a:prstDash val="solid"/>
                </a:ln>
                <a:solidFill>
                  <a:srgbClr val="055F09"/>
                </a:solidFill>
                <a:effectLst>
                  <a:reflection blurRad="12700" stA="28000" endPos="45000" dist="1000" dir="5400000" sy="-100000" algn="bl" rotWithShape="0"/>
                </a:effectLst>
                <a:uLnTx/>
                <a:uFillTx/>
                <a:latin typeface="Arial" panose="020B0604020202020204" pitchFamily="34" charset="0"/>
                <a:ea typeface="+mn-ea"/>
                <a:cs typeface="Arial" panose="020B0604020202020204" pitchFamily="34" charset="0"/>
              </a:rPr>
              <a:t>Ovum</a:t>
            </a:r>
            <a:endParaRPr kumimoji="0" lang="ar-SA" sz="1600" b="1" i="0" u="none" strike="noStrike" kern="1200" cap="all" spc="0" normalizeH="0" baseline="0" noProof="0" dirty="0">
              <a:ln w="9000" cmpd="sng">
                <a:solidFill>
                  <a:schemeClr val="accent4">
                    <a:shade val="50000"/>
                    <a:satMod val="120000"/>
                  </a:schemeClr>
                </a:solidFill>
                <a:prstDash val="solid"/>
              </a:ln>
              <a:solidFill>
                <a:srgbClr val="055F09"/>
              </a:solidFill>
              <a:effectLst>
                <a:reflection blurRad="12700" stA="28000" endPos="45000" dist="1000" dir="5400000" sy="-100000" algn="bl" rotWithShape="0"/>
              </a:effectLst>
              <a:uLnTx/>
              <a:uFillTx/>
              <a:latin typeface="Arial" panose="020B0604020202020204" pitchFamily="34" charset="0"/>
              <a:ea typeface="+mn-ea"/>
              <a:cs typeface="Arial" panose="020B0604020202020204" pitchFamily="34" charset="0"/>
            </a:endParaRPr>
          </a:p>
        </p:txBody>
      </p:sp>
      <p:sp>
        <p:nvSpPr>
          <p:cNvPr id="8" name="مستطيل 7"/>
          <p:cNvSpPr/>
          <p:nvPr/>
        </p:nvSpPr>
        <p:spPr>
          <a:xfrm>
            <a:off x="7020272" y="6021288"/>
            <a:ext cx="1786844" cy="338554"/>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600" b="1" i="0" u="none" strike="noStrike" kern="1200" cap="all" spc="0" normalizeH="0" baseline="0" noProof="0" dirty="0">
                <a:ln w="9000" cmpd="sng">
                  <a:solidFill>
                    <a:schemeClr val="accent4">
                      <a:shade val="50000"/>
                      <a:satMod val="120000"/>
                    </a:schemeClr>
                  </a:solidFill>
                  <a:prstDash val="solid"/>
                </a:ln>
                <a:solidFill>
                  <a:srgbClr val="055F09"/>
                </a:solidFill>
                <a:effectLst>
                  <a:reflection blurRad="12700" stA="28000" endPos="45000" dist="1000" dir="5400000" sy="-100000" algn="bl" rotWithShape="0"/>
                </a:effectLst>
                <a:uLnTx/>
                <a:uFillTx/>
                <a:latin typeface="Arial" panose="020B0604020202020204" pitchFamily="34" charset="0"/>
                <a:ea typeface="+mn-ea"/>
                <a:cs typeface="Arial" panose="020B0604020202020204" pitchFamily="34" charset="0"/>
              </a:rPr>
              <a:t>spongy</a:t>
            </a:r>
            <a:endParaRPr kumimoji="0" lang="ar-SA" sz="1600" b="1" i="0" u="none" strike="noStrike" kern="1200" cap="all" spc="0" normalizeH="0" baseline="0" noProof="0" dirty="0">
              <a:ln w="9000" cmpd="sng">
                <a:solidFill>
                  <a:schemeClr val="accent4">
                    <a:shade val="50000"/>
                    <a:satMod val="120000"/>
                  </a:schemeClr>
                </a:solidFill>
                <a:prstDash val="solid"/>
              </a:ln>
              <a:solidFill>
                <a:srgbClr val="055F09"/>
              </a:solidFill>
              <a:effectLst>
                <a:reflection blurRad="12700" stA="28000" endPos="45000" dist="1000" dir="5400000" sy="-100000" algn="bl" rotWithShape="0"/>
              </a:effectLst>
              <a:uLnTx/>
              <a:uFillTx/>
              <a:latin typeface="Arial" panose="020B0604020202020204" pitchFamily="34" charset="0"/>
              <a:ea typeface="+mn-ea"/>
              <a:cs typeface="Arial" panose="020B0604020202020204" pitchFamily="34" charset="0"/>
            </a:endParaRPr>
          </a:p>
        </p:txBody>
      </p:sp>
      <p:sp>
        <p:nvSpPr>
          <p:cNvPr id="19464" name="شكل بيضاوي 8"/>
          <p:cNvSpPr>
            <a:spLocks noChangeArrowheads="1"/>
          </p:cNvSpPr>
          <p:nvPr/>
        </p:nvSpPr>
        <p:spPr bwMode="auto">
          <a:xfrm>
            <a:off x="1285875" y="3500438"/>
            <a:ext cx="285750" cy="142875"/>
          </a:xfrm>
          <a:prstGeom prst="ellipse">
            <a:avLst/>
          </a:prstGeom>
          <a:solidFill>
            <a:schemeClr val="accent2"/>
          </a:solidFill>
          <a:ln w="9525" algn="ctr">
            <a:solidFill>
              <a:srgbClr val="002060"/>
            </a:solidFill>
            <a:rou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ar-JO" altLang="en-US" sz="1800" b="0" i="0" u="none" strike="noStrike" kern="1200" cap="none" spc="0" normalizeH="0" baseline="0" noProof="0" smtClean="0">
              <a:ln>
                <a:solidFill>
                  <a:sysClr val="windowText" lastClr="000000"/>
                </a:solid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4585" name="شكل بيضاوي 9"/>
          <p:cNvSpPr/>
          <p:nvPr/>
        </p:nvSpPr>
        <p:spPr>
          <a:xfrm>
            <a:off x="8542338" y="6083300"/>
            <a:ext cx="214312" cy="214313"/>
          </a:xfrm>
          <a:prstGeom prst="ellipse">
            <a:avLst/>
          </a:prstGeom>
          <a:solidFill>
            <a:schemeClr val="accent2"/>
          </a:solidFill>
          <a:ln w="9525" cap="flat" cmpd="sng">
            <a:solidFill>
              <a:srgbClr val="002060"/>
            </a:solidFill>
            <a:prstDash val="solid"/>
            <a:headEnd type="none" w="med" len="med"/>
            <a:tailEnd type="none" w="med" len="med"/>
          </a:ln>
        </p:spPr>
        <p:txBody>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endParaRPr lang="ar-JO" altLang="en-US" dirty="0">
              <a:solidFill>
                <a:schemeClr val="tx1"/>
              </a:solidFill>
              <a:latin typeface="Arial" panose="020B0604020202020204" pitchFamily="34" charset="0"/>
              <a:ea typeface="Arial" panose="020B0604020202020204" pitchFamily="34" charset="0"/>
            </a:endParaRPr>
          </a:p>
        </p:txBody>
      </p:sp>
      <p:sp>
        <p:nvSpPr>
          <p:cNvPr id="10" name="عنصر نائب للمحتوى 2"/>
          <p:cNvSpPr txBox="1"/>
          <p:nvPr/>
        </p:nvSpPr>
        <p:spPr bwMode="auto">
          <a:xfrm>
            <a:off x="158750" y="4027488"/>
            <a:ext cx="4857750" cy="2428875"/>
          </a:xfrm>
          <a:prstGeom prst="rect">
            <a:avLst/>
          </a:prstGeom>
          <a:noFill/>
          <a:ln w="9525">
            <a:noFill/>
            <a:miter lim="800000"/>
          </a:ln>
        </p:spPr>
        <p:txBody>
          <a:bodyPr/>
          <a:lstStyle/>
          <a:p>
            <a:pPr marL="342900" marR="0" indent="-342900" defTabSz="914400">
              <a:spcBef>
                <a:spcPct val="20000"/>
              </a:spcBef>
              <a:buClrTx/>
              <a:buSzTx/>
              <a:buFontTx/>
              <a:buChar char="•"/>
              <a:defRPr/>
            </a:pPr>
            <a:r>
              <a:rPr kumimoji="0" lang="en-US" sz="2800" kern="0" cap="none" spc="0" normalizeH="0" baseline="0" noProof="0" dirty="0">
                <a:solidFill>
                  <a:srgbClr val="002060"/>
                </a:solidFill>
                <a:latin typeface="Berlin Sans FB" panose="020E0602020502020306" pitchFamily="34" charset="0"/>
                <a:ea typeface="+mn-ea"/>
                <a:cs typeface="+mn-cs"/>
              </a:rPr>
              <a:t>Used at cleaning phase “</a:t>
            </a:r>
            <a:r>
              <a:rPr kumimoji="0" lang="en-US" sz="2800" u="sng" kern="0" cap="none" spc="0" normalizeH="0" baseline="0" noProof="0" dirty="0">
                <a:solidFill>
                  <a:srgbClr val="002060"/>
                </a:solidFill>
                <a:latin typeface="Berlin Sans FB" panose="020E0602020502020306" pitchFamily="34" charset="0"/>
                <a:ea typeface="+mn-ea"/>
                <a:cs typeface="+mn-cs"/>
              </a:rPr>
              <a:t>catch the gauze”</a:t>
            </a:r>
            <a:endParaRPr kumimoji="0" lang="en-US" sz="2800" u="sng" kern="0" cap="none" spc="0" normalizeH="0" baseline="0" noProof="0" dirty="0">
              <a:solidFill>
                <a:srgbClr val="002060"/>
              </a:solidFill>
              <a:latin typeface="Berlin Sans FB" panose="020E0602020502020306" pitchFamily="34" charset="0"/>
              <a:ea typeface="+mn-ea"/>
              <a:cs typeface="+mn-cs"/>
            </a:endParaRPr>
          </a:p>
          <a:p>
            <a:pPr marL="342900" marR="0" indent="-342900" defTabSz="914400">
              <a:spcBef>
                <a:spcPct val="20000"/>
              </a:spcBef>
              <a:buClrTx/>
              <a:buSzTx/>
              <a:buFontTx/>
              <a:buChar char="•"/>
              <a:defRPr/>
            </a:pPr>
            <a:r>
              <a:rPr kumimoji="0" lang="en-US" sz="2800" kern="0" cap="none" spc="0" normalizeH="0" baseline="0" noProof="0" dirty="0">
                <a:solidFill>
                  <a:srgbClr val="002060"/>
                </a:solidFill>
                <a:latin typeface="Berlin Sans FB" panose="020E0602020502020306" pitchFamily="34" charset="0"/>
                <a:ea typeface="+mn-ea"/>
                <a:cs typeface="+mn-cs"/>
              </a:rPr>
              <a:t>Used to </a:t>
            </a:r>
            <a:r>
              <a:rPr kumimoji="0" lang="en-US" sz="2800" kern="0" cap="none" spc="0" normalizeH="0" baseline="0" noProof="0" dirty="0" err="1">
                <a:solidFill>
                  <a:srgbClr val="002060"/>
                </a:solidFill>
                <a:latin typeface="Berlin Sans FB" panose="020E0602020502020306" pitchFamily="34" charset="0"/>
                <a:ea typeface="+mn-ea"/>
                <a:cs typeface="+mn-cs"/>
              </a:rPr>
              <a:t>explorate</a:t>
            </a:r>
            <a:r>
              <a:rPr kumimoji="0" lang="en-US" sz="2800" kern="0" cap="none" spc="0" normalizeH="0" baseline="0" noProof="0" dirty="0">
                <a:solidFill>
                  <a:srgbClr val="002060"/>
                </a:solidFill>
                <a:latin typeface="Berlin Sans FB" panose="020E0602020502020306" pitchFamily="34" charset="0"/>
                <a:ea typeface="+mn-ea"/>
                <a:cs typeface="+mn-cs"/>
              </a:rPr>
              <a:t>/clear field the cervix ,</a:t>
            </a:r>
            <a:endParaRPr kumimoji="0" lang="en-US" sz="2800" kern="0" cap="none" spc="0" normalizeH="0" baseline="0" noProof="0" dirty="0">
              <a:solidFill>
                <a:srgbClr val="002060"/>
              </a:solidFill>
              <a:latin typeface="Berlin Sans FB" panose="020E0602020502020306" pitchFamily="34" charset="0"/>
              <a:ea typeface="+mn-ea"/>
              <a:cs typeface="+mn-cs"/>
            </a:endParaRPr>
          </a:p>
          <a:p>
            <a:pPr marL="342900" marR="0" indent="-342900" defTabSz="914400">
              <a:spcBef>
                <a:spcPct val="20000"/>
              </a:spcBef>
              <a:buClrTx/>
              <a:buSzTx/>
              <a:buFontTx/>
              <a:defRPr/>
            </a:pPr>
            <a:r>
              <a:rPr kumimoji="0" lang="en-US" sz="2800" u="sng" kern="0" cap="none" spc="0" normalizeH="0" baseline="0" noProof="0" dirty="0">
                <a:solidFill>
                  <a:srgbClr val="002060"/>
                </a:solidFill>
                <a:latin typeface="Berlin Sans FB" panose="020E0602020502020306" pitchFamily="34" charset="0"/>
                <a:ea typeface="+mn-ea"/>
                <a:cs typeface="+mn-cs"/>
              </a:rPr>
              <a:t>To role out  the cervical laceration “in case of PPH”</a:t>
            </a:r>
            <a:endParaRPr kumimoji="0" lang="ar-JO" sz="2800" u="sng" kern="0" cap="none" spc="0" normalizeH="0" baseline="0" noProof="0" dirty="0">
              <a:solidFill>
                <a:srgbClr val="002060"/>
              </a:solidFill>
              <a:latin typeface="Berlin Sans FB" panose="020E0602020502020306" pitchFamily="34" charset="0"/>
              <a:ea typeface="+mn-ea"/>
              <a:cs typeface="+mn-cs"/>
            </a:endParaRPr>
          </a:p>
        </p:txBody>
      </p:sp>
      <p:sp>
        <p:nvSpPr>
          <p:cNvPr id="24587" name="سهم إلى اليمين 10"/>
          <p:cNvSpPr/>
          <p:nvPr/>
        </p:nvSpPr>
        <p:spPr>
          <a:xfrm>
            <a:off x="3779838" y="2214563"/>
            <a:ext cx="1077912" cy="357187"/>
          </a:xfrm>
          <a:prstGeom prst="rightArrow">
            <a:avLst>
              <a:gd name="adj1" fmla="val 50000"/>
              <a:gd name="adj2" fmla="val 50002"/>
            </a:avLst>
          </a:prstGeom>
          <a:solidFill>
            <a:schemeClr val="accent2"/>
          </a:solidFill>
          <a:ln w="9525" cap="flat" cmpd="sng">
            <a:solidFill>
              <a:srgbClr val="002060"/>
            </a:solidFill>
            <a:prstDash val="solid"/>
            <a:round/>
            <a:headEnd type="none" w="med" len="med"/>
            <a:tailEnd type="none" w="med" len="med"/>
          </a:ln>
        </p:spPr>
        <p:txBody>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endParaRPr lang="ar-JO" altLang="en-US" dirty="0">
              <a:solidFill>
                <a:schemeClr val="tx1"/>
              </a:solidFill>
              <a:latin typeface="Arial" panose="020B0604020202020204" pitchFamily="34" charset="0"/>
              <a:ea typeface="Arial" panose="020B0604020202020204" pitchFamily="34" charset="0"/>
            </a:endParaRPr>
          </a:p>
        </p:txBody>
      </p:sp>
      <p:sp>
        <p:nvSpPr>
          <p:cNvPr id="24588" name="سهم إلى اليمين 11"/>
          <p:cNvSpPr/>
          <p:nvPr/>
        </p:nvSpPr>
        <p:spPr>
          <a:xfrm rot="10800000">
            <a:off x="4929188" y="5000625"/>
            <a:ext cx="1155700" cy="357188"/>
          </a:xfrm>
          <a:prstGeom prst="rightArrow">
            <a:avLst>
              <a:gd name="adj1" fmla="val 50000"/>
              <a:gd name="adj2" fmla="val 50031"/>
            </a:avLst>
          </a:prstGeom>
          <a:solidFill>
            <a:schemeClr val="accent2"/>
          </a:solidFill>
          <a:ln w="9525" cap="flat" cmpd="sng">
            <a:solidFill>
              <a:srgbClr val="002060"/>
            </a:solidFill>
            <a:prstDash val="solid"/>
            <a:round/>
            <a:headEnd type="none" w="med" len="med"/>
            <a:tailEnd type="none" w="med" len="med"/>
          </a:ln>
        </p:spPr>
        <p:txBody>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endParaRPr lang="ar-JO" altLang="en-US" dirty="0">
              <a:solidFill>
                <a:schemeClr val="tx1"/>
              </a:solidFill>
              <a:latin typeface="Arial" panose="020B0604020202020204" pitchFamily="34" charset="0"/>
              <a:ea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عنوان 1"/>
          <p:cNvSpPr>
            <a:spLocks noGrp="1"/>
          </p:cNvSpPr>
          <p:nvPr>
            <p:ph type="title"/>
          </p:nvPr>
        </p:nvSpPr>
        <p:spPr>
          <a:xfrm>
            <a:off x="357188" y="381000"/>
            <a:ext cx="6346825" cy="1320800"/>
          </a:xfrm>
          <a:ln/>
        </p:spPr>
        <p:txBody>
          <a:bodyPr vert="horz" wrap="square" lIns="91440" tIns="45720" rIns="91440" bIns="45720" anchor="t"/>
          <a:p>
            <a:pPr defTabSz="457200" eaLnBrk="1" hangingPunct="1">
              <a:buNone/>
            </a:pPr>
            <a:r>
              <a:rPr lang="en-GB" altLang="en-US" b="1" kern="1200" dirty="0">
                <a:solidFill>
                  <a:srgbClr val="002060"/>
                </a:solidFill>
                <a:latin typeface="Cooper Black" panose="0208090404030B020404" pitchFamily="18" charset="0"/>
                <a:ea typeface="+mj-ea"/>
                <a:cs typeface="+mj-cs"/>
              </a:rPr>
              <a:t>10 </a:t>
            </a:r>
            <a:r>
              <a:rPr lang="en-US" altLang="en-US" b="1" kern="1200" dirty="0">
                <a:solidFill>
                  <a:srgbClr val="002060"/>
                </a:solidFill>
                <a:latin typeface="Cooper Black" panose="0208090404030B020404" pitchFamily="18" charset="0"/>
                <a:ea typeface="+mj-ea"/>
                <a:cs typeface="+mj-cs"/>
              </a:rPr>
              <a:t>- Uterine Curette</a:t>
            </a:r>
            <a:endParaRPr lang="ar-JO" altLang="en-US" kern="1200" dirty="0">
              <a:solidFill>
                <a:srgbClr val="002060"/>
              </a:solidFill>
              <a:latin typeface="Cooper Black" panose="0208090404030B020404" pitchFamily="18" charset="0"/>
              <a:ea typeface="Tahoma" panose="020B0604030504040204" pitchFamily="34" charset="0"/>
              <a:cs typeface="+mj-cs"/>
            </a:endParaRPr>
          </a:p>
        </p:txBody>
      </p:sp>
      <p:sp>
        <p:nvSpPr>
          <p:cNvPr id="26627" name="عنصر نائب للمحتوى 2"/>
          <p:cNvSpPr>
            <a:spLocks noGrp="1"/>
          </p:cNvSpPr>
          <p:nvPr>
            <p:ph idx="1"/>
          </p:nvPr>
        </p:nvSpPr>
        <p:spPr>
          <a:xfrm>
            <a:off x="357188" y="4221163"/>
            <a:ext cx="8229600" cy="1554162"/>
          </a:xfrm>
          <a:ln/>
        </p:spPr>
        <p:txBody>
          <a:bodyPr vert="horz" wrap="square" lIns="91440" tIns="45720" rIns="91440" bIns="45720" anchor="t"/>
          <a:p>
            <a:pPr eaLnBrk="1" hangingPunct="1">
              <a:buFont typeface="Wingdings" panose="05000000000000000000" pitchFamily="2" charset="2"/>
              <a:buChar char="§"/>
            </a:pPr>
            <a:endParaRPr lang="en-US" altLang="en-US" sz="2400" dirty="0">
              <a:latin typeface="Berlin Sans FB" panose="020E0602020502020306" pitchFamily="34" charset="0"/>
            </a:endParaRPr>
          </a:p>
          <a:p>
            <a:pPr eaLnBrk="1" hangingPunct="1">
              <a:buFont typeface="Wingdings" panose="05000000000000000000" pitchFamily="2" charset="2"/>
              <a:buChar char="è"/>
            </a:pPr>
            <a:r>
              <a:rPr lang="en-US" altLang="en-US" sz="2400" dirty="0">
                <a:latin typeface="Berlin Sans FB" panose="020E0602020502020306" pitchFamily="34" charset="0"/>
                <a:sym typeface="Wingdings" panose="05000000000000000000" pitchFamily="2" charset="2"/>
              </a:rPr>
              <a:t>2 types : sharp and blunt “according to the edge”</a:t>
            </a:r>
            <a:endParaRPr lang="en-US" altLang="en-US" sz="2400" dirty="0">
              <a:latin typeface="Berlin Sans FB" panose="020E0602020502020306" pitchFamily="34" charset="0"/>
              <a:sym typeface="Wingdings" panose="05000000000000000000" pitchFamily="2" charset="2"/>
            </a:endParaRPr>
          </a:p>
          <a:p>
            <a:pPr eaLnBrk="1" hangingPunct="1">
              <a:buFontTx/>
              <a:buNone/>
            </a:pPr>
            <a:r>
              <a:rPr lang="en-US" altLang="en-US" sz="2400" dirty="0">
                <a:latin typeface="Berlin Sans FB" panose="020E0602020502020306" pitchFamily="34" charset="0"/>
                <a:sym typeface="Wingdings" panose="05000000000000000000" pitchFamily="2" charset="2"/>
              </a:rPr>
              <a:t>= blunt edge = in pregnant uterus  .</a:t>
            </a:r>
            <a:endParaRPr lang="ar-JO" altLang="en-US" sz="2400" dirty="0">
              <a:latin typeface="Berlin Sans FB" panose="020E0602020502020306" pitchFamily="34" charset="0"/>
              <a:ea typeface="Tahoma" panose="020B0604030504040204" pitchFamily="34" charset="0"/>
            </a:endParaRPr>
          </a:p>
        </p:txBody>
      </p:sp>
      <p:pic>
        <p:nvPicPr>
          <p:cNvPr id="26628" name="Picture 2"/>
          <p:cNvPicPr>
            <a:picLocks noChangeAspect="1"/>
          </p:cNvPicPr>
          <p:nvPr/>
        </p:nvPicPr>
        <p:blipFill>
          <a:blip r:embed="rId1"/>
          <a:stretch>
            <a:fillRect/>
          </a:stretch>
        </p:blipFill>
        <p:spPr>
          <a:xfrm>
            <a:off x="684213" y="1628775"/>
            <a:ext cx="5349875" cy="259238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عنوان 1"/>
          <p:cNvSpPr>
            <a:spLocks noGrp="1"/>
          </p:cNvSpPr>
          <p:nvPr>
            <p:ph type="title"/>
          </p:nvPr>
        </p:nvSpPr>
        <p:spPr>
          <a:ln/>
        </p:spPr>
        <p:txBody>
          <a:bodyPr vert="horz" wrap="square" lIns="91440" tIns="45720" rIns="91440" bIns="45720" anchor="t"/>
          <a:p>
            <a:pPr defTabSz="457200" eaLnBrk="1" hangingPunct="1">
              <a:buNone/>
            </a:pPr>
            <a:endParaRPr lang="ar-JO" altLang="en-US" kern="1200" dirty="0">
              <a:latin typeface="+mj-lt"/>
              <a:ea typeface="Tahoma" panose="020B0604030504040204" pitchFamily="34" charset="0"/>
              <a:cs typeface="+mj-cs"/>
            </a:endParaRPr>
          </a:p>
        </p:txBody>
      </p:sp>
      <p:sp>
        <p:nvSpPr>
          <p:cNvPr id="27651" name="عنصر نائب للمحتوى 2"/>
          <p:cNvSpPr>
            <a:spLocks noGrp="1"/>
          </p:cNvSpPr>
          <p:nvPr>
            <p:ph idx="1"/>
          </p:nvPr>
        </p:nvSpPr>
        <p:spPr>
          <a:xfrm>
            <a:off x="395288" y="4292600"/>
            <a:ext cx="7632700" cy="2449513"/>
          </a:xfrm>
          <a:ln/>
        </p:spPr>
        <p:txBody>
          <a:bodyPr vert="horz" wrap="square" lIns="91440" tIns="45720" rIns="91440" bIns="45720" anchor="t"/>
          <a:p>
            <a:pPr eaLnBrk="1" hangingPunct="1">
              <a:buFont typeface="Wingdings" panose="05000000000000000000" pitchFamily="2" charset="2"/>
              <a:buChar char="§"/>
            </a:pPr>
            <a:r>
              <a:rPr lang="en-US" altLang="en-US" dirty="0">
                <a:solidFill>
                  <a:srgbClr val="002060"/>
                </a:solidFill>
                <a:latin typeface="Berlin Sans FB" panose="020E0602020502020306" pitchFamily="34" charset="0"/>
              </a:rPr>
              <a:t>For :</a:t>
            </a:r>
            <a:endParaRPr lang="en-US" altLang="en-US" dirty="0">
              <a:solidFill>
                <a:srgbClr val="002060"/>
              </a:solidFill>
              <a:latin typeface="Berlin Sans FB" panose="020E0602020502020306" pitchFamily="34" charset="0"/>
            </a:endParaRPr>
          </a:p>
          <a:p>
            <a:pPr eaLnBrk="1" hangingPunct="1">
              <a:buFont typeface="Wingdings" panose="05000000000000000000" pitchFamily="2" charset="2"/>
              <a:buChar char="ü"/>
            </a:pPr>
            <a:r>
              <a:rPr lang="en-US" altLang="en-US" dirty="0">
                <a:solidFill>
                  <a:srgbClr val="002060"/>
                </a:solidFill>
                <a:latin typeface="Berlin Sans FB" panose="020E0602020502020306" pitchFamily="34" charset="0"/>
              </a:rPr>
              <a:t>Taking endometrial biopsy </a:t>
            </a:r>
            <a:endParaRPr lang="en-US" altLang="en-US" dirty="0">
              <a:solidFill>
                <a:srgbClr val="002060"/>
              </a:solidFill>
              <a:latin typeface="Berlin Sans FB" panose="020E0602020502020306" pitchFamily="34" charset="0"/>
            </a:endParaRPr>
          </a:p>
          <a:p>
            <a:pPr eaLnBrk="1" hangingPunct="1">
              <a:buFont typeface="Wingdings" panose="05000000000000000000" pitchFamily="2" charset="2"/>
              <a:buChar char="ü"/>
            </a:pPr>
            <a:r>
              <a:rPr lang="en-US" altLang="en-US" dirty="0">
                <a:solidFill>
                  <a:srgbClr val="002060"/>
                </a:solidFill>
                <a:latin typeface="Berlin Sans FB" panose="020E0602020502020306" pitchFamily="34" charset="0"/>
              </a:rPr>
              <a:t>Uterine curettage “anterior , lateral then posterior wall”  </a:t>
            </a:r>
            <a:r>
              <a:rPr lang="en-US" altLang="en-US" dirty="0">
                <a:solidFill>
                  <a:srgbClr val="002060"/>
                </a:solidFill>
              </a:rPr>
              <a:t>There are </a:t>
            </a:r>
            <a:r>
              <a:rPr lang="en-US" altLang="en-US" u="sng" dirty="0">
                <a:solidFill>
                  <a:srgbClr val="002060"/>
                </a:solidFill>
              </a:rPr>
              <a:t>distinctive sound </a:t>
            </a:r>
            <a:r>
              <a:rPr lang="en-US" altLang="en-US" dirty="0">
                <a:solidFill>
                  <a:srgbClr val="002060"/>
                </a:solidFill>
              </a:rPr>
              <a:t>when the uterus is empty . </a:t>
            </a:r>
            <a:endParaRPr lang="en-US" altLang="en-US" dirty="0">
              <a:solidFill>
                <a:srgbClr val="002060"/>
              </a:solidFill>
              <a:latin typeface="Berlin Sans FB" panose="020E0602020502020306" pitchFamily="34" charset="0"/>
            </a:endParaRPr>
          </a:p>
          <a:p>
            <a:pPr eaLnBrk="1" hangingPunct="1">
              <a:buFont typeface="Wingdings" panose="05000000000000000000" pitchFamily="2" charset="2"/>
              <a:buChar char="ü"/>
            </a:pPr>
            <a:r>
              <a:rPr lang="en-US" altLang="en-US" dirty="0">
                <a:solidFill>
                  <a:srgbClr val="002060"/>
                </a:solidFill>
                <a:latin typeface="Berlin Sans FB" panose="020E0602020502020306" pitchFamily="34" charset="0"/>
              </a:rPr>
              <a:t>Evacuation</a:t>
            </a:r>
            <a:endParaRPr lang="en-US" altLang="en-US" dirty="0">
              <a:solidFill>
                <a:srgbClr val="002060"/>
              </a:solidFill>
              <a:latin typeface="Berlin Sans FB" panose="020E0602020502020306" pitchFamily="34" charset="0"/>
            </a:endParaRPr>
          </a:p>
          <a:p>
            <a:pPr eaLnBrk="1" hangingPunct="1">
              <a:buFont typeface="Wingdings" panose="05000000000000000000" pitchFamily="2" charset="2"/>
              <a:buChar char="§"/>
            </a:pPr>
            <a:r>
              <a:rPr lang="en-US" altLang="en-US" dirty="0">
                <a:solidFill>
                  <a:srgbClr val="002060"/>
                </a:solidFill>
                <a:latin typeface="Berlin Sans FB" panose="020E0602020502020306" pitchFamily="34" charset="0"/>
              </a:rPr>
              <a:t>Aggressive curettage can cause </a:t>
            </a:r>
            <a:r>
              <a:rPr lang="en-US" altLang="en-US" dirty="0">
                <a:solidFill>
                  <a:srgbClr val="002060"/>
                </a:solidFill>
                <a:latin typeface="Berlin Sans FB" panose="020E0602020502020306" pitchFamily="34" charset="0"/>
                <a:sym typeface="Wingdings" panose="05000000000000000000" pitchFamily="2" charset="2"/>
              </a:rPr>
              <a:t> uterine adhesion ”Asherman syndrome” **</a:t>
            </a:r>
            <a:endParaRPr lang="ar-JO" altLang="en-US" dirty="0">
              <a:solidFill>
                <a:srgbClr val="002060"/>
              </a:solidFill>
              <a:ea typeface="Tahoma" panose="020B0604030504040204" pitchFamily="34" charset="0"/>
            </a:endParaRPr>
          </a:p>
        </p:txBody>
      </p:sp>
      <p:pic>
        <p:nvPicPr>
          <p:cNvPr id="32770" name="Picture 2" descr="نتيجة بحث الصور عن ‪uterine curettage definition‬‏"/>
          <p:cNvPicPr>
            <a:picLocks noChangeAspect="1" noChangeArrowheads="1"/>
          </p:cNvPicPr>
          <p:nvPr/>
        </p:nvPicPr>
        <p:blipFill>
          <a:blip r:embed="rId1"/>
          <a:srcRect/>
          <a:stretch>
            <a:fillRect/>
          </a:stretch>
        </p:blipFill>
        <p:spPr bwMode="auto">
          <a:xfrm>
            <a:off x="250825" y="609600"/>
            <a:ext cx="4429125" cy="270351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27653" name="Picture 4"/>
          <p:cNvPicPr>
            <a:picLocks noChangeAspect="1"/>
          </p:cNvPicPr>
          <p:nvPr/>
        </p:nvPicPr>
        <p:blipFill>
          <a:blip r:embed="rId2"/>
          <a:stretch>
            <a:fillRect/>
          </a:stretch>
        </p:blipFill>
        <p:spPr>
          <a:xfrm>
            <a:off x="4968875" y="447675"/>
            <a:ext cx="3654425" cy="3355975"/>
          </a:xfrm>
          <a:prstGeom prst="rect">
            <a:avLst/>
          </a:prstGeom>
          <a:noFill/>
          <a:ln w="76200" cap="flat" cmpd="sng">
            <a:solidFill>
              <a:srgbClr val="002060"/>
            </a:solidFill>
            <a:prstDash val="solid"/>
            <a:miter/>
            <a:headEnd type="none" w="med" len="med"/>
            <a:tailEnd type="none" w="med" len="me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عنوان 1"/>
          <p:cNvSpPr>
            <a:spLocks noGrp="1"/>
          </p:cNvSpPr>
          <p:nvPr>
            <p:ph type="title"/>
          </p:nvPr>
        </p:nvSpPr>
        <p:spPr>
          <a:ln/>
        </p:spPr>
        <p:txBody>
          <a:bodyPr vert="horz" wrap="square" lIns="91440" tIns="45720" rIns="91440" bIns="45720" anchor="t"/>
          <a:p>
            <a:pPr defTabSz="457200" eaLnBrk="1" hangingPunct="1">
              <a:buNone/>
            </a:pPr>
            <a:r>
              <a:rPr lang="en-GB" altLang="en-US" kern="1200" dirty="0">
                <a:solidFill>
                  <a:srgbClr val="002060"/>
                </a:solidFill>
                <a:latin typeface="Cooper Black" panose="0208090404030B020404" pitchFamily="18" charset="0"/>
                <a:ea typeface="+mj-ea"/>
                <a:cs typeface="+mj-cs"/>
              </a:rPr>
              <a:t>11 </a:t>
            </a:r>
            <a:r>
              <a:rPr lang="en-US" altLang="en-US" kern="1200" dirty="0">
                <a:solidFill>
                  <a:srgbClr val="002060"/>
                </a:solidFill>
                <a:latin typeface="Cooper Black" panose="0208090404030B020404" pitchFamily="18" charset="0"/>
                <a:ea typeface="+mj-ea"/>
                <a:cs typeface="+mj-cs"/>
              </a:rPr>
              <a:t>- Green armytage </a:t>
            </a:r>
            <a:endParaRPr lang="ar-JO" altLang="en-US" kern="1200" dirty="0">
              <a:solidFill>
                <a:srgbClr val="002060"/>
              </a:solidFill>
              <a:latin typeface="Cooper Black" panose="0208090404030B020404" pitchFamily="18" charset="0"/>
              <a:ea typeface="Tahoma" panose="020B0604030504040204" pitchFamily="34" charset="0"/>
              <a:cs typeface="+mj-cs"/>
            </a:endParaRPr>
          </a:p>
        </p:txBody>
      </p:sp>
      <p:sp>
        <p:nvSpPr>
          <p:cNvPr id="29699" name="عنصر نائب للمحتوى 2"/>
          <p:cNvSpPr>
            <a:spLocks noGrp="1"/>
          </p:cNvSpPr>
          <p:nvPr>
            <p:ph idx="1"/>
          </p:nvPr>
        </p:nvSpPr>
        <p:spPr>
          <a:xfrm>
            <a:off x="428625" y="4429125"/>
            <a:ext cx="8229600" cy="1911350"/>
          </a:xfrm>
          <a:ln/>
        </p:spPr>
        <p:txBody>
          <a:bodyPr vert="horz" wrap="square" lIns="91440" tIns="45720" rIns="91440" bIns="45720" anchor="t"/>
          <a:p>
            <a:pPr eaLnBrk="1" hangingPunct="1"/>
            <a:r>
              <a:rPr lang="en-US" altLang="en-US" dirty="0">
                <a:latin typeface="Berlin Sans FB" panose="020E0602020502020306" pitchFamily="34" charset="0"/>
              </a:rPr>
              <a:t>In case of </a:t>
            </a:r>
            <a:r>
              <a:rPr lang="en-US" altLang="en-US" dirty="0">
                <a:solidFill>
                  <a:srgbClr val="FF0000"/>
                </a:solidFill>
                <a:latin typeface="Berlin Sans FB" panose="020E0602020502020306" pitchFamily="34" charset="0"/>
              </a:rPr>
              <a:t>CS , to catch the angle of the uterus , to ensure homeostasis</a:t>
            </a:r>
            <a:r>
              <a:rPr lang="en-US" altLang="en-US" dirty="0">
                <a:latin typeface="Berlin Sans FB" panose="020E0602020502020306" pitchFamily="34" charset="0"/>
              </a:rPr>
              <a:t>. </a:t>
            </a:r>
            <a:endParaRPr lang="ar-JO" altLang="en-US" dirty="0">
              <a:latin typeface="Berlin Sans FB" panose="020E0602020502020306" pitchFamily="34" charset="0"/>
              <a:ea typeface="Tahoma" panose="020B0604030504040204" pitchFamily="34" charset="0"/>
            </a:endParaRPr>
          </a:p>
        </p:txBody>
      </p:sp>
      <p:pic>
        <p:nvPicPr>
          <p:cNvPr id="29700" name="Picture 2"/>
          <p:cNvPicPr>
            <a:picLocks noChangeAspect="1"/>
          </p:cNvPicPr>
          <p:nvPr/>
        </p:nvPicPr>
        <p:blipFill>
          <a:blip r:embed="rId1"/>
          <a:stretch>
            <a:fillRect/>
          </a:stretch>
        </p:blipFill>
        <p:spPr>
          <a:xfrm>
            <a:off x="1285875" y="1714500"/>
            <a:ext cx="6400800" cy="2009775"/>
          </a:xfrm>
          <a:prstGeom prst="rect">
            <a:avLst/>
          </a:prstGeom>
          <a:noFill/>
          <a:ln w="9525" cap="flat" cmpd="sng">
            <a:solidFill>
              <a:srgbClr val="055F09"/>
            </a:solidFill>
            <a:prstDash val="solid"/>
            <a:miter/>
            <a:headEnd type="none" w="med" len="med"/>
            <a:tailEnd type="none" w="med" len="med"/>
          </a:ln>
        </p:spPr>
      </p:pic>
      <p:pic>
        <p:nvPicPr>
          <p:cNvPr id="29701" name="Picture 4" descr="نتيجة بحث الصور عن ‪green armytage uses‬‏"/>
          <p:cNvPicPr>
            <a:picLocks noChangeAspect="1"/>
          </p:cNvPicPr>
          <p:nvPr/>
        </p:nvPicPr>
        <p:blipFill>
          <a:blip r:embed="rId2"/>
          <a:stretch>
            <a:fillRect/>
          </a:stretch>
        </p:blipFill>
        <p:spPr>
          <a:xfrm>
            <a:off x="6072188" y="3286125"/>
            <a:ext cx="2681287" cy="1150938"/>
          </a:xfrm>
          <a:prstGeom prst="rect">
            <a:avLst/>
          </a:prstGeom>
          <a:noFill/>
          <a:ln w="9525" cap="flat" cmpd="sng">
            <a:solidFill>
              <a:srgbClr val="055F09"/>
            </a:solidFill>
            <a:prstDash val="solid"/>
            <a:miter/>
            <a:headEnd type="none" w="med" len="med"/>
            <a:tailEnd type="none" w="med" len="me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عنوان 1"/>
          <p:cNvSpPr>
            <a:spLocks noGrp="1"/>
          </p:cNvSpPr>
          <p:nvPr>
            <p:ph type="title"/>
          </p:nvPr>
        </p:nvSpPr>
        <p:spPr>
          <a:ln/>
        </p:spPr>
        <p:txBody>
          <a:bodyPr vert="horz" wrap="square" lIns="91440" tIns="45720" rIns="91440" bIns="45720" anchor="t"/>
          <a:p>
            <a:pPr defTabSz="457200" eaLnBrk="1" hangingPunct="1">
              <a:buNone/>
            </a:pPr>
            <a:r>
              <a:rPr lang="en-US" altLang="en-US" kern="1200" dirty="0">
                <a:solidFill>
                  <a:srgbClr val="002060"/>
                </a:solidFill>
                <a:latin typeface="Cooper Black" panose="0208090404030B020404" pitchFamily="18" charset="0"/>
                <a:ea typeface="+mj-ea"/>
                <a:cs typeface="+mj-cs"/>
              </a:rPr>
              <a:t>1</a:t>
            </a:r>
            <a:r>
              <a:rPr lang="en-GB" altLang="en-US" kern="1200" dirty="0">
                <a:solidFill>
                  <a:srgbClr val="002060"/>
                </a:solidFill>
                <a:latin typeface="Cooper Black" panose="0208090404030B020404" pitchFamily="18" charset="0"/>
                <a:ea typeface="+mj-ea"/>
                <a:cs typeface="+mj-cs"/>
              </a:rPr>
              <a:t>2</a:t>
            </a:r>
            <a:r>
              <a:rPr lang="en-US" altLang="en-US" kern="1200" dirty="0">
                <a:solidFill>
                  <a:srgbClr val="002060"/>
                </a:solidFill>
                <a:latin typeface="Cooper Black" panose="0208090404030B020404" pitchFamily="18" charset="0"/>
                <a:ea typeface="+mj-ea"/>
                <a:cs typeface="+mj-cs"/>
              </a:rPr>
              <a:t>- Forceps </a:t>
            </a:r>
            <a:endParaRPr lang="ar-JO" altLang="en-US" kern="1200" dirty="0">
              <a:solidFill>
                <a:srgbClr val="002060"/>
              </a:solidFill>
              <a:latin typeface="Cooper Black" panose="0208090404030B020404" pitchFamily="18" charset="0"/>
              <a:ea typeface="Tahoma" panose="020B0604030504040204" pitchFamily="34" charset="0"/>
              <a:cs typeface="+mj-cs"/>
            </a:endParaRPr>
          </a:p>
        </p:txBody>
      </p:sp>
      <p:sp>
        <p:nvSpPr>
          <p:cNvPr id="30723" name="عنصر نائب للمحتوى 2"/>
          <p:cNvSpPr>
            <a:spLocks noGrp="1"/>
          </p:cNvSpPr>
          <p:nvPr>
            <p:ph idx="1"/>
          </p:nvPr>
        </p:nvSpPr>
        <p:spPr>
          <a:ln/>
        </p:spPr>
        <p:txBody>
          <a:bodyPr vert="horz" wrap="square" lIns="91440" tIns="45720" rIns="91440" bIns="45720" anchor="t"/>
          <a:p>
            <a:pPr eaLnBrk="1" hangingPunct="1"/>
            <a:r>
              <a:rPr lang="en-US" altLang="en-US" dirty="0">
                <a:latin typeface="Berlin Sans FB" panose="020E0602020502020306" pitchFamily="34" charset="0"/>
              </a:rPr>
              <a:t>Commonly used in case of preterm delivery .</a:t>
            </a:r>
            <a:endParaRPr lang="en-US" altLang="en-US" dirty="0">
              <a:latin typeface="Berlin Sans FB" panose="020E0602020502020306" pitchFamily="34" charset="0"/>
            </a:endParaRPr>
          </a:p>
          <a:p>
            <a:pPr eaLnBrk="1" hangingPunct="1"/>
            <a:r>
              <a:rPr lang="en-US" altLang="en-US" dirty="0">
                <a:latin typeface="Berlin Sans FB" panose="020E0602020502020306" pitchFamily="34" charset="0"/>
              </a:rPr>
              <a:t>3 types :</a:t>
            </a:r>
            <a:endParaRPr lang="en-US" altLang="en-US" dirty="0">
              <a:latin typeface="Berlin Sans FB" panose="020E0602020502020306" pitchFamily="34" charset="0"/>
            </a:endParaRPr>
          </a:p>
          <a:p>
            <a:pPr eaLnBrk="1" hangingPunct="1">
              <a:buFontTx/>
              <a:buNone/>
            </a:pPr>
            <a:r>
              <a:rPr lang="en-US" altLang="en-US" dirty="0">
                <a:latin typeface="Berlin Sans FB" panose="020E0602020502020306" pitchFamily="34" charset="0"/>
              </a:rPr>
              <a:t> - Outlet </a:t>
            </a:r>
            <a:endParaRPr lang="en-US" altLang="en-US" dirty="0">
              <a:latin typeface="Berlin Sans FB" panose="020E0602020502020306" pitchFamily="34" charset="0"/>
            </a:endParaRPr>
          </a:p>
          <a:p>
            <a:pPr eaLnBrk="1" hangingPunct="1">
              <a:buFontTx/>
              <a:buChar char="-"/>
            </a:pPr>
            <a:r>
              <a:rPr lang="en-US" altLang="en-US" dirty="0">
                <a:latin typeface="Berlin Sans FB" panose="020E0602020502020306" pitchFamily="34" charset="0"/>
              </a:rPr>
              <a:t>Low cavity</a:t>
            </a:r>
            <a:endParaRPr lang="en-US" altLang="en-US" dirty="0">
              <a:latin typeface="Berlin Sans FB" panose="020E0602020502020306" pitchFamily="34" charset="0"/>
            </a:endParaRPr>
          </a:p>
          <a:p>
            <a:pPr eaLnBrk="1" hangingPunct="1">
              <a:buFontTx/>
              <a:buChar char="-"/>
            </a:pPr>
            <a:r>
              <a:rPr lang="en-US" altLang="en-US" dirty="0">
                <a:latin typeface="Berlin Sans FB" panose="020E0602020502020306" pitchFamily="34" charset="0"/>
              </a:rPr>
              <a:t>Mid cavity </a:t>
            </a:r>
            <a:endParaRPr lang="en-US" altLang="en-US" dirty="0">
              <a:latin typeface="Berlin Sans FB" panose="020E0602020502020306" pitchFamily="34" charset="0"/>
            </a:endParaRPr>
          </a:p>
          <a:p>
            <a:pPr eaLnBrk="1" hangingPunct="1">
              <a:buFontTx/>
              <a:buChar char="-"/>
            </a:pPr>
            <a:endParaRPr lang="en-US" altLang="en-US" dirty="0">
              <a:latin typeface="Berlin Sans FB" panose="020E0602020502020306" pitchFamily="34" charset="0"/>
            </a:endParaRPr>
          </a:p>
          <a:p>
            <a:pPr eaLnBrk="1" hangingPunct="1">
              <a:buFontTx/>
              <a:buChar char="-"/>
            </a:pPr>
            <a:r>
              <a:rPr lang="en-US" altLang="en-US" dirty="0">
                <a:latin typeface="Berlin Sans FB" panose="020E0602020502020306" pitchFamily="34" charset="0"/>
              </a:rPr>
              <a:t>All of info in seminar </a:t>
            </a:r>
            <a:endParaRPr lang="en-US" altLang="en-US" dirty="0">
              <a:latin typeface="Berlin Sans FB" panose="020E0602020502020306" pitchFamily="34" charset="0"/>
            </a:endParaRPr>
          </a:p>
        </p:txBody>
      </p:sp>
      <p:pic>
        <p:nvPicPr>
          <p:cNvPr id="30724" name="Picture 4"/>
          <p:cNvPicPr>
            <a:picLocks noChangeAspect="1"/>
          </p:cNvPicPr>
          <p:nvPr/>
        </p:nvPicPr>
        <p:blipFill>
          <a:blip r:embed="rId1"/>
          <a:stretch>
            <a:fillRect/>
          </a:stretch>
        </p:blipFill>
        <p:spPr>
          <a:xfrm>
            <a:off x="3563938" y="2708275"/>
            <a:ext cx="4830762" cy="3143250"/>
          </a:xfrm>
          <a:prstGeom prst="rect">
            <a:avLst/>
          </a:prstGeom>
          <a:noFill/>
          <a:ln w="9525" cap="flat" cmpd="sng">
            <a:solidFill>
              <a:srgbClr val="055F09"/>
            </a:solidFill>
            <a:prstDash val="solid"/>
            <a:miter/>
            <a:headEnd type="none" w="med" len="med"/>
            <a:tailEnd type="none" w="med" len="me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18135" y="318135"/>
            <a:ext cx="6348413" cy="1320800"/>
          </a:xfrm>
        </p:spPr>
        <p:txBody>
          <a:bodyPr>
            <a:scene3d>
              <a:camera prst="orthographicFront"/>
              <a:lightRig rig="threePt" dir="t"/>
            </a:scene3d>
          </a:bodyPr>
          <a:p>
            <a:r>
              <a:rPr lang="en-US" altLang="en-US" dirty="0">
                <a:ln w="22225">
                  <a:solidFill>
                    <a:schemeClr val="accent2"/>
                  </a:solidFill>
                  <a:prstDash val="solid"/>
                </a:ln>
                <a:solidFill>
                  <a:schemeClr val="accent2">
                    <a:lumMod val="40000"/>
                    <a:lumOff val="60000"/>
                  </a:schemeClr>
                </a:solidFill>
                <a:effectLst/>
                <a:sym typeface="+mn-ea"/>
              </a:rPr>
              <a:t>Table of contents </a:t>
            </a:r>
            <a:br>
              <a:rPr lang="en-US" altLang="en-US" kern="1200" dirty="0">
                <a:ln w="22225">
                  <a:solidFill>
                    <a:schemeClr val="accent2"/>
                  </a:solidFill>
                  <a:prstDash val="solid"/>
                </a:ln>
                <a:solidFill>
                  <a:schemeClr val="accent2">
                    <a:lumMod val="40000"/>
                    <a:lumOff val="60000"/>
                  </a:schemeClr>
                </a:solidFill>
                <a:effectLst/>
                <a:latin typeface="+mj-lt"/>
                <a:ea typeface="+mj-ea"/>
                <a:cs typeface="+mj-cs"/>
              </a:rPr>
            </a:br>
            <a:endParaRPr lang="en-US" altLang="en-US" kern="1200" dirty="0">
              <a:ln w="22225">
                <a:solidFill>
                  <a:schemeClr val="accent2"/>
                </a:solidFill>
                <a:prstDash val="solid"/>
              </a:ln>
              <a:solidFill>
                <a:schemeClr val="accent2">
                  <a:lumMod val="40000"/>
                  <a:lumOff val="60000"/>
                </a:schemeClr>
              </a:solidFill>
              <a:effectLst/>
              <a:latin typeface="+mj-lt"/>
              <a:ea typeface="+mj-ea"/>
              <a:cs typeface="+mj-cs"/>
            </a:endParaRPr>
          </a:p>
        </p:txBody>
      </p:sp>
      <p:graphicFrame>
        <p:nvGraphicFramePr>
          <p:cNvPr id="4" name="Content Placeholder 3"/>
          <p:cNvGraphicFramePr>
            <a:graphicFrameLocks noGrp="1"/>
          </p:cNvGraphicFramePr>
          <p:nvPr>
            <p:ph idx="1"/>
          </p:nvPr>
        </p:nvGraphicFramePr>
        <p:xfrm>
          <a:off x="464185" y="1313180"/>
          <a:ext cx="7936230" cy="4763135"/>
        </p:xfrm>
        <a:graphic>
          <a:graphicData uri="http://schemas.openxmlformats.org/drawingml/2006/table">
            <a:tbl>
              <a:tblPr firstRow="1" bandRow="1">
                <a:tableStyleId>{5C22544A-7EE6-4342-B048-85BDC9FD1C3A}</a:tableStyleId>
              </a:tblPr>
              <a:tblGrid>
                <a:gridCol w="1524000"/>
                <a:gridCol w="6412230"/>
              </a:tblGrid>
              <a:tr h="683260">
                <a:tc>
                  <a:txBody>
                    <a:bodyPr/>
                    <a:p>
                      <a:r>
                        <a:rPr lang="en-US" baseline="0" dirty="0" smtClean="0"/>
                        <a:t>slide No </a:t>
                      </a:r>
                      <a:endParaRPr lang="en-US" dirty="0"/>
                    </a:p>
                  </a:txBody>
                  <a:tcPr marL="91446" marR="91446"/>
                </a:tc>
                <a:tc>
                  <a:txBody>
                    <a:bodyPr/>
                    <a:p>
                      <a:r>
                        <a:rPr lang="en-US" dirty="0" smtClean="0"/>
                        <a:t>Subject </a:t>
                      </a:r>
                      <a:endParaRPr lang="en-US" dirty="0"/>
                    </a:p>
                  </a:txBody>
                  <a:tcPr marL="91446" marR="91446"/>
                </a:tc>
              </a:tr>
              <a:tr h="526415">
                <a:tc>
                  <a:txBody>
                    <a:bodyPr/>
                    <a:p>
                      <a:r>
                        <a:rPr lang="en-US" dirty="0" smtClean="0"/>
                        <a:t>3</a:t>
                      </a:r>
                      <a:endParaRPr lang="en-US" dirty="0"/>
                    </a:p>
                  </a:txBody>
                  <a:tcPr marL="91446" marR="91446"/>
                </a:tc>
                <a:tc>
                  <a:txBody>
                    <a:bodyPr/>
                    <a:p>
                      <a:r>
                        <a:rPr lang="en-US" dirty="0" smtClean="0"/>
                        <a:t>Instruments</a:t>
                      </a:r>
                      <a:r>
                        <a:rPr lang="en-US" baseline="0" dirty="0" smtClean="0"/>
                        <a:t> </a:t>
                      </a:r>
                      <a:endParaRPr lang="en-US" dirty="0"/>
                    </a:p>
                  </a:txBody>
                  <a:tcPr marL="91446" marR="91446"/>
                </a:tc>
              </a:tr>
              <a:tr h="525780">
                <a:tc>
                  <a:txBody>
                    <a:bodyPr/>
                    <a:p>
                      <a:r>
                        <a:rPr lang="en-GB" altLang="en-US" dirty="0"/>
                        <a:t>37</a:t>
                      </a:r>
                      <a:endParaRPr lang="en-GB" altLang="en-US" dirty="0"/>
                    </a:p>
                  </a:txBody>
                  <a:tcPr marL="91446" marR="91446"/>
                </a:tc>
                <a:tc>
                  <a:txBody>
                    <a:bodyPr/>
                    <a:p>
                      <a:r>
                        <a:rPr lang="en-US" sz="1800" dirty="0" smtClean="0">
                          <a:sym typeface="+mn-ea"/>
                        </a:rPr>
                        <a:t>Complications </a:t>
                      </a:r>
                      <a:r>
                        <a:rPr lang="en-GB" sz="1800" dirty="0" smtClean="0">
                          <a:sym typeface="+mn-ea"/>
                        </a:rPr>
                        <a:t>of obs &amp; gyne examination by the instruments </a:t>
                      </a:r>
                      <a:endParaRPr lang="en-GB" altLang="en-US" sz="1800" dirty="0" smtClean="0">
                        <a:sym typeface="+mn-ea"/>
                      </a:endParaRPr>
                    </a:p>
                  </a:txBody>
                  <a:tcPr marL="91446" marR="91446"/>
                </a:tc>
              </a:tr>
              <a:tr h="528320">
                <a:tc>
                  <a:txBody>
                    <a:bodyPr/>
                    <a:p>
                      <a:r>
                        <a:rPr lang="en-GB" altLang="en-US" dirty="0"/>
                        <a:t>43</a:t>
                      </a:r>
                      <a:endParaRPr lang="en-GB" altLang="en-US" dirty="0"/>
                    </a:p>
                  </a:txBody>
                  <a:tcPr marL="91446" marR="91446"/>
                </a:tc>
                <a:tc>
                  <a:txBody>
                    <a:bodyPr/>
                    <a:p>
                      <a:r>
                        <a:rPr lang="en-GB" altLang="en-US" dirty="0"/>
                        <a:t>obs and gyne Examinations </a:t>
                      </a:r>
                      <a:endParaRPr lang="en-GB" altLang="en-US" dirty="0"/>
                    </a:p>
                  </a:txBody>
                  <a:tcPr marL="91446" marR="91446"/>
                </a:tc>
              </a:tr>
              <a:tr h="525780">
                <a:tc>
                  <a:txBody>
                    <a:bodyPr/>
                    <a:p>
                      <a:r>
                        <a:rPr lang="en-GB" altLang="en-US" dirty="0"/>
                        <a:t>44</a:t>
                      </a:r>
                      <a:endParaRPr lang="en-GB" altLang="en-US" dirty="0"/>
                    </a:p>
                  </a:txBody>
                  <a:tcPr marL="91446" marR="91446"/>
                </a:tc>
                <a:tc>
                  <a:txBody>
                    <a:bodyPr/>
                    <a:p>
                      <a:r>
                        <a:rPr lang="en-US" dirty="0" smtClean="0"/>
                        <a:t> </a:t>
                      </a:r>
                      <a:r>
                        <a:rPr lang="en-GB" altLang="en-US" dirty="0" smtClean="0"/>
                        <a:t>Bimannual Examination </a:t>
                      </a:r>
                      <a:endParaRPr lang="en-GB" altLang="en-US" dirty="0" smtClean="0"/>
                    </a:p>
                  </a:txBody>
                  <a:tcPr marL="91446" marR="91446"/>
                </a:tc>
              </a:tr>
              <a:tr h="526415">
                <a:tc>
                  <a:txBody>
                    <a:bodyPr/>
                    <a:p>
                      <a:r>
                        <a:rPr lang="en-GB" altLang="en-US" dirty="0"/>
                        <a:t>48</a:t>
                      </a:r>
                      <a:endParaRPr lang="en-GB" altLang="en-US" dirty="0"/>
                    </a:p>
                  </a:txBody>
                  <a:tcPr marL="91446" marR="91446"/>
                </a:tc>
                <a:tc>
                  <a:txBody>
                    <a:bodyPr/>
                    <a:p>
                      <a:r>
                        <a:rPr lang="en-GB" altLang="en-US" dirty="0" smtClean="0"/>
                        <a:t>Obstetric Examination </a:t>
                      </a:r>
                      <a:endParaRPr lang="en-GB" altLang="en-US" dirty="0"/>
                    </a:p>
                  </a:txBody>
                  <a:tcPr marL="91446" marR="91446"/>
                </a:tc>
              </a:tr>
              <a:tr h="526415">
                <a:tc>
                  <a:txBody>
                    <a:bodyPr/>
                    <a:p>
                      <a:r>
                        <a:rPr lang="en-GB" altLang="en-US" dirty="0"/>
                        <a:t>63</a:t>
                      </a:r>
                      <a:endParaRPr lang="en-GB" altLang="en-US" dirty="0"/>
                    </a:p>
                  </a:txBody>
                  <a:tcPr marL="91446" marR="91446"/>
                </a:tc>
                <a:tc>
                  <a:txBody>
                    <a:bodyPr/>
                    <a:p>
                      <a:r>
                        <a:rPr lang="en-GB" altLang="en-US" dirty="0"/>
                        <a:t>Pelvic examination : speculum and other procedures </a:t>
                      </a:r>
                      <a:endParaRPr lang="en-GB" altLang="en-US" dirty="0"/>
                    </a:p>
                  </a:txBody>
                  <a:tcPr marL="91446" marR="91446"/>
                </a:tc>
              </a:tr>
              <a:tr h="920750">
                <a:tc>
                  <a:txBody>
                    <a:bodyPr/>
                    <a:p>
                      <a:r>
                        <a:rPr lang="en-GB" altLang="en-US" dirty="0"/>
                        <a:t>74</a:t>
                      </a:r>
                      <a:endParaRPr lang="en-GB" altLang="en-US" dirty="0"/>
                    </a:p>
                  </a:txBody>
                  <a:tcPr marL="91446" marR="91446"/>
                </a:tc>
                <a:tc>
                  <a:txBody>
                    <a:bodyPr/>
                    <a:p>
                      <a:pPr marL="0" marR="0" indent="0" algn="l" defTabSz="457200" rtl="0" eaLnBrk="1" fontAlgn="auto" latinLnBrk="0" hangingPunct="1">
                        <a:lnSpc>
                          <a:spcPct val="100000"/>
                        </a:lnSpc>
                        <a:spcBef>
                          <a:spcPts val="0"/>
                        </a:spcBef>
                        <a:spcAft>
                          <a:spcPts val="0"/>
                        </a:spcAft>
                        <a:buClrTx/>
                        <a:buSzTx/>
                        <a:buFontTx/>
                        <a:buNone/>
                        <a:defRPr/>
                      </a:pPr>
                      <a:r>
                        <a:rPr lang="en-GB" altLang="en-US" dirty="0" smtClean="0"/>
                        <a:t>previous years stations+watan station </a:t>
                      </a:r>
                      <a:endParaRPr lang="en-US" dirty="0" smtClean="0"/>
                    </a:p>
                    <a:p>
                      <a:endParaRPr lang="en-US" dirty="0"/>
                    </a:p>
                  </a:txBody>
                  <a:tcPr marL="91446" marR="91446"/>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itle 2"/>
          <p:cNvSpPr>
            <a:spLocks noGrp="1"/>
          </p:cNvSpPr>
          <p:nvPr>
            <p:ph type="title"/>
          </p:nvPr>
        </p:nvSpPr>
        <p:spPr>
          <a:ln/>
        </p:spPr>
        <p:txBody>
          <a:bodyPr vert="horz" wrap="square" lIns="91440" tIns="45720" rIns="91440" bIns="45720" anchor="t"/>
          <a:p>
            <a:pPr defTabSz="457200" eaLnBrk="1" hangingPunct="1">
              <a:buNone/>
            </a:pPr>
            <a:r>
              <a:rPr lang="en-US" altLang="en-US" sz="2000" b="1" kern="1200" dirty="0">
                <a:latin typeface="+mj-lt"/>
                <a:ea typeface="+mj-ea"/>
                <a:cs typeface="+mj-cs"/>
              </a:rPr>
              <a:t>classification of forceps operations</a:t>
            </a:r>
            <a:endParaRPr lang="ar-JO" altLang="en-US" sz="1400" kern="1200" dirty="0">
              <a:latin typeface="+mj-lt"/>
              <a:ea typeface="Tahoma" panose="020B0604030504040204" pitchFamily="34" charset="0"/>
              <a:cs typeface="+mj-cs"/>
            </a:endParaRPr>
          </a:p>
        </p:txBody>
      </p:sp>
      <p:sp>
        <p:nvSpPr>
          <p:cNvPr id="38915" name="Content Placeholder 3"/>
          <p:cNvSpPr>
            <a:spLocks noGrp="1"/>
          </p:cNvSpPr>
          <p:nvPr>
            <p:ph idx="1"/>
          </p:nvPr>
        </p:nvSpPr>
        <p:spPr>
          <a:xfrm>
            <a:off x="323850" y="1293813"/>
            <a:ext cx="8137525" cy="4662488"/>
          </a:xfrm>
        </p:spPr>
        <p:txBody>
          <a:bodyPr vert="horz" wrap="square" lIns="91440" tIns="45720" rIns="91440" bIns="45720" numCol="1" rtlCol="0" anchor="t" anchorCtr="0" compatLnSpc="1">
            <a:normAutofit lnSpcReduction="10000"/>
          </a:bodyPr>
          <a:lstStyle/>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r>
              <a:rPr kumimoji="0" lang="en-US" altLang="en-US" sz="2400" b="1" i="1" u="sng" strike="noStrike" kern="1200" cap="none" spc="0" normalizeH="0" baseline="0" noProof="0" dirty="0" smtClean="0">
                <a:ln>
                  <a:noFill/>
                </a:ln>
                <a:solidFill>
                  <a:schemeClr val="accent2"/>
                </a:solidFill>
                <a:effectLst/>
                <a:uLnTx/>
                <a:uFillTx/>
                <a:latin typeface="+mn-lt"/>
                <a:ea typeface="+mn-ea"/>
                <a:cs typeface="+mn-cs"/>
              </a:rPr>
              <a:t>Outlet forceps: </a:t>
            </a:r>
            <a:endParaRPr kumimoji="0" lang="en-US" altLang="en-US" sz="2000" b="1" i="1" u="sng" strike="noStrike" kern="1200" cap="none" spc="0" normalizeH="0" baseline="0" noProof="0" dirty="0" smtClean="0">
              <a:ln>
                <a:noFill/>
              </a:ln>
              <a:solidFill>
                <a:schemeClr val="accent2"/>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Fetal head is at the perineum,,(The scalp is visible at the </a:t>
            </a:r>
            <a:r>
              <a:rPr kumimoji="0" lang="en-US" alt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introitus</a:t>
            </a: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without separating the labia. )</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Sagittal suture in anterior or posterior diameter (DOA-DOP). </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Rotation is &lt; 45º (ROA-LOA).</a:t>
            </a:r>
            <a:endParaRPr kumimoji="0" lang="en-US" altLang="en-US" sz="2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endParaRPr kumimoji="0" lang="en-US" altLang="en-US" sz="2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r>
              <a:rPr kumimoji="0" lang="en-US" altLang="en-US" sz="2000" b="1" i="1" u="sng" strike="noStrike" kern="1200" cap="none" spc="0" normalizeH="0" baseline="0" noProof="0" dirty="0" smtClean="0">
                <a:ln>
                  <a:noFill/>
                </a:ln>
                <a:solidFill>
                  <a:schemeClr val="accent2"/>
                </a:solidFill>
                <a:effectLst/>
                <a:uLnTx/>
                <a:uFillTx/>
                <a:latin typeface="+mn-lt"/>
                <a:ea typeface="+mn-ea"/>
                <a:cs typeface="+mn-cs"/>
              </a:rPr>
              <a:t>Low-cavity Forceps:</a:t>
            </a:r>
            <a:endParaRPr kumimoji="0" lang="en-US" altLang="en-US" sz="2000" b="1" i="1" u="sng" strike="noStrike" kern="1200" cap="none" spc="0" normalizeH="0" baseline="0" noProof="0" dirty="0" smtClean="0">
              <a:ln>
                <a:noFill/>
              </a:ln>
              <a:solidFill>
                <a:schemeClr val="accent2"/>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Fetal head is at station (+2, or more), but not on perineum, any degree of rotation maybe present </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Rotation is &gt; 45º </a:t>
            </a:r>
            <a:endParaRPr kumimoji="0" lang="en-US" altLang="en-US" sz="2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endParaRPr kumimoji="0" lang="en-US" altLang="en-US" sz="2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r>
              <a:rPr kumimoji="0" lang="en-US" altLang="en-US" sz="2000" b="1" i="1" u="sng" strike="noStrike" kern="1200" cap="none" spc="0" normalizeH="0" baseline="0" noProof="0" dirty="0" smtClean="0">
                <a:ln>
                  <a:noFill/>
                </a:ln>
                <a:solidFill>
                  <a:schemeClr val="accent2"/>
                </a:solidFill>
                <a:effectLst/>
                <a:uLnTx/>
                <a:uFillTx/>
                <a:latin typeface="+mn-lt"/>
                <a:ea typeface="+mn-ea"/>
                <a:cs typeface="+mn-cs"/>
              </a:rPr>
              <a:t>Mid-cavity forceps</a:t>
            </a:r>
            <a:r>
              <a:rPr kumimoji="0" lang="en-US" altLang="en-US" sz="2000" b="0" i="1" u="sng" strike="noStrike" kern="1200" cap="none" spc="0" normalizeH="0" baseline="0" noProof="0" dirty="0" smtClean="0">
                <a:ln>
                  <a:noFill/>
                </a:ln>
                <a:solidFill>
                  <a:schemeClr val="accent2"/>
                </a:solidFill>
                <a:effectLst/>
                <a:uLnTx/>
                <a:uFillTx/>
                <a:latin typeface="+mn-lt"/>
                <a:ea typeface="+mn-ea"/>
                <a:cs typeface="+mn-cs"/>
              </a:rPr>
              <a:t>:</a:t>
            </a:r>
            <a:r>
              <a:rPr kumimoji="0" lang="en-US" altLang="en-US" sz="2000" b="0" i="0" u="none" strike="noStrike" kern="1200" cap="none" spc="0" normalizeH="0" baseline="0" noProof="0" dirty="0" smtClean="0">
                <a:ln>
                  <a:noFill/>
                </a:ln>
                <a:solidFill>
                  <a:schemeClr val="accent2"/>
                </a:solidFill>
                <a:effectLst/>
                <a:uLnTx/>
                <a:uFillTx/>
                <a:latin typeface="+mn-lt"/>
                <a:ea typeface="+mn-ea"/>
                <a:cs typeface="+mn-cs"/>
              </a:rPr>
              <a:t> </a:t>
            </a:r>
            <a:endParaRPr kumimoji="0" lang="en-US" altLang="en-US" sz="2000" b="0" i="0" u="none" strike="noStrike" kern="1200" cap="none" spc="0" normalizeH="0" baseline="0" noProof="0" dirty="0" smtClean="0">
              <a:ln>
                <a:noFill/>
              </a:ln>
              <a:solidFill>
                <a:schemeClr val="accent2"/>
              </a:solidFill>
              <a:effectLst/>
              <a:uLnTx/>
              <a:uFillTx/>
              <a:latin typeface="+mn-lt"/>
              <a:ea typeface="+mn-ea"/>
              <a:cs typeface="+mn-cs"/>
            </a:endParaRPr>
          </a:p>
          <a:p>
            <a:pPr marL="342900" marR="0" lvl="0" indent="-342900" algn="l" defTabSz="457200" rtl="0" eaLnBrk="1" fontAlgn="auto" latinLnBrk="0" hangingPunct="1">
              <a:lnSpc>
                <a:spcPct val="8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fetal head at station (0 to +1) head engaged </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altLang="en-US" sz="2000" b="0" i="0" u="none" strike="noStrike" kern="1200" cap="none" spc="0" normalizeH="0" baseline="0" noProof="0" dirty="0" smtClean="0">
                <a:ln>
                  <a:noFill/>
                </a:ln>
                <a:solidFill>
                  <a:schemeClr val="accent1"/>
                </a:solidFill>
                <a:effectLst/>
                <a:uLnTx/>
                <a:uFillTx/>
                <a:latin typeface="+mn-lt"/>
                <a:ea typeface="+mn-ea"/>
                <a:cs typeface="+mn-cs"/>
              </a:rPr>
              <a:t>high forceps :  </a:t>
            </a: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head is not engaged not used anymore )…….</a:t>
            </a:r>
            <a:endParaRPr kumimoji="0" lang="ar-JO"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Group 89"/>
          <p:cNvGraphicFramePr/>
          <p:nvPr/>
        </p:nvGraphicFramePr>
        <p:xfrm>
          <a:off x="114300" y="228600"/>
          <a:ext cx="8743950" cy="6970713"/>
        </p:xfrm>
        <a:graphic>
          <a:graphicData uri="http://schemas.openxmlformats.org/drawingml/2006/table">
            <a:tbl>
              <a:tblPr>
                <a:tableStyleId>{0505E3EF-67EA-436B-97B2-0124C06EBD24}</a:tableStyleId>
              </a:tblPr>
              <a:tblGrid>
                <a:gridCol w="2486811"/>
                <a:gridCol w="6257139"/>
              </a:tblGrid>
              <a:tr h="2437120">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000" b="1" u="none" strike="noStrike" cap="none" normalizeH="0" baseline="0" dirty="0" smtClean="0">
                          <a:ln>
                            <a:noFill/>
                          </a:ln>
                          <a:effectLst/>
                        </a:rPr>
                        <a:t>1-Outlet forceps.</a:t>
                      </a:r>
                      <a:endParaRPr kumimoji="0" lang="en-US" sz="2000" b="1"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(Wrigley’s)</a:t>
                      </a:r>
                      <a:endParaRPr kumimoji="0" lang="en-US" sz="2000" b="0" i="0" u="none" strike="noStrike" cap="none" normalizeH="0" baseline="0" dirty="0" smtClean="0">
                        <a:ln>
                          <a:noFill/>
                        </a:ln>
                        <a:solidFill>
                          <a:schemeClr val="tx1"/>
                        </a:solidFill>
                        <a:effectLst/>
                        <a:latin typeface="+mn-lt"/>
                        <a:cs typeface="+mn-cs"/>
                      </a:endParaRPr>
                    </a:p>
                  </a:txBody>
                  <a:tcPr marT="45725" marB="45725" horzOverflow="overflow"/>
                </a:tc>
                <a:tc>
                  <a:txBody>
                    <a:bodyPr/>
                    <a:lstStyle/>
                    <a:p>
                      <a:pPr marL="457200" marR="0" lvl="0" indent="-457200" algn="just" defTabSz="914400" rtl="0" eaLnBrk="1" fontAlgn="base" latinLnBrk="0" hangingPunct="1">
                        <a:lnSpc>
                          <a:spcPct val="100000"/>
                        </a:lnSpc>
                        <a:spcBef>
                          <a:spcPct val="20000"/>
                        </a:spcBef>
                        <a:spcAft>
                          <a:spcPct val="0"/>
                        </a:spcAft>
                        <a:buClrTx/>
                        <a:buSzTx/>
                        <a:buFont typeface="+mj-lt"/>
                        <a:buAutoNum type="arabicParenR"/>
                      </a:pPr>
                      <a:r>
                        <a:rPr kumimoji="0" lang="en-US" sz="2000" u="none" strike="noStrike" cap="none" normalizeH="0" baseline="0" dirty="0" smtClean="0">
                          <a:ln>
                            <a:noFill/>
                          </a:ln>
                          <a:effectLst/>
                        </a:rPr>
                        <a:t>Fetal scalp is visible </a:t>
                      </a:r>
                      <a:r>
                        <a:rPr kumimoji="0" lang="en-US" sz="2000" kern="1200" dirty="0" smtClean="0"/>
                        <a:t>at the </a:t>
                      </a:r>
                      <a:r>
                        <a:rPr kumimoji="0" lang="en-US" sz="2000" kern="1200" dirty="0" err="1" smtClean="0"/>
                        <a:t>introitus</a:t>
                      </a:r>
                      <a:r>
                        <a:rPr kumimoji="0" lang="en-US" sz="2000" kern="1200" dirty="0" smtClean="0"/>
                        <a:t>, without separating the labia.</a:t>
                      </a:r>
                      <a:endParaRPr kumimoji="0" lang="en-US" sz="2000" u="none" strike="noStrike" cap="none" normalizeH="0" baseline="0" dirty="0" smtClean="0">
                        <a:ln>
                          <a:noFill/>
                        </a:ln>
                        <a:effectLst/>
                      </a:endParaRPr>
                    </a:p>
                    <a:p>
                      <a:pPr marL="457200" marR="0" lvl="0" indent="-457200" algn="just" defTabSz="914400" rtl="0" eaLnBrk="1" fontAlgn="base" latinLnBrk="0" hangingPunct="1">
                        <a:lnSpc>
                          <a:spcPct val="100000"/>
                        </a:lnSpc>
                        <a:spcBef>
                          <a:spcPct val="20000"/>
                        </a:spcBef>
                        <a:spcAft>
                          <a:spcPct val="0"/>
                        </a:spcAft>
                        <a:buClrTx/>
                        <a:buSzTx/>
                        <a:buFont typeface="+mj-lt"/>
                        <a:buAutoNum type="arabicParenR"/>
                      </a:pPr>
                      <a:r>
                        <a:rPr kumimoji="0" lang="en-US" sz="2000" u="none" strike="noStrike" cap="none" normalizeH="0" baseline="0" dirty="0" smtClean="0">
                          <a:ln>
                            <a:noFill/>
                          </a:ln>
                          <a:effectLst/>
                        </a:rPr>
                        <a:t>Fetal skull has reached the pelvic floor</a:t>
                      </a:r>
                      <a:endParaRPr kumimoji="0" lang="en-GB" sz="2000" u="none" strike="noStrike" cap="none" normalizeH="0" baseline="0" dirty="0" smtClean="0">
                        <a:ln>
                          <a:noFill/>
                        </a:ln>
                        <a:effectLst/>
                      </a:endParaRPr>
                    </a:p>
                    <a:p>
                      <a:pPr marL="457200" marR="0" lvl="0" indent="-457200" algn="just" defTabSz="914400" rtl="0" eaLnBrk="1" fontAlgn="base" latinLnBrk="0" hangingPunct="1">
                        <a:lnSpc>
                          <a:spcPct val="100000"/>
                        </a:lnSpc>
                        <a:spcBef>
                          <a:spcPct val="20000"/>
                        </a:spcBef>
                        <a:spcAft>
                          <a:spcPct val="0"/>
                        </a:spcAft>
                        <a:buClrTx/>
                        <a:buSzTx/>
                        <a:buFont typeface="+mj-lt"/>
                        <a:buNone/>
                      </a:pPr>
                      <a:endParaRPr kumimoji="0" lang="en-GB" sz="2000" u="none" strike="noStrike" cap="none" normalizeH="0" baseline="0" dirty="0" smtClean="0">
                        <a:ln>
                          <a:noFill/>
                        </a:ln>
                        <a:effectLst/>
                      </a:endParaRPr>
                    </a:p>
                    <a:p>
                      <a:pPr marL="457200" marR="0" lvl="0" indent="-457200" algn="just" defTabSz="914400" rtl="0" eaLnBrk="1" fontAlgn="base" latinLnBrk="0" hangingPunct="1">
                        <a:lnSpc>
                          <a:spcPct val="100000"/>
                        </a:lnSpc>
                        <a:spcBef>
                          <a:spcPct val="20000"/>
                        </a:spcBef>
                        <a:spcAft>
                          <a:spcPct val="0"/>
                        </a:spcAft>
                        <a:buClrTx/>
                        <a:buSzTx/>
                        <a:buFont typeface="+mj-lt"/>
                        <a:buNone/>
                      </a:pPr>
                      <a:r>
                        <a:rPr kumimoji="0" lang="en-GB" sz="2000" u="none" strike="noStrike" cap="none" normalizeH="0" baseline="0" dirty="0" smtClean="0">
                          <a:ln>
                            <a:noFill/>
                          </a:ln>
                          <a:effectLst/>
                        </a:rPr>
                        <a:t>Most forceps used here  </a:t>
                      </a:r>
                      <a:endParaRPr kumimoji="0" lang="en-GB" sz="2000" b="0" i="0" u="none" strike="noStrike" cap="none" normalizeH="0" baseline="0" dirty="0" smtClean="0">
                        <a:ln>
                          <a:noFill/>
                        </a:ln>
                        <a:solidFill>
                          <a:schemeClr val="tx1"/>
                        </a:solidFill>
                        <a:effectLst/>
                        <a:latin typeface="+mn-lt"/>
                        <a:cs typeface="Arial" panose="020B0604020202020204" pitchFamily="34" charset="0"/>
                      </a:endParaRPr>
                    </a:p>
                  </a:txBody>
                  <a:tcPr marT="45725" marB="45725" horzOverflow="overflow"/>
                </a:tc>
              </a:tr>
              <a:tr h="1634654">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GB" sz="2000" b="1" u="none" strike="noStrike" cap="none" normalizeH="0" baseline="0" dirty="0" smtClean="0">
                          <a:ln>
                            <a:noFill/>
                          </a:ln>
                          <a:effectLst/>
                        </a:rPr>
                        <a:t>2-Low forceps.</a:t>
                      </a:r>
                      <a:endParaRPr kumimoji="0" lang="en-GB" sz="2000" b="1"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GB" sz="2000" u="none" strike="noStrike" cap="none" normalizeH="0" baseline="0" dirty="0" smtClean="0">
                          <a:ln>
                            <a:noFill/>
                          </a:ln>
                          <a:effectLst/>
                        </a:rPr>
                        <a:t>(Simpson)</a:t>
                      </a:r>
                      <a:endParaRPr kumimoji="0" lang="en-GB" sz="2000" b="0" i="0" u="none" strike="noStrike" cap="none" normalizeH="0" baseline="0" dirty="0" smtClean="0">
                        <a:ln>
                          <a:noFill/>
                        </a:ln>
                        <a:solidFill>
                          <a:schemeClr val="tx1"/>
                        </a:solidFill>
                        <a:effectLst/>
                        <a:latin typeface="+mn-lt"/>
                        <a:cs typeface="+mn-cs"/>
                      </a:endParaRPr>
                    </a:p>
                  </a:txBody>
                  <a:tcPr marT="45725" marB="45725" horzOverflow="overflow"/>
                </a:tc>
                <a:tc>
                  <a:txBody>
                    <a:bodyPr/>
                    <a:lstStyle/>
                    <a:p>
                      <a:pPr marL="457200" marR="0" lvl="0" indent="-457200" algn="just" defTabSz="914400" rtl="0" eaLnBrk="1" fontAlgn="base" latinLnBrk="0" hangingPunct="1">
                        <a:lnSpc>
                          <a:spcPct val="100000"/>
                        </a:lnSpc>
                        <a:spcBef>
                          <a:spcPct val="20000"/>
                        </a:spcBef>
                        <a:spcAft>
                          <a:spcPct val="0"/>
                        </a:spcAft>
                        <a:buClrTx/>
                        <a:buSzTx/>
                        <a:buFont typeface="+mj-lt"/>
                        <a:buNone/>
                      </a:pPr>
                      <a:r>
                        <a:rPr kumimoji="0" lang="en-US" sz="2000" kern="1200" dirty="0" smtClean="0"/>
                        <a:t>The leading point of the fetal skull is at a station &gt;/=</a:t>
                      </a:r>
                      <a:r>
                        <a:rPr kumimoji="0" lang="en-US" sz="2000" kern="1200" baseline="0" dirty="0" smtClean="0"/>
                        <a:t> </a:t>
                      </a:r>
                      <a:r>
                        <a:rPr kumimoji="0" lang="en-US" sz="2000" kern="1200" dirty="0" smtClean="0"/>
                        <a:t>+2 cm</a:t>
                      </a:r>
                      <a:r>
                        <a:rPr kumimoji="0" lang="en-US" sz="2000" kern="1200" baseline="0" dirty="0" smtClean="0"/>
                        <a:t> below the </a:t>
                      </a:r>
                      <a:r>
                        <a:rPr kumimoji="0" lang="en-US" sz="2000" kern="1200" baseline="0" dirty="0" err="1" smtClean="0"/>
                        <a:t>ischial</a:t>
                      </a:r>
                      <a:r>
                        <a:rPr kumimoji="0" lang="en-US" sz="2000" kern="1200" baseline="0" dirty="0" smtClean="0"/>
                        <a:t> spine </a:t>
                      </a:r>
                      <a:r>
                        <a:rPr kumimoji="0" lang="en-US" sz="2000" kern="1200" dirty="0" smtClean="0"/>
                        <a:t>and is not on the pelvic floor. </a:t>
                      </a:r>
                      <a:endParaRPr kumimoji="0" lang="en-US" sz="2000" kern="1200" dirty="0" smtClean="0"/>
                    </a:p>
                  </a:txBody>
                  <a:tcPr marT="45725" marB="45725" horzOverflow="overflow"/>
                </a:tc>
              </a:tr>
              <a:tr h="1449469">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000" b="1" u="none" strike="noStrike" cap="none" normalizeH="0" baseline="0" dirty="0" smtClean="0">
                          <a:ln>
                            <a:noFill/>
                          </a:ln>
                          <a:effectLst/>
                        </a:rPr>
                        <a:t>3-Mid forceps.</a:t>
                      </a:r>
                      <a:endParaRPr kumimoji="0" lang="en-US" sz="2000" b="1"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defRPr/>
                      </a:pPr>
                      <a:r>
                        <a:rPr kumimoji="0" lang="en-GB" sz="2000" u="none" strike="noStrike" cap="none" normalizeH="0" baseline="0" dirty="0" smtClean="0">
                          <a:ln>
                            <a:noFill/>
                          </a:ln>
                          <a:effectLst/>
                        </a:rPr>
                        <a:t>(Simpson)</a:t>
                      </a:r>
                      <a:endParaRPr kumimoji="0" lang="en-GB" sz="2000"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pPr>
                      <a:endParaRPr kumimoji="0" lang="en-US" sz="2000" b="1" i="0" u="none" strike="noStrike" cap="none" normalizeH="0" baseline="0" dirty="0" smtClean="0">
                        <a:ln>
                          <a:noFill/>
                        </a:ln>
                        <a:solidFill>
                          <a:schemeClr val="tx1"/>
                        </a:solidFill>
                        <a:effectLst/>
                        <a:latin typeface="+mn-lt"/>
                        <a:cs typeface="+mn-cs"/>
                      </a:endParaRPr>
                    </a:p>
                  </a:txBody>
                  <a:tcPr marT="45725" marB="45725"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000" kern="1200" dirty="0" smtClean="0"/>
                        <a:t>The station is above +2 cm, but the head is engaged.</a:t>
                      </a:r>
                      <a:endParaRPr kumimoji="0" lang="en-GB" sz="2000" b="0" i="0" u="none" strike="noStrike" cap="none" normalizeH="0" baseline="0" dirty="0" smtClean="0">
                        <a:ln>
                          <a:noFill/>
                        </a:ln>
                        <a:solidFill>
                          <a:schemeClr val="tx1"/>
                        </a:solidFill>
                        <a:effectLst/>
                        <a:latin typeface="+mn-lt"/>
                        <a:cs typeface="Arial" panose="020B0604020202020204" pitchFamily="34" charset="0"/>
                      </a:endParaRPr>
                    </a:p>
                  </a:txBody>
                  <a:tcPr marT="45725" marB="45725" horzOverflow="overflow"/>
                </a:tc>
              </a:tr>
              <a:tr h="1449469">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000" b="1" u="none" strike="noStrike" cap="none" normalizeH="0" baseline="0" dirty="0" smtClean="0">
                          <a:ln>
                            <a:noFill/>
                          </a:ln>
                          <a:effectLst/>
                        </a:rPr>
                        <a:t>4-High forceps</a:t>
                      </a:r>
                      <a:endParaRPr kumimoji="0" lang="en-US" sz="2000" b="1"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smtClean="0">
                          <a:ln>
                            <a:noFill/>
                          </a:ln>
                          <a:solidFill>
                            <a:schemeClr val="tx1"/>
                          </a:solidFill>
                          <a:effectLst/>
                          <a:latin typeface="+mn-lt"/>
                          <a:cs typeface="+mn-cs"/>
                        </a:rPr>
                        <a:t>(</a:t>
                      </a:r>
                      <a:r>
                        <a:rPr kumimoji="0" lang="en-US" sz="2000" b="1" i="0" u="none" strike="noStrike" cap="none" normalizeH="0" baseline="0" dirty="0" err="1" smtClean="0">
                          <a:ln>
                            <a:noFill/>
                          </a:ln>
                          <a:solidFill>
                            <a:schemeClr val="tx1"/>
                          </a:solidFill>
                          <a:effectLst/>
                          <a:latin typeface="+mn-lt"/>
                          <a:cs typeface="+mn-cs"/>
                        </a:rPr>
                        <a:t>killand</a:t>
                      </a:r>
                      <a:r>
                        <a:rPr kumimoji="0" lang="en-US" sz="2000" b="1" i="0" u="none" strike="noStrike" cap="none" normalizeH="0" baseline="0" dirty="0" smtClean="0">
                          <a:ln>
                            <a:noFill/>
                          </a:ln>
                          <a:solidFill>
                            <a:schemeClr val="tx1"/>
                          </a:solidFill>
                          <a:effectLst/>
                          <a:latin typeface="+mn-lt"/>
                          <a:cs typeface="+mn-cs"/>
                        </a:rPr>
                        <a:t>)</a:t>
                      </a:r>
                      <a:endParaRPr kumimoji="0" lang="en-GB" sz="2000" b="1" i="0" u="none" strike="noStrike" cap="none" normalizeH="0" baseline="0" dirty="0" smtClean="0">
                        <a:ln>
                          <a:noFill/>
                        </a:ln>
                        <a:solidFill>
                          <a:schemeClr val="tx1"/>
                        </a:solidFill>
                        <a:effectLst/>
                        <a:latin typeface="+mn-lt"/>
                        <a:cs typeface="+mn-cs"/>
                      </a:endParaRPr>
                    </a:p>
                  </a:txBody>
                  <a:tcPr marT="45725" marB="45725"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Head is not engaged</a:t>
                      </a:r>
                      <a:endParaRPr kumimoji="0" lang="en-US" sz="2000"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 </a:t>
                      </a:r>
                      <a:endParaRPr kumimoji="0" lang="en-US" sz="2000"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Not included and not recommended</a:t>
                      </a:r>
                      <a:endParaRPr kumimoji="0" lang="en-GB" sz="2000" b="0" i="0" u="none" strike="noStrike" cap="none" normalizeH="0" baseline="0" dirty="0" smtClean="0">
                        <a:ln>
                          <a:noFill/>
                        </a:ln>
                        <a:solidFill>
                          <a:schemeClr val="tx1"/>
                        </a:solidFill>
                        <a:effectLst/>
                        <a:latin typeface="+mn-lt"/>
                        <a:cs typeface="+mn-cs"/>
                      </a:endParaRPr>
                    </a:p>
                  </a:txBody>
                  <a:tcPr marT="45725" marB="45725" horzOverflow="overflow"/>
                </a:tc>
              </a:tr>
            </a:tbl>
          </a:graphicData>
        </a:graphic>
      </p:graphicFrame>
      <p:sp>
        <p:nvSpPr>
          <p:cNvPr id="32787" name="عنصر نائب لرقم الشريحة 4"/>
          <p:cNvSpPr txBox="1">
            <a:spLocks noGrp="1"/>
          </p:cNvSpPr>
          <p:nvPr>
            <p:ph type="sldNum" sz="quarter" idx="12"/>
          </p:nvPr>
        </p:nvSpPr>
        <p:spPr>
          <a:xfrm>
            <a:off x="8534400" y="6337300"/>
            <a:ext cx="609600" cy="520700"/>
          </a:xfrm>
          <a:noFill/>
          <a:ln>
            <a:noFill/>
          </a:ln>
        </p:spPr>
        <p:txBody>
          <a:bodyPr anchor="ctr"/>
          <a:p>
            <a:pPr marL="0" indent="0" algn="r" defTabSz="914400" eaLnBrk="1" hangingPunct="1">
              <a:spcBef>
                <a:spcPct val="0"/>
              </a:spcBef>
              <a:buClrTx/>
              <a:buSzTx/>
              <a:buFontTx/>
              <a:buNone/>
            </a:pPr>
            <a:fld id="{9A0DB2DC-4C9A-4742-B13C-FB6460FD3503}" type="slidenum">
              <a:rPr lang="ar-SA" altLang="en-US" sz="900" dirty="0">
                <a:solidFill>
                  <a:schemeClr val="tx1"/>
                </a:solidFill>
                <a:latin typeface="Arial" panose="020B0604020202020204" pitchFamily="34" charset="0"/>
                <a:cs typeface="Arial" panose="020B0604020202020204" pitchFamily="34" charset="0"/>
              </a:rPr>
            </a:fld>
            <a:endParaRPr lang="ar-SA" altLang="en-US" sz="9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p:cNvPicPr>
            <a:picLocks noGrp="1" noChangeAspect="1"/>
          </p:cNvPicPr>
          <p:nvPr>
            <p:ph idx="1"/>
          </p:nvPr>
        </p:nvPicPr>
        <p:blipFill>
          <a:blip r:embed="rId1"/>
          <a:srcRect/>
          <a:stretch>
            <a:fillRect/>
          </a:stretch>
        </p:blipFill>
        <p:spPr>
          <a:xfrm>
            <a:off x="0" y="-3175"/>
            <a:ext cx="9144000" cy="6858000"/>
          </a:xfrm>
          <a:ln/>
        </p:spPr>
      </p:pic>
      <p:sp>
        <p:nvSpPr>
          <p:cNvPr id="33795" name="TextBox 1"/>
          <p:cNvSpPr txBox="1"/>
          <p:nvPr/>
        </p:nvSpPr>
        <p:spPr>
          <a:xfrm>
            <a:off x="1908175" y="393700"/>
            <a:ext cx="1871663" cy="3698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r>
              <a:rPr lang="en-US" altLang="en-US" dirty="0">
                <a:solidFill>
                  <a:schemeClr val="tx1"/>
                </a:solidFill>
                <a:latin typeface="Arial" panose="020B0604020202020204" pitchFamily="34" charset="0"/>
                <a:cs typeface="Arial" panose="020B0604020202020204" pitchFamily="34" charset="0"/>
              </a:rPr>
              <a:t>tractional</a:t>
            </a:r>
            <a:endParaRPr lang="en-US" altLang="en-US" dirty="0">
              <a:solidFill>
                <a:schemeClr val="tx1"/>
              </a:solidFill>
              <a:latin typeface="Arial" panose="020B0604020202020204" pitchFamily="34" charset="0"/>
              <a:ea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Content Placeholder 1"/>
          <p:cNvSpPr>
            <a:spLocks noGrp="1"/>
          </p:cNvSpPr>
          <p:nvPr>
            <p:ph idx="1"/>
          </p:nvPr>
        </p:nvSpPr>
        <p:spPr>
          <a:xfrm>
            <a:off x="539750" y="692150"/>
            <a:ext cx="7488238" cy="5400675"/>
          </a:xfrm>
        </p:spPr>
        <p:txBody>
          <a:bodyPr vert="horz" wrap="square" lIns="91440" tIns="45720" rIns="91440" bIns="45720" numCol="1" rtlCol="0" anchor="t" anchorCtr="0" compatLnSpc="1">
            <a:normAutofit/>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altLang="en-US" sz="2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Each blade consists of:</a:t>
            </a:r>
            <a:b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The </a:t>
            </a:r>
            <a:r>
              <a:rPr kumimoji="0" lang="en-US" altLang="en-US" sz="2400" b="0" i="0" u="none" strike="noStrike" kern="1200" cap="none" spc="0" normalizeH="0" baseline="0" noProof="0" dirty="0" smtClean="0">
                <a:ln>
                  <a:noFill/>
                </a:ln>
                <a:solidFill>
                  <a:schemeClr val="accent2"/>
                </a:solidFill>
                <a:effectLst/>
                <a:uLnTx/>
                <a:uFillTx/>
                <a:latin typeface="+mn-lt"/>
                <a:ea typeface="+mn-ea"/>
                <a:cs typeface="+mn-cs"/>
              </a:rPr>
              <a:t>Blade proper</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that fits on the head.  </a:t>
            </a:r>
            <a:b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The </a:t>
            </a:r>
            <a:r>
              <a:rPr kumimoji="0" lang="en-US" altLang="en-US" sz="2400" b="0" i="0" u="none" strike="noStrike" kern="1200" cap="none" spc="0" normalizeH="0" baseline="0" noProof="0" dirty="0" smtClean="0">
                <a:ln>
                  <a:noFill/>
                </a:ln>
                <a:solidFill>
                  <a:schemeClr val="accent2"/>
                </a:solidFill>
                <a:effectLst/>
                <a:uLnTx/>
                <a:uFillTx/>
                <a:latin typeface="+mn-lt"/>
                <a:ea typeface="+mn-ea"/>
                <a:cs typeface="+mn-cs"/>
              </a:rPr>
              <a:t>Shank</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that connects the blade to the handle.</a:t>
            </a:r>
            <a:b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The </a:t>
            </a:r>
            <a:r>
              <a:rPr kumimoji="0" lang="en-US" altLang="en-US" sz="2400" b="0" i="0" u="none" strike="noStrike" kern="1200" cap="none" spc="0" normalizeH="0" baseline="0" noProof="0" dirty="0" smtClean="0">
                <a:ln>
                  <a:noFill/>
                </a:ln>
                <a:solidFill>
                  <a:schemeClr val="accent2"/>
                </a:solidFill>
                <a:effectLst/>
                <a:uLnTx/>
                <a:uFillTx/>
                <a:latin typeface="+mn-lt"/>
                <a:ea typeface="+mn-ea"/>
                <a:cs typeface="+mn-cs"/>
              </a:rPr>
              <a:t>Lock</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where the two blades cross each other </a:t>
            </a:r>
            <a:b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The </a:t>
            </a:r>
            <a:r>
              <a:rPr kumimoji="0" lang="en-US" altLang="en-US" sz="2400" b="0" i="0" u="none" strike="noStrike" kern="1200" cap="none" spc="0" normalizeH="0" baseline="0" noProof="0" dirty="0" smtClean="0">
                <a:ln>
                  <a:noFill/>
                </a:ln>
                <a:solidFill>
                  <a:schemeClr val="accent2"/>
                </a:solidFill>
                <a:effectLst/>
                <a:uLnTx/>
                <a:uFillTx/>
                <a:latin typeface="+mn-lt"/>
                <a:ea typeface="+mn-ea"/>
                <a:cs typeface="+mn-cs"/>
              </a:rPr>
              <a:t>handle</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by which traction is done.</a:t>
            </a:r>
            <a:b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b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altLang="en-US" sz="2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Each blade is fenestrated:</a:t>
            </a:r>
            <a:b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To minimize compression </a:t>
            </a:r>
            <a:b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To make its weight lighter </a:t>
            </a:r>
            <a:b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To prevent slipping as the parietal eminences   protrudes through the fenestration</a:t>
            </a:r>
            <a:endParaRPr kumimoji="0" lang="ar-JO" alt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ln/>
        </p:spPr>
        <p:txBody>
          <a:bodyPr vert="horz" wrap="square" lIns="91440" tIns="45720" rIns="91440" bIns="45720" anchor="t"/>
          <a:p>
            <a:pPr defTabSz="457200" eaLnBrk="1" hangingPunct="1"/>
            <a:r>
              <a:rPr lang="en-US" altLang="en-US" sz="5400" kern="1200" dirty="0">
                <a:solidFill>
                  <a:schemeClr val="bg1"/>
                </a:solidFill>
                <a:latin typeface="Times New Roman" panose="02020603050405020304" pitchFamily="18" charset="0"/>
                <a:ea typeface="+mj-ea"/>
                <a:cs typeface="Times New Roman" panose="02020603050405020304" pitchFamily="18" charset="0"/>
              </a:rPr>
              <a:t>Structure</a:t>
            </a:r>
            <a:endParaRPr lang="en-US" altLang="en-US" sz="5400" kern="1200" dirty="0">
              <a:solidFill>
                <a:schemeClr val="bg1"/>
              </a:solidFill>
              <a:latin typeface="Times New Roman" panose="02020603050405020304" pitchFamily="18" charset="0"/>
              <a:ea typeface="Times New Roman" panose="02020603050405020304" pitchFamily="18" charset="0"/>
              <a:cs typeface="+mj-cs"/>
            </a:endParaRPr>
          </a:p>
        </p:txBody>
      </p:sp>
      <p:pic>
        <p:nvPicPr>
          <p:cNvPr id="35843" name="Picture 4" descr="17"/>
          <p:cNvPicPr>
            <a:picLocks noGrp="1" noChangeAspect="1"/>
          </p:cNvPicPr>
          <p:nvPr>
            <p:ph idx="1"/>
          </p:nvPr>
        </p:nvPicPr>
        <p:blipFill>
          <a:blip r:embed="rId1"/>
          <a:srcRect/>
          <a:stretch>
            <a:fillRect/>
          </a:stretch>
        </p:blipFill>
        <p:spPr>
          <a:xfrm>
            <a:off x="1849438" y="1739900"/>
            <a:ext cx="5238750" cy="3633788"/>
          </a:xfrm>
          <a:ln w="76200">
            <a:solidFill>
              <a:srgbClr val="9933FF">
                <a:alpha val="100000"/>
              </a:srgbClr>
            </a:solidFill>
            <a:miter lim="800000"/>
            <a:headEnd/>
            <a:tailEnd/>
          </a:ln>
        </p:spPr>
      </p:pic>
      <p:sp>
        <p:nvSpPr>
          <p:cNvPr id="35844" name="Slide Number Placeholder 5"/>
          <p:cNvSpPr txBox="1">
            <a:spLocks noGrp="1"/>
          </p:cNvSpPr>
          <p:nvPr>
            <p:ph type="sldNum" sz="quarter" idx="12"/>
          </p:nvPr>
        </p:nvSpPr>
        <p:spPr>
          <a:noFill/>
          <a:ln>
            <a:noFill/>
          </a:ln>
        </p:spPr>
        <p:txBody>
          <a:bodyPr anchor="ctr"/>
          <a:p>
            <a:pPr marL="0" indent="0" algn="r" defTabSz="914400" eaLnBrk="1" hangingPunct="1">
              <a:spcBef>
                <a:spcPct val="0"/>
              </a:spcBef>
              <a:buClrTx/>
              <a:buSzTx/>
              <a:buFontTx/>
              <a:buNone/>
            </a:pPr>
            <a:fld id="{9A0DB2DC-4C9A-4742-B13C-FB6460FD3503}" type="slidenum">
              <a:rPr lang="" altLang="en-US" sz="900" dirty="0">
                <a:solidFill>
                  <a:schemeClr val="tx1"/>
                </a:solidFill>
                <a:latin typeface="Arial" panose="020B0604020202020204" pitchFamily="34" charset="0"/>
                <a:cs typeface="Arial" panose="020B0604020202020204" pitchFamily="34" charset="0"/>
              </a:rPr>
            </a:fld>
            <a:endParaRPr lang="" altLang="en-US" sz="9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35845" name="Rectangle 5"/>
          <p:cNvSpPr/>
          <p:nvPr/>
        </p:nvSpPr>
        <p:spPr>
          <a:xfrm>
            <a:off x="7467600" y="2733675"/>
            <a:ext cx="1371600" cy="461963"/>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algn="ctr" defTabSz="914400" eaLnBrk="1" hangingPunct="1">
              <a:spcBef>
                <a:spcPct val="0"/>
              </a:spcBef>
              <a:buClrTx/>
              <a:buSzTx/>
              <a:buFontTx/>
              <a:buNone/>
            </a:pPr>
            <a:r>
              <a:rPr lang="en-US" altLang="en-US" sz="2400" b="1" dirty="0">
                <a:solidFill>
                  <a:srgbClr val="FF0000"/>
                </a:solidFill>
                <a:latin typeface="Arial" panose="020B0604020202020204" pitchFamily="34" charset="0"/>
                <a:cs typeface="Arial" panose="020B0604020202020204" pitchFamily="34" charset="0"/>
              </a:rPr>
              <a:t>Shanks</a:t>
            </a:r>
            <a:endParaRPr lang="en-US" altLang="en-US" sz="2400" b="1" dirty="0">
              <a:solidFill>
                <a:srgbClr val="FF0000"/>
              </a:solidFill>
              <a:latin typeface="Arial" panose="020B0604020202020204" pitchFamily="34" charset="0"/>
              <a:ea typeface="Arial" panose="020B0604020202020204" pitchFamily="34" charset="0"/>
            </a:endParaRPr>
          </a:p>
        </p:txBody>
      </p:sp>
      <p:sp>
        <p:nvSpPr>
          <p:cNvPr id="35846" name="Rectangle 6"/>
          <p:cNvSpPr/>
          <p:nvPr/>
        </p:nvSpPr>
        <p:spPr>
          <a:xfrm>
            <a:off x="7493000" y="4562475"/>
            <a:ext cx="1193800" cy="461963"/>
          </a:xfrm>
          <a:prstGeom prst="rect">
            <a:avLst/>
          </a:prstGeom>
          <a:noFill/>
          <a:ln w="9525" cap="flat" cmpd="sng">
            <a:solidFill>
              <a:schemeClr val="tx1"/>
            </a:solidFill>
            <a:prstDash val="solid"/>
            <a:miter/>
            <a:headEnd type="none" w="med" len="med"/>
            <a:tailEnd type="none" w="med" len="med"/>
          </a:ln>
        </p:spPr>
        <p:txBody>
          <a:bodyPr wrap="none">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algn="ctr" defTabSz="914400" eaLnBrk="1" hangingPunct="1">
              <a:spcBef>
                <a:spcPct val="0"/>
              </a:spcBef>
              <a:buClrTx/>
              <a:buSzTx/>
              <a:buFontTx/>
              <a:buNone/>
            </a:pPr>
            <a:r>
              <a:rPr lang="en-US" altLang="en-US" sz="2400" b="1" dirty="0">
                <a:solidFill>
                  <a:srgbClr val="FF0000"/>
                </a:solidFill>
                <a:latin typeface="Arial" panose="020B0604020202020204" pitchFamily="34" charset="0"/>
                <a:cs typeface="Arial" panose="020B0604020202020204" pitchFamily="34" charset="0"/>
              </a:rPr>
              <a:t>Blades</a:t>
            </a:r>
            <a:endParaRPr lang="en-US" altLang="en-US" sz="2400" b="1" dirty="0">
              <a:solidFill>
                <a:srgbClr val="FF0000"/>
              </a:solidFill>
              <a:latin typeface="Arial" panose="020B0604020202020204" pitchFamily="34" charset="0"/>
              <a:ea typeface="Arial" panose="020B0604020202020204" pitchFamily="34" charset="0"/>
            </a:endParaRPr>
          </a:p>
        </p:txBody>
      </p:sp>
      <p:sp>
        <p:nvSpPr>
          <p:cNvPr id="35847" name="Rectangle 7"/>
          <p:cNvSpPr/>
          <p:nvPr/>
        </p:nvSpPr>
        <p:spPr>
          <a:xfrm>
            <a:off x="650875" y="2200275"/>
            <a:ext cx="903288" cy="461963"/>
          </a:xfrm>
          <a:prstGeom prst="rect">
            <a:avLst/>
          </a:prstGeom>
          <a:noFill/>
          <a:ln w="9525" cap="flat" cmpd="sng">
            <a:solidFill>
              <a:schemeClr val="tx1"/>
            </a:solidFill>
            <a:prstDash val="solid"/>
            <a:miter/>
            <a:headEnd type="none" w="med" len="med"/>
            <a:tailEnd type="none" w="med" len="med"/>
          </a:ln>
        </p:spPr>
        <p:txBody>
          <a:bodyPr wrap="none">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r>
              <a:rPr lang="en-US" altLang="en-US" sz="2400" b="1" dirty="0">
                <a:solidFill>
                  <a:srgbClr val="FF0000"/>
                </a:solidFill>
                <a:latin typeface="Arial" panose="020B0604020202020204" pitchFamily="34" charset="0"/>
                <a:cs typeface="Arial" panose="020B0604020202020204" pitchFamily="34" charset="0"/>
              </a:rPr>
              <a:t>Lock</a:t>
            </a:r>
            <a:endParaRPr lang="en-US" altLang="en-US" sz="2400" b="1" dirty="0">
              <a:solidFill>
                <a:srgbClr val="FF0000"/>
              </a:solidFill>
              <a:latin typeface="Arial" panose="020B0604020202020204" pitchFamily="34" charset="0"/>
              <a:ea typeface="Arial" panose="020B0604020202020204" pitchFamily="34" charset="0"/>
            </a:endParaRPr>
          </a:p>
        </p:txBody>
      </p:sp>
      <p:sp>
        <p:nvSpPr>
          <p:cNvPr id="35848" name="Rectangle 8"/>
          <p:cNvSpPr/>
          <p:nvPr/>
        </p:nvSpPr>
        <p:spPr>
          <a:xfrm>
            <a:off x="296863" y="3810000"/>
            <a:ext cx="1382712" cy="461963"/>
          </a:xfrm>
          <a:prstGeom prst="rect">
            <a:avLst/>
          </a:prstGeom>
          <a:noFill/>
          <a:ln w="9525" cap="flat" cmpd="sng">
            <a:solidFill>
              <a:schemeClr val="tx1"/>
            </a:solidFill>
            <a:prstDash val="solid"/>
            <a:miter/>
            <a:headEnd type="none" w="med" len="med"/>
            <a:tailEnd type="none" w="med" len="med"/>
          </a:ln>
        </p:spPr>
        <p:txBody>
          <a:bodyPr wrap="none">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r>
              <a:rPr lang="en-US" altLang="en-US" sz="2400" b="1" dirty="0">
                <a:solidFill>
                  <a:srgbClr val="FF0000"/>
                </a:solidFill>
                <a:latin typeface="Arial" panose="020B0604020202020204" pitchFamily="34" charset="0"/>
                <a:cs typeface="Arial" panose="020B0604020202020204" pitchFamily="34" charset="0"/>
              </a:rPr>
              <a:t>Handles</a:t>
            </a:r>
            <a:endParaRPr lang="en-US" altLang="en-US" sz="2400" b="1" dirty="0">
              <a:solidFill>
                <a:srgbClr val="FF0000"/>
              </a:solidFill>
              <a:latin typeface="Arial" panose="020B0604020202020204" pitchFamily="34" charset="0"/>
              <a:ea typeface="Arial" panose="020B0604020202020204" pitchFamily="34" charset="0"/>
            </a:endParaRPr>
          </a:p>
        </p:txBody>
      </p:sp>
      <p:sp>
        <p:nvSpPr>
          <p:cNvPr id="35849" name="Line 10"/>
          <p:cNvSpPr/>
          <p:nvPr/>
        </p:nvSpPr>
        <p:spPr>
          <a:xfrm flipH="1">
            <a:off x="5000625" y="3143250"/>
            <a:ext cx="2514600" cy="1219200"/>
          </a:xfrm>
          <a:prstGeom prst="line">
            <a:avLst/>
          </a:prstGeom>
          <a:ln w="57150" cap="flat" cmpd="sng">
            <a:solidFill>
              <a:srgbClr val="FF0000"/>
            </a:solidFill>
            <a:prstDash val="solid"/>
            <a:headEnd type="none" w="med" len="med"/>
            <a:tailEnd type="triangle" w="med" len="med"/>
          </a:ln>
        </p:spPr>
      </p:sp>
      <p:sp>
        <p:nvSpPr>
          <p:cNvPr id="35850" name="Line 11"/>
          <p:cNvSpPr/>
          <p:nvPr/>
        </p:nvSpPr>
        <p:spPr>
          <a:xfrm flipH="1">
            <a:off x="6934200" y="4724400"/>
            <a:ext cx="533400" cy="0"/>
          </a:xfrm>
          <a:prstGeom prst="line">
            <a:avLst/>
          </a:prstGeom>
          <a:ln w="57150" cap="flat" cmpd="sng">
            <a:solidFill>
              <a:srgbClr val="FF0000"/>
            </a:solidFill>
            <a:prstDash val="solid"/>
            <a:headEnd type="none" w="med" len="med"/>
            <a:tailEnd type="triangle" w="med" len="med"/>
          </a:ln>
        </p:spPr>
      </p:sp>
      <p:sp>
        <p:nvSpPr>
          <p:cNvPr id="35851" name="Line 12"/>
          <p:cNvSpPr/>
          <p:nvPr/>
        </p:nvSpPr>
        <p:spPr>
          <a:xfrm>
            <a:off x="1676400" y="3962400"/>
            <a:ext cx="533400" cy="0"/>
          </a:xfrm>
          <a:prstGeom prst="line">
            <a:avLst/>
          </a:prstGeom>
          <a:ln w="57150" cap="flat" cmpd="sng">
            <a:solidFill>
              <a:srgbClr val="FF0000"/>
            </a:solidFill>
            <a:prstDash val="solid"/>
            <a:headEnd type="none" w="med" len="med"/>
            <a:tailEnd type="triangle" w="med" len="med"/>
          </a:ln>
        </p:spPr>
      </p:sp>
      <p:sp>
        <p:nvSpPr>
          <p:cNvPr id="35852" name="Line 13"/>
          <p:cNvSpPr/>
          <p:nvPr/>
        </p:nvSpPr>
        <p:spPr>
          <a:xfrm>
            <a:off x="1600200" y="2438400"/>
            <a:ext cx="2514600" cy="1752600"/>
          </a:xfrm>
          <a:prstGeom prst="line">
            <a:avLst/>
          </a:prstGeom>
          <a:ln w="57150" cap="flat" cmpd="sng">
            <a:solidFill>
              <a:srgbClr val="FF0000"/>
            </a:solidFill>
            <a:prstDash val="solid"/>
            <a:headEnd type="none" w="med" len="med"/>
            <a:tailEnd type="triangle" w="med" len="med"/>
          </a:ln>
        </p:spPr>
      </p:sp>
      <p:sp>
        <p:nvSpPr>
          <p:cNvPr id="35853" name="Text Box 14"/>
          <p:cNvSpPr txBox="1"/>
          <p:nvPr/>
        </p:nvSpPr>
        <p:spPr>
          <a:xfrm>
            <a:off x="4038600" y="6172200"/>
            <a:ext cx="2514600" cy="461963"/>
          </a:xfrm>
          <a:prstGeom prst="rect">
            <a:avLst/>
          </a:prstGeom>
          <a:noFill/>
          <a:ln w="9525" cap="flat" cmpd="sng">
            <a:solidFill>
              <a:schemeClr val="tx2"/>
            </a:solidFill>
            <a:prstDash val="solid"/>
            <a:miter/>
            <a:headEnd type="none" w="med" len="med"/>
            <a:tailEnd type="none" w="med" len="med"/>
          </a:ln>
        </p:spPr>
        <p:txBody>
          <a:bodyPr>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algn="ctr" defTabSz="914400" eaLnBrk="1" hangingPunct="1">
              <a:spcBef>
                <a:spcPct val="50000"/>
              </a:spcBef>
              <a:buClrTx/>
              <a:buSzTx/>
              <a:buFontTx/>
              <a:buNone/>
            </a:pPr>
            <a:r>
              <a:rPr lang="en-US" altLang="en-US" sz="2400" b="1" dirty="0">
                <a:solidFill>
                  <a:srgbClr val="FF0000"/>
                </a:solidFill>
                <a:latin typeface="Candara" panose="020E0502030303020204" pitchFamily="34" charset="0"/>
                <a:cs typeface="Arial" panose="020B0604020202020204" pitchFamily="34" charset="0"/>
              </a:rPr>
              <a:t>Pelvic curve</a:t>
            </a:r>
            <a:endParaRPr lang="en-US" altLang="en-US" sz="2400" b="1" dirty="0">
              <a:solidFill>
                <a:srgbClr val="FF0000"/>
              </a:solidFill>
              <a:latin typeface="Candara" panose="020E0502030303020204" pitchFamily="34" charset="0"/>
              <a:ea typeface="Arial" panose="020B0604020202020204" pitchFamily="34" charset="0"/>
            </a:endParaRPr>
          </a:p>
        </p:txBody>
      </p:sp>
      <p:sp>
        <p:nvSpPr>
          <p:cNvPr id="35854" name="Line 15"/>
          <p:cNvSpPr/>
          <p:nvPr/>
        </p:nvSpPr>
        <p:spPr>
          <a:xfrm flipV="1">
            <a:off x="5105400" y="4572000"/>
            <a:ext cx="838200" cy="1524000"/>
          </a:xfrm>
          <a:prstGeom prst="line">
            <a:avLst/>
          </a:prstGeom>
          <a:ln w="57150" cap="flat" cmpd="sng">
            <a:solidFill>
              <a:srgbClr val="FF0000"/>
            </a:solidFill>
            <a:prstDash val="solid"/>
            <a:headEnd type="none" w="med" len="med"/>
            <a:tailEnd type="triangle" w="med" len="med"/>
          </a:ln>
        </p:spPr>
      </p:sp>
      <p:sp>
        <p:nvSpPr>
          <p:cNvPr id="35855" name="Text Box 16"/>
          <p:cNvSpPr txBox="1"/>
          <p:nvPr/>
        </p:nvSpPr>
        <p:spPr>
          <a:xfrm>
            <a:off x="7315200" y="3429000"/>
            <a:ext cx="1676400" cy="830263"/>
          </a:xfrm>
          <a:prstGeom prst="rect">
            <a:avLst/>
          </a:prstGeom>
          <a:noFill/>
          <a:ln w="9525" cap="flat" cmpd="sng">
            <a:solidFill>
              <a:schemeClr val="tx2"/>
            </a:solidFill>
            <a:prstDash val="solid"/>
            <a:miter/>
            <a:headEnd type="none" w="med" len="med"/>
            <a:tailEnd type="none" w="med" len="med"/>
          </a:ln>
        </p:spPr>
        <p:txBody>
          <a:bodyPr>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algn="ctr" defTabSz="914400" eaLnBrk="1" hangingPunct="1">
              <a:spcBef>
                <a:spcPct val="50000"/>
              </a:spcBef>
              <a:buClrTx/>
              <a:buSzTx/>
              <a:buFontTx/>
              <a:buNone/>
            </a:pPr>
            <a:r>
              <a:rPr lang="en-US" altLang="en-US" sz="2400" b="1" dirty="0">
                <a:solidFill>
                  <a:srgbClr val="FF0000"/>
                </a:solidFill>
                <a:latin typeface="Candara" panose="020E0502030303020204" pitchFamily="34" charset="0"/>
                <a:cs typeface="Arial" panose="020B0604020202020204" pitchFamily="34" charset="0"/>
              </a:rPr>
              <a:t>Cephalic curve</a:t>
            </a:r>
            <a:endParaRPr lang="en-US" altLang="en-US" sz="2400" b="1" dirty="0">
              <a:solidFill>
                <a:srgbClr val="FF0000"/>
              </a:solidFill>
              <a:latin typeface="Candara" panose="020E0502030303020204" pitchFamily="34" charset="0"/>
              <a:ea typeface="Arial" panose="020B0604020202020204" pitchFamily="34" charset="0"/>
            </a:endParaRPr>
          </a:p>
        </p:txBody>
      </p:sp>
      <p:sp>
        <p:nvSpPr>
          <p:cNvPr id="35856" name="Line 17"/>
          <p:cNvSpPr/>
          <p:nvPr/>
        </p:nvSpPr>
        <p:spPr>
          <a:xfrm flipH="1">
            <a:off x="6477000" y="3810000"/>
            <a:ext cx="838200" cy="838200"/>
          </a:xfrm>
          <a:prstGeom prst="line">
            <a:avLst/>
          </a:prstGeom>
          <a:ln w="38100" cap="flat" cmpd="sng">
            <a:solidFill>
              <a:srgbClr val="FF0000"/>
            </a:solidFill>
            <a:prstDash val="solid"/>
            <a:headEnd type="none" w="med" len="med"/>
            <a:tailEnd type="triangle" w="med" len="med"/>
          </a:ln>
        </p:spPr>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عنوان 1"/>
          <p:cNvSpPr>
            <a:spLocks noGrp="1"/>
          </p:cNvSpPr>
          <p:nvPr>
            <p:ph type="title"/>
          </p:nvPr>
        </p:nvSpPr>
        <p:spPr>
          <a:ln/>
        </p:spPr>
        <p:txBody>
          <a:bodyPr vert="horz" wrap="square" lIns="91440" tIns="45720" rIns="91440" bIns="45720" anchor="t"/>
          <a:p>
            <a:pPr defTabSz="457200" eaLnBrk="1" hangingPunct="1">
              <a:buNone/>
            </a:pPr>
            <a:r>
              <a:rPr lang="en-US" altLang="en-US" b="1" kern="1200" dirty="0">
                <a:latin typeface="+mj-lt"/>
                <a:ea typeface="+mj-ea"/>
                <a:cs typeface="+mj-cs"/>
              </a:rPr>
              <a:t>function</a:t>
            </a:r>
            <a:endParaRPr lang="ar-SA" altLang="en-US" b="1" kern="1200" dirty="0">
              <a:latin typeface="+mj-lt"/>
              <a:ea typeface="Tahoma" panose="020B0604030504040204" pitchFamily="34" charset="0"/>
              <a:cs typeface="+mj-cs"/>
            </a:endParaRPr>
          </a:p>
        </p:txBody>
      </p:sp>
      <p:sp>
        <p:nvSpPr>
          <p:cNvPr id="36867" name="عنصر نائب للمحتوى 2"/>
          <p:cNvSpPr>
            <a:spLocks noGrp="1"/>
          </p:cNvSpPr>
          <p:nvPr>
            <p:ph idx="1"/>
          </p:nvPr>
        </p:nvSpPr>
        <p:spPr>
          <a:xfrm>
            <a:off x="628650" y="1825625"/>
            <a:ext cx="7886700" cy="4803775"/>
          </a:xfrm>
          <a:ln/>
        </p:spPr>
        <p:txBody>
          <a:bodyPr vert="horz" wrap="square" lIns="91440" tIns="45720" rIns="91440" bIns="45720" anchor="t"/>
          <a:p>
            <a:pPr marL="457200" indent="-457200" eaLnBrk="1" hangingPunct="1">
              <a:buFontTx/>
              <a:buAutoNum type="arabicParenR"/>
            </a:pPr>
            <a:r>
              <a:rPr lang="en-US" altLang="en-US" b="1" dirty="0"/>
              <a:t>Traction: </a:t>
            </a:r>
            <a:r>
              <a:rPr lang="en-US" altLang="en-US" dirty="0">
                <a:cs typeface="Times New Roman" panose="02020603050405020304" pitchFamily="18" charset="0"/>
              </a:rPr>
              <a:t>the most important function.</a:t>
            </a:r>
            <a:endParaRPr lang="en-US" altLang="en-US" dirty="0">
              <a:cs typeface="Times New Roman" panose="02020603050405020304" pitchFamily="18" charset="0"/>
            </a:endParaRPr>
          </a:p>
          <a:p>
            <a:pPr marL="822325" lvl="1" indent="-457200" eaLnBrk="1" hangingPunct="1"/>
            <a:r>
              <a:rPr lang="en-US" altLang="en-US" sz="1800" dirty="0"/>
              <a:t>Should be steady (not rocking) and in the line of the birth canal.</a:t>
            </a:r>
            <a:endParaRPr lang="en-US" altLang="en-US" sz="1800" dirty="0"/>
          </a:p>
          <a:p>
            <a:pPr marL="822325" lvl="1" indent="-457200" eaLnBrk="1" hangingPunct="1"/>
            <a:r>
              <a:rPr lang="en-US" altLang="en-US" sz="1800" dirty="0"/>
              <a:t>Should be exerted </a:t>
            </a:r>
            <a:r>
              <a:rPr lang="en-US" altLang="en-US" sz="1800" dirty="0">
                <a:solidFill>
                  <a:srgbClr val="FF0000"/>
                </a:solidFill>
              </a:rPr>
              <a:t>with each contraction </a:t>
            </a:r>
            <a:r>
              <a:rPr lang="en-US" altLang="en-US" sz="1800" dirty="0"/>
              <a:t>and in conjunction with maternal expulsive efforts.</a:t>
            </a:r>
            <a:endParaRPr lang="en-US" altLang="en-US" sz="1800" dirty="0"/>
          </a:p>
          <a:p>
            <a:pPr marL="822325" lvl="1" indent="-457200" eaLnBrk="1" hangingPunct="1"/>
            <a:r>
              <a:rPr lang="en-US" altLang="en-US" sz="1800" dirty="0"/>
              <a:t>Forceps can be relaxed</a:t>
            </a:r>
            <a:r>
              <a:rPr lang="tr-TR" altLang="en-US" sz="1800" dirty="0"/>
              <a:t> </a:t>
            </a:r>
            <a:r>
              <a:rPr lang="en-US" altLang="en-US" sz="1800" dirty="0"/>
              <a:t>between contractions to reduce fetal cranial compression.</a:t>
            </a:r>
            <a:endParaRPr lang="en-US" altLang="en-US" sz="1800" b="1" dirty="0"/>
          </a:p>
          <a:p>
            <a:pPr marL="457200" indent="-457200" eaLnBrk="1" hangingPunct="1">
              <a:buFontTx/>
              <a:buAutoNum type="arabicParenR" startAt="2"/>
            </a:pPr>
            <a:r>
              <a:rPr lang="en-US" altLang="en-US" b="1" dirty="0">
                <a:cs typeface="Times New Roman" panose="02020603050405020304" pitchFamily="18" charset="0"/>
              </a:rPr>
              <a:t>Rotation of head: </a:t>
            </a:r>
            <a:r>
              <a:rPr lang="en-US" altLang="en-US" dirty="0">
                <a:cs typeface="Times New Roman" panose="02020603050405020304" pitchFamily="18" charset="0"/>
              </a:rPr>
              <a:t>(</a:t>
            </a:r>
            <a:r>
              <a:rPr lang="en-US" altLang="en-US" dirty="0"/>
              <a:t>Kielland's forceps) never done now .</a:t>
            </a:r>
            <a:endParaRPr lang="en-US" altLang="en-US" dirty="0"/>
          </a:p>
          <a:p>
            <a:pPr marL="457200" indent="-457200" eaLnBrk="1" hangingPunct="1">
              <a:buFontTx/>
              <a:buAutoNum type="arabicParenR" startAt="2"/>
            </a:pPr>
            <a:r>
              <a:rPr lang="en-US" altLang="en-US" b="1" dirty="0">
                <a:cs typeface="Times New Roman" panose="02020603050405020304" pitchFamily="18" charset="0"/>
              </a:rPr>
              <a:t>Protective cage:</a:t>
            </a:r>
            <a:r>
              <a:rPr lang="en-US" altLang="en-US" dirty="0">
                <a:cs typeface="Times New Roman" panose="02020603050405020304" pitchFamily="18" charset="0"/>
              </a:rPr>
              <a:t> When applied on a </a:t>
            </a:r>
            <a:r>
              <a:rPr lang="en-US" altLang="en-US" b="1" dirty="0">
                <a:solidFill>
                  <a:srgbClr val="FF0000"/>
                </a:solidFill>
                <a:cs typeface="Times New Roman" panose="02020603050405020304" pitchFamily="18" charset="0"/>
              </a:rPr>
              <a:t>premature</a:t>
            </a:r>
            <a:r>
              <a:rPr lang="en-US" altLang="en-US" dirty="0">
                <a:cs typeface="Times New Roman" panose="02020603050405020304" pitchFamily="18" charset="0"/>
              </a:rPr>
              <a:t> baby it protects from the pressure of the birth canal, and when applied on the </a:t>
            </a:r>
            <a:r>
              <a:rPr lang="en-US" altLang="en-US" b="1" dirty="0">
                <a:solidFill>
                  <a:srgbClr val="FF0000"/>
                </a:solidFill>
                <a:cs typeface="Times New Roman" panose="02020603050405020304" pitchFamily="18" charset="0"/>
              </a:rPr>
              <a:t>after-coming head </a:t>
            </a:r>
            <a:r>
              <a:rPr lang="en-US" altLang="en-US" dirty="0">
                <a:cs typeface="Times New Roman" panose="02020603050405020304" pitchFamily="18" charset="0"/>
              </a:rPr>
              <a:t>it reduces the sudden decompression effect.</a:t>
            </a:r>
            <a:endParaRPr lang="en-US" altLang="en-US" dirty="0">
              <a:solidFill>
                <a:srgbClr val="000000"/>
              </a:solidFill>
              <a:cs typeface="Times New Roman" panose="02020603050405020304" pitchFamily="18" charset="0"/>
            </a:endParaRPr>
          </a:p>
          <a:p>
            <a:pPr marL="457200" indent="-457200" eaLnBrk="1" hangingPunct="1">
              <a:buFontTx/>
              <a:buAutoNum type="arabicParenR" startAt="2"/>
            </a:pPr>
            <a:endParaRPr lang="en-US" altLang="en-US" b="1" dirty="0">
              <a:cs typeface="Times New Roman" panose="02020603050405020304" pitchFamily="18" charset="0"/>
            </a:endParaRPr>
          </a:p>
          <a:p>
            <a:pPr marL="457200" indent="-457200" eaLnBrk="1" hangingPunct="1">
              <a:buFontTx/>
              <a:buAutoNum type="arabicParenR" startAt="2"/>
            </a:pPr>
            <a:endParaRPr lang="en-US" altLang="en-US" dirty="0"/>
          </a:p>
        </p:txBody>
      </p:sp>
      <p:sp>
        <p:nvSpPr>
          <p:cNvPr id="36868" name="عنصر نائب لرقم الشريحة 3"/>
          <p:cNvSpPr txBox="1">
            <a:spLocks noGrp="1"/>
          </p:cNvSpPr>
          <p:nvPr>
            <p:ph type="sldNum" sz="quarter" idx="12"/>
          </p:nvPr>
        </p:nvSpPr>
        <p:spPr>
          <a:xfrm>
            <a:off x="8129588" y="5734050"/>
            <a:ext cx="609600" cy="520700"/>
          </a:xfrm>
          <a:noFill/>
          <a:ln>
            <a:noFill/>
          </a:ln>
        </p:spPr>
        <p:txBody>
          <a:bodyPr anchor="ctr"/>
          <a:p>
            <a:pPr marL="0" indent="0" algn="r" defTabSz="914400" eaLnBrk="1" hangingPunct="1">
              <a:spcBef>
                <a:spcPct val="0"/>
              </a:spcBef>
              <a:buClrTx/>
              <a:buSzTx/>
              <a:buFontTx/>
              <a:buNone/>
            </a:pPr>
            <a:fld id="{9A0DB2DC-4C9A-4742-B13C-FB6460FD3503}" type="slidenum">
              <a:rPr lang="ar-SA" altLang="en-US" sz="900" dirty="0">
                <a:solidFill>
                  <a:schemeClr val="tx1"/>
                </a:solidFill>
                <a:latin typeface="Arial" panose="020B0604020202020204" pitchFamily="34" charset="0"/>
                <a:cs typeface="Arial" panose="020B0604020202020204" pitchFamily="34" charset="0"/>
              </a:rPr>
            </a:fld>
            <a:endParaRPr lang="ar-SA" altLang="en-US" sz="9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68313" y="1341438"/>
            <a:ext cx="8229600" cy="1225550"/>
          </a:xfrm>
        </p:spPr>
        <p:txBody>
          <a:bodyPr vert="horz" wrap="square" lIns="91440" tIns="45720" rIns="91440" bIns="45720" numCol="1" rtlCol="0" anchor="t" anchorCtr="0" compatLnSpc="1"/>
          <a:p>
            <a:pPr defTabSz="457200" eaLnBrk="1" hangingPunct="1">
              <a:buNone/>
            </a:pPr>
            <a:r>
              <a:rPr lang="en-GB" altLang="x-none" sz="2800" kern="1200" dirty="0">
                <a:solidFill>
                  <a:schemeClr val="accent1"/>
                </a:solidFill>
                <a:latin typeface="Candara" panose="020E0502030303020204" pitchFamily="34" charset="0"/>
                <a:ea typeface="+mj-ea"/>
                <a:cs typeface="+mj-cs"/>
              </a:rPr>
              <a:t>Wrigle</a:t>
            </a:r>
            <a:r>
              <a:rPr lang="en-GB" altLang="x-none" sz="2400" kern="1200" dirty="0">
                <a:solidFill>
                  <a:schemeClr val="accent1"/>
                </a:solidFill>
                <a:latin typeface="Candara" panose="020E0502030303020204" pitchFamily="34" charset="0"/>
                <a:ea typeface="+mj-ea"/>
                <a:cs typeface="+mj-cs"/>
              </a:rPr>
              <a:t>y's</a:t>
            </a:r>
            <a:r>
              <a:rPr lang="en-GB" altLang="x-none" sz="1600" kern="1200" dirty="0">
                <a:solidFill>
                  <a:srgbClr val="000000"/>
                </a:solidFill>
                <a:latin typeface="Candara" panose="020E0502030303020204" pitchFamily="34" charset="0"/>
                <a:ea typeface="+mj-ea"/>
                <a:cs typeface="+mj-cs"/>
              </a:rPr>
              <a:t> Forceps is designed for use when the head is on the perineum and local anaesthesia</a:t>
            </a:r>
            <a:br>
              <a:rPr lang="en-GB" altLang="x-none" sz="1600" kern="1200" dirty="0">
                <a:solidFill>
                  <a:srgbClr val="000000"/>
                </a:solidFill>
                <a:latin typeface="Candara" panose="020E0502030303020204" pitchFamily="34" charset="0"/>
                <a:ea typeface="+mj-ea"/>
                <a:cs typeface="+mj-cs"/>
              </a:rPr>
            </a:br>
            <a:r>
              <a:rPr lang="en-GB" altLang="x-none" sz="1600" kern="1200" dirty="0">
                <a:solidFill>
                  <a:srgbClr val="000000"/>
                </a:solidFill>
                <a:latin typeface="Candara" panose="020E0502030303020204" pitchFamily="34" charset="0"/>
                <a:ea typeface="+mj-ea"/>
                <a:cs typeface="+mj-cs"/>
              </a:rPr>
              <a:t>is being used. It is a short light instrument with pelvic and cephalic curves </a:t>
            </a:r>
            <a:br>
              <a:rPr lang="ar-JO" altLang="x-none" sz="1600" kern="1200" dirty="0">
                <a:solidFill>
                  <a:srgbClr val="000000"/>
                </a:solidFill>
                <a:latin typeface="Candara" panose="020E0502030303020204" pitchFamily="34" charset="0"/>
                <a:ea typeface="+mj-ea"/>
                <a:cs typeface="Tahoma" panose="020B0604030504040204" pitchFamily="34" charset="0"/>
              </a:rPr>
            </a:br>
            <a:endParaRPr lang="ar-JO" altLang="x-none" sz="3200" kern="1200" dirty="0">
              <a:latin typeface="+mj-lt"/>
              <a:ea typeface="Tahoma" panose="020B0604030504040204" pitchFamily="34" charset="0"/>
              <a:cs typeface="+mj-cs"/>
            </a:endParaRPr>
          </a:p>
        </p:txBody>
      </p:sp>
      <p:pic>
        <p:nvPicPr>
          <p:cNvPr id="37891" name="Picture 2"/>
          <p:cNvPicPr>
            <a:picLocks noGrp="1" noChangeAspect="1"/>
          </p:cNvPicPr>
          <p:nvPr>
            <p:ph idx="1"/>
          </p:nvPr>
        </p:nvPicPr>
        <p:blipFill>
          <a:blip r:embed="rId1"/>
          <a:srcRect/>
          <a:stretch>
            <a:fillRect/>
          </a:stretch>
        </p:blipFill>
        <p:spPr>
          <a:xfrm>
            <a:off x="1333500" y="2625725"/>
            <a:ext cx="4900613" cy="2951163"/>
          </a:xfr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itle 2"/>
          <p:cNvSpPr>
            <a:spLocks noGrp="1"/>
          </p:cNvSpPr>
          <p:nvPr>
            <p:ph type="title"/>
          </p:nvPr>
        </p:nvSpPr>
        <p:spPr>
          <a:ln/>
        </p:spPr>
        <p:txBody>
          <a:bodyPr vert="horz" wrap="square" lIns="91440" tIns="45720" rIns="91440" bIns="45720" anchor="t"/>
          <a:p>
            <a:pPr defTabSz="457200" eaLnBrk="1" hangingPunct="1">
              <a:buNone/>
            </a:pPr>
            <a:r>
              <a:rPr lang="en-US" altLang="en-US" b="1" kern="1200" dirty="0">
                <a:latin typeface="+mj-lt"/>
                <a:ea typeface="+mj-ea"/>
                <a:cs typeface="+mj-cs"/>
              </a:rPr>
              <a:t>The Pippers Forceps</a:t>
            </a:r>
            <a:endParaRPr lang="ar-JO" altLang="en-US" kern="1200" dirty="0">
              <a:latin typeface="+mj-lt"/>
              <a:ea typeface="Tahoma" panose="020B0604030504040204" pitchFamily="34" charset="0"/>
              <a:cs typeface="+mj-cs"/>
            </a:endParaRPr>
          </a:p>
        </p:txBody>
      </p:sp>
      <p:sp>
        <p:nvSpPr>
          <p:cNvPr id="38915" name="Content Placeholder 1"/>
          <p:cNvSpPr>
            <a:spLocks noGrp="1"/>
          </p:cNvSpPr>
          <p:nvPr>
            <p:ph idx="1"/>
          </p:nvPr>
        </p:nvSpPr>
        <p:spPr>
          <a:xfrm>
            <a:off x="468313" y="1628775"/>
            <a:ext cx="6348412" cy="3881438"/>
          </a:xfrm>
          <a:ln/>
        </p:spPr>
        <p:txBody>
          <a:bodyPr vert="horz" wrap="square" lIns="91440" tIns="45720" rIns="91440" bIns="45720" anchor="t"/>
          <a:p>
            <a:pPr eaLnBrk="1" hangingPunct="1"/>
            <a:r>
              <a:rPr lang="en-US" altLang="en-US" sz="2800" dirty="0"/>
              <a:t>It is a long forceps designed to facilitate delivery of the after coming head in breech presentation</a:t>
            </a:r>
            <a:endParaRPr lang="ar-JO" altLang="en-US" dirty="0">
              <a:ea typeface="Tahoma" panose="020B0604030504040204" pitchFamily="34" charset="0"/>
            </a:endParaRPr>
          </a:p>
        </p:txBody>
      </p:sp>
      <p:pic>
        <p:nvPicPr>
          <p:cNvPr id="38916" name="Picture 3"/>
          <p:cNvPicPr>
            <a:picLocks noGrp="1" noChangeAspect="1"/>
          </p:cNvPicPr>
          <p:nvPr/>
        </p:nvPicPr>
        <p:blipFill>
          <a:blip r:embed="rId1"/>
          <a:stretch>
            <a:fillRect/>
          </a:stretch>
        </p:blipFill>
        <p:spPr>
          <a:xfrm>
            <a:off x="144463" y="3357563"/>
            <a:ext cx="6019800" cy="3500437"/>
          </a:xfrm>
          <a:prstGeom prst="rect">
            <a:avLst/>
          </a:prstGeom>
          <a:noFill/>
          <a:ln w="9525">
            <a:noFill/>
          </a:ln>
        </p:spPr>
      </p:pic>
      <p:pic>
        <p:nvPicPr>
          <p:cNvPr id="38917" name="Picture 2"/>
          <p:cNvPicPr>
            <a:picLocks noChangeAspect="1"/>
          </p:cNvPicPr>
          <p:nvPr/>
        </p:nvPicPr>
        <p:blipFill>
          <a:blip r:embed="rId2"/>
          <a:stretch>
            <a:fillRect/>
          </a:stretch>
        </p:blipFill>
        <p:spPr>
          <a:xfrm>
            <a:off x="6183313" y="2901950"/>
            <a:ext cx="2633662" cy="39624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Content Placeholder 1"/>
          <p:cNvSpPr>
            <a:spLocks noGrp="1"/>
          </p:cNvSpPr>
          <p:nvPr>
            <p:ph idx="1"/>
          </p:nvPr>
        </p:nvSpPr>
        <p:spPr>
          <a:xfrm>
            <a:off x="457200" y="1125538"/>
            <a:ext cx="8229600" cy="5199062"/>
          </a:xfrm>
          <a:ln/>
        </p:spPr>
        <p:txBody>
          <a:bodyPr vert="horz" wrap="square" lIns="91440" tIns="45720" rIns="91440" bIns="45720" anchor="t"/>
          <a:p>
            <a:pPr eaLnBrk="1" hangingPunct="1"/>
            <a:r>
              <a:rPr lang="en-US" altLang="en-US" sz="2400" dirty="0"/>
              <a:t>It </a:t>
            </a:r>
            <a:r>
              <a:rPr lang="en-US" altLang="en-US" dirty="0"/>
              <a:t>is characterized by a long shank with the presence of a perineal curve. </a:t>
            </a:r>
            <a:endParaRPr lang="en-US" altLang="en-US" dirty="0"/>
          </a:p>
          <a:p>
            <a:pPr eaLnBrk="1" hangingPunct="1">
              <a:buFontTx/>
              <a:buNone/>
            </a:pPr>
            <a:r>
              <a:rPr lang="en-US" altLang="en-US" dirty="0"/>
              <a:t>               </a:t>
            </a:r>
            <a:endParaRPr lang="en-US" altLang="en-US" dirty="0"/>
          </a:p>
          <a:p>
            <a:pPr eaLnBrk="1" hangingPunct="1"/>
            <a:r>
              <a:rPr lang="en-US" altLang="en-US" dirty="0"/>
              <a:t>It promotes flexion of the fetal head.</a:t>
            </a:r>
            <a:endParaRPr lang="en-US" altLang="en-US" dirty="0"/>
          </a:p>
          <a:p>
            <a:pPr eaLnBrk="1" hangingPunct="1">
              <a:buFontTx/>
              <a:buNone/>
            </a:pPr>
            <a:endParaRPr lang="en-US" altLang="en-US" dirty="0"/>
          </a:p>
          <a:p>
            <a:pPr eaLnBrk="1" hangingPunct="1"/>
            <a:r>
              <a:rPr lang="en-US" altLang="en-US" dirty="0"/>
              <a:t>It prevents sudden compression and decompression on the fetal head.</a:t>
            </a:r>
            <a:endParaRPr lang="en-US" altLang="en-US" dirty="0"/>
          </a:p>
          <a:p>
            <a:pPr eaLnBrk="1" hangingPunct="1"/>
            <a:endParaRPr lang="en-US" altLang="en-US" dirty="0"/>
          </a:p>
          <a:p>
            <a:pPr eaLnBrk="1" hangingPunct="1"/>
            <a:r>
              <a:rPr lang="en-US" altLang="en-US" dirty="0"/>
              <a:t>It allows safer traction on the after coming head and not on the fetal neck.</a:t>
            </a:r>
            <a:endParaRPr lang="en-US" altLang="en-US" dirty="0"/>
          </a:p>
          <a:p>
            <a:pPr eaLnBrk="1" hangingPunct="1"/>
            <a:endParaRPr lang="ar-JO" altLang="en-US" dirty="0">
              <a:ea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عنوان 1"/>
          <p:cNvSpPr>
            <a:spLocks noGrp="1"/>
          </p:cNvSpPr>
          <p:nvPr>
            <p:ph type="title"/>
          </p:nvPr>
        </p:nvSpPr>
        <p:spPr>
          <a:xfrm>
            <a:off x="250825" y="296863"/>
            <a:ext cx="6348413" cy="1320800"/>
          </a:xfrm>
          <a:ln/>
        </p:spPr>
        <p:txBody>
          <a:bodyPr vert="horz" wrap="square" lIns="91440" tIns="45720" rIns="91440" bIns="45720" anchor="t"/>
          <a:p>
            <a:pPr defTabSz="457200" eaLnBrk="1" hangingPunct="1">
              <a:buNone/>
            </a:pPr>
            <a:r>
              <a:rPr lang="en-US" altLang="en-US" sz="4000" kern="1200" dirty="0">
                <a:solidFill>
                  <a:srgbClr val="002060"/>
                </a:solidFill>
                <a:latin typeface="Cooper Black" panose="0208090404030B020404" pitchFamily="18" charset="0"/>
                <a:ea typeface="+mj-ea"/>
                <a:cs typeface="+mj-cs"/>
              </a:rPr>
              <a:t>1</a:t>
            </a:r>
            <a:r>
              <a:rPr lang="en-GB" altLang="en-US" sz="4000" kern="1200" dirty="0">
                <a:solidFill>
                  <a:srgbClr val="002060"/>
                </a:solidFill>
                <a:latin typeface="Cooper Black" panose="0208090404030B020404" pitchFamily="18" charset="0"/>
                <a:ea typeface="+mj-ea"/>
                <a:cs typeface="+mj-cs"/>
              </a:rPr>
              <a:t>3</a:t>
            </a:r>
            <a:r>
              <a:rPr lang="en-US" altLang="en-US" sz="4000" kern="1200" dirty="0">
                <a:solidFill>
                  <a:srgbClr val="002060"/>
                </a:solidFill>
                <a:latin typeface="Cooper Black" panose="0208090404030B020404" pitchFamily="18" charset="0"/>
                <a:ea typeface="+mj-ea"/>
                <a:cs typeface="+mj-cs"/>
              </a:rPr>
              <a:t> - Metal vacuum </a:t>
            </a:r>
            <a:endParaRPr lang="ar-JO" altLang="en-US" sz="4000" kern="1200" dirty="0">
              <a:solidFill>
                <a:srgbClr val="002060"/>
              </a:solidFill>
              <a:latin typeface="Cooper Black" panose="0208090404030B020404" pitchFamily="18" charset="0"/>
              <a:ea typeface="Tahoma" panose="020B0604030504040204" pitchFamily="34" charset="0"/>
              <a:cs typeface="+mj-cs"/>
            </a:endParaRPr>
          </a:p>
        </p:txBody>
      </p:sp>
      <p:sp>
        <p:nvSpPr>
          <p:cNvPr id="23555" name="عنصر نائب للمحتوى 2"/>
          <p:cNvSpPr>
            <a:spLocks noGrp="1"/>
          </p:cNvSpPr>
          <p:nvPr>
            <p:ph idx="1"/>
          </p:nvPr>
        </p:nvSpPr>
        <p:spPr>
          <a:xfrm>
            <a:off x="411163" y="1125538"/>
            <a:ext cx="8229600" cy="5572125"/>
          </a:xfrm>
        </p:spPr>
        <p:txBody>
          <a:bodyPr vert="horz" wrap="square" lIns="91440" tIns="45720" rIns="91440" bIns="45720" numCol="1" rtlCol="0" anchor="t" anchorCtr="0" compatLnSpc="1">
            <a:normAutofit lnSpcReduction="10000"/>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For vacuum vaginal delivery.</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2 types </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 metal &amp; plastic vacuum .</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With different sizes </a:t>
            </a:r>
            <a:r>
              <a:rPr kumimoji="0" lang="en-US" altLang="en-US" sz="1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.”according to the size of the fetal head and wither she is multi or </a:t>
            </a:r>
            <a:r>
              <a:rPr kumimoji="0" lang="en-US" altLang="en-US" sz="1400" b="0" i="0" u="none" strike="noStrike" kern="1200" cap="none" spc="0" normalizeH="0" baseline="0" noProof="0" dirty="0" err="1"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primi</a:t>
            </a:r>
            <a:r>
              <a:rPr kumimoji="0" lang="en-US" altLang="en-US" sz="1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a:t>
            </a:r>
            <a:endParaRPr kumimoji="0" lang="en-US" altLang="en-US" sz="1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è"/>
              <a:defRPr/>
            </a:pPr>
            <a:r>
              <a:rPr kumimoji="0" lang="en-US" altLang="en-US" sz="2400" b="0" i="0" u="sng"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Indications :</a:t>
            </a:r>
            <a:endParaRPr kumimoji="0" lang="en-US" altLang="en-US" sz="2400" b="0" i="0" u="sng"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4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rPr>
              <a:t>- </a:t>
            </a:r>
            <a:r>
              <a:rPr kumimoji="0" lang="en-US" altLang="en-US" sz="20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rPr>
              <a:t>Prolonged second-stage labor. </a:t>
            </a:r>
            <a:endParaRPr kumimoji="0" lang="en-US" altLang="en-US" sz="20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rPr>
              <a:t>- fetal distress </a:t>
            </a:r>
            <a:endParaRPr kumimoji="0" lang="en-US" altLang="en-US" sz="20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è"/>
              <a:defRPr/>
            </a:pPr>
            <a:r>
              <a:rPr kumimoji="0" lang="en-US" altLang="en-US" sz="2400" b="0" i="0" u="sng"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Prerequisite</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 : </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Char char="-"/>
              <a:defRPr/>
            </a:pPr>
            <a:r>
              <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sym typeface="Wingdings" panose="05000000000000000000" pitchFamily="2" charset="2"/>
              </a:rPr>
              <a:t>Fully dilated cervix .</a:t>
            </a:r>
            <a:endPar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sym typeface="Wingdings" panose="05000000000000000000" pitchFamily="2" charset="2"/>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Char char="-"/>
              <a:defRPr/>
            </a:pPr>
            <a:r>
              <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sym typeface="Wingdings" panose="05000000000000000000" pitchFamily="2" charset="2"/>
              </a:rPr>
              <a:t>Membrane ruptured and engaged head .</a:t>
            </a:r>
            <a:endPar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sym typeface="Wingdings" panose="05000000000000000000" pitchFamily="2" charset="2"/>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Char char="-"/>
              <a:defRPr/>
            </a:pPr>
            <a:r>
              <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sym typeface="Wingdings" panose="05000000000000000000" pitchFamily="2" charset="2"/>
              </a:rPr>
              <a:t>Vertex presentation .</a:t>
            </a:r>
            <a:endPar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sym typeface="Wingdings" panose="05000000000000000000" pitchFamily="2" charset="2"/>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Char char="-"/>
              <a:defRPr/>
            </a:pPr>
            <a:r>
              <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sym typeface="Wingdings" panose="05000000000000000000" pitchFamily="2" charset="2"/>
              </a:rPr>
              <a:t>Adequate pelvis with empty bladder . </a:t>
            </a:r>
            <a:endPar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sym typeface="Wingdings" panose="05000000000000000000" pitchFamily="2" charset="2"/>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Char char="-"/>
              <a:defRPr/>
            </a:pPr>
            <a:r>
              <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sym typeface="Wingdings" panose="05000000000000000000" pitchFamily="2" charset="2"/>
              </a:rPr>
              <a:t>Verbal concept from the patient </a:t>
            </a:r>
            <a:endParaRPr kumimoji="0" lang="en-US" altLang="en-US" sz="1800" b="0"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400" b="0" i="0" u="none" strike="noStrike" kern="1200" cap="none" spc="0" normalizeH="0" baseline="0" noProof="0" dirty="0" smtClean="0">
                <a:ln>
                  <a:noFill/>
                </a:ln>
                <a:solidFill>
                  <a:srgbClr val="FF0000"/>
                </a:solidFill>
                <a:effectLst/>
                <a:uLnTx/>
                <a:uFillTx/>
                <a:latin typeface="Berlin Sans FB" panose="020E0602020502020306" pitchFamily="34" charset="0"/>
                <a:ea typeface="+mn-ea"/>
                <a:cs typeface="+mn-cs"/>
              </a:rPr>
              <a:t> </a:t>
            </a:r>
            <a:endParaRPr kumimoji="0" lang="ar-JO" altLang="en-US" sz="2400" b="0" i="0" u="none" strike="noStrike" kern="1200" cap="none" spc="0" normalizeH="0" baseline="0" noProof="0" dirty="0" smtClean="0">
              <a:ln>
                <a:noFill/>
              </a:ln>
              <a:solidFill>
                <a:srgbClr val="FF0000"/>
              </a:solidFill>
              <a:effectLst/>
              <a:uLnTx/>
              <a:uFillTx/>
              <a:latin typeface="Berlin Sans FB" panose="020E0602020502020306" pitchFamily="34" charset="0"/>
              <a:ea typeface="+mn-ea"/>
              <a:cs typeface="+mn-cs"/>
            </a:endParaRPr>
          </a:p>
        </p:txBody>
      </p:sp>
      <p:pic>
        <p:nvPicPr>
          <p:cNvPr id="40964" name="Picture 4"/>
          <p:cNvPicPr>
            <a:picLocks noChangeAspect="1"/>
          </p:cNvPicPr>
          <p:nvPr/>
        </p:nvPicPr>
        <p:blipFill>
          <a:blip r:embed="rId1"/>
          <a:stretch>
            <a:fillRect/>
          </a:stretch>
        </p:blipFill>
        <p:spPr>
          <a:xfrm>
            <a:off x="5214938" y="3429000"/>
            <a:ext cx="3390900" cy="2790825"/>
          </a:xfrm>
          <a:prstGeom prst="rect">
            <a:avLst/>
          </a:prstGeom>
          <a:noFill/>
          <a:ln w="9525" cap="flat" cmpd="sng">
            <a:solidFill>
              <a:srgbClr val="055F09"/>
            </a:solidFill>
            <a:prstDash val="solid"/>
            <a:miter/>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194" name="Rectangle 1"/>
          <p:cNvSpPr/>
          <p:nvPr/>
        </p:nvSpPr>
        <p:spPr>
          <a:xfrm>
            <a:off x="1406525" y="2071370"/>
            <a:ext cx="6330950" cy="2122805"/>
          </a:xfrm>
          <a:prstGeom prst="rect">
            <a:avLst/>
          </a:prstGeom>
          <a:noFill/>
          <a:ln w="9525">
            <a:noFill/>
          </a:ln>
        </p:spPr>
        <p:txBody>
          <a:bodyPr wrap="square">
            <a:spAutoFit/>
          </a:bodyPr>
          <a:p>
            <a:pPr algn="ctr" eaLnBrk="1" hangingPunct="1"/>
            <a:r>
              <a:rPr lang="en-US" altLang="x-none" sz="6600" dirty="0">
                <a:solidFill>
                  <a:srgbClr val="002060"/>
                </a:solidFill>
                <a:latin typeface="Berlin Sans FB Demi" panose="020E0802020502020306" pitchFamily="34" charset="0"/>
              </a:rPr>
              <a:t>Instruments in OBS\GYN</a:t>
            </a:r>
            <a:endParaRPr lang="en-US" altLang="x-none" sz="6600" dirty="0">
              <a:solidFill>
                <a:srgbClr val="002060"/>
              </a:solidFill>
              <a:latin typeface="Berlin Sans FB Demi" panose="020E0802020502020306" pitchFamily="34" charset="0"/>
            </a:endParaRPr>
          </a:p>
        </p:txBody>
      </p:sp>
    </p:spTree>
  </p:cSld>
  <p:clrMapOvr>
    <a:masterClrMapping/>
  </p:clrMapOvr>
  <p:transition spd="med">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عنوان 1"/>
          <p:cNvSpPr>
            <a:spLocks noGrp="1"/>
          </p:cNvSpPr>
          <p:nvPr>
            <p:ph type="title"/>
          </p:nvPr>
        </p:nvSpPr>
        <p:spPr>
          <a:xfrm>
            <a:off x="107950" y="188913"/>
            <a:ext cx="7993063" cy="1320800"/>
          </a:xfrm>
        </p:spPr>
        <p:txBody>
          <a:bodyPr vert="horz" wrap="square" lIns="91440" tIns="45720" rIns="91440" bIns="45720" numCol="1" anchor="t" anchorCtr="0" compatLnSpc="1">
            <a:normAutofit fontScale="90000"/>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en-US" sz="3600" b="1" i="0" u="none" strike="noStrike" kern="1200" cap="none" spc="0" normalizeH="0" baseline="0" noProof="0" dirty="0" smtClean="0">
                <a:ln>
                  <a:noFill/>
                </a:ln>
                <a:solidFill>
                  <a:srgbClr val="002060"/>
                </a:solidFill>
                <a:effectLst/>
                <a:uLnTx/>
                <a:uFillTx/>
                <a:latin typeface="+mj-lt"/>
                <a:ea typeface="+mj-ea"/>
                <a:cs typeface="+mj-cs"/>
              </a:rPr>
              <a:t>Cont.. </a:t>
            </a:r>
            <a:r>
              <a:rPr kumimoji="0" lang="en-US" altLang="en-US" sz="3600" b="1" i="0" u="none" strike="noStrike" kern="1200" cap="none" spc="0" normalizeH="0" baseline="0" noProof="0" dirty="0" err="1" smtClean="0">
                <a:ln>
                  <a:noFill/>
                </a:ln>
                <a:solidFill>
                  <a:srgbClr val="002060"/>
                </a:solidFill>
                <a:effectLst/>
                <a:uLnTx/>
                <a:uFillTx/>
                <a:latin typeface="+mj-lt"/>
                <a:ea typeface="+mj-ea"/>
                <a:cs typeface="+mj-cs"/>
              </a:rPr>
              <a:t>Vaccum</a:t>
            </a:r>
            <a:r>
              <a:rPr kumimoji="0" lang="en-US" altLang="en-US" sz="3600" b="1" i="0" u="none" strike="noStrike" kern="1200" cap="none" spc="0" normalizeH="0" baseline="0" noProof="0" dirty="0" smtClean="0">
                <a:ln>
                  <a:noFill/>
                </a:ln>
                <a:solidFill>
                  <a:srgbClr val="002060"/>
                </a:solidFill>
                <a:effectLst/>
                <a:uLnTx/>
                <a:uFillTx/>
                <a:latin typeface="+mj-lt"/>
                <a:ea typeface="+mj-ea"/>
                <a:cs typeface="+mj-cs"/>
              </a:rPr>
              <a:t> extraction (</a:t>
            </a:r>
            <a:r>
              <a:rPr kumimoji="0" lang="en-US" altLang="en-US" sz="3600" b="1" i="0" u="none" strike="noStrike" kern="1200" cap="none" spc="0" normalizeH="0" baseline="0" noProof="0" dirty="0" err="1" smtClean="0">
                <a:ln>
                  <a:noFill/>
                </a:ln>
                <a:solidFill>
                  <a:srgbClr val="002060"/>
                </a:solidFill>
                <a:effectLst/>
                <a:uLnTx/>
                <a:uFillTx/>
                <a:latin typeface="+mj-lt"/>
                <a:ea typeface="+mj-ea"/>
                <a:cs typeface="+mj-cs"/>
              </a:rPr>
              <a:t>ventouse</a:t>
            </a:r>
            <a:r>
              <a:rPr kumimoji="0" lang="en-US" altLang="en-US" sz="3600" b="1" i="0" u="none" strike="noStrike" kern="1200" cap="none" spc="0" normalizeH="0" baseline="0" noProof="0" dirty="0" smtClean="0">
                <a:ln>
                  <a:noFill/>
                </a:ln>
                <a:solidFill>
                  <a:srgbClr val="002060"/>
                </a:solidFill>
                <a:effectLst/>
                <a:uLnTx/>
                <a:uFillTx/>
                <a:latin typeface="+mj-lt"/>
                <a:ea typeface="+mj-ea"/>
                <a:cs typeface="+mj-cs"/>
              </a:rPr>
              <a:t>)</a:t>
            </a:r>
            <a:br>
              <a:rPr kumimoji="0" lang="en-US" altLang="en-US" sz="3600" b="1" i="0" u="none" strike="noStrike" kern="1200" cap="none" spc="0" normalizeH="0" baseline="0" noProof="0" dirty="0" smtClean="0">
                <a:ln>
                  <a:noFill/>
                </a:ln>
                <a:solidFill>
                  <a:srgbClr val="002060"/>
                </a:solidFill>
                <a:effectLst/>
                <a:uLnTx/>
                <a:uFillTx/>
                <a:latin typeface="+mj-lt"/>
                <a:ea typeface="+mj-ea"/>
                <a:cs typeface="+mj-cs"/>
              </a:rPr>
            </a:br>
            <a:r>
              <a:rPr kumimoji="0" lang="en-US" altLang="en-US" sz="3600" b="0" i="0" u="none" strike="noStrike" kern="1200" cap="none" spc="0" normalizeH="0" baseline="0" noProof="0" dirty="0" smtClean="0">
                <a:ln>
                  <a:noFill/>
                </a:ln>
                <a:solidFill>
                  <a:srgbClr val="EB3D9F"/>
                </a:solidFill>
                <a:effectLst/>
                <a:uLnTx/>
                <a:uFillTx/>
                <a:latin typeface="+mj-lt"/>
                <a:ea typeface="+mj-ea"/>
                <a:cs typeface="+mj-cs"/>
              </a:rPr>
              <a:t>Rigid VS. Soft cups </a:t>
            </a:r>
            <a:endParaRPr kumimoji="0" lang="ar-JO" altLang="en-US" sz="3600" b="0" i="0" u="none" strike="noStrike" kern="1200" cap="none" spc="0" normalizeH="0" baseline="0" noProof="0" dirty="0" smtClean="0">
              <a:ln>
                <a:noFill/>
              </a:ln>
              <a:solidFill>
                <a:srgbClr val="EB3D9F"/>
              </a:solidFill>
              <a:effectLst/>
              <a:uLnTx/>
              <a:uFillTx/>
              <a:latin typeface="+mj-lt"/>
              <a:ea typeface="+mj-ea"/>
              <a:cs typeface="Times New Roman" panose="02020603050405020304" pitchFamily="18" charset="0"/>
            </a:endParaRPr>
          </a:p>
        </p:txBody>
      </p:sp>
      <p:sp>
        <p:nvSpPr>
          <p:cNvPr id="48131" name="عنصر نائب للمحتوى 2"/>
          <p:cNvSpPr>
            <a:spLocks noGrp="1"/>
          </p:cNvSpPr>
          <p:nvPr>
            <p:ph idx="1"/>
          </p:nvPr>
        </p:nvSpPr>
        <p:spPr>
          <a:xfrm>
            <a:off x="120650" y="1628775"/>
            <a:ext cx="5172075" cy="5229225"/>
          </a:xfrm>
        </p:spPr>
        <p:txBody>
          <a:bodyPr vert="horz" wrap="square" lIns="91440" tIns="45720" rIns="91440" bIns="45720" numCol="1" rtlCol="0" anchor="t" anchorCtr="0" compatLnSpc="1">
            <a:normAutofit fontScale="85000" lnSpcReduction="20000"/>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altLang="en-US" sz="2800" b="1" i="0" u="none" strike="noStrike" kern="1200" cap="none" spc="0" normalizeH="0" baseline="0" noProof="0" dirty="0" smtClean="0">
                <a:ln>
                  <a:noFill/>
                </a:ln>
                <a:solidFill>
                  <a:srgbClr val="C00000"/>
                </a:solidFill>
                <a:effectLst/>
                <a:uLnTx/>
                <a:uFillTx/>
                <a:latin typeface="+mn-lt"/>
                <a:ea typeface="+mn-ea"/>
                <a:cs typeface="+mn-cs"/>
              </a:rPr>
              <a:t>Soft Cups </a:t>
            </a: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(polyethylene or </a:t>
            </a:r>
            <a:r>
              <a:rPr kumimoji="0" lang="en-US" altLang="en-US" sz="2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silastic</a:t>
            </a: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 are associated with less scalp injuries and appropriate for </a:t>
            </a:r>
            <a:r>
              <a:rPr kumimoji="0" lang="en-US" altLang="en-US" sz="2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occipitoanterior</a:t>
            </a: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position .</a:t>
            </a:r>
            <a:endPar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endPar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altLang="en-US" sz="2800" b="1" i="0" u="none" strike="noStrike" kern="1200" cap="none" spc="0" normalizeH="0" baseline="0" noProof="0" dirty="0" smtClean="0">
                <a:ln>
                  <a:noFill/>
                </a:ln>
                <a:solidFill>
                  <a:srgbClr val="C00000"/>
                </a:solidFill>
                <a:effectLst/>
                <a:uLnTx/>
                <a:uFillTx/>
                <a:latin typeface="+mn-lt"/>
                <a:ea typeface="+mn-ea"/>
                <a:cs typeface="+mn-cs"/>
              </a:rPr>
              <a:t>Rigid cups</a:t>
            </a: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(Metal or Plastic ) are more suitable for </a:t>
            </a:r>
            <a:r>
              <a:rPr kumimoji="0" lang="en-US" altLang="en-US" sz="2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occipitoposterior</a:t>
            </a: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transverse , and difficult </a:t>
            </a:r>
            <a:r>
              <a:rPr kumimoji="0" lang="en-US" altLang="en-US" sz="2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occipitoanterior</a:t>
            </a: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position where the infant is larger.</a:t>
            </a:r>
            <a:endPar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endPar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There is higher rate of failure with soft cups .</a:t>
            </a:r>
            <a:endParaRPr kumimoji="0" lang="ar-JO" alt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41988" name="Picture 1"/>
          <p:cNvPicPr>
            <a:picLocks noChangeAspect="1"/>
          </p:cNvPicPr>
          <p:nvPr/>
        </p:nvPicPr>
        <p:blipFill>
          <a:blip r:embed="rId1"/>
          <a:stretch>
            <a:fillRect/>
          </a:stretch>
        </p:blipFill>
        <p:spPr>
          <a:xfrm>
            <a:off x="5580063" y="1390650"/>
            <a:ext cx="3381375" cy="1893888"/>
          </a:xfrm>
          <a:prstGeom prst="rect">
            <a:avLst/>
          </a:prstGeom>
          <a:noFill/>
          <a:ln w="9525">
            <a:noFill/>
          </a:ln>
        </p:spPr>
      </p:pic>
      <p:pic>
        <p:nvPicPr>
          <p:cNvPr id="41989" name="Picture 2"/>
          <p:cNvPicPr>
            <a:picLocks noChangeAspect="1"/>
          </p:cNvPicPr>
          <p:nvPr/>
        </p:nvPicPr>
        <p:blipFill>
          <a:blip r:embed="rId2"/>
          <a:stretch>
            <a:fillRect/>
          </a:stretch>
        </p:blipFill>
        <p:spPr>
          <a:xfrm>
            <a:off x="5237163" y="3421063"/>
            <a:ext cx="3903662" cy="3382962"/>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2" descr="C:\Users\SMILEY\Desktop\Ventouse\11_ventouse_position.jpg"/>
          <p:cNvPicPr>
            <a:picLocks noChangeAspect="1"/>
          </p:cNvPicPr>
          <p:nvPr/>
        </p:nvPicPr>
        <p:blipFill>
          <a:blip r:embed="rId1"/>
          <a:stretch>
            <a:fillRect/>
          </a:stretch>
        </p:blipFill>
        <p:spPr>
          <a:xfrm>
            <a:off x="5580063" y="404813"/>
            <a:ext cx="3532187" cy="5143500"/>
          </a:xfrm>
          <a:prstGeom prst="rect">
            <a:avLst/>
          </a:prstGeom>
          <a:noFill/>
          <a:ln w="9525">
            <a:noFill/>
          </a:ln>
        </p:spPr>
      </p:pic>
      <p:cxnSp>
        <p:nvCxnSpPr>
          <p:cNvPr id="19" name="Straight Arrow Connector 18"/>
          <p:cNvCxnSpPr/>
          <p:nvPr/>
        </p:nvCxnSpPr>
        <p:spPr>
          <a:xfrm>
            <a:off x="6388100" y="3717925"/>
            <a:ext cx="604838"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388100" y="4221163"/>
            <a:ext cx="1076325" cy="617538"/>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chemeClr val="lt1"/>
                </a:solidFill>
                <a:effectLst/>
                <a:uLnTx/>
                <a:uFillTx/>
                <a:latin typeface="+mn-lt"/>
                <a:ea typeface="+mn-ea"/>
                <a:cs typeface="+mn-cs"/>
              </a:rPr>
              <a:t>Post </a:t>
            </a:r>
            <a:r>
              <a:rPr kumimoji="0" lang="en-US" sz="900" b="1" i="0" u="none" strike="noStrike" kern="1200" cap="none" spc="0" normalizeH="0" baseline="0" noProof="0" dirty="0" err="1">
                <a:ln>
                  <a:noFill/>
                </a:ln>
                <a:solidFill>
                  <a:schemeClr val="lt1"/>
                </a:solidFill>
                <a:effectLst/>
                <a:uLnTx/>
                <a:uFillTx/>
                <a:latin typeface="+mn-lt"/>
                <a:ea typeface="+mn-ea"/>
                <a:cs typeface="+mn-cs"/>
              </a:rPr>
              <a:t>Fontanelle</a:t>
            </a:r>
            <a:endParaRPr kumimoji="0" lang="ar-JO" sz="900" b="1" i="0" u="none" strike="noStrike" kern="1200" cap="none" spc="0" normalizeH="0" baseline="0" noProof="0" dirty="0">
              <a:ln>
                <a:noFill/>
              </a:ln>
              <a:solidFill>
                <a:schemeClr val="lt1"/>
              </a:solidFill>
              <a:effectLst/>
              <a:uLnTx/>
              <a:uFillTx/>
              <a:latin typeface="+mn-lt"/>
              <a:ea typeface="+mn-ea"/>
              <a:cs typeface="+mn-cs"/>
            </a:endParaRPr>
          </a:p>
        </p:txBody>
      </p:sp>
      <p:sp>
        <p:nvSpPr>
          <p:cNvPr id="12" name="Oval 11"/>
          <p:cNvSpPr/>
          <p:nvPr/>
        </p:nvSpPr>
        <p:spPr>
          <a:xfrm>
            <a:off x="6516688" y="1052513"/>
            <a:ext cx="820738" cy="635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100" b="1" i="0" u="none" strike="noStrike" kern="1200" cap="none" spc="0" normalizeH="0" baseline="0" noProof="0" dirty="0">
                <a:ln>
                  <a:noFill/>
                </a:ln>
                <a:solidFill>
                  <a:schemeClr val="lt1"/>
                </a:solidFill>
                <a:effectLst/>
                <a:uLnTx/>
                <a:uFillTx/>
                <a:latin typeface="+mn-lt"/>
                <a:ea typeface="+mn-ea"/>
                <a:cs typeface="+mn-cs"/>
              </a:rPr>
              <a:t>Ant Fontanelle</a:t>
            </a:r>
            <a:endParaRPr kumimoji="0" lang="ar-JO" sz="1100" b="1" i="0" u="none" strike="noStrike" kern="1200" cap="none" spc="0" normalizeH="0" baseline="0" noProof="0" dirty="0">
              <a:ln>
                <a:noFill/>
              </a:ln>
              <a:solidFill>
                <a:schemeClr val="lt1"/>
              </a:solidFill>
              <a:effectLst/>
              <a:uLnTx/>
              <a:uFillTx/>
              <a:latin typeface="+mn-lt"/>
              <a:ea typeface="+mn-ea"/>
              <a:cs typeface="+mn-cs"/>
            </a:endParaRPr>
          </a:p>
        </p:txBody>
      </p:sp>
      <p:sp>
        <p:nvSpPr>
          <p:cNvPr id="44038" name="TextBox 20"/>
          <p:cNvSpPr txBox="1"/>
          <p:nvPr/>
        </p:nvSpPr>
        <p:spPr>
          <a:xfrm>
            <a:off x="5292725" y="3267075"/>
            <a:ext cx="1887538" cy="9540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r>
              <a:rPr lang="en-US" altLang="en-US" sz="2800" b="1" dirty="0">
                <a:solidFill>
                  <a:srgbClr val="C00000"/>
                </a:solidFill>
                <a:latin typeface="Arial" panose="020B0604020202020204" pitchFamily="34" charset="0"/>
                <a:cs typeface="Arial" panose="020B0604020202020204" pitchFamily="34" charset="0"/>
              </a:rPr>
              <a:t>Pivot Point</a:t>
            </a:r>
            <a:endParaRPr lang="ar-JO" altLang="en-US" sz="2800" b="1" dirty="0">
              <a:solidFill>
                <a:srgbClr val="C00000"/>
              </a:solidFill>
              <a:latin typeface="Arial" panose="020B0604020202020204" pitchFamily="34" charset="0"/>
              <a:ea typeface="Arial" panose="020B0604020202020204" pitchFamily="34" charset="0"/>
            </a:endParaRPr>
          </a:p>
        </p:txBody>
      </p:sp>
      <p:sp>
        <p:nvSpPr>
          <p:cNvPr id="3" name="TextBox 2"/>
          <p:cNvSpPr txBox="1"/>
          <p:nvPr/>
        </p:nvSpPr>
        <p:spPr>
          <a:xfrm>
            <a:off x="261938" y="549275"/>
            <a:ext cx="4779963" cy="5632450"/>
          </a:xfrm>
          <a:prstGeom prst="rect">
            <a:avLst/>
          </a:prstGeom>
          <a:noFill/>
        </p:spPr>
        <p:txBody>
          <a:bodyPr>
            <a:spAutoFit/>
          </a:bodyPr>
          <a:lstStyle/>
          <a:p>
            <a:pPr marR="0" defTabSz="914400">
              <a:buClrTx/>
              <a:buSzTx/>
              <a:buFontTx/>
              <a:defRPr/>
            </a:pPr>
            <a:r>
              <a:rPr kumimoji="0" lang="en-US" sz="2000" b="1" u="sng" kern="1200" cap="none" spc="0" normalizeH="0" baseline="0" noProof="0" dirty="0">
                <a:solidFill>
                  <a:srgbClr val="002060"/>
                </a:solidFill>
                <a:latin typeface="Arial" panose="020B0604020202020204" pitchFamily="34" charset="0"/>
                <a:ea typeface="+mn-ea"/>
                <a:cs typeface="Arial" panose="020B0604020202020204" pitchFamily="34" charset="0"/>
              </a:rPr>
              <a:t>Technique :</a:t>
            </a:r>
            <a:endParaRPr kumimoji="0" lang="en-US" sz="2000" b="1" u="sng" kern="1200" cap="none" spc="0" normalizeH="0" baseline="0" noProof="0" dirty="0">
              <a:solidFill>
                <a:srgbClr val="002060"/>
              </a:solidFill>
              <a:latin typeface="Arial" panose="020B0604020202020204" pitchFamily="34" charset="0"/>
              <a:ea typeface="+mn-ea"/>
              <a:cs typeface="Arial" panose="020B0604020202020204" pitchFamily="34" charset="0"/>
            </a:endParaRPr>
          </a:p>
          <a:p>
            <a:pPr marR="0" defTabSz="914400">
              <a:buClrTx/>
              <a:buSzTx/>
              <a:buFontTx/>
              <a:defRPr/>
            </a:pPr>
            <a:endParaRPr kumimoji="0" lang="en-US" kern="1200" cap="none" spc="0" normalizeH="0" baseline="0" noProof="0" dirty="0">
              <a:latin typeface="Arial" panose="020B0604020202020204" pitchFamily="34" charset="0"/>
              <a:ea typeface="+mn-ea"/>
              <a:cs typeface="Arial" panose="020B0604020202020204" pitchFamily="34" charset="0"/>
            </a:endParaRPr>
          </a:p>
          <a:p>
            <a:pPr marR="0" defTabSz="914400">
              <a:buClrTx/>
              <a:buSzTx/>
              <a:buFontTx/>
              <a:defRPr/>
            </a:pPr>
            <a:r>
              <a:rPr kumimoji="0" lang="en-US" kern="1200" cap="none" spc="0" normalizeH="0" baseline="0" noProof="0" dirty="0">
                <a:latin typeface="Arial" panose="020B0604020202020204" pitchFamily="34" charset="0"/>
                <a:ea typeface="+mn-ea"/>
                <a:cs typeface="Arial" panose="020B0604020202020204" pitchFamily="34" charset="0"/>
              </a:rPr>
              <a:t>1- The woman is placed in the </a:t>
            </a:r>
            <a:r>
              <a:rPr kumimoji="0" lang="en-US" kern="1200" cap="none" spc="0" normalizeH="0" baseline="0" noProof="0" dirty="0">
                <a:latin typeface="Arial" panose="020B0604020202020204" pitchFamily="34" charset="0"/>
                <a:ea typeface="+mn-ea"/>
                <a:cs typeface="Arial" panose="020B0604020202020204" pitchFamily="34" charset="0"/>
                <a:hlinkClick r:id="rId2" tooltip="Lithotomy position"/>
              </a:rPr>
              <a:t>lithotomy position</a:t>
            </a:r>
            <a:r>
              <a:rPr kumimoji="0" lang="en-US" kern="1200" cap="none" spc="0" normalizeH="0" baseline="0" noProof="0" dirty="0">
                <a:latin typeface="Arial" panose="020B0604020202020204" pitchFamily="34" charset="0"/>
                <a:ea typeface="+mn-ea"/>
                <a:cs typeface="Arial" panose="020B0604020202020204" pitchFamily="34" charset="0"/>
              </a:rPr>
              <a:t> and assists throughout the process by pushing. </a:t>
            </a:r>
            <a:endParaRPr kumimoji="0" lang="en-US" kern="1200" cap="none" spc="0" normalizeH="0" baseline="0" noProof="0" dirty="0">
              <a:latin typeface="Arial" panose="020B0604020202020204" pitchFamily="34" charset="0"/>
              <a:ea typeface="+mn-ea"/>
              <a:cs typeface="Arial" panose="020B0604020202020204" pitchFamily="34" charset="0"/>
            </a:endParaRPr>
          </a:p>
          <a:p>
            <a:pPr marR="0" defTabSz="914400">
              <a:buClrTx/>
              <a:buSzTx/>
              <a:buFontTx/>
              <a:defRPr/>
            </a:pPr>
            <a:r>
              <a:rPr kumimoji="0" lang="en-US" kern="1200" cap="none" spc="0" normalizeH="0" baseline="0" noProof="0" dirty="0">
                <a:latin typeface="Arial" panose="020B0604020202020204" pitchFamily="34" charset="0"/>
                <a:ea typeface="+mn-ea"/>
                <a:cs typeface="Arial" panose="020B0604020202020204" pitchFamily="34" charset="0"/>
                <a:hlinkClick r:id="rId3" tooltip="Suction cup"/>
              </a:rPr>
              <a:t>2- suction cup</a:t>
            </a:r>
            <a:r>
              <a:rPr kumimoji="0" lang="en-US" kern="1200" cap="none" spc="0" normalizeH="0" baseline="0" noProof="0" dirty="0">
                <a:latin typeface="Arial" panose="020B0604020202020204" pitchFamily="34" charset="0"/>
                <a:ea typeface="+mn-ea"/>
                <a:cs typeface="Arial" panose="020B0604020202020204" pitchFamily="34" charset="0"/>
              </a:rPr>
              <a:t> is placed onto the head of the baby.</a:t>
            </a:r>
            <a:endParaRPr kumimoji="0" lang="en-US" kern="1200" cap="none" spc="0" normalizeH="0" baseline="0" noProof="0" dirty="0">
              <a:latin typeface="Arial" panose="020B0604020202020204" pitchFamily="34" charset="0"/>
              <a:ea typeface="+mn-ea"/>
              <a:cs typeface="Arial" panose="020B0604020202020204" pitchFamily="34" charset="0"/>
            </a:endParaRPr>
          </a:p>
          <a:p>
            <a:pPr marR="0" defTabSz="914400">
              <a:buClrTx/>
              <a:buSzTx/>
              <a:buFontTx/>
              <a:defRPr/>
            </a:pPr>
            <a:r>
              <a:rPr kumimoji="0" lang="en-US" kern="1200" cap="none" spc="0" normalizeH="0" baseline="0" noProof="0" dirty="0">
                <a:latin typeface="Arial" panose="020B0604020202020204" pitchFamily="34" charset="0"/>
                <a:ea typeface="+mn-ea"/>
                <a:cs typeface="Arial" panose="020B0604020202020204" pitchFamily="34" charset="0"/>
              </a:rPr>
              <a:t>3-  Correct placement of the cup directly over the </a:t>
            </a:r>
            <a:r>
              <a:rPr kumimoji="0" lang="en-US" kern="1200" cap="none" spc="0" normalizeH="0" baseline="0" noProof="0" dirty="0">
                <a:latin typeface="Arial" panose="020B0604020202020204" pitchFamily="34" charset="0"/>
                <a:ea typeface="+mn-ea"/>
                <a:cs typeface="Arial" panose="020B0604020202020204" pitchFamily="34" charset="0"/>
                <a:hlinkClick r:id="rId4" tooltip="Flexion point"/>
              </a:rPr>
              <a:t>flexion point</a:t>
            </a:r>
            <a:r>
              <a:rPr kumimoji="0" lang="en-US" kern="1200" cap="none" spc="0" normalizeH="0" baseline="0" noProof="0" dirty="0">
                <a:latin typeface="Arial" panose="020B0604020202020204" pitchFamily="34" charset="0"/>
                <a:ea typeface="+mn-ea"/>
                <a:cs typeface="Arial" panose="020B0604020202020204" pitchFamily="34" charset="0"/>
              </a:rPr>
              <a:t> (pivot point) , about 3 cm anterior from the (posterior) </a:t>
            </a:r>
            <a:r>
              <a:rPr kumimoji="0" lang="en-US" kern="1200" cap="none" spc="0" normalizeH="0" baseline="0" noProof="0" dirty="0">
                <a:latin typeface="Arial" panose="020B0604020202020204" pitchFamily="34" charset="0"/>
                <a:ea typeface="+mn-ea"/>
                <a:cs typeface="Arial" panose="020B0604020202020204" pitchFamily="34" charset="0"/>
                <a:hlinkClick r:id="rId5" tooltip="Fontanelle"/>
              </a:rPr>
              <a:t>fontanelle</a:t>
            </a:r>
            <a:r>
              <a:rPr kumimoji="0" lang="en-US" kern="1200" cap="none" spc="0" normalizeH="0" baseline="0" noProof="0" dirty="0">
                <a:latin typeface="Arial" panose="020B0604020202020204" pitchFamily="34" charset="0"/>
                <a:ea typeface="+mn-ea"/>
                <a:cs typeface="Arial" panose="020B0604020202020204" pitchFamily="34" charset="0"/>
              </a:rPr>
              <a:t>, and 6 cm posterior from the Anterior fontanelle</a:t>
            </a:r>
            <a:endParaRPr kumimoji="0" lang="en-US" kern="1200" cap="none" spc="0" normalizeH="0" baseline="0" noProof="0" dirty="0">
              <a:latin typeface="Arial" panose="020B0604020202020204" pitchFamily="34" charset="0"/>
              <a:ea typeface="+mn-ea"/>
              <a:cs typeface="Arial" panose="020B0604020202020204" pitchFamily="34" charset="0"/>
            </a:endParaRPr>
          </a:p>
          <a:p>
            <a:pPr marR="0" defTabSz="914400">
              <a:buClrTx/>
              <a:buSzTx/>
              <a:buFontTx/>
              <a:defRPr/>
            </a:pPr>
            <a:endParaRPr kumimoji="0" lang="en-US" kern="1200" cap="none" spc="0" normalizeH="0" baseline="0" noProof="0" dirty="0">
              <a:latin typeface="Arial" panose="020B0604020202020204" pitchFamily="34" charset="0"/>
              <a:ea typeface="+mn-ea"/>
              <a:cs typeface="Arial" panose="020B0604020202020204" pitchFamily="34" charset="0"/>
            </a:endParaRPr>
          </a:p>
          <a:p>
            <a:pPr marR="0" defTabSz="914400">
              <a:buClrTx/>
              <a:buSzTx/>
              <a:buFontTx/>
              <a:defRPr/>
            </a:pPr>
            <a:r>
              <a:rPr kumimoji="0" lang="en-US" b="1" u="sng" kern="1200" cap="none" spc="0" normalizeH="0" baseline="0" noProof="0" dirty="0">
                <a:solidFill>
                  <a:srgbClr val="002060"/>
                </a:solidFill>
                <a:latin typeface="Arial" panose="020B0604020202020204" pitchFamily="34" charset="0"/>
                <a:ea typeface="+mn-ea"/>
                <a:cs typeface="Arial" panose="020B0604020202020204" pitchFamily="34" charset="0"/>
              </a:rPr>
              <a:t>For proper use :</a:t>
            </a:r>
            <a:endParaRPr kumimoji="0" lang="en-US" b="1" u="sng" kern="1200" cap="none" spc="0" normalizeH="0" baseline="0" noProof="0" dirty="0">
              <a:solidFill>
                <a:srgbClr val="002060"/>
              </a:solidFill>
              <a:latin typeface="Arial" panose="020B0604020202020204" pitchFamily="34" charset="0"/>
              <a:ea typeface="+mn-ea"/>
              <a:cs typeface="Arial" panose="020B0604020202020204" pitchFamily="34" charset="0"/>
            </a:endParaRPr>
          </a:p>
          <a:p>
            <a:pPr marL="285750" marR="0" indent="-285750" defTabSz="914400">
              <a:buClrTx/>
              <a:buSzTx/>
              <a:buFontTx/>
              <a:buChar char="-"/>
              <a:defRPr/>
            </a:pPr>
            <a:r>
              <a:rPr kumimoji="0" lang="en-US" kern="1200" cap="none" spc="0" normalizeH="0" baseline="0" noProof="0" dirty="0">
                <a:latin typeface="Arial" panose="020B0604020202020204" pitchFamily="34" charset="0"/>
                <a:ea typeface="+mn-ea"/>
                <a:cs typeface="Arial" panose="020B0604020202020204" pitchFamily="34" charset="0"/>
              </a:rPr>
              <a:t>the maternal </a:t>
            </a:r>
            <a:r>
              <a:rPr kumimoji="0" lang="en-US" kern="1200" cap="none" spc="0" normalizeH="0" baseline="0" noProof="0" dirty="0">
                <a:latin typeface="Arial" panose="020B0604020202020204" pitchFamily="34" charset="0"/>
                <a:ea typeface="+mn-ea"/>
                <a:cs typeface="Arial" panose="020B0604020202020204" pitchFamily="34" charset="0"/>
                <a:hlinkClick r:id="rId6" tooltip="Cervix"/>
              </a:rPr>
              <a:t>cervix</a:t>
            </a:r>
            <a:r>
              <a:rPr kumimoji="0" lang="en-US" kern="1200" cap="none" spc="0" normalizeH="0" baseline="0" noProof="0" dirty="0">
                <a:latin typeface="Arial" panose="020B0604020202020204" pitchFamily="34" charset="0"/>
                <a:ea typeface="+mn-ea"/>
                <a:cs typeface="Arial" panose="020B0604020202020204" pitchFamily="34" charset="0"/>
              </a:rPr>
              <a:t> has to be fully dilated, </a:t>
            </a:r>
            <a:endParaRPr kumimoji="0" lang="en-US" kern="1200" cap="none" spc="0" normalizeH="0" baseline="0" noProof="0" dirty="0">
              <a:latin typeface="Arial" panose="020B0604020202020204" pitchFamily="34" charset="0"/>
              <a:ea typeface="+mn-ea"/>
              <a:cs typeface="Arial" panose="020B0604020202020204" pitchFamily="34" charset="0"/>
            </a:endParaRPr>
          </a:p>
          <a:p>
            <a:pPr marL="285750" marR="0" indent="-285750" defTabSz="914400">
              <a:buClrTx/>
              <a:buSzTx/>
              <a:buFontTx/>
              <a:buChar char="-"/>
              <a:defRPr/>
            </a:pPr>
            <a:r>
              <a:rPr kumimoji="0" lang="en-US" kern="1200" cap="none" spc="0" normalizeH="0" baseline="0" noProof="0" dirty="0">
                <a:latin typeface="Arial" panose="020B0604020202020204" pitchFamily="34" charset="0"/>
                <a:ea typeface="+mn-ea"/>
                <a:cs typeface="Arial" panose="020B0604020202020204" pitchFamily="34" charset="0"/>
              </a:rPr>
              <a:t>the head engaged in the birth canal</a:t>
            </a:r>
            <a:endParaRPr kumimoji="0" lang="en-US" kern="1200" cap="none" spc="0" normalizeH="0" baseline="0" noProof="0" dirty="0">
              <a:latin typeface="Arial" panose="020B0604020202020204" pitchFamily="34" charset="0"/>
              <a:ea typeface="+mn-ea"/>
              <a:cs typeface="Arial" panose="020B0604020202020204" pitchFamily="34" charset="0"/>
            </a:endParaRPr>
          </a:p>
          <a:p>
            <a:pPr marL="285750" marR="0" indent="-285750" defTabSz="914400">
              <a:buClrTx/>
              <a:buSzTx/>
              <a:buFontTx/>
              <a:buChar char="-"/>
              <a:defRPr/>
            </a:pPr>
            <a:r>
              <a:rPr kumimoji="0" lang="en-US" kern="1200" cap="none" spc="0" normalizeH="0" baseline="0" noProof="0" dirty="0">
                <a:latin typeface="Arial" panose="020B0604020202020204" pitchFamily="34" charset="0"/>
                <a:ea typeface="+mn-ea"/>
                <a:cs typeface="Arial" panose="020B0604020202020204" pitchFamily="34" charset="0"/>
              </a:rPr>
              <a:t>and the head position known. </a:t>
            </a:r>
            <a:endParaRPr kumimoji="0" lang="en-US" kern="1200" cap="none" spc="0" normalizeH="0" baseline="0" noProof="0" dirty="0">
              <a:latin typeface="Arial" panose="020B0604020202020204" pitchFamily="34" charset="0"/>
              <a:ea typeface="+mn-ea"/>
              <a:cs typeface="Arial" panose="020B0604020202020204" pitchFamily="34" charset="0"/>
            </a:endParaRPr>
          </a:p>
          <a:p>
            <a:pPr marL="285750" marR="0" indent="-285750" defTabSz="914400">
              <a:buClrTx/>
              <a:buSzTx/>
              <a:buFontTx/>
              <a:buChar char="-"/>
              <a:defRPr/>
            </a:pPr>
            <a:r>
              <a:rPr kumimoji="0" lang="en-US" kern="1200" cap="none" spc="0" normalizeH="0" baseline="0" noProof="0" dirty="0">
                <a:latin typeface="Arial" panose="020B0604020202020204" pitchFamily="34" charset="0"/>
                <a:ea typeface="+mn-ea"/>
                <a:cs typeface="Arial" panose="020B0604020202020204" pitchFamily="34" charset="0"/>
              </a:rPr>
              <a:t>The baby should not be </a:t>
            </a:r>
            <a:r>
              <a:rPr kumimoji="0" lang="en-US" kern="1200" cap="none" spc="0" normalizeH="0" baseline="0" noProof="0" dirty="0">
                <a:latin typeface="Arial" panose="020B0604020202020204" pitchFamily="34" charset="0"/>
                <a:ea typeface="+mn-ea"/>
                <a:cs typeface="Arial" panose="020B0604020202020204" pitchFamily="34" charset="0"/>
                <a:hlinkClick r:id="rId7" tooltip="Preterm"/>
              </a:rPr>
              <a:t>preterm</a:t>
            </a:r>
            <a:endParaRPr kumimoji="0" lang="en-US" kern="1200" cap="none" spc="0" normalizeH="0" baseline="0" noProof="0" dirty="0">
              <a:latin typeface="Arial" panose="020B0604020202020204" pitchFamily="34" charset="0"/>
              <a:ea typeface="+mn-ea"/>
              <a:cs typeface="Arial" panose="020B0604020202020204" pitchFamily="34" charset="0"/>
            </a:endParaRPr>
          </a:p>
          <a:p>
            <a:pPr marL="285750" marR="0" indent="-285750" defTabSz="914400">
              <a:buClrTx/>
              <a:buSzTx/>
              <a:buFontTx/>
              <a:buChar char="-"/>
              <a:defRPr/>
            </a:pPr>
            <a:r>
              <a:rPr kumimoji="0" lang="en-US" kern="1200" cap="none" spc="0" normalizeH="0" baseline="0" noProof="0" dirty="0">
                <a:latin typeface="Arial" panose="020B0604020202020204" pitchFamily="34" charset="0"/>
                <a:ea typeface="+mn-ea"/>
                <a:cs typeface="Arial" panose="020B0604020202020204" pitchFamily="34" charset="0"/>
              </a:rPr>
              <a:t>Not previously exposed to </a:t>
            </a:r>
            <a:r>
              <a:rPr kumimoji="0" lang="en-US" kern="1200" cap="none" spc="0" normalizeH="0" baseline="0" noProof="0" dirty="0">
                <a:latin typeface="Arial" panose="020B0604020202020204" pitchFamily="34" charset="0"/>
                <a:ea typeface="+mn-ea"/>
                <a:cs typeface="Arial" panose="020B0604020202020204" pitchFamily="34" charset="0"/>
                <a:hlinkClick r:id="rId8" tooltip="Scalp sampling (page does not exist)"/>
              </a:rPr>
              <a:t>scalp sampling</a:t>
            </a:r>
            <a:r>
              <a:rPr kumimoji="0" lang="en-US" kern="1200" cap="none" spc="0" normalizeH="0" baseline="0" noProof="0" dirty="0">
                <a:latin typeface="Arial" panose="020B0604020202020204" pitchFamily="34" charset="0"/>
                <a:ea typeface="+mn-ea"/>
                <a:cs typeface="Arial" panose="020B0604020202020204" pitchFamily="34" charset="0"/>
              </a:rPr>
              <a:t> or failed </a:t>
            </a:r>
            <a:r>
              <a:rPr kumimoji="0" lang="en-US" kern="1200" cap="none" spc="0" normalizeH="0" baseline="0" noProof="0" dirty="0">
                <a:latin typeface="Arial" panose="020B0604020202020204" pitchFamily="34" charset="0"/>
                <a:ea typeface="+mn-ea"/>
                <a:cs typeface="Arial" panose="020B0604020202020204" pitchFamily="34" charset="0"/>
                <a:hlinkClick r:id="rId9" tooltip="Forceps in childbirth"/>
              </a:rPr>
              <a:t>forceps delivery</a:t>
            </a:r>
            <a:r>
              <a:rPr kumimoji="0" lang="en-US" kern="1200" cap="none" spc="0" normalizeH="0" baseline="0" noProof="0" dirty="0">
                <a:latin typeface="Arial" panose="020B0604020202020204" pitchFamily="34" charset="0"/>
                <a:ea typeface="+mn-ea"/>
                <a:cs typeface="Arial" panose="020B0604020202020204" pitchFamily="34" charset="0"/>
              </a:rPr>
              <a:t>.</a:t>
            </a:r>
            <a:r>
              <a:rPr kumimoji="0" lang="en-US" kern="1200" cap="none" spc="0" normalizeH="0" baseline="30000" noProof="0" dirty="0">
                <a:latin typeface="Arial" panose="020B0604020202020204" pitchFamily="34" charset="0"/>
                <a:ea typeface="+mn-ea"/>
                <a:cs typeface="Arial" panose="020B0604020202020204" pitchFamily="34" charset="0"/>
                <a:hlinkClick r:id="rId10"/>
              </a:rPr>
              <a:t>[3]</a:t>
            </a:r>
            <a:r>
              <a:rPr kumimoji="0" lang="en-US" kern="1200" cap="none" spc="0" normalizeH="0" baseline="0" noProof="0" dirty="0">
                <a:latin typeface="Arial" panose="020B0604020202020204" pitchFamily="34" charset="0"/>
                <a:ea typeface="+mn-ea"/>
                <a:cs typeface="Arial" panose="020B0604020202020204" pitchFamily="34" charset="0"/>
              </a:rPr>
              <a:t> If the </a:t>
            </a:r>
            <a:r>
              <a:rPr kumimoji="0" lang="en-US" kern="1200" cap="none" spc="0" normalizeH="0" baseline="0" noProof="0" dirty="0" err="1">
                <a:latin typeface="Arial" panose="020B0604020202020204" pitchFamily="34" charset="0"/>
                <a:ea typeface="+mn-ea"/>
                <a:cs typeface="Arial" panose="020B0604020202020204" pitchFamily="34" charset="0"/>
              </a:rPr>
              <a:t>ventouse</a:t>
            </a:r>
            <a:r>
              <a:rPr kumimoji="0" lang="en-US" kern="1200" cap="none" spc="0" normalizeH="0" baseline="0" noProof="0" dirty="0">
                <a:latin typeface="Arial" panose="020B0604020202020204" pitchFamily="34" charset="0"/>
                <a:ea typeface="+mn-ea"/>
                <a:cs typeface="Arial" panose="020B0604020202020204" pitchFamily="34" charset="0"/>
              </a:rPr>
              <a:t> attempt fails</a:t>
            </a:r>
            <a:endParaRPr kumimoji="0" lang="en-US" kern="1200" cap="none" spc="0" normalizeH="0" baseline="0" noProof="0" dirty="0">
              <a:latin typeface="Arial" panose="020B0604020202020204" pitchFamily="34" charset="0"/>
              <a:ea typeface="+mn-ea"/>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عنوان 1"/>
          <p:cNvSpPr>
            <a:spLocks noGrp="1"/>
          </p:cNvSpPr>
          <p:nvPr>
            <p:ph type="title"/>
          </p:nvPr>
        </p:nvSpPr>
        <p:spPr>
          <a:ln/>
        </p:spPr>
        <p:txBody>
          <a:bodyPr vert="horz" wrap="square" lIns="91440" tIns="45720" rIns="91440" bIns="45720" anchor="t"/>
          <a:p>
            <a:pPr defTabSz="457200" eaLnBrk="1" hangingPunct="1">
              <a:buNone/>
            </a:pPr>
            <a:r>
              <a:rPr lang="en-US" altLang="en-US" kern="1200" dirty="0">
                <a:latin typeface="+mj-lt"/>
                <a:ea typeface="+mj-ea"/>
                <a:cs typeface="+mj-cs"/>
              </a:rPr>
              <a:t>  </a:t>
            </a:r>
            <a:endParaRPr lang="ar-JO" altLang="en-US" kern="1200" dirty="0">
              <a:latin typeface="+mj-lt"/>
              <a:ea typeface="Tahoma" panose="020B0604030504040204" pitchFamily="34" charset="0"/>
              <a:cs typeface="+mj-cs"/>
            </a:endParaRPr>
          </a:p>
        </p:txBody>
      </p:sp>
      <p:sp>
        <p:nvSpPr>
          <p:cNvPr id="36867" name="عنصر نائب للمحتوى 2"/>
          <p:cNvSpPr>
            <a:spLocks noGrp="1"/>
          </p:cNvSpPr>
          <p:nvPr>
            <p:ph idx="1"/>
          </p:nvPr>
        </p:nvSpPr>
        <p:spPr>
          <a:xfrm>
            <a:off x="323850" y="427038"/>
            <a:ext cx="8229600" cy="5364163"/>
          </a:xfrm>
        </p:spPr>
        <p:txBody>
          <a:bodyPr vert="horz" wrap="square" lIns="91440" tIns="45720" rIns="91440" bIns="45720" numCol="1" rtlCol="0" anchor="t" anchorCtr="0" compatLnSpc="1">
            <a:normAutofit fontScale="77500" lnSpcReduction="20000"/>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sz="4000" b="1"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Advantages</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of VE : </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Arial" panose="020B0604020202020204" pitchFamily="34" charset="0"/>
              <a:buNone/>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1- less training</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Arial" panose="020B0604020202020204" pitchFamily="34" charset="0"/>
              <a:buNone/>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 no risk of excessive traction</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Arial" panose="020B0604020202020204" pitchFamily="34" charset="0"/>
              <a:buNone/>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3-clear cut roles</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Arial" panose="020B0604020202020204" pitchFamily="34" charset="0"/>
              <a:buNone/>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4-less injury to mother</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Arial" panose="020B0604020202020204" pitchFamily="34" charset="0"/>
              <a:buNone/>
              <a:defRPr/>
            </a:pP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endParaRPr kumimoji="0" lang="en-US" sz="4000" b="1"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sz="4000" b="1"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Disdvantages</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Arial" panose="020B0604020202020204" pitchFamily="34" charset="0"/>
              <a:buNone/>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1-cannot used for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sym typeface="Wingdings" panose="05000000000000000000" pitchFamily="2" charset="2"/>
              </a:rPr>
              <a:t> preterm , face or breech </a:t>
            </a:r>
            <a:r>
              <a:rPr kumimoji="0" lang="en-US" sz="2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sym typeface="Wingdings" panose="05000000000000000000" pitchFamily="2" charset="2"/>
              </a:rPr>
              <a:t>presentaion</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sym typeface="Wingdings" panose="05000000000000000000" pitchFamily="2" charset="2"/>
              </a:rPr>
              <a:t> , and the mother is unable to assist the delivery with expulsive effort</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sym typeface="Wingdings" panose="05000000000000000000" pitchFamily="2" charset="2"/>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Arial" panose="020B0604020202020204" pitchFamily="34" charset="0"/>
              <a:buNone/>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sym typeface="Wingdings" panose="05000000000000000000" pitchFamily="2" charset="2"/>
              </a:rPr>
              <a:t>2-need more complex equipments</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sym typeface="Wingdings" panose="05000000000000000000" pitchFamily="2" charset="2"/>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Arial" panose="020B0604020202020204" pitchFamily="34" charset="0"/>
              <a:buNone/>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sym typeface="Wingdings" panose="05000000000000000000" pitchFamily="2" charset="2"/>
              </a:rPr>
              <a:t>3-more trauma for baby</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Content Placeholder 2"/>
          <p:cNvSpPr>
            <a:spLocks noGrp="1"/>
          </p:cNvSpPr>
          <p:nvPr>
            <p:ph idx="1"/>
          </p:nvPr>
        </p:nvSpPr>
        <p:spPr>
          <a:xfrm>
            <a:off x="179388" y="908050"/>
            <a:ext cx="8001000" cy="4351338"/>
          </a:xfrm>
          <a:ln/>
        </p:spPr>
        <p:txBody>
          <a:bodyPr vert="horz" wrap="square" lIns="91440" tIns="45720" rIns="91440" bIns="45720" anchor="t"/>
          <a:p>
            <a:pPr eaLnBrk="1" hangingPunct="1">
              <a:buFontTx/>
              <a:buNone/>
            </a:pPr>
            <a:r>
              <a:rPr lang="en-US" altLang="en-US" dirty="0"/>
              <a:t>The </a:t>
            </a:r>
            <a:r>
              <a:rPr lang="en-US" altLang="en-US" sz="3600" b="1" dirty="0"/>
              <a:t>ventouse</a:t>
            </a:r>
            <a:r>
              <a:rPr lang="en-US" altLang="en-US" dirty="0"/>
              <a:t> compared to forceps </a:t>
            </a:r>
            <a:r>
              <a:rPr lang="en-US" altLang="en-US" sz="2400" b="1" u="sng" dirty="0">
                <a:solidFill>
                  <a:srgbClr val="FF0000"/>
                </a:solidFill>
              </a:rPr>
              <a:t>is more likely </a:t>
            </a:r>
            <a:r>
              <a:rPr lang="en-US" altLang="en-US" b="1" dirty="0"/>
              <a:t>to be</a:t>
            </a:r>
            <a:r>
              <a:rPr lang="en-US" altLang="en-US" dirty="0"/>
              <a:t> </a:t>
            </a:r>
            <a:r>
              <a:rPr lang="en-US" altLang="en-US" b="1" dirty="0"/>
              <a:t>associated with :</a:t>
            </a:r>
            <a:endParaRPr lang="en-US" altLang="en-US" b="1" dirty="0"/>
          </a:p>
          <a:p>
            <a:pPr eaLnBrk="1" hangingPunct="1">
              <a:buChar char=""/>
            </a:pPr>
            <a:endParaRPr lang="en-US" altLang="en-US" dirty="0"/>
          </a:p>
          <a:p>
            <a:pPr eaLnBrk="1" hangingPunct="1">
              <a:buFont typeface="Wingdings" panose="05000000000000000000" pitchFamily="2" charset="2"/>
              <a:buChar char="Ø"/>
            </a:pPr>
            <a:r>
              <a:rPr lang="en-US" altLang="en-US" dirty="0"/>
              <a:t>Failure to achieve a vaginal delivery.</a:t>
            </a:r>
            <a:endParaRPr lang="en-US" altLang="en-US" dirty="0"/>
          </a:p>
          <a:p>
            <a:pPr eaLnBrk="1" hangingPunct="1">
              <a:buFont typeface="Wingdings" panose="05000000000000000000" pitchFamily="2" charset="2"/>
              <a:buChar char="Ø"/>
            </a:pPr>
            <a:r>
              <a:rPr lang="en-US" altLang="en-US" dirty="0"/>
              <a:t>Cephalohaematoma (subperiosteal bleed).</a:t>
            </a:r>
            <a:endParaRPr lang="en-US" altLang="en-US" dirty="0"/>
          </a:p>
          <a:p>
            <a:pPr eaLnBrk="1" hangingPunct="1">
              <a:buFont typeface="Wingdings" panose="05000000000000000000" pitchFamily="2" charset="2"/>
              <a:buChar char="Ø"/>
            </a:pPr>
            <a:r>
              <a:rPr lang="en-US" altLang="en-US" dirty="0"/>
              <a:t>Retinal haemorrhage.</a:t>
            </a:r>
            <a:endParaRPr lang="en-US" altLang="en-US" dirty="0"/>
          </a:p>
          <a:p>
            <a:pPr eaLnBrk="1" hangingPunct="1">
              <a:buFont typeface="Wingdings" panose="05000000000000000000" pitchFamily="2" charset="2"/>
              <a:buChar char="Ø"/>
            </a:pPr>
            <a:r>
              <a:rPr lang="en-US" altLang="en-US" dirty="0"/>
              <a:t>Maternal worries about the baby.</a:t>
            </a:r>
            <a:endParaRPr lang="ar-JO" altLang="en-US" dirty="0">
              <a:ea typeface="Tahoma" panose="020B0604030504040204" pitchFamily="34" charset="0"/>
            </a:endParaRPr>
          </a:p>
        </p:txBody>
      </p:sp>
      <p:sp>
        <p:nvSpPr>
          <p:cNvPr id="46083" name="Content Placeholder 2"/>
          <p:cNvSpPr txBox="1"/>
          <p:nvPr/>
        </p:nvSpPr>
        <p:spPr>
          <a:xfrm>
            <a:off x="207963" y="4005263"/>
            <a:ext cx="8229600" cy="4525962"/>
          </a:xfrm>
          <a:prstGeom prst="rect">
            <a:avLst/>
          </a:prstGeom>
          <a:noFill/>
          <a:ln w="9525">
            <a:noFill/>
          </a:ln>
        </p:spPr>
        <p:txBody>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342900" lvl="0" indent="-342900" defTabSz="457200" eaLnBrk="1" hangingPunct="1">
              <a:buFontTx/>
              <a:buNone/>
            </a:pPr>
            <a:r>
              <a:rPr lang="en-US" altLang="en-US" dirty="0">
                <a:cs typeface="Arial" panose="020B0604020202020204" pitchFamily="34" charset="0"/>
              </a:rPr>
              <a:t>The </a:t>
            </a:r>
            <a:r>
              <a:rPr lang="en-US" altLang="en-US" sz="2400" b="1" dirty="0">
                <a:cs typeface="Arial" panose="020B0604020202020204" pitchFamily="34" charset="0"/>
              </a:rPr>
              <a:t>ventouse</a:t>
            </a:r>
            <a:r>
              <a:rPr lang="en-US" altLang="en-US" dirty="0">
                <a:cs typeface="Arial" panose="020B0604020202020204" pitchFamily="34" charset="0"/>
              </a:rPr>
              <a:t> compared to forceps is </a:t>
            </a:r>
            <a:r>
              <a:rPr lang="en-US" altLang="en-US" b="1" u="sng" dirty="0">
                <a:solidFill>
                  <a:srgbClr val="055F09"/>
                </a:solidFill>
                <a:cs typeface="Arial" panose="020B0604020202020204" pitchFamily="34" charset="0"/>
              </a:rPr>
              <a:t>significantly less likely to be </a:t>
            </a:r>
            <a:r>
              <a:rPr lang="en-US" altLang="en-US" b="1" dirty="0">
                <a:cs typeface="Arial" panose="020B0604020202020204" pitchFamily="34" charset="0"/>
              </a:rPr>
              <a:t>associated </a:t>
            </a:r>
            <a:r>
              <a:rPr lang="en-US" altLang="en-US" dirty="0">
                <a:cs typeface="Arial" panose="020B0604020202020204" pitchFamily="34" charset="0"/>
              </a:rPr>
              <a:t>With: </a:t>
            </a:r>
            <a:endParaRPr lang="en-US" altLang="en-US" dirty="0">
              <a:cs typeface="Arial" panose="020B0604020202020204" pitchFamily="34" charset="0"/>
            </a:endParaRPr>
          </a:p>
          <a:p>
            <a:pPr marL="342900" lvl="0" indent="-342900" defTabSz="457200" eaLnBrk="1" hangingPunct="1">
              <a:buFont typeface="Wingdings" panose="05000000000000000000" pitchFamily="2" charset="2"/>
              <a:buChar char="Ø"/>
            </a:pPr>
            <a:r>
              <a:rPr lang="en-US" altLang="en-US" dirty="0">
                <a:cs typeface="Arial" panose="020B0604020202020204" pitchFamily="34" charset="0"/>
              </a:rPr>
              <a:t>Use of maternal regional/general anaesthesia.</a:t>
            </a:r>
            <a:endParaRPr lang="en-US" altLang="en-US" dirty="0">
              <a:cs typeface="Arial" panose="020B0604020202020204" pitchFamily="34" charset="0"/>
            </a:endParaRPr>
          </a:p>
          <a:p>
            <a:pPr marL="342900" lvl="0" indent="-342900" defTabSz="457200" eaLnBrk="1" hangingPunct="1">
              <a:buFont typeface="Wingdings" panose="05000000000000000000" pitchFamily="2" charset="2"/>
              <a:buChar char="Ø"/>
            </a:pPr>
            <a:r>
              <a:rPr lang="en-US" altLang="en-US" dirty="0">
                <a:cs typeface="Arial" panose="020B0604020202020204" pitchFamily="34" charset="0"/>
              </a:rPr>
              <a:t>Significant maternal perineal and vaginal trauma.</a:t>
            </a:r>
            <a:endParaRPr lang="en-US" altLang="en-US" dirty="0">
              <a:cs typeface="Arial" panose="020B0604020202020204" pitchFamily="34" charset="0"/>
            </a:endParaRPr>
          </a:p>
          <a:p>
            <a:pPr marL="342900" lvl="0" indent="-342900" defTabSz="457200" eaLnBrk="1" hangingPunct="1">
              <a:buFont typeface="Wingdings" panose="05000000000000000000" pitchFamily="2" charset="2"/>
              <a:buChar char="Ø"/>
            </a:pPr>
            <a:r>
              <a:rPr lang="en-US" altLang="en-US" dirty="0">
                <a:cs typeface="Arial" panose="020B0604020202020204" pitchFamily="34" charset="0"/>
              </a:rPr>
              <a:t>Severe perineal pain at 24 hours.</a:t>
            </a:r>
            <a:endParaRPr lang="en-US" altLang="en-US" dirty="0">
              <a:ea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Content Placeholder 2"/>
          <p:cNvSpPr>
            <a:spLocks noGrp="1"/>
          </p:cNvSpPr>
          <p:nvPr>
            <p:ph idx="1"/>
          </p:nvPr>
        </p:nvSpPr>
        <p:spPr>
          <a:xfrm>
            <a:off x="395288" y="620713"/>
            <a:ext cx="6348412" cy="3881437"/>
          </a:xfrm>
          <a:ln/>
        </p:spPr>
        <p:txBody>
          <a:bodyPr vert="horz" wrap="square" lIns="91440" tIns="45720" rIns="91440" bIns="45720" anchor="t"/>
          <a:p>
            <a:pPr eaLnBrk="1" hangingPunct="1">
              <a:buFontTx/>
              <a:buNone/>
            </a:pPr>
            <a:r>
              <a:rPr lang="en-US" altLang="en-US" dirty="0"/>
              <a:t>The ventouse compared to forceps is </a:t>
            </a:r>
            <a:r>
              <a:rPr lang="en-US" altLang="en-US" b="1" dirty="0"/>
              <a:t>similar in terms of:</a:t>
            </a:r>
            <a:endParaRPr lang="en-US" altLang="en-US" b="1" dirty="0"/>
          </a:p>
          <a:p>
            <a:pPr eaLnBrk="1" hangingPunct="1">
              <a:buFont typeface="Wingdings" panose="05000000000000000000" pitchFamily="2" charset="2"/>
              <a:buChar char="Ø"/>
            </a:pPr>
            <a:r>
              <a:rPr lang="en-US" altLang="en-US" dirty="0"/>
              <a:t>Delivery by caesarean section (where failed vacuum is completed by forceps).</a:t>
            </a:r>
            <a:endParaRPr lang="en-US" altLang="en-US" dirty="0"/>
          </a:p>
          <a:p>
            <a:pPr eaLnBrk="1" hangingPunct="1">
              <a:buFont typeface="Wingdings" panose="05000000000000000000" pitchFamily="2" charset="2"/>
              <a:buChar char="Ø"/>
            </a:pPr>
            <a:r>
              <a:rPr lang="en-US" altLang="en-US" dirty="0"/>
              <a:t>Low 5 minute Apgar scores.</a:t>
            </a:r>
            <a:endParaRPr lang="en-US" altLang="en-US" dirty="0"/>
          </a:p>
        </p:txBody>
      </p:sp>
      <p:pic>
        <p:nvPicPr>
          <p:cNvPr id="47107" name="Picture 1"/>
          <p:cNvPicPr>
            <a:picLocks noChangeAspect="1"/>
          </p:cNvPicPr>
          <p:nvPr/>
        </p:nvPicPr>
        <p:blipFill>
          <a:blip r:embed="rId1"/>
          <a:stretch>
            <a:fillRect/>
          </a:stretch>
        </p:blipFill>
        <p:spPr>
          <a:xfrm>
            <a:off x="1331913" y="2560638"/>
            <a:ext cx="5976937" cy="389255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عنصر نائب للمحتوى 3"/>
          <p:cNvGraphicFramePr>
            <a:graphicFrameLocks noGrp="1"/>
          </p:cNvGraphicFramePr>
          <p:nvPr>
            <p:ph idx="1"/>
          </p:nvPr>
        </p:nvGraphicFramePr>
        <p:xfrm>
          <a:off x="4763" y="0"/>
          <a:ext cx="9139238" cy="7192963"/>
        </p:xfrm>
        <a:graphic>
          <a:graphicData uri="http://schemas.openxmlformats.org/drawingml/2006/table">
            <a:tbl>
              <a:tblPr firstRow="1" bandRow="1">
                <a:tableStyleId>{5C22544A-7EE6-4342-B048-85BDC9FD1C3A}</a:tableStyleId>
              </a:tblPr>
              <a:tblGrid>
                <a:gridCol w="1805659"/>
                <a:gridCol w="312490"/>
                <a:gridCol w="1841009"/>
                <a:gridCol w="274314"/>
                <a:gridCol w="2643209"/>
                <a:gridCol w="2262556"/>
              </a:tblGrid>
              <a:tr h="304783">
                <a:tc>
                  <a:txBody>
                    <a:bodyPr/>
                    <a:lstStyle/>
                    <a:p>
                      <a:pPr algn="ctr" rtl="1"/>
                      <a:r>
                        <a:rPr lang="en-US" altLang="en-US" sz="1400" b="1" dirty="0" smtClean="0">
                          <a:latin typeface="+mn-lt"/>
                        </a:rPr>
                        <a:t>operative </a:t>
                      </a:r>
                      <a:endParaRPr lang="ar-JO" sz="1400" b="1" dirty="0">
                        <a:latin typeface="+mn-lt"/>
                      </a:endParaRPr>
                    </a:p>
                  </a:txBody>
                  <a:tcPr marL="68580" marR="68580" marT="45716" marB="45716"/>
                </a:tc>
                <a:tc gridSpan="2">
                  <a:txBody>
                    <a:bodyPr/>
                    <a:lstStyle/>
                    <a:p>
                      <a:pPr algn="ctr" rtl="1"/>
                      <a:r>
                        <a:rPr lang="en-US" sz="1400" b="1" kern="1200" dirty="0" smtClean="0">
                          <a:solidFill>
                            <a:schemeClr val="lt1"/>
                          </a:solidFill>
                          <a:latin typeface="+mn-lt"/>
                          <a:ea typeface="+mn-ea"/>
                          <a:cs typeface="+mn-cs"/>
                        </a:rPr>
                        <a:t>vacuum  </a:t>
                      </a:r>
                      <a:endParaRPr lang="ar-JO" sz="1400" b="1" dirty="0">
                        <a:latin typeface="+mn-lt"/>
                      </a:endParaRPr>
                    </a:p>
                  </a:txBody>
                  <a:tcPr marL="68580" marR="68580" marT="45716" marB="45716"/>
                </a:tc>
                <a:tc hMerge="1">
                  <a:tcPr/>
                </a:tc>
                <a:tc gridSpan="2">
                  <a:txBody>
                    <a:bodyPr/>
                    <a:lstStyle/>
                    <a:p>
                      <a:pPr algn="ctr" rtl="1"/>
                      <a:r>
                        <a:rPr lang="en-US" sz="1400" b="1" dirty="0" smtClean="0">
                          <a:latin typeface="+mn-lt"/>
                        </a:rPr>
                        <a:t>Forceps </a:t>
                      </a:r>
                      <a:endParaRPr lang="ar-JO" sz="1400" b="1" dirty="0">
                        <a:latin typeface="+mn-lt"/>
                      </a:endParaRPr>
                    </a:p>
                  </a:txBody>
                  <a:tcPr marL="68580" marR="68580" marT="45716" marB="45716"/>
                </a:tc>
                <a:tc hMerge="1">
                  <a:tcPr/>
                </a:tc>
                <a:tc>
                  <a:txBody>
                    <a:bodyPr/>
                    <a:lstStyle/>
                    <a:p>
                      <a:pPr rtl="1"/>
                      <a:endParaRPr lang="ar-JO" sz="1400" b="0">
                        <a:latin typeface="+mn-lt"/>
                      </a:endParaRPr>
                    </a:p>
                  </a:txBody>
                  <a:tcPr marL="68580" marR="68580" marT="45716" marB="45716"/>
                </a:tc>
              </a:tr>
              <a:tr h="1371539">
                <a:tc gridSpan="5">
                  <a:txBody>
                    <a:bodyPr/>
                    <a:lstStyle/>
                    <a:p>
                      <a:pPr algn="l" rtl="1"/>
                      <a:r>
                        <a:rPr lang="en-US" sz="1400" b="0" dirty="0" smtClean="0">
                          <a:latin typeface="+mn-lt"/>
                        </a:rPr>
                        <a:t>1- delay in second stage of labor (</a:t>
                      </a:r>
                      <a:r>
                        <a:rPr lang="en-US" sz="1400" b="0" dirty="0" err="1" smtClean="0">
                          <a:latin typeface="+mn-lt"/>
                        </a:rPr>
                        <a:t>eg</a:t>
                      </a:r>
                      <a:r>
                        <a:rPr lang="en-US" sz="1400" b="0" dirty="0" smtClean="0">
                          <a:latin typeface="+mn-lt"/>
                        </a:rPr>
                        <a:t>. </a:t>
                      </a:r>
                      <a:r>
                        <a:rPr lang="en-US" sz="1400" b="0" dirty="0" smtClean="0">
                          <a:latin typeface="+mn-lt"/>
                          <a:cs typeface="Times New Roman" panose="02020603050405020304" pitchFamily="18" charset="0"/>
                        </a:rPr>
                        <a:t>Uterine inertia)</a:t>
                      </a:r>
                      <a:endParaRPr lang="en-US" sz="1400" b="0" dirty="0" smtClean="0">
                        <a:latin typeface="+mn-lt"/>
                      </a:endParaRPr>
                    </a:p>
                    <a:p>
                      <a:pPr algn="l" rtl="1"/>
                      <a:r>
                        <a:rPr lang="en-US" sz="1400" b="0" dirty="0" smtClean="0">
                          <a:latin typeface="+mn-lt"/>
                        </a:rPr>
                        <a:t>2-Maternal indications (</a:t>
                      </a:r>
                      <a:r>
                        <a:rPr lang="en-US" sz="1400" b="0" dirty="0" smtClean="0">
                          <a:solidFill>
                            <a:srgbClr val="FF0000"/>
                          </a:solidFill>
                          <a:latin typeface="+mn-lt"/>
                          <a:cs typeface="Times New Roman" panose="02020603050405020304" pitchFamily="18" charset="0"/>
                        </a:rPr>
                        <a:t>Pre-</a:t>
                      </a:r>
                      <a:r>
                        <a:rPr lang="en-US" sz="1400" b="0" dirty="0" err="1" smtClean="0">
                          <a:solidFill>
                            <a:srgbClr val="FF0000"/>
                          </a:solidFill>
                          <a:latin typeface="+mn-lt"/>
                          <a:cs typeface="Times New Roman" panose="02020603050405020304" pitchFamily="18" charset="0"/>
                        </a:rPr>
                        <a:t>eclampsia</a:t>
                      </a:r>
                      <a:r>
                        <a:rPr lang="en-US" sz="1400" b="0" dirty="0" smtClean="0">
                          <a:solidFill>
                            <a:srgbClr val="FF0000"/>
                          </a:solidFill>
                          <a:latin typeface="+mn-lt"/>
                          <a:cs typeface="Times New Roman" panose="02020603050405020304" pitchFamily="18" charset="0"/>
                        </a:rPr>
                        <a:t> </a:t>
                      </a:r>
                      <a:r>
                        <a:rPr lang="en-US" sz="1400" b="0" dirty="0" smtClean="0">
                          <a:latin typeface="+mn-lt"/>
                          <a:cs typeface="Times New Roman" panose="02020603050405020304" pitchFamily="18" charset="0"/>
                        </a:rPr>
                        <a:t>, </a:t>
                      </a:r>
                      <a:r>
                        <a:rPr lang="en-US" sz="1400" b="0" dirty="0" err="1" smtClean="0">
                          <a:latin typeface="+mn-lt"/>
                          <a:cs typeface="Times New Roman" panose="02020603050405020304" pitchFamily="18" charset="0"/>
                        </a:rPr>
                        <a:t>Intrapartum</a:t>
                      </a:r>
                      <a:r>
                        <a:rPr lang="en-US" sz="1400" b="0" dirty="0" smtClean="0">
                          <a:latin typeface="+mn-lt"/>
                          <a:cs typeface="Times New Roman" panose="02020603050405020304" pitchFamily="18" charset="0"/>
                        </a:rPr>
                        <a:t> infection , bleeding ,</a:t>
                      </a:r>
                      <a:r>
                        <a:rPr lang="en-US" sz="1400" b="0" baseline="0" dirty="0" smtClean="0">
                          <a:latin typeface="+mn-lt"/>
                          <a:cs typeface="Times New Roman" panose="02020603050405020304" pitchFamily="18" charset="0"/>
                        </a:rPr>
                        <a:t> </a:t>
                      </a:r>
                      <a:r>
                        <a:rPr lang="en-US" sz="1400" b="0" dirty="0" smtClean="0">
                          <a:latin typeface="+mn-lt"/>
                          <a:cs typeface="Times New Roman" panose="02020603050405020304" pitchFamily="18" charset="0"/>
                        </a:rPr>
                        <a:t>Cardiac or pulmonary diseases)</a:t>
                      </a:r>
                      <a:endParaRPr lang="en-US" sz="1400" b="0" dirty="0" smtClean="0">
                        <a:latin typeface="+mn-lt"/>
                      </a:endParaRPr>
                    </a:p>
                    <a:p>
                      <a:pPr algn="l" rtl="1"/>
                      <a:r>
                        <a:rPr lang="en-US" sz="1400" b="0" dirty="0" smtClean="0">
                          <a:latin typeface="+mn-lt"/>
                        </a:rPr>
                        <a:t>3-Fetal indications (</a:t>
                      </a:r>
                      <a:r>
                        <a:rPr lang="en-US" sz="1400" b="0" dirty="0" smtClean="0">
                          <a:latin typeface="+mn-lt"/>
                          <a:cs typeface="Times New Roman" panose="02020603050405020304" pitchFamily="18" charset="0"/>
                        </a:rPr>
                        <a:t>Fetal distress or </a:t>
                      </a:r>
                      <a:r>
                        <a:rPr lang="en-US" sz="1400" b="0" dirty="0" smtClean="0">
                          <a:latin typeface="+mn-lt"/>
                        </a:rPr>
                        <a:t>compromise  “</a:t>
                      </a:r>
                      <a:r>
                        <a:rPr lang="en-US" sz="1400" b="0" dirty="0" smtClean="0">
                          <a:latin typeface="+mn-lt"/>
                          <a:cs typeface="Times New Roman" panose="02020603050405020304" pitchFamily="18" charset="0"/>
                        </a:rPr>
                        <a:t>Abnormal </a:t>
                      </a:r>
                      <a:r>
                        <a:rPr lang="en-US" sz="1400" b="0" dirty="0" smtClean="0">
                          <a:solidFill>
                            <a:srgbClr val="FF0000"/>
                          </a:solidFill>
                          <a:latin typeface="+mn-lt"/>
                          <a:cs typeface="Times New Roman" panose="02020603050405020304" pitchFamily="18" charset="0"/>
                        </a:rPr>
                        <a:t>heart rate </a:t>
                      </a:r>
                      <a:r>
                        <a:rPr lang="en-US" sz="1400" b="0" dirty="0" smtClean="0">
                          <a:latin typeface="+mn-lt"/>
                          <a:cs typeface="Times New Roman" panose="02020603050405020304" pitchFamily="18" charset="0"/>
                        </a:rPr>
                        <a:t>pattern , Abnormal </a:t>
                      </a:r>
                      <a:r>
                        <a:rPr lang="en-US" sz="1400" b="0" dirty="0" smtClean="0">
                          <a:solidFill>
                            <a:srgbClr val="FF0000"/>
                          </a:solidFill>
                          <a:latin typeface="+mn-lt"/>
                          <a:cs typeface="Times New Roman" panose="02020603050405020304" pitchFamily="18" charset="0"/>
                        </a:rPr>
                        <a:t>scalp blood pH </a:t>
                      </a:r>
                      <a:r>
                        <a:rPr lang="en-US" sz="1400" b="0" dirty="0" smtClean="0">
                          <a:latin typeface="+mn-lt"/>
                          <a:cs typeface="Times New Roman" panose="02020603050405020304" pitchFamily="18" charset="0"/>
                        </a:rPr>
                        <a:t>“ ,</a:t>
                      </a:r>
                      <a:r>
                        <a:rPr lang="en-US" sz="1400" b="0" dirty="0" smtClean="0">
                          <a:solidFill>
                            <a:srgbClr val="FF0000"/>
                          </a:solidFill>
                          <a:latin typeface="+mn-lt"/>
                        </a:rPr>
                        <a:t>Fetal </a:t>
                      </a:r>
                      <a:r>
                        <a:rPr lang="en-US" sz="1400" b="0" dirty="0" err="1" smtClean="0">
                          <a:solidFill>
                            <a:srgbClr val="FF0000"/>
                          </a:solidFill>
                          <a:latin typeface="+mn-lt"/>
                        </a:rPr>
                        <a:t>malpositions</a:t>
                      </a:r>
                      <a:r>
                        <a:rPr lang="en-US" sz="1400" b="0" dirty="0" smtClean="0">
                          <a:solidFill>
                            <a:srgbClr val="FF0000"/>
                          </a:solidFill>
                          <a:latin typeface="+mn-lt"/>
                        </a:rPr>
                        <a:t> </a:t>
                      </a:r>
                      <a:r>
                        <a:rPr lang="en-US" sz="1400" b="0" dirty="0" smtClean="0">
                          <a:latin typeface="+mn-lt"/>
                        </a:rPr>
                        <a:t>including the after-coming head in breech vaginal delivery</a:t>
                      </a:r>
                      <a:r>
                        <a:rPr lang="en-US" sz="1400" b="0" baseline="0" dirty="0" smtClean="0">
                          <a:latin typeface="+mn-lt"/>
                        </a:rPr>
                        <a:t>) </a:t>
                      </a:r>
                      <a:endParaRPr lang="ar-JO" sz="1400" b="0" dirty="0">
                        <a:latin typeface="+mn-lt"/>
                      </a:endParaRPr>
                    </a:p>
                  </a:txBody>
                  <a:tcPr marL="68580" marR="68580" marT="45716" marB="45716"/>
                </a:tc>
                <a:tc hMerge="1">
                  <a:tcPr/>
                </a:tc>
                <a:tc hMerge="1">
                  <a:tcPr/>
                </a:tc>
                <a:tc hMerge="1">
                  <a:tcPr/>
                </a:tc>
                <a:tc hMerge="1">
                  <a:tcPr/>
                </a:tc>
                <a:tc>
                  <a:txBody>
                    <a:bodyPr/>
                    <a:lstStyle/>
                    <a:p>
                      <a:pPr rtl="1"/>
                      <a:r>
                        <a:rPr lang="en-US" sz="1400" b="1" dirty="0" smtClean="0">
                          <a:latin typeface="+mn-lt"/>
                        </a:rPr>
                        <a:t>indications</a:t>
                      </a:r>
                      <a:endParaRPr lang="ar-JO" sz="1400" b="1" dirty="0">
                        <a:latin typeface="+mn-lt"/>
                      </a:endParaRPr>
                    </a:p>
                  </a:txBody>
                  <a:tcPr marL="68580" marR="68580" marT="45716" marB="45716"/>
                </a:tc>
              </a:tr>
              <a:tr h="2438294">
                <a:tc gridSpan="2">
                  <a:txBody>
                    <a:bodyPr/>
                    <a:lstStyle/>
                    <a:p>
                      <a:pPr algn="l" rtl="1"/>
                      <a:r>
                        <a:rPr lang="en-US" sz="1400" b="0" dirty="0" smtClean="0">
                          <a:latin typeface="+mn-lt"/>
                        </a:rPr>
                        <a:t>1- </a:t>
                      </a:r>
                      <a:r>
                        <a:rPr lang="en-GB" altLang="en-US" sz="1400" b="0" dirty="0" smtClean="0">
                          <a:latin typeface="+mn-lt"/>
                        </a:rPr>
                        <a:t>Informed consent</a:t>
                      </a:r>
                      <a:endParaRPr lang="en-GB" altLang="en-US" sz="1400" b="0" dirty="0" smtClean="0">
                        <a:latin typeface="+mn-lt"/>
                      </a:endParaRPr>
                    </a:p>
                    <a:p>
                      <a:pPr algn="l" rtl="1"/>
                      <a:r>
                        <a:rPr lang="en-GB" sz="1400" b="0" dirty="0" smtClean="0">
                          <a:latin typeface="+mn-lt"/>
                        </a:rPr>
                        <a:t>2-</a:t>
                      </a:r>
                      <a:r>
                        <a:rPr lang="en-GB" altLang="en-US" sz="1400" b="0" dirty="0" smtClean="0">
                          <a:latin typeface="+mn-lt"/>
                        </a:rPr>
                        <a:t>Vertex </a:t>
                      </a:r>
                      <a:r>
                        <a:rPr lang="en-US" altLang="en-US" sz="1400" b="0" dirty="0" smtClean="0">
                          <a:latin typeface="+mn-lt"/>
                        </a:rPr>
                        <a:t>,</a:t>
                      </a:r>
                      <a:r>
                        <a:rPr lang="en-GB" altLang="en-US" sz="1400" b="0" dirty="0" smtClean="0">
                          <a:latin typeface="+mn-lt"/>
                        </a:rPr>
                        <a:t> Engaged</a:t>
                      </a:r>
                      <a:endParaRPr lang="en-GB" altLang="en-US" sz="1400" b="0" dirty="0" smtClean="0">
                        <a:latin typeface="+mn-lt"/>
                      </a:endParaRPr>
                    </a:p>
                    <a:p>
                      <a:pPr algn="l" rtl="1"/>
                      <a:r>
                        <a:rPr lang="en-GB" sz="1400" b="0" dirty="0" smtClean="0">
                          <a:latin typeface="+mn-lt"/>
                        </a:rPr>
                        <a:t>3-</a:t>
                      </a:r>
                      <a:r>
                        <a:rPr lang="en-GB" altLang="en-US" sz="1400" b="0" dirty="0" smtClean="0">
                          <a:latin typeface="+mn-lt"/>
                        </a:rPr>
                        <a:t>Fully dilated cervix</a:t>
                      </a:r>
                      <a:endParaRPr lang="en-GB" altLang="en-US" sz="1400" b="0" dirty="0" smtClean="0">
                        <a:latin typeface="+mn-lt"/>
                      </a:endParaRPr>
                    </a:p>
                    <a:p>
                      <a:pPr algn="l" rtl="1"/>
                      <a:r>
                        <a:rPr lang="en-GB" sz="1400" b="0" dirty="0" smtClean="0">
                          <a:latin typeface="+mn-lt"/>
                        </a:rPr>
                        <a:t>4-</a:t>
                      </a:r>
                      <a:r>
                        <a:rPr lang="en-GB" altLang="en-US" sz="1400" b="0" dirty="0" smtClean="0">
                          <a:latin typeface="+mn-lt"/>
                        </a:rPr>
                        <a:t>Membranes ruptured</a:t>
                      </a:r>
                      <a:endParaRPr lang="en-GB" altLang="en-US" sz="1400" b="0" dirty="0" smtClean="0">
                        <a:latin typeface="+mn-lt"/>
                      </a:endParaRPr>
                    </a:p>
                    <a:p>
                      <a:pPr algn="l" rtl="1"/>
                      <a:r>
                        <a:rPr lang="en-GB" sz="1400" b="0" dirty="0" smtClean="0">
                          <a:latin typeface="+mn-lt"/>
                        </a:rPr>
                        <a:t>5-</a:t>
                      </a:r>
                      <a:r>
                        <a:rPr lang="en-GB" altLang="en-US" sz="1400" b="0" dirty="0" smtClean="0">
                          <a:latin typeface="+mn-lt"/>
                        </a:rPr>
                        <a:t>Adequate maternal pelvis</a:t>
                      </a:r>
                      <a:endParaRPr lang="en-GB" altLang="en-US" sz="1400" b="0" dirty="0" smtClean="0">
                        <a:latin typeface="+mn-lt"/>
                      </a:endParaRPr>
                    </a:p>
                    <a:p>
                      <a:pPr algn="l" rtl="1"/>
                      <a:r>
                        <a:rPr lang="en-GB" sz="1400" b="0" dirty="0" smtClean="0">
                          <a:latin typeface="+mn-lt"/>
                        </a:rPr>
                        <a:t>6-</a:t>
                      </a:r>
                      <a:r>
                        <a:rPr lang="en-GB" altLang="en-US" sz="1400" b="0" dirty="0" smtClean="0">
                          <a:latin typeface="+mn-lt"/>
                        </a:rPr>
                        <a:t>Adequate </a:t>
                      </a:r>
                      <a:r>
                        <a:rPr lang="en-GB" altLang="en-US" sz="1400" b="0" dirty="0" err="1" smtClean="0">
                          <a:latin typeface="+mn-lt"/>
                        </a:rPr>
                        <a:t>anesthesia</a:t>
                      </a:r>
                      <a:endParaRPr lang="en-GB" altLang="en-US" sz="1400" b="0" dirty="0" smtClean="0">
                        <a:latin typeface="+mn-lt"/>
                      </a:endParaRPr>
                    </a:p>
                    <a:p>
                      <a:pPr algn="l" rtl="1"/>
                      <a:r>
                        <a:rPr lang="en-GB" sz="1400" b="0" dirty="0" smtClean="0">
                          <a:latin typeface="+mn-lt"/>
                        </a:rPr>
                        <a:t>7-</a:t>
                      </a:r>
                      <a:r>
                        <a:rPr lang="en-GB" altLang="en-US" sz="1400" b="0" dirty="0" smtClean="0">
                          <a:latin typeface="+mn-lt"/>
                        </a:rPr>
                        <a:t>Maternal empty bladder</a:t>
                      </a:r>
                      <a:endParaRPr lang="en-GB" altLang="en-US" sz="1400" b="0" dirty="0" smtClean="0">
                        <a:latin typeface="+mn-lt"/>
                      </a:endParaRPr>
                    </a:p>
                    <a:p>
                      <a:pPr algn="l" rtl="1"/>
                      <a:r>
                        <a:rPr lang="en-GB" sz="1400" b="0" dirty="0" smtClean="0">
                          <a:latin typeface="+mn-lt"/>
                        </a:rPr>
                        <a:t>8-</a:t>
                      </a:r>
                      <a:r>
                        <a:rPr lang="en-GB" altLang="en-US" sz="1400" b="0" dirty="0" smtClean="0">
                          <a:latin typeface="+mn-lt"/>
                        </a:rPr>
                        <a:t>fetal and maternal assessment</a:t>
                      </a:r>
                      <a:endParaRPr lang="en-GB" altLang="en-US" sz="1400" b="0" dirty="0" smtClean="0">
                        <a:latin typeface="+mn-lt"/>
                      </a:endParaRPr>
                    </a:p>
                  </a:txBody>
                  <a:tcPr marL="68580" marR="68580" marT="45716" marB="45716"/>
                </a:tc>
                <a:tc hMerge="1">
                  <a:tcPr/>
                </a:tc>
                <a:tc gridSpan="2">
                  <a:txBody>
                    <a:bodyPr/>
                    <a:lstStyle/>
                    <a:p>
                      <a:pPr marL="0" marR="0" indent="0" algn="l" defTabSz="914400" rtl="1" eaLnBrk="1" fontAlgn="auto" latinLnBrk="0" hangingPunct="1">
                        <a:lnSpc>
                          <a:spcPct val="100000"/>
                        </a:lnSpc>
                        <a:spcBef>
                          <a:spcPts val="0"/>
                        </a:spcBef>
                        <a:spcAft>
                          <a:spcPts val="0"/>
                        </a:spcAft>
                        <a:buClrTx/>
                        <a:buSzTx/>
                        <a:buFontTx/>
                        <a:buNone/>
                        <a:defRPr/>
                      </a:pPr>
                      <a:r>
                        <a:rPr lang="en-US" sz="1400" b="0" dirty="0" smtClean="0">
                          <a:latin typeface="+mn-lt"/>
                        </a:rPr>
                        <a:t>1- Informed consent</a:t>
                      </a:r>
                      <a:endParaRPr lang="en-US" sz="1400" b="0" dirty="0" smtClean="0">
                        <a:latin typeface="+mn-lt"/>
                      </a:endParaRPr>
                    </a:p>
                    <a:p>
                      <a:pPr marL="0" marR="0" indent="0" algn="l" defTabSz="914400" rtl="1" eaLnBrk="1" fontAlgn="auto" latinLnBrk="0" hangingPunct="1">
                        <a:lnSpc>
                          <a:spcPct val="100000"/>
                        </a:lnSpc>
                        <a:spcBef>
                          <a:spcPts val="0"/>
                        </a:spcBef>
                        <a:spcAft>
                          <a:spcPts val="0"/>
                        </a:spcAft>
                        <a:buClrTx/>
                        <a:buSzTx/>
                        <a:buFontTx/>
                        <a:buNone/>
                        <a:defRPr/>
                      </a:pPr>
                      <a:r>
                        <a:rPr lang="en-US" sz="1400" b="0" dirty="0" smtClean="0">
                          <a:latin typeface="+mn-lt"/>
                        </a:rPr>
                        <a:t>2-Prepared physician</a:t>
                      </a:r>
                      <a:endParaRPr lang="en-US" sz="1400" b="0" dirty="0" smtClean="0">
                        <a:latin typeface="+mn-lt"/>
                      </a:endParaRPr>
                    </a:p>
                    <a:p>
                      <a:pPr marL="0" marR="0" indent="0" algn="l" defTabSz="914400" rtl="1" eaLnBrk="1" fontAlgn="auto" latinLnBrk="0" hangingPunct="1">
                        <a:lnSpc>
                          <a:spcPct val="100000"/>
                        </a:lnSpc>
                        <a:spcBef>
                          <a:spcPts val="0"/>
                        </a:spcBef>
                        <a:spcAft>
                          <a:spcPts val="0"/>
                        </a:spcAft>
                        <a:buClrTx/>
                        <a:buSzTx/>
                        <a:buFontTx/>
                        <a:buNone/>
                        <a:defRPr/>
                      </a:pPr>
                      <a:r>
                        <a:rPr lang="en-US" sz="1400" b="0" dirty="0" smtClean="0">
                          <a:latin typeface="+mn-lt"/>
                        </a:rPr>
                        <a:t>3-Prepared patient</a:t>
                      </a:r>
                      <a:endParaRPr lang="en-US" sz="1400" b="0" dirty="0" smtClean="0">
                        <a:latin typeface="+mn-lt"/>
                      </a:endParaRPr>
                    </a:p>
                    <a:p>
                      <a:pPr marL="0" marR="0" indent="0" algn="l" defTabSz="914400" rtl="1" eaLnBrk="1" fontAlgn="auto" latinLnBrk="0" hangingPunct="1">
                        <a:lnSpc>
                          <a:spcPct val="100000"/>
                        </a:lnSpc>
                        <a:spcBef>
                          <a:spcPts val="0"/>
                        </a:spcBef>
                        <a:spcAft>
                          <a:spcPts val="0"/>
                        </a:spcAft>
                        <a:buClrTx/>
                        <a:buSzTx/>
                        <a:buFontTx/>
                        <a:buNone/>
                        <a:defRPr/>
                      </a:pPr>
                      <a:r>
                        <a:rPr lang="en-US" sz="1400" b="0" dirty="0" smtClean="0">
                          <a:latin typeface="+mn-lt"/>
                        </a:rPr>
                        <a:t>4-Acceptable analgesia/anesthesia (regional (</a:t>
                      </a:r>
                      <a:r>
                        <a:rPr lang="en-US" sz="1400" b="0" dirty="0" err="1" smtClean="0">
                          <a:latin typeface="+mn-lt"/>
                        </a:rPr>
                        <a:t>eg</a:t>
                      </a:r>
                      <a:r>
                        <a:rPr lang="en-US" sz="1400" b="0" dirty="0" smtClean="0">
                          <a:latin typeface="+mn-lt"/>
                        </a:rPr>
                        <a:t>, </a:t>
                      </a:r>
                      <a:r>
                        <a:rPr lang="en-US" sz="1400" b="0" dirty="0" err="1" smtClean="0">
                          <a:latin typeface="+mn-lt"/>
                        </a:rPr>
                        <a:t>pudendal</a:t>
                      </a:r>
                      <a:r>
                        <a:rPr lang="en-US" sz="1400" b="0" dirty="0" smtClean="0">
                          <a:latin typeface="+mn-lt"/>
                        </a:rPr>
                        <a:t> block) or</a:t>
                      </a:r>
                      <a:r>
                        <a:rPr lang="en-US" sz="1400" b="0" baseline="0" dirty="0" smtClean="0">
                          <a:latin typeface="+mn-lt"/>
                        </a:rPr>
                        <a:t> </a:t>
                      </a:r>
                      <a:r>
                        <a:rPr lang="en-US" sz="1400" b="0" dirty="0" smtClean="0">
                          <a:latin typeface="+mn-lt"/>
                        </a:rPr>
                        <a:t>a conduction anesthetic (</a:t>
                      </a:r>
                      <a:r>
                        <a:rPr lang="en-US" sz="1400" b="0" dirty="0" err="1" smtClean="0">
                          <a:latin typeface="+mn-lt"/>
                        </a:rPr>
                        <a:t>eg</a:t>
                      </a:r>
                      <a:r>
                        <a:rPr lang="en-US" sz="1400" b="0" dirty="0" smtClean="0">
                          <a:latin typeface="+mn-lt"/>
                        </a:rPr>
                        <a:t>, epidural, spinal, saddle block )</a:t>
                      </a:r>
                      <a:endParaRPr lang="ar-JO" sz="1400" b="0" dirty="0" smtClean="0">
                        <a:latin typeface="+mn-lt"/>
                      </a:endParaRPr>
                    </a:p>
                  </a:txBody>
                  <a:tcPr marL="68580" marR="68580" marT="45716" marB="45716"/>
                </a:tc>
                <a:tc hMerge="1">
                  <a:tcPr/>
                </a:tc>
                <a:tc>
                  <a:txBody>
                    <a:bodyPr/>
                    <a:lstStyle/>
                    <a:p>
                      <a:pPr algn="l" rtl="1"/>
                      <a:r>
                        <a:rPr lang="en-US" sz="1400" b="0" dirty="0" smtClean="0">
                          <a:latin typeface="+mn-lt"/>
                        </a:rPr>
                        <a:t>1- head must be engaged</a:t>
                      </a:r>
                      <a:endParaRPr lang="en-US" sz="1400" b="0" dirty="0" smtClean="0">
                        <a:latin typeface="+mn-lt"/>
                      </a:endParaRPr>
                    </a:p>
                    <a:p>
                      <a:pPr algn="l" rtl="1"/>
                      <a:r>
                        <a:rPr lang="en-US" sz="1400" b="0" dirty="0" smtClean="0">
                          <a:latin typeface="+mn-lt"/>
                        </a:rPr>
                        <a:t>2-cervix must be fully dilated and retracted</a:t>
                      </a:r>
                      <a:endParaRPr lang="en-US" sz="1400" b="0" dirty="0" smtClean="0">
                        <a:latin typeface="+mn-lt"/>
                      </a:endParaRPr>
                    </a:p>
                    <a:p>
                      <a:pPr algn="l" rtl="1"/>
                      <a:r>
                        <a:rPr lang="en-US" sz="1400" b="0" dirty="0" smtClean="0">
                          <a:latin typeface="+mn-lt"/>
                        </a:rPr>
                        <a:t>3-position of the head must be known</a:t>
                      </a:r>
                      <a:endParaRPr lang="en-US" sz="1400" b="0" dirty="0" smtClean="0">
                        <a:latin typeface="+mn-lt"/>
                      </a:endParaRPr>
                    </a:p>
                    <a:p>
                      <a:pPr algn="l" rtl="1"/>
                      <a:r>
                        <a:rPr lang="en-US" sz="1400" b="0" dirty="0" smtClean="0">
                          <a:latin typeface="+mn-lt"/>
                        </a:rPr>
                        <a:t>4-no CPD</a:t>
                      </a:r>
                      <a:r>
                        <a:rPr lang="en-US" sz="1400" b="0" baseline="0" dirty="0" smtClean="0">
                          <a:latin typeface="+mn-lt"/>
                        </a:rPr>
                        <a:t> </a:t>
                      </a:r>
                      <a:endParaRPr lang="en-US" sz="1400" b="0" dirty="0" smtClean="0">
                        <a:latin typeface="+mn-lt"/>
                      </a:endParaRPr>
                    </a:p>
                    <a:p>
                      <a:pPr algn="l" rtl="1"/>
                      <a:r>
                        <a:rPr lang="en-US" sz="1400" b="0" dirty="0" smtClean="0">
                          <a:latin typeface="+mn-lt"/>
                        </a:rPr>
                        <a:t>5-membranes must be ruptured</a:t>
                      </a:r>
                      <a:endParaRPr lang="en-US" sz="1400" b="0" dirty="0" smtClean="0">
                        <a:latin typeface="+mn-lt"/>
                      </a:endParaRPr>
                    </a:p>
                    <a:p>
                      <a:pPr algn="l" rtl="1"/>
                      <a:r>
                        <a:rPr lang="en-US" sz="1400" b="0" dirty="0" smtClean="0">
                          <a:latin typeface="+mn-lt"/>
                        </a:rPr>
                        <a:t>6-patient must have adequate analgesia</a:t>
                      </a:r>
                      <a:endParaRPr lang="en-US" sz="1400" b="0" dirty="0" smtClean="0">
                        <a:latin typeface="+mn-lt"/>
                      </a:endParaRPr>
                    </a:p>
                  </a:txBody>
                  <a:tcPr marL="68580" marR="68580" marT="45716" marB="45716"/>
                </a:tc>
                <a:tc>
                  <a:txBody>
                    <a:bodyPr/>
                    <a:lstStyle/>
                    <a:p>
                      <a:pPr rtl="1"/>
                      <a:r>
                        <a:rPr lang="en-US" sz="1400" b="1" dirty="0" smtClean="0">
                          <a:latin typeface="+mn-lt"/>
                        </a:rPr>
                        <a:t>Prerequisites</a:t>
                      </a:r>
                      <a:endParaRPr lang="ar-JO" sz="1400" b="1" dirty="0">
                        <a:latin typeface="+mn-lt"/>
                      </a:endParaRPr>
                    </a:p>
                  </a:txBody>
                  <a:tcPr marL="68580" marR="68580" marT="45716" marB="45716"/>
                </a:tc>
              </a:tr>
              <a:tr h="3078347">
                <a:tc gridSpan="2">
                  <a:txBody>
                    <a:bodyPr/>
                    <a:lstStyle/>
                    <a:p>
                      <a:pPr algn="l" rtl="0">
                        <a:buNone/>
                      </a:pPr>
                      <a:r>
                        <a:rPr lang="en-GB" altLang="en-US" sz="1400" dirty="0" smtClean="0">
                          <a:latin typeface="Calibri" panose="020F0502020204030204" pitchFamily="34" charset="0"/>
                          <a:cs typeface="Calibri" panose="020F0502020204030204" pitchFamily="34" charset="0"/>
                        </a:rPr>
                        <a:t>1-Non-verex</a:t>
                      </a:r>
                      <a:r>
                        <a:rPr lang="en-GB" altLang="en-US" sz="1400" baseline="0" dirty="0" smtClean="0">
                          <a:latin typeface="Calibri" panose="020F0502020204030204" pitchFamily="34" charset="0"/>
                          <a:cs typeface="Calibri" panose="020F0502020204030204" pitchFamily="34" charset="0"/>
                        </a:rPr>
                        <a:t> </a:t>
                      </a:r>
                      <a:r>
                        <a:rPr lang="en-GB" altLang="en-US" sz="1400" dirty="0" smtClean="0">
                          <a:latin typeface="Calibri" panose="020F0502020204030204" pitchFamily="34" charset="0"/>
                          <a:cs typeface="Calibri" panose="020F0502020204030204" pitchFamily="34" charset="0"/>
                        </a:rPr>
                        <a:t>presentation</a:t>
                      </a:r>
                      <a:endParaRPr lang="en-GB" altLang="en-US" sz="1400" dirty="0" smtClean="0">
                        <a:latin typeface="Calibri" panose="020F0502020204030204" pitchFamily="34" charset="0"/>
                        <a:cs typeface="Calibri" panose="020F0502020204030204" pitchFamily="34" charset="0"/>
                      </a:endParaRPr>
                    </a:p>
                    <a:p>
                      <a:pPr algn="l" rtl="0">
                        <a:buNone/>
                      </a:pPr>
                      <a:r>
                        <a:rPr lang="en-GB" altLang="en-US" sz="1400" dirty="0" smtClean="0">
                          <a:latin typeface="Calibri" panose="020F0502020204030204" pitchFamily="34" charset="0"/>
                          <a:cs typeface="Calibri" panose="020F0502020204030204" pitchFamily="34" charset="0"/>
                        </a:rPr>
                        <a:t>2-non-engaged vertex</a:t>
                      </a:r>
                      <a:endParaRPr lang="en-GB" altLang="en-US" sz="1400" dirty="0" smtClean="0">
                        <a:latin typeface="Calibri" panose="020F0502020204030204" pitchFamily="34" charset="0"/>
                        <a:cs typeface="Calibri" panose="020F0502020204030204" pitchFamily="34" charset="0"/>
                      </a:endParaRPr>
                    </a:p>
                    <a:p>
                      <a:pPr algn="l" rtl="0">
                        <a:buNone/>
                      </a:pPr>
                      <a:r>
                        <a:rPr lang="en-GB" altLang="en-US" sz="1400" dirty="0" smtClean="0">
                          <a:latin typeface="Calibri" panose="020F0502020204030204" pitchFamily="34" charset="0"/>
                          <a:cs typeface="Calibri" panose="020F0502020204030204" pitchFamily="34" charset="0"/>
                        </a:rPr>
                        <a:t>3-Incompletely dilated cervix</a:t>
                      </a:r>
                      <a:endParaRPr lang="en-GB" altLang="en-US" sz="1400" dirty="0" smtClean="0">
                        <a:latin typeface="Calibri" panose="020F0502020204030204" pitchFamily="34" charset="0"/>
                        <a:cs typeface="Calibri" panose="020F0502020204030204" pitchFamily="34" charset="0"/>
                      </a:endParaRPr>
                    </a:p>
                    <a:p>
                      <a:pPr algn="l" rtl="0">
                        <a:buNone/>
                      </a:pPr>
                      <a:r>
                        <a:rPr lang="en-GB" altLang="en-US" sz="1400" dirty="0" smtClean="0">
                          <a:latin typeface="Calibri" panose="020F0502020204030204" pitchFamily="34" charset="0"/>
                          <a:cs typeface="Calibri" panose="020F0502020204030204" pitchFamily="34" charset="0"/>
                        </a:rPr>
                        <a:t>4-Clinical evidence of CPD</a:t>
                      </a:r>
                      <a:endParaRPr lang="en-GB" altLang="en-US" sz="1400" dirty="0" smtClean="0">
                        <a:latin typeface="Calibri" panose="020F0502020204030204" pitchFamily="34" charset="0"/>
                        <a:cs typeface="Calibri" panose="020F0502020204030204" pitchFamily="34" charset="0"/>
                      </a:endParaRPr>
                    </a:p>
                    <a:p>
                      <a:pPr algn="l" rtl="0">
                        <a:buNone/>
                      </a:pPr>
                      <a:r>
                        <a:rPr lang="en-GB" altLang="en-US" sz="1400" dirty="0" smtClean="0">
                          <a:latin typeface="Calibri" panose="020F0502020204030204" pitchFamily="34" charset="0"/>
                          <a:cs typeface="Calibri" panose="020F0502020204030204" pitchFamily="34" charset="0"/>
                        </a:rPr>
                        <a:t>5-&lt; 34 weeks gestation </a:t>
                      </a:r>
                      <a:endParaRPr lang="en-GB" altLang="en-US" sz="1400" dirty="0" smtClean="0">
                        <a:latin typeface="Calibri" panose="020F0502020204030204" pitchFamily="34" charset="0"/>
                        <a:cs typeface="Calibri" panose="020F0502020204030204" pitchFamily="34" charset="0"/>
                      </a:endParaRPr>
                    </a:p>
                    <a:p>
                      <a:pPr algn="l" rtl="0">
                        <a:buNone/>
                      </a:pPr>
                      <a:r>
                        <a:rPr lang="en-GB" altLang="en-US" sz="1400" dirty="0" smtClean="0">
                          <a:latin typeface="Calibri" panose="020F0502020204030204" pitchFamily="34" charset="0"/>
                          <a:cs typeface="Calibri" panose="020F0502020204030204" pitchFamily="34" charset="0"/>
                        </a:rPr>
                        <a:t>6-Need for device rotation </a:t>
                      </a:r>
                      <a:endParaRPr lang="en-GB" altLang="en-US" sz="1400" dirty="0" smtClean="0">
                        <a:latin typeface="Calibri" panose="020F0502020204030204" pitchFamily="34" charset="0"/>
                        <a:cs typeface="Calibri" panose="020F0502020204030204" pitchFamily="34" charset="0"/>
                      </a:endParaRPr>
                    </a:p>
                    <a:p>
                      <a:pPr algn="l" rtl="0">
                        <a:buNone/>
                      </a:pPr>
                      <a:r>
                        <a:rPr lang="en-GB" altLang="en-US" sz="1400" dirty="0" smtClean="0">
                          <a:latin typeface="Calibri" panose="020F0502020204030204" pitchFamily="34" charset="0"/>
                          <a:cs typeface="Calibri" panose="020F0502020204030204" pitchFamily="34" charset="0"/>
                        </a:rPr>
                        <a:t>7-Deflexed attitude of </a:t>
                      </a:r>
                      <a:r>
                        <a:rPr lang="en-GB" altLang="en-US" sz="1400" dirty="0" err="1" smtClean="0">
                          <a:latin typeface="Calibri" panose="020F0502020204030204" pitchFamily="34" charset="0"/>
                          <a:cs typeface="Calibri" panose="020F0502020204030204" pitchFamily="34" charset="0"/>
                        </a:rPr>
                        <a:t>fetal</a:t>
                      </a:r>
                      <a:r>
                        <a:rPr lang="en-GB" altLang="en-US" sz="1400" dirty="0" smtClean="0">
                          <a:latin typeface="Calibri" panose="020F0502020204030204" pitchFamily="34" charset="0"/>
                          <a:cs typeface="Calibri" panose="020F0502020204030204" pitchFamily="34" charset="0"/>
                        </a:rPr>
                        <a:t> head</a:t>
                      </a:r>
                      <a:endParaRPr lang="en-GB" altLang="en-US" sz="1400" dirty="0" smtClean="0">
                        <a:latin typeface="Calibri" panose="020F0502020204030204" pitchFamily="34" charset="0"/>
                        <a:cs typeface="Calibri" panose="020F0502020204030204" pitchFamily="34" charset="0"/>
                      </a:endParaRPr>
                    </a:p>
                    <a:p>
                      <a:pPr algn="l" rtl="0">
                        <a:buNone/>
                      </a:pPr>
                      <a:r>
                        <a:rPr lang="en-GB" altLang="en-US" sz="1400" dirty="0" smtClean="0">
                          <a:latin typeface="Calibri" panose="020F0502020204030204" pitchFamily="34" charset="0"/>
                          <a:cs typeface="Calibri" panose="020F0502020204030204" pitchFamily="34" charset="0"/>
                        </a:rPr>
                        <a:t>8-Fetal conditions (e.g. thrombocytopenia)</a:t>
                      </a:r>
                      <a:endParaRPr lang="en-GB" altLang="en-US" sz="1400" dirty="0" smtClean="0">
                        <a:latin typeface="Calibri" panose="020F0502020204030204" pitchFamily="34" charset="0"/>
                        <a:cs typeface="Calibri" panose="020F0502020204030204" pitchFamily="34" charset="0"/>
                      </a:endParaRPr>
                    </a:p>
                    <a:p>
                      <a:pPr algn="l" rtl="0">
                        <a:buNone/>
                      </a:pPr>
                      <a:endParaRPr lang="en-GB" altLang="en-US" sz="1400" dirty="0" smtClean="0">
                        <a:latin typeface="Calibri" panose="020F0502020204030204" pitchFamily="34" charset="0"/>
                        <a:cs typeface="Calibri" panose="020F0502020204030204" pitchFamily="34" charset="0"/>
                      </a:endParaRPr>
                    </a:p>
                    <a:p>
                      <a:pPr algn="l" rtl="0">
                        <a:buNone/>
                      </a:pPr>
                      <a:endParaRPr lang="ar-JO" altLang="en-US" sz="1400" dirty="0" smtClean="0">
                        <a:latin typeface="Calibri" panose="020F0502020204030204" pitchFamily="34" charset="0"/>
                      </a:endParaRPr>
                    </a:p>
                    <a:p>
                      <a:pPr algn="l" rtl="1"/>
                      <a:endParaRPr lang="ar-JO" sz="1400" b="0" dirty="0">
                        <a:latin typeface="+mn-lt"/>
                      </a:endParaRPr>
                    </a:p>
                  </a:txBody>
                  <a:tcPr marL="68580" marR="68580" marT="45716" marB="45716"/>
                </a:tc>
                <a:tc hMerge="1">
                  <a:tcPr/>
                </a:tc>
                <a:tc gridSpan="2">
                  <a:txBody>
                    <a:bodyPr/>
                    <a:lstStyle/>
                    <a:p>
                      <a:pPr algn="l" rtl="1"/>
                      <a:r>
                        <a:rPr lang="en-US" sz="1400" b="0" dirty="0" smtClean="0">
                          <a:latin typeface="+mn-lt"/>
                        </a:rPr>
                        <a:t>1-</a:t>
                      </a:r>
                      <a:r>
                        <a:rPr lang="en-US" sz="1400" b="0" dirty="0" smtClean="0">
                          <a:latin typeface="+mn-lt"/>
                          <a:cs typeface="+mn-cs"/>
                        </a:rPr>
                        <a:t>Inability to achieve a correct application </a:t>
                      </a:r>
                      <a:endParaRPr lang="en-US" sz="1400" b="0" dirty="0" smtClean="0">
                        <a:latin typeface="+mn-lt"/>
                        <a:cs typeface="+mn-cs"/>
                      </a:endParaRPr>
                    </a:p>
                    <a:p>
                      <a:pPr algn="l" rtl="1"/>
                      <a:r>
                        <a:rPr lang="en-US" sz="1400" b="0" dirty="0" smtClean="0">
                          <a:latin typeface="+mn-lt"/>
                        </a:rPr>
                        <a:t>2-</a:t>
                      </a:r>
                      <a:r>
                        <a:rPr lang="en-US" sz="1400" b="0" dirty="0" smtClean="0">
                          <a:latin typeface="+mn-lt"/>
                          <a:cs typeface="+mn-cs"/>
                        </a:rPr>
                        <a:t>lack of a standard indication</a:t>
                      </a:r>
                      <a:endParaRPr lang="en-US" sz="1400" b="0" dirty="0" smtClean="0">
                        <a:latin typeface="+mn-lt"/>
                        <a:cs typeface="+mn-cs"/>
                      </a:endParaRPr>
                    </a:p>
                    <a:p>
                      <a:pPr algn="l" rtl="1"/>
                      <a:r>
                        <a:rPr lang="en-US" sz="1400" b="0" dirty="0" smtClean="0">
                          <a:latin typeface="+mn-lt"/>
                          <a:cs typeface="+mn-cs"/>
                        </a:rPr>
                        <a:t>3-Uncertaint fetal position or station</a:t>
                      </a:r>
                      <a:endParaRPr lang="en-US" sz="1400" b="0" dirty="0" smtClean="0">
                        <a:latin typeface="+mn-lt"/>
                        <a:cs typeface="+mn-cs"/>
                      </a:endParaRPr>
                    </a:p>
                    <a:p>
                      <a:pPr algn="l" rtl="1"/>
                      <a:r>
                        <a:rPr lang="en-US" sz="1400" b="0" dirty="0" smtClean="0">
                          <a:latin typeface="+mn-lt"/>
                          <a:cs typeface="+mn-cs"/>
                        </a:rPr>
                        <a:t>4-Suspicion of CPD </a:t>
                      </a:r>
                      <a:endParaRPr lang="en-US" sz="1400" b="0" dirty="0" smtClean="0">
                        <a:latin typeface="+mn-lt"/>
                        <a:cs typeface="+mn-cs"/>
                      </a:endParaRPr>
                    </a:p>
                    <a:p>
                      <a:pPr algn="l" rtl="1"/>
                      <a:r>
                        <a:rPr lang="en-US" sz="1400" b="0" dirty="0" smtClean="0">
                          <a:latin typeface="+mn-lt"/>
                          <a:cs typeface="+mn-cs"/>
                        </a:rPr>
                        <a:t>5-inappropriate presentation </a:t>
                      </a:r>
                      <a:endParaRPr lang="en-US" sz="1400" b="0" dirty="0" smtClean="0">
                        <a:latin typeface="+mn-lt"/>
                        <a:cs typeface="+mn-cs"/>
                      </a:endParaRPr>
                    </a:p>
                    <a:p>
                      <a:pPr algn="l" rtl="1"/>
                      <a:r>
                        <a:rPr lang="en-US" sz="1400" b="0" dirty="0" smtClean="0">
                          <a:latin typeface="+mn-lt"/>
                          <a:cs typeface="+mn-cs"/>
                        </a:rPr>
                        <a:t>6-known or </a:t>
                      </a:r>
                      <a:r>
                        <a:rPr lang="en-US" sz="1400" b="0" dirty="0" smtClean="0">
                          <a:solidFill>
                            <a:srgbClr val="FF0000"/>
                          </a:solidFill>
                          <a:latin typeface="+mn-lt"/>
                          <a:cs typeface="+mn-cs"/>
                        </a:rPr>
                        <a:t>suspected fetal bleeding diathesis or </a:t>
                      </a:r>
                      <a:r>
                        <a:rPr lang="en-US" sz="1400" b="0" dirty="0" err="1" smtClean="0">
                          <a:solidFill>
                            <a:srgbClr val="FF0000"/>
                          </a:solidFill>
                          <a:latin typeface="+mn-lt"/>
                          <a:cs typeface="+mn-cs"/>
                        </a:rPr>
                        <a:t>demineralizing</a:t>
                      </a:r>
                      <a:r>
                        <a:rPr lang="en-US" sz="1400" b="0" dirty="0" smtClean="0">
                          <a:solidFill>
                            <a:srgbClr val="FF0000"/>
                          </a:solidFill>
                          <a:latin typeface="+mn-lt"/>
                          <a:cs typeface="+mn-cs"/>
                        </a:rPr>
                        <a:t> bone disease</a:t>
                      </a:r>
                      <a:endParaRPr lang="ar-JO" sz="1400" b="0" dirty="0">
                        <a:solidFill>
                          <a:srgbClr val="FF0000"/>
                        </a:solidFill>
                        <a:latin typeface="+mn-lt"/>
                      </a:endParaRPr>
                    </a:p>
                  </a:txBody>
                  <a:tcPr marL="68580" marR="68580" marT="45716" marB="45716"/>
                </a:tc>
                <a:tc hMerge="1">
                  <a:tcPr/>
                </a:tc>
                <a:tc>
                  <a:txBody>
                    <a:bodyPr/>
                    <a:lstStyle/>
                    <a:p>
                      <a:pPr algn="l" rtl="1"/>
                      <a:r>
                        <a:rPr lang="en-US" sz="1400" b="0" dirty="0" smtClean="0">
                          <a:latin typeface="+mn-lt"/>
                        </a:rPr>
                        <a:t>1-Any contraindication to vaginal delivery</a:t>
                      </a:r>
                      <a:endParaRPr lang="en-US" sz="1400" b="0" dirty="0" smtClean="0">
                        <a:latin typeface="+mn-lt"/>
                      </a:endParaRPr>
                    </a:p>
                    <a:p>
                      <a:pPr algn="l" rtl="1"/>
                      <a:r>
                        <a:rPr lang="en-US" sz="1400" b="0" dirty="0" smtClean="0">
                          <a:latin typeface="+mn-lt"/>
                        </a:rPr>
                        <a:t>2-Inability to obtain adequate verbal consent</a:t>
                      </a:r>
                      <a:endParaRPr lang="en-US" sz="1400" b="0" dirty="0" smtClean="0">
                        <a:latin typeface="+mn-lt"/>
                      </a:endParaRPr>
                    </a:p>
                    <a:p>
                      <a:pPr algn="l" rtl="1"/>
                      <a:r>
                        <a:rPr lang="en-US" sz="1400" b="0" dirty="0" smtClean="0">
                          <a:latin typeface="+mn-lt"/>
                        </a:rPr>
                        <a:t>3-A cervix that is not fully dilated or retracted</a:t>
                      </a:r>
                      <a:endParaRPr lang="en-US" sz="1400" b="0" dirty="0" smtClean="0">
                        <a:latin typeface="+mn-lt"/>
                      </a:endParaRPr>
                    </a:p>
                    <a:p>
                      <a:pPr algn="l" rtl="1"/>
                      <a:r>
                        <a:rPr lang="en-US" sz="1400" b="0" dirty="0" smtClean="0">
                          <a:latin typeface="+mn-lt"/>
                        </a:rPr>
                        <a:t>4-Inability to determine the presentation and fetal head position</a:t>
                      </a:r>
                      <a:endParaRPr lang="en-US" sz="1400" b="0" dirty="0" smtClean="0">
                        <a:latin typeface="+mn-lt"/>
                      </a:endParaRPr>
                    </a:p>
                    <a:p>
                      <a:pPr algn="l" rtl="1"/>
                      <a:r>
                        <a:rPr lang="en-US" sz="1400" b="0" dirty="0" smtClean="0">
                          <a:latin typeface="+mn-lt"/>
                        </a:rPr>
                        <a:t>5-Inadequate pelvic size</a:t>
                      </a:r>
                      <a:endParaRPr lang="en-US" sz="1400" b="0" dirty="0" smtClean="0">
                        <a:latin typeface="+mn-lt"/>
                      </a:endParaRPr>
                    </a:p>
                    <a:p>
                      <a:pPr algn="l" rtl="1"/>
                      <a:r>
                        <a:rPr lang="en-US" sz="1400" b="0" dirty="0" smtClean="0">
                          <a:latin typeface="+mn-lt"/>
                        </a:rPr>
                        <a:t>6-Confirmed CPD</a:t>
                      </a:r>
                      <a:endParaRPr lang="en-US" sz="1400" b="0" dirty="0" smtClean="0">
                        <a:latin typeface="+mn-lt"/>
                      </a:endParaRPr>
                    </a:p>
                    <a:p>
                      <a:pPr algn="l" rtl="1"/>
                      <a:r>
                        <a:rPr lang="en-US" sz="1400" b="0" dirty="0" smtClean="0">
                          <a:latin typeface="+mn-lt"/>
                        </a:rPr>
                        <a:t>7-insufficiently experienced operator</a:t>
                      </a:r>
                      <a:endParaRPr lang="ar-JO" sz="1400" b="0" dirty="0">
                        <a:latin typeface="+mn-lt"/>
                      </a:endParaRPr>
                    </a:p>
                  </a:txBody>
                  <a:tcPr marL="68580" marR="68580" marT="45716" marB="45716"/>
                </a:tc>
                <a:tc>
                  <a:txBody>
                    <a:bodyPr/>
                    <a:lstStyle/>
                    <a:p>
                      <a:pPr rtl="1"/>
                      <a:r>
                        <a:rPr lang="en-US" sz="1100" b="1" dirty="0" smtClean="0">
                          <a:latin typeface="+mn-lt"/>
                        </a:rPr>
                        <a:t>contraindications</a:t>
                      </a:r>
                      <a:endParaRPr lang="ar-JO" sz="1100" b="1" dirty="0">
                        <a:latin typeface="+mn-lt"/>
                      </a:endParaRPr>
                    </a:p>
                  </a:txBody>
                  <a:tcPr marL="68580" marR="68580" marT="45716" marB="45716"/>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itle 1"/>
          <p:cNvSpPr>
            <a:spLocks noGrp="1"/>
          </p:cNvSpPr>
          <p:nvPr>
            <p:ph type="title"/>
          </p:nvPr>
        </p:nvSpPr>
        <p:spPr>
          <a:ln/>
        </p:spPr>
        <p:txBody>
          <a:bodyPr vert="horz" wrap="square" lIns="91440" tIns="45720" rIns="91440" bIns="45720" anchor="t"/>
          <a:p>
            <a:pPr defTabSz="457200">
              <a:buNone/>
            </a:pPr>
            <a:endParaRPr lang="en-US" altLang="x-none" kern="1200" dirty="0">
              <a:latin typeface="+mj-lt"/>
              <a:ea typeface="+mj-ea"/>
              <a:cs typeface="+mj-cs"/>
            </a:endParaRPr>
          </a:p>
        </p:txBody>
      </p:sp>
      <p:pic>
        <p:nvPicPr>
          <p:cNvPr id="49155" name="Content Placeholder 3"/>
          <p:cNvPicPr>
            <a:picLocks noGrp="1" noChangeAspect="1"/>
          </p:cNvPicPr>
          <p:nvPr>
            <p:ph idx="1"/>
          </p:nvPr>
        </p:nvPicPr>
        <p:blipFill>
          <a:blip r:embed="rId1"/>
          <a:stretch>
            <a:fillRect/>
          </a:stretch>
        </p:blipFill>
        <p:spPr>
          <a:xfrm>
            <a:off x="0" y="236538"/>
            <a:ext cx="9251950" cy="6621462"/>
          </a:xfr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itle 1"/>
          <p:cNvSpPr>
            <a:spLocks noGrp="1"/>
          </p:cNvSpPr>
          <p:nvPr>
            <p:ph type="title"/>
          </p:nvPr>
        </p:nvSpPr>
        <p:spPr>
          <a:xfrm>
            <a:off x="395288" y="2276475"/>
            <a:ext cx="7705725" cy="3240088"/>
          </a:xfrm>
          <a:ln/>
        </p:spPr>
        <p:txBody>
          <a:bodyPr vert="horz" wrap="square" lIns="91440" tIns="45720" rIns="91440" bIns="45720" anchor="t"/>
          <a:p>
            <a:pPr algn="ctr" defTabSz="457200" eaLnBrk="1" hangingPunct="1"/>
            <a:r>
              <a:rPr lang="en-US" altLang="en-US" sz="4800" b="1" kern="1200" dirty="0">
                <a:solidFill>
                  <a:srgbClr val="002060"/>
                </a:solidFill>
                <a:latin typeface="+mj-lt"/>
                <a:ea typeface="+mj-ea"/>
                <a:cs typeface="+mj-cs"/>
              </a:rPr>
              <a:t>Complications of Gyne and obstetric Instrument in Examination </a:t>
            </a:r>
            <a:endParaRPr lang="en-US" altLang="en-US" sz="4800" b="1" kern="1200" dirty="0">
              <a:solidFill>
                <a:srgbClr val="002060"/>
              </a:solidFill>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ChangeArrowheads="1"/>
          </p:cNvSpPr>
          <p:nvPr>
            <p:ph type="title"/>
          </p:nvPr>
        </p:nvSpPr>
        <p:spPr>
          <a:xfrm>
            <a:off x="0" y="0"/>
            <a:ext cx="8231188" cy="1141413"/>
          </a:xfrm>
        </p:spPr>
        <p:txBody>
          <a:bodyPr vert="horz" wrap="square" lIns="91440" tIns="45720" rIns="91440" bIns="45720" numCol="1" rtlCol="0" anchor="t"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kumimoji="0" lang="en-US" altLang="en-US" sz="7600" b="1" i="0" u="none" strike="noStrike" kern="1200" cap="none" spc="0" normalizeH="0" baseline="0" noProof="0" dirty="0" smtClean="0">
                <a:ln>
                  <a:noFill/>
                </a:ln>
                <a:solidFill>
                  <a:schemeClr val="accent1">
                    <a:lumMod val="75000"/>
                  </a:schemeClr>
                </a:solidFill>
                <a:effectLst/>
                <a:uLnTx/>
                <a:uFillTx/>
                <a:latin typeface="Calibri Light" panose="020F0302020204030204" pitchFamily="34" charset="0"/>
                <a:ea typeface="+mj-ea"/>
                <a:cs typeface="+mj-cs"/>
              </a:rPr>
              <a:t>complications</a:t>
            </a:r>
            <a:endParaRPr kumimoji="0" lang="en-US" altLang="en-US" sz="7600" b="1" i="0" u="none" strike="noStrike" kern="1200" cap="none" spc="0" normalizeH="0" baseline="0" noProof="0" dirty="0" smtClean="0">
              <a:ln>
                <a:noFill/>
              </a:ln>
              <a:solidFill>
                <a:schemeClr val="accent1">
                  <a:lumMod val="75000"/>
                </a:schemeClr>
              </a:solidFill>
              <a:effectLst/>
              <a:uLnTx/>
              <a:uFillTx/>
              <a:latin typeface="Calibri Light" panose="020F0302020204030204" pitchFamily="34" charset="0"/>
              <a:ea typeface="+mj-ea"/>
              <a:cs typeface="+mj-cs"/>
            </a:endParaRPr>
          </a:p>
        </p:txBody>
      </p:sp>
      <p:sp>
        <p:nvSpPr>
          <p:cNvPr id="35843" name="Text Box 3"/>
          <p:cNvSpPr txBox="1">
            <a:spLocks noChangeArrowheads="1"/>
          </p:cNvSpPr>
          <p:nvPr/>
        </p:nvSpPr>
        <p:spPr bwMode="auto">
          <a:xfrm>
            <a:off x="173038" y="1084263"/>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b="1" u="sng" dirty="0">
                <a:solidFill>
                  <a:srgbClr val="002060"/>
                </a:solidFill>
                <a:latin typeface="Calibri" panose="020F0502020204030204" pitchFamily="34" charset="0"/>
                <a:cs typeface="Arial" panose="020B0604020202020204" pitchFamily="34" charset="0"/>
              </a:rPr>
              <a:t>1- Gyne exam complications ( currtets or sound ,</a:t>
            </a:r>
            <a:r>
              <a:rPr lang="en-US" altLang="en-US" sz="2800" b="1" u="sng" dirty="0">
                <a:solidFill>
                  <a:srgbClr val="002060"/>
                </a:solidFill>
                <a:latin typeface="Calibri" panose="020F0502020204030204" pitchFamily="34" charset="0"/>
                <a:ea typeface="Arial" panose="020B0604020202020204" pitchFamily="34" charset="0"/>
              </a:rPr>
              <a:t>…</a:t>
            </a:r>
            <a:r>
              <a:rPr lang="en-US" altLang="en-US" sz="2800" b="1" u="sng" dirty="0">
                <a:solidFill>
                  <a:srgbClr val="002060"/>
                </a:solidFill>
                <a:latin typeface="Calibri" panose="020F0502020204030204" pitchFamily="34" charset="0"/>
                <a:cs typeface="Arial" panose="020B0604020202020204" pitchFamily="34" charset="0"/>
              </a:rPr>
              <a:t>) </a:t>
            </a:r>
            <a:endParaRPr lang="en-US" altLang="en-US" sz="2800" b="1" u="sng" dirty="0">
              <a:solidFill>
                <a:srgbClr val="002060"/>
              </a:solidFill>
              <a:latin typeface="Calibri" panose="020F0502020204030204" pitchFamily="34" charset="0"/>
              <a:cs typeface="Arial" panose="020B0604020202020204" pitchFamily="34" charset="0"/>
            </a:endParaRPr>
          </a:p>
          <a:p>
            <a:pPr marL="0" lvl="0" indent="0" defTabSz="914400" eaLnBrk="1" hangingPunct="1">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600" dirty="0">
                <a:solidFill>
                  <a:srgbClr val="000000"/>
                </a:solidFill>
                <a:latin typeface="Calibri" panose="020F0502020204030204" pitchFamily="34" charset="0"/>
                <a:cs typeface="Arial" panose="020B0604020202020204" pitchFamily="34" charset="0"/>
              </a:rPr>
              <a:t>1- perforation and bleeding .</a:t>
            </a:r>
            <a:endParaRPr lang="en-US" altLang="en-US" sz="2600" dirty="0">
              <a:solidFill>
                <a:srgbClr val="000000"/>
              </a:solidFill>
              <a:latin typeface="Calibri" panose="020F0502020204030204" pitchFamily="34" charset="0"/>
              <a:cs typeface="Arial" panose="020B0604020202020204" pitchFamily="34" charset="0"/>
            </a:endParaRPr>
          </a:p>
          <a:p>
            <a:pPr marL="0" lvl="0" indent="0" defTabSz="914400" eaLnBrk="1" hangingPunct="1">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600" b="1" u="sng" dirty="0">
                <a:solidFill>
                  <a:srgbClr val="C00000"/>
                </a:solidFill>
                <a:latin typeface="Calibri" panose="020F0502020204030204" pitchFamily="34" charset="0"/>
                <a:cs typeface="Arial" panose="020B0604020202020204" pitchFamily="34" charset="0"/>
              </a:rPr>
              <a:t>How to asses if perforation happened ?</a:t>
            </a:r>
            <a:endParaRPr lang="en-US" altLang="en-US" sz="2600" b="1" u="sng" dirty="0">
              <a:solidFill>
                <a:srgbClr val="C00000"/>
              </a:solidFill>
              <a:latin typeface="Calibri" panose="020F0502020204030204" pitchFamily="34" charset="0"/>
              <a:cs typeface="Arial" panose="020B0604020202020204" pitchFamily="34" charset="0"/>
            </a:endParaRPr>
          </a:p>
          <a:p>
            <a:pPr marL="0" lvl="0" indent="0" defTabSz="914400" eaLnBrk="1" hangingPunct="1">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600" dirty="0">
                <a:solidFill>
                  <a:srgbClr val="000000"/>
                </a:solidFill>
                <a:latin typeface="Calibri" panose="020F0502020204030204" pitchFamily="34" charset="0"/>
                <a:cs typeface="Arial" panose="020B0604020202020204" pitchFamily="34" charset="0"/>
              </a:rPr>
              <a:t>1- change in vital signs of mother (hypoT and TachyC)</a:t>
            </a:r>
            <a:endParaRPr lang="en-US" altLang="en-US" sz="2600" dirty="0">
              <a:solidFill>
                <a:srgbClr val="000000"/>
              </a:solidFill>
              <a:latin typeface="Calibri" panose="020F0502020204030204" pitchFamily="34" charset="0"/>
              <a:cs typeface="Arial" panose="020B0604020202020204" pitchFamily="34" charset="0"/>
            </a:endParaRPr>
          </a:p>
          <a:p>
            <a:pPr marL="0" lvl="0" indent="0" defTabSz="914400" eaLnBrk="1" hangingPunct="1">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600" dirty="0">
                <a:solidFill>
                  <a:srgbClr val="000000"/>
                </a:solidFill>
                <a:latin typeface="Calibri" panose="020F0502020204030204" pitchFamily="34" charset="0"/>
                <a:cs typeface="Arial" panose="020B0604020202020204" pitchFamily="34" charset="0"/>
              </a:rPr>
              <a:t>2- bleeding (large, new onset of bleeding , if happen : call the blood bank for Blood , go for laparotomy and laproscopy for defining the direct cause and managing it)</a:t>
            </a:r>
            <a:endParaRPr lang="en-US" altLang="en-US" sz="2600" dirty="0">
              <a:solidFill>
                <a:srgbClr val="000000"/>
              </a:solidFill>
              <a:latin typeface="Calibri" panose="020F0502020204030204" pitchFamily="34" charset="0"/>
              <a:cs typeface="Arial" panose="020B0604020202020204" pitchFamily="34" charset="0"/>
            </a:endParaRPr>
          </a:p>
          <a:p>
            <a:pPr marL="0" lvl="0" indent="0" algn="r" defTabSz="914400" eaLnBrk="1" hangingPunct="1">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600" dirty="0">
                <a:solidFill>
                  <a:srgbClr val="000000"/>
                </a:solidFill>
                <a:latin typeface="Calibri" panose="020F0502020204030204" pitchFamily="34" charset="0"/>
                <a:cs typeface="Arial" panose="020B0604020202020204" pitchFamily="34" charset="0"/>
              </a:rPr>
              <a:t>3- when using the uterine sound , you can asses if perforation happened if the tool gone further than expected .</a:t>
            </a:r>
            <a:endParaRPr lang="en-US" altLang="en-US" sz="2000" dirty="0">
              <a:solidFill>
                <a:srgbClr val="000000"/>
              </a:solidFill>
              <a:latin typeface="Calibri" panose="020F0502020204030204" pitchFamily="34" charset="0"/>
              <a:cs typeface="Arial" panose="020B0604020202020204" pitchFamily="34" charset="0"/>
            </a:endParaRPr>
          </a:p>
          <a:p>
            <a:pPr marL="0" lvl="0" indent="0" algn="r" defTabSz="914400" eaLnBrk="1" hangingPunct="1">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ar-JO" altLang="en-US" sz="2000" dirty="0">
                <a:solidFill>
                  <a:srgbClr val="000000"/>
                </a:solidFill>
                <a:latin typeface="Calibri" panose="020F0502020204030204" pitchFamily="34" charset="0"/>
                <a:cs typeface="Arial" panose="020B0604020202020204" pitchFamily="34" charset="0"/>
              </a:rPr>
              <a:t>يعني اذا حجم رحم متوقع يكون 18 سم مثلا، و شفت انه ال </a:t>
            </a:r>
            <a:r>
              <a:rPr lang="en-US" altLang="en-US" sz="2000" dirty="0">
                <a:solidFill>
                  <a:srgbClr val="000000"/>
                </a:solidFill>
                <a:latin typeface="Calibri" panose="020F0502020204030204" pitchFamily="34" charset="0"/>
                <a:cs typeface="Arial" panose="020B0604020202020204" pitchFamily="34" charset="0"/>
              </a:rPr>
              <a:t>sound </a:t>
            </a:r>
            <a:r>
              <a:rPr lang="ar-JO" altLang="en-US" sz="2000" dirty="0">
                <a:solidFill>
                  <a:srgbClr val="000000"/>
                </a:solidFill>
                <a:latin typeface="Calibri" panose="020F0502020204030204" pitchFamily="34" charset="0"/>
                <a:cs typeface="Arial" panose="020B0604020202020204" pitchFamily="34" charset="0"/>
              </a:rPr>
              <a:t>دخلت اكثر من 22 سم مثلا ، اعرف انه صار </a:t>
            </a:r>
            <a:r>
              <a:rPr lang="en-US" altLang="en-US" sz="2000" dirty="0">
                <a:solidFill>
                  <a:srgbClr val="000000"/>
                </a:solidFill>
                <a:latin typeface="Calibri" panose="020F0502020204030204" pitchFamily="34" charset="0"/>
                <a:cs typeface="Arial" panose="020B0604020202020204" pitchFamily="34" charset="0"/>
              </a:rPr>
              <a:t>perforation </a:t>
            </a:r>
            <a:r>
              <a:rPr lang="ar-JO" altLang="en-US" sz="2000" dirty="0">
                <a:solidFill>
                  <a:srgbClr val="000000"/>
                </a:solidFill>
                <a:latin typeface="Calibri" panose="020F0502020204030204" pitchFamily="34" charset="0"/>
                <a:cs typeface="Arial" panose="020B0604020202020204" pitchFamily="34" charset="0"/>
              </a:rPr>
              <a:t>، هيك حكت الدكتورة باللاب </a:t>
            </a:r>
            <a:r>
              <a:rPr lang="ar-JO" altLang="en-US" sz="2600" dirty="0">
                <a:solidFill>
                  <a:srgbClr val="000000"/>
                </a:solidFill>
                <a:latin typeface="Calibri" panose="020F0502020204030204" pitchFamily="34" charset="0"/>
                <a:cs typeface="Arial" panose="020B0604020202020204" pitchFamily="34" charset="0"/>
              </a:rPr>
              <a:t>.</a:t>
            </a:r>
            <a:endParaRPr lang="en-US" altLang="en-US" sz="2600" dirty="0">
              <a:solidFill>
                <a:srgbClr val="000000"/>
              </a:solidFill>
              <a:latin typeface="Calibri" panose="020F0502020204030204" pitchFamily="34" charset="0"/>
              <a:cs typeface="Arial" panose="020B0604020202020204" pitchFamily="34" charset="0"/>
            </a:endParaRPr>
          </a:p>
          <a:p>
            <a:pPr marL="0" lvl="0" indent="0" defTabSz="914400" eaLnBrk="1" hangingPunct="1">
              <a:lnSpc>
                <a:spcPct val="90000"/>
              </a:lnSpc>
              <a:spcBef>
                <a:spcPts val="1425"/>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300" b="1" dirty="0">
              <a:solidFill>
                <a:srgbClr val="000000"/>
              </a:solidFill>
              <a:latin typeface="Calibri" panose="020F0502020204030204" pitchFamily="34" charset="0"/>
              <a:cs typeface="Arial" panose="020B0604020202020204" pitchFamily="34" charset="0"/>
            </a:endParaRPr>
          </a:p>
          <a:p>
            <a:pPr marL="0" lvl="0" indent="0" defTabSz="914400" eaLnBrk="1" hangingPunct="1">
              <a:lnSpc>
                <a:spcPct val="90000"/>
              </a:lnSpc>
              <a:spcBef>
                <a:spcPts val="1425"/>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400" dirty="0">
              <a:solidFill>
                <a:srgbClr val="000000"/>
              </a:solidFill>
              <a:latin typeface="Calibri" panose="020F0502020204030204" pitchFamily="34" charset="0"/>
              <a:cs typeface="Arial" panose="020B0604020202020204" pitchFamily="34" charset="0"/>
            </a:endParaRPr>
          </a:p>
          <a:p>
            <a:pPr marL="0" lvl="0" indent="0" defTabSz="914400" eaLnBrk="1" hangingPunct="1">
              <a:lnSpc>
                <a:spcPct val="90000"/>
              </a:lnSpc>
              <a:spcBef>
                <a:spcPts val="5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dirty="0">
              <a:solidFill>
                <a:srgbClr val="000000"/>
              </a:solidFill>
              <a:latin typeface="Calibri" panose="020F0502020204030204" pitchFamily="34" charset="0"/>
              <a:ea typeface="Arial" panose="020B0604020202020204" pitchFamily="34" charset="0"/>
            </a:endParaRPr>
          </a:p>
        </p:txBody>
      </p:sp>
      <p:sp>
        <p:nvSpPr>
          <p:cNvPr id="51204" name="Text Box 4"/>
          <p:cNvSpPr txBox="1"/>
          <p:nvPr/>
        </p:nvSpPr>
        <p:spPr>
          <a:xfrm>
            <a:off x="8128000" y="5734050"/>
            <a:ext cx="609600" cy="520700"/>
          </a:xfrm>
          <a:prstGeom prst="rect">
            <a:avLst/>
          </a:prstGeom>
          <a:noFill/>
          <a:ln w="9525">
            <a:noFill/>
          </a:ln>
        </p:spPr>
        <p:txBody>
          <a:bodyPr anchor="ct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algn="r" defTabSz="914400" eaLnBrk="1" hangingPunct="1">
              <a:spcBef>
                <a:spcPct val="0"/>
              </a:spcBef>
              <a:buClrTx/>
              <a:buSzTx/>
              <a:buFontTx/>
              <a:buNone/>
              <a:tabLst>
                <a:tab pos="457200" algn="l"/>
              </a:tabLst>
            </a:pPr>
            <a:fld id="{9A0DB2DC-4C9A-4742-B13C-FB6460FD3503}" type="slidenum">
              <a:rPr lang="en-US" altLang="en-US" sz="1200" dirty="0">
                <a:solidFill>
                  <a:srgbClr val="8B8B8B"/>
                </a:solidFill>
                <a:latin typeface="Calibri" panose="020F0502020204030204" pitchFamily="34" charset="0"/>
                <a:cs typeface="Arial" panose="020B0604020202020204" pitchFamily="34" charset="0"/>
              </a:rPr>
            </a:fld>
            <a:endParaRPr lang="en-US" altLang="en-US" sz="1200" dirty="0">
              <a:solidFill>
                <a:srgbClr val="8B8B8B"/>
              </a:solidFill>
              <a:latin typeface="Calibri" panose="020F0502020204030204" pitchFamily="34" charset="0"/>
              <a:ea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 Box 3"/>
          <p:cNvSpPr txBox="1"/>
          <p:nvPr/>
        </p:nvSpPr>
        <p:spPr>
          <a:xfrm>
            <a:off x="241300" y="260350"/>
            <a:ext cx="7886700" cy="4351338"/>
          </a:xfrm>
          <a:prstGeom prst="rect">
            <a:avLst/>
          </a:prstGeom>
          <a:noFill/>
          <a:ln w="9525">
            <a:noFill/>
          </a:ln>
        </p:spPr>
        <p:txBody>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600" b="1" dirty="0">
                <a:solidFill>
                  <a:srgbClr val="002060"/>
                </a:solidFill>
                <a:latin typeface="Calibri" panose="020F0502020204030204" pitchFamily="34" charset="0"/>
                <a:cs typeface="Arial" panose="020B0604020202020204" pitchFamily="34" charset="0"/>
              </a:rPr>
              <a:t>2- </a:t>
            </a:r>
            <a:r>
              <a:rPr lang="en-US" altLang="en-US" sz="2500" b="1" dirty="0">
                <a:solidFill>
                  <a:srgbClr val="002060"/>
                </a:solidFill>
                <a:latin typeface="Calibri" panose="020F0502020204030204" pitchFamily="34" charset="0"/>
                <a:cs typeface="Arial" panose="020B0604020202020204" pitchFamily="34" charset="0"/>
              </a:rPr>
              <a:t>Maternal forceps</a:t>
            </a:r>
            <a:endParaRPr lang="en-US" altLang="en-US" sz="2500" b="1" dirty="0">
              <a:solidFill>
                <a:srgbClr val="002060"/>
              </a:solidFill>
              <a:latin typeface="Calibri" panose="020F0502020204030204" pitchFamily="34" charset="0"/>
              <a:cs typeface="Arial" panose="020B0604020202020204" pitchFamily="34" charset="0"/>
            </a:endParaRPr>
          </a:p>
          <a:p>
            <a:pPr lvl="1"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300" b="1" dirty="0">
                <a:solidFill>
                  <a:srgbClr val="000000"/>
                </a:solidFill>
                <a:latin typeface="Calibri" panose="020F0502020204030204" pitchFamily="34" charset="0"/>
                <a:cs typeface="Arial" panose="020B0604020202020204" pitchFamily="34" charset="0"/>
              </a:rPr>
              <a:t>Injury</a:t>
            </a:r>
            <a:r>
              <a:rPr lang="en-US" altLang="en-US" sz="2400" dirty="0">
                <a:solidFill>
                  <a:srgbClr val="000000"/>
                </a:solidFill>
                <a:latin typeface="Calibri" panose="020F0502020204030204" pitchFamily="34" charset="0"/>
                <a:cs typeface="Arial" panose="020B0604020202020204" pitchFamily="34" charset="0"/>
              </a:rPr>
              <a:t>: (acute)</a:t>
            </a:r>
            <a:endParaRPr lang="en-US" altLang="en-US" sz="2400" dirty="0">
              <a:solidFill>
                <a:srgbClr val="000000"/>
              </a:solidFill>
              <a:latin typeface="Calibri" panose="020F0502020204030204" pitchFamily="34" charset="0"/>
              <a:cs typeface="Arial" panose="020B0604020202020204" pitchFamily="34" charset="0"/>
            </a:endParaRPr>
          </a:p>
          <a:p>
            <a:pPr lvl="2" defTabSz="914400" eaLnBrk="1" hangingPunct="1">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solidFill>
                  <a:srgbClr val="000000"/>
                </a:solidFill>
                <a:latin typeface="Calibri" panose="020F0502020204030204" pitchFamily="34" charset="0"/>
                <a:cs typeface="Arial" panose="020B0604020202020204" pitchFamily="34" charset="0"/>
              </a:rPr>
              <a:t>Extension of the episiotomy involving anus &amp; rectum or vaginal vault.</a:t>
            </a:r>
            <a:endParaRPr lang="en-US" altLang="en-US" sz="2000" dirty="0">
              <a:solidFill>
                <a:srgbClr val="000000"/>
              </a:solidFill>
              <a:latin typeface="Calibri" panose="020F0502020204030204" pitchFamily="34" charset="0"/>
              <a:cs typeface="Arial" panose="020B0604020202020204" pitchFamily="34" charset="0"/>
            </a:endParaRPr>
          </a:p>
          <a:p>
            <a:pPr lvl="2" defTabSz="914400" eaLnBrk="1" hangingPunct="1">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solidFill>
                  <a:srgbClr val="000000"/>
                </a:solidFill>
                <a:latin typeface="Calibri" panose="020F0502020204030204" pitchFamily="34" charset="0"/>
                <a:cs typeface="Arial" panose="020B0604020202020204" pitchFamily="34" charset="0"/>
              </a:rPr>
              <a:t>Vaginal lacerations and cervical tear if cervix was not fully dilated.</a:t>
            </a:r>
            <a:endParaRPr lang="en-US" altLang="en-US" sz="2000" dirty="0">
              <a:solidFill>
                <a:srgbClr val="000000"/>
              </a:solidFill>
              <a:latin typeface="Calibri" panose="020F0502020204030204" pitchFamily="34" charset="0"/>
              <a:cs typeface="Arial" panose="020B0604020202020204" pitchFamily="34" charset="0"/>
            </a:endParaRPr>
          </a:p>
          <a:p>
            <a:pPr lvl="1"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300" b="1" dirty="0">
                <a:solidFill>
                  <a:srgbClr val="000000"/>
                </a:solidFill>
                <a:latin typeface="Calibri" panose="020F0502020204030204" pitchFamily="34" charset="0"/>
                <a:cs typeface="Arial" panose="020B0604020202020204" pitchFamily="34" charset="0"/>
              </a:rPr>
              <a:t>Post partum haemorrhage: </a:t>
            </a:r>
            <a:r>
              <a:rPr lang="en-US" altLang="en-US" dirty="0">
                <a:solidFill>
                  <a:srgbClr val="000000"/>
                </a:solidFill>
                <a:latin typeface="Calibri" panose="020F0502020204030204" pitchFamily="34" charset="0"/>
                <a:cs typeface="Arial" panose="020B0604020202020204" pitchFamily="34" charset="0"/>
              </a:rPr>
              <a:t>Due to trauma or Atonic uterus.</a:t>
            </a:r>
            <a:endParaRPr lang="en-US" altLang="en-US" dirty="0">
              <a:solidFill>
                <a:srgbClr val="000000"/>
              </a:solidFill>
              <a:latin typeface="Calibri" panose="020F0502020204030204" pitchFamily="34" charset="0"/>
              <a:cs typeface="Arial" panose="020B0604020202020204" pitchFamily="34" charset="0"/>
            </a:endParaRPr>
          </a:p>
          <a:p>
            <a:pPr lvl="1"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300" b="1" dirty="0">
                <a:solidFill>
                  <a:srgbClr val="000000"/>
                </a:solidFill>
                <a:latin typeface="Calibri" panose="020F0502020204030204" pitchFamily="34" charset="0"/>
                <a:cs typeface="Arial" panose="020B0604020202020204" pitchFamily="34" charset="0"/>
              </a:rPr>
              <a:t>Shock, </a:t>
            </a:r>
            <a:r>
              <a:rPr lang="en-US" altLang="en-US" dirty="0">
                <a:solidFill>
                  <a:srgbClr val="000000"/>
                </a:solidFill>
                <a:latin typeface="Calibri" panose="020F0502020204030204" pitchFamily="34" charset="0"/>
                <a:cs typeface="Arial" panose="020B0604020202020204" pitchFamily="34" charset="0"/>
              </a:rPr>
              <a:t>due to blood loss, dehydration or prolonged labour.</a:t>
            </a:r>
            <a:endParaRPr lang="en-US" altLang="en-US" dirty="0">
              <a:solidFill>
                <a:srgbClr val="000000"/>
              </a:solidFill>
              <a:latin typeface="Calibri" panose="020F0502020204030204" pitchFamily="34" charset="0"/>
              <a:cs typeface="Arial" panose="020B0604020202020204" pitchFamily="34" charset="0"/>
            </a:endParaRPr>
          </a:p>
          <a:p>
            <a:pPr lvl="1"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dirty="0">
              <a:solidFill>
                <a:srgbClr val="000000"/>
              </a:solidFill>
              <a:latin typeface="Calibri" panose="020F0502020204030204" pitchFamily="34" charset="0"/>
              <a:cs typeface="Arial" panose="020B0604020202020204" pitchFamily="34" charset="0"/>
            </a:endParaRPr>
          </a:p>
          <a:p>
            <a:pPr lvl="1"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dirty="0">
              <a:solidFill>
                <a:srgbClr val="000000"/>
              </a:solidFill>
              <a:latin typeface="Calibri" panose="020F0502020204030204" pitchFamily="34" charset="0"/>
              <a:cs typeface="Arial" panose="020B0604020202020204" pitchFamily="34" charset="0"/>
            </a:endParaRPr>
          </a:p>
          <a:p>
            <a:pPr lvl="1"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200" dirty="0">
                <a:solidFill>
                  <a:srgbClr val="000000"/>
                </a:solidFill>
                <a:latin typeface="Calibri" panose="020F0502020204030204" pitchFamily="34" charset="0"/>
                <a:cs typeface="Arial" panose="020B0604020202020204" pitchFamily="34" charset="0"/>
              </a:rPr>
              <a:t>Urinary incontinence has been reported in up to 24% of women within 6 months of a forceps delivery.</a:t>
            </a:r>
            <a:endParaRPr lang="en-US" altLang="en-US" sz="2200" dirty="0">
              <a:solidFill>
                <a:srgbClr val="000000"/>
              </a:solidFill>
              <a:latin typeface="Calibri" panose="020F0502020204030204" pitchFamily="34" charset="0"/>
              <a:cs typeface="Arial" panose="020B0604020202020204" pitchFamily="34" charset="0"/>
            </a:endParaRPr>
          </a:p>
          <a:p>
            <a:pPr lvl="1"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200" dirty="0">
                <a:solidFill>
                  <a:srgbClr val="000000"/>
                </a:solidFill>
                <a:latin typeface="Calibri" panose="020F0502020204030204" pitchFamily="34" charset="0"/>
                <a:cs typeface="Arial" panose="020B0604020202020204" pitchFamily="34" charset="0"/>
              </a:rPr>
              <a:t>Decrease in pelvic muscle strength, as a result increase in fecal incontinence</a:t>
            </a:r>
            <a:r>
              <a:rPr lang="en-US" altLang="en-US" sz="2200" baseline="30000" dirty="0">
                <a:solidFill>
                  <a:srgbClr val="000000"/>
                </a:solidFill>
                <a:latin typeface="Calibri" panose="020F0502020204030204" pitchFamily="34" charset="0"/>
                <a:cs typeface="Arial" panose="020B0604020202020204" pitchFamily="34" charset="0"/>
              </a:rPr>
              <a:t> </a:t>
            </a:r>
            <a:r>
              <a:rPr lang="en-US" altLang="en-US" sz="2200" dirty="0">
                <a:solidFill>
                  <a:srgbClr val="000000"/>
                </a:solidFill>
                <a:latin typeface="Calibri" panose="020F0502020204030204" pitchFamily="34" charset="0"/>
                <a:cs typeface="Arial" panose="020B0604020202020204" pitchFamily="34" charset="0"/>
              </a:rPr>
              <a:t>and in a general index of pelvic floor disorders (</a:t>
            </a:r>
            <a:r>
              <a:rPr lang="en-US" altLang="en-US" sz="2200" dirty="0">
                <a:solidFill>
                  <a:srgbClr val="FF0000"/>
                </a:solidFill>
                <a:latin typeface="Calibri" panose="020F0502020204030204" pitchFamily="34" charset="0"/>
                <a:cs typeface="Arial" panose="020B0604020202020204" pitchFamily="34" charset="0"/>
              </a:rPr>
              <a:t>incontinence of urine and feces and pelvic organ prolapse</a:t>
            </a:r>
            <a:r>
              <a:rPr lang="en-US" altLang="en-US" sz="2200" dirty="0">
                <a:solidFill>
                  <a:srgbClr val="000000"/>
                </a:solidFill>
                <a:latin typeface="Calibri" panose="020F0502020204030204" pitchFamily="34" charset="0"/>
                <a:cs typeface="Arial" panose="020B0604020202020204" pitchFamily="34" charset="0"/>
              </a:rPr>
              <a:t>).</a:t>
            </a:r>
            <a:endParaRPr lang="en-US" altLang="en-US" sz="2200" dirty="0">
              <a:solidFill>
                <a:srgbClr val="000000"/>
              </a:solidFill>
              <a:latin typeface="Calibri" panose="020F0502020204030204" pitchFamily="34" charset="0"/>
              <a:cs typeface="Arial" panose="020B0604020202020204" pitchFamily="34" charset="0"/>
            </a:endParaRPr>
          </a:p>
          <a:p>
            <a:pPr lvl="1"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200" dirty="0">
                <a:solidFill>
                  <a:srgbClr val="000000"/>
                </a:solidFill>
                <a:latin typeface="Calibri" panose="020F0502020204030204" pitchFamily="34" charset="0"/>
                <a:cs typeface="Arial" panose="020B0604020202020204" pitchFamily="34" charset="0"/>
              </a:rPr>
              <a:t>Fistula </a:t>
            </a:r>
            <a:endParaRPr lang="en-US" altLang="en-US" sz="2200" dirty="0">
              <a:solidFill>
                <a:srgbClr val="000000"/>
              </a:solidFill>
              <a:latin typeface="Calibri" panose="020F0502020204030204" pitchFamily="34" charset="0"/>
              <a:ea typeface="Arial" panose="020B0604020202020204" pitchFamily="34" charset="0"/>
            </a:endParaRPr>
          </a:p>
        </p:txBody>
      </p:sp>
      <p:sp>
        <p:nvSpPr>
          <p:cNvPr id="53251" name="Text Box 4"/>
          <p:cNvSpPr txBox="1"/>
          <p:nvPr/>
        </p:nvSpPr>
        <p:spPr>
          <a:xfrm>
            <a:off x="8128000" y="5734050"/>
            <a:ext cx="609600" cy="520700"/>
          </a:xfrm>
          <a:prstGeom prst="rect">
            <a:avLst/>
          </a:prstGeom>
          <a:noFill/>
          <a:ln w="9525">
            <a:noFill/>
          </a:ln>
        </p:spPr>
        <p:txBody>
          <a:bodyPr anchor="ct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algn="r" defTabSz="914400" eaLnBrk="1" hangingPunct="1">
              <a:spcBef>
                <a:spcPct val="0"/>
              </a:spcBef>
              <a:buClrTx/>
              <a:buSzTx/>
              <a:buFontTx/>
              <a:buNone/>
              <a:tabLst>
                <a:tab pos="457200" algn="l"/>
              </a:tabLst>
            </a:pPr>
            <a:fld id="{9A0DB2DC-4C9A-4742-B13C-FB6460FD3503}" type="slidenum">
              <a:rPr lang="en-US" altLang="en-US" sz="1200" dirty="0">
                <a:solidFill>
                  <a:srgbClr val="8B8B8B"/>
                </a:solidFill>
                <a:latin typeface="Calibri" panose="020F0502020204030204" pitchFamily="34" charset="0"/>
                <a:cs typeface="Arial" panose="020B0604020202020204" pitchFamily="34" charset="0"/>
              </a:rPr>
            </a:fld>
            <a:endParaRPr lang="en-US" altLang="en-US" sz="1200" dirty="0">
              <a:solidFill>
                <a:srgbClr val="8B8B8B"/>
              </a:solidFill>
              <a:latin typeface="Calibri" panose="020F0502020204030204" pitchFamily="34" charset="0"/>
              <a:ea typeface="Arial" panose="020B0604020202020204" pitchFamily="34" charset="0"/>
              <a:cs typeface="Arial" panose="020B0604020202020204" pitchFamily="34" charset="0"/>
            </a:endParaRPr>
          </a:p>
        </p:txBody>
      </p:sp>
      <p:sp>
        <p:nvSpPr>
          <p:cNvPr id="53252" name="TextBox 1"/>
          <p:cNvSpPr txBox="1"/>
          <p:nvPr/>
        </p:nvSpPr>
        <p:spPr>
          <a:xfrm>
            <a:off x="7837488" y="4235450"/>
            <a:ext cx="1800225" cy="3698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r>
              <a:rPr lang="en-US" altLang="en-US" dirty="0">
                <a:solidFill>
                  <a:schemeClr val="tx1"/>
                </a:solidFill>
                <a:latin typeface="Arial" panose="020B0604020202020204" pitchFamily="34" charset="0"/>
                <a:cs typeface="Arial" panose="020B0604020202020204" pitchFamily="34" charset="0"/>
              </a:rPr>
              <a:t>Long term </a:t>
            </a:r>
            <a:endParaRPr lang="en-US" altLang="en-US" dirty="0">
              <a:solidFill>
                <a:schemeClr val="tx1"/>
              </a:solidFill>
              <a:latin typeface="Arial" panose="020B0604020202020204" pitchFamily="34" charset="0"/>
              <a:ea typeface="Arial" panose="020B0604020202020204" pitchFamily="34" charset="0"/>
            </a:endParaRPr>
          </a:p>
        </p:txBody>
      </p:sp>
      <p:cxnSp>
        <p:nvCxnSpPr>
          <p:cNvPr id="4" name="Straight Connector 3"/>
          <p:cNvCxnSpPr/>
          <p:nvPr/>
        </p:nvCxnSpPr>
        <p:spPr>
          <a:xfrm>
            <a:off x="7837488" y="3789363"/>
            <a:ext cx="0" cy="24653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32663" y="3789363"/>
            <a:ext cx="5048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364413" y="6254750"/>
            <a:ext cx="442913" cy="9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103823" y="157480"/>
            <a:ext cx="8229600" cy="981075"/>
          </a:xfrm>
          <a:ln/>
        </p:spPr>
        <p:txBody>
          <a:bodyPr vert="horz" wrap="square" lIns="91440" tIns="45720" rIns="91440" bIns="45720" anchor="t"/>
          <a:p>
            <a:pPr defTabSz="457200" eaLnBrk="1" hangingPunct="1">
              <a:buNone/>
            </a:pPr>
            <a:r>
              <a:rPr lang="en-GB" altLang="en-US" b="1" kern="1200" dirty="0">
                <a:solidFill>
                  <a:srgbClr val="002060"/>
                </a:solidFill>
                <a:latin typeface="Cooper Black" panose="0208090404030B020404" pitchFamily="18" charset="0"/>
                <a:ea typeface="+mj-ea"/>
                <a:cs typeface="+mj-cs"/>
              </a:rPr>
              <a:t>1- </a:t>
            </a:r>
            <a:r>
              <a:rPr lang="en-US" altLang="en-US" b="1" kern="1200" dirty="0">
                <a:solidFill>
                  <a:srgbClr val="002060"/>
                </a:solidFill>
                <a:latin typeface="Cooper Black" panose="0208090404030B020404" pitchFamily="18" charset="0"/>
                <a:ea typeface="+mj-ea"/>
                <a:cs typeface="+mj-cs"/>
              </a:rPr>
              <a:t>Kidney dish </a:t>
            </a:r>
            <a:endParaRPr lang="ar-JO" altLang="en-US" b="1" kern="1200" dirty="0">
              <a:solidFill>
                <a:srgbClr val="002060"/>
              </a:solidFill>
              <a:latin typeface="Cooper Black" panose="0208090404030B020404" pitchFamily="18" charset="0"/>
              <a:ea typeface="Tahoma" panose="020B0604030504040204" pitchFamily="34" charset="0"/>
              <a:cs typeface="+mj-cs"/>
            </a:endParaRPr>
          </a:p>
        </p:txBody>
      </p:sp>
      <p:sp>
        <p:nvSpPr>
          <p:cNvPr id="8195" name="Rectangle 3"/>
          <p:cNvSpPr>
            <a:spLocks noGrp="1" noChangeArrowheads="1"/>
          </p:cNvSpPr>
          <p:nvPr>
            <p:ph idx="1"/>
          </p:nvPr>
        </p:nvSpPr>
        <p:spPr>
          <a:xfrm>
            <a:off x="5364163" y="1479550"/>
            <a:ext cx="3411538" cy="4525963"/>
          </a:xfrm>
        </p:spPr>
        <p:txBody>
          <a:bodyPr vert="horz" wrap="square" lIns="91440" tIns="45720" rIns="91440" bIns="45720" numCol="1" rtlCol="0" anchor="t" anchorCtr="0" compatLnSpc="1">
            <a:normAutofit/>
          </a:bodyPr>
          <a:lstStyle/>
          <a:p>
            <a:pPr marL="0" marR="0" lvl="0" indent="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None/>
              <a:defRPr/>
            </a:pPr>
            <a:r>
              <a:rPr kumimoji="0" lang="en-US" alt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To Receive and holding :</a:t>
            </a:r>
            <a:endParaRPr kumimoji="0" lang="en-US" alt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514350" marR="0" lvl="0" indent="-514350" algn="l" defTabSz="457200" rtl="0" eaLnBrk="1" fontAlgn="auto" latinLnBrk="0" hangingPunct="1">
              <a:lnSpc>
                <a:spcPct val="100000"/>
              </a:lnSpc>
              <a:spcBef>
                <a:spcPts val="1000"/>
              </a:spcBef>
              <a:spcAft>
                <a:spcPts val="0"/>
              </a:spcAft>
              <a:buClr>
                <a:schemeClr val="accent1">
                  <a:lumMod val="75000"/>
                </a:schemeClr>
              </a:buClr>
              <a:buSzPct val="80000"/>
              <a:buFont typeface="+mj-lt"/>
              <a:buAutoNum type="arabicPeriod"/>
              <a:defRPr/>
            </a:pP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Dressing </a:t>
            </a:r>
            <a:endPar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514350" marR="0" lvl="0" indent="-514350" algn="l" defTabSz="457200" rtl="0" eaLnBrk="1" fontAlgn="auto" latinLnBrk="0" hangingPunct="1">
              <a:lnSpc>
                <a:spcPct val="100000"/>
              </a:lnSpc>
              <a:spcBef>
                <a:spcPts val="1000"/>
              </a:spcBef>
              <a:spcAft>
                <a:spcPts val="0"/>
              </a:spcAft>
              <a:buClr>
                <a:schemeClr val="accent1">
                  <a:lumMod val="75000"/>
                </a:schemeClr>
              </a:buClr>
              <a:buSzPct val="80000"/>
              <a:buFont typeface="+mj-lt"/>
              <a:buAutoNum type="arabicPeriod"/>
              <a:defRPr/>
            </a:pP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Needles </a:t>
            </a:r>
            <a:endPar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514350" marR="0" lvl="0" indent="-514350" algn="l" defTabSz="457200" rtl="0" eaLnBrk="1" fontAlgn="auto" latinLnBrk="0" hangingPunct="1">
              <a:lnSpc>
                <a:spcPct val="100000"/>
              </a:lnSpc>
              <a:spcBef>
                <a:spcPts val="1000"/>
              </a:spcBef>
              <a:spcAft>
                <a:spcPts val="0"/>
              </a:spcAft>
              <a:buClr>
                <a:schemeClr val="accent1">
                  <a:lumMod val="75000"/>
                </a:schemeClr>
              </a:buClr>
              <a:buSzPct val="80000"/>
              <a:buFont typeface="+mj-lt"/>
              <a:buAutoNum type="arabicPeriod"/>
              <a:defRPr/>
            </a:pP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Medical waste</a:t>
            </a:r>
            <a:endPar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514350" marR="0" lvl="0" indent="-514350" algn="l" defTabSz="457200" rtl="0" eaLnBrk="1" fontAlgn="auto" latinLnBrk="0" hangingPunct="1">
              <a:lnSpc>
                <a:spcPct val="100000"/>
              </a:lnSpc>
              <a:spcBef>
                <a:spcPts val="1000"/>
              </a:spcBef>
              <a:spcAft>
                <a:spcPts val="0"/>
              </a:spcAft>
              <a:buClr>
                <a:schemeClr val="accent1">
                  <a:lumMod val="75000"/>
                </a:schemeClr>
              </a:buClr>
              <a:buSzPct val="80000"/>
              <a:buFont typeface="+mj-lt"/>
              <a:buAutoNum type="arabicPeriod"/>
              <a:defRPr/>
            </a:pP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Instruments </a:t>
            </a:r>
            <a:endPar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514350" marR="0" lvl="0" indent="-514350" algn="l" defTabSz="457200" rtl="0" eaLnBrk="1" fontAlgn="auto" latinLnBrk="0" hangingPunct="1">
              <a:lnSpc>
                <a:spcPct val="100000"/>
              </a:lnSpc>
              <a:spcBef>
                <a:spcPts val="1000"/>
              </a:spcBef>
              <a:spcAft>
                <a:spcPts val="0"/>
              </a:spcAft>
              <a:buClr>
                <a:schemeClr val="accent1">
                  <a:lumMod val="75000"/>
                </a:schemeClr>
              </a:buClr>
              <a:buSzPct val="80000"/>
              <a:buFont typeface="+mj-lt"/>
              <a:buAutoNum type="arabicPeriod"/>
              <a:defRPr/>
            </a:pP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Biopsy </a:t>
            </a:r>
            <a:endPar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514350" marR="0" lvl="0" indent="-514350" algn="l" defTabSz="457200" rtl="0" eaLnBrk="1" fontAlgn="auto" latinLnBrk="0" hangingPunct="1">
              <a:lnSpc>
                <a:spcPct val="100000"/>
              </a:lnSpc>
              <a:spcBef>
                <a:spcPts val="1000"/>
              </a:spcBef>
              <a:spcAft>
                <a:spcPts val="0"/>
              </a:spcAft>
              <a:buClr>
                <a:schemeClr val="accent1">
                  <a:lumMod val="75000"/>
                </a:schemeClr>
              </a:buClr>
              <a:buSzPct val="80000"/>
              <a:buFont typeface="+mj-lt"/>
              <a:buAutoNum type="arabicPeriod"/>
              <a:defRPr/>
            </a:pPr>
            <a:r>
              <a:rPr kumimoji="0" lang="en-US"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Drainage </a:t>
            </a:r>
            <a:endParaRPr kumimoji="0" lang="ar-JO" altLang="en-US" sz="28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p:txBody>
      </p:sp>
      <p:pic>
        <p:nvPicPr>
          <p:cNvPr id="9220" name="Picture 5" descr="نتيجة بحث الصور عن ‪kidney dish‬‏"/>
          <p:cNvPicPr>
            <a:picLocks noChangeAspect="1"/>
          </p:cNvPicPr>
          <p:nvPr/>
        </p:nvPicPr>
        <p:blipFill>
          <a:blip r:embed="rId1"/>
          <a:stretch>
            <a:fillRect/>
          </a:stretch>
        </p:blipFill>
        <p:spPr>
          <a:xfrm>
            <a:off x="323850" y="1700213"/>
            <a:ext cx="4689475" cy="4083050"/>
          </a:xfrm>
          <a:prstGeom prst="rect">
            <a:avLst/>
          </a:prstGeom>
          <a:noFill/>
          <a:ln w="57150" cap="flat" cmpd="sng">
            <a:solidFill>
              <a:srgbClr val="A80054"/>
            </a:solidFill>
            <a:prstDash val="solid"/>
            <a:miter/>
            <a:headEnd type="none" w="med" len="med"/>
            <a:tailEnd type="none" w="med" len="me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a:xfrm>
            <a:off x="381000" y="77788"/>
            <a:ext cx="8231188" cy="1141412"/>
          </a:xfrm>
          <a:ln/>
        </p:spPr>
        <p:txBody>
          <a:bodyPr vert="horz" wrap="square" lIns="91440" tIns="45720" rIns="91440" bIns="45720" anchor="t"/>
          <a:p>
            <a:pPr defTabSz="457200" eaLnBrk="1" hangingPunct="1">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b="1" kern="1200" dirty="0">
                <a:latin typeface="Calibri Light" panose="020F0302020204030204" pitchFamily="34" charset="0"/>
                <a:ea typeface="+mj-ea"/>
                <a:cs typeface="+mj-cs"/>
              </a:rPr>
              <a:t>Cont</a:t>
            </a:r>
            <a:r>
              <a:rPr lang="en-US" altLang="en-US" sz="5800" kern="1200" dirty="0">
                <a:latin typeface="Calibri Light" panose="020F0302020204030204" pitchFamily="34" charset="0"/>
                <a:ea typeface="+mj-ea"/>
                <a:cs typeface="+mj-cs"/>
              </a:rPr>
              <a:t>..</a:t>
            </a:r>
            <a:endParaRPr lang="en-US" altLang="en-US" sz="5800" kern="1200" dirty="0">
              <a:latin typeface="Calibri Light" panose="020F0302020204030204" pitchFamily="34" charset="0"/>
              <a:ea typeface="+mj-ea"/>
              <a:cs typeface="+mj-cs"/>
            </a:endParaRPr>
          </a:p>
        </p:txBody>
      </p:sp>
      <p:sp>
        <p:nvSpPr>
          <p:cNvPr id="55299" name="Text Box 3"/>
          <p:cNvSpPr txBox="1"/>
          <p:nvPr/>
        </p:nvSpPr>
        <p:spPr>
          <a:xfrm>
            <a:off x="628650" y="1295400"/>
            <a:ext cx="7886700" cy="4351338"/>
          </a:xfrm>
          <a:prstGeom prst="rect">
            <a:avLst/>
          </a:prstGeom>
          <a:noFill/>
          <a:ln w="9525">
            <a:noFill/>
          </a:ln>
        </p:spPr>
        <p:txBody>
          <a:bodyPr/>
          <a:p>
            <a:pPr marL="228600" indent="-226695" defTabSz="914400" eaLnBrk="1" hangingPunct="1">
              <a:spcBef>
                <a:spcPts val="1000"/>
              </a:spcBef>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500" b="1" dirty="0">
                <a:solidFill>
                  <a:srgbClr val="000000"/>
                </a:solidFill>
                <a:latin typeface="Calibri" panose="020F0502020204030204" pitchFamily="34" charset="0"/>
              </a:rPr>
              <a:t>Fetal complications: more in vaccum</a:t>
            </a:r>
            <a:endParaRPr lang="en-US" altLang="en-US" sz="2500" b="1" dirty="0">
              <a:solidFill>
                <a:srgbClr val="000000"/>
              </a:solidFill>
              <a:latin typeface="Calibri" panose="020F0502020204030204" pitchFamily="34" charset="0"/>
            </a:endParaRPr>
          </a:p>
          <a:p>
            <a:pPr marL="822325" lvl="1" indent="-455295"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b="1" dirty="0">
                <a:solidFill>
                  <a:srgbClr val="000000"/>
                </a:solidFill>
                <a:latin typeface="Calibri" panose="020F0502020204030204" pitchFamily="34" charset="0"/>
              </a:rPr>
              <a:t>Asphyxia</a:t>
            </a:r>
            <a:r>
              <a:rPr lang="en-US" altLang="en-US" sz="2400" dirty="0">
                <a:solidFill>
                  <a:srgbClr val="000000"/>
                </a:solidFill>
                <a:latin typeface="Calibri" panose="020F0502020204030204" pitchFamily="34" charset="0"/>
              </a:rPr>
              <a:t>.</a:t>
            </a:r>
            <a:endParaRPr lang="en-US" altLang="en-US" sz="2400" dirty="0">
              <a:solidFill>
                <a:srgbClr val="000000"/>
              </a:solidFill>
              <a:latin typeface="Calibri" panose="020F0502020204030204" pitchFamily="34" charset="0"/>
            </a:endParaRPr>
          </a:p>
          <a:p>
            <a:pPr marL="822325" lvl="1" indent="-455295"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b="1" dirty="0">
                <a:solidFill>
                  <a:srgbClr val="000000"/>
                </a:solidFill>
                <a:latin typeface="Calibri" panose="020F0502020204030204" pitchFamily="34" charset="0"/>
              </a:rPr>
              <a:t>Trauma</a:t>
            </a:r>
            <a:r>
              <a:rPr lang="en-US" altLang="en-US" sz="2400" dirty="0">
                <a:solidFill>
                  <a:srgbClr val="000000"/>
                </a:solidFill>
                <a:latin typeface="Calibri" panose="020F0502020204030204" pitchFamily="34" charset="0"/>
              </a:rPr>
              <a:t>:</a:t>
            </a:r>
            <a:endParaRPr lang="en-US" altLang="en-US" sz="2400" dirty="0">
              <a:solidFill>
                <a:srgbClr val="000000"/>
              </a:solidFill>
              <a:latin typeface="Calibri" panose="020F0502020204030204" pitchFamily="34" charset="0"/>
            </a:endParaRPr>
          </a:p>
          <a:p>
            <a:pPr lvl="2" indent="-226695" defTabSz="914400" eaLnBrk="1" hangingPunct="1">
              <a:spcBef>
                <a:spcPts val="500"/>
              </a:spcBef>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solidFill>
                  <a:srgbClr val="000000"/>
                </a:solidFill>
                <a:latin typeface="Calibri" panose="020F0502020204030204" pitchFamily="34" charset="0"/>
              </a:rPr>
              <a:t>Intracranial haemorrhage.</a:t>
            </a:r>
            <a:endParaRPr lang="en-US" altLang="en-US" sz="2000" dirty="0">
              <a:solidFill>
                <a:srgbClr val="000000"/>
              </a:solidFill>
              <a:latin typeface="Calibri" panose="020F0502020204030204" pitchFamily="34" charset="0"/>
            </a:endParaRPr>
          </a:p>
          <a:p>
            <a:pPr lvl="2" indent="-226695" defTabSz="914400" eaLnBrk="1" hangingPunct="1">
              <a:spcBef>
                <a:spcPts val="500"/>
              </a:spcBef>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solidFill>
                  <a:srgbClr val="000000"/>
                </a:solidFill>
                <a:latin typeface="Calibri" panose="020F0502020204030204" pitchFamily="34" charset="0"/>
              </a:rPr>
              <a:t>Cephalic haematoma.</a:t>
            </a:r>
            <a:endParaRPr lang="en-US" altLang="en-US" sz="2000" dirty="0">
              <a:solidFill>
                <a:srgbClr val="000000"/>
              </a:solidFill>
              <a:latin typeface="Calibri" panose="020F0502020204030204" pitchFamily="34" charset="0"/>
            </a:endParaRPr>
          </a:p>
          <a:p>
            <a:pPr lvl="2" indent="-226695" defTabSz="914400" eaLnBrk="1" hangingPunct="1">
              <a:spcBef>
                <a:spcPts val="500"/>
              </a:spcBef>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solidFill>
                  <a:srgbClr val="000000"/>
                </a:solidFill>
                <a:latin typeface="Calibri" panose="020F0502020204030204" pitchFamily="34" charset="0"/>
              </a:rPr>
              <a:t>Facial / Brachial palsy.</a:t>
            </a:r>
            <a:endParaRPr lang="en-US" altLang="en-US" sz="2000" dirty="0">
              <a:solidFill>
                <a:srgbClr val="000000"/>
              </a:solidFill>
              <a:latin typeface="Calibri" panose="020F0502020204030204" pitchFamily="34" charset="0"/>
            </a:endParaRPr>
          </a:p>
          <a:p>
            <a:pPr lvl="2" indent="-226695" defTabSz="914400" eaLnBrk="1" hangingPunct="1">
              <a:spcBef>
                <a:spcPts val="500"/>
              </a:spcBef>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solidFill>
                  <a:srgbClr val="000000"/>
                </a:solidFill>
                <a:latin typeface="Calibri" panose="020F0502020204030204" pitchFamily="34" charset="0"/>
              </a:rPr>
              <a:t>Injury to the soft tissues of face &amp; forehead.</a:t>
            </a:r>
            <a:endParaRPr lang="en-US" altLang="en-US" sz="2000" dirty="0">
              <a:solidFill>
                <a:srgbClr val="000000"/>
              </a:solidFill>
              <a:latin typeface="Calibri" panose="020F0502020204030204" pitchFamily="34" charset="0"/>
            </a:endParaRPr>
          </a:p>
          <a:p>
            <a:pPr lvl="2" indent="-226695" defTabSz="914400" eaLnBrk="1" hangingPunct="1">
              <a:spcBef>
                <a:spcPts val="500"/>
              </a:spcBef>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solidFill>
                  <a:srgbClr val="000000"/>
                </a:solidFill>
                <a:latin typeface="Calibri" panose="020F0502020204030204" pitchFamily="34" charset="0"/>
              </a:rPr>
              <a:t>Skull fractures.</a:t>
            </a:r>
            <a:endParaRPr lang="en-US" altLang="en-US" sz="2000" dirty="0">
              <a:solidFill>
                <a:srgbClr val="000000"/>
              </a:solidFill>
              <a:latin typeface="Calibri" panose="020F0502020204030204" pitchFamily="34" charset="0"/>
            </a:endParaRPr>
          </a:p>
          <a:p>
            <a:pPr marL="822325" lvl="1" indent="-455295"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solidFill>
                  <a:srgbClr val="000000"/>
                </a:solidFill>
                <a:latin typeface="Calibri" panose="020F0502020204030204" pitchFamily="34" charset="0"/>
              </a:rPr>
              <a:t>Cerebral palsy, mental retardation, and behavioral problems.</a:t>
            </a:r>
            <a:endParaRPr lang="en-US" altLang="en-US" sz="2400" dirty="0">
              <a:solidFill>
                <a:srgbClr val="000000"/>
              </a:solidFill>
              <a:latin typeface="Calibri" panose="020F0502020204030204" pitchFamily="34" charset="0"/>
            </a:endParaRPr>
          </a:p>
          <a:p>
            <a:pPr marL="822325" lvl="1" indent="-455295" defTabSz="914400" eaLnBrk="1" hangingPunct="1">
              <a:spcBef>
                <a:spcPts val="500"/>
              </a:spcBef>
              <a:buFont typeface="Calibri Light" panose="020F0302020204030204" pitchFamily="34" charset="0"/>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solidFill>
                  <a:srgbClr val="000000"/>
                </a:solidFill>
                <a:latin typeface="Calibri" panose="020F0502020204030204" pitchFamily="34" charset="0"/>
              </a:rPr>
              <a:t>The risk for serious morbidity is 1.5% and the risk of fetal or neonatal death is 0.05%. </a:t>
            </a:r>
            <a:endParaRPr lang="en-US" altLang="en-US" sz="2400" dirty="0">
              <a:solidFill>
                <a:srgbClr val="000000"/>
              </a:solidFill>
              <a:latin typeface="Calibri" panose="020F0502020204030204" pitchFamily="34" charset="0"/>
            </a:endParaRPr>
          </a:p>
        </p:txBody>
      </p:sp>
      <p:sp>
        <p:nvSpPr>
          <p:cNvPr id="55300" name="Text Box 4"/>
          <p:cNvSpPr txBox="1"/>
          <p:nvPr/>
        </p:nvSpPr>
        <p:spPr>
          <a:xfrm>
            <a:off x="8128000" y="5734050"/>
            <a:ext cx="609600" cy="520700"/>
          </a:xfrm>
          <a:prstGeom prst="rect">
            <a:avLst/>
          </a:prstGeom>
          <a:noFill/>
          <a:ln w="9525">
            <a:noFill/>
          </a:ln>
        </p:spPr>
        <p:txBody>
          <a:bodyPr anchor="ct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algn="r" defTabSz="914400" eaLnBrk="1" hangingPunct="1">
              <a:spcBef>
                <a:spcPct val="0"/>
              </a:spcBef>
              <a:buClrTx/>
              <a:buSzTx/>
              <a:buFontTx/>
              <a:buNone/>
              <a:tabLst>
                <a:tab pos="457200" algn="l"/>
              </a:tabLst>
            </a:pPr>
            <a:fld id="{9A0DB2DC-4C9A-4742-B13C-FB6460FD3503}" type="slidenum">
              <a:rPr lang="en-US" altLang="en-US" sz="1200" dirty="0">
                <a:solidFill>
                  <a:srgbClr val="8B8B8B"/>
                </a:solidFill>
                <a:latin typeface="Calibri" panose="020F0502020204030204" pitchFamily="34" charset="0"/>
                <a:cs typeface="Arial" panose="020B0604020202020204" pitchFamily="34" charset="0"/>
              </a:rPr>
            </a:fld>
            <a:endParaRPr lang="en-US" altLang="en-US" sz="1200" dirty="0">
              <a:solidFill>
                <a:srgbClr val="8B8B8B"/>
              </a:solidFill>
              <a:latin typeface="Calibri" panose="020F0502020204030204" pitchFamily="34" charset="0"/>
              <a:ea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itle 1"/>
          <p:cNvSpPr>
            <a:spLocks noGrp="1"/>
          </p:cNvSpPr>
          <p:nvPr>
            <p:ph type="title"/>
          </p:nvPr>
        </p:nvSpPr>
        <p:spPr>
          <a:ln/>
        </p:spPr>
        <p:txBody>
          <a:bodyPr vert="horz" wrap="square" lIns="91440" tIns="45720" rIns="91440" bIns="45720" anchor="t"/>
          <a:p>
            <a:pPr defTabSz="457200" eaLnBrk="1" hangingPunct="1">
              <a:buNone/>
            </a:pPr>
            <a:r>
              <a:rPr lang="en-US" altLang="en-US" b="1" kern="1200" dirty="0">
                <a:latin typeface="+mj-lt"/>
                <a:ea typeface="+mj-ea"/>
                <a:cs typeface="+mj-cs"/>
              </a:rPr>
              <a:t>Analgesia in VE and forceps </a:t>
            </a:r>
            <a:endParaRPr lang="ar-JO" altLang="en-US" kern="1200" dirty="0">
              <a:latin typeface="+mj-lt"/>
              <a:ea typeface="Tahoma" panose="020B0604030504040204" pitchFamily="34" charset="0"/>
              <a:cs typeface="+mj-cs"/>
            </a:endParaRPr>
          </a:p>
        </p:txBody>
      </p:sp>
      <p:sp>
        <p:nvSpPr>
          <p:cNvPr id="57347" name="Content Placeholder 2"/>
          <p:cNvSpPr>
            <a:spLocks noGrp="1"/>
          </p:cNvSpPr>
          <p:nvPr>
            <p:ph idx="1"/>
          </p:nvPr>
        </p:nvSpPr>
        <p:spPr>
          <a:xfrm>
            <a:off x="395288" y="1268413"/>
            <a:ext cx="8229600" cy="4525962"/>
          </a:xfrm>
          <a:ln/>
        </p:spPr>
        <p:txBody>
          <a:bodyPr vert="horz" wrap="square" lIns="91440" tIns="45720" rIns="91440" bIns="45720" anchor="t"/>
          <a:p>
            <a:pPr eaLnBrk="1" hangingPunct="1">
              <a:buFontTx/>
              <a:buNone/>
            </a:pPr>
            <a:r>
              <a:rPr lang="en-US" altLang="en-US" dirty="0"/>
              <a:t>Analgesic requirements are greater for forceps than for ventouse delivery. rotational forceps or midpelvic direct traction forceps are needed regional analgesia is preferred </a:t>
            </a:r>
            <a:endParaRPr lang="en-US" altLang="en-US" dirty="0"/>
          </a:p>
          <a:p>
            <a:pPr eaLnBrk="1" hangingPunct="1">
              <a:buFontTx/>
              <a:buNone/>
            </a:pPr>
            <a:r>
              <a:rPr lang="en-US" altLang="en-US" dirty="0"/>
              <a:t>. For a rigid cup ventouse delivery, a pudendal block        </a:t>
            </a:r>
            <a:endParaRPr lang="en-US" altLang="en-US" dirty="0"/>
          </a:p>
          <a:p>
            <a:pPr eaLnBrk="1" hangingPunct="1">
              <a:buFontTx/>
              <a:buNone/>
            </a:pPr>
            <a:r>
              <a:rPr lang="en-US" altLang="en-US" dirty="0"/>
              <a:t>Whith perineal infiltration may be all that is needed soft</a:t>
            </a:r>
            <a:endParaRPr lang="en-US" altLang="en-US" dirty="0"/>
          </a:p>
          <a:p>
            <a:pPr eaLnBrk="1" hangingPunct="1">
              <a:buFontTx/>
              <a:buNone/>
            </a:pPr>
            <a:r>
              <a:rPr lang="en-US" altLang="en-US" dirty="0"/>
              <a:t>if soft cup is used analgesic requirements may be limited to perineal infiltration with local    anaesthetic            </a:t>
            </a:r>
            <a:endParaRPr lang="en-US" altLang="en-US" dirty="0"/>
          </a:p>
          <a:p>
            <a:pPr eaLnBrk="1" hangingPunct="1">
              <a:buFontTx/>
              <a:buNone/>
            </a:pPr>
            <a:endParaRPr lang="en-US" altLang="en-US" dirty="0"/>
          </a:p>
          <a:p>
            <a:pPr eaLnBrk="1" hangingPunct="1">
              <a:buChar char=""/>
            </a:pPr>
            <a:r>
              <a:rPr lang="en-US" altLang="en-US" dirty="0"/>
              <a:t>If one failed don’t try other</a:t>
            </a:r>
            <a:endParaRPr lang="en-US" altLang="en-US" dirty="0"/>
          </a:p>
          <a:p>
            <a:pPr eaLnBrk="1" hangingPunct="1">
              <a:buChar char=""/>
            </a:pPr>
            <a:r>
              <a:rPr lang="en-US" altLang="en-US" dirty="0"/>
              <a:t>If 2 try vacuum without decent go cs</a:t>
            </a:r>
            <a:endParaRPr lang="en-US" altLang="en-US" dirty="0"/>
          </a:p>
          <a:p>
            <a:pPr eaLnBrk="1" hangingPunct="1">
              <a:buChar char=""/>
            </a:pPr>
            <a:r>
              <a:rPr lang="en-US" altLang="en-US" dirty="0"/>
              <a:t>Max pressure vaccume is 400-600 mmhg</a:t>
            </a:r>
            <a:endParaRPr lang="en-US" altLang="en-US" dirty="0"/>
          </a:p>
          <a:p>
            <a:pPr eaLnBrk="1" hangingPunct="1">
              <a:buChar char=""/>
            </a:pPr>
            <a:r>
              <a:rPr lang="en-US" altLang="en-US" dirty="0"/>
              <a:t>Max time vacum is 15- 20 minute .</a:t>
            </a:r>
            <a:endParaRPr lang="en-US" altLang="en-US" dirty="0"/>
          </a:p>
          <a:p>
            <a:pPr eaLnBrk="1" hangingPunct="1">
              <a:buFontTx/>
              <a:buNone/>
            </a:pPr>
            <a:r>
              <a:rPr lang="en-US" altLang="en-US" dirty="0"/>
              <a:t>                                                                                                     </a:t>
            </a:r>
            <a:endParaRPr lang="en-US" altLang="en-US" dirty="0"/>
          </a:p>
          <a:p>
            <a:pPr eaLnBrk="1" hangingPunct="1">
              <a:buFontTx/>
              <a:buNone/>
            </a:pPr>
            <a:endParaRPr lang="en-US" alt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10" name="Picture 9" descr="84100-3"/>
          <p:cNvPicPr>
            <a:picLocks noChangeAspect="1"/>
          </p:cNvPicPr>
          <p:nvPr/>
        </p:nvPicPr>
        <p:blipFill>
          <a:blip r:embed="rId1"/>
          <a:stretch>
            <a:fillRect/>
          </a:stretch>
        </p:blipFill>
        <p:spPr>
          <a:xfrm>
            <a:off x="1935480" y="258445"/>
            <a:ext cx="4543425" cy="6340475"/>
          </a:xfrm>
          <a:prstGeom prst="rect">
            <a:avLst/>
          </a:prstGeom>
        </p:spPr>
      </p:pic>
      <p:sp>
        <p:nvSpPr>
          <p:cNvPr id="11" name="Content Placeholder 10"/>
          <p:cNvSpPr/>
          <p:nvPr>
            <p:ph sz="half" idx="2"/>
          </p:nvPr>
        </p:nvSpPr>
        <p:spPr/>
        <p:txBody>
          <a:bodyPr/>
          <a:p>
            <a:endParaRPr lang="en-US"/>
          </a:p>
        </p:txBody>
      </p:sp>
      <p:sp>
        <p:nvSpPr>
          <p:cNvPr id="12" name="Content Placeholder 11"/>
          <p:cNvSpPr/>
          <p:nvPr>
            <p:ph sz="half" idx="1"/>
          </p:nvPr>
        </p:nvSpPr>
        <p:spPr/>
        <p:txBody>
          <a:bodyPr/>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itle 1"/>
          <p:cNvSpPr>
            <a:spLocks noGrp="1"/>
          </p:cNvSpPr>
          <p:nvPr>
            <p:ph type="title"/>
          </p:nvPr>
        </p:nvSpPr>
        <p:spPr>
          <a:xfrm>
            <a:off x="874395" y="220345"/>
            <a:ext cx="6554788" cy="1320800"/>
          </a:xfrm>
          <a:ln/>
        </p:spPr>
        <p:txBody>
          <a:bodyPr vert="horz" wrap="square" lIns="91440" tIns="45720" rIns="91440" bIns="45720" anchor="t"/>
          <a:p>
            <a:pPr algn="ctr" defTabSz="457200" eaLnBrk="1" hangingPunct="1"/>
            <a:r>
              <a:rPr lang="en-US" altLang="en-US" sz="5400" b="1" kern="1200" dirty="0">
                <a:solidFill>
                  <a:srgbClr val="002060"/>
                </a:solidFill>
                <a:latin typeface="+mj-lt"/>
                <a:ea typeface="+mj-ea"/>
                <a:cs typeface="+mj-cs"/>
              </a:rPr>
              <a:t>Examinations in Obs and Gyne </a:t>
            </a:r>
            <a:endParaRPr lang="en-US" altLang="en-US" sz="5400" b="1" kern="1200" dirty="0">
              <a:solidFill>
                <a:srgbClr val="002060"/>
              </a:solidFill>
              <a:latin typeface="+mj-lt"/>
              <a:ea typeface="+mj-ea"/>
              <a:cs typeface="+mj-cs"/>
            </a:endParaRPr>
          </a:p>
        </p:txBody>
      </p:sp>
      <p:sp>
        <p:nvSpPr>
          <p:cNvPr id="57347" name="Content Placeholder 2"/>
          <p:cNvSpPr>
            <a:spLocks noGrp="1"/>
          </p:cNvSpPr>
          <p:nvPr>
            <p:ph idx="1"/>
          </p:nvPr>
        </p:nvSpPr>
        <p:spPr>
          <a:xfrm>
            <a:off x="92710" y="2745740"/>
            <a:ext cx="9144000" cy="3881755"/>
          </a:xfrm>
        </p:spPr>
        <p:txBody>
          <a:bodyPr vert="horz" wrap="square" lIns="91440" tIns="45720" rIns="91440" bIns="45720" numCol="1" anchor="t" anchorCtr="0" compatLnSpc="1"/>
          <a:p>
            <a:pPr algn="ctr" eaLnBrk="1" hangingPunct="1"/>
            <a:r>
              <a:rPr lang="en-US" altLang="en-US" dirty="0"/>
              <a:t>What can you perform at the the out patient clinic ?</a:t>
            </a:r>
            <a:endParaRPr lang="en-US" altLang="en-US" dirty="0"/>
          </a:p>
          <a:p>
            <a:pPr eaLnBrk="1" hangingPunct="1"/>
            <a:endParaRPr lang="en-US" altLang="en-US" dirty="0"/>
          </a:p>
          <a:p>
            <a:pPr eaLnBrk="1" hangingPunct="1">
              <a:buNone/>
            </a:pPr>
            <a:r>
              <a:rPr lang="en-US" altLang="en-US" dirty="0"/>
              <a:t>Resources :</a:t>
            </a:r>
            <a:endParaRPr lang="en-US" altLang="en-US" dirty="0"/>
          </a:p>
          <a:p>
            <a:pPr eaLnBrk="1" hangingPunct="1">
              <a:buNone/>
            </a:pPr>
            <a:r>
              <a:rPr lang="en-US" altLang="en-US" dirty="0"/>
              <a:t>- Dr. Seham Labs Records and Notes </a:t>
            </a:r>
            <a:endParaRPr lang="en-US" altLang="en-US" dirty="0"/>
          </a:p>
          <a:p>
            <a:pPr eaLnBrk="1" hangingPunct="1">
              <a:buNone/>
            </a:pPr>
            <a:r>
              <a:rPr lang="en-GB" altLang="en-US" dirty="0"/>
              <a:t>- OSCE Dossier of obs and gyne :</a:t>
            </a:r>
            <a:endParaRPr lang="en-GB" altLang="en-US" dirty="0"/>
          </a:p>
          <a:p>
            <a:pPr eaLnBrk="1" hangingPunct="1">
              <a:buNone/>
            </a:pPr>
            <a:r>
              <a:rPr lang="en-US" altLang="en-US" dirty="0"/>
              <a:t>http://www.msc-mu.com/uploaded/100820200%20%D9%87%D8%B3%D8%AA%D9%88%D8%B1%D9%8A%20%D9%88%D8%A7%D9%83%D8%B2%D8%A7%D9%85%D9%86%D9%8A%D8%B4%D9%86%20%D8%A7%D9%84%D9%86%D8%B3%D8%A7%D8%A6%D9%8A%D8%A9%20%20.pdf</a:t>
            </a:r>
            <a:endParaRPr lang="en-US" altLang="en-US" dirty="0"/>
          </a:p>
          <a:p>
            <a:pPr eaLnBrk="1" hangingPunct="1">
              <a:buFontTx/>
              <a:buChar char="-"/>
            </a:pPr>
            <a:r>
              <a:rPr lang="en-US" altLang="en-US" dirty="0"/>
              <a:t>Teach me obs and gyne (https://teachmeobgyn.com/)</a:t>
            </a:r>
            <a:endParaRPr lang="en-US" altLang="en-US" dirty="0"/>
          </a:p>
          <a:p>
            <a:pPr eaLnBrk="1" hangingPunct="1">
              <a:buFontTx/>
              <a:buChar char="-"/>
            </a:pPr>
            <a:r>
              <a:rPr lang="en-US" altLang="en-US" dirty="0"/>
              <a:t>oxford handbook for Obs &amp; Gyne </a:t>
            </a:r>
            <a:endParaRPr lang="en-US" altLang="en-US" dirty="0"/>
          </a:p>
          <a:p>
            <a:pPr eaLnBrk="1" hangingPunct="1">
              <a:buFontTx/>
              <a:buChar char="-"/>
            </a:pPr>
            <a:endParaRPr lang="en-US" altLang="en-US" dirty="0"/>
          </a:p>
          <a:p>
            <a:pPr eaLnBrk="1" hangingPunct="1">
              <a:buFontTx/>
              <a:buChar char="-"/>
            </a:pP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496888" y="2967038"/>
            <a:ext cx="8150225" cy="923925"/>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Berlin Sans FB Demi" panose="020E0802020502020306" pitchFamily="34" charset="0"/>
                <a:ea typeface="+mn-ea"/>
                <a:cs typeface="Arial" panose="020B0604020202020204" pitchFamily="34" charset="0"/>
              </a:rPr>
              <a:t> </a:t>
            </a:r>
            <a:r>
              <a:rPr kumimoji="0" lang="en-US" sz="5400" b="0" i="0" u="none" strike="noStrike" kern="1200" cap="none" spc="0" normalizeH="0" baseline="0" noProof="0" dirty="0" smtClean="0">
                <a:ln>
                  <a:noFill/>
                </a:ln>
                <a:solidFill>
                  <a:schemeClr val="tx1"/>
                </a:solidFill>
                <a:effectLst/>
                <a:uLnTx/>
                <a:uFillTx/>
                <a:latin typeface="Berlin Sans FB Demi" panose="020E0802020502020306" pitchFamily="34" charset="0"/>
                <a:ea typeface="+mn-ea"/>
                <a:cs typeface="Arial" panose="020B0604020202020204" pitchFamily="34" charset="0"/>
              </a:rPr>
              <a:t>1- Bimanual </a:t>
            </a:r>
            <a:r>
              <a:rPr kumimoji="0" lang="en-US" sz="5400" b="0" i="0" u="none" strike="noStrike" kern="1200" cap="none" spc="0" normalizeH="0" baseline="0" noProof="0" dirty="0">
                <a:ln>
                  <a:noFill/>
                </a:ln>
                <a:solidFill>
                  <a:schemeClr val="tx1"/>
                </a:solidFill>
                <a:effectLst/>
                <a:uLnTx/>
                <a:uFillTx/>
                <a:latin typeface="Berlin Sans FB Demi" panose="020E0802020502020306" pitchFamily="34" charset="0"/>
                <a:ea typeface="+mn-ea"/>
                <a:cs typeface="Arial" panose="020B0604020202020204" pitchFamily="34" charset="0"/>
              </a:rPr>
              <a:t>examination</a:t>
            </a:r>
            <a:endParaRPr kumimoji="0" lang="en-US" sz="5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med">
    <p:check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عنوان 1"/>
          <p:cNvSpPr>
            <a:spLocks noGrp="1"/>
          </p:cNvSpPr>
          <p:nvPr>
            <p:ph type="title"/>
          </p:nvPr>
        </p:nvSpPr>
        <p:spPr>
          <a:xfrm>
            <a:off x="328613" y="331788"/>
            <a:ext cx="8229600" cy="1143000"/>
          </a:xfrm>
        </p:spPr>
        <p:txBody>
          <a:bodyPr vert="horz" wrap="square" lIns="91440" tIns="45720" rIns="91440" bIns="45720" numCol="1" rtlCol="0" anchor="t"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en-US" sz="3600" b="0" i="0" u="none" strike="noStrike" kern="1200" cap="none" spc="0" normalizeH="0" baseline="0" noProof="0" dirty="0" smtClean="0">
                <a:ln>
                  <a:noFill/>
                </a:ln>
                <a:solidFill>
                  <a:srgbClr val="055F09"/>
                </a:solidFill>
                <a:effectLst/>
                <a:uLnTx/>
                <a:uFillTx/>
                <a:latin typeface="Cooper Black" panose="0208090404030B020404" pitchFamily="18" charset="0"/>
                <a:ea typeface="+mj-ea"/>
                <a:cs typeface="+mj-cs"/>
              </a:rPr>
              <a:t>Bimanual  examination</a:t>
            </a:r>
            <a:br>
              <a:rPr kumimoji="0" lang="en-US" altLang="en-US" sz="3600" b="0" i="0" u="none" strike="noStrike" kern="1200" cap="none" spc="0" normalizeH="0" baseline="0" noProof="0" dirty="0" smtClean="0">
                <a:ln>
                  <a:noFill/>
                </a:ln>
                <a:solidFill>
                  <a:srgbClr val="055F09"/>
                </a:solidFill>
                <a:effectLst/>
                <a:uLnTx/>
                <a:uFillTx/>
                <a:latin typeface="Cooper Black" panose="0208090404030B020404" pitchFamily="18" charset="0"/>
                <a:ea typeface="+mj-ea"/>
                <a:cs typeface="+mj-cs"/>
              </a:rPr>
            </a:br>
            <a:endParaRPr kumimoji="0" lang="ar-JO" altLang="en-US" sz="3600" b="0" i="0" u="none" strike="noStrike" kern="1200" cap="none" spc="0" normalizeH="0" baseline="0" noProof="0" dirty="0" smtClean="0">
              <a:ln>
                <a:noFill/>
              </a:ln>
              <a:solidFill>
                <a:srgbClr val="055F09"/>
              </a:solidFill>
              <a:effectLst/>
              <a:uLnTx/>
              <a:uFillTx/>
              <a:latin typeface="Cooper Black" panose="0208090404030B020404" pitchFamily="18" charset="0"/>
              <a:ea typeface="+mj-ea"/>
              <a:cs typeface="+mj-cs"/>
            </a:endParaRPr>
          </a:p>
        </p:txBody>
      </p:sp>
      <p:sp>
        <p:nvSpPr>
          <p:cNvPr id="60419" name="عنصر نائب للمحتوى 2"/>
          <p:cNvSpPr>
            <a:spLocks noGrp="1"/>
          </p:cNvSpPr>
          <p:nvPr>
            <p:ph idx="1"/>
          </p:nvPr>
        </p:nvSpPr>
        <p:spPr>
          <a:xfrm>
            <a:off x="285750" y="1928813"/>
            <a:ext cx="8229600" cy="4525962"/>
          </a:xfrm>
          <a:ln/>
        </p:spPr>
        <p:txBody>
          <a:bodyPr vert="horz" wrap="square" lIns="91440" tIns="45720" rIns="91440" bIns="45720" anchor="t"/>
          <a:p>
            <a:pPr eaLnBrk="1" hangingPunct="1">
              <a:buFontTx/>
              <a:buNone/>
            </a:pPr>
            <a:r>
              <a:rPr lang="en-US" altLang="en-US" sz="2000" dirty="0">
                <a:latin typeface="Berlin Sans FB" panose="020E0602020502020306" pitchFamily="34" charset="0"/>
                <a:sym typeface="Wingdings" panose="05000000000000000000" pitchFamily="2" charset="2"/>
              </a:rPr>
              <a:t> Sterile hands with gloves , then :-</a:t>
            </a:r>
            <a:endParaRPr lang="en-US" altLang="en-US" sz="2000" dirty="0">
              <a:latin typeface="Berlin Sans FB" panose="020E0602020502020306" pitchFamily="34" charset="0"/>
            </a:endParaRPr>
          </a:p>
          <a:p>
            <a:pPr eaLnBrk="1" hangingPunct="1">
              <a:buFontTx/>
              <a:buNone/>
            </a:pPr>
            <a:r>
              <a:rPr lang="en-US" altLang="en-US" sz="2000" dirty="0">
                <a:latin typeface="Berlin Sans FB" panose="020E0602020502020306" pitchFamily="34" charset="0"/>
              </a:rPr>
              <a:t>■1- Apply lubricating gel to your right index and middle finger.</a:t>
            </a:r>
            <a:endParaRPr lang="en-US" altLang="en-US" sz="2000" dirty="0">
              <a:latin typeface="Berlin Sans FB" panose="020E0602020502020306" pitchFamily="34" charset="0"/>
            </a:endParaRPr>
          </a:p>
          <a:p>
            <a:pPr eaLnBrk="1" hangingPunct="1">
              <a:buFontTx/>
              <a:buNone/>
            </a:pPr>
            <a:r>
              <a:rPr lang="en-US" altLang="en-US" sz="2000" dirty="0">
                <a:latin typeface="Berlin Sans FB" panose="020E0602020502020306" pitchFamily="34" charset="0"/>
              </a:rPr>
              <a:t>■2- Gently insert them into the vagina and feel for the firm cervix. </a:t>
            </a:r>
            <a:endParaRPr lang="en-US" altLang="en-US" sz="2000" dirty="0">
              <a:latin typeface="Berlin Sans FB" panose="020E0602020502020306" pitchFamily="34" charset="0"/>
            </a:endParaRPr>
          </a:p>
          <a:p>
            <a:pPr eaLnBrk="1" hangingPunct="1">
              <a:buFontTx/>
              <a:buNone/>
            </a:pPr>
            <a:r>
              <a:rPr lang="en-US" altLang="en-US" sz="2000" dirty="0">
                <a:latin typeface="Berlin Sans FB" panose="020E0602020502020306" pitchFamily="34" charset="0"/>
              </a:rPr>
              <a:t>    </a:t>
            </a:r>
            <a:endParaRPr lang="en-US" altLang="en-US" sz="2000" dirty="0">
              <a:latin typeface="Berlin Sans FB" panose="020E0602020502020306" pitchFamily="34" charset="0"/>
            </a:endParaRPr>
          </a:p>
        </p:txBody>
      </p:sp>
      <p:sp>
        <p:nvSpPr>
          <p:cNvPr id="60420" name="مستطيل 3"/>
          <p:cNvSpPr/>
          <p:nvPr/>
        </p:nvSpPr>
        <p:spPr>
          <a:xfrm>
            <a:off x="642938" y="1143000"/>
            <a:ext cx="7715250" cy="785813"/>
          </a:xfrm>
          <a:prstGeom prst="rect">
            <a:avLst/>
          </a:prstGeom>
          <a:noFill/>
          <a:ln w="38100" cap="flat" cmpd="thickThin">
            <a:solidFill>
              <a:srgbClr val="A80054"/>
            </a:solidFill>
            <a:prstDash val="solid"/>
            <a:round/>
            <a:headEnd type="none" w="med" len="med"/>
            <a:tailEnd type="none" w="med" len="med"/>
          </a:ln>
        </p:spPr>
        <p:txBody>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r>
              <a:rPr lang="en-US" altLang="en-US" dirty="0">
                <a:solidFill>
                  <a:schemeClr val="tx1"/>
                </a:solidFill>
                <a:latin typeface="Berlin Sans FB" panose="020E0602020502020306" pitchFamily="34" charset="0"/>
                <a:cs typeface="Arial" panose="020B0604020202020204" pitchFamily="34" charset="0"/>
              </a:rPr>
              <a:t>After emptying the urinary bladder , bimanual examination Should be done before doing any procedure introducing to the uterus .</a:t>
            </a:r>
            <a:endParaRPr lang="ar-JO" altLang="en-US" dirty="0">
              <a:solidFill>
                <a:schemeClr val="tx1"/>
              </a:solidFill>
              <a:latin typeface="Berlin Sans FB" panose="020E0602020502020306" pitchFamily="34" charset="0"/>
              <a:ea typeface="Arial" panose="020B0604020202020204" pitchFamily="34" charset="0"/>
            </a:endParaRPr>
          </a:p>
        </p:txBody>
      </p:sp>
      <p:sp>
        <p:nvSpPr>
          <p:cNvPr id="7" name="مستطيل مستدير الزوايا 6"/>
          <p:cNvSpPr/>
          <p:nvPr/>
        </p:nvSpPr>
        <p:spPr bwMode="auto">
          <a:xfrm>
            <a:off x="500063" y="3786188"/>
            <a:ext cx="3857625" cy="2214563"/>
          </a:xfrm>
          <a:prstGeom prst="roundRect">
            <a:avLst/>
          </a:prstGeom>
          <a:ln>
            <a:solidFill>
              <a:srgbClr val="055F0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en-US" altLang="x-none" dirty="0">
                <a:solidFill>
                  <a:srgbClr val="000000"/>
                </a:solidFill>
                <a:latin typeface="Berlin Sans FB" panose="020E0602020502020306" pitchFamily="34" charset="0"/>
              </a:rPr>
              <a:t>The uterus is usually anteverted and you  feel its firmness anterior to the cervix. </a:t>
            </a:r>
            <a:endParaRPr lang="en-US" altLang="x-none" dirty="0">
              <a:solidFill>
                <a:srgbClr val="000000"/>
              </a:solidFill>
              <a:latin typeface="Berlin Sans FB" panose="020E0602020502020306" pitchFamily="34" charset="0"/>
            </a:endParaRPr>
          </a:p>
          <a:p>
            <a:pPr lvl="0" eaLnBrk="1" hangingPunct="1">
              <a:buNone/>
            </a:pPr>
            <a:endParaRPr lang="en-US" altLang="x-none" dirty="0">
              <a:solidFill>
                <a:srgbClr val="000000"/>
              </a:solidFill>
              <a:latin typeface="Berlin Sans FB" panose="020E0602020502020306" pitchFamily="34" charset="0"/>
            </a:endParaRPr>
          </a:p>
          <a:p>
            <a:pPr lvl="0" eaLnBrk="1" hangingPunct="1">
              <a:buNone/>
            </a:pPr>
            <a:r>
              <a:rPr lang="en-US" altLang="x-none" dirty="0">
                <a:solidFill>
                  <a:srgbClr val="000000"/>
                </a:solidFill>
                <a:latin typeface="Berlin Sans FB" panose="020E0602020502020306" pitchFamily="34" charset="0"/>
              </a:rPr>
              <a:t> If the uterus is retroverted and lying over the bowel, feel the firmness posterior to the cervix .</a:t>
            </a:r>
            <a:endParaRPr lang="en-US" altLang="x-none" dirty="0">
              <a:solidFill>
                <a:srgbClr val="000000"/>
              </a:solidFill>
              <a:latin typeface="Berlin Sans FB" panose="020E0602020502020306" pitchFamily="34" charset="0"/>
            </a:endParaRPr>
          </a:p>
          <a:p>
            <a:pPr lvl="0" eaLnBrk="1" hangingPunct="1">
              <a:buNone/>
            </a:pPr>
            <a:endParaRPr lang="ar-JO" altLang="x-none" dirty="0">
              <a:latin typeface="Trebuchet MS" panose="020B0603020202020204" pitchFamily="34" charset="0"/>
              <a:ea typeface="Tahoma" panose="020B0604030504040204" pitchFamily="34" charset="0"/>
            </a:endParaRPr>
          </a:p>
        </p:txBody>
      </p:sp>
      <p:pic>
        <p:nvPicPr>
          <p:cNvPr id="3081" name="Picture 9"/>
          <p:cNvPicPr>
            <a:picLocks noChangeAspect="1" noChangeArrowheads="1"/>
          </p:cNvPicPr>
          <p:nvPr/>
        </p:nvPicPr>
        <p:blipFill>
          <a:blip r:embed="rId1"/>
          <a:srcRect/>
          <a:stretch>
            <a:fillRect/>
          </a:stretch>
        </p:blipFill>
        <p:spPr bwMode="auto">
          <a:xfrm>
            <a:off x="4500563" y="3929063"/>
            <a:ext cx="4057650" cy="1752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عنصر نائب للمحتوى 2"/>
          <p:cNvSpPr>
            <a:spLocks noGrp="1"/>
          </p:cNvSpPr>
          <p:nvPr>
            <p:ph idx="1"/>
          </p:nvPr>
        </p:nvSpPr>
        <p:spPr>
          <a:xfrm>
            <a:off x="214313" y="1600200"/>
            <a:ext cx="8472488" cy="4525963"/>
          </a:xfrm>
        </p:spPr>
        <p:txBody>
          <a:bodyPr vert="horz" wrap="square" lIns="91440" tIns="45720" rIns="91440" bIns="45720" numCol="1" rtlCol="0" anchor="t" anchorCtr="0" compatLnSpc="1">
            <a:normAutofit fontScale="85000" lnSpcReduction="20000"/>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■3- Push your fingers into the posterior fornix </a:t>
            </a: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and lift the uterus while pushing on the abdomen</a:t>
            </a: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 with your left  hand.</a:t>
            </a: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■4- Place your left hand above the umbilicus </a:t>
            </a: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 and bring it down, palpating the uterus between</a:t>
            </a: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both hands  and   note  its  </a:t>
            </a:r>
            <a:r>
              <a:rPr kumimoji="0" lang="en-US" altLang="en-US" sz="2000" b="0" i="0" u="sng"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size</a:t>
            </a: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 </a:t>
            </a:r>
            <a:r>
              <a:rPr kumimoji="0" lang="en-US" altLang="en-US" sz="2000" b="0" i="0" u="sng"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regularity</a:t>
            </a: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 and</a:t>
            </a: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sng"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 any discomfort</a:t>
            </a: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a:t>
            </a: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■5- Move your fingers to the lateral fornix and,</a:t>
            </a: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 with your left hand above and lateral to the </a:t>
            </a:r>
            <a:endPar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Umbilicus, bring it down to assess any </a:t>
            </a:r>
            <a:r>
              <a:rPr kumimoji="0" lang="en-US" altLang="en-US" sz="2000" b="0" i="0" u="sng"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adnexal</a:t>
            </a:r>
            <a:endParaRPr kumimoji="0" lang="en-US" altLang="en-US" sz="2000" b="0" i="0" u="sng"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sng"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 masses</a:t>
            </a:r>
            <a:r>
              <a:rPr kumimoji="0" lang="en-US"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 between your hands on each side.</a:t>
            </a:r>
            <a:endParaRPr kumimoji="0" lang="ar-JO"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endParaRPr kumimoji="0" lang="ar-JO" altLang="en-US" sz="20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p:txBody>
      </p:sp>
      <p:pic>
        <p:nvPicPr>
          <p:cNvPr id="4" name="Picture 3"/>
          <p:cNvPicPr>
            <a:picLocks noChangeAspect="1" noChangeArrowheads="1"/>
          </p:cNvPicPr>
          <p:nvPr/>
        </p:nvPicPr>
        <p:blipFill>
          <a:blip r:embed="rId1"/>
          <a:srcRect/>
          <a:stretch>
            <a:fillRect/>
          </a:stretch>
        </p:blipFill>
        <p:spPr bwMode="auto">
          <a:xfrm>
            <a:off x="5572125" y="1143000"/>
            <a:ext cx="2998788" cy="2593975"/>
          </a:xfrm>
          <a:prstGeom prst="rect">
            <a:avLst/>
          </a:prstGeom>
          <a:ln>
            <a:solidFill>
              <a:srgbClr val="055F09"/>
            </a:solid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2"/>
          <a:srcRect/>
          <a:stretch>
            <a:fillRect/>
          </a:stretch>
        </p:blipFill>
        <p:spPr bwMode="auto">
          <a:xfrm>
            <a:off x="5572125" y="3929063"/>
            <a:ext cx="3071813" cy="2432050"/>
          </a:xfrm>
          <a:prstGeom prst="rect">
            <a:avLst/>
          </a:prstGeom>
          <a:ln>
            <a:solidFill>
              <a:srgbClr val="055F09"/>
            </a:solidFill>
          </a:ln>
          <a:effectLst>
            <a:outerShdw blurRad="292100" dist="139700" dir="2700000" algn="tl" rotWithShape="0">
              <a:srgbClr val="333333">
                <a:alpha val="65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عنصر نائب للمحتوى 2"/>
          <p:cNvSpPr>
            <a:spLocks noGrp="1"/>
          </p:cNvSpPr>
          <p:nvPr>
            <p:ph idx="1"/>
          </p:nvPr>
        </p:nvSpPr>
        <p:spPr>
          <a:xfrm>
            <a:off x="457200" y="1600200"/>
            <a:ext cx="8401050" cy="4525963"/>
          </a:xfrm>
        </p:spPr>
        <p:txBody>
          <a:bodyPr vert="horz" wrap="square" lIns="91440" tIns="45720" rIns="91440" bIns="45720" numCol="1" rtlCol="0" anchor="t" anchorCtr="0" compatLnSpc="1">
            <a:normAutofit lnSpcReduction="10000"/>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800" b="0" i="0" u="sng" strike="noStrike" kern="1200" cap="none" spc="0" normalizeH="0" baseline="0" noProof="0" smtClean="0">
                <a:ln>
                  <a:noFill/>
                </a:ln>
                <a:solidFill>
                  <a:srgbClr val="A80054"/>
                </a:solidFill>
                <a:effectLst/>
                <a:uLnTx/>
                <a:uFillTx/>
                <a:latin typeface="Berlin Sans FB" panose="020E0602020502020306" pitchFamily="34" charset="0"/>
                <a:ea typeface="+mn-ea"/>
                <a:cs typeface="+mn-cs"/>
              </a:rPr>
              <a:t>So from the bimanual examination we can determine :</a:t>
            </a:r>
            <a:endParaRPr kumimoji="0" lang="en-US" altLang="en-US" sz="2800" b="0" i="0" u="sng" strike="noStrike" kern="1200" cap="none" spc="0" normalizeH="0" baseline="0" noProof="0" smtClean="0">
              <a:ln>
                <a:noFill/>
              </a:ln>
              <a:solidFill>
                <a:srgbClr val="A80054"/>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The consistency of the cervix .</a:t>
            </a:r>
            <a:endPar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The size of the cervix ,</a:t>
            </a:r>
            <a:endPar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  if there is any tenderness to motion.</a:t>
            </a:r>
            <a:endPar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The size of the uterus .</a:t>
            </a:r>
            <a:endPar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SHAP-REGULARITY-masses in uterus .</a:t>
            </a:r>
            <a:endPar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Mobile or fixed. </a:t>
            </a:r>
            <a:r>
              <a:rPr kumimoji="0" lang="en-US" altLang="en-US" sz="16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“as in endometriosis” </a:t>
            </a:r>
            <a:endParaRPr kumimoji="0" lang="en-US" altLang="en-US" sz="16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The direction of the uterus. </a:t>
            </a:r>
            <a:r>
              <a:rPr kumimoji="0" lang="en-US" altLang="en-US" sz="16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“we should know it to avoid the uterine perforation”</a:t>
            </a:r>
            <a:endParaRPr kumimoji="0" lang="en-US" altLang="en-US" sz="16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rPr>
              <a:t>If there is any adnexal masses .</a:t>
            </a:r>
            <a:endPar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endParaRPr kumimoji="0" lang="en-US" altLang="en-US" sz="2400" b="0" i="0" u="none" strike="noStrike" kern="1200" cap="none" spc="0" normalizeH="0" baseline="0" noProof="0" smtClean="0">
              <a:ln>
                <a:noFill/>
              </a:ln>
              <a:solidFill>
                <a:schemeClr val="tx1">
                  <a:lumMod val="75000"/>
                  <a:lumOff val="25000"/>
                </a:schemeClr>
              </a:solidFill>
              <a:effectLst/>
              <a:uLnTx/>
              <a:uFillTx/>
              <a:latin typeface="Berlin Sans FB" panose="020E0602020502020306" pitchFamily="34" charset="0"/>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Title 1"/>
          <p:cNvSpPr>
            <a:spLocks noGrp="1"/>
          </p:cNvSpPr>
          <p:nvPr>
            <p:ph type="title"/>
          </p:nvPr>
        </p:nvSpPr>
        <p:spPr>
          <a:xfrm>
            <a:off x="1042988" y="2997200"/>
            <a:ext cx="7343775" cy="1320800"/>
          </a:xfrm>
        </p:spPr>
        <p:txBody>
          <a:bodyPr vert="horz" wrap="square" lIns="91440" tIns="45720" rIns="91440" bIns="45720" numCol="1" anchor="t" anchorCtr="0" compatLnSpc="1">
            <a:normAutofit fontScale="90000"/>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en-US" sz="4800" b="1" i="0" u="none" strike="noStrike" kern="1200" cap="none" spc="0" normalizeH="0" baseline="0" noProof="0" dirty="0" smtClean="0">
                <a:ln>
                  <a:noFill/>
                </a:ln>
                <a:solidFill>
                  <a:srgbClr val="055F09"/>
                </a:solidFill>
                <a:effectLst/>
                <a:uLnTx/>
                <a:uFillTx/>
                <a:latin typeface="+mj-lt"/>
                <a:ea typeface="+mj-ea"/>
                <a:cs typeface="+mj-cs"/>
              </a:rPr>
              <a:t>2- Obstetric Examination</a:t>
            </a:r>
            <a:br>
              <a:rPr kumimoji="0" lang="en-US" altLang="en-US" sz="4800" b="1" i="0" u="none" strike="noStrike" kern="1200" cap="none" spc="0" normalizeH="0" baseline="0" noProof="0" dirty="0" smtClean="0">
                <a:ln>
                  <a:noFill/>
                </a:ln>
                <a:solidFill>
                  <a:srgbClr val="055F09"/>
                </a:solidFill>
                <a:effectLst/>
                <a:uLnTx/>
                <a:uFillTx/>
                <a:latin typeface="+mj-lt"/>
                <a:ea typeface="+mj-ea"/>
                <a:cs typeface="+mj-cs"/>
              </a:rPr>
            </a:br>
            <a:br>
              <a:rPr kumimoji="0" lang="en-US" altLang="en-US" sz="4800" b="1" i="0" u="none" strike="noStrike" kern="1200" cap="none" spc="0" normalizeH="0" baseline="0" noProof="0" dirty="0" smtClean="0">
                <a:ln>
                  <a:noFill/>
                </a:ln>
                <a:solidFill>
                  <a:srgbClr val="055F09"/>
                </a:solidFill>
                <a:effectLst/>
                <a:uLnTx/>
                <a:uFillTx/>
                <a:latin typeface="+mj-lt"/>
                <a:ea typeface="+mj-ea"/>
                <a:cs typeface="+mj-cs"/>
              </a:rPr>
            </a:br>
            <a:endParaRPr kumimoji="0" lang="en-US" altLang="en-US" sz="4800" b="1" i="0" u="none" strike="noStrike" kern="1200" cap="none" spc="0" normalizeH="0" baseline="0" noProof="0" dirty="0" smtClean="0">
              <a:ln>
                <a:noFill/>
              </a:ln>
              <a:solidFill>
                <a:srgbClr val="055F09"/>
              </a:solidFill>
              <a:effectLst/>
              <a:uLnTx/>
              <a:uFillTx/>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95288" y="333375"/>
            <a:ext cx="8424863" cy="3881438"/>
          </a:xfrm>
        </p:spPr>
        <p:txBody>
          <a:bodyPr vert="horz" wrap="square" lIns="91440" tIns="45720" rIns="91440" bIns="45720" numCol="1" anchor="t" anchorCtr="0" compatLnSpc="1"/>
          <a:lstStyle/>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2800" b="1" i="0" u="none" strike="noStrike" kern="1200" cap="none" spc="0" normalizeH="0" baseline="0" noProof="0" dirty="0">
                <a:ln>
                  <a:noFill/>
                </a:ln>
                <a:solidFill>
                  <a:srgbClr val="C00000"/>
                </a:solidFill>
                <a:effectLst/>
                <a:uLnTx/>
                <a:uFillTx/>
                <a:latin typeface="+mn-lt"/>
                <a:ea typeface="+mn-ea"/>
                <a:cs typeface="+mn-cs"/>
              </a:rPr>
              <a:t>Introduction</a:t>
            </a:r>
            <a:endParaRPr kumimoji="0" lang="en-US" sz="28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Introduce yourself to the patient</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Wash your hands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Explain to the patient what the examination involves and why it is necessary</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Obtain verbal consent</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2800" b="1" i="0" u="none" strike="noStrike" kern="1200" cap="none" spc="0" normalizeH="0" baseline="0" noProof="0" dirty="0">
                <a:ln>
                  <a:noFill/>
                </a:ln>
                <a:solidFill>
                  <a:srgbClr val="C00000"/>
                </a:solidFill>
                <a:effectLst/>
                <a:uLnTx/>
                <a:uFillTx/>
                <a:latin typeface="+mn-lt"/>
                <a:ea typeface="+mn-ea"/>
                <a:cs typeface="+mn-cs"/>
              </a:rPr>
              <a:t>Preparation</a:t>
            </a:r>
            <a:endParaRPr kumimoji="0" lang="en-US" sz="28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Measure the patient’s height and weight</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742950" marR="0" lvl="1" indent="-28575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600" b="0" i="0" u="none" strike="noStrike" kern="1200" cap="none" spc="0" normalizeH="0" baseline="0" noProof="0" dirty="0">
                <a:ln>
                  <a:noFill/>
                </a:ln>
                <a:solidFill>
                  <a:srgbClr val="404040"/>
                </a:solidFill>
                <a:effectLst/>
                <a:uLnTx/>
                <a:uFillTx/>
                <a:latin typeface="+mn-lt"/>
                <a:ea typeface="+mn-ea"/>
                <a:cs typeface="+mn-cs"/>
              </a:rPr>
              <a:t>In the UK, this is performed at the booking appointment, and is not routinely recommended at subsequent visits</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Patient should have an empty bladder</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Expose the abdomen from the </a:t>
            </a:r>
            <a:r>
              <a:rPr kumimoji="0" lang="en-US" sz="1800" b="0" i="0" u="none" strike="noStrike" kern="1200" cap="none" spc="0" normalizeH="0" baseline="0" noProof="0" dirty="0" err="1">
                <a:ln>
                  <a:noFill/>
                </a:ln>
                <a:solidFill>
                  <a:srgbClr val="404040"/>
                </a:solidFill>
                <a:effectLst/>
                <a:uLnTx/>
                <a:uFillTx/>
                <a:latin typeface="+mn-lt"/>
                <a:ea typeface="+mn-ea"/>
                <a:cs typeface="+mn-cs"/>
              </a:rPr>
              <a:t>xiphisternum</a:t>
            </a:r>
            <a:r>
              <a:rPr kumimoji="0" lang="en-US" sz="1800" b="0" i="0" u="none" strike="noStrike" kern="1200" cap="none" spc="0" normalizeH="0" baseline="0" noProof="0" dirty="0">
                <a:ln>
                  <a:noFill/>
                </a:ln>
                <a:solidFill>
                  <a:srgbClr val="404040"/>
                </a:solidFill>
                <a:effectLst/>
                <a:uLnTx/>
                <a:uFillTx/>
                <a:latin typeface="+mn-lt"/>
                <a:ea typeface="+mn-ea"/>
                <a:cs typeface="+mn-cs"/>
              </a:rPr>
              <a:t> to the pubic symphysis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742950" marR="0" lvl="1" indent="-28575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600" b="0" i="0" u="none" strike="noStrike" kern="1200" cap="none" spc="0" normalizeH="0" baseline="0" noProof="0" dirty="0">
                <a:ln>
                  <a:noFill/>
                </a:ln>
                <a:solidFill>
                  <a:srgbClr val="404040"/>
                </a:solidFill>
                <a:effectLst/>
                <a:uLnTx/>
                <a:uFillTx/>
                <a:latin typeface="+mn-lt"/>
                <a:ea typeface="+mn-ea"/>
                <a:cs typeface="+mn-cs"/>
              </a:rPr>
              <a:t>Cover above and below where appropriate</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Ask the patient to lie in the supine position with the head of the bed raised to 15 degrees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Prepare your equipment: measuring tape, </a:t>
            </a:r>
            <a:r>
              <a:rPr kumimoji="0" lang="en-US" sz="1800" b="0" i="0" u="none" strike="noStrike" kern="1200" cap="none" spc="0" normalizeH="0" baseline="0" noProof="0" dirty="0" err="1">
                <a:ln>
                  <a:noFill/>
                </a:ln>
                <a:solidFill>
                  <a:srgbClr val="404040"/>
                </a:solidFill>
                <a:effectLst/>
                <a:uLnTx/>
                <a:uFillTx/>
                <a:latin typeface="+mn-lt"/>
                <a:ea typeface="+mn-ea"/>
                <a:cs typeface="+mn-cs"/>
              </a:rPr>
              <a:t>pinnard</a:t>
            </a:r>
            <a:r>
              <a:rPr kumimoji="0" lang="en-US" sz="1800" b="0" i="0" u="none" strike="noStrike" kern="1200" cap="none" spc="0" normalizeH="0" baseline="0" noProof="0" dirty="0">
                <a:ln>
                  <a:noFill/>
                </a:ln>
                <a:solidFill>
                  <a:srgbClr val="404040"/>
                </a:solidFill>
                <a:effectLst/>
                <a:uLnTx/>
                <a:uFillTx/>
                <a:latin typeface="+mn-lt"/>
                <a:ea typeface="+mn-ea"/>
                <a:cs typeface="+mn-cs"/>
              </a:rPr>
              <a:t> stethoscope or </a:t>
            </a:r>
            <a:r>
              <a:rPr kumimoji="0" lang="en-US" sz="1800" b="0" i="0" u="none" strike="noStrike" kern="1200" cap="none" spc="0" normalizeH="0" baseline="0" noProof="0" dirty="0" err="1">
                <a:ln>
                  <a:noFill/>
                </a:ln>
                <a:solidFill>
                  <a:srgbClr val="404040"/>
                </a:solidFill>
                <a:effectLst/>
                <a:uLnTx/>
                <a:uFillTx/>
                <a:latin typeface="+mn-lt"/>
                <a:ea typeface="+mn-ea"/>
                <a:cs typeface="+mn-cs"/>
              </a:rPr>
              <a:t>doppler</a:t>
            </a:r>
            <a:r>
              <a:rPr kumimoji="0" lang="en-US" sz="1800" b="0" i="0" u="none" strike="noStrike" kern="1200" cap="none" spc="0" normalizeH="0" baseline="0" noProof="0" dirty="0">
                <a:ln>
                  <a:noFill/>
                </a:ln>
                <a:solidFill>
                  <a:srgbClr val="404040"/>
                </a:solidFill>
                <a:effectLst/>
                <a:uLnTx/>
                <a:uFillTx/>
                <a:latin typeface="+mn-lt"/>
                <a:ea typeface="+mn-ea"/>
                <a:cs typeface="+mn-cs"/>
              </a:rPr>
              <a:t> transducer, ultrasound gel</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عنوان 1"/>
          <p:cNvSpPr>
            <a:spLocks noGrp="1"/>
          </p:cNvSpPr>
          <p:nvPr>
            <p:ph type="title"/>
          </p:nvPr>
        </p:nvSpPr>
        <p:spPr>
          <a:xfrm>
            <a:off x="318135" y="318770"/>
            <a:ext cx="6348413" cy="1320800"/>
          </a:xfrm>
          <a:ln/>
        </p:spPr>
        <p:txBody>
          <a:bodyPr vert="horz" wrap="square" lIns="91440" tIns="45720" rIns="91440" bIns="45720" anchor="t"/>
          <a:p>
            <a:pPr defTabSz="457200" eaLnBrk="1" hangingPunct="1">
              <a:buNone/>
            </a:pPr>
            <a:r>
              <a:rPr lang="en-GB" altLang="en-US" kern="1200" dirty="0">
                <a:solidFill>
                  <a:srgbClr val="002060"/>
                </a:solidFill>
                <a:latin typeface="Cooper Black" panose="0208090404030B020404" pitchFamily="18" charset="0"/>
                <a:ea typeface="+mj-ea"/>
                <a:cs typeface="+mj-cs"/>
              </a:rPr>
              <a:t>2- </a:t>
            </a:r>
            <a:r>
              <a:rPr lang="en-US" altLang="en-US" kern="1200" dirty="0">
                <a:solidFill>
                  <a:srgbClr val="002060"/>
                </a:solidFill>
                <a:latin typeface="Cooper Black" panose="0208090404030B020404" pitchFamily="18" charset="0"/>
                <a:ea typeface="+mj-ea"/>
                <a:cs typeface="+mj-cs"/>
              </a:rPr>
              <a:t>Female catheter </a:t>
            </a:r>
            <a:endParaRPr lang="en-US" altLang="en-US" kern="1200" dirty="0">
              <a:solidFill>
                <a:srgbClr val="002060"/>
              </a:solidFill>
              <a:latin typeface="Cooper Black" panose="0208090404030B020404" pitchFamily="18" charset="0"/>
              <a:ea typeface="+mj-ea"/>
              <a:cs typeface="+mj-cs"/>
            </a:endParaRPr>
          </a:p>
        </p:txBody>
      </p:sp>
      <p:sp>
        <p:nvSpPr>
          <p:cNvPr id="10243" name="عنصر نائب للمحتوى 2"/>
          <p:cNvSpPr>
            <a:spLocks noGrp="1"/>
          </p:cNvSpPr>
          <p:nvPr>
            <p:ph idx="1"/>
          </p:nvPr>
        </p:nvSpPr>
        <p:spPr>
          <a:xfrm>
            <a:off x="4429125" y="1857375"/>
            <a:ext cx="4429125" cy="4411663"/>
          </a:xfrm>
          <a:ln/>
        </p:spPr>
        <p:txBody>
          <a:bodyPr vert="horz" wrap="square" lIns="91440" tIns="45720" rIns="91440" bIns="45720" anchor="t"/>
          <a:p>
            <a:pPr eaLnBrk="1" hangingPunct="1"/>
            <a:r>
              <a:rPr lang="en-US" altLang="en-US" dirty="0">
                <a:latin typeface="Berlin Sans FB" panose="020E0602020502020306" pitchFamily="34" charset="0"/>
              </a:rPr>
              <a:t>For intermittent catheterization of the urinary bladder , when you went to do a “vaginal examination” while the patient is under GA . </a:t>
            </a:r>
            <a:endParaRPr lang="en-US" altLang="en-US" dirty="0">
              <a:latin typeface="Berlin Sans FB" panose="020E0602020502020306" pitchFamily="34" charset="0"/>
            </a:endParaRPr>
          </a:p>
          <a:p>
            <a:pPr eaLnBrk="1" hangingPunct="1"/>
            <a:r>
              <a:rPr lang="en-US" altLang="en-US" dirty="0">
                <a:latin typeface="Berlin Sans FB" panose="020E0602020502020306" pitchFamily="34" charset="0"/>
              </a:rPr>
              <a:t>We can use instead the Folleys Catheter </a:t>
            </a:r>
            <a:endParaRPr lang="ar-JO" altLang="en-US" dirty="0">
              <a:latin typeface="Berlin Sans FB" panose="020E0602020502020306" pitchFamily="34" charset="0"/>
              <a:ea typeface="Tahoma" panose="020B0604030504040204" pitchFamily="34" charset="0"/>
            </a:endParaRPr>
          </a:p>
        </p:txBody>
      </p:sp>
      <p:pic>
        <p:nvPicPr>
          <p:cNvPr id="10244" name="Picture 2" descr="نتيجة بحث الصور عن ‪female catheter‬‏"/>
          <p:cNvPicPr>
            <a:picLocks noChangeAspect="1"/>
          </p:cNvPicPr>
          <p:nvPr/>
        </p:nvPicPr>
        <p:blipFill>
          <a:blip r:embed="rId1"/>
          <a:stretch>
            <a:fillRect/>
          </a:stretch>
        </p:blipFill>
        <p:spPr>
          <a:xfrm>
            <a:off x="412750" y="2214563"/>
            <a:ext cx="4016375" cy="3357562"/>
          </a:xfrm>
          <a:prstGeom prst="rect">
            <a:avLst/>
          </a:prstGeom>
          <a:noFill/>
          <a:ln w="38100" cap="flat" cmpd="sng">
            <a:solidFill>
              <a:srgbClr val="089C0F"/>
            </a:solidFill>
            <a:prstDash val="solid"/>
            <a:miter/>
            <a:headEnd type="none" w="med" len="med"/>
            <a:tailEnd type="none" w="med" len="me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50825" y="260350"/>
            <a:ext cx="8893175" cy="3881438"/>
          </a:xfrm>
        </p:spPr>
        <p:txBody>
          <a:bodyPr vert="horz" wrap="square" lIns="91440" tIns="45720" rIns="91440" bIns="45720" numCol="1" anchor="t" anchorCtr="0" compatLnSpc="1"/>
          <a:lstStyle/>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2400" b="1" i="0" u="none" strike="noStrike" kern="1200" cap="none" spc="0" normalizeH="0" baseline="0" noProof="0" dirty="0">
                <a:ln>
                  <a:noFill/>
                </a:ln>
                <a:solidFill>
                  <a:srgbClr val="C00000"/>
                </a:solidFill>
                <a:effectLst/>
                <a:uLnTx/>
                <a:uFillTx/>
                <a:latin typeface="+mn-lt"/>
                <a:ea typeface="+mn-ea"/>
                <a:cs typeface="+mn-cs"/>
              </a:rPr>
              <a:t>General Inspection</a:t>
            </a: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General wellbeing – at ease or distressed by physical pain.</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Hands – palpate the radial pulse.</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Head and neck – </a:t>
            </a:r>
            <a:r>
              <a:rPr kumimoji="0" lang="en-US" sz="1800" b="0" i="0" u="none" strike="noStrike" kern="1200" cap="none" spc="0" normalizeH="0" baseline="0" noProof="0" dirty="0" err="1">
                <a:ln>
                  <a:noFill/>
                </a:ln>
                <a:solidFill>
                  <a:srgbClr val="404040"/>
                </a:solidFill>
                <a:effectLst/>
                <a:uLnTx/>
                <a:uFillTx/>
                <a:latin typeface="+mn-lt"/>
                <a:ea typeface="+mn-ea"/>
                <a:cs typeface="+mn-cs"/>
              </a:rPr>
              <a:t>melasma</a:t>
            </a:r>
            <a:r>
              <a:rPr kumimoji="0" lang="en-US" sz="1800" b="0" i="0" u="none" strike="noStrike" kern="1200" cap="none" spc="0" normalizeH="0" baseline="0" noProof="0" dirty="0">
                <a:ln>
                  <a:noFill/>
                </a:ln>
                <a:solidFill>
                  <a:srgbClr val="404040"/>
                </a:solidFill>
                <a:effectLst/>
                <a:uLnTx/>
                <a:uFillTx/>
                <a:latin typeface="+mn-lt"/>
                <a:ea typeface="+mn-ea"/>
                <a:cs typeface="+mn-cs"/>
              </a:rPr>
              <a:t>, conjunctival pallor, jaundice, </a:t>
            </a:r>
            <a:r>
              <a:rPr kumimoji="0" lang="en-US" sz="1800" b="0" i="0" u="none" strike="noStrike" kern="1200" cap="none" spc="0" normalizeH="0" baseline="0" noProof="0" dirty="0" err="1">
                <a:ln>
                  <a:noFill/>
                </a:ln>
                <a:solidFill>
                  <a:srgbClr val="404040"/>
                </a:solidFill>
                <a:effectLst/>
                <a:uLnTx/>
                <a:uFillTx/>
                <a:latin typeface="+mn-lt"/>
                <a:ea typeface="+mn-ea"/>
                <a:cs typeface="+mn-cs"/>
              </a:rPr>
              <a:t>oedema</a:t>
            </a:r>
            <a:r>
              <a:rPr kumimoji="0" lang="en-US" sz="1800" b="0" i="0" u="none" strike="noStrike" kern="1200" cap="none" spc="0" normalizeH="0" baseline="0" noProof="0" dirty="0">
                <a:ln>
                  <a:noFill/>
                </a:ln>
                <a:solidFill>
                  <a:srgbClr val="404040"/>
                </a:solidFill>
                <a:effectLst/>
                <a:uLnTx/>
                <a:uFillTx/>
                <a:latin typeface="+mn-lt"/>
                <a:ea typeface="+mn-ea"/>
                <a:cs typeface="+mn-cs"/>
              </a:rPr>
              <a:t>.</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Legs and feet – calf swelling, </a:t>
            </a:r>
            <a:r>
              <a:rPr kumimoji="0" lang="en-US" sz="1800" b="0" i="0" u="none" strike="noStrike" kern="1200" cap="none" spc="0" normalizeH="0" baseline="0" noProof="0" dirty="0" err="1">
                <a:ln>
                  <a:noFill/>
                </a:ln>
                <a:solidFill>
                  <a:srgbClr val="404040"/>
                </a:solidFill>
                <a:effectLst/>
                <a:uLnTx/>
                <a:uFillTx/>
                <a:latin typeface="+mn-lt"/>
                <a:ea typeface="+mn-ea"/>
                <a:cs typeface="+mn-cs"/>
              </a:rPr>
              <a:t>oedema</a:t>
            </a:r>
            <a:r>
              <a:rPr kumimoji="0" lang="en-US" sz="1800" b="0" i="0" u="none" strike="noStrike" kern="1200" cap="none" spc="0" normalizeH="0" baseline="0" noProof="0" dirty="0">
                <a:ln>
                  <a:noFill/>
                </a:ln>
                <a:solidFill>
                  <a:srgbClr val="404040"/>
                </a:solidFill>
                <a:effectLst/>
                <a:uLnTx/>
                <a:uFillTx/>
                <a:latin typeface="+mn-lt"/>
                <a:ea typeface="+mn-ea"/>
                <a:cs typeface="+mn-cs"/>
              </a:rPr>
              <a:t> and varicose veins.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2400" b="1" i="0" u="none" strike="noStrike" kern="1200" cap="none" spc="0" normalizeH="0" baseline="0" noProof="0" dirty="0">
                <a:ln>
                  <a:noFill/>
                </a:ln>
                <a:solidFill>
                  <a:srgbClr val="C00000"/>
                </a:solidFill>
                <a:effectLst/>
                <a:uLnTx/>
                <a:uFillTx/>
                <a:latin typeface="+mn-lt"/>
                <a:ea typeface="+mn-ea"/>
                <a:cs typeface="+mn-cs"/>
              </a:rPr>
              <a:t>Abdominal Inspection</a:t>
            </a: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In the obstetric examination, inspect the abdomen for:</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Distension compatible with pregnancy</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Fetal movement (&gt;24 weeks)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Surgical scars – previous Caesarean section, </a:t>
            </a:r>
            <a:r>
              <a:rPr kumimoji="0" lang="en-US" sz="1800" b="0" i="0" u="none" strike="noStrike" kern="1200" cap="none" spc="0" normalizeH="0" baseline="0" noProof="0" dirty="0" err="1">
                <a:ln>
                  <a:noFill/>
                </a:ln>
                <a:solidFill>
                  <a:srgbClr val="404040"/>
                </a:solidFill>
                <a:effectLst/>
                <a:uLnTx/>
                <a:uFillTx/>
                <a:latin typeface="+mn-lt"/>
                <a:ea typeface="+mn-ea"/>
                <a:cs typeface="+mn-cs"/>
              </a:rPr>
              <a:t>laproscopic</a:t>
            </a:r>
            <a:r>
              <a:rPr kumimoji="0" lang="en-US" sz="1800" b="0" i="0" u="none" strike="noStrike" kern="1200" cap="none" spc="0" normalizeH="0" baseline="0" noProof="0" dirty="0">
                <a:ln>
                  <a:noFill/>
                </a:ln>
                <a:solidFill>
                  <a:srgbClr val="404040"/>
                </a:solidFill>
                <a:effectLst/>
                <a:uLnTx/>
                <a:uFillTx/>
                <a:latin typeface="+mn-lt"/>
                <a:ea typeface="+mn-ea"/>
                <a:cs typeface="+mn-cs"/>
              </a:rPr>
              <a:t> port scars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Skin changes indicative of pregnancy – </a:t>
            </a:r>
            <a:r>
              <a:rPr kumimoji="0" lang="en-US" sz="1800" b="0" i="0" u="none" strike="noStrike" kern="1200" cap="none" spc="0" normalizeH="0" baseline="0" noProof="0" dirty="0" err="1">
                <a:ln>
                  <a:noFill/>
                </a:ln>
                <a:solidFill>
                  <a:srgbClr val="404040"/>
                </a:solidFill>
                <a:effectLst/>
                <a:uLnTx/>
                <a:uFillTx/>
                <a:latin typeface="+mn-lt"/>
                <a:ea typeface="+mn-ea"/>
                <a:cs typeface="+mn-cs"/>
              </a:rPr>
              <a:t>linea</a:t>
            </a:r>
            <a:r>
              <a:rPr kumimoji="0" lang="en-US" sz="1800" b="0" i="0" u="none" strike="noStrike" kern="1200" cap="none" spc="0" normalizeH="0" baseline="0" noProof="0" dirty="0">
                <a:ln>
                  <a:noFill/>
                </a:ln>
                <a:solidFill>
                  <a:srgbClr val="404040"/>
                </a:solidFill>
                <a:effectLst/>
                <a:uLnTx/>
                <a:uFillTx/>
                <a:latin typeface="+mn-lt"/>
                <a:ea typeface="+mn-ea"/>
                <a:cs typeface="+mn-cs"/>
              </a:rPr>
              <a:t> </a:t>
            </a:r>
            <a:r>
              <a:rPr kumimoji="0" lang="en-US" sz="1800" b="0" i="0" u="none" strike="noStrike" kern="1200" cap="none" spc="0" normalizeH="0" baseline="0" noProof="0" dirty="0" err="1">
                <a:ln>
                  <a:noFill/>
                </a:ln>
                <a:solidFill>
                  <a:srgbClr val="404040"/>
                </a:solidFill>
                <a:effectLst/>
                <a:uLnTx/>
                <a:uFillTx/>
                <a:latin typeface="+mn-lt"/>
                <a:ea typeface="+mn-ea"/>
                <a:cs typeface="+mn-cs"/>
              </a:rPr>
              <a:t>nigra</a:t>
            </a:r>
            <a:r>
              <a:rPr kumimoji="0" lang="en-US" sz="1800" b="0" i="0" u="none" strike="noStrike" kern="1200" cap="none" spc="0" normalizeH="0" baseline="0" noProof="0" dirty="0">
                <a:ln>
                  <a:noFill/>
                </a:ln>
                <a:solidFill>
                  <a:srgbClr val="404040"/>
                </a:solidFill>
                <a:effectLst/>
                <a:uLnTx/>
                <a:uFillTx/>
                <a:latin typeface="+mn-lt"/>
                <a:ea typeface="+mn-ea"/>
                <a:cs typeface="+mn-cs"/>
              </a:rPr>
              <a:t> (dark vertical line from umbilicus to the pubis), </a:t>
            </a:r>
            <a:r>
              <a:rPr kumimoji="0" lang="en-US" sz="1800" b="0" i="0" u="none" strike="noStrike" kern="1200" cap="none" spc="0" normalizeH="0" baseline="0" noProof="0" dirty="0" err="1">
                <a:ln>
                  <a:noFill/>
                </a:ln>
                <a:solidFill>
                  <a:srgbClr val="404040"/>
                </a:solidFill>
                <a:effectLst/>
                <a:uLnTx/>
                <a:uFillTx/>
                <a:latin typeface="+mn-lt"/>
                <a:ea typeface="+mn-ea"/>
                <a:cs typeface="+mn-cs"/>
              </a:rPr>
              <a:t>striae</a:t>
            </a:r>
            <a:r>
              <a:rPr kumimoji="0" lang="en-US" sz="1800" b="0" i="0" u="none" strike="noStrike" kern="1200" cap="none" spc="0" normalizeH="0" baseline="0" noProof="0" dirty="0">
                <a:ln>
                  <a:noFill/>
                </a:ln>
                <a:solidFill>
                  <a:srgbClr val="404040"/>
                </a:solidFill>
                <a:effectLst/>
                <a:uLnTx/>
                <a:uFillTx/>
                <a:latin typeface="+mn-lt"/>
                <a:ea typeface="+mn-ea"/>
                <a:cs typeface="+mn-cs"/>
              </a:rPr>
              <a:t> </a:t>
            </a:r>
            <a:r>
              <a:rPr kumimoji="0" lang="en-US" sz="1800" b="0" i="0" u="none" strike="noStrike" kern="1200" cap="none" spc="0" normalizeH="0" baseline="0" noProof="0" dirty="0" err="1">
                <a:ln>
                  <a:noFill/>
                </a:ln>
                <a:solidFill>
                  <a:srgbClr val="404040"/>
                </a:solidFill>
                <a:effectLst/>
                <a:uLnTx/>
                <a:uFillTx/>
                <a:latin typeface="+mn-lt"/>
                <a:ea typeface="+mn-ea"/>
                <a:cs typeface="+mn-cs"/>
              </a:rPr>
              <a:t>gravidarum</a:t>
            </a:r>
            <a:r>
              <a:rPr kumimoji="0" lang="en-US" sz="1800" b="0" i="0" u="none" strike="noStrike" kern="1200" cap="none" spc="0" normalizeH="0" baseline="0" noProof="0" dirty="0">
                <a:ln>
                  <a:noFill/>
                </a:ln>
                <a:solidFill>
                  <a:srgbClr val="404040"/>
                </a:solidFill>
                <a:effectLst/>
                <a:uLnTx/>
                <a:uFillTx/>
                <a:latin typeface="+mn-lt"/>
                <a:ea typeface="+mn-ea"/>
                <a:cs typeface="+mn-cs"/>
              </a:rPr>
              <a:t> (‘stretch marks’), </a:t>
            </a:r>
            <a:r>
              <a:rPr kumimoji="0" lang="en-US" sz="1800" b="0" i="0" u="none" strike="noStrike" kern="1200" cap="none" spc="0" normalizeH="0" baseline="0" noProof="0" dirty="0" err="1">
                <a:ln>
                  <a:noFill/>
                </a:ln>
                <a:solidFill>
                  <a:srgbClr val="404040"/>
                </a:solidFill>
                <a:effectLst/>
                <a:uLnTx/>
                <a:uFillTx/>
                <a:latin typeface="+mn-lt"/>
                <a:ea typeface="+mn-ea"/>
                <a:cs typeface="+mn-cs"/>
              </a:rPr>
              <a:t>striae</a:t>
            </a:r>
            <a:r>
              <a:rPr kumimoji="0" lang="en-US" sz="1800" b="0" i="0" u="none" strike="noStrike" kern="1200" cap="none" spc="0" normalizeH="0" baseline="0" noProof="0" dirty="0">
                <a:ln>
                  <a:noFill/>
                </a:ln>
                <a:solidFill>
                  <a:srgbClr val="404040"/>
                </a:solidFill>
                <a:effectLst/>
                <a:uLnTx/>
                <a:uFillTx/>
                <a:latin typeface="+mn-lt"/>
                <a:ea typeface="+mn-ea"/>
                <a:cs typeface="+mn-cs"/>
              </a:rPr>
              <a:t> </a:t>
            </a:r>
            <a:r>
              <a:rPr kumimoji="0" lang="en-US" sz="1800" b="0" i="0" u="none" strike="noStrike" kern="1200" cap="none" spc="0" normalizeH="0" baseline="0" noProof="0" dirty="0" err="1">
                <a:ln>
                  <a:noFill/>
                </a:ln>
                <a:solidFill>
                  <a:srgbClr val="404040"/>
                </a:solidFill>
                <a:effectLst/>
                <a:uLnTx/>
                <a:uFillTx/>
                <a:latin typeface="+mn-lt"/>
                <a:ea typeface="+mn-ea"/>
                <a:cs typeface="+mn-cs"/>
              </a:rPr>
              <a:t>albicans</a:t>
            </a:r>
            <a:r>
              <a:rPr kumimoji="0" lang="en-US" sz="1800" b="0" i="0" u="none" strike="noStrike" kern="1200" cap="none" spc="0" normalizeH="0" baseline="0" noProof="0" dirty="0">
                <a:ln>
                  <a:noFill/>
                </a:ln>
                <a:solidFill>
                  <a:srgbClr val="404040"/>
                </a:solidFill>
                <a:effectLst/>
                <a:uLnTx/>
                <a:uFillTx/>
                <a:latin typeface="+mn-lt"/>
                <a:ea typeface="+mn-ea"/>
                <a:cs typeface="+mn-cs"/>
              </a:rPr>
              <a:t> (old, silvery-white </a:t>
            </a:r>
            <a:r>
              <a:rPr kumimoji="0" lang="en-US" sz="1800" b="0" i="0" u="none" strike="noStrike" kern="1200" cap="none" spc="0" normalizeH="0" baseline="0" noProof="0" dirty="0" err="1">
                <a:ln>
                  <a:noFill/>
                </a:ln>
                <a:solidFill>
                  <a:srgbClr val="404040"/>
                </a:solidFill>
                <a:effectLst/>
                <a:uLnTx/>
                <a:uFillTx/>
                <a:latin typeface="+mn-lt"/>
                <a:ea typeface="+mn-ea"/>
                <a:cs typeface="+mn-cs"/>
              </a:rPr>
              <a:t>striae</a:t>
            </a:r>
            <a:r>
              <a:rPr kumimoji="0" lang="en-US" sz="1800" b="0" i="0" u="none" strike="noStrike" kern="1200" cap="none" spc="0" normalizeH="0" baseline="0" noProof="0" dirty="0">
                <a:ln>
                  <a:noFill/>
                </a:ln>
                <a:solidFill>
                  <a:srgbClr val="404040"/>
                </a:solidFill>
                <a:effectLst/>
                <a:uLnTx/>
                <a:uFillTx/>
                <a:latin typeface="+mn-lt"/>
                <a:ea typeface="+mn-ea"/>
                <a:cs typeface="+mn-cs"/>
              </a:rPr>
              <a:t>)</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Content Placeholder 2"/>
          <p:cNvSpPr>
            <a:spLocks noGrp="1"/>
          </p:cNvSpPr>
          <p:nvPr>
            <p:ph idx="1"/>
          </p:nvPr>
        </p:nvSpPr>
        <p:spPr>
          <a:xfrm>
            <a:off x="395288" y="1341438"/>
            <a:ext cx="7921625" cy="3881437"/>
          </a:xfrm>
          <a:ln/>
        </p:spPr>
        <p:txBody>
          <a:bodyPr vert="horz" wrap="square" lIns="91440" tIns="45720" rIns="91440" bIns="45720" anchor="t"/>
          <a:p>
            <a:pPr eaLnBrk="1" hangingPunct="1"/>
            <a:r>
              <a:rPr lang="en-US" altLang="en-US" dirty="0"/>
              <a:t>Skin changes in pregnancy. A) Linea nigra. B) Striae gravidarum and albicans</a:t>
            </a:r>
            <a:endParaRPr lang="en-US" altLang="en-US" dirty="0"/>
          </a:p>
        </p:txBody>
      </p:sp>
      <p:pic>
        <p:nvPicPr>
          <p:cNvPr id="66563" name="Picture 3"/>
          <p:cNvPicPr>
            <a:picLocks noChangeAspect="1"/>
          </p:cNvPicPr>
          <p:nvPr/>
        </p:nvPicPr>
        <p:blipFill>
          <a:blip r:embed="rId1"/>
          <a:stretch>
            <a:fillRect/>
          </a:stretch>
        </p:blipFill>
        <p:spPr>
          <a:xfrm>
            <a:off x="179388" y="2276475"/>
            <a:ext cx="8655050" cy="3490913"/>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50825" y="260350"/>
            <a:ext cx="8569325" cy="3881438"/>
          </a:xfrm>
        </p:spPr>
        <p:txBody>
          <a:bodyPr vert="horz" wrap="square" lIns="91440" tIns="45720" rIns="91440" bIns="45720" numCol="1" anchor="t" anchorCtr="0" compatLnSpc="1"/>
          <a:lstStyle/>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3200" b="1" i="0" u="none" strike="noStrike" kern="1200" cap="none" spc="0" normalizeH="0" baseline="0" noProof="0" dirty="0">
                <a:ln>
                  <a:noFill/>
                </a:ln>
                <a:solidFill>
                  <a:srgbClr val="C00000"/>
                </a:solidFill>
                <a:effectLst/>
                <a:uLnTx/>
                <a:uFillTx/>
                <a:latin typeface="+mn-lt"/>
                <a:ea typeface="+mn-ea"/>
                <a:cs typeface="+mn-cs"/>
              </a:rPr>
              <a:t>Palpation</a:t>
            </a:r>
            <a:endParaRPr kumimoji="0" lang="en-US" sz="32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Ask the patient to comment on any tenderness and observe her facial and verbal responses throughout. Note any guarding.</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GB" altLang="en-US" sz="2400" b="1" i="0" u="sng" strike="noStrike" kern="1200" cap="none" spc="0" normalizeH="0" baseline="0" noProof="0" dirty="0">
                <a:ln>
                  <a:noFill/>
                </a:ln>
                <a:solidFill>
                  <a:srgbClr val="C00000"/>
                </a:solidFill>
                <a:effectLst/>
                <a:uLnTx/>
                <a:uFillTx/>
                <a:latin typeface="+mn-lt"/>
                <a:ea typeface="+mn-ea"/>
                <a:cs typeface="+mn-cs"/>
              </a:rPr>
              <a:t>1- </a:t>
            </a:r>
            <a:r>
              <a:rPr kumimoji="0" lang="en-US" sz="2400" b="1" i="0" u="sng" strike="noStrike" kern="1200" cap="none" spc="0" normalizeH="0" baseline="0" noProof="0" dirty="0">
                <a:ln>
                  <a:noFill/>
                </a:ln>
                <a:solidFill>
                  <a:srgbClr val="C00000"/>
                </a:solidFill>
                <a:effectLst/>
                <a:uLnTx/>
                <a:uFillTx/>
                <a:latin typeface="+mn-lt"/>
                <a:ea typeface="+mn-ea"/>
                <a:cs typeface="+mn-cs"/>
              </a:rPr>
              <a:t>Fundal Height</a:t>
            </a:r>
            <a:endParaRPr kumimoji="0" lang="en-US" sz="2400" b="1" i="0" u="sng"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Use the medial edge of the left hand to press down at the </a:t>
            </a:r>
            <a:r>
              <a:rPr kumimoji="0" lang="en-US" sz="1800" b="0" i="0" u="none" strike="noStrike" kern="1200" cap="none" spc="0" normalizeH="0" baseline="0" noProof="0" dirty="0" err="1">
                <a:ln>
                  <a:noFill/>
                </a:ln>
                <a:solidFill>
                  <a:srgbClr val="404040"/>
                </a:solidFill>
                <a:effectLst/>
                <a:uLnTx/>
                <a:uFillTx/>
                <a:latin typeface="+mn-lt"/>
                <a:ea typeface="+mn-ea"/>
                <a:cs typeface="+mn-cs"/>
              </a:rPr>
              <a:t>xiphisternum</a:t>
            </a:r>
            <a:r>
              <a:rPr kumimoji="0" lang="en-US" sz="1800" b="0" i="0" u="none" strike="noStrike" kern="1200" cap="none" spc="0" normalizeH="0" baseline="0" noProof="0" dirty="0">
                <a:ln>
                  <a:noFill/>
                </a:ln>
                <a:solidFill>
                  <a:srgbClr val="404040"/>
                </a:solidFill>
                <a:effectLst/>
                <a:uLnTx/>
                <a:uFillTx/>
                <a:latin typeface="+mn-lt"/>
                <a:ea typeface="+mn-ea"/>
                <a:cs typeface="+mn-cs"/>
              </a:rPr>
              <a:t>, working downwards to locate the fundus.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Measure from here to the pubic symphysis in both cm and inches. Turn the measuring tape so that the numbers face the abdomen (to avoid bias in your measurements).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Uterus should be palpable after 12 weeks, near the umbilicus at 20 weeks and near the </a:t>
            </a:r>
            <a:r>
              <a:rPr kumimoji="0" lang="en-US" sz="1800" b="0" i="0" u="none" strike="noStrike" kern="1200" cap="none" spc="0" normalizeH="0" baseline="0" noProof="0" dirty="0" err="1">
                <a:ln>
                  <a:noFill/>
                </a:ln>
                <a:solidFill>
                  <a:srgbClr val="404040"/>
                </a:solidFill>
                <a:effectLst/>
                <a:uLnTx/>
                <a:uFillTx/>
                <a:latin typeface="+mn-lt"/>
                <a:ea typeface="+mn-ea"/>
                <a:cs typeface="+mn-cs"/>
              </a:rPr>
              <a:t>xiphisternum</a:t>
            </a:r>
            <a:r>
              <a:rPr kumimoji="0" lang="en-US" sz="1800" b="0" i="0" u="none" strike="noStrike" kern="1200" cap="none" spc="0" normalizeH="0" baseline="0" noProof="0" dirty="0">
                <a:ln>
                  <a:noFill/>
                </a:ln>
                <a:solidFill>
                  <a:srgbClr val="404040"/>
                </a:solidFill>
                <a:effectLst/>
                <a:uLnTx/>
                <a:uFillTx/>
                <a:latin typeface="+mn-lt"/>
                <a:ea typeface="+mn-ea"/>
                <a:cs typeface="+mn-cs"/>
              </a:rPr>
              <a:t> at 36 weeks (these measurements are often slightly different if the woman is tall or short).</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The </a:t>
            </a:r>
            <a:r>
              <a:rPr kumimoji="0" lang="en-US" sz="1800" b="0" i="0" u="none" strike="noStrike" kern="1200" cap="none" spc="0" normalizeH="0" baseline="0" noProof="0" dirty="0" smtClean="0">
                <a:ln>
                  <a:noFill/>
                </a:ln>
                <a:solidFill>
                  <a:srgbClr val="404040"/>
                </a:solidFill>
                <a:effectLst/>
                <a:uLnTx/>
                <a:uFillTx/>
                <a:latin typeface="+mn-lt"/>
                <a:ea typeface="+mn-ea"/>
                <a:cs typeface="+mn-cs"/>
              </a:rPr>
              <a:t>distance in CM </a:t>
            </a:r>
            <a:r>
              <a:rPr kumimoji="0" lang="en-US" sz="1800" b="0" i="0" u="none" strike="noStrike" kern="1200" cap="none" spc="0" normalizeH="0" baseline="0" noProof="0" dirty="0">
                <a:ln>
                  <a:noFill/>
                </a:ln>
                <a:solidFill>
                  <a:srgbClr val="404040"/>
                </a:solidFill>
                <a:effectLst/>
                <a:uLnTx/>
                <a:uFillTx/>
                <a:latin typeface="+mn-lt"/>
                <a:ea typeface="+mn-ea"/>
                <a:cs typeface="+mn-cs"/>
              </a:rPr>
              <a:t>should be similar to gestational age in weeks (+/- 2 cm</a:t>
            </a:r>
            <a:r>
              <a:rPr kumimoji="0" lang="en-US" sz="1800" b="0" i="0" u="none" strike="noStrike" kern="1200" cap="none" spc="0" normalizeH="0" baseline="0" noProof="0" dirty="0" smtClean="0">
                <a:ln>
                  <a:noFill/>
                </a:ln>
                <a:solidFill>
                  <a:srgbClr val="404040"/>
                </a:solidFill>
                <a:effectLst/>
                <a:uLnTx/>
                <a:uFillTx/>
                <a:latin typeface="+mn-lt"/>
                <a:ea typeface="+mn-ea"/>
                <a:cs typeface="+mn-cs"/>
              </a:rPr>
              <a:t>).</a:t>
            </a:r>
            <a:endParaRPr kumimoji="0" lang="en-US" sz="18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ctr"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 </a:t>
            </a:r>
            <a:r>
              <a:rPr kumimoji="0" lang="en-US" sz="1800" b="0" i="0" u="none" strike="noStrike" kern="1200" cap="none" spc="0" normalizeH="0" baseline="0" noProof="0" dirty="0" smtClean="0">
                <a:ln>
                  <a:noFill/>
                </a:ln>
                <a:solidFill>
                  <a:srgbClr val="404040"/>
                </a:solidFill>
                <a:effectLst/>
                <a:uLnTx/>
                <a:uFillTx/>
                <a:latin typeface="+mn-lt"/>
                <a:ea typeface="+mn-ea"/>
                <a:cs typeface="+mn-cs"/>
              </a:rPr>
              <a:t>   </a:t>
            </a:r>
            <a:r>
              <a:rPr kumimoji="0" lang="en-US" sz="3200" b="1" i="0" u="sng" strike="noStrike" kern="1200" cap="none" spc="0" normalizeH="0" baseline="0" noProof="0" dirty="0" smtClean="0">
                <a:ln>
                  <a:noFill/>
                </a:ln>
                <a:solidFill>
                  <a:srgbClr val="055F09"/>
                </a:solidFill>
                <a:effectLst/>
                <a:uLnTx/>
                <a:uFillTx/>
                <a:latin typeface="+mn-lt"/>
                <a:ea typeface="+mn-ea"/>
                <a:cs typeface="+mn-cs"/>
              </a:rPr>
              <a:t>fundal height in cm = GA in weeks </a:t>
            </a:r>
            <a:endParaRPr kumimoji="0" lang="en-US" sz="3200" b="1" i="0" u="sng" strike="noStrike" kern="1200" cap="none" spc="0" normalizeH="0" baseline="0" noProof="0" dirty="0">
              <a:ln>
                <a:noFill/>
              </a:ln>
              <a:solidFill>
                <a:srgbClr val="055F09"/>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Title 1"/>
          <p:cNvSpPr>
            <a:spLocks noGrp="1"/>
          </p:cNvSpPr>
          <p:nvPr>
            <p:ph type="title"/>
          </p:nvPr>
        </p:nvSpPr>
        <p:spPr>
          <a:xfrm>
            <a:off x="179388" y="215900"/>
            <a:ext cx="6348412" cy="1320800"/>
          </a:xfrm>
          <a:ln/>
        </p:spPr>
        <p:txBody>
          <a:bodyPr vert="horz" wrap="square" lIns="91440" tIns="45720" rIns="91440" bIns="45720" anchor="t"/>
          <a:p>
            <a:pPr defTabSz="457200" eaLnBrk="1" hangingPunct="1"/>
            <a:r>
              <a:rPr lang="en-US" altLang="en-US" b="1" u="sng" kern="1200" dirty="0">
                <a:solidFill>
                  <a:srgbClr val="C00000"/>
                </a:solidFill>
                <a:latin typeface="+mj-lt"/>
                <a:ea typeface="+mj-ea"/>
                <a:cs typeface="+mj-cs"/>
              </a:rPr>
              <a:t>Fundal Height</a:t>
            </a:r>
            <a:br>
              <a:rPr lang="en-US" altLang="en-US" b="1" u="sng" kern="1200" dirty="0">
                <a:solidFill>
                  <a:srgbClr val="C00000"/>
                </a:solidFill>
                <a:latin typeface="+mj-lt"/>
                <a:ea typeface="+mj-ea"/>
                <a:cs typeface="+mj-cs"/>
              </a:rPr>
            </a:br>
            <a:endParaRPr lang="en-US" altLang="en-US" kern="1200" dirty="0">
              <a:latin typeface="+mj-lt"/>
              <a:ea typeface="+mj-ea"/>
              <a:cs typeface="+mj-cs"/>
            </a:endParaRPr>
          </a:p>
        </p:txBody>
      </p:sp>
      <p:sp>
        <p:nvSpPr>
          <p:cNvPr id="68611" name="Content Placeholder 2"/>
          <p:cNvSpPr>
            <a:spLocks noGrp="1"/>
          </p:cNvSpPr>
          <p:nvPr>
            <p:ph idx="1"/>
          </p:nvPr>
        </p:nvSpPr>
        <p:spPr>
          <a:ln/>
        </p:spPr>
        <p:txBody>
          <a:bodyPr vert="horz" wrap="square" lIns="91440" tIns="45720" rIns="91440" bIns="45720" anchor="t"/>
          <a:p>
            <a:pPr eaLnBrk="1" hangingPunct="1"/>
            <a:endParaRPr lang="en-US" altLang="en-US" dirty="0"/>
          </a:p>
        </p:txBody>
      </p:sp>
      <p:pic>
        <p:nvPicPr>
          <p:cNvPr id="68612" name="Picture 3"/>
          <p:cNvPicPr>
            <a:picLocks noChangeAspect="1"/>
          </p:cNvPicPr>
          <p:nvPr/>
        </p:nvPicPr>
        <p:blipFill>
          <a:blip r:embed="rId1"/>
          <a:stretch>
            <a:fillRect/>
          </a:stretch>
        </p:blipFill>
        <p:spPr>
          <a:xfrm>
            <a:off x="4159250" y="609600"/>
            <a:ext cx="4972050" cy="5572125"/>
          </a:xfrm>
          <a:prstGeom prst="rect">
            <a:avLst/>
          </a:prstGeom>
          <a:noFill/>
          <a:ln w="9525">
            <a:noFill/>
          </a:ln>
        </p:spPr>
      </p:pic>
      <p:pic>
        <p:nvPicPr>
          <p:cNvPr id="68613" name="Picture 4"/>
          <p:cNvPicPr>
            <a:picLocks noChangeAspect="1"/>
          </p:cNvPicPr>
          <p:nvPr/>
        </p:nvPicPr>
        <p:blipFill>
          <a:blip r:embed="rId2"/>
          <a:stretch>
            <a:fillRect/>
          </a:stretch>
        </p:blipFill>
        <p:spPr>
          <a:xfrm>
            <a:off x="377825" y="2174875"/>
            <a:ext cx="3770313" cy="3532188"/>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itle 1"/>
          <p:cNvSpPr>
            <a:spLocks noGrp="1"/>
          </p:cNvSpPr>
          <p:nvPr>
            <p:ph type="title"/>
          </p:nvPr>
        </p:nvSpPr>
        <p:spPr>
          <a:xfrm>
            <a:off x="0" y="0"/>
            <a:ext cx="6348413" cy="1320800"/>
          </a:xfrm>
          <a:ln/>
        </p:spPr>
        <p:txBody>
          <a:bodyPr vert="horz" wrap="square" lIns="91440" tIns="45720" rIns="91440" bIns="45720" anchor="t"/>
          <a:p>
            <a:pPr defTabSz="457200" eaLnBrk="1" hangingPunct="1"/>
            <a:r>
              <a:rPr lang="en-GB" altLang="en-US" dirty="0">
                <a:solidFill>
                  <a:srgbClr val="C00000"/>
                </a:solidFill>
                <a:sym typeface="+mn-ea"/>
              </a:rPr>
              <a:t>2- </a:t>
            </a:r>
            <a:r>
              <a:rPr lang="en-US" altLang="en-US" dirty="0">
                <a:solidFill>
                  <a:srgbClr val="C00000"/>
                </a:solidFill>
                <a:sym typeface="+mn-ea"/>
              </a:rPr>
              <a:t>Leopold's Maneuvers</a:t>
            </a:r>
            <a:br>
              <a:rPr lang="en-US" altLang="en-US" dirty="0">
                <a:solidFill>
                  <a:srgbClr val="C00000"/>
                </a:solidFill>
              </a:rPr>
            </a:br>
            <a:endParaRPr lang="en-US" altLang="en-US" kern="1200" dirty="0">
              <a:solidFill>
                <a:srgbClr val="C00000"/>
              </a:solidFill>
              <a:latin typeface="+mj-lt"/>
              <a:ea typeface="+mj-ea"/>
              <a:cs typeface="+mj-cs"/>
            </a:endParaRPr>
          </a:p>
        </p:txBody>
      </p:sp>
      <p:sp>
        <p:nvSpPr>
          <p:cNvPr id="69635" name="Content Placeholder 2"/>
          <p:cNvSpPr>
            <a:spLocks noGrp="1"/>
          </p:cNvSpPr>
          <p:nvPr>
            <p:ph idx="1"/>
          </p:nvPr>
        </p:nvSpPr>
        <p:spPr>
          <a:xfrm>
            <a:off x="142875" y="854710"/>
            <a:ext cx="8155305" cy="3881120"/>
          </a:xfrm>
          <a:ln/>
        </p:spPr>
        <p:txBody>
          <a:bodyPr vert="horz" wrap="square" lIns="91440" tIns="45720" rIns="91440" bIns="45720" anchor="t"/>
          <a:p>
            <a:pPr eaLnBrk="1" hangingPunct="1"/>
            <a:r>
              <a:rPr lang="en-US" altLang="en-US" dirty="0"/>
              <a:t>Leopold's Maneuvers are a common and systematic way to determine the</a:t>
            </a:r>
            <a:endParaRPr lang="en-US" altLang="en-US" dirty="0"/>
          </a:p>
          <a:p>
            <a:pPr marL="0" indent="0" eaLnBrk="1" hangingPunct="1">
              <a:buNone/>
            </a:pPr>
            <a:r>
              <a:rPr lang="en-US" altLang="en-US" dirty="0"/>
              <a:t>position of a fetus inside the woman's uterus; they are named after the gynecologist Christian Gerhard Leopold. </a:t>
            </a:r>
            <a:endParaRPr lang="en-US" altLang="en-US" dirty="0"/>
          </a:p>
          <a:p>
            <a:pPr eaLnBrk="1" hangingPunct="1"/>
            <a:r>
              <a:rPr lang="en-US" altLang="en-US" dirty="0"/>
              <a:t>The maneuvers consist of four distinct actions, each helping to determine the position of the fetus. </a:t>
            </a:r>
            <a:endParaRPr lang="en-US" altLang="en-US" dirty="0"/>
          </a:p>
          <a:p>
            <a:pPr eaLnBrk="1" hangingPunct="1"/>
            <a:r>
              <a:rPr lang="en-US" altLang="en-US" dirty="0"/>
              <a:t>The maneuvers are important because they help  determine the position and presentation of the fetus, which in conjunction with correct assessment of the shape of the maternal pelvis can indicate whether the delivery is going to be complicated, or whether a Cesarean section is necessary </a:t>
            </a:r>
            <a:r>
              <a:rPr lang="en-GB" altLang="en-US" dirty="0"/>
              <a:t>.</a:t>
            </a:r>
            <a:endParaRPr lang="en-GB" altLang="en-US" dirty="0"/>
          </a:p>
          <a:p>
            <a:pPr eaLnBrk="1" hangingPunct="1"/>
            <a:r>
              <a:rPr lang="en-US" altLang="en-US" dirty="0">
                <a:solidFill>
                  <a:schemeClr val="tx1"/>
                </a:solidFill>
              </a:rPr>
              <a:t>To aid in this, the health care provider should first ensure that the woman has recently emptied her bladder</a:t>
            </a:r>
            <a:endParaRPr lang="en-US" altLang="en-US" dirty="0">
              <a:solidFill>
                <a:schemeClr val="tx1"/>
              </a:solidFill>
            </a:endParaRPr>
          </a:p>
          <a:p>
            <a:pPr eaLnBrk="1" hangingPunct="1"/>
            <a:r>
              <a:rPr lang="en-US" altLang="en-US" dirty="0">
                <a:solidFill>
                  <a:srgbClr val="FF0000"/>
                </a:solidFill>
              </a:rPr>
              <a:t>Leopold's Maneuvers are difficult to perform on:</a:t>
            </a:r>
            <a:r>
              <a:rPr lang="en-US" altLang="en-US" dirty="0"/>
              <a:t> </a:t>
            </a:r>
            <a:endParaRPr lang="en-US" altLang="en-US" dirty="0"/>
          </a:p>
          <a:p>
            <a:pPr marL="0" indent="0" eaLnBrk="1" hangingPunct="1">
              <a:buNone/>
            </a:pPr>
            <a:r>
              <a:rPr lang="en-US" altLang="en-US" dirty="0"/>
              <a:t>1) Obese women </a:t>
            </a:r>
            <a:endParaRPr lang="en-US" altLang="en-US" dirty="0"/>
          </a:p>
          <a:p>
            <a:pPr marL="0" indent="0" eaLnBrk="1" hangingPunct="1">
              <a:buNone/>
            </a:pPr>
            <a:r>
              <a:rPr lang="en-US" altLang="en-US" dirty="0"/>
              <a:t>2) Women who have polyhydramnios</a:t>
            </a: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Content Placeholder 6"/>
          <p:cNvSpPr/>
          <p:nvPr>
            <p:ph sz="half" idx="2"/>
          </p:nvPr>
        </p:nvSpPr>
        <p:spPr>
          <a:xfrm>
            <a:off x="125095" y="117475"/>
            <a:ext cx="3519170" cy="2503805"/>
          </a:xfrm>
        </p:spPr>
        <p:txBody>
          <a:bodyPr/>
          <a:p>
            <a:pPr marL="0" indent="0" algn="ctr">
              <a:buNone/>
            </a:pPr>
            <a:r>
              <a:rPr lang="en-US" sz="2800" b="1" u="sng">
                <a:solidFill>
                  <a:schemeClr val="accent1">
                    <a:lumMod val="50000"/>
                  </a:schemeClr>
                </a:solidFill>
              </a:rPr>
              <a:t>First maneuver:</a:t>
            </a:r>
            <a:endParaRPr lang="en-US" sz="2800" b="1" u="sng">
              <a:solidFill>
                <a:schemeClr val="accent1">
                  <a:lumMod val="50000"/>
                </a:schemeClr>
              </a:solidFill>
            </a:endParaRPr>
          </a:p>
          <a:p>
            <a:pPr marL="0" indent="0" algn="ctr">
              <a:buNone/>
            </a:pPr>
            <a:r>
              <a:rPr lang="en-US" sz="2800" b="1" u="sng">
                <a:solidFill>
                  <a:schemeClr val="accent1">
                    <a:lumMod val="50000"/>
                  </a:schemeClr>
                </a:solidFill>
              </a:rPr>
              <a:t>Fundal Grip</a:t>
            </a:r>
            <a:endParaRPr lang="en-US" sz="2800" b="1" u="sng">
              <a:solidFill>
                <a:schemeClr val="accent1">
                  <a:lumMod val="50000"/>
                </a:schemeClr>
              </a:solidFill>
            </a:endParaRPr>
          </a:p>
          <a:p>
            <a:pPr marL="0" indent="0" algn="ctr">
              <a:buNone/>
            </a:pPr>
            <a:endParaRPr lang="en-US"/>
          </a:p>
          <a:p>
            <a:pPr marL="0" indent="0" algn="ctr">
              <a:buNone/>
            </a:pPr>
            <a:r>
              <a:rPr lang="en-US"/>
              <a:t>While facing the woman, palpate the woman's upper abdomen with both hands.</a:t>
            </a:r>
            <a:endParaRPr lang="en-US"/>
          </a:p>
        </p:txBody>
      </p:sp>
      <p:pic>
        <p:nvPicPr>
          <p:cNvPr id="8" name="Picture 7" descr="ldc_session2_fig4"/>
          <p:cNvPicPr>
            <a:picLocks noChangeAspect="1"/>
          </p:cNvPicPr>
          <p:nvPr/>
        </p:nvPicPr>
        <p:blipFill>
          <a:blip r:embed="rId1"/>
          <a:stretch>
            <a:fillRect/>
          </a:stretch>
        </p:blipFill>
        <p:spPr>
          <a:xfrm>
            <a:off x="771525" y="2896870"/>
            <a:ext cx="2540000" cy="3022600"/>
          </a:xfrm>
          <a:prstGeom prst="rect">
            <a:avLst/>
          </a:prstGeom>
        </p:spPr>
      </p:pic>
      <p:sp>
        <p:nvSpPr>
          <p:cNvPr id="10" name="Text Box 9"/>
          <p:cNvSpPr txBox="1"/>
          <p:nvPr/>
        </p:nvSpPr>
        <p:spPr>
          <a:xfrm>
            <a:off x="4606290" y="1313815"/>
            <a:ext cx="3634740" cy="4799965"/>
          </a:xfrm>
          <a:prstGeom prst="rect">
            <a:avLst/>
          </a:prstGeom>
          <a:noFill/>
        </p:spPr>
        <p:txBody>
          <a:bodyPr wrap="square" rtlCol="0">
            <a:spAutoFit/>
          </a:bodyPr>
          <a:p>
            <a:r>
              <a:rPr lang="en-US">
                <a:solidFill>
                  <a:schemeClr val="accent1">
                    <a:lumMod val="50000"/>
                  </a:schemeClr>
                </a:solidFill>
              </a:rPr>
              <a:t>Findings:</a:t>
            </a:r>
            <a:endParaRPr lang="en-US">
              <a:solidFill>
                <a:schemeClr val="accent1">
                  <a:lumMod val="50000"/>
                </a:schemeClr>
              </a:solidFill>
            </a:endParaRPr>
          </a:p>
          <a:p>
            <a:endParaRPr lang="en-US"/>
          </a:p>
          <a:p>
            <a:r>
              <a:rPr lang="en-US"/>
              <a:t>1) The level of uterine</a:t>
            </a:r>
            <a:endParaRPr lang="en-US"/>
          </a:p>
          <a:p>
            <a:r>
              <a:rPr lang="en-US"/>
              <a:t>fundus and GA</a:t>
            </a:r>
            <a:endParaRPr lang="en-US"/>
          </a:p>
          <a:p>
            <a:endParaRPr lang="en-US"/>
          </a:p>
          <a:p>
            <a:r>
              <a:rPr lang="en-US"/>
              <a:t>2) which part of fetus</a:t>
            </a:r>
            <a:endParaRPr lang="en-US"/>
          </a:p>
          <a:p>
            <a:r>
              <a:rPr lang="en-US"/>
              <a:t>occupying the fundus ? </a:t>
            </a:r>
            <a:endParaRPr lang="en-US"/>
          </a:p>
          <a:p>
            <a:endParaRPr lang="en-US"/>
          </a:p>
          <a:p>
            <a:r>
              <a:rPr lang="en-GB" altLang="en-US"/>
              <a:t>- </a:t>
            </a:r>
            <a:r>
              <a:rPr lang="en-US"/>
              <a:t>The fetal head is hard, firm,</a:t>
            </a:r>
            <a:endParaRPr lang="en-US"/>
          </a:p>
          <a:p>
            <a:r>
              <a:rPr lang="en-US"/>
              <a:t>independently of the trunk</a:t>
            </a:r>
            <a:endParaRPr lang="en-US"/>
          </a:p>
          <a:p>
            <a:endParaRPr lang="en-US"/>
          </a:p>
          <a:p>
            <a:r>
              <a:rPr lang="en-GB" altLang="en-US"/>
              <a:t>- </a:t>
            </a:r>
            <a:r>
              <a:rPr lang="en-US"/>
              <a:t>the buttocks feel softer</a:t>
            </a:r>
            <a:endParaRPr lang="en-US"/>
          </a:p>
          <a:p>
            <a:endParaRPr lang="en-US"/>
          </a:p>
          <a:p>
            <a:r>
              <a:rPr lang="en-GB" altLang="en-US"/>
              <a:t>- </a:t>
            </a:r>
            <a:r>
              <a:rPr lang="en-US"/>
              <a:t>shoulders and limbs have</a:t>
            </a:r>
            <a:endParaRPr lang="en-US"/>
          </a:p>
          <a:p>
            <a:r>
              <a:rPr lang="en-US"/>
              <a:t>small bony processes; unlike</a:t>
            </a:r>
            <a:endParaRPr lang="en-US"/>
          </a:p>
          <a:p>
            <a:r>
              <a:rPr lang="en-US"/>
              <a:t>the head, they move with</a:t>
            </a:r>
            <a:endParaRPr lang="en-US"/>
          </a:p>
          <a:p>
            <a:r>
              <a:rPr lang="en-US"/>
              <a:t>the trunk..</a:t>
            </a:r>
            <a:endParaRPr lang="en-US"/>
          </a:p>
        </p:txBody>
      </p:sp>
      <p:sp>
        <p:nvSpPr>
          <p:cNvPr id="11" name="Text Box 10"/>
          <p:cNvSpPr txBox="1"/>
          <p:nvPr/>
        </p:nvSpPr>
        <p:spPr>
          <a:xfrm>
            <a:off x="4407535" y="351790"/>
            <a:ext cx="3992880" cy="64516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pPr lvl="1" algn="just"/>
            <a:r>
              <a:rPr lang="en-GB" altLang="en-US">
                <a:solidFill>
                  <a:schemeClr val="accent3"/>
                </a:solidFill>
                <a:effectLst/>
              </a:rPr>
              <a:t>starting from this grip , your face toward the face of the patient </a:t>
            </a:r>
            <a:endParaRPr lang="en-GB" altLang="en-US">
              <a:solidFill>
                <a:schemeClr val="accent3"/>
              </a:solidFill>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Content Placeholder 6"/>
          <p:cNvSpPr/>
          <p:nvPr>
            <p:ph sz="half" idx="1"/>
          </p:nvPr>
        </p:nvSpPr>
        <p:spPr>
          <a:xfrm>
            <a:off x="517525" y="0"/>
            <a:ext cx="4518025" cy="3880485"/>
          </a:xfrm>
        </p:spPr>
        <p:txBody>
          <a:bodyPr>
            <a:noAutofit/>
          </a:bodyPr>
          <a:p>
            <a:pPr marL="0" indent="0" algn="ctr">
              <a:buNone/>
            </a:pPr>
            <a:r>
              <a:rPr lang="en-US" sz="2400">
                <a:ln w="22225">
                  <a:solidFill>
                    <a:schemeClr val="accent2"/>
                  </a:solidFill>
                  <a:prstDash val="solid"/>
                </a:ln>
                <a:solidFill>
                  <a:schemeClr val="accent2">
                    <a:lumMod val="40000"/>
                    <a:lumOff val="60000"/>
                  </a:schemeClr>
                </a:solidFill>
                <a:effectLst/>
                <a:sym typeface="+mn-ea"/>
              </a:rPr>
              <a:t>Second maneuver:</a:t>
            </a:r>
            <a:endParaRPr lang="en-US" sz="2400">
              <a:ln w="22225">
                <a:solidFill>
                  <a:schemeClr val="accent2"/>
                </a:solidFill>
                <a:prstDash val="solid"/>
              </a:ln>
              <a:solidFill>
                <a:schemeClr val="accent2">
                  <a:lumMod val="40000"/>
                  <a:lumOff val="60000"/>
                </a:schemeClr>
              </a:solidFill>
              <a:effectLst/>
              <a:sym typeface="+mn-ea"/>
            </a:endParaRPr>
          </a:p>
          <a:p>
            <a:pPr marL="0" indent="0" algn="ctr">
              <a:buNone/>
            </a:pPr>
            <a:r>
              <a:rPr lang="en-US" sz="2400">
                <a:ln w="22225">
                  <a:solidFill>
                    <a:schemeClr val="accent2"/>
                  </a:solidFill>
                  <a:prstDash val="solid"/>
                </a:ln>
                <a:solidFill>
                  <a:schemeClr val="accent2">
                    <a:lumMod val="40000"/>
                    <a:lumOff val="60000"/>
                  </a:schemeClr>
                </a:solidFill>
                <a:effectLst/>
                <a:sym typeface="+mn-ea"/>
              </a:rPr>
              <a:t> Lateral Grip</a:t>
            </a:r>
            <a:endParaRPr lang="en-US" sz="1600"/>
          </a:p>
          <a:p>
            <a:pPr marL="0" indent="0" algn="ctr">
              <a:buNone/>
            </a:pPr>
            <a:r>
              <a:rPr lang="en-US" sz="1600"/>
              <a:t>Attempts to determine the location of the fetal back. Still facing the woman. </a:t>
            </a:r>
            <a:endParaRPr lang="en-US" sz="1600"/>
          </a:p>
          <a:p>
            <a:pPr marL="0" indent="0" algn="ctr">
              <a:buNone/>
            </a:pPr>
            <a:r>
              <a:rPr lang="en-US" sz="1600"/>
              <a:t>Both hands are placed on the lateral  surfaces of uterus at the level of umbilicus .First the right hand remains  steady on one side of the abdomen while the left hand explores the right  side of the woman's uterus. This is then repeated using the opposite side and hands.</a:t>
            </a:r>
            <a:endParaRPr lang="en-US" sz="1600"/>
          </a:p>
        </p:txBody>
      </p:sp>
      <p:sp>
        <p:nvSpPr>
          <p:cNvPr id="10" name="Text Box 9"/>
          <p:cNvSpPr txBox="1"/>
          <p:nvPr/>
        </p:nvSpPr>
        <p:spPr>
          <a:xfrm>
            <a:off x="5429250" y="750570"/>
            <a:ext cx="3634740" cy="4523105"/>
          </a:xfrm>
          <a:prstGeom prst="rect">
            <a:avLst/>
          </a:prstGeom>
          <a:noFill/>
        </p:spPr>
        <p:txBody>
          <a:bodyPr wrap="square" rtlCol="0">
            <a:spAutoFit/>
          </a:bodyPr>
          <a:p>
            <a:r>
              <a:rPr lang="en-US">
                <a:ln w="22225">
                  <a:solidFill>
                    <a:schemeClr val="accent2"/>
                  </a:solidFill>
                  <a:prstDash val="solid"/>
                </a:ln>
                <a:solidFill>
                  <a:schemeClr val="accent2">
                    <a:lumMod val="40000"/>
                    <a:lumOff val="60000"/>
                  </a:schemeClr>
                </a:solidFill>
                <a:effectLst/>
              </a:rPr>
              <a:t>Findings </a:t>
            </a:r>
            <a:r>
              <a:rPr lang="en-US"/>
              <a:t>:</a:t>
            </a:r>
            <a:endParaRPr lang="en-US"/>
          </a:p>
          <a:p>
            <a:endParaRPr lang="en-US"/>
          </a:p>
          <a:p>
            <a:r>
              <a:rPr lang="en-US"/>
              <a:t>1) lie</a:t>
            </a:r>
            <a:endParaRPr lang="en-US"/>
          </a:p>
          <a:p>
            <a:r>
              <a:rPr lang="en-US"/>
              <a:t>2)position</a:t>
            </a:r>
            <a:endParaRPr lang="en-US"/>
          </a:p>
          <a:p>
            <a:r>
              <a:rPr lang="en-US"/>
              <a:t>3)uterine tone </a:t>
            </a:r>
            <a:endParaRPr lang="en-US"/>
          </a:p>
          <a:p>
            <a:r>
              <a:rPr lang="en-US"/>
              <a:t>4) quantity of</a:t>
            </a:r>
            <a:endParaRPr lang="en-US"/>
          </a:p>
          <a:p>
            <a:r>
              <a:rPr lang="en-US"/>
              <a:t>amniotic fluid</a:t>
            </a:r>
            <a:endParaRPr lang="en-US"/>
          </a:p>
          <a:p>
            <a:r>
              <a:rPr lang="en-US"/>
              <a:t>5) fetal movement</a:t>
            </a:r>
            <a:endParaRPr lang="en-US"/>
          </a:p>
          <a:p>
            <a:endParaRPr lang="en-US"/>
          </a:p>
          <a:p>
            <a:r>
              <a:rPr lang="en-GB" altLang="en-US"/>
              <a:t>- </a:t>
            </a:r>
            <a:r>
              <a:rPr lang="en-US"/>
              <a:t>The fetal back will feel</a:t>
            </a:r>
            <a:endParaRPr lang="en-US"/>
          </a:p>
          <a:p>
            <a:r>
              <a:rPr lang="en-US"/>
              <a:t>firm and smooth</a:t>
            </a:r>
            <a:endParaRPr lang="en-US"/>
          </a:p>
          <a:p>
            <a:endParaRPr lang="en-US"/>
          </a:p>
          <a:p>
            <a:r>
              <a:rPr lang="en-GB" altLang="en-US"/>
              <a:t>- </a:t>
            </a:r>
            <a:r>
              <a:rPr lang="en-US"/>
              <a:t>fetal extremities (arms,</a:t>
            </a:r>
            <a:endParaRPr lang="en-US"/>
          </a:p>
          <a:p>
            <a:r>
              <a:rPr lang="en-US"/>
              <a:t>legs, etc.) should feel</a:t>
            </a:r>
            <a:endParaRPr lang="en-US"/>
          </a:p>
          <a:p>
            <a:r>
              <a:rPr lang="en-US"/>
              <a:t>like small irregularities</a:t>
            </a:r>
            <a:endParaRPr lang="en-US"/>
          </a:p>
          <a:p>
            <a:r>
              <a:rPr lang="en-US"/>
              <a:t>and protrusions.</a:t>
            </a:r>
            <a:endParaRPr lang="en-US"/>
          </a:p>
        </p:txBody>
      </p:sp>
      <p:pic>
        <p:nvPicPr>
          <p:cNvPr id="2" name="Content Placeholder 1"/>
          <p:cNvPicPr>
            <a:picLocks noChangeAspect="1"/>
          </p:cNvPicPr>
          <p:nvPr>
            <p:ph sz="half" idx="2"/>
          </p:nvPr>
        </p:nvPicPr>
        <p:blipFill>
          <a:blip r:embed="rId1"/>
          <a:stretch>
            <a:fillRect/>
          </a:stretch>
        </p:blipFill>
        <p:spPr>
          <a:xfrm>
            <a:off x="1179195" y="3203575"/>
            <a:ext cx="3856355" cy="343471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9"/>
          <p:cNvSpPr txBox="1"/>
          <p:nvPr/>
        </p:nvSpPr>
        <p:spPr>
          <a:xfrm>
            <a:off x="5241290" y="1582420"/>
            <a:ext cx="3634740" cy="3692525"/>
          </a:xfrm>
          <a:prstGeom prst="rect">
            <a:avLst/>
          </a:prstGeom>
          <a:noFill/>
        </p:spPr>
        <p:txBody>
          <a:bodyPr wrap="square" rtlCol="0">
            <a:spAutoFit/>
          </a:bodyPr>
          <a:p>
            <a:r>
              <a:rPr lang="en-US">
                <a:ln w="22225">
                  <a:solidFill>
                    <a:schemeClr val="accent2"/>
                  </a:solidFill>
                  <a:prstDash val="solid"/>
                </a:ln>
                <a:solidFill>
                  <a:schemeClr val="accent2">
                    <a:lumMod val="40000"/>
                    <a:lumOff val="60000"/>
                  </a:schemeClr>
                </a:solidFill>
                <a:effectLst/>
              </a:rPr>
              <a:t>Findings </a:t>
            </a:r>
            <a:r>
              <a:rPr lang="en-US"/>
              <a:t>:</a:t>
            </a:r>
            <a:endParaRPr lang="en-US"/>
          </a:p>
          <a:p>
            <a:endParaRPr lang="en-US"/>
          </a:p>
          <a:p>
            <a:endParaRPr lang="en-US"/>
          </a:p>
          <a:p>
            <a:r>
              <a:rPr lang="en-US"/>
              <a:t>We do this : </a:t>
            </a:r>
            <a:endParaRPr lang="en-US"/>
          </a:p>
          <a:p>
            <a:r>
              <a:rPr lang="en-US"/>
              <a:t>1 - To identify the</a:t>
            </a:r>
            <a:endParaRPr lang="en-US"/>
          </a:p>
          <a:p>
            <a:r>
              <a:rPr lang="en-US"/>
              <a:t>presenting part. </a:t>
            </a:r>
            <a:endParaRPr lang="en-US"/>
          </a:p>
          <a:p>
            <a:endParaRPr lang="en-US"/>
          </a:p>
          <a:p>
            <a:r>
              <a:rPr lang="en-US"/>
              <a:t>2- To assess if the </a:t>
            </a:r>
            <a:endParaRPr lang="en-US"/>
          </a:p>
          <a:p>
            <a:r>
              <a:rPr lang="en-US"/>
              <a:t>presenting part has </a:t>
            </a:r>
            <a:endParaRPr lang="en-US"/>
          </a:p>
          <a:p>
            <a:r>
              <a:rPr lang="en-US"/>
              <a:t>engaged or not.</a:t>
            </a:r>
            <a:endParaRPr lang="en-US"/>
          </a:p>
          <a:p>
            <a:endParaRPr lang="en-US"/>
          </a:p>
          <a:p>
            <a:endParaRPr lang="en-GB" altLang="en-US"/>
          </a:p>
          <a:p>
            <a:pPr algn="r"/>
            <a:endParaRPr lang="ar-JO" altLang="en-GB"/>
          </a:p>
        </p:txBody>
      </p:sp>
      <p:sp>
        <p:nvSpPr>
          <p:cNvPr id="5" name="Content Placeholder 4"/>
          <p:cNvSpPr/>
          <p:nvPr>
            <p:ph sz="half" idx="1"/>
          </p:nvPr>
        </p:nvSpPr>
        <p:spPr>
          <a:xfrm>
            <a:off x="212725" y="187960"/>
            <a:ext cx="4464685" cy="3880485"/>
          </a:xfrm>
        </p:spPr>
        <p:txBody>
          <a:bodyPr>
            <a:normAutofit fontScale="60000"/>
          </a:bodyPr>
          <a:p>
            <a:pPr marL="0" indent="0" algn="ctr">
              <a:buNone/>
            </a:pPr>
            <a:r>
              <a:rPr lang="en-US" sz="4000">
                <a:ln w="22225">
                  <a:solidFill>
                    <a:schemeClr val="accent2"/>
                  </a:solidFill>
                  <a:prstDash val="solid"/>
                </a:ln>
                <a:solidFill>
                  <a:schemeClr val="accent2">
                    <a:lumMod val="40000"/>
                    <a:lumOff val="60000"/>
                  </a:schemeClr>
                </a:solidFill>
                <a:effectLst/>
              </a:rPr>
              <a:t>Third maneuver: </a:t>
            </a:r>
            <a:endParaRPr lang="en-US" sz="4000">
              <a:ln w="22225">
                <a:solidFill>
                  <a:schemeClr val="accent2"/>
                </a:solidFill>
                <a:prstDash val="solid"/>
              </a:ln>
              <a:solidFill>
                <a:schemeClr val="accent2">
                  <a:lumMod val="40000"/>
                  <a:lumOff val="60000"/>
                </a:schemeClr>
              </a:solidFill>
              <a:effectLst/>
            </a:endParaRPr>
          </a:p>
          <a:p>
            <a:pPr marL="0" indent="0" algn="ctr">
              <a:buNone/>
            </a:pPr>
            <a:r>
              <a:rPr lang="en-US" sz="4000">
                <a:ln w="22225">
                  <a:solidFill>
                    <a:schemeClr val="accent2"/>
                  </a:solidFill>
                  <a:prstDash val="solid"/>
                </a:ln>
                <a:solidFill>
                  <a:schemeClr val="accent2">
                    <a:lumMod val="40000"/>
                    <a:lumOff val="60000"/>
                  </a:schemeClr>
                </a:solidFill>
                <a:effectLst/>
              </a:rPr>
              <a:t> Pawlick's Grip(1st pelvic grip)</a:t>
            </a:r>
            <a:endParaRPr lang="en-US" sz="4000">
              <a:ln w="22225">
                <a:solidFill>
                  <a:schemeClr val="accent2"/>
                </a:solidFill>
                <a:prstDash val="solid"/>
              </a:ln>
              <a:solidFill>
                <a:schemeClr val="accent2">
                  <a:lumMod val="40000"/>
                  <a:lumOff val="60000"/>
                </a:schemeClr>
              </a:solidFill>
              <a:effectLst/>
            </a:endParaRPr>
          </a:p>
          <a:p>
            <a:pPr marL="0" indent="0">
              <a:buNone/>
            </a:pPr>
            <a:endParaRPr lang="en-US"/>
          </a:p>
          <a:p>
            <a:pPr marL="0" indent="0">
              <a:buNone/>
            </a:pPr>
            <a:r>
              <a:rPr lang="en-US" sz="2800"/>
              <a:t>Your thumb is placed on one side of  the pelvis while the remaining 4 other  fingers are placed on the other side. </a:t>
            </a:r>
            <a:endParaRPr lang="en-US" sz="2800"/>
          </a:p>
          <a:p>
            <a:pPr marL="0" indent="0">
              <a:buNone/>
            </a:pPr>
            <a:r>
              <a:rPr lang="en-US" sz="2800"/>
              <a:t>Deep but gentle palpation is required  till the presenting part is felt. In the majority of cases we can palpate a round and hard object – the fetal head.</a:t>
            </a:r>
            <a:endParaRPr lang="en-US" sz="2800"/>
          </a:p>
        </p:txBody>
      </p:sp>
      <p:sp>
        <p:nvSpPr>
          <p:cNvPr id="6" name="Text Box 5"/>
          <p:cNvSpPr txBox="1"/>
          <p:nvPr/>
        </p:nvSpPr>
        <p:spPr>
          <a:xfrm>
            <a:off x="4844415" y="351790"/>
            <a:ext cx="3556000" cy="64516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pPr lvl="1" algn="just"/>
            <a:r>
              <a:rPr lang="en-GB" altLang="en-US">
                <a:ln/>
                <a:solidFill>
                  <a:schemeClr val="accent3"/>
                </a:solidFill>
                <a:effectLst/>
              </a:rPr>
              <a:t>starting from this grip , your face toward the legs </a:t>
            </a:r>
            <a:endParaRPr lang="en-GB" altLang="en-US">
              <a:ln/>
              <a:solidFill>
                <a:schemeClr val="accent3"/>
              </a:solidFill>
              <a:effectLst/>
            </a:endParaRPr>
          </a:p>
        </p:txBody>
      </p:sp>
      <p:pic>
        <p:nvPicPr>
          <p:cNvPr id="9" name="Content Placeholder 8"/>
          <p:cNvPicPr>
            <a:picLocks noChangeAspect="1"/>
          </p:cNvPicPr>
          <p:nvPr>
            <p:ph sz="half" idx="2"/>
          </p:nvPr>
        </p:nvPicPr>
        <p:blipFill>
          <a:blip r:embed="rId1"/>
          <a:srcRect b="10904"/>
          <a:stretch>
            <a:fillRect/>
          </a:stretch>
        </p:blipFill>
        <p:spPr>
          <a:xfrm>
            <a:off x="930910" y="3486785"/>
            <a:ext cx="3746500" cy="320294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06045" y="440055"/>
            <a:ext cx="7760970" cy="5111750"/>
          </a:xfrm>
        </p:spPr>
        <p:txBody>
          <a:bodyPr>
            <a:normAutofit fontScale="90000" lnSpcReduction="10000"/>
          </a:bodyPr>
          <a:p>
            <a:pPr marL="0" indent="0" algn="l">
              <a:buNone/>
            </a:pPr>
            <a:r>
              <a:rPr lang="en-GB" altLang="en-US">
                <a:ln w="22225">
                  <a:solidFill>
                    <a:schemeClr val="accent2"/>
                  </a:solidFill>
                  <a:prstDash val="solid"/>
                </a:ln>
                <a:solidFill>
                  <a:schemeClr val="accent2">
                    <a:lumMod val="40000"/>
                    <a:lumOff val="60000"/>
                  </a:schemeClr>
                </a:solidFill>
                <a:effectLst/>
                <a:sym typeface="+mn-ea"/>
              </a:rPr>
              <a:t> cont </a:t>
            </a:r>
            <a:r>
              <a:rPr lang="en-US">
                <a:ln w="22225">
                  <a:solidFill>
                    <a:schemeClr val="accent2"/>
                  </a:solidFill>
                  <a:prstDash val="solid"/>
                </a:ln>
                <a:solidFill>
                  <a:schemeClr val="accent2">
                    <a:lumMod val="40000"/>
                    <a:lumOff val="60000"/>
                  </a:schemeClr>
                </a:solidFill>
                <a:effectLst/>
                <a:sym typeface="+mn-ea"/>
              </a:rPr>
              <a:t>Third maneuver: </a:t>
            </a:r>
            <a:endParaRPr lang="en-US">
              <a:ln w="22225">
                <a:solidFill>
                  <a:schemeClr val="accent2"/>
                </a:solidFill>
                <a:prstDash val="solid"/>
              </a:ln>
              <a:solidFill>
                <a:schemeClr val="accent2">
                  <a:lumMod val="40000"/>
                  <a:lumOff val="60000"/>
                </a:schemeClr>
              </a:solidFill>
              <a:effectLst/>
            </a:endParaRPr>
          </a:p>
          <a:p>
            <a:pPr marL="0" indent="0" algn="l">
              <a:buNone/>
            </a:pPr>
            <a:r>
              <a:rPr lang="en-US">
                <a:ln w="22225">
                  <a:solidFill>
                    <a:schemeClr val="accent2"/>
                  </a:solidFill>
                  <a:prstDash val="solid"/>
                </a:ln>
                <a:solidFill>
                  <a:schemeClr val="accent2">
                    <a:lumMod val="40000"/>
                    <a:lumOff val="60000"/>
                  </a:schemeClr>
                </a:solidFill>
                <a:effectLst/>
                <a:sym typeface="+mn-ea"/>
              </a:rPr>
              <a:t> Pawlick's Grip(1st pelvic grip)</a:t>
            </a:r>
            <a:endParaRPr lang="en-US">
              <a:ln w="22225">
                <a:solidFill>
                  <a:schemeClr val="accent2"/>
                </a:solidFill>
                <a:prstDash val="solid"/>
              </a:ln>
              <a:solidFill>
                <a:schemeClr val="accent2">
                  <a:lumMod val="40000"/>
                  <a:lumOff val="60000"/>
                </a:schemeClr>
              </a:solidFill>
              <a:effectLst/>
            </a:endParaRPr>
          </a:p>
          <a:p>
            <a:pPr marL="0" indent="0">
              <a:buNone/>
            </a:pPr>
            <a:endParaRPr lang="en-US">
              <a:ln w="22225">
                <a:solidFill>
                  <a:schemeClr val="accent2"/>
                </a:solidFill>
                <a:prstDash val="solid"/>
              </a:ln>
              <a:solidFill>
                <a:schemeClr val="accent2">
                  <a:lumMod val="40000"/>
                  <a:lumOff val="60000"/>
                </a:schemeClr>
              </a:solidFill>
              <a:effectLst/>
            </a:endParaRPr>
          </a:p>
          <a:p>
            <a:pPr marL="0" indent="0">
              <a:buNone/>
            </a:pPr>
            <a:r>
              <a:rPr lang="en-US">
                <a:ln w="22225">
                  <a:solidFill>
                    <a:schemeClr val="accent2"/>
                  </a:solidFill>
                  <a:prstDash val="solid"/>
                </a:ln>
                <a:solidFill>
                  <a:schemeClr val="accent2">
                    <a:lumMod val="40000"/>
                    <a:lumOff val="60000"/>
                  </a:schemeClr>
                </a:solidFill>
                <a:effectLst/>
              </a:rPr>
              <a:t>Hard rule : </a:t>
            </a:r>
            <a:endParaRPr lang="en-US">
              <a:ln w="22225">
                <a:solidFill>
                  <a:schemeClr val="accent2"/>
                </a:solidFill>
                <a:prstDash val="solid"/>
              </a:ln>
              <a:solidFill>
                <a:schemeClr val="accent2">
                  <a:lumMod val="40000"/>
                  <a:lumOff val="60000"/>
                </a:schemeClr>
              </a:solidFill>
              <a:effectLst/>
            </a:endParaRPr>
          </a:p>
          <a:p>
            <a:pPr marL="0" indent="0">
              <a:buNone/>
            </a:pPr>
            <a:r>
              <a:rPr lang="en-US"/>
              <a:t>the umbilicus level is 20-22 wks and every cm above this level =1week. </a:t>
            </a:r>
            <a:endParaRPr lang="en-US"/>
          </a:p>
          <a:p>
            <a:pPr marL="0" indent="0">
              <a:buNone/>
            </a:pPr>
            <a:r>
              <a:rPr lang="en-US">
                <a:ln w="22225">
                  <a:solidFill>
                    <a:schemeClr val="accent2"/>
                  </a:solidFill>
                  <a:prstDash val="solid"/>
                </a:ln>
                <a:solidFill>
                  <a:schemeClr val="accent2">
                    <a:lumMod val="40000"/>
                    <a:lumOff val="60000"/>
                  </a:schemeClr>
                </a:solidFill>
                <a:effectLst/>
              </a:rPr>
              <a:t>Easy rule : </a:t>
            </a:r>
            <a:endParaRPr lang="en-US">
              <a:ln w="22225">
                <a:solidFill>
                  <a:schemeClr val="accent2"/>
                </a:solidFill>
                <a:prstDash val="solid"/>
              </a:ln>
              <a:solidFill>
                <a:schemeClr val="accent2">
                  <a:lumMod val="40000"/>
                  <a:lumOff val="60000"/>
                </a:schemeClr>
              </a:solidFill>
              <a:effectLst/>
            </a:endParaRPr>
          </a:p>
          <a:p>
            <a:pPr marL="0" indent="0">
              <a:buNone/>
            </a:pPr>
            <a:r>
              <a:rPr lang="en-US"/>
              <a:t> read the whole measure and this is equal to the weeks of gestational age. </a:t>
            </a:r>
            <a:endParaRPr lang="en-US"/>
          </a:p>
          <a:p>
            <a:pPr marL="0" indent="0">
              <a:buNone/>
            </a:pPr>
            <a:r>
              <a:rPr lang="en-US"/>
              <a:t>e.g 29cm=29 wks. </a:t>
            </a:r>
            <a:endParaRPr lang="en-US"/>
          </a:p>
          <a:p>
            <a:pPr marL="0" indent="0">
              <a:buNone/>
            </a:pPr>
            <a:r>
              <a:rPr lang="en-US">
                <a:ln w="22225">
                  <a:solidFill>
                    <a:schemeClr val="accent2"/>
                  </a:solidFill>
                  <a:prstDash val="solid"/>
                </a:ln>
                <a:solidFill>
                  <a:schemeClr val="accent2">
                    <a:lumMod val="40000"/>
                    <a:lumOff val="60000"/>
                  </a:schemeClr>
                </a:solidFill>
                <a:effectLst/>
              </a:rPr>
              <a:t>Notes </a:t>
            </a:r>
            <a:r>
              <a:rPr lang="en-US"/>
              <a:t>: </a:t>
            </a:r>
            <a:endParaRPr lang="en-US"/>
          </a:p>
          <a:p>
            <a:pPr marL="0" indent="0">
              <a:buNone/>
            </a:pPr>
            <a:r>
              <a:rPr lang="en-US"/>
              <a:t>-a primipara uterus fundus at term(40wks) is at the level of xiphysternum which is</a:t>
            </a:r>
            <a:endParaRPr lang="en-US"/>
          </a:p>
          <a:p>
            <a:pPr marL="0" indent="0">
              <a:buNone/>
            </a:pPr>
            <a:r>
              <a:rPr lang="en-US"/>
              <a:t>the same level for multipara but at 36 wks which means that the uterus of</a:t>
            </a:r>
            <a:endParaRPr lang="en-US"/>
          </a:p>
          <a:p>
            <a:pPr marL="0" indent="0">
              <a:buNone/>
            </a:pPr>
            <a:r>
              <a:rPr lang="en-US"/>
              <a:t>primipara is at a lowr level than multipara. </a:t>
            </a:r>
            <a:endParaRPr lang="en-US"/>
          </a:p>
          <a:p>
            <a:pPr marL="0" indent="0">
              <a:buNone/>
            </a:pPr>
            <a:r>
              <a:rPr lang="en-US"/>
              <a:t>-primipara gets the head of the uterus down at 36-37wks. While for multipara the </a:t>
            </a:r>
            <a:endParaRPr lang="en-US"/>
          </a:p>
          <a:p>
            <a:pPr marL="0" indent="0">
              <a:buNone/>
            </a:pPr>
            <a:r>
              <a:rPr lang="en-US"/>
              <a:t>head gets down on labour.</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Content Placeholder 6"/>
          <p:cNvSpPr/>
          <p:nvPr>
            <p:ph sz="half" idx="1"/>
          </p:nvPr>
        </p:nvSpPr>
        <p:spPr>
          <a:xfrm>
            <a:off x="265430" y="108585"/>
            <a:ext cx="4266565" cy="3880485"/>
          </a:xfrm>
        </p:spPr>
        <p:txBody>
          <a:bodyPr>
            <a:normAutofit fontScale="60000"/>
          </a:bodyPr>
          <a:p>
            <a:pPr marL="0" indent="0" algn="ctr">
              <a:buNone/>
            </a:pPr>
            <a:r>
              <a:rPr lang="en-US" sz="4700" b="1" u="sng">
                <a:solidFill>
                  <a:schemeClr val="accent1">
                    <a:lumMod val="50000"/>
                  </a:schemeClr>
                </a:solidFill>
              </a:rPr>
              <a:t>Fourth maneuver: </a:t>
            </a:r>
            <a:endParaRPr lang="en-US" sz="4700" b="1" u="sng">
              <a:solidFill>
                <a:schemeClr val="accent1">
                  <a:lumMod val="50000"/>
                </a:schemeClr>
              </a:solidFill>
            </a:endParaRPr>
          </a:p>
          <a:p>
            <a:pPr marL="0" indent="0" algn="ctr">
              <a:buNone/>
            </a:pPr>
            <a:r>
              <a:rPr lang="en-US" sz="4700" b="1" u="sng">
                <a:solidFill>
                  <a:schemeClr val="accent1">
                    <a:lumMod val="50000"/>
                  </a:schemeClr>
                </a:solidFill>
              </a:rPr>
              <a:t> 2nd Pelvic Grip</a:t>
            </a:r>
            <a:endParaRPr lang="en-US" sz="4700" b="1" u="sng">
              <a:solidFill>
                <a:schemeClr val="accent1">
                  <a:lumMod val="50000"/>
                </a:schemeClr>
              </a:solidFill>
            </a:endParaRPr>
          </a:p>
          <a:p>
            <a:pPr marL="0" indent="0" algn="ctr">
              <a:buNone/>
            </a:pPr>
            <a:endParaRPr lang="en-US" sz="2800" b="1" u="sng">
              <a:solidFill>
                <a:schemeClr val="accent1">
                  <a:lumMod val="50000"/>
                </a:schemeClr>
              </a:solidFill>
            </a:endParaRPr>
          </a:p>
          <a:p>
            <a:pPr marL="0" indent="0" algn="ctr">
              <a:buNone/>
            </a:pPr>
            <a:r>
              <a:rPr lang="en-US" sz="3000"/>
              <a:t>A doctor is standing towards patient’s feet. The fingers of both hands are located on the lateral surfaces of lower uterine segment and carefully try to insert the fingers between presented part and pelvic inlet..</a:t>
            </a:r>
            <a:endParaRPr lang="en-US" sz="3000"/>
          </a:p>
        </p:txBody>
      </p:sp>
      <p:sp>
        <p:nvSpPr>
          <p:cNvPr id="10" name="Text Box 9"/>
          <p:cNvSpPr txBox="1"/>
          <p:nvPr/>
        </p:nvSpPr>
        <p:spPr>
          <a:xfrm>
            <a:off x="5069205" y="837565"/>
            <a:ext cx="3634740" cy="5077460"/>
          </a:xfrm>
          <a:prstGeom prst="rect">
            <a:avLst/>
          </a:prstGeom>
          <a:noFill/>
        </p:spPr>
        <p:txBody>
          <a:bodyPr wrap="square" rtlCol="0">
            <a:spAutoFit/>
          </a:bodyPr>
          <a:p>
            <a:r>
              <a:rPr lang="en-US">
                <a:ln w="22225">
                  <a:solidFill>
                    <a:schemeClr val="accent2"/>
                  </a:solidFill>
                  <a:prstDash val="solid"/>
                </a:ln>
                <a:solidFill>
                  <a:schemeClr val="accent2">
                    <a:lumMod val="40000"/>
                    <a:lumOff val="60000"/>
                  </a:schemeClr>
                </a:solidFill>
                <a:effectLst/>
              </a:rPr>
              <a:t>Findings </a:t>
            </a:r>
            <a:r>
              <a:rPr lang="en-US"/>
              <a:t>:</a:t>
            </a:r>
            <a:endParaRPr lang="en-US"/>
          </a:p>
          <a:p>
            <a:endParaRPr lang="en-US"/>
          </a:p>
          <a:p>
            <a:r>
              <a:rPr lang="en-US"/>
              <a:t>We can determine : </a:t>
            </a:r>
            <a:endParaRPr lang="en-US"/>
          </a:p>
          <a:p>
            <a:r>
              <a:rPr lang="en-US"/>
              <a:t>1)The presented</a:t>
            </a:r>
            <a:endParaRPr lang="en-US"/>
          </a:p>
          <a:p>
            <a:r>
              <a:rPr lang="en-US"/>
              <a:t>part </a:t>
            </a:r>
            <a:endParaRPr lang="en-US"/>
          </a:p>
          <a:p>
            <a:r>
              <a:rPr lang="en-US"/>
              <a:t>2) Station .</a:t>
            </a:r>
            <a:endParaRPr lang="en-US"/>
          </a:p>
          <a:p>
            <a:endParaRPr lang="en-US"/>
          </a:p>
          <a:p>
            <a:r>
              <a:rPr lang="en-US"/>
              <a:t>  </a:t>
            </a:r>
            <a:r>
              <a:rPr lang="en-GB" altLang="en-US"/>
              <a:t>- </a:t>
            </a:r>
            <a:r>
              <a:rPr lang="en-US"/>
              <a:t>If the head of the fetus is well-flexed, it should be</a:t>
            </a:r>
            <a:endParaRPr lang="en-US"/>
          </a:p>
          <a:p>
            <a:r>
              <a:rPr lang="en-US"/>
              <a:t>on the opposite side from</a:t>
            </a:r>
            <a:endParaRPr lang="en-US"/>
          </a:p>
          <a:p>
            <a:r>
              <a:rPr lang="en-US"/>
              <a:t>the fetal back. </a:t>
            </a:r>
            <a:endParaRPr lang="en-US"/>
          </a:p>
          <a:p>
            <a:endParaRPr lang="en-US"/>
          </a:p>
          <a:p>
            <a:r>
              <a:rPr lang="en-GB" altLang="en-US"/>
              <a:t>- </a:t>
            </a:r>
            <a:r>
              <a:rPr lang="en-US"/>
              <a:t>If the fetal</a:t>
            </a:r>
            <a:endParaRPr lang="en-US"/>
          </a:p>
          <a:p>
            <a:r>
              <a:rPr lang="en-US"/>
              <a:t>head is extended </a:t>
            </a:r>
            <a:endParaRPr lang="en-US"/>
          </a:p>
          <a:p>
            <a:r>
              <a:rPr lang="en-US"/>
              <a:t>though, the occiput is</a:t>
            </a:r>
            <a:endParaRPr lang="en-US"/>
          </a:p>
          <a:p>
            <a:r>
              <a:rPr lang="en-US"/>
              <a:t>instead felt and is </a:t>
            </a:r>
            <a:endParaRPr lang="en-US"/>
          </a:p>
          <a:p>
            <a:r>
              <a:rPr lang="en-US"/>
              <a:t>located on the same side</a:t>
            </a:r>
            <a:endParaRPr lang="en-US"/>
          </a:p>
          <a:p>
            <a:r>
              <a:rPr lang="en-US"/>
              <a:t>as the back.</a:t>
            </a:r>
            <a:endParaRPr lang="en-US"/>
          </a:p>
        </p:txBody>
      </p:sp>
      <p:pic>
        <p:nvPicPr>
          <p:cNvPr id="2" name="Content Placeholder 1"/>
          <p:cNvPicPr>
            <a:picLocks noChangeAspect="1"/>
          </p:cNvPicPr>
          <p:nvPr>
            <p:ph sz="half" idx="2"/>
          </p:nvPr>
        </p:nvPicPr>
        <p:blipFill>
          <a:blip r:embed="rId1"/>
          <a:srcRect b="9443"/>
          <a:stretch>
            <a:fillRect/>
          </a:stretch>
        </p:blipFill>
        <p:spPr>
          <a:xfrm>
            <a:off x="723900" y="3336290"/>
            <a:ext cx="3349625" cy="31076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عنوان 1"/>
          <p:cNvSpPr>
            <a:spLocks noGrp="1"/>
          </p:cNvSpPr>
          <p:nvPr>
            <p:ph type="title"/>
          </p:nvPr>
        </p:nvSpPr>
        <p:spPr>
          <a:xfrm>
            <a:off x="217488" y="114300"/>
            <a:ext cx="8229600" cy="1143000"/>
          </a:xfrm>
        </p:spPr>
        <p:txBody>
          <a:bodyPr vert="horz" wrap="square" lIns="91440" tIns="45720" rIns="91440" bIns="45720" numCol="1" rtlCol="0" anchor="t"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GB" altLang="en-US" sz="3600" b="0" i="0" u="none" strike="noStrike" kern="1200" cap="none" spc="0" normalizeH="0" baseline="0" noProof="0" dirty="0" smtClean="0">
                <a:ln>
                  <a:noFill/>
                </a:ln>
                <a:solidFill>
                  <a:srgbClr val="002060"/>
                </a:solidFill>
                <a:effectLst/>
                <a:uLnTx/>
                <a:uFillTx/>
                <a:latin typeface="Cooper Black" panose="0208090404030B020404" pitchFamily="18" charset="0"/>
                <a:ea typeface="+mj-ea"/>
                <a:cs typeface="+mj-cs"/>
              </a:rPr>
              <a:t>3</a:t>
            </a:r>
            <a:r>
              <a:rPr kumimoji="0" lang="en-US" altLang="en-US" sz="3600" b="0" i="0" u="none" strike="noStrike" kern="1200" cap="none" spc="0" normalizeH="0" baseline="0" noProof="0" dirty="0" smtClean="0">
                <a:ln>
                  <a:noFill/>
                </a:ln>
                <a:solidFill>
                  <a:srgbClr val="002060"/>
                </a:solidFill>
                <a:effectLst/>
                <a:uLnTx/>
                <a:uFillTx/>
                <a:latin typeface="Cooper Black" panose="0208090404030B020404" pitchFamily="18" charset="0"/>
                <a:ea typeface="+mj-ea"/>
                <a:cs typeface="+mj-cs"/>
              </a:rPr>
              <a:t>- Univalve vaginal speculum </a:t>
            </a:r>
            <a:br>
              <a:rPr kumimoji="0" lang="en-US" altLang="en-US" sz="3600" b="0" i="0" u="none" strike="noStrike" kern="1200" cap="none" spc="0" normalizeH="0" baseline="0" noProof="0" dirty="0" smtClean="0">
                <a:ln>
                  <a:noFill/>
                </a:ln>
                <a:solidFill>
                  <a:srgbClr val="002060"/>
                </a:solidFill>
                <a:effectLst/>
                <a:uLnTx/>
                <a:uFillTx/>
                <a:latin typeface="Cooper Black" panose="0208090404030B020404" pitchFamily="18" charset="0"/>
                <a:ea typeface="+mj-ea"/>
                <a:cs typeface="+mj-cs"/>
              </a:rPr>
            </a:br>
            <a:r>
              <a:rPr kumimoji="0" lang="en-US" altLang="en-US" sz="3600" b="0" i="0" u="none" strike="noStrike" kern="1200" cap="none" spc="0" normalizeH="0" baseline="0" noProof="0" dirty="0" smtClean="0">
                <a:ln>
                  <a:noFill/>
                </a:ln>
                <a:solidFill>
                  <a:srgbClr val="002060"/>
                </a:solidFill>
                <a:effectLst/>
                <a:uLnTx/>
                <a:uFillTx/>
                <a:latin typeface="Cooper Black" panose="0208090404030B020404" pitchFamily="18" charset="0"/>
                <a:ea typeface="+mj-ea"/>
                <a:cs typeface="+mj-cs"/>
              </a:rPr>
              <a:t>“sim’s speculum”</a:t>
            </a:r>
            <a:endParaRPr kumimoji="0" lang="ar-JO" altLang="en-US" sz="3600" b="0" i="0" u="none" strike="noStrike" kern="1200" cap="none" spc="0" normalizeH="0" baseline="0" noProof="0" dirty="0" smtClean="0">
              <a:ln>
                <a:noFill/>
              </a:ln>
              <a:solidFill>
                <a:srgbClr val="002060"/>
              </a:solidFill>
              <a:effectLst/>
              <a:uLnTx/>
              <a:uFillTx/>
              <a:latin typeface="Cooper Black" panose="0208090404030B020404" pitchFamily="18" charset="0"/>
              <a:ea typeface="+mj-ea"/>
              <a:cs typeface="+mj-cs"/>
            </a:endParaRPr>
          </a:p>
        </p:txBody>
      </p:sp>
      <p:sp>
        <p:nvSpPr>
          <p:cNvPr id="10243" name="عنصر نائب للمحتوى 2"/>
          <p:cNvSpPr>
            <a:spLocks noGrp="1"/>
          </p:cNvSpPr>
          <p:nvPr>
            <p:ph idx="1"/>
          </p:nvPr>
        </p:nvSpPr>
        <p:spPr>
          <a:xfrm>
            <a:off x="144463" y="4445000"/>
            <a:ext cx="3636963" cy="2114550"/>
          </a:xfrm>
        </p:spPr>
        <p:txBody>
          <a:bodyPr vert="horz" wrap="square" lIns="91440" tIns="45720" rIns="91440" bIns="45720" numCol="1" rtlCol="0" anchor="t" anchorCtr="0" compatLnSpc="1">
            <a:normAutofit fontScale="62500" lnSpcReduction="20000"/>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altLang="en-US" sz="2800" b="0" i="0" u="none" strike="noStrike" kern="1200" cap="none" spc="0" normalizeH="0" baseline="0" noProof="0" dirty="0" smtClean="0">
                <a:ln>
                  <a:noFill/>
                </a:ln>
                <a:solidFill>
                  <a:srgbClr val="A80054"/>
                </a:solidFill>
                <a:effectLst/>
                <a:uLnTx/>
                <a:uFillTx/>
                <a:latin typeface="Berlin Sans FB" panose="020E0602020502020306" pitchFamily="34" charset="0"/>
                <a:ea typeface="+mn-ea"/>
                <a:cs typeface="+mn-cs"/>
              </a:rPr>
              <a:t>It need assistant during examination (holding the handle ) of the vagina </a:t>
            </a:r>
            <a:r>
              <a:rPr kumimoji="0" lang="en-US" altLang="en-US" sz="2800" b="0" i="0" u="none" strike="noStrike" kern="1200" cap="none" spc="0" normalizeH="0" baseline="0" noProof="0" dirty="0" err="1" smtClean="0">
                <a:ln>
                  <a:noFill/>
                </a:ln>
                <a:solidFill>
                  <a:srgbClr val="A80054"/>
                </a:solidFill>
                <a:effectLst/>
                <a:uLnTx/>
                <a:uFillTx/>
                <a:latin typeface="Berlin Sans FB" panose="020E0602020502020306" pitchFamily="34" charset="0"/>
                <a:ea typeface="+mn-ea"/>
                <a:cs typeface="+mn-cs"/>
              </a:rPr>
              <a:t>andThe</a:t>
            </a:r>
            <a:r>
              <a:rPr kumimoji="0" lang="en-US" altLang="en-US" sz="2800" b="0" i="0" u="none" strike="noStrike" kern="1200" cap="none" spc="0" normalizeH="0" baseline="0" noProof="0" dirty="0" smtClean="0">
                <a:ln>
                  <a:noFill/>
                </a:ln>
                <a:solidFill>
                  <a:srgbClr val="A80054"/>
                </a:solidFill>
                <a:effectLst/>
                <a:uLnTx/>
                <a:uFillTx/>
                <a:latin typeface="Berlin Sans FB" panose="020E0602020502020306" pitchFamily="34" charset="0"/>
                <a:ea typeface="+mn-ea"/>
                <a:cs typeface="+mn-cs"/>
              </a:rPr>
              <a:t> patient should be in the “left lateral position” !</a:t>
            </a:r>
            <a:endParaRPr kumimoji="0" lang="en-US" altLang="en-US" sz="2800" b="0" i="0" u="none" strike="noStrike" kern="1200" cap="none" spc="0" normalizeH="0" baseline="0" noProof="0" dirty="0" smtClean="0">
              <a:ln>
                <a:noFill/>
              </a:ln>
              <a:solidFill>
                <a:srgbClr val="A80054"/>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3" panose="05040102010807070707" pitchFamily="18" charset="2"/>
              <a:buChar char=""/>
              <a:defRPr/>
            </a:pPr>
            <a:r>
              <a:rPr kumimoji="0" lang="en-US" altLang="en-US" sz="2800" b="0" i="0" u="none" strike="noStrike" kern="1200" cap="none" spc="0" normalizeH="0" baseline="0" noProof="0" dirty="0" smtClean="0">
                <a:ln>
                  <a:noFill/>
                </a:ln>
                <a:solidFill>
                  <a:srgbClr val="A80054"/>
                </a:solidFill>
                <a:effectLst/>
                <a:uLnTx/>
                <a:uFillTx/>
                <a:latin typeface="Berlin Sans FB" panose="020E0602020502020306" pitchFamily="34" charset="0"/>
                <a:ea typeface="+mn-ea"/>
                <a:cs typeface="+mn-cs"/>
              </a:rPr>
              <a:t>Got 2 shapes , the first with one blade and the other with 2 blades </a:t>
            </a:r>
            <a:endParaRPr kumimoji="0" lang="en-US" altLang="en-US" sz="2800" b="0" i="0" u="none" strike="noStrike" kern="1200" cap="none" spc="0" normalizeH="0" baseline="0" noProof="0" dirty="0" smtClean="0">
              <a:ln>
                <a:noFill/>
              </a:ln>
              <a:solidFill>
                <a:srgbClr val="A80054"/>
              </a:solidFill>
              <a:effectLst/>
              <a:uLnTx/>
              <a:uFillTx/>
              <a:latin typeface="Berlin Sans FB" panose="020E0602020502020306" pitchFamily="34" charset="0"/>
              <a:ea typeface="+mn-ea"/>
              <a:cs typeface="+mn-cs"/>
            </a:endParaRPr>
          </a:p>
        </p:txBody>
      </p:sp>
      <p:cxnSp>
        <p:nvCxnSpPr>
          <p:cNvPr id="7" name="رابط كسهم مستقيم 6"/>
          <p:cNvCxnSpPr/>
          <p:nvPr/>
        </p:nvCxnSpPr>
        <p:spPr bwMode="auto">
          <a:xfrm rot="16200000" flipH="1">
            <a:off x="1285875" y="3714750"/>
            <a:ext cx="214313" cy="214313"/>
          </a:xfrm>
          <a:prstGeom prst="straightConnector1">
            <a:avLst/>
          </a:prstGeom>
          <a:solidFill>
            <a:schemeClr val="accent1"/>
          </a:solidFill>
          <a:ln w="9525" cap="flat" cmpd="sng" algn="ctr">
            <a:solidFill>
              <a:schemeClr val="tx2">
                <a:lumMod val="95000"/>
                <a:lumOff val="5000"/>
              </a:schemeClr>
            </a:solidFill>
            <a:prstDash val="solid"/>
            <a:round/>
            <a:headEnd type="none" w="med" len="med"/>
            <a:tailEnd type="arrow"/>
          </a:ln>
          <a:effectLst/>
        </p:spPr>
      </p:cxnSp>
      <p:sp>
        <p:nvSpPr>
          <p:cNvPr id="13" name="عنصر نائب للمحتوى 2"/>
          <p:cNvSpPr txBox="1"/>
          <p:nvPr/>
        </p:nvSpPr>
        <p:spPr bwMode="auto">
          <a:xfrm>
            <a:off x="77788" y="1466850"/>
            <a:ext cx="3430588" cy="3048000"/>
          </a:xfrm>
          <a:prstGeom prst="rect">
            <a:avLst/>
          </a:prstGeom>
          <a:noFill/>
          <a:ln w="9525">
            <a:noFill/>
            <a:miter lim="800000"/>
          </a:ln>
          <a:effectLst/>
        </p:spPr>
        <p:txBody>
          <a:bodyPr/>
          <a:lstStyle/>
          <a:p>
            <a:pPr marR="0" defTabSz="914400" eaLnBrk="1" hangingPunct="1">
              <a:spcBef>
                <a:spcPct val="20000"/>
              </a:spcBef>
              <a:buClrTx/>
              <a:buSzTx/>
              <a:buFontTx/>
              <a:defRPr/>
            </a:pPr>
            <a:r>
              <a:rPr kumimoji="0" lang="en-US" sz="2400" kern="0" cap="none" spc="0" normalizeH="0" baseline="0" noProof="0" dirty="0">
                <a:solidFill>
                  <a:srgbClr val="002060"/>
                </a:solidFill>
                <a:latin typeface="Berlin Sans FB" panose="020E0602020502020306" pitchFamily="34" charset="0"/>
                <a:ea typeface="+mn-ea"/>
                <a:cs typeface="+mn-cs"/>
              </a:rPr>
              <a:t>Uses :</a:t>
            </a:r>
            <a:endParaRPr kumimoji="0" lang="en-US" sz="2400" kern="0" cap="none" spc="0" normalizeH="0" baseline="0" noProof="0" dirty="0">
              <a:solidFill>
                <a:srgbClr val="002060"/>
              </a:solidFill>
              <a:latin typeface="Berlin Sans FB" panose="020E0602020502020306" pitchFamily="34" charset="0"/>
              <a:ea typeface="+mn-ea"/>
              <a:cs typeface="+mn-cs"/>
            </a:endParaRPr>
          </a:p>
          <a:p>
            <a:pPr marL="457200" marR="0" indent="-457200" defTabSz="914400" eaLnBrk="1" hangingPunct="1">
              <a:spcBef>
                <a:spcPct val="20000"/>
              </a:spcBef>
              <a:buClrTx/>
              <a:buSzTx/>
              <a:buFont typeface="+mj-lt"/>
              <a:buAutoNum type="arabicPeriod"/>
              <a:defRPr/>
            </a:pPr>
            <a:r>
              <a:rPr kumimoji="0" lang="en-US" sz="2000" kern="0" cap="none" spc="0" normalizeH="0" baseline="0" noProof="0" dirty="0">
                <a:solidFill>
                  <a:srgbClr val="002060"/>
                </a:solidFill>
                <a:latin typeface="Berlin Sans FB" panose="020E0602020502020306" pitchFamily="34" charset="0"/>
                <a:ea typeface="+mn-ea"/>
                <a:cs typeface="+mn-cs"/>
              </a:rPr>
              <a:t>To examine Genital </a:t>
            </a:r>
            <a:r>
              <a:rPr kumimoji="0" lang="en-US" sz="2000" kern="0" cap="none" spc="0" normalizeH="0" baseline="0" noProof="0" dirty="0" err="1">
                <a:solidFill>
                  <a:srgbClr val="002060"/>
                </a:solidFill>
                <a:latin typeface="Berlin Sans FB" panose="020E0602020502020306" pitchFamily="34" charset="0"/>
                <a:ea typeface="+mn-ea"/>
                <a:cs typeface="+mn-cs"/>
              </a:rPr>
              <a:t>prolaps</a:t>
            </a:r>
            <a:r>
              <a:rPr kumimoji="0" lang="en-US" sz="2000" kern="0" cap="none" spc="0" normalizeH="0" baseline="0" noProof="0" dirty="0">
                <a:solidFill>
                  <a:srgbClr val="002060"/>
                </a:solidFill>
                <a:latin typeface="Berlin Sans FB" panose="020E0602020502020306" pitchFamily="34" charset="0"/>
                <a:ea typeface="+mn-ea"/>
                <a:cs typeface="+mn-cs"/>
              </a:rPr>
              <a:t> </a:t>
            </a:r>
            <a:r>
              <a:rPr kumimoji="0" lang="en-US" sz="1600" kern="0" cap="none" spc="0" normalizeH="0" baseline="0" noProof="0" dirty="0">
                <a:solidFill>
                  <a:srgbClr val="002060"/>
                </a:solidFill>
                <a:latin typeface="Berlin Sans FB" panose="020E0602020502020306" pitchFamily="34" charset="0"/>
                <a:ea typeface="+mn-ea"/>
                <a:cs typeface="+mn-cs"/>
              </a:rPr>
              <a:t>“</a:t>
            </a:r>
            <a:r>
              <a:rPr kumimoji="0" lang="en-US" sz="1600" kern="0" cap="none" spc="0" normalizeH="0" baseline="0" noProof="0" dirty="0" err="1">
                <a:solidFill>
                  <a:srgbClr val="002060"/>
                </a:solidFill>
                <a:latin typeface="Berlin Sans FB" panose="020E0602020502020306" pitchFamily="34" charset="0"/>
                <a:ea typeface="+mn-ea"/>
                <a:cs typeface="+mn-cs"/>
              </a:rPr>
              <a:t>vaginal</a:t>
            </a:r>
            <a:r>
              <a:rPr kumimoji="0" lang="en-US" sz="1600" kern="0" cap="none" spc="0" normalizeH="0" baseline="0" noProof="0" dirty="0">
                <a:solidFill>
                  <a:srgbClr val="002060"/>
                </a:solidFill>
                <a:latin typeface="Berlin Sans FB" panose="020E0602020502020306" pitchFamily="34" charset="0"/>
                <a:ea typeface="+mn-ea"/>
                <a:cs typeface="+mn-cs"/>
              </a:rPr>
              <a:t> wall </a:t>
            </a:r>
            <a:r>
              <a:rPr kumimoji="0" lang="en-US" sz="1600" kern="0" cap="none" spc="0" normalizeH="0" baseline="0" noProof="0" dirty="0" err="1">
                <a:solidFill>
                  <a:srgbClr val="002060"/>
                </a:solidFill>
                <a:latin typeface="Berlin Sans FB" panose="020E0602020502020306" pitchFamily="34" charset="0"/>
                <a:ea typeface="+mn-ea"/>
                <a:cs typeface="+mn-cs"/>
              </a:rPr>
              <a:t>prolaps</a:t>
            </a:r>
            <a:r>
              <a:rPr kumimoji="0" lang="en-US" sz="1600" kern="0" cap="none" spc="0" normalizeH="0" baseline="0" noProof="0" dirty="0">
                <a:solidFill>
                  <a:srgbClr val="002060"/>
                </a:solidFill>
                <a:latin typeface="Berlin Sans FB" panose="020E0602020502020306" pitchFamily="34" charset="0"/>
                <a:ea typeface="+mn-ea"/>
                <a:cs typeface="+mn-cs"/>
              </a:rPr>
              <a:t>”</a:t>
            </a:r>
            <a:endParaRPr kumimoji="0" lang="en-US" sz="1600" kern="0" cap="none" spc="0" normalizeH="0" baseline="0" noProof="0" dirty="0">
              <a:solidFill>
                <a:srgbClr val="002060"/>
              </a:solidFill>
              <a:latin typeface="Berlin Sans FB" panose="020E0602020502020306" pitchFamily="34" charset="0"/>
              <a:ea typeface="+mn-ea"/>
              <a:cs typeface="+mn-cs"/>
            </a:endParaRPr>
          </a:p>
          <a:p>
            <a:pPr marL="457200" marR="0" indent="-457200" defTabSz="914400" eaLnBrk="1" hangingPunct="1">
              <a:spcBef>
                <a:spcPct val="20000"/>
              </a:spcBef>
              <a:buClrTx/>
              <a:buSzTx/>
              <a:buFont typeface="+mj-lt"/>
              <a:buAutoNum type="arabicPeriod"/>
              <a:defRPr/>
            </a:pPr>
            <a:r>
              <a:rPr kumimoji="0" lang="en-US" sz="2000" kern="0" cap="none" spc="0" normalizeH="0" baseline="0" noProof="0" dirty="0">
                <a:solidFill>
                  <a:srgbClr val="002060"/>
                </a:solidFill>
                <a:effectLst>
                  <a:outerShdw blurRad="38100" dist="38100" dir="2700000" algn="tl">
                    <a:srgbClr val="000000">
                      <a:alpha val="43137"/>
                    </a:srgbClr>
                  </a:outerShdw>
                </a:effectLst>
                <a:latin typeface="Berlin Sans FB" panose="020E0602020502020306" pitchFamily="34" charset="0"/>
                <a:ea typeface="+mn-ea"/>
                <a:cs typeface="+mn-cs"/>
              </a:rPr>
              <a:t>In D &amp; C </a:t>
            </a:r>
            <a:endParaRPr kumimoji="0" lang="en-US" sz="2000" kern="0" cap="none" spc="0" normalizeH="0" baseline="0" noProof="0" dirty="0">
              <a:solidFill>
                <a:srgbClr val="002060"/>
              </a:solidFill>
              <a:effectLst>
                <a:outerShdw blurRad="38100" dist="38100" dir="2700000" algn="tl">
                  <a:srgbClr val="000000">
                    <a:alpha val="43137"/>
                  </a:srgbClr>
                </a:outerShdw>
              </a:effectLst>
              <a:latin typeface="Berlin Sans FB" panose="020E0602020502020306" pitchFamily="34" charset="0"/>
              <a:ea typeface="+mn-ea"/>
              <a:cs typeface="+mn-cs"/>
            </a:endParaRPr>
          </a:p>
          <a:p>
            <a:pPr marL="457200" marR="0" indent="-457200" defTabSz="914400" eaLnBrk="1" hangingPunct="1">
              <a:spcBef>
                <a:spcPct val="20000"/>
              </a:spcBef>
              <a:buClrTx/>
              <a:buSzTx/>
              <a:buFont typeface="+mj-lt"/>
              <a:buAutoNum type="arabicPeriod"/>
              <a:defRPr/>
            </a:pPr>
            <a:r>
              <a:rPr kumimoji="0" lang="en-US" sz="2000" kern="0" cap="none" spc="0" normalizeH="0" baseline="0" noProof="0" dirty="0">
                <a:solidFill>
                  <a:srgbClr val="002060"/>
                </a:solidFill>
                <a:latin typeface="Berlin Sans FB" panose="020E0602020502020306" pitchFamily="34" charset="0"/>
                <a:ea typeface="+mn-ea"/>
                <a:cs typeface="+mn-cs"/>
              </a:rPr>
              <a:t>In Hysteroscopy </a:t>
            </a:r>
            <a:endParaRPr kumimoji="0" lang="en-US" sz="2000" kern="0" cap="none" spc="0" normalizeH="0" baseline="0" noProof="0" dirty="0">
              <a:solidFill>
                <a:srgbClr val="002060"/>
              </a:solidFill>
              <a:latin typeface="Berlin Sans FB" panose="020E0602020502020306" pitchFamily="34" charset="0"/>
              <a:ea typeface="+mn-ea"/>
              <a:cs typeface="+mn-cs"/>
            </a:endParaRPr>
          </a:p>
          <a:p>
            <a:pPr marL="457200" marR="0" indent="-457200" defTabSz="914400" eaLnBrk="1" hangingPunct="1">
              <a:spcBef>
                <a:spcPct val="20000"/>
              </a:spcBef>
              <a:buClrTx/>
              <a:buSzTx/>
              <a:buFont typeface="+mj-lt"/>
              <a:buAutoNum type="arabicPeriod"/>
              <a:defRPr/>
            </a:pPr>
            <a:r>
              <a:rPr kumimoji="0" lang="en-US" sz="2000" kern="0" cap="none" spc="0" normalizeH="0" baseline="0" noProof="0" dirty="0">
                <a:solidFill>
                  <a:srgbClr val="002060"/>
                </a:solidFill>
                <a:effectLst>
                  <a:outerShdw blurRad="38100" dist="38100" dir="2700000" algn="tl">
                    <a:srgbClr val="000000">
                      <a:alpha val="43137"/>
                    </a:srgbClr>
                  </a:outerShdw>
                </a:effectLst>
                <a:latin typeface="Berlin Sans FB" panose="020E0602020502020306" pitchFamily="34" charset="0"/>
                <a:ea typeface="+mn-ea"/>
                <a:cs typeface="+mn-cs"/>
              </a:rPr>
              <a:t>In Curettage under anesthesia </a:t>
            </a:r>
            <a:endParaRPr kumimoji="0" lang="en-US" sz="2000" kern="0" cap="none" spc="0" normalizeH="0" baseline="0" noProof="0" dirty="0">
              <a:solidFill>
                <a:srgbClr val="002060"/>
              </a:solidFill>
              <a:effectLst>
                <a:outerShdw blurRad="38100" dist="38100" dir="2700000" algn="tl">
                  <a:srgbClr val="000000">
                    <a:alpha val="43137"/>
                  </a:srgbClr>
                </a:outerShdw>
              </a:effectLst>
              <a:latin typeface="Berlin Sans FB" panose="020E0602020502020306" pitchFamily="34" charset="0"/>
              <a:ea typeface="+mn-ea"/>
              <a:cs typeface="+mn-cs"/>
            </a:endParaRPr>
          </a:p>
          <a:p>
            <a:pPr marL="457200" marR="0" indent="-457200" defTabSz="914400" eaLnBrk="1" hangingPunct="1">
              <a:spcBef>
                <a:spcPct val="20000"/>
              </a:spcBef>
              <a:buClrTx/>
              <a:buSzTx/>
              <a:buFont typeface="+mj-lt"/>
              <a:buAutoNum type="arabicPeriod"/>
              <a:defRPr/>
            </a:pPr>
            <a:r>
              <a:rPr kumimoji="0" lang="en-US" sz="2000" kern="0" cap="none" spc="0" normalizeH="0" baseline="0" noProof="0" dirty="0">
                <a:solidFill>
                  <a:srgbClr val="002060"/>
                </a:solidFill>
                <a:latin typeface="Berlin Sans FB" panose="020E0602020502020306" pitchFamily="34" charset="0"/>
                <a:ea typeface="+mn-ea"/>
                <a:cs typeface="+mn-cs"/>
              </a:rPr>
              <a:t>In Vaginal hysterectomy </a:t>
            </a:r>
            <a:endParaRPr kumimoji="0" lang="en-US" sz="2000" kern="0" cap="none" spc="0" normalizeH="0" baseline="0" noProof="0" dirty="0">
              <a:solidFill>
                <a:srgbClr val="002060"/>
              </a:solidFill>
              <a:latin typeface="Berlin Sans FB" panose="020E0602020502020306" pitchFamily="34" charset="0"/>
              <a:ea typeface="+mn-ea"/>
              <a:cs typeface="+mn-cs"/>
            </a:endParaRPr>
          </a:p>
          <a:p>
            <a:pPr marR="0" defTabSz="914400" eaLnBrk="1" hangingPunct="1">
              <a:spcBef>
                <a:spcPct val="20000"/>
              </a:spcBef>
              <a:buClrTx/>
              <a:buSzTx/>
              <a:buFontTx/>
              <a:defRPr/>
            </a:pPr>
            <a:r>
              <a:rPr kumimoji="0" lang="en-US" sz="2000" kern="0" cap="none" spc="0" normalizeH="0" baseline="0" noProof="0" dirty="0">
                <a:solidFill>
                  <a:srgbClr val="002060"/>
                </a:solidFill>
                <a:latin typeface="Berlin Sans FB" panose="020E0602020502020306" pitchFamily="34" charset="0"/>
                <a:ea typeface="+mn-ea"/>
                <a:cs typeface="+mn-cs"/>
              </a:rPr>
              <a:t>    </a:t>
            </a:r>
            <a:endParaRPr kumimoji="0" lang="ar-JO" sz="2000" kern="0" cap="none" spc="0" normalizeH="0" baseline="0" noProof="0" dirty="0">
              <a:solidFill>
                <a:srgbClr val="002060"/>
              </a:solidFill>
              <a:latin typeface="Berlin Sans FB" panose="020E0602020502020306" pitchFamily="34" charset="0"/>
              <a:ea typeface="+mn-ea"/>
              <a:cs typeface="+mn-cs"/>
            </a:endParaRPr>
          </a:p>
        </p:txBody>
      </p:sp>
      <p:pic>
        <p:nvPicPr>
          <p:cNvPr id="10251" name="Picture 11" descr="نتيجة بحث الصور عن ‪sims speculum‬‏"/>
          <p:cNvPicPr>
            <a:picLocks noChangeAspect="1" noChangeArrowheads="1"/>
          </p:cNvPicPr>
          <p:nvPr/>
        </p:nvPicPr>
        <p:blipFill>
          <a:blip r:embed="rId1" cstate="print"/>
          <a:srcRect/>
          <a:stretch>
            <a:fillRect/>
          </a:stretch>
        </p:blipFill>
        <p:spPr bwMode="auto">
          <a:xfrm>
            <a:off x="4644008" y="1295978"/>
            <a:ext cx="4395783" cy="2356723"/>
          </a:xfrm>
          <a:prstGeom prst="rect">
            <a:avLst/>
          </a:prstGeom>
          <a:solidFill>
            <a:srgbClr val="FFFFFF">
              <a:shade val="85000"/>
            </a:srgbClr>
          </a:solidFill>
          <a:ln w="88900" cap="sq">
            <a:solidFill>
              <a:srgbClr val="055F09"/>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271" name="رابط كسهم مستقيم 14"/>
          <p:cNvCxnSpPr/>
          <p:nvPr/>
        </p:nvCxnSpPr>
        <p:spPr>
          <a:xfrm rot="-10800000" flipV="1">
            <a:off x="5529263" y="1952625"/>
            <a:ext cx="285750" cy="142875"/>
          </a:xfrm>
          <a:prstGeom prst="straightConnector1">
            <a:avLst/>
          </a:prstGeom>
          <a:ln w="9525" cap="flat" cmpd="sng">
            <a:solidFill>
              <a:schemeClr val="tx1"/>
            </a:solidFill>
            <a:prstDash val="solid"/>
            <a:headEnd type="none" w="med" len="med"/>
            <a:tailEnd type="arrow" w="med" len="med"/>
          </a:ln>
        </p:spPr>
      </p:cxnSp>
      <p:sp>
        <p:nvSpPr>
          <p:cNvPr id="16" name="مستطيل 15"/>
          <p:cNvSpPr/>
          <p:nvPr/>
        </p:nvSpPr>
        <p:spPr>
          <a:xfrm>
            <a:off x="7257053" y="2752528"/>
            <a:ext cx="1214447" cy="40010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rPr>
              <a:t>Handle</a:t>
            </a:r>
            <a:endParaRPr kumimoji="0" lang="ar-SA"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endParaRPr>
          </a:p>
        </p:txBody>
      </p:sp>
      <p:cxnSp>
        <p:nvCxnSpPr>
          <p:cNvPr id="11273" name="رابط كسهم مستقيم 17"/>
          <p:cNvCxnSpPr/>
          <p:nvPr/>
        </p:nvCxnSpPr>
        <p:spPr>
          <a:xfrm rot="-5400000" flipV="1">
            <a:off x="8048625" y="2659063"/>
            <a:ext cx="214313" cy="214312"/>
          </a:xfrm>
          <a:prstGeom prst="straightConnector1">
            <a:avLst/>
          </a:prstGeom>
          <a:ln w="9525" cap="flat" cmpd="sng">
            <a:solidFill>
              <a:schemeClr val="tx1"/>
            </a:solidFill>
            <a:prstDash val="solid"/>
            <a:headEnd type="none" w="med" len="med"/>
            <a:tailEnd type="arrow" w="med" len="med"/>
          </a:ln>
        </p:spPr>
      </p:cxnSp>
      <p:pic>
        <p:nvPicPr>
          <p:cNvPr id="11274" name="Picture 1"/>
          <p:cNvPicPr>
            <a:picLocks noChangeAspect="1"/>
          </p:cNvPicPr>
          <p:nvPr/>
        </p:nvPicPr>
        <p:blipFill>
          <a:blip r:embed="rId2"/>
          <a:stretch>
            <a:fillRect/>
          </a:stretch>
        </p:blipFill>
        <p:spPr>
          <a:xfrm>
            <a:off x="4643438" y="3959225"/>
            <a:ext cx="4400550" cy="2565400"/>
          </a:xfrm>
          <a:prstGeom prst="rect">
            <a:avLst/>
          </a:prstGeom>
          <a:noFill/>
          <a:ln w="76200" cap="flat" cmpd="sng">
            <a:solidFill>
              <a:srgbClr val="055F09"/>
            </a:solidFill>
            <a:prstDash val="solid"/>
            <a:miter/>
            <a:headEnd type="none" w="med" len="med"/>
            <a:tailEnd type="none" w="med" len="med"/>
          </a:ln>
        </p:spPr>
      </p:pic>
      <p:sp>
        <p:nvSpPr>
          <p:cNvPr id="12" name="مستطيل 15"/>
          <p:cNvSpPr/>
          <p:nvPr/>
        </p:nvSpPr>
        <p:spPr>
          <a:xfrm>
            <a:off x="6456740" y="5940043"/>
            <a:ext cx="1214447" cy="4001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rPr>
              <a:t>Handle</a:t>
            </a:r>
            <a:endParaRPr kumimoji="0" lang="ar-SA"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endParaRPr>
          </a:p>
        </p:txBody>
      </p:sp>
      <p:cxnSp>
        <p:nvCxnSpPr>
          <p:cNvPr id="11276" name="رابط كسهم مستقيم 17"/>
          <p:cNvCxnSpPr/>
          <p:nvPr/>
        </p:nvCxnSpPr>
        <p:spPr>
          <a:xfrm flipV="1">
            <a:off x="5003800" y="5630863"/>
            <a:ext cx="215900" cy="309562"/>
          </a:xfrm>
          <a:prstGeom prst="straightConnector1">
            <a:avLst/>
          </a:prstGeom>
          <a:ln w="9525" cap="flat" cmpd="sng">
            <a:solidFill>
              <a:schemeClr val="tx1"/>
            </a:solidFill>
            <a:prstDash val="solid"/>
            <a:headEnd type="none" w="med" len="med"/>
            <a:tailEnd type="arrow" w="med" len="med"/>
          </a:ln>
        </p:spPr>
      </p:cxnSp>
      <p:cxnSp>
        <p:nvCxnSpPr>
          <p:cNvPr id="11277" name="رابط كسهم مستقيم 17"/>
          <p:cNvCxnSpPr/>
          <p:nvPr/>
        </p:nvCxnSpPr>
        <p:spPr>
          <a:xfrm rot="-5400000" flipV="1">
            <a:off x="8623300" y="5726113"/>
            <a:ext cx="214313" cy="214312"/>
          </a:xfrm>
          <a:prstGeom prst="straightConnector1">
            <a:avLst/>
          </a:prstGeom>
          <a:ln w="9525" cap="flat" cmpd="sng">
            <a:solidFill>
              <a:schemeClr val="tx1"/>
            </a:solidFill>
            <a:prstDash val="solid"/>
            <a:headEnd type="none" w="med" len="med"/>
            <a:tailEnd type="arrow" w="med" len="med"/>
          </a:ln>
        </p:spPr>
      </p:cxnSp>
      <p:cxnSp>
        <p:nvCxnSpPr>
          <p:cNvPr id="11278" name="رابط كسهم مستقيم 17"/>
          <p:cNvCxnSpPr/>
          <p:nvPr/>
        </p:nvCxnSpPr>
        <p:spPr>
          <a:xfrm flipH="1" flipV="1">
            <a:off x="7024688" y="5726113"/>
            <a:ext cx="7937" cy="371475"/>
          </a:xfrm>
          <a:prstGeom prst="straightConnector1">
            <a:avLst/>
          </a:prstGeom>
          <a:ln w="9525" cap="flat" cmpd="sng">
            <a:solidFill>
              <a:schemeClr val="tx1"/>
            </a:solidFill>
            <a:prstDash val="solid"/>
            <a:headEnd type="none" w="med" len="med"/>
            <a:tailEnd type="arrow" w="med" len="med"/>
          </a:ln>
        </p:spPr>
      </p:cxnSp>
      <p:sp>
        <p:nvSpPr>
          <p:cNvPr id="20" name="مستطيل 10"/>
          <p:cNvSpPr/>
          <p:nvPr/>
        </p:nvSpPr>
        <p:spPr>
          <a:xfrm>
            <a:off x="5465237" y="1704748"/>
            <a:ext cx="1143902" cy="4001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rPr>
              <a:t>Blade</a:t>
            </a:r>
            <a:endParaRPr kumimoji="0" lang="ar-SA"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endParaRPr>
          </a:p>
        </p:txBody>
      </p:sp>
      <p:sp>
        <p:nvSpPr>
          <p:cNvPr id="21" name="مستطيل 10"/>
          <p:cNvSpPr/>
          <p:nvPr/>
        </p:nvSpPr>
        <p:spPr>
          <a:xfrm>
            <a:off x="7978297" y="5902014"/>
            <a:ext cx="1143903" cy="4001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rPr>
              <a:t>Blade</a:t>
            </a:r>
            <a:endParaRPr kumimoji="0" lang="ar-SA"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endParaRPr>
          </a:p>
        </p:txBody>
      </p:sp>
      <p:sp>
        <p:nvSpPr>
          <p:cNvPr id="11" name="مستطيل 10"/>
          <p:cNvSpPr/>
          <p:nvPr/>
        </p:nvSpPr>
        <p:spPr>
          <a:xfrm>
            <a:off x="4722697" y="5940043"/>
            <a:ext cx="1143903" cy="4001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rPr>
              <a:t>Blade</a:t>
            </a:r>
            <a:endParaRPr kumimoji="0" lang="ar-SA" sz="2000" b="1" i="0" u="none" strike="noStrike" kern="1200" cap="none" spc="0" normalizeH="0" baseline="0" noProof="0" dirty="0">
              <a:ln w="11430"/>
              <a:solidFill>
                <a:srgbClr val="055F09"/>
              </a:solidFill>
              <a:effectLst>
                <a:outerShdw blurRad="80000" dist="40000" dir="5040000" algn="tl">
                  <a:srgbClr val="000000">
                    <a:alpha val="30000"/>
                  </a:srgb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33985" y="386715"/>
            <a:ext cx="4199890" cy="3880485"/>
          </a:xfrm>
        </p:spPr>
        <p:txBody>
          <a:bodyPr/>
          <a:p>
            <a:pPr marL="0" indent="0">
              <a:buNone/>
            </a:pPr>
            <a:r>
              <a:rPr lang="en-GB" altLang="en-US" sz="3200">
                <a:solidFill>
                  <a:srgbClr val="C00000"/>
                </a:solidFill>
              </a:rPr>
              <a:t>3- </a:t>
            </a:r>
            <a:r>
              <a:rPr lang="en-US" sz="3200">
                <a:solidFill>
                  <a:srgbClr val="C00000"/>
                </a:solidFill>
              </a:rPr>
              <a:t>Rule of 5: </a:t>
            </a:r>
            <a:endParaRPr lang="en-US" sz="3200">
              <a:solidFill>
                <a:srgbClr val="C00000"/>
              </a:solidFill>
            </a:endParaRPr>
          </a:p>
          <a:p>
            <a:pPr marL="0" indent="0">
              <a:buNone/>
            </a:pPr>
            <a:r>
              <a:rPr lang="en-US"/>
              <a:t>If you can feel the whole of fetus head above the pelvic brim so it is (free) and </a:t>
            </a:r>
            <a:endParaRPr lang="en-US"/>
          </a:p>
          <a:p>
            <a:pPr marL="0" indent="0">
              <a:buNone/>
            </a:pPr>
            <a:r>
              <a:rPr lang="en-US"/>
              <a:t>recorded as 5/5. But it is (engaged) if you feel only 2/5th or less(method for</a:t>
            </a:r>
            <a:endParaRPr lang="en-US"/>
          </a:p>
          <a:p>
            <a:pPr marL="0" indent="0">
              <a:buNone/>
            </a:pPr>
            <a:r>
              <a:rPr lang="en-US"/>
              <a:t>diagnosis of engagement on abdominal exam).</a:t>
            </a:r>
            <a:endParaRPr lang="en-US"/>
          </a:p>
        </p:txBody>
      </p:sp>
      <p:pic>
        <p:nvPicPr>
          <p:cNvPr id="5" name="Content Placeholder 4" descr="unnamed (1)"/>
          <p:cNvPicPr>
            <a:picLocks noChangeAspect="1"/>
          </p:cNvPicPr>
          <p:nvPr>
            <p:ph sz="half" idx="2"/>
          </p:nvPr>
        </p:nvPicPr>
        <p:blipFill>
          <a:blip r:embed="rId1"/>
          <a:stretch>
            <a:fillRect/>
          </a:stretch>
        </p:blipFill>
        <p:spPr>
          <a:xfrm>
            <a:off x="4884420" y="452755"/>
            <a:ext cx="3650615" cy="595249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52095" y="198755"/>
            <a:ext cx="7737475" cy="1320800"/>
          </a:xfrm>
        </p:spPr>
        <p:txBody>
          <a:bodyPr/>
          <a:p>
            <a:r>
              <a:rPr lang="en-GB" altLang="en-US">
                <a:solidFill>
                  <a:srgbClr val="C00000"/>
                </a:solidFill>
              </a:rPr>
              <a:t>to complete obstetric Examination you have to do-mention : </a:t>
            </a:r>
            <a:endParaRPr lang="en-GB" altLang="en-US">
              <a:solidFill>
                <a:srgbClr val="C00000"/>
              </a:solidFill>
            </a:endParaRPr>
          </a:p>
        </p:txBody>
      </p:sp>
      <p:sp>
        <p:nvSpPr>
          <p:cNvPr id="3" name="Content Placeholder 2"/>
          <p:cNvSpPr>
            <a:spLocks noGrp="1"/>
          </p:cNvSpPr>
          <p:nvPr>
            <p:ph sz="half" idx="1"/>
          </p:nvPr>
        </p:nvSpPr>
        <p:spPr>
          <a:xfrm>
            <a:off x="252095" y="1519555"/>
            <a:ext cx="8144510" cy="3880485"/>
          </a:xfrm>
        </p:spPr>
        <p:txBody>
          <a:bodyPr>
            <a:normAutofit/>
          </a:bodyPr>
          <a:p>
            <a:pPr marL="0" indent="0">
              <a:buNone/>
            </a:pPr>
            <a:r>
              <a:rPr lang="en-GB" altLang="en-US"/>
              <a:t>1</a:t>
            </a:r>
            <a:r>
              <a:rPr lang="en-US"/>
              <a:t>-Measure blood pressure (It's very Important and has it's own mark on check list/OSCE ) </a:t>
            </a:r>
            <a:endParaRPr lang="en-US"/>
          </a:p>
          <a:p>
            <a:pPr marL="0" indent="0">
              <a:buNone/>
            </a:pPr>
            <a:r>
              <a:rPr lang="en-GB" altLang="en-US"/>
              <a:t>2-</a:t>
            </a:r>
            <a:r>
              <a:rPr lang="en-US"/>
              <a:t>Auscultating the baby’s heart: </a:t>
            </a:r>
            <a:endParaRPr lang="en-US"/>
          </a:p>
          <a:p>
            <a:pPr marL="0" indent="0">
              <a:buNone/>
            </a:pPr>
            <a:r>
              <a:rPr lang="en-US"/>
              <a:t>This is best heard over the baby’s shoulder. If you have correctly identified the lie</a:t>
            </a:r>
            <a:endParaRPr lang="en-US"/>
          </a:p>
          <a:p>
            <a:pPr marL="0" indent="0">
              <a:buNone/>
            </a:pPr>
            <a:r>
              <a:rPr lang="en-US"/>
              <a:t>you should roughly know where this is. Put either your Doppler ultrasound or Pinard stethoscope over this area and listen. The baby’s heart rate should be between 110-160bpm (ensure you are not incorrectly hearing the transmission of mum’s, remember her’s will be slower).</a:t>
            </a:r>
            <a:endParaRPr lang="en-US"/>
          </a:p>
          <a:p>
            <a:pPr marL="0" indent="0">
              <a:buNone/>
            </a:pPr>
            <a:r>
              <a:rPr lang="en-GB" altLang="en-US"/>
              <a:t>3- perform a vaginal examination ONLY IF INDICATED </a:t>
            </a:r>
            <a:endParaRPr lang="en-GB" altLang="en-US"/>
          </a:p>
          <a:p>
            <a:pPr marL="0" indent="0">
              <a:buNone/>
            </a:pPr>
            <a:endParaRPr lang="en-GB"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endParaRPr lang="en-US"/>
          </a:p>
        </p:txBody>
      </p:sp>
      <p:pic>
        <p:nvPicPr>
          <p:cNvPr id="9" name="Content Placeholder 8" descr="67472-6"/>
          <p:cNvPicPr>
            <a:picLocks noChangeAspect="1"/>
          </p:cNvPicPr>
          <p:nvPr>
            <p:ph sz="half" idx="1"/>
          </p:nvPr>
        </p:nvPicPr>
        <p:blipFill>
          <a:blip r:embed="rId1"/>
          <a:stretch>
            <a:fillRect/>
          </a:stretch>
        </p:blipFill>
        <p:spPr>
          <a:xfrm>
            <a:off x="609600" y="415290"/>
            <a:ext cx="7722235" cy="602742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Title 1"/>
          <p:cNvSpPr>
            <a:spLocks noGrp="1"/>
          </p:cNvSpPr>
          <p:nvPr>
            <p:ph type="title"/>
          </p:nvPr>
        </p:nvSpPr>
        <p:spPr>
          <a:xfrm>
            <a:off x="971550" y="1844675"/>
            <a:ext cx="6348413" cy="1320800"/>
          </a:xfrm>
        </p:spPr>
        <p:txBody>
          <a:bodyPr vert="horz" wrap="square" lIns="91440" tIns="45720" rIns="91440" bIns="45720" numCol="1" anchor="t" anchorCtr="0" compatLnSpc="1">
            <a:normAutofit fontScale="90000"/>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en-US" sz="5400" b="1" i="0" u="none" strike="noStrike" kern="1200" cap="none" spc="0" normalizeH="0" baseline="0" noProof="0" dirty="0" smtClean="0">
                <a:ln>
                  <a:noFill/>
                </a:ln>
                <a:solidFill>
                  <a:srgbClr val="055F09"/>
                </a:solidFill>
                <a:effectLst/>
                <a:uLnTx/>
                <a:uFillTx/>
                <a:latin typeface="+mj-lt"/>
                <a:ea typeface="+mj-ea"/>
                <a:cs typeface="+mj-cs"/>
              </a:rPr>
              <a:t>3- </a:t>
            </a:r>
            <a:r>
              <a:rPr kumimoji="0" lang="en-GB" altLang="en-US" sz="5400" b="1" i="0" u="none" strike="noStrike" kern="1200" cap="none" spc="0" normalizeH="0" baseline="0" noProof="0" dirty="0" smtClean="0">
                <a:ln>
                  <a:noFill/>
                </a:ln>
                <a:solidFill>
                  <a:srgbClr val="055F09"/>
                </a:solidFill>
                <a:effectLst/>
                <a:uLnTx/>
                <a:uFillTx/>
                <a:latin typeface="+mj-lt"/>
                <a:ea typeface="+mj-ea"/>
                <a:cs typeface="+mj-cs"/>
              </a:rPr>
              <a:t>Pelvic Examinations :</a:t>
            </a:r>
            <a:br>
              <a:rPr kumimoji="0" lang="en-GB" altLang="en-US" sz="5400" b="1" i="0" u="none" strike="noStrike" kern="1200" cap="none" spc="0" normalizeH="0" baseline="0" noProof="0" dirty="0" smtClean="0">
                <a:ln>
                  <a:noFill/>
                </a:ln>
                <a:solidFill>
                  <a:srgbClr val="055F09"/>
                </a:solidFill>
                <a:effectLst/>
                <a:uLnTx/>
                <a:uFillTx/>
                <a:latin typeface="+mj-lt"/>
                <a:ea typeface="+mj-ea"/>
                <a:cs typeface="+mj-cs"/>
              </a:rPr>
            </a:br>
            <a:r>
              <a:rPr kumimoji="0" lang="en-US" altLang="en-US" sz="5400" b="1" i="0" u="none" strike="noStrike" kern="1200" cap="none" spc="0" normalizeH="0" baseline="0" noProof="0" dirty="0" smtClean="0">
                <a:ln>
                  <a:noFill/>
                </a:ln>
                <a:solidFill>
                  <a:srgbClr val="055F09"/>
                </a:solidFill>
                <a:effectLst/>
                <a:uLnTx/>
                <a:uFillTx/>
                <a:latin typeface="+mj-lt"/>
                <a:ea typeface="+mj-ea"/>
                <a:cs typeface="+mj-cs"/>
              </a:rPr>
              <a:t>Speculum Examination and other procedures </a:t>
            </a:r>
            <a:endParaRPr kumimoji="0" lang="en-US" altLang="en-US" sz="5400" b="1" i="0" u="none" strike="noStrike" kern="1200" cap="none" spc="0" normalizeH="0" baseline="0" noProof="0" dirty="0" smtClean="0">
              <a:ln>
                <a:noFill/>
              </a:ln>
              <a:solidFill>
                <a:srgbClr val="055F09"/>
              </a:solidFill>
              <a:effectLst/>
              <a:uLnTx/>
              <a:uFillTx/>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7950" y="260350"/>
            <a:ext cx="7778750" cy="587375"/>
          </a:xfrm>
        </p:spPr>
        <p:txBody>
          <a:bodyPr vert="horz" wrap="square" lIns="91440" tIns="45720" rIns="91440" bIns="45720" numCol="1" anchor="t" anchorCtr="0" compatLnSpc="1">
            <a:normAutofit fontScale="90000"/>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smtClean="0">
                <a:ln>
                  <a:noFill/>
                </a:ln>
                <a:solidFill>
                  <a:srgbClr val="EB3D9F"/>
                </a:solidFill>
                <a:effectLst/>
                <a:uLnTx/>
                <a:uFillTx/>
                <a:latin typeface="+mj-lt"/>
                <a:ea typeface="+mj-ea"/>
                <a:cs typeface="+mj-cs"/>
              </a:rPr>
              <a:t>1- Speculum Examination </a:t>
            </a:r>
            <a:endParaRPr kumimoji="0" lang="en-US" sz="3600" b="0" i="0" u="none" strike="noStrike" kern="1200" cap="none" spc="0" normalizeH="0" baseline="0" noProof="0" dirty="0">
              <a:ln>
                <a:noFill/>
              </a:ln>
              <a:solidFill>
                <a:srgbClr val="EB3D9F"/>
              </a:solidFill>
              <a:effectLst/>
              <a:uLnTx/>
              <a:uFillTx/>
              <a:latin typeface="+mj-lt"/>
              <a:ea typeface="+mj-ea"/>
              <a:cs typeface="+mj-cs"/>
            </a:endParaRPr>
          </a:p>
        </p:txBody>
      </p:sp>
      <p:sp>
        <p:nvSpPr>
          <p:cNvPr id="3" name="Content Placeholder 2"/>
          <p:cNvSpPr>
            <a:spLocks noGrp="1"/>
          </p:cNvSpPr>
          <p:nvPr>
            <p:ph idx="1"/>
          </p:nvPr>
        </p:nvSpPr>
        <p:spPr>
          <a:xfrm>
            <a:off x="131763" y="1052513"/>
            <a:ext cx="8904288" cy="3881438"/>
          </a:xfrm>
        </p:spPr>
        <p:txBody>
          <a:bodyPr vert="horz" wrap="square" lIns="91440" tIns="45720" rIns="91440" bIns="45720" numCol="1" anchor="t" anchorCtr="0" compatLnSpc="1"/>
          <a:lstStyle/>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 </a:t>
            </a:r>
            <a:r>
              <a:rPr kumimoji="0" lang="en-US" sz="1800" b="1" i="0" u="none" strike="noStrike" kern="1200" cap="none" spc="0" normalizeH="0" baseline="0" noProof="0" dirty="0">
                <a:ln>
                  <a:noFill/>
                </a:ln>
                <a:solidFill>
                  <a:srgbClr val="404040"/>
                </a:solidFill>
                <a:effectLst/>
                <a:uLnTx/>
                <a:uFillTx/>
                <a:latin typeface="+mn-lt"/>
                <a:ea typeface="+mn-ea"/>
                <a:cs typeface="+mn-cs"/>
              </a:rPr>
              <a:t>speculum</a:t>
            </a:r>
            <a:r>
              <a:rPr kumimoji="0" lang="en-US" sz="1800" b="0" i="0" u="none" strike="noStrike" kern="1200" cap="none" spc="0" normalizeH="0" baseline="0" noProof="0" dirty="0">
                <a:ln>
                  <a:noFill/>
                </a:ln>
                <a:solidFill>
                  <a:srgbClr val="404040"/>
                </a:solidFill>
                <a:effectLst/>
                <a:uLnTx/>
                <a:uFillTx/>
                <a:latin typeface="+mn-lt"/>
                <a:ea typeface="+mn-ea"/>
                <a:cs typeface="+mn-cs"/>
              </a:rPr>
              <a:t> is a device used to look inside in the vagina and observe the cervix. A speculum examination is often performed alongside a </a:t>
            </a:r>
            <a:r>
              <a:rPr kumimoji="0" lang="en-US" sz="1800" b="0" i="0" u="none" strike="noStrike" kern="1200" cap="none" spc="0" normalizeH="0" baseline="0" noProof="0" dirty="0">
                <a:ln>
                  <a:noFill/>
                </a:ln>
                <a:solidFill>
                  <a:srgbClr val="404040"/>
                </a:solidFill>
                <a:effectLst/>
                <a:uLnTx/>
                <a:uFillTx/>
                <a:latin typeface="+mn-lt"/>
                <a:ea typeface="+mn-ea"/>
                <a:cs typeface="+mn-cs"/>
                <a:hlinkClick r:id="rId1"/>
              </a:rPr>
              <a:t>bimanual examination</a:t>
            </a:r>
            <a:r>
              <a:rPr kumimoji="0" lang="en-US" sz="1800" b="0" i="0" u="none" strike="noStrike" kern="1200" cap="none" spc="0" normalizeH="0" baseline="0" noProof="0" dirty="0">
                <a:ln>
                  <a:noFill/>
                </a:ln>
                <a:solidFill>
                  <a:srgbClr val="404040"/>
                </a:solidFill>
                <a:effectLst/>
                <a:uLnTx/>
                <a:uFillTx/>
                <a:latin typeface="+mn-lt"/>
                <a:ea typeface="+mn-ea"/>
                <a:cs typeface="+mn-cs"/>
              </a:rPr>
              <a:t>, as part of a complete </a:t>
            </a:r>
            <a:r>
              <a:rPr kumimoji="0" lang="en-US" sz="1800" b="0" i="0" u="none" strike="noStrike" kern="1200" cap="none" spc="0" normalizeH="0" baseline="0" noProof="0" dirty="0" err="1">
                <a:ln>
                  <a:noFill/>
                </a:ln>
                <a:solidFill>
                  <a:srgbClr val="404040"/>
                </a:solidFill>
                <a:effectLst/>
                <a:uLnTx/>
                <a:uFillTx/>
                <a:latin typeface="+mn-lt"/>
                <a:ea typeface="+mn-ea"/>
                <a:cs typeface="+mn-cs"/>
              </a:rPr>
              <a:t>gynaecological</a:t>
            </a:r>
            <a:r>
              <a:rPr kumimoji="0" lang="en-US" sz="1800" b="0" i="0" u="none" strike="noStrike" kern="1200" cap="none" spc="0" normalizeH="0" baseline="0" noProof="0" dirty="0">
                <a:ln>
                  <a:noFill/>
                </a:ln>
                <a:solidFill>
                  <a:srgbClr val="404040"/>
                </a:solidFill>
                <a:effectLst/>
                <a:uLnTx/>
                <a:uFillTx/>
                <a:latin typeface="+mn-lt"/>
                <a:ea typeface="+mn-ea"/>
                <a:cs typeface="+mn-cs"/>
              </a:rPr>
              <a:t> workup.</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In </a:t>
            </a:r>
            <a:r>
              <a:rPr kumimoji="0" lang="en-US" sz="1800" b="0" i="0" u="none" strike="noStrike" kern="1200" cap="none" spc="0" normalizeH="0" baseline="0" noProof="0" dirty="0" smtClean="0">
                <a:ln>
                  <a:noFill/>
                </a:ln>
                <a:solidFill>
                  <a:srgbClr val="404040"/>
                </a:solidFill>
                <a:effectLst/>
                <a:uLnTx/>
                <a:uFillTx/>
                <a:latin typeface="+mn-lt"/>
                <a:ea typeface="+mn-ea"/>
                <a:cs typeface="+mn-cs"/>
              </a:rPr>
              <a:t>these slides , </a:t>
            </a:r>
            <a:r>
              <a:rPr kumimoji="0" lang="en-US" sz="1800" b="0" i="0" u="none" strike="noStrike" kern="1200" cap="none" spc="0" normalizeH="0" baseline="0" noProof="0" dirty="0">
                <a:ln>
                  <a:noFill/>
                </a:ln>
                <a:solidFill>
                  <a:srgbClr val="404040"/>
                </a:solidFill>
                <a:effectLst/>
                <a:uLnTx/>
                <a:uFillTx/>
                <a:latin typeface="+mn-lt"/>
                <a:ea typeface="+mn-ea"/>
                <a:cs typeface="+mn-cs"/>
              </a:rPr>
              <a:t>we shall look at how to perform an speculum examination in an OSCE-style setting</a:t>
            </a:r>
            <a:r>
              <a:rPr kumimoji="0" lang="en-US" sz="1800" b="0" i="0" u="none" strike="noStrike" kern="1200" cap="none" spc="0" normalizeH="0" baseline="0" noProof="0" dirty="0" smtClean="0">
                <a:ln>
                  <a:noFill/>
                </a:ln>
                <a:solidFill>
                  <a:srgbClr val="404040"/>
                </a:solidFill>
                <a:effectLst/>
                <a:uLnTx/>
                <a:uFillTx/>
                <a:latin typeface="+mn-lt"/>
                <a:ea typeface="+mn-ea"/>
                <a:cs typeface="+mn-cs"/>
              </a:rPr>
              <a:t>.</a:t>
            </a:r>
            <a:endParaRPr kumimoji="0" lang="en-US" sz="18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2800" b="1" i="0" u="none" strike="noStrike" kern="1200" cap="none" spc="0" normalizeH="0" baseline="0" noProof="0" dirty="0" smtClean="0">
                <a:ln>
                  <a:noFill/>
                </a:ln>
                <a:solidFill>
                  <a:srgbClr val="C00000"/>
                </a:solidFill>
                <a:effectLst/>
                <a:uLnTx/>
                <a:uFillTx/>
                <a:latin typeface="+mn-lt"/>
                <a:ea typeface="+mn-ea"/>
                <a:cs typeface="+mn-cs"/>
              </a:rPr>
              <a:t>1- Introduction</a:t>
            </a:r>
            <a:endParaRPr kumimoji="0" lang="en-US" sz="28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Introduce yourself to the patient</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Wash your hands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Explain to the patient what the examination involves and why it is necessary</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742950" marR="0" lvl="1" indent="-28575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600" b="0" i="0" u="none" strike="noStrike" kern="1200" cap="none" spc="0" normalizeH="0" baseline="0" noProof="0" dirty="0">
                <a:ln>
                  <a:noFill/>
                </a:ln>
                <a:solidFill>
                  <a:srgbClr val="404040"/>
                </a:solidFill>
                <a:effectLst/>
                <a:uLnTx/>
                <a:uFillTx/>
                <a:latin typeface="+mn-lt"/>
                <a:ea typeface="+mn-ea"/>
                <a:cs typeface="+mn-cs"/>
              </a:rPr>
              <a:t>For example: </a:t>
            </a:r>
            <a:r>
              <a:rPr kumimoji="0" lang="en-US" sz="1600" b="0" i="1" u="none" strike="noStrike" kern="1200" cap="none" spc="0" normalizeH="0" baseline="0" noProof="0" dirty="0">
                <a:ln>
                  <a:noFill/>
                </a:ln>
                <a:solidFill>
                  <a:srgbClr val="404040"/>
                </a:solidFill>
                <a:effectLst/>
                <a:uLnTx/>
                <a:uFillTx/>
                <a:latin typeface="+mn-lt"/>
                <a:ea typeface="+mn-ea"/>
                <a:cs typeface="+mn-cs"/>
              </a:rPr>
              <a:t>“I will be passing a speculum, which is a plastic/metal instrument, through the vagina to </a:t>
            </a:r>
            <a:r>
              <a:rPr kumimoji="0" lang="en-US" sz="1600" b="0" i="1" u="none" strike="noStrike" kern="1200" cap="none" spc="0" normalizeH="0" baseline="0" noProof="0" dirty="0" err="1">
                <a:ln>
                  <a:noFill/>
                </a:ln>
                <a:solidFill>
                  <a:srgbClr val="404040"/>
                </a:solidFill>
                <a:effectLst/>
                <a:uLnTx/>
                <a:uFillTx/>
                <a:latin typeface="+mn-lt"/>
                <a:ea typeface="+mn-ea"/>
                <a:cs typeface="+mn-cs"/>
              </a:rPr>
              <a:t>visualise</a:t>
            </a:r>
            <a:r>
              <a:rPr kumimoji="0" lang="en-US" sz="1600" b="0" i="1" u="none" strike="noStrike" kern="1200" cap="none" spc="0" normalizeH="0" baseline="0" noProof="0" dirty="0">
                <a:ln>
                  <a:noFill/>
                </a:ln>
                <a:solidFill>
                  <a:srgbClr val="404040"/>
                </a:solidFill>
                <a:effectLst/>
                <a:uLnTx/>
                <a:uFillTx/>
                <a:latin typeface="+mn-lt"/>
                <a:ea typeface="+mn-ea"/>
                <a:cs typeface="+mn-cs"/>
              </a:rPr>
              <a:t> the neck of the womb.”</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a:p>
            <a:pPr marL="742950" marR="0" lvl="1" indent="-28575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600" b="0" i="0" u="none" strike="noStrike" kern="1200" cap="none" spc="0" normalizeH="0" baseline="0" noProof="0" dirty="0">
                <a:ln>
                  <a:noFill/>
                </a:ln>
                <a:solidFill>
                  <a:srgbClr val="404040"/>
                </a:solidFill>
                <a:effectLst/>
                <a:uLnTx/>
                <a:uFillTx/>
                <a:latin typeface="+mn-lt"/>
                <a:ea typeface="+mn-ea"/>
                <a:cs typeface="+mn-cs"/>
              </a:rPr>
              <a:t>Reassure them that this should not be painful, but you will stop immediately if it becomes too uncomfortable</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Obtain verbal consent</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Request a chaperone</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Title 1"/>
          <p:cNvSpPr>
            <a:spLocks noGrp="1"/>
          </p:cNvSpPr>
          <p:nvPr>
            <p:ph type="title"/>
          </p:nvPr>
        </p:nvSpPr>
        <p:spPr>
          <a:xfrm>
            <a:off x="250825" y="20638"/>
            <a:ext cx="6348413" cy="1320800"/>
          </a:xfrm>
          <a:ln/>
        </p:spPr>
        <p:txBody>
          <a:bodyPr vert="horz" wrap="square" lIns="91440" tIns="45720" rIns="91440" bIns="45720" anchor="t"/>
          <a:p>
            <a:pPr defTabSz="457200" eaLnBrk="1" hangingPunct="1"/>
            <a:r>
              <a:rPr lang="en-US" altLang="en-US" b="1" kern="1200" dirty="0">
                <a:solidFill>
                  <a:srgbClr val="C00000"/>
                </a:solidFill>
                <a:latin typeface="+mj-lt"/>
                <a:ea typeface="+mj-ea"/>
                <a:cs typeface="+mj-cs"/>
              </a:rPr>
              <a:t>2- Preparation</a:t>
            </a:r>
            <a:endParaRPr lang="en-US" altLang="en-US" b="1" kern="1200" dirty="0">
              <a:solidFill>
                <a:srgbClr val="C00000"/>
              </a:solidFill>
              <a:latin typeface="+mj-lt"/>
              <a:ea typeface="+mj-ea"/>
              <a:cs typeface="+mj-cs"/>
            </a:endParaRPr>
          </a:p>
        </p:txBody>
      </p:sp>
      <p:sp>
        <p:nvSpPr>
          <p:cNvPr id="3" name="Content Placeholder 2"/>
          <p:cNvSpPr>
            <a:spLocks noGrp="1"/>
          </p:cNvSpPr>
          <p:nvPr>
            <p:ph idx="1"/>
          </p:nvPr>
        </p:nvSpPr>
        <p:spPr>
          <a:xfrm>
            <a:off x="227013" y="908050"/>
            <a:ext cx="7513638" cy="3881438"/>
          </a:xfrm>
        </p:spPr>
        <p:txBody>
          <a:bodyPr vert="horz" wrap="square" lIns="91440" tIns="45720" rIns="91440" bIns="45720" numCol="1" anchor="t" anchorCtr="0" compatLnSpc="1"/>
          <a:lstStyle/>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endParaRPr kumimoji="0" lang="en-US" sz="1800" b="1"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The patient ought to have an empty </a:t>
            </a:r>
            <a:r>
              <a:rPr kumimoji="0" lang="en-US" sz="1800" b="0" i="0" u="none" strike="noStrike" kern="1200" cap="none" spc="0" normalizeH="0" baseline="0" noProof="0" dirty="0" smtClean="0">
                <a:ln>
                  <a:noFill/>
                </a:ln>
                <a:solidFill>
                  <a:srgbClr val="404040"/>
                </a:solidFill>
                <a:effectLst/>
                <a:uLnTx/>
                <a:uFillTx/>
                <a:latin typeface="+mn-lt"/>
                <a:ea typeface="+mn-ea"/>
                <a:cs typeface="+mn-cs"/>
              </a:rPr>
              <a:t>bladder</a:t>
            </a:r>
            <a:endParaRPr kumimoji="0" lang="en-US" sz="1800" b="0" i="0" u="none" strike="noStrike" kern="1200" cap="none" spc="0" normalizeH="0" baseline="0" noProof="0" dirty="0" smtClean="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1" i="0" u="none" strike="noStrike" kern="1200" cap="none" spc="0" normalizeH="0" baseline="0" noProof="0" dirty="0" smtClean="0">
                <a:ln>
                  <a:noFill/>
                </a:ln>
                <a:solidFill>
                  <a:srgbClr val="404040"/>
                </a:solidFill>
                <a:effectLst/>
                <a:uLnTx/>
                <a:uFillTx/>
                <a:latin typeface="+mn-lt"/>
                <a:ea typeface="+mn-ea"/>
                <a:cs typeface="+mn-cs"/>
              </a:rPr>
              <a:t>Exposure</a:t>
            </a:r>
            <a:r>
              <a:rPr kumimoji="0" lang="en-US" sz="1800" b="0" i="0" u="none" strike="noStrike" kern="1200" cap="none" spc="0" normalizeH="0" baseline="0" noProof="0" dirty="0" smtClean="0">
                <a:ln>
                  <a:noFill/>
                </a:ln>
                <a:solidFill>
                  <a:srgbClr val="404040"/>
                </a:solidFill>
                <a:effectLst/>
                <a:uLnTx/>
                <a:uFillTx/>
                <a:latin typeface="+mn-lt"/>
                <a:ea typeface="+mn-ea"/>
                <a:cs typeface="+mn-cs"/>
              </a:rPr>
              <a:t> : Ask </a:t>
            </a:r>
            <a:r>
              <a:rPr kumimoji="0" lang="en-US" sz="1800" b="0" i="0" u="none" strike="noStrike" kern="1200" cap="none" spc="0" normalizeH="0" baseline="0" noProof="0" dirty="0">
                <a:ln>
                  <a:noFill/>
                </a:ln>
                <a:solidFill>
                  <a:srgbClr val="404040"/>
                </a:solidFill>
                <a:effectLst/>
                <a:uLnTx/>
                <a:uFillTx/>
                <a:latin typeface="+mn-lt"/>
                <a:ea typeface="+mn-ea"/>
                <a:cs typeface="+mn-cs"/>
              </a:rPr>
              <a:t>the patient to remove all clothing from the waist down and any sanitary protection</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742950" marR="0" lvl="1" indent="-28575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600" b="0" i="0" u="none" strike="noStrike" kern="1200" cap="none" spc="0" normalizeH="0" baseline="0" noProof="0" dirty="0">
                <a:ln>
                  <a:noFill/>
                </a:ln>
                <a:solidFill>
                  <a:srgbClr val="404040"/>
                </a:solidFill>
                <a:effectLst/>
                <a:uLnTx/>
                <a:uFillTx/>
                <a:latin typeface="+mn-lt"/>
                <a:ea typeface="+mn-ea"/>
                <a:cs typeface="+mn-cs"/>
              </a:rPr>
              <a:t>Cover with sheet when appropriate</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Prepare your equipment: gloves, lubricant, speculum (for example Cusco’s speculum) +/- smear, swabs, </a:t>
            </a:r>
            <a:r>
              <a:rPr kumimoji="0" lang="en-US" sz="1800" b="0" i="0" u="none" strike="noStrike" kern="1200" cap="none" spc="0" normalizeH="0" baseline="0" noProof="0" dirty="0" err="1">
                <a:ln>
                  <a:noFill/>
                </a:ln>
                <a:solidFill>
                  <a:srgbClr val="404040"/>
                </a:solidFill>
                <a:effectLst/>
                <a:uLnTx/>
                <a:uFillTx/>
                <a:latin typeface="+mn-lt"/>
                <a:ea typeface="+mn-ea"/>
                <a:cs typeface="+mn-cs"/>
              </a:rPr>
              <a:t>Pipelle</a:t>
            </a:r>
            <a:r>
              <a:rPr kumimoji="0" lang="en-US" sz="1800" b="0" i="0" u="none" strike="noStrike" kern="1200" cap="none" spc="0" normalizeH="0" baseline="0" noProof="0" dirty="0">
                <a:ln>
                  <a:noFill/>
                </a:ln>
                <a:solidFill>
                  <a:srgbClr val="404040"/>
                </a:solidFill>
                <a:effectLst/>
                <a:uLnTx/>
                <a:uFillTx/>
                <a:latin typeface="+mn-lt"/>
                <a:ea typeface="+mn-ea"/>
                <a:cs typeface="+mn-cs"/>
              </a:rPr>
              <a:t> biopsy</a:t>
            </a:r>
            <a:r>
              <a:rPr kumimoji="0" lang="en-US" sz="1800" b="0" i="0" u="none" strike="noStrike" kern="1200" cap="none" spc="0" normalizeH="0" baseline="0" noProof="0" dirty="0" smtClean="0">
                <a:ln>
                  <a:noFill/>
                </a:ln>
                <a:solidFill>
                  <a:srgbClr val="404040"/>
                </a:solidFill>
                <a:effectLst/>
                <a:uLnTx/>
                <a:uFillTx/>
                <a:latin typeface="+mn-lt"/>
                <a:ea typeface="+mn-ea"/>
                <a:cs typeface="+mn-cs"/>
              </a:rPr>
              <a:t>.</a:t>
            </a:r>
            <a:endParaRPr kumimoji="0" lang="en-US" sz="1800" b="0" i="0" u="none" strike="noStrike" kern="1200" cap="none" spc="0" normalizeH="0" baseline="0" noProof="0" dirty="0" smtClean="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endParaRPr kumimoji="0" lang="en-US" sz="18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800" b="1" i="0" u="sng" strike="noStrike" kern="1200" cap="none" spc="0" normalizeH="0" baseline="0" noProof="0" dirty="0" smtClean="0">
                <a:ln>
                  <a:noFill/>
                </a:ln>
                <a:solidFill>
                  <a:srgbClr val="C00000"/>
                </a:solidFill>
                <a:effectLst/>
                <a:uLnTx/>
                <a:uFillTx/>
                <a:latin typeface="+mn-lt"/>
                <a:ea typeface="+mn-ea"/>
                <a:cs typeface="+mn-cs"/>
              </a:rPr>
              <a:t>Types </a:t>
            </a:r>
            <a:r>
              <a:rPr kumimoji="0" lang="en-US" sz="1800" b="1" i="0" u="sng" strike="noStrike" kern="1200" cap="none" spc="0" normalizeH="0" baseline="0" noProof="0" dirty="0">
                <a:ln>
                  <a:noFill/>
                </a:ln>
                <a:solidFill>
                  <a:srgbClr val="C00000"/>
                </a:solidFill>
                <a:effectLst/>
                <a:uLnTx/>
                <a:uFillTx/>
                <a:latin typeface="+mn-lt"/>
                <a:ea typeface="+mn-ea"/>
                <a:cs typeface="+mn-cs"/>
              </a:rPr>
              <a:t>of speculum. A – Cusco’s speculum. B – Sim’s speculum</a:t>
            </a:r>
            <a:endParaRPr kumimoji="0" lang="en-US" sz="1800" b="1" i="0" u="sng"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p:txBody>
      </p:sp>
      <p:pic>
        <p:nvPicPr>
          <p:cNvPr id="77828" name="Picture 3"/>
          <p:cNvPicPr>
            <a:picLocks noChangeAspect="1"/>
          </p:cNvPicPr>
          <p:nvPr/>
        </p:nvPicPr>
        <p:blipFill>
          <a:blip r:embed="rId1"/>
          <a:stretch>
            <a:fillRect/>
          </a:stretch>
        </p:blipFill>
        <p:spPr>
          <a:xfrm>
            <a:off x="1042988" y="4292600"/>
            <a:ext cx="6059487" cy="226695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Title 1"/>
          <p:cNvSpPr>
            <a:spLocks noGrp="1"/>
          </p:cNvSpPr>
          <p:nvPr>
            <p:ph type="title"/>
          </p:nvPr>
        </p:nvSpPr>
        <p:spPr>
          <a:xfrm>
            <a:off x="0" y="1588"/>
            <a:ext cx="6348413" cy="1320800"/>
          </a:xfrm>
          <a:ln/>
        </p:spPr>
        <p:txBody>
          <a:bodyPr vert="horz" wrap="square" lIns="91440" tIns="45720" rIns="91440" bIns="45720" anchor="t"/>
          <a:p>
            <a:pPr defTabSz="457200" eaLnBrk="1" hangingPunct="1"/>
            <a:r>
              <a:rPr lang="en-US" altLang="en-US" b="1" kern="1200" dirty="0">
                <a:solidFill>
                  <a:srgbClr val="C00000"/>
                </a:solidFill>
                <a:latin typeface="+mj-lt"/>
                <a:ea typeface="+mj-ea"/>
                <a:cs typeface="+mj-cs"/>
              </a:rPr>
              <a:t>3- External Examination</a:t>
            </a:r>
            <a:br>
              <a:rPr lang="en-US" altLang="en-US" b="1" kern="1200" dirty="0">
                <a:solidFill>
                  <a:srgbClr val="C00000"/>
                </a:solidFill>
                <a:latin typeface="+mj-lt"/>
                <a:ea typeface="+mj-ea"/>
                <a:cs typeface="+mj-cs"/>
              </a:rPr>
            </a:br>
            <a:endParaRPr lang="en-US" altLang="en-US" kern="1200" dirty="0">
              <a:solidFill>
                <a:srgbClr val="C00000"/>
              </a:solidFill>
              <a:latin typeface="+mj-lt"/>
              <a:ea typeface="+mj-ea"/>
              <a:cs typeface="+mj-cs"/>
            </a:endParaRPr>
          </a:p>
        </p:txBody>
      </p:sp>
      <p:sp>
        <p:nvSpPr>
          <p:cNvPr id="78851" name="Content Placeholder 2"/>
          <p:cNvSpPr>
            <a:spLocks noGrp="1"/>
          </p:cNvSpPr>
          <p:nvPr>
            <p:ph idx="1"/>
          </p:nvPr>
        </p:nvSpPr>
        <p:spPr>
          <a:xfrm>
            <a:off x="250825" y="1052513"/>
            <a:ext cx="7345363" cy="3881437"/>
          </a:xfrm>
          <a:ln/>
        </p:spPr>
        <p:txBody>
          <a:bodyPr vert="horz" wrap="square" lIns="91440" tIns="45720" rIns="91440" bIns="45720" anchor="t"/>
          <a:p>
            <a:pPr eaLnBrk="1" hangingPunct="1"/>
            <a:r>
              <a:rPr lang="en-US" altLang="en-US" dirty="0"/>
              <a:t>The patient should be laid on their back, with legs bent at the hip (feet towards their buttocks), and asked to flop their knees apart.</a:t>
            </a:r>
            <a:endParaRPr lang="en-US" altLang="en-US" dirty="0"/>
          </a:p>
          <a:p>
            <a:pPr eaLnBrk="1" hangingPunct="1"/>
            <a:r>
              <a:rPr lang="en-US" altLang="en-US" dirty="0"/>
              <a:t>Put on a pair of gloves</a:t>
            </a:r>
            <a:endParaRPr lang="en-US" altLang="en-US" dirty="0"/>
          </a:p>
          <a:p>
            <a:pPr eaLnBrk="1" hangingPunct="1"/>
            <a:r>
              <a:rPr lang="en-US" altLang="en-US" dirty="0"/>
              <a:t>Inspect the external genitalia for:</a:t>
            </a:r>
            <a:endParaRPr lang="en-US" altLang="en-US" dirty="0"/>
          </a:p>
          <a:p>
            <a:pPr lvl="1" eaLnBrk="1" hangingPunct="1"/>
            <a:r>
              <a:rPr lang="en-US" altLang="en-US" dirty="0"/>
              <a:t>Deficiency associated with childbirth</a:t>
            </a:r>
            <a:endParaRPr lang="en-US" altLang="en-US" dirty="0"/>
          </a:p>
          <a:p>
            <a:pPr lvl="1" eaLnBrk="1" hangingPunct="1"/>
            <a:r>
              <a:rPr lang="en-US" altLang="en-US" dirty="0"/>
              <a:t>Abnormal secondary sexual characteristics – hair distribution, cliteromegaly</a:t>
            </a:r>
            <a:endParaRPr lang="en-US" altLang="en-US" dirty="0"/>
          </a:p>
          <a:p>
            <a:pPr lvl="1" eaLnBrk="1" hangingPunct="1"/>
            <a:r>
              <a:rPr lang="en-US" altLang="en-US" dirty="0"/>
              <a:t>Skin abnormalities – lesions, warts, erythema</a:t>
            </a:r>
            <a:endParaRPr lang="en-US" altLang="en-US" dirty="0"/>
          </a:p>
          <a:p>
            <a:pPr lvl="1" eaLnBrk="1" hangingPunct="1"/>
            <a:r>
              <a:rPr lang="en-US" altLang="en-US" dirty="0"/>
              <a:t>Discharge – colour, consistency</a:t>
            </a:r>
            <a:endParaRPr lang="en-US" altLang="en-US" dirty="0"/>
          </a:p>
          <a:p>
            <a:pPr lvl="1" eaLnBrk="1" hangingPunct="1"/>
            <a:r>
              <a:rPr lang="en-US" altLang="en-US" dirty="0"/>
              <a:t>Bleeding</a:t>
            </a:r>
            <a:endParaRPr lang="en-US" altLang="en-US" dirty="0"/>
          </a:p>
          <a:p>
            <a:pPr lvl="1" eaLnBrk="1" hangingPunct="1"/>
            <a:r>
              <a:rPr lang="en-US" altLang="en-US" dirty="0"/>
              <a:t>Swellings of the vulva – tumours, cysts (sebaceous, Bartholin’s)</a:t>
            </a:r>
            <a:endParaRPr lang="en-US" altLang="en-US" dirty="0"/>
          </a:p>
          <a:p>
            <a:pPr eaLnBrk="1" hangingPunct="1"/>
            <a:r>
              <a:rPr lang="en-US" altLang="en-US" dirty="0"/>
              <a:t>Ask the patient to cough or strain to observe any incontinence or prolapse</a:t>
            </a:r>
            <a:endParaRPr lang="en-US" altLang="en-US" dirty="0"/>
          </a:p>
          <a:p>
            <a:pPr eaLnBrk="1" hangingPunct="1"/>
            <a:r>
              <a:rPr lang="en-US" altLang="en-US" dirty="0"/>
              <a:t>Palpate the labia majora with the index finger and thumb for any swellings</a:t>
            </a:r>
            <a:endParaRPr lang="en-US" altLang="en-US" dirty="0"/>
          </a:p>
          <a:p>
            <a:pPr eaLnBrk="1" hangingPunct="1"/>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0"/>
            <a:ext cx="6348413" cy="1320800"/>
          </a:xfrm>
        </p:spPr>
        <p:txBody>
          <a:bodyPr vert="horz" wrap="square" lIns="91440" tIns="45720" rIns="91440" bIns="45720" numCol="1" anchor="t" anchorCtr="0" compatLnSpc="1">
            <a:normAutofit fontScale="90000"/>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sz="3600" b="0" i="0" u="none" strike="noStrike" kern="1200" cap="none" spc="0" normalizeH="0" baseline="0" noProof="0" dirty="0" smtClean="0">
                <a:ln>
                  <a:noFill/>
                </a:ln>
                <a:solidFill>
                  <a:srgbClr val="C00000"/>
                </a:solidFill>
                <a:effectLst/>
                <a:uLnTx/>
                <a:uFillTx/>
                <a:latin typeface="+mj-lt"/>
                <a:ea typeface="+mj-ea"/>
                <a:cs typeface="+mj-cs"/>
              </a:rPr>
              <a:t>4-  </a:t>
            </a:r>
            <a:r>
              <a:rPr kumimoji="0" lang="en-US" sz="3600" b="1" i="0" u="none" strike="noStrike" kern="1200" cap="none" spc="0" normalizeH="0" baseline="0" noProof="0" dirty="0" smtClean="0">
                <a:ln>
                  <a:noFill/>
                </a:ln>
                <a:solidFill>
                  <a:srgbClr val="C00000"/>
                </a:solidFill>
                <a:effectLst/>
                <a:uLnTx/>
                <a:uFillTx/>
                <a:latin typeface="+mj-lt"/>
                <a:ea typeface="+mj-ea"/>
                <a:cs typeface="+mj-cs"/>
              </a:rPr>
              <a:t>Speculum </a:t>
            </a:r>
            <a:r>
              <a:rPr kumimoji="0" lang="en-US" sz="3600" b="1" i="0" u="none" strike="noStrike" kern="1200" cap="none" spc="0" normalizeH="0" baseline="0" noProof="0" dirty="0">
                <a:ln>
                  <a:noFill/>
                </a:ln>
                <a:solidFill>
                  <a:srgbClr val="C00000"/>
                </a:solidFill>
                <a:effectLst/>
                <a:uLnTx/>
                <a:uFillTx/>
                <a:latin typeface="+mj-lt"/>
                <a:ea typeface="+mj-ea"/>
                <a:cs typeface="+mj-cs"/>
              </a:rPr>
              <a:t>Examination</a:t>
            </a:r>
            <a:br>
              <a:rPr kumimoji="0" lang="en-US" sz="3600" b="1" i="0" u="none" strike="noStrike" kern="1200" cap="none" spc="0" normalizeH="0" baseline="0" noProof="0" dirty="0">
                <a:ln>
                  <a:noFill/>
                </a:ln>
                <a:solidFill>
                  <a:srgbClr val="C00000"/>
                </a:solidFill>
                <a:effectLst/>
                <a:uLnTx/>
                <a:uFillTx/>
                <a:latin typeface="+mj-lt"/>
                <a:ea typeface="+mj-ea"/>
                <a:cs typeface="+mj-cs"/>
              </a:rPr>
            </a:br>
            <a:br>
              <a:rPr kumimoji="0" lang="en-US" sz="3600" b="0" i="0" u="none" strike="noStrike" kern="1200" cap="none" spc="0" normalizeH="0" baseline="0" noProof="0" dirty="0">
                <a:ln>
                  <a:noFill/>
                </a:ln>
                <a:solidFill>
                  <a:srgbClr val="C00000"/>
                </a:solidFill>
                <a:effectLst/>
                <a:uLnTx/>
                <a:uFillTx/>
                <a:latin typeface="+mj-lt"/>
                <a:ea typeface="+mj-ea"/>
                <a:cs typeface="+mj-cs"/>
              </a:rPr>
            </a:b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sp>
        <p:nvSpPr>
          <p:cNvPr id="79875" name="Content Placeholder 2"/>
          <p:cNvSpPr>
            <a:spLocks noGrp="1"/>
          </p:cNvSpPr>
          <p:nvPr>
            <p:ph idx="1"/>
          </p:nvPr>
        </p:nvSpPr>
        <p:spPr>
          <a:xfrm>
            <a:off x="179388" y="836613"/>
            <a:ext cx="4464050" cy="3881437"/>
          </a:xfrm>
          <a:ln/>
        </p:spPr>
        <p:txBody>
          <a:bodyPr vert="horz" wrap="square" lIns="91440" tIns="45720" rIns="91440" bIns="45720" anchor="t"/>
          <a:p>
            <a:pPr eaLnBrk="1" hangingPunct="1"/>
            <a:r>
              <a:rPr lang="en-US" altLang="en-US" dirty="0"/>
              <a:t>Lubricate the speculum and warn the patient</a:t>
            </a:r>
            <a:endParaRPr lang="en-US" altLang="en-US" dirty="0"/>
          </a:p>
          <a:p>
            <a:pPr eaLnBrk="1" hangingPunct="1"/>
            <a:r>
              <a:rPr lang="en-US" altLang="en-US" dirty="0"/>
              <a:t>Part the labia using your left hand</a:t>
            </a:r>
            <a:endParaRPr lang="en-US" altLang="en-US" dirty="0"/>
          </a:p>
          <a:p>
            <a:pPr eaLnBrk="1" hangingPunct="1"/>
            <a:r>
              <a:rPr lang="en-US" altLang="en-US" dirty="0"/>
              <a:t>Gently insert the speculum with your right hand:</a:t>
            </a:r>
            <a:endParaRPr lang="en-US" altLang="en-US" dirty="0"/>
          </a:p>
          <a:p>
            <a:pPr lvl="1" eaLnBrk="1" hangingPunct="1"/>
            <a:r>
              <a:rPr lang="en-US" altLang="en-US" dirty="0"/>
              <a:t>Fully insert the speculum with the screw facing sideways and the blades vertical</a:t>
            </a:r>
            <a:endParaRPr lang="en-US" altLang="en-US" dirty="0"/>
          </a:p>
          <a:p>
            <a:pPr lvl="1" eaLnBrk="1" hangingPunct="1"/>
            <a:r>
              <a:rPr lang="en-US" altLang="en-US" dirty="0"/>
              <a:t>Rotate 90 degrees during insertion so the screw faces upwards and the blades become horizontal</a:t>
            </a:r>
            <a:endParaRPr lang="en-US" altLang="en-US" dirty="0"/>
          </a:p>
          <a:p>
            <a:pPr eaLnBrk="1" hangingPunct="1"/>
            <a:r>
              <a:rPr lang="en-US" altLang="en-US" dirty="0"/>
              <a:t>Slowly open the blades and use light to inspect the cervix</a:t>
            </a:r>
            <a:endParaRPr lang="en-US" altLang="en-US" dirty="0"/>
          </a:p>
          <a:p>
            <a:pPr lvl="1" eaLnBrk="1" hangingPunct="1"/>
            <a:r>
              <a:rPr lang="en-US" altLang="en-US" dirty="0"/>
              <a:t>Tighten the screw to hold open the speculum so you can use your right hand for swabs or Pipelle biopsy if necessary</a:t>
            </a:r>
            <a:endParaRPr lang="en-US" altLang="en-US" dirty="0"/>
          </a:p>
          <a:p>
            <a:pPr eaLnBrk="1" hangingPunct="1"/>
            <a:endParaRPr lang="en-US" altLang="en-US" dirty="0"/>
          </a:p>
        </p:txBody>
      </p:sp>
      <p:pic>
        <p:nvPicPr>
          <p:cNvPr id="79876" name="Picture 3"/>
          <p:cNvPicPr>
            <a:picLocks noChangeAspect="1"/>
          </p:cNvPicPr>
          <p:nvPr/>
        </p:nvPicPr>
        <p:blipFill>
          <a:blip r:embed="rId1"/>
          <a:stretch>
            <a:fillRect/>
          </a:stretch>
        </p:blipFill>
        <p:spPr>
          <a:xfrm>
            <a:off x="5435600" y="1052513"/>
            <a:ext cx="2957513" cy="4459287"/>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Content Placeholder 2"/>
          <p:cNvSpPr>
            <a:spLocks noGrp="1"/>
          </p:cNvSpPr>
          <p:nvPr>
            <p:ph idx="1"/>
          </p:nvPr>
        </p:nvSpPr>
        <p:spPr>
          <a:xfrm>
            <a:off x="7938" y="1844675"/>
            <a:ext cx="8956675" cy="3881438"/>
          </a:xfrm>
          <a:ln/>
        </p:spPr>
        <p:txBody>
          <a:bodyPr vert="horz" wrap="square" lIns="91440" tIns="45720" rIns="91440" bIns="45720" anchor="t"/>
          <a:p>
            <a:pPr eaLnBrk="1" hangingPunct="1"/>
            <a:r>
              <a:rPr lang="en-US" altLang="en-US" dirty="0"/>
              <a:t>Look for:</a:t>
            </a:r>
            <a:endParaRPr lang="en-US" altLang="en-US" dirty="0"/>
          </a:p>
          <a:p>
            <a:pPr lvl="1" eaLnBrk="1" hangingPunct="1"/>
            <a:r>
              <a:rPr lang="en-US" altLang="en-US" dirty="0"/>
              <a:t>Abnormal discharge</a:t>
            </a:r>
            <a:endParaRPr lang="en-US" altLang="en-US" dirty="0"/>
          </a:p>
          <a:p>
            <a:pPr lvl="1" eaLnBrk="1" hangingPunct="1"/>
            <a:r>
              <a:rPr lang="en-US" altLang="en-US" dirty="0"/>
              <a:t>Erosions</a:t>
            </a:r>
            <a:endParaRPr lang="en-US" altLang="en-US" dirty="0"/>
          </a:p>
          <a:p>
            <a:pPr lvl="1" eaLnBrk="1" hangingPunct="1"/>
            <a:r>
              <a:rPr lang="en-US" altLang="en-US" dirty="0"/>
              <a:t>Ulcerations</a:t>
            </a:r>
            <a:endParaRPr lang="en-US" altLang="en-US" dirty="0"/>
          </a:p>
          <a:p>
            <a:pPr lvl="1" eaLnBrk="1" hangingPunct="1"/>
            <a:r>
              <a:rPr lang="en-US" altLang="en-US" dirty="0"/>
              <a:t>Growths</a:t>
            </a:r>
            <a:endParaRPr lang="en-US" altLang="en-US" dirty="0"/>
          </a:p>
          <a:p>
            <a:pPr lvl="1" eaLnBrk="1" hangingPunct="1"/>
            <a:r>
              <a:rPr lang="en-US" altLang="en-US" dirty="0"/>
              <a:t>Inflammation</a:t>
            </a:r>
            <a:endParaRPr lang="en-US" altLang="en-US" dirty="0"/>
          </a:p>
          <a:p>
            <a:pPr lvl="1" eaLnBrk="1" hangingPunct="1"/>
            <a:r>
              <a:rPr lang="en-US" altLang="en-US" dirty="0"/>
              <a:t>Bleeding</a:t>
            </a:r>
            <a:endParaRPr lang="en-US" altLang="en-US" dirty="0"/>
          </a:p>
          <a:p>
            <a:pPr lvl="1" eaLnBrk="1" hangingPunct="1"/>
            <a:r>
              <a:rPr lang="en-US" altLang="en-US" dirty="0"/>
              <a:t>Polyps</a:t>
            </a:r>
            <a:endParaRPr lang="en-US" altLang="en-US" dirty="0"/>
          </a:p>
          <a:p>
            <a:pPr lvl="1" eaLnBrk="1" hangingPunct="1"/>
            <a:r>
              <a:rPr lang="en-US" altLang="en-US" dirty="0"/>
              <a:t>Ectropion</a:t>
            </a:r>
            <a:endParaRPr lang="en-US" altLang="en-US" dirty="0"/>
          </a:p>
          <a:p>
            <a:pPr eaLnBrk="1" hangingPunct="1"/>
            <a:r>
              <a:rPr lang="en-US" altLang="en-US" dirty="0"/>
              <a:t>At this point swabs/endometrial biopsy should be taken if required</a:t>
            </a:r>
            <a:endParaRPr lang="en-US" altLang="en-US" dirty="0"/>
          </a:p>
          <a:p>
            <a:pPr eaLnBrk="1" hangingPunct="1"/>
            <a:r>
              <a:rPr lang="en-US" altLang="en-US" dirty="0"/>
              <a:t>To remove the speculum, undo the screw to allow the blades to close (leave open slightly to not pinch the vaginal walls), rotating back 90 degrees and gently remove</a:t>
            </a:r>
            <a:endParaRPr lang="en-US" altLang="en-US" dirty="0"/>
          </a:p>
          <a:p>
            <a:pPr eaLnBrk="1" hangingPunct="1"/>
            <a:endParaRPr lang="en-US" altLang="en-US" dirty="0"/>
          </a:p>
        </p:txBody>
      </p:sp>
      <p:pic>
        <p:nvPicPr>
          <p:cNvPr id="80899" name="Picture 3"/>
          <p:cNvPicPr>
            <a:picLocks noChangeAspect="1"/>
          </p:cNvPicPr>
          <p:nvPr/>
        </p:nvPicPr>
        <p:blipFill>
          <a:blip r:embed="rId1"/>
          <a:stretch>
            <a:fillRect/>
          </a:stretch>
        </p:blipFill>
        <p:spPr>
          <a:xfrm>
            <a:off x="2803525" y="476250"/>
            <a:ext cx="6340475" cy="3384550"/>
          </a:xfrm>
          <a:prstGeom prst="rect">
            <a:avLst/>
          </a:prstGeom>
          <a:noFill/>
          <a:ln w="9525">
            <a:noFill/>
          </a:ln>
        </p:spPr>
      </p:pic>
      <p:sp>
        <p:nvSpPr>
          <p:cNvPr id="80900" name="TextBox 4"/>
          <p:cNvSpPr txBox="1"/>
          <p:nvPr/>
        </p:nvSpPr>
        <p:spPr>
          <a:xfrm>
            <a:off x="3851275" y="4076700"/>
            <a:ext cx="5473700" cy="3698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a:spcBef>
                <a:spcPct val="0"/>
              </a:spcBef>
              <a:buClrTx/>
              <a:buSzTx/>
              <a:buFontTx/>
              <a:buNone/>
            </a:pPr>
            <a:r>
              <a:rPr lang="en-US" altLang="en-US" b="1" u="sng" dirty="0">
                <a:solidFill>
                  <a:srgbClr val="C00000"/>
                </a:solidFill>
                <a:latin typeface="Arial" panose="020B0604020202020204" pitchFamily="34" charset="0"/>
                <a:cs typeface="Arial" panose="020B0604020202020204" pitchFamily="34" charset="0"/>
              </a:rPr>
              <a:t> A – Normal cervix. B – Cervical ectropion.</a:t>
            </a:r>
            <a:endParaRPr lang="en-US" altLang="en-US" b="1" u="sng" dirty="0">
              <a:solidFill>
                <a:srgbClr val="C00000"/>
              </a:solidFill>
              <a:latin typeface="Arial" panose="020B0604020202020204" pitchFamily="34" charset="0"/>
              <a:ea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t" anchorCtr="0" compatLnSpc="1">
            <a:normAutofit fontScale="90000"/>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sz="6000" b="1" i="0" u="none" strike="noStrike" kern="1200" cap="none" spc="0" normalizeH="0" baseline="0" noProof="0" dirty="0" smtClean="0">
                <a:ln>
                  <a:noFill/>
                </a:ln>
                <a:solidFill>
                  <a:srgbClr val="C00000"/>
                </a:solidFill>
                <a:effectLst/>
                <a:uLnTx/>
                <a:uFillTx/>
                <a:latin typeface="+mj-lt"/>
                <a:ea typeface="+mj-ea"/>
                <a:cs typeface="+mj-cs"/>
              </a:rPr>
              <a:t>Other Techniques :</a:t>
            </a:r>
            <a:br>
              <a:rPr kumimoji="0" lang="en-US" sz="3600" b="0" i="0" u="none" strike="noStrike" kern="1200" cap="none" spc="0" normalizeH="0" baseline="0" noProof="0" dirty="0" smtClean="0">
                <a:ln>
                  <a:noFill/>
                </a:ln>
                <a:solidFill>
                  <a:srgbClr val="EB3D9F"/>
                </a:solidFill>
                <a:effectLst/>
                <a:uLnTx/>
                <a:uFillTx/>
                <a:latin typeface="+mj-lt"/>
                <a:ea typeface="+mj-ea"/>
                <a:cs typeface="+mj-cs"/>
              </a:rPr>
            </a:br>
            <a:br>
              <a:rPr kumimoji="0" lang="en-US" sz="3600" b="0" i="0" u="none" strike="noStrike" kern="1200" cap="none" spc="0" normalizeH="0" baseline="0" noProof="0" dirty="0">
                <a:ln>
                  <a:noFill/>
                </a:ln>
                <a:solidFill>
                  <a:srgbClr val="EB3D9F"/>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we do the same steps as before : introduction , sterilization , Bimanual examination and then step to one of these procedures in the circumstances may help to assess</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عنوان 1"/>
          <p:cNvSpPr txBox="1"/>
          <p:nvPr/>
        </p:nvSpPr>
        <p:spPr bwMode="auto">
          <a:xfrm>
            <a:off x="-1587" y="476250"/>
            <a:ext cx="4719638" cy="1143000"/>
          </a:xfrm>
          <a:prstGeom prst="rect">
            <a:avLst/>
          </a:prstGeom>
          <a:noFill/>
          <a:ln w="9525">
            <a:noFill/>
            <a:miter lim="800000"/>
          </a:ln>
        </p:spPr>
        <p:txBody>
          <a:bodyPr anchor="ctr"/>
          <a:lstStyle/>
          <a:p>
            <a:pPr marR="0" algn="ctr" defTabSz="914400" eaLnBrk="1" hangingPunct="1">
              <a:buClrTx/>
              <a:buSzTx/>
              <a:buFontTx/>
              <a:defRPr/>
            </a:pPr>
            <a:r>
              <a:rPr kumimoji="0" lang="en-GB" altLang="en-US" sz="2400" kern="0" cap="none" spc="0" normalizeH="0" baseline="0" noProof="0" dirty="0">
                <a:solidFill>
                  <a:srgbClr val="002060"/>
                </a:solidFill>
                <a:latin typeface="Cooper Black" panose="0208090404030B020404" pitchFamily="18" charset="0"/>
                <a:ea typeface="+mj-ea"/>
                <a:cs typeface="+mj-cs"/>
              </a:rPr>
              <a:t>4</a:t>
            </a:r>
            <a:r>
              <a:rPr kumimoji="0" lang="en-US" sz="2400" kern="0" cap="none" spc="0" normalizeH="0" baseline="0" noProof="0" dirty="0">
                <a:solidFill>
                  <a:srgbClr val="002060"/>
                </a:solidFill>
                <a:latin typeface="Cooper Black" panose="0208090404030B020404" pitchFamily="18" charset="0"/>
                <a:ea typeface="+mj-ea"/>
                <a:cs typeface="+mj-cs"/>
              </a:rPr>
              <a:t>- Bivalve vaginal wall self retaining speculum or</a:t>
            </a:r>
            <a:endParaRPr kumimoji="0" lang="en-US" sz="2400" kern="0" cap="none" spc="0" normalizeH="0" baseline="0" noProof="0" dirty="0">
              <a:solidFill>
                <a:srgbClr val="002060"/>
              </a:solidFill>
              <a:latin typeface="Cooper Black" panose="0208090404030B020404" pitchFamily="18" charset="0"/>
              <a:ea typeface="+mj-ea"/>
              <a:cs typeface="+mj-cs"/>
            </a:endParaRPr>
          </a:p>
          <a:p>
            <a:pPr marR="0" algn="ctr" defTabSz="914400" eaLnBrk="1" hangingPunct="1">
              <a:buClrTx/>
              <a:buSzTx/>
              <a:buFontTx/>
              <a:defRPr/>
            </a:pPr>
            <a:r>
              <a:rPr kumimoji="0" lang="en-US" sz="2400" b="1" u="sng" kern="1200" cap="none" spc="0" normalizeH="0" baseline="0" noProof="0" dirty="0">
                <a:solidFill>
                  <a:srgbClr val="002060"/>
                </a:solidFill>
                <a:latin typeface="Cooper Black" panose="0208090404030B020404" pitchFamily="18" charset="0"/>
                <a:ea typeface="+mn-ea"/>
                <a:cs typeface="Arial" panose="020B0604020202020204" pitchFamily="34" charset="0"/>
              </a:rPr>
              <a:t>Cusco's Speculum</a:t>
            </a:r>
            <a:r>
              <a:rPr kumimoji="0" lang="en-US" sz="2400" u="sng" kern="0" cap="none" spc="0" normalizeH="0" baseline="0" noProof="0" dirty="0">
                <a:solidFill>
                  <a:srgbClr val="002060"/>
                </a:solidFill>
                <a:latin typeface="Cooper Black" panose="0208090404030B020404" pitchFamily="18" charset="0"/>
                <a:ea typeface="+mj-ea"/>
                <a:cs typeface="+mj-cs"/>
              </a:rPr>
              <a:t> </a:t>
            </a:r>
            <a:br>
              <a:rPr kumimoji="0" lang="en-US" sz="2400" u="sng" kern="0" cap="none" spc="0" normalizeH="0" baseline="0" noProof="0" dirty="0">
                <a:solidFill>
                  <a:srgbClr val="002060"/>
                </a:solidFill>
                <a:latin typeface="Cooper Black" panose="0208090404030B020404" pitchFamily="18" charset="0"/>
                <a:ea typeface="+mj-ea"/>
                <a:cs typeface="+mj-cs"/>
              </a:rPr>
            </a:br>
            <a:endParaRPr kumimoji="0" lang="ar-JO" sz="2400" u="sng" kern="0" cap="none" spc="0" normalizeH="0" baseline="0" noProof="0" dirty="0">
              <a:solidFill>
                <a:srgbClr val="002060"/>
              </a:solidFill>
              <a:latin typeface="Cooper Black" panose="0208090404030B020404" pitchFamily="18" charset="0"/>
              <a:ea typeface="+mj-ea"/>
              <a:cs typeface="+mj-cs"/>
            </a:endParaRPr>
          </a:p>
        </p:txBody>
      </p:sp>
      <p:pic>
        <p:nvPicPr>
          <p:cNvPr id="13315" name="Picture 2"/>
          <p:cNvPicPr>
            <a:picLocks noChangeAspect="1"/>
          </p:cNvPicPr>
          <p:nvPr/>
        </p:nvPicPr>
        <p:blipFill>
          <a:blip r:embed="rId1"/>
          <a:stretch>
            <a:fillRect/>
          </a:stretch>
        </p:blipFill>
        <p:spPr>
          <a:xfrm>
            <a:off x="461963" y="2349500"/>
            <a:ext cx="4903787" cy="2890838"/>
          </a:xfrm>
          <a:prstGeom prst="rect">
            <a:avLst/>
          </a:prstGeom>
          <a:noFill/>
          <a:ln w="57150" cap="flat" cmpd="sng">
            <a:solidFill>
              <a:srgbClr val="089C0F"/>
            </a:solidFill>
            <a:prstDash val="solid"/>
            <a:miter/>
            <a:headEnd type="none" w="med" len="med"/>
            <a:tailEnd type="none" w="med" len="med"/>
          </a:ln>
        </p:spPr>
      </p:pic>
      <p:pic>
        <p:nvPicPr>
          <p:cNvPr id="13316" name="Picture 2"/>
          <p:cNvPicPr>
            <a:picLocks noChangeAspect="1"/>
          </p:cNvPicPr>
          <p:nvPr/>
        </p:nvPicPr>
        <p:blipFill>
          <a:blip r:embed="rId2"/>
          <a:stretch>
            <a:fillRect/>
          </a:stretch>
        </p:blipFill>
        <p:spPr>
          <a:xfrm>
            <a:off x="6011863" y="1619250"/>
            <a:ext cx="2657475" cy="3857625"/>
          </a:xfrm>
          <a:prstGeom prst="rect">
            <a:avLst/>
          </a:prstGeom>
          <a:noFill/>
          <a:ln w="57150" cap="flat" cmpd="sng">
            <a:solidFill>
              <a:srgbClr val="089C0F"/>
            </a:solidFill>
            <a:prstDash val="solid"/>
            <a:miter/>
            <a:headEnd type="none" w="med" len="med"/>
            <a:tailEnd type="none" w="med" len="me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Title 1"/>
          <p:cNvSpPr>
            <a:spLocks noGrp="1"/>
          </p:cNvSpPr>
          <p:nvPr>
            <p:ph type="title"/>
          </p:nvPr>
        </p:nvSpPr>
        <p:spPr>
          <a:xfrm>
            <a:off x="19050" y="0"/>
            <a:ext cx="6348413" cy="1320800"/>
          </a:xfrm>
          <a:ln/>
        </p:spPr>
        <p:txBody>
          <a:bodyPr vert="horz" wrap="square" lIns="91440" tIns="45720" rIns="91440" bIns="45720" anchor="t"/>
          <a:p>
            <a:pPr defTabSz="457200" eaLnBrk="1" hangingPunct="1"/>
            <a:r>
              <a:rPr lang="en-US" altLang="en-US" sz="4000" b="1" kern="1200" dirty="0">
                <a:solidFill>
                  <a:srgbClr val="C00000"/>
                </a:solidFill>
                <a:latin typeface="+mj-lt"/>
                <a:ea typeface="+mj-ea"/>
                <a:cs typeface="+mj-cs"/>
              </a:rPr>
              <a:t> Sims Speculum </a:t>
            </a:r>
            <a:endParaRPr lang="en-US" altLang="en-US" sz="4000" b="1" kern="1200" dirty="0">
              <a:solidFill>
                <a:srgbClr val="C00000"/>
              </a:solidFill>
              <a:latin typeface="+mj-lt"/>
              <a:ea typeface="+mj-ea"/>
              <a:cs typeface="+mj-cs"/>
            </a:endParaRPr>
          </a:p>
        </p:txBody>
      </p:sp>
      <p:sp>
        <p:nvSpPr>
          <p:cNvPr id="3" name="Content Placeholder 2"/>
          <p:cNvSpPr>
            <a:spLocks noGrp="1"/>
          </p:cNvSpPr>
          <p:nvPr>
            <p:ph idx="1"/>
          </p:nvPr>
        </p:nvSpPr>
        <p:spPr>
          <a:xfrm>
            <a:off x="358775" y="981075"/>
            <a:ext cx="5978525" cy="3881438"/>
          </a:xfrm>
        </p:spPr>
        <p:txBody>
          <a:bodyPr vert="horz" wrap="square" lIns="91440" tIns="45720" rIns="91440" bIns="45720" numCol="1" anchor="t" anchorCtr="0" compatLnSpc="1"/>
          <a:lstStyle/>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A Sim’s speculum can be used to assess prolapse:</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Ask the patient to lie on her left side and bring her knees to her chest</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Insert the blade of the speculum along the posterior wall of the vagina to hold it back</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Ask the woman to cough whilst looking for uterine descent and </a:t>
            </a:r>
            <a:r>
              <a:rPr kumimoji="0" lang="en-US" sz="1800" b="0" i="0" u="none" strike="noStrike" kern="1200" cap="none" spc="0" normalizeH="0" baseline="0" noProof="0" dirty="0" err="1">
                <a:ln>
                  <a:noFill/>
                </a:ln>
                <a:solidFill>
                  <a:srgbClr val="404040"/>
                </a:solidFill>
                <a:effectLst/>
                <a:uLnTx/>
                <a:uFillTx/>
                <a:latin typeface="+mn-lt"/>
                <a:ea typeface="+mn-ea"/>
                <a:cs typeface="+mn-cs"/>
              </a:rPr>
              <a:t>cystocoele</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Repeat whilst holding back the anterior wall, looking for </a:t>
            </a:r>
            <a:r>
              <a:rPr kumimoji="0" lang="en-US" sz="1800" b="0" i="0" u="none" strike="noStrike" kern="1200" cap="none" spc="0" normalizeH="0" baseline="0" noProof="0" dirty="0" err="1">
                <a:ln>
                  <a:noFill/>
                </a:ln>
                <a:solidFill>
                  <a:srgbClr val="404040"/>
                </a:solidFill>
                <a:effectLst/>
                <a:uLnTx/>
                <a:uFillTx/>
                <a:latin typeface="+mn-lt"/>
                <a:ea typeface="+mn-ea"/>
                <a:cs typeface="+mn-cs"/>
              </a:rPr>
              <a:t>rectocoele</a:t>
            </a:r>
            <a:r>
              <a:rPr kumimoji="0" lang="en-US" sz="1800" b="0" i="0" u="none" strike="noStrike" kern="1200" cap="none" spc="0" normalizeH="0" baseline="0" noProof="0" dirty="0">
                <a:ln>
                  <a:noFill/>
                </a:ln>
                <a:solidFill>
                  <a:srgbClr val="404040"/>
                </a:solidFill>
                <a:effectLst/>
                <a:uLnTx/>
                <a:uFillTx/>
                <a:latin typeface="+mn-lt"/>
                <a:ea typeface="+mn-ea"/>
                <a:cs typeface="+mn-cs"/>
              </a:rPr>
              <a:t>/</a:t>
            </a:r>
            <a:r>
              <a:rPr kumimoji="0" lang="en-US" sz="1800" b="0" i="0" u="none" strike="noStrike" kern="1200" cap="none" spc="0" normalizeH="0" baseline="0" noProof="0" dirty="0" err="1">
                <a:ln>
                  <a:noFill/>
                </a:ln>
                <a:solidFill>
                  <a:srgbClr val="404040"/>
                </a:solidFill>
                <a:effectLst/>
                <a:uLnTx/>
                <a:uFillTx/>
                <a:latin typeface="+mn-lt"/>
                <a:ea typeface="+mn-ea"/>
                <a:cs typeface="+mn-cs"/>
              </a:rPr>
              <a:t>enterocoele</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p:txBody>
      </p:sp>
      <p:pic>
        <p:nvPicPr>
          <p:cNvPr id="82948" name="Picture 3"/>
          <p:cNvPicPr>
            <a:picLocks noChangeAspect="1"/>
          </p:cNvPicPr>
          <p:nvPr/>
        </p:nvPicPr>
        <p:blipFill>
          <a:blip r:embed="rId1"/>
          <a:stretch>
            <a:fillRect/>
          </a:stretch>
        </p:blipFill>
        <p:spPr>
          <a:xfrm>
            <a:off x="5003800" y="4141788"/>
            <a:ext cx="3983038" cy="2708275"/>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Title 1"/>
          <p:cNvSpPr>
            <a:spLocks noGrp="1"/>
          </p:cNvSpPr>
          <p:nvPr>
            <p:ph type="title"/>
          </p:nvPr>
        </p:nvSpPr>
        <p:spPr>
          <a:xfrm>
            <a:off x="179388" y="188913"/>
            <a:ext cx="6348413" cy="1320800"/>
          </a:xfrm>
        </p:spPr>
        <p:txBody>
          <a:bodyPr vert="horz" wrap="square" lIns="91440" tIns="45720" rIns="91440" bIns="45720" numCol="1" anchor="t" anchorCtr="0" compatLnSpc="1">
            <a:normAutofit fontScale="90000"/>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en-US" sz="4400" b="1" i="0" u="none" strike="noStrike" kern="1200" cap="none" spc="0" normalizeH="0" baseline="0" noProof="0" smtClean="0">
                <a:ln>
                  <a:noFill/>
                </a:ln>
                <a:solidFill>
                  <a:srgbClr val="C00000"/>
                </a:solidFill>
                <a:effectLst/>
                <a:uLnTx/>
                <a:uFillTx/>
                <a:latin typeface="+mj-lt"/>
                <a:ea typeface="+mj-ea"/>
                <a:cs typeface="+mj-cs"/>
              </a:rPr>
              <a:t>Obtaining Swabs</a:t>
            </a:r>
            <a:br>
              <a:rPr kumimoji="0" lang="en-US" altLang="en-US" sz="4400" b="1" i="0" u="none" strike="noStrike" kern="1200" cap="none" spc="0" normalizeH="0" baseline="0" noProof="0" smtClean="0">
                <a:ln>
                  <a:noFill/>
                </a:ln>
                <a:solidFill>
                  <a:srgbClr val="C00000"/>
                </a:solidFill>
                <a:effectLst/>
                <a:uLnTx/>
                <a:uFillTx/>
                <a:latin typeface="+mj-lt"/>
                <a:ea typeface="+mj-ea"/>
                <a:cs typeface="+mj-cs"/>
              </a:rPr>
            </a:br>
            <a:br>
              <a:rPr kumimoji="0" lang="en-US" altLang="en-US" sz="4400" b="1" i="0" u="none" strike="noStrike" kern="1200" cap="none" spc="0" normalizeH="0" baseline="0" noProof="0" smtClean="0">
                <a:ln>
                  <a:noFill/>
                </a:ln>
                <a:solidFill>
                  <a:srgbClr val="C00000"/>
                </a:solidFill>
                <a:effectLst/>
                <a:uLnTx/>
                <a:uFillTx/>
                <a:latin typeface="+mj-lt"/>
                <a:ea typeface="+mj-ea"/>
                <a:cs typeface="+mj-cs"/>
              </a:rPr>
            </a:br>
            <a:endParaRPr kumimoji="0" lang="en-US" altLang="en-US" sz="4400" b="1" i="0" u="none" strike="noStrike" kern="1200" cap="none" spc="0" normalizeH="0" baseline="0" noProof="0" smtClean="0">
              <a:ln>
                <a:noFill/>
              </a:ln>
              <a:solidFill>
                <a:srgbClr val="C00000"/>
              </a:solidFill>
              <a:effectLst/>
              <a:uLnTx/>
              <a:uFillTx/>
              <a:latin typeface="+mj-lt"/>
              <a:ea typeface="+mj-ea"/>
              <a:cs typeface="+mj-cs"/>
            </a:endParaRPr>
          </a:p>
        </p:txBody>
      </p:sp>
      <p:sp>
        <p:nvSpPr>
          <p:cNvPr id="3" name="Content Placeholder 2"/>
          <p:cNvSpPr>
            <a:spLocks noGrp="1"/>
          </p:cNvSpPr>
          <p:nvPr>
            <p:ph idx="1"/>
          </p:nvPr>
        </p:nvSpPr>
        <p:spPr>
          <a:xfrm>
            <a:off x="212725" y="1052513"/>
            <a:ext cx="6902450" cy="3881438"/>
          </a:xfrm>
        </p:spPr>
        <p:txBody>
          <a:bodyPr vert="horz" wrap="square" lIns="91440" tIns="45720" rIns="91440" bIns="45720" numCol="1" anchor="t" anchorCtr="0" compatLnSpc="1"/>
          <a:lstStyle/>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Swabs often required in cases of suspected infection:</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Pick up the sample tube with the right hand and place it in the left hand (with the speculum secured with the screw) and remove the lid if a separate one is present. Sometimes using the chaperone is useful.</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Take out the swab with the right hand and perform swabs in this order</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742950" marR="0" lvl="1" indent="-28575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600" b="0" i="0" u="none" strike="noStrike" kern="1200" cap="none" spc="0" normalizeH="0" baseline="0" noProof="0" dirty="0">
                <a:ln>
                  <a:noFill/>
                </a:ln>
                <a:solidFill>
                  <a:srgbClr val="404040"/>
                </a:solidFill>
                <a:effectLst/>
                <a:uLnTx/>
                <a:uFillTx/>
                <a:latin typeface="+mn-lt"/>
                <a:ea typeface="+mn-ea"/>
                <a:cs typeface="+mn-cs"/>
              </a:rPr>
              <a:t>Hi-vaginal charcoal media swab – circle around the high vaginal wall once (</a:t>
            </a:r>
            <a:r>
              <a:rPr kumimoji="0" lang="en-US" sz="1600" b="0" i="1" u="none" strike="noStrike" kern="1200" cap="none" spc="0" normalizeH="0" baseline="0" noProof="0" dirty="0">
                <a:ln>
                  <a:noFill/>
                </a:ln>
                <a:solidFill>
                  <a:srgbClr val="404040"/>
                </a:solidFill>
                <a:effectLst/>
                <a:uLnTx/>
                <a:uFillTx/>
                <a:latin typeface="+mn-lt"/>
                <a:ea typeface="+mn-ea"/>
                <a:cs typeface="+mn-cs"/>
              </a:rPr>
              <a:t>BV, TV, Candida, group B strep)</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a:p>
            <a:pPr marL="742950" marR="0" lvl="1" indent="-28575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600" b="0" i="0" u="none" strike="noStrike" kern="1200" cap="none" spc="0" normalizeH="0" baseline="0" noProof="0" dirty="0" err="1">
                <a:ln>
                  <a:noFill/>
                </a:ln>
                <a:solidFill>
                  <a:srgbClr val="404040"/>
                </a:solidFill>
                <a:effectLst/>
                <a:uLnTx/>
                <a:uFillTx/>
                <a:latin typeface="+mn-lt"/>
                <a:ea typeface="+mn-ea"/>
                <a:cs typeface="+mn-cs"/>
              </a:rPr>
              <a:t>Endocervical</a:t>
            </a:r>
            <a:r>
              <a:rPr kumimoji="0" lang="en-US" sz="1600" b="0" i="0" u="none" strike="noStrike" kern="1200" cap="none" spc="0" normalizeH="0" baseline="0" noProof="0" dirty="0">
                <a:ln>
                  <a:noFill/>
                </a:ln>
                <a:solidFill>
                  <a:srgbClr val="404040"/>
                </a:solidFill>
                <a:effectLst/>
                <a:uLnTx/>
                <a:uFillTx/>
                <a:latin typeface="+mn-lt"/>
                <a:ea typeface="+mn-ea"/>
                <a:cs typeface="+mn-cs"/>
              </a:rPr>
              <a:t> charcoal media swab – place in </a:t>
            </a:r>
            <a:r>
              <a:rPr kumimoji="0" lang="en-US" sz="1600" b="0" i="0" u="none" strike="noStrike" kern="1200" cap="none" spc="0" normalizeH="0" baseline="0" noProof="0" dirty="0" err="1">
                <a:ln>
                  <a:noFill/>
                </a:ln>
                <a:solidFill>
                  <a:srgbClr val="404040"/>
                </a:solidFill>
                <a:effectLst/>
                <a:uLnTx/>
                <a:uFillTx/>
                <a:latin typeface="+mn-lt"/>
                <a:ea typeface="+mn-ea"/>
                <a:cs typeface="+mn-cs"/>
              </a:rPr>
              <a:t>endocervical</a:t>
            </a:r>
            <a:r>
              <a:rPr kumimoji="0" lang="en-US" sz="1600" b="0" i="0" u="none" strike="noStrike" kern="1200" cap="none" spc="0" normalizeH="0" baseline="0" noProof="0" dirty="0">
                <a:ln>
                  <a:noFill/>
                </a:ln>
                <a:solidFill>
                  <a:srgbClr val="404040"/>
                </a:solidFill>
                <a:effectLst/>
                <a:uLnTx/>
                <a:uFillTx/>
                <a:latin typeface="+mn-lt"/>
                <a:ea typeface="+mn-ea"/>
                <a:cs typeface="+mn-cs"/>
              </a:rPr>
              <a:t> canal and do a 360-degree sweep (</a:t>
            </a:r>
            <a:r>
              <a:rPr kumimoji="0" lang="en-US" sz="1600" b="0" i="1" u="none" strike="noStrike" kern="1200" cap="none" spc="0" normalizeH="0" baseline="0" noProof="0" dirty="0" err="1">
                <a:ln>
                  <a:noFill/>
                </a:ln>
                <a:solidFill>
                  <a:srgbClr val="404040"/>
                </a:solidFill>
                <a:effectLst/>
                <a:uLnTx/>
                <a:uFillTx/>
                <a:latin typeface="+mn-lt"/>
                <a:ea typeface="+mn-ea"/>
                <a:cs typeface="+mn-cs"/>
              </a:rPr>
              <a:t>gonorrhoea</a:t>
            </a:r>
            <a:r>
              <a:rPr kumimoji="0" lang="en-US" sz="1600" b="0" i="1" u="none" strike="noStrike" kern="1200" cap="none" spc="0" normalizeH="0" baseline="0" noProof="0" dirty="0">
                <a:ln>
                  <a:noFill/>
                </a:ln>
                <a:solidFill>
                  <a:srgbClr val="404040"/>
                </a:solidFill>
                <a:effectLst/>
                <a:uLnTx/>
                <a:uFillTx/>
                <a:latin typeface="+mn-lt"/>
                <a:ea typeface="+mn-ea"/>
                <a:cs typeface="+mn-cs"/>
              </a:rPr>
              <a:t>)</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a:p>
            <a:pPr marL="742950" marR="0" lvl="1" indent="-28575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600" b="0" i="0" u="none" strike="noStrike" kern="1200" cap="none" spc="0" normalizeH="0" baseline="0" noProof="0" dirty="0" err="1">
                <a:ln>
                  <a:noFill/>
                </a:ln>
                <a:solidFill>
                  <a:srgbClr val="404040"/>
                </a:solidFill>
                <a:effectLst/>
                <a:uLnTx/>
                <a:uFillTx/>
                <a:latin typeface="+mn-lt"/>
                <a:ea typeface="+mn-ea"/>
                <a:cs typeface="+mn-cs"/>
              </a:rPr>
              <a:t>Endocervical</a:t>
            </a:r>
            <a:r>
              <a:rPr kumimoji="0" lang="en-US" sz="1600" b="0" i="0" u="none" strike="noStrike" kern="1200" cap="none" spc="0" normalizeH="0" baseline="0" noProof="0" dirty="0">
                <a:ln>
                  <a:noFill/>
                </a:ln>
                <a:solidFill>
                  <a:srgbClr val="404040"/>
                </a:solidFill>
                <a:effectLst/>
                <a:uLnTx/>
                <a:uFillTx/>
                <a:latin typeface="+mn-lt"/>
                <a:ea typeface="+mn-ea"/>
                <a:cs typeface="+mn-cs"/>
              </a:rPr>
              <a:t> chlamydia swab – scrub </a:t>
            </a:r>
            <a:r>
              <a:rPr kumimoji="0" lang="en-US" sz="1600" b="0" i="0" u="none" strike="noStrike" kern="1200" cap="none" spc="0" normalizeH="0" baseline="0" noProof="0" dirty="0" err="1">
                <a:ln>
                  <a:noFill/>
                </a:ln>
                <a:solidFill>
                  <a:srgbClr val="404040"/>
                </a:solidFill>
                <a:effectLst/>
                <a:uLnTx/>
                <a:uFillTx/>
                <a:latin typeface="+mn-lt"/>
                <a:ea typeface="+mn-ea"/>
                <a:cs typeface="+mn-cs"/>
              </a:rPr>
              <a:t>endocervical</a:t>
            </a:r>
            <a:r>
              <a:rPr kumimoji="0" lang="en-US" sz="1600" b="0" i="0" u="none" strike="noStrike" kern="1200" cap="none" spc="0" normalizeH="0" baseline="0" noProof="0" dirty="0">
                <a:ln>
                  <a:noFill/>
                </a:ln>
                <a:solidFill>
                  <a:srgbClr val="404040"/>
                </a:solidFill>
                <a:effectLst/>
                <a:uLnTx/>
                <a:uFillTx/>
                <a:latin typeface="+mn-lt"/>
                <a:ea typeface="+mn-ea"/>
                <a:cs typeface="+mn-cs"/>
              </a:rPr>
              <a:t> region for 10-30 seconds</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Place the used swab back into the tube in your left hand, close the lid and label the specimens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Title 1"/>
          <p:cNvSpPr>
            <a:spLocks noGrp="1"/>
          </p:cNvSpPr>
          <p:nvPr>
            <p:ph type="title"/>
          </p:nvPr>
        </p:nvSpPr>
        <p:spPr>
          <a:xfrm>
            <a:off x="31750" y="188913"/>
            <a:ext cx="6348413" cy="1320800"/>
          </a:xfrm>
        </p:spPr>
        <p:txBody>
          <a:bodyPr vert="horz" wrap="square" lIns="91440" tIns="45720" rIns="91440" bIns="45720" numCol="1" anchor="t" anchorCtr="0" compatLnSpc="1">
            <a:normAutofit fontScale="90000"/>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en-US" sz="4400" b="1" i="0" u="none" strike="noStrike" kern="1200" cap="none" spc="0" normalizeH="0" baseline="0" noProof="0" smtClean="0">
                <a:ln>
                  <a:noFill/>
                </a:ln>
                <a:solidFill>
                  <a:srgbClr val="C00000"/>
                </a:solidFill>
                <a:effectLst/>
                <a:uLnTx/>
                <a:uFillTx/>
                <a:latin typeface="+mj-lt"/>
                <a:ea typeface="+mj-ea"/>
                <a:cs typeface="+mj-cs"/>
              </a:rPr>
              <a:t>Endocervical Smear</a:t>
            </a:r>
            <a:br>
              <a:rPr kumimoji="0" lang="en-US" altLang="en-US" sz="4400" b="1" i="0" u="none" strike="noStrike" kern="1200" cap="none" spc="0" normalizeH="0" baseline="0" noProof="0" smtClean="0">
                <a:ln>
                  <a:noFill/>
                </a:ln>
                <a:solidFill>
                  <a:srgbClr val="C00000"/>
                </a:solidFill>
                <a:effectLst/>
                <a:uLnTx/>
                <a:uFillTx/>
                <a:latin typeface="+mj-lt"/>
                <a:ea typeface="+mj-ea"/>
                <a:cs typeface="+mj-cs"/>
              </a:rPr>
            </a:br>
            <a:br>
              <a:rPr kumimoji="0" lang="en-US" altLang="en-US" sz="4400" b="1" i="0" u="none" strike="noStrike" kern="1200" cap="none" spc="0" normalizeH="0" baseline="0" noProof="0" smtClean="0">
                <a:ln>
                  <a:noFill/>
                </a:ln>
                <a:solidFill>
                  <a:srgbClr val="C00000"/>
                </a:solidFill>
                <a:effectLst/>
                <a:uLnTx/>
                <a:uFillTx/>
                <a:latin typeface="+mj-lt"/>
                <a:ea typeface="+mj-ea"/>
                <a:cs typeface="+mj-cs"/>
              </a:rPr>
            </a:br>
            <a:endParaRPr kumimoji="0" lang="en-US" altLang="en-US" sz="4400" b="1" i="0" u="none" strike="noStrike" kern="1200" cap="none" spc="0" normalizeH="0" baseline="0" noProof="0" smtClean="0">
              <a:ln>
                <a:noFill/>
              </a:ln>
              <a:solidFill>
                <a:srgbClr val="C00000"/>
              </a:solidFill>
              <a:effectLst/>
              <a:uLnTx/>
              <a:uFillTx/>
              <a:latin typeface="+mj-lt"/>
              <a:ea typeface="+mj-ea"/>
              <a:cs typeface="+mj-cs"/>
            </a:endParaRPr>
          </a:p>
        </p:txBody>
      </p:sp>
      <p:sp>
        <p:nvSpPr>
          <p:cNvPr id="3" name="Content Placeholder 2"/>
          <p:cNvSpPr>
            <a:spLocks noGrp="1"/>
          </p:cNvSpPr>
          <p:nvPr>
            <p:ph idx="1"/>
          </p:nvPr>
        </p:nvSpPr>
        <p:spPr>
          <a:xfrm>
            <a:off x="250825" y="1497013"/>
            <a:ext cx="3744913" cy="3881438"/>
          </a:xfrm>
        </p:spPr>
        <p:txBody>
          <a:bodyPr vert="horz" wrap="square" lIns="91440" tIns="45720" rIns="91440" bIns="45720" numCol="1" anchor="t" anchorCtr="0" compatLnSpc="1"/>
          <a:lstStyle/>
          <a:p>
            <a:pPr marL="0" marR="0" lvl="0" indent="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None/>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The cervical smear is used to detect precancerous changes in the cervix:</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Pass the </a:t>
            </a:r>
            <a:r>
              <a:rPr kumimoji="0" lang="en-US" sz="1800" b="0" i="0" u="none" strike="noStrike" kern="1200" cap="none" spc="0" normalizeH="0" baseline="0" noProof="0" dirty="0" err="1">
                <a:ln>
                  <a:noFill/>
                </a:ln>
                <a:solidFill>
                  <a:srgbClr val="404040"/>
                </a:solidFill>
                <a:effectLst/>
                <a:uLnTx/>
                <a:uFillTx/>
                <a:latin typeface="+mn-lt"/>
                <a:ea typeface="+mn-ea"/>
                <a:cs typeface="+mn-cs"/>
              </a:rPr>
              <a:t>cytobrush</a:t>
            </a:r>
            <a:r>
              <a:rPr kumimoji="0" lang="en-US" sz="1800" b="0" i="0" u="none" strike="noStrike" kern="1200" cap="none" spc="0" normalizeH="0" baseline="0" noProof="0" dirty="0">
                <a:ln>
                  <a:noFill/>
                </a:ln>
                <a:solidFill>
                  <a:srgbClr val="404040"/>
                </a:solidFill>
                <a:effectLst/>
                <a:uLnTx/>
                <a:uFillTx/>
                <a:latin typeface="+mn-lt"/>
                <a:ea typeface="+mn-ea"/>
                <a:cs typeface="+mn-cs"/>
              </a:rPr>
              <a:t> through the vagina (which is held open by the speculum), into the </a:t>
            </a:r>
            <a:r>
              <a:rPr kumimoji="0" lang="en-US" sz="1800" b="0" i="0" u="none" strike="noStrike" kern="1200" cap="none" spc="0" normalizeH="0" baseline="0" noProof="0" dirty="0" err="1">
                <a:ln>
                  <a:noFill/>
                </a:ln>
                <a:solidFill>
                  <a:srgbClr val="404040"/>
                </a:solidFill>
                <a:effectLst/>
                <a:uLnTx/>
                <a:uFillTx/>
                <a:latin typeface="+mn-lt"/>
                <a:ea typeface="+mn-ea"/>
                <a:cs typeface="+mn-cs"/>
              </a:rPr>
              <a:t>endocervical</a:t>
            </a:r>
            <a:r>
              <a:rPr kumimoji="0" lang="en-US" sz="1800" b="0" i="0" u="none" strike="noStrike" kern="1200" cap="none" spc="0" normalizeH="0" baseline="0" noProof="0" dirty="0">
                <a:ln>
                  <a:noFill/>
                </a:ln>
                <a:solidFill>
                  <a:srgbClr val="404040"/>
                </a:solidFill>
                <a:effectLst/>
                <a:uLnTx/>
                <a:uFillTx/>
                <a:latin typeface="+mn-lt"/>
                <a:ea typeface="+mn-ea"/>
                <a:cs typeface="+mn-cs"/>
              </a:rPr>
              <a:t> canal</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Turn the brush 360 degrees 5 times</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Introduce the brush to the specimen pot and move the brush against the bottom of the pot to dislodge cells into the liquid</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r>
              <a:rPr kumimoji="0" lang="en-US" sz="1800" b="0" i="0" u="none" strike="noStrike" kern="1200" cap="none" spc="0" normalizeH="0" baseline="0" noProof="0" dirty="0">
                <a:ln>
                  <a:noFill/>
                </a:ln>
                <a:solidFill>
                  <a:srgbClr val="404040"/>
                </a:solidFill>
                <a:effectLst/>
                <a:uLnTx/>
                <a:uFillTx/>
                <a:latin typeface="+mn-lt"/>
                <a:ea typeface="+mn-ea"/>
                <a:cs typeface="+mn-cs"/>
              </a:rPr>
              <a:t>Label the specimen and send it off for liquid based cytology</a:t>
            </a: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a:p>
            <a:pPr marL="342900" marR="0" lvl="0" indent="-342900" algn="l" defTabSz="457200" rtl="0" eaLnBrk="1" fontAlgn="base" latinLnBrk="0" hangingPunct="1">
              <a:lnSpc>
                <a:spcPct val="100000"/>
              </a:lnSpc>
              <a:spcBef>
                <a:spcPts val="1000"/>
              </a:spcBef>
              <a:spcAft>
                <a:spcPct val="0"/>
              </a:spcAft>
              <a:buClr>
                <a:srgbClr val="EB3D9F"/>
              </a:buClr>
              <a:buSzPct val="80000"/>
              <a:buFont typeface="Wingdings 3" panose="05040102010807070707" pitchFamily="18" charset="2"/>
              <a:buChar char=""/>
              <a:defRPr/>
            </a:pPr>
            <a:endParaRPr kumimoji="0" lang="en-US" sz="1800" b="0" i="0" u="none" strike="noStrike" kern="1200" cap="none" spc="0" normalizeH="0" baseline="0" noProof="0" dirty="0">
              <a:ln>
                <a:noFill/>
              </a:ln>
              <a:solidFill>
                <a:srgbClr val="404040"/>
              </a:solidFill>
              <a:effectLst/>
              <a:uLnTx/>
              <a:uFillTx/>
              <a:latin typeface="+mn-lt"/>
              <a:ea typeface="+mn-ea"/>
              <a:cs typeface="+mn-cs"/>
            </a:endParaRPr>
          </a:p>
        </p:txBody>
      </p:sp>
      <p:pic>
        <p:nvPicPr>
          <p:cNvPr id="84996" name="Picture 3"/>
          <p:cNvPicPr>
            <a:picLocks noChangeAspect="1"/>
          </p:cNvPicPr>
          <p:nvPr/>
        </p:nvPicPr>
        <p:blipFill>
          <a:blip r:embed="rId1"/>
          <a:stretch>
            <a:fillRect/>
          </a:stretch>
        </p:blipFill>
        <p:spPr>
          <a:xfrm>
            <a:off x="5416550" y="188913"/>
            <a:ext cx="3635375" cy="3275012"/>
          </a:xfrm>
          <a:prstGeom prst="rect">
            <a:avLst/>
          </a:prstGeom>
          <a:noFill/>
          <a:ln w="9525">
            <a:noFill/>
          </a:ln>
        </p:spPr>
      </p:pic>
      <p:pic>
        <p:nvPicPr>
          <p:cNvPr id="84997" name="Picture 4"/>
          <p:cNvPicPr>
            <a:picLocks noChangeAspect="1"/>
          </p:cNvPicPr>
          <p:nvPr/>
        </p:nvPicPr>
        <p:blipFill>
          <a:blip r:embed="rId2"/>
          <a:srcRect b="37743"/>
          <a:stretch>
            <a:fillRect/>
          </a:stretch>
        </p:blipFill>
        <p:spPr>
          <a:xfrm>
            <a:off x="5378450" y="3860800"/>
            <a:ext cx="3673475" cy="2592388"/>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6" name="Content Placeholder 5" descr="hqdefault"/>
          <p:cNvPicPr>
            <a:picLocks noChangeAspect="1"/>
          </p:cNvPicPr>
          <p:nvPr>
            <p:ph idx="1"/>
          </p:nvPr>
        </p:nvPicPr>
        <p:blipFill>
          <a:blip r:embed="rId1"/>
          <a:srcRect l="12550" r="12955"/>
          <a:stretch>
            <a:fillRect/>
          </a:stretch>
        </p:blipFill>
        <p:spPr>
          <a:xfrm>
            <a:off x="835025" y="304165"/>
            <a:ext cx="6123305" cy="624967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TextBox 1"/>
          <p:cNvSpPr txBox="1"/>
          <p:nvPr/>
        </p:nvSpPr>
        <p:spPr>
          <a:xfrm>
            <a:off x="1116013" y="1628775"/>
            <a:ext cx="6769100" cy="25542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stStyle>
          <a:p>
            <a:pPr marL="0" lvl="0" indent="0" defTabSz="914400" eaLnBrk="1" hangingPunct="1">
              <a:spcBef>
                <a:spcPct val="0"/>
              </a:spcBef>
              <a:buClrTx/>
              <a:buSzTx/>
              <a:buFontTx/>
              <a:buNone/>
            </a:pPr>
            <a:r>
              <a:rPr lang="en-US" altLang="en-US" sz="8000" dirty="0">
                <a:solidFill>
                  <a:srgbClr val="002060"/>
                </a:solidFill>
                <a:latin typeface="Berlin Sans FB Demi" panose="020E0802020502020306" pitchFamily="34" charset="0"/>
                <a:cs typeface="Arial" panose="020B0604020202020204" pitchFamily="34" charset="0"/>
              </a:rPr>
              <a:t>stations from previous years</a:t>
            </a:r>
            <a:endParaRPr lang="en-US" altLang="en-US" sz="8000" dirty="0">
              <a:solidFill>
                <a:srgbClr val="002060"/>
              </a:solidFill>
              <a:latin typeface="Arial" panose="020B0604020202020204" pitchFamily="34" charset="0"/>
              <a:ea typeface="Arial" panose="020B0604020202020204" pitchFamily="34" charset="0"/>
            </a:endParaRPr>
          </a:p>
        </p:txBody>
      </p:sp>
    </p:spTree>
  </p:cSld>
  <p:clrMapOvr>
    <a:masterClrMapping/>
  </p:clrMapOvr>
  <p:transition spd="med">
    <p:check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0"/>
            <a:ext cx="6347714" cy="1320800"/>
          </a:xfrm>
        </p:spPr>
        <p:txBody>
          <a:bodyPr/>
          <a:p>
            <a:r>
              <a:rPr lang="en-GB" altLang="en-US"/>
              <a:t>Group 2 station ,29-10-2020 </a:t>
            </a:r>
            <a:endParaRPr lang="en-GB" altLang="en-US"/>
          </a:p>
        </p:txBody>
      </p:sp>
      <p:pic>
        <p:nvPicPr>
          <p:cNvPr id="10244" name="Picture 2" descr="نتيجة بحث الصور عن ‪female catheter‬‏"/>
          <p:cNvPicPr>
            <a:picLocks noChangeAspect="1"/>
          </p:cNvPicPr>
          <p:nvPr>
            <p:ph sz="half" idx="1"/>
          </p:nvPr>
        </p:nvPicPr>
        <p:blipFill>
          <a:blip r:embed="rId1"/>
          <a:stretch>
            <a:fillRect/>
          </a:stretch>
        </p:blipFill>
        <p:spPr>
          <a:xfrm>
            <a:off x="5316220" y="1007745"/>
            <a:ext cx="1915795" cy="1601470"/>
          </a:xfrm>
          <a:prstGeom prst="rect">
            <a:avLst/>
          </a:prstGeom>
          <a:noFill/>
          <a:ln w="38100" cap="flat" cmpd="sng">
            <a:solidFill>
              <a:srgbClr val="089C0F"/>
            </a:solidFill>
            <a:prstDash val="solid"/>
            <a:miter/>
            <a:headEnd type="none" w="med" len="med"/>
            <a:tailEnd type="none" w="med" len="med"/>
          </a:ln>
        </p:spPr>
      </p:pic>
      <p:pic>
        <p:nvPicPr>
          <p:cNvPr id="11274" name="Picture 1"/>
          <p:cNvPicPr>
            <a:picLocks noChangeAspect="1"/>
          </p:cNvPicPr>
          <p:nvPr>
            <p:ph sz="half" idx="2"/>
          </p:nvPr>
        </p:nvPicPr>
        <p:blipFill>
          <a:blip r:embed="rId2"/>
          <a:stretch>
            <a:fillRect/>
          </a:stretch>
        </p:blipFill>
        <p:spPr>
          <a:xfrm>
            <a:off x="7345045" y="1007745"/>
            <a:ext cx="1601470" cy="1601470"/>
          </a:xfrm>
          <a:prstGeom prst="rect">
            <a:avLst/>
          </a:prstGeom>
          <a:noFill/>
          <a:ln w="76200" cap="flat" cmpd="sng">
            <a:solidFill>
              <a:srgbClr val="055F09"/>
            </a:solidFill>
            <a:prstDash val="solid"/>
            <a:miter/>
            <a:headEnd type="none" w="med" len="med"/>
            <a:tailEnd type="none" w="med" len="med"/>
          </a:ln>
        </p:spPr>
      </p:pic>
      <p:pic>
        <p:nvPicPr>
          <p:cNvPr id="18437" name="Picture 2" descr="نتيجة بحث الصور عن ‪uterine sound‬‏"/>
          <p:cNvPicPr>
            <a:picLocks noChangeAspect="1"/>
          </p:cNvPicPr>
          <p:nvPr/>
        </p:nvPicPr>
        <p:blipFill>
          <a:blip r:embed="rId3"/>
          <a:stretch>
            <a:fillRect/>
          </a:stretch>
        </p:blipFill>
        <p:spPr>
          <a:xfrm>
            <a:off x="7089775" y="2757805"/>
            <a:ext cx="1856740" cy="1856740"/>
          </a:xfrm>
          <a:prstGeom prst="rect">
            <a:avLst/>
          </a:prstGeom>
          <a:noFill/>
          <a:ln w="57150" cap="flat" cmpd="sng">
            <a:solidFill>
              <a:srgbClr val="002060"/>
            </a:solidFill>
            <a:prstDash val="solid"/>
            <a:miter/>
            <a:headEnd type="none" w="med" len="med"/>
            <a:tailEnd type="none" w="med" len="med"/>
          </a:ln>
        </p:spPr>
      </p:pic>
      <p:pic>
        <p:nvPicPr>
          <p:cNvPr id="19460" name="Picture 2"/>
          <p:cNvPicPr>
            <a:picLocks noChangeAspect="1"/>
          </p:cNvPicPr>
          <p:nvPr/>
        </p:nvPicPr>
        <p:blipFill>
          <a:blip r:embed="rId4"/>
          <a:stretch>
            <a:fillRect/>
          </a:stretch>
        </p:blipFill>
        <p:spPr>
          <a:xfrm rot="5400000">
            <a:off x="5345430" y="3005455"/>
            <a:ext cx="1857375" cy="1361440"/>
          </a:xfrm>
          <a:prstGeom prst="rect">
            <a:avLst/>
          </a:prstGeom>
          <a:noFill/>
          <a:ln w="57150" cap="flat" cmpd="sng">
            <a:solidFill>
              <a:srgbClr val="055F09"/>
            </a:solidFill>
            <a:prstDash val="solid"/>
            <a:miter/>
            <a:headEnd type="none" w="med" len="med"/>
            <a:tailEnd type="none" w="med" len="med"/>
          </a:ln>
        </p:spPr>
      </p:pic>
      <p:pic>
        <p:nvPicPr>
          <p:cNvPr id="26628" name="Picture 2"/>
          <p:cNvPicPr>
            <a:picLocks noChangeAspect="1"/>
          </p:cNvPicPr>
          <p:nvPr/>
        </p:nvPicPr>
        <p:blipFill>
          <a:blip r:embed="rId5"/>
          <a:stretch>
            <a:fillRect/>
          </a:stretch>
        </p:blipFill>
        <p:spPr>
          <a:xfrm>
            <a:off x="5862320" y="4668520"/>
            <a:ext cx="3084195" cy="1494790"/>
          </a:xfrm>
          <a:prstGeom prst="rect">
            <a:avLst/>
          </a:prstGeom>
          <a:noFill/>
          <a:ln w="9525">
            <a:noFill/>
          </a:ln>
        </p:spPr>
      </p:pic>
      <p:sp>
        <p:nvSpPr>
          <p:cNvPr id="4" name="Rectangles 3"/>
          <p:cNvSpPr/>
          <p:nvPr/>
        </p:nvSpPr>
        <p:spPr>
          <a:xfrm>
            <a:off x="6622415" y="1930400"/>
            <a:ext cx="467360" cy="645160"/>
          </a:xfrm>
          <a:prstGeom prst="rect">
            <a:avLst/>
          </a:prstGeom>
          <a:noFill/>
          <a:ln>
            <a:noFill/>
          </a:ln>
        </p:spPr>
        <p:txBody>
          <a:bodyPr wrap="square" rtlCol="0" anchor="t">
            <a:spAutoFit/>
          </a:bodyPr>
          <a:p>
            <a:pPr algn="ctr"/>
            <a:r>
              <a:rPr lang="en-GB" altLang="en-US" sz="3600" b="1">
                <a:solidFill>
                  <a:schemeClr val="tx1"/>
                </a:solidFill>
                <a:effectLst>
                  <a:outerShdw blurRad="38100" dist="19050" dir="2700000" algn="tl" rotWithShape="0">
                    <a:schemeClr val="dk1">
                      <a:alpha val="40000"/>
                    </a:schemeClr>
                  </a:outerShdw>
                </a:effectLst>
              </a:rPr>
              <a:t>1</a:t>
            </a:r>
            <a:endParaRPr lang="en-GB" altLang="en-US" sz="3600" b="1">
              <a:solidFill>
                <a:schemeClr val="tx1"/>
              </a:solidFill>
              <a:effectLst>
                <a:outerShdw blurRad="38100" dist="19050" dir="2700000" algn="tl" rotWithShape="0">
                  <a:schemeClr val="dk1">
                    <a:alpha val="40000"/>
                  </a:schemeClr>
                </a:outerShdw>
              </a:effectLst>
            </a:endParaRPr>
          </a:p>
        </p:txBody>
      </p:sp>
      <p:sp>
        <p:nvSpPr>
          <p:cNvPr id="5" name="Rectangles 4"/>
          <p:cNvSpPr/>
          <p:nvPr/>
        </p:nvSpPr>
        <p:spPr>
          <a:xfrm>
            <a:off x="8399780" y="1930400"/>
            <a:ext cx="467360" cy="645160"/>
          </a:xfrm>
          <a:prstGeom prst="rect">
            <a:avLst/>
          </a:prstGeom>
          <a:noFill/>
          <a:ln>
            <a:noFill/>
          </a:ln>
        </p:spPr>
        <p:txBody>
          <a:bodyPr wrap="square" rtlCol="0" anchor="t">
            <a:spAutoFit/>
          </a:bodyPr>
          <a:p>
            <a:pPr algn="ctr"/>
            <a:r>
              <a:rPr lang="en-GB" altLang="en-US" sz="3600" b="1">
                <a:solidFill>
                  <a:schemeClr val="tx1"/>
                </a:solidFill>
                <a:effectLst>
                  <a:outerShdw blurRad="38100" dist="19050" dir="2700000" algn="tl" rotWithShape="0">
                    <a:schemeClr val="dk1">
                      <a:alpha val="40000"/>
                    </a:schemeClr>
                  </a:outerShdw>
                </a:effectLst>
              </a:rPr>
              <a:t>2</a:t>
            </a:r>
            <a:endParaRPr lang="en-GB" altLang="en-US" sz="3600" b="1">
              <a:solidFill>
                <a:schemeClr val="tx1"/>
              </a:solidFill>
              <a:effectLst>
                <a:outerShdw blurRad="38100" dist="19050" dir="2700000" algn="tl" rotWithShape="0">
                  <a:schemeClr val="dk1">
                    <a:alpha val="40000"/>
                  </a:schemeClr>
                </a:outerShdw>
              </a:effectLst>
            </a:endParaRPr>
          </a:p>
        </p:txBody>
      </p:sp>
      <p:sp>
        <p:nvSpPr>
          <p:cNvPr id="6" name="Rectangles 5"/>
          <p:cNvSpPr/>
          <p:nvPr/>
        </p:nvSpPr>
        <p:spPr>
          <a:xfrm>
            <a:off x="6487795" y="3970020"/>
            <a:ext cx="467360" cy="645160"/>
          </a:xfrm>
          <a:prstGeom prst="rect">
            <a:avLst/>
          </a:prstGeom>
          <a:noFill/>
          <a:ln>
            <a:noFill/>
          </a:ln>
        </p:spPr>
        <p:txBody>
          <a:bodyPr wrap="square" rtlCol="0" anchor="t">
            <a:spAutoFit/>
          </a:bodyPr>
          <a:p>
            <a:pPr algn="ctr"/>
            <a:r>
              <a:rPr lang="en-GB" altLang="en-US" sz="3600" b="1">
                <a:solidFill>
                  <a:schemeClr val="tx1"/>
                </a:solidFill>
                <a:effectLst>
                  <a:outerShdw blurRad="38100" dist="19050" dir="2700000" algn="tl" rotWithShape="0">
                    <a:schemeClr val="dk1">
                      <a:alpha val="40000"/>
                    </a:schemeClr>
                  </a:outerShdw>
                </a:effectLst>
              </a:rPr>
              <a:t>3</a:t>
            </a:r>
            <a:endParaRPr lang="en-GB" altLang="en-US" sz="3600" b="1">
              <a:solidFill>
                <a:schemeClr val="tx1"/>
              </a:solidFill>
              <a:effectLst>
                <a:outerShdw blurRad="38100" dist="19050" dir="2700000" algn="tl" rotWithShape="0">
                  <a:schemeClr val="dk1">
                    <a:alpha val="40000"/>
                  </a:schemeClr>
                </a:outerShdw>
              </a:effectLst>
            </a:endParaRPr>
          </a:p>
        </p:txBody>
      </p:sp>
      <p:sp>
        <p:nvSpPr>
          <p:cNvPr id="7" name="Rectangles 6"/>
          <p:cNvSpPr/>
          <p:nvPr/>
        </p:nvSpPr>
        <p:spPr>
          <a:xfrm>
            <a:off x="8479155" y="3969385"/>
            <a:ext cx="467360" cy="645160"/>
          </a:xfrm>
          <a:prstGeom prst="rect">
            <a:avLst/>
          </a:prstGeom>
          <a:noFill/>
          <a:ln>
            <a:noFill/>
          </a:ln>
        </p:spPr>
        <p:txBody>
          <a:bodyPr wrap="square" rtlCol="0" anchor="t">
            <a:spAutoFit/>
          </a:bodyPr>
          <a:p>
            <a:pPr algn="ctr"/>
            <a:r>
              <a:rPr lang="en-GB" altLang="en-US" sz="3600" b="1">
                <a:solidFill>
                  <a:schemeClr val="tx1"/>
                </a:solidFill>
                <a:effectLst>
                  <a:outerShdw blurRad="38100" dist="19050" dir="2700000" algn="tl" rotWithShape="0">
                    <a:schemeClr val="dk1">
                      <a:alpha val="40000"/>
                    </a:schemeClr>
                  </a:outerShdw>
                </a:effectLst>
              </a:rPr>
              <a:t>4</a:t>
            </a:r>
            <a:endParaRPr lang="en-GB" altLang="en-US" sz="3600" b="1">
              <a:solidFill>
                <a:schemeClr val="tx1"/>
              </a:solidFill>
              <a:effectLst>
                <a:outerShdw blurRad="38100" dist="19050" dir="2700000" algn="tl" rotWithShape="0">
                  <a:schemeClr val="dk1">
                    <a:alpha val="40000"/>
                  </a:schemeClr>
                </a:outerShdw>
              </a:effectLst>
            </a:endParaRPr>
          </a:p>
        </p:txBody>
      </p:sp>
      <p:sp>
        <p:nvSpPr>
          <p:cNvPr id="8" name="Rectangles 7"/>
          <p:cNvSpPr/>
          <p:nvPr/>
        </p:nvSpPr>
        <p:spPr>
          <a:xfrm>
            <a:off x="5862320" y="5518150"/>
            <a:ext cx="467360" cy="645160"/>
          </a:xfrm>
          <a:prstGeom prst="rect">
            <a:avLst/>
          </a:prstGeom>
          <a:noFill/>
          <a:ln>
            <a:noFill/>
          </a:ln>
        </p:spPr>
        <p:txBody>
          <a:bodyPr wrap="square" rtlCol="0" anchor="t">
            <a:spAutoFit/>
          </a:bodyPr>
          <a:p>
            <a:pPr algn="ctr"/>
            <a:r>
              <a:rPr lang="en-GB" altLang="en-US" sz="3600" b="1">
                <a:solidFill>
                  <a:schemeClr val="tx1"/>
                </a:solidFill>
                <a:effectLst>
                  <a:outerShdw blurRad="38100" dist="19050" dir="2700000" algn="tl" rotWithShape="0">
                    <a:schemeClr val="dk1">
                      <a:alpha val="40000"/>
                    </a:schemeClr>
                  </a:outerShdw>
                </a:effectLst>
              </a:rPr>
              <a:t>5</a:t>
            </a:r>
            <a:endParaRPr lang="en-GB" altLang="en-US" sz="3600" b="1">
              <a:solidFill>
                <a:schemeClr val="tx1"/>
              </a:solidFill>
              <a:effectLst>
                <a:outerShdw blurRad="38100" dist="19050" dir="2700000" algn="tl" rotWithShape="0">
                  <a:schemeClr val="dk1">
                    <a:alpha val="40000"/>
                  </a:schemeClr>
                </a:outerShdw>
              </a:effectLst>
            </a:endParaRPr>
          </a:p>
        </p:txBody>
      </p:sp>
      <p:sp>
        <p:nvSpPr>
          <p:cNvPr id="9" name="Text Box 8"/>
          <p:cNvSpPr txBox="1"/>
          <p:nvPr/>
        </p:nvSpPr>
        <p:spPr>
          <a:xfrm>
            <a:off x="81915" y="535305"/>
            <a:ext cx="5234305" cy="7016115"/>
          </a:xfrm>
          <a:prstGeom prst="rect">
            <a:avLst/>
          </a:prstGeom>
          <a:noFill/>
        </p:spPr>
        <p:txBody>
          <a:bodyPr wrap="square" rtlCol="0">
            <a:spAutoFit/>
          </a:bodyPr>
          <a:p>
            <a:r>
              <a:rPr lang="en-GB" altLang="en-US"/>
              <a:t>1- name these instruments ?</a:t>
            </a:r>
            <a:endParaRPr lang="en-GB" altLang="en-US"/>
          </a:p>
          <a:p>
            <a:r>
              <a:rPr lang="en-GB" altLang="en-US">
                <a:ln w="22225">
                  <a:solidFill>
                    <a:schemeClr val="accent2"/>
                  </a:solidFill>
                  <a:prstDash val="solid"/>
                </a:ln>
                <a:solidFill>
                  <a:schemeClr val="accent2">
                    <a:lumMod val="40000"/>
                    <a:lumOff val="60000"/>
                  </a:schemeClr>
                </a:solidFill>
                <a:effectLst/>
              </a:rPr>
              <a:t>1- female catheter </a:t>
            </a:r>
            <a:endParaRPr lang="en-GB" altLang="en-US">
              <a:ln w="22225">
                <a:solidFill>
                  <a:schemeClr val="accent2"/>
                </a:solidFill>
                <a:prstDash val="solid"/>
              </a:ln>
              <a:solidFill>
                <a:schemeClr val="accent2">
                  <a:lumMod val="40000"/>
                  <a:lumOff val="60000"/>
                </a:schemeClr>
              </a:solidFill>
              <a:effectLst/>
            </a:endParaRPr>
          </a:p>
          <a:p>
            <a:r>
              <a:rPr lang="en-GB" altLang="en-US">
                <a:ln w="22225">
                  <a:solidFill>
                    <a:schemeClr val="accent2"/>
                  </a:solidFill>
                  <a:prstDash val="solid"/>
                </a:ln>
                <a:solidFill>
                  <a:schemeClr val="accent2">
                    <a:lumMod val="40000"/>
                    <a:lumOff val="60000"/>
                  </a:schemeClr>
                </a:solidFill>
                <a:effectLst/>
              </a:rPr>
              <a:t>2- double bladed sims speculum </a:t>
            </a:r>
            <a:endParaRPr lang="en-GB" altLang="en-US">
              <a:ln w="22225">
                <a:solidFill>
                  <a:schemeClr val="accent2"/>
                </a:solidFill>
                <a:prstDash val="solid"/>
              </a:ln>
              <a:solidFill>
                <a:schemeClr val="accent2">
                  <a:lumMod val="40000"/>
                  <a:lumOff val="60000"/>
                </a:schemeClr>
              </a:solidFill>
              <a:effectLst/>
            </a:endParaRPr>
          </a:p>
          <a:p>
            <a:r>
              <a:rPr lang="en-GB" altLang="en-US">
                <a:ln w="22225">
                  <a:solidFill>
                    <a:schemeClr val="accent2"/>
                  </a:solidFill>
                  <a:prstDash val="solid"/>
                </a:ln>
                <a:solidFill>
                  <a:schemeClr val="accent2">
                    <a:lumMod val="40000"/>
                    <a:lumOff val="60000"/>
                  </a:schemeClr>
                </a:solidFill>
                <a:effectLst/>
              </a:rPr>
              <a:t>3- hegar dilator </a:t>
            </a:r>
            <a:endParaRPr lang="en-GB" altLang="en-US">
              <a:ln w="22225">
                <a:solidFill>
                  <a:schemeClr val="accent2"/>
                </a:solidFill>
                <a:prstDash val="solid"/>
              </a:ln>
              <a:solidFill>
                <a:schemeClr val="accent2">
                  <a:lumMod val="40000"/>
                  <a:lumOff val="60000"/>
                </a:schemeClr>
              </a:solidFill>
              <a:effectLst/>
            </a:endParaRPr>
          </a:p>
          <a:p>
            <a:r>
              <a:rPr lang="en-GB" altLang="en-US">
                <a:ln w="22225">
                  <a:solidFill>
                    <a:schemeClr val="accent2"/>
                  </a:solidFill>
                  <a:prstDash val="solid"/>
                </a:ln>
                <a:solidFill>
                  <a:schemeClr val="accent2">
                    <a:lumMod val="40000"/>
                    <a:lumOff val="60000"/>
                  </a:schemeClr>
                </a:solidFill>
                <a:effectLst/>
              </a:rPr>
              <a:t>4- uterine sound </a:t>
            </a:r>
            <a:endParaRPr lang="en-GB" altLang="en-US">
              <a:ln w="22225">
                <a:solidFill>
                  <a:schemeClr val="accent2"/>
                </a:solidFill>
                <a:prstDash val="solid"/>
              </a:ln>
              <a:solidFill>
                <a:schemeClr val="accent2">
                  <a:lumMod val="40000"/>
                  <a:lumOff val="60000"/>
                </a:schemeClr>
              </a:solidFill>
              <a:effectLst/>
            </a:endParaRPr>
          </a:p>
          <a:p>
            <a:r>
              <a:rPr lang="en-GB" altLang="en-US">
                <a:ln w="22225">
                  <a:solidFill>
                    <a:schemeClr val="accent2"/>
                  </a:solidFill>
                  <a:prstDash val="solid"/>
                </a:ln>
                <a:solidFill>
                  <a:schemeClr val="accent2">
                    <a:lumMod val="40000"/>
                    <a:lumOff val="60000"/>
                  </a:schemeClr>
                </a:solidFill>
                <a:effectLst/>
              </a:rPr>
              <a:t>5- uterine currates </a:t>
            </a:r>
            <a:endParaRPr lang="en-GB" altLang="en-US">
              <a:ln w="22225">
                <a:solidFill>
                  <a:schemeClr val="accent2"/>
                </a:solidFill>
                <a:prstDash val="solid"/>
              </a:ln>
              <a:solidFill>
                <a:schemeClr val="accent2">
                  <a:lumMod val="40000"/>
                  <a:lumOff val="60000"/>
                </a:schemeClr>
              </a:solidFill>
              <a:effectLst/>
            </a:endParaRPr>
          </a:p>
          <a:p>
            <a:r>
              <a:rPr lang="en-GB" altLang="en-US"/>
              <a:t>2- what is the purpose of instrument no 1 ?</a:t>
            </a:r>
            <a:endParaRPr lang="en-GB" altLang="en-US"/>
          </a:p>
          <a:p>
            <a:r>
              <a:rPr lang="en-GB" altLang="en-US">
                <a:ln w="22225">
                  <a:solidFill>
                    <a:schemeClr val="accent2"/>
                  </a:solidFill>
                  <a:prstDash val="solid"/>
                </a:ln>
                <a:solidFill>
                  <a:schemeClr val="accent2">
                    <a:lumMod val="40000"/>
                    <a:lumOff val="60000"/>
                  </a:schemeClr>
                </a:solidFill>
                <a:effectLst/>
              </a:rPr>
              <a:t>female cather uses slide </a:t>
            </a:r>
            <a:endParaRPr lang="en-GB" altLang="en-US">
              <a:ln w="22225">
                <a:solidFill>
                  <a:schemeClr val="accent2"/>
                </a:solidFill>
                <a:prstDash val="solid"/>
              </a:ln>
              <a:solidFill>
                <a:schemeClr val="accent2">
                  <a:lumMod val="40000"/>
                  <a:lumOff val="60000"/>
                </a:schemeClr>
              </a:solidFill>
              <a:effectLst/>
            </a:endParaRPr>
          </a:p>
          <a:p>
            <a:r>
              <a:rPr lang="en-GB" altLang="en-US"/>
              <a:t>3- </a:t>
            </a:r>
            <a:endParaRPr lang="en-GB" altLang="en-US"/>
          </a:p>
          <a:p>
            <a:r>
              <a:rPr lang="en-GB" altLang="en-US"/>
              <a:t>a- what instrument used to measure the fundal height ?</a:t>
            </a:r>
            <a:r>
              <a:rPr lang="en-GB" altLang="en-US">
                <a:ln w="22225">
                  <a:solidFill>
                    <a:schemeClr val="accent2"/>
                  </a:solidFill>
                  <a:prstDash val="solid"/>
                </a:ln>
                <a:solidFill>
                  <a:schemeClr val="accent2">
                    <a:lumMod val="40000"/>
                    <a:lumOff val="60000"/>
                  </a:schemeClr>
                </a:solidFill>
                <a:effectLst/>
              </a:rPr>
              <a:t> the uterine sound </a:t>
            </a:r>
            <a:endParaRPr lang="en-GB" altLang="en-US"/>
          </a:p>
          <a:p>
            <a:endParaRPr lang="en-GB" altLang="en-US"/>
          </a:p>
          <a:p>
            <a:r>
              <a:rPr lang="en-GB" altLang="en-US"/>
              <a:t>b-  and  what complication can happen during this procedure ?</a:t>
            </a:r>
            <a:r>
              <a:rPr lang="en-GB" altLang="en-US">
                <a:ln w="22225">
                  <a:solidFill>
                    <a:schemeClr val="accent2"/>
                  </a:solidFill>
                  <a:prstDash val="solid"/>
                </a:ln>
                <a:solidFill>
                  <a:schemeClr val="accent2">
                    <a:lumMod val="40000"/>
                    <a:lumOff val="60000"/>
                  </a:schemeClr>
                </a:solidFill>
                <a:effectLst/>
              </a:rPr>
              <a:t> obstetric complications slide </a:t>
            </a:r>
            <a:endParaRPr lang="en-GB" altLang="en-US"/>
          </a:p>
          <a:p>
            <a:endParaRPr lang="en-GB" altLang="en-US"/>
          </a:p>
          <a:p>
            <a:r>
              <a:rPr lang="en-GB" altLang="en-US"/>
              <a:t>c-how can you asses if these complication happened ?</a:t>
            </a:r>
            <a:r>
              <a:rPr lang="en-GB" altLang="en-US">
                <a:ln w="22225">
                  <a:solidFill>
                    <a:schemeClr val="accent2"/>
                  </a:solidFill>
                  <a:prstDash val="solid"/>
                </a:ln>
                <a:solidFill>
                  <a:schemeClr val="accent2">
                    <a:lumMod val="40000"/>
                    <a:lumOff val="60000"/>
                  </a:schemeClr>
                </a:solidFill>
                <a:effectLst/>
              </a:rPr>
              <a:t> </a:t>
            </a:r>
            <a:r>
              <a:rPr lang="en-GB" altLang="en-US">
                <a:ln w="22225">
                  <a:solidFill>
                    <a:schemeClr val="accent2"/>
                  </a:solidFill>
                  <a:prstDash val="solid"/>
                </a:ln>
                <a:solidFill>
                  <a:schemeClr val="accent2">
                    <a:lumMod val="40000"/>
                    <a:lumOff val="60000"/>
                  </a:schemeClr>
                </a:solidFill>
                <a:effectLst/>
                <a:sym typeface="+mn-ea"/>
              </a:rPr>
              <a:t>obstetric complications slide </a:t>
            </a:r>
            <a:endParaRPr lang="en-GB" altLang="en-US"/>
          </a:p>
          <a:p>
            <a:endParaRPr lang="en-GB" altLang="en-US"/>
          </a:p>
          <a:p>
            <a:r>
              <a:rPr lang="en-GB" altLang="en-US"/>
              <a:t>4- what are the indications for using instrument no 3 ? why its used ?</a:t>
            </a:r>
            <a:endParaRPr lang="en-GB" altLang="en-US"/>
          </a:p>
          <a:p>
            <a:r>
              <a:rPr lang="en-GB" altLang="en-US"/>
              <a:t> -i dont remeber the question for but it was about the</a:t>
            </a:r>
            <a:r>
              <a:rPr lang="en-GB" altLang="en-US">
                <a:ln w="22225">
                  <a:solidFill>
                    <a:schemeClr val="accent2"/>
                  </a:solidFill>
                  <a:prstDash val="solid"/>
                </a:ln>
                <a:solidFill>
                  <a:schemeClr val="accent2">
                    <a:lumMod val="40000"/>
                    <a:lumOff val="60000"/>
                  </a:schemeClr>
                </a:solidFill>
                <a:effectLst/>
              </a:rPr>
              <a:t> dilators and why we use it </a:t>
            </a:r>
            <a:r>
              <a:rPr lang="en-GB" altLang="en-US"/>
              <a:t>....- </a:t>
            </a:r>
            <a:endParaRPr lang="en-GB" altLang="en-US"/>
          </a:p>
          <a:p>
            <a:endParaRPr lang="en-GB" altLang="en-US"/>
          </a:p>
          <a:p>
            <a:endParaRPr lang="en-GB" altLang="en-US"/>
          </a:p>
          <a:p>
            <a:endParaRPr lang="en-GB"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2" name="Picture 2"/>
          <p:cNvPicPr>
            <a:picLocks noChangeAspect="1"/>
          </p:cNvPicPr>
          <p:nvPr/>
        </p:nvPicPr>
        <p:blipFill>
          <a:blip r:embed="rId1"/>
          <a:stretch>
            <a:fillRect/>
          </a:stretch>
        </p:blipFill>
        <p:spPr>
          <a:xfrm>
            <a:off x="571500" y="3000375"/>
            <a:ext cx="6061075" cy="3148013"/>
          </a:xfrm>
          <a:prstGeom prst="rect">
            <a:avLst/>
          </a:prstGeom>
          <a:noFill/>
          <a:ln w="9525" cap="flat" cmpd="sng">
            <a:solidFill>
              <a:srgbClr val="055F09"/>
            </a:solidFill>
            <a:prstDash val="solid"/>
            <a:miter/>
            <a:headEnd type="none" w="med" len="med"/>
            <a:tailEnd type="none" w="med" len="med"/>
          </a:ln>
        </p:spPr>
      </p:pic>
      <p:pic>
        <p:nvPicPr>
          <p:cNvPr id="87043" name="Picture 3"/>
          <p:cNvPicPr>
            <a:picLocks noChangeAspect="1"/>
          </p:cNvPicPr>
          <p:nvPr/>
        </p:nvPicPr>
        <p:blipFill>
          <a:blip r:embed="rId2"/>
          <a:stretch>
            <a:fillRect/>
          </a:stretch>
        </p:blipFill>
        <p:spPr>
          <a:xfrm>
            <a:off x="4808538" y="571500"/>
            <a:ext cx="3902075" cy="2319338"/>
          </a:xfrm>
          <a:prstGeom prst="rect">
            <a:avLst/>
          </a:prstGeom>
          <a:noFill/>
          <a:ln w="76200" cap="flat" cmpd="sng">
            <a:solidFill>
              <a:srgbClr val="055F09"/>
            </a:solidFill>
            <a:prstDash val="solid"/>
            <a:miter/>
            <a:headEnd type="none" w="med" len="med"/>
            <a:tailEnd type="none" w="med" len="med"/>
          </a:ln>
        </p:spPr>
      </p:pic>
      <p:sp>
        <p:nvSpPr>
          <p:cNvPr id="4" name="مستطيل 3"/>
          <p:cNvSpPr/>
          <p:nvPr/>
        </p:nvSpPr>
        <p:spPr>
          <a:xfrm>
            <a:off x="642911" y="1285860"/>
            <a:ext cx="3707579" cy="9220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Station</a:t>
            </a:r>
            <a:r>
              <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 </a:t>
            </a:r>
            <a:r>
              <a:rPr kumimoji="0" 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a:t>
            </a:r>
            <a:r>
              <a:rPr kumimoji="0" lang="en-GB" alt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2</a:t>
            </a:r>
            <a:endParaRPr kumimoji="0" lang="en-GB" alt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6" name="Picture 2"/>
          <p:cNvPicPr>
            <a:picLocks noChangeAspect="1"/>
          </p:cNvPicPr>
          <p:nvPr/>
        </p:nvPicPr>
        <p:blipFill>
          <a:blip r:embed="rId1"/>
          <a:stretch>
            <a:fillRect/>
          </a:stretch>
        </p:blipFill>
        <p:spPr>
          <a:xfrm>
            <a:off x="1714500" y="642938"/>
            <a:ext cx="5648325" cy="5727700"/>
          </a:xfrm>
          <a:prstGeom prst="rect">
            <a:avLst/>
          </a:prstGeom>
          <a:noFill/>
          <a:ln w="9525" cap="flat" cmpd="sng">
            <a:solidFill>
              <a:srgbClr val="055F09"/>
            </a:solidFill>
            <a:prstDash val="solid"/>
            <a:miter/>
            <a:headEnd type="none" w="med" len="med"/>
            <a:tailEnd type="none" w="med" len="me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90" name="Picture 2"/>
          <p:cNvPicPr>
            <a:picLocks noChangeAspect="1"/>
          </p:cNvPicPr>
          <p:nvPr/>
        </p:nvPicPr>
        <p:blipFill>
          <a:blip r:embed="rId1"/>
          <a:stretch>
            <a:fillRect/>
          </a:stretch>
        </p:blipFill>
        <p:spPr>
          <a:xfrm>
            <a:off x="714375" y="1500188"/>
            <a:ext cx="7721600" cy="4095750"/>
          </a:xfrm>
          <a:prstGeom prst="rect">
            <a:avLst/>
          </a:prstGeom>
          <a:noFill/>
          <a:ln w="9525" cap="flat" cmpd="sng">
            <a:solidFill>
              <a:srgbClr val="055F09"/>
            </a:solidFill>
            <a:prstDash val="solid"/>
            <a:miter/>
            <a:headEnd type="none" w="med" len="med"/>
            <a:tailEnd type="none" w="med" len="med"/>
          </a:ln>
        </p:spPr>
      </p:pic>
      <p:sp>
        <p:nvSpPr>
          <p:cNvPr id="6" name="مستطيل 5"/>
          <p:cNvSpPr/>
          <p:nvPr/>
        </p:nvSpPr>
        <p:spPr>
          <a:xfrm>
            <a:off x="571472" y="571480"/>
            <a:ext cx="3707580" cy="9220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Station</a:t>
            </a:r>
            <a:r>
              <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 </a:t>
            </a:r>
            <a:r>
              <a:rPr kumimoji="0" 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a:t>
            </a:r>
            <a:r>
              <a:rPr kumimoji="0" lang="en-GB" alt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3</a:t>
            </a:r>
            <a:endParaRPr kumimoji="0" lang="en-GB" alt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4" name="Picture 2"/>
          <p:cNvPicPr>
            <a:picLocks noChangeAspect="1"/>
          </p:cNvPicPr>
          <p:nvPr/>
        </p:nvPicPr>
        <p:blipFill>
          <a:blip r:embed="rId1"/>
          <a:stretch>
            <a:fillRect/>
          </a:stretch>
        </p:blipFill>
        <p:spPr>
          <a:xfrm>
            <a:off x="1428750" y="2000250"/>
            <a:ext cx="6394450" cy="3992563"/>
          </a:xfrm>
          <a:prstGeom prst="rect">
            <a:avLst/>
          </a:prstGeom>
          <a:noFill/>
          <a:ln w="9525" cap="flat" cmpd="sng">
            <a:solidFill>
              <a:srgbClr val="055F09"/>
            </a:solidFill>
            <a:prstDash val="solid"/>
            <a:miter/>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عنوان 1"/>
          <p:cNvSpPr>
            <a:spLocks noGrp="1"/>
          </p:cNvSpPr>
          <p:nvPr>
            <p:ph type="title"/>
          </p:nvPr>
        </p:nvSpPr>
        <p:spPr>
          <a:xfrm>
            <a:off x="96838" y="119063"/>
            <a:ext cx="8229600" cy="1143000"/>
          </a:xfrm>
          <a:ln/>
        </p:spPr>
        <p:txBody>
          <a:bodyPr vert="horz" wrap="square" lIns="91440" tIns="45720" rIns="91440" bIns="45720" anchor="t"/>
          <a:p>
            <a:pPr defTabSz="457200" eaLnBrk="1" hangingPunct="1">
              <a:buNone/>
            </a:pPr>
            <a:r>
              <a:rPr lang="en-US" altLang="en-US" kern="1200" dirty="0">
                <a:solidFill>
                  <a:srgbClr val="002060"/>
                </a:solidFill>
                <a:latin typeface="Cooper Black" panose="0208090404030B020404" pitchFamily="18" charset="0"/>
                <a:ea typeface="+mj-ea"/>
                <a:cs typeface="+mj-cs"/>
              </a:rPr>
              <a:t>Proceed as follows:</a:t>
            </a:r>
            <a:endParaRPr lang="ar-JO" altLang="en-US" kern="1200" dirty="0">
              <a:solidFill>
                <a:srgbClr val="002060"/>
              </a:solidFill>
              <a:latin typeface="Cooper Black" panose="0208090404030B020404" pitchFamily="18" charset="0"/>
              <a:ea typeface="Tahoma" panose="020B0604030504040204" pitchFamily="34" charset="0"/>
              <a:cs typeface="+mj-cs"/>
            </a:endParaRPr>
          </a:p>
        </p:txBody>
      </p:sp>
      <p:sp>
        <p:nvSpPr>
          <p:cNvPr id="12290" name="عنصر نائب للمحتوى 2"/>
          <p:cNvSpPr>
            <a:spLocks noGrp="1"/>
          </p:cNvSpPr>
          <p:nvPr>
            <p:ph idx="1"/>
          </p:nvPr>
        </p:nvSpPr>
        <p:spPr>
          <a:xfrm>
            <a:off x="100013" y="739775"/>
            <a:ext cx="8229600" cy="5665788"/>
          </a:xfrm>
        </p:spPr>
        <p:txBody>
          <a:bodyPr vert="horz" wrap="square" lIns="91440" tIns="45720" rIns="91440" bIns="45720" numCol="1" rtlCol="0" anchor="t" anchorCtr="0" compatLnSpc="1">
            <a:normAutofit fontScale="85000" lnSpcReduction="20000"/>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è"/>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Should be applied under full aseptic conditions.</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a:t>
            </a: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Gently part the labia using your left hand.</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a:t>
            </a: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With your right hand gently insert </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a lightly lubricated</a:t>
            </a:r>
            <a:r>
              <a:rPr kumimoji="0" lang="en-US" altLang="en-US" sz="2000" b="0" i="0" u="none" strike="noStrike" kern="1200" cap="none" spc="0" normalizeH="0" baseline="0" noProof="0" dirty="0" smtClean="0">
                <a:ln>
                  <a:noFill/>
                </a:ln>
                <a:solidFill>
                  <a:srgbClr val="FF0000"/>
                </a:solidFill>
                <a:effectLst/>
                <a:uLnTx/>
                <a:uFillTx/>
                <a:latin typeface="Berlin Sans FB" panose="020E0602020502020306" pitchFamily="34" charset="0"/>
                <a:ea typeface="+mn-ea"/>
                <a:cs typeface="+mn-cs"/>
              </a:rPr>
              <a:t>**</a:t>
            </a: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bivalve speculum</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with the blades </a:t>
            </a:r>
            <a:r>
              <a:rPr kumimoji="0" lang="en-US" altLang="en-US" sz="2000" b="1"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vertical</a:t>
            </a: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, fully into</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the vagina.</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sym typeface="Wingdings" panose="05000000000000000000" pitchFamily="2" charset="2"/>
              </a:rPr>
              <a:t>R</a:t>
            </a: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otating the speculum 90o so that the </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handles point anteriorly and the  blades</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are now horizontal ,Slowly open the</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blades and see </a:t>
            </a:r>
            <a:r>
              <a:rPr kumimoji="0" lang="en-US" altLang="en-US" sz="2000" b="1" i="0" u="sng"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the cervix </a:t>
            </a: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between them.</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Note any discharge or vaginal or cervical</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None/>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abnormalities</a:t>
            </a:r>
            <a:endPar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Char char="-"/>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In this tool we can examine both the </a:t>
            </a:r>
            <a:r>
              <a:rPr kumimoji="0" lang="en-US" altLang="en-US" sz="2000" b="1"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rPr>
              <a:t>cervix</a:t>
            </a:r>
            <a:endParaRPr kumimoji="0" lang="en-US" altLang="en-US" sz="2000" b="1"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Tx/>
              <a:buChar char="-"/>
              <a:defRPr/>
            </a:pPr>
            <a:r>
              <a:rPr kumimoji="0" lang="en-US" altLang="en-US" sz="20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and the </a:t>
            </a:r>
            <a:r>
              <a:rPr kumimoji="0" lang="en-US" altLang="en-US" sz="2000" b="1"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rPr>
              <a:t>lateral vaginal walls</a:t>
            </a:r>
            <a:endParaRPr kumimoji="0" lang="en-US" altLang="en-US" sz="2000" b="1" i="0" u="none" strike="noStrike" kern="1200" cap="none" spc="0" normalizeH="0" baseline="0" noProof="0" dirty="0" smtClean="0">
              <a:ln>
                <a:noFill/>
              </a:ln>
              <a:solidFill>
                <a:srgbClr val="002060"/>
              </a:solidFill>
              <a:effectLst/>
              <a:uLnTx/>
              <a:uFillTx/>
              <a:latin typeface="Berlin Sans FB" panose="020E0602020502020306" pitchFamily="34" charset="0"/>
              <a:ea typeface="+mn-ea"/>
              <a:cs typeface="+mn-cs"/>
            </a:endParaRPr>
          </a:p>
        </p:txBody>
      </p:sp>
      <p:pic>
        <p:nvPicPr>
          <p:cNvPr id="7171" name="Picture 4"/>
          <p:cNvPicPr>
            <a:picLocks noChangeAspect="1" noChangeArrowheads="1"/>
          </p:cNvPicPr>
          <p:nvPr/>
        </p:nvPicPr>
        <p:blipFill>
          <a:blip r:embed="rId1"/>
          <a:srcRect/>
          <a:stretch>
            <a:fillRect/>
          </a:stretch>
        </p:blipFill>
        <p:spPr bwMode="auto">
          <a:xfrm>
            <a:off x="4894263" y="3876675"/>
            <a:ext cx="3990975" cy="235743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7172" name="Picture 5"/>
          <p:cNvPicPr>
            <a:picLocks noChangeAspect="1" noChangeArrowheads="1"/>
          </p:cNvPicPr>
          <p:nvPr/>
        </p:nvPicPr>
        <p:blipFill>
          <a:blip r:embed="rId2"/>
          <a:srcRect/>
          <a:stretch>
            <a:fillRect/>
          </a:stretch>
        </p:blipFill>
        <p:spPr bwMode="auto">
          <a:xfrm>
            <a:off x="4884738" y="1371600"/>
            <a:ext cx="4000500" cy="220186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 name="Right Arrow 1"/>
          <p:cNvSpPr/>
          <p:nvPr/>
        </p:nvSpPr>
        <p:spPr>
          <a:xfrm>
            <a:off x="4344988" y="2184400"/>
            <a:ext cx="10795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Right Arrow 6"/>
          <p:cNvSpPr/>
          <p:nvPr/>
        </p:nvSpPr>
        <p:spPr>
          <a:xfrm>
            <a:off x="4344988" y="4494213"/>
            <a:ext cx="10795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مستطيل 3"/>
          <p:cNvSpPr/>
          <p:nvPr/>
        </p:nvSpPr>
        <p:spPr>
          <a:xfrm>
            <a:off x="571472" y="571480"/>
            <a:ext cx="3707580" cy="9220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Station</a:t>
            </a:r>
            <a:r>
              <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 </a:t>
            </a:r>
            <a:r>
              <a:rPr kumimoji="0" 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a:t>
            </a:r>
            <a:r>
              <a:rPr kumimoji="0" lang="en-GB" alt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rPr>
              <a:t>4</a:t>
            </a:r>
            <a:endParaRPr kumimoji="0" lang="en-GB" altLang="en-US" sz="5400" b="1" i="0" u="none" strike="noStrike" kern="1200" cap="none" spc="0" normalizeH="0" baseline="0" noProof="0" dirty="0">
              <a:ln w="11430"/>
              <a:solidFill>
                <a:srgbClr val="055F09"/>
              </a:solidFill>
              <a:effectLst>
                <a:outerShdw blurRad="50800" dist="39000" dir="5460000" algn="tl">
                  <a:srgbClr val="000000">
                    <a:alpha val="38000"/>
                  </a:srgbClr>
                </a:outerShdw>
              </a:effectLst>
              <a:uLnTx/>
              <a:uFillTx/>
              <a:latin typeface="Berlin Sans FB Demi" panose="020E0802020502020306" pitchFamily="34" charset="0"/>
              <a:ea typeface="+mn-ea"/>
              <a:cs typeface="Arial" panose="020B0604020202020204" pitchFamily="34" charset="0"/>
            </a:endParaRPr>
          </a:p>
        </p:txBody>
      </p:sp>
      <p:pic>
        <p:nvPicPr>
          <p:cNvPr id="91139" name="Picture 2"/>
          <p:cNvPicPr>
            <a:picLocks noChangeAspect="1"/>
          </p:cNvPicPr>
          <p:nvPr/>
        </p:nvPicPr>
        <p:blipFill>
          <a:blip r:embed="rId1"/>
          <a:stretch>
            <a:fillRect/>
          </a:stretch>
        </p:blipFill>
        <p:spPr>
          <a:xfrm>
            <a:off x="785813" y="1857375"/>
            <a:ext cx="5715000" cy="3211513"/>
          </a:xfrm>
          <a:prstGeom prst="rect">
            <a:avLst/>
          </a:prstGeom>
          <a:noFill/>
          <a:ln w="9525" cap="flat" cmpd="sng">
            <a:solidFill>
              <a:srgbClr val="055F09"/>
            </a:solidFill>
            <a:prstDash val="solid"/>
            <a:miter/>
            <a:headEnd type="none" w="med" len="med"/>
            <a:tailEnd type="none" w="med" len="med"/>
          </a:ln>
        </p:spPr>
      </p:pic>
      <p:pic>
        <p:nvPicPr>
          <p:cNvPr id="91140" name="Picture 3"/>
          <p:cNvPicPr>
            <a:picLocks noChangeAspect="1"/>
          </p:cNvPicPr>
          <p:nvPr/>
        </p:nvPicPr>
        <p:blipFill>
          <a:blip r:embed="rId2"/>
          <a:stretch>
            <a:fillRect/>
          </a:stretch>
        </p:blipFill>
        <p:spPr>
          <a:xfrm>
            <a:off x="6572250" y="1785938"/>
            <a:ext cx="2076450" cy="3448050"/>
          </a:xfrm>
          <a:prstGeom prst="rect">
            <a:avLst/>
          </a:prstGeom>
          <a:noFill/>
          <a:ln w="9525">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62" name="Picture 2"/>
          <p:cNvPicPr>
            <a:picLocks noChangeAspect="1"/>
          </p:cNvPicPr>
          <p:nvPr/>
        </p:nvPicPr>
        <p:blipFill>
          <a:blip r:embed="rId1"/>
          <a:stretch>
            <a:fillRect/>
          </a:stretch>
        </p:blipFill>
        <p:spPr>
          <a:xfrm>
            <a:off x="1516063" y="1071563"/>
            <a:ext cx="6216650" cy="4924425"/>
          </a:xfrm>
          <a:prstGeom prst="rect">
            <a:avLst/>
          </a:prstGeom>
          <a:noFill/>
          <a:ln w="9525" cap="flat" cmpd="sng">
            <a:solidFill>
              <a:srgbClr val="055F09"/>
            </a:solidFill>
            <a:prstDash val="solid"/>
            <a:miter/>
            <a:headEnd type="none" w="med" len="med"/>
            <a:tailEnd type="none" w="med" len="me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4" name="Content Placeholder 3" descr="خ"/>
          <p:cNvPicPr>
            <a:picLocks noChangeAspect="1"/>
          </p:cNvPicPr>
          <p:nvPr>
            <p:ph sz="half" idx="1"/>
          </p:nvPr>
        </p:nvPicPr>
        <p:blipFill>
          <a:blip r:embed="rId1"/>
          <a:srcRect b="12232"/>
          <a:stretch>
            <a:fillRect/>
          </a:stretch>
        </p:blipFill>
        <p:spPr>
          <a:xfrm>
            <a:off x="240665" y="1475740"/>
            <a:ext cx="4010025" cy="3906520"/>
          </a:xfrm>
          <a:prstGeom prst="rect">
            <a:avLst/>
          </a:prstGeom>
        </p:spPr>
      </p:pic>
      <p:pic>
        <p:nvPicPr>
          <p:cNvPr id="5" name="Content Placeholder 4" descr="images (1)"/>
          <p:cNvPicPr>
            <a:picLocks noChangeAspect="1"/>
          </p:cNvPicPr>
          <p:nvPr>
            <p:ph sz="half" idx="2"/>
          </p:nvPr>
        </p:nvPicPr>
        <p:blipFill>
          <a:blip r:embed="rId2"/>
          <a:srcRect b="10885"/>
          <a:stretch>
            <a:fillRect/>
          </a:stretch>
        </p:blipFill>
        <p:spPr>
          <a:xfrm>
            <a:off x="4634230" y="1475740"/>
            <a:ext cx="3927475" cy="39985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عنوان 1"/>
          <p:cNvSpPr>
            <a:spLocks noGrp="1"/>
          </p:cNvSpPr>
          <p:nvPr>
            <p:ph type="title"/>
          </p:nvPr>
        </p:nvSpPr>
        <p:spPr>
          <a:xfrm>
            <a:off x="428625" y="357188"/>
            <a:ext cx="8229600" cy="1143000"/>
          </a:xfrm>
          <a:ln/>
        </p:spPr>
        <p:txBody>
          <a:bodyPr vert="horz" wrap="square" lIns="91440" tIns="45720" rIns="91440" bIns="45720" anchor="t"/>
          <a:p>
            <a:pPr defTabSz="457200" eaLnBrk="1" hangingPunct="1">
              <a:buNone/>
            </a:pPr>
            <a:r>
              <a:rPr lang="en-US" altLang="en-US" sz="2800" kern="1200" dirty="0">
                <a:solidFill>
                  <a:srgbClr val="002060"/>
                </a:solidFill>
                <a:latin typeface="Cooper Black" panose="0208090404030B020404" pitchFamily="18" charset="0"/>
                <a:ea typeface="+mj-ea"/>
                <a:cs typeface="+mj-cs"/>
              </a:rPr>
              <a:t>bivalve speculum  examination Indications and uses :</a:t>
            </a:r>
            <a:endParaRPr lang="ar-JO" altLang="en-US" sz="2800" kern="1200" dirty="0">
              <a:solidFill>
                <a:srgbClr val="002060"/>
              </a:solidFill>
              <a:latin typeface="Cooper Black" panose="0208090404030B020404" pitchFamily="18" charset="0"/>
              <a:ea typeface="Tahoma" panose="020B0604030504040204" pitchFamily="34" charset="0"/>
              <a:cs typeface="+mj-cs"/>
            </a:endParaRPr>
          </a:p>
        </p:txBody>
      </p:sp>
      <p:sp>
        <p:nvSpPr>
          <p:cNvPr id="13315" name="عنصر نائب للمحتوى 2"/>
          <p:cNvSpPr>
            <a:spLocks noGrp="1"/>
          </p:cNvSpPr>
          <p:nvPr>
            <p:ph idx="1"/>
          </p:nvPr>
        </p:nvSpPr>
        <p:spPr>
          <a:xfrm>
            <a:off x="609600" y="2160588"/>
            <a:ext cx="6348413" cy="3881438"/>
          </a:xfrm>
        </p:spPr>
        <p:txBody>
          <a:bodyPr vert="horz" wrap="square" lIns="91440" tIns="45720" rIns="91440" bIns="45720" numCol="1" rtlCol="0" anchor="t" anchorCtr="0" compatLnSpc="1">
            <a:normAutofit fontScale="70000" lnSpcReduction="20000"/>
          </a:bodyPr>
          <a:lstStyle/>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To perform a </a:t>
            </a:r>
            <a:r>
              <a:rPr kumimoji="0" lang="en-US" altLang="en-US" sz="2400" b="0" i="0" u="none" strike="noStrike" kern="1200" cap="none" spc="0" normalizeH="0" baseline="0" noProof="0" dirty="0" smtClean="0">
                <a:ln>
                  <a:noFill/>
                </a:ln>
                <a:solidFill>
                  <a:srgbClr val="FF0000"/>
                </a:solidFill>
                <a:effectLst/>
                <a:uLnTx/>
                <a:uFillTx/>
                <a:latin typeface="Berlin Sans FB" panose="020E0602020502020306" pitchFamily="34" charset="0"/>
                <a:ea typeface="+mn-ea"/>
                <a:cs typeface="+mn-cs"/>
              </a:rPr>
              <a:t>cervical smear</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To inspect the cervix for any lacerations or polyps.</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To examine for vaginal discharge. </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To examine for vaginal bleeding .</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Apical vaginal prolapse</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To take a </a:t>
            </a:r>
            <a:r>
              <a:rPr kumimoji="0" lang="en-US" altLang="en-US" sz="2400" b="0" i="0" u="none" strike="noStrike" kern="1200" cap="none" spc="0" normalizeH="0" baseline="0" noProof="0" dirty="0" smtClean="0">
                <a:ln>
                  <a:noFill/>
                </a:ln>
                <a:solidFill>
                  <a:srgbClr val="FF0000"/>
                </a:solidFill>
                <a:effectLst/>
                <a:uLnTx/>
                <a:uFillTx/>
                <a:latin typeface="Berlin Sans FB" panose="020E0602020502020306" pitchFamily="34" charset="0"/>
                <a:ea typeface="+mn-ea"/>
                <a:cs typeface="+mn-cs"/>
              </a:rPr>
              <a:t>high vaginal swab </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or </a:t>
            </a:r>
            <a:r>
              <a:rPr kumimoji="0" lang="en-US" altLang="en-US" sz="2400" b="0" i="0" u="none" strike="noStrike" kern="1200" cap="none" spc="0" normalizeH="0" baseline="0" noProof="0" dirty="0" err="1" smtClean="0">
                <a:ln>
                  <a:noFill/>
                </a:ln>
                <a:solidFill>
                  <a:schemeClr val="tx1">
                    <a:lumMod val="75000"/>
                    <a:lumOff val="25000"/>
                  </a:schemeClr>
                </a:solidFill>
                <a:effectLst/>
                <a:uLnTx/>
                <a:uFillTx/>
                <a:latin typeface="Berlin Sans FB" panose="020E0602020502020306" pitchFamily="34" charset="0"/>
                <a:ea typeface="+mn-ea"/>
                <a:cs typeface="+mn-cs"/>
              </a:rPr>
              <a:t>endocervical</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swab for culture </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To insert, remove and follow up of IUD .</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To conﬁrm potential rupture of membranes.</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For doing </a:t>
            </a:r>
            <a:r>
              <a:rPr kumimoji="0" lang="en-US" altLang="en-US" sz="2400" b="0" i="0" u="none" strike="noStrike" kern="1200" cap="none" spc="0" normalizeH="0" baseline="0" noProof="0" dirty="0" err="1" smtClean="0">
                <a:ln>
                  <a:noFill/>
                </a:ln>
                <a:solidFill>
                  <a:schemeClr val="tx1">
                    <a:lumMod val="75000"/>
                    <a:lumOff val="25000"/>
                  </a:schemeClr>
                </a:solidFill>
                <a:effectLst/>
                <a:uLnTx/>
                <a:uFillTx/>
                <a:latin typeface="Berlin Sans FB" panose="020E0602020502020306" pitchFamily="34" charset="0"/>
                <a:ea typeface="+mn-ea"/>
                <a:cs typeface="+mn-cs"/>
              </a:rPr>
              <a:t>hysterosalpingogram</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HSG</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For embryo transfer in case of “IVF” </a:t>
            </a:r>
            <a:endPar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lumMod val="75000"/>
                </a:schemeClr>
              </a:buClr>
              <a:buSzPct val="80000"/>
              <a:buFont typeface="Wingdings" panose="05000000000000000000" pitchFamily="2" charset="2"/>
              <a:buChar char="ü"/>
              <a:defRPr/>
            </a:pP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For Office </a:t>
            </a:r>
            <a:r>
              <a:rPr kumimoji="0" lang="en-US" altLang="en-US" sz="2400" b="0" i="0" u="none" strike="noStrike" kern="1200" cap="none" spc="0" normalizeH="0" baseline="0" noProof="0" dirty="0" err="1" smtClean="0">
                <a:ln>
                  <a:noFill/>
                </a:ln>
                <a:solidFill>
                  <a:schemeClr val="tx1">
                    <a:lumMod val="75000"/>
                    <a:lumOff val="25000"/>
                  </a:schemeClr>
                </a:solidFill>
                <a:effectLst/>
                <a:uLnTx/>
                <a:uFillTx/>
                <a:latin typeface="Berlin Sans FB" panose="020E0602020502020306" pitchFamily="34" charset="0"/>
                <a:ea typeface="+mn-ea"/>
                <a:cs typeface="+mn-cs"/>
              </a:rPr>
              <a:t>hysteroscope</a:t>
            </a:r>
            <a:r>
              <a:rPr kumimoji="0" lang="en-US"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rPr>
              <a:t> </a:t>
            </a:r>
            <a:endParaRPr kumimoji="0" lang="ar-JO" altLang="en-US" sz="2400" b="0" i="0" u="none" strike="noStrike" kern="1200" cap="none" spc="0" normalizeH="0" baseline="0" noProof="0" dirty="0" smtClean="0">
              <a:ln>
                <a:noFill/>
              </a:ln>
              <a:solidFill>
                <a:schemeClr val="tx1">
                  <a:lumMod val="75000"/>
                  <a:lumOff val="25000"/>
                </a:schemeClr>
              </a:solidFill>
              <a:effectLst/>
              <a:uLnTx/>
              <a:uFillTx/>
              <a:latin typeface="Berlin Sans FB" panose="020E0602020502020306" pitchFamily="34" charset="0"/>
              <a:ea typeface="+mn-ea"/>
              <a:cs typeface="+mn-cs"/>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28363</Words>
  <Application>WPS Presentation</Application>
  <PresentationFormat>On-screen Show (4:3)</PresentationFormat>
  <Paragraphs>921</Paragraphs>
  <Slides>82</Slides>
  <Notes>10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82</vt:i4>
      </vt:variant>
    </vt:vector>
  </HeadingPairs>
  <TitlesOfParts>
    <vt:vector size="103" baseType="lpstr">
      <vt:lpstr>Arial</vt:lpstr>
      <vt:lpstr>SimSun</vt:lpstr>
      <vt:lpstr>Wingdings</vt:lpstr>
      <vt:lpstr>Trebuchet MS</vt:lpstr>
      <vt:lpstr>Wingdings 3</vt:lpstr>
      <vt:lpstr>Calibri</vt:lpstr>
      <vt:lpstr>Aharoni</vt:lpstr>
      <vt:lpstr>Snickles</vt:lpstr>
      <vt:lpstr>Tahoma</vt:lpstr>
      <vt:lpstr>Berlin Sans FB Demi</vt:lpstr>
      <vt:lpstr>Cooper Black</vt:lpstr>
      <vt:lpstr>Berlin Sans FB</vt:lpstr>
      <vt:lpstr>+mj-lt</vt:lpstr>
      <vt:lpstr>Times New Roman</vt:lpstr>
      <vt:lpstr>Candara</vt:lpstr>
      <vt:lpstr>Calibri Light</vt:lpstr>
      <vt:lpstr>Microsoft YaHei</vt:lpstr>
      <vt:lpstr/>
      <vt:lpstr>Arial Unicode MS</vt:lpstr>
      <vt:lpstr>Facet</vt:lpstr>
      <vt:lpstr>1_Facet</vt:lpstr>
      <vt:lpstr> OBS\GYN LABs Summary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Group 2 station ,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hpg6</cp:lastModifiedBy>
  <cp:revision>839</cp:revision>
  <dcterms:created xsi:type="dcterms:W3CDTF">2010-05-23T14:28:12Z</dcterms:created>
  <dcterms:modified xsi:type="dcterms:W3CDTF">2020-11-20T22:38:32Z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