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88" r:id="rId5"/>
    <p:sldId id="260" r:id="rId6"/>
    <p:sldId id="261" r:id="rId7"/>
    <p:sldId id="262" r:id="rId8"/>
    <p:sldId id="263" r:id="rId9"/>
    <p:sldId id="264" r:id="rId10"/>
    <p:sldId id="265" r:id="rId11"/>
    <p:sldId id="286" r:id="rId12"/>
    <p:sldId id="266" r:id="rId13"/>
    <p:sldId id="287" r:id="rId14"/>
    <p:sldId id="267" r:id="rId15"/>
    <p:sldId id="269" r:id="rId16"/>
    <p:sldId id="270" r:id="rId17"/>
    <p:sldId id="271" r:id="rId18"/>
    <p:sldId id="272" r:id="rId19"/>
    <p:sldId id="275" r:id="rId20"/>
    <p:sldId id="273" r:id="rId21"/>
    <p:sldId id="274" r:id="rId22"/>
    <p:sldId id="276" r:id="rId23"/>
    <p:sldId id="277" r:id="rId24"/>
    <p:sldId id="278" r:id="rId25"/>
    <p:sldId id="280" r:id="rId26"/>
    <p:sldId id="285" r:id="rId27"/>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1C76885-E80F-49E2-9EB4-36904362EE51}" type="datetimeFigureOut">
              <a:rPr lang="ar-JO" smtClean="0"/>
              <a:t>08/04/1441</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0922804-BE3A-438A-B9D0-2D45C5A543AD}" type="slidenum">
              <a:rPr lang="ar-JO" smtClean="0"/>
              <a:t>‹#›</a:t>
            </a:fld>
            <a:endParaRPr lang="ar-JO"/>
          </a:p>
        </p:txBody>
      </p:sp>
    </p:spTree>
    <p:extLst>
      <p:ext uri="{BB962C8B-B14F-4D97-AF65-F5344CB8AC3E}">
        <p14:creationId xmlns:p14="http://schemas.microsoft.com/office/powerpoint/2010/main" val="308412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4672A-3C4A-4059-9444-7402BCD23E6A}" type="slidenum">
              <a:rPr lang="en-US" altLang="ar-JO"/>
              <a:pPr/>
              <a:t>15</a:t>
            </a:fld>
            <a:endParaRPr lang="en-US" altLang="ar-JO"/>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CA" altLang="ar-JO"/>
          </a:p>
        </p:txBody>
      </p:sp>
    </p:spTree>
    <p:extLst>
      <p:ext uri="{BB962C8B-B14F-4D97-AF65-F5344CB8AC3E}">
        <p14:creationId xmlns:p14="http://schemas.microsoft.com/office/powerpoint/2010/main" val="369989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D955-7978-4D77-AB60-B0E65E09B332}" type="slidenum">
              <a:rPr lang="en-US" altLang="ar-JO"/>
              <a:pPr/>
              <a:t>16</a:t>
            </a:fld>
            <a:endParaRPr lang="en-US" altLang="ar-JO"/>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CA" altLang="ar-JO"/>
          </a:p>
        </p:txBody>
      </p:sp>
    </p:spTree>
    <p:extLst>
      <p:ext uri="{BB962C8B-B14F-4D97-AF65-F5344CB8AC3E}">
        <p14:creationId xmlns:p14="http://schemas.microsoft.com/office/powerpoint/2010/main" val="139345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E70E1-0214-4CEE-88FE-5B9BFF7F2299}" type="slidenum">
              <a:rPr lang="en-US" altLang="ar-JO"/>
              <a:pPr/>
              <a:t>17</a:t>
            </a:fld>
            <a:endParaRPr lang="en-US" altLang="ar-JO"/>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CA" altLang="ar-JO"/>
          </a:p>
        </p:txBody>
      </p:sp>
    </p:spTree>
    <p:extLst>
      <p:ext uri="{BB962C8B-B14F-4D97-AF65-F5344CB8AC3E}">
        <p14:creationId xmlns:p14="http://schemas.microsoft.com/office/powerpoint/2010/main" val="28358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1DD4C-1B18-4175-B28E-FA1DB72518E3}" type="slidenum">
              <a:rPr lang="en-US" altLang="ar-JO"/>
              <a:pPr/>
              <a:t>18</a:t>
            </a:fld>
            <a:endParaRPr lang="en-US" altLang="ar-JO"/>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CA" altLang="ar-JO"/>
          </a:p>
        </p:txBody>
      </p:sp>
    </p:spTree>
    <p:extLst>
      <p:ext uri="{BB962C8B-B14F-4D97-AF65-F5344CB8AC3E}">
        <p14:creationId xmlns:p14="http://schemas.microsoft.com/office/powerpoint/2010/main" val="254042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FD8CC-B72C-4739-84A3-D9F9A709A24A}" type="slidenum">
              <a:rPr lang="en-US" altLang="ar-JO"/>
              <a:pPr/>
              <a:t>20</a:t>
            </a:fld>
            <a:endParaRPr lang="en-US" altLang="ar-JO"/>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CA" altLang="ar-JO"/>
          </a:p>
        </p:txBody>
      </p:sp>
    </p:spTree>
    <p:extLst>
      <p:ext uri="{BB962C8B-B14F-4D97-AF65-F5344CB8AC3E}">
        <p14:creationId xmlns:p14="http://schemas.microsoft.com/office/powerpoint/2010/main" val="417119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3E2B1-8BED-45ED-8C23-1E258ABA9AF8}" type="slidenum">
              <a:rPr lang="en-US" altLang="ar-JO"/>
              <a:pPr/>
              <a:t>21</a:t>
            </a:fld>
            <a:endParaRPr lang="en-US" altLang="ar-JO"/>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CA" altLang="ar-JO"/>
          </a:p>
        </p:txBody>
      </p:sp>
    </p:spTree>
    <p:extLst>
      <p:ext uri="{BB962C8B-B14F-4D97-AF65-F5344CB8AC3E}">
        <p14:creationId xmlns:p14="http://schemas.microsoft.com/office/powerpoint/2010/main" val="108686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B89DD0CF-516D-4DD3-89A4-AA514FE539BD}" type="datetimeFigureOut">
              <a:rPr lang="ar-JO" smtClean="0"/>
              <a:t>08/04/1441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260119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B89DD0CF-516D-4DD3-89A4-AA514FE539BD}" type="datetimeFigureOut">
              <a:rPr lang="ar-JO" smtClean="0"/>
              <a:t>08/04/1441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326940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B89DD0CF-516D-4DD3-89A4-AA514FE539BD}" type="datetimeFigureOut">
              <a:rPr lang="ar-JO" smtClean="0"/>
              <a:t>08/04/1441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52237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B89DD0CF-516D-4DD3-89A4-AA514FE539BD}" type="datetimeFigureOut">
              <a:rPr lang="ar-JO" smtClean="0"/>
              <a:t>08/04/1441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39130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9DD0CF-516D-4DD3-89A4-AA514FE539BD}" type="datetimeFigureOut">
              <a:rPr lang="ar-JO" smtClean="0"/>
              <a:t>08/04/1441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401649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B89DD0CF-516D-4DD3-89A4-AA514FE539BD}" type="datetimeFigureOut">
              <a:rPr lang="ar-JO" smtClean="0"/>
              <a:t>08/04/1441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323319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B89DD0CF-516D-4DD3-89A4-AA514FE539BD}" type="datetimeFigureOut">
              <a:rPr lang="ar-JO" smtClean="0"/>
              <a:t>08/04/1441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296450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B89DD0CF-516D-4DD3-89A4-AA514FE539BD}" type="datetimeFigureOut">
              <a:rPr lang="ar-JO" smtClean="0"/>
              <a:t>08/04/1441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67367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DD0CF-516D-4DD3-89A4-AA514FE539BD}" type="datetimeFigureOut">
              <a:rPr lang="ar-JO" smtClean="0"/>
              <a:t>08/04/1441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78830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9DD0CF-516D-4DD3-89A4-AA514FE539BD}" type="datetimeFigureOut">
              <a:rPr lang="ar-JO" smtClean="0"/>
              <a:t>08/04/1441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20461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9DD0CF-516D-4DD3-89A4-AA514FE539BD}" type="datetimeFigureOut">
              <a:rPr lang="ar-JO" smtClean="0"/>
              <a:t>08/04/1441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F47B9C2-83F1-4ED8-9A5A-FBEE1CF1800F}" type="slidenum">
              <a:rPr lang="ar-JO" smtClean="0"/>
              <a:t>‹#›</a:t>
            </a:fld>
            <a:endParaRPr lang="ar-JO"/>
          </a:p>
        </p:txBody>
      </p:sp>
    </p:spTree>
    <p:extLst>
      <p:ext uri="{BB962C8B-B14F-4D97-AF65-F5344CB8AC3E}">
        <p14:creationId xmlns:p14="http://schemas.microsoft.com/office/powerpoint/2010/main" val="301914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DD0CF-516D-4DD3-89A4-AA514FE539BD}" type="datetimeFigureOut">
              <a:rPr lang="ar-JO" smtClean="0"/>
              <a:t>08/04/1441</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7B9C2-83F1-4ED8-9A5A-FBEE1CF1800F}" type="slidenum">
              <a:rPr lang="ar-JO" smtClean="0"/>
              <a:t>‹#›</a:t>
            </a:fld>
            <a:endParaRPr lang="ar-JO"/>
          </a:p>
        </p:txBody>
      </p:sp>
    </p:spTree>
    <p:extLst>
      <p:ext uri="{BB962C8B-B14F-4D97-AF65-F5344CB8AC3E}">
        <p14:creationId xmlns:p14="http://schemas.microsoft.com/office/powerpoint/2010/main" val="70738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http://www.path.cam.ac.uk/~schisto/Lecture_Notes/Lecture_Pics/Tryp_graph.gif"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818" y="989013"/>
            <a:ext cx="9144000" cy="2387600"/>
          </a:xfrm>
        </p:spPr>
        <p:txBody>
          <a:bodyPr/>
          <a:lstStyle/>
          <a:p>
            <a:r>
              <a:rPr lang="en-US" dirty="0" smtClean="0"/>
              <a:t>Immunology of </a:t>
            </a:r>
            <a:r>
              <a:rPr lang="en-US" smtClean="0"/>
              <a:t>parasite infection</a:t>
            </a:r>
            <a:endParaRPr lang="ar-JO"/>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Dr.Eman </a:t>
            </a:r>
            <a:r>
              <a:rPr lang="en-US" kern="0" dirty="0" err="1">
                <a:solidFill>
                  <a:srgbClr val="009900"/>
                </a:solidFill>
                <a:effectLst>
                  <a:outerShdw blurRad="38100" dist="38100" dir="2700000" algn="tl">
                    <a:srgbClr val="000000"/>
                  </a:outerShdw>
                </a:effectLst>
                <a:latin typeface="Arial"/>
                <a:cs typeface="Arial"/>
              </a:rPr>
              <a:t>Albataineh</a:t>
            </a:r>
            <a:r>
              <a:rPr lang="en-US"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College of Medicine, </a:t>
            </a:r>
            <a:r>
              <a:rPr lang="en-US" kern="0" dirty="0" err="1">
                <a:solidFill>
                  <a:srgbClr val="009900"/>
                </a:solidFill>
                <a:effectLst>
                  <a:outerShdw blurRad="38100" dist="38100" dir="2700000" algn="tl">
                    <a:srgbClr val="000000"/>
                  </a:outerShdw>
                </a:effectLst>
                <a:latin typeface="Arial"/>
                <a:cs typeface="Arial"/>
              </a:rPr>
              <a:t>Mutah</a:t>
            </a:r>
            <a:r>
              <a:rPr lang="en-US"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Immunology, </a:t>
            </a:r>
          </a:p>
          <a:p>
            <a:endParaRPr lang="ar-JO" dirty="0"/>
          </a:p>
        </p:txBody>
      </p:sp>
    </p:spTree>
    <p:extLst>
      <p:ext uri="{BB962C8B-B14F-4D97-AF65-F5344CB8AC3E}">
        <p14:creationId xmlns:p14="http://schemas.microsoft.com/office/powerpoint/2010/main" val="49424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Role of Antibodies</a:t>
            </a:r>
          </a:p>
        </p:txBody>
      </p:sp>
      <p:sp>
        <p:nvSpPr>
          <p:cNvPr id="35843" name="Rectangle 3"/>
          <p:cNvSpPr>
            <a:spLocks noGrp="1" noChangeArrowheads="1"/>
          </p:cNvSpPr>
          <p:nvPr>
            <p:ph type="body" idx="1"/>
          </p:nvPr>
        </p:nvSpPr>
        <p:spPr/>
        <p:txBody>
          <a:bodyPr>
            <a:normAutofit fontScale="92500" lnSpcReduction="20000"/>
          </a:bodyPr>
          <a:lstStyle/>
          <a:p>
            <a:pPr>
              <a:defRPr/>
            </a:pPr>
            <a:r>
              <a:rPr lang="en-US" dirty="0" smtClean="0"/>
              <a:t>Infection </a:t>
            </a:r>
            <a:r>
              <a:rPr lang="en-US" dirty="0"/>
              <a:t>by protozoan parasites is associated with the production of IgG and IgM. </a:t>
            </a:r>
            <a:endParaRPr lang="en-US" dirty="0" smtClean="0"/>
          </a:p>
          <a:p>
            <a:pPr>
              <a:defRPr/>
            </a:pPr>
            <a:r>
              <a:rPr lang="en-US" dirty="0" smtClean="0"/>
              <a:t>With </a:t>
            </a:r>
            <a:r>
              <a:rPr lang="en-US" dirty="0"/>
              <a:t>helminths there is, in addition, the synthesis of substantial amounts of </a:t>
            </a:r>
            <a:r>
              <a:rPr lang="en-US" dirty="0" err="1"/>
              <a:t>IgE</a:t>
            </a:r>
            <a:r>
              <a:rPr lang="en-US" dirty="0" smtClean="0"/>
              <a:t>.</a:t>
            </a:r>
          </a:p>
          <a:p>
            <a:pPr>
              <a:defRPr/>
            </a:pPr>
            <a:r>
              <a:rPr lang="en-US" dirty="0" smtClean="0"/>
              <a:t> </a:t>
            </a:r>
            <a:r>
              <a:rPr lang="en-US" dirty="0"/>
              <a:t>IgA is produced in response to intestinal protozoa, such as </a:t>
            </a:r>
            <a:r>
              <a:rPr lang="en-US" dirty="0" err="1"/>
              <a:t>Entamoeba</a:t>
            </a:r>
            <a:r>
              <a:rPr lang="en-US" dirty="0"/>
              <a:t> </a:t>
            </a:r>
            <a:r>
              <a:rPr lang="en-US" dirty="0" err="1"/>
              <a:t>histolytica</a:t>
            </a:r>
            <a:r>
              <a:rPr lang="en-US" dirty="0"/>
              <a:t> and Giardia </a:t>
            </a:r>
            <a:r>
              <a:rPr lang="en-US" dirty="0" err="1"/>
              <a:t>lamblia</a:t>
            </a:r>
            <a:r>
              <a:rPr lang="en-US" dirty="0" smtClean="0"/>
              <a:t>.</a:t>
            </a:r>
          </a:p>
          <a:p>
            <a:pPr>
              <a:defRPr/>
            </a:pPr>
            <a:r>
              <a:rPr lang="en-US" dirty="0"/>
              <a:t>Antibody-dependent cell-mediated cytotoxicity has been shown to play a part in infections caused by a number of parasites, </a:t>
            </a:r>
            <a:r>
              <a:rPr lang="en-US" dirty="0" smtClean="0"/>
              <a:t>plasmodium </a:t>
            </a:r>
            <a:r>
              <a:rPr lang="en-US" dirty="0"/>
              <a:t>and filarial worms</a:t>
            </a:r>
            <a:endParaRPr lang="en-US" dirty="0" smtClean="0"/>
          </a:p>
          <a:p>
            <a:pPr>
              <a:defRPr/>
            </a:pPr>
            <a:r>
              <a:rPr lang="en-US" dirty="0" smtClean="0"/>
              <a:t>Antibodies </a:t>
            </a:r>
            <a:r>
              <a:rPr lang="en-US" dirty="0" smtClean="0"/>
              <a:t>have several functions on parasites</a:t>
            </a:r>
          </a:p>
          <a:p>
            <a:pPr lvl="1" eaLnBrk="1" hangingPunct="1">
              <a:buFont typeface="Wingdings" panose="05000000000000000000" pitchFamily="2" charset="2"/>
              <a:buNone/>
              <a:defRPr/>
            </a:pPr>
            <a:r>
              <a:rPr lang="en-US" dirty="0" smtClean="0"/>
              <a:t>-Act directly on protozoa</a:t>
            </a:r>
          </a:p>
          <a:p>
            <a:pPr lvl="1" eaLnBrk="1" hangingPunct="1">
              <a:buFont typeface="Wingdings" panose="05000000000000000000" pitchFamily="2" charset="2"/>
              <a:buNone/>
              <a:defRPr/>
            </a:pPr>
            <a:r>
              <a:rPr lang="en-US" dirty="0" smtClean="0"/>
              <a:t>-Block attachment to host cells</a:t>
            </a:r>
          </a:p>
          <a:p>
            <a:pPr lvl="1" eaLnBrk="1" hangingPunct="1">
              <a:buFont typeface="Wingdings" panose="05000000000000000000" pitchFamily="2" charset="2"/>
              <a:buNone/>
              <a:defRPr/>
            </a:pPr>
            <a:r>
              <a:rPr lang="en-US" dirty="0" smtClean="0"/>
              <a:t>-Important for </a:t>
            </a:r>
            <a:r>
              <a:rPr lang="en-US" dirty="0" smtClean="0"/>
              <a:t>Phagocytosis</a:t>
            </a:r>
          </a:p>
          <a:p>
            <a:pPr lvl="1" eaLnBrk="1" hangingPunct="1">
              <a:buFont typeface="Wingdings" panose="05000000000000000000" pitchFamily="2" charset="2"/>
              <a:buNone/>
              <a:defRPr/>
            </a:pPr>
            <a:endParaRPr lang="en-US" dirty="0"/>
          </a:p>
          <a:p>
            <a:pPr lvl="1" eaLnBrk="1" hangingPunct="1">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3068208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Hypersensitivity reaction</a:t>
            </a:r>
            <a:endParaRPr lang="ar-JO" dirty="0"/>
          </a:p>
        </p:txBody>
      </p:sp>
      <p:sp>
        <p:nvSpPr>
          <p:cNvPr id="3" name="Content Placeholder 2"/>
          <p:cNvSpPr>
            <a:spLocks noGrp="1"/>
          </p:cNvSpPr>
          <p:nvPr>
            <p:ph idx="1"/>
          </p:nvPr>
        </p:nvSpPr>
        <p:spPr/>
        <p:txBody>
          <a:bodyPr/>
          <a:lstStyle/>
          <a:p>
            <a:r>
              <a:rPr lang="en-US" dirty="0" smtClean="0"/>
              <a:t>Type 1 mediated by IGE in worm and </a:t>
            </a:r>
            <a:r>
              <a:rPr lang="en-US" dirty="0" err="1" smtClean="0"/>
              <a:t>schistosomes</a:t>
            </a:r>
            <a:endParaRPr lang="en-US" dirty="0" smtClean="0"/>
          </a:p>
          <a:p>
            <a:r>
              <a:rPr lang="en-US" dirty="0" smtClean="0"/>
              <a:t>Type 4 mediated by macrophage and IFN gamma as in intracellular </a:t>
            </a:r>
            <a:r>
              <a:rPr lang="en-US" dirty="0" err="1" smtClean="0"/>
              <a:t>leishmania</a:t>
            </a:r>
            <a:r>
              <a:rPr lang="en-US" dirty="0" smtClean="0"/>
              <a:t> infection</a:t>
            </a:r>
            <a:endParaRPr lang="ar-JO" dirty="0"/>
          </a:p>
        </p:txBody>
      </p:sp>
    </p:spTree>
    <p:extLst>
      <p:ext uri="{BB962C8B-B14F-4D97-AF65-F5344CB8AC3E}">
        <p14:creationId xmlns:p14="http://schemas.microsoft.com/office/powerpoint/2010/main" val="18295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808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fontAlgn="base"/>
            <a:r>
              <a:rPr lang="en-US" b="1" dirty="0"/>
              <a:t>Inflammatory responses can be a consequence of eliminating parasitic infections</a:t>
            </a:r>
            <a:r>
              <a:rPr lang="en-US" dirty="0"/>
              <a:t>.</a:t>
            </a:r>
          </a:p>
          <a:p>
            <a:pPr fontAlgn="base"/>
            <a:r>
              <a:rPr lang="en-US" dirty="0"/>
              <a:t>• </a:t>
            </a:r>
            <a:r>
              <a:rPr lang="en-US" b="1" dirty="0"/>
              <a:t>Parasitic infections have </a:t>
            </a:r>
            <a:r>
              <a:rPr lang="en-US" b="1" dirty="0" err="1"/>
              <a:t>immunopathological</a:t>
            </a:r>
            <a:r>
              <a:rPr lang="en-US" b="1" dirty="0"/>
              <a:t> consequences.</a:t>
            </a:r>
            <a:r>
              <a:rPr lang="en-US" dirty="0"/>
              <a:t> Parasitic infections are associated with pathology, which can include autoimmunity, splenomegaly, and hepatomegaly. Much immunopathology may be mediated by the adaptive immune response.</a:t>
            </a:r>
          </a:p>
          <a:p>
            <a:endParaRPr lang="ar-JO" dirty="0"/>
          </a:p>
        </p:txBody>
      </p:sp>
    </p:spTree>
    <p:extLst>
      <p:ext uri="{BB962C8B-B14F-4D97-AF65-F5344CB8AC3E}">
        <p14:creationId xmlns:p14="http://schemas.microsoft.com/office/powerpoint/2010/main" val="291761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Untitled-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99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2057400" y="1066801"/>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ar-JO" sz="2400" b="1">
                <a:solidFill>
                  <a:schemeClr val="tx2"/>
                </a:solidFill>
              </a:rPr>
              <a:t>Parasite Immune Evasion  strategies.</a:t>
            </a:r>
          </a:p>
          <a:p>
            <a:endParaRPr lang="en-GB" altLang="ar-JO" sz="2400"/>
          </a:p>
          <a:p>
            <a:r>
              <a:rPr lang="en-GB" altLang="ar-JO" sz="2400"/>
              <a:t>Parasites need time in host to complete complex development, to reproduce (sexually or asexually) &amp; to ensure transmission.</a:t>
            </a:r>
          </a:p>
          <a:p>
            <a:r>
              <a:rPr lang="en-GB" altLang="ar-JO" sz="2400"/>
              <a:t> </a:t>
            </a:r>
          </a:p>
          <a:p>
            <a:r>
              <a:rPr lang="en-GB" altLang="ar-JO" sz="2400"/>
              <a:t>Chronic infections (from a few months to many years) are normal, therefore parasite needs to avoid immune elimination. </a:t>
            </a:r>
          </a:p>
          <a:p>
            <a:endParaRPr lang="en-GB" altLang="ar-JO" sz="2400"/>
          </a:p>
          <a:p>
            <a:r>
              <a:rPr lang="en-GB" altLang="ar-JO" sz="2400"/>
              <a:t>Parasites have evolved immune evasion strategies. </a:t>
            </a:r>
          </a:p>
          <a:p>
            <a:pPr>
              <a:spcBef>
                <a:spcPct val="50000"/>
              </a:spcBef>
            </a:pPr>
            <a:endParaRPr lang="en-GB" altLang="ar-JO" sz="2400" b="1">
              <a:solidFill>
                <a:schemeClr val="tx2"/>
              </a:solidFill>
            </a:endParaRPr>
          </a:p>
          <a:p>
            <a:pPr>
              <a:spcBef>
                <a:spcPct val="50000"/>
              </a:spcBef>
            </a:pPr>
            <a:endParaRPr lang="en-US" altLang="ar-JO" sz="2400" b="1">
              <a:solidFill>
                <a:schemeClr val="tx2"/>
              </a:solidFill>
            </a:endParaRPr>
          </a:p>
        </p:txBody>
      </p:sp>
    </p:spTree>
    <p:extLst>
      <p:ext uri="{BB962C8B-B14F-4D97-AF65-F5344CB8AC3E}">
        <p14:creationId xmlns:p14="http://schemas.microsoft.com/office/powerpoint/2010/main" val="139129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malaria blood sm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1"/>
            <a:ext cx="44196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3475" name="Rectangle 3"/>
          <p:cNvSpPr>
            <a:spLocks noChangeArrowheads="1"/>
          </p:cNvSpPr>
          <p:nvPr/>
        </p:nvSpPr>
        <p:spPr bwMode="auto">
          <a:xfrm>
            <a:off x="1752600" y="2514601"/>
            <a:ext cx="8610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ar-JO" b="1">
                <a:solidFill>
                  <a:schemeClr val="tx2"/>
                </a:solidFill>
              </a:rPr>
              <a:t>Protozoan immune evasion strategies.</a:t>
            </a:r>
          </a:p>
          <a:p>
            <a:endParaRPr lang="en-GB" altLang="ar-JO" b="1">
              <a:solidFill>
                <a:schemeClr val="tx2"/>
              </a:solidFill>
            </a:endParaRPr>
          </a:p>
          <a:p>
            <a:r>
              <a:rPr lang="en-GB" altLang="ar-JO" b="1">
                <a:solidFill>
                  <a:schemeClr val="tx2"/>
                </a:solidFill>
              </a:rPr>
              <a:t>1. Anatomical seclusion in the vertebrate host.</a:t>
            </a:r>
          </a:p>
          <a:p>
            <a:r>
              <a:rPr lang="en-GB" altLang="ar-JO"/>
              <a:t>Parasites may </a:t>
            </a:r>
            <a:r>
              <a:rPr lang="en-GB" altLang="ar-JO">
                <a:solidFill>
                  <a:schemeClr val="tx2"/>
                </a:solidFill>
              </a:rPr>
              <a:t>live intracellularly</a:t>
            </a:r>
            <a:r>
              <a:rPr lang="en-GB" altLang="ar-JO"/>
              <a:t>. By replicating inside host cell parasites avoid immune response. </a:t>
            </a:r>
          </a:p>
          <a:p>
            <a:endParaRPr lang="en-GB" altLang="ar-JO"/>
          </a:p>
          <a:p>
            <a:r>
              <a:rPr lang="en-GB" altLang="ar-JO" i="1"/>
              <a:t>Plasmodium</a:t>
            </a:r>
            <a:r>
              <a:rPr lang="en-GB" altLang="ar-JO"/>
              <a:t> lives inside Red Blood Cells (RBC’S) which have no nucleus, when infected not recognised by immune cells. Other stages of </a:t>
            </a:r>
            <a:r>
              <a:rPr lang="en-GB" altLang="ar-JO" i="1"/>
              <a:t>Plasmodium</a:t>
            </a:r>
            <a:r>
              <a:rPr lang="en-GB" altLang="ar-JO"/>
              <a:t> live inside liver cells. </a:t>
            </a:r>
          </a:p>
          <a:p>
            <a:endParaRPr lang="en-GB" altLang="ar-JO"/>
          </a:p>
          <a:p>
            <a:r>
              <a:rPr lang="en-GB" altLang="ar-JO" i="1"/>
              <a:t>Leishmania</a:t>
            </a:r>
            <a:r>
              <a:rPr lang="en-GB" altLang="ar-JO"/>
              <a:t> parasites and </a:t>
            </a:r>
            <a:r>
              <a:rPr lang="en-GB" altLang="ar-JO" i="1"/>
              <a:t>Trypanosoma cruzi</a:t>
            </a:r>
            <a:r>
              <a:rPr lang="en-GB" altLang="ar-JO"/>
              <a:t> live inside </a:t>
            </a:r>
            <a:r>
              <a:rPr lang="en-GB" altLang="ar-JO" b="1"/>
              <a:t>macrophages</a:t>
            </a:r>
            <a:r>
              <a:rPr lang="en-GB" altLang="ar-JO"/>
              <a:t>. </a:t>
            </a:r>
          </a:p>
          <a:p>
            <a:endParaRPr lang="en-US" altLang="ar-JO" b="1">
              <a:solidFill>
                <a:schemeClr val="tx2"/>
              </a:solidFill>
            </a:endParaRPr>
          </a:p>
        </p:txBody>
      </p:sp>
    </p:spTree>
    <p:extLst>
      <p:ext uri="{BB962C8B-B14F-4D97-AF65-F5344CB8AC3E}">
        <p14:creationId xmlns:p14="http://schemas.microsoft.com/office/powerpoint/2010/main" val="3420466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1828800" y="381000"/>
            <a:ext cx="80772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ar-JO" dirty="0"/>
          </a:p>
          <a:p>
            <a:r>
              <a:rPr lang="en-GB" altLang="ar-JO" b="1" dirty="0" smtClean="0">
                <a:solidFill>
                  <a:schemeClr val="tx2"/>
                </a:solidFill>
              </a:rPr>
              <a:t>2. </a:t>
            </a:r>
            <a:r>
              <a:rPr lang="en-GB" altLang="ar-JO" b="1" dirty="0">
                <a:solidFill>
                  <a:schemeClr val="tx2"/>
                </a:solidFill>
              </a:rPr>
              <a:t>Antigenic variation.</a:t>
            </a:r>
            <a:r>
              <a:rPr lang="en-GB" altLang="ar-JO" dirty="0">
                <a:solidFill>
                  <a:schemeClr val="tx2"/>
                </a:solidFill>
              </a:rPr>
              <a:t> </a:t>
            </a:r>
          </a:p>
          <a:p>
            <a:endParaRPr lang="en-GB" altLang="ar-JO" b="1" dirty="0">
              <a:solidFill>
                <a:schemeClr val="tx2"/>
              </a:solidFill>
            </a:endParaRPr>
          </a:p>
          <a:p>
            <a:r>
              <a:rPr lang="en-GB" altLang="ar-JO" dirty="0"/>
              <a:t>In </a:t>
            </a:r>
            <a:r>
              <a:rPr lang="en-GB" altLang="ar-JO" i="1" dirty="0"/>
              <a:t>Plasmodium</a:t>
            </a:r>
            <a:r>
              <a:rPr lang="en-GB" altLang="ar-JO" dirty="0"/>
              <a:t>, different stages of the life cycle express different antigens..</a:t>
            </a:r>
          </a:p>
          <a:p>
            <a:r>
              <a:rPr lang="en-GB" altLang="ar-JO" dirty="0"/>
              <a:t>Antigenic variation also occurs in the extracellular protozoan, </a:t>
            </a:r>
            <a:r>
              <a:rPr lang="en-GB" altLang="ar-JO" i="1" dirty="0"/>
              <a:t>Giardia </a:t>
            </a:r>
            <a:r>
              <a:rPr lang="en-GB" altLang="ar-JO" i="1" dirty="0" err="1"/>
              <a:t>lamblia</a:t>
            </a:r>
            <a:r>
              <a:rPr lang="en-GB" altLang="ar-JO" i="1" dirty="0"/>
              <a:t>, </a:t>
            </a:r>
            <a:r>
              <a:rPr lang="en-GB" altLang="ar-JO" dirty="0"/>
              <a:t>and in the trypanosome</a:t>
            </a:r>
            <a:r>
              <a:rPr lang="en-GB" altLang="ar-JO" i="1" dirty="0"/>
              <a:t> T. </a:t>
            </a:r>
            <a:r>
              <a:rPr lang="en-GB" altLang="ar-JO" i="1" dirty="0" err="1"/>
              <a:t>brucei</a:t>
            </a:r>
            <a:r>
              <a:rPr lang="en-GB" altLang="ar-JO" dirty="0"/>
              <a:t>. Trypanosomes have  “gene cassettes” of variant surface glycoproteins (VSG’s) which allow them to switch to different VSG. VSG is switched regularly. The effect of this is that host mounts immune response to current VSG but parasite is already switching VSG to another type which is not recognised by the host</a:t>
            </a:r>
          </a:p>
          <a:p>
            <a:endParaRPr lang="en-GB" altLang="ar-JO" dirty="0"/>
          </a:p>
          <a:p>
            <a:pPr>
              <a:spcBef>
                <a:spcPct val="50000"/>
              </a:spcBef>
            </a:pPr>
            <a:endParaRPr lang="en-US" altLang="ar-JO" dirty="0"/>
          </a:p>
        </p:txBody>
      </p:sp>
      <p:pic>
        <p:nvPicPr>
          <p:cNvPr id="235523" name="Picture 3" descr="try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046664"/>
            <a:ext cx="3276600" cy="1239837"/>
          </a:xfrm>
          <a:prstGeom prst="rect">
            <a:avLst/>
          </a:prstGeom>
          <a:noFill/>
          <a:extLst>
            <a:ext uri="{909E8E84-426E-40DD-AFC4-6F175D3DCCD1}">
              <a14:hiddenFill xmlns:a14="http://schemas.microsoft.com/office/drawing/2010/main">
                <a:solidFill>
                  <a:srgbClr val="FFFFFF"/>
                </a:solidFill>
              </a14:hiddenFill>
            </a:ext>
          </a:extLst>
        </p:spPr>
      </p:pic>
      <p:grpSp>
        <p:nvGrpSpPr>
          <p:cNvPr id="235524" name="Group 4"/>
          <p:cNvGrpSpPr>
            <a:grpSpLocks/>
          </p:cNvGrpSpPr>
          <p:nvPr/>
        </p:nvGrpSpPr>
        <p:grpSpPr bwMode="auto">
          <a:xfrm>
            <a:off x="5562600" y="5181600"/>
            <a:ext cx="4572000" cy="1503560"/>
            <a:chOff x="748" y="1842"/>
            <a:chExt cx="4627" cy="2425"/>
          </a:xfrm>
        </p:grpSpPr>
        <p:pic>
          <p:nvPicPr>
            <p:cNvPr id="235525" name="Picture 5" descr="http://www.path.cam.ac.uk/~schisto/Lecture_Notes/Lecture_Pics/Tryp_graph.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48" y="1842"/>
              <a:ext cx="4627" cy="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26" name="Rectangle 6"/>
            <p:cNvSpPr>
              <a:spLocks noChangeArrowheads="1"/>
            </p:cNvSpPr>
            <p:nvPr/>
          </p:nvSpPr>
          <p:spPr bwMode="auto">
            <a:xfrm>
              <a:off x="780" y="3522"/>
              <a:ext cx="187" cy="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en-GB" altLang="ar-JO" sz="2400">
                <a:latin typeface="Times New Roman" panose="02020603050405020304" pitchFamily="18" charset="0"/>
              </a:endParaRPr>
            </a:p>
          </p:txBody>
        </p:sp>
      </p:grpSp>
    </p:spTree>
    <p:extLst>
      <p:ext uri="{BB962C8B-B14F-4D97-AF65-F5344CB8AC3E}">
        <p14:creationId xmlns:p14="http://schemas.microsoft.com/office/powerpoint/2010/main" val="2166154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2057400" y="990601"/>
            <a:ext cx="81534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ar-JO" dirty="0" smtClean="0">
                <a:solidFill>
                  <a:schemeClr val="tx2"/>
                </a:solidFill>
              </a:rPr>
              <a:t>3</a:t>
            </a:r>
            <a:r>
              <a:rPr lang="en-GB" altLang="ar-JO" b="1" dirty="0" smtClean="0">
                <a:solidFill>
                  <a:schemeClr val="tx2"/>
                </a:solidFill>
              </a:rPr>
              <a:t>. </a:t>
            </a:r>
            <a:r>
              <a:rPr lang="en-GB" altLang="ar-JO" b="1" dirty="0">
                <a:solidFill>
                  <a:schemeClr val="tx2"/>
                </a:solidFill>
              </a:rPr>
              <a:t>Shedding</a:t>
            </a:r>
            <a:r>
              <a:rPr lang="en-GB" altLang="ar-JO" dirty="0">
                <a:solidFill>
                  <a:schemeClr val="tx2"/>
                </a:solidFill>
              </a:rPr>
              <a:t> or replacement of surface</a:t>
            </a:r>
            <a:r>
              <a:rPr lang="en-GB" altLang="ar-JO" dirty="0"/>
              <a:t> e.g. </a:t>
            </a:r>
            <a:r>
              <a:rPr lang="en-GB" altLang="ar-JO" i="1" dirty="0" err="1"/>
              <a:t>Entamoeba</a:t>
            </a:r>
            <a:r>
              <a:rPr lang="en-GB" altLang="ar-JO" i="1" dirty="0"/>
              <a:t> </a:t>
            </a:r>
            <a:r>
              <a:rPr lang="en-GB" altLang="ar-JO" i="1" dirty="0" err="1"/>
              <a:t>histolytica</a:t>
            </a:r>
            <a:r>
              <a:rPr lang="en-GB" altLang="ar-JO" dirty="0"/>
              <a:t>. </a:t>
            </a:r>
          </a:p>
          <a:p>
            <a:endParaRPr lang="en-GB" altLang="ar-JO" dirty="0"/>
          </a:p>
          <a:p>
            <a:r>
              <a:rPr lang="en-GB" altLang="ar-JO" b="1" dirty="0" smtClean="0">
                <a:solidFill>
                  <a:schemeClr val="tx2"/>
                </a:solidFill>
              </a:rPr>
              <a:t>4. </a:t>
            </a:r>
            <a:r>
              <a:rPr lang="en-GB" altLang="ar-JO" b="1" dirty="0" err="1">
                <a:solidFill>
                  <a:schemeClr val="tx2"/>
                </a:solidFill>
              </a:rPr>
              <a:t>Immunosupression</a:t>
            </a:r>
            <a:r>
              <a:rPr lang="en-GB" altLang="ar-JO" dirty="0"/>
              <a:t> – manipulation of the immune response e.g. </a:t>
            </a:r>
            <a:r>
              <a:rPr lang="en-GB" altLang="ar-JO" i="1" dirty="0"/>
              <a:t>Plasmodium.</a:t>
            </a:r>
          </a:p>
          <a:p>
            <a:endParaRPr lang="en-GB" altLang="ar-JO" i="1" dirty="0"/>
          </a:p>
          <a:p>
            <a:r>
              <a:rPr lang="en-GB" altLang="ar-JO" b="1" dirty="0" smtClean="0">
                <a:solidFill>
                  <a:schemeClr val="tx2"/>
                </a:solidFill>
              </a:rPr>
              <a:t>5. </a:t>
            </a:r>
            <a:r>
              <a:rPr lang="en-GB" altLang="ar-JO" b="1" dirty="0">
                <a:solidFill>
                  <a:schemeClr val="tx2"/>
                </a:solidFill>
              </a:rPr>
              <a:t>Anti-immune mechanisms</a:t>
            </a:r>
            <a:r>
              <a:rPr lang="en-GB" altLang="ar-JO" dirty="0"/>
              <a:t> - </a:t>
            </a:r>
            <a:r>
              <a:rPr lang="en-GB" altLang="ar-JO" i="1" dirty="0" err="1"/>
              <a:t>Leishmania</a:t>
            </a:r>
            <a:r>
              <a:rPr lang="en-GB" altLang="ar-JO" i="1" dirty="0"/>
              <a:t> </a:t>
            </a:r>
            <a:r>
              <a:rPr lang="en-GB" altLang="ar-JO" dirty="0"/>
              <a:t>produce anti-oxidases to counter products of macrophage oxidative burst. </a:t>
            </a:r>
          </a:p>
          <a:p>
            <a:pPr>
              <a:spcBef>
                <a:spcPct val="50000"/>
              </a:spcBef>
            </a:pPr>
            <a:endParaRPr lang="en-US" altLang="ar-JO" dirty="0"/>
          </a:p>
        </p:txBody>
      </p:sp>
    </p:spTree>
    <p:extLst>
      <p:ext uri="{BB962C8B-B14F-4D97-AF65-F5344CB8AC3E}">
        <p14:creationId xmlns:p14="http://schemas.microsoft.com/office/powerpoint/2010/main" val="197941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427747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800" b="1" dirty="0">
                <a:solidFill>
                  <a:srgbClr val="FF0000"/>
                </a:solidFill>
              </a:rPr>
              <a:t>Immunity to Parasites</a:t>
            </a:r>
          </a:p>
        </p:txBody>
      </p:sp>
      <p:sp>
        <p:nvSpPr>
          <p:cNvPr id="27651" name="Rectangle 3"/>
          <p:cNvSpPr>
            <a:spLocks noGrp="1" noChangeArrowheads="1"/>
          </p:cNvSpPr>
          <p:nvPr>
            <p:ph type="body" idx="1"/>
          </p:nvPr>
        </p:nvSpPr>
        <p:spPr>
          <a:xfrm>
            <a:off x="1703388" y="1628776"/>
            <a:ext cx="8686800" cy="4525963"/>
          </a:xfrm>
        </p:spPr>
        <p:txBody>
          <a:bodyPr/>
          <a:lstStyle/>
          <a:p>
            <a:pPr eaLnBrk="1" hangingPunct="1">
              <a:defRPr/>
            </a:pPr>
            <a:r>
              <a:rPr lang="en-US" dirty="0" smtClean="0"/>
              <a:t>Stimulate a number of immunological defense mechanisms</a:t>
            </a:r>
          </a:p>
          <a:p>
            <a:pPr eaLnBrk="1" hangingPunct="1">
              <a:defRPr/>
            </a:pPr>
            <a:r>
              <a:rPr lang="en-US" dirty="0" smtClean="0"/>
              <a:t>Innate,</a:t>
            </a:r>
            <a:r>
              <a:rPr lang="en-US" dirty="0" smtClean="0"/>
              <a:t> </a:t>
            </a:r>
            <a:r>
              <a:rPr lang="en-US" dirty="0" smtClean="0"/>
              <a:t>humoral and cellular responses</a:t>
            </a:r>
          </a:p>
          <a:p>
            <a:pPr eaLnBrk="1" hangingPunct="1">
              <a:defRPr/>
            </a:pPr>
            <a:r>
              <a:rPr lang="en-US" dirty="0" smtClean="0"/>
              <a:t>Immune response depends on the stage and the type of infection</a:t>
            </a:r>
          </a:p>
          <a:p>
            <a:pPr eaLnBrk="1" hangingPunct="1">
              <a:defRPr/>
            </a:pPr>
            <a:r>
              <a:rPr lang="en-US" dirty="0" smtClean="0"/>
              <a:t>Most parasites pass through a complicated life cycle</a:t>
            </a:r>
          </a:p>
          <a:p>
            <a:pPr eaLnBrk="1" hangingPunct="1">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1284133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2362200" y="990600"/>
            <a:ext cx="78486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chemeClr val="tx2"/>
              </a:buClr>
              <a:buSzPct val="75000"/>
              <a:buFont typeface="Wingdings" panose="05000000000000000000" pitchFamily="2" charset="2"/>
              <a:buNone/>
            </a:pPr>
            <a:r>
              <a:rPr lang="en-GB" altLang="ar-JO" b="1">
                <a:solidFill>
                  <a:schemeClr val="tx2"/>
                </a:solidFill>
              </a:rPr>
              <a:t>Helminth immune evasion mechanisms in the vertebrate host.</a:t>
            </a:r>
          </a:p>
          <a:p>
            <a:pPr>
              <a:lnSpc>
                <a:spcPct val="90000"/>
              </a:lnSpc>
              <a:spcBef>
                <a:spcPct val="20000"/>
              </a:spcBef>
              <a:buClr>
                <a:schemeClr val="tx2"/>
              </a:buClr>
              <a:buSzPct val="75000"/>
              <a:buFont typeface="Wingdings" panose="05000000000000000000" pitchFamily="2" charset="2"/>
              <a:buNone/>
            </a:pPr>
            <a:endParaRPr lang="en-GB" altLang="ar-JO" b="1">
              <a:solidFill>
                <a:schemeClr val="tx2"/>
              </a:solidFill>
            </a:endParaRPr>
          </a:p>
          <a:p>
            <a:pPr>
              <a:buFontTx/>
              <a:buAutoNum type="arabicParenR"/>
            </a:pPr>
            <a:r>
              <a:rPr lang="en-GB" altLang="ar-JO" b="1">
                <a:solidFill>
                  <a:schemeClr val="tx2"/>
                </a:solidFill>
              </a:rPr>
              <a:t>Large size.</a:t>
            </a:r>
            <a:r>
              <a:rPr lang="en-GB" altLang="ar-JO" b="1"/>
              <a:t> </a:t>
            </a:r>
            <a:r>
              <a:rPr lang="en-GB" altLang="ar-JO"/>
              <a:t>Difficult for immune system to eliminate large parasites. Primary response is inflammation to initiate expulsion, often worms are not eliminated. </a:t>
            </a:r>
          </a:p>
          <a:p>
            <a:pPr>
              <a:buFontTx/>
              <a:buAutoNum type="arabicParenR"/>
            </a:pPr>
            <a:endParaRPr lang="en-GB" altLang="ar-JO" b="1">
              <a:solidFill>
                <a:schemeClr val="tx2"/>
              </a:solidFill>
            </a:endParaRPr>
          </a:p>
          <a:p>
            <a:r>
              <a:rPr lang="en-GB" altLang="ar-JO" b="1">
                <a:solidFill>
                  <a:schemeClr val="tx2"/>
                </a:solidFill>
              </a:rPr>
              <a:t>2) Coating with host proteins.</a:t>
            </a:r>
            <a:r>
              <a:rPr lang="en-GB" altLang="ar-JO"/>
              <a:t> Tegument of cestode &amp; trematode worms, is able to adsorb host components, e.g. RBC Ags, thus giving the worm the immunological appearance of host tissue. Schistosomes take up host blood proteins, e.g. blood group antigens &amp; MHC class I &amp; II molecules, therefore, the worms are seen as “self”. </a:t>
            </a:r>
          </a:p>
          <a:p>
            <a:endParaRPr lang="en-GB" altLang="ar-JO"/>
          </a:p>
          <a:p>
            <a:r>
              <a:rPr lang="en-GB" altLang="ar-JO" b="1">
                <a:solidFill>
                  <a:schemeClr val="tx2"/>
                </a:solidFill>
              </a:rPr>
              <a:t>3) Molecular mimicry.</a:t>
            </a:r>
            <a:r>
              <a:rPr lang="en-GB" altLang="ar-JO"/>
              <a:t> The parasite is able to mimic a host structure or function. The discovery in schistosomes of antigens common to both vertebrate and invertebrate hosts, followed by the extension of these observations to numerous parasites has led to the concept of molecular mimicry.</a:t>
            </a:r>
          </a:p>
          <a:p>
            <a:endParaRPr lang="en-US" altLang="ar-JO"/>
          </a:p>
        </p:txBody>
      </p:sp>
    </p:spTree>
    <p:extLst>
      <p:ext uri="{BB962C8B-B14F-4D97-AF65-F5344CB8AC3E}">
        <p14:creationId xmlns:p14="http://schemas.microsoft.com/office/powerpoint/2010/main" val="126952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1676400" y="838201"/>
            <a:ext cx="7162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ar-JO"/>
          </a:p>
          <a:p>
            <a:r>
              <a:rPr lang="en-GB" altLang="ar-JO" b="1">
                <a:solidFill>
                  <a:schemeClr val="tx2"/>
                </a:solidFill>
              </a:rPr>
              <a:t>4) Anatomical seclusion</a:t>
            </a:r>
            <a:r>
              <a:rPr lang="en-GB" altLang="ar-JO"/>
              <a:t> – Oddly, even </a:t>
            </a:r>
            <a:r>
              <a:rPr lang="en-GB" altLang="ar-JO" i="1"/>
              <a:t>Trichinella spiralis</a:t>
            </a:r>
            <a:r>
              <a:rPr lang="en-GB" altLang="ar-JO"/>
              <a:t> can live inside mammalian muscle cells for many years.</a:t>
            </a:r>
          </a:p>
          <a:p>
            <a:endParaRPr lang="en-GB" altLang="ar-JO">
              <a:solidFill>
                <a:schemeClr val="tx2"/>
              </a:solidFill>
            </a:endParaRPr>
          </a:p>
          <a:p>
            <a:r>
              <a:rPr lang="en-GB" altLang="ar-JO">
                <a:solidFill>
                  <a:schemeClr val="tx2"/>
                </a:solidFill>
              </a:rPr>
              <a:t>5)</a:t>
            </a:r>
            <a:r>
              <a:rPr lang="en-GB" altLang="ar-JO" b="1">
                <a:solidFill>
                  <a:schemeClr val="tx2"/>
                </a:solidFill>
              </a:rPr>
              <a:t> Shedding or replacement of surface</a:t>
            </a:r>
            <a:r>
              <a:rPr lang="en-GB" altLang="ar-JO"/>
              <a:t> e.g. trematodes, hookworms.</a:t>
            </a:r>
          </a:p>
          <a:p>
            <a:endParaRPr lang="en-GB" altLang="ar-JO" b="1">
              <a:solidFill>
                <a:schemeClr val="tx2"/>
              </a:solidFill>
            </a:endParaRPr>
          </a:p>
          <a:p>
            <a:r>
              <a:rPr lang="en-GB" altLang="ar-JO" b="1">
                <a:solidFill>
                  <a:schemeClr val="tx2"/>
                </a:solidFill>
              </a:rPr>
              <a:t>6) Immunosupression</a:t>
            </a:r>
            <a:r>
              <a:rPr lang="en-GB" altLang="ar-JO" b="1"/>
              <a:t> – manipulation of the immune response</a:t>
            </a:r>
            <a:r>
              <a:rPr lang="en-GB" altLang="ar-JO"/>
              <a:t>. High burdens of nematode infection often carried with no outward sign of infection.</a:t>
            </a:r>
          </a:p>
          <a:p>
            <a:endParaRPr lang="en-GB" altLang="ar-JO"/>
          </a:p>
          <a:p>
            <a:r>
              <a:rPr lang="en-GB" altLang="ar-JO"/>
              <a:t>Growing evidence that parasite secreted products include anti-inflammatory agents which act to suppress the recruitment and activation of effector leukocytes, or which block chemokine-receptor interactions. </a:t>
            </a:r>
            <a:endParaRPr lang="en-US" altLang="ar-JO"/>
          </a:p>
        </p:txBody>
      </p:sp>
      <p:pic>
        <p:nvPicPr>
          <p:cNvPr id="241667" name="Picture 3" descr="trichinella lar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2514600"/>
            <a:ext cx="1933575"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633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344469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193005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223292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129864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623888"/>
            <a:ext cx="6076950" cy="8105775"/>
          </a:xfrm>
          <a:prstGeom prst="rect">
            <a:avLst/>
          </a:prstGeom>
        </p:spPr>
      </p:pic>
    </p:spTree>
    <p:extLst>
      <p:ext uri="{BB962C8B-B14F-4D97-AF65-F5344CB8AC3E}">
        <p14:creationId xmlns:p14="http://schemas.microsoft.com/office/powerpoint/2010/main" val="226990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1992313" y="1628776"/>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defRPr/>
            </a:pPr>
            <a:endParaRPr lang="en-US" sz="3200">
              <a:effectLst>
                <a:outerShdw blurRad="38100" dist="38100" dir="2700000" algn="tl">
                  <a:srgbClr val="000000"/>
                </a:outerShdw>
              </a:effectLst>
              <a:latin typeface="Arial" charset="0"/>
              <a:cs typeface="Arial" charset="0"/>
            </a:endParaRPr>
          </a:p>
        </p:txBody>
      </p:sp>
      <p:pic>
        <p:nvPicPr>
          <p:cNvPr id="34819" name="Picture 5" descr="Untitled-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622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2466785" y="209742"/>
            <a:ext cx="4771142" cy="6648258"/>
          </a:xfrm>
          <a:prstGeom prst="rect">
            <a:avLst/>
          </a:prstGeom>
        </p:spPr>
      </p:pic>
    </p:spTree>
    <p:extLst>
      <p:ext uri="{BB962C8B-B14F-4D97-AF65-F5344CB8AC3E}">
        <p14:creationId xmlns:p14="http://schemas.microsoft.com/office/powerpoint/2010/main" val="238374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981200" y="692151"/>
            <a:ext cx="8229600" cy="5434013"/>
          </a:xfrm>
        </p:spPr>
        <p:txBody>
          <a:bodyPr>
            <a:normAutofit fontScale="92500" lnSpcReduction="20000"/>
          </a:bodyPr>
          <a:lstStyle/>
          <a:p>
            <a:pPr eaLnBrk="1" hangingPunct="1">
              <a:lnSpc>
                <a:spcPct val="90000"/>
              </a:lnSpc>
              <a:buFont typeface="Wingdings" panose="05000000000000000000" pitchFamily="2" charset="2"/>
              <a:buNone/>
              <a:defRPr/>
            </a:pPr>
            <a:r>
              <a:rPr lang="en-US" u="sng" dirty="0" smtClean="0">
                <a:solidFill>
                  <a:srgbClr val="FF0000"/>
                </a:solidFill>
                <a:latin typeface="Comic Sans MS" pitchFamily="66" charset="0"/>
              </a:rPr>
              <a:t>Features of Parasitic infection:</a:t>
            </a:r>
          </a:p>
          <a:p>
            <a:pPr eaLnBrk="1" hangingPunct="1">
              <a:lnSpc>
                <a:spcPct val="90000"/>
              </a:lnSpc>
              <a:buFont typeface="Wingdings" panose="05000000000000000000" pitchFamily="2" charset="2"/>
              <a:buNone/>
              <a:defRPr/>
            </a:pPr>
            <a:r>
              <a:rPr lang="en-US" dirty="0" smtClean="0"/>
              <a:t>1- Infect large number of people</a:t>
            </a:r>
          </a:p>
          <a:p>
            <a:pPr eaLnBrk="1" hangingPunct="1">
              <a:lnSpc>
                <a:spcPct val="90000"/>
              </a:lnSpc>
              <a:buFont typeface="Wingdings" panose="05000000000000000000" pitchFamily="2" charset="2"/>
              <a:buNone/>
              <a:defRPr/>
            </a:pPr>
            <a:r>
              <a:rPr lang="en-US" dirty="0" smtClean="0"/>
              <a:t>2- Parasitic infection have common features</a:t>
            </a:r>
          </a:p>
          <a:p>
            <a:pPr lvl="2" eaLnBrk="1" hangingPunct="1">
              <a:lnSpc>
                <a:spcPct val="90000"/>
              </a:lnSpc>
              <a:buFontTx/>
              <a:buNone/>
              <a:defRPr/>
            </a:pPr>
            <a:r>
              <a:rPr lang="en-US" b="1" dirty="0" smtClean="0">
                <a:solidFill>
                  <a:srgbClr val="E10318"/>
                </a:solidFill>
              </a:rPr>
              <a:t>Varity and large quantity of Ag</a:t>
            </a:r>
          </a:p>
          <a:p>
            <a:pPr lvl="2" eaLnBrk="1" hangingPunct="1">
              <a:lnSpc>
                <a:spcPct val="90000"/>
              </a:lnSpc>
              <a:buFontTx/>
              <a:buNone/>
              <a:defRPr/>
            </a:pPr>
            <a:r>
              <a:rPr lang="en-US" b="1" dirty="0" smtClean="0">
                <a:solidFill>
                  <a:srgbClr val="E10318"/>
                </a:solidFill>
              </a:rPr>
              <a:t>Ability to change their surface Ag</a:t>
            </a:r>
          </a:p>
          <a:p>
            <a:pPr lvl="2" eaLnBrk="1" hangingPunct="1">
              <a:lnSpc>
                <a:spcPct val="90000"/>
              </a:lnSpc>
              <a:buFontTx/>
              <a:buNone/>
              <a:defRPr/>
            </a:pPr>
            <a:r>
              <a:rPr lang="en-US" b="1" dirty="0" smtClean="0">
                <a:solidFill>
                  <a:srgbClr val="E10318"/>
                </a:solidFill>
              </a:rPr>
              <a:t>Complicate life cycle</a:t>
            </a:r>
          </a:p>
          <a:p>
            <a:pPr eaLnBrk="1" hangingPunct="1">
              <a:lnSpc>
                <a:spcPct val="90000"/>
              </a:lnSpc>
              <a:buFont typeface="Wingdings" panose="05000000000000000000" pitchFamily="2" charset="2"/>
              <a:buNone/>
              <a:defRPr/>
            </a:pPr>
            <a:r>
              <a:rPr lang="en-US" dirty="0" smtClean="0">
                <a:solidFill>
                  <a:srgbClr val="E10318"/>
                </a:solidFill>
              </a:rPr>
              <a:t>		</a:t>
            </a:r>
            <a:r>
              <a:rPr lang="en-US" sz="2400" b="1" dirty="0">
                <a:solidFill>
                  <a:srgbClr val="E10318"/>
                </a:solidFill>
              </a:rPr>
              <a:t>Different mode of entry</a:t>
            </a:r>
          </a:p>
          <a:p>
            <a:pPr eaLnBrk="1" hangingPunct="1">
              <a:lnSpc>
                <a:spcPct val="90000"/>
              </a:lnSpc>
              <a:buFont typeface="Wingdings" panose="05000000000000000000" pitchFamily="2" charset="2"/>
              <a:buNone/>
              <a:defRPr/>
            </a:pPr>
            <a:r>
              <a:rPr lang="en-US" dirty="0" smtClean="0"/>
              <a:t>3- Many parasitic infections are </a:t>
            </a:r>
            <a:r>
              <a:rPr lang="en-US" dirty="0" smtClean="0"/>
              <a:t>chronic and live in immune cells and organs</a:t>
            </a:r>
          </a:p>
          <a:p>
            <a:pPr lvl="1">
              <a:defRPr/>
            </a:pPr>
            <a:r>
              <a:rPr lang="en-US" dirty="0" smtClean="0"/>
              <a:t>in the blood (e.g. African trypanosomes);</a:t>
            </a:r>
          </a:p>
          <a:p>
            <a:pPr lvl="1">
              <a:buNone/>
              <a:defRPr/>
            </a:pPr>
            <a:endParaRPr lang="en-US" dirty="0" smtClean="0"/>
          </a:p>
          <a:p>
            <a:pPr lvl="1">
              <a:buNone/>
              <a:defRPr/>
            </a:pPr>
            <a:r>
              <a:rPr lang="en-US" dirty="0" smtClean="0"/>
              <a:t>• within erythrocytes (e.g. Plasmodium spp.);</a:t>
            </a:r>
          </a:p>
          <a:p>
            <a:pPr lvl="1">
              <a:buNone/>
              <a:defRPr/>
            </a:pPr>
            <a:endParaRPr lang="en-US" dirty="0" smtClean="0"/>
          </a:p>
          <a:p>
            <a:pPr lvl="1">
              <a:buNone/>
              <a:defRPr/>
            </a:pPr>
            <a:r>
              <a:rPr lang="en-US" dirty="0" smtClean="0"/>
              <a:t>• in macrophages (e.g. </a:t>
            </a:r>
            <a:r>
              <a:rPr lang="en-US" dirty="0" err="1" smtClean="0"/>
              <a:t>Leishmania</a:t>
            </a:r>
            <a:r>
              <a:rPr lang="en-US" dirty="0" smtClean="0"/>
              <a:t> spp.,);</a:t>
            </a:r>
          </a:p>
          <a:p>
            <a:pPr lvl="1">
              <a:buNone/>
              <a:defRPr/>
            </a:pPr>
            <a:endParaRPr lang="en-US" dirty="0" smtClean="0"/>
          </a:p>
          <a:p>
            <a:pPr lvl="1">
              <a:buNone/>
              <a:defRPr/>
            </a:pPr>
            <a:r>
              <a:rPr lang="en-US" dirty="0" smtClean="0"/>
              <a:t>• in liver and spleen (e.g. </a:t>
            </a:r>
            <a:r>
              <a:rPr lang="en-US" dirty="0" err="1" smtClean="0"/>
              <a:t>Leishmania</a:t>
            </a:r>
            <a:r>
              <a:rPr lang="en-US" dirty="0" smtClean="0"/>
              <a:t> spp.);</a:t>
            </a:r>
            <a:endParaRPr lang="en-US" dirty="0" smtClean="0"/>
          </a:p>
        </p:txBody>
      </p:sp>
    </p:spTree>
    <p:extLst>
      <p:ext uri="{BB962C8B-B14F-4D97-AF65-F5344CB8AC3E}">
        <p14:creationId xmlns:p14="http://schemas.microsoft.com/office/powerpoint/2010/main" val="325497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74825" y="260351"/>
            <a:ext cx="8686800" cy="1139825"/>
          </a:xfrm>
        </p:spPr>
        <p:txBody>
          <a:bodyPr/>
          <a:lstStyle/>
          <a:p>
            <a:pPr eaLnBrk="1" hangingPunct="1">
              <a:defRPr/>
            </a:pPr>
            <a:r>
              <a:rPr lang="en-US" sz="3600" b="1" dirty="0">
                <a:solidFill>
                  <a:srgbClr val="FF0000"/>
                </a:solidFill>
              </a:rPr>
              <a:t>Effector mechanisms by Immune cells</a:t>
            </a:r>
          </a:p>
        </p:txBody>
      </p:sp>
      <p:sp>
        <p:nvSpPr>
          <p:cNvPr id="3481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i="1" u="sng" dirty="0" smtClean="0">
                <a:solidFill>
                  <a:srgbClr val="E10318"/>
                </a:solidFill>
              </a:rPr>
              <a:t>MACROPHAGES in plasmodium</a:t>
            </a:r>
            <a:endParaRPr lang="en-US" b="1" i="1" u="sng" dirty="0">
              <a:solidFill>
                <a:srgbClr val="E10318"/>
              </a:solidFill>
            </a:endParaRPr>
          </a:p>
          <a:p>
            <a:pPr eaLnBrk="1" hangingPunct="1">
              <a:buClr>
                <a:schemeClr val="tx1"/>
              </a:buClr>
              <a:defRPr/>
            </a:pPr>
            <a:r>
              <a:rPr lang="en-US" dirty="0"/>
              <a:t>Provide strong defense against small parasites</a:t>
            </a:r>
          </a:p>
          <a:p>
            <a:pPr eaLnBrk="1" hangingPunct="1">
              <a:buClr>
                <a:schemeClr val="tx1"/>
              </a:buClr>
              <a:defRPr/>
            </a:pPr>
            <a:r>
              <a:rPr lang="en-US" dirty="0"/>
              <a:t>Secrete factors that kill </a:t>
            </a:r>
            <a:r>
              <a:rPr lang="en-US" dirty="0" smtClean="0"/>
              <a:t>large parasites </a:t>
            </a:r>
            <a:r>
              <a:rPr lang="en-US" dirty="0"/>
              <a:t>without ingestion</a:t>
            </a:r>
          </a:p>
          <a:p>
            <a:pPr eaLnBrk="1" hangingPunct="1">
              <a:buClr>
                <a:schemeClr val="tx1"/>
              </a:buClr>
              <a:defRPr/>
            </a:pPr>
            <a:r>
              <a:rPr lang="en-US" dirty="0"/>
              <a:t>Secrete cytokines that activate other immune cells</a:t>
            </a:r>
          </a:p>
          <a:p>
            <a:pPr eaLnBrk="1" hangingPunct="1">
              <a:buClr>
                <a:schemeClr val="tx1"/>
              </a:buClr>
              <a:defRPr/>
            </a:pPr>
            <a:r>
              <a:rPr lang="en-US" dirty="0"/>
              <a:t>Synthesize nitric oxide that act as parasite toxin</a:t>
            </a:r>
          </a:p>
          <a:p>
            <a:pPr eaLnBrk="1" hangingPunct="1">
              <a:buClr>
                <a:schemeClr val="tx1"/>
              </a:buClr>
              <a:defRPr/>
            </a:pPr>
            <a:r>
              <a:rPr lang="en-US" dirty="0"/>
              <a:t>Activation of macrophages is a general feature of early stage of infection</a:t>
            </a:r>
          </a:p>
        </p:txBody>
      </p:sp>
    </p:spTree>
    <p:extLst>
      <p:ext uri="{BB962C8B-B14F-4D97-AF65-F5344CB8AC3E}">
        <p14:creationId xmlns:p14="http://schemas.microsoft.com/office/powerpoint/2010/main" val="4244269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981200" y="908051"/>
            <a:ext cx="8229600" cy="5218113"/>
          </a:xfrm>
        </p:spPr>
        <p:txBody>
          <a:bodyPr/>
          <a:lstStyle/>
          <a:p>
            <a:pPr eaLnBrk="1" hangingPunct="1">
              <a:buFont typeface="Wingdings" panose="05000000000000000000" pitchFamily="2" charset="2"/>
              <a:buNone/>
              <a:defRPr/>
            </a:pPr>
            <a:r>
              <a:rPr lang="en-US" i="1" u="sng" dirty="0">
                <a:solidFill>
                  <a:srgbClr val="E10318"/>
                </a:solidFill>
              </a:rPr>
              <a:t>NEUTROPHILS</a:t>
            </a:r>
          </a:p>
          <a:p>
            <a:pPr eaLnBrk="1" hangingPunct="1">
              <a:buClr>
                <a:schemeClr val="tx1"/>
              </a:buClr>
              <a:defRPr/>
            </a:pPr>
            <a:r>
              <a:rPr lang="en-US" dirty="0"/>
              <a:t>Can kill large and small parasites</a:t>
            </a:r>
          </a:p>
          <a:p>
            <a:pPr eaLnBrk="1" hangingPunct="1">
              <a:buClr>
                <a:schemeClr val="tx1"/>
              </a:buClr>
              <a:defRPr/>
            </a:pPr>
            <a:r>
              <a:rPr lang="en-US" dirty="0"/>
              <a:t>Phagocytic activation</a:t>
            </a:r>
          </a:p>
          <a:p>
            <a:pPr eaLnBrk="1" hangingPunct="1">
              <a:buClr>
                <a:schemeClr val="tx1"/>
              </a:buClr>
              <a:defRPr/>
            </a:pPr>
            <a:r>
              <a:rPr lang="en-US" dirty="0"/>
              <a:t>Have granules that contain cytotoxic proteins</a:t>
            </a:r>
          </a:p>
          <a:p>
            <a:pPr eaLnBrk="1" hangingPunct="1">
              <a:buClr>
                <a:schemeClr val="tx1"/>
              </a:buClr>
              <a:buFont typeface="Wingdings" panose="05000000000000000000" pitchFamily="2" charset="2"/>
              <a:buNone/>
              <a:defRPr/>
            </a:pPr>
            <a:endParaRPr lang="en-US" dirty="0"/>
          </a:p>
          <a:p>
            <a:pPr eaLnBrk="1" hangingPunct="1">
              <a:buClr>
                <a:schemeClr val="tx1"/>
              </a:buClr>
              <a:buFont typeface="Wingdings" panose="05000000000000000000" pitchFamily="2" charset="2"/>
              <a:buNone/>
              <a:defRPr/>
            </a:pPr>
            <a:r>
              <a:rPr lang="en-US" i="1" u="sng" dirty="0">
                <a:solidFill>
                  <a:srgbClr val="E10318"/>
                </a:solidFill>
              </a:rPr>
              <a:t>PLATELETS</a:t>
            </a:r>
          </a:p>
          <a:p>
            <a:pPr eaLnBrk="1" hangingPunct="1">
              <a:buClr>
                <a:schemeClr val="tx1"/>
              </a:buClr>
              <a:defRPr/>
            </a:pPr>
            <a:r>
              <a:rPr lang="en-US" dirty="0"/>
              <a:t>Cytotoxic activities against larval stages</a:t>
            </a:r>
          </a:p>
          <a:p>
            <a:pPr eaLnBrk="1" hangingPunct="1">
              <a:buClr>
                <a:schemeClr val="tx1"/>
              </a:buClr>
              <a:defRPr/>
            </a:pPr>
            <a:r>
              <a:rPr lang="en-US" dirty="0"/>
              <a:t>Activation are enhanced by cytokines</a:t>
            </a:r>
          </a:p>
        </p:txBody>
      </p:sp>
    </p:spTree>
    <p:extLst>
      <p:ext uri="{BB962C8B-B14F-4D97-AF65-F5344CB8AC3E}">
        <p14:creationId xmlns:p14="http://schemas.microsoft.com/office/powerpoint/2010/main" val="426124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847851" y="1600201"/>
            <a:ext cx="8569325" cy="4525963"/>
          </a:xfrm>
        </p:spPr>
        <p:txBody>
          <a:bodyPr/>
          <a:lstStyle/>
          <a:p>
            <a:pPr eaLnBrk="1" hangingPunct="1">
              <a:buFont typeface="Wingdings" panose="05000000000000000000" pitchFamily="2" charset="2"/>
              <a:buNone/>
              <a:defRPr/>
            </a:pPr>
            <a:r>
              <a:rPr lang="en-US" b="1" i="1" u="sng" dirty="0" smtClean="0">
                <a:solidFill>
                  <a:srgbClr val="E10318"/>
                </a:solidFill>
              </a:rPr>
              <a:t>EOSINOPHILS</a:t>
            </a:r>
          </a:p>
          <a:p>
            <a:pPr eaLnBrk="1" hangingPunct="1">
              <a:buClr>
                <a:schemeClr val="tx1"/>
              </a:buClr>
              <a:defRPr/>
            </a:pPr>
            <a:r>
              <a:rPr lang="en-US" dirty="0" smtClean="0"/>
              <a:t>Characterize parasitic infection (worms)</a:t>
            </a:r>
          </a:p>
          <a:p>
            <a:pPr>
              <a:buClr>
                <a:schemeClr val="tx1"/>
              </a:buClr>
              <a:defRPr/>
            </a:pPr>
            <a:r>
              <a:rPr lang="en-US" dirty="0"/>
              <a:t>major basic protein from eosinophils damages the tegument of </a:t>
            </a:r>
            <a:r>
              <a:rPr lang="en-US" dirty="0" err="1" smtClean="0"/>
              <a:t>schistosomes</a:t>
            </a:r>
            <a:endParaRPr lang="en-US" dirty="0" smtClean="0"/>
          </a:p>
          <a:p>
            <a:pPr>
              <a:buClr>
                <a:schemeClr val="tx1"/>
              </a:buClr>
              <a:defRPr/>
            </a:pPr>
            <a:r>
              <a:rPr lang="en-US" dirty="0" smtClean="0"/>
              <a:t>Have </a:t>
            </a:r>
            <a:r>
              <a:rPr lang="en-US" dirty="0"/>
              <a:t>Fc and complement receptors &gt;&gt; ADCC</a:t>
            </a:r>
          </a:p>
          <a:p>
            <a:pPr eaLnBrk="1" hangingPunct="1">
              <a:buClr>
                <a:schemeClr val="tx1"/>
              </a:buClr>
              <a:defRPr/>
            </a:pPr>
            <a:endParaRPr lang="en-US" dirty="0" smtClean="0"/>
          </a:p>
        </p:txBody>
      </p:sp>
    </p:spTree>
    <p:extLst>
      <p:ext uri="{BB962C8B-B14F-4D97-AF65-F5344CB8AC3E}">
        <p14:creationId xmlns:p14="http://schemas.microsoft.com/office/powerpoint/2010/main" val="337657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Role of T cells</a:t>
            </a:r>
          </a:p>
        </p:txBody>
      </p:sp>
      <p:sp>
        <p:nvSpPr>
          <p:cNvPr id="32771" name="Rectangle 3"/>
          <p:cNvSpPr>
            <a:spLocks noGrp="1" noChangeArrowheads="1"/>
          </p:cNvSpPr>
          <p:nvPr>
            <p:ph type="body" idx="1"/>
          </p:nvPr>
        </p:nvSpPr>
        <p:spPr>
          <a:xfrm>
            <a:off x="1703389" y="1600201"/>
            <a:ext cx="8713787" cy="4525963"/>
          </a:xfrm>
        </p:spPr>
        <p:txBody>
          <a:bodyPr>
            <a:normAutofit fontScale="92500" lnSpcReduction="20000"/>
          </a:bodyPr>
          <a:lstStyle/>
          <a:p>
            <a:pPr eaLnBrk="1" hangingPunct="1">
              <a:defRPr/>
            </a:pPr>
            <a:r>
              <a:rPr lang="en-US" dirty="0" smtClean="0"/>
              <a:t>The type of </a:t>
            </a:r>
            <a:r>
              <a:rPr lang="en-US" dirty="0" smtClean="0"/>
              <a:t>CD8, Th1 or Th2 </a:t>
            </a:r>
            <a:r>
              <a:rPr lang="en-US" dirty="0" smtClean="0"/>
              <a:t>cells involved is determined by the type and the stage of the </a:t>
            </a:r>
            <a:r>
              <a:rPr lang="en-US" dirty="0" smtClean="0"/>
              <a:t>infection</a:t>
            </a:r>
          </a:p>
          <a:p>
            <a:pPr>
              <a:defRPr/>
            </a:pPr>
            <a:r>
              <a:rPr lang="en-US" dirty="0"/>
              <a:t>CD4+ T cells mediate immunity against blood-stage </a:t>
            </a:r>
            <a:r>
              <a:rPr lang="en-US" dirty="0" smtClean="0"/>
              <a:t>Plasmodium</a:t>
            </a:r>
          </a:p>
          <a:p>
            <a:pPr>
              <a:defRPr/>
            </a:pPr>
            <a:r>
              <a:rPr lang="en-US" dirty="0"/>
              <a:t>the high incidence of toxoplasmosis in patients with AIDS, who are deficient in CD4+ T cells</a:t>
            </a:r>
            <a:r>
              <a:rPr lang="en-US" dirty="0" smtClean="0"/>
              <a:t>.</a:t>
            </a:r>
            <a:endParaRPr lang="en-US" dirty="0"/>
          </a:p>
          <a:p>
            <a:pPr marL="0" indent="0">
              <a:buNone/>
              <a:defRPr/>
            </a:pPr>
            <a:r>
              <a:rPr lang="en-US" dirty="0"/>
              <a:t>• CD8+ T cells protect against the liver stage of </a:t>
            </a:r>
            <a:r>
              <a:rPr lang="en-US" dirty="0" smtClean="0"/>
              <a:t>Plasmodium</a:t>
            </a:r>
            <a:endParaRPr lang="en-US" dirty="0" smtClean="0"/>
          </a:p>
          <a:p>
            <a:pPr eaLnBrk="1" hangingPunct="1">
              <a:defRPr/>
            </a:pPr>
            <a:r>
              <a:rPr lang="en-US" dirty="0" smtClean="0"/>
              <a:t>Th1 for protozoa infection</a:t>
            </a:r>
            <a:endParaRPr lang="en-US" dirty="0" smtClean="0"/>
          </a:p>
          <a:p>
            <a:pPr eaLnBrk="1" hangingPunct="1">
              <a:defRPr/>
            </a:pPr>
            <a:r>
              <a:rPr lang="en-US" dirty="0" smtClean="0"/>
              <a:t>Cytokines enhance protective immunity against intracellular parasites</a:t>
            </a:r>
          </a:p>
          <a:p>
            <a:pPr eaLnBrk="1" hangingPunct="1">
              <a:defRPr/>
            </a:pPr>
            <a:r>
              <a:rPr lang="en-US" dirty="0" smtClean="0"/>
              <a:t>T </a:t>
            </a:r>
            <a:r>
              <a:rPr lang="en-US" dirty="0" smtClean="0"/>
              <a:t>helper 2 cells are essential for the elimination of intestinal worms</a:t>
            </a:r>
          </a:p>
          <a:p>
            <a:pPr eaLnBrk="1" hangingPunct="1">
              <a:defRPr/>
            </a:pPr>
            <a:endParaRPr lang="en-US" dirty="0" smtClean="0"/>
          </a:p>
        </p:txBody>
      </p:sp>
    </p:spTree>
    <p:extLst>
      <p:ext uri="{BB962C8B-B14F-4D97-AF65-F5344CB8AC3E}">
        <p14:creationId xmlns:p14="http://schemas.microsoft.com/office/powerpoint/2010/main" val="23949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908</Words>
  <Application>Microsoft Office PowerPoint</Application>
  <PresentationFormat>Widescreen</PresentationFormat>
  <Paragraphs>112</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Comic Sans MS</vt:lpstr>
      <vt:lpstr>Times New Roman</vt:lpstr>
      <vt:lpstr>Wingdings</vt:lpstr>
      <vt:lpstr>Office Theme</vt:lpstr>
      <vt:lpstr>Immunology of parasite infection</vt:lpstr>
      <vt:lpstr>Immunity to Parasites</vt:lpstr>
      <vt:lpstr>PowerPoint Presentation</vt:lpstr>
      <vt:lpstr>PowerPoint Presentation</vt:lpstr>
      <vt:lpstr>PowerPoint Presentation</vt:lpstr>
      <vt:lpstr>Effector mechanisms by Immune cells</vt:lpstr>
      <vt:lpstr>PowerPoint Presentation</vt:lpstr>
      <vt:lpstr>PowerPoint Presentation</vt:lpstr>
      <vt:lpstr>Role of T cells</vt:lpstr>
      <vt:lpstr>Role of Antibodies</vt:lpstr>
      <vt:lpstr>Hypersensitivity reaction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cp:revision>
  <dcterms:created xsi:type="dcterms:W3CDTF">2019-12-02T12:00:57Z</dcterms:created>
  <dcterms:modified xsi:type="dcterms:W3CDTF">2019-12-05T09:13:47Z</dcterms:modified>
</cp:coreProperties>
</file>