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3741" autoAdjust="0"/>
  </p:normalViewPr>
  <p:slideViewPr>
    <p:cSldViewPr>
      <p:cViewPr varScale="1">
        <p:scale>
          <a:sx n="66" d="100"/>
          <a:sy n="66" d="100"/>
        </p:scale>
        <p:origin x="976"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7516" y="1514932"/>
            <a:ext cx="4568190" cy="2222500"/>
          </a:xfrm>
          <a:prstGeom prst="rect">
            <a:avLst/>
          </a:prstGeom>
        </p:spPr>
        <p:txBody>
          <a:bodyPr wrap="square" lIns="0" tIns="0" rIns="0" bIns="0">
            <a:spAutoFit/>
          </a:bodyPr>
          <a:lstStyle>
            <a:lvl1pPr>
              <a:defRPr sz="8000"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807516" y="3817746"/>
            <a:ext cx="4961890" cy="1272540"/>
          </a:xfrm>
          <a:prstGeom prst="rect">
            <a:avLst/>
          </a:prstGeom>
        </p:spPr>
        <p:txBody>
          <a:bodyPr wrap="square" lIns="0" tIns="0" rIns="0" bIns="0">
            <a:spAutoFit/>
          </a:bodyPr>
          <a:lstStyle>
            <a:lvl1pPr>
              <a:defRPr sz="2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175628" y="1792350"/>
            <a:ext cx="4561840" cy="395224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D0D0D"/>
          </a:solidFill>
        </p:spPr>
        <p:txBody>
          <a:bodyPr wrap="square" lIns="0" tIns="0" rIns="0" bIns="0" rtlCol="0"/>
          <a:lstStyle/>
          <a:p>
            <a:endParaRPr/>
          </a:p>
        </p:txBody>
      </p:sp>
      <p:sp>
        <p:nvSpPr>
          <p:cNvPr id="2" name="Holder 2"/>
          <p:cNvSpPr>
            <a:spLocks noGrp="1"/>
          </p:cNvSpPr>
          <p:nvPr>
            <p:ph type="title"/>
          </p:nvPr>
        </p:nvSpPr>
        <p:spPr>
          <a:xfrm>
            <a:off x="1093114" y="2131898"/>
            <a:ext cx="3773804" cy="2343150"/>
          </a:xfrm>
          <a:prstGeom prst="rect">
            <a:avLst/>
          </a:prstGeom>
        </p:spPr>
        <p:txBody>
          <a:bodyPr wrap="square" lIns="0" tIns="0" rIns="0" bIns="0">
            <a:spAutoFit/>
          </a:bodyPr>
          <a:lstStyle>
            <a:lvl1pPr>
              <a:defRPr sz="80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1471675" y="2280373"/>
            <a:ext cx="9196705" cy="3224529"/>
          </a:xfrm>
          <a:prstGeom prst="rect">
            <a:avLst/>
          </a:prstGeom>
        </p:spPr>
        <p:txBody>
          <a:bodyPr wrap="square" lIns="0" tIns="0" rIns="0" bIns="0">
            <a:spAutoFit/>
          </a:bodyPr>
          <a:lstStyle>
            <a:lvl1pPr>
              <a:defRPr sz="28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4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jpg"/><Relationship Id="rId2"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 Id="rId4" Type="http://schemas.openxmlformats.org/officeDocument/2006/relationships/image" Target="../media/image105.jpg"/></Relationships>
</file>

<file path=ppt/slides/_rels/slide7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4.xml"/><Relationship Id="rId5" Type="http://schemas.openxmlformats.org/officeDocument/2006/relationships/image" Target="../media/image109.png"/><Relationship Id="rId4" Type="http://schemas.openxmlformats.org/officeDocument/2006/relationships/image" Target="../media/image10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67321" y="2246502"/>
            <a:ext cx="4102735" cy="1935480"/>
          </a:xfrm>
          <a:prstGeom prst="rect">
            <a:avLst/>
          </a:prstGeom>
        </p:spPr>
        <p:txBody>
          <a:bodyPr vert="horz" wrap="square" lIns="0" tIns="99695" rIns="0" bIns="0" rtlCol="0">
            <a:spAutoFit/>
          </a:bodyPr>
          <a:lstStyle/>
          <a:p>
            <a:pPr marL="12700" marR="5080">
              <a:lnSpc>
                <a:spcPts val="5400"/>
              </a:lnSpc>
              <a:spcBef>
                <a:spcPts val="785"/>
              </a:spcBef>
            </a:pPr>
            <a:r>
              <a:rPr sz="5000" b="1" spc="-290" dirty="0">
                <a:latin typeface="Times New Roman"/>
                <a:cs typeface="Times New Roman"/>
              </a:rPr>
              <a:t>Abdominal</a:t>
            </a:r>
            <a:r>
              <a:rPr sz="5000" b="1" spc="-480" dirty="0">
                <a:latin typeface="Times New Roman"/>
                <a:cs typeface="Times New Roman"/>
              </a:rPr>
              <a:t> </a:t>
            </a:r>
            <a:r>
              <a:rPr sz="5000" b="1" spc="-70" dirty="0">
                <a:latin typeface="Times New Roman"/>
                <a:cs typeface="Times New Roman"/>
              </a:rPr>
              <a:t>Wall </a:t>
            </a:r>
            <a:r>
              <a:rPr sz="5000" b="1" spc="-350" dirty="0">
                <a:latin typeface="Times New Roman"/>
                <a:cs typeface="Times New Roman"/>
              </a:rPr>
              <a:t>Hernias</a:t>
            </a:r>
            <a:endParaRPr sz="5000" dirty="0">
              <a:latin typeface="Times New Roman"/>
              <a:cs typeface="Times New Roman"/>
            </a:endParaRPr>
          </a:p>
          <a:p>
            <a:pPr marL="12700">
              <a:lnSpc>
                <a:spcPct val="100000"/>
              </a:lnSpc>
              <a:spcBef>
                <a:spcPts val="1150"/>
              </a:spcBef>
            </a:pPr>
            <a:r>
              <a:rPr sz="2000" b="1" spc="-50" dirty="0">
                <a:latin typeface="Calibri"/>
                <a:cs typeface="Calibri"/>
              </a:rPr>
              <a:t>Dr.</a:t>
            </a:r>
            <a:r>
              <a:rPr sz="2000" b="1" spc="-20" dirty="0">
                <a:latin typeface="Calibri"/>
                <a:cs typeface="Calibri"/>
              </a:rPr>
              <a:t> </a:t>
            </a:r>
            <a:r>
              <a:rPr lang="en-US" sz="2000" b="1" spc="-20" dirty="0">
                <a:latin typeface="Calibri"/>
                <a:cs typeface="Calibri"/>
              </a:rPr>
              <a:t>Mohd Asim Aideh </a:t>
            </a:r>
            <a:endParaRPr sz="2000" dirty="0">
              <a:latin typeface="Calibri"/>
              <a:cs typeface="Calibri"/>
            </a:endParaRPr>
          </a:p>
        </p:txBody>
      </p:sp>
      <p:grpSp>
        <p:nvGrpSpPr>
          <p:cNvPr id="3" name="object 3"/>
          <p:cNvGrpSpPr/>
          <p:nvPr/>
        </p:nvGrpSpPr>
        <p:grpSpPr>
          <a:xfrm>
            <a:off x="120395" y="109726"/>
            <a:ext cx="11951335" cy="6638925"/>
            <a:chOff x="120395" y="109726"/>
            <a:chExt cx="11951335" cy="6638925"/>
          </a:xfrm>
        </p:grpSpPr>
        <p:pic>
          <p:nvPicPr>
            <p:cNvPr id="4" name="object 4"/>
            <p:cNvPicPr/>
            <p:nvPr/>
          </p:nvPicPr>
          <p:blipFill>
            <a:blip r:embed="rId2" cstate="print"/>
            <a:stretch>
              <a:fillRect/>
            </a:stretch>
          </p:blipFill>
          <p:spPr>
            <a:xfrm>
              <a:off x="473963" y="1057655"/>
              <a:ext cx="5917692" cy="4742688"/>
            </a:xfrm>
            <a:prstGeom prst="rect">
              <a:avLst/>
            </a:prstGeom>
          </p:spPr>
        </p:pic>
        <p:sp>
          <p:nvSpPr>
            <p:cNvPr id="5" name="object 5"/>
            <p:cNvSpPr/>
            <p:nvPr/>
          </p:nvSpPr>
          <p:spPr>
            <a:xfrm>
              <a:off x="126491" y="115822"/>
              <a:ext cx="11939270" cy="6626859"/>
            </a:xfrm>
            <a:custGeom>
              <a:avLst/>
              <a:gdLst/>
              <a:ahLst/>
              <a:cxnLst/>
              <a:rect l="l" t="t" r="r" b="b"/>
              <a:pathLst>
                <a:path w="11939270" h="6626859">
                  <a:moveTo>
                    <a:pt x="475488" y="5544313"/>
                  </a:moveTo>
                  <a:lnTo>
                    <a:pt x="11463528" y="5544313"/>
                  </a:lnTo>
                  <a:lnTo>
                    <a:pt x="11463528" y="1082041"/>
                  </a:lnTo>
                  <a:lnTo>
                    <a:pt x="475488" y="1082041"/>
                  </a:lnTo>
                  <a:lnTo>
                    <a:pt x="475488" y="5544313"/>
                  </a:lnTo>
                  <a:close/>
                </a:path>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8076" y="1368552"/>
            <a:ext cx="3855085" cy="2764155"/>
            <a:chOff x="608076" y="1368552"/>
            <a:chExt cx="3855085" cy="2764155"/>
          </a:xfrm>
        </p:grpSpPr>
        <p:pic>
          <p:nvPicPr>
            <p:cNvPr id="3" name="object 3"/>
            <p:cNvPicPr/>
            <p:nvPr/>
          </p:nvPicPr>
          <p:blipFill>
            <a:blip r:embed="rId2" cstate="print"/>
            <a:stretch>
              <a:fillRect/>
            </a:stretch>
          </p:blipFill>
          <p:spPr>
            <a:xfrm>
              <a:off x="608076" y="1368552"/>
              <a:ext cx="3854958" cy="1392174"/>
            </a:xfrm>
            <a:prstGeom prst="rect">
              <a:avLst/>
            </a:prstGeom>
          </p:spPr>
        </p:pic>
        <p:pic>
          <p:nvPicPr>
            <p:cNvPr id="4" name="object 4"/>
            <p:cNvPicPr/>
            <p:nvPr/>
          </p:nvPicPr>
          <p:blipFill>
            <a:blip r:embed="rId3" cstate="print"/>
            <a:stretch>
              <a:fillRect/>
            </a:stretch>
          </p:blipFill>
          <p:spPr>
            <a:xfrm>
              <a:off x="608076" y="2054352"/>
              <a:ext cx="3804666" cy="1392174"/>
            </a:xfrm>
            <a:prstGeom prst="rect">
              <a:avLst/>
            </a:prstGeom>
          </p:spPr>
        </p:pic>
        <p:pic>
          <p:nvPicPr>
            <p:cNvPr id="5" name="object 5"/>
            <p:cNvPicPr/>
            <p:nvPr/>
          </p:nvPicPr>
          <p:blipFill>
            <a:blip r:embed="rId4" cstate="print"/>
            <a:stretch>
              <a:fillRect/>
            </a:stretch>
          </p:blipFill>
          <p:spPr>
            <a:xfrm>
              <a:off x="608076" y="2740152"/>
              <a:ext cx="2763774" cy="1392174"/>
            </a:xfrm>
            <a:prstGeom prst="rect">
              <a:avLst/>
            </a:prstGeom>
          </p:spPr>
        </p:pic>
      </p:grpSp>
      <p:sp>
        <p:nvSpPr>
          <p:cNvPr id="6" name="object 6"/>
          <p:cNvSpPr txBox="1"/>
          <p:nvPr/>
        </p:nvSpPr>
        <p:spPr>
          <a:xfrm>
            <a:off x="987348" y="1514932"/>
            <a:ext cx="2928620" cy="2160905"/>
          </a:xfrm>
          <a:prstGeom prst="rect">
            <a:avLst/>
          </a:prstGeom>
        </p:spPr>
        <p:txBody>
          <a:bodyPr vert="horz" wrap="square" lIns="0" tIns="89535" rIns="0" bIns="0" rtlCol="0">
            <a:spAutoFit/>
          </a:bodyPr>
          <a:lstStyle/>
          <a:p>
            <a:pPr marL="12700" marR="5080" algn="just">
              <a:lnSpc>
                <a:spcPct val="90000"/>
              </a:lnSpc>
              <a:spcBef>
                <a:spcPts val="705"/>
              </a:spcBef>
            </a:pPr>
            <a:r>
              <a:rPr sz="5000" spc="-105" dirty="0">
                <a:solidFill>
                  <a:srgbClr val="FFFFFF"/>
                </a:solidFill>
                <a:latin typeface="Calibri Light"/>
                <a:cs typeface="Calibri Light"/>
              </a:rPr>
              <a:t>Transversus </a:t>
            </a:r>
            <a:r>
              <a:rPr sz="5000" spc="-10" dirty="0">
                <a:solidFill>
                  <a:srgbClr val="FFFFFF"/>
                </a:solidFill>
                <a:latin typeface="Calibri Light"/>
                <a:cs typeface="Calibri Light"/>
              </a:rPr>
              <a:t>Abdominus Muscle</a:t>
            </a:r>
            <a:endParaRPr sz="5000">
              <a:latin typeface="Calibri Light"/>
              <a:cs typeface="Calibri Light"/>
            </a:endParaRPr>
          </a:p>
        </p:txBody>
      </p:sp>
      <p:sp>
        <p:nvSpPr>
          <p:cNvPr id="7" name="object 7"/>
          <p:cNvSpPr txBox="1">
            <a:spLocks noGrp="1"/>
          </p:cNvSpPr>
          <p:nvPr>
            <p:ph type="subTitle" idx="4"/>
          </p:nvPr>
        </p:nvSpPr>
        <p:spPr>
          <a:prstGeom prst="rect">
            <a:avLst/>
          </a:prstGeom>
        </p:spPr>
        <p:txBody>
          <a:bodyPr vert="horz" wrap="square" lIns="0" tIns="53975" rIns="0" bIns="0" rtlCol="0">
            <a:spAutoFit/>
          </a:bodyPr>
          <a:lstStyle/>
          <a:p>
            <a:pPr marL="192405" marR="5080" indent="55880">
              <a:lnSpc>
                <a:spcPts val="2590"/>
              </a:lnSpc>
              <a:spcBef>
                <a:spcPts val="425"/>
              </a:spcBef>
            </a:pPr>
            <a:r>
              <a:rPr sz="2400" b="1" dirty="0">
                <a:latin typeface="Calibri"/>
                <a:cs typeface="Calibri"/>
              </a:rPr>
              <a:t>Fuses</a:t>
            </a:r>
            <a:r>
              <a:rPr sz="2400" b="1" spc="-40" dirty="0">
                <a:latin typeface="Calibri"/>
                <a:cs typeface="Calibri"/>
              </a:rPr>
              <a:t> </a:t>
            </a:r>
            <a:r>
              <a:rPr sz="2400" b="1" dirty="0">
                <a:latin typeface="Calibri"/>
                <a:cs typeface="Calibri"/>
              </a:rPr>
              <a:t>medially</a:t>
            </a:r>
            <a:r>
              <a:rPr sz="2400" b="1" spc="-60" dirty="0">
                <a:latin typeface="Calibri"/>
                <a:cs typeface="Calibri"/>
              </a:rPr>
              <a:t> </a:t>
            </a:r>
            <a:r>
              <a:rPr sz="2400" b="1" dirty="0">
                <a:latin typeface="Calibri"/>
                <a:cs typeface="Calibri"/>
              </a:rPr>
              <a:t>to</a:t>
            </a:r>
            <a:r>
              <a:rPr sz="2400" b="1" spc="-50" dirty="0">
                <a:latin typeface="Calibri"/>
                <a:cs typeface="Calibri"/>
              </a:rPr>
              <a:t> </a:t>
            </a:r>
            <a:r>
              <a:rPr sz="2400" b="1" dirty="0">
                <a:latin typeface="Calibri"/>
                <a:cs typeface="Calibri"/>
              </a:rPr>
              <a:t>form</a:t>
            </a:r>
            <a:r>
              <a:rPr sz="2400" b="1" spc="-55" dirty="0">
                <a:latin typeface="Calibri"/>
                <a:cs typeface="Calibri"/>
              </a:rPr>
              <a:t> </a:t>
            </a:r>
            <a:r>
              <a:rPr sz="2400" b="1" dirty="0">
                <a:latin typeface="Calibri"/>
                <a:cs typeface="Calibri"/>
              </a:rPr>
              <a:t>the</a:t>
            </a:r>
            <a:r>
              <a:rPr sz="2400" b="1" spc="-40" dirty="0">
                <a:latin typeface="Calibri"/>
                <a:cs typeface="Calibri"/>
              </a:rPr>
              <a:t> </a:t>
            </a:r>
            <a:r>
              <a:rPr sz="2400" b="1" spc="-10" dirty="0">
                <a:latin typeface="Calibri"/>
                <a:cs typeface="Calibri"/>
              </a:rPr>
              <a:t>rectus </a:t>
            </a:r>
            <a:r>
              <a:rPr sz="2400" b="1" dirty="0">
                <a:latin typeface="Calibri"/>
                <a:cs typeface="Calibri"/>
              </a:rPr>
              <a:t>sheath</a:t>
            </a:r>
            <a:r>
              <a:rPr sz="2400" b="1" spc="-60" dirty="0">
                <a:latin typeface="Calibri"/>
                <a:cs typeface="Calibri"/>
              </a:rPr>
              <a:t> </a:t>
            </a:r>
            <a:r>
              <a:rPr sz="2400" b="1" dirty="0">
                <a:latin typeface="Calibri"/>
                <a:cs typeface="Calibri"/>
              </a:rPr>
              <a:t>and</a:t>
            </a:r>
            <a:r>
              <a:rPr sz="2400" b="1" spc="-55" dirty="0">
                <a:latin typeface="Calibri"/>
                <a:cs typeface="Calibri"/>
              </a:rPr>
              <a:t> </a:t>
            </a:r>
            <a:r>
              <a:rPr sz="2400" b="1" dirty="0">
                <a:latin typeface="Calibri"/>
                <a:cs typeface="Calibri"/>
              </a:rPr>
              <a:t>linea</a:t>
            </a:r>
            <a:r>
              <a:rPr sz="2400" b="1" spc="-45" dirty="0">
                <a:latin typeface="Calibri"/>
                <a:cs typeface="Calibri"/>
              </a:rPr>
              <a:t> </a:t>
            </a:r>
            <a:r>
              <a:rPr sz="2400" b="1" spc="-20" dirty="0">
                <a:latin typeface="Calibri"/>
                <a:cs typeface="Calibri"/>
              </a:rPr>
              <a:t>alba</a:t>
            </a:r>
            <a:endParaRPr sz="2400">
              <a:latin typeface="Calibri"/>
              <a:cs typeface="Calibri"/>
            </a:endParaRPr>
          </a:p>
        </p:txBody>
      </p:sp>
      <p:grpSp>
        <p:nvGrpSpPr>
          <p:cNvPr id="8" name="object 8"/>
          <p:cNvGrpSpPr/>
          <p:nvPr/>
        </p:nvGrpSpPr>
        <p:grpSpPr>
          <a:xfrm>
            <a:off x="120395" y="109726"/>
            <a:ext cx="11951335" cy="6638925"/>
            <a:chOff x="120395" y="109726"/>
            <a:chExt cx="11951335" cy="6638925"/>
          </a:xfrm>
        </p:grpSpPr>
        <p:pic>
          <p:nvPicPr>
            <p:cNvPr id="9" name="object 9"/>
            <p:cNvPicPr/>
            <p:nvPr/>
          </p:nvPicPr>
          <p:blipFill>
            <a:blip r:embed="rId5" cstate="print"/>
            <a:stretch>
              <a:fillRect/>
            </a:stretch>
          </p:blipFill>
          <p:spPr>
            <a:xfrm>
              <a:off x="7115555" y="115822"/>
              <a:ext cx="4949952" cy="6626352"/>
            </a:xfrm>
            <a:prstGeom prst="rect">
              <a:avLst/>
            </a:prstGeom>
          </p:spPr>
        </p:pic>
        <p:sp>
          <p:nvSpPr>
            <p:cNvPr id="10" name="object 10"/>
            <p:cNvSpPr/>
            <p:nvPr/>
          </p:nvSpPr>
          <p:spPr>
            <a:xfrm>
              <a:off x="126491" y="115822"/>
              <a:ext cx="11939270" cy="6628130"/>
            </a:xfrm>
            <a:custGeom>
              <a:avLst/>
              <a:gdLst/>
              <a:ahLst/>
              <a:cxnLst/>
              <a:rect l="l" t="t" r="r" b="b"/>
              <a:pathLst>
                <a:path w="11939270" h="6628130">
                  <a:moveTo>
                    <a:pt x="6989063" y="1"/>
                  </a:moveTo>
                  <a:lnTo>
                    <a:pt x="6989063" y="6627614"/>
                  </a:lnTo>
                </a:path>
                <a:path w="11939270" h="6628130">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40891" y="1100327"/>
            <a:ext cx="4938522" cy="1229106"/>
          </a:xfrm>
          <a:prstGeom prst="rect">
            <a:avLst/>
          </a:prstGeom>
        </p:spPr>
      </p:pic>
      <p:sp>
        <p:nvSpPr>
          <p:cNvPr id="3" name="object 3"/>
          <p:cNvSpPr txBox="1">
            <a:spLocks noGrp="1"/>
          </p:cNvSpPr>
          <p:nvPr>
            <p:ph type="title"/>
          </p:nvPr>
        </p:nvSpPr>
        <p:spPr>
          <a:xfrm>
            <a:off x="1374394" y="1230249"/>
            <a:ext cx="4242435" cy="696595"/>
          </a:xfrm>
          <a:prstGeom prst="rect">
            <a:avLst/>
          </a:prstGeom>
        </p:spPr>
        <p:txBody>
          <a:bodyPr vert="horz" wrap="square" lIns="0" tIns="13335" rIns="0" bIns="0" rtlCol="0">
            <a:spAutoFit/>
          </a:bodyPr>
          <a:lstStyle/>
          <a:p>
            <a:pPr marL="12700">
              <a:lnSpc>
                <a:spcPct val="100000"/>
              </a:lnSpc>
              <a:spcBef>
                <a:spcPts val="105"/>
              </a:spcBef>
            </a:pPr>
            <a:r>
              <a:rPr sz="4400" spc="-75" dirty="0"/>
              <a:t>Transversalis</a:t>
            </a:r>
            <a:r>
              <a:rPr sz="4400" spc="-175" dirty="0"/>
              <a:t> </a:t>
            </a:r>
            <a:r>
              <a:rPr sz="4400" spc="-20" dirty="0"/>
              <a:t>Fascia</a:t>
            </a:r>
            <a:endParaRPr sz="4400"/>
          </a:p>
        </p:txBody>
      </p:sp>
      <p:sp>
        <p:nvSpPr>
          <p:cNvPr id="4" name="object 4"/>
          <p:cNvSpPr/>
          <p:nvPr/>
        </p:nvSpPr>
        <p:spPr>
          <a:xfrm>
            <a:off x="0" y="2026920"/>
            <a:ext cx="6096000" cy="0"/>
          </a:xfrm>
          <a:custGeom>
            <a:avLst/>
            <a:gdLst/>
            <a:ahLst/>
            <a:cxnLst/>
            <a:rect l="l" t="t" r="r" b="b"/>
            <a:pathLst>
              <a:path w="6096000">
                <a:moveTo>
                  <a:pt x="6096000" y="0"/>
                </a:moveTo>
                <a:lnTo>
                  <a:pt x="0" y="0"/>
                </a:lnTo>
              </a:path>
            </a:pathLst>
          </a:custGeom>
          <a:ln w="12192">
            <a:solidFill>
              <a:srgbClr val="EC7C30"/>
            </a:solidFill>
          </a:ln>
        </p:spPr>
        <p:txBody>
          <a:bodyPr wrap="square" lIns="0" tIns="0" rIns="0" bIns="0" rtlCol="0"/>
          <a:lstStyle/>
          <a:p>
            <a:endParaRPr/>
          </a:p>
        </p:txBody>
      </p:sp>
      <p:sp>
        <p:nvSpPr>
          <p:cNvPr id="5" name="object 5"/>
          <p:cNvSpPr txBox="1"/>
          <p:nvPr/>
        </p:nvSpPr>
        <p:spPr>
          <a:xfrm>
            <a:off x="1374394" y="2256789"/>
            <a:ext cx="4632960" cy="2884805"/>
          </a:xfrm>
          <a:prstGeom prst="rect">
            <a:avLst/>
          </a:prstGeom>
        </p:spPr>
        <p:txBody>
          <a:bodyPr vert="horz" wrap="square" lIns="0" tIns="54610" rIns="0" bIns="0" rtlCol="0">
            <a:spAutoFit/>
          </a:bodyPr>
          <a:lstStyle/>
          <a:p>
            <a:pPr marL="240029" marR="45720" indent="-227329">
              <a:lnSpc>
                <a:spcPct val="90000"/>
              </a:lnSpc>
              <a:spcBef>
                <a:spcPts val="430"/>
              </a:spcBef>
              <a:buFont typeface="Arial MT"/>
              <a:buChar char="•"/>
              <a:tabLst>
                <a:tab pos="241300" algn="l"/>
              </a:tabLst>
            </a:pPr>
            <a:r>
              <a:rPr sz="2800" b="1" dirty="0">
                <a:solidFill>
                  <a:srgbClr val="FFFFFF"/>
                </a:solidFill>
                <a:latin typeface="Calibri"/>
                <a:cs typeface="Calibri"/>
              </a:rPr>
              <a:t>It</a:t>
            </a:r>
            <a:r>
              <a:rPr sz="2800" b="1" spc="-60" dirty="0">
                <a:solidFill>
                  <a:srgbClr val="FFFFFF"/>
                </a:solidFill>
                <a:latin typeface="Calibri"/>
                <a:cs typeface="Calibri"/>
              </a:rPr>
              <a:t> </a:t>
            </a:r>
            <a:r>
              <a:rPr sz="2800" b="1" dirty="0">
                <a:solidFill>
                  <a:srgbClr val="FFFFFF"/>
                </a:solidFill>
                <a:latin typeface="Calibri"/>
                <a:cs typeface="Calibri"/>
              </a:rPr>
              <a:t>is</a:t>
            </a:r>
            <a:r>
              <a:rPr sz="2800" b="1" spc="-70" dirty="0">
                <a:solidFill>
                  <a:srgbClr val="FFFFFF"/>
                </a:solidFill>
                <a:latin typeface="Calibri"/>
                <a:cs typeface="Calibri"/>
              </a:rPr>
              <a:t> </a:t>
            </a:r>
            <a:r>
              <a:rPr sz="2800" b="1" dirty="0">
                <a:solidFill>
                  <a:srgbClr val="FFFFFF"/>
                </a:solidFill>
                <a:latin typeface="Calibri"/>
                <a:cs typeface="Calibri"/>
              </a:rPr>
              <a:t>through</a:t>
            </a:r>
            <a:r>
              <a:rPr sz="2800" b="1" spc="-55" dirty="0">
                <a:solidFill>
                  <a:srgbClr val="FFFFFF"/>
                </a:solidFill>
                <a:latin typeface="Calibri"/>
                <a:cs typeface="Calibri"/>
              </a:rPr>
              <a:t> </a:t>
            </a:r>
            <a:r>
              <a:rPr sz="2800" b="1" dirty="0">
                <a:solidFill>
                  <a:srgbClr val="FFFFFF"/>
                </a:solidFill>
                <a:latin typeface="Calibri"/>
                <a:cs typeface="Calibri"/>
              </a:rPr>
              <a:t>this</a:t>
            </a:r>
            <a:r>
              <a:rPr sz="2800" b="1" spc="-60" dirty="0">
                <a:solidFill>
                  <a:srgbClr val="FFFFFF"/>
                </a:solidFill>
                <a:latin typeface="Calibri"/>
                <a:cs typeface="Calibri"/>
              </a:rPr>
              <a:t> </a:t>
            </a:r>
            <a:r>
              <a:rPr sz="2800" b="1" dirty="0">
                <a:solidFill>
                  <a:srgbClr val="FFFFFF"/>
                </a:solidFill>
                <a:latin typeface="Calibri"/>
                <a:cs typeface="Calibri"/>
              </a:rPr>
              <a:t>layer</a:t>
            </a:r>
            <a:r>
              <a:rPr sz="2800" b="1" spc="-45" dirty="0">
                <a:solidFill>
                  <a:srgbClr val="FFFFFF"/>
                </a:solidFill>
                <a:latin typeface="Calibri"/>
                <a:cs typeface="Calibri"/>
              </a:rPr>
              <a:t> </a:t>
            </a:r>
            <a:r>
              <a:rPr sz="2800" b="1" dirty="0">
                <a:solidFill>
                  <a:srgbClr val="FFFFFF"/>
                </a:solidFill>
                <a:latin typeface="Calibri"/>
                <a:cs typeface="Calibri"/>
              </a:rPr>
              <a:t>that</a:t>
            </a:r>
            <a:r>
              <a:rPr sz="2800" b="1" spc="-60" dirty="0">
                <a:solidFill>
                  <a:srgbClr val="FFFFFF"/>
                </a:solidFill>
                <a:latin typeface="Calibri"/>
                <a:cs typeface="Calibri"/>
              </a:rPr>
              <a:t> </a:t>
            </a:r>
            <a:r>
              <a:rPr sz="2800" b="1" spc="-25" dirty="0">
                <a:solidFill>
                  <a:srgbClr val="FFFFFF"/>
                </a:solidFill>
                <a:latin typeface="Calibri"/>
                <a:cs typeface="Calibri"/>
              </a:rPr>
              <a:t>all 	</a:t>
            </a:r>
            <a:r>
              <a:rPr sz="2800" b="1" dirty="0">
                <a:solidFill>
                  <a:srgbClr val="FFFFFF"/>
                </a:solidFill>
                <a:latin typeface="Calibri"/>
                <a:cs typeface="Calibri"/>
              </a:rPr>
              <a:t>groin</a:t>
            </a:r>
            <a:r>
              <a:rPr sz="2800" b="1" spc="-80" dirty="0">
                <a:solidFill>
                  <a:srgbClr val="FFFFFF"/>
                </a:solidFill>
                <a:latin typeface="Calibri"/>
                <a:cs typeface="Calibri"/>
              </a:rPr>
              <a:t> </a:t>
            </a:r>
            <a:r>
              <a:rPr sz="2800" b="1" dirty="0">
                <a:solidFill>
                  <a:srgbClr val="FFFFFF"/>
                </a:solidFill>
                <a:latin typeface="Calibri"/>
                <a:cs typeface="Calibri"/>
              </a:rPr>
              <a:t>hernia</a:t>
            </a:r>
            <a:r>
              <a:rPr sz="2800" b="1" spc="-70" dirty="0">
                <a:solidFill>
                  <a:srgbClr val="FFFFFF"/>
                </a:solidFill>
                <a:latin typeface="Calibri"/>
                <a:cs typeface="Calibri"/>
              </a:rPr>
              <a:t> </a:t>
            </a:r>
            <a:r>
              <a:rPr sz="2800" b="1" spc="-10" dirty="0">
                <a:solidFill>
                  <a:srgbClr val="FFFFFF"/>
                </a:solidFill>
                <a:latin typeface="Calibri"/>
                <a:cs typeface="Calibri"/>
              </a:rPr>
              <a:t>pathology 	develops</a:t>
            </a:r>
            <a:endParaRPr sz="2800">
              <a:latin typeface="Calibri"/>
              <a:cs typeface="Calibri"/>
            </a:endParaRPr>
          </a:p>
          <a:p>
            <a:pPr marL="240029" marR="5080" indent="-227329">
              <a:lnSpc>
                <a:spcPct val="90000"/>
              </a:lnSpc>
              <a:spcBef>
                <a:spcPts val="1010"/>
              </a:spcBef>
              <a:buFont typeface="Arial MT"/>
              <a:buChar char="•"/>
              <a:tabLst>
                <a:tab pos="241300" algn="l"/>
              </a:tabLst>
            </a:pPr>
            <a:r>
              <a:rPr sz="2800" b="1" dirty="0">
                <a:solidFill>
                  <a:srgbClr val="FFFFFF"/>
                </a:solidFill>
                <a:latin typeface="Calibri"/>
                <a:cs typeface="Calibri"/>
              </a:rPr>
              <a:t>It</a:t>
            </a:r>
            <a:r>
              <a:rPr sz="2800" b="1" spc="-40" dirty="0">
                <a:solidFill>
                  <a:srgbClr val="FFFFFF"/>
                </a:solidFill>
                <a:latin typeface="Calibri"/>
                <a:cs typeface="Calibri"/>
              </a:rPr>
              <a:t> </a:t>
            </a:r>
            <a:r>
              <a:rPr sz="2800" b="1" dirty="0">
                <a:solidFill>
                  <a:srgbClr val="FFFFFF"/>
                </a:solidFill>
                <a:latin typeface="Calibri"/>
                <a:cs typeface="Calibri"/>
              </a:rPr>
              <a:t>forms</a:t>
            </a:r>
            <a:r>
              <a:rPr sz="2800" b="1" spc="-45" dirty="0">
                <a:solidFill>
                  <a:srgbClr val="FFFFFF"/>
                </a:solidFill>
                <a:latin typeface="Calibri"/>
                <a:cs typeface="Calibri"/>
              </a:rPr>
              <a:t> </a:t>
            </a:r>
            <a:r>
              <a:rPr sz="2800" b="1" dirty="0">
                <a:solidFill>
                  <a:srgbClr val="FFFFFF"/>
                </a:solidFill>
                <a:latin typeface="Calibri"/>
                <a:cs typeface="Calibri"/>
              </a:rPr>
              <a:t>a</a:t>
            </a:r>
            <a:r>
              <a:rPr sz="2800" b="1" spc="-40" dirty="0">
                <a:solidFill>
                  <a:srgbClr val="FFFFFF"/>
                </a:solidFill>
                <a:latin typeface="Calibri"/>
                <a:cs typeface="Calibri"/>
              </a:rPr>
              <a:t> </a:t>
            </a:r>
            <a:r>
              <a:rPr sz="2800" b="1" spc="-10" dirty="0">
                <a:solidFill>
                  <a:srgbClr val="FFFFFF"/>
                </a:solidFill>
                <a:latin typeface="Calibri"/>
                <a:cs typeface="Calibri"/>
              </a:rPr>
              <a:t>complete 	</a:t>
            </a:r>
            <a:r>
              <a:rPr sz="2800" b="1" dirty="0">
                <a:solidFill>
                  <a:srgbClr val="FFFFFF"/>
                </a:solidFill>
                <a:latin typeface="Calibri"/>
                <a:cs typeface="Calibri"/>
              </a:rPr>
              <a:t>continuous</a:t>
            </a:r>
            <a:r>
              <a:rPr sz="2800" b="1" spc="-90" dirty="0">
                <a:solidFill>
                  <a:srgbClr val="FFFFFF"/>
                </a:solidFill>
                <a:latin typeface="Calibri"/>
                <a:cs typeface="Calibri"/>
              </a:rPr>
              <a:t> </a:t>
            </a:r>
            <a:r>
              <a:rPr sz="2800" b="1" spc="-10" dirty="0">
                <a:solidFill>
                  <a:srgbClr val="FFFFFF"/>
                </a:solidFill>
                <a:latin typeface="Calibri"/>
                <a:cs typeface="Calibri"/>
              </a:rPr>
              <a:t>envelope</a:t>
            </a:r>
            <a:r>
              <a:rPr sz="2800" b="1" spc="-60" dirty="0">
                <a:solidFill>
                  <a:srgbClr val="FFFFFF"/>
                </a:solidFill>
                <a:latin typeface="Calibri"/>
                <a:cs typeface="Calibri"/>
              </a:rPr>
              <a:t> </a:t>
            </a:r>
            <a:r>
              <a:rPr sz="2800" b="1" dirty="0">
                <a:solidFill>
                  <a:srgbClr val="FFFFFF"/>
                </a:solidFill>
                <a:latin typeface="Calibri"/>
                <a:cs typeface="Calibri"/>
              </a:rPr>
              <a:t>of</a:t>
            </a:r>
            <a:r>
              <a:rPr sz="2800" b="1" spc="-90" dirty="0">
                <a:solidFill>
                  <a:srgbClr val="FFFFFF"/>
                </a:solidFill>
                <a:latin typeface="Calibri"/>
                <a:cs typeface="Calibri"/>
              </a:rPr>
              <a:t> </a:t>
            </a:r>
            <a:r>
              <a:rPr sz="2800" b="1" spc="-10" dirty="0">
                <a:solidFill>
                  <a:srgbClr val="FFFFFF"/>
                </a:solidFill>
                <a:latin typeface="Calibri"/>
                <a:cs typeface="Calibri"/>
              </a:rPr>
              <a:t>fascia 	</a:t>
            </a:r>
            <a:r>
              <a:rPr sz="2800" b="1" dirty="0">
                <a:solidFill>
                  <a:srgbClr val="FFFFFF"/>
                </a:solidFill>
                <a:latin typeface="Calibri"/>
                <a:cs typeface="Calibri"/>
              </a:rPr>
              <a:t>around</a:t>
            </a:r>
            <a:r>
              <a:rPr sz="2800" b="1" spc="-65" dirty="0">
                <a:solidFill>
                  <a:srgbClr val="FFFFFF"/>
                </a:solidFill>
                <a:latin typeface="Calibri"/>
                <a:cs typeface="Calibri"/>
              </a:rPr>
              <a:t> </a:t>
            </a:r>
            <a:r>
              <a:rPr sz="2800" b="1" dirty="0">
                <a:solidFill>
                  <a:srgbClr val="FFFFFF"/>
                </a:solidFill>
                <a:latin typeface="Calibri"/>
                <a:cs typeface="Calibri"/>
              </a:rPr>
              <a:t>the</a:t>
            </a:r>
            <a:r>
              <a:rPr sz="2800" b="1" spc="-65" dirty="0">
                <a:solidFill>
                  <a:srgbClr val="FFFFFF"/>
                </a:solidFill>
                <a:latin typeface="Calibri"/>
                <a:cs typeface="Calibri"/>
              </a:rPr>
              <a:t> </a:t>
            </a:r>
            <a:r>
              <a:rPr sz="2800" b="1" dirty="0">
                <a:solidFill>
                  <a:srgbClr val="FFFFFF"/>
                </a:solidFill>
                <a:latin typeface="Calibri"/>
                <a:cs typeface="Calibri"/>
              </a:rPr>
              <a:t>interior</a:t>
            </a:r>
            <a:r>
              <a:rPr sz="2800" b="1" spc="-40" dirty="0">
                <a:solidFill>
                  <a:srgbClr val="FFFFFF"/>
                </a:solidFill>
                <a:latin typeface="Calibri"/>
                <a:cs typeface="Calibri"/>
              </a:rPr>
              <a:t> </a:t>
            </a:r>
            <a:r>
              <a:rPr sz="2800" b="1" dirty="0">
                <a:solidFill>
                  <a:srgbClr val="FFFFFF"/>
                </a:solidFill>
                <a:latin typeface="Calibri"/>
                <a:cs typeface="Calibri"/>
              </a:rPr>
              <a:t>of</a:t>
            </a:r>
            <a:r>
              <a:rPr sz="2800" b="1" spc="-75" dirty="0">
                <a:solidFill>
                  <a:srgbClr val="FFFFFF"/>
                </a:solidFill>
                <a:latin typeface="Calibri"/>
                <a:cs typeface="Calibri"/>
              </a:rPr>
              <a:t> </a:t>
            </a:r>
            <a:r>
              <a:rPr sz="2800" b="1" spc="-25" dirty="0">
                <a:solidFill>
                  <a:srgbClr val="FFFFFF"/>
                </a:solidFill>
                <a:latin typeface="Calibri"/>
                <a:cs typeface="Calibri"/>
              </a:rPr>
              <a:t>the 	</a:t>
            </a:r>
            <a:r>
              <a:rPr sz="2800" b="1" dirty="0">
                <a:solidFill>
                  <a:srgbClr val="FFFFFF"/>
                </a:solidFill>
                <a:latin typeface="Calibri"/>
                <a:cs typeface="Calibri"/>
              </a:rPr>
              <a:t>abdominal</a:t>
            </a:r>
            <a:r>
              <a:rPr sz="2800" b="1" spc="-114" dirty="0">
                <a:solidFill>
                  <a:srgbClr val="FFFFFF"/>
                </a:solidFill>
                <a:latin typeface="Calibri"/>
                <a:cs typeface="Calibri"/>
              </a:rPr>
              <a:t> </a:t>
            </a:r>
            <a:r>
              <a:rPr sz="2800" b="1" spc="-20" dirty="0">
                <a:solidFill>
                  <a:srgbClr val="FFFFFF"/>
                </a:solidFill>
                <a:latin typeface="Calibri"/>
                <a:cs typeface="Calibri"/>
              </a:rPr>
              <a:t>wall</a:t>
            </a:r>
            <a:endParaRPr sz="2800">
              <a:latin typeface="Calibri"/>
              <a:cs typeface="Calibri"/>
            </a:endParaRPr>
          </a:p>
        </p:txBody>
      </p:sp>
      <p:pic>
        <p:nvPicPr>
          <p:cNvPr id="6" name="object 6"/>
          <p:cNvPicPr/>
          <p:nvPr/>
        </p:nvPicPr>
        <p:blipFill>
          <a:blip r:embed="rId3" cstate="print"/>
          <a:stretch>
            <a:fillRect/>
          </a:stretch>
        </p:blipFill>
        <p:spPr>
          <a:xfrm>
            <a:off x="6681215" y="1836416"/>
            <a:ext cx="4556629" cy="3912084"/>
          </a:xfrm>
          <a:prstGeom prst="rect">
            <a:avLst/>
          </a:prstGeom>
        </p:spPr>
      </p:pic>
      <p:sp>
        <p:nvSpPr>
          <p:cNvPr id="7" name="object 7"/>
          <p:cNvSpPr/>
          <p:nvPr/>
        </p:nvSpPr>
        <p:spPr>
          <a:xfrm>
            <a:off x="11829288" y="0"/>
            <a:ext cx="0" cy="6858000"/>
          </a:xfrm>
          <a:custGeom>
            <a:avLst/>
            <a:gdLst/>
            <a:ahLst/>
            <a:cxnLst/>
            <a:rect l="l" t="t" r="r" b="b"/>
            <a:pathLst>
              <a:path h="6858000">
                <a:moveTo>
                  <a:pt x="0" y="0"/>
                </a:moveTo>
                <a:lnTo>
                  <a:pt x="0" y="6857999"/>
                </a:lnTo>
              </a:path>
            </a:pathLst>
          </a:custGeom>
          <a:ln w="12192">
            <a:solidFill>
              <a:srgbClr val="EC7C3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1291" y="1540763"/>
            <a:ext cx="5666232" cy="4873752"/>
          </a:xfrm>
          <a:prstGeom prst="rect">
            <a:avLst/>
          </a:prstGeom>
        </p:spPr>
      </p:pic>
      <p:sp>
        <p:nvSpPr>
          <p:cNvPr id="3" name="object 3"/>
          <p:cNvSpPr/>
          <p:nvPr/>
        </p:nvSpPr>
        <p:spPr>
          <a:xfrm>
            <a:off x="6527292" y="1749551"/>
            <a:ext cx="4718685" cy="0"/>
          </a:xfrm>
          <a:custGeom>
            <a:avLst/>
            <a:gdLst/>
            <a:ahLst/>
            <a:cxnLst/>
            <a:rect l="l" t="t" r="r" b="b"/>
            <a:pathLst>
              <a:path w="4718684">
                <a:moveTo>
                  <a:pt x="4718304" y="0"/>
                </a:moveTo>
                <a:lnTo>
                  <a:pt x="0" y="0"/>
                </a:lnTo>
              </a:path>
            </a:pathLst>
          </a:custGeom>
          <a:ln w="12192">
            <a:solidFill>
              <a:srgbClr val="EC7C30"/>
            </a:solidFill>
          </a:ln>
        </p:spPr>
        <p:txBody>
          <a:bodyPr wrap="square" lIns="0" tIns="0" rIns="0" bIns="0" rtlCol="0"/>
          <a:lstStyle/>
          <a:p>
            <a:endParaRPr/>
          </a:p>
        </p:txBody>
      </p:sp>
      <p:sp>
        <p:nvSpPr>
          <p:cNvPr id="4" name="object 4"/>
          <p:cNvSpPr txBox="1"/>
          <p:nvPr/>
        </p:nvSpPr>
        <p:spPr>
          <a:xfrm>
            <a:off x="6607302" y="1877060"/>
            <a:ext cx="4324350" cy="2884805"/>
          </a:xfrm>
          <a:prstGeom prst="rect">
            <a:avLst/>
          </a:prstGeom>
        </p:spPr>
        <p:txBody>
          <a:bodyPr vert="horz" wrap="square" lIns="0" tIns="60960" rIns="0" bIns="0" rtlCol="0">
            <a:spAutoFit/>
          </a:bodyPr>
          <a:lstStyle/>
          <a:p>
            <a:pPr marL="240029" marR="5080" indent="-227965">
              <a:lnSpc>
                <a:spcPts val="3020"/>
              </a:lnSpc>
              <a:spcBef>
                <a:spcPts val="480"/>
              </a:spcBef>
              <a:buFont typeface="Arial MT"/>
              <a:buChar char="•"/>
              <a:tabLst>
                <a:tab pos="241300" algn="l"/>
              </a:tabLst>
            </a:pPr>
            <a:r>
              <a:rPr sz="2800" b="1" dirty="0">
                <a:solidFill>
                  <a:srgbClr val="FFFFFF"/>
                </a:solidFill>
                <a:latin typeface="Calibri"/>
                <a:cs typeface="Calibri"/>
              </a:rPr>
              <a:t>It</a:t>
            </a:r>
            <a:r>
              <a:rPr sz="2800" b="1" spc="-45" dirty="0">
                <a:solidFill>
                  <a:srgbClr val="FFFFFF"/>
                </a:solidFill>
                <a:latin typeface="Calibri"/>
                <a:cs typeface="Calibri"/>
              </a:rPr>
              <a:t> </a:t>
            </a:r>
            <a:r>
              <a:rPr sz="2800" b="1" dirty="0">
                <a:solidFill>
                  <a:srgbClr val="FFFFFF"/>
                </a:solidFill>
                <a:latin typeface="Calibri"/>
                <a:cs typeface="Calibri"/>
              </a:rPr>
              <a:t>is</a:t>
            </a:r>
            <a:r>
              <a:rPr sz="2800" b="1" spc="-55" dirty="0">
                <a:solidFill>
                  <a:srgbClr val="FFFFFF"/>
                </a:solidFill>
                <a:latin typeface="Calibri"/>
                <a:cs typeface="Calibri"/>
              </a:rPr>
              <a:t> </a:t>
            </a:r>
            <a:r>
              <a:rPr sz="2800" b="1" dirty="0">
                <a:solidFill>
                  <a:srgbClr val="FFFFFF"/>
                </a:solidFill>
                <a:latin typeface="Calibri"/>
                <a:cs typeface="Calibri"/>
              </a:rPr>
              <a:t>a</a:t>
            </a:r>
            <a:r>
              <a:rPr sz="2800" b="1" spc="-40" dirty="0">
                <a:solidFill>
                  <a:srgbClr val="FFFFFF"/>
                </a:solidFill>
                <a:latin typeface="Calibri"/>
                <a:cs typeface="Calibri"/>
              </a:rPr>
              <a:t> </a:t>
            </a:r>
            <a:r>
              <a:rPr sz="2800" b="1" dirty="0">
                <a:solidFill>
                  <a:srgbClr val="FFFFFF"/>
                </a:solidFill>
                <a:latin typeface="Calibri"/>
                <a:cs typeface="Calibri"/>
              </a:rPr>
              <a:t>true</a:t>
            </a:r>
            <a:r>
              <a:rPr sz="2800" b="1" spc="-40" dirty="0">
                <a:solidFill>
                  <a:srgbClr val="FFFFFF"/>
                </a:solidFill>
                <a:latin typeface="Calibri"/>
                <a:cs typeface="Calibri"/>
              </a:rPr>
              <a:t> </a:t>
            </a:r>
            <a:r>
              <a:rPr sz="2800" b="1" dirty="0">
                <a:solidFill>
                  <a:srgbClr val="FFFFFF"/>
                </a:solidFill>
                <a:latin typeface="Calibri"/>
                <a:cs typeface="Calibri"/>
              </a:rPr>
              <a:t>fascial</a:t>
            </a:r>
            <a:r>
              <a:rPr sz="2800" b="1" spc="-35" dirty="0">
                <a:solidFill>
                  <a:srgbClr val="FFFFFF"/>
                </a:solidFill>
                <a:latin typeface="Calibri"/>
                <a:cs typeface="Calibri"/>
              </a:rPr>
              <a:t> </a:t>
            </a:r>
            <a:r>
              <a:rPr sz="2800" b="1" spc="-40" dirty="0">
                <a:solidFill>
                  <a:srgbClr val="FFFFFF"/>
                </a:solidFill>
                <a:latin typeface="Calibri"/>
                <a:cs typeface="Calibri"/>
              </a:rPr>
              <a:t>layer,</a:t>
            </a:r>
            <a:r>
              <a:rPr sz="2800" b="1" spc="-15" dirty="0">
                <a:solidFill>
                  <a:srgbClr val="FFFFFF"/>
                </a:solidFill>
                <a:latin typeface="Calibri"/>
                <a:cs typeface="Calibri"/>
              </a:rPr>
              <a:t> </a:t>
            </a:r>
            <a:r>
              <a:rPr sz="2800" b="1" dirty="0">
                <a:solidFill>
                  <a:srgbClr val="FFFFFF"/>
                </a:solidFill>
                <a:latin typeface="Calibri"/>
                <a:cs typeface="Calibri"/>
              </a:rPr>
              <a:t>so</a:t>
            </a:r>
            <a:r>
              <a:rPr sz="2800" b="1" spc="-50" dirty="0">
                <a:solidFill>
                  <a:srgbClr val="FFFFFF"/>
                </a:solidFill>
                <a:latin typeface="Calibri"/>
                <a:cs typeface="Calibri"/>
              </a:rPr>
              <a:t> </a:t>
            </a:r>
            <a:r>
              <a:rPr sz="2800" b="1" spc="-25" dirty="0">
                <a:solidFill>
                  <a:srgbClr val="FFFFFF"/>
                </a:solidFill>
                <a:latin typeface="Calibri"/>
                <a:cs typeface="Calibri"/>
              </a:rPr>
              <a:t>it 	</a:t>
            </a:r>
            <a:r>
              <a:rPr sz="2800" b="1" dirty="0">
                <a:solidFill>
                  <a:srgbClr val="FFFFFF"/>
                </a:solidFill>
                <a:latin typeface="Calibri"/>
                <a:cs typeface="Calibri"/>
              </a:rPr>
              <a:t>has</a:t>
            </a:r>
            <a:r>
              <a:rPr sz="2800" b="1" spc="-95" dirty="0">
                <a:solidFill>
                  <a:srgbClr val="FFFFFF"/>
                </a:solidFill>
                <a:latin typeface="Calibri"/>
                <a:cs typeface="Calibri"/>
              </a:rPr>
              <a:t> </a:t>
            </a:r>
            <a:r>
              <a:rPr sz="2800" b="1" dirty="0">
                <a:solidFill>
                  <a:srgbClr val="FFFFFF"/>
                </a:solidFill>
                <a:latin typeface="Calibri"/>
                <a:cs typeface="Calibri"/>
              </a:rPr>
              <a:t>little</a:t>
            </a:r>
            <a:r>
              <a:rPr sz="2800" b="1" spc="-65" dirty="0">
                <a:solidFill>
                  <a:srgbClr val="FFFFFF"/>
                </a:solidFill>
                <a:latin typeface="Calibri"/>
                <a:cs typeface="Calibri"/>
              </a:rPr>
              <a:t> </a:t>
            </a:r>
            <a:r>
              <a:rPr sz="2800" b="1" dirty="0">
                <a:solidFill>
                  <a:srgbClr val="FFFFFF"/>
                </a:solidFill>
                <a:latin typeface="Calibri"/>
                <a:cs typeface="Calibri"/>
              </a:rPr>
              <a:t>intrinsic</a:t>
            </a:r>
            <a:r>
              <a:rPr sz="2800" b="1" spc="-80" dirty="0">
                <a:solidFill>
                  <a:srgbClr val="FFFFFF"/>
                </a:solidFill>
                <a:latin typeface="Calibri"/>
                <a:cs typeface="Calibri"/>
              </a:rPr>
              <a:t> </a:t>
            </a:r>
            <a:r>
              <a:rPr sz="2800" b="1" spc="-10" dirty="0">
                <a:solidFill>
                  <a:srgbClr val="FFFFFF"/>
                </a:solidFill>
                <a:latin typeface="Calibri"/>
                <a:cs typeface="Calibri"/>
              </a:rPr>
              <a:t>strength</a:t>
            </a:r>
            <a:endParaRPr sz="2800">
              <a:latin typeface="Calibri"/>
              <a:cs typeface="Calibri"/>
            </a:endParaRPr>
          </a:p>
          <a:p>
            <a:pPr marL="240029" marR="737235" indent="-227965">
              <a:lnSpc>
                <a:spcPct val="90000"/>
              </a:lnSpc>
              <a:spcBef>
                <a:spcPts val="970"/>
              </a:spcBef>
              <a:buFont typeface="Arial MT"/>
              <a:buChar char="•"/>
              <a:tabLst>
                <a:tab pos="241300" algn="l"/>
              </a:tabLst>
            </a:pPr>
            <a:r>
              <a:rPr sz="2800" b="1" dirty="0">
                <a:solidFill>
                  <a:srgbClr val="FFFFFF"/>
                </a:solidFill>
                <a:latin typeface="Calibri"/>
                <a:cs typeface="Calibri"/>
              </a:rPr>
              <a:t>Through</a:t>
            </a:r>
            <a:r>
              <a:rPr sz="2800" b="1" spc="-30" dirty="0">
                <a:solidFill>
                  <a:srgbClr val="FFFFFF"/>
                </a:solidFill>
                <a:latin typeface="Calibri"/>
                <a:cs typeface="Calibri"/>
              </a:rPr>
              <a:t> </a:t>
            </a:r>
            <a:r>
              <a:rPr sz="2800" b="1" dirty="0">
                <a:solidFill>
                  <a:srgbClr val="FFFFFF"/>
                </a:solidFill>
                <a:latin typeface="Calibri"/>
                <a:cs typeface="Calibri"/>
              </a:rPr>
              <a:t>its</a:t>
            </a:r>
            <a:r>
              <a:rPr sz="2800" b="1" spc="-50" dirty="0">
                <a:solidFill>
                  <a:srgbClr val="FFFFFF"/>
                </a:solidFill>
                <a:latin typeface="Calibri"/>
                <a:cs typeface="Calibri"/>
              </a:rPr>
              <a:t> </a:t>
            </a:r>
            <a:r>
              <a:rPr sz="2800" b="1" dirty="0">
                <a:solidFill>
                  <a:srgbClr val="FFFFFF"/>
                </a:solidFill>
                <a:latin typeface="Calibri"/>
                <a:cs typeface="Calibri"/>
              </a:rPr>
              <a:t>fusion</a:t>
            </a:r>
            <a:r>
              <a:rPr sz="2800" b="1" spc="-50" dirty="0">
                <a:solidFill>
                  <a:srgbClr val="FFFFFF"/>
                </a:solidFill>
                <a:latin typeface="Calibri"/>
                <a:cs typeface="Calibri"/>
              </a:rPr>
              <a:t> </a:t>
            </a:r>
            <a:r>
              <a:rPr sz="2800" b="1" spc="-25" dirty="0">
                <a:solidFill>
                  <a:srgbClr val="FFFFFF"/>
                </a:solidFill>
                <a:latin typeface="Calibri"/>
                <a:cs typeface="Calibri"/>
              </a:rPr>
              <a:t>to 	</a:t>
            </a:r>
            <a:r>
              <a:rPr sz="2800" b="1" spc="-10" dirty="0">
                <a:solidFill>
                  <a:srgbClr val="FFFFFF"/>
                </a:solidFill>
                <a:latin typeface="Calibri"/>
                <a:cs typeface="Calibri"/>
              </a:rPr>
              <a:t>aponeurotic</a:t>
            </a:r>
            <a:r>
              <a:rPr sz="2800" b="1" spc="-114" dirty="0">
                <a:solidFill>
                  <a:srgbClr val="FFFFFF"/>
                </a:solidFill>
                <a:latin typeface="Calibri"/>
                <a:cs typeface="Calibri"/>
              </a:rPr>
              <a:t> </a:t>
            </a:r>
            <a:r>
              <a:rPr sz="2800" b="1" spc="-10" dirty="0">
                <a:solidFill>
                  <a:srgbClr val="FFFFFF"/>
                </a:solidFill>
                <a:latin typeface="Calibri"/>
                <a:cs typeface="Calibri"/>
              </a:rPr>
              <a:t>layers,</a:t>
            </a:r>
            <a:r>
              <a:rPr sz="2800" b="1" spc="-105" dirty="0">
                <a:solidFill>
                  <a:srgbClr val="FFFFFF"/>
                </a:solidFill>
                <a:latin typeface="Calibri"/>
                <a:cs typeface="Calibri"/>
              </a:rPr>
              <a:t> </a:t>
            </a:r>
            <a:r>
              <a:rPr sz="2800" b="1" spc="-25" dirty="0">
                <a:solidFill>
                  <a:srgbClr val="FFFFFF"/>
                </a:solidFill>
                <a:latin typeface="Calibri"/>
                <a:cs typeface="Calibri"/>
              </a:rPr>
              <a:t>it 	</a:t>
            </a:r>
            <a:r>
              <a:rPr sz="2800" b="1" dirty="0">
                <a:solidFill>
                  <a:srgbClr val="FFFFFF"/>
                </a:solidFill>
                <a:latin typeface="Calibri"/>
                <a:cs typeface="Calibri"/>
              </a:rPr>
              <a:t>establishes</a:t>
            </a:r>
            <a:r>
              <a:rPr sz="2800" b="1" spc="-135" dirty="0">
                <a:solidFill>
                  <a:srgbClr val="FFFFFF"/>
                </a:solidFill>
                <a:latin typeface="Calibri"/>
                <a:cs typeface="Calibri"/>
              </a:rPr>
              <a:t> </a:t>
            </a:r>
            <a:r>
              <a:rPr sz="2800" b="1" spc="-10" dirty="0">
                <a:solidFill>
                  <a:srgbClr val="FFFFFF"/>
                </a:solidFill>
                <a:latin typeface="Calibri"/>
                <a:cs typeface="Calibri"/>
              </a:rPr>
              <a:t>continuity 	</a:t>
            </a:r>
            <a:r>
              <a:rPr sz="2800" b="1" dirty="0">
                <a:solidFill>
                  <a:srgbClr val="FFFFFF"/>
                </a:solidFill>
                <a:latin typeface="Calibri"/>
                <a:cs typeface="Calibri"/>
              </a:rPr>
              <a:t>among</a:t>
            </a:r>
            <a:r>
              <a:rPr sz="2800" b="1" spc="-75" dirty="0">
                <a:solidFill>
                  <a:srgbClr val="FFFFFF"/>
                </a:solidFill>
                <a:latin typeface="Calibri"/>
                <a:cs typeface="Calibri"/>
              </a:rPr>
              <a:t> </a:t>
            </a:r>
            <a:r>
              <a:rPr sz="2800" b="1" dirty="0">
                <a:solidFill>
                  <a:srgbClr val="FFFFFF"/>
                </a:solidFill>
                <a:latin typeface="Calibri"/>
                <a:cs typeface="Calibri"/>
              </a:rPr>
              <a:t>such</a:t>
            </a:r>
            <a:r>
              <a:rPr sz="2800" b="1" spc="-70" dirty="0">
                <a:solidFill>
                  <a:srgbClr val="FFFFFF"/>
                </a:solidFill>
                <a:latin typeface="Calibri"/>
                <a:cs typeface="Calibri"/>
              </a:rPr>
              <a:t> </a:t>
            </a:r>
            <a:r>
              <a:rPr sz="2800" b="1" spc="-10" dirty="0">
                <a:solidFill>
                  <a:srgbClr val="FFFFFF"/>
                </a:solidFill>
                <a:latin typeface="Calibri"/>
                <a:cs typeface="Calibri"/>
              </a:rPr>
              <a:t>seemingly 	unrelated</a:t>
            </a:r>
            <a:r>
              <a:rPr sz="2800" b="1" spc="-110" dirty="0">
                <a:solidFill>
                  <a:srgbClr val="FFFFFF"/>
                </a:solidFill>
                <a:latin typeface="Calibri"/>
                <a:cs typeface="Calibri"/>
              </a:rPr>
              <a:t> </a:t>
            </a:r>
            <a:r>
              <a:rPr sz="2800" b="1" spc="-10" dirty="0">
                <a:solidFill>
                  <a:srgbClr val="FFFFFF"/>
                </a:solidFill>
                <a:latin typeface="Calibri"/>
                <a:cs typeface="Calibri"/>
              </a:rPr>
              <a:t>areas.</a:t>
            </a:r>
            <a:endParaRPr sz="2800">
              <a:latin typeface="Calibri"/>
              <a:cs typeface="Calibri"/>
            </a:endParaRPr>
          </a:p>
        </p:txBody>
      </p:sp>
      <p:sp>
        <p:nvSpPr>
          <p:cNvPr id="5" name="object 5"/>
          <p:cNvSpPr/>
          <p:nvPr/>
        </p:nvSpPr>
        <p:spPr>
          <a:xfrm>
            <a:off x="6527292" y="5707379"/>
            <a:ext cx="4714240" cy="0"/>
          </a:xfrm>
          <a:custGeom>
            <a:avLst/>
            <a:gdLst/>
            <a:ahLst/>
            <a:cxnLst/>
            <a:rect l="l" t="t" r="r" b="b"/>
            <a:pathLst>
              <a:path w="4714240">
                <a:moveTo>
                  <a:pt x="4713985" y="0"/>
                </a:moveTo>
                <a:lnTo>
                  <a:pt x="0" y="0"/>
                </a:lnTo>
              </a:path>
            </a:pathLst>
          </a:custGeom>
          <a:ln w="12192">
            <a:solidFill>
              <a:srgbClr val="EC7C30"/>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18529" y="1230249"/>
            <a:ext cx="4046854" cy="696595"/>
          </a:xfrm>
          <a:prstGeom prst="rect">
            <a:avLst/>
          </a:prstGeom>
        </p:spPr>
        <p:txBody>
          <a:bodyPr vert="horz" wrap="square" lIns="0" tIns="13335" rIns="0" bIns="0" rtlCol="0">
            <a:spAutoFit/>
          </a:bodyPr>
          <a:lstStyle/>
          <a:p>
            <a:pPr marL="12700">
              <a:lnSpc>
                <a:spcPct val="100000"/>
              </a:lnSpc>
              <a:spcBef>
                <a:spcPts val="105"/>
              </a:spcBef>
            </a:pPr>
            <a:r>
              <a:rPr sz="4400" spc="-20" dirty="0"/>
              <a:t>Midline</a:t>
            </a:r>
            <a:r>
              <a:rPr sz="4400" spc="-210" dirty="0"/>
              <a:t> </a:t>
            </a:r>
            <a:r>
              <a:rPr sz="4400" spc="-35" dirty="0"/>
              <a:t>structures</a:t>
            </a:r>
            <a:endParaRPr sz="4400"/>
          </a:p>
        </p:txBody>
      </p:sp>
      <p:grpSp>
        <p:nvGrpSpPr>
          <p:cNvPr id="3" name="object 3"/>
          <p:cNvGrpSpPr/>
          <p:nvPr/>
        </p:nvGrpSpPr>
        <p:grpSpPr>
          <a:xfrm>
            <a:off x="0" y="0"/>
            <a:ext cx="10896600" cy="6858000"/>
            <a:chOff x="0" y="0"/>
            <a:chExt cx="10896600" cy="6858000"/>
          </a:xfrm>
        </p:grpSpPr>
        <p:pic>
          <p:nvPicPr>
            <p:cNvPr id="4" name="object 4"/>
            <p:cNvPicPr/>
            <p:nvPr/>
          </p:nvPicPr>
          <p:blipFill>
            <a:blip r:embed="rId2" cstate="print"/>
            <a:stretch>
              <a:fillRect/>
            </a:stretch>
          </p:blipFill>
          <p:spPr>
            <a:xfrm>
              <a:off x="0" y="20"/>
              <a:ext cx="4654374" cy="6849145"/>
            </a:xfrm>
            <a:prstGeom prst="rect">
              <a:avLst/>
            </a:prstGeom>
          </p:spPr>
        </p:pic>
        <p:sp>
          <p:nvSpPr>
            <p:cNvPr id="5" name="object 5"/>
            <p:cNvSpPr/>
            <p:nvPr/>
          </p:nvSpPr>
          <p:spPr>
            <a:xfrm>
              <a:off x="460248" y="0"/>
              <a:ext cx="0" cy="6858000"/>
            </a:xfrm>
            <a:custGeom>
              <a:avLst/>
              <a:gdLst/>
              <a:ahLst/>
              <a:cxnLst/>
              <a:rect l="l" t="t" r="r" b="b"/>
              <a:pathLst>
                <a:path h="6858000">
                  <a:moveTo>
                    <a:pt x="0" y="0"/>
                  </a:moveTo>
                  <a:lnTo>
                    <a:pt x="0" y="6857999"/>
                  </a:lnTo>
                </a:path>
              </a:pathLst>
            </a:custGeom>
            <a:ln w="12192">
              <a:solidFill>
                <a:srgbClr val="EC7C30"/>
              </a:solidFill>
            </a:ln>
          </p:spPr>
          <p:txBody>
            <a:bodyPr wrap="square" lIns="0" tIns="0" rIns="0" bIns="0" rtlCol="0"/>
            <a:lstStyle/>
            <a:p>
              <a:endParaRPr/>
            </a:p>
          </p:txBody>
        </p:sp>
        <p:sp>
          <p:nvSpPr>
            <p:cNvPr id="6" name="object 6"/>
            <p:cNvSpPr/>
            <p:nvPr/>
          </p:nvSpPr>
          <p:spPr>
            <a:xfrm>
              <a:off x="0" y="2026920"/>
              <a:ext cx="10896600" cy="0"/>
            </a:xfrm>
            <a:custGeom>
              <a:avLst/>
              <a:gdLst/>
              <a:ahLst/>
              <a:cxnLst/>
              <a:rect l="l" t="t" r="r" b="b"/>
              <a:pathLst>
                <a:path w="10896600">
                  <a:moveTo>
                    <a:pt x="10896600" y="0"/>
                  </a:moveTo>
                  <a:lnTo>
                    <a:pt x="0" y="0"/>
                  </a:lnTo>
                </a:path>
              </a:pathLst>
            </a:custGeom>
            <a:ln w="12192">
              <a:solidFill>
                <a:srgbClr val="EC7C30"/>
              </a:solidFill>
            </a:ln>
          </p:spPr>
          <p:txBody>
            <a:bodyPr wrap="square" lIns="0" tIns="0" rIns="0" bIns="0" rtlCol="0"/>
            <a:lstStyle/>
            <a:p>
              <a:endParaRPr/>
            </a:p>
          </p:txBody>
        </p:sp>
      </p:grpSp>
      <p:sp>
        <p:nvSpPr>
          <p:cNvPr id="7" name="object 7"/>
          <p:cNvSpPr txBox="1"/>
          <p:nvPr/>
        </p:nvSpPr>
        <p:spPr>
          <a:xfrm>
            <a:off x="6518529" y="2282469"/>
            <a:ext cx="4363085" cy="1560195"/>
          </a:xfrm>
          <a:prstGeom prst="rect">
            <a:avLst/>
          </a:prstGeom>
        </p:spPr>
        <p:txBody>
          <a:bodyPr vert="horz" wrap="square" lIns="0" tIns="97790" rIns="0" bIns="0" rtlCol="0">
            <a:spAutoFit/>
          </a:bodyPr>
          <a:lstStyle/>
          <a:p>
            <a:pPr marL="527685" indent="-514984">
              <a:lnSpc>
                <a:spcPct val="100000"/>
              </a:lnSpc>
              <a:spcBef>
                <a:spcPts val="770"/>
              </a:spcBef>
              <a:buAutoNum type="arabicPeriod"/>
              <a:tabLst>
                <a:tab pos="527685" algn="l"/>
              </a:tabLst>
            </a:pPr>
            <a:r>
              <a:rPr sz="2800" b="1" dirty="0">
                <a:solidFill>
                  <a:srgbClr val="FFFFFF"/>
                </a:solidFill>
                <a:latin typeface="Calibri"/>
                <a:cs typeface="Calibri"/>
              </a:rPr>
              <a:t>Rectus</a:t>
            </a:r>
            <a:r>
              <a:rPr sz="2800" b="1" spc="-45" dirty="0">
                <a:solidFill>
                  <a:srgbClr val="FFFFFF"/>
                </a:solidFill>
                <a:latin typeface="Calibri"/>
                <a:cs typeface="Calibri"/>
              </a:rPr>
              <a:t> </a:t>
            </a:r>
            <a:r>
              <a:rPr sz="2800" b="1" dirty="0">
                <a:solidFill>
                  <a:srgbClr val="FFFFFF"/>
                </a:solidFill>
                <a:latin typeface="Calibri"/>
                <a:cs typeface="Calibri"/>
              </a:rPr>
              <a:t>abdominus</a:t>
            </a:r>
            <a:r>
              <a:rPr sz="2800" b="1" spc="-65" dirty="0">
                <a:solidFill>
                  <a:srgbClr val="FFFFFF"/>
                </a:solidFill>
                <a:latin typeface="Calibri"/>
                <a:cs typeface="Calibri"/>
              </a:rPr>
              <a:t> </a:t>
            </a:r>
            <a:r>
              <a:rPr sz="2800" b="1" spc="-10" dirty="0">
                <a:solidFill>
                  <a:srgbClr val="FFFFFF"/>
                </a:solidFill>
                <a:latin typeface="Calibri"/>
                <a:cs typeface="Calibri"/>
              </a:rPr>
              <a:t>muscle</a:t>
            </a:r>
            <a:endParaRPr sz="2800">
              <a:latin typeface="Calibri"/>
              <a:cs typeface="Calibri"/>
            </a:endParaRPr>
          </a:p>
          <a:p>
            <a:pPr marL="527685" indent="-514984">
              <a:lnSpc>
                <a:spcPct val="100000"/>
              </a:lnSpc>
              <a:spcBef>
                <a:spcPts val="675"/>
              </a:spcBef>
              <a:buAutoNum type="arabicPeriod"/>
              <a:tabLst>
                <a:tab pos="527685" algn="l"/>
              </a:tabLst>
            </a:pPr>
            <a:r>
              <a:rPr sz="2800" b="1" spc="-10" dirty="0">
                <a:solidFill>
                  <a:srgbClr val="FFFFFF"/>
                </a:solidFill>
                <a:latin typeface="Calibri"/>
                <a:cs typeface="Calibri"/>
              </a:rPr>
              <a:t>Umbilicus</a:t>
            </a:r>
            <a:endParaRPr sz="2800">
              <a:latin typeface="Calibri"/>
              <a:cs typeface="Calibri"/>
            </a:endParaRPr>
          </a:p>
          <a:p>
            <a:pPr marL="527685" indent="-514984">
              <a:lnSpc>
                <a:spcPct val="100000"/>
              </a:lnSpc>
              <a:spcBef>
                <a:spcPts val="660"/>
              </a:spcBef>
              <a:buAutoNum type="arabicPeriod"/>
              <a:tabLst>
                <a:tab pos="527685" algn="l"/>
              </a:tabLst>
            </a:pPr>
            <a:r>
              <a:rPr sz="2800" b="1" dirty="0">
                <a:solidFill>
                  <a:srgbClr val="FFFFFF"/>
                </a:solidFill>
                <a:latin typeface="Calibri"/>
                <a:cs typeface="Calibri"/>
              </a:rPr>
              <a:t>Umbilical</a:t>
            </a:r>
            <a:r>
              <a:rPr sz="2800" b="1" spc="-65" dirty="0">
                <a:solidFill>
                  <a:srgbClr val="FFFFFF"/>
                </a:solidFill>
                <a:latin typeface="Calibri"/>
                <a:cs typeface="Calibri"/>
              </a:rPr>
              <a:t> </a:t>
            </a:r>
            <a:r>
              <a:rPr sz="2800" b="1" dirty="0">
                <a:solidFill>
                  <a:srgbClr val="FFFFFF"/>
                </a:solidFill>
                <a:latin typeface="Calibri"/>
                <a:cs typeface="Calibri"/>
              </a:rPr>
              <a:t>cord</a:t>
            </a:r>
            <a:r>
              <a:rPr sz="2800" b="1" spc="-55" dirty="0">
                <a:solidFill>
                  <a:srgbClr val="FFFFFF"/>
                </a:solidFill>
                <a:latin typeface="Calibri"/>
                <a:cs typeface="Calibri"/>
              </a:rPr>
              <a:t> </a:t>
            </a:r>
            <a:r>
              <a:rPr sz="2800" b="1" spc="-10" dirty="0">
                <a:solidFill>
                  <a:srgbClr val="FFFFFF"/>
                </a:solidFill>
                <a:latin typeface="Calibri"/>
                <a:cs typeface="Calibri"/>
              </a:rPr>
              <a:t>remnants</a:t>
            </a:r>
            <a:endParaRPr sz="2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18529" y="626745"/>
            <a:ext cx="4122420" cy="1300480"/>
          </a:xfrm>
          <a:prstGeom prst="rect">
            <a:avLst/>
          </a:prstGeom>
        </p:spPr>
        <p:txBody>
          <a:bodyPr vert="horz" wrap="square" lIns="0" tIns="89535" rIns="0" bIns="0" rtlCol="0">
            <a:spAutoFit/>
          </a:bodyPr>
          <a:lstStyle/>
          <a:p>
            <a:pPr marL="12700" marR="5080">
              <a:lnSpc>
                <a:spcPts val="4750"/>
              </a:lnSpc>
              <a:spcBef>
                <a:spcPts val="705"/>
              </a:spcBef>
            </a:pPr>
            <a:r>
              <a:rPr sz="4400" spc="-25" dirty="0"/>
              <a:t>Rectus</a:t>
            </a:r>
            <a:r>
              <a:rPr sz="4400" spc="-215" dirty="0"/>
              <a:t> </a:t>
            </a:r>
            <a:r>
              <a:rPr sz="4400" spc="-45" dirty="0"/>
              <a:t>Abdominus </a:t>
            </a:r>
            <a:r>
              <a:rPr sz="4400" spc="-10" dirty="0"/>
              <a:t>Muscle</a:t>
            </a:r>
            <a:endParaRPr sz="4400"/>
          </a:p>
        </p:txBody>
      </p:sp>
      <p:grpSp>
        <p:nvGrpSpPr>
          <p:cNvPr id="3" name="object 3"/>
          <p:cNvGrpSpPr/>
          <p:nvPr/>
        </p:nvGrpSpPr>
        <p:grpSpPr>
          <a:xfrm>
            <a:off x="0" y="0"/>
            <a:ext cx="10896600" cy="6858000"/>
            <a:chOff x="0" y="0"/>
            <a:chExt cx="10896600" cy="6858000"/>
          </a:xfrm>
        </p:grpSpPr>
        <p:pic>
          <p:nvPicPr>
            <p:cNvPr id="4" name="object 4"/>
            <p:cNvPicPr/>
            <p:nvPr/>
          </p:nvPicPr>
          <p:blipFill>
            <a:blip r:embed="rId2" cstate="print"/>
            <a:stretch>
              <a:fillRect/>
            </a:stretch>
          </p:blipFill>
          <p:spPr>
            <a:xfrm>
              <a:off x="0" y="688847"/>
              <a:ext cx="5753100" cy="6169150"/>
            </a:xfrm>
            <a:prstGeom prst="rect">
              <a:avLst/>
            </a:prstGeom>
          </p:spPr>
        </p:pic>
        <p:sp>
          <p:nvSpPr>
            <p:cNvPr id="5" name="object 5"/>
            <p:cNvSpPr/>
            <p:nvPr/>
          </p:nvSpPr>
          <p:spPr>
            <a:xfrm>
              <a:off x="460248" y="0"/>
              <a:ext cx="0" cy="6858000"/>
            </a:xfrm>
            <a:custGeom>
              <a:avLst/>
              <a:gdLst/>
              <a:ahLst/>
              <a:cxnLst/>
              <a:rect l="l" t="t" r="r" b="b"/>
              <a:pathLst>
                <a:path h="6858000">
                  <a:moveTo>
                    <a:pt x="0" y="0"/>
                  </a:moveTo>
                  <a:lnTo>
                    <a:pt x="0" y="6857999"/>
                  </a:lnTo>
                </a:path>
              </a:pathLst>
            </a:custGeom>
            <a:ln w="12192">
              <a:solidFill>
                <a:srgbClr val="EC7C30"/>
              </a:solidFill>
            </a:ln>
          </p:spPr>
          <p:txBody>
            <a:bodyPr wrap="square" lIns="0" tIns="0" rIns="0" bIns="0" rtlCol="0"/>
            <a:lstStyle/>
            <a:p>
              <a:endParaRPr/>
            </a:p>
          </p:txBody>
        </p:sp>
        <p:sp>
          <p:nvSpPr>
            <p:cNvPr id="6" name="object 6"/>
            <p:cNvSpPr/>
            <p:nvPr/>
          </p:nvSpPr>
          <p:spPr>
            <a:xfrm>
              <a:off x="0" y="2026920"/>
              <a:ext cx="10896600" cy="0"/>
            </a:xfrm>
            <a:custGeom>
              <a:avLst/>
              <a:gdLst/>
              <a:ahLst/>
              <a:cxnLst/>
              <a:rect l="l" t="t" r="r" b="b"/>
              <a:pathLst>
                <a:path w="10896600">
                  <a:moveTo>
                    <a:pt x="10896600" y="0"/>
                  </a:moveTo>
                  <a:lnTo>
                    <a:pt x="0" y="0"/>
                  </a:lnTo>
                </a:path>
              </a:pathLst>
            </a:custGeom>
            <a:ln w="12192">
              <a:solidFill>
                <a:srgbClr val="EC7C30"/>
              </a:solidFill>
            </a:ln>
          </p:spPr>
          <p:txBody>
            <a:bodyPr wrap="square" lIns="0" tIns="0" rIns="0" bIns="0" rtlCol="0"/>
            <a:lstStyle/>
            <a:p>
              <a:endParaRPr/>
            </a:p>
          </p:txBody>
        </p:sp>
      </p:grpSp>
      <p:sp>
        <p:nvSpPr>
          <p:cNvPr id="7" name="object 7"/>
          <p:cNvSpPr txBox="1"/>
          <p:nvPr/>
        </p:nvSpPr>
        <p:spPr>
          <a:xfrm>
            <a:off x="6518529" y="2368423"/>
            <a:ext cx="4142740" cy="3268979"/>
          </a:xfrm>
          <a:prstGeom prst="rect">
            <a:avLst/>
          </a:prstGeom>
        </p:spPr>
        <p:txBody>
          <a:bodyPr vert="horz" wrap="square" lIns="0" tIns="54610" rIns="0" bIns="0" rtlCol="0">
            <a:spAutoFit/>
          </a:bodyPr>
          <a:lstStyle/>
          <a:p>
            <a:pPr marL="240029" marR="5080" indent="-227329">
              <a:lnSpc>
                <a:spcPct val="90000"/>
              </a:lnSpc>
              <a:spcBef>
                <a:spcPts val="430"/>
              </a:spcBef>
              <a:buFont typeface="Arial MT"/>
              <a:buChar char="•"/>
              <a:tabLst>
                <a:tab pos="241300" algn="l"/>
              </a:tabLst>
            </a:pPr>
            <a:r>
              <a:rPr sz="2800" b="1" dirty="0">
                <a:solidFill>
                  <a:srgbClr val="FFFFFF"/>
                </a:solidFill>
                <a:latin typeface="Calibri"/>
                <a:cs typeface="Calibri"/>
              </a:rPr>
              <a:t>Consists</a:t>
            </a:r>
            <a:r>
              <a:rPr sz="2800" b="1" spc="-70" dirty="0">
                <a:solidFill>
                  <a:srgbClr val="FFFFFF"/>
                </a:solidFill>
                <a:latin typeface="Calibri"/>
                <a:cs typeface="Calibri"/>
              </a:rPr>
              <a:t> </a:t>
            </a:r>
            <a:r>
              <a:rPr sz="2800" b="1" dirty="0">
                <a:solidFill>
                  <a:srgbClr val="FFFFFF"/>
                </a:solidFill>
                <a:latin typeface="Calibri"/>
                <a:cs typeface="Calibri"/>
              </a:rPr>
              <a:t>of</a:t>
            </a:r>
            <a:r>
              <a:rPr sz="2800" b="1" spc="-85" dirty="0">
                <a:solidFill>
                  <a:srgbClr val="FFFFFF"/>
                </a:solidFill>
                <a:latin typeface="Calibri"/>
                <a:cs typeface="Calibri"/>
              </a:rPr>
              <a:t> </a:t>
            </a:r>
            <a:r>
              <a:rPr sz="2800" b="1" spc="-30" dirty="0">
                <a:solidFill>
                  <a:srgbClr val="FFFFFF"/>
                </a:solidFill>
                <a:latin typeface="Calibri"/>
                <a:cs typeface="Calibri"/>
              </a:rPr>
              <a:t>narrow,</a:t>
            </a:r>
            <a:r>
              <a:rPr sz="2800" b="1" spc="-60" dirty="0">
                <a:solidFill>
                  <a:srgbClr val="FFFFFF"/>
                </a:solidFill>
                <a:latin typeface="Calibri"/>
                <a:cs typeface="Calibri"/>
              </a:rPr>
              <a:t> </a:t>
            </a:r>
            <a:r>
              <a:rPr sz="2800" b="1" spc="-10" dirty="0">
                <a:solidFill>
                  <a:srgbClr val="FFFFFF"/>
                </a:solidFill>
                <a:latin typeface="Calibri"/>
                <a:cs typeface="Calibri"/>
              </a:rPr>
              <a:t>thick 	</a:t>
            </a:r>
            <a:r>
              <a:rPr sz="2800" b="1" dirty="0">
                <a:solidFill>
                  <a:srgbClr val="FFFFFF"/>
                </a:solidFill>
                <a:latin typeface="Calibri"/>
                <a:cs typeface="Calibri"/>
              </a:rPr>
              <a:t>bands</a:t>
            </a:r>
            <a:r>
              <a:rPr sz="2800" b="1" spc="-65" dirty="0">
                <a:solidFill>
                  <a:srgbClr val="FFFFFF"/>
                </a:solidFill>
                <a:latin typeface="Calibri"/>
                <a:cs typeface="Calibri"/>
              </a:rPr>
              <a:t> </a:t>
            </a:r>
            <a:r>
              <a:rPr sz="2800" b="1" dirty="0">
                <a:solidFill>
                  <a:srgbClr val="FFFFFF"/>
                </a:solidFill>
                <a:latin typeface="Calibri"/>
                <a:cs typeface="Calibri"/>
              </a:rPr>
              <a:t>of</a:t>
            </a:r>
            <a:r>
              <a:rPr sz="2800" b="1" spc="-50" dirty="0">
                <a:solidFill>
                  <a:srgbClr val="FFFFFF"/>
                </a:solidFill>
                <a:latin typeface="Calibri"/>
                <a:cs typeface="Calibri"/>
              </a:rPr>
              <a:t> </a:t>
            </a:r>
            <a:r>
              <a:rPr sz="2800" b="1" dirty="0">
                <a:solidFill>
                  <a:srgbClr val="FFFFFF"/>
                </a:solidFill>
                <a:latin typeface="Calibri"/>
                <a:cs typeface="Calibri"/>
              </a:rPr>
              <a:t>muscle</a:t>
            </a:r>
            <a:r>
              <a:rPr sz="2800" b="1" spc="-65" dirty="0">
                <a:solidFill>
                  <a:srgbClr val="FFFFFF"/>
                </a:solidFill>
                <a:latin typeface="Calibri"/>
                <a:cs typeface="Calibri"/>
              </a:rPr>
              <a:t> </a:t>
            </a:r>
            <a:r>
              <a:rPr sz="2800" b="1" spc="-20" dirty="0">
                <a:solidFill>
                  <a:srgbClr val="FFFFFF"/>
                </a:solidFill>
                <a:latin typeface="Calibri"/>
                <a:cs typeface="Calibri"/>
              </a:rPr>
              <a:t>that 	</a:t>
            </a:r>
            <a:r>
              <a:rPr sz="2800" b="1" dirty="0">
                <a:solidFill>
                  <a:srgbClr val="FFFFFF"/>
                </a:solidFill>
                <a:latin typeface="Calibri"/>
                <a:cs typeface="Calibri"/>
              </a:rPr>
              <a:t>parallel</a:t>
            </a:r>
            <a:r>
              <a:rPr sz="2800" b="1" spc="-70" dirty="0">
                <a:solidFill>
                  <a:srgbClr val="FFFFFF"/>
                </a:solidFill>
                <a:latin typeface="Calibri"/>
                <a:cs typeface="Calibri"/>
              </a:rPr>
              <a:t> </a:t>
            </a:r>
            <a:r>
              <a:rPr sz="2800" b="1" dirty="0">
                <a:solidFill>
                  <a:srgbClr val="FFFFFF"/>
                </a:solidFill>
                <a:latin typeface="Calibri"/>
                <a:cs typeface="Calibri"/>
              </a:rPr>
              <a:t>the</a:t>
            </a:r>
            <a:r>
              <a:rPr sz="2800" b="1" spc="-85" dirty="0">
                <a:solidFill>
                  <a:srgbClr val="FFFFFF"/>
                </a:solidFill>
                <a:latin typeface="Calibri"/>
                <a:cs typeface="Calibri"/>
              </a:rPr>
              <a:t> </a:t>
            </a:r>
            <a:r>
              <a:rPr sz="2800" b="1" dirty="0">
                <a:solidFill>
                  <a:srgbClr val="FFFFFF"/>
                </a:solidFill>
                <a:latin typeface="Calibri"/>
                <a:cs typeface="Calibri"/>
              </a:rPr>
              <a:t>midline</a:t>
            </a:r>
            <a:r>
              <a:rPr sz="2800" b="1" spc="-80" dirty="0">
                <a:solidFill>
                  <a:srgbClr val="FFFFFF"/>
                </a:solidFill>
                <a:latin typeface="Calibri"/>
                <a:cs typeface="Calibri"/>
              </a:rPr>
              <a:t> </a:t>
            </a:r>
            <a:r>
              <a:rPr sz="2800" b="1" spc="-20" dirty="0">
                <a:solidFill>
                  <a:srgbClr val="FFFFFF"/>
                </a:solidFill>
                <a:latin typeface="Calibri"/>
                <a:cs typeface="Calibri"/>
              </a:rPr>
              <a:t>from 	</a:t>
            </a:r>
            <a:r>
              <a:rPr sz="2800" b="1" dirty="0">
                <a:solidFill>
                  <a:srgbClr val="FFFFFF"/>
                </a:solidFill>
                <a:latin typeface="Calibri"/>
                <a:cs typeface="Calibri"/>
              </a:rPr>
              <a:t>the</a:t>
            </a:r>
            <a:r>
              <a:rPr sz="2800" b="1" spc="-85" dirty="0">
                <a:solidFill>
                  <a:srgbClr val="FFFFFF"/>
                </a:solidFill>
                <a:latin typeface="Calibri"/>
                <a:cs typeface="Calibri"/>
              </a:rPr>
              <a:t> </a:t>
            </a:r>
            <a:r>
              <a:rPr sz="2800" b="1" dirty="0">
                <a:solidFill>
                  <a:srgbClr val="FFFFFF"/>
                </a:solidFill>
                <a:latin typeface="Calibri"/>
                <a:cs typeface="Calibri"/>
              </a:rPr>
              <a:t>costal</a:t>
            </a:r>
            <a:r>
              <a:rPr sz="2800" b="1" spc="-85" dirty="0">
                <a:solidFill>
                  <a:srgbClr val="FFFFFF"/>
                </a:solidFill>
                <a:latin typeface="Calibri"/>
                <a:cs typeface="Calibri"/>
              </a:rPr>
              <a:t> </a:t>
            </a:r>
            <a:r>
              <a:rPr sz="2800" b="1" dirty="0">
                <a:solidFill>
                  <a:srgbClr val="FFFFFF"/>
                </a:solidFill>
                <a:latin typeface="Calibri"/>
                <a:cs typeface="Calibri"/>
              </a:rPr>
              <a:t>cartilages</a:t>
            </a:r>
            <a:r>
              <a:rPr sz="2800" b="1" spc="-70" dirty="0">
                <a:solidFill>
                  <a:srgbClr val="FFFFFF"/>
                </a:solidFill>
                <a:latin typeface="Calibri"/>
                <a:cs typeface="Calibri"/>
              </a:rPr>
              <a:t> </a:t>
            </a:r>
            <a:r>
              <a:rPr sz="2800" b="1" dirty="0">
                <a:solidFill>
                  <a:srgbClr val="FFFFFF"/>
                </a:solidFill>
                <a:latin typeface="Calibri"/>
                <a:cs typeface="Calibri"/>
              </a:rPr>
              <a:t>to</a:t>
            </a:r>
            <a:r>
              <a:rPr sz="2800" b="1" spc="-85" dirty="0">
                <a:solidFill>
                  <a:srgbClr val="FFFFFF"/>
                </a:solidFill>
                <a:latin typeface="Calibri"/>
                <a:cs typeface="Calibri"/>
              </a:rPr>
              <a:t> </a:t>
            </a:r>
            <a:r>
              <a:rPr sz="2800" b="1" spc="-25" dirty="0">
                <a:solidFill>
                  <a:srgbClr val="FFFFFF"/>
                </a:solidFill>
                <a:latin typeface="Calibri"/>
                <a:cs typeface="Calibri"/>
              </a:rPr>
              <a:t>the 	</a:t>
            </a:r>
            <a:r>
              <a:rPr sz="2800" b="1" dirty="0">
                <a:solidFill>
                  <a:srgbClr val="FFFFFF"/>
                </a:solidFill>
                <a:latin typeface="Calibri"/>
                <a:cs typeface="Calibri"/>
              </a:rPr>
              <a:t>pubic</a:t>
            </a:r>
            <a:r>
              <a:rPr sz="2800" b="1" spc="-90" dirty="0">
                <a:solidFill>
                  <a:srgbClr val="FFFFFF"/>
                </a:solidFill>
                <a:latin typeface="Calibri"/>
                <a:cs typeface="Calibri"/>
              </a:rPr>
              <a:t> </a:t>
            </a:r>
            <a:r>
              <a:rPr sz="2800" b="1" spc="-10" dirty="0">
                <a:solidFill>
                  <a:srgbClr val="FFFFFF"/>
                </a:solidFill>
                <a:latin typeface="Calibri"/>
                <a:cs typeface="Calibri"/>
              </a:rPr>
              <a:t>symphysis.</a:t>
            </a:r>
            <a:endParaRPr sz="2800">
              <a:latin typeface="Calibri"/>
              <a:cs typeface="Calibri"/>
            </a:endParaRPr>
          </a:p>
          <a:p>
            <a:pPr marL="240029" marR="55244" indent="-227329">
              <a:lnSpc>
                <a:spcPct val="90000"/>
              </a:lnSpc>
              <a:spcBef>
                <a:spcPts val="1010"/>
              </a:spcBef>
              <a:buFont typeface="Arial MT"/>
              <a:buChar char="•"/>
              <a:tabLst>
                <a:tab pos="241300" algn="l"/>
              </a:tabLst>
            </a:pPr>
            <a:r>
              <a:rPr sz="2800" b="1" dirty="0">
                <a:solidFill>
                  <a:srgbClr val="FFFFFF"/>
                </a:solidFill>
                <a:latin typeface="Calibri"/>
                <a:cs typeface="Calibri"/>
              </a:rPr>
              <a:t>Above</a:t>
            </a:r>
            <a:r>
              <a:rPr sz="2800" b="1" spc="-80" dirty="0">
                <a:solidFill>
                  <a:srgbClr val="FFFFFF"/>
                </a:solidFill>
                <a:latin typeface="Calibri"/>
                <a:cs typeface="Calibri"/>
              </a:rPr>
              <a:t> </a:t>
            </a:r>
            <a:r>
              <a:rPr sz="2800" b="1" dirty="0">
                <a:solidFill>
                  <a:srgbClr val="FFFFFF"/>
                </a:solidFill>
                <a:latin typeface="Calibri"/>
                <a:cs typeface="Calibri"/>
              </a:rPr>
              <a:t>the</a:t>
            </a:r>
            <a:r>
              <a:rPr sz="2800" b="1" spc="-90" dirty="0">
                <a:solidFill>
                  <a:srgbClr val="FFFFFF"/>
                </a:solidFill>
                <a:latin typeface="Calibri"/>
                <a:cs typeface="Calibri"/>
              </a:rPr>
              <a:t> </a:t>
            </a:r>
            <a:r>
              <a:rPr sz="2800" b="1" dirty="0">
                <a:solidFill>
                  <a:srgbClr val="FFFFFF"/>
                </a:solidFill>
                <a:latin typeface="Calibri"/>
                <a:cs typeface="Calibri"/>
              </a:rPr>
              <a:t>umbilicus,</a:t>
            </a:r>
            <a:r>
              <a:rPr sz="2800" b="1" spc="-90" dirty="0">
                <a:solidFill>
                  <a:srgbClr val="FFFFFF"/>
                </a:solidFill>
                <a:latin typeface="Calibri"/>
                <a:cs typeface="Calibri"/>
              </a:rPr>
              <a:t> </a:t>
            </a:r>
            <a:r>
              <a:rPr sz="2800" b="1" spc="-20" dirty="0">
                <a:solidFill>
                  <a:srgbClr val="FFFFFF"/>
                </a:solidFill>
                <a:latin typeface="Calibri"/>
                <a:cs typeface="Calibri"/>
              </a:rPr>
              <a:t>they 	</a:t>
            </a:r>
            <a:r>
              <a:rPr sz="2800" b="1" dirty="0">
                <a:solidFill>
                  <a:srgbClr val="FFFFFF"/>
                </a:solidFill>
                <a:latin typeface="Calibri"/>
                <a:cs typeface="Calibri"/>
              </a:rPr>
              <a:t>are</a:t>
            </a:r>
            <a:r>
              <a:rPr sz="2800" b="1" spc="-65" dirty="0">
                <a:solidFill>
                  <a:srgbClr val="FFFFFF"/>
                </a:solidFill>
                <a:latin typeface="Calibri"/>
                <a:cs typeface="Calibri"/>
              </a:rPr>
              <a:t> </a:t>
            </a:r>
            <a:r>
              <a:rPr sz="2800" b="1" spc="-10" dirty="0">
                <a:solidFill>
                  <a:srgbClr val="FFFFFF"/>
                </a:solidFill>
                <a:latin typeface="Calibri"/>
                <a:cs typeface="Calibri"/>
              </a:rPr>
              <a:t>separated</a:t>
            </a:r>
            <a:r>
              <a:rPr sz="2800" b="1" spc="-55" dirty="0">
                <a:solidFill>
                  <a:srgbClr val="FFFFFF"/>
                </a:solidFill>
                <a:latin typeface="Calibri"/>
                <a:cs typeface="Calibri"/>
              </a:rPr>
              <a:t> </a:t>
            </a:r>
            <a:r>
              <a:rPr sz="2800" b="1" dirty="0">
                <a:solidFill>
                  <a:srgbClr val="FFFFFF"/>
                </a:solidFill>
                <a:latin typeface="Calibri"/>
                <a:cs typeface="Calibri"/>
              </a:rPr>
              <a:t>in</a:t>
            </a:r>
            <a:r>
              <a:rPr sz="2800" b="1" spc="-75" dirty="0">
                <a:solidFill>
                  <a:srgbClr val="FFFFFF"/>
                </a:solidFill>
                <a:latin typeface="Calibri"/>
                <a:cs typeface="Calibri"/>
              </a:rPr>
              <a:t> </a:t>
            </a:r>
            <a:r>
              <a:rPr sz="2800" b="1" spc="-25" dirty="0">
                <a:solidFill>
                  <a:srgbClr val="FFFFFF"/>
                </a:solidFill>
                <a:latin typeface="Calibri"/>
                <a:cs typeface="Calibri"/>
              </a:rPr>
              <a:t>the 	</a:t>
            </a:r>
            <a:r>
              <a:rPr sz="2800" b="1" dirty="0">
                <a:solidFill>
                  <a:srgbClr val="FFFFFF"/>
                </a:solidFill>
                <a:latin typeface="Calibri"/>
                <a:cs typeface="Calibri"/>
              </a:rPr>
              <a:t>midline</a:t>
            </a:r>
            <a:r>
              <a:rPr sz="2800" b="1" spc="-80" dirty="0">
                <a:solidFill>
                  <a:srgbClr val="FFFFFF"/>
                </a:solidFill>
                <a:latin typeface="Calibri"/>
                <a:cs typeface="Calibri"/>
              </a:rPr>
              <a:t> </a:t>
            </a:r>
            <a:r>
              <a:rPr sz="2800" b="1" dirty="0">
                <a:solidFill>
                  <a:srgbClr val="FFFFFF"/>
                </a:solidFill>
                <a:latin typeface="Calibri"/>
                <a:cs typeface="Calibri"/>
              </a:rPr>
              <a:t>the</a:t>
            </a:r>
            <a:r>
              <a:rPr sz="2800" b="1" spc="-70" dirty="0">
                <a:solidFill>
                  <a:srgbClr val="FFFFFF"/>
                </a:solidFill>
                <a:latin typeface="Calibri"/>
                <a:cs typeface="Calibri"/>
              </a:rPr>
              <a:t> </a:t>
            </a:r>
            <a:r>
              <a:rPr sz="2800" b="1" dirty="0">
                <a:solidFill>
                  <a:srgbClr val="FFFFFF"/>
                </a:solidFill>
                <a:latin typeface="Calibri"/>
                <a:cs typeface="Calibri"/>
              </a:rPr>
              <a:t>linea</a:t>
            </a:r>
            <a:r>
              <a:rPr sz="2800" b="1" spc="-60" dirty="0">
                <a:solidFill>
                  <a:srgbClr val="FFFFFF"/>
                </a:solidFill>
                <a:latin typeface="Calibri"/>
                <a:cs typeface="Calibri"/>
              </a:rPr>
              <a:t> </a:t>
            </a:r>
            <a:r>
              <a:rPr sz="2800" b="1" spc="-10" dirty="0">
                <a:solidFill>
                  <a:srgbClr val="FFFFFF"/>
                </a:solidFill>
                <a:latin typeface="Calibri"/>
                <a:cs typeface="Calibri"/>
              </a:rPr>
              <a:t>alba</a:t>
            </a:r>
            <a:r>
              <a:rPr sz="2000" spc="-10" dirty="0">
                <a:solidFill>
                  <a:srgbClr val="FFFFFF"/>
                </a:solidFill>
                <a:latin typeface="Calibri"/>
                <a:cs typeface="Calibri"/>
              </a:rPr>
              <a:t>.</a:t>
            </a:r>
            <a:endParaRPr sz="20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51660"/>
            <a:ext cx="5448300" cy="0"/>
          </a:xfrm>
          <a:custGeom>
            <a:avLst/>
            <a:gdLst/>
            <a:ahLst/>
            <a:cxnLst/>
            <a:rect l="l" t="t" r="r" b="b"/>
            <a:pathLst>
              <a:path w="5448300">
                <a:moveTo>
                  <a:pt x="5448300" y="0"/>
                </a:moveTo>
                <a:lnTo>
                  <a:pt x="0" y="0"/>
                </a:lnTo>
              </a:path>
            </a:pathLst>
          </a:custGeom>
          <a:ln w="12192">
            <a:solidFill>
              <a:srgbClr val="EC7C30"/>
            </a:solidFill>
          </a:ln>
        </p:spPr>
        <p:txBody>
          <a:bodyPr wrap="square" lIns="0" tIns="0" rIns="0" bIns="0" rtlCol="0"/>
          <a:lstStyle/>
          <a:p>
            <a:endParaRPr/>
          </a:p>
        </p:txBody>
      </p:sp>
      <p:sp>
        <p:nvSpPr>
          <p:cNvPr id="3" name="object 3"/>
          <p:cNvSpPr txBox="1"/>
          <p:nvPr/>
        </p:nvSpPr>
        <p:spPr>
          <a:xfrm>
            <a:off x="930655" y="2088261"/>
            <a:ext cx="4304665" cy="1604010"/>
          </a:xfrm>
          <a:prstGeom prst="rect">
            <a:avLst/>
          </a:prstGeom>
        </p:spPr>
        <p:txBody>
          <a:bodyPr vert="horz" wrap="square" lIns="0" tIns="60960" rIns="0" bIns="0" rtlCol="0">
            <a:spAutoFit/>
          </a:bodyPr>
          <a:lstStyle/>
          <a:p>
            <a:pPr marL="240029" marR="5080" indent="-227965">
              <a:lnSpc>
                <a:spcPts val="3020"/>
              </a:lnSpc>
              <a:spcBef>
                <a:spcPts val="480"/>
              </a:spcBef>
              <a:buFont typeface="Arial MT"/>
              <a:buChar char="•"/>
              <a:tabLst>
                <a:tab pos="241300" algn="l"/>
              </a:tabLst>
            </a:pPr>
            <a:r>
              <a:rPr sz="2800" b="1" spc="-10" dirty="0">
                <a:solidFill>
                  <a:srgbClr val="FFFFFF"/>
                </a:solidFill>
                <a:latin typeface="Calibri"/>
                <a:cs typeface="Calibri"/>
              </a:rPr>
              <a:t>Midway</a:t>
            </a:r>
            <a:r>
              <a:rPr sz="2800" b="1" spc="-135" dirty="0">
                <a:solidFill>
                  <a:srgbClr val="FFFFFF"/>
                </a:solidFill>
                <a:latin typeface="Calibri"/>
                <a:cs typeface="Calibri"/>
              </a:rPr>
              <a:t> </a:t>
            </a:r>
            <a:r>
              <a:rPr sz="2800" b="1" dirty="0">
                <a:solidFill>
                  <a:srgbClr val="FFFFFF"/>
                </a:solidFill>
                <a:latin typeface="Calibri"/>
                <a:cs typeface="Calibri"/>
              </a:rPr>
              <a:t>between</a:t>
            </a:r>
            <a:r>
              <a:rPr sz="2800" b="1" spc="-114" dirty="0">
                <a:solidFill>
                  <a:srgbClr val="FFFFFF"/>
                </a:solidFill>
                <a:latin typeface="Calibri"/>
                <a:cs typeface="Calibri"/>
              </a:rPr>
              <a:t> </a:t>
            </a:r>
            <a:r>
              <a:rPr sz="2800" b="1" spc="-25" dirty="0">
                <a:solidFill>
                  <a:srgbClr val="FFFFFF"/>
                </a:solidFill>
                <a:latin typeface="Calibri"/>
                <a:cs typeface="Calibri"/>
              </a:rPr>
              <a:t>the 	</a:t>
            </a:r>
            <a:r>
              <a:rPr sz="2800" b="1" dirty="0">
                <a:solidFill>
                  <a:srgbClr val="FFFFFF"/>
                </a:solidFill>
                <a:latin typeface="Calibri"/>
                <a:cs typeface="Calibri"/>
              </a:rPr>
              <a:t>umbilicus</a:t>
            </a:r>
            <a:r>
              <a:rPr sz="2800" b="1" spc="-85" dirty="0">
                <a:solidFill>
                  <a:srgbClr val="FFFFFF"/>
                </a:solidFill>
                <a:latin typeface="Calibri"/>
                <a:cs typeface="Calibri"/>
              </a:rPr>
              <a:t> </a:t>
            </a:r>
            <a:r>
              <a:rPr sz="2800" b="1" dirty="0">
                <a:solidFill>
                  <a:srgbClr val="FFFFFF"/>
                </a:solidFill>
                <a:latin typeface="Calibri"/>
                <a:cs typeface="Calibri"/>
              </a:rPr>
              <a:t>and</a:t>
            </a:r>
            <a:r>
              <a:rPr sz="2800" b="1" spc="-70" dirty="0">
                <a:solidFill>
                  <a:srgbClr val="FFFFFF"/>
                </a:solidFill>
                <a:latin typeface="Calibri"/>
                <a:cs typeface="Calibri"/>
              </a:rPr>
              <a:t> </a:t>
            </a:r>
            <a:r>
              <a:rPr sz="2800" b="1" spc="-25" dirty="0">
                <a:solidFill>
                  <a:srgbClr val="FFFFFF"/>
                </a:solidFill>
                <a:latin typeface="Calibri"/>
                <a:cs typeface="Calibri"/>
              </a:rPr>
              <a:t>the 	</a:t>
            </a:r>
            <a:r>
              <a:rPr sz="2800" b="1" spc="-10" dirty="0">
                <a:solidFill>
                  <a:srgbClr val="FFFFFF"/>
                </a:solidFill>
                <a:latin typeface="Calibri"/>
                <a:cs typeface="Calibri"/>
              </a:rPr>
              <a:t>symphysis</a:t>
            </a:r>
            <a:r>
              <a:rPr sz="2800" b="1" spc="-45" dirty="0">
                <a:solidFill>
                  <a:srgbClr val="FFFFFF"/>
                </a:solidFill>
                <a:latin typeface="Calibri"/>
                <a:cs typeface="Calibri"/>
              </a:rPr>
              <a:t> </a:t>
            </a:r>
            <a:r>
              <a:rPr sz="2800" b="1" dirty="0">
                <a:solidFill>
                  <a:srgbClr val="FFFFFF"/>
                </a:solidFill>
                <a:latin typeface="Calibri"/>
                <a:cs typeface="Calibri"/>
              </a:rPr>
              <a:t>pubis</a:t>
            </a:r>
            <a:r>
              <a:rPr sz="2800" b="1" spc="-40" dirty="0">
                <a:solidFill>
                  <a:srgbClr val="FFFFFF"/>
                </a:solidFill>
                <a:latin typeface="Calibri"/>
                <a:cs typeface="Calibri"/>
              </a:rPr>
              <a:t> </a:t>
            </a:r>
            <a:r>
              <a:rPr sz="2800" b="1" dirty="0">
                <a:solidFill>
                  <a:srgbClr val="FFFFFF"/>
                </a:solidFill>
                <a:latin typeface="Calibri"/>
                <a:cs typeface="Calibri"/>
              </a:rPr>
              <a:t>is</a:t>
            </a:r>
            <a:r>
              <a:rPr sz="2800" b="1" spc="-40" dirty="0">
                <a:solidFill>
                  <a:srgbClr val="FFFFFF"/>
                </a:solidFill>
                <a:latin typeface="Calibri"/>
                <a:cs typeface="Calibri"/>
              </a:rPr>
              <a:t> </a:t>
            </a:r>
            <a:r>
              <a:rPr sz="2800" b="1" spc="-25" dirty="0">
                <a:solidFill>
                  <a:srgbClr val="FFFFFF"/>
                </a:solidFill>
                <a:latin typeface="Calibri"/>
                <a:cs typeface="Calibri"/>
              </a:rPr>
              <a:t>the 	</a:t>
            </a:r>
            <a:r>
              <a:rPr sz="2800" b="1" spc="-10" dirty="0">
                <a:solidFill>
                  <a:srgbClr val="FFFFFF"/>
                </a:solidFill>
                <a:latin typeface="Calibri"/>
                <a:cs typeface="Calibri"/>
              </a:rPr>
              <a:t>semicircular</a:t>
            </a:r>
            <a:r>
              <a:rPr sz="2800" b="1" spc="-40" dirty="0">
                <a:solidFill>
                  <a:srgbClr val="FFFFFF"/>
                </a:solidFill>
                <a:latin typeface="Calibri"/>
                <a:cs typeface="Calibri"/>
              </a:rPr>
              <a:t> </a:t>
            </a:r>
            <a:r>
              <a:rPr sz="2800" b="1" dirty="0">
                <a:solidFill>
                  <a:srgbClr val="FFFFFF"/>
                </a:solidFill>
                <a:latin typeface="Calibri"/>
                <a:cs typeface="Calibri"/>
              </a:rPr>
              <a:t>line</a:t>
            </a:r>
            <a:r>
              <a:rPr sz="2800" b="1" spc="-60" dirty="0">
                <a:solidFill>
                  <a:srgbClr val="FFFFFF"/>
                </a:solidFill>
                <a:latin typeface="Calibri"/>
                <a:cs typeface="Calibri"/>
              </a:rPr>
              <a:t> </a:t>
            </a:r>
            <a:r>
              <a:rPr sz="2800" b="1" dirty="0">
                <a:solidFill>
                  <a:srgbClr val="FFFFFF"/>
                </a:solidFill>
                <a:latin typeface="Calibri"/>
                <a:cs typeface="Calibri"/>
              </a:rPr>
              <a:t>of</a:t>
            </a:r>
            <a:r>
              <a:rPr sz="2800" b="1" spc="-60" dirty="0">
                <a:solidFill>
                  <a:srgbClr val="FFFFFF"/>
                </a:solidFill>
                <a:latin typeface="Calibri"/>
                <a:cs typeface="Calibri"/>
              </a:rPr>
              <a:t> </a:t>
            </a:r>
            <a:r>
              <a:rPr sz="2800" b="1" spc="-10" dirty="0">
                <a:solidFill>
                  <a:srgbClr val="FFFFFF"/>
                </a:solidFill>
                <a:latin typeface="Calibri"/>
                <a:cs typeface="Calibri"/>
              </a:rPr>
              <a:t>Douglas</a:t>
            </a:r>
            <a:endParaRPr sz="2800">
              <a:latin typeface="Calibri"/>
              <a:cs typeface="Calibri"/>
            </a:endParaRPr>
          </a:p>
        </p:txBody>
      </p:sp>
      <p:grpSp>
        <p:nvGrpSpPr>
          <p:cNvPr id="4" name="object 4"/>
          <p:cNvGrpSpPr/>
          <p:nvPr/>
        </p:nvGrpSpPr>
        <p:grpSpPr>
          <a:xfrm>
            <a:off x="6082284" y="908253"/>
            <a:ext cx="6110605" cy="5949315"/>
            <a:chOff x="6082284" y="908253"/>
            <a:chExt cx="6110605" cy="5949315"/>
          </a:xfrm>
        </p:grpSpPr>
        <p:pic>
          <p:nvPicPr>
            <p:cNvPr id="5" name="object 5"/>
            <p:cNvPicPr/>
            <p:nvPr/>
          </p:nvPicPr>
          <p:blipFill>
            <a:blip r:embed="rId2" cstate="print"/>
            <a:stretch>
              <a:fillRect/>
            </a:stretch>
          </p:blipFill>
          <p:spPr>
            <a:xfrm>
              <a:off x="6082284" y="908253"/>
              <a:ext cx="5675375" cy="5698109"/>
            </a:xfrm>
            <a:prstGeom prst="rect">
              <a:avLst/>
            </a:prstGeom>
          </p:spPr>
        </p:pic>
        <p:sp>
          <p:nvSpPr>
            <p:cNvPr id="6" name="object 6"/>
            <p:cNvSpPr/>
            <p:nvPr/>
          </p:nvSpPr>
          <p:spPr>
            <a:xfrm>
              <a:off x="7274052" y="1850136"/>
              <a:ext cx="0" cy="5007610"/>
            </a:xfrm>
            <a:custGeom>
              <a:avLst/>
              <a:gdLst/>
              <a:ahLst/>
              <a:cxnLst/>
              <a:rect l="l" t="t" r="r" b="b"/>
              <a:pathLst>
                <a:path h="5007609">
                  <a:moveTo>
                    <a:pt x="0" y="5007186"/>
                  </a:moveTo>
                  <a:lnTo>
                    <a:pt x="0" y="0"/>
                  </a:lnTo>
                </a:path>
              </a:pathLst>
            </a:custGeom>
            <a:ln w="12192">
              <a:solidFill>
                <a:srgbClr val="EC7C30"/>
              </a:solidFill>
            </a:ln>
          </p:spPr>
          <p:txBody>
            <a:bodyPr wrap="square" lIns="0" tIns="0" rIns="0" bIns="0" rtlCol="0"/>
            <a:lstStyle/>
            <a:p>
              <a:endParaRPr/>
            </a:p>
          </p:txBody>
        </p:sp>
        <p:sp>
          <p:nvSpPr>
            <p:cNvPr id="7" name="object 7"/>
            <p:cNvSpPr/>
            <p:nvPr/>
          </p:nvSpPr>
          <p:spPr>
            <a:xfrm>
              <a:off x="7278624" y="1850136"/>
              <a:ext cx="4914265" cy="0"/>
            </a:xfrm>
            <a:custGeom>
              <a:avLst/>
              <a:gdLst/>
              <a:ahLst/>
              <a:cxnLst/>
              <a:rect l="l" t="t" r="r" b="b"/>
              <a:pathLst>
                <a:path w="4914265">
                  <a:moveTo>
                    <a:pt x="4914010" y="0"/>
                  </a:moveTo>
                  <a:lnTo>
                    <a:pt x="0" y="0"/>
                  </a:lnTo>
                </a:path>
              </a:pathLst>
            </a:custGeom>
            <a:ln w="12192">
              <a:solidFill>
                <a:srgbClr val="EC7C30"/>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sp>
        <p:nvSpPr>
          <p:cNvPr id="4" name="object 4"/>
          <p:cNvSpPr/>
          <p:nvPr/>
        </p:nvSpPr>
        <p:spPr>
          <a:xfrm>
            <a:off x="7604760" y="6115811"/>
            <a:ext cx="1865630" cy="742315"/>
          </a:xfrm>
          <a:custGeom>
            <a:avLst/>
            <a:gdLst/>
            <a:ahLst/>
            <a:cxnLst/>
            <a:rect l="l" t="t" r="r" b="b"/>
            <a:pathLst>
              <a:path w="1865629" h="742315">
                <a:moveTo>
                  <a:pt x="1865376" y="742188"/>
                </a:moveTo>
                <a:lnTo>
                  <a:pt x="1118616" y="0"/>
                </a:lnTo>
                <a:lnTo>
                  <a:pt x="593090" y="522300"/>
                </a:lnTo>
                <a:lnTo>
                  <a:pt x="406908" y="336804"/>
                </a:lnTo>
                <a:lnTo>
                  <a:pt x="0" y="742188"/>
                </a:lnTo>
                <a:lnTo>
                  <a:pt x="371856" y="742188"/>
                </a:lnTo>
                <a:lnTo>
                  <a:pt x="813816" y="742188"/>
                </a:lnTo>
                <a:lnTo>
                  <a:pt x="1865376" y="742188"/>
                </a:lnTo>
                <a:close/>
              </a:path>
            </a:pathLst>
          </a:custGeom>
          <a:solidFill>
            <a:srgbClr val="4471C4">
              <a:alpha val="30195"/>
            </a:srgbClr>
          </a:solidFill>
        </p:spPr>
        <p:txBody>
          <a:bodyPr wrap="square" lIns="0" tIns="0" rIns="0" bIns="0" rtlCol="0"/>
          <a:lstStyle/>
          <a:p>
            <a:endParaRPr/>
          </a:p>
        </p:txBody>
      </p:sp>
      <p:sp>
        <p:nvSpPr>
          <p:cNvPr id="5" name="object 5"/>
          <p:cNvSpPr txBox="1"/>
          <p:nvPr/>
        </p:nvSpPr>
        <p:spPr>
          <a:xfrm>
            <a:off x="722172" y="834008"/>
            <a:ext cx="5913755" cy="3221355"/>
          </a:xfrm>
          <a:prstGeom prst="rect">
            <a:avLst/>
          </a:prstGeom>
        </p:spPr>
        <p:txBody>
          <a:bodyPr vert="horz" wrap="square" lIns="0" tIns="61594" rIns="0" bIns="0" rtlCol="0">
            <a:spAutoFit/>
          </a:bodyPr>
          <a:lstStyle/>
          <a:p>
            <a:pPr marL="278130" marR="5080" indent="-266065">
              <a:lnSpc>
                <a:spcPct val="90700"/>
              </a:lnSpc>
              <a:spcBef>
                <a:spcPts val="484"/>
              </a:spcBef>
              <a:buFont typeface="Arial MT"/>
              <a:buChar char="•"/>
              <a:tabLst>
                <a:tab pos="279400" algn="l"/>
              </a:tabLst>
            </a:pPr>
            <a:r>
              <a:rPr sz="3250" b="1" dirty="0">
                <a:latin typeface="Calibri"/>
                <a:cs typeface="Calibri"/>
              </a:rPr>
              <a:t>Below</a:t>
            </a:r>
            <a:r>
              <a:rPr sz="3250" b="1" spc="-40" dirty="0">
                <a:latin typeface="Calibri"/>
                <a:cs typeface="Calibri"/>
              </a:rPr>
              <a:t> </a:t>
            </a:r>
            <a:r>
              <a:rPr sz="3250" b="1" dirty="0">
                <a:latin typeface="Calibri"/>
                <a:cs typeface="Calibri"/>
              </a:rPr>
              <a:t>the</a:t>
            </a:r>
            <a:r>
              <a:rPr sz="3250" b="1" spc="-35" dirty="0">
                <a:latin typeface="Calibri"/>
                <a:cs typeface="Calibri"/>
              </a:rPr>
              <a:t> </a:t>
            </a:r>
            <a:r>
              <a:rPr sz="3250" b="1" dirty="0">
                <a:latin typeface="Calibri"/>
                <a:cs typeface="Calibri"/>
              </a:rPr>
              <a:t>semicircular</a:t>
            </a:r>
            <a:r>
              <a:rPr sz="3250" b="1" spc="-35" dirty="0">
                <a:latin typeface="Calibri"/>
                <a:cs typeface="Calibri"/>
              </a:rPr>
              <a:t> </a:t>
            </a:r>
            <a:r>
              <a:rPr sz="3250" b="1" dirty="0">
                <a:latin typeface="Calibri"/>
                <a:cs typeface="Calibri"/>
              </a:rPr>
              <a:t>line,</a:t>
            </a:r>
            <a:r>
              <a:rPr sz="3250" b="1" spc="-40" dirty="0">
                <a:latin typeface="Calibri"/>
                <a:cs typeface="Calibri"/>
              </a:rPr>
              <a:t> </a:t>
            </a:r>
            <a:r>
              <a:rPr sz="3250" b="1" spc="-25" dirty="0">
                <a:latin typeface="Calibri"/>
                <a:cs typeface="Calibri"/>
              </a:rPr>
              <a:t>all 	</a:t>
            </a:r>
            <a:r>
              <a:rPr sz="3250" b="1" dirty="0">
                <a:latin typeface="Calibri"/>
                <a:cs typeface="Calibri"/>
              </a:rPr>
              <a:t>three</a:t>
            </a:r>
            <a:r>
              <a:rPr sz="3250" b="1" spc="-65" dirty="0">
                <a:latin typeface="Calibri"/>
                <a:cs typeface="Calibri"/>
              </a:rPr>
              <a:t> </a:t>
            </a:r>
            <a:r>
              <a:rPr sz="3250" b="1" dirty="0">
                <a:latin typeface="Calibri"/>
                <a:cs typeface="Calibri"/>
              </a:rPr>
              <a:t>aponeuroses</a:t>
            </a:r>
            <a:r>
              <a:rPr sz="3250" b="1" spc="-45" dirty="0">
                <a:latin typeface="Calibri"/>
                <a:cs typeface="Calibri"/>
              </a:rPr>
              <a:t> </a:t>
            </a:r>
            <a:r>
              <a:rPr sz="3250" b="1" spc="-10" dirty="0">
                <a:latin typeface="Calibri"/>
                <a:cs typeface="Calibri"/>
              </a:rPr>
              <a:t>cross 	</a:t>
            </a:r>
            <a:r>
              <a:rPr sz="3250" b="1" dirty="0">
                <a:latin typeface="Calibri"/>
                <a:cs typeface="Calibri"/>
              </a:rPr>
              <a:t>anterior</a:t>
            </a:r>
            <a:r>
              <a:rPr sz="3250" b="1" spc="-55" dirty="0">
                <a:latin typeface="Calibri"/>
                <a:cs typeface="Calibri"/>
              </a:rPr>
              <a:t> </a:t>
            </a:r>
            <a:r>
              <a:rPr sz="3250" b="1" dirty="0">
                <a:latin typeface="Calibri"/>
                <a:cs typeface="Calibri"/>
              </a:rPr>
              <a:t>to</a:t>
            </a:r>
            <a:r>
              <a:rPr sz="3250" b="1" spc="-30" dirty="0">
                <a:latin typeface="Calibri"/>
                <a:cs typeface="Calibri"/>
              </a:rPr>
              <a:t> </a:t>
            </a:r>
            <a:r>
              <a:rPr sz="3250" b="1" dirty="0">
                <a:latin typeface="Calibri"/>
                <a:cs typeface="Calibri"/>
              </a:rPr>
              <a:t>the</a:t>
            </a:r>
            <a:r>
              <a:rPr sz="3250" b="1" spc="-35" dirty="0">
                <a:latin typeface="Calibri"/>
                <a:cs typeface="Calibri"/>
              </a:rPr>
              <a:t> </a:t>
            </a:r>
            <a:r>
              <a:rPr sz="3250" b="1" dirty="0">
                <a:latin typeface="Calibri"/>
                <a:cs typeface="Calibri"/>
              </a:rPr>
              <a:t>rectus</a:t>
            </a:r>
            <a:r>
              <a:rPr sz="3250" b="1" spc="-30" dirty="0">
                <a:latin typeface="Calibri"/>
                <a:cs typeface="Calibri"/>
              </a:rPr>
              <a:t> </a:t>
            </a:r>
            <a:r>
              <a:rPr sz="3250" b="1" spc="-10" dirty="0">
                <a:latin typeface="Calibri"/>
                <a:cs typeface="Calibri"/>
              </a:rPr>
              <a:t>muscle, 	</a:t>
            </a:r>
            <a:r>
              <a:rPr sz="3250" b="1" dirty="0">
                <a:latin typeface="Calibri"/>
                <a:cs typeface="Calibri"/>
              </a:rPr>
              <a:t>leaving</a:t>
            </a:r>
            <a:r>
              <a:rPr sz="3250" b="1" spc="-45" dirty="0">
                <a:latin typeface="Calibri"/>
                <a:cs typeface="Calibri"/>
              </a:rPr>
              <a:t> </a:t>
            </a:r>
            <a:r>
              <a:rPr sz="3250" b="1" dirty="0">
                <a:latin typeface="Calibri"/>
                <a:cs typeface="Calibri"/>
              </a:rPr>
              <a:t>only</a:t>
            </a:r>
            <a:r>
              <a:rPr sz="3250" b="1" spc="-30" dirty="0">
                <a:latin typeface="Calibri"/>
                <a:cs typeface="Calibri"/>
              </a:rPr>
              <a:t> </a:t>
            </a:r>
            <a:r>
              <a:rPr sz="3250" b="1" dirty="0">
                <a:latin typeface="Calibri"/>
                <a:cs typeface="Calibri"/>
              </a:rPr>
              <a:t>the</a:t>
            </a:r>
            <a:r>
              <a:rPr sz="3250" b="1" spc="-35" dirty="0">
                <a:latin typeface="Calibri"/>
                <a:cs typeface="Calibri"/>
              </a:rPr>
              <a:t> </a:t>
            </a:r>
            <a:r>
              <a:rPr sz="3250" b="1" dirty="0">
                <a:latin typeface="Calibri"/>
                <a:cs typeface="Calibri"/>
              </a:rPr>
              <a:t>peritoneum</a:t>
            </a:r>
            <a:r>
              <a:rPr sz="3250" b="1" spc="-30" dirty="0">
                <a:latin typeface="Calibri"/>
                <a:cs typeface="Calibri"/>
              </a:rPr>
              <a:t> </a:t>
            </a:r>
            <a:r>
              <a:rPr sz="3250" b="1" spc="-25" dirty="0">
                <a:latin typeface="Calibri"/>
                <a:cs typeface="Calibri"/>
              </a:rPr>
              <a:t>and 	</a:t>
            </a:r>
            <a:r>
              <a:rPr sz="3250" b="1" dirty="0">
                <a:latin typeface="Calibri"/>
                <a:cs typeface="Calibri"/>
              </a:rPr>
              <a:t>the</a:t>
            </a:r>
            <a:r>
              <a:rPr sz="3250" b="1" spc="-85" dirty="0">
                <a:latin typeface="Calibri"/>
                <a:cs typeface="Calibri"/>
              </a:rPr>
              <a:t> </a:t>
            </a:r>
            <a:r>
              <a:rPr sz="3250" b="1" dirty="0">
                <a:latin typeface="Calibri"/>
                <a:cs typeface="Calibri"/>
              </a:rPr>
              <a:t>transversalis</a:t>
            </a:r>
            <a:r>
              <a:rPr sz="3250" b="1" spc="-80" dirty="0">
                <a:latin typeface="Calibri"/>
                <a:cs typeface="Calibri"/>
              </a:rPr>
              <a:t> </a:t>
            </a:r>
            <a:r>
              <a:rPr sz="3250" b="1" dirty="0">
                <a:latin typeface="Calibri"/>
                <a:cs typeface="Calibri"/>
              </a:rPr>
              <a:t>fascia</a:t>
            </a:r>
            <a:r>
              <a:rPr sz="3250" b="1" spc="-80" dirty="0">
                <a:latin typeface="Calibri"/>
                <a:cs typeface="Calibri"/>
              </a:rPr>
              <a:t> </a:t>
            </a:r>
            <a:r>
              <a:rPr sz="3250" b="1" spc="-10" dirty="0">
                <a:latin typeface="Calibri"/>
                <a:cs typeface="Calibri"/>
              </a:rPr>
              <a:t>between 	</a:t>
            </a:r>
            <a:r>
              <a:rPr sz="3250" b="1" dirty="0">
                <a:latin typeface="Calibri"/>
                <a:cs typeface="Calibri"/>
              </a:rPr>
              <a:t>the</a:t>
            </a:r>
            <a:r>
              <a:rPr sz="3250" b="1" spc="-15" dirty="0">
                <a:latin typeface="Calibri"/>
                <a:cs typeface="Calibri"/>
              </a:rPr>
              <a:t> </a:t>
            </a:r>
            <a:r>
              <a:rPr sz="3250" b="1" dirty="0">
                <a:latin typeface="Calibri"/>
                <a:cs typeface="Calibri"/>
              </a:rPr>
              <a:t>rectus</a:t>
            </a:r>
            <a:r>
              <a:rPr sz="3250" b="1" spc="-5" dirty="0">
                <a:latin typeface="Calibri"/>
                <a:cs typeface="Calibri"/>
              </a:rPr>
              <a:t> </a:t>
            </a:r>
            <a:r>
              <a:rPr sz="3250" b="1" dirty="0">
                <a:latin typeface="Calibri"/>
                <a:cs typeface="Calibri"/>
              </a:rPr>
              <a:t>muscle</a:t>
            </a:r>
            <a:r>
              <a:rPr sz="3250" b="1" spc="-10" dirty="0">
                <a:latin typeface="Calibri"/>
                <a:cs typeface="Calibri"/>
              </a:rPr>
              <a:t> </a:t>
            </a:r>
            <a:r>
              <a:rPr sz="3250" b="1" spc="-25" dirty="0">
                <a:latin typeface="Calibri"/>
                <a:cs typeface="Calibri"/>
              </a:rPr>
              <a:t>and 	</a:t>
            </a:r>
            <a:r>
              <a:rPr sz="3250" b="1" dirty="0">
                <a:latin typeface="Calibri"/>
                <a:cs typeface="Calibri"/>
              </a:rPr>
              <a:t>abdominal</a:t>
            </a:r>
            <a:r>
              <a:rPr sz="3250" b="1" spc="-20" dirty="0">
                <a:latin typeface="Calibri"/>
                <a:cs typeface="Calibri"/>
              </a:rPr>
              <a:t> </a:t>
            </a:r>
            <a:r>
              <a:rPr sz="3250" b="1" spc="-10" dirty="0">
                <a:latin typeface="Calibri"/>
                <a:cs typeface="Calibri"/>
              </a:rPr>
              <a:t>contents.</a:t>
            </a:r>
            <a:endParaRPr sz="3250">
              <a:latin typeface="Calibri"/>
              <a:cs typeface="Calibri"/>
            </a:endParaRPr>
          </a:p>
        </p:txBody>
      </p:sp>
      <p:pic>
        <p:nvPicPr>
          <p:cNvPr id="6" name="object 6"/>
          <p:cNvPicPr/>
          <p:nvPr/>
        </p:nvPicPr>
        <p:blipFill>
          <a:blip r:embed="rId2" cstate="print"/>
          <a:stretch>
            <a:fillRect/>
          </a:stretch>
        </p:blipFill>
        <p:spPr>
          <a:xfrm>
            <a:off x="6990588" y="1709406"/>
            <a:ext cx="4558284" cy="32070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3" name="object 3"/>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4" name="object 4"/>
          <p:cNvSpPr txBox="1"/>
          <p:nvPr/>
        </p:nvSpPr>
        <p:spPr>
          <a:xfrm>
            <a:off x="6175628" y="2356230"/>
            <a:ext cx="4638040" cy="1988185"/>
          </a:xfrm>
          <a:prstGeom prst="rect">
            <a:avLst/>
          </a:prstGeom>
        </p:spPr>
        <p:txBody>
          <a:bodyPr vert="horz" wrap="square" lIns="0" tIns="54610" rIns="0" bIns="0" rtlCol="0">
            <a:spAutoFit/>
          </a:bodyPr>
          <a:lstStyle/>
          <a:p>
            <a:pPr marL="240029" marR="5080" indent="-227329">
              <a:lnSpc>
                <a:spcPct val="90000"/>
              </a:lnSpc>
              <a:spcBef>
                <a:spcPts val="430"/>
              </a:spcBef>
              <a:buFont typeface="Arial MT"/>
              <a:buChar char="•"/>
              <a:tabLst>
                <a:tab pos="241300" algn="l"/>
              </a:tabLst>
            </a:pPr>
            <a:r>
              <a:rPr sz="2800" b="1" dirty="0">
                <a:solidFill>
                  <a:srgbClr val="FFFFFF"/>
                </a:solidFill>
                <a:latin typeface="Calibri"/>
                <a:cs typeface="Calibri"/>
              </a:rPr>
              <a:t>No</a:t>
            </a:r>
            <a:r>
              <a:rPr sz="2800" b="1" spc="-15" dirty="0">
                <a:solidFill>
                  <a:srgbClr val="FFFFFF"/>
                </a:solidFill>
                <a:latin typeface="Calibri"/>
                <a:cs typeface="Calibri"/>
              </a:rPr>
              <a:t> </a:t>
            </a:r>
            <a:r>
              <a:rPr sz="2800" b="1" dirty="0">
                <a:solidFill>
                  <a:srgbClr val="FFFFFF"/>
                </a:solidFill>
                <a:latin typeface="Calibri"/>
                <a:cs typeface="Calibri"/>
              </a:rPr>
              <a:t>fusion</a:t>
            </a:r>
            <a:r>
              <a:rPr sz="2800" b="1" spc="-15" dirty="0">
                <a:solidFill>
                  <a:srgbClr val="FFFFFF"/>
                </a:solidFill>
                <a:latin typeface="Calibri"/>
                <a:cs typeface="Calibri"/>
              </a:rPr>
              <a:t> </a:t>
            </a:r>
            <a:r>
              <a:rPr sz="2800" b="1" dirty="0">
                <a:solidFill>
                  <a:srgbClr val="FFFFFF"/>
                </a:solidFill>
                <a:latin typeface="Calibri"/>
                <a:cs typeface="Calibri"/>
              </a:rPr>
              <a:t>of</a:t>
            </a:r>
            <a:r>
              <a:rPr sz="2800" b="1" spc="-15" dirty="0">
                <a:solidFill>
                  <a:srgbClr val="FFFFFF"/>
                </a:solidFill>
                <a:latin typeface="Calibri"/>
                <a:cs typeface="Calibri"/>
              </a:rPr>
              <a:t> </a:t>
            </a:r>
            <a:r>
              <a:rPr sz="2800" b="1" spc="-10" dirty="0">
                <a:solidFill>
                  <a:srgbClr val="FFFFFF"/>
                </a:solidFill>
                <a:latin typeface="Calibri"/>
                <a:cs typeface="Calibri"/>
              </a:rPr>
              <a:t>these 	</a:t>
            </a:r>
            <a:r>
              <a:rPr sz="2800" b="1" dirty="0">
                <a:solidFill>
                  <a:srgbClr val="FFFFFF"/>
                </a:solidFill>
                <a:latin typeface="Calibri"/>
                <a:cs typeface="Calibri"/>
              </a:rPr>
              <a:t>aponeuroses</a:t>
            </a:r>
            <a:r>
              <a:rPr sz="2800" b="1" spc="-70" dirty="0">
                <a:solidFill>
                  <a:srgbClr val="FFFFFF"/>
                </a:solidFill>
                <a:latin typeface="Calibri"/>
                <a:cs typeface="Calibri"/>
              </a:rPr>
              <a:t> </a:t>
            </a:r>
            <a:r>
              <a:rPr sz="2800" b="1" dirty="0">
                <a:solidFill>
                  <a:srgbClr val="FFFFFF"/>
                </a:solidFill>
                <a:latin typeface="Calibri"/>
                <a:cs typeface="Calibri"/>
              </a:rPr>
              <a:t>occurs</a:t>
            </a:r>
            <a:r>
              <a:rPr sz="2800" b="1" spc="-85" dirty="0">
                <a:solidFill>
                  <a:srgbClr val="FFFFFF"/>
                </a:solidFill>
                <a:latin typeface="Calibri"/>
                <a:cs typeface="Calibri"/>
              </a:rPr>
              <a:t> </a:t>
            </a:r>
            <a:r>
              <a:rPr sz="2800" b="1" dirty="0">
                <a:solidFill>
                  <a:srgbClr val="FFFFFF"/>
                </a:solidFill>
                <a:latin typeface="Calibri"/>
                <a:cs typeface="Calibri"/>
              </a:rPr>
              <a:t>along</a:t>
            </a:r>
            <a:r>
              <a:rPr sz="2800" b="1" spc="-70" dirty="0">
                <a:solidFill>
                  <a:srgbClr val="FFFFFF"/>
                </a:solidFill>
                <a:latin typeface="Calibri"/>
                <a:cs typeface="Calibri"/>
              </a:rPr>
              <a:t> </a:t>
            </a:r>
            <a:r>
              <a:rPr sz="2800" b="1" spc="-25" dirty="0">
                <a:solidFill>
                  <a:srgbClr val="FFFFFF"/>
                </a:solidFill>
                <a:latin typeface="Calibri"/>
                <a:cs typeface="Calibri"/>
              </a:rPr>
              <a:t>the 	</a:t>
            </a:r>
            <a:r>
              <a:rPr sz="2800" b="1" dirty="0">
                <a:solidFill>
                  <a:srgbClr val="FFFFFF"/>
                </a:solidFill>
                <a:latin typeface="Calibri"/>
                <a:cs typeface="Calibri"/>
              </a:rPr>
              <a:t>inguinal</a:t>
            </a:r>
            <a:r>
              <a:rPr sz="2800" b="1" spc="-120" dirty="0">
                <a:solidFill>
                  <a:srgbClr val="FFFFFF"/>
                </a:solidFill>
                <a:latin typeface="Calibri"/>
                <a:cs typeface="Calibri"/>
              </a:rPr>
              <a:t> </a:t>
            </a:r>
            <a:r>
              <a:rPr sz="2800" b="1" dirty="0">
                <a:solidFill>
                  <a:srgbClr val="FFFFFF"/>
                </a:solidFill>
                <a:latin typeface="Calibri"/>
                <a:cs typeface="Calibri"/>
              </a:rPr>
              <a:t>canal;</a:t>
            </a:r>
            <a:r>
              <a:rPr sz="2800" b="1" spc="-100" dirty="0">
                <a:solidFill>
                  <a:srgbClr val="FFFFFF"/>
                </a:solidFill>
                <a:latin typeface="Calibri"/>
                <a:cs typeface="Calibri"/>
              </a:rPr>
              <a:t> </a:t>
            </a:r>
            <a:r>
              <a:rPr sz="2800" b="1" spc="-10" dirty="0">
                <a:solidFill>
                  <a:srgbClr val="FFFFFF"/>
                </a:solidFill>
                <a:latin typeface="Calibri"/>
                <a:cs typeface="Calibri"/>
              </a:rPr>
              <a:t>therefore,</a:t>
            </a:r>
            <a:r>
              <a:rPr sz="2800" b="1" spc="-65" dirty="0">
                <a:solidFill>
                  <a:srgbClr val="FFFFFF"/>
                </a:solidFill>
                <a:latin typeface="Calibri"/>
                <a:cs typeface="Calibri"/>
              </a:rPr>
              <a:t> </a:t>
            </a:r>
            <a:r>
              <a:rPr sz="2800" b="1" spc="-25" dirty="0">
                <a:solidFill>
                  <a:srgbClr val="FFFFFF"/>
                </a:solidFill>
                <a:latin typeface="Calibri"/>
                <a:cs typeface="Calibri"/>
              </a:rPr>
              <a:t>the 	</a:t>
            </a:r>
            <a:r>
              <a:rPr sz="2800" b="1" dirty="0">
                <a:solidFill>
                  <a:srgbClr val="FFFFFF"/>
                </a:solidFill>
                <a:latin typeface="Calibri"/>
                <a:cs typeface="Calibri"/>
              </a:rPr>
              <a:t>conjoined</a:t>
            </a:r>
            <a:r>
              <a:rPr sz="2800" b="1" spc="-80" dirty="0">
                <a:solidFill>
                  <a:srgbClr val="FFFFFF"/>
                </a:solidFill>
                <a:latin typeface="Calibri"/>
                <a:cs typeface="Calibri"/>
              </a:rPr>
              <a:t> </a:t>
            </a:r>
            <a:r>
              <a:rPr sz="2800" b="1" dirty="0">
                <a:solidFill>
                  <a:srgbClr val="FFFFFF"/>
                </a:solidFill>
                <a:latin typeface="Calibri"/>
                <a:cs typeface="Calibri"/>
              </a:rPr>
              <a:t>tendon</a:t>
            </a:r>
            <a:r>
              <a:rPr sz="2800" b="1" spc="-55" dirty="0">
                <a:solidFill>
                  <a:srgbClr val="FFFFFF"/>
                </a:solidFill>
                <a:latin typeface="Calibri"/>
                <a:cs typeface="Calibri"/>
              </a:rPr>
              <a:t> </a:t>
            </a:r>
            <a:r>
              <a:rPr sz="2800" b="1" spc="-10" dirty="0">
                <a:solidFill>
                  <a:srgbClr val="FFFFFF"/>
                </a:solidFill>
                <a:latin typeface="Calibri"/>
                <a:cs typeface="Calibri"/>
              </a:rPr>
              <a:t>normally 	</a:t>
            </a:r>
            <a:r>
              <a:rPr sz="2800" b="1" dirty="0">
                <a:solidFill>
                  <a:srgbClr val="FFFFFF"/>
                </a:solidFill>
                <a:latin typeface="Calibri"/>
                <a:cs typeface="Calibri"/>
              </a:rPr>
              <a:t>(95%</a:t>
            </a:r>
            <a:r>
              <a:rPr sz="2800" b="1" spc="-20" dirty="0">
                <a:solidFill>
                  <a:srgbClr val="FFFFFF"/>
                </a:solidFill>
                <a:latin typeface="Calibri"/>
                <a:cs typeface="Calibri"/>
              </a:rPr>
              <a:t> </a:t>
            </a:r>
            <a:r>
              <a:rPr sz="2800" b="1" dirty="0">
                <a:solidFill>
                  <a:srgbClr val="FFFFFF"/>
                </a:solidFill>
                <a:latin typeface="Calibri"/>
                <a:cs typeface="Calibri"/>
              </a:rPr>
              <a:t>of</a:t>
            </a:r>
            <a:r>
              <a:rPr sz="2800" b="1" spc="-35" dirty="0">
                <a:solidFill>
                  <a:srgbClr val="FFFFFF"/>
                </a:solidFill>
                <a:latin typeface="Calibri"/>
                <a:cs typeface="Calibri"/>
              </a:rPr>
              <a:t> </a:t>
            </a:r>
            <a:r>
              <a:rPr sz="2800" b="1" dirty="0">
                <a:solidFill>
                  <a:srgbClr val="FFFFFF"/>
                </a:solidFill>
                <a:latin typeface="Calibri"/>
                <a:cs typeface="Calibri"/>
              </a:rPr>
              <a:t>cases)</a:t>
            </a:r>
            <a:r>
              <a:rPr sz="2800" b="1" spc="-20" dirty="0">
                <a:solidFill>
                  <a:srgbClr val="FFFFFF"/>
                </a:solidFill>
                <a:latin typeface="Calibri"/>
                <a:cs typeface="Calibri"/>
              </a:rPr>
              <a:t> </a:t>
            </a:r>
            <a:r>
              <a:rPr sz="2800" b="1" dirty="0">
                <a:solidFill>
                  <a:srgbClr val="FFFFFF"/>
                </a:solidFill>
                <a:latin typeface="Calibri"/>
                <a:cs typeface="Calibri"/>
              </a:rPr>
              <a:t>does</a:t>
            </a:r>
            <a:r>
              <a:rPr sz="2800" b="1" spc="-35" dirty="0">
                <a:solidFill>
                  <a:srgbClr val="FFFFFF"/>
                </a:solidFill>
                <a:latin typeface="Calibri"/>
                <a:cs typeface="Calibri"/>
              </a:rPr>
              <a:t> </a:t>
            </a:r>
            <a:r>
              <a:rPr sz="2800" b="1" dirty="0">
                <a:solidFill>
                  <a:srgbClr val="FFFFFF"/>
                </a:solidFill>
                <a:latin typeface="Calibri"/>
                <a:cs typeface="Calibri"/>
              </a:rPr>
              <a:t>not</a:t>
            </a:r>
            <a:r>
              <a:rPr sz="2800" b="1" spc="-20" dirty="0">
                <a:solidFill>
                  <a:srgbClr val="FFFFFF"/>
                </a:solidFill>
                <a:latin typeface="Calibri"/>
                <a:cs typeface="Calibri"/>
              </a:rPr>
              <a:t> </a:t>
            </a:r>
            <a:r>
              <a:rPr sz="2800" b="1" spc="-10" dirty="0">
                <a:solidFill>
                  <a:srgbClr val="FFFFFF"/>
                </a:solidFill>
                <a:latin typeface="Calibri"/>
                <a:cs typeface="Calibri"/>
              </a:rPr>
              <a:t>exist.</a:t>
            </a:r>
            <a:endParaRPr sz="2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63411" y="1100327"/>
            <a:ext cx="2890266" cy="1229106"/>
          </a:xfrm>
          <a:prstGeom prst="rect">
            <a:avLst/>
          </a:prstGeom>
        </p:spPr>
      </p:pic>
      <p:sp>
        <p:nvSpPr>
          <p:cNvPr id="3" name="object 3"/>
          <p:cNvSpPr txBox="1">
            <a:spLocks noGrp="1"/>
          </p:cNvSpPr>
          <p:nvPr>
            <p:ph type="title"/>
          </p:nvPr>
        </p:nvSpPr>
        <p:spPr>
          <a:xfrm>
            <a:off x="6297548" y="1230249"/>
            <a:ext cx="2196465" cy="696595"/>
          </a:xfrm>
          <a:prstGeom prst="rect">
            <a:avLst/>
          </a:prstGeom>
        </p:spPr>
        <p:txBody>
          <a:bodyPr vert="horz" wrap="square" lIns="0" tIns="13335" rIns="0" bIns="0" rtlCol="0">
            <a:spAutoFit/>
          </a:bodyPr>
          <a:lstStyle/>
          <a:p>
            <a:pPr marL="12700">
              <a:lnSpc>
                <a:spcPct val="100000"/>
              </a:lnSpc>
              <a:spcBef>
                <a:spcPts val="105"/>
              </a:spcBef>
            </a:pPr>
            <a:r>
              <a:rPr sz="4400" spc="-35" dirty="0"/>
              <a:t>Definition</a:t>
            </a:r>
            <a:endParaRPr sz="4400"/>
          </a:p>
        </p:txBody>
      </p:sp>
      <p:grpSp>
        <p:nvGrpSpPr>
          <p:cNvPr id="4" name="object 4"/>
          <p:cNvGrpSpPr/>
          <p:nvPr/>
        </p:nvGrpSpPr>
        <p:grpSpPr>
          <a:xfrm>
            <a:off x="0" y="0"/>
            <a:ext cx="5753100" cy="6858000"/>
            <a:chOff x="0" y="0"/>
            <a:chExt cx="5753100" cy="6858000"/>
          </a:xfrm>
        </p:grpSpPr>
        <p:pic>
          <p:nvPicPr>
            <p:cNvPr id="5" name="object 5"/>
            <p:cNvPicPr/>
            <p:nvPr/>
          </p:nvPicPr>
          <p:blipFill>
            <a:blip r:embed="rId3" cstate="print"/>
            <a:stretch>
              <a:fillRect/>
            </a:stretch>
          </p:blipFill>
          <p:spPr>
            <a:xfrm>
              <a:off x="0" y="746759"/>
              <a:ext cx="5753100" cy="5364480"/>
            </a:xfrm>
            <a:prstGeom prst="rect">
              <a:avLst/>
            </a:prstGeom>
          </p:spPr>
        </p:pic>
        <p:sp>
          <p:nvSpPr>
            <p:cNvPr id="6" name="object 6"/>
            <p:cNvSpPr/>
            <p:nvPr/>
          </p:nvSpPr>
          <p:spPr>
            <a:xfrm>
              <a:off x="382524" y="0"/>
              <a:ext cx="0" cy="6858000"/>
            </a:xfrm>
            <a:custGeom>
              <a:avLst/>
              <a:gdLst/>
              <a:ahLst/>
              <a:cxnLst/>
              <a:rect l="l" t="t" r="r" b="b"/>
              <a:pathLst>
                <a:path h="6858000">
                  <a:moveTo>
                    <a:pt x="0" y="0"/>
                  </a:moveTo>
                  <a:lnTo>
                    <a:pt x="0" y="6857999"/>
                  </a:lnTo>
                </a:path>
              </a:pathLst>
            </a:custGeom>
            <a:ln w="12192">
              <a:solidFill>
                <a:srgbClr val="EC7C30"/>
              </a:solidFill>
            </a:ln>
          </p:spPr>
          <p:txBody>
            <a:bodyPr wrap="square" lIns="0" tIns="0" rIns="0" bIns="0" rtlCol="0"/>
            <a:lstStyle/>
            <a:p>
              <a:endParaRPr/>
            </a:p>
          </p:txBody>
        </p:sp>
      </p:grpSp>
      <p:sp>
        <p:nvSpPr>
          <p:cNvPr id="7" name="object 7"/>
          <p:cNvSpPr/>
          <p:nvPr/>
        </p:nvSpPr>
        <p:spPr>
          <a:xfrm>
            <a:off x="6217920" y="2026920"/>
            <a:ext cx="5974080" cy="0"/>
          </a:xfrm>
          <a:custGeom>
            <a:avLst/>
            <a:gdLst/>
            <a:ahLst/>
            <a:cxnLst/>
            <a:rect l="l" t="t" r="r" b="b"/>
            <a:pathLst>
              <a:path w="5974080">
                <a:moveTo>
                  <a:pt x="5974080" y="0"/>
                </a:moveTo>
                <a:lnTo>
                  <a:pt x="0" y="0"/>
                </a:lnTo>
              </a:path>
            </a:pathLst>
          </a:custGeom>
          <a:ln w="12192">
            <a:solidFill>
              <a:srgbClr val="EC7C30"/>
            </a:solidFill>
          </a:ln>
        </p:spPr>
        <p:txBody>
          <a:bodyPr wrap="square" lIns="0" tIns="0" rIns="0" bIns="0" rtlCol="0"/>
          <a:lstStyle/>
          <a:p>
            <a:endParaRPr/>
          </a:p>
        </p:txBody>
      </p:sp>
      <p:sp>
        <p:nvSpPr>
          <p:cNvPr id="8" name="object 8"/>
          <p:cNvSpPr txBox="1"/>
          <p:nvPr/>
        </p:nvSpPr>
        <p:spPr>
          <a:xfrm>
            <a:off x="6297548" y="2282469"/>
            <a:ext cx="4283075" cy="2586355"/>
          </a:xfrm>
          <a:prstGeom prst="rect">
            <a:avLst/>
          </a:prstGeom>
        </p:spPr>
        <p:txBody>
          <a:bodyPr vert="horz" wrap="square" lIns="0" tIns="97790" rIns="0" bIns="0" rtlCol="0">
            <a:spAutoFit/>
          </a:bodyPr>
          <a:lstStyle/>
          <a:p>
            <a:pPr marL="240665" indent="-227965">
              <a:lnSpc>
                <a:spcPct val="100000"/>
              </a:lnSpc>
              <a:spcBef>
                <a:spcPts val="770"/>
              </a:spcBef>
              <a:buClr>
                <a:srgbClr val="FF0000"/>
              </a:buClr>
              <a:buFont typeface="Courier New"/>
              <a:buChar char="o"/>
              <a:tabLst>
                <a:tab pos="240665" algn="l"/>
              </a:tabLst>
            </a:pPr>
            <a:r>
              <a:rPr sz="2800" dirty="0">
                <a:solidFill>
                  <a:srgbClr val="FFFFFF"/>
                </a:solidFill>
                <a:latin typeface="Calibri"/>
                <a:cs typeface="Calibri"/>
              </a:rPr>
              <a:t>Hernia</a:t>
            </a:r>
            <a:r>
              <a:rPr sz="2800" spc="-60" dirty="0">
                <a:solidFill>
                  <a:srgbClr val="FFFFFF"/>
                </a:solidFill>
                <a:latin typeface="Calibri"/>
                <a:cs typeface="Calibri"/>
              </a:rPr>
              <a:t> </a:t>
            </a:r>
            <a:r>
              <a:rPr sz="2800" dirty="0">
                <a:solidFill>
                  <a:srgbClr val="FFFFFF"/>
                </a:solidFill>
                <a:latin typeface="Calibri"/>
                <a:cs typeface="Calibri"/>
              </a:rPr>
              <a:t>(L)=</a:t>
            </a:r>
            <a:r>
              <a:rPr sz="2800" spc="-55" dirty="0">
                <a:solidFill>
                  <a:srgbClr val="FFFFFF"/>
                </a:solidFill>
                <a:latin typeface="Calibri"/>
                <a:cs typeface="Calibri"/>
              </a:rPr>
              <a:t> </a:t>
            </a:r>
            <a:r>
              <a:rPr sz="2800" spc="-10" dirty="0">
                <a:solidFill>
                  <a:srgbClr val="FFFFFF"/>
                </a:solidFill>
                <a:latin typeface="Calibri"/>
                <a:cs typeface="Calibri"/>
              </a:rPr>
              <a:t>rupture</a:t>
            </a:r>
            <a:endParaRPr sz="2800">
              <a:latin typeface="Calibri"/>
              <a:cs typeface="Calibri"/>
            </a:endParaRPr>
          </a:p>
          <a:p>
            <a:pPr marL="241300" marR="5080" indent="-228600">
              <a:lnSpc>
                <a:spcPct val="90000"/>
              </a:lnSpc>
              <a:spcBef>
                <a:spcPts val="1010"/>
              </a:spcBef>
              <a:buClr>
                <a:srgbClr val="FF0000"/>
              </a:buClr>
              <a:buFont typeface="Courier New"/>
              <a:buChar char="o"/>
              <a:tabLst>
                <a:tab pos="241300" algn="l"/>
              </a:tabLst>
            </a:pPr>
            <a:r>
              <a:rPr sz="2800" dirty="0">
                <a:solidFill>
                  <a:srgbClr val="FFFFFF"/>
                </a:solidFill>
                <a:latin typeface="Calibri"/>
                <a:cs typeface="Calibri"/>
              </a:rPr>
              <a:t>A</a:t>
            </a:r>
            <a:r>
              <a:rPr sz="2800" spc="-40" dirty="0">
                <a:solidFill>
                  <a:srgbClr val="FFFFFF"/>
                </a:solidFill>
                <a:latin typeface="Calibri"/>
                <a:cs typeface="Calibri"/>
              </a:rPr>
              <a:t> </a:t>
            </a:r>
            <a:r>
              <a:rPr sz="2800" dirty="0">
                <a:solidFill>
                  <a:srgbClr val="FFFFFF"/>
                </a:solidFill>
                <a:latin typeface="Calibri"/>
                <a:cs typeface="Calibri"/>
              </a:rPr>
              <a:t>hernia</a:t>
            </a:r>
            <a:r>
              <a:rPr sz="2800" spc="-40" dirty="0">
                <a:solidFill>
                  <a:srgbClr val="FFFFFF"/>
                </a:solidFill>
                <a:latin typeface="Calibri"/>
                <a:cs typeface="Calibri"/>
              </a:rPr>
              <a:t> </a:t>
            </a:r>
            <a:r>
              <a:rPr sz="2800" dirty="0">
                <a:solidFill>
                  <a:srgbClr val="FFFFFF"/>
                </a:solidFill>
                <a:latin typeface="Calibri"/>
                <a:cs typeface="Calibri"/>
              </a:rPr>
              <a:t>is</a:t>
            </a:r>
            <a:r>
              <a:rPr sz="2800" spc="-50" dirty="0">
                <a:solidFill>
                  <a:srgbClr val="FFFFFF"/>
                </a:solidFill>
                <a:latin typeface="Calibri"/>
                <a:cs typeface="Calibri"/>
              </a:rPr>
              <a:t> </a:t>
            </a:r>
            <a:r>
              <a:rPr sz="2800" dirty="0">
                <a:solidFill>
                  <a:srgbClr val="FFFFFF"/>
                </a:solidFill>
                <a:latin typeface="Calibri"/>
                <a:cs typeface="Calibri"/>
              </a:rPr>
              <a:t>a</a:t>
            </a:r>
            <a:r>
              <a:rPr sz="2800" spc="-35" dirty="0">
                <a:solidFill>
                  <a:srgbClr val="FFFFFF"/>
                </a:solidFill>
                <a:latin typeface="Calibri"/>
                <a:cs typeface="Calibri"/>
              </a:rPr>
              <a:t> </a:t>
            </a:r>
            <a:r>
              <a:rPr sz="2800" b="1" dirty="0">
                <a:solidFill>
                  <a:srgbClr val="FFFFFF"/>
                </a:solidFill>
                <a:latin typeface="Calibri"/>
                <a:cs typeface="Calibri"/>
              </a:rPr>
              <a:t>protrusion</a:t>
            </a:r>
            <a:r>
              <a:rPr sz="2800" b="1" spc="-35" dirty="0">
                <a:solidFill>
                  <a:srgbClr val="FFFFFF"/>
                </a:solidFill>
                <a:latin typeface="Calibri"/>
                <a:cs typeface="Calibri"/>
              </a:rPr>
              <a:t> </a:t>
            </a:r>
            <a:r>
              <a:rPr sz="2800" dirty="0">
                <a:solidFill>
                  <a:srgbClr val="FFFFFF"/>
                </a:solidFill>
                <a:latin typeface="Calibri"/>
                <a:cs typeface="Calibri"/>
              </a:rPr>
              <a:t>of</a:t>
            </a:r>
            <a:r>
              <a:rPr sz="2800" spc="-50" dirty="0">
                <a:solidFill>
                  <a:srgbClr val="FFFFFF"/>
                </a:solidFill>
                <a:latin typeface="Calibri"/>
                <a:cs typeface="Calibri"/>
              </a:rPr>
              <a:t> a </a:t>
            </a:r>
            <a:r>
              <a:rPr sz="2800" dirty="0">
                <a:solidFill>
                  <a:srgbClr val="FFFFFF"/>
                </a:solidFill>
                <a:latin typeface="Calibri"/>
                <a:cs typeface="Calibri"/>
              </a:rPr>
              <a:t>viscus or</a:t>
            </a:r>
            <a:r>
              <a:rPr sz="2800" spc="-25" dirty="0">
                <a:solidFill>
                  <a:srgbClr val="FFFFFF"/>
                </a:solidFill>
                <a:latin typeface="Calibri"/>
                <a:cs typeface="Calibri"/>
              </a:rPr>
              <a:t> </a:t>
            </a:r>
            <a:r>
              <a:rPr sz="2800" dirty="0">
                <a:solidFill>
                  <a:srgbClr val="FFFFFF"/>
                </a:solidFill>
                <a:latin typeface="Calibri"/>
                <a:cs typeface="Calibri"/>
              </a:rPr>
              <a:t>part</a:t>
            </a:r>
            <a:r>
              <a:rPr sz="2800" spc="-30" dirty="0">
                <a:solidFill>
                  <a:srgbClr val="FFFFFF"/>
                </a:solidFill>
                <a:latin typeface="Calibri"/>
                <a:cs typeface="Calibri"/>
              </a:rPr>
              <a:t> </a:t>
            </a:r>
            <a:r>
              <a:rPr sz="2800" dirty="0">
                <a:solidFill>
                  <a:srgbClr val="FFFFFF"/>
                </a:solidFill>
                <a:latin typeface="Calibri"/>
                <a:cs typeface="Calibri"/>
              </a:rPr>
              <a:t>of</a:t>
            </a:r>
            <a:r>
              <a:rPr sz="2800" spc="-30" dirty="0">
                <a:solidFill>
                  <a:srgbClr val="FFFFFF"/>
                </a:solidFill>
                <a:latin typeface="Calibri"/>
                <a:cs typeface="Calibri"/>
              </a:rPr>
              <a:t> </a:t>
            </a:r>
            <a:r>
              <a:rPr sz="2800" dirty="0">
                <a:solidFill>
                  <a:srgbClr val="FFFFFF"/>
                </a:solidFill>
                <a:latin typeface="Calibri"/>
                <a:cs typeface="Calibri"/>
              </a:rPr>
              <a:t>a</a:t>
            </a:r>
            <a:r>
              <a:rPr sz="2800" spc="-30" dirty="0">
                <a:solidFill>
                  <a:srgbClr val="FFFFFF"/>
                </a:solidFill>
                <a:latin typeface="Calibri"/>
                <a:cs typeface="Calibri"/>
              </a:rPr>
              <a:t> </a:t>
            </a:r>
            <a:r>
              <a:rPr sz="2800" spc="-10" dirty="0">
                <a:solidFill>
                  <a:srgbClr val="FFFFFF"/>
                </a:solidFill>
                <a:latin typeface="Calibri"/>
                <a:cs typeface="Calibri"/>
              </a:rPr>
              <a:t>viscus </a:t>
            </a:r>
            <a:r>
              <a:rPr sz="2800" dirty="0">
                <a:solidFill>
                  <a:srgbClr val="FFFFFF"/>
                </a:solidFill>
                <a:latin typeface="Calibri"/>
                <a:cs typeface="Calibri"/>
              </a:rPr>
              <a:t>through</a:t>
            </a:r>
            <a:r>
              <a:rPr sz="2800" spc="-70" dirty="0">
                <a:solidFill>
                  <a:srgbClr val="FFFFFF"/>
                </a:solidFill>
                <a:latin typeface="Calibri"/>
                <a:cs typeface="Calibri"/>
              </a:rPr>
              <a:t> </a:t>
            </a:r>
            <a:r>
              <a:rPr sz="2800" dirty="0">
                <a:solidFill>
                  <a:srgbClr val="FFFFFF"/>
                </a:solidFill>
                <a:latin typeface="Calibri"/>
                <a:cs typeface="Calibri"/>
              </a:rPr>
              <a:t>an</a:t>
            </a:r>
            <a:r>
              <a:rPr sz="2800" spc="-100" dirty="0">
                <a:solidFill>
                  <a:srgbClr val="FFFFFF"/>
                </a:solidFill>
                <a:latin typeface="Calibri"/>
                <a:cs typeface="Calibri"/>
              </a:rPr>
              <a:t> </a:t>
            </a:r>
            <a:r>
              <a:rPr sz="2800" spc="-10" dirty="0">
                <a:solidFill>
                  <a:srgbClr val="FFFFFF"/>
                </a:solidFill>
                <a:latin typeface="Calibri"/>
                <a:cs typeface="Calibri"/>
              </a:rPr>
              <a:t>abnormal </a:t>
            </a:r>
            <a:r>
              <a:rPr sz="2800" b="1" dirty="0">
                <a:solidFill>
                  <a:srgbClr val="FFFFFF"/>
                </a:solidFill>
                <a:latin typeface="Calibri"/>
                <a:cs typeface="Calibri"/>
              </a:rPr>
              <a:t>opening</a:t>
            </a:r>
            <a:r>
              <a:rPr sz="2800" b="1" spc="-35" dirty="0">
                <a:solidFill>
                  <a:srgbClr val="FFFFFF"/>
                </a:solidFill>
                <a:latin typeface="Calibri"/>
                <a:cs typeface="Calibri"/>
              </a:rPr>
              <a:t> </a:t>
            </a:r>
            <a:r>
              <a:rPr sz="2800" dirty="0">
                <a:solidFill>
                  <a:srgbClr val="FFFFFF"/>
                </a:solidFill>
                <a:latin typeface="Calibri"/>
                <a:cs typeface="Calibri"/>
              </a:rPr>
              <a:t>in</a:t>
            </a:r>
            <a:r>
              <a:rPr sz="2800" spc="-45" dirty="0">
                <a:solidFill>
                  <a:srgbClr val="FFFFFF"/>
                </a:solidFill>
                <a:latin typeface="Calibri"/>
                <a:cs typeface="Calibri"/>
              </a:rPr>
              <a:t> </a:t>
            </a:r>
            <a:r>
              <a:rPr sz="2800" dirty="0">
                <a:solidFill>
                  <a:srgbClr val="FFFFFF"/>
                </a:solidFill>
                <a:latin typeface="Calibri"/>
                <a:cs typeface="Calibri"/>
              </a:rPr>
              <a:t>the</a:t>
            </a:r>
            <a:r>
              <a:rPr sz="2800" spc="-30" dirty="0">
                <a:solidFill>
                  <a:srgbClr val="FFFFFF"/>
                </a:solidFill>
                <a:latin typeface="Calibri"/>
                <a:cs typeface="Calibri"/>
              </a:rPr>
              <a:t> </a:t>
            </a:r>
            <a:r>
              <a:rPr sz="2800" b="1" dirty="0">
                <a:solidFill>
                  <a:srgbClr val="FFFFFF"/>
                </a:solidFill>
                <a:latin typeface="Calibri"/>
                <a:cs typeface="Calibri"/>
              </a:rPr>
              <a:t>walls</a:t>
            </a:r>
            <a:r>
              <a:rPr sz="2800" b="1" spc="-45" dirty="0">
                <a:solidFill>
                  <a:srgbClr val="FFFFFF"/>
                </a:solidFill>
                <a:latin typeface="Calibri"/>
                <a:cs typeface="Calibri"/>
              </a:rPr>
              <a:t> </a:t>
            </a:r>
            <a:r>
              <a:rPr sz="2800" dirty="0">
                <a:solidFill>
                  <a:srgbClr val="FFFFFF"/>
                </a:solidFill>
                <a:latin typeface="Calibri"/>
                <a:cs typeface="Calibri"/>
              </a:rPr>
              <a:t>of</a:t>
            </a:r>
            <a:r>
              <a:rPr sz="2800" spc="-50" dirty="0">
                <a:solidFill>
                  <a:srgbClr val="FFFFFF"/>
                </a:solidFill>
                <a:latin typeface="Calibri"/>
                <a:cs typeface="Calibri"/>
              </a:rPr>
              <a:t> </a:t>
            </a:r>
            <a:r>
              <a:rPr sz="2800" spc="-25" dirty="0">
                <a:solidFill>
                  <a:srgbClr val="FFFFFF"/>
                </a:solidFill>
                <a:latin typeface="Calibri"/>
                <a:cs typeface="Calibri"/>
              </a:rPr>
              <a:t>its </a:t>
            </a:r>
            <a:r>
              <a:rPr sz="2800" spc="-10" dirty="0">
                <a:solidFill>
                  <a:srgbClr val="FFFFFF"/>
                </a:solidFill>
                <a:latin typeface="Calibri"/>
                <a:cs typeface="Calibri"/>
              </a:rPr>
              <a:t>containing</a:t>
            </a:r>
            <a:r>
              <a:rPr sz="2800" spc="-70" dirty="0">
                <a:solidFill>
                  <a:srgbClr val="FFFFFF"/>
                </a:solidFill>
                <a:latin typeface="Calibri"/>
                <a:cs typeface="Calibri"/>
              </a:rPr>
              <a:t> </a:t>
            </a:r>
            <a:r>
              <a:rPr sz="2800" spc="-10" dirty="0">
                <a:solidFill>
                  <a:srgbClr val="FFFFFF"/>
                </a:solidFill>
                <a:latin typeface="Calibri"/>
                <a:cs typeface="Calibri"/>
              </a:rPr>
              <a:t>cavity.</a:t>
            </a:r>
            <a:endParaRPr sz="2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583691" y="481583"/>
              <a:ext cx="7940802" cy="1229106"/>
            </a:xfrm>
            <a:prstGeom prst="rect">
              <a:avLst/>
            </a:prstGeom>
          </p:spPr>
        </p:pic>
      </p:grpSp>
      <p:sp>
        <p:nvSpPr>
          <p:cNvPr id="5" name="object 5"/>
          <p:cNvSpPr txBox="1">
            <a:spLocks noGrp="1"/>
          </p:cNvSpPr>
          <p:nvPr>
            <p:ph type="title"/>
          </p:nvPr>
        </p:nvSpPr>
        <p:spPr>
          <a:xfrm>
            <a:off x="916939" y="609676"/>
            <a:ext cx="7250430" cy="697230"/>
          </a:xfrm>
          <a:prstGeom prst="rect">
            <a:avLst/>
          </a:prstGeom>
        </p:spPr>
        <p:txBody>
          <a:bodyPr vert="horz" wrap="square" lIns="0" tIns="13335" rIns="0" bIns="0" rtlCol="0">
            <a:spAutoFit/>
          </a:bodyPr>
          <a:lstStyle/>
          <a:p>
            <a:pPr marL="12700">
              <a:lnSpc>
                <a:spcPct val="100000"/>
              </a:lnSpc>
              <a:spcBef>
                <a:spcPts val="105"/>
              </a:spcBef>
            </a:pPr>
            <a:r>
              <a:rPr sz="4400" spc="-65" dirty="0"/>
              <a:t>Types</a:t>
            </a:r>
            <a:r>
              <a:rPr sz="4400" spc="-170" dirty="0"/>
              <a:t> </a:t>
            </a:r>
            <a:r>
              <a:rPr sz="4400" dirty="0"/>
              <a:t>of</a:t>
            </a:r>
            <a:r>
              <a:rPr sz="4400" spc="-150" dirty="0"/>
              <a:t> </a:t>
            </a:r>
            <a:r>
              <a:rPr sz="4400" spc="-35" dirty="0"/>
              <a:t>Abdominal</a:t>
            </a:r>
            <a:r>
              <a:rPr sz="4400" spc="-150" dirty="0"/>
              <a:t> </a:t>
            </a:r>
            <a:r>
              <a:rPr sz="4400" spc="-50" dirty="0"/>
              <a:t>Wall</a:t>
            </a:r>
            <a:r>
              <a:rPr sz="4400" spc="-155" dirty="0"/>
              <a:t> </a:t>
            </a:r>
            <a:r>
              <a:rPr sz="4400" spc="-10" dirty="0"/>
              <a:t>Hernias</a:t>
            </a:r>
            <a:endParaRPr sz="4400"/>
          </a:p>
        </p:txBody>
      </p:sp>
      <p:pic>
        <p:nvPicPr>
          <p:cNvPr id="6" name="object 6"/>
          <p:cNvPicPr/>
          <p:nvPr/>
        </p:nvPicPr>
        <p:blipFill>
          <a:blip r:embed="rId4" cstate="print"/>
          <a:stretch>
            <a:fillRect/>
          </a:stretch>
        </p:blipFill>
        <p:spPr>
          <a:xfrm>
            <a:off x="832103" y="2252459"/>
            <a:ext cx="2394966" cy="765822"/>
          </a:xfrm>
          <a:prstGeom prst="rect">
            <a:avLst/>
          </a:prstGeom>
        </p:spPr>
      </p:pic>
      <p:sp>
        <p:nvSpPr>
          <p:cNvPr id="7" name="object 7"/>
          <p:cNvSpPr txBox="1"/>
          <p:nvPr/>
        </p:nvSpPr>
        <p:spPr>
          <a:xfrm>
            <a:off x="1637792" y="2386330"/>
            <a:ext cx="786130" cy="422275"/>
          </a:xfrm>
          <a:prstGeom prst="rect">
            <a:avLst/>
          </a:prstGeom>
        </p:spPr>
        <p:txBody>
          <a:bodyPr vert="horz" wrap="square" lIns="0" tIns="13335" rIns="0" bIns="0" rtlCol="0">
            <a:spAutoFit/>
          </a:bodyPr>
          <a:lstStyle/>
          <a:p>
            <a:pPr marL="12700">
              <a:lnSpc>
                <a:spcPct val="100000"/>
              </a:lnSpc>
              <a:spcBef>
                <a:spcPts val="105"/>
              </a:spcBef>
            </a:pPr>
            <a:r>
              <a:rPr sz="2600" b="1" spc="-10" dirty="0">
                <a:latin typeface="Calibri"/>
                <a:cs typeface="Calibri"/>
              </a:rPr>
              <a:t>Groin</a:t>
            </a:r>
            <a:endParaRPr sz="2600">
              <a:latin typeface="Calibri"/>
              <a:cs typeface="Calibri"/>
            </a:endParaRPr>
          </a:p>
        </p:txBody>
      </p:sp>
      <p:pic>
        <p:nvPicPr>
          <p:cNvPr id="8" name="object 8"/>
          <p:cNvPicPr/>
          <p:nvPr/>
        </p:nvPicPr>
        <p:blipFill>
          <a:blip r:embed="rId5" cstate="print"/>
          <a:stretch>
            <a:fillRect/>
          </a:stretch>
        </p:blipFill>
        <p:spPr>
          <a:xfrm>
            <a:off x="832103" y="3000755"/>
            <a:ext cx="2394966" cy="2747010"/>
          </a:xfrm>
          <a:prstGeom prst="rect">
            <a:avLst/>
          </a:prstGeom>
        </p:spPr>
      </p:pic>
      <p:sp>
        <p:nvSpPr>
          <p:cNvPr id="9" name="object 9"/>
          <p:cNvSpPr txBox="1"/>
          <p:nvPr/>
        </p:nvSpPr>
        <p:spPr>
          <a:xfrm>
            <a:off x="968146" y="3054197"/>
            <a:ext cx="1654810" cy="2142490"/>
          </a:xfrm>
          <a:prstGeom prst="rect">
            <a:avLst/>
          </a:prstGeom>
        </p:spPr>
        <p:txBody>
          <a:bodyPr vert="horz" wrap="square" lIns="0" tIns="40005" rIns="0" bIns="0" rtlCol="0">
            <a:spAutoFit/>
          </a:bodyPr>
          <a:lstStyle/>
          <a:p>
            <a:pPr marL="240665" indent="-227965">
              <a:lnSpc>
                <a:spcPct val="100000"/>
              </a:lnSpc>
              <a:spcBef>
                <a:spcPts val="315"/>
              </a:spcBef>
              <a:buFont typeface="Calibri"/>
              <a:buChar char="•"/>
              <a:tabLst>
                <a:tab pos="240665" algn="l"/>
              </a:tabLst>
            </a:pPr>
            <a:r>
              <a:rPr sz="2600" b="1" spc="-10" dirty="0">
                <a:latin typeface="Calibri"/>
                <a:cs typeface="Calibri"/>
              </a:rPr>
              <a:t>1.Inguinal</a:t>
            </a:r>
            <a:endParaRPr sz="2600">
              <a:latin typeface="Calibri"/>
              <a:cs typeface="Calibri"/>
            </a:endParaRPr>
          </a:p>
          <a:p>
            <a:pPr marL="240665" indent="-227965">
              <a:lnSpc>
                <a:spcPct val="100000"/>
              </a:lnSpc>
              <a:spcBef>
                <a:spcPts val="215"/>
              </a:spcBef>
              <a:buFont typeface="Calibri"/>
              <a:buChar char="•"/>
              <a:tabLst>
                <a:tab pos="240665" algn="l"/>
              </a:tabLst>
            </a:pPr>
            <a:r>
              <a:rPr sz="2600" b="1" spc="-10" dirty="0">
                <a:latin typeface="Calibri"/>
                <a:cs typeface="Calibri"/>
              </a:rPr>
              <a:t>Indirect</a:t>
            </a:r>
            <a:endParaRPr sz="2600">
              <a:latin typeface="Calibri"/>
              <a:cs typeface="Calibri"/>
            </a:endParaRPr>
          </a:p>
          <a:p>
            <a:pPr marL="240665" indent="-227965">
              <a:lnSpc>
                <a:spcPct val="100000"/>
              </a:lnSpc>
              <a:spcBef>
                <a:spcPts val="204"/>
              </a:spcBef>
              <a:buFont typeface="Calibri"/>
              <a:buChar char="•"/>
              <a:tabLst>
                <a:tab pos="240665" algn="l"/>
              </a:tabLst>
            </a:pPr>
            <a:r>
              <a:rPr sz="2600" b="1" spc="-10" dirty="0">
                <a:latin typeface="Calibri"/>
                <a:cs typeface="Calibri"/>
              </a:rPr>
              <a:t>Direct</a:t>
            </a:r>
            <a:endParaRPr sz="2600">
              <a:latin typeface="Calibri"/>
              <a:cs typeface="Calibri"/>
            </a:endParaRPr>
          </a:p>
          <a:p>
            <a:pPr marL="240665" indent="-227965">
              <a:lnSpc>
                <a:spcPct val="100000"/>
              </a:lnSpc>
              <a:spcBef>
                <a:spcPts val="215"/>
              </a:spcBef>
              <a:buFont typeface="Calibri"/>
              <a:buChar char="•"/>
              <a:tabLst>
                <a:tab pos="240665" algn="l"/>
              </a:tabLst>
            </a:pPr>
            <a:r>
              <a:rPr sz="2600" b="1" spc="-10" dirty="0">
                <a:latin typeface="Calibri"/>
                <a:cs typeface="Calibri"/>
              </a:rPr>
              <a:t>Combined</a:t>
            </a:r>
            <a:endParaRPr sz="2600">
              <a:latin typeface="Calibri"/>
              <a:cs typeface="Calibri"/>
            </a:endParaRPr>
          </a:p>
          <a:p>
            <a:pPr marL="240665" indent="-227965">
              <a:lnSpc>
                <a:spcPct val="100000"/>
              </a:lnSpc>
              <a:spcBef>
                <a:spcPts val="219"/>
              </a:spcBef>
              <a:buFont typeface="Calibri"/>
              <a:buChar char="•"/>
              <a:tabLst>
                <a:tab pos="240665" algn="l"/>
              </a:tabLst>
            </a:pPr>
            <a:r>
              <a:rPr sz="2600" b="1" spc="-10" dirty="0">
                <a:latin typeface="Calibri"/>
                <a:cs typeface="Calibri"/>
              </a:rPr>
              <a:t>2.Femoral</a:t>
            </a:r>
            <a:endParaRPr sz="2600">
              <a:latin typeface="Calibri"/>
              <a:cs typeface="Calibri"/>
            </a:endParaRPr>
          </a:p>
        </p:txBody>
      </p:sp>
      <p:pic>
        <p:nvPicPr>
          <p:cNvPr id="10" name="object 10"/>
          <p:cNvPicPr/>
          <p:nvPr/>
        </p:nvPicPr>
        <p:blipFill>
          <a:blip r:embed="rId4" cstate="print"/>
          <a:stretch>
            <a:fillRect/>
          </a:stretch>
        </p:blipFill>
        <p:spPr>
          <a:xfrm>
            <a:off x="3541776" y="2252459"/>
            <a:ext cx="2394966" cy="765822"/>
          </a:xfrm>
          <a:prstGeom prst="rect">
            <a:avLst/>
          </a:prstGeom>
        </p:spPr>
      </p:pic>
      <p:sp>
        <p:nvSpPr>
          <p:cNvPr id="11" name="object 11"/>
          <p:cNvSpPr txBox="1"/>
          <p:nvPr/>
        </p:nvSpPr>
        <p:spPr>
          <a:xfrm>
            <a:off x="4235577" y="2386330"/>
            <a:ext cx="1012825" cy="422275"/>
          </a:xfrm>
          <a:prstGeom prst="rect">
            <a:avLst/>
          </a:prstGeom>
        </p:spPr>
        <p:txBody>
          <a:bodyPr vert="horz" wrap="square" lIns="0" tIns="13335" rIns="0" bIns="0" rtlCol="0">
            <a:spAutoFit/>
          </a:bodyPr>
          <a:lstStyle/>
          <a:p>
            <a:pPr marL="12700">
              <a:lnSpc>
                <a:spcPct val="100000"/>
              </a:lnSpc>
              <a:spcBef>
                <a:spcPts val="105"/>
              </a:spcBef>
            </a:pPr>
            <a:r>
              <a:rPr sz="2600" b="1" spc="-25" dirty="0">
                <a:latin typeface="Calibri"/>
                <a:cs typeface="Calibri"/>
              </a:rPr>
              <a:t>Ventral</a:t>
            </a:r>
            <a:endParaRPr sz="2600">
              <a:latin typeface="Calibri"/>
              <a:cs typeface="Calibri"/>
            </a:endParaRPr>
          </a:p>
        </p:txBody>
      </p:sp>
      <p:pic>
        <p:nvPicPr>
          <p:cNvPr id="12" name="object 12"/>
          <p:cNvPicPr/>
          <p:nvPr/>
        </p:nvPicPr>
        <p:blipFill>
          <a:blip r:embed="rId6" cstate="print"/>
          <a:stretch>
            <a:fillRect/>
          </a:stretch>
        </p:blipFill>
        <p:spPr>
          <a:xfrm>
            <a:off x="3541776" y="3000755"/>
            <a:ext cx="2394966" cy="2747010"/>
          </a:xfrm>
          <a:prstGeom prst="rect">
            <a:avLst/>
          </a:prstGeom>
        </p:spPr>
      </p:pic>
      <p:sp>
        <p:nvSpPr>
          <p:cNvPr id="13" name="object 13"/>
          <p:cNvSpPr txBox="1"/>
          <p:nvPr/>
        </p:nvSpPr>
        <p:spPr>
          <a:xfrm>
            <a:off x="3678682" y="3054197"/>
            <a:ext cx="1898650" cy="1718945"/>
          </a:xfrm>
          <a:prstGeom prst="rect">
            <a:avLst/>
          </a:prstGeom>
        </p:spPr>
        <p:txBody>
          <a:bodyPr vert="horz" wrap="square" lIns="0" tIns="40005" rIns="0" bIns="0" rtlCol="0">
            <a:spAutoFit/>
          </a:bodyPr>
          <a:lstStyle/>
          <a:p>
            <a:pPr marL="240665" indent="-227965">
              <a:lnSpc>
                <a:spcPct val="100000"/>
              </a:lnSpc>
              <a:spcBef>
                <a:spcPts val="315"/>
              </a:spcBef>
              <a:buFont typeface="Calibri"/>
              <a:buChar char="•"/>
              <a:tabLst>
                <a:tab pos="240665" algn="l"/>
              </a:tabLst>
            </a:pPr>
            <a:r>
              <a:rPr sz="2600" b="1" spc="-10" dirty="0">
                <a:latin typeface="Calibri"/>
                <a:cs typeface="Calibri"/>
              </a:rPr>
              <a:t>1.Umbilical</a:t>
            </a:r>
            <a:endParaRPr sz="2600">
              <a:latin typeface="Calibri"/>
              <a:cs typeface="Calibri"/>
            </a:endParaRPr>
          </a:p>
          <a:p>
            <a:pPr marL="240665" indent="-227965">
              <a:lnSpc>
                <a:spcPct val="100000"/>
              </a:lnSpc>
              <a:spcBef>
                <a:spcPts val="215"/>
              </a:spcBef>
              <a:buFont typeface="Calibri"/>
              <a:buChar char="•"/>
              <a:tabLst>
                <a:tab pos="240665" algn="l"/>
              </a:tabLst>
            </a:pPr>
            <a:r>
              <a:rPr sz="2600" b="1" dirty="0">
                <a:latin typeface="Calibri"/>
                <a:cs typeface="Calibri"/>
              </a:rPr>
              <a:t>2.</a:t>
            </a:r>
            <a:r>
              <a:rPr sz="2600" b="1" spc="-5" dirty="0">
                <a:latin typeface="Calibri"/>
                <a:cs typeface="Calibri"/>
              </a:rPr>
              <a:t> </a:t>
            </a:r>
            <a:r>
              <a:rPr sz="2600" b="1" spc="-10" dirty="0">
                <a:latin typeface="Calibri"/>
                <a:cs typeface="Calibri"/>
              </a:rPr>
              <a:t>Epigastric</a:t>
            </a:r>
            <a:endParaRPr sz="2600">
              <a:latin typeface="Calibri"/>
              <a:cs typeface="Calibri"/>
            </a:endParaRPr>
          </a:p>
          <a:p>
            <a:pPr marL="240665" indent="-227965">
              <a:lnSpc>
                <a:spcPct val="100000"/>
              </a:lnSpc>
              <a:spcBef>
                <a:spcPts val="204"/>
              </a:spcBef>
              <a:buFont typeface="Calibri"/>
              <a:buChar char="•"/>
              <a:tabLst>
                <a:tab pos="240665" algn="l"/>
              </a:tabLst>
            </a:pPr>
            <a:r>
              <a:rPr sz="2600" b="1" spc="-10" dirty="0">
                <a:latin typeface="Calibri"/>
                <a:cs typeface="Calibri"/>
              </a:rPr>
              <a:t>3.Spigelian</a:t>
            </a:r>
            <a:endParaRPr sz="2600">
              <a:latin typeface="Calibri"/>
              <a:cs typeface="Calibri"/>
            </a:endParaRPr>
          </a:p>
          <a:p>
            <a:pPr marL="240665" indent="-227965">
              <a:lnSpc>
                <a:spcPct val="100000"/>
              </a:lnSpc>
              <a:spcBef>
                <a:spcPts val="215"/>
              </a:spcBef>
              <a:buFont typeface="Calibri"/>
              <a:buChar char="•"/>
              <a:tabLst>
                <a:tab pos="240665" algn="l"/>
              </a:tabLst>
            </a:pPr>
            <a:r>
              <a:rPr sz="2600" b="1" spc="-10" dirty="0">
                <a:latin typeface="Calibri"/>
                <a:cs typeface="Calibri"/>
              </a:rPr>
              <a:t>4.Incisional</a:t>
            </a:r>
            <a:endParaRPr sz="2600">
              <a:latin typeface="Calibri"/>
              <a:cs typeface="Calibri"/>
            </a:endParaRPr>
          </a:p>
        </p:txBody>
      </p:sp>
      <p:pic>
        <p:nvPicPr>
          <p:cNvPr id="14" name="object 14"/>
          <p:cNvPicPr/>
          <p:nvPr/>
        </p:nvPicPr>
        <p:blipFill>
          <a:blip r:embed="rId4" cstate="print"/>
          <a:stretch>
            <a:fillRect/>
          </a:stretch>
        </p:blipFill>
        <p:spPr>
          <a:xfrm>
            <a:off x="6252971" y="2252459"/>
            <a:ext cx="2394966" cy="765822"/>
          </a:xfrm>
          <a:prstGeom prst="rect">
            <a:avLst/>
          </a:prstGeom>
        </p:spPr>
      </p:pic>
      <p:sp>
        <p:nvSpPr>
          <p:cNvPr id="15" name="object 15"/>
          <p:cNvSpPr txBox="1"/>
          <p:nvPr/>
        </p:nvSpPr>
        <p:spPr>
          <a:xfrm>
            <a:off x="7040626" y="2386330"/>
            <a:ext cx="821055" cy="422275"/>
          </a:xfrm>
          <a:prstGeom prst="rect">
            <a:avLst/>
          </a:prstGeom>
        </p:spPr>
        <p:txBody>
          <a:bodyPr vert="horz" wrap="square" lIns="0" tIns="13335" rIns="0" bIns="0" rtlCol="0">
            <a:spAutoFit/>
          </a:bodyPr>
          <a:lstStyle/>
          <a:p>
            <a:pPr marL="12700">
              <a:lnSpc>
                <a:spcPct val="100000"/>
              </a:lnSpc>
              <a:spcBef>
                <a:spcPts val="105"/>
              </a:spcBef>
            </a:pPr>
            <a:r>
              <a:rPr sz="2600" b="1" spc="-10" dirty="0">
                <a:latin typeface="Calibri"/>
                <a:cs typeface="Calibri"/>
              </a:rPr>
              <a:t>Pelvic</a:t>
            </a:r>
            <a:endParaRPr sz="2600">
              <a:latin typeface="Calibri"/>
              <a:cs typeface="Calibri"/>
            </a:endParaRPr>
          </a:p>
        </p:txBody>
      </p:sp>
      <p:pic>
        <p:nvPicPr>
          <p:cNvPr id="16" name="object 16"/>
          <p:cNvPicPr/>
          <p:nvPr/>
        </p:nvPicPr>
        <p:blipFill>
          <a:blip r:embed="rId7" cstate="print"/>
          <a:stretch>
            <a:fillRect/>
          </a:stretch>
        </p:blipFill>
        <p:spPr>
          <a:xfrm>
            <a:off x="6252971" y="3000755"/>
            <a:ext cx="2394966" cy="2747010"/>
          </a:xfrm>
          <a:prstGeom prst="rect">
            <a:avLst/>
          </a:prstGeom>
        </p:spPr>
      </p:pic>
      <p:sp>
        <p:nvSpPr>
          <p:cNvPr id="17" name="object 17"/>
          <p:cNvSpPr txBox="1"/>
          <p:nvPr/>
        </p:nvSpPr>
        <p:spPr>
          <a:xfrm>
            <a:off x="6389370" y="3054197"/>
            <a:ext cx="1871980" cy="1295400"/>
          </a:xfrm>
          <a:prstGeom prst="rect">
            <a:avLst/>
          </a:prstGeom>
        </p:spPr>
        <p:txBody>
          <a:bodyPr vert="horz" wrap="square" lIns="0" tIns="40005" rIns="0" bIns="0" rtlCol="0">
            <a:spAutoFit/>
          </a:bodyPr>
          <a:lstStyle/>
          <a:p>
            <a:pPr marL="240665" indent="-227965">
              <a:lnSpc>
                <a:spcPct val="100000"/>
              </a:lnSpc>
              <a:spcBef>
                <a:spcPts val="315"/>
              </a:spcBef>
              <a:buFont typeface="Calibri"/>
              <a:buChar char="•"/>
              <a:tabLst>
                <a:tab pos="240665" algn="l"/>
              </a:tabLst>
            </a:pPr>
            <a:r>
              <a:rPr sz="2600" b="1" spc="-20" dirty="0">
                <a:latin typeface="Calibri"/>
                <a:cs typeface="Calibri"/>
              </a:rPr>
              <a:t>1.Obturator</a:t>
            </a:r>
            <a:endParaRPr sz="2600">
              <a:latin typeface="Calibri"/>
              <a:cs typeface="Calibri"/>
            </a:endParaRPr>
          </a:p>
          <a:p>
            <a:pPr marL="240665" indent="-227965">
              <a:lnSpc>
                <a:spcPct val="100000"/>
              </a:lnSpc>
              <a:spcBef>
                <a:spcPts val="215"/>
              </a:spcBef>
              <a:buFont typeface="Calibri"/>
              <a:buChar char="•"/>
              <a:tabLst>
                <a:tab pos="240665" algn="l"/>
              </a:tabLst>
            </a:pPr>
            <a:r>
              <a:rPr sz="2600" b="1" spc="-10" dirty="0">
                <a:latin typeface="Calibri"/>
                <a:cs typeface="Calibri"/>
              </a:rPr>
              <a:t>2.Sciatic</a:t>
            </a:r>
            <a:endParaRPr sz="2600">
              <a:latin typeface="Calibri"/>
              <a:cs typeface="Calibri"/>
            </a:endParaRPr>
          </a:p>
          <a:p>
            <a:pPr marL="240665" indent="-227965">
              <a:lnSpc>
                <a:spcPct val="100000"/>
              </a:lnSpc>
              <a:spcBef>
                <a:spcPts val="204"/>
              </a:spcBef>
              <a:buFont typeface="Calibri"/>
              <a:buChar char="•"/>
              <a:tabLst>
                <a:tab pos="240665" algn="l"/>
              </a:tabLst>
            </a:pPr>
            <a:r>
              <a:rPr sz="2600" b="1" spc="-10" dirty="0">
                <a:latin typeface="Calibri"/>
                <a:cs typeface="Calibri"/>
              </a:rPr>
              <a:t>3.Perineal</a:t>
            </a:r>
            <a:endParaRPr sz="2600">
              <a:latin typeface="Calibri"/>
              <a:cs typeface="Calibri"/>
            </a:endParaRPr>
          </a:p>
        </p:txBody>
      </p:sp>
      <p:pic>
        <p:nvPicPr>
          <p:cNvPr id="18" name="object 18"/>
          <p:cNvPicPr/>
          <p:nvPr/>
        </p:nvPicPr>
        <p:blipFill>
          <a:blip r:embed="rId4" cstate="print"/>
          <a:stretch>
            <a:fillRect/>
          </a:stretch>
        </p:blipFill>
        <p:spPr>
          <a:xfrm>
            <a:off x="8962643" y="2252459"/>
            <a:ext cx="2394966" cy="765822"/>
          </a:xfrm>
          <a:prstGeom prst="rect">
            <a:avLst/>
          </a:prstGeom>
        </p:spPr>
      </p:pic>
      <p:sp>
        <p:nvSpPr>
          <p:cNvPr id="19" name="object 19"/>
          <p:cNvSpPr txBox="1"/>
          <p:nvPr/>
        </p:nvSpPr>
        <p:spPr>
          <a:xfrm>
            <a:off x="9523856" y="2386330"/>
            <a:ext cx="1275715" cy="422275"/>
          </a:xfrm>
          <a:prstGeom prst="rect">
            <a:avLst/>
          </a:prstGeom>
        </p:spPr>
        <p:txBody>
          <a:bodyPr vert="horz" wrap="square" lIns="0" tIns="13335" rIns="0" bIns="0" rtlCol="0">
            <a:spAutoFit/>
          </a:bodyPr>
          <a:lstStyle/>
          <a:p>
            <a:pPr marL="12700">
              <a:lnSpc>
                <a:spcPct val="100000"/>
              </a:lnSpc>
              <a:spcBef>
                <a:spcPts val="105"/>
              </a:spcBef>
            </a:pPr>
            <a:r>
              <a:rPr sz="2600" b="1" spc="-10" dirty="0">
                <a:latin typeface="Calibri"/>
                <a:cs typeface="Calibri"/>
              </a:rPr>
              <a:t>Posterior</a:t>
            </a:r>
            <a:endParaRPr sz="2600">
              <a:latin typeface="Calibri"/>
              <a:cs typeface="Calibri"/>
            </a:endParaRPr>
          </a:p>
        </p:txBody>
      </p:sp>
      <p:pic>
        <p:nvPicPr>
          <p:cNvPr id="20" name="object 20"/>
          <p:cNvPicPr/>
          <p:nvPr/>
        </p:nvPicPr>
        <p:blipFill>
          <a:blip r:embed="rId7" cstate="print"/>
          <a:stretch>
            <a:fillRect/>
          </a:stretch>
        </p:blipFill>
        <p:spPr>
          <a:xfrm>
            <a:off x="8962643" y="3000755"/>
            <a:ext cx="2394966" cy="2747010"/>
          </a:xfrm>
          <a:prstGeom prst="rect">
            <a:avLst/>
          </a:prstGeom>
        </p:spPr>
      </p:pic>
      <p:sp>
        <p:nvSpPr>
          <p:cNvPr id="21" name="object 21"/>
          <p:cNvSpPr txBox="1"/>
          <p:nvPr/>
        </p:nvSpPr>
        <p:spPr>
          <a:xfrm>
            <a:off x="9099550" y="3054197"/>
            <a:ext cx="1790700" cy="2020570"/>
          </a:xfrm>
          <a:prstGeom prst="rect">
            <a:avLst/>
          </a:prstGeom>
        </p:spPr>
        <p:txBody>
          <a:bodyPr vert="horz" wrap="square" lIns="0" tIns="40005" rIns="0" bIns="0" rtlCol="0">
            <a:spAutoFit/>
          </a:bodyPr>
          <a:lstStyle/>
          <a:p>
            <a:pPr marL="240665" indent="-227965">
              <a:lnSpc>
                <a:spcPct val="100000"/>
              </a:lnSpc>
              <a:spcBef>
                <a:spcPts val="315"/>
              </a:spcBef>
              <a:buFont typeface="Calibri"/>
              <a:buChar char="•"/>
              <a:tabLst>
                <a:tab pos="240665" algn="l"/>
              </a:tabLst>
            </a:pPr>
            <a:r>
              <a:rPr sz="2600" b="1" spc="-10" dirty="0">
                <a:latin typeface="Calibri"/>
                <a:cs typeface="Calibri"/>
              </a:rPr>
              <a:t>1.Lumbar</a:t>
            </a:r>
            <a:endParaRPr sz="2600">
              <a:latin typeface="Calibri"/>
              <a:cs typeface="Calibri"/>
            </a:endParaRPr>
          </a:p>
          <a:p>
            <a:pPr marL="241300" marR="5080" indent="-228600">
              <a:lnSpc>
                <a:spcPts val="2860"/>
              </a:lnSpc>
              <a:spcBef>
                <a:spcPts val="525"/>
              </a:spcBef>
              <a:buFont typeface="Calibri"/>
              <a:buChar char="•"/>
              <a:tabLst>
                <a:tab pos="241300" algn="l"/>
              </a:tabLst>
            </a:pPr>
            <a:r>
              <a:rPr sz="2600" b="1" dirty="0">
                <a:latin typeface="Calibri"/>
                <a:cs typeface="Calibri"/>
              </a:rPr>
              <a:t>A.</a:t>
            </a:r>
            <a:r>
              <a:rPr sz="2600" b="1" spc="5" dirty="0">
                <a:latin typeface="Calibri"/>
                <a:cs typeface="Calibri"/>
              </a:rPr>
              <a:t> </a:t>
            </a:r>
            <a:r>
              <a:rPr sz="2600" b="1" spc="-10" dirty="0">
                <a:latin typeface="Calibri"/>
                <a:cs typeface="Calibri"/>
              </a:rPr>
              <a:t>Superior triangle</a:t>
            </a:r>
            <a:endParaRPr sz="2600">
              <a:latin typeface="Calibri"/>
              <a:cs typeface="Calibri"/>
            </a:endParaRPr>
          </a:p>
          <a:p>
            <a:pPr marL="241300" marR="170180" indent="-228600">
              <a:lnSpc>
                <a:spcPts val="2860"/>
              </a:lnSpc>
              <a:spcBef>
                <a:spcPts val="465"/>
              </a:spcBef>
              <a:buFont typeface="Calibri"/>
              <a:buChar char="•"/>
              <a:tabLst>
                <a:tab pos="241300" algn="l"/>
              </a:tabLst>
            </a:pPr>
            <a:r>
              <a:rPr sz="2600" b="1" dirty="0">
                <a:latin typeface="Calibri"/>
                <a:cs typeface="Calibri"/>
              </a:rPr>
              <a:t>B.</a:t>
            </a:r>
            <a:r>
              <a:rPr sz="2600" b="1" spc="-40" dirty="0">
                <a:latin typeface="Calibri"/>
                <a:cs typeface="Calibri"/>
              </a:rPr>
              <a:t> </a:t>
            </a:r>
            <a:r>
              <a:rPr sz="2600" b="1" spc="-10" dirty="0">
                <a:latin typeface="Calibri"/>
                <a:cs typeface="Calibri"/>
              </a:rPr>
              <a:t>Inferior triangle</a:t>
            </a:r>
            <a:endParaRPr sz="26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83870"/>
            <a:ext cx="3124200" cy="1126490"/>
          </a:xfrm>
          <a:prstGeom prst="rect">
            <a:avLst/>
          </a:prstGeom>
        </p:spPr>
        <p:txBody>
          <a:bodyPr vert="horz" wrap="square" lIns="0" tIns="79375" rIns="0" bIns="0" rtlCol="0">
            <a:spAutoFit/>
          </a:bodyPr>
          <a:lstStyle/>
          <a:p>
            <a:pPr marL="12700" marR="5080">
              <a:lnSpc>
                <a:spcPts val="4100"/>
              </a:lnSpc>
              <a:spcBef>
                <a:spcPts val="625"/>
              </a:spcBef>
            </a:pPr>
            <a:r>
              <a:rPr sz="3800" spc="-25" dirty="0"/>
              <a:t>Functions</a:t>
            </a:r>
            <a:r>
              <a:rPr sz="3800" spc="-150" dirty="0"/>
              <a:t> </a:t>
            </a:r>
            <a:r>
              <a:rPr sz="3800" dirty="0"/>
              <a:t>of</a:t>
            </a:r>
            <a:r>
              <a:rPr sz="3800" spc="-100" dirty="0"/>
              <a:t> </a:t>
            </a:r>
            <a:r>
              <a:rPr sz="3800" spc="-25" dirty="0"/>
              <a:t>the Abdominal</a:t>
            </a:r>
            <a:r>
              <a:rPr sz="3800" spc="-140" dirty="0"/>
              <a:t> </a:t>
            </a:r>
            <a:r>
              <a:rPr sz="3800" spc="-20" dirty="0"/>
              <a:t>Wall</a:t>
            </a:r>
            <a:endParaRPr sz="3800"/>
          </a:p>
        </p:txBody>
      </p:sp>
      <p:sp>
        <p:nvSpPr>
          <p:cNvPr id="3" name="object 3"/>
          <p:cNvSpPr/>
          <p:nvPr/>
        </p:nvSpPr>
        <p:spPr>
          <a:xfrm>
            <a:off x="832103" y="1749551"/>
            <a:ext cx="4718685" cy="0"/>
          </a:xfrm>
          <a:custGeom>
            <a:avLst/>
            <a:gdLst/>
            <a:ahLst/>
            <a:cxnLst/>
            <a:rect l="l" t="t" r="r" b="b"/>
            <a:pathLst>
              <a:path w="4718685">
                <a:moveTo>
                  <a:pt x="4718304" y="0"/>
                </a:moveTo>
                <a:lnTo>
                  <a:pt x="0" y="0"/>
                </a:lnTo>
              </a:path>
            </a:pathLst>
          </a:custGeom>
          <a:ln w="12192">
            <a:solidFill>
              <a:srgbClr val="EC7C30"/>
            </a:solidFill>
          </a:ln>
        </p:spPr>
        <p:txBody>
          <a:bodyPr wrap="square" lIns="0" tIns="0" rIns="0" bIns="0" rtlCol="0"/>
          <a:lstStyle/>
          <a:p>
            <a:endParaRPr/>
          </a:p>
        </p:txBody>
      </p:sp>
      <p:sp>
        <p:nvSpPr>
          <p:cNvPr id="4" name="object 4"/>
          <p:cNvSpPr txBox="1"/>
          <p:nvPr/>
        </p:nvSpPr>
        <p:spPr>
          <a:xfrm>
            <a:off x="976680" y="1895348"/>
            <a:ext cx="4365625" cy="2232025"/>
          </a:xfrm>
          <a:prstGeom prst="rect">
            <a:avLst/>
          </a:prstGeom>
        </p:spPr>
        <p:txBody>
          <a:bodyPr vert="horz" wrap="square" lIns="0" tIns="13335" rIns="0" bIns="0" rtlCol="0">
            <a:spAutoFit/>
          </a:bodyPr>
          <a:lstStyle/>
          <a:p>
            <a:pPr marL="205104" indent="-205104">
              <a:lnSpc>
                <a:spcPts val="2280"/>
              </a:lnSpc>
              <a:spcBef>
                <a:spcPts val="105"/>
              </a:spcBef>
              <a:buSzPct val="95000"/>
              <a:buFont typeface="Calibri"/>
              <a:buAutoNum type="arabicPeriod"/>
              <a:tabLst>
                <a:tab pos="205104" algn="l"/>
              </a:tabLst>
            </a:pPr>
            <a:r>
              <a:rPr sz="2000" b="1" dirty="0">
                <a:solidFill>
                  <a:srgbClr val="FFFFFF"/>
                </a:solidFill>
                <a:latin typeface="Calibri"/>
                <a:cs typeface="Calibri"/>
              </a:rPr>
              <a:t>Protects</a:t>
            </a:r>
            <a:r>
              <a:rPr sz="2000" b="1" spc="-90" dirty="0">
                <a:solidFill>
                  <a:srgbClr val="FFFFFF"/>
                </a:solidFill>
                <a:latin typeface="Calibri"/>
                <a:cs typeface="Calibri"/>
              </a:rPr>
              <a:t> </a:t>
            </a:r>
            <a:r>
              <a:rPr sz="2000" dirty="0">
                <a:solidFill>
                  <a:srgbClr val="FFFFFF"/>
                </a:solidFill>
                <a:latin typeface="Calibri"/>
                <a:cs typeface="Calibri"/>
              </a:rPr>
              <a:t>the</a:t>
            </a:r>
            <a:r>
              <a:rPr sz="2000" spc="-55" dirty="0">
                <a:solidFill>
                  <a:srgbClr val="FFFFFF"/>
                </a:solidFill>
                <a:latin typeface="Calibri"/>
                <a:cs typeface="Calibri"/>
              </a:rPr>
              <a:t> </a:t>
            </a:r>
            <a:r>
              <a:rPr sz="2000" dirty="0">
                <a:solidFill>
                  <a:srgbClr val="FFFFFF"/>
                </a:solidFill>
                <a:latin typeface="Calibri"/>
                <a:cs typeface="Calibri"/>
              </a:rPr>
              <a:t>abdominal</a:t>
            </a:r>
            <a:r>
              <a:rPr sz="2000" spc="-65" dirty="0">
                <a:solidFill>
                  <a:srgbClr val="FFFFFF"/>
                </a:solidFill>
                <a:latin typeface="Calibri"/>
                <a:cs typeface="Calibri"/>
              </a:rPr>
              <a:t> </a:t>
            </a:r>
            <a:r>
              <a:rPr sz="2000" dirty="0">
                <a:solidFill>
                  <a:srgbClr val="FFFFFF"/>
                </a:solidFill>
                <a:latin typeface="Calibri"/>
                <a:cs typeface="Calibri"/>
              </a:rPr>
              <a:t>viscera</a:t>
            </a:r>
            <a:r>
              <a:rPr sz="2000" spc="-40" dirty="0">
                <a:solidFill>
                  <a:srgbClr val="FFFFFF"/>
                </a:solidFill>
                <a:latin typeface="Calibri"/>
                <a:cs typeface="Calibri"/>
              </a:rPr>
              <a:t> </a:t>
            </a:r>
            <a:r>
              <a:rPr sz="2000" spc="-20" dirty="0">
                <a:solidFill>
                  <a:srgbClr val="FFFFFF"/>
                </a:solidFill>
                <a:latin typeface="Calibri"/>
                <a:cs typeface="Calibri"/>
              </a:rPr>
              <a:t>from</a:t>
            </a:r>
            <a:endParaRPr sz="2000">
              <a:latin typeface="Calibri"/>
              <a:cs typeface="Calibri"/>
            </a:endParaRPr>
          </a:p>
          <a:p>
            <a:pPr marL="527685">
              <a:lnSpc>
                <a:spcPts val="2280"/>
              </a:lnSpc>
            </a:pPr>
            <a:r>
              <a:rPr sz="2000" spc="-10" dirty="0">
                <a:solidFill>
                  <a:srgbClr val="FFFFFF"/>
                </a:solidFill>
                <a:latin typeface="Calibri"/>
                <a:cs typeface="Calibri"/>
              </a:rPr>
              <a:t>injury.</a:t>
            </a:r>
            <a:endParaRPr sz="2000">
              <a:latin typeface="Calibri"/>
              <a:cs typeface="Calibri"/>
            </a:endParaRPr>
          </a:p>
          <a:p>
            <a:pPr marL="261620" indent="-248920">
              <a:lnSpc>
                <a:spcPct val="100000"/>
              </a:lnSpc>
              <a:spcBef>
                <a:spcPts val="755"/>
              </a:spcBef>
              <a:buAutoNum type="arabicPeriod" startAt="2"/>
              <a:tabLst>
                <a:tab pos="261620" algn="l"/>
              </a:tabLst>
            </a:pPr>
            <a:r>
              <a:rPr sz="2000" b="1" dirty="0">
                <a:solidFill>
                  <a:srgbClr val="FFFFFF"/>
                </a:solidFill>
                <a:latin typeface="Calibri"/>
                <a:cs typeface="Calibri"/>
              </a:rPr>
              <a:t>Supports</a:t>
            </a:r>
            <a:r>
              <a:rPr sz="2000" b="1" spc="-60" dirty="0">
                <a:solidFill>
                  <a:srgbClr val="FFFFFF"/>
                </a:solidFill>
                <a:latin typeface="Calibri"/>
                <a:cs typeface="Calibri"/>
              </a:rPr>
              <a:t> </a:t>
            </a:r>
            <a:r>
              <a:rPr sz="2000" dirty="0">
                <a:solidFill>
                  <a:srgbClr val="FFFFFF"/>
                </a:solidFill>
                <a:latin typeface="Calibri"/>
                <a:cs typeface="Calibri"/>
              </a:rPr>
              <a:t>and</a:t>
            </a:r>
            <a:r>
              <a:rPr sz="2000" spc="-40" dirty="0">
                <a:solidFill>
                  <a:srgbClr val="FFFFFF"/>
                </a:solidFill>
                <a:latin typeface="Calibri"/>
                <a:cs typeface="Calibri"/>
              </a:rPr>
              <a:t> </a:t>
            </a:r>
            <a:r>
              <a:rPr sz="2000" dirty="0">
                <a:solidFill>
                  <a:srgbClr val="FFFFFF"/>
                </a:solidFill>
                <a:latin typeface="Calibri"/>
                <a:cs typeface="Calibri"/>
              </a:rPr>
              <a:t>moves</a:t>
            </a:r>
            <a:r>
              <a:rPr sz="2000" spc="-35" dirty="0">
                <a:solidFill>
                  <a:srgbClr val="FFFFFF"/>
                </a:solidFill>
                <a:latin typeface="Calibri"/>
                <a:cs typeface="Calibri"/>
              </a:rPr>
              <a:t> </a:t>
            </a:r>
            <a:r>
              <a:rPr sz="2000" dirty="0">
                <a:solidFill>
                  <a:srgbClr val="FFFFFF"/>
                </a:solidFill>
                <a:latin typeface="Calibri"/>
                <a:cs typeface="Calibri"/>
              </a:rPr>
              <a:t>the</a:t>
            </a:r>
            <a:r>
              <a:rPr sz="2000" spc="-40" dirty="0">
                <a:solidFill>
                  <a:srgbClr val="FFFFFF"/>
                </a:solidFill>
                <a:latin typeface="Calibri"/>
                <a:cs typeface="Calibri"/>
              </a:rPr>
              <a:t> </a:t>
            </a:r>
            <a:r>
              <a:rPr sz="2000" spc="-10" dirty="0">
                <a:solidFill>
                  <a:srgbClr val="FFFFFF"/>
                </a:solidFill>
                <a:latin typeface="Calibri"/>
                <a:cs typeface="Calibri"/>
              </a:rPr>
              <a:t>trunk.</a:t>
            </a:r>
            <a:endParaRPr sz="2000">
              <a:latin typeface="Calibri"/>
              <a:cs typeface="Calibri"/>
            </a:endParaRPr>
          </a:p>
          <a:p>
            <a:pPr marL="204470" marR="5080" indent="-200025">
              <a:lnSpc>
                <a:spcPts val="2160"/>
              </a:lnSpc>
              <a:spcBef>
                <a:spcPts val="1040"/>
              </a:spcBef>
              <a:buSzPct val="90000"/>
              <a:buAutoNum type="arabicPeriod" startAt="2"/>
              <a:tabLst>
                <a:tab pos="527685" algn="l"/>
              </a:tabLst>
            </a:pPr>
            <a:r>
              <a:rPr sz="2000" b="1" dirty="0">
                <a:solidFill>
                  <a:srgbClr val="FFFFFF"/>
                </a:solidFill>
                <a:latin typeface="Calibri"/>
                <a:cs typeface="Calibri"/>
              </a:rPr>
              <a:t>Compresses</a:t>
            </a:r>
            <a:r>
              <a:rPr sz="2000" b="1" spc="-70" dirty="0">
                <a:solidFill>
                  <a:srgbClr val="FFFFFF"/>
                </a:solidFill>
                <a:latin typeface="Calibri"/>
                <a:cs typeface="Calibri"/>
              </a:rPr>
              <a:t> </a:t>
            </a:r>
            <a:r>
              <a:rPr sz="2000" dirty="0">
                <a:solidFill>
                  <a:srgbClr val="FFFFFF"/>
                </a:solidFill>
                <a:latin typeface="Calibri"/>
                <a:cs typeface="Calibri"/>
              </a:rPr>
              <a:t>the</a:t>
            </a:r>
            <a:r>
              <a:rPr sz="2000" spc="-60" dirty="0">
                <a:solidFill>
                  <a:srgbClr val="FFFFFF"/>
                </a:solidFill>
                <a:latin typeface="Calibri"/>
                <a:cs typeface="Calibri"/>
              </a:rPr>
              <a:t> </a:t>
            </a:r>
            <a:r>
              <a:rPr sz="2000" dirty="0">
                <a:solidFill>
                  <a:srgbClr val="FFFFFF"/>
                </a:solidFill>
                <a:latin typeface="Calibri"/>
                <a:cs typeface="Calibri"/>
              </a:rPr>
              <a:t>abdominal</a:t>
            </a:r>
            <a:r>
              <a:rPr sz="2000" spc="-65" dirty="0">
                <a:solidFill>
                  <a:srgbClr val="FFFFFF"/>
                </a:solidFill>
                <a:latin typeface="Calibri"/>
                <a:cs typeface="Calibri"/>
              </a:rPr>
              <a:t> </a:t>
            </a:r>
            <a:r>
              <a:rPr sz="2000" dirty="0">
                <a:solidFill>
                  <a:srgbClr val="FFFFFF"/>
                </a:solidFill>
                <a:latin typeface="Calibri"/>
                <a:cs typeface="Calibri"/>
              </a:rPr>
              <a:t>viscera</a:t>
            </a:r>
            <a:r>
              <a:rPr sz="2000" spc="-50" dirty="0">
                <a:solidFill>
                  <a:srgbClr val="FFFFFF"/>
                </a:solidFill>
                <a:latin typeface="Calibri"/>
                <a:cs typeface="Calibri"/>
              </a:rPr>
              <a:t> </a:t>
            </a:r>
            <a:r>
              <a:rPr sz="2000" spc="-25" dirty="0">
                <a:solidFill>
                  <a:srgbClr val="FFFFFF"/>
                </a:solidFill>
                <a:latin typeface="Calibri"/>
                <a:cs typeface="Calibri"/>
              </a:rPr>
              <a:t>to 	</a:t>
            </a:r>
            <a:r>
              <a:rPr sz="2000" spc="-10" dirty="0">
                <a:solidFill>
                  <a:srgbClr val="FFFFFF"/>
                </a:solidFill>
                <a:latin typeface="Calibri"/>
                <a:cs typeface="Calibri"/>
              </a:rPr>
              <a:t>maintain</a:t>
            </a:r>
            <a:r>
              <a:rPr sz="2000" spc="-25" dirty="0">
                <a:solidFill>
                  <a:srgbClr val="FFFFFF"/>
                </a:solidFill>
                <a:latin typeface="Calibri"/>
                <a:cs typeface="Calibri"/>
              </a:rPr>
              <a:t> </a:t>
            </a:r>
            <a:r>
              <a:rPr sz="2000" dirty="0">
                <a:solidFill>
                  <a:srgbClr val="FFFFFF"/>
                </a:solidFill>
                <a:latin typeface="Calibri"/>
                <a:cs typeface="Calibri"/>
              </a:rPr>
              <a:t>or</a:t>
            </a:r>
            <a:r>
              <a:rPr sz="2000" spc="-45" dirty="0">
                <a:solidFill>
                  <a:srgbClr val="FFFFFF"/>
                </a:solidFill>
                <a:latin typeface="Calibri"/>
                <a:cs typeface="Calibri"/>
              </a:rPr>
              <a:t> </a:t>
            </a:r>
            <a:r>
              <a:rPr sz="2000" dirty="0">
                <a:solidFill>
                  <a:srgbClr val="FFFFFF"/>
                </a:solidFill>
                <a:latin typeface="Calibri"/>
                <a:cs typeface="Calibri"/>
              </a:rPr>
              <a:t>increase</a:t>
            </a:r>
            <a:r>
              <a:rPr sz="2000" spc="-25" dirty="0">
                <a:solidFill>
                  <a:srgbClr val="FFFFFF"/>
                </a:solidFill>
                <a:latin typeface="Calibri"/>
                <a:cs typeface="Calibri"/>
              </a:rPr>
              <a:t> intra-</a:t>
            </a:r>
            <a:r>
              <a:rPr sz="2000" spc="-10" dirty="0">
                <a:solidFill>
                  <a:srgbClr val="FFFFFF"/>
                </a:solidFill>
                <a:latin typeface="Calibri"/>
                <a:cs typeface="Calibri"/>
              </a:rPr>
              <a:t>abdominal 	</a:t>
            </a:r>
            <a:r>
              <a:rPr sz="2000" dirty="0">
                <a:solidFill>
                  <a:srgbClr val="FFFFFF"/>
                </a:solidFill>
                <a:latin typeface="Calibri"/>
                <a:cs typeface="Calibri"/>
              </a:rPr>
              <a:t>pressure</a:t>
            </a:r>
            <a:r>
              <a:rPr sz="2000" spc="-55" dirty="0">
                <a:solidFill>
                  <a:srgbClr val="FFFFFF"/>
                </a:solidFill>
                <a:latin typeface="Calibri"/>
                <a:cs typeface="Calibri"/>
              </a:rPr>
              <a:t> </a:t>
            </a:r>
            <a:r>
              <a:rPr sz="2000" spc="-10" dirty="0">
                <a:solidFill>
                  <a:srgbClr val="FFFFFF"/>
                </a:solidFill>
                <a:latin typeface="Calibri"/>
                <a:cs typeface="Calibri"/>
              </a:rPr>
              <a:t>(expiration,</a:t>
            </a:r>
            <a:r>
              <a:rPr sz="2000" spc="-60" dirty="0">
                <a:solidFill>
                  <a:srgbClr val="FFFFFF"/>
                </a:solidFill>
                <a:latin typeface="Calibri"/>
                <a:cs typeface="Calibri"/>
              </a:rPr>
              <a:t> </a:t>
            </a:r>
            <a:r>
              <a:rPr sz="2000" spc="-10" dirty="0">
                <a:solidFill>
                  <a:srgbClr val="FFFFFF"/>
                </a:solidFill>
                <a:latin typeface="Calibri"/>
                <a:cs typeface="Calibri"/>
              </a:rPr>
              <a:t>coughing, 	</a:t>
            </a:r>
            <a:r>
              <a:rPr sz="2000" dirty="0">
                <a:solidFill>
                  <a:srgbClr val="FFFFFF"/>
                </a:solidFill>
                <a:latin typeface="Calibri"/>
                <a:cs typeface="Calibri"/>
              </a:rPr>
              <a:t>urination,</a:t>
            </a:r>
            <a:r>
              <a:rPr sz="2000" spc="-55" dirty="0">
                <a:solidFill>
                  <a:srgbClr val="FFFFFF"/>
                </a:solidFill>
                <a:latin typeface="Calibri"/>
                <a:cs typeface="Calibri"/>
              </a:rPr>
              <a:t> </a:t>
            </a:r>
            <a:r>
              <a:rPr sz="2000" spc="-10" dirty="0">
                <a:solidFill>
                  <a:srgbClr val="FFFFFF"/>
                </a:solidFill>
                <a:latin typeface="Calibri"/>
                <a:cs typeface="Calibri"/>
              </a:rPr>
              <a:t>defecation,</a:t>
            </a:r>
            <a:r>
              <a:rPr sz="2000" spc="-55" dirty="0">
                <a:solidFill>
                  <a:srgbClr val="FFFFFF"/>
                </a:solidFill>
                <a:latin typeface="Calibri"/>
                <a:cs typeface="Calibri"/>
              </a:rPr>
              <a:t> </a:t>
            </a:r>
            <a:r>
              <a:rPr sz="2000" spc="-10" dirty="0">
                <a:solidFill>
                  <a:srgbClr val="FFFFFF"/>
                </a:solidFill>
                <a:latin typeface="Calibri"/>
                <a:cs typeface="Calibri"/>
              </a:rPr>
              <a:t>childbirth)</a:t>
            </a:r>
            <a:endParaRPr sz="2000">
              <a:latin typeface="Calibri"/>
              <a:cs typeface="Calibri"/>
            </a:endParaRPr>
          </a:p>
        </p:txBody>
      </p:sp>
      <p:sp>
        <p:nvSpPr>
          <p:cNvPr id="5" name="object 5"/>
          <p:cNvSpPr/>
          <p:nvPr/>
        </p:nvSpPr>
        <p:spPr>
          <a:xfrm>
            <a:off x="833627" y="5707379"/>
            <a:ext cx="4714240" cy="0"/>
          </a:xfrm>
          <a:custGeom>
            <a:avLst/>
            <a:gdLst/>
            <a:ahLst/>
            <a:cxnLst/>
            <a:rect l="l" t="t" r="r" b="b"/>
            <a:pathLst>
              <a:path w="4714240">
                <a:moveTo>
                  <a:pt x="4713986" y="0"/>
                </a:moveTo>
                <a:lnTo>
                  <a:pt x="0" y="0"/>
                </a:lnTo>
              </a:path>
            </a:pathLst>
          </a:custGeom>
          <a:ln w="12192">
            <a:solidFill>
              <a:srgbClr val="EC7C3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6525767" y="0"/>
            <a:ext cx="5285059" cy="68405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76072" y="2119883"/>
            <a:ext cx="4673346" cy="1884426"/>
          </a:xfrm>
          <a:prstGeom prst="rect">
            <a:avLst/>
          </a:prstGeom>
        </p:spPr>
      </p:pic>
      <p:sp>
        <p:nvSpPr>
          <p:cNvPr id="3" name="object 3"/>
          <p:cNvSpPr txBox="1">
            <a:spLocks noGrp="1"/>
          </p:cNvSpPr>
          <p:nvPr>
            <p:ph type="title"/>
          </p:nvPr>
        </p:nvSpPr>
        <p:spPr>
          <a:xfrm>
            <a:off x="1093114" y="2323922"/>
            <a:ext cx="3601085" cy="1062990"/>
          </a:xfrm>
          <a:prstGeom prst="rect">
            <a:avLst/>
          </a:prstGeom>
        </p:spPr>
        <p:txBody>
          <a:bodyPr vert="horz" wrap="square" lIns="0" tIns="13335" rIns="0" bIns="0" rtlCol="0">
            <a:spAutoFit/>
          </a:bodyPr>
          <a:lstStyle/>
          <a:p>
            <a:pPr marL="12700">
              <a:lnSpc>
                <a:spcPct val="100000"/>
              </a:lnSpc>
              <a:spcBef>
                <a:spcPts val="105"/>
              </a:spcBef>
            </a:pPr>
            <a:r>
              <a:rPr sz="6800" spc="-55" dirty="0"/>
              <a:t>Frequency</a:t>
            </a:r>
            <a:endParaRPr sz="6800"/>
          </a:p>
        </p:txBody>
      </p:sp>
      <p:sp>
        <p:nvSpPr>
          <p:cNvPr id="4" name="object 4"/>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5" name="object 5"/>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6" name="object 6"/>
          <p:cNvSpPr txBox="1"/>
          <p:nvPr/>
        </p:nvSpPr>
        <p:spPr>
          <a:xfrm>
            <a:off x="6175628" y="2527452"/>
            <a:ext cx="2790190" cy="1560195"/>
          </a:xfrm>
          <a:prstGeom prst="rect">
            <a:avLst/>
          </a:prstGeom>
        </p:spPr>
        <p:txBody>
          <a:bodyPr vert="horz" wrap="square" lIns="0" tIns="97790" rIns="0" bIns="0" rtlCol="0">
            <a:spAutoFit/>
          </a:bodyPr>
          <a:lstStyle/>
          <a:p>
            <a:pPr marL="240665" indent="-227965">
              <a:lnSpc>
                <a:spcPct val="100000"/>
              </a:lnSpc>
              <a:spcBef>
                <a:spcPts val="770"/>
              </a:spcBef>
              <a:buClr>
                <a:srgbClr val="FF0000"/>
              </a:buClr>
              <a:buFont typeface="Courier New"/>
              <a:buChar char="o"/>
              <a:tabLst>
                <a:tab pos="240665" algn="l"/>
              </a:tabLst>
            </a:pPr>
            <a:r>
              <a:rPr sz="2800" b="1" dirty="0">
                <a:solidFill>
                  <a:srgbClr val="FFFFFF"/>
                </a:solidFill>
                <a:latin typeface="Calibri"/>
                <a:cs typeface="Calibri"/>
              </a:rPr>
              <a:t>Inguinal:</a:t>
            </a:r>
            <a:r>
              <a:rPr sz="2800" b="1" spc="-60" dirty="0">
                <a:solidFill>
                  <a:srgbClr val="FFFFFF"/>
                </a:solidFill>
                <a:latin typeface="Calibri"/>
                <a:cs typeface="Calibri"/>
              </a:rPr>
              <a:t> </a:t>
            </a:r>
            <a:r>
              <a:rPr sz="2800" b="1" dirty="0">
                <a:solidFill>
                  <a:srgbClr val="FFFFFF"/>
                </a:solidFill>
                <a:latin typeface="Calibri"/>
                <a:cs typeface="Calibri"/>
              </a:rPr>
              <a:t>75-</a:t>
            </a:r>
            <a:r>
              <a:rPr sz="2800" b="1" spc="-60" dirty="0">
                <a:solidFill>
                  <a:srgbClr val="FFFFFF"/>
                </a:solidFill>
                <a:latin typeface="Calibri"/>
                <a:cs typeface="Calibri"/>
              </a:rPr>
              <a:t> </a:t>
            </a:r>
            <a:r>
              <a:rPr sz="2800" b="1" spc="-25" dirty="0">
                <a:solidFill>
                  <a:srgbClr val="FFFFFF"/>
                </a:solidFill>
                <a:latin typeface="Calibri"/>
                <a:cs typeface="Calibri"/>
              </a:rPr>
              <a:t>80%</a:t>
            </a:r>
            <a:endParaRPr sz="2800">
              <a:latin typeface="Calibri"/>
              <a:cs typeface="Calibri"/>
            </a:endParaRPr>
          </a:p>
          <a:p>
            <a:pPr marL="240665" indent="-227965">
              <a:lnSpc>
                <a:spcPct val="100000"/>
              </a:lnSpc>
              <a:spcBef>
                <a:spcPts val="675"/>
              </a:spcBef>
              <a:buClr>
                <a:srgbClr val="FF0000"/>
              </a:buClr>
              <a:buFont typeface="Courier New"/>
              <a:buChar char="o"/>
              <a:tabLst>
                <a:tab pos="240665" algn="l"/>
              </a:tabLst>
            </a:pPr>
            <a:r>
              <a:rPr sz="2800" dirty="0">
                <a:solidFill>
                  <a:srgbClr val="FFFFFF"/>
                </a:solidFill>
                <a:latin typeface="Calibri"/>
                <a:cs typeface="Calibri"/>
              </a:rPr>
              <a:t>Incisional</a:t>
            </a:r>
            <a:r>
              <a:rPr sz="2800" spc="-35" dirty="0">
                <a:solidFill>
                  <a:srgbClr val="FFFFFF"/>
                </a:solidFill>
                <a:latin typeface="Calibri"/>
                <a:cs typeface="Calibri"/>
              </a:rPr>
              <a:t> </a:t>
            </a:r>
            <a:r>
              <a:rPr sz="2800" dirty="0">
                <a:solidFill>
                  <a:srgbClr val="FFFFFF"/>
                </a:solidFill>
                <a:latin typeface="Calibri"/>
                <a:cs typeface="Calibri"/>
              </a:rPr>
              <a:t>:</a:t>
            </a:r>
            <a:r>
              <a:rPr sz="2800" spc="-55" dirty="0">
                <a:solidFill>
                  <a:srgbClr val="FFFFFF"/>
                </a:solidFill>
                <a:latin typeface="Calibri"/>
                <a:cs typeface="Calibri"/>
              </a:rPr>
              <a:t> </a:t>
            </a:r>
            <a:r>
              <a:rPr sz="2800" spc="-30" dirty="0">
                <a:solidFill>
                  <a:srgbClr val="FFFFFF"/>
                </a:solidFill>
                <a:latin typeface="Calibri"/>
                <a:cs typeface="Calibri"/>
              </a:rPr>
              <a:t>8-</a:t>
            </a:r>
            <a:r>
              <a:rPr sz="2800" spc="-25" dirty="0">
                <a:solidFill>
                  <a:srgbClr val="FFFFFF"/>
                </a:solidFill>
                <a:latin typeface="Calibri"/>
                <a:cs typeface="Calibri"/>
              </a:rPr>
              <a:t>10%</a:t>
            </a:r>
            <a:endParaRPr sz="2800">
              <a:latin typeface="Calibri"/>
              <a:cs typeface="Calibri"/>
            </a:endParaRPr>
          </a:p>
          <a:p>
            <a:pPr marL="240665" indent="-227965">
              <a:lnSpc>
                <a:spcPct val="100000"/>
              </a:lnSpc>
              <a:spcBef>
                <a:spcPts val="660"/>
              </a:spcBef>
              <a:buClr>
                <a:srgbClr val="FF0000"/>
              </a:buClr>
              <a:buFont typeface="Courier New"/>
              <a:buChar char="o"/>
              <a:tabLst>
                <a:tab pos="240665" algn="l"/>
              </a:tabLst>
            </a:pPr>
            <a:r>
              <a:rPr sz="2800" dirty="0">
                <a:solidFill>
                  <a:srgbClr val="FFFFFF"/>
                </a:solidFill>
                <a:latin typeface="Calibri"/>
                <a:cs typeface="Calibri"/>
              </a:rPr>
              <a:t>Umbilical:</a:t>
            </a:r>
            <a:r>
              <a:rPr sz="2800" spc="-100" dirty="0">
                <a:solidFill>
                  <a:srgbClr val="FFFFFF"/>
                </a:solidFill>
                <a:latin typeface="Calibri"/>
                <a:cs typeface="Calibri"/>
              </a:rPr>
              <a:t> </a:t>
            </a:r>
            <a:r>
              <a:rPr sz="2800" spc="-25" dirty="0">
                <a:solidFill>
                  <a:srgbClr val="FFFFFF"/>
                </a:solidFill>
                <a:latin typeface="Calibri"/>
                <a:cs typeface="Calibri"/>
              </a:rPr>
              <a:t>3-8%</a:t>
            </a:r>
            <a:endParaRPr sz="2800">
              <a:latin typeface="Calibri"/>
              <a:cs typeface="Calibri"/>
            </a:endParaRPr>
          </a:p>
        </p:txBody>
      </p:sp>
      <p:sp>
        <p:nvSpPr>
          <p:cNvPr id="7" name="object 7"/>
          <p:cNvSpPr txBox="1"/>
          <p:nvPr/>
        </p:nvSpPr>
        <p:spPr>
          <a:xfrm>
            <a:off x="436575" y="3724782"/>
            <a:ext cx="4747895" cy="1122680"/>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FFFFFF"/>
                </a:solidFill>
                <a:latin typeface="Calibri"/>
                <a:cs typeface="Calibri"/>
              </a:rPr>
              <a:t>Abdominal</a:t>
            </a:r>
            <a:r>
              <a:rPr sz="2400" b="1" spc="-60" dirty="0">
                <a:solidFill>
                  <a:srgbClr val="FFFFFF"/>
                </a:solidFill>
                <a:latin typeface="Calibri"/>
                <a:cs typeface="Calibri"/>
              </a:rPr>
              <a:t> </a:t>
            </a:r>
            <a:r>
              <a:rPr sz="2400" b="1" dirty="0">
                <a:solidFill>
                  <a:srgbClr val="FFFFFF"/>
                </a:solidFill>
                <a:latin typeface="Calibri"/>
                <a:cs typeface="Calibri"/>
              </a:rPr>
              <a:t>wall</a:t>
            </a:r>
            <a:r>
              <a:rPr sz="2400" b="1" spc="-35" dirty="0">
                <a:solidFill>
                  <a:srgbClr val="FFFFFF"/>
                </a:solidFill>
                <a:latin typeface="Calibri"/>
                <a:cs typeface="Calibri"/>
              </a:rPr>
              <a:t> </a:t>
            </a:r>
            <a:r>
              <a:rPr sz="2400" b="1" dirty="0">
                <a:solidFill>
                  <a:srgbClr val="FFFFFF"/>
                </a:solidFill>
                <a:latin typeface="Calibri"/>
                <a:cs typeface="Calibri"/>
              </a:rPr>
              <a:t>hernias</a:t>
            </a:r>
            <a:r>
              <a:rPr sz="2400" b="1" spc="-40" dirty="0">
                <a:solidFill>
                  <a:srgbClr val="FFFFFF"/>
                </a:solidFill>
                <a:latin typeface="Calibri"/>
                <a:cs typeface="Calibri"/>
              </a:rPr>
              <a:t> </a:t>
            </a:r>
            <a:r>
              <a:rPr sz="2400" b="1" dirty="0">
                <a:solidFill>
                  <a:srgbClr val="FFFFFF"/>
                </a:solidFill>
                <a:latin typeface="Calibri"/>
                <a:cs typeface="Calibri"/>
              </a:rPr>
              <a:t>are</a:t>
            </a:r>
            <a:r>
              <a:rPr sz="2400" b="1" spc="-50" dirty="0">
                <a:solidFill>
                  <a:srgbClr val="FFFFFF"/>
                </a:solidFill>
                <a:latin typeface="Calibri"/>
                <a:cs typeface="Calibri"/>
              </a:rPr>
              <a:t> </a:t>
            </a:r>
            <a:r>
              <a:rPr sz="2400" b="1" spc="-10" dirty="0">
                <a:solidFill>
                  <a:srgbClr val="FFFFFF"/>
                </a:solidFill>
                <a:latin typeface="Calibri"/>
                <a:cs typeface="Calibri"/>
              </a:rPr>
              <a:t>common, </a:t>
            </a:r>
            <a:r>
              <a:rPr sz="2400" b="1" dirty="0">
                <a:solidFill>
                  <a:srgbClr val="FFFFFF"/>
                </a:solidFill>
                <a:latin typeface="Calibri"/>
                <a:cs typeface="Calibri"/>
              </a:rPr>
              <a:t>affecting</a:t>
            </a:r>
            <a:r>
              <a:rPr sz="2400" b="1" spc="-55" dirty="0">
                <a:solidFill>
                  <a:srgbClr val="FFFFFF"/>
                </a:solidFill>
                <a:latin typeface="Calibri"/>
                <a:cs typeface="Calibri"/>
              </a:rPr>
              <a:t> </a:t>
            </a:r>
            <a:r>
              <a:rPr sz="2400" b="1" dirty="0">
                <a:solidFill>
                  <a:srgbClr val="FFFFFF"/>
                </a:solidFill>
                <a:latin typeface="Calibri"/>
                <a:cs typeface="Calibri"/>
              </a:rPr>
              <a:t>1.7%</a:t>
            </a:r>
            <a:r>
              <a:rPr sz="2400" b="1" spc="-55" dirty="0">
                <a:solidFill>
                  <a:srgbClr val="FFFFFF"/>
                </a:solidFill>
                <a:latin typeface="Calibri"/>
                <a:cs typeface="Calibri"/>
              </a:rPr>
              <a:t> </a:t>
            </a:r>
            <a:r>
              <a:rPr sz="2400" b="1" dirty="0">
                <a:solidFill>
                  <a:srgbClr val="FFFFFF"/>
                </a:solidFill>
                <a:latin typeface="Calibri"/>
                <a:cs typeface="Calibri"/>
              </a:rPr>
              <a:t>of</a:t>
            </a:r>
            <a:r>
              <a:rPr sz="2400" b="1" spc="-55" dirty="0">
                <a:solidFill>
                  <a:srgbClr val="FFFFFF"/>
                </a:solidFill>
                <a:latin typeface="Calibri"/>
                <a:cs typeface="Calibri"/>
              </a:rPr>
              <a:t> </a:t>
            </a:r>
            <a:r>
              <a:rPr sz="2400" b="1" dirty="0">
                <a:solidFill>
                  <a:srgbClr val="FFFFFF"/>
                </a:solidFill>
                <a:latin typeface="Calibri"/>
                <a:cs typeface="Calibri"/>
              </a:rPr>
              <a:t>people</a:t>
            </a:r>
            <a:r>
              <a:rPr sz="2400" b="1" spc="-55" dirty="0">
                <a:solidFill>
                  <a:srgbClr val="FFFFFF"/>
                </a:solidFill>
                <a:latin typeface="Calibri"/>
                <a:cs typeface="Calibri"/>
              </a:rPr>
              <a:t> </a:t>
            </a:r>
            <a:r>
              <a:rPr sz="2400" b="1" dirty="0">
                <a:solidFill>
                  <a:srgbClr val="FFFFFF"/>
                </a:solidFill>
                <a:latin typeface="Calibri"/>
                <a:cs typeface="Calibri"/>
              </a:rPr>
              <a:t>of</a:t>
            </a:r>
            <a:r>
              <a:rPr sz="2400" b="1" spc="-65" dirty="0">
                <a:solidFill>
                  <a:srgbClr val="FFFFFF"/>
                </a:solidFill>
                <a:latin typeface="Calibri"/>
                <a:cs typeface="Calibri"/>
              </a:rPr>
              <a:t> </a:t>
            </a:r>
            <a:r>
              <a:rPr sz="2400" b="1" dirty="0">
                <a:solidFill>
                  <a:srgbClr val="FFFFFF"/>
                </a:solidFill>
                <a:latin typeface="Calibri"/>
                <a:cs typeface="Calibri"/>
              </a:rPr>
              <a:t>all</a:t>
            </a:r>
            <a:r>
              <a:rPr sz="2400" b="1" spc="-50" dirty="0">
                <a:solidFill>
                  <a:srgbClr val="FFFFFF"/>
                </a:solidFill>
                <a:latin typeface="Calibri"/>
                <a:cs typeface="Calibri"/>
              </a:rPr>
              <a:t> </a:t>
            </a:r>
            <a:r>
              <a:rPr sz="2400" b="1" spc="-20" dirty="0">
                <a:solidFill>
                  <a:srgbClr val="FFFFFF"/>
                </a:solidFill>
                <a:latin typeface="Calibri"/>
                <a:cs typeface="Calibri"/>
              </a:rPr>
              <a:t>ages </a:t>
            </a:r>
            <a:r>
              <a:rPr sz="2400" b="1" dirty="0">
                <a:solidFill>
                  <a:srgbClr val="FFFFFF"/>
                </a:solidFill>
                <a:latin typeface="Calibri"/>
                <a:cs typeface="Calibri"/>
              </a:rPr>
              <a:t>and</a:t>
            </a:r>
            <a:r>
              <a:rPr sz="2400" b="1" spc="-55" dirty="0">
                <a:solidFill>
                  <a:srgbClr val="FFFFFF"/>
                </a:solidFill>
                <a:latin typeface="Calibri"/>
                <a:cs typeface="Calibri"/>
              </a:rPr>
              <a:t> </a:t>
            </a:r>
            <a:r>
              <a:rPr sz="2400" b="1" dirty="0">
                <a:solidFill>
                  <a:srgbClr val="FFFFFF"/>
                </a:solidFill>
                <a:latin typeface="Calibri"/>
                <a:cs typeface="Calibri"/>
              </a:rPr>
              <a:t>4%</a:t>
            </a:r>
            <a:r>
              <a:rPr sz="2400" b="1" spc="-45" dirty="0">
                <a:solidFill>
                  <a:srgbClr val="FFFFFF"/>
                </a:solidFill>
                <a:latin typeface="Calibri"/>
                <a:cs typeface="Calibri"/>
              </a:rPr>
              <a:t> </a:t>
            </a:r>
            <a:r>
              <a:rPr sz="2400" b="1" dirty="0">
                <a:solidFill>
                  <a:srgbClr val="FFFFFF"/>
                </a:solidFill>
                <a:latin typeface="Calibri"/>
                <a:cs typeface="Calibri"/>
              </a:rPr>
              <a:t>of</a:t>
            </a:r>
            <a:r>
              <a:rPr sz="2400" b="1" spc="-45" dirty="0">
                <a:solidFill>
                  <a:srgbClr val="FFFFFF"/>
                </a:solidFill>
                <a:latin typeface="Calibri"/>
                <a:cs typeface="Calibri"/>
              </a:rPr>
              <a:t> </a:t>
            </a:r>
            <a:r>
              <a:rPr sz="2400" b="1" dirty="0">
                <a:solidFill>
                  <a:srgbClr val="FFFFFF"/>
                </a:solidFill>
                <a:latin typeface="Calibri"/>
                <a:cs typeface="Calibri"/>
              </a:rPr>
              <a:t>those</a:t>
            </a:r>
            <a:r>
              <a:rPr sz="2400" b="1" spc="-50" dirty="0">
                <a:solidFill>
                  <a:srgbClr val="FFFFFF"/>
                </a:solidFill>
                <a:latin typeface="Calibri"/>
                <a:cs typeface="Calibri"/>
              </a:rPr>
              <a:t> </a:t>
            </a:r>
            <a:r>
              <a:rPr sz="2400" b="1" dirty="0">
                <a:solidFill>
                  <a:srgbClr val="FFFFFF"/>
                </a:solidFill>
                <a:latin typeface="Calibri"/>
                <a:cs typeface="Calibri"/>
              </a:rPr>
              <a:t>over</a:t>
            </a:r>
            <a:r>
              <a:rPr sz="2400" b="1" spc="-55" dirty="0">
                <a:solidFill>
                  <a:srgbClr val="FFFFFF"/>
                </a:solidFill>
                <a:latin typeface="Calibri"/>
                <a:cs typeface="Calibri"/>
              </a:rPr>
              <a:t> </a:t>
            </a:r>
            <a:r>
              <a:rPr sz="2400" b="1" spc="-25" dirty="0">
                <a:solidFill>
                  <a:srgbClr val="FFFFFF"/>
                </a:solidFill>
                <a:latin typeface="Calibri"/>
                <a:cs typeface="Calibri"/>
              </a:rPr>
              <a:t>45.</a:t>
            </a:r>
            <a:endParaRPr sz="24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3108" y="2439923"/>
            <a:ext cx="4497324" cy="2211324"/>
          </a:xfrm>
          <a:prstGeom prst="rect">
            <a:avLst/>
          </a:prstGeom>
        </p:spPr>
      </p:pic>
      <p:sp>
        <p:nvSpPr>
          <p:cNvPr id="3" name="object 3"/>
          <p:cNvSpPr txBox="1"/>
          <p:nvPr/>
        </p:nvSpPr>
        <p:spPr>
          <a:xfrm>
            <a:off x="1093114" y="2680538"/>
            <a:ext cx="3233420" cy="1245870"/>
          </a:xfrm>
          <a:prstGeom prst="rect">
            <a:avLst/>
          </a:prstGeom>
        </p:spPr>
        <p:txBody>
          <a:bodyPr vert="horz" wrap="square" lIns="0" tIns="13335" rIns="0" bIns="0" rtlCol="0">
            <a:spAutoFit/>
          </a:bodyPr>
          <a:lstStyle/>
          <a:p>
            <a:pPr marL="12700">
              <a:lnSpc>
                <a:spcPct val="100000"/>
              </a:lnSpc>
              <a:spcBef>
                <a:spcPts val="105"/>
              </a:spcBef>
            </a:pPr>
            <a:r>
              <a:rPr sz="8000" spc="-55" dirty="0">
                <a:solidFill>
                  <a:srgbClr val="FFFFFF"/>
                </a:solidFill>
                <a:latin typeface="Calibri Light"/>
                <a:cs typeface="Calibri Light"/>
              </a:rPr>
              <a:t>Etiology</a:t>
            </a:r>
            <a:endParaRPr sz="8000">
              <a:latin typeface="Calibri Light"/>
              <a:cs typeface="Calibri Light"/>
            </a:endParaRPr>
          </a:p>
        </p:txBody>
      </p:sp>
      <p:sp>
        <p:nvSpPr>
          <p:cNvPr id="4" name="object 4"/>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5" name="object 5"/>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6" name="object 6"/>
          <p:cNvSpPr txBox="1"/>
          <p:nvPr/>
        </p:nvSpPr>
        <p:spPr>
          <a:xfrm>
            <a:off x="6632829" y="895857"/>
            <a:ext cx="4088765" cy="605155"/>
          </a:xfrm>
          <a:prstGeom prst="rect">
            <a:avLst/>
          </a:prstGeom>
        </p:spPr>
        <p:txBody>
          <a:bodyPr vert="horz" wrap="square" lIns="0" tIns="47625" rIns="0" bIns="0" rtlCol="0">
            <a:spAutoFit/>
          </a:bodyPr>
          <a:lstStyle/>
          <a:p>
            <a:pPr marL="241300" marR="5080" indent="-228600">
              <a:lnSpc>
                <a:spcPts val="2160"/>
              </a:lnSpc>
              <a:spcBef>
                <a:spcPts val="375"/>
              </a:spcBef>
            </a:pPr>
            <a:r>
              <a:rPr sz="2000" b="1" dirty="0">
                <a:solidFill>
                  <a:srgbClr val="FFFFFF"/>
                </a:solidFill>
                <a:latin typeface="Calibri"/>
                <a:cs typeface="Calibri"/>
              </a:rPr>
              <a:t>A.</a:t>
            </a:r>
            <a:r>
              <a:rPr sz="2000" b="1" spc="-35" dirty="0">
                <a:solidFill>
                  <a:srgbClr val="FFFFFF"/>
                </a:solidFill>
                <a:latin typeface="Calibri"/>
                <a:cs typeface="Calibri"/>
              </a:rPr>
              <a:t> </a:t>
            </a:r>
            <a:r>
              <a:rPr sz="2000" b="1" dirty="0">
                <a:solidFill>
                  <a:srgbClr val="FFFFFF"/>
                </a:solidFill>
                <a:latin typeface="Calibri"/>
                <a:cs typeface="Calibri"/>
              </a:rPr>
              <a:t>Congenital</a:t>
            </a:r>
            <a:r>
              <a:rPr sz="2000" b="1" spc="-65" dirty="0">
                <a:solidFill>
                  <a:srgbClr val="FFFFFF"/>
                </a:solidFill>
                <a:latin typeface="Calibri"/>
                <a:cs typeface="Calibri"/>
              </a:rPr>
              <a:t> </a:t>
            </a:r>
            <a:r>
              <a:rPr sz="2000" dirty="0">
                <a:solidFill>
                  <a:srgbClr val="FFFFFF"/>
                </a:solidFill>
                <a:latin typeface="Calibri"/>
                <a:cs typeface="Calibri"/>
              </a:rPr>
              <a:t>defects:</a:t>
            </a:r>
            <a:r>
              <a:rPr sz="2000" spc="-30" dirty="0">
                <a:solidFill>
                  <a:srgbClr val="FFFFFF"/>
                </a:solidFill>
                <a:latin typeface="Calibri"/>
                <a:cs typeface="Calibri"/>
              </a:rPr>
              <a:t> </a:t>
            </a:r>
            <a:r>
              <a:rPr sz="2000" dirty="0">
                <a:solidFill>
                  <a:srgbClr val="FFFFFF"/>
                </a:solidFill>
                <a:latin typeface="Calibri"/>
                <a:cs typeface="Calibri"/>
              </a:rPr>
              <a:t>as</a:t>
            </a:r>
            <a:r>
              <a:rPr sz="2000" spc="-40" dirty="0">
                <a:solidFill>
                  <a:srgbClr val="FFFFFF"/>
                </a:solidFill>
                <a:latin typeface="Calibri"/>
                <a:cs typeface="Calibri"/>
              </a:rPr>
              <a:t> </a:t>
            </a:r>
            <a:r>
              <a:rPr sz="2000" dirty="0">
                <a:solidFill>
                  <a:srgbClr val="FFFFFF"/>
                </a:solidFill>
                <a:latin typeface="Calibri"/>
                <a:cs typeface="Calibri"/>
              </a:rPr>
              <a:t>in</a:t>
            </a:r>
            <a:r>
              <a:rPr sz="2000" spc="-35" dirty="0">
                <a:solidFill>
                  <a:srgbClr val="FFFFFF"/>
                </a:solidFill>
                <a:latin typeface="Calibri"/>
                <a:cs typeface="Calibri"/>
              </a:rPr>
              <a:t> </a:t>
            </a:r>
            <a:r>
              <a:rPr sz="2000" dirty="0">
                <a:solidFill>
                  <a:srgbClr val="FFFFFF"/>
                </a:solidFill>
                <a:latin typeface="Calibri"/>
                <a:cs typeface="Calibri"/>
              </a:rPr>
              <a:t>the</a:t>
            </a:r>
            <a:r>
              <a:rPr sz="2000" spc="-45" dirty="0">
                <a:solidFill>
                  <a:srgbClr val="FFFFFF"/>
                </a:solidFill>
                <a:latin typeface="Calibri"/>
                <a:cs typeface="Calibri"/>
              </a:rPr>
              <a:t> </a:t>
            </a:r>
            <a:r>
              <a:rPr sz="2000" spc="-10" dirty="0">
                <a:solidFill>
                  <a:srgbClr val="FFFFFF"/>
                </a:solidFill>
                <a:latin typeface="Calibri"/>
                <a:cs typeface="Calibri"/>
              </a:rPr>
              <a:t>indirect </a:t>
            </a:r>
            <a:r>
              <a:rPr sz="2000" dirty="0">
                <a:solidFill>
                  <a:srgbClr val="FFFFFF"/>
                </a:solidFill>
                <a:latin typeface="Calibri"/>
                <a:cs typeface="Calibri"/>
              </a:rPr>
              <a:t>inguinal</a:t>
            </a:r>
            <a:r>
              <a:rPr sz="2000" spc="-60" dirty="0">
                <a:solidFill>
                  <a:srgbClr val="FFFFFF"/>
                </a:solidFill>
                <a:latin typeface="Calibri"/>
                <a:cs typeface="Calibri"/>
              </a:rPr>
              <a:t> </a:t>
            </a:r>
            <a:r>
              <a:rPr sz="2000" spc="-10" dirty="0">
                <a:solidFill>
                  <a:srgbClr val="FFFFFF"/>
                </a:solidFill>
                <a:latin typeface="Calibri"/>
                <a:cs typeface="Calibri"/>
              </a:rPr>
              <a:t>hernia.</a:t>
            </a:r>
            <a:endParaRPr sz="2000">
              <a:latin typeface="Calibri"/>
              <a:cs typeface="Calibri"/>
            </a:endParaRPr>
          </a:p>
        </p:txBody>
      </p:sp>
      <p:sp>
        <p:nvSpPr>
          <p:cNvPr id="7" name="object 7"/>
          <p:cNvSpPr txBox="1">
            <a:spLocks noGrp="1"/>
          </p:cNvSpPr>
          <p:nvPr>
            <p:ph type="title"/>
          </p:nvPr>
        </p:nvSpPr>
        <p:spPr>
          <a:xfrm>
            <a:off x="6632829" y="1508201"/>
            <a:ext cx="4131310" cy="331470"/>
          </a:xfrm>
          <a:prstGeom prst="rect">
            <a:avLst/>
          </a:prstGeom>
        </p:spPr>
        <p:txBody>
          <a:bodyPr vert="horz" wrap="square" lIns="0" tIns="13335" rIns="0" bIns="0" rtlCol="0">
            <a:spAutoFit/>
          </a:bodyPr>
          <a:lstStyle/>
          <a:p>
            <a:pPr marL="12700">
              <a:lnSpc>
                <a:spcPct val="100000"/>
              </a:lnSpc>
              <a:spcBef>
                <a:spcPts val="105"/>
              </a:spcBef>
            </a:pPr>
            <a:r>
              <a:rPr sz="2000" b="1" dirty="0">
                <a:latin typeface="Calibri"/>
                <a:cs typeface="Calibri"/>
              </a:rPr>
              <a:t>B.</a:t>
            </a:r>
            <a:r>
              <a:rPr sz="2000" b="1" spc="-40" dirty="0">
                <a:latin typeface="Calibri"/>
                <a:cs typeface="Calibri"/>
              </a:rPr>
              <a:t> </a:t>
            </a:r>
            <a:r>
              <a:rPr sz="2000" b="1" dirty="0">
                <a:latin typeface="Calibri"/>
                <a:cs typeface="Calibri"/>
              </a:rPr>
              <a:t>Loss</a:t>
            </a:r>
            <a:r>
              <a:rPr sz="2000" b="1" spc="-50" dirty="0">
                <a:latin typeface="Calibri"/>
                <a:cs typeface="Calibri"/>
              </a:rPr>
              <a:t> </a:t>
            </a:r>
            <a:r>
              <a:rPr sz="2000" b="1" dirty="0">
                <a:latin typeface="Calibri"/>
                <a:cs typeface="Calibri"/>
              </a:rPr>
              <a:t>of</a:t>
            </a:r>
            <a:r>
              <a:rPr sz="2000" b="1" spc="-30" dirty="0">
                <a:latin typeface="Calibri"/>
                <a:cs typeface="Calibri"/>
              </a:rPr>
              <a:t> </a:t>
            </a:r>
            <a:r>
              <a:rPr sz="2000" dirty="0">
                <a:latin typeface="Calibri"/>
                <a:cs typeface="Calibri"/>
              </a:rPr>
              <a:t>tissue</a:t>
            </a:r>
            <a:r>
              <a:rPr sz="2000" spc="-5" dirty="0">
                <a:latin typeface="Calibri"/>
                <a:cs typeface="Calibri"/>
              </a:rPr>
              <a:t> </a:t>
            </a:r>
            <a:r>
              <a:rPr sz="2000" b="1" dirty="0">
                <a:latin typeface="Calibri"/>
                <a:cs typeface="Calibri"/>
              </a:rPr>
              <a:t>strength</a:t>
            </a:r>
            <a:r>
              <a:rPr sz="2000" b="1" spc="-50" dirty="0">
                <a:latin typeface="Calibri"/>
                <a:cs typeface="Calibri"/>
              </a:rPr>
              <a:t> </a:t>
            </a:r>
            <a:r>
              <a:rPr sz="2000" dirty="0">
                <a:latin typeface="Calibri"/>
                <a:cs typeface="Calibri"/>
              </a:rPr>
              <a:t>and</a:t>
            </a:r>
            <a:r>
              <a:rPr sz="2000" spc="-50" dirty="0">
                <a:latin typeface="Calibri"/>
                <a:cs typeface="Calibri"/>
              </a:rPr>
              <a:t> </a:t>
            </a:r>
            <a:r>
              <a:rPr sz="2000" b="1" spc="-10" dirty="0">
                <a:latin typeface="Calibri"/>
                <a:cs typeface="Calibri"/>
              </a:rPr>
              <a:t>elasticity</a:t>
            </a:r>
            <a:r>
              <a:rPr sz="2000" spc="-10" dirty="0">
                <a:latin typeface="Calibri"/>
                <a:cs typeface="Calibri"/>
              </a:rPr>
              <a:t>:</a:t>
            </a:r>
            <a:endParaRPr sz="2000">
              <a:latin typeface="Calibri"/>
              <a:cs typeface="Calibri"/>
            </a:endParaRPr>
          </a:p>
        </p:txBody>
      </p:sp>
      <p:sp>
        <p:nvSpPr>
          <p:cNvPr id="8" name="object 8"/>
          <p:cNvSpPr txBox="1"/>
          <p:nvPr/>
        </p:nvSpPr>
        <p:spPr>
          <a:xfrm>
            <a:off x="6632829" y="1812772"/>
            <a:ext cx="4104640" cy="3616960"/>
          </a:xfrm>
          <a:prstGeom prst="rect">
            <a:avLst/>
          </a:prstGeom>
        </p:spPr>
        <p:txBody>
          <a:bodyPr vert="horz" wrap="square" lIns="0" tIns="45720" rIns="0" bIns="0" rtlCol="0">
            <a:spAutoFit/>
          </a:bodyPr>
          <a:lstStyle/>
          <a:p>
            <a:pPr marL="494665" indent="-253365">
              <a:lnSpc>
                <a:spcPct val="100000"/>
              </a:lnSpc>
              <a:spcBef>
                <a:spcPts val="360"/>
              </a:spcBef>
              <a:buFont typeface="Calibri"/>
              <a:buAutoNum type="arabicPeriod"/>
              <a:tabLst>
                <a:tab pos="494665" algn="l"/>
              </a:tabLst>
            </a:pPr>
            <a:r>
              <a:rPr sz="2000" spc="-10" dirty="0">
                <a:solidFill>
                  <a:srgbClr val="FFFFFF"/>
                </a:solidFill>
                <a:latin typeface="Calibri"/>
                <a:cs typeface="Calibri"/>
              </a:rPr>
              <a:t>aging</a:t>
            </a:r>
            <a:endParaRPr sz="2000">
              <a:latin typeface="Calibri"/>
              <a:cs typeface="Calibri"/>
            </a:endParaRPr>
          </a:p>
          <a:p>
            <a:pPr marL="494665" indent="-253365">
              <a:lnSpc>
                <a:spcPct val="100000"/>
              </a:lnSpc>
              <a:spcBef>
                <a:spcPts val="265"/>
              </a:spcBef>
              <a:buFont typeface="Calibri"/>
              <a:buAutoNum type="arabicPeriod"/>
              <a:tabLst>
                <a:tab pos="494665" algn="l"/>
              </a:tabLst>
            </a:pPr>
            <a:r>
              <a:rPr sz="2000" dirty="0">
                <a:solidFill>
                  <a:srgbClr val="FFFFFF"/>
                </a:solidFill>
                <a:latin typeface="Calibri"/>
                <a:cs typeface="Calibri"/>
              </a:rPr>
              <a:t>Debilitating</a:t>
            </a:r>
            <a:r>
              <a:rPr sz="2000" spc="-75" dirty="0">
                <a:solidFill>
                  <a:srgbClr val="FFFFFF"/>
                </a:solidFill>
                <a:latin typeface="Calibri"/>
                <a:cs typeface="Calibri"/>
              </a:rPr>
              <a:t> </a:t>
            </a:r>
            <a:r>
              <a:rPr sz="2000" spc="-10" dirty="0">
                <a:solidFill>
                  <a:srgbClr val="FFFFFF"/>
                </a:solidFill>
                <a:latin typeface="Calibri"/>
                <a:cs typeface="Calibri"/>
              </a:rPr>
              <a:t>illness</a:t>
            </a:r>
            <a:endParaRPr sz="2000">
              <a:latin typeface="Calibri"/>
              <a:cs typeface="Calibri"/>
            </a:endParaRPr>
          </a:p>
          <a:p>
            <a:pPr marL="494665" indent="-253365">
              <a:lnSpc>
                <a:spcPct val="100000"/>
              </a:lnSpc>
              <a:spcBef>
                <a:spcPts val="265"/>
              </a:spcBef>
              <a:buFont typeface="Calibri"/>
              <a:buAutoNum type="arabicPeriod"/>
              <a:tabLst>
                <a:tab pos="494665" algn="l"/>
              </a:tabLst>
            </a:pPr>
            <a:r>
              <a:rPr sz="2000" spc="-10" dirty="0">
                <a:solidFill>
                  <a:srgbClr val="FFFFFF"/>
                </a:solidFill>
                <a:latin typeface="Calibri"/>
                <a:cs typeface="Calibri"/>
              </a:rPr>
              <a:t>repetitive</a:t>
            </a:r>
            <a:r>
              <a:rPr sz="2000" spc="-40" dirty="0">
                <a:solidFill>
                  <a:srgbClr val="FFFFFF"/>
                </a:solidFill>
                <a:latin typeface="Calibri"/>
                <a:cs typeface="Calibri"/>
              </a:rPr>
              <a:t> </a:t>
            </a:r>
            <a:r>
              <a:rPr sz="2000" dirty="0">
                <a:solidFill>
                  <a:srgbClr val="FFFFFF"/>
                </a:solidFill>
                <a:latin typeface="Calibri"/>
                <a:cs typeface="Calibri"/>
              </a:rPr>
              <a:t>stress</a:t>
            </a:r>
            <a:r>
              <a:rPr sz="2000" spc="-45" dirty="0">
                <a:solidFill>
                  <a:srgbClr val="FFFFFF"/>
                </a:solidFill>
                <a:latin typeface="Calibri"/>
                <a:cs typeface="Calibri"/>
              </a:rPr>
              <a:t> </a:t>
            </a:r>
            <a:r>
              <a:rPr sz="2000" dirty="0">
                <a:solidFill>
                  <a:srgbClr val="FFFFFF"/>
                </a:solidFill>
                <a:latin typeface="Calibri"/>
                <a:cs typeface="Calibri"/>
              </a:rPr>
              <a:t>as</a:t>
            </a:r>
            <a:r>
              <a:rPr sz="2000" spc="-55" dirty="0">
                <a:solidFill>
                  <a:srgbClr val="FFFFFF"/>
                </a:solidFill>
                <a:latin typeface="Calibri"/>
                <a:cs typeface="Calibri"/>
              </a:rPr>
              <a:t> </a:t>
            </a:r>
            <a:r>
              <a:rPr sz="2000" dirty="0">
                <a:solidFill>
                  <a:srgbClr val="FFFFFF"/>
                </a:solidFill>
                <a:latin typeface="Calibri"/>
                <a:cs typeface="Calibri"/>
              </a:rPr>
              <a:t>in</a:t>
            </a:r>
            <a:r>
              <a:rPr sz="2000" spc="-60" dirty="0">
                <a:solidFill>
                  <a:srgbClr val="FFFFFF"/>
                </a:solidFill>
                <a:latin typeface="Calibri"/>
                <a:cs typeface="Calibri"/>
              </a:rPr>
              <a:t> </a:t>
            </a:r>
            <a:r>
              <a:rPr sz="2000" dirty="0">
                <a:solidFill>
                  <a:srgbClr val="FFFFFF"/>
                </a:solidFill>
                <a:latin typeface="Calibri"/>
                <a:cs typeface="Calibri"/>
              </a:rPr>
              <a:t>hiatal</a:t>
            </a:r>
            <a:r>
              <a:rPr sz="2000" spc="-55" dirty="0">
                <a:solidFill>
                  <a:srgbClr val="FFFFFF"/>
                </a:solidFill>
                <a:latin typeface="Calibri"/>
                <a:cs typeface="Calibri"/>
              </a:rPr>
              <a:t> </a:t>
            </a:r>
            <a:r>
              <a:rPr sz="2000" spc="-10" dirty="0">
                <a:solidFill>
                  <a:srgbClr val="FFFFFF"/>
                </a:solidFill>
                <a:latin typeface="Calibri"/>
                <a:cs typeface="Calibri"/>
              </a:rPr>
              <a:t>hernia.</a:t>
            </a:r>
            <a:endParaRPr sz="2000">
              <a:latin typeface="Calibri"/>
              <a:cs typeface="Calibri"/>
            </a:endParaRPr>
          </a:p>
          <a:p>
            <a:pPr marL="489584" indent="-248285">
              <a:lnSpc>
                <a:spcPts val="2280"/>
              </a:lnSpc>
              <a:spcBef>
                <a:spcPts val="250"/>
              </a:spcBef>
              <a:buAutoNum type="arabicPeriod"/>
              <a:tabLst>
                <a:tab pos="489584" algn="l"/>
              </a:tabLst>
            </a:pPr>
            <a:r>
              <a:rPr sz="2000" dirty="0">
                <a:solidFill>
                  <a:srgbClr val="FFFFFF"/>
                </a:solidFill>
                <a:latin typeface="Calibri"/>
                <a:cs typeface="Calibri"/>
              </a:rPr>
              <a:t>matrix</a:t>
            </a:r>
            <a:r>
              <a:rPr sz="2000" spc="-65" dirty="0">
                <a:solidFill>
                  <a:srgbClr val="FFFFFF"/>
                </a:solidFill>
                <a:latin typeface="Calibri"/>
                <a:cs typeface="Calibri"/>
              </a:rPr>
              <a:t> </a:t>
            </a:r>
            <a:r>
              <a:rPr sz="2000" spc="-10" dirty="0">
                <a:solidFill>
                  <a:srgbClr val="FFFFFF"/>
                </a:solidFill>
                <a:latin typeface="Calibri"/>
                <a:cs typeface="Calibri"/>
              </a:rPr>
              <a:t>metalloproteinase</a:t>
            </a:r>
            <a:r>
              <a:rPr sz="2000" spc="-45" dirty="0">
                <a:solidFill>
                  <a:srgbClr val="FFFFFF"/>
                </a:solidFill>
                <a:latin typeface="Calibri"/>
                <a:cs typeface="Calibri"/>
              </a:rPr>
              <a:t> </a:t>
            </a:r>
            <a:r>
              <a:rPr sz="2000" spc="-10" dirty="0">
                <a:solidFill>
                  <a:srgbClr val="FFFFFF"/>
                </a:solidFill>
                <a:latin typeface="Calibri"/>
                <a:cs typeface="Calibri"/>
              </a:rPr>
              <a:t>(MMP)</a:t>
            </a:r>
            <a:endParaRPr sz="2000">
              <a:latin typeface="Calibri"/>
              <a:cs typeface="Calibri"/>
            </a:endParaRPr>
          </a:p>
          <a:p>
            <a:pPr marL="241300">
              <a:lnSpc>
                <a:spcPts val="2280"/>
              </a:lnSpc>
            </a:pPr>
            <a:r>
              <a:rPr sz="2000" spc="-10" dirty="0">
                <a:solidFill>
                  <a:srgbClr val="FFFFFF"/>
                </a:solidFill>
                <a:latin typeface="Calibri"/>
                <a:cs typeface="Calibri"/>
              </a:rPr>
              <a:t>abnormalities</a:t>
            </a:r>
            <a:endParaRPr sz="2000">
              <a:latin typeface="Calibri"/>
              <a:cs typeface="Calibri"/>
            </a:endParaRPr>
          </a:p>
          <a:p>
            <a:pPr marL="241300" marR="197485" indent="248285">
              <a:lnSpc>
                <a:spcPts val="2160"/>
              </a:lnSpc>
              <a:spcBef>
                <a:spcPts val="540"/>
              </a:spcBef>
              <a:buFont typeface="Calibri"/>
              <a:buAutoNum type="arabicPeriod" startAt="5"/>
              <a:tabLst>
                <a:tab pos="489584" algn="l"/>
              </a:tabLst>
            </a:pPr>
            <a:r>
              <a:rPr sz="2000" dirty="0">
                <a:solidFill>
                  <a:srgbClr val="FFFFFF"/>
                </a:solidFill>
                <a:latin typeface="Calibri"/>
                <a:cs typeface="Calibri"/>
              </a:rPr>
              <a:t>Collagen</a:t>
            </a:r>
            <a:r>
              <a:rPr sz="2000" spc="-80" dirty="0">
                <a:solidFill>
                  <a:srgbClr val="FFFFFF"/>
                </a:solidFill>
                <a:latin typeface="Calibri"/>
                <a:cs typeface="Calibri"/>
              </a:rPr>
              <a:t> </a:t>
            </a:r>
            <a:r>
              <a:rPr sz="2000" dirty="0">
                <a:solidFill>
                  <a:srgbClr val="FFFFFF"/>
                </a:solidFill>
                <a:latin typeface="Calibri"/>
                <a:cs typeface="Calibri"/>
              </a:rPr>
              <a:t>vascular</a:t>
            </a:r>
            <a:r>
              <a:rPr sz="2000" spc="-60" dirty="0">
                <a:solidFill>
                  <a:srgbClr val="FFFFFF"/>
                </a:solidFill>
                <a:latin typeface="Calibri"/>
                <a:cs typeface="Calibri"/>
              </a:rPr>
              <a:t> </a:t>
            </a:r>
            <a:r>
              <a:rPr sz="2000" dirty="0">
                <a:solidFill>
                  <a:srgbClr val="FFFFFF"/>
                </a:solidFill>
                <a:latin typeface="Calibri"/>
                <a:cs typeface="Calibri"/>
              </a:rPr>
              <a:t>disease</a:t>
            </a:r>
            <a:r>
              <a:rPr sz="2000" spc="-45" dirty="0">
                <a:solidFill>
                  <a:srgbClr val="FFFFFF"/>
                </a:solidFill>
                <a:latin typeface="Calibri"/>
                <a:cs typeface="Calibri"/>
              </a:rPr>
              <a:t> </a:t>
            </a:r>
            <a:r>
              <a:rPr sz="2000" spc="-25" dirty="0">
                <a:solidFill>
                  <a:srgbClr val="FFFFFF"/>
                </a:solidFill>
                <a:latin typeface="Calibri"/>
                <a:cs typeface="Calibri"/>
              </a:rPr>
              <a:t>(a </a:t>
            </a:r>
            <a:r>
              <a:rPr sz="2000" dirty="0">
                <a:solidFill>
                  <a:srgbClr val="FFFFFF"/>
                </a:solidFill>
                <a:latin typeface="Calibri"/>
                <a:cs typeface="Calibri"/>
              </a:rPr>
              <a:t>diminished</a:t>
            </a:r>
            <a:r>
              <a:rPr sz="2000" spc="-35" dirty="0">
                <a:solidFill>
                  <a:srgbClr val="FFFFFF"/>
                </a:solidFill>
                <a:latin typeface="Calibri"/>
                <a:cs typeface="Calibri"/>
              </a:rPr>
              <a:t> </a:t>
            </a:r>
            <a:r>
              <a:rPr sz="2000" dirty="0">
                <a:solidFill>
                  <a:srgbClr val="FFFFFF"/>
                </a:solidFill>
                <a:latin typeface="Calibri"/>
                <a:cs typeface="Calibri"/>
              </a:rPr>
              <a:t>collagen</a:t>
            </a:r>
            <a:r>
              <a:rPr sz="2000" spc="-40" dirty="0">
                <a:solidFill>
                  <a:srgbClr val="FFFFFF"/>
                </a:solidFill>
                <a:latin typeface="Calibri"/>
                <a:cs typeface="Calibri"/>
              </a:rPr>
              <a:t> </a:t>
            </a:r>
            <a:r>
              <a:rPr sz="2000" dirty="0">
                <a:solidFill>
                  <a:srgbClr val="FFFFFF"/>
                </a:solidFill>
                <a:latin typeface="Calibri"/>
                <a:cs typeface="Calibri"/>
              </a:rPr>
              <a:t>type</a:t>
            </a:r>
            <a:r>
              <a:rPr sz="2000" spc="-60" dirty="0">
                <a:solidFill>
                  <a:srgbClr val="FFFFFF"/>
                </a:solidFill>
                <a:latin typeface="Calibri"/>
                <a:cs typeface="Calibri"/>
              </a:rPr>
              <a:t> </a:t>
            </a:r>
            <a:r>
              <a:rPr sz="2000" dirty="0">
                <a:solidFill>
                  <a:srgbClr val="FFFFFF"/>
                </a:solidFill>
                <a:latin typeface="Calibri"/>
                <a:cs typeface="Calibri"/>
              </a:rPr>
              <a:t>I/III</a:t>
            </a:r>
            <a:r>
              <a:rPr sz="2000" spc="-55" dirty="0">
                <a:solidFill>
                  <a:srgbClr val="FFFFFF"/>
                </a:solidFill>
                <a:latin typeface="Calibri"/>
                <a:cs typeface="Calibri"/>
              </a:rPr>
              <a:t> </a:t>
            </a:r>
            <a:r>
              <a:rPr sz="2000" spc="-10" dirty="0">
                <a:solidFill>
                  <a:srgbClr val="FFFFFF"/>
                </a:solidFill>
                <a:latin typeface="Calibri"/>
                <a:cs typeface="Calibri"/>
              </a:rPr>
              <a:t>ratio).</a:t>
            </a:r>
            <a:endParaRPr sz="2000">
              <a:latin typeface="Calibri"/>
              <a:cs typeface="Calibri"/>
            </a:endParaRPr>
          </a:p>
          <a:p>
            <a:pPr marL="12700">
              <a:lnSpc>
                <a:spcPct val="100000"/>
              </a:lnSpc>
              <a:spcBef>
                <a:spcPts val="229"/>
              </a:spcBef>
            </a:pPr>
            <a:r>
              <a:rPr sz="2000" b="1" dirty="0">
                <a:solidFill>
                  <a:srgbClr val="FFFFFF"/>
                </a:solidFill>
                <a:latin typeface="Calibri"/>
                <a:cs typeface="Calibri"/>
              </a:rPr>
              <a:t>C</a:t>
            </a:r>
            <a:r>
              <a:rPr sz="2000" dirty="0">
                <a:solidFill>
                  <a:srgbClr val="FFFFFF"/>
                </a:solidFill>
                <a:latin typeface="Calibri"/>
                <a:cs typeface="Calibri"/>
              </a:rPr>
              <a:t>.</a:t>
            </a:r>
            <a:r>
              <a:rPr sz="2000" spc="-15" dirty="0">
                <a:solidFill>
                  <a:srgbClr val="FFFFFF"/>
                </a:solidFill>
                <a:latin typeface="Calibri"/>
                <a:cs typeface="Calibri"/>
              </a:rPr>
              <a:t> </a:t>
            </a:r>
            <a:r>
              <a:rPr sz="2000" b="1" spc="-10" dirty="0">
                <a:solidFill>
                  <a:srgbClr val="FFFFFF"/>
                </a:solidFill>
                <a:latin typeface="Calibri"/>
                <a:cs typeface="Calibri"/>
              </a:rPr>
              <a:t>Trauma</a:t>
            </a:r>
            <a:r>
              <a:rPr sz="2000" spc="-10" dirty="0">
                <a:solidFill>
                  <a:srgbClr val="FFFFFF"/>
                </a:solidFill>
                <a:latin typeface="Calibri"/>
                <a:cs typeface="Calibri"/>
              </a:rPr>
              <a:t>:</a:t>
            </a:r>
            <a:endParaRPr sz="2000">
              <a:latin typeface="Calibri"/>
              <a:cs typeface="Calibri"/>
            </a:endParaRPr>
          </a:p>
          <a:p>
            <a:pPr marL="549910" indent="-252729">
              <a:lnSpc>
                <a:spcPct val="100000"/>
              </a:lnSpc>
              <a:spcBef>
                <a:spcPts val="250"/>
              </a:spcBef>
              <a:buFont typeface="Calibri"/>
              <a:buAutoNum type="arabicPeriod"/>
              <a:tabLst>
                <a:tab pos="549910" algn="l"/>
              </a:tabLst>
            </a:pPr>
            <a:r>
              <a:rPr sz="2000" spc="-10" dirty="0">
                <a:solidFill>
                  <a:srgbClr val="FFFFFF"/>
                </a:solidFill>
                <a:latin typeface="Calibri"/>
                <a:cs typeface="Calibri"/>
              </a:rPr>
              <a:t>Operative</a:t>
            </a:r>
            <a:r>
              <a:rPr sz="2000" spc="-55" dirty="0">
                <a:solidFill>
                  <a:srgbClr val="FFFFFF"/>
                </a:solidFill>
                <a:latin typeface="Calibri"/>
                <a:cs typeface="Calibri"/>
              </a:rPr>
              <a:t> </a:t>
            </a:r>
            <a:r>
              <a:rPr sz="2000" spc="-10" dirty="0">
                <a:solidFill>
                  <a:srgbClr val="FFFFFF"/>
                </a:solidFill>
                <a:latin typeface="Calibri"/>
                <a:cs typeface="Calibri"/>
              </a:rPr>
              <a:t>trauma</a:t>
            </a:r>
            <a:endParaRPr sz="2000">
              <a:latin typeface="Calibri"/>
              <a:cs typeface="Calibri"/>
            </a:endParaRPr>
          </a:p>
          <a:p>
            <a:pPr marL="545465" indent="-248285">
              <a:lnSpc>
                <a:spcPct val="100000"/>
              </a:lnSpc>
              <a:spcBef>
                <a:spcPts val="270"/>
              </a:spcBef>
              <a:buFont typeface="Calibri"/>
              <a:buAutoNum type="arabicPeriod"/>
              <a:tabLst>
                <a:tab pos="545465" algn="l"/>
              </a:tabLst>
            </a:pPr>
            <a:r>
              <a:rPr sz="2000" spc="-10" dirty="0">
                <a:solidFill>
                  <a:srgbClr val="FFFFFF"/>
                </a:solidFill>
                <a:latin typeface="Calibri"/>
                <a:cs typeface="Calibri"/>
              </a:rPr>
              <a:t>Accidental</a:t>
            </a:r>
            <a:r>
              <a:rPr sz="2000" spc="-50" dirty="0">
                <a:solidFill>
                  <a:srgbClr val="FFFFFF"/>
                </a:solidFill>
                <a:latin typeface="Calibri"/>
                <a:cs typeface="Calibri"/>
              </a:rPr>
              <a:t> </a:t>
            </a:r>
            <a:r>
              <a:rPr sz="2000" spc="-10" dirty="0">
                <a:solidFill>
                  <a:srgbClr val="FFFFFF"/>
                </a:solidFill>
                <a:latin typeface="Calibri"/>
                <a:cs typeface="Calibri"/>
              </a:rPr>
              <a:t>trauma</a:t>
            </a:r>
            <a:endParaRPr sz="2000">
              <a:latin typeface="Calibri"/>
              <a:cs typeface="Calibri"/>
            </a:endParaRPr>
          </a:p>
          <a:p>
            <a:pPr marL="549910" indent="-252729">
              <a:lnSpc>
                <a:spcPct val="100000"/>
              </a:lnSpc>
              <a:spcBef>
                <a:spcPts val="265"/>
              </a:spcBef>
              <a:buAutoNum type="arabicPeriod"/>
              <a:tabLst>
                <a:tab pos="549910" algn="l"/>
              </a:tabLst>
            </a:pPr>
            <a:r>
              <a:rPr sz="2000" b="1" dirty="0">
                <a:solidFill>
                  <a:srgbClr val="FFFFFF"/>
                </a:solidFill>
                <a:latin typeface="Calibri"/>
                <a:cs typeface="Calibri"/>
              </a:rPr>
              <a:t>W</a:t>
            </a:r>
            <a:r>
              <a:rPr sz="2000" dirty="0">
                <a:solidFill>
                  <a:srgbClr val="FFFFFF"/>
                </a:solidFill>
                <a:latin typeface="Calibri"/>
                <a:cs typeface="Calibri"/>
              </a:rPr>
              <a:t>ound</a:t>
            </a:r>
            <a:r>
              <a:rPr sz="2000" spc="-30" dirty="0">
                <a:solidFill>
                  <a:srgbClr val="FFFFFF"/>
                </a:solidFill>
                <a:latin typeface="Calibri"/>
                <a:cs typeface="Calibri"/>
              </a:rPr>
              <a:t> </a:t>
            </a:r>
            <a:r>
              <a:rPr sz="2000" spc="-10" dirty="0">
                <a:solidFill>
                  <a:srgbClr val="FFFFFF"/>
                </a:solidFill>
                <a:latin typeface="Calibri"/>
                <a:cs typeface="Calibri"/>
              </a:rPr>
              <a:t>infection</a:t>
            </a:r>
            <a:endParaRPr sz="20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3" name="object 3"/>
          <p:cNvSpPr txBox="1"/>
          <p:nvPr/>
        </p:nvSpPr>
        <p:spPr>
          <a:xfrm>
            <a:off x="1361694" y="288797"/>
            <a:ext cx="7285355" cy="422275"/>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FFFFFF"/>
                </a:solidFill>
                <a:latin typeface="Calibri"/>
                <a:cs typeface="Calibri"/>
              </a:rPr>
              <a:t>D.</a:t>
            </a:r>
            <a:r>
              <a:rPr sz="2600" b="1" spc="-45" dirty="0">
                <a:solidFill>
                  <a:srgbClr val="FFFFFF"/>
                </a:solidFill>
                <a:latin typeface="Calibri"/>
                <a:cs typeface="Calibri"/>
              </a:rPr>
              <a:t> </a:t>
            </a:r>
            <a:r>
              <a:rPr sz="2600" dirty="0">
                <a:solidFill>
                  <a:srgbClr val="FFFFFF"/>
                </a:solidFill>
                <a:latin typeface="Calibri"/>
                <a:cs typeface="Calibri"/>
              </a:rPr>
              <a:t>Increased</a:t>
            </a:r>
            <a:r>
              <a:rPr sz="2600" spc="-75" dirty="0">
                <a:solidFill>
                  <a:srgbClr val="FFFFFF"/>
                </a:solidFill>
                <a:latin typeface="Calibri"/>
                <a:cs typeface="Calibri"/>
              </a:rPr>
              <a:t> </a:t>
            </a:r>
            <a:r>
              <a:rPr sz="2600" spc="-25" dirty="0">
                <a:solidFill>
                  <a:srgbClr val="FFFFFF"/>
                </a:solidFill>
                <a:latin typeface="Calibri"/>
                <a:cs typeface="Calibri"/>
              </a:rPr>
              <a:t>intra-</a:t>
            </a:r>
            <a:r>
              <a:rPr sz="2600" dirty="0">
                <a:solidFill>
                  <a:srgbClr val="FFFFFF"/>
                </a:solidFill>
                <a:latin typeface="Calibri"/>
                <a:cs typeface="Calibri"/>
              </a:rPr>
              <a:t>abdominal</a:t>
            </a:r>
            <a:r>
              <a:rPr sz="2600" spc="-60" dirty="0">
                <a:solidFill>
                  <a:srgbClr val="FFFFFF"/>
                </a:solidFill>
                <a:latin typeface="Calibri"/>
                <a:cs typeface="Calibri"/>
              </a:rPr>
              <a:t> </a:t>
            </a:r>
            <a:r>
              <a:rPr sz="2600" dirty="0">
                <a:solidFill>
                  <a:srgbClr val="FFFFFF"/>
                </a:solidFill>
                <a:latin typeface="Calibri"/>
                <a:cs typeface="Calibri"/>
              </a:rPr>
              <a:t>pressure</a:t>
            </a:r>
            <a:r>
              <a:rPr sz="2600" spc="-75" dirty="0">
                <a:solidFill>
                  <a:srgbClr val="FFFFFF"/>
                </a:solidFill>
                <a:latin typeface="Calibri"/>
                <a:cs typeface="Calibri"/>
              </a:rPr>
              <a:t> </a:t>
            </a:r>
            <a:r>
              <a:rPr sz="2600" spc="-10" dirty="0">
                <a:solidFill>
                  <a:srgbClr val="FFFFFF"/>
                </a:solidFill>
                <a:latin typeface="Calibri"/>
                <a:cs typeface="Calibri"/>
              </a:rPr>
              <a:t>(Controversial):</a:t>
            </a:r>
            <a:endParaRPr sz="2600">
              <a:latin typeface="Calibri"/>
              <a:cs typeface="Calibri"/>
            </a:endParaRPr>
          </a:p>
        </p:txBody>
      </p:sp>
      <p:sp>
        <p:nvSpPr>
          <p:cNvPr id="4" name="object 4"/>
          <p:cNvSpPr txBox="1"/>
          <p:nvPr/>
        </p:nvSpPr>
        <p:spPr>
          <a:xfrm>
            <a:off x="1308353" y="628903"/>
            <a:ext cx="276225" cy="1105535"/>
          </a:xfrm>
          <a:prstGeom prst="rect">
            <a:avLst/>
          </a:prstGeom>
        </p:spPr>
        <p:txBody>
          <a:bodyPr vert="horz" wrap="square" lIns="0" tIns="13335" rIns="0" bIns="0" rtlCol="0">
            <a:spAutoFit/>
          </a:bodyPr>
          <a:lstStyle/>
          <a:p>
            <a:pPr marL="12700">
              <a:lnSpc>
                <a:spcPts val="2905"/>
              </a:lnSpc>
              <a:spcBef>
                <a:spcPts val="105"/>
              </a:spcBef>
            </a:pPr>
            <a:r>
              <a:rPr sz="2600" spc="-25" dirty="0">
                <a:solidFill>
                  <a:srgbClr val="FF0000"/>
                </a:solidFill>
                <a:latin typeface="Calibri"/>
                <a:cs typeface="Calibri"/>
              </a:rPr>
              <a:t>1.</a:t>
            </a:r>
            <a:endParaRPr sz="2600">
              <a:latin typeface="Calibri"/>
              <a:cs typeface="Calibri"/>
            </a:endParaRPr>
          </a:p>
          <a:p>
            <a:pPr marL="12700">
              <a:lnSpc>
                <a:spcPts val="2690"/>
              </a:lnSpc>
            </a:pPr>
            <a:r>
              <a:rPr sz="2600" spc="-25" dirty="0">
                <a:solidFill>
                  <a:srgbClr val="FF0000"/>
                </a:solidFill>
                <a:latin typeface="Calibri"/>
                <a:cs typeface="Calibri"/>
              </a:rPr>
              <a:t>2.</a:t>
            </a:r>
            <a:endParaRPr sz="2600">
              <a:latin typeface="Calibri"/>
              <a:cs typeface="Calibri"/>
            </a:endParaRPr>
          </a:p>
          <a:p>
            <a:pPr marL="12700">
              <a:lnSpc>
                <a:spcPts val="2905"/>
              </a:lnSpc>
            </a:pPr>
            <a:r>
              <a:rPr sz="2600" spc="-25" dirty="0">
                <a:solidFill>
                  <a:srgbClr val="FF0000"/>
                </a:solidFill>
                <a:latin typeface="Calibri"/>
                <a:cs typeface="Calibri"/>
              </a:rPr>
              <a:t>3.</a:t>
            </a:r>
            <a:endParaRPr sz="2600">
              <a:latin typeface="Calibri"/>
              <a:cs typeface="Calibri"/>
            </a:endParaRPr>
          </a:p>
        </p:txBody>
      </p:sp>
      <p:sp>
        <p:nvSpPr>
          <p:cNvPr id="5" name="object 5"/>
          <p:cNvSpPr txBox="1"/>
          <p:nvPr/>
        </p:nvSpPr>
        <p:spPr>
          <a:xfrm>
            <a:off x="1823466" y="628903"/>
            <a:ext cx="4401820" cy="1105535"/>
          </a:xfrm>
          <a:prstGeom prst="rect">
            <a:avLst/>
          </a:prstGeom>
        </p:spPr>
        <p:txBody>
          <a:bodyPr vert="horz" wrap="square" lIns="0" tIns="13335" rIns="0" bIns="0" rtlCol="0">
            <a:spAutoFit/>
          </a:bodyPr>
          <a:lstStyle/>
          <a:p>
            <a:pPr marL="12700">
              <a:lnSpc>
                <a:spcPts val="2905"/>
              </a:lnSpc>
              <a:spcBef>
                <a:spcPts val="105"/>
              </a:spcBef>
            </a:pPr>
            <a:r>
              <a:rPr sz="2600" dirty="0">
                <a:solidFill>
                  <a:srgbClr val="FFFFFF"/>
                </a:solidFill>
                <a:latin typeface="Calibri"/>
                <a:cs typeface="Calibri"/>
              </a:rPr>
              <a:t>Heavy</a:t>
            </a:r>
            <a:r>
              <a:rPr sz="2600" spc="-45" dirty="0">
                <a:solidFill>
                  <a:srgbClr val="FFFFFF"/>
                </a:solidFill>
                <a:latin typeface="Calibri"/>
                <a:cs typeface="Calibri"/>
              </a:rPr>
              <a:t> </a:t>
            </a:r>
            <a:r>
              <a:rPr sz="2600" spc="-10" dirty="0">
                <a:solidFill>
                  <a:srgbClr val="FFFFFF"/>
                </a:solidFill>
                <a:latin typeface="Calibri"/>
                <a:cs typeface="Calibri"/>
              </a:rPr>
              <a:t>lifting</a:t>
            </a:r>
            <a:endParaRPr sz="2600">
              <a:latin typeface="Calibri"/>
              <a:cs typeface="Calibri"/>
            </a:endParaRPr>
          </a:p>
          <a:p>
            <a:pPr marL="12700" marR="5080">
              <a:lnSpc>
                <a:spcPts val="2690"/>
              </a:lnSpc>
              <a:spcBef>
                <a:spcPts val="229"/>
              </a:spcBef>
            </a:pPr>
            <a:r>
              <a:rPr sz="2600" dirty="0">
                <a:solidFill>
                  <a:srgbClr val="FFFFFF"/>
                </a:solidFill>
                <a:latin typeface="Calibri"/>
                <a:cs typeface="Calibri"/>
              </a:rPr>
              <a:t>Coughing,</a:t>
            </a:r>
            <a:r>
              <a:rPr sz="2600" spc="-15" dirty="0">
                <a:solidFill>
                  <a:srgbClr val="FFFFFF"/>
                </a:solidFill>
                <a:latin typeface="Calibri"/>
                <a:cs typeface="Calibri"/>
              </a:rPr>
              <a:t> </a:t>
            </a:r>
            <a:r>
              <a:rPr sz="2600" dirty="0">
                <a:solidFill>
                  <a:srgbClr val="FFFFFF"/>
                </a:solidFill>
                <a:latin typeface="Calibri"/>
                <a:cs typeface="Calibri"/>
              </a:rPr>
              <a:t>asthma,</a:t>
            </a:r>
            <a:r>
              <a:rPr sz="2600" spc="-35" dirty="0">
                <a:solidFill>
                  <a:srgbClr val="FFFFFF"/>
                </a:solidFill>
                <a:latin typeface="Calibri"/>
                <a:cs typeface="Calibri"/>
              </a:rPr>
              <a:t> </a:t>
            </a:r>
            <a:r>
              <a:rPr sz="2600" dirty="0">
                <a:solidFill>
                  <a:srgbClr val="FFFFFF"/>
                </a:solidFill>
                <a:latin typeface="Calibri"/>
                <a:cs typeface="Calibri"/>
              </a:rPr>
              <a:t>and</a:t>
            </a:r>
            <a:r>
              <a:rPr sz="2600" spc="-15" dirty="0">
                <a:solidFill>
                  <a:srgbClr val="FFFFFF"/>
                </a:solidFill>
                <a:latin typeface="Calibri"/>
                <a:cs typeface="Calibri"/>
              </a:rPr>
              <a:t> </a:t>
            </a:r>
            <a:r>
              <a:rPr sz="2600" spc="-20" dirty="0">
                <a:solidFill>
                  <a:srgbClr val="FFFFFF"/>
                </a:solidFill>
                <a:latin typeface="Calibri"/>
                <a:cs typeface="Calibri"/>
              </a:rPr>
              <a:t>COPD </a:t>
            </a:r>
            <a:r>
              <a:rPr sz="2600" dirty="0">
                <a:solidFill>
                  <a:srgbClr val="FFFFFF"/>
                </a:solidFill>
                <a:latin typeface="Calibri"/>
                <a:cs typeface="Calibri"/>
              </a:rPr>
              <a:t>Bladder</a:t>
            </a:r>
            <a:r>
              <a:rPr sz="2600" spc="-40" dirty="0">
                <a:solidFill>
                  <a:srgbClr val="FFFFFF"/>
                </a:solidFill>
                <a:latin typeface="Calibri"/>
                <a:cs typeface="Calibri"/>
              </a:rPr>
              <a:t> </a:t>
            </a:r>
            <a:r>
              <a:rPr sz="2600" dirty="0">
                <a:solidFill>
                  <a:srgbClr val="FFFFFF"/>
                </a:solidFill>
                <a:latin typeface="Calibri"/>
                <a:cs typeface="Calibri"/>
              </a:rPr>
              <a:t>outlet</a:t>
            </a:r>
            <a:r>
              <a:rPr sz="2600" spc="-30" dirty="0">
                <a:solidFill>
                  <a:srgbClr val="FFFFFF"/>
                </a:solidFill>
                <a:latin typeface="Calibri"/>
                <a:cs typeface="Calibri"/>
              </a:rPr>
              <a:t> </a:t>
            </a:r>
            <a:r>
              <a:rPr sz="2600" spc="-10" dirty="0">
                <a:solidFill>
                  <a:srgbClr val="FFFFFF"/>
                </a:solidFill>
                <a:latin typeface="Calibri"/>
                <a:cs typeface="Calibri"/>
              </a:rPr>
              <a:t>obstruction</a:t>
            </a:r>
            <a:r>
              <a:rPr sz="2600" spc="-30" dirty="0">
                <a:solidFill>
                  <a:srgbClr val="FFFFFF"/>
                </a:solidFill>
                <a:latin typeface="Calibri"/>
                <a:cs typeface="Calibri"/>
              </a:rPr>
              <a:t> </a:t>
            </a:r>
            <a:r>
              <a:rPr sz="2600" spc="-10" dirty="0">
                <a:solidFill>
                  <a:srgbClr val="FFFFFF"/>
                </a:solidFill>
                <a:latin typeface="Calibri"/>
                <a:cs typeface="Calibri"/>
              </a:rPr>
              <a:t>(BPH)</a:t>
            </a:r>
            <a:endParaRPr sz="2600">
              <a:latin typeface="Calibri"/>
              <a:cs typeface="Calibri"/>
            </a:endParaRPr>
          </a:p>
        </p:txBody>
      </p:sp>
      <p:sp>
        <p:nvSpPr>
          <p:cNvPr id="6" name="object 6"/>
          <p:cNvSpPr txBox="1"/>
          <p:nvPr/>
        </p:nvSpPr>
        <p:spPr>
          <a:xfrm>
            <a:off x="1308353" y="1651507"/>
            <a:ext cx="276225" cy="1445260"/>
          </a:xfrm>
          <a:prstGeom prst="rect">
            <a:avLst/>
          </a:prstGeom>
        </p:spPr>
        <p:txBody>
          <a:bodyPr vert="horz" wrap="square" lIns="0" tIns="13335" rIns="0" bIns="0" rtlCol="0">
            <a:spAutoFit/>
          </a:bodyPr>
          <a:lstStyle/>
          <a:p>
            <a:pPr marL="12700">
              <a:lnSpc>
                <a:spcPts val="2905"/>
              </a:lnSpc>
              <a:spcBef>
                <a:spcPts val="105"/>
              </a:spcBef>
            </a:pPr>
            <a:r>
              <a:rPr sz="2600" spc="-25" dirty="0">
                <a:solidFill>
                  <a:srgbClr val="FF0000"/>
                </a:solidFill>
                <a:latin typeface="Calibri"/>
                <a:cs typeface="Calibri"/>
              </a:rPr>
              <a:t>4.</a:t>
            </a:r>
            <a:endParaRPr sz="2600">
              <a:latin typeface="Calibri"/>
              <a:cs typeface="Calibri"/>
            </a:endParaRPr>
          </a:p>
          <a:p>
            <a:pPr marL="12700">
              <a:lnSpc>
                <a:spcPts val="2690"/>
              </a:lnSpc>
            </a:pPr>
            <a:r>
              <a:rPr sz="2600" spc="-25" dirty="0">
                <a:solidFill>
                  <a:srgbClr val="FF0000"/>
                </a:solidFill>
                <a:latin typeface="Calibri"/>
                <a:cs typeface="Calibri"/>
              </a:rPr>
              <a:t>5.</a:t>
            </a:r>
            <a:endParaRPr sz="2600">
              <a:latin typeface="Calibri"/>
              <a:cs typeface="Calibri"/>
            </a:endParaRPr>
          </a:p>
          <a:p>
            <a:pPr marL="12700">
              <a:lnSpc>
                <a:spcPts val="2685"/>
              </a:lnSpc>
            </a:pPr>
            <a:r>
              <a:rPr sz="2600" spc="-25" dirty="0">
                <a:solidFill>
                  <a:srgbClr val="FF0000"/>
                </a:solidFill>
                <a:latin typeface="Calibri"/>
                <a:cs typeface="Calibri"/>
              </a:rPr>
              <a:t>6.</a:t>
            </a:r>
            <a:endParaRPr sz="2600">
              <a:latin typeface="Calibri"/>
              <a:cs typeface="Calibri"/>
            </a:endParaRPr>
          </a:p>
          <a:p>
            <a:pPr marL="12700">
              <a:lnSpc>
                <a:spcPts val="2900"/>
              </a:lnSpc>
            </a:pPr>
            <a:r>
              <a:rPr sz="2600" spc="-25" dirty="0">
                <a:solidFill>
                  <a:srgbClr val="FF0000"/>
                </a:solidFill>
                <a:latin typeface="Calibri"/>
                <a:cs typeface="Calibri"/>
              </a:rPr>
              <a:t>7.</a:t>
            </a:r>
            <a:endParaRPr sz="2600">
              <a:latin typeface="Calibri"/>
              <a:cs typeface="Calibri"/>
            </a:endParaRPr>
          </a:p>
        </p:txBody>
      </p:sp>
      <p:sp>
        <p:nvSpPr>
          <p:cNvPr id="7" name="object 7"/>
          <p:cNvSpPr txBox="1"/>
          <p:nvPr/>
        </p:nvSpPr>
        <p:spPr>
          <a:xfrm>
            <a:off x="1823466" y="1651507"/>
            <a:ext cx="4545965" cy="1445260"/>
          </a:xfrm>
          <a:prstGeom prst="rect">
            <a:avLst/>
          </a:prstGeom>
        </p:spPr>
        <p:txBody>
          <a:bodyPr vert="horz" wrap="square" lIns="0" tIns="13335" rIns="0" bIns="0" rtlCol="0">
            <a:spAutoFit/>
          </a:bodyPr>
          <a:lstStyle/>
          <a:p>
            <a:pPr marL="12700">
              <a:lnSpc>
                <a:spcPts val="2905"/>
              </a:lnSpc>
              <a:spcBef>
                <a:spcPts val="105"/>
              </a:spcBef>
            </a:pPr>
            <a:r>
              <a:rPr sz="2600" dirty="0">
                <a:solidFill>
                  <a:srgbClr val="FFFFFF"/>
                </a:solidFill>
                <a:latin typeface="Calibri"/>
                <a:cs typeface="Calibri"/>
              </a:rPr>
              <a:t>Prior</a:t>
            </a:r>
            <a:r>
              <a:rPr sz="2600" spc="-55" dirty="0">
                <a:solidFill>
                  <a:srgbClr val="FFFFFF"/>
                </a:solidFill>
                <a:latin typeface="Calibri"/>
                <a:cs typeface="Calibri"/>
              </a:rPr>
              <a:t> </a:t>
            </a:r>
            <a:r>
              <a:rPr sz="2600" spc="-10" dirty="0">
                <a:solidFill>
                  <a:srgbClr val="FFFFFF"/>
                </a:solidFill>
                <a:latin typeface="Calibri"/>
                <a:cs typeface="Calibri"/>
              </a:rPr>
              <a:t>pregnancy</a:t>
            </a:r>
            <a:endParaRPr sz="2600">
              <a:latin typeface="Calibri"/>
              <a:cs typeface="Calibri"/>
            </a:endParaRPr>
          </a:p>
          <a:p>
            <a:pPr marL="86995" marR="5080">
              <a:lnSpc>
                <a:spcPts val="2690"/>
              </a:lnSpc>
              <a:spcBef>
                <a:spcPts val="229"/>
              </a:spcBef>
            </a:pPr>
            <a:r>
              <a:rPr sz="2600" dirty="0">
                <a:solidFill>
                  <a:srgbClr val="FFFFFF"/>
                </a:solidFill>
                <a:latin typeface="Calibri"/>
                <a:cs typeface="Calibri"/>
              </a:rPr>
              <a:t>Ascites</a:t>
            </a:r>
            <a:r>
              <a:rPr sz="2600" spc="-80" dirty="0">
                <a:solidFill>
                  <a:srgbClr val="FFFFFF"/>
                </a:solidFill>
                <a:latin typeface="Calibri"/>
                <a:cs typeface="Calibri"/>
              </a:rPr>
              <a:t> </a:t>
            </a:r>
            <a:r>
              <a:rPr sz="2600" dirty="0">
                <a:solidFill>
                  <a:srgbClr val="FFFFFF"/>
                </a:solidFill>
                <a:latin typeface="Calibri"/>
                <a:cs typeface="Calibri"/>
              </a:rPr>
              <a:t>and</a:t>
            </a:r>
            <a:r>
              <a:rPr sz="2600" spc="-30" dirty="0">
                <a:solidFill>
                  <a:srgbClr val="FFFFFF"/>
                </a:solidFill>
                <a:latin typeface="Calibri"/>
                <a:cs typeface="Calibri"/>
              </a:rPr>
              <a:t> </a:t>
            </a:r>
            <a:r>
              <a:rPr sz="2600" dirty="0">
                <a:solidFill>
                  <a:srgbClr val="FFFFFF"/>
                </a:solidFill>
                <a:latin typeface="Calibri"/>
                <a:cs typeface="Calibri"/>
              </a:rPr>
              <a:t>abdominal</a:t>
            </a:r>
            <a:r>
              <a:rPr sz="2600" spc="-15" dirty="0">
                <a:solidFill>
                  <a:srgbClr val="FFFFFF"/>
                </a:solidFill>
                <a:latin typeface="Calibri"/>
                <a:cs typeface="Calibri"/>
              </a:rPr>
              <a:t> </a:t>
            </a:r>
            <a:r>
              <a:rPr sz="2600" spc="-10" dirty="0">
                <a:solidFill>
                  <a:srgbClr val="FFFFFF"/>
                </a:solidFill>
                <a:latin typeface="Calibri"/>
                <a:cs typeface="Calibri"/>
              </a:rPr>
              <a:t>distention Obesity</a:t>
            </a:r>
            <a:endParaRPr sz="2600">
              <a:latin typeface="Calibri"/>
              <a:cs typeface="Calibri"/>
            </a:endParaRPr>
          </a:p>
          <a:p>
            <a:pPr marL="86995">
              <a:lnSpc>
                <a:spcPts val="2660"/>
              </a:lnSpc>
            </a:pPr>
            <a:r>
              <a:rPr sz="2600" dirty="0">
                <a:solidFill>
                  <a:srgbClr val="FFFFFF"/>
                </a:solidFill>
                <a:latin typeface="Calibri"/>
                <a:cs typeface="Calibri"/>
              </a:rPr>
              <a:t>Peritoneal</a:t>
            </a:r>
            <a:r>
              <a:rPr sz="2600" spc="-135" dirty="0">
                <a:solidFill>
                  <a:srgbClr val="FFFFFF"/>
                </a:solidFill>
                <a:latin typeface="Calibri"/>
                <a:cs typeface="Calibri"/>
              </a:rPr>
              <a:t> </a:t>
            </a:r>
            <a:r>
              <a:rPr sz="2600" spc="-10" dirty="0">
                <a:solidFill>
                  <a:srgbClr val="FFFFFF"/>
                </a:solidFill>
                <a:latin typeface="Calibri"/>
                <a:cs typeface="Calibri"/>
              </a:rPr>
              <a:t>dialysis</a:t>
            </a:r>
            <a:endParaRPr sz="2600">
              <a:latin typeface="Calibri"/>
              <a:cs typeface="Calibri"/>
            </a:endParaRPr>
          </a:p>
        </p:txBody>
      </p:sp>
      <p:sp>
        <p:nvSpPr>
          <p:cNvPr id="8" name="object 8"/>
          <p:cNvSpPr txBox="1"/>
          <p:nvPr/>
        </p:nvSpPr>
        <p:spPr>
          <a:xfrm>
            <a:off x="1000760" y="3015742"/>
            <a:ext cx="7619365" cy="2468245"/>
          </a:xfrm>
          <a:prstGeom prst="rect">
            <a:avLst/>
          </a:prstGeom>
        </p:spPr>
        <p:txBody>
          <a:bodyPr vert="horz" wrap="square" lIns="0" tIns="13335" rIns="0" bIns="0" rtlCol="0">
            <a:spAutoFit/>
          </a:bodyPr>
          <a:lstStyle/>
          <a:p>
            <a:pPr marL="320040">
              <a:lnSpc>
                <a:spcPts val="2905"/>
              </a:lnSpc>
              <a:spcBef>
                <a:spcPts val="105"/>
              </a:spcBef>
            </a:pPr>
            <a:r>
              <a:rPr sz="2600" dirty="0">
                <a:solidFill>
                  <a:srgbClr val="FFFFFF"/>
                </a:solidFill>
                <a:latin typeface="Calibri"/>
                <a:cs typeface="Calibri"/>
              </a:rPr>
              <a:t>E.</a:t>
            </a:r>
            <a:r>
              <a:rPr sz="2600" spc="-85" dirty="0">
                <a:solidFill>
                  <a:srgbClr val="FFFFFF"/>
                </a:solidFill>
                <a:latin typeface="Calibri"/>
                <a:cs typeface="Calibri"/>
              </a:rPr>
              <a:t> </a:t>
            </a:r>
            <a:r>
              <a:rPr sz="2600" dirty="0">
                <a:solidFill>
                  <a:srgbClr val="FFFFFF"/>
                </a:solidFill>
                <a:latin typeface="Calibri"/>
                <a:cs typeface="Calibri"/>
              </a:rPr>
              <a:t>Metabolic</a:t>
            </a:r>
            <a:r>
              <a:rPr sz="2600" spc="-85" dirty="0">
                <a:solidFill>
                  <a:srgbClr val="FFFFFF"/>
                </a:solidFill>
                <a:latin typeface="Calibri"/>
                <a:cs typeface="Calibri"/>
              </a:rPr>
              <a:t> </a:t>
            </a:r>
            <a:r>
              <a:rPr sz="2600" spc="-10" dirty="0">
                <a:solidFill>
                  <a:srgbClr val="FFFFFF"/>
                </a:solidFill>
                <a:latin typeface="Calibri"/>
                <a:cs typeface="Calibri"/>
              </a:rPr>
              <a:t>factors:</a:t>
            </a:r>
            <a:r>
              <a:rPr sz="2600" spc="-75" dirty="0">
                <a:solidFill>
                  <a:srgbClr val="FFFFFF"/>
                </a:solidFill>
                <a:latin typeface="Calibri"/>
                <a:cs typeface="Calibri"/>
              </a:rPr>
              <a:t> </a:t>
            </a:r>
            <a:r>
              <a:rPr sz="2600" spc="-10" dirty="0">
                <a:solidFill>
                  <a:srgbClr val="FFFFFF"/>
                </a:solidFill>
                <a:latin typeface="Calibri"/>
                <a:cs typeface="Calibri"/>
              </a:rPr>
              <a:t>Defective</a:t>
            </a:r>
            <a:r>
              <a:rPr sz="2600" spc="-110" dirty="0">
                <a:solidFill>
                  <a:srgbClr val="FFFFFF"/>
                </a:solidFill>
                <a:latin typeface="Calibri"/>
                <a:cs typeface="Calibri"/>
              </a:rPr>
              <a:t> </a:t>
            </a:r>
            <a:r>
              <a:rPr sz="2600" dirty="0">
                <a:solidFill>
                  <a:srgbClr val="FFFFFF"/>
                </a:solidFill>
                <a:latin typeface="Calibri"/>
                <a:cs typeface="Calibri"/>
              </a:rPr>
              <a:t>collagen</a:t>
            </a:r>
            <a:r>
              <a:rPr sz="2600" spc="-90" dirty="0">
                <a:solidFill>
                  <a:srgbClr val="FFFFFF"/>
                </a:solidFill>
                <a:latin typeface="Calibri"/>
                <a:cs typeface="Calibri"/>
              </a:rPr>
              <a:t> </a:t>
            </a:r>
            <a:r>
              <a:rPr sz="2600" spc="-10" dirty="0">
                <a:solidFill>
                  <a:srgbClr val="FFFFFF"/>
                </a:solidFill>
                <a:latin typeface="Calibri"/>
                <a:cs typeface="Calibri"/>
              </a:rPr>
              <a:t>ultrastructure:</a:t>
            </a:r>
            <a:endParaRPr sz="2600">
              <a:latin typeface="Calibri"/>
              <a:cs typeface="Calibri"/>
            </a:endParaRPr>
          </a:p>
          <a:p>
            <a:pPr marL="662940" indent="-342900">
              <a:lnSpc>
                <a:spcPts val="2680"/>
              </a:lnSpc>
              <a:buChar char="•"/>
              <a:tabLst>
                <a:tab pos="662940" algn="l"/>
              </a:tabLst>
            </a:pPr>
            <a:r>
              <a:rPr sz="2600" dirty="0">
                <a:solidFill>
                  <a:srgbClr val="FFFFFF"/>
                </a:solidFill>
                <a:latin typeface="Calibri"/>
                <a:cs typeface="Calibri"/>
              </a:rPr>
              <a:t>Increased</a:t>
            </a:r>
            <a:r>
              <a:rPr sz="2600" spc="-100" dirty="0">
                <a:solidFill>
                  <a:srgbClr val="FFFFFF"/>
                </a:solidFill>
                <a:latin typeface="Calibri"/>
                <a:cs typeface="Calibri"/>
              </a:rPr>
              <a:t> </a:t>
            </a:r>
            <a:r>
              <a:rPr sz="2600" spc="-25" dirty="0">
                <a:solidFill>
                  <a:srgbClr val="FFFFFF"/>
                </a:solidFill>
                <a:latin typeface="Calibri"/>
                <a:cs typeface="Calibri"/>
              </a:rPr>
              <a:t>age</a:t>
            </a:r>
            <a:endParaRPr sz="2600">
              <a:latin typeface="Calibri"/>
              <a:cs typeface="Calibri"/>
            </a:endParaRPr>
          </a:p>
          <a:p>
            <a:pPr marL="777240" indent="-457200">
              <a:lnSpc>
                <a:spcPts val="2685"/>
              </a:lnSpc>
              <a:buFont typeface="Arial MT"/>
              <a:buChar char="•"/>
              <a:tabLst>
                <a:tab pos="777240" algn="l"/>
              </a:tabLst>
            </a:pPr>
            <a:r>
              <a:rPr sz="2600" spc="-10" dirty="0">
                <a:solidFill>
                  <a:srgbClr val="FFFFFF"/>
                </a:solidFill>
                <a:latin typeface="Calibri"/>
                <a:cs typeface="Calibri"/>
              </a:rPr>
              <a:t>Diabetes</a:t>
            </a:r>
            <a:endParaRPr sz="2600">
              <a:latin typeface="Calibri"/>
              <a:cs typeface="Calibri"/>
            </a:endParaRPr>
          </a:p>
          <a:p>
            <a:pPr marL="662940" indent="-342900">
              <a:lnSpc>
                <a:spcPts val="2690"/>
              </a:lnSpc>
              <a:buChar char="•"/>
              <a:tabLst>
                <a:tab pos="662940" algn="l"/>
              </a:tabLst>
            </a:pPr>
            <a:r>
              <a:rPr sz="2600" spc="-10" dirty="0">
                <a:solidFill>
                  <a:srgbClr val="FFFFFF"/>
                </a:solidFill>
                <a:latin typeface="Calibri"/>
                <a:cs typeface="Calibri"/>
              </a:rPr>
              <a:t>Smoking</a:t>
            </a:r>
            <a:endParaRPr sz="2600">
              <a:latin typeface="Calibri"/>
              <a:cs typeface="Calibri"/>
            </a:endParaRPr>
          </a:p>
          <a:p>
            <a:pPr marL="662940" indent="-342900">
              <a:lnSpc>
                <a:spcPts val="2680"/>
              </a:lnSpc>
              <a:buChar char="•"/>
              <a:tabLst>
                <a:tab pos="662940" algn="l"/>
              </a:tabLst>
            </a:pPr>
            <a:r>
              <a:rPr sz="2600" dirty="0">
                <a:solidFill>
                  <a:srgbClr val="FFFFFF"/>
                </a:solidFill>
                <a:latin typeface="Calibri"/>
                <a:cs typeface="Calibri"/>
              </a:rPr>
              <a:t>Lower</a:t>
            </a:r>
            <a:r>
              <a:rPr sz="2600" spc="-35" dirty="0">
                <a:solidFill>
                  <a:srgbClr val="FFFFFF"/>
                </a:solidFill>
                <a:latin typeface="Calibri"/>
                <a:cs typeface="Calibri"/>
              </a:rPr>
              <a:t> </a:t>
            </a:r>
            <a:r>
              <a:rPr sz="2600" spc="-10" dirty="0">
                <a:solidFill>
                  <a:srgbClr val="FFFFFF"/>
                </a:solidFill>
                <a:latin typeface="Calibri"/>
                <a:cs typeface="Calibri"/>
              </a:rPr>
              <a:t>body-</a:t>
            </a:r>
            <a:r>
              <a:rPr sz="2600" dirty="0">
                <a:solidFill>
                  <a:srgbClr val="FFFFFF"/>
                </a:solidFill>
                <a:latin typeface="Calibri"/>
                <a:cs typeface="Calibri"/>
              </a:rPr>
              <a:t>mass</a:t>
            </a:r>
            <a:r>
              <a:rPr sz="2600" spc="-50" dirty="0">
                <a:solidFill>
                  <a:srgbClr val="FFFFFF"/>
                </a:solidFill>
                <a:latin typeface="Calibri"/>
                <a:cs typeface="Calibri"/>
              </a:rPr>
              <a:t> </a:t>
            </a:r>
            <a:r>
              <a:rPr sz="2600" spc="-20" dirty="0">
                <a:solidFill>
                  <a:srgbClr val="FFFFFF"/>
                </a:solidFill>
                <a:latin typeface="Calibri"/>
                <a:cs typeface="Calibri"/>
              </a:rPr>
              <a:t>index</a:t>
            </a:r>
            <a:endParaRPr sz="2600">
              <a:latin typeface="Calibri"/>
              <a:cs typeface="Calibri"/>
            </a:endParaRPr>
          </a:p>
          <a:p>
            <a:pPr marL="662940" indent="-342900">
              <a:lnSpc>
                <a:spcPts val="2680"/>
              </a:lnSpc>
              <a:buChar char="•"/>
              <a:tabLst>
                <a:tab pos="662940" algn="l"/>
              </a:tabLst>
            </a:pPr>
            <a:r>
              <a:rPr sz="2600" dirty="0">
                <a:solidFill>
                  <a:srgbClr val="FFFFFF"/>
                </a:solidFill>
                <a:latin typeface="Calibri"/>
                <a:cs typeface="Calibri"/>
              </a:rPr>
              <a:t>Hiatus</a:t>
            </a:r>
            <a:r>
              <a:rPr sz="2600" spc="-70" dirty="0">
                <a:solidFill>
                  <a:srgbClr val="FFFFFF"/>
                </a:solidFill>
                <a:latin typeface="Calibri"/>
                <a:cs typeface="Calibri"/>
              </a:rPr>
              <a:t> </a:t>
            </a:r>
            <a:r>
              <a:rPr sz="2600" spc="-10" dirty="0">
                <a:solidFill>
                  <a:srgbClr val="FFFFFF"/>
                </a:solidFill>
                <a:latin typeface="Calibri"/>
                <a:cs typeface="Calibri"/>
              </a:rPr>
              <a:t>hernia</a:t>
            </a:r>
            <a:endParaRPr sz="2600">
              <a:latin typeface="Calibri"/>
              <a:cs typeface="Calibri"/>
            </a:endParaRPr>
          </a:p>
          <a:p>
            <a:pPr marL="12700">
              <a:lnSpc>
                <a:spcPts val="2905"/>
              </a:lnSpc>
              <a:tabLst>
                <a:tab pos="320040" algn="l"/>
                <a:tab pos="662940" algn="l"/>
                <a:tab pos="3944620" algn="l"/>
              </a:tabLst>
            </a:pPr>
            <a:r>
              <a:rPr sz="2600" u="sng" dirty="0">
                <a:solidFill>
                  <a:srgbClr val="FFFFFF"/>
                </a:solidFill>
                <a:uFill>
                  <a:solidFill>
                    <a:srgbClr val="EC7C30"/>
                  </a:solidFill>
                </a:uFill>
                <a:latin typeface="Times New Roman"/>
                <a:cs typeface="Times New Roman"/>
              </a:rPr>
              <a:t>	</a:t>
            </a:r>
            <a:r>
              <a:rPr sz="2600" u="sng" spc="-50" dirty="0">
                <a:solidFill>
                  <a:srgbClr val="FFFFFF"/>
                </a:solidFill>
                <a:uFill>
                  <a:solidFill>
                    <a:srgbClr val="EC7C30"/>
                  </a:solidFill>
                </a:uFill>
                <a:latin typeface="Calibri"/>
                <a:cs typeface="Calibri"/>
              </a:rPr>
              <a:t>•</a:t>
            </a:r>
            <a:r>
              <a:rPr sz="2600" u="sng" dirty="0">
                <a:solidFill>
                  <a:srgbClr val="FFFFFF"/>
                </a:solidFill>
                <a:uFill>
                  <a:solidFill>
                    <a:srgbClr val="EC7C30"/>
                  </a:solidFill>
                </a:uFill>
                <a:latin typeface="Calibri"/>
                <a:cs typeface="Calibri"/>
              </a:rPr>
              <a:t>	Sleep</a:t>
            </a:r>
            <a:r>
              <a:rPr sz="2600" u="sng" spc="-50" dirty="0">
                <a:solidFill>
                  <a:srgbClr val="FFFFFF"/>
                </a:solidFill>
                <a:uFill>
                  <a:solidFill>
                    <a:srgbClr val="EC7C30"/>
                  </a:solidFill>
                </a:uFill>
                <a:latin typeface="Calibri"/>
                <a:cs typeface="Calibri"/>
              </a:rPr>
              <a:t> </a:t>
            </a:r>
            <a:r>
              <a:rPr sz="2600" u="sng" spc="-10" dirty="0">
                <a:solidFill>
                  <a:srgbClr val="FFFFFF"/>
                </a:solidFill>
                <a:uFill>
                  <a:solidFill>
                    <a:srgbClr val="EC7C30"/>
                  </a:solidFill>
                </a:uFill>
                <a:latin typeface="Calibri"/>
                <a:cs typeface="Calibri"/>
              </a:rPr>
              <a:t>apnea</a:t>
            </a:r>
            <a:r>
              <a:rPr sz="2600" u="sng" dirty="0">
                <a:solidFill>
                  <a:srgbClr val="FFFFFF"/>
                </a:solidFill>
                <a:uFill>
                  <a:solidFill>
                    <a:srgbClr val="EC7C30"/>
                  </a:solidFill>
                </a:uFill>
                <a:latin typeface="Calibri"/>
                <a:cs typeface="Calibri"/>
              </a:rPr>
              <a:t>	</a:t>
            </a:r>
            <a:endParaRPr sz="26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7512" y="2350007"/>
            <a:ext cx="3207385" cy="2326640"/>
            <a:chOff x="667512" y="2350007"/>
            <a:chExt cx="3207385" cy="2326640"/>
          </a:xfrm>
        </p:grpSpPr>
        <p:pic>
          <p:nvPicPr>
            <p:cNvPr id="3" name="object 3"/>
            <p:cNvPicPr/>
            <p:nvPr/>
          </p:nvPicPr>
          <p:blipFill>
            <a:blip r:embed="rId2" cstate="print"/>
            <a:stretch>
              <a:fillRect/>
            </a:stretch>
          </p:blipFill>
          <p:spPr>
            <a:xfrm>
              <a:off x="667512" y="2350007"/>
              <a:ext cx="2939034" cy="1558289"/>
            </a:xfrm>
            <a:prstGeom prst="rect">
              <a:avLst/>
            </a:prstGeom>
          </p:spPr>
        </p:pic>
        <p:pic>
          <p:nvPicPr>
            <p:cNvPr id="4" name="object 4"/>
            <p:cNvPicPr/>
            <p:nvPr/>
          </p:nvPicPr>
          <p:blipFill>
            <a:blip r:embed="rId3" cstate="print"/>
            <a:stretch>
              <a:fillRect/>
            </a:stretch>
          </p:blipFill>
          <p:spPr>
            <a:xfrm>
              <a:off x="667512" y="3118103"/>
              <a:ext cx="3207258" cy="1558290"/>
            </a:xfrm>
            <a:prstGeom prst="rect">
              <a:avLst/>
            </a:prstGeom>
          </p:spPr>
        </p:pic>
      </p:grpSp>
      <p:sp>
        <p:nvSpPr>
          <p:cNvPr id="5" name="object 5"/>
          <p:cNvSpPr txBox="1">
            <a:spLocks noGrp="1"/>
          </p:cNvSpPr>
          <p:nvPr>
            <p:ph type="title"/>
          </p:nvPr>
        </p:nvSpPr>
        <p:spPr>
          <a:prstGeom prst="rect">
            <a:avLst/>
          </a:prstGeom>
        </p:spPr>
        <p:txBody>
          <a:bodyPr vert="horz" wrap="square" lIns="0" tIns="495427" rIns="0" bIns="0" rtlCol="0">
            <a:spAutoFit/>
          </a:bodyPr>
          <a:lstStyle/>
          <a:p>
            <a:pPr marL="12700" marR="5080">
              <a:lnSpc>
                <a:spcPts val="6050"/>
              </a:lnSpc>
              <a:spcBef>
                <a:spcPts val="865"/>
              </a:spcBef>
            </a:pPr>
            <a:r>
              <a:rPr sz="5600" spc="-10" dirty="0"/>
              <a:t>Hernia </a:t>
            </a:r>
            <a:r>
              <a:rPr sz="5600" spc="-55" dirty="0"/>
              <a:t>Composition</a:t>
            </a:r>
            <a:endParaRPr sz="5600"/>
          </a:p>
        </p:txBody>
      </p:sp>
      <p:sp>
        <p:nvSpPr>
          <p:cNvPr id="6" name="object 6"/>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7" name="object 7"/>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8" name="object 8"/>
          <p:cNvSpPr txBox="1"/>
          <p:nvPr/>
        </p:nvSpPr>
        <p:spPr>
          <a:xfrm>
            <a:off x="6175628" y="2527452"/>
            <a:ext cx="4124960" cy="1560195"/>
          </a:xfrm>
          <a:prstGeom prst="rect">
            <a:avLst/>
          </a:prstGeom>
        </p:spPr>
        <p:txBody>
          <a:bodyPr vert="horz" wrap="square" lIns="0" tIns="97790" rIns="0" bIns="0" rtlCol="0">
            <a:spAutoFit/>
          </a:bodyPr>
          <a:lstStyle/>
          <a:p>
            <a:pPr marL="527685" indent="-514984">
              <a:lnSpc>
                <a:spcPct val="100000"/>
              </a:lnSpc>
              <a:spcBef>
                <a:spcPts val="770"/>
              </a:spcBef>
              <a:buClr>
                <a:srgbClr val="FF0000"/>
              </a:buClr>
              <a:buAutoNum type="arabicPeriod"/>
              <a:tabLst>
                <a:tab pos="527685" algn="l"/>
              </a:tabLst>
            </a:pPr>
            <a:r>
              <a:rPr sz="2800" dirty="0">
                <a:solidFill>
                  <a:srgbClr val="FFFFFF"/>
                </a:solidFill>
                <a:latin typeface="Calibri"/>
                <a:cs typeface="Calibri"/>
              </a:rPr>
              <a:t>The</a:t>
            </a:r>
            <a:r>
              <a:rPr sz="2800" spc="-45" dirty="0">
                <a:solidFill>
                  <a:srgbClr val="FFFFFF"/>
                </a:solidFill>
                <a:latin typeface="Calibri"/>
                <a:cs typeface="Calibri"/>
              </a:rPr>
              <a:t> </a:t>
            </a:r>
            <a:r>
              <a:rPr sz="2800" b="1" spc="-20" dirty="0">
                <a:solidFill>
                  <a:srgbClr val="FFFFFF"/>
                </a:solidFill>
                <a:latin typeface="Calibri"/>
                <a:cs typeface="Calibri"/>
              </a:rPr>
              <a:t>sac</a:t>
            </a:r>
            <a:r>
              <a:rPr sz="2800" spc="-20" dirty="0">
                <a:solidFill>
                  <a:srgbClr val="FFFFFF"/>
                </a:solidFill>
                <a:latin typeface="Calibri"/>
                <a:cs typeface="Calibri"/>
              </a:rPr>
              <a:t>.</a:t>
            </a:r>
            <a:endParaRPr sz="2800">
              <a:latin typeface="Calibri"/>
              <a:cs typeface="Calibri"/>
            </a:endParaRPr>
          </a:p>
          <a:p>
            <a:pPr marL="527685" indent="-514984">
              <a:lnSpc>
                <a:spcPct val="100000"/>
              </a:lnSpc>
              <a:spcBef>
                <a:spcPts val="675"/>
              </a:spcBef>
              <a:buClr>
                <a:srgbClr val="FF0000"/>
              </a:buClr>
              <a:buAutoNum type="arabicPeriod"/>
              <a:tabLst>
                <a:tab pos="527685" algn="l"/>
              </a:tabLst>
            </a:pPr>
            <a:r>
              <a:rPr sz="2800" dirty="0">
                <a:solidFill>
                  <a:srgbClr val="FFFFFF"/>
                </a:solidFill>
                <a:latin typeface="Calibri"/>
                <a:cs typeface="Calibri"/>
              </a:rPr>
              <a:t>The</a:t>
            </a:r>
            <a:r>
              <a:rPr sz="2800" spc="-70" dirty="0">
                <a:solidFill>
                  <a:srgbClr val="FFFFFF"/>
                </a:solidFill>
                <a:latin typeface="Calibri"/>
                <a:cs typeface="Calibri"/>
              </a:rPr>
              <a:t> </a:t>
            </a:r>
            <a:r>
              <a:rPr sz="2800" b="1" dirty="0">
                <a:solidFill>
                  <a:srgbClr val="FFFFFF"/>
                </a:solidFill>
                <a:latin typeface="Calibri"/>
                <a:cs typeface="Calibri"/>
              </a:rPr>
              <a:t>coverings</a:t>
            </a:r>
            <a:r>
              <a:rPr sz="2800" b="1" spc="-45" dirty="0">
                <a:solidFill>
                  <a:srgbClr val="FFFFFF"/>
                </a:solidFill>
                <a:latin typeface="Calibri"/>
                <a:cs typeface="Calibri"/>
              </a:rPr>
              <a:t> </a:t>
            </a:r>
            <a:r>
              <a:rPr sz="2800" dirty="0">
                <a:solidFill>
                  <a:srgbClr val="FFFFFF"/>
                </a:solidFill>
                <a:latin typeface="Calibri"/>
                <a:cs typeface="Calibri"/>
              </a:rPr>
              <a:t>of</a:t>
            </a:r>
            <a:r>
              <a:rPr sz="2800" spc="-70" dirty="0">
                <a:solidFill>
                  <a:srgbClr val="FFFFFF"/>
                </a:solidFill>
                <a:latin typeface="Calibri"/>
                <a:cs typeface="Calibri"/>
              </a:rPr>
              <a:t> </a:t>
            </a:r>
            <a:r>
              <a:rPr sz="2800" dirty="0">
                <a:solidFill>
                  <a:srgbClr val="FFFFFF"/>
                </a:solidFill>
                <a:latin typeface="Calibri"/>
                <a:cs typeface="Calibri"/>
              </a:rPr>
              <a:t>the</a:t>
            </a:r>
            <a:r>
              <a:rPr sz="2800" spc="-55" dirty="0">
                <a:solidFill>
                  <a:srgbClr val="FFFFFF"/>
                </a:solidFill>
                <a:latin typeface="Calibri"/>
                <a:cs typeface="Calibri"/>
              </a:rPr>
              <a:t> </a:t>
            </a:r>
            <a:r>
              <a:rPr sz="2800" spc="-20" dirty="0">
                <a:solidFill>
                  <a:srgbClr val="FFFFFF"/>
                </a:solidFill>
                <a:latin typeface="Calibri"/>
                <a:cs typeface="Calibri"/>
              </a:rPr>
              <a:t>sac.</a:t>
            </a:r>
            <a:endParaRPr sz="2800">
              <a:latin typeface="Calibri"/>
              <a:cs typeface="Calibri"/>
            </a:endParaRPr>
          </a:p>
          <a:p>
            <a:pPr marL="527685" indent="-514984">
              <a:lnSpc>
                <a:spcPct val="100000"/>
              </a:lnSpc>
              <a:spcBef>
                <a:spcPts val="660"/>
              </a:spcBef>
              <a:buClr>
                <a:srgbClr val="FF0000"/>
              </a:buClr>
              <a:buAutoNum type="arabicPeriod"/>
              <a:tabLst>
                <a:tab pos="527685" algn="l"/>
              </a:tabLst>
            </a:pPr>
            <a:r>
              <a:rPr sz="2800" dirty="0">
                <a:solidFill>
                  <a:srgbClr val="FFFFFF"/>
                </a:solidFill>
                <a:latin typeface="Calibri"/>
                <a:cs typeface="Calibri"/>
              </a:rPr>
              <a:t>The</a:t>
            </a:r>
            <a:r>
              <a:rPr sz="2800" spc="-30" dirty="0">
                <a:solidFill>
                  <a:srgbClr val="FFFFFF"/>
                </a:solidFill>
                <a:latin typeface="Calibri"/>
                <a:cs typeface="Calibri"/>
              </a:rPr>
              <a:t> </a:t>
            </a:r>
            <a:r>
              <a:rPr sz="2800" b="1" spc="-10" dirty="0">
                <a:solidFill>
                  <a:srgbClr val="FFFFFF"/>
                </a:solidFill>
                <a:latin typeface="Calibri"/>
                <a:cs typeface="Calibri"/>
              </a:rPr>
              <a:t>contents</a:t>
            </a:r>
            <a:r>
              <a:rPr sz="2800" b="1" spc="-15" dirty="0">
                <a:solidFill>
                  <a:srgbClr val="FFFFFF"/>
                </a:solidFill>
                <a:latin typeface="Calibri"/>
                <a:cs typeface="Calibri"/>
              </a:rPr>
              <a:t> </a:t>
            </a:r>
            <a:r>
              <a:rPr sz="2800" dirty="0">
                <a:solidFill>
                  <a:srgbClr val="FFFFFF"/>
                </a:solidFill>
                <a:latin typeface="Calibri"/>
                <a:cs typeface="Calibri"/>
              </a:rPr>
              <a:t>of</a:t>
            </a:r>
            <a:r>
              <a:rPr sz="2800" spc="-25" dirty="0">
                <a:solidFill>
                  <a:srgbClr val="FFFFFF"/>
                </a:solidFill>
                <a:latin typeface="Calibri"/>
                <a:cs typeface="Calibri"/>
              </a:rPr>
              <a:t> </a:t>
            </a:r>
            <a:r>
              <a:rPr sz="2800" dirty="0">
                <a:solidFill>
                  <a:srgbClr val="FFFFFF"/>
                </a:solidFill>
                <a:latin typeface="Calibri"/>
                <a:cs typeface="Calibri"/>
              </a:rPr>
              <a:t>the</a:t>
            </a:r>
            <a:r>
              <a:rPr sz="2800" spc="-20" dirty="0">
                <a:solidFill>
                  <a:srgbClr val="FFFFFF"/>
                </a:solidFill>
                <a:latin typeface="Calibri"/>
                <a:cs typeface="Calibri"/>
              </a:rPr>
              <a:t> sac.</a:t>
            </a:r>
            <a:endParaRPr sz="2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3108" y="2439923"/>
            <a:ext cx="4363212" cy="2211324"/>
          </a:xfrm>
          <a:prstGeom prst="rect">
            <a:avLst/>
          </a:prstGeom>
        </p:spPr>
      </p:pic>
      <p:sp>
        <p:nvSpPr>
          <p:cNvPr id="3" name="object 3"/>
          <p:cNvSpPr txBox="1"/>
          <p:nvPr/>
        </p:nvSpPr>
        <p:spPr>
          <a:xfrm>
            <a:off x="1093114" y="2680538"/>
            <a:ext cx="3098800" cy="1245870"/>
          </a:xfrm>
          <a:prstGeom prst="rect">
            <a:avLst/>
          </a:prstGeom>
        </p:spPr>
        <p:txBody>
          <a:bodyPr vert="horz" wrap="square" lIns="0" tIns="13335" rIns="0" bIns="0" rtlCol="0">
            <a:spAutoFit/>
          </a:bodyPr>
          <a:lstStyle/>
          <a:p>
            <a:pPr marL="12700">
              <a:lnSpc>
                <a:spcPct val="100000"/>
              </a:lnSpc>
              <a:spcBef>
                <a:spcPts val="105"/>
              </a:spcBef>
            </a:pPr>
            <a:r>
              <a:rPr sz="8000" dirty="0">
                <a:solidFill>
                  <a:srgbClr val="FFFFFF"/>
                </a:solidFill>
                <a:latin typeface="Calibri Light"/>
                <a:cs typeface="Calibri Light"/>
              </a:rPr>
              <a:t>The</a:t>
            </a:r>
            <a:r>
              <a:rPr sz="8000" spc="-325" dirty="0">
                <a:solidFill>
                  <a:srgbClr val="FFFFFF"/>
                </a:solidFill>
                <a:latin typeface="Calibri Light"/>
                <a:cs typeface="Calibri Light"/>
              </a:rPr>
              <a:t> </a:t>
            </a:r>
            <a:r>
              <a:rPr sz="8000" spc="-25" dirty="0">
                <a:solidFill>
                  <a:srgbClr val="FFFFFF"/>
                </a:solidFill>
                <a:latin typeface="Calibri Light"/>
                <a:cs typeface="Calibri Light"/>
              </a:rPr>
              <a:t>Sac</a:t>
            </a:r>
            <a:endParaRPr sz="8000">
              <a:latin typeface="Calibri Light"/>
              <a:cs typeface="Calibri Light"/>
            </a:endParaRPr>
          </a:p>
        </p:txBody>
      </p:sp>
      <p:sp>
        <p:nvSpPr>
          <p:cNvPr id="4" name="object 4"/>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5" name="object 5"/>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6" name="object 6"/>
          <p:cNvSpPr txBox="1">
            <a:spLocks noGrp="1"/>
          </p:cNvSpPr>
          <p:nvPr>
            <p:ph type="title"/>
          </p:nvPr>
        </p:nvSpPr>
        <p:spPr>
          <a:xfrm>
            <a:off x="6175628" y="1654555"/>
            <a:ext cx="4209415" cy="835660"/>
          </a:xfrm>
          <a:prstGeom prst="rect">
            <a:avLst/>
          </a:prstGeom>
        </p:spPr>
        <p:txBody>
          <a:bodyPr vert="horz" wrap="square" lIns="0" tIns="60960" rIns="0" bIns="0" rtlCol="0">
            <a:spAutoFit/>
          </a:bodyPr>
          <a:lstStyle/>
          <a:p>
            <a:pPr marL="241300" marR="5080" indent="-228600">
              <a:lnSpc>
                <a:spcPts val="3020"/>
              </a:lnSpc>
              <a:spcBef>
                <a:spcPts val="480"/>
              </a:spcBef>
              <a:buClr>
                <a:srgbClr val="FF0000"/>
              </a:buClr>
              <a:buFont typeface="Courier New"/>
              <a:buChar char="o"/>
              <a:tabLst>
                <a:tab pos="241300" algn="l"/>
              </a:tabLst>
            </a:pPr>
            <a:r>
              <a:rPr sz="2800" dirty="0">
                <a:latin typeface="Calibri"/>
                <a:cs typeface="Calibri"/>
              </a:rPr>
              <a:t>The</a:t>
            </a:r>
            <a:r>
              <a:rPr sz="2800" spc="-35" dirty="0">
                <a:latin typeface="Calibri"/>
                <a:cs typeface="Calibri"/>
              </a:rPr>
              <a:t> </a:t>
            </a:r>
            <a:r>
              <a:rPr sz="2800" dirty="0">
                <a:latin typeface="Calibri"/>
                <a:cs typeface="Calibri"/>
              </a:rPr>
              <a:t>sac</a:t>
            </a:r>
            <a:r>
              <a:rPr sz="2800" spc="-30" dirty="0">
                <a:latin typeface="Calibri"/>
                <a:cs typeface="Calibri"/>
              </a:rPr>
              <a:t> </a:t>
            </a:r>
            <a:r>
              <a:rPr sz="2800" dirty="0">
                <a:latin typeface="Calibri"/>
                <a:cs typeface="Calibri"/>
              </a:rPr>
              <a:t>is</a:t>
            </a:r>
            <a:r>
              <a:rPr sz="2800" spc="-40" dirty="0">
                <a:latin typeface="Calibri"/>
                <a:cs typeface="Calibri"/>
              </a:rPr>
              <a:t> </a:t>
            </a:r>
            <a:r>
              <a:rPr sz="2800" dirty="0">
                <a:latin typeface="Calibri"/>
                <a:cs typeface="Calibri"/>
              </a:rPr>
              <a:t>a</a:t>
            </a:r>
            <a:r>
              <a:rPr sz="2800" spc="-10" dirty="0">
                <a:latin typeface="Calibri"/>
                <a:cs typeface="Calibri"/>
              </a:rPr>
              <a:t> </a:t>
            </a:r>
            <a:r>
              <a:rPr sz="2800" b="1" spc="-10" dirty="0">
                <a:latin typeface="Calibri"/>
                <a:cs typeface="Calibri"/>
              </a:rPr>
              <a:t>diverticulum</a:t>
            </a:r>
            <a:r>
              <a:rPr sz="2800" b="1" spc="-20" dirty="0">
                <a:latin typeface="Calibri"/>
                <a:cs typeface="Calibri"/>
              </a:rPr>
              <a:t> </a:t>
            </a:r>
            <a:r>
              <a:rPr sz="2800" spc="-25" dirty="0">
                <a:latin typeface="Calibri"/>
                <a:cs typeface="Calibri"/>
              </a:rPr>
              <a:t>of </a:t>
            </a:r>
            <a:r>
              <a:rPr sz="2800" spc="-10" dirty="0">
                <a:latin typeface="Calibri"/>
                <a:cs typeface="Calibri"/>
              </a:rPr>
              <a:t>peritoneum</a:t>
            </a:r>
            <a:endParaRPr sz="2800">
              <a:latin typeface="Calibri"/>
              <a:cs typeface="Calibri"/>
            </a:endParaRPr>
          </a:p>
        </p:txBody>
      </p:sp>
      <p:sp>
        <p:nvSpPr>
          <p:cNvPr id="7" name="object 7"/>
          <p:cNvSpPr txBox="1"/>
          <p:nvPr/>
        </p:nvSpPr>
        <p:spPr>
          <a:xfrm>
            <a:off x="6175628" y="2550922"/>
            <a:ext cx="2558415" cy="452120"/>
          </a:xfrm>
          <a:prstGeom prst="rect">
            <a:avLst/>
          </a:prstGeom>
        </p:spPr>
        <p:txBody>
          <a:bodyPr vert="horz" wrap="square" lIns="0" tIns="12065" rIns="0" bIns="0" rtlCol="0">
            <a:spAutoFit/>
          </a:bodyPr>
          <a:lstStyle/>
          <a:p>
            <a:pPr marL="240665" indent="-227965">
              <a:lnSpc>
                <a:spcPct val="100000"/>
              </a:lnSpc>
              <a:spcBef>
                <a:spcPts val="95"/>
              </a:spcBef>
              <a:buClr>
                <a:srgbClr val="FF0000"/>
              </a:buClr>
              <a:buFont typeface="Courier New"/>
              <a:buChar char="o"/>
              <a:tabLst>
                <a:tab pos="240665" algn="l"/>
              </a:tabLst>
            </a:pPr>
            <a:r>
              <a:rPr sz="2800" dirty="0">
                <a:solidFill>
                  <a:srgbClr val="FFFFFF"/>
                </a:solidFill>
                <a:latin typeface="Calibri"/>
                <a:cs typeface="Calibri"/>
              </a:rPr>
              <a:t>Parts</a:t>
            </a:r>
            <a:r>
              <a:rPr sz="2800" spc="-60" dirty="0">
                <a:solidFill>
                  <a:srgbClr val="FFFFFF"/>
                </a:solidFill>
                <a:latin typeface="Calibri"/>
                <a:cs typeface="Calibri"/>
              </a:rPr>
              <a:t> </a:t>
            </a:r>
            <a:r>
              <a:rPr sz="2800" dirty="0">
                <a:solidFill>
                  <a:srgbClr val="FFFFFF"/>
                </a:solidFill>
                <a:latin typeface="Calibri"/>
                <a:cs typeface="Calibri"/>
              </a:rPr>
              <a:t>of</a:t>
            </a:r>
            <a:r>
              <a:rPr sz="2800" spc="-60" dirty="0">
                <a:solidFill>
                  <a:srgbClr val="FFFFFF"/>
                </a:solidFill>
                <a:latin typeface="Calibri"/>
                <a:cs typeface="Calibri"/>
              </a:rPr>
              <a:t> </a:t>
            </a:r>
            <a:r>
              <a:rPr sz="2800" dirty="0">
                <a:solidFill>
                  <a:srgbClr val="FFFFFF"/>
                </a:solidFill>
                <a:latin typeface="Calibri"/>
                <a:cs typeface="Calibri"/>
              </a:rPr>
              <a:t>the</a:t>
            </a:r>
            <a:r>
              <a:rPr sz="2800" spc="-55" dirty="0">
                <a:solidFill>
                  <a:srgbClr val="FFFFFF"/>
                </a:solidFill>
                <a:latin typeface="Calibri"/>
                <a:cs typeface="Calibri"/>
              </a:rPr>
              <a:t> </a:t>
            </a:r>
            <a:r>
              <a:rPr sz="2800" spc="-20" dirty="0">
                <a:solidFill>
                  <a:srgbClr val="FFFFFF"/>
                </a:solidFill>
                <a:latin typeface="Calibri"/>
                <a:cs typeface="Calibri"/>
              </a:rPr>
              <a:t>sac:</a:t>
            </a:r>
            <a:endParaRPr sz="2800">
              <a:latin typeface="Calibri"/>
              <a:cs typeface="Calibri"/>
            </a:endParaRPr>
          </a:p>
        </p:txBody>
      </p:sp>
      <p:sp>
        <p:nvSpPr>
          <p:cNvPr id="8" name="object 8"/>
          <p:cNvSpPr txBox="1"/>
          <p:nvPr/>
        </p:nvSpPr>
        <p:spPr>
          <a:xfrm>
            <a:off x="6175628" y="2977032"/>
            <a:ext cx="1586865" cy="2069464"/>
          </a:xfrm>
          <a:prstGeom prst="rect">
            <a:avLst/>
          </a:prstGeom>
        </p:spPr>
        <p:txBody>
          <a:bodyPr vert="horz" wrap="square" lIns="0" tIns="96520" rIns="0" bIns="0" rtlCol="0">
            <a:spAutoFit/>
          </a:bodyPr>
          <a:lstStyle/>
          <a:p>
            <a:pPr marL="527685" indent="-514984">
              <a:lnSpc>
                <a:spcPct val="100000"/>
              </a:lnSpc>
              <a:spcBef>
                <a:spcPts val="760"/>
              </a:spcBef>
              <a:buClr>
                <a:srgbClr val="C00000"/>
              </a:buClr>
              <a:buAutoNum type="arabicParenR"/>
              <a:tabLst>
                <a:tab pos="527685" algn="l"/>
              </a:tabLst>
            </a:pPr>
            <a:r>
              <a:rPr sz="2800" spc="-10" dirty="0">
                <a:solidFill>
                  <a:srgbClr val="FFFFFF"/>
                </a:solidFill>
                <a:latin typeface="Calibri"/>
                <a:cs typeface="Calibri"/>
              </a:rPr>
              <a:t>Mouth</a:t>
            </a:r>
            <a:endParaRPr sz="2800">
              <a:latin typeface="Calibri"/>
              <a:cs typeface="Calibri"/>
            </a:endParaRPr>
          </a:p>
          <a:p>
            <a:pPr marL="527685" indent="-514984">
              <a:lnSpc>
                <a:spcPct val="100000"/>
              </a:lnSpc>
              <a:spcBef>
                <a:spcPts val="660"/>
              </a:spcBef>
              <a:buClr>
                <a:srgbClr val="C00000"/>
              </a:buClr>
              <a:buAutoNum type="arabicParenR"/>
              <a:tabLst>
                <a:tab pos="527685" algn="l"/>
              </a:tabLst>
            </a:pPr>
            <a:r>
              <a:rPr sz="2800" spc="-20" dirty="0">
                <a:solidFill>
                  <a:srgbClr val="FFFFFF"/>
                </a:solidFill>
                <a:latin typeface="Calibri"/>
                <a:cs typeface="Calibri"/>
              </a:rPr>
              <a:t>Neck</a:t>
            </a:r>
            <a:endParaRPr sz="2800">
              <a:latin typeface="Calibri"/>
              <a:cs typeface="Calibri"/>
            </a:endParaRPr>
          </a:p>
          <a:p>
            <a:pPr marL="527685" indent="-514984">
              <a:lnSpc>
                <a:spcPct val="100000"/>
              </a:lnSpc>
              <a:spcBef>
                <a:spcPts val="675"/>
              </a:spcBef>
              <a:buClr>
                <a:srgbClr val="C00000"/>
              </a:buClr>
              <a:buAutoNum type="arabicParenR"/>
              <a:tabLst>
                <a:tab pos="527685" algn="l"/>
              </a:tabLst>
            </a:pPr>
            <a:r>
              <a:rPr sz="2800" spc="-20" dirty="0">
                <a:solidFill>
                  <a:srgbClr val="FFFFFF"/>
                </a:solidFill>
                <a:latin typeface="Calibri"/>
                <a:cs typeface="Calibri"/>
              </a:rPr>
              <a:t>Body</a:t>
            </a:r>
            <a:endParaRPr sz="2800">
              <a:latin typeface="Calibri"/>
              <a:cs typeface="Calibri"/>
            </a:endParaRPr>
          </a:p>
          <a:p>
            <a:pPr marL="527685" indent="-514984">
              <a:lnSpc>
                <a:spcPct val="100000"/>
              </a:lnSpc>
              <a:spcBef>
                <a:spcPts val="660"/>
              </a:spcBef>
              <a:buClr>
                <a:srgbClr val="C00000"/>
              </a:buClr>
              <a:buAutoNum type="arabicParenR"/>
              <a:tabLst>
                <a:tab pos="527685" algn="l"/>
              </a:tabLst>
            </a:pPr>
            <a:r>
              <a:rPr sz="2800" spc="-10" dirty="0">
                <a:solidFill>
                  <a:srgbClr val="FFFFFF"/>
                </a:solidFill>
                <a:latin typeface="Calibri"/>
                <a:cs typeface="Calibri"/>
              </a:rPr>
              <a:t>Fundus</a:t>
            </a:r>
            <a:endParaRPr sz="2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3108" y="2439923"/>
            <a:ext cx="3514344" cy="2211324"/>
          </a:xfrm>
          <a:prstGeom prst="rect">
            <a:avLst/>
          </a:prstGeom>
        </p:spPr>
      </p:pic>
      <p:sp>
        <p:nvSpPr>
          <p:cNvPr id="3" name="object 3"/>
          <p:cNvSpPr txBox="1"/>
          <p:nvPr/>
        </p:nvSpPr>
        <p:spPr>
          <a:xfrm>
            <a:off x="1093114" y="2680538"/>
            <a:ext cx="2029460" cy="1245870"/>
          </a:xfrm>
          <a:prstGeom prst="rect">
            <a:avLst/>
          </a:prstGeom>
        </p:spPr>
        <p:txBody>
          <a:bodyPr vert="horz" wrap="square" lIns="0" tIns="13335" rIns="0" bIns="0" rtlCol="0">
            <a:spAutoFit/>
          </a:bodyPr>
          <a:lstStyle/>
          <a:p>
            <a:pPr marL="12700">
              <a:lnSpc>
                <a:spcPct val="100000"/>
              </a:lnSpc>
              <a:spcBef>
                <a:spcPts val="105"/>
              </a:spcBef>
            </a:pPr>
            <a:r>
              <a:rPr sz="8000" spc="-45" dirty="0">
                <a:solidFill>
                  <a:srgbClr val="FFFFFF"/>
                </a:solidFill>
                <a:latin typeface="Calibri Light"/>
                <a:cs typeface="Calibri Light"/>
              </a:rPr>
              <a:t>Neck</a:t>
            </a:r>
            <a:endParaRPr sz="8000">
              <a:latin typeface="Calibri Light"/>
              <a:cs typeface="Calibri Light"/>
            </a:endParaRPr>
          </a:p>
        </p:txBody>
      </p:sp>
      <p:sp>
        <p:nvSpPr>
          <p:cNvPr id="4" name="object 4"/>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5" name="object 5"/>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6" name="object 6"/>
          <p:cNvSpPr txBox="1"/>
          <p:nvPr/>
        </p:nvSpPr>
        <p:spPr>
          <a:xfrm>
            <a:off x="6175628" y="1251585"/>
            <a:ext cx="3150235" cy="452120"/>
          </a:xfrm>
          <a:prstGeom prst="rect">
            <a:avLst/>
          </a:prstGeom>
        </p:spPr>
        <p:txBody>
          <a:bodyPr vert="horz" wrap="square" lIns="0" tIns="12065" rIns="0" bIns="0" rtlCol="0">
            <a:spAutoFit/>
          </a:bodyPr>
          <a:lstStyle/>
          <a:p>
            <a:pPr marL="240665" indent="-227965">
              <a:lnSpc>
                <a:spcPct val="100000"/>
              </a:lnSpc>
              <a:spcBef>
                <a:spcPts val="95"/>
              </a:spcBef>
              <a:buClr>
                <a:srgbClr val="FF0000"/>
              </a:buClr>
              <a:buFont typeface="Courier New"/>
              <a:buChar char="o"/>
              <a:tabLst>
                <a:tab pos="240665" algn="l"/>
              </a:tabLst>
            </a:pPr>
            <a:r>
              <a:rPr sz="2800" dirty="0">
                <a:solidFill>
                  <a:srgbClr val="FFFFFF"/>
                </a:solidFill>
                <a:latin typeface="Calibri"/>
                <a:cs typeface="Calibri"/>
              </a:rPr>
              <a:t>Usually</a:t>
            </a:r>
            <a:r>
              <a:rPr sz="2800" spc="-50" dirty="0">
                <a:solidFill>
                  <a:srgbClr val="FFFFFF"/>
                </a:solidFill>
                <a:latin typeface="Calibri"/>
                <a:cs typeface="Calibri"/>
              </a:rPr>
              <a:t> </a:t>
            </a:r>
            <a:r>
              <a:rPr sz="2800" dirty="0">
                <a:solidFill>
                  <a:srgbClr val="FFFFFF"/>
                </a:solidFill>
                <a:latin typeface="Calibri"/>
                <a:cs typeface="Calibri"/>
              </a:rPr>
              <a:t>well</a:t>
            </a:r>
            <a:r>
              <a:rPr sz="2800" spc="-70" dirty="0">
                <a:solidFill>
                  <a:srgbClr val="FFFFFF"/>
                </a:solidFill>
                <a:latin typeface="Calibri"/>
                <a:cs typeface="Calibri"/>
              </a:rPr>
              <a:t> </a:t>
            </a:r>
            <a:r>
              <a:rPr sz="2800" spc="-10" dirty="0">
                <a:solidFill>
                  <a:srgbClr val="FFFFFF"/>
                </a:solidFill>
                <a:latin typeface="Calibri"/>
                <a:cs typeface="Calibri"/>
              </a:rPr>
              <a:t>defined</a:t>
            </a:r>
            <a:endParaRPr sz="2800">
              <a:latin typeface="Calibri"/>
              <a:cs typeface="Calibri"/>
            </a:endParaRPr>
          </a:p>
        </p:txBody>
      </p:sp>
      <p:sp>
        <p:nvSpPr>
          <p:cNvPr id="7" name="object 7"/>
          <p:cNvSpPr txBox="1">
            <a:spLocks noGrp="1"/>
          </p:cNvSpPr>
          <p:nvPr>
            <p:ph type="title"/>
          </p:nvPr>
        </p:nvSpPr>
        <p:spPr>
          <a:xfrm>
            <a:off x="6175628" y="1763344"/>
            <a:ext cx="4678680" cy="2883535"/>
          </a:xfrm>
          <a:prstGeom prst="rect">
            <a:avLst/>
          </a:prstGeom>
        </p:spPr>
        <p:txBody>
          <a:bodyPr vert="horz" wrap="square" lIns="0" tIns="55244" rIns="0" bIns="0" rtlCol="0">
            <a:spAutoFit/>
          </a:bodyPr>
          <a:lstStyle/>
          <a:p>
            <a:pPr marL="241300" marR="5080" indent="-228600" algn="just">
              <a:lnSpc>
                <a:spcPct val="90000"/>
              </a:lnSpc>
              <a:spcBef>
                <a:spcPts val="434"/>
              </a:spcBef>
              <a:buClr>
                <a:srgbClr val="FF0000"/>
              </a:buClr>
              <a:buFont typeface="Courier New"/>
              <a:buChar char="o"/>
              <a:tabLst>
                <a:tab pos="241300" algn="l"/>
              </a:tabLst>
            </a:pPr>
            <a:r>
              <a:rPr sz="2800" dirty="0">
                <a:latin typeface="Calibri"/>
                <a:cs typeface="Calibri"/>
              </a:rPr>
              <a:t>In</a:t>
            </a:r>
            <a:r>
              <a:rPr sz="2800" spc="-45" dirty="0">
                <a:latin typeface="Calibri"/>
                <a:cs typeface="Calibri"/>
              </a:rPr>
              <a:t> </a:t>
            </a:r>
            <a:r>
              <a:rPr sz="2800" dirty="0">
                <a:latin typeface="Calibri"/>
                <a:cs typeface="Calibri"/>
              </a:rPr>
              <a:t>some</a:t>
            </a:r>
            <a:r>
              <a:rPr sz="2800" spc="-40" dirty="0">
                <a:latin typeface="Calibri"/>
                <a:cs typeface="Calibri"/>
              </a:rPr>
              <a:t> </a:t>
            </a:r>
            <a:r>
              <a:rPr sz="2800" dirty="0">
                <a:latin typeface="Calibri"/>
                <a:cs typeface="Calibri"/>
              </a:rPr>
              <a:t>direct</a:t>
            </a:r>
            <a:r>
              <a:rPr sz="2800" spc="-30" dirty="0">
                <a:latin typeface="Calibri"/>
                <a:cs typeface="Calibri"/>
              </a:rPr>
              <a:t> </a:t>
            </a:r>
            <a:r>
              <a:rPr sz="2800" dirty="0">
                <a:latin typeface="Calibri"/>
                <a:cs typeface="Calibri"/>
              </a:rPr>
              <a:t>inguinal</a:t>
            </a:r>
            <a:r>
              <a:rPr sz="2800" spc="-25" dirty="0">
                <a:latin typeface="Calibri"/>
                <a:cs typeface="Calibri"/>
              </a:rPr>
              <a:t> </a:t>
            </a:r>
            <a:r>
              <a:rPr sz="2800" spc="-10" dirty="0">
                <a:latin typeface="Calibri"/>
                <a:cs typeface="Calibri"/>
              </a:rPr>
              <a:t>hernias </a:t>
            </a:r>
            <a:r>
              <a:rPr sz="2800" dirty="0">
                <a:latin typeface="Calibri"/>
                <a:cs typeface="Calibri"/>
              </a:rPr>
              <a:t>and</a:t>
            </a:r>
            <a:r>
              <a:rPr sz="2800" spc="-75" dirty="0">
                <a:latin typeface="Calibri"/>
                <a:cs typeface="Calibri"/>
              </a:rPr>
              <a:t> </a:t>
            </a:r>
            <a:r>
              <a:rPr sz="2800" dirty="0">
                <a:latin typeface="Calibri"/>
                <a:cs typeface="Calibri"/>
              </a:rPr>
              <a:t>in</a:t>
            </a:r>
            <a:r>
              <a:rPr sz="2800" spc="-70" dirty="0">
                <a:latin typeface="Calibri"/>
                <a:cs typeface="Calibri"/>
              </a:rPr>
              <a:t> </a:t>
            </a:r>
            <a:r>
              <a:rPr sz="2800" dirty="0">
                <a:latin typeface="Calibri"/>
                <a:cs typeface="Calibri"/>
              </a:rPr>
              <a:t>many</a:t>
            </a:r>
            <a:r>
              <a:rPr sz="2800" spc="-85" dirty="0">
                <a:latin typeface="Calibri"/>
                <a:cs typeface="Calibri"/>
              </a:rPr>
              <a:t> </a:t>
            </a:r>
            <a:r>
              <a:rPr sz="2800" dirty="0">
                <a:latin typeface="Calibri"/>
                <a:cs typeface="Calibri"/>
              </a:rPr>
              <a:t>incisional</a:t>
            </a:r>
            <a:r>
              <a:rPr sz="2800" spc="-50" dirty="0">
                <a:latin typeface="Calibri"/>
                <a:cs typeface="Calibri"/>
              </a:rPr>
              <a:t> </a:t>
            </a:r>
            <a:r>
              <a:rPr sz="2800" spc="-10" dirty="0">
                <a:latin typeface="Calibri"/>
                <a:cs typeface="Calibri"/>
              </a:rPr>
              <a:t>hernias </a:t>
            </a:r>
            <a:r>
              <a:rPr sz="2800" dirty="0">
                <a:latin typeface="Calibri"/>
                <a:cs typeface="Calibri"/>
              </a:rPr>
              <a:t>there</a:t>
            </a:r>
            <a:r>
              <a:rPr sz="2800" spc="-45" dirty="0">
                <a:latin typeface="Calibri"/>
                <a:cs typeface="Calibri"/>
              </a:rPr>
              <a:t> </a:t>
            </a:r>
            <a:r>
              <a:rPr sz="2800" dirty="0">
                <a:latin typeface="Calibri"/>
                <a:cs typeface="Calibri"/>
              </a:rPr>
              <a:t>is</a:t>
            </a:r>
            <a:r>
              <a:rPr sz="2800" spc="-60" dirty="0">
                <a:latin typeface="Calibri"/>
                <a:cs typeface="Calibri"/>
              </a:rPr>
              <a:t> </a:t>
            </a:r>
            <a:r>
              <a:rPr sz="2800" dirty="0">
                <a:latin typeface="Calibri"/>
                <a:cs typeface="Calibri"/>
              </a:rPr>
              <a:t>no</a:t>
            </a:r>
            <a:r>
              <a:rPr sz="2800" spc="-50" dirty="0">
                <a:latin typeface="Calibri"/>
                <a:cs typeface="Calibri"/>
              </a:rPr>
              <a:t> </a:t>
            </a:r>
            <a:r>
              <a:rPr sz="2800" dirty="0">
                <a:latin typeface="Calibri"/>
                <a:cs typeface="Calibri"/>
              </a:rPr>
              <a:t>actual</a:t>
            </a:r>
            <a:r>
              <a:rPr sz="2800" spc="-45" dirty="0">
                <a:latin typeface="Calibri"/>
                <a:cs typeface="Calibri"/>
              </a:rPr>
              <a:t> </a:t>
            </a:r>
            <a:r>
              <a:rPr sz="2800" spc="-20" dirty="0">
                <a:latin typeface="Calibri"/>
                <a:cs typeface="Calibri"/>
              </a:rPr>
              <a:t>neck</a:t>
            </a:r>
            <a:endParaRPr sz="2800">
              <a:latin typeface="Calibri"/>
              <a:cs typeface="Calibri"/>
            </a:endParaRPr>
          </a:p>
          <a:p>
            <a:pPr marL="241300" marR="274320" indent="-228600">
              <a:lnSpc>
                <a:spcPct val="90000"/>
              </a:lnSpc>
              <a:spcBef>
                <a:spcPts val="994"/>
              </a:spcBef>
              <a:buClr>
                <a:srgbClr val="FF0000"/>
              </a:buClr>
              <a:buFont typeface="Courier New"/>
              <a:buChar char="o"/>
              <a:tabLst>
                <a:tab pos="241300" algn="l"/>
              </a:tabLst>
            </a:pPr>
            <a:r>
              <a:rPr sz="2800" b="1" spc="-10" dirty="0">
                <a:latin typeface="Calibri"/>
                <a:cs typeface="Calibri"/>
              </a:rPr>
              <a:t>Strangulation</a:t>
            </a:r>
            <a:r>
              <a:rPr sz="2800" b="1" spc="-35" dirty="0">
                <a:latin typeface="Calibri"/>
                <a:cs typeface="Calibri"/>
              </a:rPr>
              <a:t> </a:t>
            </a:r>
            <a:r>
              <a:rPr sz="2800" dirty="0">
                <a:latin typeface="Calibri"/>
                <a:cs typeface="Calibri"/>
              </a:rPr>
              <a:t>of</a:t>
            </a:r>
            <a:r>
              <a:rPr sz="2800" spc="-65" dirty="0">
                <a:latin typeface="Calibri"/>
                <a:cs typeface="Calibri"/>
              </a:rPr>
              <a:t> </a:t>
            </a:r>
            <a:r>
              <a:rPr sz="2800" dirty="0">
                <a:latin typeface="Calibri"/>
                <a:cs typeface="Calibri"/>
              </a:rPr>
              <a:t>bowel</a:t>
            </a:r>
            <a:r>
              <a:rPr sz="2800" spc="-55" dirty="0">
                <a:latin typeface="Calibri"/>
                <a:cs typeface="Calibri"/>
              </a:rPr>
              <a:t> </a:t>
            </a:r>
            <a:r>
              <a:rPr sz="2800" dirty="0">
                <a:latin typeface="Calibri"/>
                <a:cs typeface="Calibri"/>
              </a:rPr>
              <a:t>is</a:t>
            </a:r>
            <a:r>
              <a:rPr sz="2800" spc="-65" dirty="0">
                <a:latin typeface="Calibri"/>
                <a:cs typeface="Calibri"/>
              </a:rPr>
              <a:t> </a:t>
            </a:r>
            <a:r>
              <a:rPr sz="2800" spc="-50" dirty="0">
                <a:latin typeface="Calibri"/>
                <a:cs typeface="Calibri"/>
              </a:rPr>
              <a:t>a </a:t>
            </a:r>
            <a:r>
              <a:rPr sz="2800" dirty="0">
                <a:latin typeface="Calibri"/>
                <a:cs typeface="Calibri"/>
              </a:rPr>
              <a:t>likely</a:t>
            </a:r>
            <a:r>
              <a:rPr sz="2800" spc="-100" dirty="0">
                <a:latin typeface="Calibri"/>
                <a:cs typeface="Calibri"/>
              </a:rPr>
              <a:t> </a:t>
            </a:r>
            <a:r>
              <a:rPr sz="2800" spc="-10" dirty="0">
                <a:latin typeface="Calibri"/>
                <a:cs typeface="Calibri"/>
              </a:rPr>
              <a:t>complication</a:t>
            </a:r>
            <a:r>
              <a:rPr sz="2800" spc="-80" dirty="0">
                <a:latin typeface="Calibri"/>
                <a:cs typeface="Calibri"/>
              </a:rPr>
              <a:t> </a:t>
            </a:r>
            <a:r>
              <a:rPr sz="2800" dirty="0">
                <a:latin typeface="Calibri"/>
                <a:cs typeface="Calibri"/>
              </a:rPr>
              <a:t>when</a:t>
            </a:r>
            <a:r>
              <a:rPr sz="2800" spc="-100" dirty="0">
                <a:latin typeface="Calibri"/>
                <a:cs typeface="Calibri"/>
              </a:rPr>
              <a:t> </a:t>
            </a:r>
            <a:r>
              <a:rPr sz="2800" spc="-25" dirty="0">
                <a:latin typeface="Calibri"/>
                <a:cs typeface="Calibri"/>
              </a:rPr>
              <a:t>the </a:t>
            </a:r>
            <a:r>
              <a:rPr sz="2800" dirty="0">
                <a:latin typeface="Calibri"/>
                <a:cs typeface="Calibri"/>
              </a:rPr>
              <a:t>neck</a:t>
            </a:r>
            <a:r>
              <a:rPr sz="2800" spc="-45" dirty="0">
                <a:latin typeface="Calibri"/>
                <a:cs typeface="Calibri"/>
              </a:rPr>
              <a:t> </a:t>
            </a:r>
            <a:r>
              <a:rPr sz="2800" dirty="0">
                <a:latin typeface="Calibri"/>
                <a:cs typeface="Calibri"/>
              </a:rPr>
              <a:t>is</a:t>
            </a:r>
            <a:r>
              <a:rPr sz="2800" spc="-50" dirty="0">
                <a:latin typeface="Calibri"/>
                <a:cs typeface="Calibri"/>
              </a:rPr>
              <a:t> </a:t>
            </a:r>
            <a:r>
              <a:rPr sz="2800" b="1" dirty="0">
                <a:latin typeface="Calibri"/>
                <a:cs typeface="Calibri"/>
              </a:rPr>
              <a:t>narrow</a:t>
            </a:r>
            <a:r>
              <a:rPr sz="2800" dirty="0">
                <a:latin typeface="Calibri"/>
                <a:cs typeface="Calibri"/>
              </a:rPr>
              <a:t>,</a:t>
            </a:r>
            <a:r>
              <a:rPr sz="2800" spc="-45" dirty="0">
                <a:latin typeface="Calibri"/>
                <a:cs typeface="Calibri"/>
              </a:rPr>
              <a:t> </a:t>
            </a:r>
            <a:r>
              <a:rPr sz="2800" dirty="0">
                <a:latin typeface="Calibri"/>
                <a:cs typeface="Calibri"/>
              </a:rPr>
              <a:t>as</a:t>
            </a:r>
            <a:r>
              <a:rPr sz="2800" spc="-60" dirty="0">
                <a:latin typeface="Calibri"/>
                <a:cs typeface="Calibri"/>
              </a:rPr>
              <a:t> </a:t>
            </a:r>
            <a:r>
              <a:rPr sz="2800" dirty="0">
                <a:latin typeface="Calibri"/>
                <a:cs typeface="Calibri"/>
              </a:rPr>
              <a:t>in</a:t>
            </a:r>
            <a:r>
              <a:rPr sz="2800" spc="-35" dirty="0">
                <a:latin typeface="Calibri"/>
                <a:cs typeface="Calibri"/>
              </a:rPr>
              <a:t> </a:t>
            </a:r>
            <a:r>
              <a:rPr sz="2800" spc="-10" dirty="0">
                <a:latin typeface="Calibri"/>
                <a:cs typeface="Calibri"/>
              </a:rPr>
              <a:t>femoral </a:t>
            </a:r>
            <a:r>
              <a:rPr sz="2800" dirty="0">
                <a:latin typeface="Calibri"/>
                <a:cs typeface="Calibri"/>
              </a:rPr>
              <a:t>and</a:t>
            </a:r>
            <a:r>
              <a:rPr sz="2800" spc="-75" dirty="0">
                <a:latin typeface="Calibri"/>
                <a:cs typeface="Calibri"/>
              </a:rPr>
              <a:t> </a:t>
            </a:r>
            <a:r>
              <a:rPr sz="2800" spc="-10" dirty="0">
                <a:latin typeface="Calibri"/>
                <a:cs typeface="Calibri"/>
              </a:rPr>
              <a:t>paraumbilical</a:t>
            </a:r>
            <a:r>
              <a:rPr sz="2800" spc="-45" dirty="0">
                <a:latin typeface="Calibri"/>
                <a:cs typeface="Calibri"/>
              </a:rPr>
              <a:t> </a:t>
            </a:r>
            <a:r>
              <a:rPr sz="2800" spc="-10" dirty="0">
                <a:latin typeface="Calibri"/>
                <a:cs typeface="Calibri"/>
              </a:rPr>
              <a:t>hernias</a:t>
            </a:r>
            <a:endParaRPr sz="28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3108" y="2439923"/>
            <a:ext cx="3313176" cy="2211324"/>
          </a:xfrm>
          <a:prstGeom prst="rect">
            <a:avLst/>
          </a:prstGeom>
        </p:spPr>
      </p:pic>
      <p:sp>
        <p:nvSpPr>
          <p:cNvPr id="3" name="object 3"/>
          <p:cNvSpPr txBox="1">
            <a:spLocks noGrp="1"/>
          </p:cNvSpPr>
          <p:nvPr>
            <p:ph type="title"/>
          </p:nvPr>
        </p:nvSpPr>
        <p:spPr>
          <a:xfrm>
            <a:off x="1093114" y="2680538"/>
            <a:ext cx="2050414" cy="1245870"/>
          </a:xfrm>
          <a:prstGeom prst="rect">
            <a:avLst/>
          </a:prstGeom>
        </p:spPr>
        <p:txBody>
          <a:bodyPr vert="horz" wrap="square" lIns="0" tIns="13335" rIns="0" bIns="0" rtlCol="0">
            <a:spAutoFit/>
          </a:bodyPr>
          <a:lstStyle/>
          <a:p>
            <a:pPr marL="12700">
              <a:lnSpc>
                <a:spcPct val="100000"/>
              </a:lnSpc>
              <a:spcBef>
                <a:spcPts val="105"/>
              </a:spcBef>
            </a:pPr>
            <a:r>
              <a:rPr spc="-45" dirty="0"/>
              <a:t>Body</a:t>
            </a:r>
          </a:p>
        </p:txBody>
      </p:sp>
      <p:sp>
        <p:nvSpPr>
          <p:cNvPr id="4" name="object 4"/>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5" name="object 5"/>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6" name="object 6"/>
          <p:cNvSpPr txBox="1"/>
          <p:nvPr/>
        </p:nvSpPr>
        <p:spPr>
          <a:xfrm>
            <a:off x="6175628" y="2783354"/>
            <a:ext cx="3844925" cy="1049655"/>
          </a:xfrm>
          <a:prstGeom prst="rect">
            <a:avLst/>
          </a:prstGeom>
        </p:spPr>
        <p:txBody>
          <a:bodyPr vert="horz" wrap="square" lIns="0" tIns="97790" rIns="0" bIns="0" rtlCol="0">
            <a:spAutoFit/>
          </a:bodyPr>
          <a:lstStyle/>
          <a:p>
            <a:pPr marL="240665" indent="-227965">
              <a:lnSpc>
                <a:spcPct val="100000"/>
              </a:lnSpc>
              <a:spcBef>
                <a:spcPts val="770"/>
              </a:spcBef>
              <a:buClr>
                <a:srgbClr val="FF0000"/>
              </a:buClr>
              <a:buFont typeface="Courier New"/>
              <a:buChar char="o"/>
              <a:tabLst>
                <a:tab pos="240665" algn="l"/>
              </a:tabLst>
            </a:pPr>
            <a:r>
              <a:rPr sz="2800" spc="-10" dirty="0">
                <a:solidFill>
                  <a:srgbClr val="FFFFFF"/>
                </a:solidFill>
                <a:latin typeface="Calibri"/>
                <a:cs typeface="Calibri"/>
              </a:rPr>
              <a:t>Varies</a:t>
            </a:r>
            <a:r>
              <a:rPr sz="2800" spc="-90" dirty="0">
                <a:solidFill>
                  <a:srgbClr val="FFFFFF"/>
                </a:solidFill>
                <a:latin typeface="Calibri"/>
                <a:cs typeface="Calibri"/>
              </a:rPr>
              <a:t> </a:t>
            </a:r>
            <a:r>
              <a:rPr sz="2800" dirty="0">
                <a:solidFill>
                  <a:srgbClr val="FFFFFF"/>
                </a:solidFill>
                <a:latin typeface="Calibri"/>
                <a:cs typeface="Calibri"/>
              </a:rPr>
              <a:t>in</a:t>
            </a:r>
            <a:r>
              <a:rPr sz="2800" spc="-75" dirty="0">
                <a:solidFill>
                  <a:srgbClr val="FFFFFF"/>
                </a:solidFill>
                <a:latin typeface="Calibri"/>
                <a:cs typeface="Calibri"/>
              </a:rPr>
              <a:t> </a:t>
            </a:r>
            <a:r>
              <a:rPr sz="2800" spc="-20" dirty="0">
                <a:solidFill>
                  <a:srgbClr val="FFFFFF"/>
                </a:solidFill>
                <a:latin typeface="Calibri"/>
                <a:cs typeface="Calibri"/>
              </a:rPr>
              <a:t>size</a:t>
            </a:r>
            <a:endParaRPr sz="2800">
              <a:latin typeface="Calibri"/>
              <a:cs typeface="Calibri"/>
            </a:endParaRPr>
          </a:p>
          <a:p>
            <a:pPr marL="240665" indent="-227965">
              <a:lnSpc>
                <a:spcPct val="100000"/>
              </a:lnSpc>
              <a:spcBef>
                <a:spcPts val="670"/>
              </a:spcBef>
              <a:buClr>
                <a:srgbClr val="FF0000"/>
              </a:buClr>
              <a:buFont typeface="Courier New"/>
              <a:buChar char="o"/>
              <a:tabLst>
                <a:tab pos="240665" algn="l"/>
              </a:tabLst>
            </a:pPr>
            <a:r>
              <a:rPr sz="2800" dirty="0">
                <a:solidFill>
                  <a:srgbClr val="FFFFFF"/>
                </a:solidFill>
                <a:latin typeface="Calibri"/>
                <a:cs typeface="Calibri"/>
              </a:rPr>
              <a:t>Not</a:t>
            </a:r>
            <a:r>
              <a:rPr sz="2800" spc="-85" dirty="0">
                <a:solidFill>
                  <a:srgbClr val="FFFFFF"/>
                </a:solidFill>
                <a:latin typeface="Calibri"/>
                <a:cs typeface="Calibri"/>
              </a:rPr>
              <a:t> </a:t>
            </a:r>
            <a:r>
              <a:rPr sz="2800" dirty="0">
                <a:solidFill>
                  <a:srgbClr val="FFFFFF"/>
                </a:solidFill>
                <a:latin typeface="Calibri"/>
                <a:cs typeface="Calibri"/>
              </a:rPr>
              <a:t>necessarily</a:t>
            </a:r>
            <a:r>
              <a:rPr sz="2800" spc="-70" dirty="0">
                <a:solidFill>
                  <a:srgbClr val="FFFFFF"/>
                </a:solidFill>
                <a:latin typeface="Calibri"/>
                <a:cs typeface="Calibri"/>
              </a:rPr>
              <a:t> </a:t>
            </a:r>
            <a:r>
              <a:rPr sz="2800" spc="-10" dirty="0">
                <a:solidFill>
                  <a:srgbClr val="FFFFFF"/>
                </a:solidFill>
                <a:latin typeface="Calibri"/>
                <a:cs typeface="Calibri"/>
              </a:rPr>
              <a:t>occupied</a:t>
            </a:r>
            <a:endParaRPr sz="2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28827" y="2005583"/>
            <a:ext cx="4707890" cy="3063240"/>
            <a:chOff x="528827" y="2005583"/>
            <a:chExt cx="4707890" cy="3063240"/>
          </a:xfrm>
        </p:grpSpPr>
        <p:pic>
          <p:nvPicPr>
            <p:cNvPr id="3" name="object 3"/>
            <p:cNvPicPr/>
            <p:nvPr/>
          </p:nvPicPr>
          <p:blipFill>
            <a:blip r:embed="rId2" cstate="print"/>
            <a:stretch>
              <a:fillRect/>
            </a:stretch>
          </p:blipFill>
          <p:spPr>
            <a:xfrm>
              <a:off x="528827" y="2005583"/>
              <a:ext cx="2793492" cy="2048256"/>
            </a:xfrm>
            <a:prstGeom prst="rect">
              <a:avLst/>
            </a:prstGeom>
          </p:spPr>
        </p:pic>
        <p:pic>
          <p:nvPicPr>
            <p:cNvPr id="4" name="object 4"/>
            <p:cNvPicPr/>
            <p:nvPr/>
          </p:nvPicPr>
          <p:blipFill>
            <a:blip r:embed="rId3" cstate="print"/>
            <a:stretch>
              <a:fillRect/>
            </a:stretch>
          </p:blipFill>
          <p:spPr>
            <a:xfrm>
              <a:off x="528827" y="3020567"/>
              <a:ext cx="4707636" cy="2048255"/>
            </a:xfrm>
            <a:prstGeom prst="rect">
              <a:avLst/>
            </a:prstGeom>
          </p:spPr>
        </p:pic>
      </p:grpSp>
      <p:sp>
        <p:nvSpPr>
          <p:cNvPr id="5" name="object 5"/>
          <p:cNvSpPr txBox="1"/>
          <p:nvPr/>
        </p:nvSpPr>
        <p:spPr>
          <a:xfrm>
            <a:off x="1093114" y="2227910"/>
            <a:ext cx="3538220" cy="2169795"/>
          </a:xfrm>
          <a:prstGeom prst="rect">
            <a:avLst/>
          </a:prstGeom>
        </p:spPr>
        <p:txBody>
          <a:bodyPr vert="horz" wrap="square" lIns="0" tIns="139700" rIns="0" bIns="0" rtlCol="0">
            <a:spAutoFit/>
          </a:bodyPr>
          <a:lstStyle/>
          <a:p>
            <a:pPr marL="12700" marR="5080">
              <a:lnSpc>
                <a:spcPts val="7990"/>
              </a:lnSpc>
              <a:spcBef>
                <a:spcPts val="1100"/>
              </a:spcBef>
            </a:pPr>
            <a:r>
              <a:rPr sz="7400" spc="-25" dirty="0">
                <a:solidFill>
                  <a:srgbClr val="FFFFFF"/>
                </a:solidFill>
                <a:latin typeface="Calibri Light"/>
                <a:cs typeface="Calibri Light"/>
              </a:rPr>
              <a:t>The </a:t>
            </a:r>
            <a:r>
              <a:rPr sz="7400" spc="-85" dirty="0">
                <a:solidFill>
                  <a:srgbClr val="FFFFFF"/>
                </a:solidFill>
                <a:latin typeface="Calibri Light"/>
                <a:cs typeface="Calibri Light"/>
              </a:rPr>
              <a:t>coverings</a:t>
            </a:r>
            <a:endParaRPr sz="7400">
              <a:latin typeface="Calibri Light"/>
              <a:cs typeface="Calibri Light"/>
            </a:endParaRPr>
          </a:p>
        </p:txBody>
      </p:sp>
      <p:sp>
        <p:nvSpPr>
          <p:cNvPr id="6" name="object 6"/>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7" name="object 7"/>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8" name="object 8"/>
          <p:cNvSpPr txBox="1">
            <a:spLocks noGrp="1"/>
          </p:cNvSpPr>
          <p:nvPr>
            <p:ph type="title"/>
          </p:nvPr>
        </p:nvSpPr>
        <p:spPr>
          <a:xfrm>
            <a:off x="6175628" y="1716100"/>
            <a:ext cx="4772025" cy="3268979"/>
          </a:xfrm>
          <a:prstGeom prst="rect">
            <a:avLst/>
          </a:prstGeom>
        </p:spPr>
        <p:txBody>
          <a:bodyPr vert="horz" wrap="square" lIns="0" tIns="55244" rIns="0" bIns="0" rtlCol="0">
            <a:spAutoFit/>
          </a:bodyPr>
          <a:lstStyle/>
          <a:p>
            <a:pPr marL="241300" marR="78105" indent="-228600" algn="just">
              <a:lnSpc>
                <a:spcPct val="90000"/>
              </a:lnSpc>
              <a:spcBef>
                <a:spcPts val="434"/>
              </a:spcBef>
              <a:buClr>
                <a:srgbClr val="FF0000"/>
              </a:buClr>
              <a:buFont typeface="Courier New"/>
              <a:buChar char="o"/>
              <a:tabLst>
                <a:tab pos="241300" algn="l"/>
              </a:tabLst>
            </a:pPr>
            <a:r>
              <a:rPr sz="2800" dirty="0">
                <a:latin typeface="Calibri"/>
                <a:cs typeface="Calibri"/>
              </a:rPr>
              <a:t>Derived</a:t>
            </a:r>
            <a:r>
              <a:rPr sz="2800" spc="-70" dirty="0">
                <a:latin typeface="Calibri"/>
                <a:cs typeface="Calibri"/>
              </a:rPr>
              <a:t> </a:t>
            </a:r>
            <a:r>
              <a:rPr sz="2800" dirty="0">
                <a:latin typeface="Calibri"/>
                <a:cs typeface="Calibri"/>
              </a:rPr>
              <a:t>from</a:t>
            </a:r>
            <a:r>
              <a:rPr sz="2800" spc="-60" dirty="0">
                <a:latin typeface="Calibri"/>
                <a:cs typeface="Calibri"/>
              </a:rPr>
              <a:t> </a:t>
            </a:r>
            <a:r>
              <a:rPr sz="2800" dirty="0">
                <a:latin typeface="Calibri"/>
                <a:cs typeface="Calibri"/>
              </a:rPr>
              <a:t>the</a:t>
            </a:r>
            <a:r>
              <a:rPr sz="2800" spc="-65" dirty="0">
                <a:latin typeface="Calibri"/>
                <a:cs typeface="Calibri"/>
              </a:rPr>
              <a:t> </a:t>
            </a:r>
            <a:r>
              <a:rPr sz="2800" b="1" dirty="0">
                <a:latin typeface="Calibri"/>
                <a:cs typeface="Calibri"/>
              </a:rPr>
              <a:t>layers</a:t>
            </a:r>
            <a:r>
              <a:rPr sz="2800" b="1" spc="-35" dirty="0">
                <a:latin typeface="Calibri"/>
                <a:cs typeface="Calibri"/>
              </a:rPr>
              <a:t> </a:t>
            </a:r>
            <a:r>
              <a:rPr sz="2800" b="1" dirty="0">
                <a:latin typeface="Calibri"/>
                <a:cs typeface="Calibri"/>
              </a:rPr>
              <a:t>of</a:t>
            </a:r>
            <a:r>
              <a:rPr sz="2800" b="1" spc="-75" dirty="0">
                <a:latin typeface="Calibri"/>
                <a:cs typeface="Calibri"/>
              </a:rPr>
              <a:t> </a:t>
            </a:r>
            <a:r>
              <a:rPr sz="2800" b="1" spc="-25" dirty="0">
                <a:latin typeface="Calibri"/>
                <a:cs typeface="Calibri"/>
              </a:rPr>
              <a:t>the </a:t>
            </a:r>
            <a:r>
              <a:rPr sz="2800" b="1" dirty="0">
                <a:latin typeface="Calibri"/>
                <a:cs typeface="Calibri"/>
              </a:rPr>
              <a:t>abdominal</a:t>
            </a:r>
            <a:r>
              <a:rPr sz="2800" b="1" spc="-110" dirty="0">
                <a:latin typeface="Calibri"/>
                <a:cs typeface="Calibri"/>
              </a:rPr>
              <a:t> </a:t>
            </a:r>
            <a:r>
              <a:rPr sz="2800" b="1" dirty="0">
                <a:latin typeface="Calibri"/>
                <a:cs typeface="Calibri"/>
              </a:rPr>
              <a:t>wall</a:t>
            </a:r>
            <a:r>
              <a:rPr sz="2800" b="1" spc="-120" dirty="0">
                <a:latin typeface="Calibri"/>
                <a:cs typeface="Calibri"/>
              </a:rPr>
              <a:t> </a:t>
            </a:r>
            <a:r>
              <a:rPr sz="2800" dirty="0">
                <a:latin typeface="Calibri"/>
                <a:cs typeface="Calibri"/>
              </a:rPr>
              <a:t>through</a:t>
            </a:r>
            <a:r>
              <a:rPr sz="2800" spc="-90" dirty="0">
                <a:latin typeface="Calibri"/>
                <a:cs typeface="Calibri"/>
              </a:rPr>
              <a:t> </a:t>
            </a:r>
            <a:r>
              <a:rPr sz="2800" spc="-10" dirty="0">
                <a:latin typeface="Calibri"/>
                <a:cs typeface="Calibri"/>
              </a:rPr>
              <a:t>which </a:t>
            </a:r>
            <a:r>
              <a:rPr sz="2800" dirty="0">
                <a:latin typeface="Calibri"/>
                <a:cs typeface="Calibri"/>
              </a:rPr>
              <a:t>the</a:t>
            </a:r>
            <a:r>
              <a:rPr sz="2800" spc="-35" dirty="0">
                <a:latin typeface="Calibri"/>
                <a:cs typeface="Calibri"/>
              </a:rPr>
              <a:t> </a:t>
            </a:r>
            <a:r>
              <a:rPr sz="2800" dirty="0">
                <a:latin typeface="Calibri"/>
                <a:cs typeface="Calibri"/>
              </a:rPr>
              <a:t>sac</a:t>
            </a:r>
            <a:r>
              <a:rPr sz="2800" spc="-35" dirty="0">
                <a:latin typeface="Calibri"/>
                <a:cs typeface="Calibri"/>
              </a:rPr>
              <a:t> </a:t>
            </a:r>
            <a:r>
              <a:rPr sz="2800" spc="-10" dirty="0">
                <a:latin typeface="Calibri"/>
                <a:cs typeface="Calibri"/>
              </a:rPr>
              <a:t>passes</a:t>
            </a:r>
            <a:endParaRPr sz="2800">
              <a:latin typeface="Calibri"/>
              <a:cs typeface="Calibri"/>
            </a:endParaRPr>
          </a:p>
          <a:p>
            <a:pPr marL="241300" marR="5080" indent="-228600">
              <a:lnSpc>
                <a:spcPct val="90000"/>
              </a:lnSpc>
              <a:spcBef>
                <a:spcPts val="1005"/>
              </a:spcBef>
              <a:buClr>
                <a:srgbClr val="FF0000"/>
              </a:buClr>
              <a:buFont typeface="Courier New"/>
              <a:buChar char="o"/>
              <a:tabLst>
                <a:tab pos="241300" algn="l"/>
              </a:tabLst>
            </a:pPr>
            <a:r>
              <a:rPr sz="2800" dirty="0">
                <a:latin typeface="Calibri"/>
                <a:cs typeface="Calibri"/>
              </a:rPr>
              <a:t>In</a:t>
            </a:r>
            <a:r>
              <a:rPr sz="2800" spc="-90" dirty="0">
                <a:latin typeface="Calibri"/>
                <a:cs typeface="Calibri"/>
              </a:rPr>
              <a:t> </a:t>
            </a:r>
            <a:r>
              <a:rPr sz="2800" spc="-10" dirty="0">
                <a:latin typeface="Calibri"/>
                <a:cs typeface="Calibri"/>
              </a:rPr>
              <a:t>longstanding</a:t>
            </a:r>
            <a:r>
              <a:rPr sz="2800" spc="-50" dirty="0">
                <a:latin typeface="Calibri"/>
                <a:cs typeface="Calibri"/>
              </a:rPr>
              <a:t> </a:t>
            </a:r>
            <a:r>
              <a:rPr sz="2800" dirty="0">
                <a:latin typeface="Calibri"/>
                <a:cs typeface="Calibri"/>
              </a:rPr>
              <a:t>cases</a:t>
            </a:r>
            <a:r>
              <a:rPr sz="2800" spc="-85" dirty="0">
                <a:latin typeface="Calibri"/>
                <a:cs typeface="Calibri"/>
              </a:rPr>
              <a:t> </a:t>
            </a:r>
            <a:r>
              <a:rPr sz="2800" spc="-20" dirty="0">
                <a:latin typeface="Calibri"/>
                <a:cs typeface="Calibri"/>
              </a:rPr>
              <a:t>they </a:t>
            </a:r>
            <a:r>
              <a:rPr sz="2800" dirty="0">
                <a:latin typeface="Calibri"/>
                <a:cs typeface="Calibri"/>
              </a:rPr>
              <a:t>become</a:t>
            </a:r>
            <a:r>
              <a:rPr sz="2800" spc="-110" dirty="0">
                <a:latin typeface="Calibri"/>
                <a:cs typeface="Calibri"/>
              </a:rPr>
              <a:t> </a:t>
            </a:r>
            <a:r>
              <a:rPr sz="2800" dirty="0">
                <a:latin typeface="Calibri"/>
                <a:cs typeface="Calibri"/>
              </a:rPr>
              <a:t>atrophied</a:t>
            </a:r>
            <a:r>
              <a:rPr sz="2800" spc="-100" dirty="0">
                <a:latin typeface="Calibri"/>
                <a:cs typeface="Calibri"/>
              </a:rPr>
              <a:t> </a:t>
            </a:r>
            <a:r>
              <a:rPr sz="2800" spc="-20" dirty="0">
                <a:latin typeface="Calibri"/>
                <a:cs typeface="Calibri"/>
              </a:rPr>
              <a:t>from </a:t>
            </a:r>
            <a:r>
              <a:rPr sz="2800" spc="-10" dirty="0">
                <a:latin typeface="Calibri"/>
                <a:cs typeface="Calibri"/>
              </a:rPr>
              <a:t>stretching</a:t>
            </a:r>
            <a:r>
              <a:rPr sz="2800" spc="-55" dirty="0">
                <a:latin typeface="Calibri"/>
                <a:cs typeface="Calibri"/>
              </a:rPr>
              <a:t> </a:t>
            </a:r>
            <a:r>
              <a:rPr sz="2800" dirty="0">
                <a:latin typeface="Calibri"/>
                <a:cs typeface="Calibri"/>
              </a:rPr>
              <a:t>and</a:t>
            </a:r>
            <a:r>
              <a:rPr sz="2800" spc="-55" dirty="0">
                <a:latin typeface="Calibri"/>
                <a:cs typeface="Calibri"/>
              </a:rPr>
              <a:t> </a:t>
            </a:r>
            <a:r>
              <a:rPr sz="2800" dirty="0">
                <a:latin typeface="Calibri"/>
                <a:cs typeface="Calibri"/>
              </a:rPr>
              <a:t>so</a:t>
            </a:r>
            <a:r>
              <a:rPr sz="2800" spc="-65" dirty="0">
                <a:latin typeface="Calibri"/>
                <a:cs typeface="Calibri"/>
              </a:rPr>
              <a:t> </a:t>
            </a:r>
            <a:r>
              <a:rPr sz="2800" spc="-10" dirty="0">
                <a:latin typeface="Calibri"/>
                <a:cs typeface="Calibri"/>
              </a:rPr>
              <a:t>amalgamated </a:t>
            </a:r>
            <a:r>
              <a:rPr sz="2800" dirty="0">
                <a:latin typeface="Calibri"/>
                <a:cs typeface="Calibri"/>
              </a:rPr>
              <a:t>that</a:t>
            </a:r>
            <a:r>
              <a:rPr sz="2800" spc="-50" dirty="0">
                <a:latin typeface="Calibri"/>
                <a:cs typeface="Calibri"/>
              </a:rPr>
              <a:t> </a:t>
            </a:r>
            <a:r>
              <a:rPr sz="2800" dirty="0">
                <a:latin typeface="Calibri"/>
                <a:cs typeface="Calibri"/>
              </a:rPr>
              <a:t>they</a:t>
            </a:r>
            <a:r>
              <a:rPr sz="2800" spc="-65" dirty="0">
                <a:latin typeface="Calibri"/>
                <a:cs typeface="Calibri"/>
              </a:rPr>
              <a:t> </a:t>
            </a:r>
            <a:r>
              <a:rPr sz="2800" dirty="0">
                <a:latin typeface="Calibri"/>
                <a:cs typeface="Calibri"/>
              </a:rPr>
              <a:t>are</a:t>
            </a:r>
            <a:r>
              <a:rPr sz="2800" spc="-55" dirty="0">
                <a:latin typeface="Calibri"/>
                <a:cs typeface="Calibri"/>
              </a:rPr>
              <a:t> </a:t>
            </a:r>
            <a:r>
              <a:rPr sz="2800" spc="-10" dirty="0">
                <a:latin typeface="Calibri"/>
                <a:cs typeface="Calibri"/>
              </a:rPr>
              <a:t>indistinguishable </a:t>
            </a:r>
            <a:r>
              <a:rPr sz="2800" dirty="0">
                <a:latin typeface="Calibri"/>
                <a:cs typeface="Calibri"/>
              </a:rPr>
              <a:t>from</a:t>
            </a:r>
            <a:r>
              <a:rPr sz="2800" spc="-45" dirty="0">
                <a:latin typeface="Calibri"/>
                <a:cs typeface="Calibri"/>
              </a:rPr>
              <a:t> </a:t>
            </a:r>
            <a:r>
              <a:rPr sz="2800" dirty="0">
                <a:latin typeface="Calibri"/>
                <a:cs typeface="Calibri"/>
              </a:rPr>
              <a:t>each</a:t>
            </a:r>
            <a:r>
              <a:rPr sz="2800" spc="-55" dirty="0">
                <a:latin typeface="Calibri"/>
                <a:cs typeface="Calibri"/>
              </a:rPr>
              <a:t> </a:t>
            </a:r>
            <a:r>
              <a:rPr sz="2800" spc="-10" dirty="0">
                <a:latin typeface="Calibri"/>
                <a:cs typeface="Calibri"/>
              </a:rPr>
              <a:t>other</a:t>
            </a:r>
            <a:endParaRPr sz="2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83108" y="1891283"/>
            <a:ext cx="4897120" cy="3308985"/>
            <a:chOff x="483108" y="1891283"/>
            <a:chExt cx="4897120" cy="3308985"/>
          </a:xfrm>
        </p:grpSpPr>
        <p:pic>
          <p:nvPicPr>
            <p:cNvPr id="3" name="object 3"/>
            <p:cNvPicPr/>
            <p:nvPr/>
          </p:nvPicPr>
          <p:blipFill>
            <a:blip r:embed="rId2" cstate="print"/>
            <a:stretch>
              <a:fillRect/>
            </a:stretch>
          </p:blipFill>
          <p:spPr>
            <a:xfrm>
              <a:off x="483108" y="1891283"/>
              <a:ext cx="3014472" cy="2211324"/>
            </a:xfrm>
            <a:prstGeom prst="rect">
              <a:avLst/>
            </a:prstGeom>
          </p:spPr>
        </p:pic>
        <p:pic>
          <p:nvPicPr>
            <p:cNvPr id="4" name="object 4"/>
            <p:cNvPicPr/>
            <p:nvPr/>
          </p:nvPicPr>
          <p:blipFill>
            <a:blip r:embed="rId3" cstate="print"/>
            <a:stretch>
              <a:fillRect/>
            </a:stretch>
          </p:blipFill>
          <p:spPr>
            <a:xfrm>
              <a:off x="483108" y="2988563"/>
              <a:ext cx="4896612" cy="2211324"/>
            </a:xfrm>
            <a:prstGeom prst="rect">
              <a:avLst/>
            </a:prstGeom>
          </p:spPr>
        </p:pic>
      </p:grpSp>
      <p:sp>
        <p:nvSpPr>
          <p:cNvPr id="5" name="object 5"/>
          <p:cNvSpPr txBox="1">
            <a:spLocks noGrp="1"/>
          </p:cNvSpPr>
          <p:nvPr>
            <p:ph type="title"/>
          </p:nvPr>
        </p:nvSpPr>
        <p:spPr>
          <a:prstGeom prst="rect">
            <a:avLst/>
          </a:prstGeom>
        </p:spPr>
        <p:txBody>
          <a:bodyPr vert="horz" wrap="square" lIns="0" tIns="148590" rIns="0" bIns="0" rtlCol="0">
            <a:spAutoFit/>
          </a:bodyPr>
          <a:lstStyle/>
          <a:p>
            <a:pPr marL="12700" marR="5080">
              <a:lnSpc>
                <a:spcPts val="8640"/>
              </a:lnSpc>
              <a:spcBef>
                <a:spcPts val="1170"/>
              </a:spcBef>
            </a:pPr>
            <a:r>
              <a:rPr spc="-25" dirty="0"/>
              <a:t>The </a:t>
            </a:r>
            <a:r>
              <a:rPr spc="-100" dirty="0"/>
              <a:t>Contents</a:t>
            </a:r>
          </a:p>
        </p:txBody>
      </p:sp>
      <p:sp>
        <p:nvSpPr>
          <p:cNvPr id="6" name="object 6"/>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7" name="object 7"/>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8" name="object 8"/>
          <p:cNvSpPr txBox="1"/>
          <p:nvPr/>
        </p:nvSpPr>
        <p:spPr>
          <a:xfrm>
            <a:off x="6175628" y="1695729"/>
            <a:ext cx="4772025" cy="3223260"/>
          </a:xfrm>
          <a:prstGeom prst="rect">
            <a:avLst/>
          </a:prstGeom>
        </p:spPr>
        <p:txBody>
          <a:bodyPr vert="horz" wrap="square" lIns="0" tIns="97790" rIns="0" bIns="0" rtlCol="0">
            <a:spAutoFit/>
          </a:bodyPr>
          <a:lstStyle/>
          <a:p>
            <a:pPr marL="12700">
              <a:lnSpc>
                <a:spcPct val="100000"/>
              </a:lnSpc>
              <a:spcBef>
                <a:spcPts val="770"/>
              </a:spcBef>
            </a:pPr>
            <a:r>
              <a:rPr sz="2800" dirty="0">
                <a:solidFill>
                  <a:srgbClr val="FFFFFF"/>
                </a:solidFill>
                <a:latin typeface="Calibri"/>
                <a:cs typeface="Calibri"/>
              </a:rPr>
              <a:t>These</a:t>
            </a:r>
            <a:r>
              <a:rPr sz="2800" spc="-65" dirty="0">
                <a:solidFill>
                  <a:srgbClr val="FFFFFF"/>
                </a:solidFill>
                <a:latin typeface="Calibri"/>
                <a:cs typeface="Calibri"/>
              </a:rPr>
              <a:t> </a:t>
            </a:r>
            <a:r>
              <a:rPr sz="2800" dirty="0">
                <a:solidFill>
                  <a:srgbClr val="FFFFFF"/>
                </a:solidFill>
                <a:latin typeface="Calibri"/>
                <a:cs typeface="Calibri"/>
              </a:rPr>
              <a:t>can</a:t>
            </a:r>
            <a:r>
              <a:rPr sz="2800" spc="-55" dirty="0">
                <a:solidFill>
                  <a:srgbClr val="FFFFFF"/>
                </a:solidFill>
                <a:latin typeface="Calibri"/>
                <a:cs typeface="Calibri"/>
              </a:rPr>
              <a:t> </a:t>
            </a:r>
            <a:r>
              <a:rPr sz="2800" spc="-25" dirty="0">
                <a:solidFill>
                  <a:srgbClr val="FFFFFF"/>
                </a:solidFill>
                <a:latin typeface="Calibri"/>
                <a:cs typeface="Calibri"/>
              </a:rPr>
              <a:t>be:</a:t>
            </a:r>
            <a:endParaRPr sz="2800">
              <a:latin typeface="Calibri"/>
              <a:cs typeface="Calibri"/>
            </a:endParaRPr>
          </a:p>
          <a:p>
            <a:pPr marL="241300" marR="995680" indent="-228600">
              <a:lnSpc>
                <a:spcPts val="3020"/>
              </a:lnSpc>
              <a:spcBef>
                <a:spcPts val="1055"/>
              </a:spcBef>
              <a:buClr>
                <a:srgbClr val="FF0000"/>
              </a:buClr>
              <a:buFont typeface="Courier New"/>
              <a:buChar char="o"/>
              <a:tabLst>
                <a:tab pos="241300" algn="l"/>
              </a:tabLst>
            </a:pPr>
            <a:r>
              <a:rPr sz="2800" dirty="0">
                <a:solidFill>
                  <a:srgbClr val="FFFFFF"/>
                </a:solidFill>
                <a:latin typeface="Calibri"/>
                <a:cs typeface="Calibri"/>
              </a:rPr>
              <a:t>Omentum</a:t>
            </a:r>
            <a:r>
              <a:rPr sz="2800" spc="-65" dirty="0">
                <a:solidFill>
                  <a:srgbClr val="FFFFFF"/>
                </a:solidFill>
                <a:latin typeface="Calibri"/>
                <a:cs typeface="Calibri"/>
              </a:rPr>
              <a:t> </a:t>
            </a:r>
            <a:r>
              <a:rPr sz="2800" dirty="0">
                <a:solidFill>
                  <a:srgbClr val="FFFFFF"/>
                </a:solidFill>
                <a:latin typeface="Calibri"/>
                <a:cs typeface="Calibri"/>
              </a:rPr>
              <a:t>=</a:t>
            </a:r>
            <a:r>
              <a:rPr sz="2800" spc="-90" dirty="0">
                <a:solidFill>
                  <a:srgbClr val="FFFFFF"/>
                </a:solidFill>
                <a:latin typeface="Calibri"/>
                <a:cs typeface="Calibri"/>
              </a:rPr>
              <a:t> </a:t>
            </a:r>
            <a:r>
              <a:rPr sz="2800" spc="-10" dirty="0">
                <a:solidFill>
                  <a:srgbClr val="FFFFFF"/>
                </a:solidFill>
                <a:latin typeface="Calibri"/>
                <a:cs typeface="Calibri"/>
              </a:rPr>
              <a:t>omentocele (synonym:</a:t>
            </a:r>
            <a:r>
              <a:rPr sz="2800" spc="-114" dirty="0">
                <a:solidFill>
                  <a:srgbClr val="FFFFFF"/>
                </a:solidFill>
                <a:latin typeface="Calibri"/>
                <a:cs typeface="Calibri"/>
              </a:rPr>
              <a:t> </a:t>
            </a:r>
            <a:r>
              <a:rPr sz="2800" spc="-10" dirty="0">
                <a:solidFill>
                  <a:srgbClr val="FFFFFF"/>
                </a:solidFill>
                <a:latin typeface="Calibri"/>
                <a:cs typeface="Calibri"/>
              </a:rPr>
              <a:t>epiplocele);</a:t>
            </a:r>
            <a:endParaRPr sz="2800">
              <a:latin typeface="Calibri"/>
              <a:cs typeface="Calibri"/>
            </a:endParaRPr>
          </a:p>
          <a:p>
            <a:pPr marL="320675" indent="-307975">
              <a:lnSpc>
                <a:spcPct val="100000"/>
              </a:lnSpc>
              <a:spcBef>
                <a:spcPts val="625"/>
              </a:spcBef>
              <a:buClr>
                <a:srgbClr val="FF0000"/>
              </a:buClr>
              <a:buFont typeface="Courier New"/>
              <a:buChar char="o"/>
              <a:tabLst>
                <a:tab pos="320675" algn="l"/>
              </a:tabLst>
            </a:pPr>
            <a:r>
              <a:rPr sz="2800" spc="-10" dirty="0">
                <a:solidFill>
                  <a:srgbClr val="FFFFFF"/>
                </a:solidFill>
                <a:latin typeface="Calibri"/>
                <a:cs typeface="Calibri"/>
              </a:rPr>
              <a:t>Intestine</a:t>
            </a:r>
            <a:r>
              <a:rPr sz="2800" spc="-65" dirty="0">
                <a:solidFill>
                  <a:srgbClr val="FFFFFF"/>
                </a:solidFill>
                <a:latin typeface="Calibri"/>
                <a:cs typeface="Calibri"/>
              </a:rPr>
              <a:t> </a:t>
            </a:r>
            <a:r>
              <a:rPr sz="2800" dirty="0">
                <a:solidFill>
                  <a:srgbClr val="FFFFFF"/>
                </a:solidFill>
                <a:latin typeface="Calibri"/>
                <a:cs typeface="Calibri"/>
              </a:rPr>
              <a:t>=</a:t>
            </a:r>
            <a:r>
              <a:rPr sz="2800" spc="-65" dirty="0">
                <a:solidFill>
                  <a:srgbClr val="FFFFFF"/>
                </a:solidFill>
                <a:latin typeface="Calibri"/>
                <a:cs typeface="Calibri"/>
              </a:rPr>
              <a:t> </a:t>
            </a:r>
            <a:r>
              <a:rPr sz="2800" spc="-10" dirty="0">
                <a:solidFill>
                  <a:srgbClr val="FFFFFF"/>
                </a:solidFill>
                <a:latin typeface="Calibri"/>
                <a:cs typeface="Calibri"/>
              </a:rPr>
              <a:t>enterocele</a:t>
            </a:r>
            <a:endParaRPr sz="2800">
              <a:latin typeface="Calibri"/>
              <a:cs typeface="Calibri"/>
            </a:endParaRPr>
          </a:p>
          <a:p>
            <a:pPr marL="241300" marR="5080" indent="-228600">
              <a:lnSpc>
                <a:spcPts val="3020"/>
              </a:lnSpc>
              <a:spcBef>
                <a:spcPts val="1045"/>
              </a:spcBef>
              <a:buFont typeface="Courier New"/>
              <a:buChar char="o"/>
              <a:tabLst>
                <a:tab pos="241300" algn="l"/>
                <a:tab pos="320675" algn="l"/>
              </a:tabLst>
            </a:pPr>
            <a:r>
              <a:rPr sz="2800" dirty="0">
                <a:solidFill>
                  <a:srgbClr val="FF0000"/>
                </a:solidFill>
                <a:latin typeface="Calibri"/>
                <a:cs typeface="Calibri"/>
              </a:rPr>
              <a:t>	</a:t>
            </a:r>
            <a:r>
              <a:rPr sz="2800" dirty="0">
                <a:solidFill>
                  <a:srgbClr val="FFFFFF"/>
                </a:solidFill>
                <a:latin typeface="Calibri"/>
                <a:cs typeface="Calibri"/>
              </a:rPr>
              <a:t>A</a:t>
            </a:r>
            <a:r>
              <a:rPr sz="2800" spc="-35" dirty="0">
                <a:solidFill>
                  <a:srgbClr val="FFFFFF"/>
                </a:solidFill>
                <a:latin typeface="Calibri"/>
                <a:cs typeface="Calibri"/>
              </a:rPr>
              <a:t> </a:t>
            </a:r>
            <a:r>
              <a:rPr sz="2800" dirty="0">
                <a:solidFill>
                  <a:srgbClr val="FFFFFF"/>
                </a:solidFill>
                <a:latin typeface="Calibri"/>
                <a:cs typeface="Calibri"/>
              </a:rPr>
              <a:t>portion</a:t>
            </a:r>
            <a:r>
              <a:rPr sz="2800" spc="-20" dirty="0">
                <a:solidFill>
                  <a:srgbClr val="FFFFFF"/>
                </a:solidFill>
                <a:latin typeface="Calibri"/>
                <a:cs typeface="Calibri"/>
              </a:rPr>
              <a:t> </a:t>
            </a:r>
            <a:r>
              <a:rPr sz="2800" dirty="0">
                <a:solidFill>
                  <a:srgbClr val="FFFFFF"/>
                </a:solidFill>
                <a:latin typeface="Calibri"/>
                <a:cs typeface="Calibri"/>
              </a:rPr>
              <a:t>of</a:t>
            </a:r>
            <a:r>
              <a:rPr sz="2800" spc="-45" dirty="0">
                <a:solidFill>
                  <a:srgbClr val="FFFFFF"/>
                </a:solidFill>
                <a:latin typeface="Calibri"/>
                <a:cs typeface="Calibri"/>
              </a:rPr>
              <a:t> </a:t>
            </a:r>
            <a:r>
              <a:rPr sz="2800" dirty="0">
                <a:solidFill>
                  <a:srgbClr val="FFFFFF"/>
                </a:solidFill>
                <a:latin typeface="Calibri"/>
                <a:cs typeface="Calibri"/>
              </a:rPr>
              <a:t>the</a:t>
            </a:r>
            <a:r>
              <a:rPr sz="2800" spc="-30" dirty="0">
                <a:solidFill>
                  <a:srgbClr val="FFFFFF"/>
                </a:solidFill>
                <a:latin typeface="Calibri"/>
                <a:cs typeface="Calibri"/>
              </a:rPr>
              <a:t> </a:t>
            </a:r>
            <a:r>
              <a:rPr sz="2800" spc="-10" dirty="0">
                <a:solidFill>
                  <a:srgbClr val="FFFFFF"/>
                </a:solidFill>
                <a:latin typeface="Calibri"/>
                <a:cs typeface="Calibri"/>
              </a:rPr>
              <a:t>circumference </a:t>
            </a:r>
            <a:r>
              <a:rPr sz="2800" dirty="0">
                <a:solidFill>
                  <a:srgbClr val="FFFFFF"/>
                </a:solidFill>
                <a:latin typeface="Calibri"/>
                <a:cs typeface="Calibri"/>
              </a:rPr>
              <a:t>of</a:t>
            </a:r>
            <a:r>
              <a:rPr sz="2800" spc="-55" dirty="0">
                <a:solidFill>
                  <a:srgbClr val="FFFFFF"/>
                </a:solidFill>
                <a:latin typeface="Calibri"/>
                <a:cs typeface="Calibri"/>
              </a:rPr>
              <a:t> </a:t>
            </a:r>
            <a:r>
              <a:rPr sz="2800" dirty="0">
                <a:solidFill>
                  <a:srgbClr val="FFFFFF"/>
                </a:solidFill>
                <a:latin typeface="Calibri"/>
                <a:cs typeface="Calibri"/>
              </a:rPr>
              <a:t>the</a:t>
            </a:r>
            <a:r>
              <a:rPr sz="2800" spc="-40" dirty="0">
                <a:solidFill>
                  <a:srgbClr val="FFFFFF"/>
                </a:solidFill>
                <a:latin typeface="Calibri"/>
                <a:cs typeface="Calibri"/>
              </a:rPr>
              <a:t> </a:t>
            </a:r>
            <a:r>
              <a:rPr sz="2800" spc="-10" dirty="0">
                <a:solidFill>
                  <a:srgbClr val="FFFFFF"/>
                </a:solidFill>
                <a:latin typeface="Calibri"/>
                <a:cs typeface="Calibri"/>
              </a:rPr>
              <a:t>intestine</a:t>
            </a:r>
            <a:r>
              <a:rPr sz="2800" spc="-25" dirty="0">
                <a:solidFill>
                  <a:srgbClr val="FFFFFF"/>
                </a:solidFill>
                <a:latin typeface="Calibri"/>
                <a:cs typeface="Calibri"/>
              </a:rPr>
              <a:t> </a:t>
            </a:r>
            <a:r>
              <a:rPr sz="2800" dirty="0">
                <a:solidFill>
                  <a:srgbClr val="FFFFFF"/>
                </a:solidFill>
                <a:latin typeface="Calibri"/>
                <a:cs typeface="Calibri"/>
              </a:rPr>
              <a:t>=</a:t>
            </a:r>
            <a:r>
              <a:rPr sz="2800" spc="-40" dirty="0">
                <a:solidFill>
                  <a:srgbClr val="FFFFFF"/>
                </a:solidFill>
                <a:latin typeface="Calibri"/>
                <a:cs typeface="Calibri"/>
              </a:rPr>
              <a:t> </a:t>
            </a:r>
            <a:r>
              <a:rPr sz="2800" spc="-10" dirty="0">
                <a:solidFill>
                  <a:srgbClr val="FFFFFF"/>
                </a:solidFill>
                <a:latin typeface="Calibri"/>
                <a:cs typeface="Calibri"/>
              </a:rPr>
              <a:t>Richter's hernia</a:t>
            </a:r>
            <a:endParaRPr sz="28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3" name="object 3"/>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4" name="object 4"/>
          <p:cNvSpPr txBox="1"/>
          <p:nvPr/>
        </p:nvSpPr>
        <p:spPr>
          <a:xfrm>
            <a:off x="6175628" y="1887753"/>
            <a:ext cx="4417695" cy="2839085"/>
          </a:xfrm>
          <a:prstGeom prst="rect">
            <a:avLst/>
          </a:prstGeom>
        </p:spPr>
        <p:txBody>
          <a:bodyPr vert="horz" wrap="square" lIns="0" tIns="97790" rIns="0" bIns="0" rtlCol="0">
            <a:spAutoFit/>
          </a:bodyPr>
          <a:lstStyle/>
          <a:p>
            <a:pPr marL="240665" indent="-227965">
              <a:lnSpc>
                <a:spcPct val="100000"/>
              </a:lnSpc>
              <a:spcBef>
                <a:spcPts val="770"/>
              </a:spcBef>
              <a:buClr>
                <a:srgbClr val="FF0000"/>
              </a:buClr>
              <a:buFont typeface="Courier New"/>
              <a:buChar char="o"/>
              <a:tabLst>
                <a:tab pos="240665" algn="l"/>
              </a:tabLst>
            </a:pPr>
            <a:r>
              <a:rPr sz="2800" dirty="0">
                <a:solidFill>
                  <a:srgbClr val="FFFFFF"/>
                </a:solidFill>
                <a:latin typeface="Calibri"/>
                <a:cs typeface="Calibri"/>
              </a:rPr>
              <a:t>A</a:t>
            </a:r>
            <a:r>
              <a:rPr sz="2800" spc="-35" dirty="0">
                <a:solidFill>
                  <a:srgbClr val="FFFFFF"/>
                </a:solidFill>
                <a:latin typeface="Calibri"/>
                <a:cs typeface="Calibri"/>
              </a:rPr>
              <a:t> </a:t>
            </a:r>
            <a:r>
              <a:rPr sz="2800" dirty="0">
                <a:solidFill>
                  <a:srgbClr val="FFFFFF"/>
                </a:solidFill>
                <a:latin typeface="Calibri"/>
                <a:cs typeface="Calibri"/>
              </a:rPr>
              <a:t>portion</a:t>
            </a:r>
            <a:r>
              <a:rPr sz="2800" spc="-20" dirty="0">
                <a:solidFill>
                  <a:srgbClr val="FFFFFF"/>
                </a:solidFill>
                <a:latin typeface="Calibri"/>
                <a:cs typeface="Calibri"/>
              </a:rPr>
              <a:t> </a:t>
            </a:r>
            <a:r>
              <a:rPr sz="2800" dirty="0">
                <a:solidFill>
                  <a:srgbClr val="FFFFFF"/>
                </a:solidFill>
                <a:latin typeface="Calibri"/>
                <a:cs typeface="Calibri"/>
              </a:rPr>
              <a:t>of</a:t>
            </a:r>
            <a:r>
              <a:rPr sz="2800" spc="-45" dirty="0">
                <a:solidFill>
                  <a:srgbClr val="FFFFFF"/>
                </a:solidFill>
                <a:latin typeface="Calibri"/>
                <a:cs typeface="Calibri"/>
              </a:rPr>
              <a:t> </a:t>
            </a:r>
            <a:r>
              <a:rPr sz="2800" dirty="0">
                <a:solidFill>
                  <a:srgbClr val="FFFFFF"/>
                </a:solidFill>
                <a:latin typeface="Calibri"/>
                <a:cs typeface="Calibri"/>
              </a:rPr>
              <a:t>the</a:t>
            </a:r>
            <a:r>
              <a:rPr sz="2800" spc="-30" dirty="0">
                <a:solidFill>
                  <a:srgbClr val="FFFFFF"/>
                </a:solidFill>
                <a:latin typeface="Calibri"/>
                <a:cs typeface="Calibri"/>
              </a:rPr>
              <a:t> </a:t>
            </a:r>
            <a:r>
              <a:rPr sz="2800" spc="-10" dirty="0">
                <a:solidFill>
                  <a:srgbClr val="FFFFFF"/>
                </a:solidFill>
                <a:latin typeface="Calibri"/>
                <a:cs typeface="Calibri"/>
              </a:rPr>
              <a:t>bladder</a:t>
            </a:r>
            <a:endParaRPr sz="2800">
              <a:latin typeface="Calibri"/>
              <a:cs typeface="Calibri"/>
            </a:endParaRPr>
          </a:p>
          <a:p>
            <a:pPr marL="241300" marR="5080" indent="-228600">
              <a:lnSpc>
                <a:spcPts val="3020"/>
              </a:lnSpc>
              <a:spcBef>
                <a:spcPts val="1055"/>
              </a:spcBef>
              <a:buClr>
                <a:srgbClr val="FF0000"/>
              </a:buClr>
              <a:buFont typeface="Courier New"/>
              <a:buChar char="o"/>
              <a:tabLst>
                <a:tab pos="241300" algn="l"/>
              </a:tabLst>
            </a:pPr>
            <a:r>
              <a:rPr sz="2800" dirty="0">
                <a:solidFill>
                  <a:srgbClr val="FFFFFF"/>
                </a:solidFill>
                <a:latin typeface="Calibri"/>
                <a:cs typeface="Calibri"/>
              </a:rPr>
              <a:t>An</a:t>
            </a:r>
            <a:r>
              <a:rPr sz="2800" spc="-50" dirty="0">
                <a:solidFill>
                  <a:srgbClr val="FFFFFF"/>
                </a:solidFill>
                <a:latin typeface="Calibri"/>
                <a:cs typeface="Calibri"/>
              </a:rPr>
              <a:t> </a:t>
            </a:r>
            <a:r>
              <a:rPr sz="2800" dirty="0">
                <a:solidFill>
                  <a:srgbClr val="FFFFFF"/>
                </a:solidFill>
                <a:latin typeface="Calibri"/>
                <a:cs typeface="Calibri"/>
              </a:rPr>
              <a:t>ovary</a:t>
            </a:r>
            <a:r>
              <a:rPr sz="2800" spc="-60" dirty="0">
                <a:solidFill>
                  <a:srgbClr val="FFFFFF"/>
                </a:solidFill>
                <a:latin typeface="Calibri"/>
                <a:cs typeface="Calibri"/>
              </a:rPr>
              <a:t> </a:t>
            </a:r>
            <a:r>
              <a:rPr sz="2800" dirty="0">
                <a:solidFill>
                  <a:srgbClr val="FFFFFF"/>
                </a:solidFill>
                <a:latin typeface="Calibri"/>
                <a:cs typeface="Calibri"/>
              </a:rPr>
              <a:t>with</a:t>
            </a:r>
            <a:r>
              <a:rPr sz="2800" spc="-55" dirty="0">
                <a:solidFill>
                  <a:srgbClr val="FFFFFF"/>
                </a:solidFill>
                <a:latin typeface="Calibri"/>
                <a:cs typeface="Calibri"/>
              </a:rPr>
              <a:t> </a:t>
            </a:r>
            <a:r>
              <a:rPr sz="2800" dirty="0">
                <a:solidFill>
                  <a:srgbClr val="FFFFFF"/>
                </a:solidFill>
                <a:latin typeface="Calibri"/>
                <a:cs typeface="Calibri"/>
              </a:rPr>
              <a:t>or</a:t>
            </a:r>
            <a:r>
              <a:rPr sz="2800" spc="-45" dirty="0">
                <a:solidFill>
                  <a:srgbClr val="FFFFFF"/>
                </a:solidFill>
                <a:latin typeface="Calibri"/>
                <a:cs typeface="Calibri"/>
              </a:rPr>
              <a:t> </a:t>
            </a:r>
            <a:r>
              <a:rPr sz="2800" dirty="0">
                <a:solidFill>
                  <a:srgbClr val="FFFFFF"/>
                </a:solidFill>
                <a:latin typeface="Calibri"/>
                <a:cs typeface="Calibri"/>
              </a:rPr>
              <a:t>without</a:t>
            </a:r>
            <a:r>
              <a:rPr sz="2800" spc="-55" dirty="0">
                <a:solidFill>
                  <a:srgbClr val="FFFFFF"/>
                </a:solidFill>
                <a:latin typeface="Calibri"/>
                <a:cs typeface="Calibri"/>
              </a:rPr>
              <a:t> </a:t>
            </a:r>
            <a:r>
              <a:rPr sz="2800" spc="-25" dirty="0">
                <a:solidFill>
                  <a:srgbClr val="FFFFFF"/>
                </a:solidFill>
                <a:latin typeface="Calibri"/>
                <a:cs typeface="Calibri"/>
              </a:rPr>
              <a:t>the </a:t>
            </a:r>
            <a:r>
              <a:rPr sz="2800" spc="-10" dirty="0">
                <a:solidFill>
                  <a:srgbClr val="FFFFFF"/>
                </a:solidFill>
                <a:latin typeface="Calibri"/>
                <a:cs typeface="Calibri"/>
              </a:rPr>
              <a:t>corresponding</a:t>
            </a:r>
            <a:r>
              <a:rPr sz="2800" spc="-75" dirty="0">
                <a:solidFill>
                  <a:srgbClr val="FFFFFF"/>
                </a:solidFill>
                <a:latin typeface="Calibri"/>
                <a:cs typeface="Calibri"/>
              </a:rPr>
              <a:t> </a:t>
            </a:r>
            <a:r>
              <a:rPr sz="2800" dirty="0">
                <a:solidFill>
                  <a:srgbClr val="FFFFFF"/>
                </a:solidFill>
                <a:latin typeface="Calibri"/>
                <a:cs typeface="Calibri"/>
              </a:rPr>
              <a:t>fallopian</a:t>
            </a:r>
            <a:r>
              <a:rPr sz="2800" spc="-105" dirty="0">
                <a:solidFill>
                  <a:srgbClr val="FFFFFF"/>
                </a:solidFill>
                <a:latin typeface="Calibri"/>
                <a:cs typeface="Calibri"/>
              </a:rPr>
              <a:t> </a:t>
            </a:r>
            <a:r>
              <a:rPr sz="2800" spc="-20" dirty="0">
                <a:solidFill>
                  <a:srgbClr val="FFFFFF"/>
                </a:solidFill>
                <a:latin typeface="Calibri"/>
                <a:cs typeface="Calibri"/>
              </a:rPr>
              <a:t>tube</a:t>
            </a:r>
            <a:endParaRPr sz="2800">
              <a:latin typeface="Calibri"/>
              <a:cs typeface="Calibri"/>
            </a:endParaRPr>
          </a:p>
          <a:p>
            <a:pPr marL="241300" marR="228600" indent="-228600">
              <a:lnSpc>
                <a:spcPts val="3020"/>
              </a:lnSpc>
              <a:spcBef>
                <a:spcPts val="1010"/>
              </a:spcBef>
              <a:buClr>
                <a:srgbClr val="FF0000"/>
              </a:buClr>
              <a:buFont typeface="Courier New"/>
              <a:buChar char="o"/>
              <a:tabLst>
                <a:tab pos="241300" algn="l"/>
              </a:tabLst>
            </a:pPr>
            <a:r>
              <a:rPr sz="2800" dirty="0">
                <a:solidFill>
                  <a:srgbClr val="FFFFFF"/>
                </a:solidFill>
                <a:latin typeface="Calibri"/>
                <a:cs typeface="Calibri"/>
              </a:rPr>
              <a:t>A</a:t>
            </a:r>
            <a:r>
              <a:rPr sz="2800" spc="-65" dirty="0">
                <a:solidFill>
                  <a:srgbClr val="FFFFFF"/>
                </a:solidFill>
                <a:latin typeface="Calibri"/>
                <a:cs typeface="Calibri"/>
              </a:rPr>
              <a:t> </a:t>
            </a:r>
            <a:r>
              <a:rPr sz="2800" spc="-30" dirty="0">
                <a:solidFill>
                  <a:srgbClr val="FFFFFF"/>
                </a:solidFill>
                <a:latin typeface="Calibri"/>
                <a:cs typeface="Calibri"/>
              </a:rPr>
              <a:t>Meckel’s</a:t>
            </a:r>
            <a:r>
              <a:rPr sz="2800" spc="-70" dirty="0">
                <a:solidFill>
                  <a:srgbClr val="FFFFFF"/>
                </a:solidFill>
                <a:latin typeface="Calibri"/>
                <a:cs typeface="Calibri"/>
              </a:rPr>
              <a:t> </a:t>
            </a:r>
            <a:r>
              <a:rPr sz="2800" dirty="0">
                <a:solidFill>
                  <a:srgbClr val="FFFFFF"/>
                </a:solidFill>
                <a:latin typeface="Calibri"/>
                <a:cs typeface="Calibri"/>
              </a:rPr>
              <a:t>diverticulum</a:t>
            </a:r>
            <a:r>
              <a:rPr sz="2800" spc="-40" dirty="0">
                <a:solidFill>
                  <a:srgbClr val="FFFFFF"/>
                </a:solidFill>
                <a:latin typeface="Calibri"/>
                <a:cs typeface="Calibri"/>
              </a:rPr>
              <a:t> </a:t>
            </a:r>
            <a:r>
              <a:rPr sz="2800" dirty="0">
                <a:solidFill>
                  <a:srgbClr val="FFFFFF"/>
                </a:solidFill>
                <a:latin typeface="Calibri"/>
                <a:cs typeface="Calibri"/>
              </a:rPr>
              <a:t>=</a:t>
            </a:r>
            <a:r>
              <a:rPr sz="2800" spc="-65" dirty="0">
                <a:solidFill>
                  <a:srgbClr val="FFFFFF"/>
                </a:solidFill>
                <a:latin typeface="Calibri"/>
                <a:cs typeface="Calibri"/>
              </a:rPr>
              <a:t> </a:t>
            </a:r>
            <a:r>
              <a:rPr sz="2800" spc="-50" dirty="0">
                <a:solidFill>
                  <a:srgbClr val="FFFFFF"/>
                </a:solidFill>
                <a:latin typeface="Calibri"/>
                <a:cs typeface="Calibri"/>
              </a:rPr>
              <a:t>a </a:t>
            </a:r>
            <a:r>
              <a:rPr sz="2800" spc="-25" dirty="0">
                <a:solidFill>
                  <a:srgbClr val="FFFFFF"/>
                </a:solidFill>
                <a:latin typeface="Calibri"/>
                <a:cs typeface="Calibri"/>
              </a:rPr>
              <a:t>Littre’s</a:t>
            </a:r>
            <a:r>
              <a:rPr sz="2800" spc="-90" dirty="0">
                <a:solidFill>
                  <a:srgbClr val="FFFFFF"/>
                </a:solidFill>
                <a:latin typeface="Calibri"/>
                <a:cs typeface="Calibri"/>
              </a:rPr>
              <a:t> </a:t>
            </a:r>
            <a:r>
              <a:rPr sz="2800" spc="-10" dirty="0">
                <a:solidFill>
                  <a:srgbClr val="FFFFFF"/>
                </a:solidFill>
                <a:latin typeface="Calibri"/>
                <a:cs typeface="Calibri"/>
              </a:rPr>
              <a:t>hernia</a:t>
            </a:r>
            <a:endParaRPr sz="2800">
              <a:latin typeface="Calibri"/>
              <a:cs typeface="Calibri"/>
            </a:endParaRPr>
          </a:p>
          <a:p>
            <a:pPr marL="240665" indent="-227965">
              <a:lnSpc>
                <a:spcPct val="100000"/>
              </a:lnSpc>
              <a:spcBef>
                <a:spcPts val="620"/>
              </a:spcBef>
              <a:buClr>
                <a:srgbClr val="FF0000"/>
              </a:buClr>
              <a:buFont typeface="Courier New"/>
              <a:buChar char="o"/>
              <a:tabLst>
                <a:tab pos="240665" algn="l"/>
              </a:tabLst>
            </a:pPr>
            <a:r>
              <a:rPr sz="2800" dirty="0">
                <a:solidFill>
                  <a:srgbClr val="FFFFFF"/>
                </a:solidFill>
                <a:latin typeface="Calibri"/>
                <a:cs typeface="Calibri"/>
              </a:rPr>
              <a:t>Fluid,</a:t>
            </a:r>
            <a:r>
              <a:rPr sz="2800" spc="-25" dirty="0">
                <a:solidFill>
                  <a:srgbClr val="FFFFFF"/>
                </a:solidFill>
                <a:latin typeface="Calibri"/>
                <a:cs typeface="Calibri"/>
              </a:rPr>
              <a:t> </a:t>
            </a:r>
            <a:r>
              <a:rPr sz="2800" dirty="0">
                <a:solidFill>
                  <a:srgbClr val="FFFFFF"/>
                </a:solidFill>
                <a:latin typeface="Calibri"/>
                <a:cs typeface="Calibri"/>
              </a:rPr>
              <a:t>as</a:t>
            </a:r>
            <a:r>
              <a:rPr sz="2800" spc="-55" dirty="0">
                <a:solidFill>
                  <a:srgbClr val="FFFFFF"/>
                </a:solidFill>
                <a:latin typeface="Calibri"/>
                <a:cs typeface="Calibri"/>
              </a:rPr>
              <a:t> </a:t>
            </a:r>
            <a:r>
              <a:rPr sz="2800" dirty="0">
                <a:solidFill>
                  <a:srgbClr val="FFFFFF"/>
                </a:solidFill>
                <a:latin typeface="Calibri"/>
                <a:cs typeface="Calibri"/>
              </a:rPr>
              <a:t>part</a:t>
            </a:r>
            <a:r>
              <a:rPr sz="2800" spc="-35" dirty="0">
                <a:solidFill>
                  <a:srgbClr val="FFFFFF"/>
                </a:solidFill>
                <a:latin typeface="Calibri"/>
                <a:cs typeface="Calibri"/>
              </a:rPr>
              <a:t> </a:t>
            </a:r>
            <a:r>
              <a:rPr sz="2800" dirty="0">
                <a:solidFill>
                  <a:srgbClr val="FFFFFF"/>
                </a:solidFill>
                <a:latin typeface="Calibri"/>
                <a:cs typeface="Calibri"/>
              </a:rPr>
              <a:t>of</a:t>
            </a:r>
            <a:r>
              <a:rPr sz="2800" spc="-55" dirty="0">
                <a:solidFill>
                  <a:srgbClr val="FFFFFF"/>
                </a:solidFill>
                <a:latin typeface="Calibri"/>
                <a:cs typeface="Calibri"/>
              </a:rPr>
              <a:t> </a:t>
            </a:r>
            <a:r>
              <a:rPr sz="2800" spc="-10" dirty="0">
                <a:solidFill>
                  <a:srgbClr val="FFFFFF"/>
                </a:solidFill>
                <a:latin typeface="Calibri"/>
                <a:cs typeface="Calibri"/>
              </a:rPr>
              <a:t>ascites</a:t>
            </a:r>
            <a:endParaRPr sz="2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87084" y="2077211"/>
            <a:ext cx="4906645" cy="2078355"/>
            <a:chOff x="6387084" y="2077211"/>
            <a:chExt cx="4906645" cy="2078355"/>
          </a:xfrm>
        </p:grpSpPr>
        <p:pic>
          <p:nvPicPr>
            <p:cNvPr id="3" name="object 3"/>
            <p:cNvPicPr/>
            <p:nvPr/>
          </p:nvPicPr>
          <p:blipFill>
            <a:blip r:embed="rId2" cstate="print"/>
            <a:stretch>
              <a:fillRect/>
            </a:stretch>
          </p:blipFill>
          <p:spPr>
            <a:xfrm>
              <a:off x="6387084" y="2077211"/>
              <a:ext cx="4906518" cy="1392174"/>
            </a:xfrm>
            <a:prstGeom prst="rect">
              <a:avLst/>
            </a:prstGeom>
          </p:spPr>
        </p:pic>
        <p:pic>
          <p:nvPicPr>
            <p:cNvPr id="4" name="object 4"/>
            <p:cNvPicPr/>
            <p:nvPr/>
          </p:nvPicPr>
          <p:blipFill>
            <a:blip r:embed="rId3" cstate="print"/>
            <a:stretch>
              <a:fillRect/>
            </a:stretch>
          </p:blipFill>
          <p:spPr>
            <a:xfrm>
              <a:off x="6387084" y="2763011"/>
              <a:ext cx="4679442" cy="1392174"/>
            </a:xfrm>
            <a:prstGeom prst="rect">
              <a:avLst/>
            </a:prstGeom>
          </p:spPr>
        </p:pic>
      </p:grpSp>
      <p:sp>
        <p:nvSpPr>
          <p:cNvPr id="5" name="object 5"/>
          <p:cNvSpPr txBox="1">
            <a:spLocks noGrp="1"/>
          </p:cNvSpPr>
          <p:nvPr>
            <p:ph type="title"/>
          </p:nvPr>
        </p:nvSpPr>
        <p:spPr>
          <a:xfrm>
            <a:off x="6767321" y="2225167"/>
            <a:ext cx="3968750" cy="1474470"/>
          </a:xfrm>
          <a:prstGeom prst="rect">
            <a:avLst/>
          </a:prstGeom>
        </p:spPr>
        <p:txBody>
          <a:bodyPr vert="horz" wrap="square" lIns="0" tIns="99695" rIns="0" bIns="0" rtlCol="0">
            <a:spAutoFit/>
          </a:bodyPr>
          <a:lstStyle/>
          <a:p>
            <a:pPr marL="12700" marR="5080">
              <a:lnSpc>
                <a:spcPts val="5400"/>
              </a:lnSpc>
              <a:spcBef>
                <a:spcPts val="785"/>
              </a:spcBef>
            </a:pPr>
            <a:r>
              <a:rPr sz="5000" dirty="0"/>
              <a:t>Anatomy</a:t>
            </a:r>
            <a:r>
              <a:rPr sz="5000" spc="-165" dirty="0"/>
              <a:t> </a:t>
            </a:r>
            <a:r>
              <a:rPr sz="5000" dirty="0"/>
              <a:t>of</a:t>
            </a:r>
            <a:r>
              <a:rPr sz="5000" spc="-125" dirty="0"/>
              <a:t> </a:t>
            </a:r>
            <a:r>
              <a:rPr sz="5000" spc="-25" dirty="0"/>
              <a:t>the </a:t>
            </a:r>
            <a:r>
              <a:rPr sz="5000" dirty="0"/>
              <a:t>abdominal</a:t>
            </a:r>
            <a:r>
              <a:rPr sz="5000" spc="-45" dirty="0"/>
              <a:t> </a:t>
            </a:r>
            <a:r>
              <a:rPr sz="5000" spc="-20" dirty="0"/>
              <a:t>wall</a:t>
            </a:r>
            <a:endParaRPr sz="5000"/>
          </a:p>
        </p:txBody>
      </p:sp>
      <p:grpSp>
        <p:nvGrpSpPr>
          <p:cNvPr id="6" name="object 6"/>
          <p:cNvGrpSpPr/>
          <p:nvPr/>
        </p:nvGrpSpPr>
        <p:grpSpPr>
          <a:xfrm>
            <a:off x="120395" y="109726"/>
            <a:ext cx="11951335" cy="6638925"/>
            <a:chOff x="120395" y="109726"/>
            <a:chExt cx="11951335" cy="6638925"/>
          </a:xfrm>
        </p:grpSpPr>
        <p:sp>
          <p:nvSpPr>
            <p:cNvPr id="7" name="object 7"/>
            <p:cNvSpPr/>
            <p:nvPr/>
          </p:nvSpPr>
          <p:spPr>
            <a:xfrm>
              <a:off x="126491" y="115822"/>
              <a:ext cx="11939270" cy="6626859"/>
            </a:xfrm>
            <a:custGeom>
              <a:avLst/>
              <a:gdLst/>
              <a:ahLst/>
              <a:cxnLst/>
              <a:rect l="l" t="t" r="r" b="b"/>
              <a:pathLst>
                <a:path w="11939270" h="6626859">
                  <a:moveTo>
                    <a:pt x="475488" y="5544313"/>
                  </a:moveTo>
                  <a:lnTo>
                    <a:pt x="11463528" y="5544313"/>
                  </a:lnTo>
                  <a:lnTo>
                    <a:pt x="11463528" y="1082041"/>
                  </a:lnTo>
                  <a:lnTo>
                    <a:pt x="475488" y="1082041"/>
                  </a:lnTo>
                  <a:lnTo>
                    <a:pt x="475488" y="5544313"/>
                  </a:lnTo>
                  <a:close/>
                </a:path>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423671" y="1237470"/>
              <a:ext cx="5661855" cy="4385366"/>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4E79"/>
          </a:solidFill>
        </p:spPr>
        <p:txBody>
          <a:bodyPr wrap="square" lIns="0" tIns="0" rIns="0" bIns="0" rtlCol="0"/>
          <a:lstStyle/>
          <a:p>
            <a:endParaRPr/>
          </a:p>
        </p:txBody>
      </p:sp>
      <p:grpSp>
        <p:nvGrpSpPr>
          <p:cNvPr id="3" name="object 3"/>
          <p:cNvGrpSpPr/>
          <p:nvPr/>
        </p:nvGrpSpPr>
        <p:grpSpPr>
          <a:xfrm>
            <a:off x="0" y="0"/>
            <a:ext cx="4222750" cy="6858000"/>
            <a:chOff x="0" y="0"/>
            <a:chExt cx="4222750" cy="6858000"/>
          </a:xfrm>
        </p:grpSpPr>
        <p:sp>
          <p:nvSpPr>
            <p:cNvPr id="4" name="object 4"/>
            <p:cNvSpPr/>
            <p:nvPr/>
          </p:nvSpPr>
          <p:spPr>
            <a:xfrm>
              <a:off x="0" y="0"/>
              <a:ext cx="832485" cy="6858000"/>
            </a:xfrm>
            <a:custGeom>
              <a:avLst/>
              <a:gdLst/>
              <a:ahLst/>
              <a:cxnLst/>
              <a:rect l="l" t="t" r="r" b="b"/>
              <a:pathLst>
                <a:path w="832485" h="6858000">
                  <a:moveTo>
                    <a:pt x="832104" y="0"/>
                  </a:moveTo>
                  <a:lnTo>
                    <a:pt x="0" y="0"/>
                  </a:lnTo>
                  <a:lnTo>
                    <a:pt x="0" y="6858000"/>
                  </a:lnTo>
                  <a:lnTo>
                    <a:pt x="832104" y="6858000"/>
                  </a:lnTo>
                  <a:lnTo>
                    <a:pt x="832104" y="0"/>
                  </a:lnTo>
                  <a:close/>
                </a:path>
              </a:pathLst>
            </a:custGeom>
            <a:solidFill>
              <a:srgbClr val="5B9BD4">
                <a:alpha val="70195"/>
              </a:srgbClr>
            </a:solidFill>
          </p:spPr>
          <p:txBody>
            <a:bodyPr wrap="square" lIns="0" tIns="0" rIns="0" bIns="0" rtlCol="0"/>
            <a:lstStyle/>
            <a:p>
              <a:endParaRPr/>
            </a:p>
          </p:txBody>
        </p:sp>
        <p:sp>
          <p:nvSpPr>
            <p:cNvPr id="5" name="object 5"/>
            <p:cNvSpPr/>
            <p:nvPr/>
          </p:nvSpPr>
          <p:spPr>
            <a:xfrm>
              <a:off x="832103" y="0"/>
              <a:ext cx="3218815" cy="6858000"/>
            </a:xfrm>
            <a:custGeom>
              <a:avLst/>
              <a:gdLst/>
              <a:ahLst/>
              <a:cxnLst/>
              <a:rect l="l" t="t" r="r" b="b"/>
              <a:pathLst>
                <a:path w="3218815" h="6858000">
                  <a:moveTo>
                    <a:pt x="3218688" y="0"/>
                  </a:moveTo>
                  <a:lnTo>
                    <a:pt x="0" y="0"/>
                  </a:lnTo>
                  <a:lnTo>
                    <a:pt x="0" y="6858000"/>
                  </a:lnTo>
                  <a:lnTo>
                    <a:pt x="3218688" y="6858000"/>
                  </a:lnTo>
                  <a:lnTo>
                    <a:pt x="3218688" y="0"/>
                  </a:lnTo>
                  <a:close/>
                </a:path>
              </a:pathLst>
            </a:custGeom>
            <a:solidFill>
              <a:srgbClr val="2D75B6">
                <a:alpha val="79998"/>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922019" y="1409700"/>
              <a:ext cx="3300222" cy="1229105"/>
            </a:xfrm>
            <a:prstGeom prst="rect">
              <a:avLst/>
            </a:prstGeom>
          </p:spPr>
        </p:pic>
        <p:pic>
          <p:nvPicPr>
            <p:cNvPr id="7" name="object 7"/>
            <p:cNvPicPr/>
            <p:nvPr/>
          </p:nvPicPr>
          <p:blipFill>
            <a:blip r:embed="rId3" cstate="print"/>
            <a:stretch>
              <a:fillRect/>
            </a:stretch>
          </p:blipFill>
          <p:spPr>
            <a:xfrm>
              <a:off x="516636" y="2013204"/>
              <a:ext cx="3586734" cy="1229106"/>
            </a:xfrm>
            <a:prstGeom prst="rect">
              <a:avLst/>
            </a:prstGeom>
          </p:spPr>
        </p:pic>
      </p:grpSp>
      <p:sp>
        <p:nvSpPr>
          <p:cNvPr id="8" name="object 8"/>
          <p:cNvSpPr txBox="1">
            <a:spLocks noGrp="1"/>
          </p:cNvSpPr>
          <p:nvPr>
            <p:ph type="title"/>
          </p:nvPr>
        </p:nvSpPr>
        <p:spPr>
          <a:xfrm>
            <a:off x="850188" y="1538173"/>
            <a:ext cx="2895600" cy="1301115"/>
          </a:xfrm>
          <a:prstGeom prst="rect">
            <a:avLst/>
          </a:prstGeom>
        </p:spPr>
        <p:txBody>
          <a:bodyPr vert="horz" wrap="square" lIns="0" tIns="89535" rIns="0" bIns="0" rtlCol="0">
            <a:spAutoFit/>
          </a:bodyPr>
          <a:lstStyle/>
          <a:p>
            <a:pPr marL="12700" marR="5080" indent="405130">
              <a:lnSpc>
                <a:spcPts val="4750"/>
              </a:lnSpc>
              <a:spcBef>
                <a:spcPts val="705"/>
              </a:spcBef>
            </a:pPr>
            <a:r>
              <a:rPr sz="4400" spc="-40" dirty="0"/>
              <a:t>Descriptive Classification</a:t>
            </a:r>
            <a:endParaRPr sz="4400"/>
          </a:p>
        </p:txBody>
      </p:sp>
      <p:sp>
        <p:nvSpPr>
          <p:cNvPr id="9" name="object 9"/>
          <p:cNvSpPr txBox="1"/>
          <p:nvPr/>
        </p:nvSpPr>
        <p:spPr>
          <a:xfrm>
            <a:off x="4855590" y="1576578"/>
            <a:ext cx="3010535" cy="1220470"/>
          </a:xfrm>
          <a:prstGeom prst="rect">
            <a:avLst/>
          </a:prstGeom>
        </p:spPr>
        <p:txBody>
          <a:bodyPr vert="horz" wrap="square" lIns="0" tIns="54610" rIns="0" bIns="0" rtlCol="0">
            <a:spAutoFit/>
          </a:bodyPr>
          <a:lstStyle/>
          <a:p>
            <a:pPr marL="12700" marR="5080">
              <a:lnSpc>
                <a:spcPct val="90000"/>
              </a:lnSpc>
              <a:spcBef>
                <a:spcPts val="430"/>
              </a:spcBef>
            </a:pPr>
            <a:r>
              <a:rPr sz="2800" dirty="0">
                <a:solidFill>
                  <a:srgbClr val="FFFFFF"/>
                </a:solidFill>
                <a:latin typeface="Calibri"/>
                <a:cs typeface="Calibri"/>
              </a:rPr>
              <a:t>According</a:t>
            </a:r>
            <a:r>
              <a:rPr sz="2800" spc="-160" dirty="0">
                <a:solidFill>
                  <a:srgbClr val="FFFFFF"/>
                </a:solidFill>
                <a:latin typeface="Calibri"/>
                <a:cs typeface="Calibri"/>
              </a:rPr>
              <a:t> </a:t>
            </a:r>
            <a:r>
              <a:rPr sz="2800" spc="-25" dirty="0">
                <a:solidFill>
                  <a:srgbClr val="FFFFFF"/>
                </a:solidFill>
                <a:latin typeface="Calibri"/>
                <a:cs typeface="Calibri"/>
              </a:rPr>
              <a:t>to </a:t>
            </a:r>
            <a:r>
              <a:rPr sz="2800" spc="-10" dirty="0">
                <a:solidFill>
                  <a:srgbClr val="FFFFFF"/>
                </a:solidFill>
                <a:latin typeface="Calibri"/>
                <a:cs typeface="Calibri"/>
              </a:rPr>
              <a:t>physical</a:t>
            </a:r>
            <a:r>
              <a:rPr sz="2800" spc="-35" dirty="0">
                <a:solidFill>
                  <a:srgbClr val="FFFFFF"/>
                </a:solidFill>
                <a:latin typeface="Calibri"/>
                <a:cs typeface="Calibri"/>
              </a:rPr>
              <a:t> </a:t>
            </a:r>
            <a:r>
              <a:rPr sz="2800" dirty="0">
                <a:solidFill>
                  <a:srgbClr val="FFFFFF"/>
                </a:solidFill>
                <a:latin typeface="Calibri"/>
                <a:cs typeface="Calibri"/>
              </a:rPr>
              <a:t>or</a:t>
            </a:r>
            <a:r>
              <a:rPr sz="2800" spc="-50" dirty="0">
                <a:solidFill>
                  <a:srgbClr val="FFFFFF"/>
                </a:solidFill>
                <a:latin typeface="Calibri"/>
                <a:cs typeface="Calibri"/>
              </a:rPr>
              <a:t> </a:t>
            </a:r>
            <a:r>
              <a:rPr sz="2800" spc="-10" dirty="0">
                <a:solidFill>
                  <a:srgbClr val="FFFFFF"/>
                </a:solidFill>
                <a:latin typeface="Calibri"/>
                <a:cs typeface="Calibri"/>
              </a:rPr>
              <a:t>operative findings:</a:t>
            </a:r>
            <a:endParaRPr sz="2800">
              <a:latin typeface="Calibri"/>
              <a:cs typeface="Calibri"/>
            </a:endParaRPr>
          </a:p>
        </p:txBody>
      </p:sp>
      <p:sp>
        <p:nvSpPr>
          <p:cNvPr id="10" name="object 10"/>
          <p:cNvSpPr txBox="1"/>
          <p:nvPr/>
        </p:nvSpPr>
        <p:spPr>
          <a:xfrm>
            <a:off x="8369554" y="1491002"/>
            <a:ext cx="2628265" cy="3604260"/>
          </a:xfrm>
          <a:prstGeom prst="rect">
            <a:avLst/>
          </a:prstGeom>
        </p:spPr>
        <p:txBody>
          <a:bodyPr vert="horz" wrap="square" lIns="0" tIns="97790" rIns="0" bIns="0" rtlCol="0">
            <a:spAutoFit/>
          </a:bodyPr>
          <a:lstStyle/>
          <a:p>
            <a:pPr marL="285750" indent="-277495">
              <a:lnSpc>
                <a:spcPct val="100000"/>
              </a:lnSpc>
              <a:spcBef>
                <a:spcPts val="770"/>
              </a:spcBef>
              <a:buSzPct val="96428"/>
              <a:buFont typeface="Calibri"/>
              <a:buAutoNum type="arabicPeriod"/>
              <a:tabLst>
                <a:tab pos="285750" algn="l"/>
              </a:tabLst>
            </a:pPr>
            <a:r>
              <a:rPr sz="2800" spc="-10" dirty="0">
                <a:solidFill>
                  <a:srgbClr val="FFFFFF"/>
                </a:solidFill>
                <a:latin typeface="Calibri"/>
                <a:cs typeface="Calibri"/>
              </a:rPr>
              <a:t>Reducible</a:t>
            </a:r>
            <a:endParaRPr sz="2800">
              <a:latin typeface="Calibri"/>
              <a:cs typeface="Calibri"/>
            </a:endParaRPr>
          </a:p>
          <a:p>
            <a:pPr marL="368935" indent="-356235">
              <a:lnSpc>
                <a:spcPct val="100000"/>
              </a:lnSpc>
              <a:spcBef>
                <a:spcPts val="670"/>
              </a:spcBef>
              <a:buSzPct val="96428"/>
              <a:buFont typeface="Calibri"/>
              <a:buAutoNum type="arabicPeriod"/>
              <a:tabLst>
                <a:tab pos="368935" algn="l"/>
              </a:tabLst>
            </a:pPr>
            <a:r>
              <a:rPr sz="2800" spc="-10" dirty="0">
                <a:solidFill>
                  <a:srgbClr val="FFFFFF"/>
                </a:solidFill>
                <a:latin typeface="Calibri"/>
                <a:cs typeface="Calibri"/>
              </a:rPr>
              <a:t>Irreducible</a:t>
            </a:r>
            <a:endParaRPr sz="2800">
              <a:latin typeface="Calibri"/>
              <a:cs typeface="Calibri"/>
            </a:endParaRPr>
          </a:p>
          <a:p>
            <a:pPr marL="285750" indent="-277495">
              <a:lnSpc>
                <a:spcPct val="100000"/>
              </a:lnSpc>
              <a:spcBef>
                <a:spcPts val="660"/>
              </a:spcBef>
              <a:buSzPct val="96428"/>
              <a:buFont typeface="Calibri"/>
              <a:buAutoNum type="arabicPeriod"/>
              <a:tabLst>
                <a:tab pos="285750" algn="l"/>
              </a:tabLst>
            </a:pPr>
            <a:r>
              <a:rPr sz="2800" spc="-10" dirty="0">
                <a:solidFill>
                  <a:srgbClr val="FFFFFF"/>
                </a:solidFill>
                <a:latin typeface="Calibri"/>
                <a:cs typeface="Calibri"/>
              </a:rPr>
              <a:t>Obstructed</a:t>
            </a:r>
            <a:endParaRPr sz="2800">
              <a:latin typeface="Calibri"/>
              <a:cs typeface="Calibri"/>
            </a:endParaRPr>
          </a:p>
          <a:p>
            <a:pPr marL="368935" indent="-356235">
              <a:lnSpc>
                <a:spcPct val="100000"/>
              </a:lnSpc>
              <a:spcBef>
                <a:spcPts val="660"/>
              </a:spcBef>
              <a:buSzPct val="96428"/>
              <a:buFont typeface="Calibri"/>
              <a:buAutoNum type="arabicPeriod"/>
              <a:tabLst>
                <a:tab pos="368935" algn="l"/>
              </a:tabLst>
            </a:pPr>
            <a:r>
              <a:rPr sz="2800" spc="-10" dirty="0">
                <a:solidFill>
                  <a:srgbClr val="FFFFFF"/>
                </a:solidFill>
                <a:latin typeface="Calibri"/>
                <a:cs typeface="Calibri"/>
              </a:rPr>
              <a:t>Strangulated</a:t>
            </a:r>
            <a:endParaRPr sz="2800">
              <a:latin typeface="Calibri"/>
              <a:cs typeface="Calibri"/>
            </a:endParaRPr>
          </a:p>
          <a:p>
            <a:pPr marL="449580" indent="-356235">
              <a:lnSpc>
                <a:spcPct val="100000"/>
              </a:lnSpc>
              <a:spcBef>
                <a:spcPts val="675"/>
              </a:spcBef>
              <a:buSzPct val="96428"/>
              <a:buFont typeface="Calibri"/>
              <a:buAutoNum type="arabicPeriod"/>
              <a:tabLst>
                <a:tab pos="449580" algn="l"/>
              </a:tabLst>
            </a:pPr>
            <a:r>
              <a:rPr sz="2800" spc="-10" dirty="0">
                <a:solidFill>
                  <a:srgbClr val="FFFFFF"/>
                </a:solidFill>
                <a:latin typeface="Calibri"/>
                <a:cs typeface="Calibri"/>
              </a:rPr>
              <a:t>Inflamed</a:t>
            </a:r>
            <a:endParaRPr sz="2800">
              <a:latin typeface="Calibri"/>
              <a:cs typeface="Calibri"/>
            </a:endParaRPr>
          </a:p>
          <a:p>
            <a:pPr marL="368935" indent="-356235">
              <a:lnSpc>
                <a:spcPct val="100000"/>
              </a:lnSpc>
              <a:spcBef>
                <a:spcPts val="660"/>
              </a:spcBef>
              <a:buSzPct val="96428"/>
              <a:buFont typeface="Calibri"/>
              <a:buAutoNum type="arabicPeriod"/>
              <a:tabLst>
                <a:tab pos="368935" algn="l"/>
              </a:tabLst>
            </a:pPr>
            <a:r>
              <a:rPr sz="2800" spc="-10" dirty="0">
                <a:solidFill>
                  <a:srgbClr val="FFFFFF"/>
                </a:solidFill>
                <a:latin typeface="Calibri"/>
                <a:cs typeface="Calibri"/>
              </a:rPr>
              <a:t>Sliding</a:t>
            </a:r>
            <a:endParaRPr sz="2800">
              <a:latin typeface="Calibri"/>
              <a:cs typeface="Calibri"/>
            </a:endParaRPr>
          </a:p>
          <a:p>
            <a:pPr marL="368935" indent="-356235">
              <a:lnSpc>
                <a:spcPct val="100000"/>
              </a:lnSpc>
              <a:spcBef>
                <a:spcPts val="660"/>
              </a:spcBef>
              <a:buSzPct val="96428"/>
              <a:buFont typeface="Calibri"/>
              <a:buAutoNum type="arabicPeriod"/>
              <a:tabLst>
                <a:tab pos="368935" algn="l"/>
              </a:tabLst>
            </a:pPr>
            <a:r>
              <a:rPr sz="2800" dirty="0">
                <a:solidFill>
                  <a:srgbClr val="FFFFFF"/>
                </a:solidFill>
                <a:latin typeface="Calibri"/>
                <a:cs typeface="Calibri"/>
              </a:rPr>
              <a:t>Richter's</a:t>
            </a:r>
            <a:r>
              <a:rPr sz="2800" spc="-140" dirty="0">
                <a:solidFill>
                  <a:srgbClr val="FFFFFF"/>
                </a:solidFill>
                <a:latin typeface="Calibri"/>
                <a:cs typeface="Calibri"/>
              </a:rPr>
              <a:t> </a:t>
            </a:r>
            <a:r>
              <a:rPr sz="2800" spc="-10" dirty="0">
                <a:solidFill>
                  <a:srgbClr val="FFFFFF"/>
                </a:solidFill>
                <a:latin typeface="Calibri"/>
                <a:cs typeface="Calibri"/>
              </a:rPr>
              <a:t>hernia</a:t>
            </a:r>
            <a:endParaRPr sz="2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4024" y="1100327"/>
            <a:ext cx="4682490" cy="1229106"/>
          </a:xfrm>
          <a:prstGeom prst="rect">
            <a:avLst/>
          </a:prstGeom>
        </p:spPr>
      </p:pic>
      <p:sp>
        <p:nvSpPr>
          <p:cNvPr id="3" name="object 3"/>
          <p:cNvSpPr txBox="1">
            <a:spLocks noGrp="1"/>
          </p:cNvSpPr>
          <p:nvPr>
            <p:ph type="title"/>
          </p:nvPr>
        </p:nvSpPr>
        <p:spPr>
          <a:xfrm>
            <a:off x="1287525" y="1230249"/>
            <a:ext cx="3985895" cy="696595"/>
          </a:xfrm>
          <a:prstGeom prst="rect">
            <a:avLst/>
          </a:prstGeom>
        </p:spPr>
        <p:txBody>
          <a:bodyPr vert="horz" wrap="square" lIns="0" tIns="13335" rIns="0" bIns="0" rtlCol="0">
            <a:spAutoFit/>
          </a:bodyPr>
          <a:lstStyle/>
          <a:p>
            <a:pPr marL="12700">
              <a:lnSpc>
                <a:spcPct val="100000"/>
              </a:lnSpc>
              <a:spcBef>
                <a:spcPts val="105"/>
              </a:spcBef>
            </a:pPr>
            <a:r>
              <a:rPr sz="4400" spc="-35" dirty="0"/>
              <a:t>Reducible</a:t>
            </a:r>
            <a:r>
              <a:rPr sz="4400" spc="-204" dirty="0"/>
              <a:t> </a:t>
            </a:r>
            <a:r>
              <a:rPr sz="4400" spc="-20" dirty="0"/>
              <a:t>Hernias</a:t>
            </a:r>
            <a:endParaRPr sz="4400"/>
          </a:p>
        </p:txBody>
      </p:sp>
      <p:sp>
        <p:nvSpPr>
          <p:cNvPr id="4" name="object 4"/>
          <p:cNvSpPr/>
          <p:nvPr/>
        </p:nvSpPr>
        <p:spPr>
          <a:xfrm>
            <a:off x="126492" y="2026920"/>
            <a:ext cx="5220970" cy="0"/>
          </a:xfrm>
          <a:custGeom>
            <a:avLst/>
            <a:gdLst/>
            <a:ahLst/>
            <a:cxnLst/>
            <a:rect l="l" t="t" r="r" b="b"/>
            <a:pathLst>
              <a:path w="5220970">
                <a:moveTo>
                  <a:pt x="5220970" y="0"/>
                </a:moveTo>
                <a:lnTo>
                  <a:pt x="0" y="0"/>
                </a:lnTo>
              </a:path>
            </a:pathLst>
          </a:custGeom>
          <a:ln w="12192">
            <a:solidFill>
              <a:srgbClr val="EC7C30"/>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98425" rIns="0" bIns="0" rtlCol="0">
            <a:spAutoFit/>
          </a:bodyPr>
          <a:lstStyle/>
          <a:p>
            <a:pPr marL="240665" indent="-227965">
              <a:lnSpc>
                <a:spcPct val="100000"/>
              </a:lnSpc>
              <a:spcBef>
                <a:spcPts val="775"/>
              </a:spcBef>
              <a:buClr>
                <a:srgbClr val="FF0000"/>
              </a:buClr>
              <a:buFont typeface="Courier New"/>
              <a:buChar char="o"/>
              <a:tabLst>
                <a:tab pos="240665" algn="l"/>
              </a:tabLst>
            </a:pPr>
            <a:r>
              <a:rPr dirty="0"/>
              <a:t>Imparts</a:t>
            </a:r>
            <a:r>
              <a:rPr spc="-50" dirty="0"/>
              <a:t> </a:t>
            </a:r>
            <a:r>
              <a:rPr dirty="0"/>
              <a:t>an</a:t>
            </a:r>
            <a:r>
              <a:rPr spc="-45" dirty="0"/>
              <a:t> </a:t>
            </a:r>
            <a:r>
              <a:rPr b="1" dirty="0">
                <a:latin typeface="Calibri"/>
                <a:cs typeface="Calibri"/>
              </a:rPr>
              <a:t>expansile</a:t>
            </a:r>
            <a:r>
              <a:rPr b="1" spc="-25" dirty="0">
                <a:latin typeface="Calibri"/>
                <a:cs typeface="Calibri"/>
              </a:rPr>
              <a:t> </a:t>
            </a:r>
            <a:r>
              <a:rPr b="1" dirty="0">
                <a:latin typeface="Calibri"/>
                <a:cs typeface="Calibri"/>
              </a:rPr>
              <a:t>impulse</a:t>
            </a:r>
            <a:r>
              <a:rPr b="1" spc="-50" dirty="0">
                <a:latin typeface="Calibri"/>
                <a:cs typeface="Calibri"/>
              </a:rPr>
              <a:t> </a:t>
            </a:r>
            <a:r>
              <a:rPr dirty="0"/>
              <a:t>on</a:t>
            </a:r>
            <a:r>
              <a:rPr spc="-50" dirty="0"/>
              <a:t> </a:t>
            </a:r>
            <a:r>
              <a:rPr spc="-10" dirty="0"/>
              <a:t>coughing.</a:t>
            </a:r>
          </a:p>
          <a:p>
            <a:pPr marL="241300" marR="646430" indent="-228600">
              <a:lnSpc>
                <a:spcPts val="3020"/>
              </a:lnSpc>
              <a:spcBef>
                <a:spcPts val="1060"/>
              </a:spcBef>
              <a:buClr>
                <a:srgbClr val="FF0000"/>
              </a:buClr>
              <a:buFont typeface="Courier New"/>
              <a:buChar char="o"/>
              <a:tabLst>
                <a:tab pos="241300" algn="l"/>
              </a:tabLst>
            </a:pPr>
            <a:r>
              <a:rPr dirty="0"/>
              <a:t>Either</a:t>
            </a:r>
            <a:r>
              <a:rPr spc="-65" dirty="0"/>
              <a:t> </a:t>
            </a:r>
            <a:r>
              <a:rPr dirty="0"/>
              <a:t>reduces</a:t>
            </a:r>
            <a:r>
              <a:rPr spc="-55" dirty="0"/>
              <a:t> </a:t>
            </a:r>
            <a:r>
              <a:rPr dirty="0"/>
              <a:t>itself</a:t>
            </a:r>
            <a:r>
              <a:rPr spc="-75" dirty="0"/>
              <a:t> </a:t>
            </a:r>
            <a:r>
              <a:rPr dirty="0"/>
              <a:t>when</a:t>
            </a:r>
            <a:r>
              <a:rPr spc="-60" dirty="0"/>
              <a:t> </a:t>
            </a:r>
            <a:r>
              <a:rPr dirty="0"/>
              <a:t>the</a:t>
            </a:r>
            <a:r>
              <a:rPr spc="-70" dirty="0"/>
              <a:t> </a:t>
            </a:r>
            <a:r>
              <a:rPr dirty="0"/>
              <a:t>patient</a:t>
            </a:r>
            <a:r>
              <a:rPr spc="-60" dirty="0"/>
              <a:t> </a:t>
            </a:r>
            <a:r>
              <a:rPr dirty="0"/>
              <a:t>lies</a:t>
            </a:r>
            <a:r>
              <a:rPr spc="-65" dirty="0"/>
              <a:t> </a:t>
            </a:r>
            <a:r>
              <a:rPr dirty="0"/>
              <a:t>down</a:t>
            </a:r>
            <a:r>
              <a:rPr spc="-50" dirty="0"/>
              <a:t> </a:t>
            </a:r>
            <a:r>
              <a:rPr dirty="0"/>
              <a:t>or</a:t>
            </a:r>
            <a:r>
              <a:rPr spc="-70" dirty="0"/>
              <a:t> </a:t>
            </a:r>
            <a:r>
              <a:rPr dirty="0"/>
              <a:t>can</a:t>
            </a:r>
            <a:r>
              <a:rPr spc="-60" dirty="0"/>
              <a:t> </a:t>
            </a:r>
            <a:r>
              <a:rPr spc="-25" dirty="0"/>
              <a:t>be </a:t>
            </a:r>
            <a:r>
              <a:rPr dirty="0"/>
              <a:t>reduced</a:t>
            </a:r>
            <a:r>
              <a:rPr spc="-60" dirty="0"/>
              <a:t> </a:t>
            </a:r>
            <a:r>
              <a:rPr dirty="0"/>
              <a:t>by</a:t>
            </a:r>
            <a:r>
              <a:rPr spc="-65" dirty="0"/>
              <a:t> </a:t>
            </a:r>
            <a:r>
              <a:rPr dirty="0"/>
              <a:t>the</a:t>
            </a:r>
            <a:r>
              <a:rPr spc="-65" dirty="0"/>
              <a:t> </a:t>
            </a:r>
            <a:r>
              <a:rPr dirty="0"/>
              <a:t>patient</a:t>
            </a:r>
            <a:r>
              <a:rPr spc="-55" dirty="0"/>
              <a:t> </a:t>
            </a:r>
            <a:r>
              <a:rPr dirty="0"/>
              <a:t>or</a:t>
            </a:r>
            <a:r>
              <a:rPr spc="-60" dirty="0"/>
              <a:t> </a:t>
            </a:r>
            <a:r>
              <a:rPr dirty="0"/>
              <a:t>the</a:t>
            </a:r>
            <a:r>
              <a:rPr spc="-70" dirty="0"/>
              <a:t> </a:t>
            </a:r>
            <a:r>
              <a:rPr spc="-10" dirty="0"/>
              <a:t>surgeon.</a:t>
            </a:r>
          </a:p>
          <a:p>
            <a:pPr marL="241300" marR="1087120" indent="-228600">
              <a:lnSpc>
                <a:spcPts val="3030"/>
              </a:lnSpc>
              <a:spcBef>
                <a:spcPts val="994"/>
              </a:spcBef>
              <a:buClr>
                <a:srgbClr val="FF0000"/>
              </a:buClr>
              <a:buFont typeface="Courier New"/>
              <a:buChar char="o"/>
              <a:tabLst>
                <a:tab pos="241300" algn="l"/>
              </a:tabLst>
            </a:pPr>
            <a:r>
              <a:rPr dirty="0"/>
              <a:t>The</a:t>
            </a:r>
            <a:r>
              <a:rPr spc="-65" dirty="0"/>
              <a:t> </a:t>
            </a:r>
            <a:r>
              <a:rPr dirty="0"/>
              <a:t>intestine</a:t>
            </a:r>
            <a:r>
              <a:rPr spc="-45" dirty="0"/>
              <a:t> </a:t>
            </a:r>
            <a:r>
              <a:rPr dirty="0"/>
              <a:t>usually</a:t>
            </a:r>
            <a:r>
              <a:rPr spc="-40" dirty="0"/>
              <a:t> </a:t>
            </a:r>
            <a:r>
              <a:rPr b="1" dirty="0">
                <a:latin typeface="Calibri"/>
                <a:cs typeface="Calibri"/>
              </a:rPr>
              <a:t>gurgles</a:t>
            </a:r>
            <a:r>
              <a:rPr b="1" spc="-40" dirty="0">
                <a:latin typeface="Calibri"/>
                <a:cs typeface="Calibri"/>
              </a:rPr>
              <a:t> </a:t>
            </a:r>
            <a:r>
              <a:rPr dirty="0"/>
              <a:t>on</a:t>
            </a:r>
            <a:r>
              <a:rPr spc="-55" dirty="0"/>
              <a:t> </a:t>
            </a:r>
            <a:r>
              <a:rPr spc="-10" dirty="0"/>
              <a:t>reduction</a:t>
            </a:r>
            <a:r>
              <a:rPr spc="-40" dirty="0"/>
              <a:t> </a:t>
            </a:r>
            <a:r>
              <a:rPr dirty="0"/>
              <a:t>and</a:t>
            </a:r>
            <a:r>
              <a:rPr spc="-60" dirty="0"/>
              <a:t> </a:t>
            </a:r>
            <a:r>
              <a:rPr dirty="0"/>
              <a:t>the</a:t>
            </a:r>
            <a:r>
              <a:rPr spc="-60" dirty="0"/>
              <a:t> </a:t>
            </a:r>
            <a:r>
              <a:rPr spc="-10" dirty="0"/>
              <a:t>first </a:t>
            </a:r>
            <a:r>
              <a:rPr dirty="0"/>
              <a:t>portion</a:t>
            </a:r>
            <a:r>
              <a:rPr spc="-55" dirty="0"/>
              <a:t> </a:t>
            </a:r>
            <a:r>
              <a:rPr dirty="0"/>
              <a:t>is</a:t>
            </a:r>
            <a:r>
              <a:rPr spc="-75" dirty="0"/>
              <a:t> </a:t>
            </a:r>
            <a:r>
              <a:rPr dirty="0"/>
              <a:t>more</a:t>
            </a:r>
            <a:r>
              <a:rPr spc="-60" dirty="0"/>
              <a:t> </a:t>
            </a:r>
            <a:r>
              <a:rPr dirty="0"/>
              <a:t>difficult</a:t>
            </a:r>
            <a:r>
              <a:rPr spc="-60" dirty="0"/>
              <a:t> </a:t>
            </a:r>
            <a:r>
              <a:rPr dirty="0"/>
              <a:t>to</a:t>
            </a:r>
            <a:r>
              <a:rPr spc="-75" dirty="0"/>
              <a:t> </a:t>
            </a:r>
            <a:r>
              <a:rPr dirty="0"/>
              <a:t>reduce</a:t>
            </a:r>
            <a:r>
              <a:rPr spc="-50" dirty="0"/>
              <a:t> </a:t>
            </a:r>
            <a:r>
              <a:rPr dirty="0"/>
              <a:t>than</a:t>
            </a:r>
            <a:r>
              <a:rPr spc="-65" dirty="0"/>
              <a:t> </a:t>
            </a:r>
            <a:r>
              <a:rPr dirty="0"/>
              <a:t>the</a:t>
            </a:r>
            <a:r>
              <a:rPr spc="-65" dirty="0"/>
              <a:t> </a:t>
            </a:r>
            <a:r>
              <a:rPr spc="-20" dirty="0"/>
              <a:t>last</a:t>
            </a:r>
          </a:p>
          <a:p>
            <a:pPr marL="241300" marR="5080" indent="-228600">
              <a:lnSpc>
                <a:spcPts val="3020"/>
              </a:lnSpc>
              <a:spcBef>
                <a:spcPts val="994"/>
              </a:spcBef>
              <a:buClr>
                <a:srgbClr val="FF0000"/>
              </a:buClr>
              <a:buFont typeface="Courier New"/>
              <a:buChar char="o"/>
              <a:tabLst>
                <a:tab pos="241300" algn="l"/>
              </a:tabLst>
            </a:pPr>
            <a:r>
              <a:rPr dirty="0"/>
              <a:t>Omentum</a:t>
            </a:r>
            <a:r>
              <a:rPr spc="-60" dirty="0"/>
              <a:t> </a:t>
            </a:r>
            <a:r>
              <a:rPr dirty="0"/>
              <a:t>is</a:t>
            </a:r>
            <a:r>
              <a:rPr spc="-85" dirty="0"/>
              <a:t> </a:t>
            </a:r>
            <a:r>
              <a:rPr dirty="0"/>
              <a:t>described</a:t>
            </a:r>
            <a:r>
              <a:rPr spc="-60" dirty="0"/>
              <a:t> </a:t>
            </a:r>
            <a:r>
              <a:rPr dirty="0"/>
              <a:t>as</a:t>
            </a:r>
            <a:r>
              <a:rPr spc="-85" dirty="0"/>
              <a:t> </a:t>
            </a:r>
            <a:r>
              <a:rPr spc="-30" dirty="0"/>
              <a:t>doughy,</a:t>
            </a:r>
            <a:r>
              <a:rPr spc="-60" dirty="0"/>
              <a:t> </a:t>
            </a:r>
            <a:r>
              <a:rPr dirty="0"/>
              <a:t>and</a:t>
            </a:r>
            <a:r>
              <a:rPr spc="-75" dirty="0"/>
              <a:t> </a:t>
            </a:r>
            <a:r>
              <a:rPr dirty="0"/>
              <a:t>the</a:t>
            </a:r>
            <a:r>
              <a:rPr spc="-75" dirty="0"/>
              <a:t> </a:t>
            </a:r>
            <a:r>
              <a:rPr dirty="0"/>
              <a:t>last</a:t>
            </a:r>
            <a:r>
              <a:rPr spc="-75" dirty="0"/>
              <a:t> </a:t>
            </a:r>
            <a:r>
              <a:rPr dirty="0"/>
              <a:t>portion</a:t>
            </a:r>
            <a:r>
              <a:rPr spc="-65" dirty="0"/>
              <a:t> </a:t>
            </a:r>
            <a:r>
              <a:rPr dirty="0"/>
              <a:t>is</a:t>
            </a:r>
            <a:r>
              <a:rPr spc="-85" dirty="0"/>
              <a:t> </a:t>
            </a:r>
            <a:r>
              <a:rPr spc="-20" dirty="0"/>
              <a:t>more </a:t>
            </a:r>
            <a:r>
              <a:rPr dirty="0"/>
              <a:t>difficult</a:t>
            </a:r>
            <a:r>
              <a:rPr spc="-55" dirty="0"/>
              <a:t> </a:t>
            </a:r>
            <a:r>
              <a:rPr dirty="0"/>
              <a:t>to</a:t>
            </a:r>
            <a:r>
              <a:rPr spc="-75" dirty="0"/>
              <a:t> </a:t>
            </a:r>
            <a:r>
              <a:rPr dirty="0"/>
              <a:t>reduce</a:t>
            </a:r>
            <a:r>
              <a:rPr spc="-60" dirty="0"/>
              <a:t> </a:t>
            </a:r>
            <a:r>
              <a:rPr dirty="0"/>
              <a:t>than</a:t>
            </a:r>
            <a:r>
              <a:rPr spc="-55" dirty="0"/>
              <a:t> </a:t>
            </a:r>
            <a:r>
              <a:rPr dirty="0"/>
              <a:t>the</a:t>
            </a:r>
            <a:r>
              <a:rPr spc="-70" dirty="0"/>
              <a:t> </a:t>
            </a:r>
            <a:r>
              <a:rPr spc="-10" dirty="0"/>
              <a:t>first.</a:t>
            </a:r>
          </a:p>
        </p:txBody>
      </p:sp>
      <p:sp>
        <p:nvSpPr>
          <p:cNvPr id="6" name="object 6"/>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4880" y="1100327"/>
            <a:ext cx="4691634" cy="1229106"/>
          </a:xfrm>
          <a:prstGeom prst="rect">
            <a:avLst/>
          </a:prstGeom>
        </p:spPr>
      </p:pic>
      <p:sp>
        <p:nvSpPr>
          <p:cNvPr id="3" name="object 3"/>
          <p:cNvSpPr txBox="1">
            <a:spLocks noGrp="1"/>
          </p:cNvSpPr>
          <p:nvPr>
            <p:ph type="title"/>
          </p:nvPr>
        </p:nvSpPr>
        <p:spPr>
          <a:xfrm>
            <a:off x="1278382" y="1230249"/>
            <a:ext cx="3996054" cy="696595"/>
          </a:xfrm>
          <a:prstGeom prst="rect">
            <a:avLst/>
          </a:prstGeom>
        </p:spPr>
        <p:txBody>
          <a:bodyPr vert="horz" wrap="square" lIns="0" tIns="13335" rIns="0" bIns="0" rtlCol="0">
            <a:spAutoFit/>
          </a:bodyPr>
          <a:lstStyle/>
          <a:p>
            <a:pPr marL="12700">
              <a:lnSpc>
                <a:spcPct val="100000"/>
              </a:lnSpc>
              <a:spcBef>
                <a:spcPts val="105"/>
              </a:spcBef>
            </a:pPr>
            <a:r>
              <a:rPr sz="4400" spc="-35" dirty="0"/>
              <a:t>Irreducible</a:t>
            </a:r>
            <a:r>
              <a:rPr sz="4400" spc="-175" dirty="0"/>
              <a:t> </a:t>
            </a:r>
            <a:r>
              <a:rPr sz="4400" spc="-10" dirty="0"/>
              <a:t>Hernia</a:t>
            </a:r>
            <a:endParaRPr sz="4400"/>
          </a:p>
        </p:txBody>
      </p:sp>
      <p:sp>
        <p:nvSpPr>
          <p:cNvPr id="4" name="object 4"/>
          <p:cNvSpPr/>
          <p:nvPr/>
        </p:nvSpPr>
        <p:spPr>
          <a:xfrm>
            <a:off x="126492" y="2026920"/>
            <a:ext cx="5220970" cy="0"/>
          </a:xfrm>
          <a:custGeom>
            <a:avLst/>
            <a:gdLst/>
            <a:ahLst/>
            <a:cxnLst/>
            <a:rect l="l" t="t" r="r" b="b"/>
            <a:pathLst>
              <a:path w="5220970">
                <a:moveTo>
                  <a:pt x="5220970" y="0"/>
                </a:moveTo>
                <a:lnTo>
                  <a:pt x="0" y="0"/>
                </a:lnTo>
              </a:path>
            </a:pathLst>
          </a:custGeom>
          <a:ln w="12192">
            <a:solidFill>
              <a:srgbClr val="EC7C30"/>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146546" rIns="0" bIns="0" rtlCol="0">
            <a:spAutoFit/>
          </a:bodyPr>
          <a:lstStyle/>
          <a:p>
            <a:pPr marL="241300" marR="5080" indent="-228600">
              <a:lnSpc>
                <a:spcPts val="3030"/>
              </a:lnSpc>
              <a:spcBef>
                <a:spcPts val="475"/>
              </a:spcBef>
              <a:buClr>
                <a:srgbClr val="FF0000"/>
              </a:buClr>
              <a:buFont typeface="Courier New"/>
              <a:buChar char="o"/>
              <a:tabLst>
                <a:tab pos="241300" algn="l"/>
              </a:tabLst>
            </a:pPr>
            <a:r>
              <a:rPr dirty="0"/>
              <a:t>The</a:t>
            </a:r>
            <a:r>
              <a:rPr spc="-70" dirty="0"/>
              <a:t> </a:t>
            </a:r>
            <a:r>
              <a:rPr b="1" spc="-10" dirty="0">
                <a:latin typeface="Calibri"/>
                <a:cs typeface="Calibri"/>
              </a:rPr>
              <a:t>contents</a:t>
            </a:r>
            <a:r>
              <a:rPr b="1" spc="-50" dirty="0">
                <a:latin typeface="Calibri"/>
                <a:cs typeface="Calibri"/>
              </a:rPr>
              <a:t> </a:t>
            </a:r>
            <a:r>
              <a:rPr b="1" dirty="0">
                <a:latin typeface="Calibri"/>
                <a:cs typeface="Calibri"/>
              </a:rPr>
              <a:t>cannot</a:t>
            </a:r>
            <a:r>
              <a:rPr b="1" spc="-60" dirty="0">
                <a:latin typeface="Calibri"/>
                <a:cs typeface="Calibri"/>
              </a:rPr>
              <a:t> </a:t>
            </a:r>
            <a:r>
              <a:rPr b="1" dirty="0">
                <a:latin typeface="Calibri"/>
                <a:cs typeface="Calibri"/>
              </a:rPr>
              <a:t>be</a:t>
            </a:r>
            <a:r>
              <a:rPr b="1" spc="-60" dirty="0">
                <a:latin typeface="Calibri"/>
                <a:cs typeface="Calibri"/>
              </a:rPr>
              <a:t> </a:t>
            </a:r>
            <a:r>
              <a:rPr b="1" dirty="0">
                <a:latin typeface="Calibri"/>
                <a:cs typeface="Calibri"/>
              </a:rPr>
              <a:t>returned</a:t>
            </a:r>
            <a:r>
              <a:rPr b="1" spc="-20" dirty="0">
                <a:latin typeface="Calibri"/>
                <a:cs typeface="Calibri"/>
              </a:rPr>
              <a:t> </a:t>
            </a:r>
            <a:r>
              <a:rPr dirty="0"/>
              <a:t>to</a:t>
            </a:r>
            <a:r>
              <a:rPr spc="-65" dirty="0"/>
              <a:t> </a:t>
            </a:r>
            <a:r>
              <a:rPr dirty="0"/>
              <a:t>the</a:t>
            </a:r>
            <a:r>
              <a:rPr spc="-55" dirty="0"/>
              <a:t> </a:t>
            </a:r>
            <a:r>
              <a:rPr dirty="0"/>
              <a:t>abdomen</a:t>
            </a:r>
            <a:r>
              <a:rPr spc="-40" dirty="0"/>
              <a:t> </a:t>
            </a:r>
            <a:r>
              <a:rPr dirty="0"/>
              <a:t>but</a:t>
            </a:r>
            <a:r>
              <a:rPr spc="-40" dirty="0"/>
              <a:t> </a:t>
            </a:r>
            <a:r>
              <a:rPr dirty="0"/>
              <a:t>there</a:t>
            </a:r>
            <a:r>
              <a:rPr spc="-65" dirty="0"/>
              <a:t> </a:t>
            </a:r>
            <a:r>
              <a:rPr spc="-25" dirty="0"/>
              <a:t>is </a:t>
            </a:r>
            <a:r>
              <a:rPr dirty="0"/>
              <a:t>no</a:t>
            </a:r>
            <a:r>
              <a:rPr spc="-45" dirty="0"/>
              <a:t> </a:t>
            </a:r>
            <a:r>
              <a:rPr dirty="0"/>
              <a:t>evidence</a:t>
            </a:r>
            <a:r>
              <a:rPr spc="-40" dirty="0"/>
              <a:t> </a:t>
            </a:r>
            <a:r>
              <a:rPr dirty="0"/>
              <a:t>of</a:t>
            </a:r>
            <a:r>
              <a:rPr spc="-50" dirty="0"/>
              <a:t> </a:t>
            </a:r>
            <a:r>
              <a:rPr dirty="0"/>
              <a:t>other</a:t>
            </a:r>
            <a:r>
              <a:rPr spc="-40" dirty="0"/>
              <a:t> </a:t>
            </a:r>
            <a:r>
              <a:rPr spc="-10" dirty="0"/>
              <a:t>complications</a:t>
            </a:r>
          </a:p>
          <a:p>
            <a:pPr marL="240665" indent="-227965">
              <a:lnSpc>
                <a:spcPct val="100000"/>
              </a:lnSpc>
              <a:spcBef>
                <a:spcPts val="620"/>
              </a:spcBef>
              <a:buClr>
                <a:srgbClr val="FF0000"/>
              </a:buClr>
              <a:buFont typeface="Courier New"/>
              <a:buChar char="o"/>
              <a:tabLst>
                <a:tab pos="240665" algn="l"/>
              </a:tabLst>
            </a:pPr>
            <a:r>
              <a:rPr dirty="0"/>
              <a:t>Usually</a:t>
            </a:r>
            <a:r>
              <a:rPr spc="-55" dirty="0"/>
              <a:t> </a:t>
            </a:r>
            <a:r>
              <a:rPr dirty="0"/>
              <a:t>due</a:t>
            </a:r>
            <a:r>
              <a:rPr spc="-65" dirty="0"/>
              <a:t> </a:t>
            </a:r>
            <a:r>
              <a:rPr dirty="0"/>
              <a:t>to</a:t>
            </a:r>
            <a:r>
              <a:rPr spc="-70" dirty="0"/>
              <a:t> </a:t>
            </a:r>
            <a:r>
              <a:rPr dirty="0"/>
              <a:t>adhesions</a:t>
            </a:r>
            <a:r>
              <a:rPr spc="-40" dirty="0"/>
              <a:t> </a:t>
            </a:r>
            <a:r>
              <a:rPr dirty="0"/>
              <a:t>or</a:t>
            </a:r>
            <a:r>
              <a:rPr spc="-55" dirty="0"/>
              <a:t> </a:t>
            </a:r>
            <a:r>
              <a:rPr spc="-10" dirty="0"/>
              <a:t>overcrowding</a:t>
            </a:r>
          </a:p>
          <a:p>
            <a:pPr marL="240665" indent="-227965">
              <a:lnSpc>
                <a:spcPct val="100000"/>
              </a:lnSpc>
              <a:spcBef>
                <a:spcPts val="660"/>
              </a:spcBef>
              <a:buClr>
                <a:srgbClr val="FF0000"/>
              </a:buClr>
              <a:buFont typeface="Courier New"/>
              <a:buChar char="o"/>
              <a:tabLst>
                <a:tab pos="240665" algn="l"/>
              </a:tabLst>
            </a:pPr>
            <a:r>
              <a:rPr dirty="0"/>
              <a:t>The</a:t>
            </a:r>
            <a:r>
              <a:rPr spc="-40" dirty="0"/>
              <a:t> </a:t>
            </a:r>
            <a:r>
              <a:rPr dirty="0"/>
              <a:t>other</a:t>
            </a:r>
            <a:r>
              <a:rPr spc="-35" dirty="0"/>
              <a:t> </a:t>
            </a:r>
            <a:r>
              <a:rPr dirty="0"/>
              <a:t>used</a:t>
            </a:r>
            <a:r>
              <a:rPr spc="-25" dirty="0"/>
              <a:t> </a:t>
            </a:r>
            <a:r>
              <a:rPr dirty="0"/>
              <a:t>term</a:t>
            </a:r>
            <a:r>
              <a:rPr spc="-40" dirty="0"/>
              <a:t> </a:t>
            </a:r>
            <a:r>
              <a:rPr dirty="0"/>
              <a:t>is</a:t>
            </a:r>
            <a:r>
              <a:rPr spc="-55" dirty="0"/>
              <a:t> </a:t>
            </a:r>
            <a:r>
              <a:rPr b="1" spc="-20" dirty="0">
                <a:latin typeface="Calibri"/>
                <a:cs typeface="Calibri"/>
              </a:rPr>
              <a:t>Incarcerated</a:t>
            </a:r>
            <a:r>
              <a:rPr b="1" dirty="0">
                <a:latin typeface="Calibri"/>
                <a:cs typeface="Calibri"/>
              </a:rPr>
              <a:t> </a:t>
            </a:r>
            <a:r>
              <a:rPr b="1" spc="-10" dirty="0">
                <a:latin typeface="Calibri"/>
                <a:cs typeface="Calibri"/>
              </a:rPr>
              <a:t>hernia</a:t>
            </a:r>
          </a:p>
        </p:txBody>
      </p:sp>
      <p:sp>
        <p:nvSpPr>
          <p:cNvPr id="6" name="object 6"/>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2" y="2026920"/>
            <a:ext cx="5220970" cy="0"/>
          </a:xfrm>
          <a:custGeom>
            <a:avLst/>
            <a:gdLst/>
            <a:ahLst/>
            <a:cxnLst/>
            <a:rect l="l" t="t" r="r" b="b"/>
            <a:pathLst>
              <a:path w="5220970">
                <a:moveTo>
                  <a:pt x="5220970" y="0"/>
                </a:moveTo>
                <a:lnTo>
                  <a:pt x="0" y="0"/>
                </a:lnTo>
              </a:path>
            </a:pathLst>
          </a:custGeom>
          <a:ln w="12192">
            <a:solidFill>
              <a:srgbClr val="EC7C30"/>
            </a:solidFill>
          </a:ln>
        </p:spPr>
        <p:txBody>
          <a:bodyPr wrap="square" lIns="0" tIns="0" rIns="0" bIns="0" rtlCol="0"/>
          <a:lstStyle/>
          <a:p>
            <a:endParaRPr/>
          </a:p>
        </p:txBody>
      </p:sp>
      <p:sp>
        <p:nvSpPr>
          <p:cNvPr id="3" name="object 3"/>
          <p:cNvSpPr txBox="1">
            <a:spLocks noGrp="1"/>
          </p:cNvSpPr>
          <p:nvPr>
            <p:ph type="title"/>
          </p:nvPr>
        </p:nvSpPr>
        <p:spPr>
          <a:xfrm>
            <a:off x="1471675" y="2366594"/>
            <a:ext cx="9020810" cy="1348740"/>
          </a:xfrm>
          <a:prstGeom prst="rect">
            <a:avLst/>
          </a:prstGeom>
        </p:spPr>
        <p:txBody>
          <a:bodyPr vert="horz" wrap="square" lIns="0" tIns="60325" rIns="0" bIns="0" rtlCol="0">
            <a:spAutoFit/>
          </a:bodyPr>
          <a:lstStyle/>
          <a:p>
            <a:pPr marL="241300" marR="5080" indent="-228600">
              <a:lnSpc>
                <a:spcPts val="3030"/>
              </a:lnSpc>
              <a:spcBef>
                <a:spcPts val="475"/>
              </a:spcBef>
              <a:buClr>
                <a:srgbClr val="FF0000"/>
              </a:buClr>
              <a:buFont typeface="Courier New"/>
              <a:buChar char="o"/>
              <a:tabLst>
                <a:tab pos="241300" algn="l"/>
              </a:tabLst>
            </a:pPr>
            <a:r>
              <a:rPr sz="2800" spc="-10" dirty="0">
                <a:latin typeface="Calibri"/>
                <a:cs typeface="Calibri"/>
              </a:rPr>
              <a:t>Irreducibility</a:t>
            </a:r>
            <a:r>
              <a:rPr sz="2800" spc="-55" dirty="0">
                <a:latin typeface="Calibri"/>
                <a:cs typeface="Calibri"/>
              </a:rPr>
              <a:t> </a:t>
            </a:r>
            <a:r>
              <a:rPr sz="2800" dirty="0">
                <a:latin typeface="Calibri"/>
                <a:cs typeface="Calibri"/>
              </a:rPr>
              <a:t>without</a:t>
            </a:r>
            <a:r>
              <a:rPr sz="2800" spc="-55" dirty="0">
                <a:latin typeface="Calibri"/>
                <a:cs typeface="Calibri"/>
              </a:rPr>
              <a:t> </a:t>
            </a:r>
            <a:r>
              <a:rPr sz="2800" dirty="0">
                <a:latin typeface="Calibri"/>
                <a:cs typeface="Calibri"/>
              </a:rPr>
              <a:t>other</a:t>
            </a:r>
            <a:r>
              <a:rPr sz="2800" spc="-75" dirty="0">
                <a:latin typeface="Calibri"/>
                <a:cs typeface="Calibri"/>
              </a:rPr>
              <a:t> </a:t>
            </a:r>
            <a:r>
              <a:rPr sz="2800" spc="-10" dirty="0">
                <a:latin typeface="Calibri"/>
                <a:cs typeface="Calibri"/>
              </a:rPr>
              <a:t>symptoms</a:t>
            </a:r>
            <a:r>
              <a:rPr sz="2800" spc="-50" dirty="0">
                <a:latin typeface="Calibri"/>
                <a:cs typeface="Calibri"/>
              </a:rPr>
              <a:t> </a:t>
            </a:r>
            <a:r>
              <a:rPr sz="2800" dirty="0">
                <a:latin typeface="Calibri"/>
                <a:cs typeface="Calibri"/>
              </a:rPr>
              <a:t>is</a:t>
            </a:r>
            <a:r>
              <a:rPr sz="2800" spc="-75" dirty="0">
                <a:latin typeface="Calibri"/>
                <a:cs typeface="Calibri"/>
              </a:rPr>
              <a:t> </a:t>
            </a:r>
            <a:r>
              <a:rPr sz="2800" dirty="0">
                <a:latin typeface="Calibri"/>
                <a:cs typeface="Calibri"/>
              </a:rPr>
              <a:t>almost</a:t>
            </a:r>
            <a:r>
              <a:rPr sz="2800" spc="-60" dirty="0">
                <a:latin typeface="Calibri"/>
                <a:cs typeface="Calibri"/>
              </a:rPr>
              <a:t> </a:t>
            </a:r>
            <a:r>
              <a:rPr sz="2800" dirty="0">
                <a:latin typeface="Calibri"/>
                <a:cs typeface="Calibri"/>
              </a:rPr>
              <a:t>diagnostic</a:t>
            </a:r>
            <a:r>
              <a:rPr sz="2800" spc="-50" dirty="0">
                <a:latin typeface="Calibri"/>
                <a:cs typeface="Calibri"/>
              </a:rPr>
              <a:t> </a:t>
            </a:r>
            <a:r>
              <a:rPr sz="2800" spc="-25" dirty="0">
                <a:latin typeface="Calibri"/>
                <a:cs typeface="Calibri"/>
              </a:rPr>
              <a:t>of </a:t>
            </a:r>
            <a:r>
              <a:rPr sz="2800" dirty="0">
                <a:latin typeface="Calibri"/>
                <a:cs typeface="Calibri"/>
              </a:rPr>
              <a:t>an</a:t>
            </a:r>
            <a:r>
              <a:rPr sz="2800" spc="-80" dirty="0">
                <a:latin typeface="Calibri"/>
                <a:cs typeface="Calibri"/>
              </a:rPr>
              <a:t> </a:t>
            </a:r>
            <a:r>
              <a:rPr sz="2800" dirty="0">
                <a:latin typeface="Calibri"/>
                <a:cs typeface="Calibri"/>
              </a:rPr>
              <a:t>omentocele,</a:t>
            </a:r>
            <a:r>
              <a:rPr sz="2800" spc="-70" dirty="0">
                <a:latin typeface="Calibri"/>
                <a:cs typeface="Calibri"/>
              </a:rPr>
              <a:t> </a:t>
            </a:r>
            <a:r>
              <a:rPr sz="2800" dirty="0">
                <a:latin typeface="Calibri"/>
                <a:cs typeface="Calibri"/>
              </a:rPr>
              <a:t>especially</a:t>
            </a:r>
            <a:r>
              <a:rPr sz="2800" spc="-80" dirty="0">
                <a:latin typeface="Calibri"/>
                <a:cs typeface="Calibri"/>
              </a:rPr>
              <a:t> </a:t>
            </a:r>
            <a:r>
              <a:rPr sz="2800" dirty="0">
                <a:latin typeface="Calibri"/>
                <a:cs typeface="Calibri"/>
              </a:rPr>
              <a:t>in</a:t>
            </a:r>
            <a:r>
              <a:rPr sz="2800" spc="-75" dirty="0">
                <a:latin typeface="Calibri"/>
                <a:cs typeface="Calibri"/>
              </a:rPr>
              <a:t> </a:t>
            </a:r>
            <a:r>
              <a:rPr sz="2800" spc="-10" dirty="0">
                <a:latin typeface="Calibri"/>
                <a:cs typeface="Calibri"/>
              </a:rPr>
              <a:t>femoral</a:t>
            </a:r>
            <a:r>
              <a:rPr sz="2800" spc="-75" dirty="0">
                <a:latin typeface="Calibri"/>
                <a:cs typeface="Calibri"/>
              </a:rPr>
              <a:t> </a:t>
            </a:r>
            <a:r>
              <a:rPr sz="2800" dirty="0">
                <a:latin typeface="Calibri"/>
                <a:cs typeface="Calibri"/>
              </a:rPr>
              <a:t>and</a:t>
            </a:r>
            <a:r>
              <a:rPr sz="2800" spc="-60" dirty="0">
                <a:latin typeface="Calibri"/>
                <a:cs typeface="Calibri"/>
              </a:rPr>
              <a:t> </a:t>
            </a:r>
            <a:r>
              <a:rPr sz="2800" dirty="0">
                <a:latin typeface="Calibri"/>
                <a:cs typeface="Calibri"/>
              </a:rPr>
              <a:t>umbilical</a:t>
            </a:r>
            <a:r>
              <a:rPr sz="2800" spc="-55" dirty="0">
                <a:latin typeface="Calibri"/>
                <a:cs typeface="Calibri"/>
              </a:rPr>
              <a:t> </a:t>
            </a:r>
            <a:r>
              <a:rPr sz="2800" spc="-10" dirty="0">
                <a:latin typeface="Calibri"/>
                <a:cs typeface="Calibri"/>
              </a:rPr>
              <a:t>hernias.</a:t>
            </a:r>
            <a:endParaRPr sz="2800">
              <a:latin typeface="Calibri"/>
              <a:cs typeface="Calibri"/>
            </a:endParaRPr>
          </a:p>
          <a:p>
            <a:pPr marL="240665" indent="-227965">
              <a:lnSpc>
                <a:spcPct val="100000"/>
              </a:lnSpc>
              <a:spcBef>
                <a:spcPts val="620"/>
              </a:spcBef>
              <a:buClr>
                <a:srgbClr val="FF0000"/>
              </a:buClr>
              <a:buFont typeface="Courier New"/>
              <a:buChar char="o"/>
              <a:tabLst>
                <a:tab pos="240665" algn="l"/>
              </a:tabLst>
            </a:pPr>
            <a:r>
              <a:rPr sz="2800" b="1" dirty="0">
                <a:latin typeface="Calibri"/>
                <a:cs typeface="Calibri"/>
              </a:rPr>
              <a:t>Any</a:t>
            </a:r>
            <a:r>
              <a:rPr sz="2800" b="1" spc="-100" dirty="0">
                <a:latin typeface="Calibri"/>
                <a:cs typeface="Calibri"/>
              </a:rPr>
              <a:t> </a:t>
            </a:r>
            <a:r>
              <a:rPr sz="2800" b="1" dirty="0">
                <a:latin typeface="Calibri"/>
                <a:cs typeface="Calibri"/>
              </a:rPr>
              <a:t>degree</a:t>
            </a:r>
            <a:r>
              <a:rPr sz="2800" b="1" spc="-75" dirty="0">
                <a:latin typeface="Calibri"/>
                <a:cs typeface="Calibri"/>
              </a:rPr>
              <a:t> </a:t>
            </a:r>
            <a:r>
              <a:rPr sz="2800" dirty="0">
                <a:latin typeface="Calibri"/>
                <a:cs typeface="Calibri"/>
              </a:rPr>
              <a:t>of</a:t>
            </a:r>
            <a:r>
              <a:rPr sz="2800" spc="-110" dirty="0">
                <a:latin typeface="Calibri"/>
                <a:cs typeface="Calibri"/>
              </a:rPr>
              <a:t> </a:t>
            </a:r>
            <a:r>
              <a:rPr sz="2800" dirty="0">
                <a:latin typeface="Calibri"/>
                <a:cs typeface="Calibri"/>
              </a:rPr>
              <a:t>irreducibility</a:t>
            </a:r>
            <a:r>
              <a:rPr sz="2800" spc="-70" dirty="0">
                <a:latin typeface="Calibri"/>
                <a:cs typeface="Calibri"/>
              </a:rPr>
              <a:t> </a:t>
            </a:r>
            <a:r>
              <a:rPr sz="2800" dirty="0">
                <a:latin typeface="Calibri"/>
                <a:cs typeface="Calibri"/>
              </a:rPr>
              <a:t>predisposes</a:t>
            </a:r>
            <a:r>
              <a:rPr sz="2800" spc="-70" dirty="0">
                <a:latin typeface="Calibri"/>
                <a:cs typeface="Calibri"/>
              </a:rPr>
              <a:t> </a:t>
            </a:r>
            <a:r>
              <a:rPr sz="2800" dirty="0">
                <a:latin typeface="Calibri"/>
                <a:cs typeface="Calibri"/>
              </a:rPr>
              <a:t>to</a:t>
            </a:r>
            <a:r>
              <a:rPr sz="2800" spc="-105" dirty="0">
                <a:latin typeface="Calibri"/>
                <a:cs typeface="Calibri"/>
              </a:rPr>
              <a:t> </a:t>
            </a:r>
            <a:r>
              <a:rPr sz="2800" b="1" spc="-10" dirty="0">
                <a:latin typeface="Calibri"/>
                <a:cs typeface="Calibri"/>
              </a:rPr>
              <a:t>strangulation</a:t>
            </a:r>
            <a:r>
              <a:rPr sz="2800" spc="-10" dirty="0">
                <a:latin typeface="Calibri"/>
                <a:cs typeface="Calibri"/>
              </a:rPr>
              <a:t>.</a:t>
            </a:r>
            <a:endParaRPr sz="2800">
              <a:latin typeface="Calibri"/>
              <a:cs typeface="Calibri"/>
            </a:endParaRPr>
          </a:p>
        </p:txBody>
      </p:sp>
      <p:sp>
        <p:nvSpPr>
          <p:cNvPr id="4" name="object 4"/>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53439" y="1100327"/>
            <a:ext cx="4783074" cy="1229106"/>
          </a:xfrm>
          <a:prstGeom prst="rect">
            <a:avLst/>
          </a:prstGeom>
        </p:spPr>
      </p:pic>
      <p:sp>
        <p:nvSpPr>
          <p:cNvPr id="3" name="object 3"/>
          <p:cNvSpPr txBox="1"/>
          <p:nvPr/>
        </p:nvSpPr>
        <p:spPr>
          <a:xfrm>
            <a:off x="1186992" y="1230249"/>
            <a:ext cx="4087495" cy="696595"/>
          </a:xfrm>
          <a:prstGeom prst="rect">
            <a:avLst/>
          </a:prstGeom>
        </p:spPr>
        <p:txBody>
          <a:bodyPr vert="horz" wrap="square" lIns="0" tIns="13335" rIns="0" bIns="0" rtlCol="0">
            <a:spAutoFit/>
          </a:bodyPr>
          <a:lstStyle/>
          <a:p>
            <a:pPr marL="12700">
              <a:lnSpc>
                <a:spcPct val="100000"/>
              </a:lnSpc>
              <a:spcBef>
                <a:spcPts val="105"/>
              </a:spcBef>
            </a:pPr>
            <a:r>
              <a:rPr sz="4400" spc="-40" dirty="0">
                <a:solidFill>
                  <a:srgbClr val="FFFFFF"/>
                </a:solidFill>
                <a:latin typeface="Calibri Light"/>
                <a:cs typeface="Calibri Light"/>
              </a:rPr>
              <a:t>Obstructed</a:t>
            </a:r>
            <a:r>
              <a:rPr sz="4400" spc="-195" dirty="0">
                <a:solidFill>
                  <a:srgbClr val="FFFFFF"/>
                </a:solidFill>
                <a:latin typeface="Calibri Light"/>
                <a:cs typeface="Calibri Light"/>
              </a:rPr>
              <a:t> </a:t>
            </a:r>
            <a:r>
              <a:rPr sz="4400" spc="-10" dirty="0">
                <a:solidFill>
                  <a:srgbClr val="FFFFFF"/>
                </a:solidFill>
                <a:latin typeface="Calibri Light"/>
                <a:cs typeface="Calibri Light"/>
              </a:rPr>
              <a:t>Hernia</a:t>
            </a:r>
            <a:endParaRPr sz="4400">
              <a:latin typeface="Calibri Light"/>
              <a:cs typeface="Calibri Light"/>
            </a:endParaRPr>
          </a:p>
        </p:txBody>
      </p:sp>
      <p:sp>
        <p:nvSpPr>
          <p:cNvPr id="4" name="object 4"/>
          <p:cNvSpPr/>
          <p:nvPr/>
        </p:nvSpPr>
        <p:spPr>
          <a:xfrm>
            <a:off x="126492" y="2026920"/>
            <a:ext cx="5220970" cy="0"/>
          </a:xfrm>
          <a:custGeom>
            <a:avLst/>
            <a:gdLst/>
            <a:ahLst/>
            <a:cxnLst/>
            <a:rect l="l" t="t" r="r" b="b"/>
            <a:pathLst>
              <a:path w="5220970">
                <a:moveTo>
                  <a:pt x="5220970" y="0"/>
                </a:moveTo>
                <a:lnTo>
                  <a:pt x="0" y="0"/>
                </a:lnTo>
              </a:path>
            </a:pathLst>
          </a:custGeom>
          <a:ln w="12192">
            <a:solidFill>
              <a:srgbClr val="EC7C30"/>
            </a:solidFill>
          </a:ln>
        </p:spPr>
        <p:txBody>
          <a:bodyPr wrap="square" lIns="0" tIns="0" rIns="0" bIns="0" rtlCol="0"/>
          <a:lstStyle/>
          <a:p>
            <a:endParaRPr/>
          </a:p>
        </p:txBody>
      </p:sp>
      <p:sp>
        <p:nvSpPr>
          <p:cNvPr id="5" name="object 5"/>
          <p:cNvSpPr txBox="1"/>
          <p:nvPr/>
        </p:nvSpPr>
        <p:spPr>
          <a:xfrm>
            <a:off x="1471675" y="2366594"/>
            <a:ext cx="7842250" cy="1220470"/>
          </a:xfrm>
          <a:prstGeom prst="rect">
            <a:avLst/>
          </a:prstGeom>
        </p:spPr>
        <p:txBody>
          <a:bodyPr vert="horz" wrap="square" lIns="0" tIns="55244" rIns="0" bIns="0" rtlCol="0">
            <a:spAutoFit/>
          </a:bodyPr>
          <a:lstStyle/>
          <a:p>
            <a:pPr marL="241300" marR="5080" indent="-228600">
              <a:lnSpc>
                <a:spcPct val="90000"/>
              </a:lnSpc>
              <a:spcBef>
                <a:spcPts val="434"/>
              </a:spcBef>
              <a:buClr>
                <a:srgbClr val="FF0000"/>
              </a:buClr>
              <a:buFont typeface="Courier New"/>
              <a:buChar char="o"/>
              <a:tabLst>
                <a:tab pos="241300" algn="l"/>
              </a:tabLst>
            </a:pPr>
            <a:r>
              <a:rPr sz="2800" dirty="0">
                <a:solidFill>
                  <a:srgbClr val="FFFFFF"/>
                </a:solidFill>
                <a:latin typeface="Calibri"/>
                <a:cs typeface="Calibri"/>
              </a:rPr>
              <a:t>It</a:t>
            </a:r>
            <a:r>
              <a:rPr sz="2800" spc="-80" dirty="0">
                <a:solidFill>
                  <a:srgbClr val="FFFFFF"/>
                </a:solidFill>
                <a:latin typeface="Calibri"/>
                <a:cs typeface="Calibri"/>
              </a:rPr>
              <a:t> </a:t>
            </a:r>
            <a:r>
              <a:rPr sz="2800" dirty="0">
                <a:solidFill>
                  <a:srgbClr val="FFFFFF"/>
                </a:solidFill>
                <a:latin typeface="Calibri"/>
                <a:cs typeface="Calibri"/>
              </a:rPr>
              <a:t>is</a:t>
            </a:r>
            <a:r>
              <a:rPr sz="2800" spc="-75" dirty="0">
                <a:solidFill>
                  <a:srgbClr val="FFFFFF"/>
                </a:solidFill>
                <a:latin typeface="Calibri"/>
                <a:cs typeface="Calibri"/>
              </a:rPr>
              <a:t> </a:t>
            </a:r>
            <a:r>
              <a:rPr sz="2800" dirty="0">
                <a:solidFill>
                  <a:srgbClr val="FFFFFF"/>
                </a:solidFill>
                <a:latin typeface="Calibri"/>
                <a:cs typeface="Calibri"/>
              </a:rPr>
              <a:t>an</a:t>
            </a:r>
            <a:r>
              <a:rPr sz="2800" spc="-60" dirty="0">
                <a:solidFill>
                  <a:srgbClr val="FFFFFF"/>
                </a:solidFill>
                <a:latin typeface="Calibri"/>
                <a:cs typeface="Calibri"/>
              </a:rPr>
              <a:t> </a:t>
            </a:r>
            <a:r>
              <a:rPr sz="2800" b="1" spc="-10" dirty="0">
                <a:solidFill>
                  <a:srgbClr val="FFFFFF"/>
                </a:solidFill>
                <a:latin typeface="Calibri"/>
                <a:cs typeface="Calibri"/>
              </a:rPr>
              <a:t>irreducible</a:t>
            </a:r>
            <a:r>
              <a:rPr sz="2800" b="1" spc="-50" dirty="0">
                <a:solidFill>
                  <a:srgbClr val="FFFFFF"/>
                </a:solidFill>
                <a:latin typeface="Calibri"/>
                <a:cs typeface="Calibri"/>
              </a:rPr>
              <a:t> </a:t>
            </a:r>
            <a:r>
              <a:rPr sz="2800" b="1" dirty="0">
                <a:solidFill>
                  <a:srgbClr val="FFFFFF"/>
                </a:solidFill>
                <a:latin typeface="Calibri"/>
                <a:cs typeface="Calibri"/>
              </a:rPr>
              <a:t>hernia</a:t>
            </a:r>
            <a:r>
              <a:rPr sz="2800" b="1" spc="-45" dirty="0">
                <a:solidFill>
                  <a:srgbClr val="FFFFFF"/>
                </a:solidFill>
                <a:latin typeface="Calibri"/>
                <a:cs typeface="Calibri"/>
              </a:rPr>
              <a:t> </a:t>
            </a:r>
            <a:r>
              <a:rPr sz="2800" dirty="0">
                <a:solidFill>
                  <a:srgbClr val="FFFFFF"/>
                </a:solidFill>
                <a:latin typeface="Calibri"/>
                <a:cs typeface="Calibri"/>
              </a:rPr>
              <a:t>containing</a:t>
            </a:r>
            <a:r>
              <a:rPr sz="2800" spc="-45" dirty="0">
                <a:solidFill>
                  <a:srgbClr val="FFFFFF"/>
                </a:solidFill>
                <a:latin typeface="Calibri"/>
                <a:cs typeface="Calibri"/>
              </a:rPr>
              <a:t> </a:t>
            </a:r>
            <a:r>
              <a:rPr sz="2800" b="1" spc="-10" dirty="0">
                <a:solidFill>
                  <a:srgbClr val="FFFFFF"/>
                </a:solidFill>
                <a:latin typeface="Calibri"/>
                <a:cs typeface="Calibri"/>
              </a:rPr>
              <a:t>intestine</a:t>
            </a:r>
            <a:r>
              <a:rPr sz="2800" b="1" spc="-55" dirty="0">
                <a:solidFill>
                  <a:srgbClr val="FFFFFF"/>
                </a:solidFill>
                <a:latin typeface="Calibri"/>
                <a:cs typeface="Calibri"/>
              </a:rPr>
              <a:t> </a:t>
            </a:r>
            <a:r>
              <a:rPr sz="2800" dirty="0">
                <a:solidFill>
                  <a:srgbClr val="FFFFFF"/>
                </a:solidFill>
                <a:latin typeface="Calibri"/>
                <a:cs typeface="Calibri"/>
              </a:rPr>
              <a:t>that</a:t>
            </a:r>
            <a:r>
              <a:rPr sz="2800" spc="-60" dirty="0">
                <a:solidFill>
                  <a:srgbClr val="FFFFFF"/>
                </a:solidFill>
                <a:latin typeface="Calibri"/>
                <a:cs typeface="Calibri"/>
              </a:rPr>
              <a:t> </a:t>
            </a:r>
            <a:r>
              <a:rPr sz="2800" spc="-25" dirty="0">
                <a:solidFill>
                  <a:srgbClr val="FFFFFF"/>
                </a:solidFill>
                <a:latin typeface="Calibri"/>
                <a:cs typeface="Calibri"/>
              </a:rPr>
              <a:t>is </a:t>
            </a:r>
            <a:r>
              <a:rPr sz="2800" b="1" spc="-10" dirty="0">
                <a:solidFill>
                  <a:srgbClr val="FFFFFF"/>
                </a:solidFill>
                <a:latin typeface="Calibri"/>
                <a:cs typeface="Calibri"/>
              </a:rPr>
              <a:t>obstructed</a:t>
            </a:r>
            <a:r>
              <a:rPr sz="2800" b="1" spc="-35" dirty="0">
                <a:solidFill>
                  <a:srgbClr val="FFFFFF"/>
                </a:solidFill>
                <a:latin typeface="Calibri"/>
                <a:cs typeface="Calibri"/>
              </a:rPr>
              <a:t> </a:t>
            </a:r>
            <a:r>
              <a:rPr sz="2800" dirty="0">
                <a:solidFill>
                  <a:srgbClr val="FFFFFF"/>
                </a:solidFill>
                <a:latin typeface="Calibri"/>
                <a:cs typeface="Calibri"/>
              </a:rPr>
              <a:t>from</a:t>
            </a:r>
            <a:r>
              <a:rPr sz="2800" spc="-50" dirty="0">
                <a:solidFill>
                  <a:srgbClr val="FFFFFF"/>
                </a:solidFill>
                <a:latin typeface="Calibri"/>
                <a:cs typeface="Calibri"/>
              </a:rPr>
              <a:t> </a:t>
            </a:r>
            <a:r>
              <a:rPr sz="2800" dirty="0">
                <a:solidFill>
                  <a:srgbClr val="FFFFFF"/>
                </a:solidFill>
                <a:latin typeface="Calibri"/>
                <a:cs typeface="Calibri"/>
              </a:rPr>
              <a:t>without</a:t>
            </a:r>
            <a:r>
              <a:rPr sz="2800" spc="-60" dirty="0">
                <a:solidFill>
                  <a:srgbClr val="FFFFFF"/>
                </a:solidFill>
                <a:latin typeface="Calibri"/>
                <a:cs typeface="Calibri"/>
              </a:rPr>
              <a:t> </a:t>
            </a:r>
            <a:r>
              <a:rPr sz="2800" dirty="0">
                <a:solidFill>
                  <a:srgbClr val="FFFFFF"/>
                </a:solidFill>
                <a:latin typeface="Calibri"/>
                <a:cs typeface="Calibri"/>
              </a:rPr>
              <a:t>or</a:t>
            </a:r>
            <a:r>
              <a:rPr sz="2800" spc="-50" dirty="0">
                <a:solidFill>
                  <a:srgbClr val="FFFFFF"/>
                </a:solidFill>
                <a:latin typeface="Calibri"/>
                <a:cs typeface="Calibri"/>
              </a:rPr>
              <a:t> </a:t>
            </a:r>
            <a:r>
              <a:rPr sz="2800" dirty="0">
                <a:solidFill>
                  <a:srgbClr val="FFFFFF"/>
                </a:solidFill>
                <a:latin typeface="Calibri"/>
                <a:cs typeface="Calibri"/>
              </a:rPr>
              <a:t>within,</a:t>
            </a:r>
            <a:r>
              <a:rPr sz="2800" spc="-45" dirty="0">
                <a:solidFill>
                  <a:srgbClr val="FFFFFF"/>
                </a:solidFill>
                <a:latin typeface="Calibri"/>
                <a:cs typeface="Calibri"/>
              </a:rPr>
              <a:t> </a:t>
            </a:r>
            <a:r>
              <a:rPr sz="2800" dirty="0">
                <a:solidFill>
                  <a:srgbClr val="FFFFFF"/>
                </a:solidFill>
                <a:latin typeface="Calibri"/>
                <a:cs typeface="Calibri"/>
              </a:rPr>
              <a:t>but</a:t>
            </a:r>
            <a:r>
              <a:rPr sz="2800" spc="-50" dirty="0">
                <a:solidFill>
                  <a:srgbClr val="FFFFFF"/>
                </a:solidFill>
                <a:latin typeface="Calibri"/>
                <a:cs typeface="Calibri"/>
              </a:rPr>
              <a:t> </a:t>
            </a:r>
            <a:r>
              <a:rPr sz="2800" dirty="0">
                <a:solidFill>
                  <a:srgbClr val="FFFFFF"/>
                </a:solidFill>
                <a:latin typeface="Calibri"/>
                <a:cs typeface="Calibri"/>
              </a:rPr>
              <a:t>there</a:t>
            </a:r>
            <a:r>
              <a:rPr sz="2800" spc="-50" dirty="0">
                <a:solidFill>
                  <a:srgbClr val="FFFFFF"/>
                </a:solidFill>
                <a:latin typeface="Calibri"/>
                <a:cs typeface="Calibri"/>
              </a:rPr>
              <a:t> </a:t>
            </a:r>
            <a:r>
              <a:rPr sz="2800" dirty="0">
                <a:solidFill>
                  <a:srgbClr val="FFFFFF"/>
                </a:solidFill>
                <a:latin typeface="Calibri"/>
                <a:cs typeface="Calibri"/>
              </a:rPr>
              <a:t>is</a:t>
            </a:r>
            <a:r>
              <a:rPr sz="2800" spc="-55" dirty="0">
                <a:solidFill>
                  <a:srgbClr val="FFFFFF"/>
                </a:solidFill>
                <a:latin typeface="Calibri"/>
                <a:cs typeface="Calibri"/>
              </a:rPr>
              <a:t> </a:t>
            </a:r>
            <a:r>
              <a:rPr sz="2800" b="1" spc="-25" dirty="0">
                <a:solidFill>
                  <a:srgbClr val="FFFFFF"/>
                </a:solidFill>
                <a:latin typeface="Calibri"/>
                <a:cs typeface="Calibri"/>
              </a:rPr>
              <a:t>no </a:t>
            </a:r>
            <a:r>
              <a:rPr sz="2800" b="1" spc="-20" dirty="0">
                <a:solidFill>
                  <a:srgbClr val="FFFFFF"/>
                </a:solidFill>
                <a:latin typeface="Calibri"/>
                <a:cs typeface="Calibri"/>
              </a:rPr>
              <a:t>interference</a:t>
            </a:r>
            <a:r>
              <a:rPr sz="2800" b="1" dirty="0">
                <a:solidFill>
                  <a:srgbClr val="FFFFFF"/>
                </a:solidFill>
                <a:latin typeface="Calibri"/>
                <a:cs typeface="Calibri"/>
              </a:rPr>
              <a:t> to</a:t>
            </a:r>
            <a:r>
              <a:rPr sz="2800" b="1" spc="-45" dirty="0">
                <a:solidFill>
                  <a:srgbClr val="FFFFFF"/>
                </a:solidFill>
                <a:latin typeface="Calibri"/>
                <a:cs typeface="Calibri"/>
              </a:rPr>
              <a:t> </a:t>
            </a:r>
            <a:r>
              <a:rPr sz="2800" b="1" dirty="0">
                <a:solidFill>
                  <a:srgbClr val="FFFFFF"/>
                </a:solidFill>
                <a:latin typeface="Calibri"/>
                <a:cs typeface="Calibri"/>
              </a:rPr>
              <a:t>the</a:t>
            </a:r>
            <a:r>
              <a:rPr sz="2800" b="1" spc="-20" dirty="0">
                <a:solidFill>
                  <a:srgbClr val="FFFFFF"/>
                </a:solidFill>
                <a:latin typeface="Calibri"/>
                <a:cs typeface="Calibri"/>
              </a:rPr>
              <a:t> </a:t>
            </a:r>
            <a:r>
              <a:rPr sz="2800" b="1" dirty="0">
                <a:solidFill>
                  <a:srgbClr val="FFFFFF"/>
                </a:solidFill>
                <a:latin typeface="Calibri"/>
                <a:cs typeface="Calibri"/>
              </a:rPr>
              <a:t>blood</a:t>
            </a:r>
            <a:r>
              <a:rPr sz="2800" b="1" spc="-40" dirty="0">
                <a:solidFill>
                  <a:srgbClr val="FFFFFF"/>
                </a:solidFill>
                <a:latin typeface="Calibri"/>
                <a:cs typeface="Calibri"/>
              </a:rPr>
              <a:t> </a:t>
            </a:r>
            <a:r>
              <a:rPr sz="2800" b="1" dirty="0">
                <a:solidFill>
                  <a:srgbClr val="FFFFFF"/>
                </a:solidFill>
                <a:latin typeface="Calibri"/>
                <a:cs typeface="Calibri"/>
              </a:rPr>
              <a:t>supply</a:t>
            </a:r>
            <a:r>
              <a:rPr sz="2800" b="1" spc="-35" dirty="0">
                <a:solidFill>
                  <a:srgbClr val="FFFFFF"/>
                </a:solidFill>
                <a:latin typeface="Calibri"/>
                <a:cs typeface="Calibri"/>
              </a:rPr>
              <a:t> </a:t>
            </a:r>
            <a:r>
              <a:rPr sz="2800" dirty="0">
                <a:solidFill>
                  <a:srgbClr val="FFFFFF"/>
                </a:solidFill>
                <a:latin typeface="Calibri"/>
                <a:cs typeface="Calibri"/>
              </a:rPr>
              <a:t>to</a:t>
            </a:r>
            <a:r>
              <a:rPr sz="2800" spc="-45" dirty="0">
                <a:solidFill>
                  <a:srgbClr val="FFFFFF"/>
                </a:solidFill>
                <a:latin typeface="Calibri"/>
                <a:cs typeface="Calibri"/>
              </a:rPr>
              <a:t> </a:t>
            </a:r>
            <a:r>
              <a:rPr sz="2800" dirty="0">
                <a:solidFill>
                  <a:srgbClr val="FFFFFF"/>
                </a:solidFill>
                <a:latin typeface="Calibri"/>
                <a:cs typeface="Calibri"/>
              </a:rPr>
              <a:t>the</a:t>
            </a:r>
            <a:r>
              <a:rPr sz="2800" spc="-30" dirty="0">
                <a:solidFill>
                  <a:srgbClr val="FFFFFF"/>
                </a:solidFill>
                <a:latin typeface="Calibri"/>
                <a:cs typeface="Calibri"/>
              </a:rPr>
              <a:t> </a:t>
            </a:r>
            <a:r>
              <a:rPr sz="2800" spc="-10" dirty="0">
                <a:solidFill>
                  <a:srgbClr val="FFFFFF"/>
                </a:solidFill>
                <a:latin typeface="Calibri"/>
                <a:cs typeface="Calibri"/>
              </a:rPr>
              <a:t>bowel.</a:t>
            </a:r>
            <a:endParaRPr sz="2800">
              <a:latin typeface="Calibri"/>
              <a:cs typeface="Calibri"/>
            </a:endParaRPr>
          </a:p>
        </p:txBody>
      </p:sp>
      <p:sp>
        <p:nvSpPr>
          <p:cNvPr id="6" name="object 6"/>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2" y="2026920"/>
            <a:ext cx="5220970" cy="0"/>
          </a:xfrm>
          <a:custGeom>
            <a:avLst/>
            <a:gdLst/>
            <a:ahLst/>
            <a:cxnLst/>
            <a:rect l="l" t="t" r="r" b="b"/>
            <a:pathLst>
              <a:path w="5220970">
                <a:moveTo>
                  <a:pt x="5220970" y="0"/>
                </a:moveTo>
                <a:lnTo>
                  <a:pt x="0" y="0"/>
                </a:lnTo>
              </a:path>
            </a:pathLst>
          </a:custGeom>
          <a:ln w="12192">
            <a:solidFill>
              <a:srgbClr val="EC7C30"/>
            </a:solidFill>
          </a:ln>
        </p:spPr>
        <p:txBody>
          <a:bodyPr wrap="square" lIns="0" tIns="0" rIns="0" bIns="0" rtlCol="0"/>
          <a:lstStyle/>
          <a:p>
            <a:endParaRPr/>
          </a:p>
        </p:txBody>
      </p:sp>
      <p:sp>
        <p:nvSpPr>
          <p:cNvPr id="3" name="object 3"/>
          <p:cNvSpPr txBox="1"/>
          <p:nvPr/>
        </p:nvSpPr>
        <p:spPr>
          <a:xfrm>
            <a:off x="1471675" y="2366594"/>
            <a:ext cx="8882380" cy="2627630"/>
          </a:xfrm>
          <a:prstGeom prst="rect">
            <a:avLst/>
          </a:prstGeom>
        </p:spPr>
        <p:txBody>
          <a:bodyPr vert="horz" wrap="square" lIns="0" tIns="55244" rIns="0" bIns="0" rtlCol="0">
            <a:spAutoFit/>
          </a:bodyPr>
          <a:lstStyle/>
          <a:p>
            <a:pPr marL="241300" marR="5080" indent="-228600">
              <a:lnSpc>
                <a:spcPct val="90000"/>
              </a:lnSpc>
              <a:spcBef>
                <a:spcPts val="434"/>
              </a:spcBef>
              <a:buClr>
                <a:srgbClr val="FF0000"/>
              </a:buClr>
              <a:buFont typeface="Courier New"/>
              <a:buChar char="o"/>
              <a:tabLst>
                <a:tab pos="241300" algn="l"/>
              </a:tabLst>
            </a:pPr>
            <a:r>
              <a:rPr sz="2800" dirty="0">
                <a:solidFill>
                  <a:srgbClr val="FFFFFF"/>
                </a:solidFill>
                <a:latin typeface="Calibri"/>
                <a:cs typeface="Calibri"/>
              </a:rPr>
              <a:t>The</a:t>
            </a:r>
            <a:r>
              <a:rPr sz="2800" spc="-90" dirty="0">
                <a:solidFill>
                  <a:srgbClr val="FFFFFF"/>
                </a:solidFill>
                <a:latin typeface="Calibri"/>
                <a:cs typeface="Calibri"/>
              </a:rPr>
              <a:t> </a:t>
            </a:r>
            <a:r>
              <a:rPr sz="2800" spc="-10" dirty="0">
                <a:solidFill>
                  <a:srgbClr val="FFFFFF"/>
                </a:solidFill>
                <a:latin typeface="Calibri"/>
                <a:cs typeface="Calibri"/>
              </a:rPr>
              <a:t>symptoms</a:t>
            </a:r>
            <a:r>
              <a:rPr sz="2800" spc="-65" dirty="0">
                <a:solidFill>
                  <a:srgbClr val="FFFFFF"/>
                </a:solidFill>
                <a:latin typeface="Calibri"/>
                <a:cs typeface="Calibri"/>
              </a:rPr>
              <a:t> </a:t>
            </a:r>
            <a:r>
              <a:rPr sz="2800" dirty="0">
                <a:solidFill>
                  <a:srgbClr val="FFFFFF"/>
                </a:solidFill>
                <a:latin typeface="Calibri"/>
                <a:cs typeface="Calibri"/>
              </a:rPr>
              <a:t>(colicky</a:t>
            </a:r>
            <a:r>
              <a:rPr sz="2800" spc="-80" dirty="0">
                <a:solidFill>
                  <a:srgbClr val="FFFFFF"/>
                </a:solidFill>
                <a:latin typeface="Calibri"/>
                <a:cs typeface="Calibri"/>
              </a:rPr>
              <a:t> </a:t>
            </a:r>
            <a:r>
              <a:rPr sz="2800" dirty="0">
                <a:solidFill>
                  <a:srgbClr val="FFFFFF"/>
                </a:solidFill>
                <a:latin typeface="Calibri"/>
                <a:cs typeface="Calibri"/>
              </a:rPr>
              <a:t>abdominal</a:t>
            </a:r>
            <a:r>
              <a:rPr sz="2800" spc="-70" dirty="0">
                <a:solidFill>
                  <a:srgbClr val="FFFFFF"/>
                </a:solidFill>
                <a:latin typeface="Calibri"/>
                <a:cs typeface="Calibri"/>
              </a:rPr>
              <a:t> </a:t>
            </a:r>
            <a:r>
              <a:rPr sz="2800" dirty="0">
                <a:solidFill>
                  <a:srgbClr val="FFFFFF"/>
                </a:solidFill>
                <a:latin typeface="Calibri"/>
                <a:cs typeface="Calibri"/>
              </a:rPr>
              <a:t>pain</a:t>
            </a:r>
            <a:r>
              <a:rPr sz="2800" spc="-70" dirty="0">
                <a:solidFill>
                  <a:srgbClr val="FFFFFF"/>
                </a:solidFill>
                <a:latin typeface="Calibri"/>
                <a:cs typeface="Calibri"/>
              </a:rPr>
              <a:t> </a:t>
            </a:r>
            <a:r>
              <a:rPr sz="2800" dirty="0">
                <a:solidFill>
                  <a:srgbClr val="FFFFFF"/>
                </a:solidFill>
                <a:latin typeface="Calibri"/>
                <a:cs typeface="Calibri"/>
              </a:rPr>
              <a:t>and</a:t>
            </a:r>
            <a:r>
              <a:rPr sz="2800" spc="-85" dirty="0">
                <a:solidFill>
                  <a:srgbClr val="FFFFFF"/>
                </a:solidFill>
                <a:latin typeface="Calibri"/>
                <a:cs typeface="Calibri"/>
              </a:rPr>
              <a:t> </a:t>
            </a:r>
            <a:r>
              <a:rPr sz="2800" dirty="0">
                <a:solidFill>
                  <a:srgbClr val="FFFFFF"/>
                </a:solidFill>
                <a:latin typeface="Calibri"/>
                <a:cs typeface="Calibri"/>
              </a:rPr>
              <a:t>tenderness</a:t>
            </a:r>
            <a:r>
              <a:rPr sz="2800" spc="-65" dirty="0">
                <a:solidFill>
                  <a:srgbClr val="FFFFFF"/>
                </a:solidFill>
                <a:latin typeface="Calibri"/>
                <a:cs typeface="Calibri"/>
              </a:rPr>
              <a:t> </a:t>
            </a:r>
            <a:r>
              <a:rPr sz="2800" spc="-20" dirty="0">
                <a:solidFill>
                  <a:srgbClr val="FFFFFF"/>
                </a:solidFill>
                <a:latin typeface="Calibri"/>
                <a:cs typeface="Calibri"/>
              </a:rPr>
              <a:t>over </a:t>
            </a:r>
            <a:r>
              <a:rPr sz="2800" dirty="0">
                <a:solidFill>
                  <a:srgbClr val="FFFFFF"/>
                </a:solidFill>
                <a:latin typeface="Calibri"/>
                <a:cs typeface="Calibri"/>
              </a:rPr>
              <a:t>the</a:t>
            </a:r>
            <a:r>
              <a:rPr sz="2800" spc="-65" dirty="0">
                <a:solidFill>
                  <a:srgbClr val="FFFFFF"/>
                </a:solidFill>
                <a:latin typeface="Calibri"/>
                <a:cs typeface="Calibri"/>
              </a:rPr>
              <a:t> </a:t>
            </a:r>
            <a:r>
              <a:rPr sz="2800" dirty="0">
                <a:solidFill>
                  <a:srgbClr val="FFFFFF"/>
                </a:solidFill>
                <a:latin typeface="Calibri"/>
                <a:cs typeface="Calibri"/>
              </a:rPr>
              <a:t>hernia</a:t>
            </a:r>
            <a:r>
              <a:rPr sz="2800" spc="-55" dirty="0">
                <a:solidFill>
                  <a:srgbClr val="FFFFFF"/>
                </a:solidFill>
                <a:latin typeface="Calibri"/>
                <a:cs typeface="Calibri"/>
              </a:rPr>
              <a:t> </a:t>
            </a:r>
            <a:r>
              <a:rPr sz="2800" dirty="0">
                <a:solidFill>
                  <a:srgbClr val="FFFFFF"/>
                </a:solidFill>
                <a:latin typeface="Calibri"/>
                <a:cs typeface="Calibri"/>
              </a:rPr>
              <a:t>site)</a:t>
            </a:r>
            <a:r>
              <a:rPr sz="2800" spc="-65" dirty="0">
                <a:solidFill>
                  <a:srgbClr val="FFFFFF"/>
                </a:solidFill>
                <a:latin typeface="Calibri"/>
                <a:cs typeface="Calibri"/>
              </a:rPr>
              <a:t> </a:t>
            </a:r>
            <a:r>
              <a:rPr sz="2800" dirty="0">
                <a:solidFill>
                  <a:srgbClr val="FFFFFF"/>
                </a:solidFill>
                <a:latin typeface="Calibri"/>
                <a:cs typeface="Calibri"/>
              </a:rPr>
              <a:t>are</a:t>
            </a:r>
            <a:r>
              <a:rPr sz="2800" spc="-65" dirty="0">
                <a:solidFill>
                  <a:srgbClr val="FFFFFF"/>
                </a:solidFill>
                <a:latin typeface="Calibri"/>
                <a:cs typeface="Calibri"/>
              </a:rPr>
              <a:t> </a:t>
            </a:r>
            <a:r>
              <a:rPr sz="2800" dirty="0">
                <a:solidFill>
                  <a:srgbClr val="FFFFFF"/>
                </a:solidFill>
                <a:latin typeface="Calibri"/>
                <a:cs typeface="Calibri"/>
              </a:rPr>
              <a:t>less</a:t>
            </a:r>
            <a:r>
              <a:rPr sz="2800" spc="-60" dirty="0">
                <a:solidFill>
                  <a:srgbClr val="FFFFFF"/>
                </a:solidFill>
                <a:latin typeface="Calibri"/>
                <a:cs typeface="Calibri"/>
              </a:rPr>
              <a:t> </a:t>
            </a:r>
            <a:r>
              <a:rPr sz="2800" dirty="0">
                <a:solidFill>
                  <a:srgbClr val="FFFFFF"/>
                </a:solidFill>
                <a:latin typeface="Calibri"/>
                <a:cs typeface="Calibri"/>
              </a:rPr>
              <a:t>severe</a:t>
            </a:r>
            <a:r>
              <a:rPr sz="2800" spc="-65" dirty="0">
                <a:solidFill>
                  <a:srgbClr val="FFFFFF"/>
                </a:solidFill>
                <a:latin typeface="Calibri"/>
                <a:cs typeface="Calibri"/>
              </a:rPr>
              <a:t> </a:t>
            </a:r>
            <a:r>
              <a:rPr sz="2800" dirty="0">
                <a:solidFill>
                  <a:srgbClr val="FFFFFF"/>
                </a:solidFill>
                <a:latin typeface="Calibri"/>
                <a:cs typeface="Calibri"/>
              </a:rPr>
              <a:t>and</a:t>
            </a:r>
            <a:r>
              <a:rPr sz="2800" spc="-55" dirty="0">
                <a:solidFill>
                  <a:srgbClr val="FFFFFF"/>
                </a:solidFill>
                <a:latin typeface="Calibri"/>
                <a:cs typeface="Calibri"/>
              </a:rPr>
              <a:t> </a:t>
            </a:r>
            <a:r>
              <a:rPr sz="2800" dirty="0">
                <a:solidFill>
                  <a:srgbClr val="FFFFFF"/>
                </a:solidFill>
                <a:latin typeface="Calibri"/>
                <a:cs typeface="Calibri"/>
              </a:rPr>
              <a:t>the</a:t>
            </a:r>
            <a:r>
              <a:rPr sz="2800" spc="-60" dirty="0">
                <a:solidFill>
                  <a:srgbClr val="FFFFFF"/>
                </a:solidFill>
                <a:latin typeface="Calibri"/>
                <a:cs typeface="Calibri"/>
              </a:rPr>
              <a:t> </a:t>
            </a:r>
            <a:r>
              <a:rPr sz="2800" dirty="0">
                <a:solidFill>
                  <a:srgbClr val="FFFFFF"/>
                </a:solidFill>
                <a:latin typeface="Calibri"/>
                <a:cs typeface="Calibri"/>
              </a:rPr>
              <a:t>onset</a:t>
            </a:r>
            <a:r>
              <a:rPr sz="2800" spc="-55" dirty="0">
                <a:solidFill>
                  <a:srgbClr val="FFFFFF"/>
                </a:solidFill>
                <a:latin typeface="Calibri"/>
                <a:cs typeface="Calibri"/>
              </a:rPr>
              <a:t> </a:t>
            </a:r>
            <a:r>
              <a:rPr sz="2800" dirty="0">
                <a:solidFill>
                  <a:srgbClr val="FFFFFF"/>
                </a:solidFill>
                <a:latin typeface="Calibri"/>
                <a:cs typeface="Calibri"/>
              </a:rPr>
              <a:t>more</a:t>
            </a:r>
            <a:r>
              <a:rPr sz="2800" spc="-65" dirty="0">
                <a:solidFill>
                  <a:srgbClr val="FFFFFF"/>
                </a:solidFill>
                <a:latin typeface="Calibri"/>
                <a:cs typeface="Calibri"/>
              </a:rPr>
              <a:t> </a:t>
            </a:r>
            <a:r>
              <a:rPr sz="2800" spc="-10" dirty="0">
                <a:solidFill>
                  <a:srgbClr val="FFFFFF"/>
                </a:solidFill>
                <a:latin typeface="Calibri"/>
                <a:cs typeface="Calibri"/>
              </a:rPr>
              <a:t>gradual </a:t>
            </a:r>
            <a:r>
              <a:rPr sz="2800" dirty="0">
                <a:solidFill>
                  <a:srgbClr val="FFFFFF"/>
                </a:solidFill>
                <a:latin typeface="Calibri"/>
                <a:cs typeface="Calibri"/>
              </a:rPr>
              <a:t>than</a:t>
            </a:r>
            <a:r>
              <a:rPr sz="2800" spc="-40" dirty="0">
                <a:solidFill>
                  <a:srgbClr val="FFFFFF"/>
                </a:solidFill>
                <a:latin typeface="Calibri"/>
                <a:cs typeface="Calibri"/>
              </a:rPr>
              <a:t> </a:t>
            </a:r>
            <a:r>
              <a:rPr sz="2800" dirty="0">
                <a:solidFill>
                  <a:srgbClr val="FFFFFF"/>
                </a:solidFill>
                <a:latin typeface="Calibri"/>
                <a:cs typeface="Calibri"/>
              </a:rPr>
              <a:t>in</a:t>
            </a:r>
            <a:r>
              <a:rPr sz="2800" spc="-55" dirty="0">
                <a:solidFill>
                  <a:srgbClr val="FFFFFF"/>
                </a:solidFill>
                <a:latin typeface="Calibri"/>
                <a:cs typeface="Calibri"/>
              </a:rPr>
              <a:t> </a:t>
            </a:r>
            <a:r>
              <a:rPr sz="2800" spc="-20" dirty="0">
                <a:solidFill>
                  <a:srgbClr val="FFFFFF"/>
                </a:solidFill>
                <a:latin typeface="Calibri"/>
                <a:cs typeface="Calibri"/>
              </a:rPr>
              <a:t>strangulated</a:t>
            </a:r>
            <a:r>
              <a:rPr sz="2800" spc="-35" dirty="0">
                <a:solidFill>
                  <a:srgbClr val="FFFFFF"/>
                </a:solidFill>
                <a:latin typeface="Calibri"/>
                <a:cs typeface="Calibri"/>
              </a:rPr>
              <a:t> </a:t>
            </a:r>
            <a:r>
              <a:rPr sz="2800" spc="-10" dirty="0">
                <a:solidFill>
                  <a:srgbClr val="FFFFFF"/>
                </a:solidFill>
                <a:latin typeface="Calibri"/>
                <a:cs typeface="Calibri"/>
              </a:rPr>
              <a:t>hernias</a:t>
            </a:r>
            <a:endParaRPr sz="2800">
              <a:latin typeface="Calibri"/>
              <a:cs typeface="Calibri"/>
            </a:endParaRPr>
          </a:p>
          <a:p>
            <a:pPr marL="240665" indent="-227965">
              <a:lnSpc>
                <a:spcPct val="100000"/>
              </a:lnSpc>
              <a:spcBef>
                <a:spcPts val="670"/>
              </a:spcBef>
              <a:buClr>
                <a:srgbClr val="FF0000"/>
              </a:buClr>
              <a:buFont typeface="Courier New"/>
              <a:buChar char="o"/>
              <a:tabLst>
                <a:tab pos="240665" algn="l"/>
              </a:tabLst>
            </a:pPr>
            <a:r>
              <a:rPr sz="2800" dirty="0">
                <a:solidFill>
                  <a:srgbClr val="FFFFFF"/>
                </a:solidFill>
                <a:latin typeface="Calibri"/>
                <a:cs typeface="Calibri"/>
              </a:rPr>
              <a:t>No</a:t>
            </a:r>
            <a:r>
              <a:rPr sz="2800" spc="-50" dirty="0">
                <a:solidFill>
                  <a:srgbClr val="FFFFFF"/>
                </a:solidFill>
                <a:latin typeface="Calibri"/>
                <a:cs typeface="Calibri"/>
              </a:rPr>
              <a:t> </a:t>
            </a:r>
            <a:r>
              <a:rPr sz="2800" dirty="0">
                <a:solidFill>
                  <a:srgbClr val="FFFFFF"/>
                </a:solidFill>
                <a:latin typeface="Calibri"/>
                <a:cs typeface="Calibri"/>
              </a:rPr>
              <a:t>clear</a:t>
            </a:r>
            <a:r>
              <a:rPr sz="2800" spc="-50" dirty="0">
                <a:solidFill>
                  <a:srgbClr val="FFFFFF"/>
                </a:solidFill>
                <a:latin typeface="Calibri"/>
                <a:cs typeface="Calibri"/>
              </a:rPr>
              <a:t> </a:t>
            </a:r>
            <a:r>
              <a:rPr sz="2800" dirty="0">
                <a:solidFill>
                  <a:srgbClr val="FFFFFF"/>
                </a:solidFill>
                <a:latin typeface="Calibri"/>
                <a:cs typeface="Calibri"/>
              </a:rPr>
              <a:t>clinical</a:t>
            </a:r>
            <a:r>
              <a:rPr sz="2800" spc="-45" dirty="0">
                <a:solidFill>
                  <a:srgbClr val="FFFFFF"/>
                </a:solidFill>
                <a:latin typeface="Calibri"/>
                <a:cs typeface="Calibri"/>
              </a:rPr>
              <a:t> </a:t>
            </a:r>
            <a:r>
              <a:rPr sz="2800" spc="-10" dirty="0">
                <a:solidFill>
                  <a:srgbClr val="FFFFFF"/>
                </a:solidFill>
                <a:latin typeface="Calibri"/>
                <a:cs typeface="Calibri"/>
              </a:rPr>
              <a:t>distinction</a:t>
            </a:r>
            <a:endParaRPr sz="2800">
              <a:latin typeface="Calibri"/>
              <a:cs typeface="Calibri"/>
            </a:endParaRPr>
          </a:p>
          <a:p>
            <a:pPr marL="241300" marR="99060" indent="-228600">
              <a:lnSpc>
                <a:spcPts val="3020"/>
              </a:lnSpc>
              <a:spcBef>
                <a:spcPts val="1045"/>
              </a:spcBef>
              <a:buClr>
                <a:srgbClr val="FF0000"/>
              </a:buClr>
              <a:buFont typeface="Courier New"/>
              <a:buChar char="o"/>
              <a:tabLst>
                <a:tab pos="241300" algn="l"/>
              </a:tabLst>
            </a:pPr>
            <a:r>
              <a:rPr sz="2800" dirty="0">
                <a:solidFill>
                  <a:srgbClr val="FFFFFF"/>
                </a:solidFill>
                <a:latin typeface="Calibri"/>
                <a:cs typeface="Calibri"/>
              </a:rPr>
              <a:t>The</a:t>
            </a:r>
            <a:r>
              <a:rPr sz="2800" spc="-80" dirty="0">
                <a:solidFill>
                  <a:srgbClr val="FFFFFF"/>
                </a:solidFill>
                <a:latin typeface="Calibri"/>
                <a:cs typeface="Calibri"/>
              </a:rPr>
              <a:t> </a:t>
            </a:r>
            <a:r>
              <a:rPr sz="2800" dirty="0">
                <a:solidFill>
                  <a:srgbClr val="FFFFFF"/>
                </a:solidFill>
                <a:latin typeface="Calibri"/>
                <a:cs typeface="Calibri"/>
              </a:rPr>
              <a:t>safe</a:t>
            </a:r>
            <a:r>
              <a:rPr sz="2800" spc="-80" dirty="0">
                <a:solidFill>
                  <a:srgbClr val="FFFFFF"/>
                </a:solidFill>
                <a:latin typeface="Calibri"/>
                <a:cs typeface="Calibri"/>
              </a:rPr>
              <a:t> </a:t>
            </a:r>
            <a:r>
              <a:rPr sz="2800" dirty="0">
                <a:solidFill>
                  <a:srgbClr val="FFFFFF"/>
                </a:solidFill>
                <a:latin typeface="Calibri"/>
                <a:cs typeface="Calibri"/>
              </a:rPr>
              <a:t>course</a:t>
            </a:r>
            <a:r>
              <a:rPr sz="2800" spc="-70" dirty="0">
                <a:solidFill>
                  <a:srgbClr val="FFFFFF"/>
                </a:solidFill>
                <a:latin typeface="Calibri"/>
                <a:cs typeface="Calibri"/>
              </a:rPr>
              <a:t> </a:t>
            </a:r>
            <a:r>
              <a:rPr sz="2800" dirty="0">
                <a:solidFill>
                  <a:srgbClr val="FFFFFF"/>
                </a:solidFill>
                <a:latin typeface="Calibri"/>
                <a:cs typeface="Calibri"/>
              </a:rPr>
              <a:t>is</a:t>
            </a:r>
            <a:r>
              <a:rPr sz="2800" spc="-85" dirty="0">
                <a:solidFill>
                  <a:srgbClr val="FFFFFF"/>
                </a:solidFill>
                <a:latin typeface="Calibri"/>
                <a:cs typeface="Calibri"/>
              </a:rPr>
              <a:t> </a:t>
            </a:r>
            <a:r>
              <a:rPr sz="2800" dirty="0">
                <a:solidFill>
                  <a:srgbClr val="FFFFFF"/>
                </a:solidFill>
                <a:latin typeface="Calibri"/>
                <a:cs typeface="Calibri"/>
              </a:rPr>
              <a:t>to</a:t>
            </a:r>
            <a:r>
              <a:rPr sz="2800" spc="-80" dirty="0">
                <a:solidFill>
                  <a:srgbClr val="FFFFFF"/>
                </a:solidFill>
                <a:latin typeface="Calibri"/>
                <a:cs typeface="Calibri"/>
              </a:rPr>
              <a:t> </a:t>
            </a:r>
            <a:r>
              <a:rPr sz="2800" dirty="0">
                <a:solidFill>
                  <a:srgbClr val="FFFFFF"/>
                </a:solidFill>
                <a:latin typeface="Calibri"/>
                <a:cs typeface="Calibri"/>
              </a:rPr>
              <a:t>assume</a:t>
            </a:r>
            <a:r>
              <a:rPr sz="2800" spc="-70" dirty="0">
                <a:solidFill>
                  <a:srgbClr val="FFFFFF"/>
                </a:solidFill>
                <a:latin typeface="Calibri"/>
                <a:cs typeface="Calibri"/>
              </a:rPr>
              <a:t> </a:t>
            </a:r>
            <a:r>
              <a:rPr sz="2800" dirty="0">
                <a:solidFill>
                  <a:srgbClr val="FFFFFF"/>
                </a:solidFill>
                <a:latin typeface="Calibri"/>
                <a:cs typeface="Calibri"/>
              </a:rPr>
              <a:t>that</a:t>
            </a:r>
            <a:r>
              <a:rPr sz="2800" spc="-70" dirty="0">
                <a:solidFill>
                  <a:srgbClr val="FFFFFF"/>
                </a:solidFill>
                <a:latin typeface="Calibri"/>
                <a:cs typeface="Calibri"/>
              </a:rPr>
              <a:t> </a:t>
            </a:r>
            <a:r>
              <a:rPr sz="2800" spc="-10" dirty="0">
                <a:solidFill>
                  <a:srgbClr val="FFFFFF"/>
                </a:solidFill>
                <a:latin typeface="Calibri"/>
                <a:cs typeface="Calibri"/>
              </a:rPr>
              <a:t>strangulation</a:t>
            </a:r>
            <a:r>
              <a:rPr sz="2800" spc="-55" dirty="0">
                <a:solidFill>
                  <a:srgbClr val="FFFFFF"/>
                </a:solidFill>
                <a:latin typeface="Calibri"/>
                <a:cs typeface="Calibri"/>
              </a:rPr>
              <a:t> </a:t>
            </a:r>
            <a:r>
              <a:rPr sz="2800" dirty="0">
                <a:solidFill>
                  <a:srgbClr val="FFFFFF"/>
                </a:solidFill>
                <a:latin typeface="Calibri"/>
                <a:cs typeface="Calibri"/>
              </a:rPr>
              <a:t>is</a:t>
            </a:r>
            <a:r>
              <a:rPr sz="2800" spc="-85" dirty="0">
                <a:solidFill>
                  <a:srgbClr val="FFFFFF"/>
                </a:solidFill>
                <a:latin typeface="Calibri"/>
                <a:cs typeface="Calibri"/>
              </a:rPr>
              <a:t> </a:t>
            </a:r>
            <a:r>
              <a:rPr sz="2800" spc="-10" dirty="0">
                <a:solidFill>
                  <a:srgbClr val="FFFFFF"/>
                </a:solidFill>
                <a:latin typeface="Calibri"/>
                <a:cs typeface="Calibri"/>
              </a:rPr>
              <a:t>imminent </a:t>
            </a:r>
            <a:r>
              <a:rPr sz="2800" dirty="0">
                <a:solidFill>
                  <a:srgbClr val="FFFFFF"/>
                </a:solidFill>
                <a:latin typeface="Calibri"/>
                <a:cs typeface="Calibri"/>
              </a:rPr>
              <a:t>and</a:t>
            </a:r>
            <a:r>
              <a:rPr sz="2800" spc="-70" dirty="0">
                <a:solidFill>
                  <a:srgbClr val="FFFFFF"/>
                </a:solidFill>
                <a:latin typeface="Calibri"/>
                <a:cs typeface="Calibri"/>
              </a:rPr>
              <a:t> </a:t>
            </a:r>
            <a:r>
              <a:rPr sz="2800" dirty="0">
                <a:solidFill>
                  <a:srgbClr val="FFFFFF"/>
                </a:solidFill>
                <a:latin typeface="Calibri"/>
                <a:cs typeface="Calibri"/>
              </a:rPr>
              <a:t>treat</a:t>
            </a:r>
            <a:r>
              <a:rPr sz="2800" spc="-75" dirty="0">
                <a:solidFill>
                  <a:srgbClr val="FFFFFF"/>
                </a:solidFill>
                <a:latin typeface="Calibri"/>
                <a:cs typeface="Calibri"/>
              </a:rPr>
              <a:t> </a:t>
            </a:r>
            <a:r>
              <a:rPr sz="2800" spc="-10" dirty="0">
                <a:solidFill>
                  <a:srgbClr val="FFFFFF"/>
                </a:solidFill>
                <a:latin typeface="Calibri"/>
                <a:cs typeface="Calibri"/>
              </a:rPr>
              <a:t>accordingly</a:t>
            </a:r>
            <a:endParaRPr sz="2800">
              <a:latin typeface="Calibri"/>
              <a:cs typeface="Calibri"/>
            </a:endParaRPr>
          </a:p>
        </p:txBody>
      </p:sp>
      <p:sp>
        <p:nvSpPr>
          <p:cNvPr id="4" name="object 4"/>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09216" y="496823"/>
            <a:ext cx="3646170" cy="1832610"/>
            <a:chOff x="2109216" y="496823"/>
            <a:chExt cx="3646170" cy="1832610"/>
          </a:xfrm>
        </p:grpSpPr>
        <p:pic>
          <p:nvPicPr>
            <p:cNvPr id="3" name="object 3"/>
            <p:cNvPicPr/>
            <p:nvPr/>
          </p:nvPicPr>
          <p:blipFill>
            <a:blip r:embed="rId2" cstate="print"/>
            <a:stretch>
              <a:fillRect/>
            </a:stretch>
          </p:blipFill>
          <p:spPr>
            <a:xfrm>
              <a:off x="2109216" y="496823"/>
              <a:ext cx="3646170" cy="1229105"/>
            </a:xfrm>
            <a:prstGeom prst="rect">
              <a:avLst/>
            </a:prstGeom>
          </p:spPr>
        </p:pic>
        <p:pic>
          <p:nvPicPr>
            <p:cNvPr id="4" name="object 4"/>
            <p:cNvPicPr/>
            <p:nvPr/>
          </p:nvPicPr>
          <p:blipFill>
            <a:blip r:embed="rId3" cstate="print"/>
            <a:stretch>
              <a:fillRect/>
            </a:stretch>
          </p:blipFill>
          <p:spPr>
            <a:xfrm>
              <a:off x="3442716" y="1100327"/>
              <a:ext cx="2193798" cy="1229106"/>
            </a:xfrm>
            <a:prstGeom prst="rect">
              <a:avLst/>
            </a:prstGeom>
          </p:spPr>
        </p:pic>
      </p:grpSp>
      <p:sp>
        <p:nvSpPr>
          <p:cNvPr id="5" name="object 5"/>
          <p:cNvSpPr txBox="1">
            <a:spLocks noGrp="1"/>
          </p:cNvSpPr>
          <p:nvPr>
            <p:ph type="title"/>
          </p:nvPr>
        </p:nvSpPr>
        <p:spPr>
          <a:xfrm>
            <a:off x="2442717" y="626745"/>
            <a:ext cx="2833370" cy="1300480"/>
          </a:xfrm>
          <a:prstGeom prst="rect">
            <a:avLst/>
          </a:prstGeom>
        </p:spPr>
        <p:txBody>
          <a:bodyPr vert="horz" wrap="square" lIns="0" tIns="13335" rIns="0" bIns="0" rtlCol="0">
            <a:spAutoFit/>
          </a:bodyPr>
          <a:lstStyle/>
          <a:p>
            <a:pPr marR="5715" algn="r">
              <a:lnSpc>
                <a:spcPts val="5015"/>
              </a:lnSpc>
              <a:spcBef>
                <a:spcPts val="105"/>
              </a:spcBef>
            </a:pPr>
            <a:r>
              <a:rPr sz="4400" spc="-45" dirty="0"/>
              <a:t>Strangulated</a:t>
            </a:r>
            <a:endParaRPr sz="4400"/>
          </a:p>
          <a:p>
            <a:pPr marR="5080" algn="r">
              <a:lnSpc>
                <a:spcPts val="5015"/>
              </a:lnSpc>
            </a:pPr>
            <a:r>
              <a:rPr sz="4400" spc="-10" dirty="0"/>
              <a:t>Hernia</a:t>
            </a:r>
            <a:endParaRPr sz="4400"/>
          </a:p>
        </p:txBody>
      </p:sp>
      <p:sp>
        <p:nvSpPr>
          <p:cNvPr id="6" name="object 6"/>
          <p:cNvSpPr/>
          <p:nvPr/>
        </p:nvSpPr>
        <p:spPr>
          <a:xfrm>
            <a:off x="126492" y="2026920"/>
            <a:ext cx="5220970" cy="0"/>
          </a:xfrm>
          <a:custGeom>
            <a:avLst/>
            <a:gdLst/>
            <a:ahLst/>
            <a:cxnLst/>
            <a:rect l="l" t="t" r="r" b="b"/>
            <a:pathLst>
              <a:path w="5220970">
                <a:moveTo>
                  <a:pt x="5220970" y="0"/>
                </a:moveTo>
                <a:lnTo>
                  <a:pt x="0" y="0"/>
                </a:lnTo>
              </a:path>
            </a:pathLst>
          </a:custGeom>
          <a:ln w="12192">
            <a:solidFill>
              <a:srgbClr val="EC7C30"/>
            </a:solidFill>
          </a:ln>
        </p:spPr>
        <p:txBody>
          <a:bodyPr wrap="square" lIns="0" tIns="0" rIns="0" bIns="0" rtlCol="0"/>
          <a:lstStyle/>
          <a:p>
            <a:endParaRPr/>
          </a:p>
        </p:txBody>
      </p:sp>
      <p:sp>
        <p:nvSpPr>
          <p:cNvPr id="7" name="object 7"/>
          <p:cNvSpPr txBox="1"/>
          <p:nvPr/>
        </p:nvSpPr>
        <p:spPr>
          <a:xfrm>
            <a:off x="1471675" y="2366594"/>
            <a:ext cx="8954770" cy="2627630"/>
          </a:xfrm>
          <a:prstGeom prst="rect">
            <a:avLst/>
          </a:prstGeom>
        </p:spPr>
        <p:txBody>
          <a:bodyPr vert="horz" wrap="square" lIns="0" tIns="60325" rIns="0" bIns="0" rtlCol="0">
            <a:spAutoFit/>
          </a:bodyPr>
          <a:lstStyle/>
          <a:p>
            <a:pPr marL="241300" marR="706120" indent="-228600">
              <a:lnSpc>
                <a:spcPts val="3030"/>
              </a:lnSpc>
              <a:spcBef>
                <a:spcPts val="475"/>
              </a:spcBef>
              <a:buClr>
                <a:srgbClr val="FF0000"/>
              </a:buClr>
              <a:buFont typeface="Courier New"/>
              <a:buChar char="o"/>
              <a:tabLst>
                <a:tab pos="241300" algn="l"/>
              </a:tabLst>
            </a:pPr>
            <a:r>
              <a:rPr sz="2800" dirty="0">
                <a:solidFill>
                  <a:srgbClr val="FFFFFF"/>
                </a:solidFill>
                <a:latin typeface="Calibri"/>
                <a:cs typeface="Calibri"/>
              </a:rPr>
              <a:t>The</a:t>
            </a:r>
            <a:r>
              <a:rPr sz="2800" spc="-35" dirty="0">
                <a:solidFill>
                  <a:srgbClr val="FFFFFF"/>
                </a:solidFill>
                <a:latin typeface="Calibri"/>
                <a:cs typeface="Calibri"/>
              </a:rPr>
              <a:t> </a:t>
            </a:r>
            <a:r>
              <a:rPr sz="2800" b="1" dirty="0">
                <a:solidFill>
                  <a:srgbClr val="FFFFFF"/>
                </a:solidFill>
                <a:latin typeface="Calibri"/>
                <a:cs typeface="Calibri"/>
              </a:rPr>
              <a:t>blood</a:t>
            </a:r>
            <a:r>
              <a:rPr sz="2800" b="1" spc="-25" dirty="0">
                <a:solidFill>
                  <a:srgbClr val="FFFFFF"/>
                </a:solidFill>
                <a:latin typeface="Calibri"/>
                <a:cs typeface="Calibri"/>
              </a:rPr>
              <a:t> </a:t>
            </a:r>
            <a:r>
              <a:rPr sz="2800" b="1" dirty="0">
                <a:solidFill>
                  <a:srgbClr val="FFFFFF"/>
                </a:solidFill>
                <a:latin typeface="Calibri"/>
                <a:cs typeface="Calibri"/>
              </a:rPr>
              <a:t>supply</a:t>
            </a:r>
            <a:r>
              <a:rPr sz="2800" b="1" spc="-35" dirty="0">
                <a:solidFill>
                  <a:srgbClr val="FFFFFF"/>
                </a:solidFill>
                <a:latin typeface="Calibri"/>
                <a:cs typeface="Calibri"/>
              </a:rPr>
              <a:t> </a:t>
            </a:r>
            <a:r>
              <a:rPr sz="2800" dirty="0">
                <a:solidFill>
                  <a:srgbClr val="FFFFFF"/>
                </a:solidFill>
                <a:latin typeface="Calibri"/>
                <a:cs typeface="Calibri"/>
              </a:rPr>
              <a:t>of</a:t>
            </a:r>
            <a:r>
              <a:rPr sz="2800" spc="-30" dirty="0">
                <a:solidFill>
                  <a:srgbClr val="FFFFFF"/>
                </a:solidFill>
                <a:latin typeface="Calibri"/>
                <a:cs typeface="Calibri"/>
              </a:rPr>
              <a:t> </a:t>
            </a:r>
            <a:r>
              <a:rPr sz="2800" dirty="0">
                <a:solidFill>
                  <a:srgbClr val="FFFFFF"/>
                </a:solidFill>
                <a:latin typeface="Calibri"/>
                <a:cs typeface="Calibri"/>
              </a:rPr>
              <a:t>the</a:t>
            </a:r>
            <a:r>
              <a:rPr sz="2800" spc="-25" dirty="0">
                <a:solidFill>
                  <a:srgbClr val="FFFFFF"/>
                </a:solidFill>
                <a:latin typeface="Calibri"/>
                <a:cs typeface="Calibri"/>
              </a:rPr>
              <a:t> </a:t>
            </a:r>
            <a:r>
              <a:rPr sz="2800" b="1" spc="-10" dirty="0">
                <a:solidFill>
                  <a:srgbClr val="FFFFFF"/>
                </a:solidFill>
                <a:latin typeface="Calibri"/>
                <a:cs typeface="Calibri"/>
              </a:rPr>
              <a:t>contents </a:t>
            </a:r>
            <a:r>
              <a:rPr sz="2800" dirty="0">
                <a:solidFill>
                  <a:srgbClr val="FFFFFF"/>
                </a:solidFill>
                <a:latin typeface="Calibri"/>
                <a:cs typeface="Calibri"/>
              </a:rPr>
              <a:t>is</a:t>
            </a:r>
            <a:r>
              <a:rPr sz="2800" spc="-35" dirty="0">
                <a:solidFill>
                  <a:srgbClr val="FFFFFF"/>
                </a:solidFill>
                <a:latin typeface="Calibri"/>
                <a:cs typeface="Calibri"/>
              </a:rPr>
              <a:t> </a:t>
            </a:r>
            <a:r>
              <a:rPr sz="2800" b="1" dirty="0">
                <a:solidFill>
                  <a:srgbClr val="FFFFFF"/>
                </a:solidFill>
                <a:latin typeface="Calibri"/>
                <a:cs typeface="Calibri"/>
              </a:rPr>
              <a:t>seriously</a:t>
            </a:r>
            <a:r>
              <a:rPr sz="2800" b="1" spc="-20" dirty="0">
                <a:solidFill>
                  <a:srgbClr val="FFFFFF"/>
                </a:solidFill>
                <a:latin typeface="Calibri"/>
                <a:cs typeface="Calibri"/>
              </a:rPr>
              <a:t> </a:t>
            </a:r>
            <a:r>
              <a:rPr sz="2800" b="1" spc="-10" dirty="0">
                <a:solidFill>
                  <a:srgbClr val="FFFFFF"/>
                </a:solidFill>
                <a:latin typeface="Calibri"/>
                <a:cs typeface="Calibri"/>
              </a:rPr>
              <a:t>impaired</a:t>
            </a:r>
            <a:r>
              <a:rPr sz="2800" spc="-10" dirty="0">
                <a:solidFill>
                  <a:srgbClr val="FFFFFF"/>
                </a:solidFill>
                <a:latin typeface="Calibri"/>
                <a:cs typeface="Calibri"/>
              </a:rPr>
              <a:t>, </a:t>
            </a:r>
            <a:r>
              <a:rPr sz="2800" dirty="0">
                <a:solidFill>
                  <a:srgbClr val="FFFFFF"/>
                </a:solidFill>
                <a:latin typeface="Calibri"/>
                <a:cs typeface="Calibri"/>
              </a:rPr>
              <a:t>rendering</a:t>
            </a:r>
            <a:r>
              <a:rPr sz="2800" spc="-95" dirty="0">
                <a:solidFill>
                  <a:srgbClr val="FFFFFF"/>
                </a:solidFill>
                <a:latin typeface="Calibri"/>
                <a:cs typeface="Calibri"/>
              </a:rPr>
              <a:t> </a:t>
            </a:r>
            <a:r>
              <a:rPr sz="2800" dirty="0">
                <a:solidFill>
                  <a:srgbClr val="FFFFFF"/>
                </a:solidFill>
                <a:latin typeface="Calibri"/>
                <a:cs typeface="Calibri"/>
              </a:rPr>
              <a:t>the</a:t>
            </a:r>
            <a:r>
              <a:rPr sz="2800" spc="-110" dirty="0">
                <a:solidFill>
                  <a:srgbClr val="FFFFFF"/>
                </a:solidFill>
                <a:latin typeface="Calibri"/>
                <a:cs typeface="Calibri"/>
              </a:rPr>
              <a:t> </a:t>
            </a:r>
            <a:r>
              <a:rPr sz="2800" spc="-10" dirty="0">
                <a:solidFill>
                  <a:srgbClr val="FFFFFF"/>
                </a:solidFill>
                <a:latin typeface="Calibri"/>
                <a:cs typeface="Calibri"/>
              </a:rPr>
              <a:t>contents</a:t>
            </a:r>
            <a:r>
              <a:rPr sz="2800" spc="-100" dirty="0">
                <a:solidFill>
                  <a:srgbClr val="FFFFFF"/>
                </a:solidFill>
                <a:latin typeface="Calibri"/>
                <a:cs typeface="Calibri"/>
              </a:rPr>
              <a:t> </a:t>
            </a:r>
            <a:r>
              <a:rPr sz="2800" b="1" spc="-10" dirty="0">
                <a:solidFill>
                  <a:srgbClr val="FFFFFF"/>
                </a:solidFill>
                <a:latin typeface="Calibri"/>
                <a:cs typeface="Calibri"/>
              </a:rPr>
              <a:t>ischemic</a:t>
            </a:r>
            <a:r>
              <a:rPr sz="2800" spc="-10" dirty="0">
                <a:solidFill>
                  <a:srgbClr val="FFFFFF"/>
                </a:solidFill>
                <a:latin typeface="Calibri"/>
                <a:cs typeface="Calibri"/>
              </a:rPr>
              <a:t>.</a:t>
            </a:r>
            <a:endParaRPr sz="2800">
              <a:latin typeface="Calibri"/>
              <a:cs typeface="Calibri"/>
            </a:endParaRPr>
          </a:p>
          <a:p>
            <a:pPr marL="241300" marR="5080" indent="-228600">
              <a:lnSpc>
                <a:spcPts val="3020"/>
              </a:lnSpc>
              <a:spcBef>
                <a:spcPts val="1005"/>
              </a:spcBef>
              <a:buClr>
                <a:srgbClr val="FF0000"/>
              </a:buClr>
              <a:buFont typeface="Courier New"/>
              <a:buChar char="o"/>
              <a:tabLst>
                <a:tab pos="241300" algn="l"/>
              </a:tabLst>
            </a:pPr>
            <a:r>
              <a:rPr sz="2800" b="1" dirty="0">
                <a:solidFill>
                  <a:srgbClr val="FFFFFF"/>
                </a:solidFill>
                <a:latin typeface="Calibri"/>
                <a:cs typeface="Calibri"/>
              </a:rPr>
              <a:t>Gangrene</a:t>
            </a:r>
            <a:r>
              <a:rPr sz="2800" b="1" spc="-20" dirty="0">
                <a:solidFill>
                  <a:srgbClr val="FFFFFF"/>
                </a:solidFill>
                <a:latin typeface="Calibri"/>
                <a:cs typeface="Calibri"/>
              </a:rPr>
              <a:t> </a:t>
            </a:r>
            <a:r>
              <a:rPr sz="2800" dirty="0">
                <a:solidFill>
                  <a:srgbClr val="FFFFFF"/>
                </a:solidFill>
                <a:latin typeface="Calibri"/>
                <a:cs typeface="Calibri"/>
              </a:rPr>
              <a:t>may</a:t>
            </a:r>
            <a:r>
              <a:rPr sz="2800" spc="-65" dirty="0">
                <a:solidFill>
                  <a:srgbClr val="FFFFFF"/>
                </a:solidFill>
                <a:latin typeface="Calibri"/>
                <a:cs typeface="Calibri"/>
              </a:rPr>
              <a:t> </a:t>
            </a:r>
            <a:r>
              <a:rPr sz="2800" dirty="0">
                <a:solidFill>
                  <a:srgbClr val="FFFFFF"/>
                </a:solidFill>
                <a:latin typeface="Calibri"/>
                <a:cs typeface="Calibri"/>
              </a:rPr>
              <a:t>occur</a:t>
            </a:r>
            <a:r>
              <a:rPr sz="2800" spc="-60" dirty="0">
                <a:solidFill>
                  <a:srgbClr val="FFFFFF"/>
                </a:solidFill>
                <a:latin typeface="Calibri"/>
                <a:cs typeface="Calibri"/>
              </a:rPr>
              <a:t> </a:t>
            </a:r>
            <a:r>
              <a:rPr sz="2800" dirty="0">
                <a:solidFill>
                  <a:srgbClr val="FFFFFF"/>
                </a:solidFill>
                <a:latin typeface="Calibri"/>
                <a:cs typeface="Calibri"/>
              </a:rPr>
              <a:t>as</a:t>
            </a:r>
            <a:r>
              <a:rPr sz="2800" spc="-50" dirty="0">
                <a:solidFill>
                  <a:srgbClr val="FFFFFF"/>
                </a:solidFill>
                <a:latin typeface="Calibri"/>
                <a:cs typeface="Calibri"/>
              </a:rPr>
              <a:t> </a:t>
            </a:r>
            <a:r>
              <a:rPr sz="2800" dirty="0">
                <a:solidFill>
                  <a:srgbClr val="FFFFFF"/>
                </a:solidFill>
                <a:latin typeface="Calibri"/>
                <a:cs typeface="Calibri"/>
              </a:rPr>
              <a:t>early</a:t>
            </a:r>
            <a:r>
              <a:rPr sz="2800" spc="-75" dirty="0">
                <a:solidFill>
                  <a:srgbClr val="FFFFFF"/>
                </a:solidFill>
                <a:latin typeface="Calibri"/>
                <a:cs typeface="Calibri"/>
              </a:rPr>
              <a:t> </a:t>
            </a:r>
            <a:r>
              <a:rPr sz="2800" dirty="0">
                <a:solidFill>
                  <a:srgbClr val="FFFFFF"/>
                </a:solidFill>
                <a:latin typeface="Calibri"/>
                <a:cs typeface="Calibri"/>
              </a:rPr>
              <a:t>as</a:t>
            </a:r>
            <a:r>
              <a:rPr sz="2800" spc="-55" dirty="0">
                <a:solidFill>
                  <a:srgbClr val="FFFFFF"/>
                </a:solidFill>
                <a:latin typeface="Calibri"/>
                <a:cs typeface="Calibri"/>
              </a:rPr>
              <a:t> </a:t>
            </a:r>
            <a:r>
              <a:rPr sz="2800" dirty="0">
                <a:solidFill>
                  <a:srgbClr val="FFFFFF"/>
                </a:solidFill>
                <a:latin typeface="Calibri"/>
                <a:cs typeface="Calibri"/>
              </a:rPr>
              <a:t>5–6</a:t>
            </a:r>
            <a:r>
              <a:rPr sz="2800" spc="-45" dirty="0">
                <a:solidFill>
                  <a:srgbClr val="FFFFFF"/>
                </a:solidFill>
                <a:latin typeface="Calibri"/>
                <a:cs typeface="Calibri"/>
              </a:rPr>
              <a:t> </a:t>
            </a:r>
            <a:r>
              <a:rPr sz="2800" dirty="0">
                <a:solidFill>
                  <a:srgbClr val="FFFFFF"/>
                </a:solidFill>
                <a:latin typeface="Calibri"/>
                <a:cs typeface="Calibri"/>
              </a:rPr>
              <a:t>hours</a:t>
            </a:r>
            <a:r>
              <a:rPr sz="2800" spc="-35" dirty="0">
                <a:solidFill>
                  <a:srgbClr val="FFFFFF"/>
                </a:solidFill>
                <a:latin typeface="Calibri"/>
                <a:cs typeface="Calibri"/>
              </a:rPr>
              <a:t> </a:t>
            </a:r>
            <a:r>
              <a:rPr sz="2800" dirty="0">
                <a:solidFill>
                  <a:srgbClr val="FFFFFF"/>
                </a:solidFill>
                <a:latin typeface="Calibri"/>
                <a:cs typeface="Calibri"/>
              </a:rPr>
              <a:t>after</a:t>
            </a:r>
            <a:r>
              <a:rPr sz="2800" spc="-90" dirty="0">
                <a:solidFill>
                  <a:srgbClr val="FFFFFF"/>
                </a:solidFill>
                <a:latin typeface="Calibri"/>
                <a:cs typeface="Calibri"/>
              </a:rPr>
              <a:t> </a:t>
            </a:r>
            <a:r>
              <a:rPr sz="2800" dirty="0">
                <a:solidFill>
                  <a:srgbClr val="FFFFFF"/>
                </a:solidFill>
                <a:latin typeface="Calibri"/>
                <a:cs typeface="Calibri"/>
              </a:rPr>
              <a:t>the</a:t>
            </a:r>
            <a:r>
              <a:rPr sz="2800" spc="-60" dirty="0">
                <a:solidFill>
                  <a:srgbClr val="FFFFFF"/>
                </a:solidFill>
                <a:latin typeface="Calibri"/>
                <a:cs typeface="Calibri"/>
              </a:rPr>
              <a:t> </a:t>
            </a:r>
            <a:r>
              <a:rPr sz="2800" dirty="0">
                <a:solidFill>
                  <a:srgbClr val="FFFFFF"/>
                </a:solidFill>
                <a:latin typeface="Calibri"/>
                <a:cs typeface="Calibri"/>
              </a:rPr>
              <a:t>onset</a:t>
            </a:r>
            <a:r>
              <a:rPr sz="2800" spc="-50" dirty="0">
                <a:solidFill>
                  <a:srgbClr val="FFFFFF"/>
                </a:solidFill>
                <a:latin typeface="Calibri"/>
                <a:cs typeface="Calibri"/>
              </a:rPr>
              <a:t> </a:t>
            </a:r>
            <a:r>
              <a:rPr sz="2800" spc="-25" dirty="0">
                <a:solidFill>
                  <a:srgbClr val="FFFFFF"/>
                </a:solidFill>
                <a:latin typeface="Calibri"/>
                <a:cs typeface="Calibri"/>
              </a:rPr>
              <a:t>of </a:t>
            </a:r>
            <a:r>
              <a:rPr sz="2800" dirty="0">
                <a:solidFill>
                  <a:srgbClr val="FFFFFF"/>
                </a:solidFill>
                <a:latin typeface="Calibri"/>
                <a:cs typeface="Calibri"/>
              </a:rPr>
              <a:t>the</a:t>
            </a:r>
            <a:r>
              <a:rPr sz="2800" spc="-75" dirty="0">
                <a:solidFill>
                  <a:srgbClr val="FFFFFF"/>
                </a:solidFill>
                <a:latin typeface="Calibri"/>
                <a:cs typeface="Calibri"/>
              </a:rPr>
              <a:t> </a:t>
            </a:r>
            <a:r>
              <a:rPr sz="2800" dirty="0">
                <a:solidFill>
                  <a:srgbClr val="FFFFFF"/>
                </a:solidFill>
                <a:latin typeface="Calibri"/>
                <a:cs typeface="Calibri"/>
              </a:rPr>
              <a:t>first</a:t>
            </a:r>
            <a:r>
              <a:rPr sz="2800" spc="-70" dirty="0">
                <a:solidFill>
                  <a:srgbClr val="FFFFFF"/>
                </a:solidFill>
                <a:latin typeface="Calibri"/>
                <a:cs typeface="Calibri"/>
              </a:rPr>
              <a:t> </a:t>
            </a:r>
            <a:r>
              <a:rPr sz="2800" spc="-10" dirty="0">
                <a:solidFill>
                  <a:srgbClr val="FFFFFF"/>
                </a:solidFill>
                <a:latin typeface="Calibri"/>
                <a:cs typeface="Calibri"/>
              </a:rPr>
              <a:t>symptoms.</a:t>
            </a:r>
            <a:endParaRPr sz="2800">
              <a:latin typeface="Calibri"/>
              <a:cs typeface="Calibri"/>
            </a:endParaRPr>
          </a:p>
          <a:p>
            <a:pPr marL="241300" marR="45720" indent="-228600">
              <a:lnSpc>
                <a:spcPts val="3020"/>
              </a:lnSpc>
              <a:spcBef>
                <a:spcPts val="1005"/>
              </a:spcBef>
              <a:buClr>
                <a:srgbClr val="FF0000"/>
              </a:buClr>
              <a:buFont typeface="Courier New"/>
              <a:buChar char="o"/>
              <a:tabLst>
                <a:tab pos="241300" algn="l"/>
              </a:tabLst>
            </a:pPr>
            <a:r>
              <a:rPr sz="2800" dirty="0">
                <a:solidFill>
                  <a:srgbClr val="FFFFFF"/>
                </a:solidFill>
                <a:latin typeface="Calibri"/>
                <a:cs typeface="Calibri"/>
              </a:rPr>
              <a:t>A</a:t>
            </a:r>
            <a:r>
              <a:rPr sz="2800" spc="-60" dirty="0">
                <a:solidFill>
                  <a:srgbClr val="FFFFFF"/>
                </a:solidFill>
                <a:latin typeface="Calibri"/>
                <a:cs typeface="Calibri"/>
              </a:rPr>
              <a:t> </a:t>
            </a:r>
            <a:r>
              <a:rPr sz="2800" spc="-10" dirty="0">
                <a:solidFill>
                  <a:srgbClr val="FFFFFF"/>
                </a:solidFill>
                <a:latin typeface="Calibri"/>
                <a:cs typeface="Calibri"/>
              </a:rPr>
              <a:t>femoral</a:t>
            </a:r>
            <a:r>
              <a:rPr sz="2800" spc="-65" dirty="0">
                <a:solidFill>
                  <a:srgbClr val="FFFFFF"/>
                </a:solidFill>
                <a:latin typeface="Calibri"/>
                <a:cs typeface="Calibri"/>
              </a:rPr>
              <a:t> </a:t>
            </a:r>
            <a:r>
              <a:rPr sz="2800" dirty="0">
                <a:solidFill>
                  <a:srgbClr val="FFFFFF"/>
                </a:solidFill>
                <a:latin typeface="Calibri"/>
                <a:cs typeface="Calibri"/>
              </a:rPr>
              <a:t>hernia</a:t>
            </a:r>
            <a:r>
              <a:rPr sz="2800" spc="-55" dirty="0">
                <a:solidFill>
                  <a:srgbClr val="FFFFFF"/>
                </a:solidFill>
                <a:latin typeface="Calibri"/>
                <a:cs typeface="Calibri"/>
              </a:rPr>
              <a:t> </a:t>
            </a:r>
            <a:r>
              <a:rPr sz="2800" dirty="0">
                <a:solidFill>
                  <a:srgbClr val="FFFFFF"/>
                </a:solidFill>
                <a:latin typeface="Calibri"/>
                <a:cs typeface="Calibri"/>
              </a:rPr>
              <a:t>is</a:t>
            </a:r>
            <a:r>
              <a:rPr sz="2800" spc="-70" dirty="0">
                <a:solidFill>
                  <a:srgbClr val="FFFFFF"/>
                </a:solidFill>
                <a:latin typeface="Calibri"/>
                <a:cs typeface="Calibri"/>
              </a:rPr>
              <a:t> </a:t>
            </a:r>
            <a:r>
              <a:rPr sz="2800" dirty="0">
                <a:solidFill>
                  <a:srgbClr val="FFFFFF"/>
                </a:solidFill>
                <a:latin typeface="Calibri"/>
                <a:cs typeface="Calibri"/>
              </a:rPr>
              <a:t>more</a:t>
            </a:r>
            <a:r>
              <a:rPr sz="2800" spc="-70" dirty="0">
                <a:solidFill>
                  <a:srgbClr val="FFFFFF"/>
                </a:solidFill>
                <a:latin typeface="Calibri"/>
                <a:cs typeface="Calibri"/>
              </a:rPr>
              <a:t> </a:t>
            </a:r>
            <a:r>
              <a:rPr sz="2800" dirty="0">
                <a:solidFill>
                  <a:srgbClr val="FFFFFF"/>
                </a:solidFill>
                <a:latin typeface="Calibri"/>
                <a:cs typeface="Calibri"/>
              </a:rPr>
              <a:t>likely</a:t>
            </a:r>
            <a:r>
              <a:rPr sz="2800" spc="-75" dirty="0">
                <a:solidFill>
                  <a:srgbClr val="FFFFFF"/>
                </a:solidFill>
                <a:latin typeface="Calibri"/>
                <a:cs typeface="Calibri"/>
              </a:rPr>
              <a:t> </a:t>
            </a:r>
            <a:r>
              <a:rPr sz="2800" dirty="0">
                <a:solidFill>
                  <a:srgbClr val="FFFFFF"/>
                </a:solidFill>
                <a:latin typeface="Calibri"/>
                <a:cs typeface="Calibri"/>
              </a:rPr>
              <a:t>to</a:t>
            </a:r>
            <a:r>
              <a:rPr sz="2800" spc="-70" dirty="0">
                <a:solidFill>
                  <a:srgbClr val="FFFFFF"/>
                </a:solidFill>
                <a:latin typeface="Calibri"/>
                <a:cs typeface="Calibri"/>
              </a:rPr>
              <a:t> </a:t>
            </a:r>
            <a:r>
              <a:rPr sz="2800" spc="-20" dirty="0">
                <a:solidFill>
                  <a:srgbClr val="FFFFFF"/>
                </a:solidFill>
                <a:latin typeface="Calibri"/>
                <a:cs typeface="Calibri"/>
              </a:rPr>
              <a:t>strangulate</a:t>
            </a:r>
            <a:r>
              <a:rPr sz="2800" spc="-60" dirty="0">
                <a:solidFill>
                  <a:srgbClr val="FFFFFF"/>
                </a:solidFill>
                <a:latin typeface="Calibri"/>
                <a:cs typeface="Calibri"/>
              </a:rPr>
              <a:t> </a:t>
            </a:r>
            <a:r>
              <a:rPr sz="2800" dirty="0">
                <a:solidFill>
                  <a:srgbClr val="FFFFFF"/>
                </a:solidFill>
                <a:latin typeface="Calibri"/>
                <a:cs typeface="Calibri"/>
              </a:rPr>
              <a:t>because</a:t>
            </a:r>
            <a:r>
              <a:rPr sz="2800" spc="-40" dirty="0">
                <a:solidFill>
                  <a:srgbClr val="FFFFFF"/>
                </a:solidFill>
                <a:latin typeface="Calibri"/>
                <a:cs typeface="Calibri"/>
              </a:rPr>
              <a:t> </a:t>
            </a:r>
            <a:r>
              <a:rPr sz="2800" dirty="0">
                <a:solidFill>
                  <a:srgbClr val="FFFFFF"/>
                </a:solidFill>
                <a:latin typeface="Calibri"/>
                <a:cs typeface="Calibri"/>
              </a:rPr>
              <a:t>of</a:t>
            </a:r>
            <a:r>
              <a:rPr sz="2800" spc="-70" dirty="0">
                <a:solidFill>
                  <a:srgbClr val="FFFFFF"/>
                </a:solidFill>
                <a:latin typeface="Calibri"/>
                <a:cs typeface="Calibri"/>
              </a:rPr>
              <a:t> </a:t>
            </a:r>
            <a:r>
              <a:rPr sz="2800" spc="-25" dirty="0">
                <a:solidFill>
                  <a:srgbClr val="FFFFFF"/>
                </a:solidFill>
                <a:latin typeface="Calibri"/>
                <a:cs typeface="Calibri"/>
              </a:rPr>
              <a:t>the </a:t>
            </a:r>
            <a:r>
              <a:rPr sz="2800" spc="-10" dirty="0">
                <a:solidFill>
                  <a:srgbClr val="FFFFFF"/>
                </a:solidFill>
                <a:latin typeface="Calibri"/>
                <a:cs typeface="Calibri"/>
              </a:rPr>
              <a:t>narrowness</a:t>
            </a:r>
            <a:r>
              <a:rPr sz="2800" spc="-20" dirty="0">
                <a:solidFill>
                  <a:srgbClr val="FFFFFF"/>
                </a:solidFill>
                <a:latin typeface="Calibri"/>
                <a:cs typeface="Calibri"/>
              </a:rPr>
              <a:t> </a:t>
            </a:r>
            <a:r>
              <a:rPr sz="2800" dirty="0">
                <a:solidFill>
                  <a:srgbClr val="FFFFFF"/>
                </a:solidFill>
                <a:latin typeface="Calibri"/>
                <a:cs typeface="Calibri"/>
              </a:rPr>
              <a:t>of</a:t>
            </a:r>
            <a:r>
              <a:rPr sz="2800" spc="-50" dirty="0">
                <a:solidFill>
                  <a:srgbClr val="FFFFFF"/>
                </a:solidFill>
                <a:latin typeface="Calibri"/>
                <a:cs typeface="Calibri"/>
              </a:rPr>
              <a:t> </a:t>
            </a:r>
            <a:r>
              <a:rPr sz="2800" dirty="0">
                <a:solidFill>
                  <a:srgbClr val="FFFFFF"/>
                </a:solidFill>
                <a:latin typeface="Calibri"/>
                <a:cs typeface="Calibri"/>
              </a:rPr>
              <a:t>the</a:t>
            </a:r>
            <a:r>
              <a:rPr sz="2800" spc="-45" dirty="0">
                <a:solidFill>
                  <a:srgbClr val="FFFFFF"/>
                </a:solidFill>
                <a:latin typeface="Calibri"/>
                <a:cs typeface="Calibri"/>
              </a:rPr>
              <a:t> </a:t>
            </a:r>
            <a:r>
              <a:rPr sz="2800" dirty="0">
                <a:solidFill>
                  <a:srgbClr val="FFFFFF"/>
                </a:solidFill>
                <a:latin typeface="Calibri"/>
                <a:cs typeface="Calibri"/>
              </a:rPr>
              <a:t>neck</a:t>
            </a:r>
            <a:r>
              <a:rPr sz="2800" spc="-35" dirty="0">
                <a:solidFill>
                  <a:srgbClr val="FFFFFF"/>
                </a:solidFill>
                <a:latin typeface="Calibri"/>
                <a:cs typeface="Calibri"/>
              </a:rPr>
              <a:t> </a:t>
            </a:r>
            <a:r>
              <a:rPr sz="2800" dirty="0">
                <a:solidFill>
                  <a:srgbClr val="FFFFFF"/>
                </a:solidFill>
                <a:latin typeface="Calibri"/>
                <a:cs typeface="Calibri"/>
              </a:rPr>
              <a:t>and</a:t>
            </a:r>
            <a:r>
              <a:rPr sz="2800" spc="-25" dirty="0">
                <a:solidFill>
                  <a:srgbClr val="FFFFFF"/>
                </a:solidFill>
                <a:latin typeface="Calibri"/>
                <a:cs typeface="Calibri"/>
              </a:rPr>
              <a:t> </a:t>
            </a:r>
            <a:r>
              <a:rPr sz="2800" dirty="0">
                <a:solidFill>
                  <a:srgbClr val="FFFFFF"/>
                </a:solidFill>
                <a:latin typeface="Calibri"/>
                <a:cs typeface="Calibri"/>
              </a:rPr>
              <a:t>its</a:t>
            </a:r>
            <a:r>
              <a:rPr sz="2800" spc="-45" dirty="0">
                <a:solidFill>
                  <a:srgbClr val="FFFFFF"/>
                </a:solidFill>
                <a:latin typeface="Calibri"/>
                <a:cs typeface="Calibri"/>
              </a:rPr>
              <a:t> </a:t>
            </a:r>
            <a:r>
              <a:rPr sz="2800" dirty="0">
                <a:solidFill>
                  <a:srgbClr val="FFFFFF"/>
                </a:solidFill>
                <a:latin typeface="Calibri"/>
                <a:cs typeface="Calibri"/>
              </a:rPr>
              <a:t>rigid</a:t>
            </a:r>
            <a:r>
              <a:rPr sz="2800" spc="-50" dirty="0">
                <a:solidFill>
                  <a:srgbClr val="FFFFFF"/>
                </a:solidFill>
                <a:latin typeface="Calibri"/>
                <a:cs typeface="Calibri"/>
              </a:rPr>
              <a:t> </a:t>
            </a:r>
            <a:r>
              <a:rPr sz="2800" spc="-10" dirty="0">
                <a:solidFill>
                  <a:srgbClr val="FFFFFF"/>
                </a:solidFill>
                <a:latin typeface="Calibri"/>
                <a:cs typeface="Calibri"/>
              </a:rPr>
              <a:t>surrounds</a:t>
            </a:r>
            <a:endParaRPr sz="2800">
              <a:latin typeface="Calibri"/>
              <a:cs typeface="Calibri"/>
            </a:endParaRPr>
          </a:p>
        </p:txBody>
      </p:sp>
      <p:sp>
        <p:nvSpPr>
          <p:cNvPr id="8" name="object 8"/>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11195" y="1100327"/>
            <a:ext cx="2925318" cy="1229106"/>
          </a:xfrm>
          <a:prstGeom prst="rect">
            <a:avLst/>
          </a:prstGeom>
        </p:spPr>
      </p:pic>
      <p:sp>
        <p:nvSpPr>
          <p:cNvPr id="3" name="object 3"/>
          <p:cNvSpPr txBox="1">
            <a:spLocks noGrp="1"/>
          </p:cNvSpPr>
          <p:nvPr>
            <p:ph type="title"/>
          </p:nvPr>
        </p:nvSpPr>
        <p:spPr>
          <a:xfrm>
            <a:off x="3044698" y="1230249"/>
            <a:ext cx="2230755" cy="696595"/>
          </a:xfrm>
          <a:prstGeom prst="rect">
            <a:avLst/>
          </a:prstGeom>
        </p:spPr>
        <p:txBody>
          <a:bodyPr vert="horz" wrap="square" lIns="0" tIns="13335" rIns="0" bIns="0" rtlCol="0">
            <a:spAutoFit/>
          </a:bodyPr>
          <a:lstStyle/>
          <a:p>
            <a:pPr marL="12700">
              <a:lnSpc>
                <a:spcPct val="100000"/>
              </a:lnSpc>
              <a:spcBef>
                <a:spcPts val="105"/>
              </a:spcBef>
            </a:pPr>
            <a:r>
              <a:rPr sz="4400" i="1" spc="-40" dirty="0">
                <a:latin typeface="Calibri Light"/>
                <a:cs typeface="Calibri Light"/>
              </a:rPr>
              <a:t>Pathology</a:t>
            </a:r>
            <a:endParaRPr sz="4400">
              <a:latin typeface="Calibri Light"/>
              <a:cs typeface="Calibri Light"/>
            </a:endParaRPr>
          </a:p>
        </p:txBody>
      </p:sp>
      <p:sp>
        <p:nvSpPr>
          <p:cNvPr id="4" name="object 4"/>
          <p:cNvSpPr/>
          <p:nvPr/>
        </p:nvSpPr>
        <p:spPr>
          <a:xfrm>
            <a:off x="126492" y="2026920"/>
            <a:ext cx="5220970" cy="0"/>
          </a:xfrm>
          <a:custGeom>
            <a:avLst/>
            <a:gdLst/>
            <a:ahLst/>
            <a:cxnLst/>
            <a:rect l="l" t="t" r="r" b="b"/>
            <a:pathLst>
              <a:path w="5220970">
                <a:moveTo>
                  <a:pt x="5220970" y="0"/>
                </a:moveTo>
                <a:lnTo>
                  <a:pt x="0" y="0"/>
                </a:lnTo>
              </a:path>
            </a:pathLst>
          </a:custGeom>
          <a:ln w="12192">
            <a:solidFill>
              <a:srgbClr val="EC7C30"/>
            </a:solidFill>
          </a:ln>
        </p:spPr>
        <p:txBody>
          <a:bodyPr wrap="square" lIns="0" tIns="0" rIns="0" bIns="0" rtlCol="0"/>
          <a:lstStyle/>
          <a:p>
            <a:endParaRPr/>
          </a:p>
        </p:txBody>
      </p:sp>
      <p:sp>
        <p:nvSpPr>
          <p:cNvPr id="5" name="object 5"/>
          <p:cNvSpPr txBox="1"/>
          <p:nvPr/>
        </p:nvSpPr>
        <p:spPr>
          <a:xfrm>
            <a:off x="1471675" y="2280373"/>
            <a:ext cx="8797925" cy="1945005"/>
          </a:xfrm>
          <a:prstGeom prst="rect">
            <a:avLst/>
          </a:prstGeom>
        </p:spPr>
        <p:txBody>
          <a:bodyPr vert="horz" wrap="square" lIns="0" tIns="98425" rIns="0" bIns="0" rtlCol="0">
            <a:spAutoFit/>
          </a:bodyPr>
          <a:lstStyle/>
          <a:p>
            <a:pPr marL="240665" indent="-227965">
              <a:lnSpc>
                <a:spcPct val="100000"/>
              </a:lnSpc>
              <a:spcBef>
                <a:spcPts val="775"/>
              </a:spcBef>
              <a:buClr>
                <a:srgbClr val="FF0000"/>
              </a:buClr>
              <a:buFont typeface="Courier New"/>
              <a:buChar char="o"/>
              <a:tabLst>
                <a:tab pos="240665" algn="l"/>
              </a:tabLst>
            </a:pPr>
            <a:r>
              <a:rPr sz="2800" dirty="0">
                <a:solidFill>
                  <a:srgbClr val="FFFFFF"/>
                </a:solidFill>
                <a:latin typeface="Calibri"/>
                <a:cs typeface="Calibri"/>
              </a:rPr>
              <a:t>The</a:t>
            </a:r>
            <a:r>
              <a:rPr sz="2800" spc="-70" dirty="0">
                <a:solidFill>
                  <a:srgbClr val="FFFFFF"/>
                </a:solidFill>
                <a:latin typeface="Calibri"/>
                <a:cs typeface="Calibri"/>
              </a:rPr>
              <a:t> </a:t>
            </a:r>
            <a:r>
              <a:rPr sz="2800" dirty="0">
                <a:solidFill>
                  <a:srgbClr val="FFFFFF"/>
                </a:solidFill>
                <a:latin typeface="Calibri"/>
                <a:cs typeface="Calibri"/>
              </a:rPr>
              <a:t>intestine</a:t>
            </a:r>
            <a:r>
              <a:rPr sz="2800" spc="-50" dirty="0">
                <a:solidFill>
                  <a:srgbClr val="FFFFFF"/>
                </a:solidFill>
                <a:latin typeface="Calibri"/>
                <a:cs typeface="Calibri"/>
              </a:rPr>
              <a:t> </a:t>
            </a:r>
            <a:r>
              <a:rPr sz="2800" dirty="0">
                <a:solidFill>
                  <a:srgbClr val="FFFFFF"/>
                </a:solidFill>
                <a:latin typeface="Calibri"/>
                <a:cs typeface="Calibri"/>
              </a:rPr>
              <a:t>is</a:t>
            </a:r>
            <a:r>
              <a:rPr sz="2800" spc="-65" dirty="0">
                <a:solidFill>
                  <a:srgbClr val="FFFFFF"/>
                </a:solidFill>
                <a:latin typeface="Calibri"/>
                <a:cs typeface="Calibri"/>
              </a:rPr>
              <a:t> </a:t>
            </a:r>
            <a:r>
              <a:rPr sz="2800" spc="-10" dirty="0">
                <a:solidFill>
                  <a:srgbClr val="FFFFFF"/>
                </a:solidFill>
                <a:latin typeface="Calibri"/>
                <a:cs typeface="Calibri"/>
              </a:rPr>
              <a:t>obstructed</a:t>
            </a:r>
            <a:r>
              <a:rPr sz="2800" spc="-35" dirty="0">
                <a:solidFill>
                  <a:srgbClr val="FFFFFF"/>
                </a:solidFill>
                <a:latin typeface="Calibri"/>
                <a:cs typeface="Calibri"/>
              </a:rPr>
              <a:t> </a:t>
            </a:r>
            <a:r>
              <a:rPr sz="2800" dirty="0">
                <a:solidFill>
                  <a:srgbClr val="FFFFFF"/>
                </a:solidFill>
                <a:latin typeface="Calibri"/>
                <a:cs typeface="Calibri"/>
              </a:rPr>
              <a:t>and</a:t>
            </a:r>
            <a:r>
              <a:rPr sz="2800" spc="-65" dirty="0">
                <a:solidFill>
                  <a:srgbClr val="FFFFFF"/>
                </a:solidFill>
                <a:latin typeface="Calibri"/>
                <a:cs typeface="Calibri"/>
              </a:rPr>
              <a:t> </a:t>
            </a:r>
            <a:r>
              <a:rPr sz="2800" dirty="0">
                <a:solidFill>
                  <a:srgbClr val="FFFFFF"/>
                </a:solidFill>
                <a:latin typeface="Calibri"/>
                <a:cs typeface="Calibri"/>
              </a:rPr>
              <a:t>its</a:t>
            </a:r>
            <a:r>
              <a:rPr sz="2800" spc="-55" dirty="0">
                <a:solidFill>
                  <a:srgbClr val="FFFFFF"/>
                </a:solidFill>
                <a:latin typeface="Calibri"/>
                <a:cs typeface="Calibri"/>
              </a:rPr>
              <a:t> </a:t>
            </a:r>
            <a:r>
              <a:rPr sz="2800" dirty="0">
                <a:solidFill>
                  <a:srgbClr val="FFFFFF"/>
                </a:solidFill>
                <a:latin typeface="Calibri"/>
                <a:cs typeface="Calibri"/>
              </a:rPr>
              <a:t>blood</a:t>
            </a:r>
            <a:r>
              <a:rPr sz="2800" spc="-50" dirty="0">
                <a:solidFill>
                  <a:srgbClr val="FFFFFF"/>
                </a:solidFill>
                <a:latin typeface="Calibri"/>
                <a:cs typeface="Calibri"/>
              </a:rPr>
              <a:t> </a:t>
            </a:r>
            <a:r>
              <a:rPr sz="2800" dirty="0">
                <a:solidFill>
                  <a:srgbClr val="FFFFFF"/>
                </a:solidFill>
                <a:latin typeface="Calibri"/>
                <a:cs typeface="Calibri"/>
              </a:rPr>
              <a:t>supply</a:t>
            </a:r>
            <a:r>
              <a:rPr sz="2800" spc="-30" dirty="0">
                <a:solidFill>
                  <a:srgbClr val="FFFFFF"/>
                </a:solidFill>
                <a:latin typeface="Calibri"/>
                <a:cs typeface="Calibri"/>
              </a:rPr>
              <a:t> </a:t>
            </a:r>
            <a:r>
              <a:rPr sz="2800" spc="-10" dirty="0">
                <a:solidFill>
                  <a:srgbClr val="FFFFFF"/>
                </a:solidFill>
                <a:latin typeface="Calibri"/>
                <a:cs typeface="Calibri"/>
              </a:rPr>
              <a:t>impaired.</a:t>
            </a:r>
            <a:endParaRPr sz="2800">
              <a:latin typeface="Calibri"/>
              <a:cs typeface="Calibri"/>
            </a:endParaRPr>
          </a:p>
          <a:p>
            <a:pPr marL="240665" indent="-227965">
              <a:lnSpc>
                <a:spcPct val="100000"/>
              </a:lnSpc>
              <a:spcBef>
                <a:spcPts val="675"/>
              </a:spcBef>
              <a:buClr>
                <a:srgbClr val="FF0000"/>
              </a:buClr>
              <a:buFont typeface="Courier New"/>
              <a:buChar char="o"/>
              <a:tabLst>
                <a:tab pos="240665" algn="l"/>
              </a:tabLst>
            </a:pPr>
            <a:r>
              <a:rPr sz="2800" dirty="0">
                <a:solidFill>
                  <a:srgbClr val="FFFFFF"/>
                </a:solidFill>
                <a:latin typeface="Calibri"/>
                <a:cs typeface="Calibri"/>
              </a:rPr>
              <a:t>The</a:t>
            </a:r>
            <a:r>
              <a:rPr sz="2800" spc="-75" dirty="0">
                <a:solidFill>
                  <a:srgbClr val="FFFFFF"/>
                </a:solidFill>
                <a:latin typeface="Calibri"/>
                <a:cs typeface="Calibri"/>
              </a:rPr>
              <a:t> </a:t>
            </a:r>
            <a:r>
              <a:rPr sz="2800" dirty="0">
                <a:solidFill>
                  <a:srgbClr val="FFFFFF"/>
                </a:solidFill>
                <a:latin typeface="Calibri"/>
                <a:cs typeface="Calibri"/>
              </a:rPr>
              <a:t>venous</a:t>
            </a:r>
            <a:r>
              <a:rPr sz="2800" spc="-65" dirty="0">
                <a:solidFill>
                  <a:srgbClr val="FFFFFF"/>
                </a:solidFill>
                <a:latin typeface="Calibri"/>
                <a:cs typeface="Calibri"/>
              </a:rPr>
              <a:t> </a:t>
            </a:r>
            <a:r>
              <a:rPr sz="2800" dirty="0">
                <a:solidFill>
                  <a:srgbClr val="FFFFFF"/>
                </a:solidFill>
                <a:latin typeface="Calibri"/>
                <a:cs typeface="Calibri"/>
              </a:rPr>
              <a:t>return</a:t>
            </a:r>
            <a:r>
              <a:rPr sz="2800" spc="-65" dirty="0">
                <a:solidFill>
                  <a:srgbClr val="FFFFFF"/>
                </a:solidFill>
                <a:latin typeface="Calibri"/>
                <a:cs typeface="Calibri"/>
              </a:rPr>
              <a:t> </a:t>
            </a:r>
            <a:r>
              <a:rPr sz="2800" dirty="0">
                <a:solidFill>
                  <a:srgbClr val="FFFFFF"/>
                </a:solidFill>
                <a:latin typeface="Calibri"/>
                <a:cs typeface="Calibri"/>
              </a:rPr>
              <a:t>is</a:t>
            </a:r>
            <a:r>
              <a:rPr sz="2800" spc="-80" dirty="0">
                <a:solidFill>
                  <a:srgbClr val="FFFFFF"/>
                </a:solidFill>
                <a:latin typeface="Calibri"/>
                <a:cs typeface="Calibri"/>
              </a:rPr>
              <a:t> </a:t>
            </a:r>
            <a:r>
              <a:rPr sz="2800" spc="-10" dirty="0">
                <a:solidFill>
                  <a:srgbClr val="FFFFFF"/>
                </a:solidFill>
                <a:latin typeface="Calibri"/>
                <a:cs typeface="Calibri"/>
              </a:rPr>
              <a:t>impeded.</a:t>
            </a:r>
            <a:endParaRPr sz="2800">
              <a:latin typeface="Calibri"/>
              <a:cs typeface="Calibri"/>
            </a:endParaRPr>
          </a:p>
          <a:p>
            <a:pPr marL="241300" marR="5080" indent="-228600">
              <a:lnSpc>
                <a:spcPts val="3020"/>
              </a:lnSpc>
              <a:spcBef>
                <a:spcPts val="1045"/>
              </a:spcBef>
              <a:buClr>
                <a:srgbClr val="FF0000"/>
              </a:buClr>
              <a:buFont typeface="Courier New"/>
              <a:buChar char="o"/>
              <a:tabLst>
                <a:tab pos="241300" algn="l"/>
              </a:tabLst>
            </a:pPr>
            <a:r>
              <a:rPr sz="2800" dirty="0">
                <a:solidFill>
                  <a:srgbClr val="FFFFFF"/>
                </a:solidFill>
                <a:latin typeface="Calibri"/>
                <a:cs typeface="Calibri"/>
              </a:rPr>
              <a:t>The</a:t>
            </a:r>
            <a:r>
              <a:rPr sz="2800" spc="-85" dirty="0">
                <a:solidFill>
                  <a:srgbClr val="FFFFFF"/>
                </a:solidFill>
                <a:latin typeface="Calibri"/>
                <a:cs typeface="Calibri"/>
              </a:rPr>
              <a:t> </a:t>
            </a:r>
            <a:r>
              <a:rPr sz="2800" dirty="0">
                <a:solidFill>
                  <a:srgbClr val="FFFFFF"/>
                </a:solidFill>
                <a:latin typeface="Calibri"/>
                <a:cs typeface="Calibri"/>
              </a:rPr>
              <a:t>wall</a:t>
            </a:r>
            <a:r>
              <a:rPr sz="2800" spc="-90" dirty="0">
                <a:solidFill>
                  <a:srgbClr val="FFFFFF"/>
                </a:solidFill>
                <a:latin typeface="Calibri"/>
                <a:cs typeface="Calibri"/>
              </a:rPr>
              <a:t> </a:t>
            </a:r>
            <a:r>
              <a:rPr sz="2800" dirty="0">
                <a:solidFill>
                  <a:srgbClr val="FFFFFF"/>
                </a:solidFill>
                <a:latin typeface="Calibri"/>
                <a:cs typeface="Calibri"/>
              </a:rPr>
              <a:t>of</a:t>
            </a:r>
            <a:r>
              <a:rPr sz="2800" spc="-75" dirty="0">
                <a:solidFill>
                  <a:srgbClr val="FFFFFF"/>
                </a:solidFill>
                <a:latin typeface="Calibri"/>
                <a:cs typeface="Calibri"/>
              </a:rPr>
              <a:t> </a:t>
            </a:r>
            <a:r>
              <a:rPr sz="2800" dirty="0">
                <a:solidFill>
                  <a:srgbClr val="FFFFFF"/>
                </a:solidFill>
                <a:latin typeface="Calibri"/>
                <a:cs typeface="Calibri"/>
              </a:rPr>
              <a:t>the</a:t>
            </a:r>
            <a:r>
              <a:rPr sz="2800" spc="-75" dirty="0">
                <a:solidFill>
                  <a:srgbClr val="FFFFFF"/>
                </a:solidFill>
                <a:latin typeface="Calibri"/>
                <a:cs typeface="Calibri"/>
              </a:rPr>
              <a:t> </a:t>
            </a:r>
            <a:r>
              <a:rPr sz="2800" spc="-10" dirty="0">
                <a:solidFill>
                  <a:srgbClr val="FFFFFF"/>
                </a:solidFill>
                <a:latin typeface="Calibri"/>
                <a:cs typeface="Calibri"/>
              </a:rPr>
              <a:t>intestine</a:t>
            </a:r>
            <a:r>
              <a:rPr sz="2800" spc="-60" dirty="0">
                <a:solidFill>
                  <a:srgbClr val="FFFFFF"/>
                </a:solidFill>
                <a:latin typeface="Calibri"/>
                <a:cs typeface="Calibri"/>
              </a:rPr>
              <a:t> </a:t>
            </a:r>
            <a:r>
              <a:rPr sz="2800" dirty="0">
                <a:solidFill>
                  <a:srgbClr val="FFFFFF"/>
                </a:solidFill>
                <a:latin typeface="Calibri"/>
                <a:cs typeface="Calibri"/>
              </a:rPr>
              <a:t>becomes</a:t>
            </a:r>
            <a:r>
              <a:rPr sz="2800" spc="-75" dirty="0">
                <a:solidFill>
                  <a:srgbClr val="FFFFFF"/>
                </a:solidFill>
                <a:latin typeface="Calibri"/>
                <a:cs typeface="Calibri"/>
              </a:rPr>
              <a:t> </a:t>
            </a:r>
            <a:r>
              <a:rPr sz="2800" spc="-10" dirty="0">
                <a:solidFill>
                  <a:srgbClr val="FFFFFF"/>
                </a:solidFill>
                <a:latin typeface="Calibri"/>
                <a:cs typeface="Calibri"/>
              </a:rPr>
              <a:t>congested</a:t>
            </a:r>
            <a:r>
              <a:rPr sz="2800" spc="-65" dirty="0">
                <a:solidFill>
                  <a:srgbClr val="FFFFFF"/>
                </a:solidFill>
                <a:latin typeface="Calibri"/>
                <a:cs typeface="Calibri"/>
              </a:rPr>
              <a:t> </a:t>
            </a:r>
            <a:r>
              <a:rPr sz="2800" dirty="0">
                <a:solidFill>
                  <a:srgbClr val="FFFFFF"/>
                </a:solidFill>
                <a:latin typeface="Calibri"/>
                <a:cs typeface="Calibri"/>
              </a:rPr>
              <a:t>and</a:t>
            </a:r>
            <a:r>
              <a:rPr sz="2800" spc="-75" dirty="0">
                <a:solidFill>
                  <a:srgbClr val="FFFFFF"/>
                </a:solidFill>
                <a:latin typeface="Calibri"/>
                <a:cs typeface="Calibri"/>
              </a:rPr>
              <a:t> </a:t>
            </a:r>
            <a:r>
              <a:rPr sz="2800" dirty="0">
                <a:solidFill>
                  <a:srgbClr val="FFFFFF"/>
                </a:solidFill>
                <a:latin typeface="Calibri"/>
                <a:cs typeface="Calibri"/>
              </a:rPr>
              <a:t>bright</a:t>
            </a:r>
            <a:r>
              <a:rPr sz="2800" spc="-65" dirty="0">
                <a:solidFill>
                  <a:srgbClr val="FFFFFF"/>
                </a:solidFill>
                <a:latin typeface="Calibri"/>
                <a:cs typeface="Calibri"/>
              </a:rPr>
              <a:t> </a:t>
            </a:r>
            <a:r>
              <a:rPr sz="2800" spc="-25" dirty="0">
                <a:solidFill>
                  <a:srgbClr val="FFFFFF"/>
                </a:solidFill>
                <a:latin typeface="Calibri"/>
                <a:cs typeface="Calibri"/>
              </a:rPr>
              <a:t>red </a:t>
            </a:r>
            <a:r>
              <a:rPr sz="2800" dirty="0">
                <a:solidFill>
                  <a:srgbClr val="FFFFFF"/>
                </a:solidFill>
                <a:latin typeface="Calibri"/>
                <a:cs typeface="Calibri"/>
              </a:rPr>
              <a:t>with</a:t>
            </a:r>
            <a:r>
              <a:rPr sz="2800" spc="-40" dirty="0">
                <a:solidFill>
                  <a:srgbClr val="FFFFFF"/>
                </a:solidFill>
                <a:latin typeface="Calibri"/>
                <a:cs typeface="Calibri"/>
              </a:rPr>
              <a:t> </a:t>
            </a:r>
            <a:r>
              <a:rPr sz="2800" dirty="0">
                <a:solidFill>
                  <a:srgbClr val="FFFFFF"/>
                </a:solidFill>
                <a:latin typeface="Calibri"/>
                <a:cs typeface="Calibri"/>
              </a:rPr>
              <a:t>the</a:t>
            </a:r>
            <a:r>
              <a:rPr sz="2800" spc="-40" dirty="0">
                <a:solidFill>
                  <a:srgbClr val="FFFFFF"/>
                </a:solidFill>
                <a:latin typeface="Calibri"/>
                <a:cs typeface="Calibri"/>
              </a:rPr>
              <a:t> </a:t>
            </a:r>
            <a:r>
              <a:rPr sz="2800" spc="-10" dirty="0">
                <a:solidFill>
                  <a:srgbClr val="FFFFFF"/>
                </a:solidFill>
                <a:latin typeface="Calibri"/>
                <a:cs typeface="Calibri"/>
              </a:rPr>
              <a:t>transudation</a:t>
            </a:r>
            <a:r>
              <a:rPr sz="2800" dirty="0">
                <a:solidFill>
                  <a:srgbClr val="FFFFFF"/>
                </a:solidFill>
                <a:latin typeface="Calibri"/>
                <a:cs typeface="Calibri"/>
              </a:rPr>
              <a:t> of</a:t>
            </a:r>
            <a:r>
              <a:rPr sz="2800" spc="-35" dirty="0">
                <a:solidFill>
                  <a:srgbClr val="FFFFFF"/>
                </a:solidFill>
                <a:latin typeface="Calibri"/>
                <a:cs typeface="Calibri"/>
              </a:rPr>
              <a:t> </a:t>
            </a:r>
            <a:r>
              <a:rPr sz="2800" b="1" dirty="0">
                <a:solidFill>
                  <a:srgbClr val="FFFFFF"/>
                </a:solidFill>
                <a:latin typeface="Calibri"/>
                <a:cs typeface="Calibri"/>
              </a:rPr>
              <a:t>serous</a:t>
            </a:r>
            <a:r>
              <a:rPr sz="2800" b="1" spc="-45" dirty="0">
                <a:solidFill>
                  <a:srgbClr val="FFFFFF"/>
                </a:solidFill>
                <a:latin typeface="Calibri"/>
                <a:cs typeface="Calibri"/>
              </a:rPr>
              <a:t> </a:t>
            </a:r>
            <a:r>
              <a:rPr sz="2800" b="1" dirty="0">
                <a:solidFill>
                  <a:srgbClr val="FFFFFF"/>
                </a:solidFill>
                <a:latin typeface="Calibri"/>
                <a:cs typeface="Calibri"/>
              </a:rPr>
              <a:t>fluid</a:t>
            </a:r>
            <a:r>
              <a:rPr sz="2800" b="1" spc="-30" dirty="0">
                <a:solidFill>
                  <a:srgbClr val="FFFFFF"/>
                </a:solidFill>
                <a:latin typeface="Calibri"/>
                <a:cs typeface="Calibri"/>
              </a:rPr>
              <a:t> </a:t>
            </a:r>
            <a:r>
              <a:rPr sz="2800" dirty="0">
                <a:solidFill>
                  <a:srgbClr val="FFFFFF"/>
                </a:solidFill>
                <a:latin typeface="Calibri"/>
                <a:cs typeface="Calibri"/>
              </a:rPr>
              <a:t>into</a:t>
            </a:r>
            <a:r>
              <a:rPr sz="2800" spc="-30" dirty="0">
                <a:solidFill>
                  <a:srgbClr val="FFFFFF"/>
                </a:solidFill>
                <a:latin typeface="Calibri"/>
                <a:cs typeface="Calibri"/>
              </a:rPr>
              <a:t> </a:t>
            </a:r>
            <a:r>
              <a:rPr sz="2800" dirty="0">
                <a:solidFill>
                  <a:srgbClr val="FFFFFF"/>
                </a:solidFill>
                <a:latin typeface="Calibri"/>
                <a:cs typeface="Calibri"/>
              </a:rPr>
              <a:t>the</a:t>
            </a:r>
            <a:r>
              <a:rPr sz="2800" spc="-40" dirty="0">
                <a:solidFill>
                  <a:srgbClr val="FFFFFF"/>
                </a:solidFill>
                <a:latin typeface="Calibri"/>
                <a:cs typeface="Calibri"/>
              </a:rPr>
              <a:t> </a:t>
            </a:r>
            <a:r>
              <a:rPr sz="2800" spc="-20" dirty="0">
                <a:solidFill>
                  <a:srgbClr val="FFFFFF"/>
                </a:solidFill>
                <a:latin typeface="Calibri"/>
                <a:cs typeface="Calibri"/>
              </a:rPr>
              <a:t>sac.</a:t>
            </a:r>
            <a:endParaRPr sz="2800">
              <a:latin typeface="Calibri"/>
              <a:cs typeface="Calibri"/>
            </a:endParaRPr>
          </a:p>
        </p:txBody>
      </p:sp>
      <p:sp>
        <p:nvSpPr>
          <p:cNvPr id="6" name="object 6"/>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2" y="2026920"/>
            <a:ext cx="5220970" cy="0"/>
          </a:xfrm>
          <a:custGeom>
            <a:avLst/>
            <a:gdLst/>
            <a:ahLst/>
            <a:cxnLst/>
            <a:rect l="l" t="t" r="r" b="b"/>
            <a:pathLst>
              <a:path w="5220970">
                <a:moveTo>
                  <a:pt x="5220970" y="0"/>
                </a:moveTo>
                <a:lnTo>
                  <a:pt x="0" y="0"/>
                </a:lnTo>
              </a:path>
            </a:pathLst>
          </a:custGeom>
          <a:ln w="12192">
            <a:solidFill>
              <a:srgbClr val="EC7C30"/>
            </a:solidFill>
          </a:ln>
        </p:spPr>
        <p:txBody>
          <a:bodyPr wrap="square" lIns="0" tIns="0" rIns="0" bIns="0" rtlCol="0"/>
          <a:lstStyle/>
          <a:p>
            <a:endParaRPr/>
          </a:p>
        </p:txBody>
      </p:sp>
      <p:sp>
        <p:nvSpPr>
          <p:cNvPr id="3" name="object 3"/>
          <p:cNvSpPr txBox="1"/>
          <p:nvPr/>
        </p:nvSpPr>
        <p:spPr>
          <a:xfrm>
            <a:off x="1471675" y="2366594"/>
            <a:ext cx="9180830" cy="2627630"/>
          </a:xfrm>
          <a:prstGeom prst="rect">
            <a:avLst/>
          </a:prstGeom>
        </p:spPr>
        <p:txBody>
          <a:bodyPr vert="horz" wrap="square" lIns="0" tIns="12065" rIns="0" bIns="0" rtlCol="0">
            <a:spAutoFit/>
          </a:bodyPr>
          <a:lstStyle/>
          <a:p>
            <a:pPr marL="240665" indent="-227965">
              <a:lnSpc>
                <a:spcPts val="3195"/>
              </a:lnSpc>
              <a:spcBef>
                <a:spcPts val="95"/>
              </a:spcBef>
              <a:buClr>
                <a:srgbClr val="FF0000"/>
              </a:buClr>
              <a:buFont typeface="Courier New"/>
              <a:buChar char="o"/>
              <a:tabLst>
                <a:tab pos="240665" algn="l"/>
              </a:tabLst>
            </a:pPr>
            <a:r>
              <a:rPr sz="2800" dirty="0">
                <a:solidFill>
                  <a:srgbClr val="FFFFFF"/>
                </a:solidFill>
                <a:latin typeface="Calibri"/>
                <a:cs typeface="Calibri"/>
              </a:rPr>
              <a:t>As</a:t>
            </a:r>
            <a:r>
              <a:rPr sz="2800" spc="-55" dirty="0">
                <a:solidFill>
                  <a:srgbClr val="FFFFFF"/>
                </a:solidFill>
                <a:latin typeface="Calibri"/>
                <a:cs typeface="Calibri"/>
              </a:rPr>
              <a:t> </a:t>
            </a:r>
            <a:r>
              <a:rPr sz="2800" dirty="0">
                <a:solidFill>
                  <a:srgbClr val="FFFFFF"/>
                </a:solidFill>
                <a:latin typeface="Calibri"/>
                <a:cs typeface="Calibri"/>
              </a:rPr>
              <a:t>congestion</a:t>
            </a:r>
            <a:r>
              <a:rPr sz="2800" spc="-50" dirty="0">
                <a:solidFill>
                  <a:srgbClr val="FFFFFF"/>
                </a:solidFill>
                <a:latin typeface="Calibri"/>
                <a:cs typeface="Calibri"/>
              </a:rPr>
              <a:t> </a:t>
            </a:r>
            <a:r>
              <a:rPr sz="2800" dirty="0">
                <a:solidFill>
                  <a:srgbClr val="FFFFFF"/>
                </a:solidFill>
                <a:latin typeface="Calibri"/>
                <a:cs typeface="Calibri"/>
              </a:rPr>
              <a:t>increases</a:t>
            </a:r>
            <a:r>
              <a:rPr sz="2800" spc="-50" dirty="0">
                <a:solidFill>
                  <a:srgbClr val="FFFFFF"/>
                </a:solidFill>
                <a:latin typeface="Calibri"/>
                <a:cs typeface="Calibri"/>
              </a:rPr>
              <a:t> </a:t>
            </a:r>
            <a:r>
              <a:rPr sz="2800" dirty="0">
                <a:solidFill>
                  <a:srgbClr val="FFFFFF"/>
                </a:solidFill>
                <a:latin typeface="Calibri"/>
                <a:cs typeface="Calibri"/>
              </a:rPr>
              <a:t>the</a:t>
            </a:r>
            <a:r>
              <a:rPr sz="2800" spc="-60" dirty="0">
                <a:solidFill>
                  <a:srgbClr val="FFFFFF"/>
                </a:solidFill>
                <a:latin typeface="Calibri"/>
                <a:cs typeface="Calibri"/>
              </a:rPr>
              <a:t> </a:t>
            </a:r>
            <a:r>
              <a:rPr sz="2800" dirty="0">
                <a:solidFill>
                  <a:srgbClr val="FFFFFF"/>
                </a:solidFill>
                <a:latin typeface="Calibri"/>
                <a:cs typeface="Calibri"/>
              </a:rPr>
              <a:t>wall</a:t>
            </a:r>
            <a:r>
              <a:rPr sz="2800" spc="-85" dirty="0">
                <a:solidFill>
                  <a:srgbClr val="FFFFFF"/>
                </a:solidFill>
                <a:latin typeface="Calibri"/>
                <a:cs typeface="Calibri"/>
              </a:rPr>
              <a:t> </a:t>
            </a:r>
            <a:r>
              <a:rPr sz="2800" dirty="0">
                <a:solidFill>
                  <a:srgbClr val="FFFFFF"/>
                </a:solidFill>
                <a:latin typeface="Calibri"/>
                <a:cs typeface="Calibri"/>
              </a:rPr>
              <a:t>of</a:t>
            </a:r>
            <a:r>
              <a:rPr sz="2800" spc="-65" dirty="0">
                <a:solidFill>
                  <a:srgbClr val="FFFFFF"/>
                </a:solidFill>
                <a:latin typeface="Calibri"/>
                <a:cs typeface="Calibri"/>
              </a:rPr>
              <a:t> </a:t>
            </a:r>
            <a:r>
              <a:rPr sz="2800" dirty="0">
                <a:solidFill>
                  <a:srgbClr val="FFFFFF"/>
                </a:solidFill>
                <a:latin typeface="Calibri"/>
                <a:cs typeface="Calibri"/>
              </a:rPr>
              <a:t>the</a:t>
            </a:r>
            <a:r>
              <a:rPr sz="2800" spc="-60" dirty="0">
                <a:solidFill>
                  <a:srgbClr val="FFFFFF"/>
                </a:solidFill>
                <a:latin typeface="Calibri"/>
                <a:cs typeface="Calibri"/>
              </a:rPr>
              <a:t> </a:t>
            </a:r>
            <a:r>
              <a:rPr sz="2800" dirty="0">
                <a:solidFill>
                  <a:srgbClr val="FFFFFF"/>
                </a:solidFill>
                <a:latin typeface="Calibri"/>
                <a:cs typeface="Calibri"/>
              </a:rPr>
              <a:t>intestine</a:t>
            </a:r>
            <a:r>
              <a:rPr sz="2800" spc="-45" dirty="0">
                <a:solidFill>
                  <a:srgbClr val="FFFFFF"/>
                </a:solidFill>
                <a:latin typeface="Calibri"/>
                <a:cs typeface="Calibri"/>
              </a:rPr>
              <a:t> </a:t>
            </a:r>
            <a:r>
              <a:rPr sz="2800" spc="-10" dirty="0">
                <a:solidFill>
                  <a:srgbClr val="FFFFFF"/>
                </a:solidFill>
                <a:latin typeface="Calibri"/>
                <a:cs typeface="Calibri"/>
              </a:rPr>
              <a:t>becomes</a:t>
            </a:r>
            <a:endParaRPr sz="2800">
              <a:latin typeface="Calibri"/>
              <a:cs typeface="Calibri"/>
            </a:endParaRPr>
          </a:p>
          <a:p>
            <a:pPr marL="241300">
              <a:lnSpc>
                <a:spcPts val="3195"/>
              </a:lnSpc>
            </a:pPr>
            <a:r>
              <a:rPr sz="2800" b="1" dirty="0">
                <a:solidFill>
                  <a:srgbClr val="FFFFFF"/>
                </a:solidFill>
                <a:latin typeface="Calibri"/>
                <a:cs typeface="Calibri"/>
              </a:rPr>
              <a:t>purple</a:t>
            </a:r>
            <a:r>
              <a:rPr sz="2800" b="1" spc="-50" dirty="0">
                <a:solidFill>
                  <a:srgbClr val="FFFFFF"/>
                </a:solidFill>
                <a:latin typeface="Calibri"/>
                <a:cs typeface="Calibri"/>
              </a:rPr>
              <a:t> </a:t>
            </a:r>
            <a:r>
              <a:rPr sz="2800" dirty="0">
                <a:solidFill>
                  <a:srgbClr val="FFFFFF"/>
                </a:solidFill>
                <a:latin typeface="Calibri"/>
                <a:cs typeface="Calibri"/>
              </a:rPr>
              <a:t>in</a:t>
            </a:r>
            <a:r>
              <a:rPr sz="2800" spc="-55" dirty="0">
                <a:solidFill>
                  <a:srgbClr val="FFFFFF"/>
                </a:solidFill>
                <a:latin typeface="Calibri"/>
                <a:cs typeface="Calibri"/>
              </a:rPr>
              <a:t> </a:t>
            </a:r>
            <a:r>
              <a:rPr sz="2800" spc="-10" dirty="0">
                <a:solidFill>
                  <a:srgbClr val="FFFFFF"/>
                </a:solidFill>
                <a:latin typeface="Calibri"/>
                <a:cs typeface="Calibri"/>
              </a:rPr>
              <a:t>color.</a:t>
            </a:r>
            <a:endParaRPr sz="2800">
              <a:latin typeface="Calibri"/>
              <a:cs typeface="Calibri"/>
            </a:endParaRPr>
          </a:p>
          <a:p>
            <a:pPr marL="241300" marR="163195" indent="-228600">
              <a:lnSpc>
                <a:spcPts val="3020"/>
              </a:lnSpc>
              <a:spcBef>
                <a:spcPts val="1060"/>
              </a:spcBef>
              <a:buClr>
                <a:srgbClr val="FF0000"/>
              </a:buClr>
              <a:buFont typeface="Courier New"/>
              <a:buChar char="o"/>
              <a:tabLst>
                <a:tab pos="241300" algn="l"/>
              </a:tabLst>
            </a:pPr>
            <a:r>
              <a:rPr sz="2800" dirty="0">
                <a:solidFill>
                  <a:srgbClr val="FFFFFF"/>
                </a:solidFill>
                <a:latin typeface="Calibri"/>
                <a:cs typeface="Calibri"/>
              </a:rPr>
              <a:t>As</a:t>
            </a:r>
            <a:r>
              <a:rPr sz="2800" spc="-90" dirty="0">
                <a:solidFill>
                  <a:srgbClr val="FFFFFF"/>
                </a:solidFill>
                <a:latin typeface="Calibri"/>
                <a:cs typeface="Calibri"/>
              </a:rPr>
              <a:t> </a:t>
            </a:r>
            <a:r>
              <a:rPr sz="2800" dirty="0">
                <a:solidFill>
                  <a:srgbClr val="FFFFFF"/>
                </a:solidFill>
                <a:latin typeface="Calibri"/>
                <a:cs typeface="Calibri"/>
              </a:rPr>
              <a:t>venous</a:t>
            </a:r>
            <a:r>
              <a:rPr sz="2800" spc="-85" dirty="0">
                <a:solidFill>
                  <a:srgbClr val="FFFFFF"/>
                </a:solidFill>
                <a:latin typeface="Calibri"/>
                <a:cs typeface="Calibri"/>
              </a:rPr>
              <a:t> </a:t>
            </a:r>
            <a:r>
              <a:rPr sz="2800" dirty="0">
                <a:solidFill>
                  <a:srgbClr val="FFFFFF"/>
                </a:solidFill>
                <a:latin typeface="Calibri"/>
                <a:cs typeface="Calibri"/>
              </a:rPr>
              <a:t>stasis</a:t>
            </a:r>
            <a:r>
              <a:rPr sz="2800" spc="-70" dirty="0">
                <a:solidFill>
                  <a:srgbClr val="FFFFFF"/>
                </a:solidFill>
                <a:latin typeface="Calibri"/>
                <a:cs typeface="Calibri"/>
              </a:rPr>
              <a:t> </a:t>
            </a:r>
            <a:r>
              <a:rPr sz="2800" dirty="0">
                <a:solidFill>
                  <a:srgbClr val="FFFFFF"/>
                </a:solidFill>
                <a:latin typeface="Calibri"/>
                <a:cs typeface="Calibri"/>
              </a:rPr>
              <a:t>increases,</a:t>
            </a:r>
            <a:r>
              <a:rPr sz="2800" spc="-85" dirty="0">
                <a:solidFill>
                  <a:srgbClr val="FFFFFF"/>
                </a:solidFill>
                <a:latin typeface="Calibri"/>
                <a:cs typeface="Calibri"/>
              </a:rPr>
              <a:t> </a:t>
            </a:r>
            <a:r>
              <a:rPr sz="2800" dirty="0">
                <a:solidFill>
                  <a:srgbClr val="FFFFFF"/>
                </a:solidFill>
                <a:latin typeface="Calibri"/>
                <a:cs typeface="Calibri"/>
              </a:rPr>
              <a:t>the</a:t>
            </a:r>
            <a:r>
              <a:rPr sz="2800" spc="-95" dirty="0">
                <a:solidFill>
                  <a:srgbClr val="FFFFFF"/>
                </a:solidFill>
                <a:latin typeface="Calibri"/>
                <a:cs typeface="Calibri"/>
              </a:rPr>
              <a:t> </a:t>
            </a:r>
            <a:r>
              <a:rPr sz="2800" dirty="0">
                <a:solidFill>
                  <a:srgbClr val="FFFFFF"/>
                </a:solidFill>
                <a:latin typeface="Calibri"/>
                <a:cs typeface="Calibri"/>
              </a:rPr>
              <a:t>arterial</a:t>
            </a:r>
            <a:r>
              <a:rPr sz="2800" spc="-105" dirty="0">
                <a:solidFill>
                  <a:srgbClr val="FFFFFF"/>
                </a:solidFill>
                <a:latin typeface="Calibri"/>
                <a:cs typeface="Calibri"/>
              </a:rPr>
              <a:t> </a:t>
            </a:r>
            <a:r>
              <a:rPr sz="2800" dirty="0">
                <a:solidFill>
                  <a:srgbClr val="FFFFFF"/>
                </a:solidFill>
                <a:latin typeface="Calibri"/>
                <a:cs typeface="Calibri"/>
              </a:rPr>
              <a:t>supply</a:t>
            </a:r>
            <a:r>
              <a:rPr sz="2800" spc="-65" dirty="0">
                <a:solidFill>
                  <a:srgbClr val="FFFFFF"/>
                </a:solidFill>
                <a:latin typeface="Calibri"/>
                <a:cs typeface="Calibri"/>
              </a:rPr>
              <a:t> </a:t>
            </a:r>
            <a:r>
              <a:rPr sz="2800" dirty="0">
                <a:solidFill>
                  <a:srgbClr val="FFFFFF"/>
                </a:solidFill>
                <a:latin typeface="Calibri"/>
                <a:cs typeface="Calibri"/>
              </a:rPr>
              <a:t>becomes</a:t>
            </a:r>
            <a:r>
              <a:rPr sz="2800" spc="-90" dirty="0">
                <a:solidFill>
                  <a:srgbClr val="FFFFFF"/>
                </a:solidFill>
                <a:latin typeface="Calibri"/>
                <a:cs typeface="Calibri"/>
              </a:rPr>
              <a:t> </a:t>
            </a:r>
            <a:r>
              <a:rPr sz="2800" spc="-20" dirty="0">
                <a:solidFill>
                  <a:srgbClr val="FFFFFF"/>
                </a:solidFill>
                <a:latin typeface="Calibri"/>
                <a:cs typeface="Calibri"/>
              </a:rPr>
              <a:t>more </a:t>
            </a:r>
            <a:r>
              <a:rPr sz="2800" dirty="0">
                <a:solidFill>
                  <a:srgbClr val="FFFFFF"/>
                </a:solidFill>
                <a:latin typeface="Calibri"/>
                <a:cs typeface="Calibri"/>
              </a:rPr>
              <a:t>and</a:t>
            </a:r>
            <a:r>
              <a:rPr sz="2800" spc="-65" dirty="0">
                <a:solidFill>
                  <a:srgbClr val="FFFFFF"/>
                </a:solidFill>
                <a:latin typeface="Calibri"/>
                <a:cs typeface="Calibri"/>
              </a:rPr>
              <a:t> </a:t>
            </a:r>
            <a:r>
              <a:rPr sz="2800" dirty="0">
                <a:solidFill>
                  <a:srgbClr val="FFFFFF"/>
                </a:solidFill>
                <a:latin typeface="Calibri"/>
                <a:cs typeface="Calibri"/>
              </a:rPr>
              <a:t>more</a:t>
            </a:r>
            <a:r>
              <a:rPr sz="2800" spc="-60" dirty="0">
                <a:solidFill>
                  <a:srgbClr val="FFFFFF"/>
                </a:solidFill>
                <a:latin typeface="Calibri"/>
                <a:cs typeface="Calibri"/>
              </a:rPr>
              <a:t> </a:t>
            </a:r>
            <a:r>
              <a:rPr sz="2800" spc="-10" dirty="0">
                <a:solidFill>
                  <a:srgbClr val="FFFFFF"/>
                </a:solidFill>
                <a:latin typeface="Calibri"/>
                <a:cs typeface="Calibri"/>
              </a:rPr>
              <a:t>impaired.</a:t>
            </a:r>
            <a:endParaRPr sz="2800">
              <a:latin typeface="Calibri"/>
              <a:cs typeface="Calibri"/>
            </a:endParaRPr>
          </a:p>
          <a:p>
            <a:pPr marL="241300" marR="5080" indent="-228600">
              <a:lnSpc>
                <a:spcPts val="3020"/>
              </a:lnSpc>
              <a:spcBef>
                <a:spcPts val="1005"/>
              </a:spcBef>
              <a:buClr>
                <a:srgbClr val="FF0000"/>
              </a:buClr>
              <a:buFont typeface="Courier New"/>
              <a:buChar char="o"/>
              <a:tabLst>
                <a:tab pos="241300" algn="l"/>
              </a:tabLst>
            </a:pPr>
            <a:r>
              <a:rPr sz="2800" dirty="0">
                <a:solidFill>
                  <a:srgbClr val="FFFFFF"/>
                </a:solidFill>
                <a:latin typeface="Calibri"/>
                <a:cs typeface="Calibri"/>
              </a:rPr>
              <a:t>Blood</a:t>
            </a:r>
            <a:r>
              <a:rPr sz="2800" spc="-75" dirty="0">
                <a:solidFill>
                  <a:srgbClr val="FFFFFF"/>
                </a:solidFill>
                <a:latin typeface="Calibri"/>
                <a:cs typeface="Calibri"/>
              </a:rPr>
              <a:t> </a:t>
            </a:r>
            <a:r>
              <a:rPr sz="2800" dirty="0">
                <a:solidFill>
                  <a:srgbClr val="FFFFFF"/>
                </a:solidFill>
                <a:latin typeface="Calibri"/>
                <a:cs typeface="Calibri"/>
              </a:rPr>
              <a:t>is</a:t>
            </a:r>
            <a:r>
              <a:rPr sz="2800" spc="-70" dirty="0">
                <a:solidFill>
                  <a:srgbClr val="FFFFFF"/>
                </a:solidFill>
                <a:latin typeface="Calibri"/>
                <a:cs typeface="Calibri"/>
              </a:rPr>
              <a:t> </a:t>
            </a:r>
            <a:r>
              <a:rPr sz="2800" b="1" spc="-25" dirty="0">
                <a:solidFill>
                  <a:srgbClr val="FFFFFF"/>
                </a:solidFill>
                <a:latin typeface="Calibri"/>
                <a:cs typeface="Calibri"/>
              </a:rPr>
              <a:t>extravasated</a:t>
            </a:r>
            <a:r>
              <a:rPr sz="2800" b="1" spc="-35" dirty="0">
                <a:solidFill>
                  <a:srgbClr val="FFFFFF"/>
                </a:solidFill>
                <a:latin typeface="Calibri"/>
                <a:cs typeface="Calibri"/>
              </a:rPr>
              <a:t> </a:t>
            </a:r>
            <a:r>
              <a:rPr sz="2800" dirty="0">
                <a:solidFill>
                  <a:srgbClr val="FFFFFF"/>
                </a:solidFill>
                <a:latin typeface="Calibri"/>
                <a:cs typeface="Calibri"/>
              </a:rPr>
              <a:t>under</a:t>
            </a:r>
            <a:r>
              <a:rPr sz="2800" spc="-50" dirty="0">
                <a:solidFill>
                  <a:srgbClr val="FFFFFF"/>
                </a:solidFill>
                <a:latin typeface="Calibri"/>
                <a:cs typeface="Calibri"/>
              </a:rPr>
              <a:t> </a:t>
            </a:r>
            <a:r>
              <a:rPr sz="2800" dirty="0">
                <a:solidFill>
                  <a:srgbClr val="FFFFFF"/>
                </a:solidFill>
                <a:latin typeface="Calibri"/>
                <a:cs typeface="Calibri"/>
              </a:rPr>
              <a:t>the</a:t>
            </a:r>
            <a:r>
              <a:rPr sz="2800" spc="-75" dirty="0">
                <a:solidFill>
                  <a:srgbClr val="FFFFFF"/>
                </a:solidFill>
                <a:latin typeface="Calibri"/>
                <a:cs typeface="Calibri"/>
              </a:rPr>
              <a:t> </a:t>
            </a:r>
            <a:r>
              <a:rPr sz="2800" dirty="0">
                <a:solidFill>
                  <a:srgbClr val="FFFFFF"/>
                </a:solidFill>
                <a:latin typeface="Calibri"/>
                <a:cs typeface="Calibri"/>
              </a:rPr>
              <a:t>serosa</a:t>
            </a:r>
            <a:r>
              <a:rPr sz="2800" spc="-65" dirty="0">
                <a:solidFill>
                  <a:srgbClr val="FFFFFF"/>
                </a:solidFill>
                <a:latin typeface="Calibri"/>
                <a:cs typeface="Calibri"/>
              </a:rPr>
              <a:t> </a:t>
            </a:r>
            <a:r>
              <a:rPr sz="2800" dirty="0">
                <a:solidFill>
                  <a:srgbClr val="FFFFFF"/>
                </a:solidFill>
                <a:latin typeface="Calibri"/>
                <a:cs typeface="Calibri"/>
              </a:rPr>
              <a:t>and</a:t>
            </a:r>
            <a:r>
              <a:rPr sz="2800" spc="-70" dirty="0">
                <a:solidFill>
                  <a:srgbClr val="FFFFFF"/>
                </a:solidFill>
                <a:latin typeface="Calibri"/>
                <a:cs typeface="Calibri"/>
              </a:rPr>
              <a:t> </a:t>
            </a:r>
            <a:r>
              <a:rPr sz="2800" dirty="0">
                <a:solidFill>
                  <a:srgbClr val="FFFFFF"/>
                </a:solidFill>
                <a:latin typeface="Calibri"/>
                <a:cs typeface="Calibri"/>
              </a:rPr>
              <a:t>is</a:t>
            </a:r>
            <a:r>
              <a:rPr sz="2800" spc="-80" dirty="0">
                <a:solidFill>
                  <a:srgbClr val="FFFFFF"/>
                </a:solidFill>
                <a:latin typeface="Calibri"/>
                <a:cs typeface="Calibri"/>
              </a:rPr>
              <a:t> </a:t>
            </a:r>
            <a:r>
              <a:rPr sz="2800" dirty="0">
                <a:solidFill>
                  <a:srgbClr val="FFFFFF"/>
                </a:solidFill>
                <a:latin typeface="Calibri"/>
                <a:cs typeface="Calibri"/>
              </a:rPr>
              <a:t>effused</a:t>
            </a:r>
            <a:r>
              <a:rPr sz="2800" spc="-80" dirty="0">
                <a:solidFill>
                  <a:srgbClr val="FFFFFF"/>
                </a:solidFill>
                <a:latin typeface="Calibri"/>
                <a:cs typeface="Calibri"/>
              </a:rPr>
              <a:t> </a:t>
            </a:r>
            <a:r>
              <a:rPr sz="2800" dirty="0">
                <a:solidFill>
                  <a:srgbClr val="FFFFFF"/>
                </a:solidFill>
                <a:latin typeface="Calibri"/>
                <a:cs typeface="Calibri"/>
              </a:rPr>
              <a:t>into</a:t>
            </a:r>
            <a:r>
              <a:rPr sz="2800" spc="-65" dirty="0">
                <a:solidFill>
                  <a:srgbClr val="FFFFFF"/>
                </a:solidFill>
                <a:latin typeface="Calibri"/>
                <a:cs typeface="Calibri"/>
              </a:rPr>
              <a:t> </a:t>
            </a:r>
            <a:r>
              <a:rPr sz="2800" spc="-25" dirty="0">
                <a:solidFill>
                  <a:srgbClr val="FFFFFF"/>
                </a:solidFill>
                <a:latin typeface="Calibri"/>
                <a:cs typeface="Calibri"/>
              </a:rPr>
              <a:t>the </a:t>
            </a:r>
            <a:r>
              <a:rPr sz="2800" spc="-10" dirty="0">
                <a:solidFill>
                  <a:srgbClr val="FFFFFF"/>
                </a:solidFill>
                <a:latin typeface="Calibri"/>
                <a:cs typeface="Calibri"/>
              </a:rPr>
              <a:t>lumen.</a:t>
            </a:r>
            <a:endParaRPr sz="2800">
              <a:latin typeface="Calibri"/>
              <a:cs typeface="Calibri"/>
            </a:endParaRPr>
          </a:p>
        </p:txBody>
      </p:sp>
      <p:sp>
        <p:nvSpPr>
          <p:cNvPr id="4" name="object 4"/>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2" y="2026920"/>
            <a:ext cx="5220970" cy="0"/>
          </a:xfrm>
          <a:custGeom>
            <a:avLst/>
            <a:gdLst/>
            <a:ahLst/>
            <a:cxnLst/>
            <a:rect l="l" t="t" r="r" b="b"/>
            <a:pathLst>
              <a:path w="5220970">
                <a:moveTo>
                  <a:pt x="5220970" y="0"/>
                </a:moveTo>
                <a:lnTo>
                  <a:pt x="0" y="0"/>
                </a:lnTo>
              </a:path>
            </a:pathLst>
          </a:custGeom>
          <a:ln w="12192">
            <a:solidFill>
              <a:srgbClr val="EC7C30"/>
            </a:solidFill>
          </a:ln>
        </p:spPr>
        <p:txBody>
          <a:bodyPr wrap="square" lIns="0" tIns="0" rIns="0" bIns="0" rtlCol="0"/>
          <a:lstStyle/>
          <a:p>
            <a:endParaRPr/>
          </a:p>
        </p:txBody>
      </p:sp>
      <p:sp>
        <p:nvSpPr>
          <p:cNvPr id="3" name="object 3"/>
          <p:cNvSpPr txBox="1"/>
          <p:nvPr/>
        </p:nvSpPr>
        <p:spPr>
          <a:xfrm>
            <a:off x="1471675" y="2366594"/>
            <a:ext cx="8766810" cy="2243455"/>
          </a:xfrm>
          <a:prstGeom prst="rect">
            <a:avLst/>
          </a:prstGeom>
        </p:spPr>
        <p:txBody>
          <a:bodyPr vert="horz" wrap="square" lIns="0" tIns="60325" rIns="0" bIns="0" rtlCol="0">
            <a:spAutoFit/>
          </a:bodyPr>
          <a:lstStyle/>
          <a:p>
            <a:pPr marL="241300" marR="5080" indent="-228600">
              <a:lnSpc>
                <a:spcPts val="3030"/>
              </a:lnSpc>
              <a:spcBef>
                <a:spcPts val="475"/>
              </a:spcBef>
              <a:buClr>
                <a:srgbClr val="FF0000"/>
              </a:buClr>
              <a:buFont typeface="Courier New"/>
              <a:buChar char="o"/>
              <a:tabLst>
                <a:tab pos="241300" algn="l"/>
              </a:tabLst>
            </a:pPr>
            <a:r>
              <a:rPr sz="2800" dirty="0">
                <a:solidFill>
                  <a:srgbClr val="FFFFFF"/>
                </a:solidFill>
                <a:latin typeface="Calibri"/>
                <a:cs typeface="Calibri"/>
              </a:rPr>
              <a:t>The</a:t>
            </a:r>
            <a:r>
              <a:rPr sz="2800" spc="-55" dirty="0">
                <a:solidFill>
                  <a:srgbClr val="FFFFFF"/>
                </a:solidFill>
                <a:latin typeface="Calibri"/>
                <a:cs typeface="Calibri"/>
              </a:rPr>
              <a:t> </a:t>
            </a:r>
            <a:r>
              <a:rPr sz="2800" dirty="0">
                <a:solidFill>
                  <a:srgbClr val="FFFFFF"/>
                </a:solidFill>
                <a:latin typeface="Calibri"/>
                <a:cs typeface="Calibri"/>
              </a:rPr>
              <a:t>fluid</a:t>
            </a:r>
            <a:r>
              <a:rPr sz="2800" spc="-50" dirty="0">
                <a:solidFill>
                  <a:srgbClr val="FFFFFF"/>
                </a:solidFill>
                <a:latin typeface="Calibri"/>
                <a:cs typeface="Calibri"/>
              </a:rPr>
              <a:t> </a:t>
            </a:r>
            <a:r>
              <a:rPr sz="2800" dirty="0">
                <a:solidFill>
                  <a:srgbClr val="FFFFFF"/>
                </a:solidFill>
                <a:latin typeface="Calibri"/>
                <a:cs typeface="Calibri"/>
              </a:rPr>
              <a:t>in</a:t>
            </a:r>
            <a:r>
              <a:rPr sz="2800" spc="-65" dirty="0">
                <a:solidFill>
                  <a:srgbClr val="FFFFFF"/>
                </a:solidFill>
                <a:latin typeface="Calibri"/>
                <a:cs typeface="Calibri"/>
              </a:rPr>
              <a:t> </a:t>
            </a:r>
            <a:r>
              <a:rPr sz="2800" dirty="0">
                <a:solidFill>
                  <a:srgbClr val="FFFFFF"/>
                </a:solidFill>
                <a:latin typeface="Calibri"/>
                <a:cs typeface="Calibri"/>
              </a:rPr>
              <a:t>the</a:t>
            </a:r>
            <a:r>
              <a:rPr sz="2800" spc="-60" dirty="0">
                <a:solidFill>
                  <a:srgbClr val="FFFFFF"/>
                </a:solidFill>
                <a:latin typeface="Calibri"/>
                <a:cs typeface="Calibri"/>
              </a:rPr>
              <a:t> </a:t>
            </a:r>
            <a:r>
              <a:rPr sz="2800" dirty="0">
                <a:solidFill>
                  <a:srgbClr val="FFFFFF"/>
                </a:solidFill>
                <a:latin typeface="Calibri"/>
                <a:cs typeface="Calibri"/>
              </a:rPr>
              <a:t>sac</a:t>
            </a:r>
            <a:r>
              <a:rPr sz="2800" spc="-55" dirty="0">
                <a:solidFill>
                  <a:srgbClr val="FFFFFF"/>
                </a:solidFill>
                <a:latin typeface="Calibri"/>
                <a:cs typeface="Calibri"/>
              </a:rPr>
              <a:t> </a:t>
            </a:r>
            <a:r>
              <a:rPr sz="2800" dirty="0">
                <a:solidFill>
                  <a:srgbClr val="FFFFFF"/>
                </a:solidFill>
                <a:latin typeface="Calibri"/>
                <a:cs typeface="Calibri"/>
              </a:rPr>
              <a:t>becomes</a:t>
            </a:r>
            <a:r>
              <a:rPr sz="2800" spc="-20" dirty="0">
                <a:solidFill>
                  <a:srgbClr val="FFFFFF"/>
                </a:solidFill>
                <a:latin typeface="Calibri"/>
                <a:cs typeface="Calibri"/>
              </a:rPr>
              <a:t> </a:t>
            </a:r>
            <a:r>
              <a:rPr sz="2800" b="1" spc="-10" dirty="0">
                <a:solidFill>
                  <a:srgbClr val="FFFFFF"/>
                </a:solidFill>
                <a:latin typeface="Calibri"/>
                <a:cs typeface="Calibri"/>
              </a:rPr>
              <a:t>blood-</a:t>
            </a:r>
            <a:r>
              <a:rPr sz="2800" b="1" dirty="0">
                <a:solidFill>
                  <a:srgbClr val="FFFFFF"/>
                </a:solidFill>
                <a:latin typeface="Calibri"/>
                <a:cs typeface="Calibri"/>
              </a:rPr>
              <a:t>stained</a:t>
            </a:r>
            <a:r>
              <a:rPr sz="2800" b="1" spc="-20" dirty="0">
                <a:solidFill>
                  <a:srgbClr val="FFFFFF"/>
                </a:solidFill>
                <a:latin typeface="Calibri"/>
                <a:cs typeface="Calibri"/>
              </a:rPr>
              <a:t> </a:t>
            </a:r>
            <a:r>
              <a:rPr sz="2800" dirty="0">
                <a:solidFill>
                  <a:srgbClr val="FFFFFF"/>
                </a:solidFill>
                <a:latin typeface="Calibri"/>
                <a:cs typeface="Calibri"/>
              </a:rPr>
              <a:t>and</a:t>
            </a:r>
            <a:r>
              <a:rPr sz="2800" spc="-50" dirty="0">
                <a:solidFill>
                  <a:srgbClr val="FFFFFF"/>
                </a:solidFill>
                <a:latin typeface="Calibri"/>
                <a:cs typeface="Calibri"/>
              </a:rPr>
              <a:t> </a:t>
            </a:r>
            <a:r>
              <a:rPr sz="2800" dirty="0">
                <a:solidFill>
                  <a:srgbClr val="FFFFFF"/>
                </a:solidFill>
                <a:latin typeface="Calibri"/>
                <a:cs typeface="Calibri"/>
              </a:rPr>
              <a:t>the</a:t>
            </a:r>
            <a:r>
              <a:rPr sz="2800" spc="-50" dirty="0">
                <a:solidFill>
                  <a:srgbClr val="FFFFFF"/>
                </a:solidFill>
                <a:latin typeface="Calibri"/>
                <a:cs typeface="Calibri"/>
              </a:rPr>
              <a:t> </a:t>
            </a:r>
            <a:r>
              <a:rPr sz="2800" spc="-10" dirty="0">
                <a:solidFill>
                  <a:srgbClr val="FFFFFF"/>
                </a:solidFill>
                <a:latin typeface="Calibri"/>
                <a:cs typeface="Calibri"/>
              </a:rPr>
              <a:t>shining </a:t>
            </a:r>
            <a:r>
              <a:rPr sz="2800" dirty="0">
                <a:solidFill>
                  <a:srgbClr val="FFFFFF"/>
                </a:solidFill>
                <a:latin typeface="Calibri"/>
                <a:cs typeface="Calibri"/>
              </a:rPr>
              <a:t>serosa</a:t>
            </a:r>
            <a:r>
              <a:rPr sz="2800" spc="-60" dirty="0">
                <a:solidFill>
                  <a:srgbClr val="FFFFFF"/>
                </a:solidFill>
                <a:latin typeface="Calibri"/>
                <a:cs typeface="Calibri"/>
              </a:rPr>
              <a:t> </a:t>
            </a:r>
            <a:r>
              <a:rPr sz="2800" dirty="0">
                <a:solidFill>
                  <a:srgbClr val="FFFFFF"/>
                </a:solidFill>
                <a:latin typeface="Calibri"/>
                <a:cs typeface="Calibri"/>
              </a:rPr>
              <a:t>dull</a:t>
            </a:r>
            <a:r>
              <a:rPr sz="2800" spc="-55" dirty="0">
                <a:solidFill>
                  <a:srgbClr val="FFFFFF"/>
                </a:solidFill>
                <a:latin typeface="Calibri"/>
                <a:cs typeface="Calibri"/>
              </a:rPr>
              <a:t> </a:t>
            </a:r>
            <a:r>
              <a:rPr sz="2800" dirty="0">
                <a:solidFill>
                  <a:srgbClr val="FFFFFF"/>
                </a:solidFill>
                <a:latin typeface="Calibri"/>
                <a:cs typeface="Calibri"/>
              </a:rPr>
              <a:t>because</a:t>
            </a:r>
            <a:r>
              <a:rPr sz="2800" spc="-50" dirty="0">
                <a:solidFill>
                  <a:srgbClr val="FFFFFF"/>
                </a:solidFill>
                <a:latin typeface="Calibri"/>
                <a:cs typeface="Calibri"/>
              </a:rPr>
              <a:t> </a:t>
            </a:r>
            <a:r>
              <a:rPr sz="2800" dirty="0">
                <a:solidFill>
                  <a:srgbClr val="FFFFFF"/>
                </a:solidFill>
                <a:latin typeface="Calibri"/>
                <a:cs typeface="Calibri"/>
              </a:rPr>
              <a:t>of</a:t>
            </a:r>
            <a:r>
              <a:rPr sz="2800" spc="-70" dirty="0">
                <a:solidFill>
                  <a:srgbClr val="FFFFFF"/>
                </a:solidFill>
                <a:latin typeface="Calibri"/>
                <a:cs typeface="Calibri"/>
              </a:rPr>
              <a:t> </a:t>
            </a:r>
            <a:r>
              <a:rPr sz="2800" dirty="0">
                <a:solidFill>
                  <a:srgbClr val="FFFFFF"/>
                </a:solidFill>
                <a:latin typeface="Calibri"/>
                <a:cs typeface="Calibri"/>
              </a:rPr>
              <a:t>a</a:t>
            </a:r>
            <a:r>
              <a:rPr sz="2800" spc="-75" dirty="0">
                <a:solidFill>
                  <a:srgbClr val="FFFFFF"/>
                </a:solidFill>
                <a:latin typeface="Calibri"/>
                <a:cs typeface="Calibri"/>
              </a:rPr>
              <a:t> </a:t>
            </a:r>
            <a:r>
              <a:rPr sz="2800" dirty="0">
                <a:solidFill>
                  <a:srgbClr val="FFFFFF"/>
                </a:solidFill>
                <a:latin typeface="Calibri"/>
                <a:cs typeface="Calibri"/>
              </a:rPr>
              <a:t>fibrinous,</a:t>
            </a:r>
            <a:r>
              <a:rPr sz="2800" spc="-35" dirty="0">
                <a:solidFill>
                  <a:srgbClr val="FFFFFF"/>
                </a:solidFill>
                <a:latin typeface="Calibri"/>
                <a:cs typeface="Calibri"/>
              </a:rPr>
              <a:t> </a:t>
            </a:r>
            <a:r>
              <a:rPr sz="2800" dirty="0">
                <a:solidFill>
                  <a:srgbClr val="FFFFFF"/>
                </a:solidFill>
                <a:latin typeface="Calibri"/>
                <a:cs typeface="Calibri"/>
              </a:rPr>
              <a:t>sticky</a:t>
            </a:r>
            <a:r>
              <a:rPr sz="2800" spc="-55" dirty="0">
                <a:solidFill>
                  <a:srgbClr val="FFFFFF"/>
                </a:solidFill>
                <a:latin typeface="Calibri"/>
                <a:cs typeface="Calibri"/>
              </a:rPr>
              <a:t> </a:t>
            </a:r>
            <a:r>
              <a:rPr sz="2800" spc="-10" dirty="0">
                <a:solidFill>
                  <a:srgbClr val="FFFFFF"/>
                </a:solidFill>
                <a:latin typeface="Calibri"/>
                <a:cs typeface="Calibri"/>
              </a:rPr>
              <a:t>exudate.</a:t>
            </a:r>
            <a:endParaRPr sz="2800">
              <a:latin typeface="Calibri"/>
              <a:cs typeface="Calibri"/>
            </a:endParaRPr>
          </a:p>
          <a:p>
            <a:pPr marL="320675" indent="-307975">
              <a:lnSpc>
                <a:spcPct val="100000"/>
              </a:lnSpc>
              <a:spcBef>
                <a:spcPts val="620"/>
              </a:spcBef>
              <a:buClr>
                <a:srgbClr val="FF0000"/>
              </a:buClr>
              <a:buFont typeface="Courier New"/>
              <a:buChar char="o"/>
              <a:tabLst>
                <a:tab pos="320675" algn="l"/>
              </a:tabLst>
            </a:pPr>
            <a:r>
              <a:rPr sz="2800" dirty="0">
                <a:solidFill>
                  <a:srgbClr val="FFFFFF"/>
                </a:solidFill>
                <a:latin typeface="Calibri"/>
                <a:cs typeface="Calibri"/>
              </a:rPr>
              <a:t>The</a:t>
            </a:r>
            <a:r>
              <a:rPr sz="2800" spc="-60" dirty="0">
                <a:solidFill>
                  <a:srgbClr val="FFFFFF"/>
                </a:solidFill>
                <a:latin typeface="Calibri"/>
                <a:cs typeface="Calibri"/>
              </a:rPr>
              <a:t> </a:t>
            </a:r>
            <a:r>
              <a:rPr sz="2800" dirty="0">
                <a:solidFill>
                  <a:srgbClr val="FFFFFF"/>
                </a:solidFill>
                <a:latin typeface="Calibri"/>
                <a:cs typeface="Calibri"/>
              </a:rPr>
              <a:t>walls</a:t>
            </a:r>
            <a:r>
              <a:rPr sz="2800" spc="-60" dirty="0">
                <a:solidFill>
                  <a:srgbClr val="FFFFFF"/>
                </a:solidFill>
                <a:latin typeface="Calibri"/>
                <a:cs typeface="Calibri"/>
              </a:rPr>
              <a:t> </a:t>
            </a:r>
            <a:r>
              <a:rPr sz="2800" dirty="0">
                <a:solidFill>
                  <a:srgbClr val="FFFFFF"/>
                </a:solidFill>
                <a:latin typeface="Calibri"/>
                <a:cs typeface="Calibri"/>
              </a:rPr>
              <a:t>of</a:t>
            </a:r>
            <a:r>
              <a:rPr sz="2800" spc="-60" dirty="0">
                <a:solidFill>
                  <a:srgbClr val="FFFFFF"/>
                </a:solidFill>
                <a:latin typeface="Calibri"/>
                <a:cs typeface="Calibri"/>
              </a:rPr>
              <a:t> </a:t>
            </a:r>
            <a:r>
              <a:rPr sz="2800" dirty="0">
                <a:solidFill>
                  <a:srgbClr val="FFFFFF"/>
                </a:solidFill>
                <a:latin typeface="Calibri"/>
                <a:cs typeface="Calibri"/>
              </a:rPr>
              <a:t>the</a:t>
            </a:r>
            <a:r>
              <a:rPr sz="2800" spc="-55" dirty="0">
                <a:solidFill>
                  <a:srgbClr val="FFFFFF"/>
                </a:solidFill>
                <a:latin typeface="Calibri"/>
                <a:cs typeface="Calibri"/>
              </a:rPr>
              <a:t> </a:t>
            </a:r>
            <a:r>
              <a:rPr sz="2800" spc="-10" dirty="0">
                <a:solidFill>
                  <a:srgbClr val="FFFFFF"/>
                </a:solidFill>
                <a:latin typeface="Calibri"/>
                <a:cs typeface="Calibri"/>
              </a:rPr>
              <a:t>intestine</a:t>
            </a:r>
            <a:r>
              <a:rPr sz="2800" spc="-35" dirty="0">
                <a:solidFill>
                  <a:srgbClr val="FFFFFF"/>
                </a:solidFill>
                <a:latin typeface="Calibri"/>
                <a:cs typeface="Calibri"/>
              </a:rPr>
              <a:t> </a:t>
            </a:r>
            <a:r>
              <a:rPr sz="2800" dirty="0">
                <a:solidFill>
                  <a:srgbClr val="FFFFFF"/>
                </a:solidFill>
                <a:latin typeface="Calibri"/>
                <a:cs typeface="Calibri"/>
              </a:rPr>
              <a:t>lose</a:t>
            </a:r>
            <a:r>
              <a:rPr sz="2800" spc="-60" dirty="0">
                <a:solidFill>
                  <a:srgbClr val="FFFFFF"/>
                </a:solidFill>
                <a:latin typeface="Calibri"/>
                <a:cs typeface="Calibri"/>
              </a:rPr>
              <a:t> </a:t>
            </a:r>
            <a:r>
              <a:rPr sz="2800" dirty="0">
                <a:solidFill>
                  <a:srgbClr val="FFFFFF"/>
                </a:solidFill>
                <a:latin typeface="Calibri"/>
                <a:cs typeface="Calibri"/>
              </a:rPr>
              <a:t>tone</a:t>
            </a:r>
            <a:r>
              <a:rPr sz="2800" spc="-50" dirty="0">
                <a:solidFill>
                  <a:srgbClr val="FFFFFF"/>
                </a:solidFill>
                <a:latin typeface="Calibri"/>
                <a:cs typeface="Calibri"/>
              </a:rPr>
              <a:t> </a:t>
            </a:r>
            <a:r>
              <a:rPr sz="2800" dirty="0">
                <a:solidFill>
                  <a:srgbClr val="FFFFFF"/>
                </a:solidFill>
                <a:latin typeface="Calibri"/>
                <a:cs typeface="Calibri"/>
              </a:rPr>
              <a:t>and</a:t>
            </a:r>
            <a:r>
              <a:rPr sz="2800" spc="-55" dirty="0">
                <a:solidFill>
                  <a:srgbClr val="FFFFFF"/>
                </a:solidFill>
                <a:latin typeface="Calibri"/>
                <a:cs typeface="Calibri"/>
              </a:rPr>
              <a:t> </a:t>
            </a:r>
            <a:r>
              <a:rPr sz="2800" dirty="0">
                <a:solidFill>
                  <a:srgbClr val="FFFFFF"/>
                </a:solidFill>
                <a:latin typeface="Calibri"/>
                <a:cs typeface="Calibri"/>
              </a:rPr>
              <a:t>become</a:t>
            </a:r>
            <a:r>
              <a:rPr sz="2800" spc="-50" dirty="0">
                <a:solidFill>
                  <a:srgbClr val="FFFFFF"/>
                </a:solidFill>
                <a:latin typeface="Calibri"/>
                <a:cs typeface="Calibri"/>
              </a:rPr>
              <a:t> </a:t>
            </a:r>
            <a:r>
              <a:rPr sz="2800" spc="-10" dirty="0">
                <a:solidFill>
                  <a:srgbClr val="FFFFFF"/>
                </a:solidFill>
                <a:latin typeface="Calibri"/>
                <a:cs typeface="Calibri"/>
              </a:rPr>
              <a:t>friable.</a:t>
            </a:r>
            <a:endParaRPr sz="2800">
              <a:latin typeface="Calibri"/>
              <a:cs typeface="Calibri"/>
            </a:endParaRPr>
          </a:p>
          <a:p>
            <a:pPr marL="241300" marR="544195" indent="-228600">
              <a:lnSpc>
                <a:spcPts val="3030"/>
              </a:lnSpc>
              <a:spcBef>
                <a:spcPts val="1035"/>
              </a:spcBef>
              <a:buClr>
                <a:srgbClr val="FF0000"/>
              </a:buClr>
              <a:buFont typeface="Courier New"/>
              <a:buChar char="o"/>
              <a:tabLst>
                <a:tab pos="241300" algn="l"/>
              </a:tabLst>
            </a:pPr>
            <a:r>
              <a:rPr sz="2800" dirty="0">
                <a:solidFill>
                  <a:srgbClr val="FFFFFF"/>
                </a:solidFill>
                <a:latin typeface="Calibri"/>
                <a:cs typeface="Calibri"/>
              </a:rPr>
              <a:t>Bacterial</a:t>
            </a:r>
            <a:r>
              <a:rPr sz="2800" spc="-100" dirty="0">
                <a:solidFill>
                  <a:srgbClr val="FFFFFF"/>
                </a:solidFill>
                <a:latin typeface="Calibri"/>
                <a:cs typeface="Calibri"/>
              </a:rPr>
              <a:t> </a:t>
            </a:r>
            <a:r>
              <a:rPr sz="2800" spc="-10" dirty="0">
                <a:solidFill>
                  <a:srgbClr val="FFFFFF"/>
                </a:solidFill>
                <a:latin typeface="Calibri"/>
                <a:cs typeface="Calibri"/>
              </a:rPr>
              <a:t>transudation</a:t>
            </a:r>
            <a:r>
              <a:rPr sz="2800" spc="-50" dirty="0">
                <a:solidFill>
                  <a:srgbClr val="FFFFFF"/>
                </a:solidFill>
                <a:latin typeface="Calibri"/>
                <a:cs typeface="Calibri"/>
              </a:rPr>
              <a:t> </a:t>
            </a:r>
            <a:r>
              <a:rPr sz="2800" dirty="0">
                <a:solidFill>
                  <a:srgbClr val="FFFFFF"/>
                </a:solidFill>
                <a:latin typeface="Calibri"/>
                <a:cs typeface="Calibri"/>
              </a:rPr>
              <a:t>occurs</a:t>
            </a:r>
            <a:r>
              <a:rPr sz="2800" spc="-65" dirty="0">
                <a:solidFill>
                  <a:srgbClr val="FFFFFF"/>
                </a:solidFill>
                <a:latin typeface="Calibri"/>
                <a:cs typeface="Calibri"/>
              </a:rPr>
              <a:t> </a:t>
            </a:r>
            <a:r>
              <a:rPr sz="2800" dirty="0">
                <a:solidFill>
                  <a:srgbClr val="FFFFFF"/>
                </a:solidFill>
                <a:latin typeface="Calibri"/>
                <a:cs typeface="Calibri"/>
              </a:rPr>
              <a:t>secondary</a:t>
            </a:r>
            <a:r>
              <a:rPr sz="2800" spc="-70" dirty="0">
                <a:solidFill>
                  <a:srgbClr val="FFFFFF"/>
                </a:solidFill>
                <a:latin typeface="Calibri"/>
                <a:cs typeface="Calibri"/>
              </a:rPr>
              <a:t> </a:t>
            </a:r>
            <a:r>
              <a:rPr sz="2800" dirty="0">
                <a:solidFill>
                  <a:srgbClr val="FFFFFF"/>
                </a:solidFill>
                <a:latin typeface="Calibri"/>
                <a:cs typeface="Calibri"/>
              </a:rPr>
              <a:t>to</a:t>
            </a:r>
            <a:r>
              <a:rPr sz="2800" spc="-90" dirty="0">
                <a:solidFill>
                  <a:srgbClr val="FFFFFF"/>
                </a:solidFill>
                <a:latin typeface="Calibri"/>
                <a:cs typeface="Calibri"/>
              </a:rPr>
              <a:t> </a:t>
            </a:r>
            <a:r>
              <a:rPr sz="2800" dirty="0">
                <a:solidFill>
                  <a:srgbClr val="FFFFFF"/>
                </a:solidFill>
                <a:latin typeface="Calibri"/>
                <a:cs typeface="Calibri"/>
              </a:rPr>
              <a:t>the</a:t>
            </a:r>
            <a:r>
              <a:rPr sz="2800" spc="-80" dirty="0">
                <a:solidFill>
                  <a:srgbClr val="FFFFFF"/>
                </a:solidFill>
                <a:latin typeface="Calibri"/>
                <a:cs typeface="Calibri"/>
              </a:rPr>
              <a:t> </a:t>
            </a:r>
            <a:r>
              <a:rPr sz="2800" spc="-10" dirty="0">
                <a:solidFill>
                  <a:srgbClr val="FFFFFF"/>
                </a:solidFill>
                <a:latin typeface="Calibri"/>
                <a:cs typeface="Calibri"/>
              </a:rPr>
              <a:t>lowered intestinal</a:t>
            </a:r>
            <a:r>
              <a:rPr sz="2800" spc="-50" dirty="0">
                <a:solidFill>
                  <a:srgbClr val="FFFFFF"/>
                </a:solidFill>
                <a:latin typeface="Calibri"/>
                <a:cs typeface="Calibri"/>
              </a:rPr>
              <a:t> </a:t>
            </a:r>
            <a:r>
              <a:rPr sz="2800" dirty="0">
                <a:solidFill>
                  <a:srgbClr val="FFFFFF"/>
                </a:solidFill>
                <a:latin typeface="Calibri"/>
                <a:cs typeface="Calibri"/>
              </a:rPr>
              <a:t>viability</a:t>
            </a:r>
            <a:r>
              <a:rPr sz="2800" spc="-55" dirty="0">
                <a:solidFill>
                  <a:srgbClr val="FFFFFF"/>
                </a:solidFill>
                <a:latin typeface="Calibri"/>
                <a:cs typeface="Calibri"/>
              </a:rPr>
              <a:t> </a:t>
            </a:r>
            <a:r>
              <a:rPr sz="2800" dirty="0">
                <a:solidFill>
                  <a:srgbClr val="FFFFFF"/>
                </a:solidFill>
                <a:latin typeface="Calibri"/>
                <a:cs typeface="Calibri"/>
              </a:rPr>
              <a:t>and</a:t>
            </a:r>
            <a:r>
              <a:rPr sz="2800" spc="-60" dirty="0">
                <a:solidFill>
                  <a:srgbClr val="FFFFFF"/>
                </a:solidFill>
                <a:latin typeface="Calibri"/>
                <a:cs typeface="Calibri"/>
              </a:rPr>
              <a:t> </a:t>
            </a:r>
            <a:r>
              <a:rPr sz="2800" dirty="0">
                <a:solidFill>
                  <a:srgbClr val="FFFFFF"/>
                </a:solidFill>
                <a:latin typeface="Calibri"/>
                <a:cs typeface="Calibri"/>
              </a:rPr>
              <a:t>the</a:t>
            </a:r>
            <a:r>
              <a:rPr sz="2800" spc="-60" dirty="0">
                <a:solidFill>
                  <a:srgbClr val="FFFFFF"/>
                </a:solidFill>
                <a:latin typeface="Calibri"/>
                <a:cs typeface="Calibri"/>
              </a:rPr>
              <a:t> </a:t>
            </a:r>
            <a:r>
              <a:rPr sz="2800" dirty="0">
                <a:solidFill>
                  <a:srgbClr val="FFFFFF"/>
                </a:solidFill>
                <a:latin typeface="Calibri"/>
                <a:cs typeface="Calibri"/>
              </a:rPr>
              <a:t>sac</a:t>
            </a:r>
            <a:r>
              <a:rPr sz="2800" spc="-60" dirty="0">
                <a:solidFill>
                  <a:srgbClr val="FFFFFF"/>
                </a:solidFill>
                <a:latin typeface="Calibri"/>
                <a:cs typeface="Calibri"/>
              </a:rPr>
              <a:t> </a:t>
            </a:r>
            <a:r>
              <a:rPr sz="2800" dirty="0">
                <a:solidFill>
                  <a:srgbClr val="FFFFFF"/>
                </a:solidFill>
                <a:latin typeface="Calibri"/>
                <a:cs typeface="Calibri"/>
              </a:rPr>
              <a:t>fluid</a:t>
            </a:r>
            <a:r>
              <a:rPr sz="2800" spc="-50" dirty="0">
                <a:solidFill>
                  <a:srgbClr val="FFFFFF"/>
                </a:solidFill>
                <a:latin typeface="Calibri"/>
                <a:cs typeface="Calibri"/>
              </a:rPr>
              <a:t> </a:t>
            </a:r>
            <a:r>
              <a:rPr sz="2800" dirty="0">
                <a:solidFill>
                  <a:srgbClr val="FFFFFF"/>
                </a:solidFill>
                <a:latin typeface="Calibri"/>
                <a:cs typeface="Calibri"/>
              </a:rPr>
              <a:t>becomes</a:t>
            </a:r>
            <a:r>
              <a:rPr sz="2800" spc="-60" dirty="0">
                <a:solidFill>
                  <a:srgbClr val="FFFFFF"/>
                </a:solidFill>
                <a:latin typeface="Calibri"/>
                <a:cs typeface="Calibri"/>
              </a:rPr>
              <a:t> </a:t>
            </a:r>
            <a:r>
              <a:rPr sz="2800" spc="-10" dirty="0">
                <a:solidFill>
                  <a:srgbClr val="FFFFFF"/>
                </a:solidFill>
                <a:latin typeface="Calibri"/>
                <a:cs typeface="Calibri"/>
              </a:rPr>
              <a:t>infected.</a:t>
            </a:r>
            <a:endParaRPr sz="2800">
              <a:latin typeface="Calibri"/>
              <a:cs typeface="Calibri"/>
            </a:endParaRPr>
          </a:p>
        </p:txBody>
      </p:sp>
      <p:sp>
        <p:nvSpPr>
          <p:cNvPr id="4" name="object 4"/>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6226" y="1279042"/>
            <a:ext cx="4140835" cy="3988435"/>
          </a:xfrm>
          <a:prstGeom prst="rect">
            <a:avLst/>
          </a:prstGeom>
        </p:spPr>
        <p:txBody>
          <a:bodyPr vert="horz" wrap="square" lIns="0" tIns="97790" rIns="0" bIns="0" rtlCol="0">
            <a:spAutoFit/>
          </a:bodyPr>
          <a:lstStyle/>
          <a:p>
            <a:pPr marL="240029" indent="-227329">
              <a:lnSpc>
                <a:spcPct val="100000"/>
              </a:lnSpc>
              <a:spcBef>
                <a:spcPts val="770"/>
              </a:spcBef>
              <a:buFont typeface="Arial MT"/>
              <a:buChar char="•"/>
              <a:tabLst>
                <a:tab pos="240029" algn="l"/>
              </a:tabLst>
            </a:pPr>
            <a:r>
              <a:rPr sz="2800" dirty="0">
                <a:solidFill>
                  <a:srgbClr val="FFFFFF"/>
                </a:solidFill>
                <a:latin typeface="Calibri"/>
                <a:cs typeface="Calibri"/>
              </a:rPr>
              <a:t>1.</a:t>
            </a:r>
            <a:r>
              <a:rPr sz="2800" spc="-15" dirty="0">
                <a:solidFill>
                  <a:srgbClr val="FFFFFF"/>
                </a:solidFill>
                <a:latin typeface="Calibri"/>
                <a:cs typeface="Calibri"/>
              </a:rPr>
              <a:t> </a:t>
            </a:r>
            <a:r>
              <a:rPr sz="2800" b="1" spc="-20" dirty="0">
                <a:solidFill>
                  <a:srgbClr val="FFFFFF"/>
                </a:solidFill>
                <a:latin typeface="Calibri"/>
                <a:cs typeface="Calibri"/>
              </a:rPr>
              <a:t>Skin</a:t>
            </a:r>
            <a:endParaRPr sz="2800">
              <a:latin typeface="Calibri"/>
              <a:cs typeface="Calibri"/>
            </a:endParaRPr>
          </a:p>
          <a:p>
            <a:pPr marL="240029" indent="-227329">
              <a:lnSpc>
                <a:spcPct val="100000"/>
              </a:lnSpc>
              <a:spcBef>
                <a:spcPts val="675"/>
              </a:spcBef>
              <a:buFont typeface="Arial MT"/>
              <a:buChar char="•"/>
              <a:tabLst>
                <a:tab pos="240029" algn="l"/>
              </a:tabLst>
            </a:pPr>
            <a:r>
              <a:rPr sz="2800" b="1" dirty="0">
                <a:solidFill>
                  <a:srgbClr val="FFFFFF"/>
                </a:solidFill>
                <a:latin typeface="Calibri"/>
                <a:cs typeface="Calibri"/>
              </a:rPr>
              <a:t>2.</a:t>
            </a:r>
            <a:r>
              <a:rPr sz="2800" b="1" spc="-95" dirty="0">
                <a:solidFill>
                  <a:srgbClr val="FFFFFF"/>
                </a:solidFill>
                <a:latin typeface="Calibri"/>
                <a:cs typeface="Calibri"/>
              </a:rPr>
              <a:t> </a:t>
            </a:r>
            <a:r>
              <a:rPr sz="2800" b="1" dirty="0">
                <a:solidFill>
                  <a:srgbClr val="FFFFFF"/>
                </a:solidFill>
                <a:latin typeface="Calibri"/>
                <a:cs typeface="Calibri"/>
              </a:rPr>
              <a:t>Subcutaneous</a:t>
            </a:r>
            <a:r>
              <a:rPr sz="2800" b="1" spc="-80" dirty="0">
                <a:solidFill>
                  <a:srgbClr val="FFFFFF"/>
                </a:solidFill>
                <a:latin typeface="Calibri"/>
                <a:cs typeface="Calibri"/>
              </a:rPr>
              <a:t> </a:t>
            </a:r>
            <a:r>
              <a:rPr sz="2800" b="1" spc="-10" dirty="0">
                <a:solidFill>
                  <a:srgbClr val="FFFFFF"/>
                </a:solidFill>
                <a:latin typeface="Calibri"/>
                <a:cs typeface="Calibri"/>
              </a:rPr>
              <a:t>tissue</a:t>
            </a:r>
            <a:endParaRPr sz="2800">
              <a:latin typeface="Calibri"/>
              <a:cs typeface="Calibri"/>
            </a:endParaRPr>
          </a:p>
          <a:p>
            <a:pPr marL="240029" indent="-227329">
              <a:lnSpc>
                <a:spcPct val="100000"/>
              </a:lnSpc>
              <a:spcBef>
                <a:spcPts val="660"/>
              </a:spcBef>
              <a:buFont typeface="Arial MT"/>
              <a:buChar char="•"/>
              <a:tabLst>
                <a:tab pos="240029" algn="l"/>
              </a:tabLst>
            </a:pPr>
            <a:r>
              <a:rPr sz="2800" b="1" dirty="0">
                <a:solidFill>
                  <a:srgbClr val="FFFFFF"/>
                </a:solidFill>
                <a:latin typeface="Calibri"/>
                <a:cs typeface="Calibri"/>
              </a:rPr>
              <a:t>3.</a:t>
            </a:r>
            <a:r>
              <a:rPr sz="2800" b="1" spc="-75" dirty="0">
                <a:solidFill>
                  <a:srgbClr val="FFFFFF"/>
                </a:solidFill>
                <a:latin typeface="Calibri"/>
                <a:cs typeface="Calibri"/>
              </a:rPr>
              <a:t> </a:t>
            </a:r>
            <a:r>
              <a:rPr sz="2800" b="1" dirty="0">
                <a:solidFill>
                  <a:srgbClr val="FFFFFF"/>
                </a:solidFill>
                <a:latin typeface="Calibri"/>
                <a:cs typeface="Calibri"/>
              </a:rPr>
              <a:t>External</a:t>
            </a:r>
            <a:r>
              <a:rPr sz="2800" b="1" spc="-45" dirty="0">
                <a:solidFill>
                  <a:srgbClr val="FFFFFF"/>
                </a:solidFill>
                <a:latin typeface="Calibri"/>
                <a:cs typeface="Calibri"/>
              </a:rPr>
              <a:t> </a:t>
            </a:r>
            <a:r>
              <a:rPr sz="2800" b="1" dirty="0">
                <a:solidFill>
                  <a:srgbClr val="FFFFFF"/>
                </a:solidFill>
                <a:latin typeface="Calibri"/>
                <a:cs typeface="Calibri"/>
              </a:rPr>
              <a:t>oblique</a:t>
            </a:r>
            <a:r>
              <a:rPr sz="2800" b="1" spc="-75" dirty="0">
                <a:solidFill>
                  <a:srgbClr val="FFFFFF"/>
                </a:solidFill>
                <a:latin typeface="Calibri"/>
                <a:cs typeface="Calibri"/>
              </a:rPr>
              <a:t> </a:t>
            </a:r>
            <a:r>
              <a:rPr sz="2800" b="1" spc="-10" dirty="0">
                <a:solidFill>
                  <a:srgbClr val="FFFFFF"/>
                </a:solidFill>
                <a:latin typeface="Calibri"/>
                <a:cs typeface="Calibri"/>
              </a:rPr>
              <a:t>muscle</a:t>
            </a:r>
            <a:endParaRPr sz="2800">
              <a:latin typeface="Calibri"/>
              <a:cs typeface="Calibri"/>
            </a:endParaRPr>
          </a:p>
          <a:p>
            <a:pPr marL="240029" indent="-227329">
              <a:lnSpc>
                <a:spcPct val="100000"/>
              </a:lnSpc>
              <a:spcBef>
                <a:spcPts val="660"/>
              </a:spcBef>
              <a:buFont typeface="Arial MT"/>
              <a:buChar char="•"/>
              <a:tabLst>
                <a:tab pos="240029" algn="l"/>
              </a:tabLst>
            </a:pPr>
            <a:r>
              <a:rPr sz="2800" b="1" dirty="0">
                <a:solidFill>
                  <a:srgbClr val="FFFFFF"/>
                </a:solidFill>
                <a:latin typeface="Calibri"/>
                <a:cs typeface="Calibri"/>
              </a:rPr>
              <a:t>4.</a:t>
            </a:r>
            <a:r>
              <a:rPr sz="2800" b="1" spc="-85" dirty="0">
                <a:solidFill>
                  <a:srgbClr val="FFFFFF"/>
                </a:solidFill>
                <a:latin typeface="Calibri"/>
                <a:cs typeface="Calibri"/>
              </a:rPr>
              <a:t> </a:t>
            </a:r>
            <a:r>
              <a:rPr sz="2800" b="1" dirty="0">
                <a:solidFill>
                  <a:srgbClr val="FFFFFF"/>
                </a:solidFill>
                <a:latin typeface="Calibri"/>
                <a:cs typeface="Calibri"/>
              </a:rPr>
              <a:t>Internal</a:t>
            </a:r>
            <a:r>
              <a:rPr sz="2800" b="1" spc="-55" dirty="0">
                <a:solidFill>
                  <a:srgbClr val="FFFFFF"/>
                </a:solidFill>
                <a:latin typeface="Calibri"/>
                <a:cs typeface="Calibri"/>
              </a:rPr>
              <a:t> </a:t>
            </a:r>
            <a:r>
              <a:rPr sz="2800" b="1" dirty="0">
                <a:solidFill>
                  <a:srgbClr val="FFFFFF"/>
                </a:solidFill>
                <a:latin typeface="Calibri"/>
                <a:cs typeface="Calibri"/>
              </a:rPr>
              <a:t>oblique</a:t>
            </a:r>
            <a:r>
              <a:rPr sz="2800" b="1" spc="-75" dirty="0">
                <a:solidFill>
                  <a:srgbClr val="FFFFFF"/>
                </a:solidFill>
                <a:latin typeface="Calibri"/>
                <a:cs typeface="Calibri"/>
              </a:rPr>
              <a:t> </a:t>
            </a:r>
            <a:r>
              <a:rPr sz="2800" b="1" spc="-10" dirty="0">
                <a:solidFill>
                  <a:srgbClr val="FFFFFF"/>
                </a:solidFill>
                <a:latin typeface="Calibri"/>
                <a:cs typeface="Calibri"/>
              </a:rPr>
              <a:t>muscle</a:t>
            </a:r>
            <a:endParaRPr sz="2800">
              <a:latin typeface="Calibri"/>
              <a:cs typeface="Calibri"/>
            </a:endParaRPr>
          </a:p>
          <a:p>
            <a:pPr marL="240029" marR="88265" indent="-227329">
              <a:lnSpc>
                <a:spcPts val="3020"/>
              </a:lnSpc>
              <a:spcBef>
                <a:spcPts val="1055"/>
              </a:spcBef>
              <a:buFont typeface="Arial MT"/>
              <a:buChar char="•"/>
              <a:tabLst>
                <a:tab pos="241300" algn="l"/>
              </a:tabLst>
            </a:pPr>
            <a:r>
              <a:rPr sz="2800" b="1" dirty="0">
                <a:solidFill>
                  <a:srgbClr val="FFFFFF"/>
                </a:solidFill>
                <a:latin typeface="Calibri"/>
                <a:cs typeface="Calibri"/>
              </a:rPr>
              <a:t>5.</a:t>
            </a:r>
            <a:r>
              <a:rPr sz="2800" b="1" spc="-60" dirty="0">
                <a:solidFill>
                  <a:srgbClr val="FFFFFF"/>
                </a:solidFill>
                <a:latin typeface="Calibri"/>
                <a:cs typeface="Calibri"/>
              </a:rPr>
              <a:t> </a:t>
            </a:r>
            <a:r>
              <a:rPr sz="2800" b="1" spc="-30" dirty="0">
                <a:solidFill>
                  <a:srgbClr val="FFFFFF"/>
                </a:solidFill>
                <a:latin typeface="Calibri"/>
                <a:cs typeface="Calibri"/>
              </a:rPr>
              <a:t>Transversus</a:t>
            </a:r>
            <a:r>
              <a:rPr sz="2800" b="1" spc="-40" dirty="0">
                <a:solidFill>
                  <a:srgbClr val="FFFFFF"/>
                </a:solidFill>
                <a:latin typeface="Calibri"/>
                <a:cs typeface="Calibri"/>
              </a:rPr>
              <a:t> </a:t>
            </a:r>
            <a:r>
              <a:rPr sz="2800" b="1" spc="-10" dirty="0">
                <a:solidFill>
                  <a:srgbClr val="FFFFFF"/>
                </a:solidFill>
                <a:latin typeface="Calibri"/>
                <a:cs typeface="Calibri"/>
              </a:rPr>
              <a:t>abdominus 	muscle</a:t>
            </a:r>
            <a:endParaRPr sz="2800">
              <a:latin typeface="Calibri"/>
              <a:cs typeface="Calibri"/>
            </a:endParaRPr>
          </a:p>
          <a:p>
            <a:pPr marL="240029" indent="-227329">
              <a:lnSpc>
                <a:spcPct val="100000"/>
              </a:lnSpc>
              <a:spcBef>
                <a:spcPts val="625"/>
              </a:spcBef>
              <a:buFont typeface="Arial MT"/>
              <a:buChar char="•"/>
              <a:tabLst>
                <a:tab pos="240029" algn="l"/>
              </a:tabLst>
            </a:pPr>
            <a:r>
              <a:rPr sz="2800" b="1" dirty="0">
                <a:solidFill>
                  <a:srgbClr val="FFFFFF"/>
                </a:solidFill>
                <a:latin typeface="Calibri"/>
                <a:cs typeface="Calibri"/>
              </a:rPr>
              <a:t>6.</a:t>
            </a:r>
            <a:r>
              <a:rPr sz="2800" b="1" spc="-50" dirty="0">
                <a:solidFill>
                  <a:srgbClr val="FFFFFF"/>
                </a:solidFill>
                <a:latin typeface="Calibri"/>
                <a:cs typeface="Calibri"/>
              </a:rPr>
              <a:t> </a:t>
            </a:r>
            <a:r>
              <a:rPr sz="2800" b="1" spc="-30" dirty="0">
                <a:solidFill>
                  <a:srgbClr val="FFFFFF"/>
                </a:solidFill>
                <a:latin typeface="Calibri"/>
                <a:cs typeface="Calibri"/>
              </a:rPr>
              <a:t>Transversalis</a:t>
            </a:r>
            <a:r>
              <a:rPr sz="2800" b="1" spc="-15" dirty="0">
                <a:solidFill>
                  <a:srgbClr val="FFFFFF"/>
                </a:solidFill>
                <a:latin typeface="Calibri"/>
                <a:cs typeface="Calibri"/>
              </a:rPr>
              <a:t> </a:t>
            </a:r>
            <a:r>
              <a:rPr sz="2800" b="1" spc="-10" dirty="0">
                <a:solidFill>
                  <a:srgbClr val="FFFFFF"/>
                </a:solidFill>
                <a:latin typeface="Calibri"/>
                <a:cs typeface="Calibri"/>
              </a:rPr>
              <a:t>Fascia</a:t>
            </a:r>
            <a:endParaRPr sz="2800">
              <a:latin typeface="Calibri"/>
              <a:cs typeface="Calibri"/>
            </a:endParaRPr>
          </a:p>
          <a:p>
            <a:pPr marL="240029" indent="-227329">
              <a:lnSpc>
                <a:spcPct val="100000"/>
              </a:lnSpc>
              <a:spcBef>
                <a:spcPts val="660"/>
              </a:spcBef>
              <a:buFont typeface="Arial MT"/>
              <a:buChar char="•"/>
              <a:tabLst>
                <a:tab pos="240029" algn="l"/>
              </a:tabLst>
            </a:pPr>
            <a:r>
              <a:rPr sz="2800" b="1" dirty="0">
                <a:solidFill>
                  <a:srgbClr val="FFFFFF"/>
                </a:solidFill>
                <a:latin typeface="Calibri"/>
                <a:cs typeface="Calibri"/>
              </a:rPr>
              <a:t>7.</a:t>
            </a:r>
            <a:r>
              <a:rPr sz="2800" b="1" spc="-25" dirty="0">
                <a:solidFill>
                  <a:srgbClr val="FFFFFF"/>
                </a:solidFill>
                <a:latin typeface="Calibri"/>
                <a:cs typeface="Calibri"/>
              </a:rPr>
              <a:t> </a:t>
            </a:r>
            <a:r>
              <a:rPr sz="2800" b="1" spc="-10" dirty="0">
                <a:solidFill>
                  <a:srgbClr val="FFFFFF"/>
                </a:solidFill>
                <a:latin typeface="Calibri"/>
                <a:cs typeface="Calibri"/>
              </a:rPr>
              <a:t>Peritoneum</a:t>
            </a:r>
            <a:endParaRPr sz="2800">
              <a:latin typeface="Calibri"/>
              <a:cs typeface="Calibri"/>
            </a:endParaRPr>
          </a:p>
        </p:txBody>
      </p:sp>
      <p:grpSp>
        <p:nvGrpSpPr>
          <p:cNvPr id="3" name="object 3"/>
          <p:cNvGrpSpPr/>
          <p:nvPr/>
        </p:nvGrpSpPr>
        <p:grpSpPr>
          <a:xfrm>
            <a:off x="120395" y="109726"/>
            <a:ext cx="11951335" cy="6638925"/>
            <a:chOff x="120395" y="109726"/>
            <a:chExt cx="11951335" cy="6638925"/>
          </a:xfrm>
        </p:grpSpPr>
        <p:pic>
          <p:nvPicPr>
            <p:cNvPr id="4" name="object 4"/>
            <p:cNvPicPr/>
            <p:nvPr/>
          </p:nvPicPr>
          <p:blipFill>
            <a:blip r:embed="rId2" cstate="print"/>
            <a:stretch>
              <a:fillRect/>
            </a:stretch>
          </p:blipFill>
          <p:spPr>
            <a:xfrm>
              <a:off x="5361431" y="1203960"/>
              <a:ext cx="6228588" cy="4418076"/>
            </a:xfrm>
            <a:prstGeom prst="rect">
              <a:avLst/>
            </a:prstGeom>
          </p:spPr>
        </p:pic>
        <p:sp>
          <p:nvSpPr>
            <p:cNvPr id="5" name="object 5"/>
            <p:cNvSpPr/>
            <p:nvPr/>
          </p:nvSpPr>
          <p:spPr>
            <a:xfrm>
              <a:off x="126491"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 w="11939270" h="6626859">
                  <a:moveTo>
                    <a:pt x="475488" y="5506213"/>
                  </a:moveTo>
                  <a:lnTo>
                    <a:pt x="11463528" y="5506213"/>
                  </a:lnTo>
                  <a:lnTo>
                    <a:pt x="11463528" y="1043941"/>
                  </a:lnTo>
                  <a:lnTo>
                    <a:pt x="475488" y="1043941"/>
                  </a:lnTo>
                  <a:lnTo>
                    <a:pt x="475488" y="5506213"/>
                  </a:lnTo>
                  <a:close/>
                </a:path>
              </a:pathLst>
            </a:custGeom>
            <a:ln w="12192">
              <a:solidFill>
                <a:srgbClr val="EC7C30"/>
              </a:solidFill>
            </a:ln>
          </p:spPr>
          <p:txBody>
            <a:bodyPr wrap="square" lIns="0" tIns="0" rIns="0" bIns="0" rtlCol="0"/>
            <a:lstStyle/>
            <a:p>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sp>
        <p:nvSpPr>
          <p:cNvPr id="4" name="object 4"/>
          <p:cNvSpPr/>
          <p:nvPr/>
        </p:nvSpPr>
        <p:spPr>
          <a:xfrm>
            <a:off x="7604760" y="6115811"/>
            <a:ext cx="1865630" cy="742315"/>
          </a:xfrm>
          <a:custGeom>
            <a:avLst/>
            <a:gdLst/>
            <a:ahLst/>
            <a:cxnLst/>
            <a:rect l="l" t="t" r="r" b="b"/>
            <a:pathLst>
              <a:path w="1865629" h="742315">
                <a:moveTo>
                  <a:pt x="1865376" y="742188"/>
                </a:moveTo>
                <a:lnTo>
                  <a:pt x="1118616" y="0"/>
                </a:lnTo>
                <a:lnTo>
                  <a:pt x="593090" y="522300"/>
                </a:lnTo>
                <a:lnTo>
                  <a:pt x="406908" y="336804"/>
                </a:lnTo>
                <a:lnTo>
                  <a:pt x="0" y="742188"/>
                </a:lnTo>
                <a:lnTo>
                  <a:pt x="371856" y="742188"/>
                </a:lnTo>
                <a:lnTo>
                  <a:pt x="813816" y="742188"/>
                </a:lnTo>
                <a:lnTo>
                  <a:pt x="1865376" y="742188"/>
                </a:lnTo>
                <a:close/>
              </a:path>
            </a:pathLst>
          </a:custGeom>
          <a:solidFill>
            <a:srgbClr val="4471C4">
              <a:alpha val="30195"/>
            </a:srgbClr>
          </a:solidFill>
        </p:spPr>
        <p:txBody>
          <a:bodyPr wrap="square" lIns="0" tIns="0" rIns="0" bIns="0" rtlCol="0"/>
          <a:lstStyle/>
          <a:p>
            <a:endParaRPr/>
          </a:p>
        </p:txBody>
      </p:sp>
      <p:sp>
        <p:nvSpPr>
          <p:cNvPr id="5" name="object 5"/>
          <p:cNvSpPr txBox="1">
            <a:spLocks noGrp="1"/>
          </p:cNvSpPr>
          <p:nvPr>
            <p:ph type="title"/>
          </p:nvPr>
        </p:nvSpPr>
        <p:spPr>
          <a:xfrm>
            <a:off x="722172" y="854710"/>
            <a:ext cx="5429250" cy="1858010"/>
          </a:xfrm>
          <a:prstGeom prst="rect">
            <a:avLst/>
          </a:prstGeom>
        </p:spPr>
        <p:txBody>
          <a:bodyPr vert="horz" wrap="square" lIns="0" tIns="62230" rIns="0" bIns="0" rtlCol="0">
            <a:spAutoFit/>
          </a:bodyPr>
          <a:lstStyle/>
          <a:p>
            <a:pPr marL="276860" marR="5080" indent="-264795">
              <a:lnSpc>
                <a:spcPct val="90000"/>
              </a:lnSpc>
              <a:spcBef>
                <a:spcPts val="490"/>
              </a:spcBef>
              <a:buClr>
                <a:srgbClr val="FF0000"/>
              </a:buClr>
              <a:buFont typeface="Courier New"/>
              <a:buChar char="o"/>
              <a:tabLst>
                <a:tab pos="278130" algn="l"/>
              </a:tabLst>
            </a:pPr>
            <a:r>
              <a:rPr sz="3250" b="1" dirty="0">
                <a:solidFill>
                  <a:srgbClr val="000000"/>
                </a:solidFill>
                <a:latin typeface="Calibri"/>
                <a:cs typeface="Calibri"/>
              </a:rPr>
              <a:t>Gangrene</a:t>
            </a:r>
            <a:r>
              <a:rPr sz="3250" b="1" spc="-95" dirty="0">
                <a:solidFill>
                  <a:srgbClr val="000000"/>
                </a:solidFill>
                <a:latin typeface="Calibri"/>
                <a:cs typeface="Calibri"/>
              </a:rPr>
              <a:t> </a:t>
            </a:r>
            <a:r>
              <a:rPr sz="3250" b="1" dirty="0">
                <a:solidFill>
                  <a:srgbClr val="000000"/>
                </a:solidFill>
                <a:latin typeface="Calibri"/>
                <a:cs typeface="Calibri"/>
              </a:rPr>
              <a:t>appears</a:t>
            </a:r>
            <a:r>
              <a:rPr sz="3250" b="1" spc="-100" dirty="0">
                <a:solidFill>
                  <a:srgbClr val="000000"/>
                </a:solidFill>
                <a:latin typeface="Calibri"/>
                <a:cs typeface="Calibri"/>
              </a:rPr>
              <a:t> </a:t>
            </a:r>
            <a:r>
              <a:rPr sz="3250" b="1" dirty="0">
                <a:solidFill>
                  <a:srgbClr val="000000"/>
                </a:solidFill>
                <a:latin typeface="Calibri"/>
                <a:cs typeface="Calibri"/>
              </a:rPr>
              <a:t>at</a:t>
            </a:r>
            <a:r>
              <a:rPr sz="3250" b="1" spc="-100" dirty="0">
                <a:solidFill>
                  <a:srgbClr val="000000"/>
                </a:solidFill>
                <a:latin typeface="Calibri"/>
                <a:cs typeface="Calibri"/>
              </a:rPr>
              <a:t> </a:t>
            </a:r>
            <a:r>
              <a:rPr sz="3250" b="1" dirty="0">
                <a:solidFill>
                  <a:srgbClr val="000000"/>
                </a:solidFill>
                <a:latin typeface="Calibri"/>
                <a:cs typeface="Calibri"/>
              </a:rPr>
              <a:t>the</a:t>
            </a:r>
            <a:r>
              <a:rPr sz="3250" b="1" spc="-100" dirty="0">
                <a:solidFill>
                  <a:srgbClr val="000000"/>
                </a:solidFill>
                <a:latin typeface="Calibri"/>
                <a:cs typeface="Calibri"/>
              </a:rPr>
              <a:t> </a:t>
            </a:r>
            <a:r>
              <a:rPr sz="3250" b="1" spc="-10" dirty="0">
                <a:solidFill>
                  <a:srgbClr val="000000"/>
                </a:solidFill>
                <a:latin typeface="Calibri"/>
                <a:cs typeface="Calibri"/>
              </a:rPr>
              <a:t>rings 	</a:t>
            </a:r>
            <a:r>
              <a:rPr sz="3250" b="1" dirty="0">
                <a:solidFill>
                  <a:srgbClr val="000000"/>
                </a:solidFill>
                <a:latin typeface="Calibri"/>
                <a:cs typeface="Calibri"/>
              </a:rPr>
              <a:t>of</a:t>
            </a:r>
            <a:r>
              <a:rPr sz="3250" b="1" spc="-70" dirty="0">
                <a:solidFill>
                  <a:srgbClr val="000000"/>
                </a:solidFill>
                <a:latin typeface="Calibri"/>
                <a:cs typeface="Calibri"/>
              </a:rPr>
              <a:t> </a:t>
            </a:r>
            <a:r>
              <a:rPr sz="3250" b="1" spc="-10" dirty="0">
                <a:solidFill>
                  <a:srgbClr val="000000"/>
                </a:solidFill>
                <a:latin typeface="Calibri"/>
                <a:cs typeface="Calibri"/>
              </a:rPr>
              <a:t>constriction</a:t>
            </a:r>
            <a:r>
              <a:rPr sz="3250" b="1" spc="-85" dirty="0">
                <a:solidFill>
                  <a:srgbClr val="000000"/>
                </a:solidFill>
                <a:latin typeface="Calibri"/>
                <a:cs typeface="Calibri"/>
              </a:rPr>
              <a:t> </a:t>
            </a:r>
            <a:r>
              <a:rPr sz="3250" b="1" dirty="0">
                <a:solidFill>
                  <a:srgbClr val="000000"/>
                </a:solidFill>
                <a:latin typeface="Calibri"/>
                <a:cs typeface="Calibri"/>
              </a:rPr>
              <a:t>which</a:t>
            </a:r>
            <a:r>
              <a:rPr sz="3250" b="1" spc="-70" dirty="0">
                <a:solidFill>
                  <a:srgbClr val="000000"/>
                </a:solidFill>
                <a:latin typeface="Calibri"/>
                <a:cs typeface="Calibri"/>
              </a:rPr>
              <a:t> </a:t>
            </a:r>
            <a:r>
              <a:rPr sz="3250" b="1" spc="-10" dirty="0">
                <a:solidFill>
                  <a:srgbClr val="000000"/>
                </a:solidFill>
                <a:latin typeface="Calibri"/>
                <a:cs typeface="Calibri"/>
              </a:rPr>
              <a:t>become 	</a:t>
            </a:r>
            <a:r>
              <a:rPr sz="3250" b="1" dirty="0">
                <a:solidFill>
                  <a:srgbClr val="000000"/>
                </a:solidFill>
                <a:latin typeface="Calibri"/>
                <a:cs typeface="Calibri"/>
              </a:rPr>
              <a:t>deeply</a:t>
            </a:r>
            <a:r>
              <a:rPr sz="3250" b="1" spc="-100" dirty="0">
                <a:solidFill>
                  <a:srgbClr val="000000"/>
                </a:solidFill>
                <a:latin typeface="Calibri"/>
                <a:cs typeface="Calibri"/>
              </a:rPr>
              <a:t> </a:t>
            </a:r>
            <a:r>
              <a:rPr sz="3250" b="1" spc="-10" dirty="0">
                <a:solidFill>
                  <a:srgbClr val="000000"/>
                </a:solidFill>
                <a:latin typeface="Calibri"/>
                <a:cs typeface="Calibri"/>
              </a:rPr>
              <a:t>indented</a:t>
            </a:r>
            <a:r>
              <a:rPr sz="3250" b="1" spc="-120" dirty="0">
                <a:solidFill>
                  <a:srgbClr val="000000"/>
                </a:solidFill>
                <a:latin typeface="Calibri"/>
                <a:cs typeface="Calibri"/>
              </a:rPr>
              <a:t> </a:t>
            </a:r>
            <a:r>
              <a:rPr sz="3250" b="1" dirty="0">
                <a:solidFill>
                  <a:srgbClr val="000000"/>
                </a:solidFill>
                <a:latin typeface="Calibri"/>
                <a:cs typeface="Calibri"/>
              </a:rPr>
              <a:t>and</a:t>
            </a:r>
            <a:r>
              <a:rPr sz="3250" b="1" spc="-110" dirty="0">
                <a:solidFill>
                  <a:srgbClr val="000000"/>
                </a:solidFill>
                <a:latin typeface="Calibri"/>
                <a:cs typeface="Calibri"/>
              </a:rPr>
              <a:t> </a:t>
            </a:r>
            <a:r>
              <a:rPr sz="3250" b="1" dirty="0">
                <a:solidFill>
                  <a:srgbClr val="7E7E7E"/>
                </a:solidFill>
                <a:latin typeface="Calibri"/>
                <a:cs typeface="Calibri"/>
              </a:rPr>
              <a:t>grey</a:t>
            </a:r>
            <a:r>
              <a:rPr sz="3250" b="1" spc="-90" dirty="0">
                <a:solidFill>
                  <a:srgbClr val="7E7E7E"/>
                </a:solidFill>
                <a:latin typeface="Calibri"/>
                <a:cs typeface="Calibri"/>
              </a:rPr>
              <a:t> </a:t>
            </a:r>
            <a:r>
              <a:rPr sz="3250" b="1" spc="-25" dirty="0">
                <a:solidFill>
                  <a:srgbClr val="000000"/>
                </a:solidFill>
                <a:latin typeface="Calibri"/>
                <a:cs typeface="Calibri"/>
              </a:rPr>
              <a:t>in 	</a:t>
            </a:r>
            <a:r>
              <a:rPr sz="3250" b="1" spc="-10" dirty="0">
                <a:solidFill>
                  <a:srgbClr val="000000"/>
                </a:solidFill>
                <a:latin typeface="Calibri"/>
                <a:cs typeface="Calibri"/>
              </a:rPr>
              <a:t>color.</a:t>
            </a:r>
            <a:endParaRPr sz="3250">
              <a:latin typeface="Calibri"/>
              <a:cs typeface="Calibri"/>
            </a:endParaRPr>
          </a:p>
        </p:txBody>
      </p:sp>
      <p:grpSp>
        <p:nvGrpSpPr>
          <p:cNvPr id="6" name="object 6"/>
          <p:cNvGrpSpPr/>
          <p:nvPr/>
        </p:nvGrpSpPr>
        <p:grpSpPr>
          <a:xfrm>
            <a:off x="2068067" y="900683"/>
            <a:ext cx="9481185" cy="5935980"/>
            <a:chOff x="2068067" y="900683"/>
            <a:chExt cx="9481185" cy="5935980"/>
          </a:xfrm>
        </p:grpSpPr>
        <p:pic>
          <p:nvPicPr>
            <p:cNvPr id="7" name="object 7"/>
            <p:cNvPicPr/>
            <p:nvPr/>
          </p:nvPicPr>
          <p:blipFill>
            <a:blip r:embed="rId2" cstate="print"/>
            <a:stretch>
              <a:fillRect/>
            </a:stretch>
          </p:blipFill>
          <p:spPr>
            <a:xfrm>
              <a:off x="6672071" y="900683"/>
              <a:ext cx="4876800" cy="3493008"/>
            </a:xfrm>
            <a:prstGeom prst="rect">
              <a:avLst/>
            </a:prstGeom>
          </p:spPr>
        </p:pic>
        <p:pic>
          <p:nvPicPr>
            <p:cNvPr id="8" name="object 8"/>
            <p:cNvPicPr/>
            <p:nvPr/>
          </p:nvPicPr>
          <p:blipFill>
            <a:blip r:embed="rId3" cstate="print"/>
            <a:stretch>
              <a:fillRect/>
            </a:stretch>
          </p:blipFill>
          <p:spPr>
            <a:xfrm>
              <a:off x="2068067" y="2647186"/>
              <a:ext cx="5205983" cy="4189476"/>
            </a:xfrm>
            <a:prstGeom prst="rect">
              <a:avLst/>
            </a:prstGeom>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63156" y="2026920"/>
            <a:ext cx="5102225" cy="0"/>
          </a:xfrm>
          <a:custGeom>
            <a:avLst/>
            <a:gdLst/>
            <a:ahLst/>
            <a:cxnLst/>
            <a:rect l="l" t="t" r="r" b="b"/>
            <a:pathLst>
              <a:path w="5102225">
                <a:moveTo>
                  <a:pt x="5101971" y="0"/>
                </a:moveTo>
                <a:lnTo>
                  <a:pt x="0" y="0"/>
                </a:lnTo>
              </a:path>
            </a:pathLst>
          </a:custGeom>
          <a:ln w="12192">
            <a:solidFill>
              <a:srgbClr val="EC7C30"/>
            </a:solidFill>
          </a:ln>
        </p:spPr>
        <p:txBody>
          <a:bodyPr wrap="square" lIns="0" tIns="0" rIns="0" bIns="0" rtlCol="0"/>
          <a:lstStyle/>
          <a:p>
            <a:endParaRPr/>
          </a:p>
        </p:txBody>
      </p:sp>
      <p:sp>
        <p:nvSpPr>
          <p:cNvPr id="3" name="object 3"/>
          <p:cNvSpPr txBox="1"/>
          <p:nvPr/>
        </p:nvSpPr>
        <p:spPr>
          <a:xfrm>
            <a:off x="933399" y="1200353"/>
            <a:ext cx="4359910" cy="5316220"/>
          </a:xfrm>
          <a:prstGeom prst="rect">
            <a:avLst/>
          </a:prstGeom>
        </p:spPr>
        <p:txBody>
          <a:bodyPr vert="horz" wrap="square" lIns="0" tIns="55244" rIns="0" bIns="0" rtlCol="0">
            <a:spAutoFit/>
          </a:bodyPr>
          <a:lstStyle/>
          <a:p>
            <a:pPr marL="241300" marR="5080" indent="-228600">
              <a:lnSpc>
                <a:spcPct val="90000"/>
              </a:lnSpc>
              <a:spcBef>
                <a:spcPts val="434"/>
              </a:spcBef>
              <a:buClr>
                <a:srgbClr val="FF0000"/>
              </a:buClr>
              <a:buFont typeface="Courier New"/>
              <a:buChar char="o"/>
              <a:tabLst>
                <a:tab pos="241300" algn="l"/>
              </a:tabLst>
            </a:pPr>
            <a:r>
              <a:rPr sz="2800" dirty="0">
                <a:solidFill>
                  <a:srgbClr val="FFFFFF"/>
                </a:solidFill>
                <a:latin typeface="Calibri"/>
                <a:cs typeface="Calibri"/>
              </a:rPr>
              <a:t>The</a:t>
            </a:r>
            <a:r>
              <a:rPr sz="2800" spc="-75" dirty="0">
                <a:solidFill>
                  <a:srgbClr val="FFFFFF"/>
                </a:solidFill>
                <a:latin typeface="Calibri"/>
                <a:cs typeface="Calibri"/>
              </a:rPr>
              <a:t> </a:t>
            </a:r>
            <a:r>
              <a:rPr sz="2800" b="1" spc="-10" dirty="0">
                <a:solidFill>
                  <a:srgbClr val="FFFFFF"/>
                </a:solidFill>
                <a:latin typeface="Calibri"/>
                <a:cs typeface="Calibri"/>
              </a:rPr>
              <a:t>gangrene</a:t>
            </a:r>
            <a:r>
              <a:rPr sz="2800" b="1" spc="-35" dirty="0">
                <a:solidFill>
                  <a:srgbClr val="FFFFFF"/>
                </a:solidFill>
                <a:latin typeface="Calibri"/>
                <a:cs typeface="Calibri"/>
              </a:rPr>
              <a:t> </a:t>
            </a:r>
            <a:r>
              <a:rPr sz="2800" dirty="0">
                <a:solidFill>
                  <a:srgbClr val="FFFFFF"/>
                </a:solidFill>
                <a:latin typeface="Calibri"/>
                <a:cs typeface="Calibri"/>
              </a:rPr>
              <a:t>then</a:t>
            </a:r>
            <a:r>
              <a:rPr sz="2800" spc="-60" dirty="0">
                <a:solidFill>
                  <a:srgbClr val="FFFFFF"/>
                </a:solidFill>
                <a:latin typeface="Calibri"/>
                <a:cs typeface="Calibri"/>
              </a:rPr>
              <a:t> </a:t>
            </a:r>
            <a:r>
              <a:rPr sz="2800" spc="-10" dirty="0">
                <a:solidFill>
                  <a:srgbClr val="FFFFFF"/>
                </a:solidFill>
                <a:latin typeface="Calibri"/>
                <a:cs typeface="Calibri"/>
              </a:rPr>
              <a:t>develops </a:t>
            </a:r>
            <a:r>
              <a:rPr sz="2800" dirty="0">
                <a:solidFill>
                  <a:srgbClr val="FFFFFF"/>
                </a:solidFill>
                <a:latin typeface="Calibri"/>
                <a:cs typeface="Calibri"/>
              </a:rPr>
              <a:t>in</a:t>
            </a:r>
            <a:r>
              <a:rPr sz="2800" spc="-10" dirty="0">
                <a:solidFill>
                  <a:srgbClr val="FFFFFF"/>
                </a:solidFill>
                <a:latin typeface="Calibri"/>
                <a:cs typeface="Calibri"/>
              </a:rPr>
              <a:t> </a:t>
            </a:r>
            <a:r>
              <a:rPr sz="2800" dirty="0">
                <a:solidFill>
                  <a:srgbClr val="FFFFFF"/>
                </a:solidFill>
                <a:latin typeface="Calibri"/>
                <a:cs typeface="Calibri"/>
              </a:rPr>
              <a:t>the</a:t>
            </a:r>
            <a:r>
              <a:rPr sz="2800" spc="-5" dirty="0">
                <a:solidFill>
                  <a:srgbClr val="FFFFFF"/>
                </a:solidFill>
                <a:latin typeface="Calibri"/>
                <a:cs typeface="Calibri"/>
              </a:rPr>
              <a:t> </a:t>
            </a:r>
            <a:r>
              <a:rPr sz="2800" spc="-25" dirty="0">
                <a:solidFill>
                  <a:srgbClr val="FFFFFF"/>
                </a:solidFill>
                <a:latin typeface="Calibri"/>
                <a:cs typeface="Calibri"/>
              </a:rPr>
              <a:t>anti-</a:t>
            </a:r>
            <a:r>
              <a:rPr sz="2800" spc="-10" dirty="0">
                <a:solidFill>
                  <a:srgbClr val="FFFFFF"/>
                </a:solidFill>
                <a:latin typeface="Calibri"/>
                <a:cs typeface="Calibri"/>
              </a:rPr>
              <a:t>mesenteric </a:t>
            </a:r>
            <a:r>
              <a:rPr sz="2800" spc="-35" dirty="0">
                <a:solidFill>
                  <a:srgbClr val="FFFFFF"/>
                </a:solidFill>
                <a:latin typeface="Calibri"/>
                <a:cs typeface="Calibri"/>
              </a:rPr>
              <a:t>border,</a:t>
            </a:r>
            <a:r>
              <a:rPr sz="2800" spc="-50" dirty="0">
                <a:solidFill>
                  <a:srgbClr val="FFFFFF"/>
                </a:solidFill>
                <a:latin typeface="Calibri"/>
                <a:cs typeface="Calibri"/>
              </a:rPr>
              <a:t> </a:t>
            </a:r>
            <a:r>
              <a:rPr sz="2800" dirty="0">
                <a:solidFill>
                  <a:srgbClr val="FFFFFF"/>
                </a:solidFill>
                <a:latin typeface="Calibri"/>
                <a:cs typeface="Calibri"/>
              </a:rPr>
              <a:t>the</a:t>
            </a:r>
            <a:r>
              <a:rPr sz="2800" spc="-65" dirty="0">
                <a:solidFill>
                  <a:srgbClr val="FFFFFF"/>
                </a:solidFill>
                <a:latin typeface="Calibri"/>
                <a:cs typeface="Calibri"/>
              </a:rPr>
              <a:t> </a:t>
            </a:r>
            <a:r>
              <a:rPr sz="2800" dirty="0">
                <a:solidFill>
                  <a:srgbClr val="FFFFFF"/>
                </a:solidFill>
                <a:latin typeface="Calibri"/>
                <a:cs typeface="Calibri"/>
              </a:rPr>
              <a:t>color</a:t>
            </a:r>
            <a:r>
              <a:rPr sz="2800" spc="-70" dirty="0">
                <a:solidFill>
                  <a:srgbClr val="FFFFFF"/>
                </a:solidFill>
                <a:latin typeface="Calibri"/>
                <a:cs typeface="Calibri"/>
              </a:rPr>
              <a:t> </a:t>
            </a:r>
            <a:r>
              <a:rPr sz="2800" spc="-10" dirty="0">
                <a:solidFill>
                  <a:srgbClr val="FFFFFF"/>
                </a:solidFill>
                <a:latin typeface="Calibri"/>
                <a:cs typeface="Calibri"/>
              </a:rPr>
              <a:t>varying </a:t>
            </a:r>
            <a:r>
              <a:rPr sz="2800" dirty="0">
                <a:solidFill>
                  <a:srgbClr val="FFFFFF"/>
                </a:solidFill>
                <a:latin typeface="Calibri"/>
                <a:cs typeface="Calibri"/>
              </a:rPr>
              <a:t>from</a:t>
            </a:r>
            <a:r>
              <a:rPr sz="2800" spc="-65" dirty="0">
                <a:solidFill>
                  <a:srgbClr val="FFFFFF"/>
                </a:solidFill>
                <a:latin typeface="Calibri"/>
                <a:cs typeface="Calibri"/>
              </a:rPr>
              <a:t> </a:t>
            </a:r>
            <a:r>
              <a:rPr sz="2800" dirty="0">
                <a:solidFill>
                  <a:srgbClr val="FFFFFF"/>
                </a:solidFill>
                <a:latin typeface="Calibri"/>
                <a:cs typeface="Calibri"/>
              </a:rPr>
              <a:t>black</a:t>
            </a:r>
            <a:r>
              <a:rPr sz="2800" spc="-60" dirty="0">
                <a:solidFill>
                  <a:srgbClr val="FFFFFF"/>
                </a:solidFill>
                <a:latin typeface="Calibri"/>
                <a:cs typeface="Calibri"/>
              </a:rPr>
              <a:t> </a:t>
            </a:r>
            <a:r>
              <a:rPr sz="2800" dirty="0">
                <a:solidFill>
                  <a:srgbClr val="FFFFFF"/>
                </a:solidFill>
                <a:latin typeface="Calibri"/>
                <a:cs typeface="Calibri"/>
              </a:rPr>
              <a:t>to</a:t>
            </a:r>
            <a:r>
              <a:rPr sz="2800" spc="-65" dirty="0">
                <a:solidFill>
                  <a:srgbClr val="FFFFFF"/>
                </a:solidFill>
                <a:latin typeface="Calibri"/>
                <a:cs typeface="Calibri"/>
              </a:rPr>
              <a:t> </a:t>
            </a:r>
            <a:r>
              <a:rPr sz="2800" b="1" spc="-20" dirty="0">
                <a:solidFill>
                  <a:srgbClr val="FFFFFF"/>
                </a:solidFill>
                <a:latin typeface="Calibri"/>
                <a:cs typeface="Calibri"/>
              </a:rPr>
              <a:t>green </a:t>
            </a:r>
            <a:r>
              <a:rPr sz="2800" dirty="0">
                <a:solidFill>
                  <a:srgbClr val="FFFFFF"/>
                </a:solidFill>
                <a:latin typeface="Calibri"/>
                <a:cs typeface="Calibri"/>
              </a:rPr>
              <a:t>depending</a:t>
            </a:r>
            <a:r>
              <a:rPr sz="2800" spc="-80" dirty="0">
                <a:solidFill>
                  <a:srgbClr val="FFFFFF"/>
                </a:solidFill>
                <a:latin typeface="Calibri"/>
                <a:cs typeface="Calibri"/>
              </a:rPr>
              <a:t> </a:t>
            </a:r>
            <a:r>
              <a:rPr sz="2800" dirty="0">
                <a:solidFill>
                  <a:srgbClr val="FFFFFF"/>
                </a:solidFill>
                <a:latin typeface="Calibri"/>
                <a:cs typeface="Calibri"/>
              </a:rPr>
              <a:t>on</a:t>
            </a:r>
            <a:r>
              <a:rPr sz="2800" spc="-100" dirty="0">
                <a:solidFill>
                  <a:srgbClr val="FFFFFF"/>
                </a:solidFill>
                <a:latin typeface="Calibri"/>
                <a:cs typeface="Calibri"/>
              </a:rPr>
              <a:t> </a:t>
            </a:r>
            <a:r>
              <a:rPr sz="2800" spc="-25" dirty="0">
                <a:solidFill>
                  <a:srgbClr val="FFFFFF"/>
                </a:solidFill>
                <a:latin typeface="Calibri"/>
                <a:cs typeface="Calibri"/>
              </a:rPr>
              <a:t>the </a:t>
            </a:r>
            <a:r>
              <a:rPr sz="2800" spc="-10" dirty="0">
                <a:solidFill>
                  <a:srgbClr val="FFFFFF"/>
                </a:solidFill>
                <a:latin typeface="Calibri"/>
                <a:cs typeface="Calibri"/>
              </a:rPr>
              <a:t>decomposition</a:t>
            </a:r>
            <a:r>
              <a:rPr sz="2800" spc="-30" dirty="0">
                <a:solidFill>
                  <a:srgbClr val="FFFFFF"/>
                </a:solidFill>
                <a:latin typeface="Calibri"/>
                <a:cs typeface="Calibri"/>
              </a:rPr>
              <a:t> </a:t>
            </a:r>
            <a:r>
              <a:rPr sz="2800" dirty="0">
                <a:solidFill>
                  <a:srgbClr val="FFFFFF"/>
                </a:solidFill>
                <a:latin typeface="Calibri"/>
                <a:cs typeface="Calibri"/>
              </a:rPr>
              <a:t>of</a:t>
            </a:r>
            <a:r>
              <a:rPr sz="2800" spc="-60" dirty="0">
                <a:solidFill>
                  <a:srgbClr val="FFFFFF"/>
                </a:solidFill>
                <a:latin typeface="Calibri"/>
                <a:cs typeface="Calibri"/>
              </a:rPr>
              <a:t> </a:t>
            </a:r>
            <a:r>
              <a:rPr sz="2800" dirty="0">
                <a:solidFill>
                  <a:srgbClr val="FFFFFF"/>
                </a:solidFill>
                <a:latin typeface="Calibri"/>
                <a:cs typeface="Calibri"/>
              </a:rPr>
              <a:t>blood</a:t>
            </a:r>
            <a:r>
              <a:rPr sz="2800" spc="-45" dirty="0">
                <a:solidFill>
                  <a:srgbClr val="FFFFFF"/>
                </a:solidFill>
                <a:latin typeface="Calibri"/>
                <a:cs typeface="Calibri"/>
              </a:rPr>
              <a:t> </a:t>
            </a:r>
            <a:r>
              <a:rPr sz="2800" spc="-25" dirty="0">
                <a:solidFill>
                  <a:srgbClr val="FFFFFF"/>
                </a:solidFill>
                <a:latin typeface="Calibri"/>
                <a:cs typeface="Calibri"/>
              </a:rPr>
              <a:t>in </a:t>
            </a:r>
            <a:r>
              <a:rPr sz="2800" dirty="0">
                <a:solidFill>
                  <a:srgbClr val="FFFFFF"/>
                </a:solidFill>
                <a:latin typeface="Calibri"/>
                <a:cs typeface="Calibri"/>
              </a:rPr>
              <a:t>the</a:t>
            </a:r>
            <a:r>
              <a:rPr sz="2800" spc="-35" dirty="0">
                <a:solidFill>
                  <a:srgbClr val="FFFFFF"/>
                </a:solidFill>
                <a:latin typeface="Calibri"/>
                <a:cs typeface="Calibri"/>
              </a:rPr>
              <a:t> </a:t>
            </a:r>
            <a:r>
              <a:rPr sz="2800" spc="-10" dirty="0">
                <a:solidFill>
                  <a:srgbClr val="FFFFFF"/>
                </a:solidFill>
                <a:latin typeface="Calibri"/>
                <a:cs typeface="Calibri"/>
              </a:rPr>
              <a:t>subserosa.</a:t>
            </a:r>
            <a:endParaRPr sz="2800">
              <a:latin typeface="Calibri"/>
              <a:cs typeface="Calibri"/>
            </a:endParaRPr>
          </a:p>
          <a:p>
            <a:pPr marL="241300" marR="358140" indent="-228600">
              <a:lnSpc>
                <a:spcPct val="90000"/>
              </a:lnSpc>
              <a:spcBef>
                <a:spcPts val="1005"/>
              </a:spcBef>
              <a:buClr>
                <a:srgbClr val="FF0000"/>
              </a:buClr>
              <a:buFont typeface="Courier New"/>
              <a:buChar char="o"/>
              <a:tabLst>
                <a:tab pos="241300" algn="l"/>
              </a:tabLst>
            </a:pPr>
            <a:r>
              <a:rPr sz="2800" dirty="0">
                <a:solidFill>
                  <a:srgbClr val="FFFFFF"/>
                </a:solidFill>
                <a:latin typeface="Calibri"/>
                <a:cs typeface="Calibri"/>
              </a:rPr>
              <a:t>If</a:t>
            </a:r>
            <a:r>
              <a:rPr sz="2800" spc="-35" dirty="0">
                <a:solidFill>
                  <a:srgbClr val="FFFFFF"/>
                </a:solidFill>
                <a:latin typeface="Calibri"/>
                <a:cs typeface="Calibri"/>
              </a:rPr>
              <a:t> </a:t>
            </a:r>
            <a:r>
              <a:rPr sz="2800" dirty="0">
                <a:solidFill>
                  <a:srgbClr val="FFFFFF"/>
                </a:solidFill>
                <a:latin typeface="Calibri"/>
                <a:cs typeface="Calibri"/>
              </a:rPr>
              <a:t>the</a:t>
            </a:r>
            <a:r>
              <a:rPr sz="2800" spc="-25" dirty="0">
                <a:solidFill>
                  <a:srgbClr val="FFFFFF"/>
                </a:solidFill>
                <a:latin typeface="Calibri"/>
                <a:cs typeface="Calibri"/>
              </a:rPr>
              <a:t> </a:t>
            </a:r>
            <a:r>
              <a:rPr sz="2800" spc="-10" dirty="0">
                <a:solidFill>
                  <a:srgbClr val="FFFFFF"/>
                </a:solidFill>
                <a:latin typeface="Calibri"/>
                <a:cs typeface="Calibri"/>
              </a:rPr>
              <a:t>strangulation</a:t>
            </a:r>
            <a:r>
              <a:rPr sz="2800" dirty="0">
                <a:solidFill>
                  <a:srgbClr val="FFFFFF"/>
                </a:solidFill>
                <a:latin typeface="Calibri"/>
                <a:cs typeface="Calibri"/>
              </a:rPr>
              <a:t> </a:t>
            </a:r>
            <a:r>
              <a:rPr sz="2800" spc="-25" dirty="0">
                <a:solidFill>
                  <a:srgbClr val="FFFFFF"/>
                </a:solidFill>
                <a:latin typeface="Calibri"/>
                <a:cs typeface="Calibri"/>
              </a:rPr>
              <a:t>is </a:t>
            </a:r>
            <a:r>
              <a:rPr sz="2800" spc="-10" dirty="0">
                <a:solidFill>
                  <a:srgbClr val="FFFFFF"/>
                </a:solidFill>
                <a:latin typeface="Calibri"/>
                <a:cs typeface="Calibri"/>
              </a:rPr>
              <a:t>unrelieved,</a:t>
            </a:r>
            <a:r>
              <a:rPr sz="2800" spc="-114" dirty="0">
                <a:solidFill>
                  <a:srgbClr val="FFFFFF"/>
                </a:solidFill>
                <a:latin typeface="Calibri"/>
                <a:cs typeface="Calibri"/>
              </a:rPr>
              <a:t> </a:t>
            </a:r>
            <a:r>
              <a:rPr sz="2800" b="1" spc="-10" dirty="0">
                <a:solidFill>
                  <a:srgbClr val="FFFFFF"/>
                </a:solidFill>
                <a:latin typeface="Calibri"/>
                <a:cs typeface="Calibri"/>
              </a:rPr>
              <a:t>perforation</a:t>
            </a:r>
            <a:r>
              <a:rPr sz="2800" b="1" spc="-90" dirty="0">
                <a:solidFill>
                  <a:srgbClr val="FFFFFF"/>
                </a:solidFill>
                <a:latin typeface="Calibri"/>
                <a:cs typeface="Calibri"/>
              </a:rPr>
              <a:t> </a:t>
            </a:r>
            <a:r>
              <a:rPr sz="2800" spc="-25" dirty="0">
                <a:solidFill>
                  <a:srgbClr val="FFFFFF"/>
                </a:solidFill>
                <a:latin typeface="Calibri"/>
                <a:cs typeface="Calibri"/>
              </a:rPr>
              <a:t>of </a:t>
            </a:r>
            <a:r>
              <a:rPr sz="2800" dirty="0">
                <a:solidFill>
                  <a:srgbClr val="FFFFFF"/>
                </a:solidFill>
                <a:latin typeface="Calibri"/>
                <a:cs typeface="Calibri"/>
              </a:rPr>
              <a:t>the</a:t>
            </a:r>
            <a:r>
              <a:rPr sz="2800" spc="-30" dirty="0">
                <a:solidFill>
                  <a:srgbClr val="FFFFFF"/>
                </a:solidFill>
                <a:latin typeface="Calibri"/>
                <a:cs typeface="Calibri"/>
              </a:rPr>
              <a:t> </a:t>
            </a:r>
            <a:r>
              <a:rPr sz="2800" dirty="0">
                <a:solidFill>
                  <a:srgbClr val="FFFFFF"/>
                </a:solidFill>
                <a:latin typeface="Calibri"/>
                <a:cs typeface="Calibri"/>
              </a:rPr>
              <a:t>wall</a:t>
            </a:r>
            <a:r>
              <a:rPr sz="2800" spc="-45" dirty="0">
                <a:solidFill>
                  <a:srgbClr val="FFFFFF"/>
                </a:solidFill>
                <a:latin typeface="Calibri"/>
                <a:cs typeface="Calibri"/>
              </a:rPr>
              <a:t> </a:t>
            </a:r>
            <a:r>
              <a:rPr sz="2800" dirty="0">
                <a:solidFill>
                  <a:srgbClr val="FFFFFF"/>
                </a:solidFill>
                <a:latin typeface="Calibri"/>
                <a:cs typeface="Calibri"/>
              </a:rPr>
              <a:t>of</a:t>
            </a:r>
            <a:r>
              <a:rPr sz="2800" spc="-30" dirty="0">
                <a:solidFill>
                  <a:srgbClr val="FFFFFF"/>
                </a:solidFill>
                <a:latin typeface="Calibri"/>
                <a:cs typeface="Calibri"/>
              </a:rPr>
              <a:t> </a:t>
            </a:r>
            <a:r>
              <a:rPr sz="2800" dirty="0">
                <a:solidFill>
                  <a:srgbClr val="FFFFFF"/>
                </a:solidFill>
                <a:latin typeface="Calibri"/>
                <a:cs typeface="Calibri"/>
              </a:rPr>
              <a:t>the</a:t>
            </a:r>
            <a:r>
              <a:rPr sz="2800" spc="-35" dirty="0">
                <a:solidFill>
                  <a:srgbClr val="FFFFFF"/>
                </a:solidFill>
                <a:latin typeface="Calibri"/>
                <a:cs typeface="Calibri"/>
              </a:rPr>
              <a:t> </a:t>
            </a:r>
            <a:r>
              <a:rPr sz="2800" spc="-10" dirty="0">
                <a:solidFill>
                  <a:srgbClr val="FFFFFF"/>
                </a:solidFill>
                <a:latin typeface="Calibri"/>
                <a:cs typeface="Calibri"/>
              </a:rPr>
              <a:t>intestine occurs.</a:t>
            </a:r>
            <a:endParaRPr sz="2800">
              <a:latin typeface="Calibri"/>
              <a:cs typeface="Calibri"/>
            </a:endParaRPr>
          </a:p>
          <a:p>
            <a:pPr marL="241300" marR="48895" indent="-228600">
              <a:lnSpc>
                <a:spcPts val="3030"/>
              </a:lnSpc>
              <a:spcBef>
                <a:spcPts val="1035"/>
              </a:spcBef>
              <a:buClr>
                <a:srgbClr val="FF0000"/>
              </a:buClr>
              <a:buFont typeface="Courier New"/>
              <a:buChar char="o"/>
              <a:tabLst>
                <a:tab pos="241300" algn="l"/>
              </a:tabLst>
            </a:pPr>
            <a:r>
              <a:rPr sz="2800" b="1" dirty="0">
                <a:solidFill>
                  <a:srgbClr val="FFFFFF"/>
                </a:solidFill>
                <a:latin typeface="Calibri"/>
                <a:cs typeface="Calibri"/>
              </a:rPr>
              <a:t>Peritonitis</a:t>
            </a:r>
            <a:r>
              <a:rPr sz="2800" b="1" spc="-120" dirty="0">
                <a:solidFill>
                  <a:srgbClr val="FFFFFF"/>
                </a:solidFill>
                <a:latin typeface="Calibri"/>
                <a:cs typeface="Calibri"/>
              </a:rPr>
              <a:t> </a:t>
            </a:r>
            <a:r>
              <a:rPr sz="2800" dirty="0">
                <a:solidFill>
                  <a:srgbClr val="FFFFFF"/>
                </a:solidFill>
                <a:latin typeface="Calibri"/>
                <a:cs typeface="Calibri"/>
              </a:rPr>
              <a:t>spreads</a:t>
            </a:r>
            <a:r>
              <a:rPr sz="2800" spc="-110" dirty="0">
                <a:solidFill>
                  <a:srgbClr val="FFFFFF"/>
                </a:solidFill>
                <a:latin typeface="Calibri"/>
                <a:cs typeface="Calibri"/>
              </a:rPr>
              <a:t> </a:t>
            </a:r>
            <a:r>
              <a:rPr sz="2800" dirty="0">
                <a:solidFill>
                  <a:srgbClr val="FFFFFF"/>
                </a:solidFill>
                <a:latin typeface="Calibri"/>
                <a:cs typeface="Calibri"/>
              </a:rPr>
              <a:t>from</a:t>
            </a:r>
            <a:r>
              <a:rPr sz="2800" spc="-125" dirty="0">
                <a:solidFill>
                  <a:srgbClr val="FFFFFF"/>
                </a:solidFill>
                <a:latin typeface="Calibri"/>
                <a:cs typeface="Calibri"/>
              </a:rPr>
              <a:t> </a:t>
            </a:r>
            <a:r>
              <a:rPr sz="2800" spc="-25" dirty="0">
                <a:solidFill>
                  <a:srgbClr val="FFFFFF"/>
                </a:solidFill>
                <a:latin typeface="Calibri"/>
                <a:cs typeface="Calibri"/>
              </a:rPr>
              <a:t>the </a:t>
            </a:r>
            <a:r>
              <a:rPr sz="2800" dirty="0">
                <a:solidFill>
                  <a:srgbClr val="FFFFFF"/>
                </a:solidFill>
                <a:latin typeface="Calibri"/>
                <a:cs typeface="Calibri"/>
              </a:rPr>
              <a:t>sac</a:t>
            </a:r>
            <a:r>
              <a:rPr sz="2800" spc="-45" dirty="0">
                <a:solidFill>
                  <a:srgbClr val="FFFFFF"/>
                </a:solidFill>
                <a:latin typeface="Calibri"/>
                <a:cs typeface="Calibri"/>
              </a:rPr>
              <a:t> </a:t>
            </a:r>
            <a:r>
              <a:rPr sz="2800" dirty="0">
                <a:solidFill>
                  <a:srgbClr val="FFFFFF"/>
                </a:solidFill>
                <a:latin typeface="Calibri"/>
                <a:cs typeface="Calibri"/>
              </a:rPr>
              <a:t>to</a:t>
            </a:r>
            <a:r>
              <a:rPr sz="2800" spc="-50" dirty="0">
                <a:solidFill>
                  <a:srgbClr val="FFFFFF"/>
                </a:solidFill>
                <a:latin typeface="Calibri"/>
                <a:cs typeface="Calibri"/>
              </a:rPr>
              <a:t> </a:t>
            </a:r>
            <a:r>
              <a:rPr sz="2800" dirty="0">
                <a:solidFill>
                  <a:srgbClr val="FFFFFF"/>
                </a:solidFill>
                <a:latin typeface="Calibri"/>
                <a:cs typeface="Calibri"/>
              </a:rPr>
              <a:t>the</a:t>
            </a:r>
            <a:r>
              <a:rPr sz="2800" spc="-30" dirty="0">
                <a:solidFill>
                  <a:srgbClr val="FFFFFF"/>
                </a:solidFill>
                <a:latin typeface="Calibri"/>
                <a:cs typeface="Calibri"/>
              </a:rPr>
              <a:t> </a:t>
            </a:r>
            <a:r>
              <a:rPr sz="2800" dirty="0">
                <a:solidFill>
                  <a:srgbClr val="FFFFFF"/>
                </a:solidFill>
                <a:latin typeface="Calibri"/>
                <a:cs typeface="Calibri"/>
              </a:rPr>
              <a:t>peritoneal</a:t>
            </a:r>
            <a:r>
              <a:rPr sz="2800" spc="-40" dirty="0">
                <a:solidFill>
                  <a:srgbClr val="FFFFFF"/>
                </a:solidFill>
                <a:latin typeface="Calibri"/>
                <a:cs typeface="Calibri"/>
              </a:rPr>
              <a:t> </a:t>
            </a:r>
            <a:r>
              <a:rPr sz="2800" spc="-10" dirty="0">
                <a:solidFill>
                  <a:srgbClr val="FFFFFF"/>
                </a:solidFill>
                <a:latin typeface="Calibri"/>
                <a:cs typeface="Calibri"/>
              </a:rPr>
              <a:t>cavity.</a:t>
            </a:r>
            <a:endParaRPr sz="2800">
              <a:latin typeface="Calibri"/>
              <a:cs typeface="Calibri"/>
            </a:endParaRPr>
          </a:p>
        </p:txBody>
      </p:sp>
      <p:grpSp>
        <p:nvGrpSpPr>
          <p:cNvPr id="4" name="object 4"/>
          <p:cNvGrpSpPr/>
          <p:nvPr/>
        </p:nvGrpSpPr>
        <p:grpSpPr>
          <a:xfrm>
            <a:off x="120395" y="109726"/>
            <a:ext cx="11951335" cy="6638925"/>
            <a:chOff x="120395" y="109726"/>
            <a:chExt cx="11951335" cy="6638925"/>
          </a:xfrm>
        </p:grpSpPr>
        <p:sp>
          <p:nvSpPr>
            <p:cNvPr id="5" name="object 5"/>
            <p:cNvSpPr/>
            <p:nvPr/>
          </p:nvSpPr>
          <p:spPr>
            <a:xfrm>
              <a:off x="126491"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6527292" y="2290571"/>
              <a:ext cx="5205984" cy="4187952"/>
            </a:xfrm>
            <a:prstGeom prst="rect">
              <a:avLst/>
            </a:prstGeom>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08647" y="1100327"/>
            <a:ext cx="4211955" cy="1229360"/>
            <a:chOff x="6708647" y="1100327"/>
            <a:chExt cx="4211955" cy="1229360"/>
          </a:xfrm>
        </p:grpSpPr>
        <p:pic>
          <p:nvPicPr>
            <p:cNvPr id="3" name="object 3"/>
            <p:cNvPicPr/>
            <p:nvPr/>
          </p:nvPicPr>
          <p:blipFill>
            <a:blip r:embed="rId2" cstate="print"/>
            <a:stretch>
              <a:fillRect/>
            </a:stretch>
          </p:blipFill>
          <p:spPr>
            <a:xfrm>
              <a:off x="6708647" y="1100327"/>
              <a:ext cx="2283713" cy="1229106"/>
            </a:xfrm>
            <a:prstGeom prst="rect">
              <a:avLst/>
            </a:prstGeom>
          </p:spPr>
        </p:pic>
        <p:pic>
          <p:nvPicPr>
            <p:cNvPr id="4" name="object 4"/>
            <p:cNvPicPr/>
            <p:nvPr/>
          </p:nvPicPr>
          <p:blipFill>
            <a:blip r:embed="rId3" cstate="print"/>
            <a:stretch>
              <a:fillRect/>
            </a:stretch>
          </p:blipFill>
          <p:spPr>
            <a:xfrm>
              <a:off x="8385047" y="1100327"/>
              <a:ext cx="2535174" cy="1229106"/>
            </a:xfrm>
            <a:prstGeom prst="rect">
              <a:avLst/>
            </a:prstGeom>
          </p:spPr>
        </p:pic>
      </p:grpSp>
      <p:sp>
        <p:nvSpPr>
          <p:cNvPr id="5" name="object 5"/>
          <p:cNvSpPr txBox="1">
            <a:spLocks noGrp="1"/>
          </p:cNvSpPr>
          <p:nvPr>
            <p:ph type="title"/>
          </p:nvPr>
        </p:nvSpPr>
        <p:spPr>
          <a:xfrm>
            <a:off x="7043419" y="1230249"/>
            <a:ext cx="3514090" cy="696595"/>
          </a:xfrm>
          <a:prstGeom prst="rect">
            <a:avLst/>
          </a:prstGeom>
        </p:spPr>
        <p:txBody>
          <a:bodyPr vert="horz" wrap="square" lIns="0" tIns="13335" rIns="0" bIns="0" rtlCol="0">
            <a:spAutoFit/>
          </a:bodyPr>
          <a:lstStyle/>
          <a:p>
            <a:pPr marL="12700">
              <a:lnSpc>
                <a:spcPct val="100000"/>
              </a:lnSpc>
              <a:spcBef>
                <a:spcPts val="105"/>
              </a:spcBef>
            </a:pPr>
            <a:r>
              <a:rPr sz="4400" i="1" spc="-25" dirty="0">
                <a:latin typeface="Calibri Light"/>
                <a:cs typeface="Calibri Light"/>
              </a:rPr>
              <a:t>Clinical</a:t>
            </a:r>
            <a:r>
              <a:rPr sz="4400" i="1" spc="-190" dirty="0">
                <a:latin typeface="Calibri Light"/>
                <a:cs typeface="Calibri Light"/>
              </a:rPr>
              <a:t> </a:t>
            </a:r>
            <a:r>
              <a:rPr sz="4400" i="1" spc="-20" dirty="0">
                <a:latin typeface="Calibri Light"/>
                <a:cs typeface="Calibri Light"/>
              </a:rPr>
              <a:t>features</a:t>
            </a:r>
            <a:endParaRPr sz="4400">
              <a:latin typeface="Calibri Light"/>
              <a:cs typeface="Calibri Light"/>
            </a:endParaRPr>
          </a:p>
        </p:txBody>
      </p:sp>
      <p:sp>
        <p:nvSpPr>
          <p:cNvPr id="6" name="object 6"/>
          <p:cNvSpPr/>
          <p:nvPr/>
        </p:nvSpPr>
        <p:spPr>
          <a:xfrm>
            <a:off x="6963156" y="2026920"/>
            <a:ext cx="5102225" cy="0"/>
          </a:xfrm>
          <a:custGeom>
            <a:avLst/>
            <a:gdLst/>
            <a:ahLst/>
            <a:cxnLst/>
            <a:rect l="l" t="t" r="r" b="b"/>
            <a:pathLst>
              <a:path w="5102225">
                <a:moveTo>
                  <a:pt x="5101971" y="0"/>
                </a:moveTo>
                <a:lnTo>
                  <a:pt x="0" y="0"/>
                </a:lnTo>
              </a:path>
            </a:pathLst>
          </a:custGeom>
          <a:ln w="12192">
            <a:solidFill>
              <a:srgbClr val="EC7C30"/>
            </a:solidFill>
          </a:ln>
        </p:spPr>
        <p:txBody>
          <a:bodyPr wrap="square" lIns="0" tIns="0" rIns="0" bIns="0" rtlCol="0"/>
          <a:lstStyle/>
          <a:p>
            <a:endParaRPr/>
          </a:p>
        </p:txBody>
      </p:sp>
      <p:sp>
        <p:nvSpPr>
          <p:cNvPr id="7" name="object 7"/>
          <p:cNvSpPr txBox="1"/>
          <p:nvPr/>
        </p:nvSpPr>
        <p:spPr>
          <a:xfrm>
            <a:off x="1172057" y="2099919"/>
            <a:ext cx="4220845" cy="3386454"/>
          </a:xfrm>
          <a:prstGeom prst="rect">
            <a:avLst/>
          </a:prstGeom>
        </p:spPr>
        <p:txBody>
          <a:bodyPr vert="horz" wrap="square" lIns="0" tIns="99060" rIns="0" bIns="0" rtlCol="0">
            <a:spAutoFit/>
          </a:bodyPr>
          <a:lstStyle/>
          <a:p>
            <a:pPr marL="241300" indent="-228600">
              <a:lnSpc>
                <a:spcPct val="100000"/>
              </a:lnSpc>
              <a:spcBef>
                <a:spcPts val="780"/>
              </a:spcBef>
              <a:buClr>
                <a:srgbClr val="FF0000"/>
              </a:buClr>
              <a:buFont typeface="Courier New"/>
              <a:buChar char="o"/>
              <a:tabLst>
                <a:tab pos="241300" algn="l"/>
              </a:tabLst>
            </a:pPr>
            <a:r>
              <a:rPr sz="2600" b="1" dirty="0">
                <a:solidFill>
                  <a:srgbClr val="FFFFFF"/>
                </a:solidFill>
                <a:latin typeface="Calibri"/>
                <a:cs typeface="Calibri"/>
              </a:rPr>
              <a:t>Sudden</a:t>
            </a:r>
            <a:r>
              <a:rPr sz="2600" b="1" spc="-40" dirty="0">
                <a:solidFill>
                  <a:srgbClr val="FFFFFF"/>
                </a:solidFill>
                <a:latin typeface="Calibri"/>
                <a:cs typeface="Calibri"/>
              </a:rPr>
              <a:t> </a:t>
            </a:r>
            <a:r>
              <a:rPr sz="2600" b="1" dirty="0">
                <a:solidFill>
                  <a:srgbClr val="FFFFFF"/>
                </a:solidFill>
                <a:latin typeface="Calibri"/>
                <a:cs typeface="Calibri"/>
              </a:rPr>
              <a:t>pain</a:t>
            </a:r>
            <a:r>
              <a:rPr sz="2600" b="1" spc="-45" dirty="0">
                <a:solidFill>
                  <a:srgbClr val="FFFFFF"/>
                </a:solidFill>
                <a:latin typeface="Calibri"/>
                <a:cs typeface="Calibri"/>
              </a:rPr>
              <a:t> </a:t>
            </a:r>
            <a:r>
              <a:rPr sz="2600" b="1" dirty="0">
                <a:solidFill>
                  <a:srgbClr val="FFFFFF"/>
                </a:solidFill>
                <a:latin typeface="Calibri"/>
                <a:cs typeface="Calibri"/>
              </a:rPr>
              <a:t>over</a:t>
            </a:r>
            <a:r>
              <a:rPr sz="2600" b="1" spc="-70" dirty="0">
                <a:solidFill>
                  <a:srgbClr val="FFFFFF"/>
                </a:solidFill>
                <a:latin typeface="Calibri"/>
                <a:cs typeface="Calibri"/>
              </a:rPr>
              <a:t> </a:t>
            </a:r>
            <a:r>
              <a:rPr sz="2600" b="1" dirty="0">
                <a:solidFill>
                  <a:srgbClr val="FFFFFF"/>
                </a:solidFill>
                <a:latin typeface="Calibri"/>
                <a:cs typeface="Calibri"/>
              </a:rPr>
              <a:t>the</a:t>
            </a:r>
            <a:r>
              <a:rPr sz="2600" b="1" spc="-45" dirty="0">
                <a:solidFill>
                  <a:srgbClr val="FFFFFF"/>
                </a:solidFill>
                <a:latin typeface="Calibri"/>
                <a:cs typeface="Calibri"/>
              </a:rPr>
              <a:t> </a:t>
            </a:r>
            <a:r>
              <a:rPr sz="2600" b="1" spc="-10" dirty="0">
                <a:solidFill>
                  <a:srgbClr val="FFFFFF"/>
                </a:solidFill>
                <a:latin typeface="Calibri"/>
                <a:cs typeface="Calibri"/>
              </a:rPr>
              <a:t>hernia</a:t>
            </a:r>
            <a:endParaRPr sz="2600">
              <a:latin typeface="Calibri"/>
              <a:cs typeface="Calibri"/>
            </a:endParaRPr>
          </a:p>
          <a:p>
            <a:pPr marL="241300" marR="632460" indent="-229235">
              <a:lnSpc>
                <a:spcPts val="2810"/>
              </a:lnSpc>
              <a:spcBef>
                <a:spcPts val="1040"/>
              </a:spcBef>
              <a:buClr>
                <a:srgbClr val="FF0000"/>
              </a:buClr>
              <a:buFont typeface="Courier New"/>
              <a:buChar char="o"/>
              <a:tabLst>
                <a:tab pos="241300" algn="l"/>
              </a:tabLst>
            </a:pPr>
            <a:r>
              <a:rPr sz="2600" b="1" dirty="0">
                <a:solidFill>
                  <a:srgbClr val="FFFFFF"/>
                </a:solidFill>
                <a:latin typeface="Calibri"/>
                <a:cs typeface="Calibri"/>
              </a:rPr>
              <a:t>Then</a:t>
            </a:r>
            <a:r>
              <a:rPr sz="2600" b="1" spc="-100" dirty="0">
                <a:solidFill>
                  <a:srgbClr val="FFFFFF"/>
                </a:solidFill>
                <a:latin typeface="Calibri"/>
                <a:cs typeface="Calibri"/>
              </a:rPr>
              <a:t> </a:t>
            </a:r>
            <a:r>
              <a:rPr sz="2600" b="1" spc="-10" dirty="0">
                <a:solidFill>
                  <a:srgbClr val="FFFFFF"/>
                </a:solidFill>
                <a:latin typeface="Calibri"/>
                <a:cs typeface="Calibri"/>
              </a:rPr>
              <a:t>generalized</a:t>
            </a:r>
            <a:r>
              <a:rPr sz="2600" b="1" spc="-80" dirty="0">
                <a:solidFill>
                  <a:srgbClr val="FFFFFF"/>
                </a:solidFill>
                <a:latin typeface="Calibri"/>
                <a:cs typeface="Calibri"/>
              </a:rPr>
              <a:t> </a:t>
            </a:r>
            <a:r>
              <a:rPr sz="2600" b="1" spc="-10" dirty="0">
                <a:solidFill>
                  <a:srgbClr val="FFFFFF"/>
                </a:solidFill>
                <a:latin typeface="Calibri"/>
                <a:cs typeface="Calibri"/>
              </a:rPr>
              <a:t>colicky </a:t>
            </a:r>
            <a:r>
              <a:rPr sz="2600" b="1" dirty="0">
                <a:solidFill>
                  <a:srgbClr val="FFFFFF"/>
                </a:solidFill>
                <a:latin typeface="Calibri"/>
                <a:cs typeface="Calibri"/>
              </a:rPr>
              <a:t>abdominal</a:t>
            </a:r>
            <a:r>
              <a:rPr sz="2600" b="1" spc="-55" dirty="0">
                <a:solidFill>
                  <a:srgbClr val="FFFFFF"/>
                </a:solidFill>
                <a:latin typeface="Calibri"/>
                <a:cs typeface="Calibri"/>
              </a:rPr>
              <a:t> </a:t>
            </a:r>
            <a:r>
              <a:rPr sz="2600" b="1" spc="-20" dirty="0">
                <a:solidFill>
                  <a:srgbClr val="FFFFFF"/>
                </a:solidFill>
                <a:latin typeface="Calibri"/>
                <a:cs typeface="Calibri"/>
              </a:rPr>
              <a:t>pain</a:t>
            </a:r>
            <a:endParaRPr sz="2600">
              <a:latin typeface="Calibri"/>
              <a:cs typeface="Calibri"/>
            </a:endParaRPr>
          </a:p>
          <a:p>
            <a:pPr marL="241300" indent="-228600">
              <a:lnSpc>
                <a:spcPct val="100000"/>
              </a:lnSpc>
              <a:spcBef>
                <a:spcPts val="650"/>
              </a:spcBef>
              <a:buClr>
                <a:srgbClr val="FF0000"/>
              </a:buClr>
              <a:buFont typeface="Courier New"/>
              <a:buChar char="o"/>
              <a:tabLst>
                <a:tab pos="241300" algn="l"/>
              </a:tabLst>
            </a:pPr>
            <a:r>
              <a:rPr sz="2600" b="1" dirty="0">
                <a:solidFill>
                  <a:srgbClr val="FFFFFF"/>
                </a:solidFill>
                <a:latin typeface="Calibri"/>
                <a:cs typeface="Calibri"/>
              </a:rPr>
              <a:t>Nausea</a:t>
            </a:r>
            <a:r>
              <a:rPr sz="2600" b="1" spc="-65" dirty="0">
                <a:solidFill>
                  <a:srgbClr val="FFFFFF"/>
                </a:solidFill>
                <a:latin typeface="Calibri"/>
                <a:cs typeface="Calibri"/>
              </a:rPr>
              <a:t> </a:t>
            </a:r>
            <a:r>
              <a:rPr sz="2600" b="1" dirty="0">
                <a:solidFill>
                  <a:srgbClr val="FFFFFF"/>
                </a:solidFill>
                <a:latin typeface="Calibri"/>
                <a:cs typeface="Calibri"/>
              </a:rPr>
              <a:t>and</a:t>
            </a:r>
            <a:r>
              <a:rPr sz="2600" b="1" spc="-70" dirty="0">
                <a:solidFill>
                  <a:srgbClr val="FFFFFF"/>
                </a:solidFill>
                <a:latin typeface="Calibri"/>
                <a:cs typeface="Calibri"/>
              </a:rPr>
              <a:t> </a:t>
            </a:r>
            <a:r>
              <a:rPr sz="2600" b="1" spc="-10" dirty="0">
                <a:solidFill>
                  <a:srgbClr val="FFFFFF"/>
                </a:solidFill>
                <a:latin typeface="Calibri"/>
                <a:cs typeface="Calibri"/>
              </a:rPr>
              <a:t>vomiting</a:t>
            </a:r>
            <a:endParaRPr sz="2600">
              <a:latin typeface="Calibri"/>
              <a:cs typeface="Calibri"/>
            </a:endParaRPr>
          </a:p>
          <a:p>
            <a:pPr marL="241300" marR="5080" indent="-229235">
              <a:lnSpc>
                <a:spcPct val="90000"/>
              </a:lnSpc>
              <a:spcBef>
                <a:spcPts val="1000"/>
              </a:spcBef>
              <a:buClr>
                <a:srgbClr val="FF0000"/>
              </a:buClr>
              <a:buFont typeface="Courier New"/>
              <a:buChar char="o"/>
              <a:tabLst>
                <a:tab pos="241300" algn="l"/>
              </a:tabLst>
            </a:pPr>
            <a:r>
              <a:rPr sz="2600" b="1" dirty="0">
                <a:solidFill>
                  <a:srgbClr val="FFFFFF"/>
                </a:solidFill>
                <a:latin typeface="Calibri"/>
                <a:cs typeface="Calibri"/>
              </a:rPr>
              <a:t>On</a:t>
            </a:r>
            <a:r>
              <a:rPr sz="2600" b="1" spc="-50" dirty="0">
                <a:solidFill>
                  <a:srgbClr val="FFFFFF"/>
                </a:solidFill>
                <a:latin typeface="Calibri"/>
                <a:cs typeface="Calibri"/>
              </a:rPr>
              <a:t> </a:t>
            </a:r>
            <a:r>
              <a:rPr sz="2600" b="1" spc="-10" dirty="0">
                <a:solidFill>
                  <a:srgbClr val="FFFFFF"/>
                </a:solidFill>
                <a:latin typeface="Calibri"/>
                <a:cs typeface="Calibri"/>
              </a:rPr>
              <a:t>examination</a:t>
            </a:r>
            <a:r>
              <a:rPr sz="2600" b="1" spc="-40" dirty="0">
                <a:solidFill>
                  <a:srgbClr val="FFFFFF"/>
                </a:solidFill>
                <a:latin typeface="Calibri"/>
                <a:cs typeface="Calibri"/>
              </a:rPr>
              <a:t> </a:t>
            </a:r>
            <a:r>
              <a:rPr sz="2600" b="1" dirty="0">
                <a:solidFill>
                  <a:srgbClr val="FFFFFF"/>
                </a:solidFill>
                <a:latin typeface="Calibri"/>
                <a:cs typeface="Calibri"/>
              </a:rPr>
              <a:t>the</a:t>
            </a:r>
            <a:r>
              <a:rPr sz="2600" b="1" spc="-45" dirty="0">
                <a:solidFill>
                  <a:srgbClr val="FFFFFF"/>
                </a:solidFill>
                <a:latin typeface="Calibri"/>
                <a:cs typeface="Calibri"/>
              </a:rPr>
              <a:t> </a:t>
            </a:r>
            <a:r>
              <a:rPr sz="2600" b="1" dirty="0">
                <a:solidFill>
                  <a:srgbClr val="FFFFFF"/>
                </a:solidFill>
                <a:latin typeface="Calibri"/>
                <a:cs typeface="Calibri"/>
              </a:rPr>
              <a:t>hernia</a:t>
            </a:r>
            <a:r>
              <a:rPr sz="2600" b="1" spc="-30" dirty="0">
                <a:solidFill>
                  <a:srgbClr val="FFFFFF"/>
                </a:solidFill>
                <a:latin typeface="Calibri"/>
                <a:cs typeface="Calibri"/>
              </a:rPr>
              <a:t> </a:t>
            </a:r>
            <a:r>
              <a:rPr sz="2600" b="1" spc="-25" dirty="0">
                <a:solidFill>
                  <a:srgbClr val="FFFFFF"/>
                </a:solidFill>
                <a:latin typeface="Calibri"/>
                <a:cs typeface="Calibri"/>
              </a:rPr>
              <a:t>is </a:t>
            </a:r>
            <a:r>
              <a:rPr sz="2600" b="1" dirty="0">
                <a:solidFill>
                  <a:srgbClr val="FFFFFF"/>
                </a:solidFill>
                <a:latin typeface="Calibri"/>
                <a:cs typeface="Calibri"/>
              </a:rPr>
              <a:t>tense,</a:t>
            </a:r>
            <a:r>
              <a:rPr sz="2600" b="1" spc="-110" dirty="0">
                <a:solidFill>
                  <a:srgbClr val="FFFFFF"/>
                </a:solidFill>
                <a:latin typeface="Calibri"/>
                <a:cs typeface="Calibri"/>
              </a:rPr>
              <a:t> </a:t>
            </a:r>
            <a:r>
              <a:rPr sz="2600" b="1" dirty="0">
                <a:solidFill>
                  <a:srgbClr val="FFFFFF"/>
                </a:solidFill>
                <a:latin typeface="Calibri"/>
                <a:cs typeface="Calibri"/>
              </a:rPr>
              <a:t>extremely</a:t>
            </a:r>
            <a:r>
              <a:rPr sz="2600" b="1" spc="-114" dirty="0">
                <a:solidFill>
                  <a:srgbClr val="FFFFFF"/>
                </a:solidFill>
                <a:latin typeface="Calibri"/>
                <a:cs typeface="Calibri"/>
              </a:rPr>
              <a:t> </a:t>
            </a:r>
            <a:r>
              <a:rPr sz="2600" b="1" dirty="0">
                <a:solidFill>
                  <a:srgbClr val="FFFFFF"/>
                </a:solidFill>
                <a:latin typeface="Calibri"/>
                <a:cs typeface="Calibri"/>
              </a:rPr>
              <a:t>tender</a:t>
            </a:r>
            <a:r>
              <a:rPr sz="2600" b="1" spc="-85" dirty="0">
                <a:solidFill>
                  <a:srgbClr val="FFFFFF"/>
                </a:solidFill>
                <a:latin typeface="Calibri"/>
                <a:cs typeface="Calibri"/>
              </a:rPr>
              <a:t> </a:t>
            </a:r>
            <a:r>
              <a:rPr sz="2600" b="1" spc="-25" dirty="0">
                <a:solidFill>
                  <a:srgbClr val="FFFFFF"/>
                </a:solidFill>
                <a:latin typeface="Calibri"/>
                <a:cs typeface="Calibri"/>
              </a:rPr>
              <a:t>and </a:t>
            </a:r>
            <a:r>
              <a:rPr sz="2600" b="1" dirty="0">
                <a:solidFill>
                  <a:srgbClr val="FFFFFF"/>
                </a:solidFill>
                <a:latin typeface="Calibri"/>
                <a:cs typeface="Calibri"/>
              </a:rPr>
              <a:t>irreducible,</a:t>
            </a:r>
            <a:r>
              <a:rPr sz="2600" b="1" spc="-60" dirty="0">
                <a:solidFill>
                  <a:srgbClr val="FFFFFF"/>
                </a:solidFill>
                <a:latin typeface="Calibri"/>
                <a:cs typeface="Calibri"/>
              </a:rPr>
              <a:t> </a:t>
            </a:r>
            <a:r>
              <a:rPr sz="2600" b="1" dirty="0">
                <a:solidFill>
                  <a:srgbClr val="FFFFFF"/>
                </a:solidFill>
                <a:latin typeface="Calibri"/>
                <a:cs typeface="Calibri"/>
              </a:rPr>
              <a:t>and</a:t>
            </a:r>
            <a:r>
              <a:rPr sz="2600" b="1" spc="-80" dirty="0">
                <a:solidFill>
                  <a:srgbClr val="FFFFFF"/>
                </a:solidFill>
                <a:latin typeface="Calibri"/>
                <a:cs typeface="Calibri"/>
              </a:rPr>
              <a:t> </a:t>
            </a:r>
            <a:r>
              <a:rPr sz="2600" b="1" dirty="0">
                <a:solidFill>
                  <a:srgbClr val="FFFFFF"/>
                </a:solidFill>
                <a:latin typeface="Calibri"/>
                <a:cs typeface="Calibri"/>
              </a:rPr>
              <a:t>there</a:t>
            </a:r>
            <a:r>
              <a:rPr sz="2600" b="1" spc="-75" dirty="0">
                <a:solidFill>
                  <a:srgbClr val="FFFFFF"/>
                </a:solidFill>
                <a:latin typeface="Calibri"/>
                <a:cs typeface="Calibri"/>
              </a:rPr>
              <a:t> </a:t>
            </a:r>
            <a:r>
              <a:rPr sz="2600" b="1" dirty="0">
                <a:solidFill>
                  <a:srgbClr val="FFFFFF"/>
                </a:solidFill>
                <a:latin typeface="Calibri"/>
                <a:cs typeface="Calibri"/>
              </a:rPr>
              <a:t>is</a:t>
            </a:r>
            <a:r>
              <a:rPr sz="2600" b="1" spc="-80" dirty="0">
                <a:solidFill>
                  <a:srgbClr val="FFFFFF"/>
                </a:solidFill>
                <a:latin typeface="Calibri"/>
                <a:cs typeface="Calibri"/>
              </a:rPr>
              <a:t> </a:t>
            </a:r>
            <a:r>
              <a:rPr sz="2600" b="1" spc="-25" dirty="0">
                <a:solidFill>
                  <a:srgbClr val="FFFFFF"/>
                </a:solidFill>
                <a:latin typeface="Calibri"/>
                <a:cs typeface="Calibri"/>
              </a:rPr>
              <a:t>no </a:t>
            </a:r>
            <a:r>
              <a:rPr sz="2600" b="1" dirty="0">
                <a:solidFill>
                  <a:srgbClr val="FFFFFF"/>
                </a:solidFill>
                <a:latin typeface="Calibri"/>
                <a:cs typeface="Calibri"/>
              </a:rPr>
              <a:t>expansile</a:t>
            </a:r>
            <a:r>
              <a:rPr sz="2600" b="1" spc="-90" dirty="0">
                <a:solidFill>
                  <a:srgbClr val="FFFFFF"/>
                </a:solidFill>
                <a:latin typeface="Calibri"/>
                <a:cs typeface="Calibri"/>
              </a:rPr>
              <a:t> </a:t>
            </a:r>
            <a:r>
              <a:rPr sz="2600" b="1" dirty="0">
                <a:solidFill>
                  <a:srgbClr val="FFFFFF"/>
                </a:solidFill>
                <a:latin typeface="Calibri"/>
                <a:cs typeface="Calibri"/>
              </a:rPr>
              <a:t>cough</a:t>
            </a:r>
            <a:r>
              <a:rPr sz="2600" b="1" spc="-110" dirty="0">
                <a:solidFill>
                  <a:srgbClr val="FFFFFF"/>
                </a:solidFill>
                <a:latin typeface="Calibri"/>
                <a:cs typeface="Calibri"/>
              </a:rPr>
              <a:t> </a:t>
            </a:r>
            <a:r>
              <a:rPr sz="2600" b="1" spc="-10" dirty="0">
                <a:solidFill>
                  <a:srgbClr val="FFFFFF"/>
                </a:solidFill>
                <a:latin typeface="Calibri"/>
                <a:cs typeface="Calibri"/>
              </a:rPr>
              <a:t>impulse.</a:t>
            </a:r>
            <a:endParaRPr sz="2600">
              <a:latin typeface="Calibri"/>
              <a:cs typeface="Calibri"/>
            </a:endParaRPr>
          </a:p>
        </p:txBody>
      </p:sp>
      <p:sp>
        <p:nvSpPr>
          <p:cNvPr id="8" name="object 8"/>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2291" y="1842516"/>
            <a:ext cx="3595878" cy="1062989"/>
          </a:xfrm>
          <a:prstGeom prst="rect">
            <a:avLst/>
          </a:prstGeom>
        </p:spPr>
      </p:pic>
      <p:sp>
        <p:nvSpPr>
          <p:cNvPr id="3" name="object 3"/>
          <p:cNvSpPr txBox="1">
            <a:spLocks noGrp="1"/>
          </p:cNvSpPr>
          <p:nvPr>
            <p:ph type="title"/>
          </p:nvPr>
        </p:nvSpPr>
        <p:spPr>
          <a:xfrm>
            <a:off x="1099210" y="1953209"/>
            <a:ext cx="3004820" cy="605790"/>
          </a:xfrm>
          <a:prstGeom prst="rect">
            <a:avLst/>
          </a:prstGeom>
        </p:spPr>
        <p:txBody>
          <a:bodyPr vert="horz" wrap="square" lIns="0" tIns="13335" rIns="0" bIns="0" rtlCol="0">
            <a:spAutoFit/>
          </a:bodyPr>
          <a:lstStyle/>
          <a:p>
            <a:pPr marL="12700">
              <a:lnSpc>
                <a:spcPct val="100000"/>
              </a:lnSpc>
              <a:spcBef>
                <a:spcPts val="105"/>
              </a:spcBef>
            </a:pPr>
            <a:r>
              <a:rPr sz="3800" spc="-30" dirty="0"/>
              <a:t>Richter’s</a:t>
            </a:r>
            <a:r>
              <a:rPr sz="3800" spc="-170" dirty="0"/>
              <a:t> </a:t>
            </a:r>
            <a:r>
              <a:rPr sz="3800" spc="-10" dirty="0"/>
              <a:t>hernia</a:t>
            </a:r>
            <a:endParaRPr sz="3800"/>
          </a:p>
        </p:txBody>
      </p:sp>
      <p:sp>
        <p:nvSpPr>
          <p:cNvPr id="4" name="object 4"/>
          <p:cNvSpPr txBox="1"/>
          <p:nvPr/>
        </p:nvSpPr>
        <p:spPr>
          <a:xfrm>
            <a:off x="827633" y="2706116"/>
            <a:ext cx="4220845" cy="3268979"/>
          </a:xfrm>
          <a:prstGeom prst="rect">
            <a:avLst/>
          </a:prstGeom>
        </p:spPr>
        <p:txBody>
          <a:bodyPr vert="horz" wrap="square" lIns="0" tIns="54610" rIns="0" bIns="0" rtlCol="0">
            <a:spAutoFit/>
          </a:bodyPr>
          <a:lstStyle/>
          <a:p>
            <a:pPr marL="240029" marR="5080" indent="-227329">
              <a:lnSpc>
                <a:spcPct val="90000"/>
              </a:lnSpc>
              <a:spcBef>
                <a:spcPts val="430"/>
              </a:spcBef>
              <a:buClr>
                <a:srgbClr val="FF0000"/>
              </a:buClr>
              <a:buFont typeface="Arial MT"/>
              <a:buChar char="•"/>
              <a:tabLst>
                <a:tab pos="241300" algn="l"/>
              </a:tabLst>
            </a:pPr>
            <a:r>
              <a:rPr sz="2800" b="1" dirty="0">
                <a:solidFill>
                  <a:srgbClr val="FFFFFF"/>
                </a:solidFill>
                <a:latin typeface="Calibri"/>
                <a:cs typeface="Calibri"/>
              </a:rPr>
              <a:t>Is</a:t>
            </a:r>
            <a:r>
              <a:rPr sz="2800" b="1" spc="-50" dirty="0">
                <a:solidFill>
                  <a:srgbClr val="FFFFFF"/>
                </a:solidFill>
                <a:latin typeface="Calibri"/>
                <a:cs typeface="Calibri"/>
              </a:rPr>
              <a:t> </a:t>
            </a:r>
            <a:r>
              <a:rPr sz="2800" b="1" dirty="0">
                <a:solidFill>
                  <a:srgbClr val="FFFFFF"/>
                </a:solidFill>
                <a:latin typeface="Calibri"/>
                <a:cs typeface="Calibri"/>
              </a:rPr>
              <a:t>a</a:t>
            </a:r>
            <a:r>
              <a:rPr sz="2800" b="1" spc="-30" dirty="0">
                <a:solidFill>
                  <a:srgbClr val="FFFFFF"/>
                </a:solidFill>
                <a:latin typeface="Calibri"/>
                <a:cs typeface="Calibri"/>
              </a:rPr>
              <a:t> </a:t>
            </a:r>
            <a:r>
              <a:rPr sz="2800" b="1" dirty="0">
                <a:solidFill>
                  <a:srgbClr val="FFFFFF"/>
                </a:solidFill>
                <a:latin typeface="Calibri"/>
                <a:cs typeface="Calibri"/>
              </a:rPr>
              <a:t>hernia</a:t>
            </a:r>
            <a:r>
              <a:rPr sz="2800" b="1" spc="-25" dirty="0">
                <a:solidFill>
                  <a:srgbClr val="FFFFFF"/>
                </a:solidFill>
                <a:latin typeface="Calibri"/>
                <a:cs typeface="Calibri"/>
              </a:rPr>
              <a:t> </a:t>
            </a:r>
            <a:r>
              <a:rPr sz="2800" b="1" dirty="0">
                <a:solidFill>
                  <a:srgbClr val="FFFFFF"/>
                </a:solidFill>
                <a:latin typeface="Calibri"/>
                <a:cs typeface="Calibri"/>
              </a:rPr>
              <a:t>in</a:t>
            </a:r>
            <a:r>
              <a:rPr sz="2800" b="1" spc="-40" dirty="0">
                <a:solidFill>
                  <a:srgbClr val="FFFFFF"/>
                </a:solidFill>
                <a:latin typeface="Calibri"/>
                <a:cs typeface="Calibri"/>
              </a:rPr>
              <a:t> </a:t>
            </a:r>
            <a:r>
              <a:rPr sz="2800" b="1" dirty="0">
                <a:solidFill>
                  <a:srgbClr val="FFFFFF"/>
                </a:solidFill>
                <a:latin typeface="Calibri"/>
                <a:cs typeface="Calibri"/>
              </a:rPr>
              <a:t>which</a:t>
            </a:r>
            <a:r>
              <a:rPr sz="2800" b="1" spc="-40" dirty="0">
                <a:solidFill>
                  <a:srgbClr val="FFFFFF"/>
                </a:solidFill>
                <a:latin typeface="Calibri"/>
                <a:cs typeface="Calibri"/>
              </a:rPr>
              <a:t> </a:t>
            </a:r>
            <a:r>
              <a:rPr sz="2800" b="1" dirty="0">
                <a:solidFill>
                  <a:srgbClr val="FFFFFF"/>
                </a:solidFill>
                <a:latin typeface="Calibri"/>
                <a:cs typeface="Calibri"/>
              </a:rPr>
              <a:t>the</a:t>
            </a:r>
            <a:r>
              <a:rPr sz="2800" b="1" spc="-30" dirty="0">
                <a:solidFill>
                  <a:srgbClr val="FFFFFF"/>
                </a:solidFill>
                <a:latin typeface="Calibri"/>
                <a:cs typeface="Calibri"/>
              </a:rPr>
              <a:t> </a:t>
            </a:r>
            <a:r>
              <a:rPr sz="2800" b="1" spc="-25" dirty="0">
                <a:solidFill>
                  <a:srgbClr val="FFFFFF"/>
                </a:solidFill>
                <a:latin typeface="Calibri"/>
                <a:cs typeface="Calibri"/>
              </a:rPr>
              <a:t>sac 	</a:t>
            </a:r>
            <a:r>
              <a:rPr sz="2800" b="1" dirty="0">
                <a:solidFill>
                  <a:srgbClr val="FFFFFF"/>
                </a:solidFill>
                <a:latin typeface="Calibri"/>
                <a:cs typeface="Calibri"/>
              </a:rPr>
              <a:t>contains</a:t>
            </a:r>
            <a:r>
              <a:rPr sz="2800" b="1" spc="-75" dirty="0">
                <a:solidFill>
                  <a:srgbClr val="FFFFFF"/>
                </a:solidFill>
                <a:latin typeface="Calibri"/>
                <a:cs typeface="Calibri"/>
              </a:rPr>
              <a:t> </a:t>
            </a:r>
            <a:r>
              <a:rPr sz="2800" b="1" dirty="0">
                <a:solidFill>
                  <a:srgbClr val="FFFFFF"/>
                </a:solidFill>
                <a:latin typeface="Calibri"/>
                <a:cs typeface="Calibri"/>
              </a:rPr>
              <a:t>only</a:t>
            </a:r>
            <a:r>
              <a:rPr sz="2800" b="1" spc="-60" dirty="0">
                <a:solidFill>
                  <a:srgbClr val="FFFFFF"/>
                </a:solidFill>
                <a:latin typeface="Calibri"/>
                <a:cs typeface="Calibri"/>
              </a:rPr>
              <a:t> </a:t>
            </a:r>
            <a:r>
              <a:rPr sz="2800" b="1" dirty="0">
                <a:solidFill>
                  <a:srgbClr val="FFFFFF"/>
                </a:solidFill>
                <a:latin typeface="Calibri"/>
                <a:cs typeface="Calibri"/>
              </a:rPr>
              <a:t>a</a:t>
            </a:r>
            <a:r>
              <a:rPr sz="2800" b="1" spc="-55" dirty="0">
                <a:solidFill>
                  <a:srgbClr val="FFFFFF"/>
                </a:solidFill>
                <a:latin typeface="Calibri"/>
                <a:cs typeface="Calibri"/>
              </a:rPr>
              <a:t> </a:t>
            </a:r>
            <a:r>
              <a:rPr sz="2800" b="1" dirty="0">
                <a:solidFill>
                  <a:srgbClr val="FFFFFF"/>
                </a:solidFill>
                <a:latin typeface="Calibri"/>
                <a:cs typeface="Calibri"/>
              </a:rPr>
              <a:t>portion</a:t>
            </a:r>
            <a:r>
              <a:rPr sz="2800" b="1" spc="-60" dirty="0">
                <a:solidFill>
                  <a:srgbClr val="FFFFFF"/>
                </a:solidFill>
                <a:latin typeface="Calibri"/>
                <a:cs typeface="Calibri"/>
              </a:rPr>
              <a:t> </a:t>
            </a:r>
            <a:r>
              <a:rPr sz="2800" b="1" spc="-25" dirty="0">
                <a:solidFill>
                  <a:srgbClr val="FFFFFF"/>
                </a:solidFill>
                <a:latin typeface="Calibri"/>
                <a:cs typeface="Calibri"/>
              </a:rPr>
              <a:t>of 	</a:t>
            </a:r>
            <a:r>
              <a:rPr sz="2800" b="1" dirty="0">
                <a:solidFill>
                  <a:srgbClr val="FFFFFF"/>
                </a:solidFill>
                <a:latin typeface="Calibri"/>
                <a:cs typeface="Calibri"/>
              </a:rPr>
              <a:t>the</a:t>
            </a:r>
            <a:r>
              <a:rPr sz="2800" b="1" spc="-50" dirty="0">
                <a:solidFill>
                  <a:srgbClr val="FFFFFF"/>
                </a:solidFill>
                <a:latin typeface="Calibri"/>
                <a:cs typeface="Calibri"/>
              </a:rPr>
              <a:t> </a:t>
            </a:r>
            <a:r>
              <a:rPr sz="2800" b="1" spc="-20" dirty="0">
                <a:solidFill>
                  <a:srgbClr val="FFFFFF"/>
                </a:solidFill>
                <a:latin typeface="Calibri"/>
                <a:cs typeface="Calibri"/>
              </a:rPr>
              <a:t>circumference</a:t>
            </a:r>
            <a:r>
              <a:rPr sz="2800" b="1" spc="-25" dirty="0">
                <a:solidFill>
                  <a:srgbClr val="FFFFFF"/>
                </a:solidFill>
                <a:latin typeface="Calibri"/>
                <a:cs typeface="Calibri"/>
              </a:rPr>
              <a:t> </a:t>
            </a:r>
            <a:r>
              <a:rPr sz="2800" b="1" dirty="0">
                <a:solidFill>
                  <a:srgbClr val="FFFFFF"/>
                </a:solidFill>
                <a:latin typeface="Calibri"/>
                <a:cs typeface="Calibri"/>
              </a:rPr>
              <a:t>of</a:t>
            </a:r>
            <a:r>
              <a:rPr sz="2800" b="1" spc="-45" dirty="0">
                <a:solidFill>
                  <a:srgbClr val="FFFFFF"/>
                </a:solidFill>
                <a:latin typeface="Calibri"/>
                <a:cs typeface="Calibri"/>
              </a:rPr>
              <a:t> </a:t>
            </a:r>
            <a:r>
              <a:rPr sz="2800" b="1" spc="-25" dirty="0">
                <a:solidFill>
                  <a:srgbClr val="FFFFFF"/>
                </a:solidFill>
                <a:latin typeface="Calibri"/>
                <a:cs typeface="Calibri"/>
              </a:rPr>
              <a:t>the 	</a:t>
            </a:r>
            <a:r>
              <a:rPr sz="2800" b="1" spc="-10" dirty="0">
                <a:solidFill>
                  <a:srgbClr val="FFFFFF"/>
                </a:solidFill>
                <a:latin typeface="Calibri"/>
                <a:cs typeface="Calibri"/>
              </a:rPr>
              <a:t>intestine</a:t>
            </a:r>
            <a:r>
              <a:rPr sz="2800" b="1" spc="-90" dirty="0">
                <a:solidFill>
                  <a:srgbClr val="FFFFFF"/>
                </a:solidFill>
                <a:latin typeface="Calibri"/>
                <a:cs typeface="Calibri"/>
              </a:rPr>
              <a:t> </a:t>
            </a:r>
            <a:r>
              <a:rPr sz="2800" b="1" dirty="0">
                <a:solidFill>
                  <a:srgbClr val="FFFFFF"/>
                </a:solidFill>
                <a:latin typeface="Calibri"/>
                <a:cs typeface="Calibri"/>
              </a:rPr>
              <a:t>(usually</a:t>
            </a:r>
            <a:r>
              <a:rPr sz="2800" b="1" spc="-114" dirty="0">
                <a:solidFill>
                  <a:srgbClr val="FFFFFF"/>
                </a:solidFill>
                <a:latin typeface="Calibri"/>
                <a:cs typeface="Calibri"/>
              </a:rPr>
              <a:t> </a:t>
            </a:r>
            <a:r>
              <a:rPr sz="2800" b="1" spc="-10" dirty="0">
                <a:solidFill>
                  <a:srgbClr val="FFFFFF"/>
                </a:solidFill>
                <a:latin typeface="Calibri"/>
                <a:cs typeface="Calibri"/>
              </a:rPr>
              <a:t>small 	intestine)</a:t>
            </a:r>
            <a:endParaRPr sz="2800">
              <a:latin typeface="Calibri"/>
              <a:cs typeface="Calibri"/>
            </a:endParaRPr>
          </a:p>
          <a:p>
            <a:pPr marL="240029" marR="798195" indent="-227329">
              <a:lnSpc>
                <a:spcPct val="90000"/>
              </a:lnSpc>
              <a:spcBef>
                <a:spcPts val="1010"/>
              </a:spcBef>
              <a:buClr>
                <a:srgbClr val="FF0000"/>
              </a:buClr>
              <a:buFont typeface="Arial MT"/>
              <a:buChar char="•"/>
              <a:tabLst>
                <a:tab pos="241300" algn="l"/>
              </a:tabLst>
            </a:pPr>
            <a:r>
              <a:rPr sz="2800" b="1" dirty="0">
                <a:solidFill>
                  <a:srgbClr val="FFFFFF"/>
                </a:solidFill>
                <a:latin typeface="Calibri"/>
                <a:cs typeface="Calibri"/>
              </a:rPr>
              <a:t>It</a:t>
            </a:r>
            <a:r>
              <a:rPr sz="2800" b="1" spc="-50" dirty="0">
                <a:solidFill>
                  <a:srgbClr val="FFFFFF"/>
                </a:solidFill>
                <a:latin typeface="Calibri"/>
                <a:cs typeface="Calibri"/>
              </a:rPr>
              <a:t> </a:t>
            </a:r>
            <a:r>
              <a:rPr sz="2800" b="1" dirty="0">
                <a:solidFill>
                  <a:srgbClr val="FFFFFF"/>
                </a:solidFill>
                <a:latin typeface="Calibri"/>
                <a:cs typeface="Calibri"/>
              </a:rPr>
              <a:t>usually</a:t>
            </a:r>
            <a:r>
              <a:rPr sz="2800" b="1" spc="-50" dirty="0">
                <a:solidFill>
                  <a:srgbClr val="FFFFFF"/>
                </a:solidFill>
                <a:latin typeface="Calibri"/>
                <a:cs typeface="Calibri"/>
              </a:rPr>
              <a:t> </a:t>
            </a:r>
            <a:r>
              <a:rPr sz="2800" b="1" spc="-10" dirty="0">
                <a:solidFill>
                  <a:srgbClr val="FFFFFF"/>
                </a:solidFill>
                <a:latin typeface="Calibri"/>
                <a:cs typeface="Calibri"/>
              </a:rPr>
              <a:t>complicates 	femoral</a:t>
            </a:r>
            <a:r>
              <a:rPr sz="2800" b="1" spc="-100" dirty="0">
                <a:solidFill>
                  <a:srgbClr val="FFFFFF"/>
                </a:solidFill>
                <a:latin typeface="Calibri"/>
                <a:cs typeface="Calibri"/>
              </a:rPr>
              <a:t> </a:t>
            </a:r>
            <a:r>
              <a:rPr sz="2800" b="1" dirty="0">
                <a:solidFill>
                  <a:srgbClr val="FFFFFF"/>
                </a:solidFill>
                <a:latin typeface="Calibri"/>
                <a:cs typeface="Calibri"/>
              </a:rPr>
              <a:t>and,</a:t>
            </a:r>
            <a:r>
              <a:rPr sz="2800" b="1" spc="-90" dirty="0">
                <a:solidFill>
                  <a:srgbClr val="FFFFFF"/>
                </a:solidFill>
                <a:latin typeface="Calibri"/>
                <a:cs typeface="Calibri"/>
              </a:rPr>
              <a:t> </a:t>
            </a:r>
            <a:r>
              <a:rPr sz="2800" b="1" spc="-10" dirty="0">
                <a:solidFill>
                  <a:srgbClr val="FFFFFF"/>
                </a:solidFill>
                <a:latin typeface="Calibri"/>
                <a:cs typeface="Calibri"/>
              </a:rPr>
              <a:t>rarely, 	obturator</a:t>
            </a:r>
            <a:r>
              <a:rPr sz="2800" b="1" spc="-135" dirty="0">
                <a:solidFill>
                  <a:srgbClr val="FFFFFF"/>
                </a:solidFill>
                <a:latin typeface="Calibri"/>
                <a:cs typeface="Calibri"/>
              </a:rPr>
              <a:t> </a:t>
            </a:r>
            <a:r>
              <a:rPr sz="2800" b="1" spc="-10" dirty="0">
                <a:solidFill>
                  <a:srgbClr val="FFFFFF"/>
                </a:solidFill>
                <a:latin typeface="Calibri"/>
                <a:cs typeface="Calibri"/>
              </a:rPr>
              <a:t>hernias.</a:t>
            </a:r>
            <a:endParaRPr sz="2800">
              <a:latin typeface="Calibri"/>
              <a:cs typeface="Calibri"/>
            </a:endParaRPr>
          </a:p>
        </p:txBody>
      </p:sp>
      <p:grpSp>
        <p:nvGrpSpPr>
          <p:cNvPr id="5" name="object 5"/>
          <p:cNvGrpSpPr/>
          <p:nvPr/>
        </p:nvGrpSpPr>
        <p:grpSpPr>
          <a:xfrm>
            <a:off x="120395" y="109726"/>
            <a:ext cx="11951335" cy="6638925"/>
            <a:chOff x="120395" y="109726"/>
            <a:chExt cx="11951335" cy="6638925"/>
          </a:xfrm>
        </p:grpSpPr>
        <p:pic>
          <p:nvPicPr>
            <p:cNvPr id="6" name="object 6"/>
            <p:cNvPicPr/>
            <p:nvPr/>
          </p:nvPicPr>
          <p:blipFill>
            <a:blip r:embed="rId3" cstate="print"/>
            <a:stretch>
              <a:fillRect/>
            </a:stretch>
          </p:blipFill>
          <p:spPr>
            <a:xfrm>
              <a:off x="6736079" y="2077212"/>
              <a:ext cx="5036820" cy="2627376"/>
            </a:xfrm>
            <a:prstGeom prst="rect">
              <a:avLst/>
            </a:prstGeom>
          </p:spPr>
        </p:pic>
        <p:sp>
          <p:nvSpPr>
            <p:cNvPr id="7" name="object 7"/>
            <p:cNvSpPr/>
            <p:nvPr/>
          </p:nvSpPr>
          <p:spPr>
            <a:xfrm>
              <a:off x="126491"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 w="11939270" h="6626859">
                  <a:moveTo>
                    <a:pt x="475488" y="5506213"/>
                  </a:moveTo>
                  <a:lnTo>
                    <a:pt x="11463528" y="5506213"/>
                  </a:lnTo>
                  <a:lnTo>
                    <a:pt x="11463528" y="1043941"/>
                  </a:lnTo>
                  <a:lnTo>
                    <a:pt x="475488" y="1043941"/>
                  </a:lnTo>
                  <a:lnTo>
                    <a:pt x="475488" y="5506213"/>
                  </a:lnTo>
                  <a:close/>
                </a:path>
              </a:pathLst>
            </a:custGeom>
            <a:ln w="12192">
              <a:solidFill>
                <a:srgbClr val="EC7C30"/>
              </a:solidFill>
            </a:ln>
          </p:spPr>
          <p:txBody>
            <a:bodyPr wrap="square" lIns="0" tIns="0" rIns="0" bIns="0" rtlCol="0"/>
            <a:lstStyle/>
            <a:p>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2103" y="1749551"/>
            <a:ext cx="4718685" cy="0"/>
          </a:xfrm>
          <a:custGeom>
            <a:avLst/>
            <a:gdLst/>
            <a:ahLst/>
            <a:cxnLst/>
            <a:rect l="l" t="t" r="r" b="b"/>
            <a:pathLst>
              <a:path w="4718685">
                <a:moveTo>
                  <a:pt x="4718304" y="0"/>
                </a:moveTo>
                <a:lnTo>
                  <a:pt x="0" y="0"/>
                </a:lnTo>
              </a:path>
            </a:pathLst>
          </a:custGeom>
          <a:ln w="12192">
            <a:solidFill>
              <a:srgbClr val="EC7C30"/>
            </a:solidFill>
          </a:ln>
        </p:spPr>
        <p:txBody>
          <a:bodyPr wrap="square" lIns="0" tIns="0" rIns="0" bIns="0" rtlCol="0"/>
          <a:lstStyle/>
          <a:p>
            <a:endParaRPr/>
          </a:p>
        </p:txBody>
      </p:sp>
      <p:sp>
        <p:nvSpPr>
          <p:cNvPr id="3" name="object 3"/>
          <p:cNvSpPr txBox="1"/>
          <p:nvPr/>
        </p:nvSpPr>
        <p:spPr>
          <a:xfrm>
            <a:off x="976680" y="1877060"/>
            <a:ext cx="4229735" cy="3140710"/>
          </a:xfrm>
          <a:prstGeom prst="rect">
            <a:avLst/>
          </a:prstGeom>
        </p:spPr>
        <p:txBody>
          <a:bodyPr vert="horz" wrap="square" lIns="0" tIns="54610" rIns="0" bIns="0" rtlCol="0">
            <a:spAutoFit/>
          </a:bodyPr>
          <a:lstStyle/>
          <a:p>
            <a:pPr marL="241300" marR="5080" indent="-228600">
              <a:lnSpc>
                <a:spcPct val="90000"/>
              </a:lnSpc>
              <a:spcBef>
                <a:spcPts val="430"/>
              </a:spcBef>
              <a:buClr>
                <a:srgbClr val="FF0000"/>
              </a:buClr>
              <a:buFont typeface="Courier New"/>
              <a:buChar char="o"/>
              <a:tabLst>
                <a:tab pos="241300" algn="l"/>
              </a:tabLst>
            </a:pPr>
            <a:r>
              <a:rPr sz="2800" b="1" dirty="0">
                <a:solidFill>
                  <a:srgbClr val="FFFFFF"/>
                </a:solidFill>
                <a:latin typeface="Calibri"/>
                <a:cs typeface="Calibri"/>
              </a:rPr>
              <a:t>The</a:t>
            </a:r>
            <a:r>
              <a:rPr sz="2800" b="1" spc="-50" dirty="0">
                <a:solidFill>
                  <a:srgbClr val="FFFFFF"/>
                </a:solidFill>
                <a:latin typeface="Calibri"/>
                <a:cs typeface="Calibri"/>
              </a:rPr>
              <a:t> </a:t>
            </a:r>
            <a:r>
              <a:rPr sz="2800" b="1" dirty="0">
                <a:solidFill>
                  <a:srgbClr val="FFFFFF"/>
                </a:solidFill>
                <a:latin typeface="Calibri"/>
                <a:cs typeface="Calibri"/>
              </a:rPr>
              <a:t>local</a:t>
            </a:r>
            <a:r>
              <a:rPr sz="2800" b="1" spc="-35" dirty="0">
                <a:solidFill>
                  <a:srgbClr val="FFFFFF"/>
                </a:solidFill>
                <a:latin typeface="Calibri"/>
                <a:cs typeface="Calibri"/>
              </a:rPr>
              <a:t> </a:t>
            </a:r>
            <a:r>
              <a:rPr sz="2800" b="1" dirty="0">
                <a:solidFill>
                  <a:srgbClr val="FFFFFF"/>
                </a:solidFill>
                <a:latin typeface="Calibri"/>
                <a:cs typeface="Calibri"/>
              </a:rPr>
              <a:t>signs</a:t>
            </a:r>
            <a:r>
              <a:rPr sz="2800" b="1" spc="-35" dirty="0">
                <a:solidFill>
                  <a:srgbClr val="FFFFFF"/>
                </a:solidFill>
                <a:latin typeface="Calibri"/>
                <a:cs typeface="Calibri"/>
              </a:rPr>
              <a:t> </a:t>
            </a:r>
            <a:r>
              <a:rPr sz="2800" b="1" spc="-25" dirty="0">
                <a:solidFill>
                  <a:srgbClr val="FFFFFF"/>
                </a:solidFill>
                <a:latin typeface="Calibri"/>
                <a:cs typeface="Calibri"/>
              </a:rPr>
              <a:t>of </a:t>
            </a:r>
            <a:r>
              <a:rPr sz="2800" b="1" spc="-10" dirty="0">
                <a:solidFill>
                  <a:srgbClr val="FFFFFF"/>
                </a:solidFill>
                <a:latin typeface="Calibri"/>
                <a:cs typeface="Calibri"/>
              </a:rPr>
              <a:t>strangulation</a:t>
            </a:r>
            <a:r>
              <a:rPr sz="2800" b="1" spc="-95" dirty="0">
                <a:solidFill>
                  <a:srgbClr val="FFFFFF"/>
                </a:solidFill>
                <a:latin typeface="Calibri"/>
                <a:cs typeface="Calibri"/>
              </a:rPr>
              <a:t> </a:t>
            </a:r>
            <a:r>
              <a:rPr sz="2800" b="1" dirty="0">
                <a:solidFill>
                  <a:srgbClr val="FFFFFF"/>
                </a:solidFill>
                <a:latin typeface="Calibri"/>
                <a:cs typeface="Calibri"/>
              </a:rPr>
              <a:t>are</a:t>
            </a:r>
            <a:r>
              <a:rPr sz="2800" b="1" spc="-100" dirty="0">
                <a:solidFill>
                  <a:srgbClr val="FFFFFF"/>
                </a:solidFill>
                <a:latin typeface="Calibri"/>
                <a:cs typeface="Calibri"/>
              </a:rPr>
              <a:t> </a:t>
            </a:r>
            <a:r>
              <a:rPr sz="2800" b="1" dirty="0">
                <a:solidFill>
                  <a:srgbClr val="FFFFFF"/>
                </a:solidFill>
                <a:latin typeface="Calibri"/>
                <a:cs typeface="Calibri"/>
              </a:rPr>
              <a:t>often</a:t>
            </a:r>
            <a:r>
              <a:rPr sz="2800" b="1" spc="-110" dirty="0">
                <a:solidFill>
                  <a:srgbClr val="FFFFFF"/>
                </a:solidFill>
                <a:latin typeface="Calibri"/>
                <a:cs typeface="Calibri"/>
              </a:rPr>
              <a:t> </a:t>
            </a:r>
            <a:r>
              <a:rPr sz="2800" b="1" spc="-25" dirty="0">
                <a:solidFill>
                  <a:srgbClr val="FFFFFF"/>
                </a:solidFill>
                <a:latin typeface="Calibri"/>
                <a:cs typeface="Calibri"/>
              </a:rPr>
              <a:t>not </a:t>
            </a:r>
            <a:r>
              <a:rPr sz="2800" b="1" dirty="0">
                <a:solidFill>
                  <a:srgbClr val="FFFFFF"/>
                </a:solidFill>
                <a:latin typeface="Calibri"/>
                <a:cs typeface="Calibri"/>
              </a:rPr>
              <a:t>obvious,</a:t>
            </a:r>
            <a:r>
              <a:rPr sz="2800" b="1" spc="-80" dirty="0">
                <a:solidFill>
                  <a:srgbClr val="FFFFFF"/>
                </a:solidFill>
                <a:latin typeface="Calibri"/>
                <a:cs typeface="Calibri"/>
              </a:rPr>
              <a:t> </a:t>
            </a:r>
            <a:r>
              <a:rPr sz="2800" b="1" dirty="0">
                <a:solidFill>
                  <a:srgbClr val="FFFFFF"/>
                </a:solidFill>
                <a:latin typeface="Calibri"/>
                <a:cs typeface="Calibri"/>
              </a:rPr>
              <a:t>the</a:t>
            </a:r>
            <a:r>
              <a:rPr sz="2800" b="1" spc="-80" dirty="0">
                <a:solidFill>
                  <a:srgbClr val="FFFFFF"/>
                </a:solidFill>
                <a:latin typeface="Calibri"/>
                <a:cs typeface="Calibri"/>
              </a:rPr>
              <a:t> </a:t>
            </a:r>
            <a:r>
              <a:rPr sz="2800" b="1" dirty="0">
                <a:solidFill>
                  <a:srgbClr val="FFFFFF"/>
                </a:solidFill>
                <a:latin typeface="Calibri"/>
                <a:cs typeface="Calibri"/>
              </a:rPr>
              <a:t>patient</a:t>
            </a:r>
            <a:r>
              <a:rPr sz="2800" b="1" spc="-65" dirty="0">
                <a:solidFill>
                  <a:srgbClr val="FFFFFF"/>
                </a:solidFill>
                <a:latin typeface="Calibri"/>
                <a:cs typeface="Calibri"/>
              </a:rPr>
              <a:t> </a:t>
            </a:r>
            <a:r>
              <a:rPr sz="2800" b="1" spc="-25" dirty="0">
                <a:solidFill>
                  <a:srgbClr val="FFFFFF"/>
                </a:solidFill>
                <a:latin typeface="Calibri"/>
                <a:cs typeface="Calibri"/>
              </a:rPr>
              <a:t>may </a:t>
            </a:r>
            <a:r>
              <a:rPr sz="2800" b="1" dirty="0">
                <a:solidFill>
                  <a:srgbClr val="FFFFFF"/>
                </a:solidFill>
                <a:latin typeface="Calibri"/>
                <a:cs typeface="Calibri"/>
              </a:rPr>
              <a:t>not</a:t>
            </a:r>
            <a:r>
              <a:rPr sz="2800" b="1" spc="-70" dirty="0">
                <a:solidFill>
                  <a:srgbClr val="FFFFFF"/>
                </a:solidFill>
                <a:latin typeface="Calibri"/>
                <a:cs typeface="Calibri"/>
              </a:rPr>
              <a:t> </a:t>
            </a:r>
            <a:r>
              <a:rPr sz="2800" b="1" dirty="0">
                <a:solidFill>
                  <a:srgbClr val="FFFFFF"/>
                </a:solidFill>
                <a:latin typeface="Calibri"/>
                <a:cs typeface="Calibri"/>
              </a:rPr>
              <a:t>vomit</a:t>
            </a:r>
            <a:r>
              <a:rPr sz="2800" b="1" spc="-55" dirty="0">
                <a:solidFill>
                  <a:srgbClr val="FFFFFF"/>
                </a:solidFill>
                <a:latin typeface="Calibri"/>
                <a:cs typeface="Calibri"/>
              </a:rPr>
              <a:t> </a:t>
            </a:r>
            <a:r>
              <a:rPr sz="2800" b="1" dirty="0">
                <a:solidFill>
                  <a:srgbClr val="FFFFFF"/>
                </a:solidFill>
                <a:latin typeface="Calibri"/>
                <a:cs typeface="Calibri"/>
              </a:rPr>
              <a:t>and,</a:t>
            </a:r>
            <a:r>
              <a:rPr sz="2800" b="1" spc="-55" dirty="0">
                <a:solidFill>
                  <a:srgbClr val="FFFFFF"/>
                </a:solidFill>
                <a:latin typeface="Calibri"/>
                <a:cs typeface="Calibri"/>
              </a:rPr>
              <a:t> </a:t>
            </a:r>
            <a:r>
              <a:rPr sz="2800" b="1" spc="-10" dirty="0">
                <a:solidFill>
                  <a:srgbClr val="FFFFFF"/>
                </a:solidFill>
                <a:latin typeface="Calibri"/>
                <a:cs typeface="Calibri"/>
              </a:rPr>
              <a:t>although </a:t>
            </a:r>
            <a:r>
              <a:rPr sz="2800" b="1" dirty="0">
                <a:solidFill>
                  <a:srgbClr val="FFFFFF"/>
                </a:solidFill>
                <a:latin typeface="Calibri"/>
                <a:cs typeface="Calibri"/>
              </a:rPr>
              <a:t>colicky</a:t>
            </a:r>
            <a:r>
              <a:rPr sz="2800" b="1" spc="-75" dirty="0">
                <a:solidFill>
                  <a:srgbClr val="FFFFFF"/>
                </a:solidFill>
                <a:latin typeface="Calibri"/>
                <a:cs typeface="Calibri"/>
              </a:rPr>
              <a:t> </a:t>
            </a:r>
            <a:r>
              <a:rPr sz="2800" b="1" dirty="0">
                <a:solidFill>
                  <a:srgbClr val="FFFFFF"/>
                </a:solidFill>
                <a:latin typeface="Calibri"/>
                <a:cs typeface="Calibri"/>
              </a:rPr>
              <a:t>pain</a:t>
            </a:r>
            <a:r>
              <a:rPr sz="2800" b="1" spc="-75" dirty="0">
                <a:solidFill>
                  <a:srgbClr val="FFFFFF"/>
                </a:solidFill>
                <a:latin typeface="Calibri"/>
                <a:cs typeface="Calibri"/>
              </a:rPr>
              <a:t> </a:t>
            </a:r>
            <a:r>
              <a:rPr sz="2800" b="1" dirty="0">
                <a:solidFill>
                  <a:srgbClr val="FFFFFF"/>
                </a:solidFill>
                <a:latin typeface="Calibri"/>
                <a:cs typeface="Calibri"/>
              </a:rPr>
              <a:t>is</a:t>
            </a:r>
            <a:r>
              <a:rPr sz="2800" b="1" spc="-60" dirty="0">
                <a:solidFill>
                  <a:srgbClr val="FFFFFF"/>
                </a:solidFill>
                <a:latin typeface="Calibri"/>
                <a:cs typeface="Calibri"/>
              </a:rPr>
              <a:t> </a:t>
            </a:r>
            <a:r>
              <a:rPr sz="2800" b="1" dirty="0">
                <a:solidFill>
                  <a:srgbClr val="FFFFFF"/>
                </a:solidFill>
                <a:latin typeface="Calibri"/>
                <a:cs typeface="Calibri"/>
              </a:rPr>
              <a:t>present,</a:t>
            </a:r>
            <a:r>
              <a:rPr sz="2800" b="1" spc="-60" dirty="0">
                <a:solidFill>
                  <a:srgbClr val="FFFFFF"/>
                </a:solidFill>
                <a:latin typeface="Calibri"/>
                <a:cs typeface="Calibri"/>
              </a:rPr>
              <a:t> </a:t>
            </a:r>
            <a:r>
              <a:rPr sz="2800" b="1" spc="-25" dirty="0">
                <a:solidFill>
                  <a:srgbClr val="FFFFFF"/>
                </a:solidFill>
                <a:latin typeface="Calibri"/>
                <a:cs typeface="Calibri"/>
              </a:rPr>
              <a:t>the </a:t>
            </a:r>
            <a:r>
              <a:rPr sz="2800" b="1" dirty="0">
                <a:solidFill>
                  <a:srgbClr val="FFFFFF"/>
                </a:solidFill>
                <a:latin typeface="Calibri"/>
                <a:cs typeface="Calibri"/>
              </a:rPr>
              <a:t>bowels</a:t>
            </a:r>
            <a:r>
              <a:rPr sz="2800" b="1" spc="-100" dirty="0">
                <a:solidFill>
                  <a:srgbClr val="FFFFFF"/>
                </a:solidFill>
                <a:latin typeface="Calibri"/>
                <a:cs typeface="Calibri"/>
              </a:rPr>
              <a:t> </a:t>
            </a:r>
            <a:r>
              <a:rPr sz="2800" b="1" dirty="0">
                <a:solidFill>
                  <a:srgbClr val="FFFFFF"/>
                </a:solidFill>
                <a:latin typeface="Calibri"/>
                <a:cs typeface="Calibri"/>
              </a:rPr>
              <a:t>are</a:t>
            </a:r>
            <a:r>
              <a:rPr sz="2800" b="1" spc="-60" dirty="0">
                <a:solidFill>
                  <a:srgbClr val="FFFFFF"/>
                </a:solidFill>
                <a:latin typeface="Calibri"/>
                <a:cs typeface="Calibri"/>
              </a:rPr>
              <a:t> </a:t>
            </a:r>
            <a:r>
              <a:rPr sz="2800" b="1" dirty="0">
                <a:solidFill>
                  <a:srgbClr val="FFFFFF"/>
                </a:solidFill>
                <a:latin typeface="Calibri"/>
                <a:cs typeface="Calibri"/>
              </a:rPr>
              <a:t>often</a:t>
            </a:r>
            <a:r>
              <a:rPr sz="2800" b="1" spc="-75" dirty="0">
                <a:solidFill>
                  <a:srgbClr val="FFFFFF"/>
                </a:solidFill>
                <a:latin typeface="Calibri"/>
                <a:cs typeface="Calibri"/>
              </a:rPr>
              <a:t> </a:t>
            </a:r>
            <a:r>
              <a:rPr sz="2800" b="1" spc="-10" dirty="0">
                <a:solidFill>
                  <a:srgbClr val="FFFFFF"/>
                </a:solidFill>
                <a:latin typeface="Calibri"/>
                <a:cs typeface="Calibri"/>
              </a:rPr>
              <a:t>opened </a:t>
            </a:r>
            <a:r>
              <a:rPr sz="2800" b="1" dirty="0">
                <a:solidFill>
                  <a:srgbClr val="FFFFFF"/>
                </a:solidFill>
                <a:latin typeface="Calibri"/>
                <a:cs typeface="Calibri"/>
              </a:rPr>
              <a:t>normally</a:t>
            </a:r>
            <a:r>
              <a:rPr sz="2800" b="1" spc="-75" dirty="0">
                <a:solidFill>
                  <a:srgbClr val="FFFFFF"/>
                </a:solidFill>
                <a:latin typeface="Calibri"/>
                <a:cs typeface="Calibri"/>
              </a:rPr>
              <a:t> </a:t>
            </a:r>
            <a:r>
              <a:rPr sz="2800" b="1" dirty="0">
                <a:solidFill>
                  <a:srgbClr val="FFFFFF"/>
                </a:solidFill>
                <a:latin typeface="Calibri"/>
                <a:cs typeface="Calibri"/>
              </a:rPr>
              <a:t>or</a:t>
            </a:r>
            <a:r>
              <a:rPr sz="2800" b="1" spc="-85" dirty="0">
                <a:solidFill>
                  <a:srgbClr val="FFFFFF"/>
                </a:solidFill>
                <a:latin typeface="Calibri"/>
                <a:cs typeface="Calibri"/>
              </a:rPr>
              <a:t> </a:t>
            </a:r>
            <a:r>
              <a:rPr sz="2800" b="1" dirty="0">
                <a:solidFill>
                  <a:srgbClr val="FFFFFF"/>
                </a:solidFill>
                <a:latin typeface="Calibri"/>
                <a:cs typeface="Calibri"/>
              </a:rPr>
              <a:t>there</a:t>
            </a:r>
            <a:r>
              <a:rPr sz="2800" b="1" spc="-60" dirty="0">
                <a:solidFill>
                  <a:srgbClr val="FFFFFF"/>
                </a:solidFill>
                <a:latin typeface="Calibri"/>
                <a:cs typeface="Calibri"/>
              </a:rPr>
              <a:t> </a:t>
            </a:r>
            <a:r>
              <a:rPr sz="2800" b="1" dirty="0">
                <a:solidFill>
                  <a:srgbClr val="FFFFFF"/>
                </a:solidFill>
                <a:latin typeface="Calibri"/>
                <a:cs typeface="Calibri"/>
              </a:rPr>
              <a:t>may</a:t>
            </a:r>
            <a:r>
              <a:rPr sz="2800" b="1" spc="-90" dirty="0">
                <a:solidFill>
                  <a:srgbClr val="FFFFFF"/>
                </a:solidFill>
                <a:latin typeface="Calibri"/>
                <a:cs typeface="Calibri"/>
              </a:rPr>
              <a:t> </a:t>
            </a:r>
            <a:r>
              <a:rPr sz="2800" b="1" spc="-25" dirty="0">
                <a:solidFill>
                  <a:srgbClr val="FFFFFF"/>
                </a:solidFill>
                <a:latin typeface="Calibri"/>
                <a:cs typeface="Calibri"/>
              </a:rPr>
              <a:t>be </a:t>
            </a:r>
            <a:r>
              <a:rPr sz="2800" b="1" spc="-10" dirty="0">
                <a:solidFill>
                  <a:srgbClr val="FFFFFF"/>
                </a:solidFill>
                <a:latin typeface="Calibri"/>
                <a:cs typeface="Calibri"/>
              </a:rPr>
              <a:t>diarrhea;</a:t>
            </a:r>
            <a:endParaRPr sz="2800">
              <a:latin typeface="Calibri"/>
              <a:cs typeface="Calibri"/>
            </a:endParaRPr>
          </a:p>
        </p:txBody>
      </p:sp>
      <p:sp>
        <p:nvSpPr>
          <p:cNvPr id="4" name="object 4"/>
          <p:cNvSpPr/>
          <p:nvPr/>
        </p:nvSpPr>
        <p:spPr>
          <a:xfrm>
            <a:off x="833627" y="5707379"/>
            <a:ext cx="4714240" cy="0"/>
          </a:xfrm>
          <a:custGeom>
            <a:avLst/>
            <a:gdLst/>
            <a:ahLst/>
            <a:cxnLst/>
            <a:rect l="l" t="t" r="r" b="b"/>
            <a:pathLst>
              <a:path w="4714240">
                <a:moveTo>
                  <a:pt x="4713986" y="0"/>
                </a:moveTo>
                <a:lnTo>
                  <a:pt x="0" y="0"/>
                </a:lnTo>
              </a:path>
            </a:pathLst>
          </a:custGeom>
          <a:ln w="12192">
            <a:solidFill>
              <a:srgbClr val="EC7C3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6525768" y="0"/>
            <a:ext cx="5666231" cy="685799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851660"/>
            <a:ext cx="5448300" cy="0"/>
          </a:xfrm>
          <a:custGeom>
            <a:avLst/>
            <a:gdLst/>
            <a:ahLst/>
            <a:cxnLst/>
            <a:rect l="l" t="t" r="r" b="b"/>
            <a:pathLst>
              <a:path w="5448300">
                <a:moveTo>
                  <a:pt x="5448300" y="0"/>
                </a:moveTo>
                <a:lnTo>
                  <a:pt x="0" y="0"/>
                </a:lnTo>
              </a:path>
            </a:pathLst>
          </a:custGeom>
          <a:ln w="12192">
            <a:solidFill>
              <a:srgbClr val="EC7C30"/>
            </a:solidFill>
          </a:ln>
        </p:spPr>
        <p:txBody>
          <a:bodyPr wrap="square" lIns="0" tIns="0" rIns="0" bIns="0" rtlCol="0"/>
          <a:lstStyle/>
          <a:p>
            <a:endParaRPr/>
          </a:p>
        </p:txBody>
      </p:sp>
      <p:sp>
        <p:nvSpPr>
          <p:cNvPr id="3" name="object 3"/>
          <p:cNvSpPr txBox="1"/>
          <p:nvPr/>
        </p:nvSpPr>
        <p:spPr>
          <a:xfrm>
            <a:off x="916939" y="2088261"/>
            <a:ext cx="4435475" cy="3268345"/>
          </a:xfrm>
          <a:prstGeom prst="rect">
            <a:avLst/>
          </a:prstGeom>
        </p:spPr>
        <p:txBody>
          <a:bodyPr vert="horz" wrap="square" lIns="0" tIns="60960" rIns="0" bIns="0" rtlCol="0">
            <a:spAutoFit/>
          </a:bodyPr>
          <a:lstStyle/>
          <a:p>
            <a:pPr marL="240029" marR="143510" indent="-227965">
              <a:lnSpc>
                <a:spcPts val="3020"/>
              </a:lnSpc>
              <a:spcBef>
                <a:spcPts val="480"/>
              </a:spcBef>
              <a:buClr>
                <a:srgbClr val="FF0000"/>
              </a:buClr>
              <a:buFont typeface="Courier New"/>
              <a:buChar char="o"/>
              <a:tabLst>
                <a:tab pos="241300" algn="l"/>
              </a:tabLst>
            </a:pPr>
            <a:r>
              <a:rPr sz="2800" b="1" dirty="0">
                <a:solidFill>
                  <a:srgbClr val="FFFFFF"/>
                </a:solidFill>
                <a:latin typeface="Calibri"/>
                <a:cs typeface="Calibri"/>
              </a:rPr>
              <a:t>Absolute</a:t>
            </a:r>
            <a:r>
              <a:rPr sz="2800" b="1" spc="-85" dirty="0">
                <a:solidFill>
                  <a:srgbClr val="FFFFFF"/>
                </a:solidFill>
                <a:latin typeface="Calibri"/>
                <a:cs typeface="Calibri"/>
              </a:rPr>
              <a:t> </a:t>
            </a:r>
            <a:r>
              <a:rPr sz="2800" b="1" spc="-10" dirty="0">
                <a:solidFill>
                  <a:srgbClr val="FFFFFF"/>
                </a:solidFill>
                <a:latin typeface="Calibri"/>
                <a:cs typeface="Calibri"/>
              </a:rPr>
              <a:t>constipation</a:t>
            </a:r>
            <a:r>
              <a:rPr sz="2800" b="1" spc="-95" dirty="0">
                <a:solidFill>
                  <a:srgbClr val="FFFFFF"/>
                </a:solidFill>
                <a:latin typeface="Calibri"/>
                <a:cs typeface="Calibri"/>
              </a:rPr>
              <a:t> </a:t>
            </a:r>
            <a:r>
              <a:rPr sz="2800" b="1" spc="-25" dirty="0">
                <a:solidFill>
                  <a:srgbClr val="FFFFFF"/>
                </a:solidFill>
                <a:latin typeface="Calibri"/>
                <a:cs typeface="Calibri"/>
              </a:rPr>
              <a:t>is 	</a:t>
            </a:r>
            <a:r>
              <a:rPr sz="2800" b="1" spc="-10" dirty="0">
                <a:solidFill>
                  <a:srgbClr val="FFFFFF"/>
                </a:solidFill>
                <a:latin typeface="Calibri"/>
                <a:cs typeface="Calibri"/>
              </a:rPr>
              <a:t>delayed</a:t>
            </a:r>
            <a:r>
              <a:rPr sz="2800" b="1" spc="-95" dirty="0">
                <a:solidFill>
                  <a:srgbClr val="FFFFFF"/>
                </a:solidFill>
                <a:latin typeface="Calibri"/>
                <a:cs typeface="Calibri"/>
              </a:rPr>
              <a:t> </a:t>
            </a:r>
            <a:r>
              <a:rPr sz="2800" b="1" dirty="0">
                <a:solidFill>
                  <a:srgbClr val="FFFFFF"/>
                </a:solidFill>
                <a:latin typeface="Calibri"/>
                <a:cs typeface="Calibri"/>
              </a:rPr>
              <a:t>until</a:t>
            </a:r>
            <a:r>
              <a:rPr sz="2800" b="1" spc="-120" dirty="0">
                <a:solidFill>
                  <a:srgbClr val="FFFFFF"/>
                </a:solidFill>
                <a:latin typeface="Calibri"/>
                <a:cs typeface="Calibri"/>
              </a:rPr>
              <a:t> </a:t>
            </a:r>
            <a:r>
              <a:rPr sz="2800" b="1" dirty="0">
                <a:solidFill>
                  <a:srgbClr val="FFFFFF"/>
                </a:solidFill>
                <a:latin typeface="Calibri"/>
                <a:cs typeface="Calibri"/>
              </a:rPr>
              <a:t>paralytic</a:t>
            </a:r>
            <a:r>
              <a:rPr sz="2800" b="1" spc="-85" dirty="0">
                <a:solidFill>
                  <a:srgbClr val="FFFFFF"/>
                </a:solidFill>
                <a:latin typeface="Calibri"/>
                <a:cs typeface="Calibri"/>
              </a:rPr>
              <a:t> </a:t>
            </a:r>
            <a:r>
              <a:rPr sz="2800" b="1" spc="-10" dirty="0">
                <a:solidFill>
                  <a:srgbClr val="FFFFFF"/>
                </a:solidFill>
                <a:latin typeface="Calibri"/>
                <a:cs typeface="Calibri"/>
              </a:rPr>
              <a:t>ileus 	supervenes.</a:t>
            </a:r>
            <a:endParaRPr sz="2800">
              <a:latin typeface="Calibri"/>
              <a:cs typeface="Calibri"/>
            </a:endParaRPr>
          </a:p>
          <a:p>
            <a:pPr marL="240029" marR="5080" indent="-227965">
              <a:lnSpc>
                <a:spcPct val="90000"/>
              </a:lnSpc>
              <a:spcBef>
                <a:spcPts val="969"/>
              </a:spcBef>
              <a:buClr>
                <a:srgbClr val="FF0000"/>
              </a:buClr>
              <a:buFont typeface="Courier New"/>
              <a:buChar char="o"/>
              <a:tabLst>
                <a:tab pos="241300" algn="l"/>
              </a:tabLst>
            </a:pPr>
            <a:r>
              <a:rPr sz="2800" b="1" dirty="0">
                <a:solidFill>
                  <a:srgbClr val="FFFFFF"/>
                </a:solidFill>
                <a:latin typeface="Calibri"/>
                <a:cs typeface="Calibri"/>
              </a:rPr>
              <a:t>For</a:t>
            </a:r>
            <a:r>
              <a:rPr sz="2800" b="1" spc="-90" dirty="0">
                <a:solidFill>
                  <a:srgbClr val="FFFFFF"/>
                </a:solidFill>
                <a:latin typeface="Calibri"/>
                <a:cs typeface="Calibri"/>
              </a:rPr>
              <a:t> </a:t>
            </a:r>
            <a:r>
              <a:rPr sz="2800" b="1" dirty="0">
                <a:solidFill>
                  <a:srgbClr val="FFFFFF"/>
                </a:solidFill>
                <a:latin typeface="Calibri"/>
                <a:cs typeface="Calibri"/>
              </a:rPr>
              <a:t>these</a:t>
            </a:r>
            <a:r>
              <a:rPr sz="2800" b="1" spc="-95" dirty="0">
                <a:solidFill>
                  <a:srgbClr val="FFFFFF"/>
                </a:solidFill>
                <a:latin typeface="Calibri"/>
                <a:cs typeface="Calibri"/>
              </a:rPr>
              <a:t> </a:t>
            </a:r>
            <a:r>
              <a:rPr sz="2800" b="1" dirty="0">
                <a:solidFill>
                  <a:srgbClr val="FFFFFF"/>
                </a:solidFill>
                <a:latin typeface="Calibri"/>
                <a:cs typeface="Calibri"/>
              </a:rPr>
              <a:t>reasons,</a:t>
            </a:r>
            <a:r>
              <a:rPr sz="2800" b="1" spc="-80" dirty="0">
                <a:solidFill>
                  <a:srgbClr val="FFFFFF"/>
                </a:solidFill>
                <a:latin typeface="Calibri"/>
                <a:cs typeface="Calibri"/>
              </a:rPr>
              <a:t> </a:t>
            </a:r>
            <a:r>
              <a:rPr sz="2800" b="1" spc="-10" dirty="0">
                <a:solidFill>
                  <a:srgbClr val="FFFFFF"/>
                </a:solidFill>
                <a:latin typeface="Calibri"/>
                <a:cs typeface="Calibri"/>
              </a:rPr>
              <a:t>gangrene 	</a:t>
            </a:r>
            <a:r>
              <a:rPr sz="2800" b="1" dirty="0">
                <a:solidFill>
                  <a:srgbClr val="FFFFFF"/>
                </a:solidFill>
                <a:latin typeface="Calibri"/>
                <a:cs typeface="Calibri"/>
              </a:rPr>
              <a:t>of</a:t>
            </a:r>
            <a:r>
              <a:rPr sz="2800" b="1" spc="-65" dirty="0">
                <a:solidFill>
                  <a:srgbClr val="FFFFFF"/>
                </a:solidFill>
                <a:latin typeface="Calibri"/>
                <a:cs typeface="Calibri"/>
              </a:rPr>
              <a:t> </a:t>
            </a:r>
            <a:r>
              <a:rPr sz="2800" b="1" dirty="0">
                <a:solidFill>
                  <a:srgbClr val="FFFFFF"/>
                </a:solidFill>
                <a:latin typeface="Calibri"/>
                <a:cs typeface="Calibri"/>
              </a:rPr>
              <a:t>the</a:t>
            </a:r>
            <a:r>
              <a:rPr sz="2800" b="1" spc="-45" dirty="0">
                <a:solidFill>
                  <a:srgbClr val="FFFFFF"/>
                </a:solidFill>
                <a:latin typeface="Calibri"/>
                <a:cs typeface="Calibri"/>
              </a:rPr>
              <a:t> </a:t>
            </a:r>
            <a:r>
              <a:rPr sz="2800" b="1" dirty="0">
                <a:solidFill>
                  <a:srgbClr val="FFFFFF"/>
                </a:solidFill>
                <a:latin typeface="Calibri"/>
                <a:cs typeface="Calibri"/>
              </a:rPr>
              <a:t>knuckle</a:t>
            </a:r>
            <a:r>
              <a:rPr sz="2800" b="1" spc="-30" dirty="0">
                <a:solidFill>
                  <a:srgbClr val="FFFFFF"/>
                </a:solidFill>
                <a:latin typeface="Calibri"/>
                <a:cs typeface="Calibri"/>
              </a:rPr>
              <a:t> </a:t>
            </a:r>
            <a:r>
              <a:rPr sz="2800" b="1" dirty="0">
                <a:solidFill>
                  <a:srgbClr val="FFFFFF"/>
                </a:solidFill>
                <a:latin typeface="Calibri"/>
                <a:cs typeface="Calibri"/>
              </a:rPr>
              <a:t>of</a:t>
            </a:r>
            <a:r>
              <a:rPr sz="2800" b="1" spc="-60" dirty="0">
                <a:solidFill>
                  <a:srgbClr val="FFFFFF"/>
                </a:solidFill>
                <a:latin typeface="Calibri"/>
                <a:cs typeface="Calibri"/>
              </a:rPr>
              <a:t> </a:t>
            </a:r>
            <a:r>
              <a:rPr sz="2800" b="1" dirty="0">
                <a:solidFill>
                  <a:srgbClr val="FFFFFF"/>
                </a:solidFill>
                <a:latin typeface="Calibri"/>
                <a:cs typeface="Calibri"/>
              </a:rPr>
              <a:t>bowel</a:t>
            </a:r>
            <a:r>
              <a:rPr sz="2800" b="1" spc="-55" dirty="0">
                <a:solidFill>
                  <a:srgbClr val="FFFFFF"/>
                </a:solidFill>
                <a:latin typeface="Calibri"/>
                <a:cs typeface="Calibri"/>
              </a:rPr>
              <a:t> </a:t>
            </a:r>
            <a:r>
              <a:rPr sz="2800" b="1" spc="-25" dirty="0">
                <a:solidFill>
                  <a:srgbClr val="FFFFFF"/>
                </a:solidFill>
                <a:latin typeface="Calibri"/>
                <a:cs typeface="Calibri"/>
              </a:rPr>
              <a:t>and 	</a:t>
            </a:r>
            <a:r>
              <a:rPr sz="2800" b="1" spc="-20" dirty="0">
                <a:solidFill>
                  <a:srgbClr val="FFFFFF"/>
                </a:solidFill>
                <a:latin typeface="Calibri"/>
                <a:cs typeface="Calibri"/>
              </a:rPr>
              <a:t>perforation</a:t>
            </a:r>
            <a:r>
              <a:rPr sz="2800" b="1" spc="-75" dirty="0">
                <a:solidFill>
                  <a:srgbClr val="FFFFFF"/>
                </a:solidFill>
                <a:latin typeface="Calibri"/>
                <a:cs typeface="Calibri"/>
              </a:rPr>
              <a:t> </a:t>
            </a:r>
            <a:r>
              <a:rPr sz="2800" b="1" dirty="0">
                <a:solidFill>
                  <a:srgbClr val="FFFFFF"/>
                </a:solidFill>
                <a:latin typeface="Calibri"/>
                <a:cs typeface="Calibri"/>
              </a:rPr>
              <a:t>have</a:t>
            </a:r>
            <a:r>
              <a:rPr sz="2800" b="1" spc="-90" dirty="0">
                <a:solidFill>
                  <a:srgbClr val="FFFFFF"/>
                </a:solidFill>
                <a:latin typeface="Calibri"/>
                <a:cs typeface="Calibri"/>
              </a:rPr>
              <a:t> </a:t>
            </a:r>
            <a:r>
              <a:rPr sz="2800" b="1" spc="-10" dirty="0">
                <a:solidFill>
                  <a:srgbClr val="FFFFFF"/>
                </a:solidFill>
                <a:latin typeface="Calibri"/>
                <a:cs typeface="Calibri"/>
              </a:rPr>
              <a:t>often 	</a:t>
            </a:r>
            <a:r>
              <a:rPr sz="2800" b="1" dirty="0">
                <a:solidFill>
                  <a:srgbClr val="FFFFFF"/>
                </a:solidFill>
                <a:latin typeface="Calibri"/>
                <a:cs typeface="Calibri"/>
              </a:rPr>
              <a:t>occurred</a:t>
            </a:r>
            <a:r>
              <a:rPr sz="2800" b="1" spc="-125" dirty="0">
                <a:solidFill>
                  <a:srgbClr val="FFFFFF"/>
                </a:solidFill>
                <a:latin typeface="Calibri"/>
                <a:cs typeface="Calibri"/>
              </a:rPr>
              <a:t> </a:t>
            </a:r>
            <a:r>
              <a:rPr sz="2800" b="1" spc="-10" dirty="0">
                <a:solidFill>
                  <a:srgbClr val="FFFFFF"/>
                </a:solidFill>
                <a:latin typeface="Calibri"/>
                <a:cs typeface="Calibri"/>
              </a:rPr>
              <a:t>before</a:t>
            </a:r>
            <a:r>
              <a:rPr sz="2800" b="1" spc="-120" dirty="0">
                <a:solidFill>
                  <a:srgbClr val="FFFFFF"/>
                </a:solidFill>
                <a:latin typeface="Calibri"/>
                <a:cs typeface="Calibri"/>
              </a:rPr>
              <a:t> </a:t>
            </a:r>
            <a:r>
              <a:rPr sz="2800" b="1" spc="-10" dirty="0">
                <a:solidFill>
                  <a:srgbClr val="FFFFFF"/>
                </a:solidFill>
                <a:latin typeface="Calibri"/>
                <a:cs typeface="Calibri"/>
              </a:rPr>
              <a:t>operation</a:t>
            </a:r>
            <a:r>
              <a:rPr sz="2800" b="1" spc="-125" dirty="0">
                <a:solidFill>
                  <a:srgbClr val="FFFFFF"/>
                </a:solidFill>
                <a:latin typeface="Calibri"/>
                <a:cs typeface="Calibri"/>
              </a:rPr>
              <a:t> </a:t>
            </a:r>
            <a:r>
              <a:rPr sz="2800" b="1" spc="-25" dirty="0">
                <a:solidFill>
                  <a:srgbClr val="FFFFFF"/>
                </a:solidFill>
                <a:latin typeface="Calibri"/>
                <a:cs typeface="Calibri"/>
              </a:rPr>
              <a:t>is 	</a:t>
            </a:r>
            <a:r>
              <a:rPr sz="2800" b="1" spc="-10" dirty="0">
                <a:solidFill>
                  <a:srgbClr val="FFFFFF"/>
                </a:solidFill>
                <a:latin typeface="Calibri"/>
                <a:cs typeface="Calibri"/>
              </a:rPr>
              <a:t>undertaken.</a:t>
            </a:r>
            <a:endParaRPr sz="2800">
              <a:latin typeface="Calibri"/>
              <a:cs typeface="Calibri"/>
            </a:endParaRPr>
          </a:p>
        </p:txBody>
      </p:sp>
      <p:grpSp>
        <p:nvGrpSpPr>
          <p:cNvPr id="4" name="object 4"/>
          <p:cNvGrpSpPr/>
          <p:nvPr/>
        </p:nvGrpSpPr>
        <p:grpSpPr>
          <a:xfrm>
            <a:off x="6286499" y="751319"/>
            <a:ext cx="5906135" cy="6106160"/>
            <a:chOff x="6286499" y="751319"/>
            <a:chExt cx="5906135" cy="6106160"/>
          </a:xfrm>
        </p:grpSpPr>
        <p:pic>
          <p:nvPicPr>
            <p:cNvPr id="5" name="object 5"/>
            <p:cNvPicPr/>
            <p:nvPr/>
          </p:nvPicPr>
          <p:blipFill>
            <a:blip r:embed="rId2" cstate="print"/>
            <a:stretch>
              <a:fillRect/>
            </a:stretch>
          </p:blipFill>
          <p:spPr>
            <a:xfrm>
              <a:off x="6286499" y="751319"/>
              <a:ext cx="5661152" cy="4774042"/>
            </a:xfrm>
            <a:prstGeom prst="rect">
              <a:avLst/>
            </a:prstGeom>
          </p:spPr>
        </p:pic>
        <p:sp>
          <p:nvSpPr>
            <p:cNvPr id="6" name="object 6"/>
            <p:cNvSpPr/>
            <p:nvPr/>
          </p:nvSpPr>
          <p:spPr>
            <a:xfrm>
              <a:off x="7274051" y="1850135"/>
              <a:ext cx="0" cy="5007610"/>
            </a:xfrm>
            <a:custGeom>
              <a:avLst/>
              <a:gdLst/>
              <a:ahLst/>
              <a:cxnLst/>
              <a:rect l="l" t="t" r="r" b="b"/>
              <a:pathLst>
                <a:path h="5007609">
                  <a:moveTo>
                    <a:pt x="0" y="5007186"/>
                  </a:moveTo>
                  <a:lnTo>
                    <a:pt x="0" y="0"/>
                  </a:lnTo>
                </a:path>
              </a:pathLst>
            </a:custGeom>
            <a:ln w="12192">
              <a:solidFill>
                <a:srgbClr val="EC7C30"/>
              </a:solidFill>
            </a:ln>
          </p:spPr>
          <p:txBody>
            <a:bodyPr wrap="square" lIns="0" tIns="0" rIns="0" bIns="0" rtlCol="0"/>
            <a:lstStyle/>
            <a:p>
              <a:endParaRPr/>
            </a:p>
          </p:txBody>
        </p:sp>
        <p:sp>
          <p:nvSpPr>
            <p:cNvPr id="7" name="object 7"/>
            <p:cNvSpPr/>
            <p:nvPr/>
          </p:nvSpPr>
          <p:spPr>
            <a:xfrm>
              <a:off x="7278623" y="1850135"/>
              <a:ext cx="4914265" cy="0"/>
            </a:xfrm>
            <a:custGeom>
              <a:avLst/>
              <a:gdLst/>
              <a:ahLst/>
              <a:cxnLst/>
              <a:rect l="l" t="t" r="r" b="b"/>
              <a:pathLst>
                <a:path w="4914265">
                  <a:moveTo>
                    <a:pt x="4914010" y="0"/>
                  </a:moveTo>
                  <a:lnTo>
                    <a:pt x="0" y="0"/>
                  </a:lnTo>
                </a:path>
              </a:pathLst>
            </a:custGeom>
            <a:ln w="12192">
              <a:solidFill>
                <a:srgbClr val="EC7C30"/>
              </a:solidFill>
            </a:ln>
          </p:spPr>
          <p:txBody>
            <a:bodyPr wrap="square" lIns="0" tIns="0" rIns="0" bIns="0" rtlCol="0"/>
            <a:lstStyle/>
            <a:p>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40891" y="1100327"/>
            <a:ext cx="4264914" cy="1229106"/>
          </a:xfrm>
          <a:prstGeom prst="rect">
            <a:avLst/>
          </a:prstGeom>
        </p:spPr>
      </p:pic>
      <p:sp>
        <p:nvSpPr>
          <p:cNvPr id="3" name="object 3"/>
          <p:cNvSpPr txBox="1">
            <a:spLocks noGrp="1"/>
          </p:cNvSpPr>
          <p:nvPr>
            <p:ph type="title"/>
          </p:nvPr>
        </p:nvSpPr>
        <p:spPr>
          <a:xfrm>
            <a:off x="1374394" y="1230249"/>
            <a:ext cx="3569335" cy="696595"/>
          </a:xfrm>
          <a:prstGeom prst="rect">
            <a:avLst/>
          </a:prstGeom>
        </p:spPr>
        <p:txBody>
          <a:bodyPr vert="horz" wrap="square" lIns="0" tIns="13335" rIns="0" bIns="0" rtlCol="0">
            <a:spAutoFit/>
          </a:bodyPr>
          <a:lstStyle/>
          <a:p>
            <a:pPr marL="12700">
              <a:lnSpc>
                <a:spcPct val="100000"/>
              </a:lnSpc>
              <a:spcBef>
                <a:spcPts val="105"/>
              </a:spcBef>
            </a:pPr>
            <a:r>
              <a:rPr sz="4400" spc="-30" dirty="0"/>
              <a:t>Inflamed</a:t>
            </a:r>
            <a:r>
              <a:rPr sz="4400" spc="-175" dirty="0"/>
              <a:t> </a:t>
            </a:r>
            <a:r>
              <a:rPr sz="4400" spc="-10" dirty="0"/>
              <a:t>Hernia</a:t>
            </a:r>
            <a:endParaRPr sz="4400"/>
          </a:p>
        </p:txBody>
      </p:sp>
      <p:sp>
        <p:nvSpPr>
          <p:cNvPr id="4" name="object 4"/>
          <p:cNvSpPr/>
          <p:nvPr/>
        </p:nvSpPr>
        <p:spPr>
          <a:xfrm>
            <a:off x="0" y="2026920"/>
            <a:ext cx="6096000" cy="0"/>
          </a:xfrm>
          <a:custGeom>
            <a:avLst/>
            <a:gdLst/>
            <a:ahLst/>
            <a:cxnLst/>
            <a:rect l="l" t="t" r="r" b="b"/>
            <a:pathLst>
              <a:path w="6096000">
                <a:moveTo>
                  <a:pt x="6096000" y="0"/>
                </a:moveTo>
                <a:lnTo>
                  <a:pt x="0" y="0"/>
                </a:lnTo>
              </a:path>
            </a:pathLst>
          </a:custGeom>
          <a:ln w="12192">
            <a:solidFill>
              <a:srgbClr val="EC7C30"/>
            </a:solidFill>
          </a:ln>
        </p:spPr>
        <p:txBody>
          <a:bodyPr wrap="square" lIns="0" tIns="0" rIns="0" bIns="0" rtlCol="0"/>
          <a:lstStyle/>
          <a:p>
            <a:endParaRPr/>
          </a:p>
        </p:txBody>
      </p:sp>
      <p:sp>
        <p:nvSpPr>
          <p:cNvPr id="5" name="object 5"/>
          <p:cNvSpPr txBox="1"/>
          <p:nvPr/>
        </p:nvSpPr>
        <p:spPr>
          <a:xfrm>
            <a:off x="1374394" y="2256789"/>
            <a:ext cx="4520565" cy="2884805"/>
          </a:xfrm>
          <a:prstGeom prst="rect">
            <a:avLst/>
          </a:prstGeom>
        </p:spPr>
        <p:txBody>
          <a:bodyPr vert="horz" wrap="square" lIns="0" tIns="54610" rIns="0" bIns="0" rtlCol="0">
            <a:spAutoFit/>
          </a:bodyPr>
          <a:lstStyle/>
          <a:p>
            <a:pPr marL="241300" marR="471805" indent="-228600">
              <a:lnSpc>
                <a:spcPct val="90000"/>
              </a:lnSpc>
              <a:spcBef>
                <a:spcPts val="430"/>
              </a:spcBef>
              <a:buChar char="•"/>
              <a:tabLst>
                <a:tab pos="241300" algn="l"/>
                <a:tab pos="321945" algn="l"/>
              </a:tabLst>
            </a:pPr>
            <a:r>
              <a:rPr sz="2800" dirty="0">
                <a:solidFill>
                  <a:srgbClr val="FF0000"/>
                </a:solidFill>
                <a:latin typeface="Arial MT"/>
                <a:cs typeface="Arial MT"/>
              </a:rPr>
              <a:t>	</a:t>
            </a:r>
            <a:r>
              <a:rPr sz="2800" dirty="0">
                <a:solidFill>
                  <a:srgbClr val="FFFFFF"/>
                </a:solidFill>
                <a:latin typeface="Calibri"/>
                <a:cs typeface="Calibri"/>
              </a:rPr>
              <a:t>From</a:t>
            </a:r>
            <a:r>
              <a:rPr sz="2800" spc="-80" dirty="0">
                <a:solidFill>
                  <a:srgbClr val="FFFFFF"/>
                </a:solidFill>
                <a:latin typeface="Calibri"/>
                <a:cs typeface="Calibri"/>
              </a:rPr>
              <a:t> </a:t>
            </a:r>
            <a:r>
              <a:rPr sz="2800" dirty="0">
                <a:solidFill>
                  <a:srgbClr val="FFFFFF"/>
                </a:solidFill>
                <a:latin typeface="Calibri"/>
                <a:cs typeface="Calibri"/>
              </a:rPr>
              <a:t>inflammation</a:t>
            </a:r>
            <a:r>
              <a:rPr sz="2800" spc="-75" dirty="0">
                <a:solidFill>
                  <a:srgbClr val="FFFFFF"/>
                </a:solidFill>
                <a:latin typeface="Calibri"/>
                <a:cs typeface="Calibri"/>
              </a:rPr>
              <a:t> </a:t>
            </a:r>
            <a:r>
              <a:rPr sz="2800" dirty="0">
                <a:solidFill>
                  <a:srgbClr val="FFFFFF"/>
                </a:solidFill>
                <a:latin typeface="Calibri"/>
                <a:cs typeface="Calibri"/>
              </a:rPr>
              <a:t>of</a:t>
            </a:r>
            <a:r>
              <a:rPr sz="2800" spc="-75" dirty="0">
                <a:solidFill>
                  <a:srgbClr val="FFFFFF"/>
                </a:solidFill>
                <a:latin typeface="Calibri"/>
                <a:cs typeface="Calibri"/>
              </a:rPr>
              <a:t> </a:t>
            </a:r>
            <a:r>
              <a:rPr sz="2800" b="1" spc="-25" dirty="0">
                <a:solidFill>
                  <a:srgbClr val="FFFFFF"/>
                </a:solidFill>
                <a:latin typeface="Calibri"/>
                <a:cs typeface="Calibri"/>
              </a:rPr>
              <a:t>the </a:t>
            </a:r>
            <a:r>
              <a:rPr sz="2800" b="1" spc="-10" dirty="0">
                <a:solidFill>
                  <a:srgbClr val="FFFFFF"/>
                </a:solidFill>
                <a:latin typeface="Calibri"/>
                <a:cs typeface="Calibri"/>
              </a:rPr>
              <a:t>contents</a:t>
            </a:r>
            <a:r>
              <a:rPr sz="2800" b="1" spc="-30" dirty="0">
                <a:solidFill>
                  <a:srgbClr val="FFFFFF"/>
                </a:solidFill>
                <a:latin typeface="Calibri"/>
                <a:cs typeface="Calibri"/>
              </a:rPr>
              <a:t> </a:t>
            </a:r>
            <a:r>
              <a:rPr sz="2800" dirty="0">
                <a:solidFill>
                  <a:srgbClr val="FFFFFF"/>
                </a:solidFill>
                <a:latin typeface="Calibri"/>
                <a:cs typeface="Calibri"/>
              </a:rPr>
              <a:t>of</a:t>
            </a:r>
            <a:r>
              <a:rPr sz="2800" spc="-40" dirty="0">
                <a:solidFill>
                  <a:srgbClr val="FFFFFF"/>
                </a:solidFill>
                <a:latin typeface="Calibri"/>
                <a:cs typeface="Calibri"/>
              </a:rPr>
              <a:t> </a:t>
            </a:r>
            <a:r>
              <a:rPr sz="2800" dirty="0">
                <a:solidFill>
                  <a:srgbClr val="FFFFFF"/>
                </a:solidFill>
                <a:latin typeface="Calibri"/>
                <a:cs typeface="Calibri"/>
              </a:rPr>
              <a:t>the</a:t>
            </a:r>
            <a:r>
              <a:rPr sz="2800" spc="-35" dirty="0">
                <a:solidFill>
                  <a:srgbClr val="FFFFFF"/>
                </a:solidFill>
                <a:latin typeface="Calibri"/>
                <a:cs typeface="Calibri"/>
              </a:rPr>
              <a:t> </a:t>
            </a:r>
            <a:r>
              <a:rPr sz="2800" dirty="0">
                <a:solidFill>
                  <a:srgbClr val="FFFFFF"/>
                </a:solidFill>
                <a:latin typeface="Calibri"/>
                <a:cs typeface="Calibri"/>
              </a:rPr>
              <a:t>sac,</a:t>
            </a:r>
            <a:r>
              <a:rPr sz="2800" spc="-25" dirty="0">
                <a:solidFill>
                  <a:srgbClr val="FFFFFF"/>
                </a:solidFill>
                <a:latin typeface="Calibri"/>
                <a:cs typeface="Calibri"/>
              </a:rPr>
              <a:t> </a:t>
            </a:r>
            <a:r>
              <a:rPr sz="2800" spc="-10" dirty="0">
                <a:solidFill>
                  <a:srgbClr val="FFFFFF"/>
                </a:solidFill>
                <a:latin typeface="Calibri"/>
                <a:cs typeface="Calibri"/>
              </a:rPr>
              <a:t>e.g., </a:t>
            </a:r>
            <a:r>
              <a:rPr sz="2800" dirty="0">
                <a:solidFill>
                  <a:srgbClr val="FFFFFF"/>
                </a:solidFill>
                <a:latin typeface="Calibri"/>
                <a:cs typeface="Calibri"/>
              </a:rPr>
              <a:t>acute</a:t>
            </a:r>
            <a:r>
              <a:rPr sz="2800" spc="-105" dirty="0">
                <a:solidFill>
                  <a:srgbClr val="FFFFFF"/>
                </a:solidFill>
                <a:latin typeface="Calibri"/>
                <a:cs typeface="Calibri"/>
              </a:rPr>
              <a:t> </a:t>
            </a:r>
            <a:r>
              <a:rPr sz="2800" dirty="0">
                <a:solidFill>
                  <a:srgbClr val="FFFFFF"/>
                </a:solidFill>
                <a:latin typeface="Calibri"/>
                <a:cs typeface="Calibri"/>
              </a:rPr>
              <a:t>appendicitis</a:t>
            </a:r>
            <a:r>
              <a:rPr sz="2800" spc="-60" dirty="0">
                <a:solidFill>
                  <a:srgbClr val="FFFFFF"/>
                </a:solidFill>
                <a:latin typeface="Calibri"/>
                <a:cs typeface="Calibri"/>
              </a:rPr>
              <a:t> </a:t>
            </a:r>
            <a:r>
              <a:rPr sz="2800" spc="-25" dirty="0">
                <a:solidFill>
                  <a:srgbClr val="FFFFFF"/>
                </a:solidFill>
                <a:latin typeface="Calibri"/>
                <a:cs typeface="Calibri"/>
              </a:rPr>
              <a:t>or </a:t>
            </a:r>
            <a:r>
              <a:rPr sz="2800" spc="-10" dirty="0">
                <a:solidFill>
                  <a:srgbClr val="FFFFFF"/>
                </a:solidFill>
                <a:latin typeface="Calibri"/>
                <a:cs typeface="Calibri"/>
              </a:rPr>
              <a:t>salpingitis,</a:t>
            </a:r>
            <a:endParaRPr sz="2800">
              <a:latin typeface="Calibri"/>
              <a:cs typeface="Calibri"/>
            </a:endParaRPr>
          </a:p>
          <a:p>
            <a:pPr marL="240029" marR="5080" indent="-227329">
              <a:lnSpc>
                <a:spcPts val="3030"/>
              </a:lnSpc>
              <a:spcBef>
                <a:spcPts val="1050"/>
              </a:spcBef>
              <a:buFont typeface="Arial MT"/>
              <a:buChar char="•"/>
              <a:tabLst>
                <a:tab pos="241300" algn="l"/>
                <a:tab pos="4004945" algn="l"/>
              </a:tabLst>
            </a:pPr>
            <a:r>
              <a:rPr sz="2800" b="1" dirty="0">
                <a:solidFill>
                  <a:srgbClr val="FFFFFF"/>
                </a:solidFill>
                <a:latin typeface="Calibri"/>
                <a:cs typeface="Calibri"/>
              </a:rPr>
              <a:t>De</a:t>
            </a:r>
            <a:r>
              <a:rPr sz="2800" b="1" spc="-65" dirty="0">
                <a:solidFill>
                  <a:srgbClr val="FFFFFF"/>
                </a:solidFill>
                <a:latin typeface="Calibri"/>
                <a:cs typeface="Calibri"/>
              </a:rPr>
              <a:t> </a:t>
            </a:r>
            <a:r>
              <a:rPr sz="2800" b="1" spc="-20" dirty="0">
                <a:solidFill>
                  <a:srgbClr val="FFFFFF"/>
                </a:solidFill>
                <a:latin typeface="Calibri"/>
                <a:cs typeface="Calibri"/>
              </a:rPr>
              <a:t>Garengeot’s</a:t>
            </a:r>
            <a:r>
              <a:rPr sz="2800" b="1" spc="-25" dirty="0">
                <a:solidFill>
                  <a:srgbClr val="FFFFFF"/>
                </a:solidFill>
                <a:latin typeface="Calibri"/>
                <a:cs typeface="Calibri"/>
              </a:rPr>
              <a:t> </a:t>
            </a:r>
            <a:r>
              <a:rPr sz="2800" dirty="0">
                <a:solidFill>
                  <a:srgbClr val="FFFFFF"/>
                </a:solidFill>
                <a:latin typeface="Calibri"/>
                <a:cs typeface="Calibri"/>
              </a:rPr>
              <a:t>Hernia</a:t>
            </a:r>
            <a:r>
              <a:rPr sz="2800" spc="-65" dirty="0">
                <a:solidFill>
                  <a:srgbClr val="FFFFFF"/>
                </a:solidFill>
                <a:latin typeface="Calibri"/>
                <a:cs typeface="Calibri"/>
              </a:rPr>
              <a:t> </a:t>
            </a:r>
            <a:r>
              <a:rPr sz="2800" spc="-25" dirty="0">
                <a:solidFill>
                  <a:srgbClr val="FFFFFF"/>
                </a:solidFill>
                <a:latin typeface="Calibri"/>
                <a:cs typeface="Calibri"/>
              </a:rPr>
              <a:t>is</a:t>
            </a:r>
            <a:r>
              <a:rPr sz="2800" dirty="0">
                <a:solidFill>
                  <a:srgbClr val="FFFFFF"/>
                </a:solidFill>
                <a:latin typeface="Calibri"/>
                <a:cs typeface="Calibri"/>
              </a:rPr>
              <a:t>	</a:t>
            </a:r>
            <a:r>
              <a:rPr sz="2800" spc="-25" dirty="0">
                <a:solidFill>
                  <a:srgbClr val="FFFFFF"/>
                </a:solidFill>
                <a:latin typeface="Calibri"/>
                <a:cs typeface="Calibri"/>
              </a:rPr>
              <a:t>an 	</a:t>
            </a:r>
            <a:r>
              <a:rPr sz="2800" dirty="0">
                <a:solidFill>
                  <a:srgbClr val="FFFFFF"/>
                </a:solidFill>
                <a:latin typeface="Calibri"/>
                <a:cs typeface="Calibri"/>
              </a:rPr>
              <a:t>indirect</a:t>
            </a:r>
            <a:r>
              <a:rPr sz="2800" spc="-65" dirty="0">
                <a:solidFill>
                  <a:srgbClr val="FFFFFF"/>
                </a:solidFill>
                <a:latin typeface="Calibri"/>
                <a:cs typeface="Calibri"/>
              </a:rPr>
              <a:t> </a:t>
            </a:r>
            <a:r>
              <a:rPr sz="2800" dirty="0">
                <a:solidFill>
                  <a:srgbClr val="FFFFFF"/>
                </a:solidFill>
                <a:latin typeface="Calibri"/>
                <a:cs typeface="Calibri"/>
              </a:rPr>
              <a:t>inguinal</a:t>
            </a:r>
            <a:r>
              <a:rPr sz="2800" spc="-65" dirty="0">
                <a:solidFill>
                  <a:srgbClr val="FFFFFF"/>
                </a:solidFill>
                <a:latin typeface="Calibri"/>
                <a:cs typeface="Calibri"/>
              </a:rPr>
              <a:t> </a:t>
            </a:r>
            <a:r>
              <a:rPr sz="2800" spc="-10" dirty="0">
                <a:solidFill>
                  <a:srgbClr val="FFFFFF"/>
                </a:solidFill>
                <a:latin typeface="Calibri"/>
                <a:cs typeface="Calibri"/>
              </a:rPr>
              <a:t>hernia 	containing</a:t>
            </a:r>
            <a:r>
              <a:rPr sz="2800" spc="-65" dirty="0">
                <a:solidFill>
                  <a:srgbClr val="FFFFFF"/>
                </a:solidFill>
                <a:latin typeface="Calibri"/>
                <a:cs typeface="Calibri"/>
              </a:rPr>
              <a:t> </a:t>
            </a:r>
            <a:r>
              <a:rPr sz="2800" dirty="0">
                <a:solidFill>
                  <a:srgbClr val="FFFFFF"/>
                </a:solidFill>
                <a:latin typeface="Calibri"/>
                <a:cs typeface="Calibri"/>
              </a:rPr>
              <a:t>inflamed</a:t>
            </a:r>
            <a:r>
              <a:rPr sz="2800" spc="-80" dirty="0">
                <a:solidFill>
                  <a:srgbClr val="FFFFFF"/>
                </a:solidFill>
                <a:latin typeface="Calibri"/>
                <a:cs typeface="Calibri"/>
              </a:rPr>
              <a:t> </a:t>
            </a:r>
            <a:r>
              <a:rPr sz="2800" spc="-10" dirty="0">
                <a:solidFill>
                  <a:srgbClr val="FFFFFF"/>
                </a:solidFill>
                <a:latin typeface="Calibri"/>
                <a:cs typeface="Calibri"/>
              </a:rPr>
              <a:t>appendix</a:t>
            </a:r>
            <a:endParaRPr sz="2800">
              <a:latin typeface="Calibri"/>
              <a:cs typeface="Calibri"/>
            </a:endParaRPr>
          </a:p>
        </p:txBody>
      </p:sp>
      <p:grpSp>
        <p:nvGrpSpPr>
          <p:cNvPr id="6" name="object 6"/>
          <p:cNvGrpSpPr/>
          <p:nvPr/>
        </p:nvGrpSpPr>
        <p:grpSpPr>
          <a:xfrm>
            <a:off x="7693152" y="0"/>
            <a:ext cx="4498975" cy="6858000"/>
            <a:chOff x="7693152" y="0"/>
            <a:chExt cx="4498975" cy="6858000"/>
          </a:xfrm>
        </p:grpSpPr>
        <p:pic>
          <p:nvPicPr>
            <p:cNvPr id="7" name="object 7"/>
            <p:cNvPicPr/>
            <p:nvPr/>
          </p:nvPicPr>
          <p:blipFill>
            <a:blip r:embed="rId3" cstate="print"/>
            <a:stretch>
              <a:fillRect/>
            </a:stretch>
          </p:blipFill>
          <p:spPr>
            <a:xfrm>
              <a:off x="7693152" y="0"/>
              <a:ext cx="4498848" cy="3386328"/>
            </a:xfrm>
            <a:prstGeom prst="rect">
              <a:avLst/>
            </a:prstGeom>
          </p:spPr>
        </p:pic>
        <p:pic>
          <p:nvPicPr>
            <p:cNvPr id="8" name="object 8"/>
            <p:cNvPicPr/>
            <p:nvPr/>
          </p:nvPicPr>
          <p:blipFill>
            <a:blip r:embed="rId4" cstate="print"/>
            <a:stretch>
              <a:fillRect/>
            </a:stretch>
          </p:blipFill>
          <p:spPr>
            <a:xfrm>
              <a:off x="8737092" y="3471671"/>
              <a:ext cx="3454907" cy="3386327"/>
            </a:xfrm>
            <a:prstGeom prst="rect">
              <a:avLst/>
            </a:prstGeom>
          </p:spPr>
        </p:pic>
        <p:sp>
          <p:nvSpPr>
            <p:cNvPr id="9" name="object 9"/>
            <p:cNvSpPr/>
            <p:nvPr/>
          </p:nvSpPr>
          <p:spPr>
            <a:xfrm>
              <a:off x="11829288" y="0"/>
              <a:ext cx="0" cy="6858000"/>
            </a:xfrm>
            <a:custGeom>
              <a:avLst/>
              <a:gdLst/>
              <a:ahLst/>
              <a:cxnLst/>
              <a:rect l="l" t="t" r="r" b="b"/>
              <a:pathLst>
                <a:path h="6858000">
                  <a:moveTo>
                    <a:pt x="0" y="0"/>
                  </a:moveTo>
                  <a:lnTo>
                    <a:pt x="0" y="6857999"/>
                  </a:lnTo>
                </a:path>
              </a:pathLst>
            </a:custGeom>
            <a:ln w="12192">
              <a:solidFill>
                <a:srgbClr val="EC7C30"/>
              </a:solidFill>
            </a:ln>
          </p:spPr>
          <p:txBody>
            <a:bodyPr wrap="square" lIns="0" tIns="0" rIns="0" bIns="0" rtlCol="0"/>
            <a:lstStyle/>
            <a:p>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sp>
        <p:nvSpPr>
          <p:cNvPr id="4" name="object 4"/>
          <p:cNvSpPr/>
          <p:nvPr/>
        </p:nvSpPr>
        <p:spPr>
          <a:xfrm>
            <a:off x="7604760" y="6115811"/>
            <a:ext cx="1865630" cy="742315"/>
          </a:xfrm>
          <a:custGeom>
            <a:avLst/>
            <a:gdLst/>
            <a:ahLst/>
            <a:cxnLst/>
            <a:rect l="l" t="t" r="r" b="b"/>
            <a:pathLst>
              <a:path w="1865629" h="742315">
                <a:moveTo>
                  <a:pt x="1865376" y="742188"/>
                </a:moveTo>
                <a:lnTo>
                  <a:pt x="1118616" y="0"/>
                </a:lnTo>
                <a:lnTo>
                  <a:pt x="593090" y="522300"/>
                </a:lnTo>
                <a:lnTo>
                  <a:pt x="406908" y="336804"/>
                </a:lnTo>
                <a:lnTo>
                  <a:pt x="0" y="742188"/>
                </a:lnTo>
                <a:lnTo>
                  <a:pt x="371856" y="742188"/>
                </a:lnTo>
                <a:lnTo>
                  <a:pt x="813816" y="742188"/>
                </a:lnTo>
                <a:lnTo>
                  <a:pt x="1865376" y="742188"/>
                </a:lnTo>
                <a:close/>
              </a:path>
            </a:pathLst>
          </a:custGeom>
          <a:solidFill>
            <a:srgbClr val="4471C4">
              <a:alpha val="30195"/>
            </a:srgbClr>
          </a:solidFill>
        </p:spPr>
        <p:txBody>
          <a:bodyPr wrap="square" lIns="0" tIns="0" rIns="0" bIns="0" rtlCol="0"/>
          <a:lstStyle/>
          <a:p>
            <a:endParaRPr/>
          </a:p>
        </p:txBody>
      </p:sp>
      <p:sp>
        <p:nvSpPr>
          <p:cNvPr id="5" name="object 5"/>
          <p:cNvSpPr txBox="1"/>
          <p:nvPr/>
        </p:nvSpPr>
        <p:spPr>
          <a:xfrm>
            <a:off x="722172" y="874268"/>
            <a:ext cx="5887085" cy="3373754"/>
          </a:xfrm>
          <a:prstGeom prst="rect">
            <a:avLst/>
          </a:prstGeom>
        </p:spPr>
        <p:txBody>
          <a:bodyPr vert="horz" wrap="square" lIns="0" tIns="61594" rIns="0" bIns="0" rtlCol="0">
            <a:spAutoFit/>
          </a:bodyPr>
          <a:lstStyle/>
          <a:p>
            <a:pPr marL="279400" marR="5080" indent="-267335">
              <a:lnSpc>
                <a:spcPct val="90700"/>
              </a:lnSpc>
              <a:spcBef>
                <a:spcPts val="484"/>
              </a:spcBef>
              <a:buClr>
                <a:srgbClr val="FF0000"/>
              </a:buClr>
              <a:buFont typeface="Courier New"/>
              <a:buChar char="o"/>
              <a:tabLst>
                <a:tab pos="279400" algn="l"/>
              </a:tabLst>
            </a:pPr>
            <a:r>
              <a:rPr sz="3250" dirty="0">
                <a:latin typeface="Calibri"/>
                <a:cs typeface="Calibri"/>
              </a:rPr>
              <a:t>Or</a:t>
            </a:r>
            <a:r>
              <a:rPr sz="3250" spc="-40" dirty="0">
                <a:latin typeface="Calibri"/>
                <a:cs typeface="Calibri"/>
              </a:rPr>
              <a:t> </a:t>
            </a:r>
            <a:r>
              <a:rPr sz="3250" dirty="0">
                <a:latin typeface="Calibri"/>
                <a:cs typeface="Calibri"/>
              </a:rPr>
              <a:t>from</a:t>
            </a:r>
            <a:r>
              <a:rPr sz="3250" spc="-45" dirty="0">
                <a:latin typeface="Calibri"/>
                <a:cs typeface="Calibri"/>
              </a:rPr>
              <a:t> </a:t>
            </a:r>
            <a:r>
              <a:rPr sz="3250" b="1" dirty="0">
                <a:latin typeface="Calibri"/>
                <a:cs typeface="Calibri"/>
              </a:rPr>
              <a:t>external</a:t>
            </a:r>
            <a:r>
              <a:rPr sz="3250" b="1" spc="-35" dirty="0">
                <a:latin typeface="Calibri"/>
                <a:cs typeface="Calibri"/>
              </a:rPr>
              <a:t> </a:t>
            </a:r>
            <a:r>
              <a:rPr sz="3250" b="1" dirty="0">
                <a:latin typeface="Calibri"/>
                <a:cs typeface="Calibri"/>
              </a:rPr>
              <a:t>causes</a:t>
            </a:r>
            <a:r>
              <a:rPr sz="3250" dirty="0">
                <a:latin typeface="Calibri"/>
                <a:cs typeface="Calibri"/>
              </a:rPr>
              <a:t>,</a:t>
            </a:r>
            <a:r>
              <a:rPr sz="3250" spc="-35" dirty="0">
                <a:latin typeface="Calibri"/>
                <a:cs typeface="Calibri"/>
              </a:rPr>
              <a:t> </a:t>
            </a:r>
            <a:r>
              <a:rPr sz="3250" spc="-10" dirty="0">
                <a:latin typeface="Calibri"/>
                <a:cs typeface="Calibri"/>
              </a:rPr>
              <a:t>e.g.,</a:t>
            </a:r>
            <a:r>
              <a:rPr sz="3250" spc="810" dirty="0">
                <a:latin typeface="Calibri"/>
                <a:cs typeface="Calibri"/>
              </a:rPr>
              <a:t> </a:t>
            </a:r>
            <a:r>
              <a:rPr sz="3250" dirty="0">
                <a:latin typeface="Calibri"/>
                <a:cs typeface="Calibri"/>
              </a:rPr>
              <a:t>the</a:t>
            </a:r>
            <a:r>
              <a:rPr sz="3250" spc="-40" dirty="0">
                <a:latin typeface="Calibri"/>
                <a:cs typeface="Calibri"/>
              </a:rPr>
              <a:t> </a:t>
            </a:r>
            <a:r>
              <a:rPr sz="3250" dirty="0">
                <a:latin typeface="Calibri"/>
                <a:cs typeface="Calibri"/>
              </a:rPr>
              <a:t>trophic</a:t>
            </a:r>
            <a:r>
              <a:rPr sz="3250" spc="-40" dirty="0">
                <a:latin typeface="Calibri"/>
                <a:cs typeface="Calibri"/>
              </a:rPr>
              <a:t> </a:t>
            </a:r>
            <a:r>
              <a:rPr sz="3250" dirty="0">
                <a:latin typeface="Calibri"/>
                <a:cs typeface="Calibri"/>
              </a:rPr>
              <a:t>ulcers</a:t>
            </a:r>
            <a:r>
              <a:rPr sz="3250" spc="-40" dirty="0">
                <a:latin typeface="Calibri"/>
                <a:cs typeface="Calibri"/>
              </a:rPr>
              <a:t> </a:t>
            </a:r>
            <a:r>
              <a:rPr sz="3250" dirty="0">
                <a:latin typeface="Calibri"/>
                <a:cs typeface="Calibri"/>
              </a:rPr>
              <a:t>that</a:t>
            </a:r>
            <a:r>
              <a:rPr sz="3250" spc="-15" dirty="0">
                <a:latin typeface="Calibri"/>
                <a:cs typeface="Calibri"/>
              </a:rPr>
              <a:t> </a:t>
            </a:r>
            <a:r>
              <a:rPr sz="3250" dirty="0">
                <a:latin typeface="Calibri"/>
                <a:cs typeface="Calibri"/>
              </a:rPr>
              <a:t>develop</a:t>
            </a:r>
            <a:r>
              <a:rPr sz="3250" spc="-45" dirty="0">
                <a:latin typeface="Calibri"/>
                <a:cs typeface="Calibri"/>
              </a:rPr>
              <a:t> </a:t>
            </a:r>
            <a:r>
              <a:rPr sz="3250" spc="-25" dirty="0">
                <a:latin typeface="Calibri"/>
                <a:cs typeface="Calibri"/>
              </a:rPr>
              <a:t>in </a:t>
            </a:r>
            <a:r>
              <a:rPr sz="3250" dirty="0">
                <a:latin typeface="Calibri"/>
                <a:cs typeface="Calibri"/>
              </a:rPr>
              <a:t>the</a:t>
            </a:r>
            <a:r>
              <a:rPr sz="3250" spc="-30" dirty="0">
                <a:latin typeface="Calibri"/>
                <a:cs typeface="Calibri"/>
              </a:rPr>
              <a:t> </a:t>
            </a:r>
            <a:r>
              <a:rPr sz="3250" dirty="0">
                <a:latin typeface="Calibri"/>
                <a:cs typeface="Calibri"/>
              </a:rPr>
              <a:t>dependent areas</a:t>
            </a:r>
            <a:r>
              <a:rPr sz="3250" spc="-30" dirty="0">
                <a:latin typeface="Calibri"/>
                <a:cs typeface="Calibri"/>
              </a:rPr>
              <a:t> </a:t>
            </a:r>
            <a:r>
              <a:rPr sz="3250" dirty="0">
                <a:latin typeface="Calibri"/>
                <a:cs typeface="Calibri"/>
              </a:rPr>
              <a:t>of</a:t>
            </a:r>
            <a:r>
              <a:rPr sz="3250" spc="-30" dirty="0">
                <a:latin typeface="Calibri"/>
                <a:cs typeface="Calibri"/>
              </a:rPr>
              <a:t> </a:t>
            </a:r>
            <a:r>
              <a:rPr sz="3250" spc="-10" dirty="0">
                <a:latin typeface="Calibri"/>
                <a:cs typeface="Calibri"/>
              </a:rPr>
              <a:t>large </a:t>
            </a:r>
            <a:r>
              <a:rPr sz="3250" dirty="0">
                <a:latin typeface="Calibri"/>
                <a:cs typeface="Calibri"/>
              </a:rPr>
              <a:t>umbilical</a:t>
            </a:r>
            <a:r>
              <a:rPr sz="3250" spc="-10" dirty="0">
                <a:latin typeface="Calibri"/>
                <a:cs typeface="Calibri"/>
              </a:rPr>
              <a:t> </a:t>
            </a:r>
            <a:r>
              <a:rPr sz="3250" dirty="0">
                <a:latin typeface="Calibri"/>
                <a:cs typeface="Calibri"/>
              </a:rPr>
              <a:t>or</a:t>
            </a:r>
            <a:r>
              <a:rPr sz="3250" spc="-20" dirty="0">
                <a:latin typeface="Calibri"/>
                <a:cs typeface="Calibri"/>
              </a:rPr>
              <a:t> </a:t>
            </a:r>
            <a:r>
              <a:rPr sz="3250" dirty="0">
                <a:latin typeface="Calibri"/>
                <a:cs typeface="Calibri"/>
              </a:rPr>
              <a:t>incisional</a:t>
            </a:r>
            <a:r>
              <a:rPr sz="3250" spc="-5" dirty="0">
                <a:latin typeface="Calibri"/>
                <a:cs typeface="Calibri"/>
              </a:rPr>
              <a:t> </a:t>
            </a:r>
            <a:r>
              <a:rPr sz="3250" spc="-10" dirty="0">
                <a:latin typeface="Calibri"/>
                <a:cs typeface="Calibri"/>
              </a:rPr>
              <a:t>hernias.</a:t>
            </a:r>
            <a:endParaRPr sz="3250">
              <a:latin typeface="Calibri"/>
              <a:cs typeface="Calibri"/>
            </a:endParaRPr>
          </a:p>
          <a:p>
            <a:pPr marL="279400" marR="679450" indent="-267335">
              <a:lnSpc>
                <a:spcPct val="90800"/>
              </a:lnSpc>
              <a:spcBef>
                <a:spcPts val="1200"/>
              </a:spcBef>
              <a:buClr>
                <a:srgbClr val="FF0000"/>
              </a:buClr>
              <a:buFont typeface="Courier New"/>
              <a:buChar char="o"/>
              <a:tabLst>
                <a:tab pos="279400" algn="l"/>
              </a:tabLst>
            </a:pPr>
            <a:r>
              <a:rPr sz="3250" spc="-25" dirty="0">
                <a:latin typeface="Calibri"/>
                <a:cs typeface="Calibri"/>
              </a:rPr>
              <a:t>Tender</a:t>
            </a:r>
            <a:r>
              <a:rPr sz="3250" spc="-45" dirty="0">
                <a:latin typeface="Calibri"/>
                <a:cs typeface="Calibri"/>
              </a:rPr>
              <a:t> </a:t>
            </a:r>
            <a:r>
              <a:rPr sz="3250" dirty="0">
                <a:latin typeface="Calibri"/>
                <a:cs typeface="Calibri"/>
              </a:rPr>
              <a:t>but</a:t>
            </a:r>
            <a:r>
              <a:rPr sz="3250" spc="-35" dirty="0">
                <a:latin typeface="Calibri"/>
                <a:cs typeface="Calibri"/>
              </a:rPr>
              <a:t> </a:t>
            </a:r>
            <a:r>
              <a:rPr sz="3250" dirty="0">
                <a:latin typeface="Calibri"/>
                <a:cs typeface="Calibri"/>
              </a:rPr>
              <a:t>not</a:t>
            </a:r>
            <a:r>
              <a:rPr sz="3250" spc="-25" dirty="0">
                <a:latin typeface="Calibri"/>
                <a:cs typeface="Calibri"/>
              </a:rPr>
              <a:t> </a:t>
            </a:r>
            <a:r>
              <a:rPr sz="3250" dirty="0">
                <a:latin typeface="Calibri"/>
                <a:cs typeface="Calibri"/>
              </a:rPr>
              <a:t>tense</a:t>
            </a:r>
            <a:r>
              <a:rPr sz="3250" spc="-35" dirty="0">
                <a:latin typeface="Calibri"/>
                <a:cs typeface="Calibri"/>
              </a:rPr>
              <a:t> </a:t>
            </a:r>
            <a:r>
              <a:rPr sz="3250" dirty="0">
                <a:latin typeface="Calibri"/>
                <a:cs typeface="Calibri"/>
              </a:rPr>
              <a:t>and</a:t>
            </a:r>
            <a:r>
              <a:rPr sz="3250" spc="-25" dirty="0">
                <a:latin typeface="Calibri"/>
                <a:cs typeface="Calibri"/>
              </a:rPr>
              <a:t> the </a:t>
            </a:r>
            <a:r>
              <a:rPr sz="3250" dirty="0">
                <a:latin typeface="Calibri"/>
                <a:cs typeface="Calibri"/>
              </a:rPr>
              <a:t>overlying</a:t>
            </a:r>
            <a:r>
              <a:rPr sz="3250" spc="-70" dirty="0">
                <a:latin typeface="Calibri"/>
                <a:cs typeface="Calibri"/>
              </a:rPr>
              <a:t> </a:t>
            </a:r>
            <a:r>
              <a:rPr sz="3250" dirty="0">
                <a:latin typeface="Calibri"/>
                <a:cs typeface="Calibri"/>
              </a:rPr>
              <a:t>skin</a:t>
            </a:r>
            <a:r>
              <a:rPr sz="3250" spc="-40" dirty="0">
                <a:latin typeface="Calibri"/>
                <a:cs typeface="Calibri"/>
              </a:rPr>
              <a:t> </a:t>
            </a:r>
            <a:r>
              <a:rPr sz="3250" dirty="0">
                <a:latin typeface="Calibri"/>
                <a:cs typeface="Calibri"/>
              </a:rPr>
              <a:t>red</a:t>
            </a:r>
            <a:r>
              <a:rPr sz="3250" spc="-45" dirty="0">
                <a:latin typeface="Calibri"/>
                <a:cs typeface="Calibri"/>
              </a:rPr>
              <a:t> </a:t>
            </a:r>
            <a:r>
              <a:rPr sz="3250" spc="-25" dirty="0">
                <a:latin typeface="Calibri"/>
                <a:cs typeface="Calibri"/>
              </a:rPr>
              <a:t>and </a:t>
            </a:r>
            <a:r>
              <a:rPr sz="3250" spc="-10" dirty="0">
                <a:latin typeface="Calibri"/>
                <a:cs typeface="Calibri"/>
              </a:rPr>
              <a:t>edematous.</a:t>
            </a:r>
            <a:endParaRPr sz="3250">
              <a:latin typeface="Calibri"/>
              <a:cs typeface="Calibri"/>
            </a:endParaRPr>
          </a:p>
        </p:txBody>
      </p:sp>
      <p:pic>
        <p:nvPicPr>
          <p:cNvPr id="6" name="object 6"/>
          <p:cNvPicPr/>
          <p:nvPr/>
        </p:nvPicPr>
        <p:blipFill>
          <a:blip r:embed="rId2" cstate="print"/>
          <a:stretch>
            <a:fillRect/>
          </a:stretch>
        </p:blipFill>
        <p:spPr>
          <a:xfrm>
            <a:off x="7007352" y="832103"/>
            <a:ext cx="4541520" cy="469849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6551" y="0"/>
            <a:ext cx="5058156" cy="6857997"/>
          </a:xfrm>
          <a:prstGeom prst="rect">
            <a:avLst/>
          </a:prstGeom>
        </p:spPr>
      </p:pic>
      <p:sp>
        <p:nvSpPr>
          <p:cNvPr id="3" name="object 3"/>
          <p:cNvSpPr/>
          <p:nvPr/>
        </p:nvSpPr>
        <p:spPr>
          <a:xfrm>
            <a:off x="6527292" y="1749551"/>
            <a:ext cx="4718685" cy="0"/>
          </a:xfrm>
          <a:custGeom>
            <a:avLst/>
            <a:gdLst/>
            <a:ahLst/>
            <a:cxnLst/>
            <a:rect l="l" t="t" r="r" b="b"/>
            <a:pathLst>
              <a:path w="4718684">
                <a:moveTo>
                  <a:pt x="4718304" y="0"/>
                </a:moveTo>
                <a:lnTo>
                  <a:pt x="0" y="0"/>
                </a:lnTo>
              </a:path>
            </a:pathLst>
          </a:custGeom>
          <a:ln w="12192">
            <a:solidFill>
              <a:srgbClr val="EC7C30"/>
            </a:solidFill>
          </a:ln>
        </p:spPr>
        <p:txBody>
          <a:bodyPr wrap="square" lIns="0" tIns="0" rIns="0" bIns="0" rtlCol="0"/>
          <a:lstStyle/>
          <a:p>
            <a:endParaRPr/>
          </a:p>
        </p:txBody>
      </p:sp>
      <p:sp>
        <p:nvSpPr>
          <p:cNvPr id="4" name="object 4"/>
          <p:cNvSpPr txBox="1"/>
          <p:nvPr/>
        </p:nvSpPr>
        <p:spPr>
          <a:xfrm>
            <a:off x="6607302" y="1877060"/>
            <a:ext cx="3582035" cy="1220470"/>
          </a:xfrm>
          <a:prstGeom prst="rect">
            <a:avLst/>
          </a:prstGeom>
        </p:spPr>
        <p:txBody>
          <a:bodyPr vert="horz" wrap="square" lIns="0" tIns="54610" rIns="0" bIns="0" rtlCol="0">
            <a:spAutoFit/>
          </a:bodyPr>
          <a:lstStyle/>
          <a:p>
            <a:pPr marL="241300" marR="5080" indent="-229235" algn="just">
              <a:lnSpc>
                <a:spcPct val="90000"/>
              </a:lnSpc>
              <a:spcBef>
                <a:spcPts val="430"/>
              </a:spcBef>
              <a:buSzPct val="71428"/>
              <a:buFont typeface="Arial MT"/>
              <a:buChar char="•"/>
              <a:tabLst>
                <a:tab pos="241300" algn="l"/>
                <a:tab pos="294640" algn="l"/>
              </a:tabLst>
            </a:pPr>
            <a:r>
              <a:rPr sz="2800" dirty="0">
                <a:solidFill>
                  <a:srgbClr val="FF0000"/>
                </a:solidFill>
                <a:latin typeface="Calibri"/>
                <a:cs typeface="Calibri"/>
              </a:rPr>
              <a:t>	</a:t>
            </a:r>
            <a:r>
              <a:rPr sz="2800" b="1" spc="-30" dirty="0">
                <a:solidFill>
                  <a:srgbClr val="FFFFFF"/>
                </a:solidFill>
                <a:latin typeface="Calibri"/>
                <a:cs typeface="Calibri"/>
              </a:rPr>
              <a:t>Amyand’s</a:t>
            </a:r>
            <a:r>
              <a:rPr sz="2800" b="1" spc="-55" dirty="0">
                <a:solidFill>
                  <a:srgbClr val="FFFFFF"/>
                </a:solidFill>
                <a:latin typeface="Calibri"/>
                <a:cs typeface="Calibri"/>
              </a:rPr>
              <a:t> </a:t>
            </a:r>
            <a:r>
              <a:rPr sz="2800" dirty="0">
                <a:solidFill>
                  <a:srgbClr val="FFFFFF"/>
                </a:solidFill>
                <a:latin typeface="Calibri"/>
                <a:cs typeface="Calibri"/>
              </a:rPr>
              <a:t>Hernia</a:t>
            </a:r>
            <a:r>
              <a:rPr sz="2800" spc="-65" dirty="0">
                <a:solidFill>
                  <a:srgbClr val="FFFFFF"/>
                </a:solidFill>
                <a:latin typeface="Calibri"/>
                <a:cs typeface="Calibri"/>
              </a:rPr>
              <a:t> </a:t>
            </a:r>
            <a:r>
              <a:rPr sz="2800" dirty="0">
                <a:solidFill>
                  <a:srgbClr val="FFFFFF"/>
                </a:solidFill>
                <a:latin typeface="Calibri"/>
                <a:cs typeface="Calibri"/>
              </a:rPr>
              <a:t>is</a:t>
            </a:r>
            <a:r>
              <a:rPr sz="2800" spc="-85" dirty="0">
                <a:solidFill>
                  <a:srgbClr val="FFFFFF"/>
                </a:solidFill>
                <a:latin typeface="Calibri"/>
                <a:cs typeface="Calibri"/>
              </a:rPr>
              <a:t> </a:t>
            </a:r>
            <a:r>
              <a:rPr sz="2800" spc="-35" dirty="0">
                <a:solidFill>
                  <a:srgbClr val="FFFFFF"/>
                </a:solidFill>
                <a:latin typeface="Calibri"/>
                <a:cs typeface="Calibri"/>
              </a:rPr>
              <a:t>an </a:t>
            </a:r>
            <a:r>
              <a:rPr sz="2800" dirty="0">
                <a:solidFill>
                  <a:srgbClr val="FFFFFF"/>
                </a:solidFill>
                <a:latin typeface="Calibri"/>
                <a:cs typeface="Calibri"/>
              </a:rPr>
              <a:t>indirect</a:t>
            </a:r>
            <a:r>
              <a:rPr sz="2800" spc="-65" dirty="0">
                <a:solidFill>
                  <a:srgbClr val="FFFFFF"/>
                </a:solidFill>
                <a:latin typeface="Calibri"/>
                <a:cs typeface="Calibri"/>
              </a:rPr>
              <a:t> </a:t>
            </a:r>
            <a:r>
              <a:rPr sz="2800" dirty="0">
                <a:solidFill>
                  <a:srgbClr val="FFFFFF"/>
                </a:solidFill>
                <a:latin typeface="Calibri"/>
                <a:cs typeface="Calibri"/>
              </a:rPr>
              <a:t>inguinal</a:t>
            </a:r>
            <a:r>
              <a:rPr sz="2800" spc="-65" dirty="0">
                <a:solidFill>
                  <a:srgbClr val="FFFFFF"/>
                </a:solidFill>
                <a:latin typeface="Calibri"/>
                <a:cs typeface="Calibri"/>
              </a:rPr>
              <a:t> </a:t>
            </a:r>
            <a:r>
              <a:rPr sz="2800" spc="-10" dirty="0">
                <a:solidFill>
                  <a:srgbClr val="FFFFFF"/>
                </a:solidFill>
                <a:latin typeface="Calibri"/>
                <a:cs typeface="Calibri"/>
              </a:rPr>
              <a:t>hernia </a:t>
            </a:r>
            <a:r>
              <a:rPr sz="2800" dirty="0">
                <a:solidFill>
                  <a:srgbClr val="FFFFFF"/>
                </a:solidFill>
                <a:latin typeface="Calibri"/>
                <a:cs typeface="Calibri"/>
              </a:rPr>
              <a:t>containing</a:t>
            </a:r>
            <a:r>
              <a:rPr sz="2800" spc="465" dirty="0">
                <a:solidFill>
                  <a:srgbClr val="FFFFFF"/>
                </a:solidFill>
                <a:latin typeface="Calibri"/>
                <a:cs typeface="Calibri"/>
              </a:rPr>
              <a:t> </a:t>
            </a:r>
            <a:r>
              <a:rPr sz="2800" spc="-10" dirty="0">
                <a:solidFill>
                  <a:srgbClr val="FFFFFF"/>
                </a:solidFill>
                <a:latin typeface="Calibri"/>
                <a:cs typeface="Calibri"/>
              </a:rPr>
              <a:t>appendix</a:t>
            </a:r>
            <a:endParaRPr sz="2800">
              <a:latin typeface="Calibri"/>
              <a:cs typeface="Calibri"/>
            </a:endParaRPr>
          </a:p>
        </p:txBody>
      </p:sp>
      <p:sp>
        <p:nvSpPr>
          <p:cNvPr id="5" name="object 5"/>
          <p:cNvSpPr/>
          <p:nvPr/>
        </p:nvSpPr>
        <p:spPr>
          <a:xfrm>
            <a:off x="6527292" y="5707379"/>
            <a:ext cx="4714240" cy="0"/>
          </a:xfrm>
          <a:custGeom>
            <a:avLst/>
            <a:gdLst/>
            <a:ahLst/>
            <a:cxnLst/>
            <a:rect l="l" t="t" r="r" b="b"/>
            <a:pathLst>
              <a:path w="4714240">
                <a:moveTo>
                  <a:pt x="4713985" y="0"/>
                </a:moveTo>
                <a:lnTo>
                  <a:pt x="0" y="0"/>
                </a:lnTo>
              </a:path>
            </a:pathLst>
          </a:custGeom>
          <a:ln w="12192">
            <a:solidFill>
              <a:srgbClr val="EC7C30"/>
            </a:solidFill>
          </a:ln>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7743" y="1786127"/>
            <a:ext cx="7325359" cy="1832610"/>
            <a:chOff x="237743" y="1786127"/>
            <a:chExt cx="7325359" cy="1832610"/>
          </a:xfrm>
        </p:grpSpPr>
        <p:pic>
          <p:nvPicPr>
            <p:cNvPr id="3" name="object 3"/>
            <p:cNvPicPr/>
            <p:nvPr/>
          </p:nvPicPr>
          <p:blipFill>
            <a:blip r:embed="rId2" cstate="print"/>
            <a:stretch>
              <a:fillRect/>
            </a:stretch>
          </p:blipFill>
          <p:spPr>
            <a:xfrm>
              <a:off x="237743" y="1786127"/>
              <a:ext cx="3873246" cy="1229106"/>
            </a:xfrm>
            <a:prstGeom prst="rect">
              <a:avLst/>
            </a:prstGeom>
          </p:spPr>
        </p:pic>
        <p:pic>
          <p:nvPicPr>
            <p:cNvPr id="4" name="object 4"/>
            <p:cNvPicPr/>
            <p:nvPr/>
          </p:nvPicPr>
          <p:blipFill>
            <a:blip r:embed="rId3" cstate="print"/>
            <a:stretch>
              <a:fillRect/>
            </a:stretch>
          </p:blipFill>
          <p:spPr>
            <a:xfrm>
              <a:off x="237743" y="2389631"/>
              <a:ext cx="4531613" cy="1229106"/>
            </a:xfrm>
            <a:prstGeom prst="rect">
              <a:avLst/>
            </a:prstGeom>
          </p:spPr>
        </p:pic>
        <p:pic>
          <p:nvPicPr>
            <p:cNvPr id="5" name="object 5"/>
            <p:cNvPicPr/>
            <p:nvPr/>
          </p:nvPicPr>
          <p:blipFill>
            <a:blip r:embed="rId4" cstate="print"/>
            <a:stretch>
              <a:fillRect/>
            </a:stretch>
          </p:blipFill>
          <p:spPr>
            <a:xfrm>
              <a:off x="4043172" y="2389631"/>
              <a:ext cx="893826" cy="1229106"/>
            </a:xfrm>
            <a:prstGeom prst="rect">
              <a:avLst/>
            </a:prstGeom>
          </p:spPr>
        </p:pic>
        <p:pic>
          <p:nvPicPr>
            <p:cNvPr id="6" name="object 6"/>
            <p:cNvPicPr/>
            <p:nvPr/>
          </p:nvPicPr>
          <p:blipFill>
            <a:blip r:embed="rId5" cstate="print"/>
            <a:stretch>
              <a:fillRect/>
            </a:stretch>
          </p:blipFill>
          <p:spPr>
            <a:xfrm>
              <a:off x="4210811" y="2389631"/>
              <a:ext cx="1282446" cy="1229106"/>
            </a:xfrm>
            <a:prstGeom prst="rect">
              <a:avLst/>
            </a:prstGeom>
          </p:spPr>
        </p:pic>
        <p:pic>
          <p:nvPicPr>
            <p:cNvPr id="7" name="object 7"/>
            <p:cNvPicPr/>
            <p:nvPr/>
          </p:nvPicPr>
          <p:blipFill>
            <a:blip r:embed="rId4" cstate="print"/>
            <a:stretch>
              <a:fillRect/>
            </a:stretch>
          </p:blipFill>
          <p:spPr>
            <a:xfrm>
              <a:off x="4767072" y="2389631"/>
              <a:ext cx="893826" cy="1229106"/>
            </a:xfrm>
            <a:prstGeom prst="rect">
              <a:avLst/>
            </a:prstGeom>
          </p:spPr>
        </p:pic>
        <p:pic>
          <p:nvPicPr>
            <p:cNvPr id="8" name="object 8"/>
            <p:cNvPicPr/>
            <p:nvPr/>
          </p:nvPicPr>
          <p:blipFill>
            <a:blip r:embed="rId6" cstate="print"/>
            <a:stretch>
              <a:fillRect/>
            </a:stretch>
          </p:blipFill>
          <p:spPr>
            <a:xfrm>
              <a:off x="4934711" y="2389631"/>
              <a:ext cx="2628138" cy="1229106"/>
            </a:xfrm>
            <a:prstGeom prst="rect">
              <a:avLst/>
            </a:prstGeom>
          </p:spPr>
        </p:pic>
      </p:grpSp>
      <p:sp>
        <p:nvSpPr>
          <p:cNvPr id="9" name="object 9"/>
          <p:cNvSpPr txBox="1">
            <a:spLocks noGrp="1"/>
          </p:cNvSpPr>
          <p:nvPr>
            <p:ph type="title"/>
          </p:nvPr>
        </p:nvSpPr>
        <p:spPr>
          <a:xfrm>
            <a:off x="571296" y="1915413"/>
            <a:ext cx="6629400" cy="1300480"/>
          </a:xfrm>
          <a:prstGeom prst="rect">
            <a:avLst/>
          </a:prstGeom>
        </p:spPr>
        <p:txBody>
          <a:bodyPr vert="horz" wrap="square" lIns="0" tIns="13335" rIns="0" bIns="0" rtlCol="0">
            <a:spAutoFit/>
          </a:bodyPr>
          <a:lstStyle/>
          <a:p>
            <a:pPr marL="12700">
              <a:lnSpc>
                <a:spcPts val="5015"/>
              </a:lnSpc>
              <a:spcBef>
                <a:spcPts val="105"/>
              </a:spcBef>
            </a:pPr>
            <a:r>
              <a:rPr sz="4400" spc="-20" dirty="0"/>
              <a:t>Sliding</a:t>
            </a:r>
            <a:r>
              <a:rPr sz="4400" spc="-180" dirty="0"/>
              <a:t> </a:t>
            </a:r>
            <a:r>
              <a:rPr sz="4400" spc="-10" dirty="0"/>
              <a:t>Hernia</a:t>
            </a:r>
            <a:endParaRPr sz="4400"/>
          </a:p>
          <a:p>
            <a:pPr marL="12700">
              <a:lnSpc>
                <a:spcPts val="5015"/>
              </a:lnSpc>
            </a:pPr>
            <a:r>
              <a:rPr sz="4400" spc="-50" dirty="0"/>
              <a:t>(synonym:</a:t>
            </a:r>
            <a:r>
              <a:rPr sz="4400" spc="-95" dirty="0"/>
              <a:t> </a:t>
            </a:r>
            <a:r>
              <a:rPr sz="4400" spc="-50" dirty="0"/>
              <a:t>hernia-en-</a:t>
            </a:r>
            <a:r>
              <a:rPr sz="4400" spc="-10" dirty="0"/>
              <a:t>glissade)</a:t>
            </a:r>
            <a:endParaRPr sz="4400"/>
          </a:p>
        </p:txBody>
      </p:sp>
      <p:grpSp>
        <p:nvGrpSpPr>
          <p:cNvPr id="10" name="object 10"/>
          <p:cNvGrpSpPr/>
          <p:nvPr/>
        </p:nvGrpSpPr>
        <p:grpSpPr>
          <a:xfrm>
            <a:off x="0" y="109726"/>
            <a:ext cx="12071985" cy="6638925"/>
            <a:chOff x="0" y="109726"/>
            <a:chExt cx="12071985" cy="6638925"/>
          </a:xfrm>
        </p:grpSpPr>
        <p:sp>
          <p:nvSpPr>
            <p:cNvPr id="11" name="object 11"/>
            <p:cNvSpPr/>
            <p:nvPr/>
          </p:nvSpPr>
          <p:spPr>
            <a:xfrm>
              <a:off x="0" y="3209543"/>
              <a:ext cx="6096000" cy="0"/>
            </a:xfrm>
            <a:custGeom>
              <a:avLst/>
              <a:gdLst/>
              <a:ahLst/>
              <a:cxnLst/>
              <a:rect l="l" t="t" r="r" b="b"/>
              <a:pathLst>
                <a:path w="6096000">
                  <a:moveTo>
                    <a:pt x="6096000" y="0"/>
                  </a:moveTo>
                  <a:lnTo>
                    <a:pt x="0" y="0"/>
                  </a:lnTo>
                </a:path>
              </a:pathLst>
            </a:custGeom>
            <a:ln w="12192">
              <a:solidFill>
                <a:srgbClr val="EC7C30"/>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7347204" y="1239011"/>
              <a:ext cx="4718304" cy="4379976"/>
            </a:xfrm>
            <a:prstGeom prst="rect">
              <a:avLst/>
            </a:prstGeom>
          </p:spPr>
        </p:pic>
        <p:sp>
          <p:nvSpPr>
            <p:cNvPr id="13" name="object 13"/>
            <p:cNvSpPr/>
            <p:nvPr/>
          </p:nvSpPr>
          <p:spPr>
            <a:xfrm>
              <a:off x="126492"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8076" y="2054351"/>
            <a:ext cx="5112385" cy="2078355"/>
            <a:chOff x="608076" y="2054351"/>
            <a:chExt cx="5112385" cy="2078355"/>
          </a:xfrm>
        </p:grpSpPr>
        <p:pic>
          <p:nvPicPr>
            <p:cNvPr id="3" name="object 3"/>
            <p:cNvPicPr/>
            <p:nvPr/>
          </p:nvPicPr>
          <p:blipFill>
            <a:blip r:embed="rId2" cstate="print"/>
            <a:stretch>
              <a:fillRect/>
            </a:stretch>
          </p:blipFill>
          <p:spPr>
            <a:xfrm>
              <a:off x="608076" y="2054351"/>
              <a:ext cx="5112258" cy="1392174"/>
            </a:xfrm>
            <a:prstGeom prst="rect">
              <a:avLst/>
            </a:prstGeom>
          </p:spPr>
        </p:pic>
        <p:pic>
          <p:nvPicPr>
            <p:cNvPr id="4" name="object 4"/>
            <p:cNvPicPr/>
            <p:nvPr/>
          </p:nvPicPr>
          <p:blipFill>
            <a:blip r:embed="rId3" cstate="print"/>
            <a:stretch>
              <a:fillRect/>
            </a:stretch>
          </p:blipFill>
          <p:spPr>
            <a:xfrm>
              <a:off x="608076" y="2740151"/>
              <a:ext cx="2626614" cy="1392174"/>
            </a:xfrm>
            <a:prstGeom prst="rect">
              <a:avLst/>
            </a:prstGeom>
          </p:spPr>
        </p:pic>
      </p:grpSp>
      <p:sp>
        <p:nvSpPr>
          <p:cNvPr id="5" name="object 5"/>
          <p:cNvSpPr txBox="1">
            <a:spLocks noGrp="1"/>
          </p:cNvSpPr>
          <p:nvPr>
            <p:ph type="ctrTitle"/>
          </p:nvPr>
        </p:nvSpPr>
        <p:spPr>
          <a:prstGeom prst="rect">
            <a:avLst/>
          </a:prstGeom>
        </p:spPr>
        <p:txBody>
          <a:bodyPr vert="horz" wrap="square" lIns="0" tIns="786180" rIns="0" bIns="0" rtlCol="0">
            <a:spAutoFit/>
          </a:bodyPr>
          <a:lstStyle/>
          <a:p>
            <a:pPr marL="192405" marR="5080">
              <a:lnSpc>
                <a:spcPts val="5400"/>
              </a:lnSpc>
              <a:spcBef>
                <a:spcPts val="785"/>
              </a:spcBef>
            </a:pPr>
            <a:r>
              <a:rPr sz="5000" spc="-30" dirty="0"/>
              <a:t>External</a:t>
            </a:r>
            <a:r>
              <a:rPr sz="5000" spc="-220" dirty="0"/>
              <a:t> </a:t>
            </a:r>
            <a:r>
              <a:rPr sz="5000" spc="-25" dirty="0"/>
              <a:t>Oblique </a:t>
            </a:r>
            <a:r>
              <a:rPr sz="5000" spc="-10" dirty="0"/>
              <a:t>Muscle</a:t>
            </a:r>
            <a:endParaRPr sz="5000"/>
          </a:p>
        </p:txBody>
      </p:sp>
      <p:sp>
        <p:nvSpPr>
          <p:cNvPr id="6" name="object 6"/>
          <p:cNvSpPr txBox="1"/>
          <p:nvPr/>
        </p:nvSpPr>
        <p:spPr>
          <a:xfrm>
            <a:off x="987348" y="3826890"/>
            <a:ext cx="296037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Calibri"/>
                <a:cs typeface="Calibri"/>
              </a:rPr>
              <a:t>The</a:t>
            </a:r>
            <a:r>
              <a:rPr sz="2000" spc="-45" dirty="0">
                <a:solidFill>
                  <a:srgbClr val="FFFFFF"/>
                </a:solidFill>
                <a:latin typeface="Calibri"/>
                <a:cs typeface="Calibri"/>
              </a:rPr>
              <a:t> </a:t>
            </a:r>
            <a:r>
              <a:rPr sz="2000" dirty="0">
                <a:solidFill>
                  <a:srgbClr val="FFFFFF"/>
                </a:solidFill>
                <a:latin typeface="Calibri"/>
                <a:cs typeface="Calibri"/>
              </a:rPr>
              <a:t>most</a:t>
            </a:r>
            <a:r>
              <a:rPr sz="2000" spc="-40" dirty="0">
                <a:solidFill>
                  <a:srgbClr val="FFFFFF"/>
                </a:solidFill>
                <a:latin typeface="Calibri"/>
                <a:cs typeface="Calibri"/>
              </a:rPr>
              <a:t> </a:t>
            </a:r>
            <a:r>
              <a:rPr sz="2000" dirty="0">
                <a:solidFill>
                  <a:srgbClr val="FFFFFF"/>
                </a:solidFill>
                <a:latin typeface="Calibri"/>
                <a:cs typeface="Calibri"/>
              </a:rPr>
              <a:t>superficial</a:t>
            </a:r>
            <a:r>
              <a:rPr sz="2000" spc="-35" dirty="0">
                <a:solidFill>
                  <a:srgbClr val="FFFFFF"/>
                </a:solidFill>
                <a:latin typeface="Calibri"/>
                <a:cs typeface="Calibri"/>
              </a:rPr>
              <a:t> </a:t>
            </a:r>
            <a:r>
              <a:rPr sz="2000" spc="-10" dirty="0">
                <a:solidFill>
                  <a:srgbClr val="FFFFFF"/>
                </a:solidFill>
                <a:latin typeface="Calibri"/>
                <a:cs typeface="Calibri"/>
              </a:rPr>
              <a:t>muscle.</a:t>
            </a:r>
            <a:endParaRPr sz="2000">
              <a:latin typeface="Calibri"/>
              <a:cs typeface="Calibri"/>
            </a:endParaRPr>
          </a:p>
        </p:txBody>
      </p:sp>
      <p:grpSp>
        <p:nvGrpSpPr>
          <p:cNvPr id="7" name="object 7"/>
          <p:cNvGrpSpPr/>
          <p:nvPr/>
        </p:nvGrpSpPr>
        <p:grpSpPr>
          <a:xfrm>
            <a:off x="595883" y="1191767"/>
            <a:ext cx="11122660" cy="4474845"/>
            <a:chOff x="595883" y="1191767"/>
            <a:chExt cx="11122660" cy="4474845"/>
          </a:xfrm>
        </p:grpSpPr>
        <p:pic>
          <p:nvPicPr>
            <p:cNvPr id="8" name="object 8"/>
            <p:cNvPicPr/>
            <p:nvPr/>
          </p:nvPicPr>
          <p:blipFill>
            <a:blip r:embed="rId4" cstate="print"/>
            <a:stretch>
              <a:fillRect/>
            </a:stretch>
          </p:blipFill>
          <p:spPr>
            <a:xfrm>
              <a:off x="5800343" y="1261871"/>
              <a:ext cx="5917692" cy="4334256"/>
            </a:xfrm>
            <a:prstGeom prst="rect">
              <a:avLst/>
            </a:prstGeom>
          </p:spPr>
        </p:pic>
        <p:sp>
          <p:nvSpPr>
            <p:cNvPr id="9" name="object 9"/>
            <p:cNvSpPr/>
            <p:nvPr/>
          </p:nvSpPr>
          <p:spPr>
            <a:xfrm>
              <a:off x="601979" y="1197863"/>
              <a:ext cx="10988040" cy="4462780"/>
            </a:xfrm>
            <a:custGeom>
              <a:avLst/>
              <a:gdLst/>
              <a:ahLst/>
              <a:cxnLst/>
              <a:rect l="l" t="t" r="r" b="b"/>
              <a:pathLst>
                <a:path w="10988040" h="4462780">
                  <a:moveTo>
                    <a:pt x="0" y="4462272"/>
                  </a:moveTo>
                  <a:lnTo>
                    <a:pt x="10988040" y="4462272"/>
                  </a:lnTo>
                  <a:lnTo>
                    <a:pt x="10988040" y="0"/>
                  </a:lnTo>
                  <a:lnTo>
                    <a:pt x="0" y="0"/>
                  </a:lnTo>
                  <a:lnTo>
                    <a:pt x="0" y="4462272"/>
                  </a:lnTo>
                  <a:close/>
                </a:path>
              </a:pathLst>
            </a:custGeom>
            <a:ln w="12191">
              <a:solidFill>
                <a:srgbClr val="EC7C30"/>
              </a:solidFill>
            </a:ln>
          </p:spPr>
          <p:txBody>
            <a:bodyPr wrap="square" lIns="0" tIns="0" rIns="0" bIns="0" rtlCol="0"/>
            <a:lstStyle/>
            <a:p>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40891" y="1100327"/>
            <a:ext cx="3752850" cy="1229106"/>
          </a:xfrm>
          <a:prstGeom prst="rect">
            <a:avLst/>
          </a:prstGeom>
        </p:spPr>
      </p:pic>
      <p:sp>
        <p:nvSpPr>
          <p:cNvPr id="3" name="object 3"/>
          <p:cNvSpPr txBox="1">
            <a:spLocks noGrp="1"/>
          </p:cNvSpPr>
          <p:nvPr>
            <p:ph type="title"/>
          </p:nvPr>
        </p:nvSpPr>
        <p:spPr>
          <a:xfrm>
            <a:off x="1374394" y="1230249"/>
            <a:ext cx="3058795" cy="696595"/>
          </a:xfrm>
          <a:prstGeom prst="rect">
            <a:avLst/>
          </a:prstGeom>
        </p:spPr>
        <p:txBody>
          <a:bodyPr vert="horz" wrap="square" lIns="0" tIns="13335" rIns="0" bIns="0" rtlCol="0">
            <a:spAutoFit/>
          </a:bodyPr>
          <a:lstStyle/>
          <a:p>
            <a:pPr marL="12700">
              <a:lnSpc>
                <a:spcPct val="100000"/>
              </a:lnSpc>
              <a:spcBef>
                <a:spcPts val="105"/>
              </a:spcBef>
            </a:pPr>
            <a:r>
              <a:rPr sz="4400" spc="-20" dirty="0"/>
              <a:t>Sliding</a:t>
            </a:r>
            <a:r>
              <a:rPr sz="4400" spc="-180" dirty="0"/>
              <a:t> </a:t>
            </a:r>
            <a:r>
              <a:rPr sz="4400" spc="-10" dirty="0"/>
              <a:t>Hernia</a:t>
            </a:r>
            <a:endParaRPr sz="4400"/>
          </a:p>
        </p:txBody>
      </p:sp>
      <p:sp>
        <p:nvSpPr>
          <p:cNvPr id="4" name="object 4"/>
          <p:cNvSpPr/>
          <p:nvPr/>
        </p:nvSpPr>
        <p:spPr>
          <a:xfrm>
            <a:off x="0" y="2026920"/>
            <a:ext cx="6096000" cy="0"/>
          </a:xfrm>
          <a:custGeom>
            <a:avLst/>
            <a:gdLst/>
            <a:ahLst/>
            <a:cxnLst/>
            <a:rect l="l" t="t" r="r" b="b"/>
            <a:pathLst>
              <a:path w="6096000">
                <a:moveTo>
                  <a:pt x="6096000" y="0"/>
                </a:moveTo>
                <a:lnTo>
                  <a:pt x="0" y="0"/>
                </a:lnTo>
              </a:path>
            </a:pathLst>
          </a:custGeom>
          <a:ln w="12192">
            <a:solidFill>
              <a:srgbClr val="EC7C30"/>
            </a:solidFill>
          </a:ln>
        </p:spPr>
        <p:txBody>
          <a:bodyPr wrap="square" lIns="0" tIns="0" rIns="0" bIns="0" rtlCol="0"/>
          <a:lstStyle/>
          <a:p>
            <a:endParaRPr/>
          </a:p>
        </p:txBody>
      </p:sp>
      <p:sp>
        <p:nvSpPr>
          <p:cNvPr id="5" name="object 5"/>
          <p:cNvSpPr txBox="1"/>
          <p:nvPr/>
        </p:nvSpPr>
        <p:spPr>
          <a:xfrm>
            <a:off x="1374394" y="2256789"/>
            <a:ext cx="4454525" cy="2756535"/>
          </a:xfrm>
          <a:prstGeom prst="rect">
            <a:avLst/>
          </a:prstGeom>
        </p:spPr>
        <p:txBody>
          <a:bodyPr vert="horz" wrap="square" lIns="0" tIns="54610" rIns="0" bIns="0" rtlCol="0">
            <a:spAutoFit/>
          </a:bodyPr>
          <a:lstStyle/>
          <a:p>
            <a:pPr marL="241300" marR="5080" indent="-228600">
              <a:lnSpc>
                <a:spcPct val="90000"/>
              </a:lnSpc>
              <a:spcBef>
                <a:spcPts val="430"/>
              </a:spcBef>
            </a:pPr>
            <a:r>
              <a:rPr sz="2800" dirty="0">
                <a:solidFill>
                  <a:srgbClr val="FF0000"/>
                </a:solidFill>
                <a:latin typeface="Courier New"/>
                <a:cs typeface="Courier New"/>
              </a:rPr>
              <a:t>o</a:t>
            </a:r>
            <a:r>
              <a:rPr sz="2800" dirty="0">
                <a:solidFill>
                  <a:srgbClr val="FFFFFF"/>
                </a:solidFill>
                <a:latin typeface="Calibri"/>
                <a:cs typeface="Calibri"/>
              </a:rPr>
              <a:t>The</a:t>
            </a:r>
            <a:r>
              <a:rPr sz="2800" spc="-20" dirty="0">
                <a:solidFill>
                  <a:srgbClr val="FFFFFF"/>
                </a:solidFill>
                <a:latin typeface="Calibri"/>
                <a:cs typeface="Calibri"/>
              </a:rPr>
              <a:t> </a:t>
            </a:r>
            <a:r>
              <a:rPr sz="2800" dirty="0">
                <a:solidFill>
                  <a:srgbClr val="FFFFFF"/>
                </a:solidFill>
                <a:latin typeface="Calibri"/>
                <a:cs typeface="Calibri"/>
              </a:rPr>
              <a:t>wall</a:t>
            </a:r>
            <a:r>
              <a:rPr sz="2800" spc="-30" dirty="0">
                <a:solidFill>
                  <a:srgbClr val="FFFFFF"/>
                </a:solidFill>
                <a:latin typeface="Calibri"/>
                <a:cs typeface="Calibri"/>
              </a:rPr>
              <a:t> </a:t>
            </a:r>
            <a:r>
              <a:rPr sz="2800" dirty="0">
                <a:solidFill>
                  <a:srgbClr val="FFFFFF"/>
                </a:solidFill>
                <a:latin typeface="Calibri"/>
                <a:cs typeface="Calibri"/>
              </a:rPr>
              <a:t>of</a:t>
            </a:r>
            <a:r>
              <a:rPr sz="2800" spc="-15" dirty="0">
                <a:solidFill>
                  <a:srgbClr val="FFFFFF"/>
                </a:solidFill>
                <a:latin typeface="Calibri"/>
                <a:cs typeface="Calibri"/>
              </a:rPr>
              <a:t> </a:t>
            </a:r>
            <a:r>
              <a:rPr sz="2800" dirty="0">
                <a:solidFill>
                  <a:srgbClr val="FFFFFF"/>
                </a:solidFill>
                <a:latin typeface="Calibri"/>
                <a:cs typeface="Calibri"/>
              </a:rPr>
              <a:t>the</a:t>
            </a:r>
            <a:r>
              <a:rPr sz="2800" spc="-10" dirty="0">
                <a:solidFill>
                  <a:srgbClr val="FFFFFF"/>
                </a:solidFill>
                <a:latin typeface="Calibri"/>
                <a:cs typeface="Calibri"/>
              </a:rPr>
              <a:t> </a:t>
            </a:r>
            <a:r>
              <a:rPr sz="2800" dirty="0">
                <a:solidFill>
                  <a:srgbClr val="FFFFFF"/>
                </a:solidFill>
                <a:latin typeface="Calibri"/>
                <a:cs typeface="Calibri"/>
              </a:rPr>
              <a:t>hernia</a:t>
            </a:r>
            <a:r>
              <a:rPr sz="2800" spc="-10" dirty="0">
                <a:solidFill>
                  <a:srgbClr val="FFFFFF"/>
                </a:solidFill>
                <a:latin typeface="Calibri"/>
                <a:cs typeface="Calibri"/>
              </a:rPr>
              <a:t> </a:t>
            </a:r>
            <a:r>
              <a:rPr sz="2800" spc="-20" dirty="0">
                <a:solidFill>
                  <a:srgbClr val="FFFFFF"/>
                </a:solidFill>
                <a:latin typeface="Calibri"/>
                <a:cs typeface="Calibri"/>
              </a:rPr>
              <a:t>sac, </a:t>
            </a:r>
            <a:r>
              <a:rPr sz="2800" dirty="0">
                <a:solidFill>
                  <a:srgbClr val="FFFFFF"/>
                </a:solidFill>
                <a:latin typeface="Calibri"/>
                <a:cs typeface="Calibri"/>
              </a:rPr>
              <a:t>rather</a:t>
            </a:r>
            <a:r>
              <a:rPr sz="2800" spc="-65" dirty="0">
                <a:solidFill>
                  <a:srgbClr val="FFFFFF"/>
                </a:solidFill>
                <a:latin typeface="Calibri"/>
                <a:cs typeface="Calibri"/>
              </a:rPr>
              <a:t> </a:t>
            </a:r>
            <a:r>
              <a:rPr sz="2800" dirty="0">
                <a:solidFill>
                  <a:srgbClr val="FFFFFF"/>
                </a:solidFill>
                <a:latin typeface="Calibri"/>
                <a:cs typeface="Calibri"/>
              </a:rPr>
              <a:t>than</a:t>
            </a:r>
            <a:r>
              <a:rPr sz="2800" spc="-65" dirty="0">
                <a:solidFill>
                  <a:srgbClr val="FFFFFF"/>
                </a:solidFill>
                <a:latin typeface="Calibri"/>
                <a:cs typeface="Calibri"/>
              </a:rPr>
              <a:t> </a:t>
            </a:r>
            <a:r>
              <a:rPr sz="2800" dirty="0">
                <a:solidFill>
                  <a:srgbClr val="FFFFFF"/>
                </a:solidFill>
                <a:latin typeface="Calibri"/>
                <a:cs typeface="Calibri"/>
              </a:rPr>
              <a:t>being</a:t>
            </a:r>
            <a:r>
              <a:rPr sz="2800" spc="-50" dirty="0">
                <a:solidFill>
                  <a:srgbClr val="FFFFFF"/>
                </a:solidFill>
                <a:latin typeface="Calibri"/>
                <a:cs typeface="Calibri"/>
              </a:rPr>
              <a:t> </a:t>
            </a:r>
            <a:r>
              <a:rPr sz="2800" spc="-10" dirty="0">
                <a:solidFill>
                  <a:srgbClr val="FFFFFF"/>
                </a:solidFill>
                <a:latin typeface="Calibri"/>
                <a:cs typeface="Calibri"/>
              </a:rPr>
              <a:t>formed </a:t>
            </a:r>
            <a:r>
              <a:rPr sz="2800" dirty="0">
                <a:solidFill>
                  <a:srgbClr val="FFFFFF"/>
                </a:solidFill>
                <a:latin typeface="Calibri"/>
                <a:cs typeface="Calibri"/>
              </a:rPr>
              <a:t>completely</a:t>
            </a:r>
            <a:r>
              <a:rPr sz="2800" spc="-114" dirty="0">
                <a:solidFill>
                  <a:srgbClr val="FFFFFF"/>
                </a:solidFill>
                <a:latin typeface="Calibri"/>
                <a:cs typeface="Calibri"/>
              </a:rPr>
              <a:t> </a:t>
            </a:r>
            <a:r>
              <a:rPr sz="2800" dirty="0">
                <a:solidFill>
                  <a:srgbClr val="FFFFFF"/>
                </a:solidFill>
                <a:latin typeface="Calibri"/>
                <a:cs typeface="Calibri"/>
              </a:rPr>
              <a:t>by</a:t>
            </a:r>
            <a:r>
              <a:rPr sz="2800" spc="-100" dirty="0">
                <a:solidFill>
                  <a:srgbClr val="FFFFFF"/>
                </a:solidFill>
                <a:latin typeface="Calibri"/>
                <a:cs typeface="Calibri"/>
              </a:rPr>
              <a:t> </a:t>
            </a:r>
            <a:r>
              <a:rPr sz="2800" dirty="0">
                <a:solidFill>
                  <a:srgbClr val="FFFFFF"/>
                </a:solidFill>
                <a:latin typeface="Calibri"/>
                <a:cs typeface="Calibri"/>
              </a:rPr>
              <a:t>peritoneum,</a:t>
            </a:r>
            <a:r>
              <a:rPr sz="2800" spc="-90" dirty="0">
                <a:solidFill>
                  <a:srgbClr val="FFFFFF"/>
                </a:solidFill>
                <a:latin typeface="Calibri"/>
                <a:cs typeface="Calibri"/>
              </a:rPr>
              <a:t> </a:t>
            </a:r>
            <a:r>
              <a:rPr sz="2800" spc="-25" dirty="0">
                <a:solidFill>
                  <a:srgbClr val="FFFFFF"/>
                </a:solidFill>
                <a:latin typeface="Calibri"/>
                <a:cs typeface="Calibri"/>
              </a:rPr>
              <a:t>is </a:t>
            </a:r>
            <a:r>
              <a:rPr sz="2800" dirty="0">
                <a:solidFill>
                  <a:srgbClr val="FFFFFF"/>
                </a:solidFill>
                <a:latin typeface="Calibri"/>
                <a:cs typeface="Calibri"/>
              </a:rPr>
              <a:t>in</a:t>
            </a:r>
            <a:r>
              <a:rPr sz="2800" spc="-55" dirty="0">
                <a:solidFill>
                  <a:srgbClr val="FFFFFF"/>
                </a:solidFill>
                <a:latin typeface="Calibri"/>
                <a:cs typeface="Calibri"/>
              </a:rPr>
              <a:t> </a:t>
            </a:r>
            <a:r>
              <a:rPr sz="2800" dirty="0">
                <a:solidFill>
                  <a:srgbClr val="FFFFFF"/>
                </a:solidFill>
                <a:latin typeface="Calibri"/>
                <a:cs typeface="Calibri"/>
              </a:rPr>
              <a:t>part</a:t>
            </a:r>
            <a:r>
              <a:rPr sz="2800" spc="-45" dirty="0">
                <a:solidFill>
                  <a:srgbClr val="FFFFFF"/>
                </a:solidFill>
                <a:latin typeface="Calibri"/>
                <a:cs typeface="Calibri"/>
              </a:rPr>
              <a:t> </a:t>
            </a:r>
            <a:r>
              <a:rPr sz="2800" spc="-10" dirty="0">
                <a:solidFill>
                  <a:srgbClr val="FFFFFF"/>
                </a:solidFill>
                <a:latin typeface="Calibri"/>
                <a:cs typeface="Calibri"/>
              </a:rPr>
              <a:t>formed</a:t>
            </a:r>
            <a:r>
              <a:rPr sz="2800" spc="-55" dirty="0">
                <a:solidFill>
                  <a:srgbClr val="FFFFFF"/>
                </a:solidFill>
                <a:latin typeface="Calibri"/>
                <a:cs typeface="Calibri"/>
              </a:rPr>
              <a:t> </a:t>
            </a:r>
            <a:r>
              <a:rPr sz="2800" dirty="0">
                <a:solidFill>
                  <a:srgbClr val="FFFFFF"/>
                </a:solidFill>
                <a:latin typeface="Calibri"/>
                <a:cs typeface="Calibri"/>
              </a:rPr>
              <a:t>by</a:t>
            </a:r>
            <a:r>
              <a:rPr sz="2800" spc="-45" dirty="0">
                <a:solidFill>
                  <a:srgbClr val="FFFFFF"/>
                </a:solidFill>
                <a:latin typeface="Calibri"/>
                <a:cs typeface="Calibri"/>
              </a:rPr>
              <a:t> </a:t>
            </a:r>
            <a:r>
              <a:rPr sz="2800" spc="-50" dirty="0">
                <a:solidFill>
                  <a:srgbClr val="FFFFFF"/>
                </a:solidFill>
                <a:latin typeface="Calibri"/>
                <a:cs typeface="Calibri"/>
              </a:rPr>
              <a:t>a </a:t>
            </a:r>
            <a:r>
              <a:rPr sz="2800" spc="-10" dirty="0">
                <a:solidFill>
                  <a:srgbClr val="FFFFFF"/>
                </a:solidFill>
                <a:latin typeface="Calibri"/>
                <a:cs typeface="Calibri"/>
              </a:rPr>
              <a:t>retroperitoneal</a:t>
            </a:r>
            <a:r>
              <a:rPr sz="2800" spc="-35" dirty="0">
                <a:solidFill>
                  <a:srgbClr val="FFFFFF"/>
                </a:solidFill>
                <a:latin typeface="Calibri"/>
                <a:cs typeface="Calibri"/>
              </a:rPr>
              <a:t> </a:t>
            </a:r>
            <a:r>
              <a:rPr sz="2800" spc="-10" dirty="0">
                <a:solidFill>
                  <a:srgbClr val="FFFFFF"/>
                </a:solidFill>
                <a:latin typeface="Calibri"/>
                <a:cs typeface="Calibri"/>
              </a:rPr>
              <a:t>structure, </a:t>
            </a:r>
            <a:r>
              <a:rPr sz="2800" dirty="0">
                <a:solidFill>
                  <a:srgbClr val="FFFFFF"/>
                </a:solidFill>
                <a:latin typeface="Calibri"/>
                <a:cs typeface="Calibri"/>
              </a:rPr>
              <a:t>such</a:t>
            </a:r>
            <a:r>
              <a:rPr sz="2800" spc="-25" dirty="0">
                <a:solidFill>
                  <a:srgbClr val="FFFFFF"/>
                </a:solidFill>
                <a:latin typeface="Calibri"/>
                <a:cs typeface="Calibri"/>
              </a:rPr>
              <a:t> </a:t>
            </a:r>
            <a:r>
              <a:rPr sz="2800" dirty="0">
                <a:solidFill>
                  <a:srgbClr val="FFFFFF"/>
                </a:solidFill>
                <a:latin typeface="Calibri"/>
                <a:cs typeface="Calibri"/>
              </a:rPr>
              <a:t>as</a:t>
            </a:r>
            <a:r>
              <a:rPr sz="2800" spc="-55" dirty="0">
                <a:solidFill>
                  <a:srgbClr val="FFFFFF"/>
                </a:solidFill>
                <a:latin typeface="Calibri"/>
                <a:cs typeface="Calibri"/>
              </a:rPr>
              <a:t> </a:t>
            </a:r>
            <a:r>
              <a:rPr sz="2800" dirty="0">
                <a:solidFill>
                  <a:srgbClr val="FFFFFF"/>
                </a:solidFill>
                <a:latin typeface="Calibri"/>
                <a:cs typeface="Calibri"/>
              </a:rPr>
              <a:t>the</a:t>
            </a:r>
            <a:r>
              <a:rPr sz="2800" spc="-40" dirty="0">
                <a:solidFill>
                  <a:srgbClr val="FFFFFF"/>
                </a:solidFill>
                <a:latin typeface="Calibri"/>
                <a:cs typeface="Calibri"/>
              </a:rPr>
              <a:t> </a:t>
            </a:r>
            <a:r>
              <a:rPr sz="2800" dirty="0">
                <a:solidFill>
                  <a:srgbClr val="FFFFFF"/>
                </a:solidFill>
                <a:latin typeface="Calibri"/>
                <a:cs typeface="Calibri"/>
              </a:rPr>
              <a:t>colon</a:t>
            </a:r>
            <a:r>
              <a:rPr sz="2800" spc="-45" dirty="0">
                <a:solidFill>
                  <a:srgbClr val="FFFFFF"/>
                </a:solidFill>
                <a:latin typeface="Calibri"/>
                <a:cs typeface="Calibri"/>
              </a:rPr>
              <a:t> </a:t>
            </a:r>
            <a:r>
              <a:rPr sz="2800" dirty="0">
                <a:solidFill>
                  <a:srgbClr val="FFFFFF"/>
                </a:solidFill>
                <a:latin typeface="Calibri"/>
                <a:cs typeface="Calibri"/>
              </a:rPr>
              <a:t>or</a:t>
            </a:r>
            <a:r>
              <a:rPr sz="2800" spc="-55" dirty="0">
                <a:solidFill>
                  <a:srgbClr val="FFFFFF"/>
                </a:solidFill>
                <a:latin typeface="Calibri"/>
                <a:cs typeface="Calibri"/>
              </a:rPr>
              <a:t> </a:t>
            </a:r>
            <a:r>
              <a:rPr sz="2800" spc="-25" dirty="0">
                <a:solidFill>
                  <a:srgbClr val="FFFFFF"/>
                </a:solidFill>
                <a:latin typeface="Calibri"/>
                <a:cs typeface="Calibri"/>
              </a:rPr>
              <a:t>the </a:t>
            </a:r>
            <a:r>
              <a:rPr sz="2800" spc="-10" dirty="0">
                <a:solidFill>
                  <a:srgbClr val="FFFFFF"/>
                </a:solidFill>
                <a:latin typeface="Calibri"/>
                <a:cs typeface="Calibri"/>
              </a:rPr>
              <a:t>bladder.</a:t>
            </a:r>
            <a:endParaRPr sz="2800">
              <a:latin typeface="Calibri"/>
              <a:cs typeface="Calibri"/>
            </a:endParaRPr>
          </a:p>
        </p:txBody>
      </p:sp>
      <p:grpSp>
        <p:nvGrpSpPr>
          <p:cNvPr id="6" name="object 6"/>
          <p:cNvGrpSpPr/>
          <p:nvPr/>
        </p:nvGrpSpPr>
        <p:grpSpPr>
          <a:xfrm>
            <a:off x="7629143" y="0"/>
            <a:ext cx="4555490" cy="6858000"/>
            <a:chOff x="7629143" y="0"/>
            <a:chExt cx="4555490" cy="6858000"/>
          </a:xfrm>
        </p:grpSpPr>
        <p:pic>
          <p:nvPicPr>
            <p:cNvPr id="7" name="object 7"/>
            <p:cNvPicPr/>
            <p:nvPr/>
          </p:nvPicPr>
          <p:blipFill>
            <a:blip r:embed="rId3" cstate="print"/>
            <a:stretch>
              <a:fillRect/>
            </a:stretch>
          </p:blipFill>
          <p:spPr>
            <a:xfrm>
              <a:off x="7629143" y="339874"/>
              <a:ext cx="4555478" cy="6166825"/>
            </a:xfrm>
            <a:prstGeom prst="rect">
              <a:avLst/>
            </a:prstGeom>
          </p:spPr>
        </p:pic>
        <p:sp>
          <p:nvSpPr>
            <p:cNvPr id="8" name="object 8"/>
            <p:cNvSpPr/>
            <p:nvPr/>
          </p:nvSpPr>
          <p:spPr>
            <a:xfrm>
              <a:off x="11829288" y="0"/>
              <a:ext cx="0" cy="6858000"/>
            </a:xfrm>
            <a:custGeom>
              <a:avLst/>
              <a:gdLst/>
              <a:ahLst/>
              <a:cxnLst/>
              <a:rect l="l" t="t" r="r" b="b"/>
              <a:pathLst>
                <a:path h="6858000">
                  <a:moveTo>
                    <a:pt x="0" y="0"/>
                  </a:moveTo>
                  <a:lnTo>
                    <a:pt x="0" y="6857999"/>
                  </a:lnTo>
                </a:path>
              </a:pathLst>
            </a:custGeom>
            <a:ln w="12192">
              <a:solidFill>
                <a:srgbClr val="EC7C30"/>
              </a:solidFill>
            </a:ln>
          </p:spPr>
          <p:txBody>
            <a:bodyPr wrap="square" lIns="0" tIns="0" rIns="0" bIns="0" rtlCol="0"/>
            <a:lstStyle/>
            <a:p>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72784" y="780287"/>
            <a:ext cx="3835146" cy="1229105"/>
          </a:xfrm>
          <a:prstGeom prst="rect">
            <a:avLst/>
          </a:prstGeom>
        </p:spPr>
      </p:pic>
      <p:sp>
        <p:nvSpPr>
          <p:cNvPr id="3" name="object 3"/>
          <p:cNvSpPr txBox="1">
            <a:spLocks noGrp="1"/>
          </p:cNvSpPr>
          <p:nvPr>
            <p:ph type="title"/>
          </p:nvPr>
        </p:nvSpPr>
        <p:spPr>
          <a:xfrm>
            <a:off x="6607302" y="908761"/>
            <a:ext cx="3142615" cy="697230"/>
          </a:xfrm>
          <a:prstGeom prst="rect">
            <a:avLst/>
          </a:prstGeom>
        </p:spPr>
        <p:txBody>
          <a:bodyPr vert="horz" wrap="square" lIns="0" tIns="13335" rIns="0" bIns="0" rtlCol="0">
            <a:spAutoFit/>
          </a:bodyPr>
          <a:lstStyle/>
          <a:p>
            <a:pPr marL="12700">
              <a:lnSpc>
                <a:spcPct val="100000"/>
              </a:lnSpc>
              <a:spcBef>
                <a:spcPts val="105"/>
              </a:spcBef>
            </a:pPr>
            <a:r>
              <a:rPr sz="4400" spc="-40" dirty="0"/>
              <a:t>Complications</a:t>
            </a:r>
            <a:endParaRPr sz="4400"/>
          </a:p>
        </p:txBody>
      </p:sp>
      <p:pic>
        <p:nvPicPr>
          <p:cNvPr id="4" name="object 4"/>
          <p:cNvPicPr/>
          <p:nvPr/>
        </p:nvPicPr>
        <p:blipFill>
          <a:blip r:embed="rId3" cstate="print"/>
          <a:stretch>
            <a:fillRect/>
          </a:stretch>
        </p:blipFill>
        <p:spPr>
          <a:xfrm>
            <a:off x="0" y="1304544"/>
            <a:ext cx="5664708" cy="4248911"/>
          </a:xfrm>
          <a:prstGeom prst="rect">
            <a:avLst/>
          </a:prstGeom>
        </p:spPr>
      </p:pic>
      <p:sp>
        <p:nvSpPr>
          <p:cNvPr id="5" name="object 5"/>
          <p:cNvSpPr/>
          <p:nvPr/>
        </p:nvSpPr>
        <p:spPr>
          <a:xfrm>
            <a:off x="6527292" y="1749551"/>
            <a:ext cx="4718685" cy="0"/>
          </a:xfrm>
          <a:custGeom>
            <a:avLst/>
            <a:gdLst/>
            <a:ahLst/>
            <a:cxnLst/>
            <a:rect l="l" t="t" r="r" b="b"/>
            <a:pathLst>
              <a:path w="4718684">
                <a:moveTo>
                  <a:pt x="4718304" y="0"/>
                </a:moveTo>
                <a:lnTo>
                  <a:pt x="0" y="0"/>
                </a:lnTo>
              </a:path>
            </a:pathLst>
          </a:custGeom>
          <a:ln w="12192">
            <a:solidFill>
              <a:srgbClr val="EC7C30"/>
            </a:solidFill>
          </a:ln>
        </p:spPr>
        <p:txBody>
          <a:bodyPr wrap="square" lIns="0" tIns="0" rIns="0" bIns="0" rtlCol="0"/>
          <a:lstStyle/>
          <a:p>
            <a:endParaRPr/>
          </a:p>
        </p:txBody>
      </p:sp>
      <p:sp>
        <p:nvSpPr>
          <p:cNvPr id="6" name="object 6"/>
          <p:cNvSpPr txBox="1"/>
          <p:nvPr/>
        </p:nvSpPr>
        <p:spPr>
          <a:xfrm>
            <a:off x="6607302" y="1877060"/>
            <a:ext cx="4371975" cy="2884805"/>
          </a:xfrm>
          <a:prstGeom prst="rect">
            <a:avLst/>
          </a:prstGeom>
        </p:spPr>
        <p:txBody>
          <a:bodyPr vert="horz" wrap="square" lIns="0" tIns="54610" rIns="0" bIns="0" rtlCol="0">
            <a:spAutoFit/>
          </a:bodyPr>
          <a:lstStyle/>
          <a:p>
            <a:pPr marL="240029" marR="174625" indent="-227965">
              <a:lnSpc>
                <a:spcPct val="90000"/>
              </a:lnSpc>
              <a:spcBef>
                <a:spcPts val="430"/>
              </a:spcBef>
              <a:buFont typeface="Arial MT"/>
              <a:buChar char="•"/>
              <a:tabLst>
                <a:tab pos="241300" algn="l"/>
              </a:tabLst>
            </a:pPr>
            <a:r>
              <a:rPr sz="2800" dirty="0">
                <a:solidFill>
                  <a:srgbClr val="FFFFFF"/>
                </a:solidFill>
                <a:latin typeface="Calibri"/>
                <a:cs typeface="Calibri"/>
              </a:rPr>
              <a:t>Hernias</a:t>
            </a:r>
            <a:r>
              <a:rPr sz="2800" spc="-35" dirty="0">
                <a:solidFill>
                  <a:srgbClr val="FFFFFF"/>
                </a:solidFill>
                <a:latin typeface="Calibri"/>
                <a:cs typeface="Calibri"/>
              </a:rPr>
              <a:t> </a:t>
            </a:r>
            <a:r>
              <a:rPr sz="2800" b="1" dirty="0">
                <a:solidFill>
                  <a:srgbClr val="FFFFFF"/>
                </a:solidFill>
                <a:latin typeface="Calibri"/>
                <a:cs typeface="Calibri"/>
              </a:rPr>
              <a:t>should</a:t>
            </a:r>
            <a:r>
              <a:rPr sz="2800" b="1" spc="-55" dirty="0">
                <a:solidFill>
                  <a:srgbClr val="FFFFFF"/>
                </a:solidFill>
                <a:latin typeface="Calibri"/>
                <a:cs typeface="Calibri"/>
              </a:rPr>
              <a:t> </a:t>
            </a:r>
            <a:r>
              <a:rPr sz="2800" b="1" dirty="0">
                <a:solidFill>
                  <a:srgbClr val="FFFFFF"/>
                </a:solidFill>
                <a:latin typeface="Calibri"/>
                <a:cs typeface="Calibri"/>
              </a:rPr>
              <a:t>be</a:t>
            </a:r>
            <a:r>
              <a:rPr sz="2800" b="1" spc="-55" dirty="0">
                <a:solidFill>
                  <a:srgbClr val="FFFFFF"/>
                </a:solidFill>
                <a:latin typeface="Calibri"/>
                <a:cs typeface="Calibri"/>
              </a:rPr>
              <a:t> </a:t>
            </a:r>
            <a:r>
              <a:rPr sz="2800" b="1" spc="-10" dirty="0">
                <a:solidFill>
                  <a:srgbClr val="FFFFFF"/>
                </a:solidFill>
                <a:latin typeface="Calibri"/>
                <a:cs typeface="Calibri"/>
              </a:rPr>
              <a:t>repaired 	</a:t>
            </a:r>
            <a:r>
              <a:rPr sz="2800" dirty="0">
                <a:solidFill>
                  <a:srgbClr val="FFFFFF"/>
                </a:solidFill>
                <a:latin typeface="Calibri"/>
                <a:cs typeface="Calibri"/>
              </a:rPr>
              <a:t>electively</a:t>
            </a:r>
            <a:r>
              <a:rPr sz="2800" spc="-95" dirty="0">
                <a:solidFill>
                  <a:srgbClr val="FFFFFF"/>
                </a:solidFill>
                <a:latin typeface="Calibri"/>
                <a:cs typeface="Calibri"/>
              </a:rPr>
              <a:t> </a:t>
            </a:r>
            <a:r>
              <a:rPr sz="2800" dirty="0">
                <a:solidFill>
                  <a:srgbClr val="FFFFFF"/>
                </a:solidFill>
                <a:latin typeface="Calibri"/>
                <a:cs typeface="Calibri"/>
              </a:rPr>
              <a:t>to</a:t>
            </a:r>
            <a:r>
              <a:rPr sz="2800" spc="-95" dirty="0">
                <a:solidFill>
                  <a:srgbClr val="FFFFFF"/>
                </a:solidFill>
                <a:latin typeface="Calibri"/>
                <a:cs typeface="Calibri"/>
              </a:rPr>
              <a:t> </a:t>
            </a:r>
            <a:r>
              <a:rPr sz="2800" dirty="0">
                <a:solidFill>
                  <a:srgbClr val="FFFFFF"/>
                </a:solidFill>
                <a:latin typeface="Calibri"/>
                <a:cs typeface="Calibri"/>
              </a:rPr>
              <a:t>prevent</a:t>
            </a:r>
            <a:r>
              <a:rPr sz="2800" spc="-70" dirty="0">
                <a:solidFill>
                  <a:srgbClr val="FFFFFF"/>
                </a:solidFill>
                <a:latin typeface="Calibri"/>
                <a:cs typeface="Calibri"/>
              </a:rPr>
              <a:t> </a:t>
            </a:r>
            <a:r>
              <a:rPr sz="2800" spc="-25" dirty="0">
                <a:solidFill>
                  <a:srgbClr val="FFFFFF"/>
                </a:solidFill>
                <a:latin typeface="Calibri"/>
                <a:cs typeface="Calibri"/>
              </a:rPr>
              <a:t>the 	</a:t>
            </a:r>
            <a:r>
              <a:rPr sz="2800" spc="-10" dirty="0">
                <a:solidFill>
                  <a:srgbClr val="FFFFFF"/>
                </a:solidFill>
                <a:latin typeface="Calibri"/>
                <a:cs typeface="Calibri"/>
              </a:rPr>
              <a:t>development</a:t>
            </a:r>
            <a:r>
              <a:rPr sz="2800" spc="-35" dirty="0">
                <a:solidFill>
                  <a:srgbClr val="FFFFFF"/>
                </a:solidFill>
                <a:latin typeface="Calibri"/>
                <a:cs typeface="Calibri"/>
              </a:rPr>
              <a:t> </a:t>
            </a:r>
            <a:r>
              <a:rPr sz="2800" dirty="0">
                <a:solidFill>
                  <a:srgbClr val="FFFFFF"/>
                </a:solidFill>
                <a:latin typeface="Calibri"/>
                <a:cs typeface="Calibri"/>
              </a:rPr>
              <a:t>of</a:t>
            </a:r>
            <a:r>
              <a:rPr sz="2800" spc="-55" dirty="0">
                <a:solidFill>
                  <a:srgbClr val="FFFFFF"/>
                </a:solidFill>
                <a:latin typeface="Calibri"/>
                <a:cs typeface="Calibri"/>
              </a:rPr>
              <a:t> </a:t>
            </a:r>
            <a:r>
              <a:rPr sz="2800" spc="-10" dirty="0">
                <a:solidFill>
                  <a:srgbClr val="FFFFFF"/>
                </a:solidFill>
                <a:latin typeface="Calibri"/>
                <a:cs typeface="Calibri"/>
              </a:rPr>
              <a:t>major 	complications.</a:t>
            </a:r>
            <a:endParaRPr sz="2800">
              <a:latin typeface="Calibri"/>
              <a:cs typeface="Calibri"/>
            </a:endParaRPr>
          </a:p>
          <a:p>
            <a:pPr marL="984885" lvl="1" indent="-514984">
              <a:lnSpc>
                <a:spcPct val="100000"/>
              </a:lnSpc>
              <a:spcBef>
                <a:spcPts val="170"/>
              </a:spcBef>
              <a:buClr>
                <a:srgbClr val="FF0000"/>
              </a:buClr>
              <a:buAutoNum type="arabicPeriod"/>
              <a:tabLst>
                <a:tab pos="984885" algn="l"/>
              </a:tabLst>
            </a:pPr>
            <a:r>
              <a:rPr sz="2800" dirty="0">
                <a:solidFill>
                  <a:srgbClr val="FFFFFF"/>
                </a:solidFill>
                <a:latin typeface="Calibri"/>
                <a:cs typeface="Calibri"/>
              </a:rPr>
              <a:t>Intestinal</a:t>
            </a:r>
            <a:r>
              <a:rPr sz="2800" spc="-155" dirty="0">
                <a:solidFill>
                  <a:srgbClr val="FFFFFF"/>
                </a:solidFill>
                <a:latin typeface="Calibri"/>
                <a:cs typeface="Calibri"/>
              </a:rPr>
              <a:t> </a:t>
            </a:r>
            <a:r>
              <a:rPr sz="2800" b="1" spc="-10" dirty="0">
                <a:solidFill>
                  <a:srgbClr val="FFFFFF"/>
                </a:solidFill>
                <a:latin typeface="Calibri"/>
                <a:cs typeface="Calibri"/>
              </a:rPr>
              <a:t>obstruction</a:t>
            </a:r>
            <a:r>
              <a:rPr sz="2800" spc="-10" dirty="0">
                <a:solidFill>
                  <a:srgbClr val="FFFFFF"/>
                </a:solidFill>
                <a:latin typeface="Calibri"/>
                <a:cs typeface="Calibri"/>
              </a:rPr>
              <a:t>.</a:t>
            </a:r>
            <a:endParaRPr sz="2800">
              <a:latin typeface="Calibri"/>
              <a:cs typeface="Calibri"/>
            </a:endParaRPr>
          </a:p>
          <a:p>
            <a:pPr marL="984885" lvl="1" indent="-514984">
              <a:lnSpc>
                <a:spcPts val="3190"/>
              </a:lnSpc>
              <a:spcBef>
                <a:spcPts val="170"/>
              </a:spcBef>
              <a:buClr>
                <a:srgbClr val="FF0000"/>
              </a:buClr>
              <a:buAutoNum type="arabicPeriod"/>
              <a:tabLst>
                <a:tab pos="984885" algn="l"/>
              </a:tabLst>
            </a:pPr>
            <a:r>
              <a:rPr sz="2800" spc="-10" dirty="0">
                <a:solidFill>
                  <a:srgbClr val="FFFFFF"/>
                </a:solidFill>
                <a:latin typeface="Calibri"/>
                <a:cs typeface="Calibri"/>
              </a:rPr>
              <a:t>Intestinal</a:t>
            </a:r>
            <a:r>
              <a:rPr sz="2800" spc="-105" dirty="0">
                <a:solidFill>
                  <a:srgbClr val="FFFFFF"/>
                </a:solidFill>
                <a:latin typeface="Calibri"/>
                <a:cs typeface="Calibri"/>
              </a:rPr>
              <a:t> </a:t>
            </a:r>
            <a:r>
              <a:rPr sz="2800" b="1" spc="-10" dirty="0">
                <a:solidFill>
                  <a:srgbClr val="FFFFFF"/>
                </a:solidFill>
                <a:latin typeface="Calibri"/>
                <a:cs typeface="Calibri"/>
              </a:rPr>
              <a:t>strangulation</a:t>
            </a:r>
            <a:endParaRPr sz="2800">
              <a:latin typeface="Calibri"/>
              <a:cs typeface="Calibri"/>
            </a:endParaRPr>
          </a:p>
          <a:p>
            <a:pPr marL="984885">
              <a:lnSpc>
                <a:spcPts val="3190"/>
              </a:lnSpc>
            </a:pPr>
            <a:r>
              <a:rPr sz="2800" dirty="0">
                <a:solidFill>
                  <a:srgbClr val="FFFFFF"/>
                </a:solidFill>
                <a:latin typeface="Calibri"/>
                <a:cs typeface="Calibri"/>
              </a:rPr>
              <a:t>with</a:t>
            </a:r>
            <a:r>
              <a:rPr sz="2800" spc="-80" dirty="0">
                <a:solidFill>
                  <a:srgbClr val="FFFFFF"/>
                </a:solidFill>
                <a:latin typeface="Calibri"/>
                <a:cs typeface="Calibri"/>
              </a:rPr>
              <a:t> </a:t>
            </a:r>
            <a:r>
              <a:rPr sz="2800" dirty="0">
                <a:solidFill>
                  <a:srgbClr val="FFFFFF"/>
                </a:solidFill>
                <a:latin typeface="Calibri"/>
                <a:cs typeface="Calibri"/>
              </a:rPr>
              <a:t>bowel</a:t>
            </a:r>
            <a:r>
              <a:rPr sz="2800" spc="-70" dirty="0">
                <a:solidFill>
                  <a:srgbClr val="FFFFFF"/>
                </a:solidFill>
                <a:latin typeface="Calibri"/>
                <a:cs typeface="Calibri"/>
              </a:rPr>
              <a:t> </a:t>
            </a:r>
            <a:r>
              <a:rPr sz="2800" b="1" spc="-10" dirty="0">
                <a:solidFill>
                  <a:srgbClr val="FFFFFF"/>
                </a:solidFill>
                <a:latin typeface="Calibri"/>
                <a:cs typeface="Calibri"/>
              </a:rPr>
              <a:t>perforation</a:t>
            </a:r>
            <a:endParaRPr sz="2800">
              <a:latin typeface="Calibri"/>
              <a:cs typeface="Calibri"/>
            </a:endParaRPr>
          </a:p>
        </p:txBody>
      </p:sp>
      <p:sp>
        <p:nvSpPr>
          <p:cNvPr id="7" name="object 7"/>
          <p:cNvSpPr/>
          <p:nvPr/>
        </p:nvSpPr>
        <p:spPr>
          <a:xfrm>
            <a:off x="6527292" y="5707379"/>
            <a:ext cx="4714240" cy="0"/>
          </a:xfrm>
          <a:custGeom>
            <a:avLst/>
            <a:gdLst/>
            <a:ahLst/>
            <a:cxnLst/>
            <a:rect l="l" t="t" r="r" b="b"/>
            <a:pathLst>
              <a:path w="4714240">
                <a:moveTo>
                  <a:pt x="4713985" y="0"/>
                </a:moveTo>
                <a:lnTo>
                  <a:pt x="0" y="0"/>
                </a:lnTo>
              </a:path>
            </a:pathLst>
          </a:custGeom>
          <a:ln w="12192">
            <a:solidFill>
              <a:srgbClr val="EC7C30"/>
            </a:solidFill>
          </a:ln>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8076" y="1368552"/>
            <a:ext cx="5015230" cy="2764155"/>
            <a:chOff x="608076" y="1368552"/>
            <a:chExt cx="5015230" cy="2764155"/>
          </a:xfrm>
        </p:grpSpPr>
        <p:pic>
          <p:nvPicPr>
            <p:cNvPr id="3" name="object 3"/>
            <p:cNvPicPr/>
            <p:nvPr/>
          </p:nvPicPr>
          <p:blipFill>
            <a:blip r:embed="rId2" cstate="print"/>
            <a:stretch>
              <a:fillRect/>
            </a:stretch>
          </p:blipFill>
          <p:spPr>
            <a:xfrm>
              <a:off x="608076" y="1368552"/>
              <a:ext cx="5014722" cy="1392174"/>
            </a:xfrm>
            <a:prstGeom prst="rect">
              <a:avLst/>
            </a:prstGeom>
          </p:spPr>
        </p:pic>
        <p:pic>
          <p:nvPicPr>
            <p:cNvPr id="4" name="object 4"/>
            <p:cNvPicPr/>
            <p:nvPr/>
          </p:nvPicPr>
          <p:blipFill>
            <a:blip r:embed="rId3" cstate="print"/>
            <a:stretch>
              <a:fillRect/>
            </a:stretch>
          </p:blipFill>
          <p:spPr>
            <a:xfrm>
              <a:off x="608076" y="2054352"/>
              <a:ext cx="4752594" cy="1392174"/>
            </a:xfrm>
            <a:prstGeom prst="rect">
              <a:avLst/>
            </a:prstGeom>
          </p:spPr>
        </p:pic>
        <p:pic>
          <p:nvPicPr>
            <p:cNvPr id="5" name="object 5"/>
            <p:cNvPicPr/>
            <p:nvPr/>
          </p:nvPicPr>
          <p:blipFill>
            <a:blip r:embed="rId4" cstate="print"/>
            <a:stretch>
              <a:fillRect/>
            </a:stretch>
          </p:blipFill>
          <p:spPr>
            <a:xfrm>
              <a:off x="608076" y="2740152"/>
              <a:ext cx="2667762" cy="1392174"/>
            </a:xfrm>
            <a:prstGeom prst="rect">
              <a:avLst/>
            </a:prstGeom>
          </p:spPr>
        </p:pic>
      </p:grpSp>
      <p:sp>
        <p:nvSpPr>
          <p:cNvPr id="6" name="object 6"/>
          <p:cNvSpPr txBox="1">
            <a:spLocks noGrp="1"/>
          </p:cNvSpPr>
          <p:nvPr>
            <p:ph type="title"/>
          </p:nvPr>
        </p:nvSpPr>
        <p:spPr>
          <a:xfrm>
            <a:off x="987348" y="1514932"/>
            <a:ext cx="4084954" cy="2160905"/>
          </a:xfrm>
          <a:prstGeom prst="rect">
            <a:avLst/>
          </a:prstGeom>
        </p:spPr>
        <p:txBody>
          <a:bodyPr vert="horz" wrap="square" lIns="0" tIns="89535" rIns="0" bIns="0" rtlCol="0">
            <a:spAutoFit/>
          </a:bodyPr>
          <a:lstStyle/>
          <a:p>
            <a:pPr marL="12700" marR="5080">
              <a:lnSpc>
                <a:spcPct val="90000"/>
              </a:lnSpc>
              <a:spcBef>
                <a:spcPts val="705"/>
              </a:spcBef>
            </a:pPr>
            <a:r>
              <a:rPr sz="5000" spc="-20" dirty="0"/>
              <a:t>Specific</a:t>
            </a:r>
            <a:r>
              <a:rPr sz="5000" spc="-254" dirty="0"/>
              <a:t> </a:t>
            </a:r>
            <a:r>
              <a:rPr sz="5000" dirty="0"/>
              <a:t>types</a:t>
            </a:r>
            <a:r>
              <a:rPr sz="5000" spc="-235" dirty="0"/>
              <a:t> </a:t>
            </a:r>
            <a:r>
              <a:rPr sz="5000" spc="-25" dirty="0"/>
              <a:t>of </a:t>
            </a:r>
            <a:r>
              <a:rPr sz="5000" spc="-35" dirty="0"/>
              <a:t>abdominal</a:t>
            </a:r>
            <a:r>
              <a:rPr sz="5000" spc="-200" dirty="0"/>
              <a:t> </a:t>
            </a:r>
            <a:r>
              <a:rPr sz="5000" spc="-20" dirty="0"/>
              <a:t>wall </a:t>
            </a:r>
            <a:r>
              <a:rPr sz="5000" spc="-10" dirty="0"/>
              <a:t>hernias</a:t>
            </a:r>
            <a:endParaRPr sz="5000"/>
          </a:p>
        </p:txBody>
      </p:sp>
      <p:grpSp>
        <p:nvGrpSpPr>
          <p:cNvPr id="7" name="object 7"/>
          <p:cNvGrpSpPr/>
          <p:nvPr/>
        </p:nvGrpSpPr>
        <p:grpSpPr>
          <a:xfrm>
            <a:off x="595883" y="1057655"/>
            <a:ext cx="11122660" cy="4742815"/>
            <a:chOff x="595883" y="1057655"/>
            <a:chExt cx="11122660" cy="4742815"/>
          </a:xfrm>
        </p:grpSpPr>
        <p:pic>
          <p:nvPicPr>
            <p:cNvPr id="8" name="object 8"/>
            <p:cNvPicPr/>
            <p:nvPr/>
          </p:nvPicPr>
          <p:blipFill>
            <a:blip r:embed="rId5" cstate="print"/>
            <a:stretch>
              <a:fillRect/>
            </a:stretch>
          </p:blipFill>
          <p:spPr>
            <a:xfrm>
              <a:off x="6295643" y="1057655"/>
              <a:ext cx="5422392" cy="4742688"/>
            </a:xfrm>
            <a:prstGeom prst="rect">
              <a:avLst/>
            </a:prstGeom>
          </p:spPr>
        </p:pic>
        <p:sp>
          <p:nvSpPr>
            <p:cNvPr id="9" name="object 9"/>
            <p:cNvSpPr/>
            <p:nvPr/>
          </p:nvSpPr>
          <p:spPr>
            <a:xfrm>
              <a:off x="601979" y="1197863"/>
              <a:ext cx="10988040" cy="4462780"/>
            </a:xfrm>
            <a:custGeom>
              <a:avLst/>
              <a:gdLst/>
              <a:ahLst/>
              <a:cxnLst/>
              <a:rect l="l" t="t" r="r" b="b"/>
              <a:pathLst>
                <a:path w="10988040" h="4462780">
                  <a:moveTo>
                    <a:pt x="0" y="4462272"/>
                  </a:moveTo>
                  <a:lnTo>
                    <a:pt x="10988040" y="4462272"/>
                  </a:lnTo>
                  <a:lnTo>
                    <a:pt x="10988040" y="0"/>
                  </a:lnTo>
                  <a:lnTo>
                    <a:pt x="0" y="0"/>
                  </a:lnTo>
                  <a:lnTo>
                    <a:pt x="0" y="4462272"/>
                  </a:lnTo>
                  <a:close/>
                </a:path>
              </a:pathLst>
            </a:custGeom>
            <a:ln w="12191">
              <a:solidFill>
                <a:srgbClr val="EC7C30"/>
              </a:solidFill>
            </a:ln>
          </p:spPr>
          <p:txBody>
            <a:bodyPr wrap="square" lIns="0" tIns="0" rIns="0" bIns="0" rtlCol="0"/>
            <a:lstStyle/>
            <a:p>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72784" y="780287"/>
            <a:ext cx="4687062" cy="1229105"/>
          </a:xfrm>
          <a:prstGeom prst="rect">
            <a:avLst/>
          </a:prstGeom>
        </p:spPr>
      </p:pic>
      <p:sp>
        <p:nvSpPr>
          <p:cNvPr id="3" name="object 3"/>
          <p:cNvSpPr txBox="1">
            <a:spLocks noGrp="1"/>
          </p:cNvSpPr>
          <p:nvPr>
            <p:ph type="title"/>
          </p:nvPr>
        </p:nvSpPr>
        <p:spPr>
          <a:xfrm>
            <a:off x="6607302" y="908761"/>
            <a:ext cx="3877310" cy="697230"/>
          </a:xfrm>
          <a:prstGeom prst="rect">
            <a:avLst/>
          </a:prstGeom>
        </p:spPr>
        <p:txBody>
          <a:bodyPr vert="horz" wrap="square" lIns="0" tIns="13335" rIns="0" bIns="0" rtlCol="0">
            <a:spAutoFit/>
          </a:bodyPr>
          <a:lstStyle/>
          <a:p>
            <a:pPr marL="12700">
              <a:lnSpc>
                <a:spcPct val="100000"/>
              </a:lnSpc>
              <a:spcBef>
                <a:spcPts val="105"/>
              </a:spcBef>
            </a:pPr>
            <a:r>
              <a:rPr sz="4400" spc="-35" dirty="0"/>
              <a:t>Umbilical</a:t>
            </a:r>
            <a:r>
              <a:rPr sz="4400" spc="-165" dirty="0"/>
              <a:t> </a:t>
            </a:r>
            <a:r>
              <a:rPr sz="4400" spc="-10" dirty="0"/>
              <a:t>Hernias</a:t>
            </a:r>
            <a:endParaRPr sz="4400"/>
          </a:p>
        </p:txBody>
      </p:sp>
      <p:pic>
        <p:nvPicPr>
          <p:cNvPr id="4" name="object 4"/>
          <p:cNvPicPr/>
          <p:nvPr/>
        </p:nvPicPr>
        <p:blipFill>
          <a:blip r:embed="rId3" cstate="print"/>
          <a:stretch>
            <a:fillRect/>
          </a:stretch>
        </p:blipFill>
        <p:spPr>
          <a:xfrm>
            <a:off x="0" y="1112519"/>
            <a:ext cx="5664708" cy="4632959"/>
          </a:xfrm>
          <a:prstGeom prst="rect">
            <a:avLst/>
          </a:prstGeom>
        </p:spPr>
      </p:pic>
      <p:sp>
        <p:nvSpPr>
          <p:cNvPr id="5" name="object 5"/>
          <p:cNvSpPr/>
          <p:nvPr/>
        </p:nvSpPr>
        <p:spPr>
          <a:xfrm>
            <a:off x="6527292" y="1749551"/>
            <a:ext cx="4718685" cy="0"/>
          </a:xfrm>
          <a:custGeom>
            <a:avLst/>
            <a:gdLst/>
            <a:ahLst/>
            <a:cxnLst/>
            <a:rect l="l" t="t" r="r" b="b"/>
            <a:pathLst>
              <a:path w="4718684">
                <a:moveTo>
                  <a:pt x="4718304" y="0"/>
                </a:moveTo>
                <a:lnTo>
                  <a:pt x="0" y="0"/>
                </a:lnTo>
              </a:path>
            </a:pathLst>
          </a:custGeom>
          <a:ln w="12192">
            <a:solidFill>
              <a:srgbClr val="EC7C30"/>
            </a:solidFill>
          </a:ln>
        </p:spPr>
        <p:txBody>
          <a:bodyPr wrap="square" lIns="0" tIns="0" rIns="0" bIns="0" rtlCol="0"/>
          <a:lstStyle/>
          <a:p>
            <a:endParaRPr/>
          </a:p>
        </p:txBody>
      </p:sp>
      <p:sp>
        <p:nvSpPr>
          <p:cNvPr id="6" name="object 6"/>
          <p:cNvSpPr txBox="1"/>
          <p:nvPr/>
        </p:nvSpPr>
        <p:spPr>
          <a:xfrm>
            <a:off x="6607302" y="1877060"/>
            <a:ext cx="4476750" cy="2500630"/>
          </a:xfrm>
          <a:prstGeom prst="rect">
            <a:avLst/>
          </a:prstGeom>
        </p:spPr>
        <p:txBody>
          <a:bodyPr vert="horz" wrap="square" lIns="0" tIns="54610" rIns="0" bIns="0" rtlCol="0">
            <a:spAutoFit/>
          </a:bodyPr>
          <a:lstStyle/>
          <a:p>
            <a:pPr marL="240029" marR="458470" indent="-227965">
              <a:lnSpc>
                <a:spcPct val="90000"/>
              </a:lnSpc>
              <a:spcBef>
                <a:spcPts val="430"/>
              </a:spcBef>
              <a:buClr>
                <a:srgbClr val="FF0000"/>
              </a:buClr>
              <a:buFont typeface="Arial MT"/>
              <a:buChar char="•"/>
              <a:tabLst>
                <a:tab pos="241300" algn="l"/>
              </a:tabLst>
            </a:pPr>
            <a:r>
              <a:rPr sz="2800" dirty="0">
                <a:solidFill>
                  <a:srgbClr val="FFFFFF"/>
                </a:solidFill>
                <a:latin typeface="Calibri"/>
                <a:cs typeface="Calibri"/>
              </a:rPr>
              <a:t>Occur</a:t>
            </a:r>
            <a:r>
              <a:rPr sz="2800" spc="-80" dirty="0">
                <a:solidFill>
                  <a:srgbClr val="FFFFFF"/>
                </a:solidFill>
                <a:latin typeface="Calibri"/>
                <a:cs typeface="Calibri"/>
              </a:rPr>
              <a:t> </a:t>
            </a:r>
            <a:r>
              <a:rPr sz="2800" dirty="0">
                <a:solidFill>
                  <a:srgbClr val="FFFFFF"/>
                </a:solidFill>
                <a:latin typeface="Calibri"/>
                <a:cs typeface="Calibri"/>
              </a:rPr>
              <a:t>through</a:t>
            </a:r>
            <a:r>
              <a:rPr sz="2800" spc="-60" dirty="0">
                <a:solidFill>
                  <a:srgbClr val="FFFFFF"/>
                </a:solidFill>
                <a:latin typeface="Calibri"/>
                <a:cs typeface="Calibri"/>
              </a:rPr>
              <a:t> </a:t>
            </a:r>
            <a:r>
              <a:rPr sz="2800" dirty="0">
                <a:solidFill>
                  <a:srgbClr val="FFFFFF"/>
                </a:solidFill>
                <a:latin typeface="Calibri"/>
                <a:cs typeface="Calibri"/>
              </a:rPr>
              <a:t>the</a:t>
            </a:r>
            <a:r>
              <a:rPr sz="2800" spc="-85" dirty="0">
                <a:solidFill>
                  <a:srgbClr val="FFFFFF"/>
                </a:solidFill>
                <a:latin typeface="Calibri"/>
                <a:cs typeface="Calibri"/>
              </a:rPr>
              <a:t> </a:t>
            </a:r>
            <a:r>
              <a:rPr sz="2800" spc="-10" dirty="0">
                <a:solidFill>
                  <a:srgbClr val="FFFFFF"/>
                </a:solidFill>
                <a:latin typeface="Calibri"/>
                <a:cs typeface="Calibri"/>
              </a:rPr>
              <a:t>defect 	</a:t>
            </a:r>
            <a:r>
              <a:rPr sz="2800" dirty="0">
                <a:solidFill>
                  <a:srgbClr val="FFFFFF"/>
                </a:solidFill>
                <a:latin typeface="Calibri"/>
                <a:cs typeface="Calibri"/>
              </a:rPr>
              <a:t>where</a:t>
            </a:r>
            <a:r>
              <a:rPr sz="2800" spc="-25" dirty="0">
                <a:solidFill>
                  <a:srgbClr val="FFFFFF"/>
                </a:solidFill>
                <a:latin typeface="Calibri"/>
                <a:cs typeface="Calibri"/>
              </a:rPr>
              <a:t> </a:t>
            </a:r>
            <a:r>
              <a:rPr sz="2800" dirty="0">
                <a:solidFill>
                  <a:srgbClr val="FFFFFF"/>
                </a:solidFill>
                <a:latin typeface="Calibri"/>
                <a:cs typeface="Calibri"/>
              </a:rPr>
              <a:t>the</a:t>
            </a:r>
            <a:r>
              <a:rPr sz="2800" spc="-15" dirty="0">
                <a:solidFill>
                  <a:srgbClr val="FFFFFF"/>
                </a:solidFill>
                <a:latin typeface="Calibri"/>
                <a:cs typeface="Calibri"/>
              </a:rPr>
              <a:t> </a:t>
            </a:r>
            <a:r>
              <a:rPr sz="2800" spc="-10" dirty="0">
                <a:solidFill>
                  <a:srgbClr val="FFFFFF"/>
                </a:solidFill>
                <a:latin typeface="Calibri"/>
                <a:cs typeface="Calibri"/>
              </a:rPr>
              <a:t>umbilical 	structures</a:t>
            </a:r>
            <a:r>
              <a:rPr sz="2800" spc="-65" dirty="0">
                <a:solidFill>
                  <a:srgbClr val="FFFFFF"/>
                </a:solidFill>
                <a:latin typeface="Calibri"/>
                <a:cs typeface="Calibri"/>
              </a:rPr>
              <a:t> </a:t>
            </a:r>
            <a:r>
              <a:rPr sz="2800" dirty="0">
                <a:solidFill>
                  <a:srgbClr val="FFFFFF"/>
                </a:solidFill>
                <a:latin typeface="Calibri"/>
                <a:cs typeface="Calibri"/>
              </a:rPr>
              <a:t>passed</a:t>
            </a:r>
            <a:r>
              <a:rPr sz="2800" spc="-90" dirty="0">
                <a:solidFill>
                  <a:srgbClr val="FFFFFF"/>
                </a:solidFill>
                <a:latin typeface="Calibri"/>
                <a:cs typeface="Calibri"/>
              </a:rPr>
              <a:t> </a:t>
            </a:r>
            <a:r>
              <a:rPr sz="2800" spc="-10" dirty="0">
                <a:solidFill>
                  <a:srgbClr val="FFFFFF"/>
                </a:solidFill>
                <a:latin typeface="Calibri"/>
                <a:cs typeface="Calibri"/>
              </a:rPr>
              <a:t>through 	</a:t>
            </a:r>
            <a:r>
              <a:rPr sz="2800" dirty="0">
                <a:solidFill>
                  <a:srgbClr val="FFFFFF"/>
                </a:solidFill>
                <a:latin typeface="Calibri"/>
                <a:cs typeface="Calibri"/>
              </a:rPr>
              <a:t>the</a:t>
            </a:r>
            <a:r>
              <a:rPr sz="2800" spc="-80" dirty="0">
                <a:solidFill>
                  <a:srgbClr val="FFFFFF"/>
                </a:solidFill>
                <a:latin typeface="Calibri"/>
                <a:cs typeface="Calibri"/>
              </a:rPr>
              <a:t> </a:t>
            </a:r>
            <a:r>
              <a:rPr sz="2800" dirty="0">
                <a:solidFill>
                  <a:srgbClr val="FFFFFF"/>
                </a:solidFill>
                <a:latin typeface="Calibri"/>
                <a:cs typeface="Calibri"/>
              </a:rPr>
              <a:t>abdominal</a:t>
            </a:r>
            <a:r>
              <a:rPr sz="2800" spc="-80" dirty="0">
                <a:solidFill>
                  <a:srgbClr val="FFFFFF"/>
                </a:solidFill>
                <a:latin typeface="Calibri"/>
                <a:cs typeface="Calibri"/>
              </a:rPr>
              <a:t> </a:t>
            </a:r>
            <a:r>
              <a:rPr sz="2800" spc="-20" dirty="0">
                <a:solidFill>
                  <a:srgbClr val="FFFFFF"/>
                </a:solidFill>
                <a:latin typeface="Calibri"/>
                <a:cs typeface="Calibri"/>
              </a:rPr>
              <a:t>wall</a:t>
            </a:r>
            <a:endParaRPr sz="2800">
              <a:latin typeface="Calibri"/>
              <a:cs typeface="Calibri"/>
            </a:endParaRPr>
          </a:p>
          <a:p>
            <a:pPr marL="239395" marR="5080" indent="-227329">
              <a:lnSpc>
                <a:spcPts val="3030"/>
              </a:lnSpc>
              <a:spcBef>
                <a:spcPts val="1050"/>
              </a:spcBef>
              <a:buClr>
                <a:srgbClr val="FF0000"/>
              </a:buClr>
              <a:buFont typeface="Arial MT"/>
              <a:buChar char="•"/>
              <a:tabLst>
                <a:tab pos="241300" algn="l"/>
              </a:tabLst>
            </a:pPr>
            <a:r>
              <a:rPr sz="2800" dirty="0">
                <a:solidFill>
                  <a:srgbClr val="FFFFFF"/>
                </a:solidFill>
                <a:latin typeface="Calibri"/>
                <a:cs typeface="Calibri"/>
              </a:rPr>
              <a:t>Occur</a:t>
            </a:r>
            <a:r>
              <a:rPr sz="2800" spc="-55" dirty="0">
                <a:solidFill>
                  <a:srgbClr val="FFFFFF"/>
                </a:solidFill>
                <a:latin typeface="Calibri"/>
                <a:cs typeface="Calibri"/>
              </a:rPr>
              <a:t> </a:t>
            </a:r>
            <a:r>
              <a:rPr sz="2800" dirty="0">
                <a:solidFill>
                  <a:srgbClr val="FFFFFF"/>
                </a:solidFill>
                <a:latin typeface="Calibri"/>
                <a:cs typeface="Calibri"/>
              </a:rPr>
              <a:t>10</a:t>
            </a:r>
            <a:r>
              <a:rPr sz="2800" spc="-40" dirty="0">
                <a:solidFill>
                  <a:srgbClr val="FFFFFF"/>
                </a:solidFill>
                <a:latin typeface="Calibri"/>
                <a:cs typeface="Calibri"/>
              </a:rPr>
              <a:t> </a:t>
            </a:r>
            <a:r>
              <a:rPr sz="2800" dirty="0">
                <a:solidFill>
                  <a:srgbClr val="FFFFFF"/>
                </a:solidFill>
                <a:latin typeface="Calibri"/>
                <a:cs typeface="Calibri"/>
              </a:rPr>
              <a:t>times</a:t>
            </a:r>
            <a:r>
              <a:rPr sz="2800" spc="-60" dirty="0">
                <a:solidFill>
                  <a:srgbClr val="FFFFFF"/>
                </a:solidFill>
                <a:latin typeface="Calibri"/>
                <a:cs typeface="Calibri"/>
              </a:rPr>
              <a:t> </a:t>
            </a:r>
            <a:r>
              <a:rPr sz="2800" dirty="0">
                <a:solidFill>
                  <a:srgbClr val="FFFFFF"/>
                </a:solidFill>
                <a:latin typeface="Calibri"/>
                <a:cs typeface="Calibri"/>
              </a:rPr>
              <a:t>more</a:t>
            </a:r>
            <a:r>
              <a:rPr sz="2800" spc="-55" dirty="0">
                <a:solidFill>
                  <a:srgbClr val="FFFFFF"/>
                </a:solidFill>
                <a:latin typeface="Calibri"/>
                <a:cs typeface="Calibri"/>
              </a:rPr>
              <a:t> </a:t>
            </a:r>
            <a:r>
              <a:rPr sz="2800" dirty="0">
                <a:solidFill>
                  <a:srgbClr val="FFFFFF"/>
                </a:solidFill>
                <a:latin typeface="Calibri"/>
                <a:cs typeface="Calibri"/>
              </a:rPr>
              <a:t>often</a:t>
            </a:r>
            <a:r>
              <a:rPr sz="2800" spc="-60" dirty="0">
                <a:solidFill>
                  <a:srgbClr val="FFFFFF"/>
                </a:solidFill>
                <a:latin typeface="Calibri"/>
                <a:cs typeface="Calibri"/>
              </a:rPr>
              <a:t> </a:t>
            </a:r>
            <a:r>
              <a:rPr sz="2800" spc="-25" dirty="0">
                <a:solidFill>
                  <a:srgbClr val="FFFFFF"/>
                </a:solidFill>
                <a:latin typeface="Calibri"/>
                <a:cs typeface="Calibri"/>
              </a:rPr>
              <a:t>in 	</a:t>
            </a:r>
            <a:r>
              <a:rPr sz="2800" dirty="0">
                <a:solidFill>
                  <a:srgbClr val="FFFFFF"/>
                </a:solidFill>
                <a:latin typeface="Calibri"/>
                <a:cs typeface="Calibri"/>
              </a:rPr>
              <a:t>women</a:t>
            </a:r>
            <a:r>
              <a:rPr sz="2800" spc="-70" dirty="0">
                <a:solidFill>
                  <a:srgbClr val="FFFFFF"/>
                </a:solidFill>
                <a:latin typeface="Calibri"/>
                <a:cs typeface="Calibri"/>
              </a:rPr>
              <a:t> </a:t>
            </a:r>
            <a:r>
              <a:rPr sz="2800" dirty="0">
                <a:solidFill>
                  <a:srgbClr val="FFFFFF"/>
                </a:solidFill>
                <a:latin typeface="Calibri"/>
                <a:cs typeface="Calibri"/>
              </a:rPr>
              <a:t>than</a:t>
            </a:r>
            <a:r>
              <a:rPr sz="2800" spc="-65" dirty="0">
                <a:solidFill>
                  <a:srgbClr val="FFFFFF"/>
                </a:solidFill>
                <a:latin typeface="Calibri"/>
                <a:cs typeface="Calibri"/>
              </a:rPr>
              <a:t> </a:t>
            </a:r>
            <a:r>
              <a:rPr sz="2800" dirty="0">
                <a:solidFill>
                  <a:srgbClr val="FFFFFF"/>
                </a:solidFill>
                <a:latin typeface="Calibri"/>
                <a:cs typeface="Calibri"/>
              </a:rPr>
              <a:t>in</a:t>
            </a:r>
            <a:r>
              <a:rPr sz="2800" spc="-70" dirty="0">
                <a:solidFill>
                  <a:srgbClr val="FFFFFF"/>
                </a:solidFill>
                <a:latin typeface="Calibri"/>
                <a:cs typeface="Calibri"/>
              </a:rPr>
              <a:t> </a:t>
            </a:r>
            <a:r>
              <a:rPr sz="2800" spc="-25" dirty="0">
                <a:solidFill>
                  <a:srgbClr val="FFFFFF"/>
                </a:solidFill>
                <a:latin typeface="Calibri"/>
                <a:cs typeface="Calibri"/>
              </a:rPr>
              <a:t>men</a:t>
            </a:r>
            <a:endParaRPr sz="2800">
              <a:latin typeface="Calibri"/>
              <a:cs typeface="Calibri"/>
            </a:endParaRPr>
          </a:p>
        </p:txBody>
      </p:sp>
      <p:sp>
        <p:nvSpPr>
          <p:cNvPr id="7" name="object 7"/>
          <p:cNvSpPr/>
          <p:nvPr/>
        </p:nvSpPr>
        <p:spPr>
          <a:xfrm>
            <a:off x="6527292" y="5707379"/>
            <a:ext cx="4714240" cy="0"/>
          </a:xfrm>
          <a:custGeom>
            <a:avLst/>
            <a:gdLst/>
            <a:ahLst/>
            <a:cxnLst/>
            <a:rect l="l" t="t" r="r" b="b"/>
            <a:pathLst>
              <a:path w="4714240">
                <a:moveTo>
                  <a:pt x="4713985" y="0"/>
                </a:moveTo>
                <a:lnTo>
                  <a:pt x="0" y="0"/>
                </a:lnTo>
              </a:path>
            </a:pathLst>
          </a:custGeom>
          <a:ln w="12192">
            <a:solidFill>
              <a:srgbClr val="EC7C30"/>
            </a:solidFill>
          </a:ln>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sp>
        <p:nvSpPr>
          <p:cNvPr id="4" name="object 4"/>
          <p:cNvSpPr/>
          <p:nvPr/>
        </p:nvSpPr>
        <p:spPr>
          <a:xfrm>
            <a:off x="7604760" y="6115811"/>
            <a:ext cx="1865630" cy="742315"/>
          </a:xfrm>
          <a:custGeom>
            <a:avLst/>
            <a:gdLst/>
            <a:ahLst/>
            <a:cxnLst/>
            <a:rect l="l" t="t" r="r" b="b"/>
            <a:pathLst>
              <a:path w="1865629" h="742315">
                <a:moveTo>
                  <a:pt x="1865376" y="742188"/>
                </a:moveTo>
                <a:lnTo>
                  <a:pt x="1118616" y="0"/>
                </a:lnTo>
                <a:lnTo>
                  <a:pt x="593090" y="522300"/>
                </a:lnTo>
                <a:lnTo>
                  <a:pt x="406908" y="336804"/>
                </a:lnTo>
                <a:lnTo>
                  <a:pt x="0" y="742188"/>
                </a:lnTo>
                <a:lnTo>
                  <a:pt x="371856" y="742188"/>
                </a:lnTo>
                <a:lnTo>
                  <a:pt x="813816" y="742188"/>
                </a:lnTo>
                <a:lnTo>
                  <a:pt x="1865376" y="742188"/>
                </a:lnTo>
                <a:close/>
              </a:path>
            </a:pathLst>
          </a:custGeom>
          <a:solidFill>
            <a:srgbClr val="4471C4">
              <a:alpha val="30195"/>
            </a:srgbClr>
          </a:solidFill>
        </p:spPr>
        <p:txBody>
          <a:bodyPr wrap="square" lIns="0" tIns="0" rIns="0" bIns="0" rtlCol="0"/>
          <a:lstStyle/>
          <a:p>
            <a:endParaRPr/>
          </a:p>
        </p:txBody>
      </p:sp>
      <p:sp>
        <p:nvSpPr>
          <p:cNvPr id="5" name="object 5"/>
          <p:cNvSpPr txBox="1">
            <a:spLocks noGrp="1"/>
          </p:cNvSpPr>
          <p:nvPr>
            <p:ph type="title"/>
          </p:nvPr>
        </p:nvSpPr>
        <p:spPr>
          <a:xfrm>
            <a:off x="722172" y="768222"/>
            <a:ext cx="5895975" cy="1920239"/>
          </a:xfrm>
          <a:prstGeom prst="rect">
            <a:avLst/>
          </a:prstGeom>
        </p:spPr>
        <p:txBody>
          <a:bodyPr vert="horz" wrap="square" lIns="0" tIns="63500" rIns="0" bIns="0" rtlCol="0">
            <a:spAutoFit/>
          </a:bodyPr>
          <a:lstStyle/>
          <a:p>
            <a:pPr marL="287020" marR="5080" indent="-274955">
              <a:lnSpc>
                <a:spcPct val="90200"/>
              </a:lnSpc>
              <a:spcBef>
                <a:spcPts val="500"/>
              </a:spcBef>
              <a:buClr>
                <a:srgbClr val="FF0000"/>
              </a:buClr>
              <a:buFont typeface="Courier New"/>
              <a:buChar char="o"/>
              <a:tabLst>
                <a:tab pos="287020" algn="l"/>
              </a:tabLst>
            </a:pPr>
            <a:r>
              <a:rPr sz="3350" b="1" dirty="0">
                <a:solidFill>
                  <a:srgbClr val="000000"/>
                </a:solidFill>
                <a:latin typeface="Calibri"/>
                <a:cs typeface="Calibri"/>
              </a:rPr>
              <a:t>In</a:t>
            </a:r>
            <a:r>
              <a:rPr sz="3350" b="1" spc="-30" dirty="0">
                <a:solidFill>
                  <a:srgbClr val="000000"/>
                </a:solidFill>
                <a:latin typeface="Calibri"/>
                <a:cs typeface="Calibri"/>
              </a:rPr>
              <a:t> </a:t>
            </a:r>
            <a:r>
              <a:rPr sz="3350" b="1" dirty="0">
                <a:solidFill>
                  <a:srgbClr val="000000"/>
                </a:solidFill>
                <a:latin typeface="Calibri"/>
                <a:cs typeface="Calibri"/>
              </a:rPr>
              <a:t>adults,</a:t>
            </a:r>
            <a:r>
              <a:rPr sz="3350" b="1" spc="-20" dirty="0">
                <a:solidFill>
                  <a:srgbClr val="000000"/>
                </a:solidFill>
                <a:latin typeface="Calibri"/>
                <a:cs typeface="Calibri"/>
              </a:rPr>
              <a:t> </a:t>
            </a:r>
            <a:r>
              <a:rPr sz="3350" b="1" dirty="0">
                <a:solidFill>
                  <a:srgbClr val="000000"/>
                </a:solidFill>
                <a:latin typeface="Calibri"/>
                <a:cs typeface="Calibri"/>
              </a:rPr>
              <a:t>umbilical</a:t>
            </a:r>
            <a:r>
              <a:rPr sz="3350" b="1" spc="-20" dirty="0">
                <a:solidFill>
                  <a:srgbClr val="000000"/>
                </a:solidFill>
                <a:latin typeface="Calibri"/>
                <a:cs typeface="Calibri"/>
              </a:rPr>
              <a:t> </a:t>
            </a:r>
            <a:r>
              <a:rPr sz="3350" b="1" dirty="0">
                <a:solidFill>
                  <a:srgbClr val="000000"/>
                </a:solidFill>
                <a:latin typeface="Calibri"/>
                <a:cs typeface="Calibri"/>
              </a:rPr>
              <a:t>hernias</a:t>
            </a:r>
            <a:r>
              <a:rPr sz="3350" b="1" spc="-15" dirty="0">
                <a:solidFill>
                  <a:srgbClr val="000000"/>
                </a:solidFill>
                <a:latin typeface="Calibri"/>
                <a:cs typeface="Calibri"/>
              </a:rPr>
              <a:t> </a:t>
            </a:r>
            <a:r>
              <a:rPr sz="3350" b="1" spc="-25" dirty="0">
                <a:solidFill>
                  <a:srgbClr val="000000"/>
                </a:solidFill>
                <a:latin typeface="Calibri"/>
                <a:cs typeface="Calibri"/>
              </a:rPr>
              <a:t>are </a:t>
            </a:r>
            <a:r>
              <a:rPr sz="3350" b="1" dirty="0">
                <a:solidFill>
                  <a:srgbClr val="000000"/>
                </a:solidFill>
                <a:latin typeface="Calibri"/>
                <a:cs typeface="Calibri"/>
              </a:rPr>
              <a:t>often</a:t>
            </a:r>
            <a:r>
              <a:rPr sz="3350" b="1" spc="-55" dirty="0">
                <a:solidFill>
                  <a:srgbClr val="000000"/>
                </a:solidFill>
                <a:latin typeface="Calibri"/>
                <a:cs typeface="Calibri"/>
              </a:rPr>
              <a:t> </a:t>
            </a:r>
            <a:r>
              <a:rPr sz="3350" b="1" dirty="0">
                <a:solidFill>
                  <a:srgbClr val="000000"/>
                </a:solidFill>
                <a:latin typeface="Calibri"/>
                <a:cs typeface="Calibri"/>
              </a:rPr>
              <a:t>associated</a:t>
            </a:r>
            <a:r>
              <a:rPr sz="3350" b="1" spc="-35" dirty="0">
                <a:solidFill>
                  <a:srgbClr val="000000"/>
                </a:solidFill>
                <a:latin typeface="Calibri"/>
                <a:cs typeface="Calibri"/>
              </a:rPr>
              <a:t> </a:t>
            </a:r>
            <a:r>
              <a:rPr sz="3350" b="1" dirty="0">
                <a:solidFill>
                  <a:srgbClr val="000000"/>
                </a:solidFill>
                <a:latin typeface="Calibri"/>
                <a:cs typeface="Calibri"/>
              </a:rPr>
              <a:t>with</a:t>
            </a:r>
            <a:r>
              <a:rPr sz="3350" b="1" spc="-55" dirty="0">
                <a:solidFill>
                  <a:srgbClr val="000000"/>
                </a:solidFill>
                <a:latin typeface="Calibri"/>
                <a:cs typeface="Calibri"/>
              </a:rPr>
              <a:t> </a:t>
            </a:r>
            <a:r>
              <a:rPr sz="3350" b="1" spc="-10" dirty="0">
                <a:solidFill>
                  <a:srgbClr val="000000"/>
                </a:solidFill>
                <a:latin typeface="Calibri"/>
                <a:cs typeface="Calibri"/>
              </a:rPr>
              <a:t>increased </a:t>
            </a:r>
            <a:r>
              <a:rPr sz="3350" b="1" spc="-25" dirty="0">
                <a:solidFill>
                  <a:srgbClr val="000000"/>
                </a:solidFill>
                <a:latin typeface="Calibri"/>
                <a:cs typeface="Calibri"/>
              </a:rPr>
              <a:t>intra-</a:t>
            </a:r>
            <a:r>
              <a:rPr sz="3350" b="1" dirty="0">
                <a:solidFill>
                  <a:srgbClr val="000000"/>
                </a:solidFill>
                <a:latin typeface="Calibri"/>
                <a:cs typeface="Calibri"/>
              </a:rPr>
              <a:t>abdominal</a:t>
            </a:r>
            <a:r>
              <a:rPr sz="3350" b="1" spc="-30" dirty="0">
                <a:solidFill>
                  <a:srgbClr val="000000"/>
                </a:solidFill>
                <a:latin typeface="Calibri"/>
                <a:cs typeface="Calibri"/>
              </a:rPr>
              <a:t> </a:t>
            </a:r>
            <a:r>
              <a:rPr sz="3350" b="1" dirty="0">
                <a:solidFill>
                  <a:srgbClr val="000000"/>
                </a:solidFill>
                <a:latin typeface="Calibri"/>
                <a:cs typeface="Calibri"/>
              </a:rPr>
              <a:t>pressure,</a:t>
            </a:r>
            <a:r>
              <a:rPr sz="3350" b="1" spc="-60" dirty="0">
                <a:solidFill>
                  <a:srgbClr val="000000"/>
                </a:solidFill>
                <a:latin typeface="Calibri"/>
                <a:cs typeface="Calibri"/>
              </a:rPr>
              <a:t> </a:t>
            </a:r>
            <a:r>
              <a:rPr sz="3350" b="1" spc="-25" dirty="0">
                <a:solidFill>
                  <a:srgbClr val="000000"/>
                </a:solidFill>
                <a:latin typeface="Calibri"/>
                <a:cs typeface="Calibri"/>
              </a:rPr>
              <a:t>as </a:t>
            </a:r>
            <a:r>
              <a:rPr sz="3350" b="1" dirty="0">
                <a:solidFill>
                  <a:srgbClr val="000000"/>
                </a:solidFill>
                <a:latin typeface="Calibri"/>
                <a:cs typeface="Calibri"/>
              </a:rPr>
              <a:t>with</a:t>
            </a:r>
            <a:r>
              <a:rPr sz="3350" b="1" spc="-35" dirty="0">
                <a:solidFill>
                  <a:srgbClr val="000000"/>
                </a:solidFill>
                <a:latin typeface="Calibri"/>
                <a:cs typeface="Calibri"/>
              </a:rPr>
              <a:t> </a:t>
            </a:r>
            <a:r>
              <a:rPr sz="3350" b="1" dirty="0">
                <a:solidFill>
                  <a:srgbClr val="000000"/>
                </a:solidFill>
                <a:latin typeface="Calibri"/>
                <a:cs typeface="Calibri"/>
              </a:rPr>
              <a:t>ascites</a:t>
            </a:r>
            <a:r>
              <a:rPr sz="3350" b="1" spc="-30" dirty="0">
                <a:solidFill>
                  <a:srgbClr val="000000"/>
                </a:solidFill>
                <a:latin typeface="Calibri"/>
                <a:cs typeface="Calibri"/>
              </a:rPr>
              <a:t> </a:t>
            </a:r>
            <a:r>
              <a:rPr sz="3350" b="1" dirty="0">
                <a:solidFill>
                  <a:srgbClr val="000000"/>
                </a:solidFill>
                <a:latin typeface="Calibri"/>
                <a:cs typeface="Calibri"/>
              </a:rPr>
              <a:t>or</a:t>
            </a:r>
            <a:r>
              <a:rPr sz="3350" b="1" spc="-5" dirty="0">
                <a:solidFill>
                  <a:srgbClr val="000000"/>
                </a:solidFill>
                <a:latin typeface="Calibri"/>
                <a:cs typeface="Calibri"/>
              </a:rPr>
              <a:t> </a:t>
            </a:r>
            <a:r>
              <a:rPr sz="3350" b="1" spc="-10" dirty="0">
                <a:solidFill>
                  <a:srgbClr val="000000"/>
                </a:solidFill>
                <a:latin typeface="Calibri"/>
                <a:cs typeface="Calibri"/>
              </a:rPr>
              <a:t>pregnancy</a:t>
            </a:r>
            <a:endParaRPr sz="3350">
              <a:latin typeface="Calibri"/>
              <a:cs typeface="Calibri"/>
            </a:endParaRPr>
          </a:p>
        </p:txBody>
      </p:sp>
      <p:pic>
        <p:nvPicPr>
          <p:cNvPr id="6" name="object 6"/>
          <p:cNvPicPr/>
          <p:nvPr/>
        </p:nvPicPr>
        <p:blipFill>
          <a:blip r:embed="rId2" cstate="print"/>
          <a:stretch>
            <a:fillRect/>
          </a:stretch>
        </p:blipFill>
        <p:spPr>
          <a:xfrm>
            <a:off x="7150607" y="1005839"/>
            <a:ext cx="4398264" cy="451256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63156" y="2026920"/>
            <a:ext cx="5102225" cy="0"/>
          </a:xfrm>
          <a:custGeom>
            <a:avLst/>
            <a:gdLst/>
            <a:ahLst/>
            <a:cxnLst/>
            <a:rect l="l" t="t" r="r" b="b"/>
            <a:pathLst>
              <a:path w="5102225">
                <a:moveTo>
                  <a:pt x="5101971" y="0"/>
                </a:moveTo>
                <a:lnTo>
                  <a:pt x="0" y="0"/>
                </a:lnTo>
              </a:path>
            </a:pathLst>
          </a:custGeom>
          <a:ln w="12192">
            <a:solidFill>
              <a:srgbClr val="EC7C30"/>
            </a:solidFill>
          </a:ln>
        </p:spPr>
        <p:txBody>
          <a:bodyPr wrap="square" lIns="0" tIns="0" rIns="0" bIns="0" rtlCol="0"/>
          <a:lstStyle/>
          <a:p>
            <a:endParaRPr/>
          </a:p>
        </p:txBody>
      </p:sp>
      <p:sp>
        <p:nvSpPr>
          <p:cNvPr id="3" name="object 3"/>
          <p:cNvSpPr txBox="1">
            <a:spLocks noGrp="1"/>
          </p:cNvSpPr>
          <p:nvPr>
            <p:ph type="title"/>
          </p:nvPr>
        </p:nvSpPr>
        <p:spPr>
          <a:xfrm>
            <a:off x="1172057" y="2181605"/>
            <a:ext cx="4140835" cy="1604010"/>
          </a:xfrm>
          <a:prstGeom prst="rect">
            <a:avLst/>
          </a:prstGeom>
        </p:spPr>
        <p:txBody>
          <a:bodyPr vert="horz" wrap="square" lIns="0" tIns="54610" rIns="0" bIns="0" rtlCol="0">
            <a:spAutoFit/>
          </a:bodyPr>
          <a:lstStyle/>
          <a:p>
            <a:pPr marL="240029" marR="5080" indent="-227965">
              <a:lnSpc>
                <a:spcPct val="90000"/>
              </a:lnSpc>
              <a:spcBef>
                <a:spcPts val="430"/>
              </a:spcBef>
              <a:buClr>
                <a:srgbClr val="FF0000"/>
              </a:buClr>
              <a:buFont typeface="Courier New"/>
              <a:buChar char="o"/>
              <a:tabLst>
                <a:tab pos="241300" algn="l"/>
              </a:tabLst>
            </a:pPr>
            <a:r>
              <a:rPr sz="2800" b="1" dirty="0">
                <a:latin typeface="Calibri"/>
                <a:cs typeface="Calibri"/>
              </a:rPr>
              <a:t>Repair</a:t>
            </a:r>
            <a:r>
              <a:rPr sz="2800" b="1" spc="-30" dirty="0">
                <a:latin typeface="Calibri"/>
                <a:cs typeface="Calibri"/>
              </a:rPr>
              <a:t> </a:t>
            </a:r>
            <a:r>
              <a:rPr sz="2800" b="1" dirty="0">
                <a:latin typeface="Calibri"/>
                <a:cs typeface="Calibri"/>
              </a:rPr>
              <a:t>of</a:t>
            </a:r>
            <a:r>
              <a:rPr sz="2800" b="1" spc="-60" dirty="0">
                <a:latin typeface="Calibri"/>
                <a:cs typeface="Calibri"/>
              </a:rPr>
              <a:t> </a:t>
            </a:r>
            <a:r>
              <a:rPr sz="2800" b="1" dirty="0">
                <a:latin typeface="Calibri"/>
                <a:cs typeface="Calibri"/>
              </a:rPr>
              <a:t>an</a:t>
            </a:r>
            <a:r>
              <a:rPr sz="2800" b="1" spc="-40" dirty="0">
                <a:latin typeface="Calibri"/>
                <a:cs typeface="Calibri"/>
              </a:rPr>
              <a:t> </a:t>
            </a:r>
            <a:r>
              <a:rPr sz="2800" b="1" spc="-10" dirty="0">
                <a:latin typeface="Calibri"/>
                <a:cs typeface="Calibri"/>
              </a:rPr>
              <a:t>umbilical 	</a:t>
            </a:r>
            <a:r>
              <a:rPr sz="2800" b="1" dirty="0">
                <a:latin typeface="Calibri"/>
                <a:cs typeface="Calibri"/>
              </a:rPr>
              <a:t>hernia</a:t>
            </a:r>
            <a:r>
              <a:rPr sz="2800" b="1" spc="-35" dirty="0">
                <a:latin typeface="Calibri"/>
                <a:cs typeface="Calibri"/>
              </a:rPr>
              <a:t> </a:t>
            </a:r>
            <a:r>
              <a:rPr sz="2800" b="1" dirty="0">
                <a:latin typeface="Calibri"/>
                <a:cs typeface="Calibri"/>
              </a:rPr>
              <a:t>consists</a:t>
            </a:r>
            <a:r>
              <a:rPr sz="2800" b="1" spc="-55" dirty="0">
                <a:latin typeface="Calibri"/>
                <a:cs typeface="Calibri"/>
              </a:rPr>
              <a:t> </a:t>
            </a:r>
            <a:r>
              <a:rPr sz="2800" b="1" dirty="0">
                <a:latin typeface="Calibri"/>
                <a:cs typeface="Calibri"/>
              </a:rPr>
              <a:t>of</a:t>
            </a:r>
            <a:r>
              <a:rPr sz="2800" b="1" spc="-40" dirty="0">
                <a:latin typeface="Calibri"/>
                <a:cs typeface="Calibri"/>
              </a:rPr>
              <a:t> </a:t>
            </a:r>
            <a:r>
              <a:rPr sz="2800" b="1" dirty="0">
                <a:latin typeface="Calibri"/>
                <a:cs typeface="Calibri"/>
              </a:rPr>
              <a:t>a</a:t>
            </a:r>
            <a:r>
              <a:rPr sz="2800" b="1" spc="-40" dirty="0">
                <a:latin typeface="Calibri"/>
                <a:cs typeface="Calibri"/>
              </a:rPr>
              <a:t> </a:t>
            </a:r>
            <a:r>
              <a:rPr sz="2800" b="1" spc="-10" dirty="0">
                <a:latin typeface="Calibri"/>
                <a:cs typeface="Calibri"/>
              </a:rPr>
              <a:t>simple 	</a:t>
            </a:r>
            <a:r>
              <a:rPr sz="2800" b="1" spc="-20" dirty="0">
                <a:latin typeface="Calibri"/>
                <a:cs typeface="Calibri"/>
              </a:rPr>
              <a:t>transverse</a:t>
            </a:r>
            <a:r>
              <a:rPr sz="2800" b="1" spc="-45" dirty="0">
                <a:latin typeface="Calibri"/>
                <a:cs typeface="Calibri"/>
              </a:rPr>
              <a:t> </a:t>
            </a:r>
            <a:r>
              <a:rPr sz="2800" b="1" dirty="0">
                <a:latin typeface="Calibri"/>
                <a:cs typeface="Calibri"/>
              </a:rPr>
              <a:t>repair</a:t>
            </a:r>
            <a:r>
              <a:rPr sz="2800" b="1" spc="-50" dirty="0">
                <a:latin typeface="Calibri"/>
                <a:cs typeface="Calibri"/>
              </a:rPr>
              <a:t> </a:t>
            </a:r>
            <a:r>
              <a:rPr sz="2800" b="1" dirty="0">
                <a:latin typeface="Calibri"/>
                <a:cs typeface="Calibri"/>
              </a:rPr>
              <a:t>of</a:t>
            </a:r>
            <a:r>
              <a:rPr sz="2800" b="1" spc="-75" dirty="0">
                <a:latin typeface="Calibri"/>
                <a:cs typeface="Calibri"/>
              </a:rPr>
              <a:t> </a:t>
            </a:r>
            <a:r>
              <a:rPr sz="2800" b="1" spc="-25" dirty="0">
                <a:latin typeface="Calibri"/>
                <a:cs typeface="Calibri"/>
              </a:rPr>
              <a:t>the 	</a:t>
            </a:r>
            <a:r>
              <a:rPr sz="2800" b="1" dirty="0">
                <a:latin typeface="Calibri"/>
                <a:cs typeface="Calibri"/>
              </a:rPr>
              <a:t>fascial</a:t>
            </a:r>
            <a:r>
              <a:rPr sz="2800" b="1" spc="-105" dirty="0">
                <a:latin typeface="Calibri"/>
                <a:cs typeface="Calibri"/>
              </a:rPr>
              <a:t> </a:t>
            </a:r>
            <a:r>
              <a:rPr sz="2800" b="1" spc="-10" dirty="0">
                <a:latin typeface="Calibri"/>
                <a:cs typeface="Calibri"/>
              </a:rPr>
              <a:t>defect</a:t>
            </a:r>
            <a:endParaRPr sz="2800">
              <a:latin typeface="Calibri"/>
              <a:cs typeface="Calibri"/>
            </a:endParaRPr>
          </a:p>
        </p:txBody>
      </p:sp>
      <p:grpSp>
        <p:nvGrpSpPr>
          <p:cNvPr id="4" name="object 4"/>
          <p:cNvGrpSpPr/>
          <p:nvPr/>
        </p:nvGrpSpPr>
        <p:grpSpPr>
          <a:xfrm>
            <a:off x="120395" y="109726"/>
            <a:ext cx="11951335" cy="6638925"/>
            <a:chOff x="120395" y="109726"/>
            <a:chExt cx="11951335" cy="6638925"/>
          </a:xfrm>
        </p:grpSpPr>
        <p:sp>
          <p:nvSpPr>
            <p:cNvPr id="5" name="object 5"/>
            <p:cNvSpPr/>
            <p:nvPr/>
          </p:nvSpPr>
          <p:spPr>
            <a:xfrm>
              <a:off x="126491" y="115822"/>
              <a:ext cx="11939270" cy="6626859"/>
            </a:xfrm>
            <a:custGeom>
              <a:avLst/>
              <a:gdLst/>
              <a:ahLst/>
              <a:cxnLst/>
              <a:rect l="l" t="t" r="r" b="b"/>
              <a:pathLst>
                <a:path w="11939270" h="6626859">
                  <a:moveTo>
                    <a:pt x="0" y="6626352"/>
                  </a:moveTo>
                  <a:lnTo>
                    <a:pt x="11939016" y="6626352"/>
                  </a:lnTo>
                  <a:lnTo>
                    <a:pt x="11939016" y="0"/>
                  </a:lnTo>
                  <a:lnTo>
                    <a:pt x="0" y="0"/>
                  </a:lnTo>
                  <a:lnTo>
                    <a:pt x="0" y="6626352"/>
                  </a:lnTo>
                  <a:close/>
                </a:path>
              </a:pathLst>
            </a:custGeom>
            <a:ln w="12192">
              <a:solidFill>
                <a:srgbClr val="EC7C3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6621779" y="2212953"/>
              <a:ext cx="5131383" cy="2539254"/>
            </a:xfrm>
            <a:prstGeom prst="rect">
              <a:avLst/>
            </a:prstGeom>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sp>
        <p:nvSpPr>
          <p:cNvPr id="4" name="object 4"/>
          <p:cNvSpPr/>
          <p:nvPr/>
        </p:nvSpPr>
        <p:spPr>
          <a:xfrm>
            <a:off x="7604760" y="6115811"/>
            <a:ext cx="1865630" cy="742315"/>
          </a:xfrm>
          <a:custGeom>
            <a:avLst/>
            <a:gdLst/>
            <a:ahLst/>
            <a:cxnLst/>
            <a:rect l="l" t="t" r="r" b="b"/>
            <a:pathLst>
              <a:path w="1865629" h="742315">
                <a:moveTo>
                  <a:pt x="1865376" y="742188"/>
                </a:moveTo>
                <a:lnTo>
                  <a:pt x="1118616" y="0"/>
                </a:lnTo>
                <a:lnTo>
                  <a:pt x="593090" y="522300"/>
                </a:lnTo>
                <a:lnTo>
                  <a:pt x="406908" y="336804"/>
                </a:lnTo>
                <a:lnTo>
                  <a:pt x="0" y="742188"/>
                </a:lnTo>
                <a:lnTo>
                  <a:pt x="371856" y="742188"/>
                </a:lnTo>
                <a:lnTo>
                  <a:pt x="813816" y="742188"/>
                </a:lnTo>
                <a:lnTo>
                  <a:pt x="1865376" y="742188"/>
                </a:lnTo>
                <a:close/>
              </a:path>
            </a:pathLst>
          </a:custGeom>
          <a:solidFill>
            <a:srgbClr val="4471C4">
              <a:alpha val="30195"/>
            </a:srgbClr>
          </a:solidFill>
        </p:spPr>
        <p:txBody>
          <a:bodyPr wrap="square" lIns="0" tIns="0" rIns="0" bIns="0" rtlCol="0"/>
          <a:lstStyle/>
          <a:p>
            <a:endParaRPr/>
          </a:p>
        </p:txBody>
      </p:sp>
      <p:sp>
        <p:nvSpPr>
          <p:cNvPr id="5" name="object 5"/>
          <p:cNvSpPr txBox="1">
            <a:spLocks noGrp="1"/>
          </p:cNvSpPr>
          <p:nvPr>
            <p:ph type="title"/>
          </p:nvPr>
        </p:nvSpPr>
        <p:spPr>
          <a:xfrm>
            <a:off x="722172" y="716102"/>
            <a:ext cx="6041390" cy="2459990"/>
          </a:xfrm>
          <a:prstGeom prst="rect">
            <a:avLst/>
          </a:prstGeom>
        </p:spPr>
        <p:txBody>
          <a:bodyPr vert="horz" wrap="square" lIns="0" tIns="64769" rIns="0" bIns="0" rtlCol="0">
            <a:spAutoFit/>
          </a:bodyPr>
          <a:lstStyle/>
          <a:p>
            <a:pPr marL="295910" marR="5080" indent="-283845">
              <a:lnSpc>
                <a:spcPct val="90600"/>
              </a:lnSpc>
              <a:spcBef>
                <a:spcPts val="509"/>
              </a:spcBef>
              <a:buClr>
                <a:srgbClr val="FF0000"/>
              </a:buClr>
              <a:buFont typeface="Courier New"/>
              <a:buChar char="o"/>
              <a:tabLst>
                <a:tab pos="295910" algn="l"/>
              </a:tabLst>
            </a:pPr>
            <a:r>
              <a:rPr sz="3450" b="1" dirty="0">
                <a:solidFill>
                  <a:srgbClr val="000000"/>
                </a:solidFill>
                <a:latin typeface="Calibri"/>
                <a:cs typeface="Calibri"/>
              </a:rPr>
              <a:t>The</a:t>
            </a:r>
            <a:r>
              <a:rPr sz="3450" b="1" spc="-35" dirty="0">
                <a:solidFill>
                  <a:srgbClr val="000000"/>
                </a:solidFill>
                <a:latin typeface="Calibri"/>
                <a:cs typeface="Calibri"/>
              </a:rPr>
              <a:t> </a:t>
            </a:r>
            <a:r>
              <a:rPr sz="3450" b="1" dirty="0">
                <a:solidFill>
                  <a:srgbClr val="000000"/>
                </a:solidFill>
                <a:latin typeface="Calibri"/>
                <a:cs typeface="Calibri"/>
              </a:rPr>
              <a:t>defect</a:t>
            </a:r>
            <a:r>
              <a:rPr sz="3450" b="1" spc="-10" dirty="0">
                <a:solidFill>
                  <a:srgbClr val="000000"/>
                </a:solidFill>
                <a:latin typeface="Calibri"/>
                <a:cs typeface="Calibri"/>
              </a:rPr>
              <a:t> </a:t>
            </a:r>
            <a:r>
              <a:rPr sz="3450" b="1" dirty="0">
                <a:solidFill>
                  <a:srgbClr val="000000"/>
                </a:solidFill>
                <a:latin typeface="Calibri"/>
                <a:cs typeface="Calibri"/>
              </a:rPr>
              <a:t>is</a:t>
            </a:r>
            <a:r>
              <a:rPr sz="3450" b="1" spc="-35" dirty="0">
                <a:solidFill>
                  <a:srgbClr val="000000"/>
                </a:solidFill>
                <a:latin typeface="Calibri"/>
                <a:cs typeface="Calibri"/>
              </a:rPr>
              <a:t> </a:t>
            </a:r>
            <a:r>
              <a:rPr sz="3450" b="1" dirty="0">
                <a:solidFill>
                  <a:srgbClr val="000000"/>
                </a:solidFill>
                <a:latin typeface="Calibri"/>
                <a:cs typeface="Calibri"/>
              </a:rPr>
              <a:t>common</a:t>
            </a:r>
            <a:r>
              <a:rPr sz="3450" b="1" spc="-30" dirty="0">
                <a:solidFill>
                  <a:srgbClr val="000000"/>
                </a:solidFill>
                <a:latin typeface="Calibri"/>
                <a:cs typeface="Calibri"/>
              </a:rPr>
              <a:t> </a:t>
            </a:r>
            <a:r>
              <a:rPr sz="3450" b="1" spc="-25" dirty="0">
                <a:solidFill>
                  <a:srgbClr val="000000"/>
                </a:solidFill>
                <a:latin typeface="Calibri"/>
                <a:cs typeface="Calibri"/>
              </a:rPr>
              <a:t>in </a:t>
            </a:r>
            <a:r>
              <a:rPr sz="3450" b="1" dirty="0">
                <a:solidFill>
                  <a:srgbClr val="000000"/>
                </a:solidFill>
                <a:latin typeface="Calibri"/>
                <a:cs typeface="Calibri"/>
              </a:rPr>
              <a:t>children</a:t>
            </a:r>
            <a:r>
              <a:rPr sz="3450" b="1" spc="-30" dirty="0">
                <a:solidFill>
                  <a:srgbClr val="000000"/>
                </a:solidFill>
                <a:latin typeface="Calibri"/>
                <a:cs typeface="Calibri"/>
              </a:rPr>
              <a:t> </a:t>
            </a:r>
            <a:r>
              <a:rPr sz="3450" b="1" dirty="0">
                <a:solidFill>
                  <a:srgbClr val="000000"/>
                </a:solidFill>
                <a:latin typeface="Calibri"/>
                <a:cs typeface="Calibri"/>
              </a:rPr>
              <a:t>but</a:t>
            </a:r>
            <a:r>
              <a:rPr sz="3450" b="1" spc="-10" dirty="0">
                <a:solidFill>
                  <a:srgbClr val="000000"/>
                </a:solidFill>
                <a:latin typeface="Calibri"/>
                <a:cs typeface="Calibri"/>
              </a:rPr>
              <a:t> </a:t>
            </a:r>
            <a:r>
              <a:rPr sz="3450" b="1" dirty="0">
                <a:solidFill>
                  <a:srgbClr val="000000"/>
                </a:solidFill>
                <a:latin typeface="Calibri"/>
                <a:cs typeface="Calibri"/>
              </a:rPr>
              <a:t>usually</a:t>
            </a:r>
            <a:r>
              <a:rPr sz="3450" b="1" spc="-20" dirty="0">
                <a:solidFill>
                  <a:srgbClr val="000000"/>
                </a:solidFill>
                <a:latin typeface="Calibri"/>
                <a:cs typeface="Calibri"/>
              </a:rPr>
              <a:t> </a:t>
            </a:r>
            <a:r>
              <a:rPr sz="3450" b="1" dirty="0">
                <a:solidFill>
                  <a:srgbClr val="000000"/>
                </a:solidFill>
                <a:latin typeface="Calibri"/>
                <a:cs typeface="Calibri"/>
              </a:rPr>
              <a:t>closes </a:t>
            </a:r>
            <a:r>
              <a:rPr sz="3450" b="1" spc="-25" dirty="0">
                <a:solidFill>
                  <a:srgbClr val="000000"/>
                </a:solidFill>
                <a:latin typeface="Calibri"/>
                <a:cs typeface="Calibri"/>
              </a:rPr>
              <a:t>by </a:t>
            </a:r>
            <a:r>
              <a:rPr sz="3450" b="1" dirty="0">
                <a:solidFill>
                  <a:srgbClr val="000000"/>
                </a:solidFill>
                <a:latin typeface="Calibri"/>
                <a:cs typeface="Calibri"/>
              </a:rPr>
              <a:t>age</a:t>
            </a:r>
            <a:r>
              <a:rPr sz="3450" b="1" spc="-30" dirty="0">
                <a:solidFill>
                  <a:srgbClr val="000000"/>
                </a:solidFill>
                <a:latin typeface="Calibri"/>
                <a:cs typeface="Calibri"/>
              </a:rPr>
              <a:t> </a:t>
            </a:r>
            <a:r>
              <a:rPr sz="3450" b="1" dirty="0">
                <a:solidFill>
                  <a:srgbClr val="000000"/>
                </a:solidFill>
                <a:latin typeface="Calibri"/>
                <a:cs typeface="Calibri"/>
              </a:rPr>
              <a:t>2</a:t>
            </a:r>
            <a:r>
              <a:rPr sz="3450" b="1" spc="-45" dirty="0">
                <a:solidFill>
                  <a:srgbClr val="000000"/>
                </a:solidFill>
                <a:latin typeface="Calibri"/>
                <a:cs typeface="Calibri"/>
              </a:rPr>
              <a:t> </a:t>
            </a:r>
            <a:r>
              <a:rPr sz="3450" b="1" dirty="0">
                <a:solidFill>
                  <a:srgbClr val="000000"/>
                </a:solidFill>
                <a:latin typeface="Calibri"/>
                <a:cs typeface="Calibri"/>
              </a:rPr>
              <a:t>years,</a:t>
            </a:r>
            <a:r>
              <a:rPr sz="3450" b="1" spc="-15" dirty="0">
                <a:solidFill>
                  <a:srgbClr val="000000"/>
                </a:solidFill>
                <a:latin typeface="Calibri"/>
                <a:cs typeface="Calibri"/>
              </a:rPr>
              <a:t> </a:t>
            </a:r>
            <a:r>
              <a:rPr sz="3450" b="1" dirty="0">
                <a:solidFill>
                  <a:srgbClr val="000000"/>
                </a:solidFill>
                <a:latin typeface="Calibri"/>
                <a:cs typeface="Calibri"/>
              </a:rPr>
              <a:t>and</a:t>
            </a:r>
            <a:r>
              <a:rPr sz="3450" b="1" spc="-35" dirty="0">
                <a:solidFill>
                  <a:srgbClr val="000000"/>
                </a:solidFill>
                <a:latin typeface="Calibri"/>
                <a:cs typeface="Calibri"/>
              </a:rPr>
              <a:t> </a:t>
            </a:r>
            <a:r>
              <a:rPr sz="3450" b="1" dirty="0">
                <a:solidFill>
                  <a:srgbClr val="000000"/>
                </a:solidFill>
                <a:latin typeface="Calibri"/>
                <a:cs typeface="Calibri"/>
              </a:rPr>
              <a:t>fewer</a:t>
            </a:r>
            <a:r>
              <a:rPr sz="3450" b="1" spc="-25" dirty="0">
                <a:solidFill>
                  <a:srgbClr val="000000"/>
                </a:solidFill>
                <a:latin typeface="Calibri"/>
                <a:cs typeface="Calibri"/>
              </a:rPr>
              <a:t> </a:t>
            </a:r>
            <a:r>
              <a:rPr sz="3450" b="1" dirty="0">
                <a:solidFill>
                  <a:srgbClr val="000000"/>
                </a:solidFill>
                <a:latin typeface="Calibri"/>
                <a:cs typeface="Calibri"/>
              </a:rPr>
              <a:t>than</a:t>
            </a:r>
            <a:r>
              <a:rPr sz="3450" b="1" spc="-35" dirty="0">
                <a:solidFill>
                  <a:srgbClr val="000000"/>
                </a:solidFill>
                <a:latin typeface="Calibri"/>
                <a:cs typeface="Calibri"/>
              </a:rPr>
              <a:t> </a:t>
            </a:r>
            <a:r>
              <a:rPr sz="3450" b="1" spc="-25" dirty="0">
                <a:solidFill>
                  <a:srgbClr val="000000"/>
                </a:solidFill>
                <a:latin typeface="Calibri"/>
                <a:cs typeface="Calibri"/>
              </a:rPr>
              <a:t>5% </a:t>
            </a:r>
            <a:r>
              <a:rPr sz="3450" b="1" dirty="0">
                <a:solidFill>
                  <a:srgbClr val="000000"/>
                </a:solidFill>
                <a:latin typeface="Calibri"/>
                <a:cs typeface="Calibri"/>
              </a:rPr>
              <a:t>of</a:t>
            </a:r>
            <a:r>
              <a:rPr sz="3450" b="1" spc="-55" dirty="0">
                <a:solidFill>
                  <a:srgbClr val="000000"/>
                </a:solidFill>
                <a:latin typeface="Calibri"/>
                <a:cs typeface="Calibri"/>
              </a:rPr>
              <a:t> </a:t>
            </a:r>
            <a:r>
              <a:rPr sz="3450" b="1" dirty="0">
                <a:solidFill>
                  <a:srgbClr val="000000"/>
                </a:solidFill>
                <a:latin typeface="Calibri"/>
                <a:cs typeface="Calibri"/>
              </a:rPr>
              <a:t>umbilical</a:t>
            </a:r>
            <a:r>
              <a:rPr sz="3450" b="1" spc="-40" dirty="0">
                <a:solidFill>
                  <a:srgbClr val="000000"/>
                </a:solidFill>
                <a:latin typeface="Calibri"/>
                <a:cs typeface="Calibri"/>
              </a:rPr>
              <a:t> </a:t>
            </a:r>
            <a:r>
              <a:rPr sz="3450" b="1" dirty="0">
                <a:solidFill>
                  <a:srgbClr val="000000"/>
                </a:solidFill>
                <a:latin typeface="Calibri"/>
                <a:cs typeface="Calibri"/>
              </a:rPr>
              <a:t>hernias</a:t>
            </a:r>
            <a:r>
              <a:rPr sz="3450" b="1" spc="-30" dirty="0">
                <a:solidFill>
                  <a:srgbClr val="000000"/>
                </a:solidFill>
                <a:latin typeface="Calibri"/>
                <a:cs typeface="Calibri"/>
              </a:rPr>
              <a:t> </a:t>
            </a:r>
            <a:r>
              <a:rPr sz="3450" b="1" dirty="0">
                <a:solidFill>
                  <a:srgbClr val="000000"/>
                </a:solidFill>
                <a:latin typeface="Calibri"/>
                <a:cs typeface="Calibri"/>
              </a:rPr>
              <a:t>persist</a:t>
            </a:r>
            <a:r>
              <a:rPr sz="3450" b="1" spc="-20" dirty="0">
                <a:solidFill>
                  <a:srgbClr val="000000"/>
                </a:solidFill>
                <a:latin typeface="Calibri"/>
                <a:cs typeface="Calibri"/>
              </a:rPr>
              <a:t> into </a:t>
            </a:r>
            <a:r>
              <a:rPr sz="3450" b="1" dirty="0">
                <a:solidFill>
                  <a:srgbClr val="000000"/>
                </a:solidFill>
                <a:latin typeface="Calibri"/>
                <a:cs typeface="Calibri"/>
              </a:rPr>
              <a:t>later</a:t>
            </a:r>
            <a:r>
              <a:rPr sz="3450" b="1" spc="-15" dirty="0">
                <a:solidFill>
                  <a:srgbClr val="000000"/>
                </a:solidFill>
                <a:latin typeface="Calibri"/>
                <a:cs typeface="Calibri"/>
              </a:rPr>
              <a:t> </a:t>
            </a:r>
            <a:r>
              <a:rPr sz="3450" b="1" dirty="0">
                <a:solidFill>
                  <a:srgbClr val="000000"/>
                </a:solidFill>
                <a:latin typeface="Calibri"/>
                <a:cs typeface="Calibri"/>
              </a:rPr>
              <a:t>childhood</a:t>
            </a:r>
            <a:r>
              <a:rPr sz="3450" b="1" spc="-25" dirty="0">
                <a:solidFill>
                  <a:srgbClr val="000000"/>
                </a:solidFill>
                <a:latin typeface="Calibri"/>
                <a:cs typeface="Calibri"/>
              </a:rPr>
              <a:t> </a:t>
            </a:r>
            <a:r>
              <a:rPr sz="3450" b="1" dirty="0">
                <a:solidFill>
                  <a:srgbClr val="000000"/>
                </a:solidFill>
                <a:latin typeface="Calibri"/>
                <a:cs typeface="Calibri"/>
              </a:rPr>
              <a:t>and</a:t>
            </a:r>
            <a:r>
              <a:rPr sz="3450" b="1" spc="-20" dirty="0">
                <a:solidFill>
                  <a:srgbClr val="000000"/>
                </a:solidFill>
                <a:latin typeface="Calibri"/>
                <a:cs typeface="Calibri"/>
              </a:rPr>
              <a:t> </a:t>
            </a:r>
            <a:r>
              <a:rPr sz="3450" b="1" dirty="0">
                <a:solidFill>
                  <a:srgbClr val="000000"/>
                </a:solidFill>
                <a:latin typeface="Calibri"/>
                <a:cs typeface="Calibri"/>
              </a:rPr>
              <a:t>adult</a:t>
            </a:r>
            <a:r>
              <a:rPr sz="3450" b="1" spc="-25" dirty="0">
                <a:solidFill>
                  <a:srgbClr val="000000"/>
                </a:solidFill>
                <a:latin typeface="Calibri"/>
                <a:cs typeface="Calibri"/>
              </a:rPr>
              <a:t> </a:t>
            </a:r>
            <a:r>
              <a:rPr sz="3450" b="1" spc="-20" dirty="0">
                <a:solidFill>
                  <a:srgbClr val="000000"/>
                </a:solidFill>
                <a:latin typeface="Calibri"/>
                <a:cs typeface="Calibri"/>
              </a:rPr>
              <a:t>life</a:t>
            </a:r>
            <a:endParaRPr sz="3450">
              <a:latin typeface="Calibri"/>
              <a:cs typeface="Calibri"/>
            </a:endParaRPr>
          </a:p>
        </p:txBody>
      </p:sp>
      <p:pic>
        <p:nvPicPr>
          <p:cNvPr id="6" name="object 6"/>
          <p:cNvPicPr/>
          <p:nvPr/>
        </p:nvPicPr>
        <p:blipFill>
          <a:blip r:embed="rId2" cstate="print"/>
          <a:stretch>
            <a:fillRect/>
          </a:stretch>
        </p:blipFill>
        <p:spPr>
          <a:xfrm>
            <a:off x="7572756" y="673608"/>
            <a:ext cx="3976115" cy="504444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83691" y="957072"/>
            <a:ext cx="4638294" cy="1229105"/>
          </a:xfrm>
          <a:prstGeom prst="rect">
            <a:avLst/>
          </a:prstGeom>
        </p:spPr>
      </p:pic>
      <p:sp>
        <p:nvSpPr>
          <p:cNvPr id="3" name="object 3"/>
          <p:cNvSpPr txBox="1">
            <a:spLocks noGrp="1"/>
          </p:cNvSpPr>
          <p:nvPr>
            <p:ph type="title"/>
          </p:nvPr>
        </p:nvSpPr>
        <p:spPr>
          <a:xfrm>
            <a:off x="916939" y="1086103"/>
            <a:ext cx="3945254" cy="696595"/>
          </a:xfrm>
          <a:prstGeom prst="rect">
            <a:avLst/>
          </a:prstGeom>
        </p:spPr>
        <p:txBody>
          <a:bodyPr vert="horz" wrap="square" lIns="0" tIns="13335" rIns="0" bIns="0" rtlCol="0">
            <a:spAutoFit/>
          </a:bodyPr>
          <a:lstStyle/>
          <a:p>
            <a:pPr marL="12700">
              <a:lnSpc>
                <a:spcPct val="100000"/>
              </a:lnSpc>
              <a:spcBef>
                <a:spcPts val="105"/>
              </a:spcBef>
            </a:pPr>
            <a:r>
              <a:rPr sz="4400" spc="-40" dirty="0"/>
              <a:t>Epigastric</a:t>
            </a:r>
            <a:r>
              <a:rPr sz="4400" spc="-180" dirty="0"/>
              <a:t> </a:t>
            </a:r>
            <a:r>
              <a:rPr sz="4400" spc="-10" dirty="0"/>
              <a:t>Hernias</a:t>
            </a:r>
            <a:endParaRPr sz="4400"/>
          </a:p>
        </p:txBody>
      </p:sp>
      <p:sp>
        <p:nvSpPr>
          <p:cNvPr id="4" name="object 4"/>
          <p:cNvSpPr/>
          <p:nvPr/>
        </p:nvSpPr>
        <p:spPr>
          <a:xfrm>
            <a:off x="0" y="1851660"/>
            <a:ext cx="5448300" cy="0"/>
          </a:xfrm>
          <a:custGeom>
            <a:avLst/>
            <a:gdLst/>
            <a:ahLst/>
            <a:cxnLst/>
            <a:rect l="l" t="t" r="r" b="b"/>
            <a:pathLst>
              <a:path w="5448300">
                <a:moveTo>
                  <a:pt x="5448300" y="0"/>
                </a:moveTo>
                <a:lnTo>
                  <a:pt x="0" y="0"/>
                </a:lnTo>
              </a:path>
            </a:pathLst>
          </a:custGeom>
          <a:ln w="12192">
            <a:solidFill>
              <a:srgbClr val="EC7C30"/>
            </a:solidFill>
          </a:ln>
        </p:spPr>
        <p:txBody>
          <a:bodyPr wrap="square" lIns="0" tIns="0" rIns="0" bIns="0" rtlCol="0"/>
          <a:lstStyle/>
          <a:p>
            <a:endParaRPr/>
          </a:p>
        </p:txBody>
      </p:sp>
      <p:sp>
        <p:nvSpPr>
          <p:cNvPr id="5" name="object 5"/>
          <p:cNvSpPr txBox="1"/>
          <p:nvPr/>
        </p:nvSpPr>
        <p:spPr>
          <a:xfrm>
            <a:off x="916939" y="2088261"/>
            <a:ext cx="4347845" cy="2116455"/>
          </a:xfrm>
          <a:prstGeom prst="rect">
            <a:avLst/>
          </a:prstGeom>
        </p:spPr>
        <p:txBody>
          <a:bodyPr vert="horz" wrap="square" lIns="0" tIns="60960" rIns="0" bIns="0" rtlCol="0">
            <a:spAutoFit/>
          </a:bodyPr>
          <a:lstStyle/>
          <a:p>
            <a:pPr marL="240029" marR="190500" indent="-227965">
              <a:lnSpc>
                <a:spcPts val="3020"/>
              </a:lnSpc>
              <a:spcBef>
                <a:spcPts val="480"/>
              </a:spcBef>
              <a:buClr>
                <a:srgbClr val="FF0000"/>
              </a:buClr>
              <a:buFont typeface="Arial MT"/>
              <a:buChar char="•"/>
              <a:tabLst>
                <a:tab pos="241300" algn="l"/>
              </a:tabLst>
            </a:pPr>
            <a:r>
              <a:rPr sz="2800" b="1" dirty="0">
                <a:solidFill>
                  <a:srgbClr val="FFFFFF"/>
                </a:solidFill>
                <a:latin typeface="Calibri"/>
                <a:cs typeface="Calibri"/>
              </a:rPr>
              <a:t>Result</a:t>
            </a:r>
            <a:r>
              <a:rPr sz="2800" b="1" spc="-70" dirty="0">
                <a:solidFill>
                  <a:srgbClr val="FFFFFF"/>
                </a:solidFill>
                <a:latin typeface="Calibri"/>
                <a:cs typeface="Calibri"/>
              </a:rPr>
              <a:t> </a:t>
            </a:r>
            <a:r>
              <a:rPr sz="2800" b="1" dirty="0">
                <a:solidFill>
                  <a:srgbClr val="FFFFFF"/>
                </a:solidFill>
                <a:latin typeface="Calibri"/>
                <a:cs typeface="Calibri"/>
              </a:rPr>
              <a:t>from</a:t>
            </a:r>
            <a:r>
              <a:rPr sz="2800" b="1" spc="-75" dirty="0">
                <a:solidFill>
                  <a:srgbClr val="FFFFFF"/>
                </a:solidFill>
                <a:latin typeface="Calibri"/>
                <a:cs typeface="Calibri"/>
              </a:rPr>
              <a:t> </a:t>
            </a:r>
            <a:r>
              <a:rPr sz="2800" b="1" dirty="0">
                <a:solidFill>
                  <a:srgbClr val="FFFFFF"/>
                </a:solidFill>
                <a:latin typeface="Calibri"/>
                <a:cs typeface="Calibri"/>
              </a:rPr>
              <a:t>a</a:t>
            </a:r>
            <a:r>
              <a:rPr sz="2800" b="1" spc="-60" dirty="0">
                <a:solidFill>
                  <a:srgbClr val="FFFFFF"/>
                </a:solidFill>
                <a:latin typeface="Calibri"/>
                <a:cs typeface="Calibri"/>
              </a:rPr>
              <a:t> </a:t>
            </a:r>
            <a:r>
              <a:rPr sz="2800" b="1" dirty="0">
                <a:solidFill>
                  <a:srgbClr val="FFFFFF"/>
                </a:solidFill>
                <a:latin typeface="Calibri"/>
                <a:cs typeface="Calibri"/>
              </a:rPr>
              <a:t>defect</a:t>
            </a:r>
            <a:r>
              <a:rPr sz="2800" b="1" spc="-45" dirty="0">
                <a:solidFill>
                  <a:srgbClr val="FFFFFF"/>
                </a:solidFill>
                <a:latin typeface="Calibri"/>
                <a:cs typeface="Calibri"/>
              </a:rPr>
              <a:t> </a:t>
            </a:r>
            <a:r>
              <a:rPr sz="2800" b="1" dirty="0">
                <a:solidFill>
                  <a:srgbClr val="FFFFFF"/>
                </a:solidFill>
                <a:latin typeface="Calibri"/>
                <a:cs typeface="Calibri"/>
              </a:rPr>
              <a:t>in</a:t>
            </a:r>
            <a:r>
              <a:rPr sz="2800" b="1" spc="-75" dirty="0">
                <a:solidFill>
                  <a:srgbClr val="FFFFFF"/>
                </a:solidFill>
                <a:latin typeface="Calibri"/>
                <a:cs typeface="Calibri"/>
              </a:rPr>
              <a:t> </a:t>
            </a:r>
            <a:r>
              <a:rPr sz="2800" b="1" spc="-25" dirty="0">
                <a:solidFill>
                  <a:srgbClr val="FFFFFF"/>
                </a:solidFill>
                <a:latin typeface="Calibri"/>
                <a:cs typeface="Calibri"/>
              </a:rPr>
              <a:t>the 	</a:t>
            </a:r>
            <a:r>
              <a:rPr sz="2800" b="1" dirty="0">
                <a:solidFill>
                  <a:srgbClr val="FFFFFF"/>
                </a:solidFill>
                <a:latin typeface="Calibri"/>
                <a:cs typeface="Calibri"/>
              </a:rPr>
              <a:t>linea</a:t>
            </a:r>
            <a:r>
              <a:rPr sz="2800" b="1" spc="-60" dirty="0">
                <a:solidFill>
                  <a:srgbClr val="FFFFFF"/>
                </a:solidFill>
                <a:latin typeface="Calibri"/>
                <a:cs typeface="Calibri"/>
              </a:rPr>
              <a:t> </a:t>
            </a:r>
            <a:r>
              <a:rPr sz="2800" b="1" dirty="0">
                <a:solidFill>
                  <a:srgbClr val="FFFFFF"/>
                </a:solidFill>
                <a:latin typeface="Calibri"/>
                <a:cs typeface="Calibri"/>
              </a:rPr>
              <a:t>alba</a:t>
            </a:r>
            <a:r>
              <a:rPr sz="2800" b="1" spc="-65" dirty="0">
                <a:solidFill>
                  <a:srgbClr val="FFFFFF"/>
                </a:solidFill>
                <a:latin typeface="Calibri"/>
                <a:cs typeface="Calibri"/>
              </a:rPr>
              <a:t> </a:t>
            </a:r>
            <a:r>
              <a:rPr sz="2800" b="1" dirty="0">
                <a:solidFill>
                  <a:srgbClr val="FFFFFF"/>
                </a:solidFill>
                <a:latin typeface="Calibri"/>
                <a:cs typeface="Calibri"/>
              </a:rPr>
              <a:t>above</a:t>
            </a:r>
            <a:r>
              <a:rPr sz="2800" b="1" spc="-60" dirty="0">
                <a:solidFill>
                  <a:srgbClr val="FFFFFF"/>
                </a:solidFill>
                <a:latin typeface="Calibri"/>
                <a:cs typeface="Calibri"/>
              </a:rPr>
              <a:t> </a:t>
            </a:r>
            <a:r>
              <a:rPr sz="2800" b="1" spc="-25" dirty="0">
                <a:solidFill>
                  <a:srgbClr val="FFFFFF"/>
                </a:solidFill>
                <a:latin typeface="Calibri"/>
                <a:cs typeface="Calibri"/>
              </a:rPr>
              <a:t>the 	</a:t>
            </a:r>
            <a:r>
              <a:rPr sz="2800" b="1" spc="-10" dirty="0">
                <a:solidFill>
                  <a:srgbClr val="FFFFFF"/>
                </a:solidFill>
                <a:latin typeface="Calibri"/>
                <a:cs typeface="Calibri"/>
              </a:rPr>
              <a:t>umbilicus</a:t>
            </a:r>
            <a:endParaRPr sz="2800">
              <a:latin typeface="Calibri"/>
              <a:cs typeface="Calibri"/>
            </a:endParaRPr>
          </a:p>
          <a:p>
            <a:pPr marL="239395" marR="5080" indent="-227329">
              <a:lnSpc>
                <a:spcPts val="3030"/>
              </a:lnSpc>
              <a:spcBef>
                <a:spcPts val="1010"/>
              </a:spcBef>
              <a:buClr>
                <a:srgbClr val="FF0000"/>
              </a:buClr>
              <a:buFont typeface="Arial MT"/>
              <a:buChar char="•"/>
              <a:tabLst>
                <a:tab pos="241300" algn="l"/>
              </a:tabLst>
            </a:pPr>
            <a:r>
              <a:rPr sz="2800" b="1" dirty="0">
                <a:solidFill>
                  <a:srgbClr val="FFFFFF"/>
                </a:solidFill>
                <a:latin typeface="Calibri"/>
                <a:cs typeface="Calibri"/>
              </a:rPr>
              <a:t>They</a:t>
            </a:r>
            <a:r>
              <a:rPr sz="2800" b="1" spc="-60" dirty="0">
                <a:solidFill>
                  <a:srgbClr val="FFFFFF"/>
                </a:solidFill>
                <a:latin typeface="Calibri"/>
                <a:cs typeface="Calibri"/>
              </a:rPr>
              <a:t> </a:t>
            </a:r>
            <a:r>
              <a:rPr sz="2800" b="1" dirty="0">
                <a:solidFill>
                  <a:srgbClr val="FFFFFF"/>
                </a:solidFill>
                <a:latin typeface="Calibri"/>
                <a:cs typeface="Calibri"/>
              </a:rPr>
              <a:t>occur</a:t>
            </a:r>
            <a:r>
              <a:rPr sz="2800" b="1" spc="-75" dirty="0">
                <a:solidFill>
                  <a:srgbClr val="FFFFFF"/>
                </a:solidFill>
                <a:latin typeface="Calibri"/>
                <a:cs typeface="Calibri"/>
              </a:rPr>
              <a:t> </a:t>
            </a:r>
            <a:r>
              <a:rPr sz="2800" b="1" dirty="0">
                <a:solidFill>
                  <a:srgbClr val="FFFFFF"/>
                </a:solidFill>
                <a:latin typeface="Calibri"/>
                <a:cs typeface="Calibri"/>
              </a:rPr>
              <a:t>more</a:t>
            </a:r>
            <a:r>
              <a:rPr sz="2800" b="1" spc="-75" dirty="0">
                <a:solidFill>
                  <a:srgbClr val="FFFFFF"/>
                </a:solidFill>
                <a:latin typeface="Calibri"/>
                <a:cs typeface="Calibri"/>
              </a:rPr>
              <a:t> </a:t>
            </a:r>
            <a:r>
              <a:rPr sz="2800" b="1" spc="-10" dirty="0">
                <a:solidFill>
                  <a:srgbClr val="FFFFFF"/>
                </a:solidFill>
                <a:latin typeface="Calibri"/>
                <a:cs typeface="Calibri"/>
              </a:rPr>
              <a:t>commonly 	</a:t>
            </a:r>
            <a:r>
              <a:rPr sz="2800" b="1" dirty="0">
                <a:solidFill>
                  <a:srgbClr val="FFFFFF"/>
                </a:solidFill>
                <a:latin typeface="Calibri"/>
                <a:cs typeface="Calibri"/>
              </a:rPr>
              <a:t>in</a:t>
            </a:r>
            <a:r>
              <a:rPr sz="2800" b="1" spc="-35" dirty="0">
                <a:solidFill>
                  <a:srgbClr val="FFFFFF"/>
                </a:solidFill>
                <a:latin typeface="Calibri"/>
                <a:cs typeface="Calibri"/>
              </a:rPr>
              <a:t> </a:t>
            </a:r>
            <a:r>
              <a:rPr sz="2800" b="1" dirty="0">
                <a:solidFill>
                  <a:srgbClr val="FFFFFF"/>
                </a:solidFill>
                <a:latin typeface="Calibri"/>
                <a:cs typeface="Calibri"/>
              </a:rPr>
              <a:t>men</a:t>
            </a:r>
            <a:r>
              <a:rPr sz="2800" b="1" spc="-20" dirty="0">
                <a:solidFill>
                  <a:srgbClr val="FFFFFF"/>
                </a:solidFill>
                <a:latin typeface="Calibri"/>
                <a:cs typeface="Calibri"/>
              </a:rPr>
              <a:t> </a:t>
            </a:r>
            <a:r>
              <a:rPr sz="2800" b="1" dirty="0">
                <a:solidFill>
                  <a:srgbClr val="FFFFFF"/>
                </a:solidFill>
                <a:latin typeface="Calibri"/>
                <a:cs typeface="Calibri"/>
              </a:rPr>
              <a:t>(in</a:t>
            </a:r>
            <a:r>
              <a:rPr sz="2800" b="1" spc="-30" dirty="0">
                <a:solidFill>
                  <a:srgbClr val="FFFFFF"/>
                </a:solidFill>
                <a:latin typeface="Calibri"/>
                <a:cs typeface="Calibri"/>
              </a:rPr>
              <a:t> </a:t>
            </a:r>
            <a:r>
              <a:rPr sz="2800" b="1" dirty="0">
                <a:solidFill>
                  <a:srgbClr val="FFFFFF"/>
                </a:solidFill>
                <a:latin typeface="Calibri"/>
                <a:cs typeface="Calibri"/>
              </a:rPr>
              <a:t>a</a:t>
            </a:r>
            <a:r>
              <a:rPr sz="2800" b="1" spc="-20" dirty="0">
                <a:solidFill>
                  <a:srgbClr val="FFFFFF"/>
                </a:solidFill>
                <a:latin typeface="Calibri"/>
                <a:cs typeface="Calibri"/>
              </a:rPr>
              <a:t> </a:t>
            </a:r>
            <a:r>
              <a:rPr sz="2800" b="1" dirty="0">
                <a:solidFill>
                  <a:srgbClr val="FFFFFF"/>
                </a:solidFill>
                <a:latin typeface="Calibri"/>
                <a:cs typeface="Calibri"/>
              </a:rPr>
              <a:t>3:1</a:t>
            </a:r>
            <a:r>
              <a:rPr sz="2800" b="1" spc="-15" dirty="0">
                <a:solidFill>
                  <a:srgbClr val="FFFFFF"/>
                </a:solidFill>
                <a:latin typeface="Calibri"/>
                <a:cs typeface="Calibri"/>
              </a:rPr>
              <a:t> </a:t>
            </a:r>
            <a:r>
              <a:rPr sz="2800" b="1" spc="-10" dirty="0">
                <a:solidFill>
                  <a:srgbClr val="FFFFFF"/>
                </a:solidFill>
                <a:latin typeface="Calibri"/>
                <a:cs typeface="Calibri"/>
              </a:rPr>
              <a:t>ratio)</a:t>
            </a:r>
            <a:endParaRPr sz="2800">
              <a:latin typeface="Calibri"/>
              <a:cs typeface="Calibri"/>
            </a:endParaRPr>
          </a:p>
        </p:txBody>
      </p:sp>
      <p:grpSp>
        <p:nvGrpSpPr>
          <p:cNvPr id="6" name="object 6"/>
          <p:cNvGrpSpPr/>
          <p:nvPr/>
        </p:nvGrpSpPr>
        <p:grpSpPr>
          <a:xfrm>
            <a:off x="7267956" y="1159762"/>
            <a:ext cx="4925060" cy="5698490"/>
            <a:chOff x="7267956" y="1159762"/>
            <a:chExt cx="4925060" cy="5698490"/>
          </a:xfrm>
        </p:grpSpPr>
        <p:pic>
          <p:nvPicPr>
            <p:cNvPr id="7" name="object 7"/>
            <p:cNvPicPr/>
            <p:nvPr/>
          </p:nvPicPr>
          <p:blipFill>
            <a:blip r:embed="rId3" cstate="print"/>
            <a:stretch>
              <a:fillRect/>
            </a:stretch>
          </p:blipFill>
          <p:spPr>
            <a:xfrm>
              <a:off x="7434072" y="1159762"/>
              <a:ext cx="4757928" cy="5698234"/>
            </a:xfrm>
            <a:prstGeom prst="rect">
              <a:avLst/>
            </a:prstGeom>
          </p:spPr>
        </p:pic>
        <p:sp>
          <p:nvSpPr>
            <p:cNvPr id="8" name="object 8"/>
            <p:cNvSpPr/>
            <p:nvPr/>
          </p:nvSpPr>
          <p:spPr>
            <a:xfrm>
              <a:off x="7274052" y="1850136"/>
              <a:ext cx="0" cy="5007610"/>
            </a:xfrm>
            <a:custGeom>
              <a:avLst/>
              <a:gdLst/>
              <a:ahLst/>
              <a:cxnLst/>
              <a:rect l="l" t="t" r="r" b="b"/>
              <a:pathLst>
                <a:path h="5007609">
                  <a:moveTo>
                    <a:pt x="0" y="5007186"/>
                  </a:moveTo>
                  <a:lnTo>
                    <a:pt x="0" y="0"/>
                  </a:lnTo>
                </a:path>
              </a:pathLst>
            </a:custGeom>
            <a:ln w="12192">
              <a:solidFill>
                <a:srgbClr val="EC7C30"/>
              </a:solidFill>
            </a:ln>
          </p:spPr>
          <p:txBody>
            <a:bodyPr wrap="square" lIns="0" tIns="0" rIns="0" bIns="0" rtlCol="0"/>
            <a:lstStyle/>
            <a:p>
              <a:endParaRPr/>
            </a:p>
          </p:txBody>
        </p:sp>
        <p:sp>
          <p:nvSpPr>
            <p:cNvPr id="9" name="object 9"/>
            <p:cNvSpPr/>
            <p:nvPr/>
          </p:nvSpPr>
          <p:spPr>
            <a:xfrm>
              <a:off x="7278624" y="1850136"/>
              <a:ext cx="4914265" cy="0"/>
            </a:xfrm>
            <a:custGeom>
              <a:avLst/>
              <a:gdLst/>
              <a:ahLst/>
              <a:cxnLst/>
              <a:rect l="l" t="t" r="r" b="b"/>
              <a:pathLst>
                <a:path w="4914265">
                  <a:moveTo>
                    <a:pt x="4914010" y="0"/>
                  </a:moveTo>
                  <a:lnTo>
                    <a:pt x="0" y="0"/>
                  </a:lnTo>
                </a:path>
              </a:pathLst>
            </a:custGeom>
            <a:ln w="12192">
              <a:solidFill>
                <a:srgbClr val="EC7C30"/>
              </a:solidFill>
            </a:ln>
          </p:spPr>
          <p:txBody>
            <a:bodyPr wrap="square" lIns="0" tIns="0" rIns="0" bIns="0" rtlCol="0"/>
            <a:lstStyle/>
            <a:p>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3" name="object 3"/>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4" name="object 4"/>
          <p:cNvSpPr txBox="1"/>
          <p:nvPr/>
        </p:nvSpPr>
        <p:spPr>
          <a:xfrm>
            <a:off x="6175628" y="2091639"/>
            <a:ext cx="4542790" cy="2116455"/>
          </a:xfrm>
          <a:prstGeom prst="rect">
            <a:avLst/>
          </a:prstGeom>
        </p:spPr>
        <p:txBody>
          <a:bodyPr vert="horz" wrap="square" lIns="0" tIns="60325" rIns="0" bIns="0" rtlCol="0">
            <a:spAutoFit/>
          </a:bodyPr>
          <a:lstStyle/>
          <a:p>
            <a:pPr marL="241300" marR="5080" indent="-228600">
              <a:lnSpc>
                <a:spcPts val="3030"/>
              </a:lnSpc>
              <a:spcBef>
                <a:spcPts val="475"/>
              </a:spcBef>
              <a:buClr>
                <a:srgbClr val="FF0000"/>
              </a:buClr>
              <a:buFont typeface="Courier New"/>
              <a:buChar char="o"/>
              <a:tabLst>
                <a:tab pos="241300" algn="l"/>
              </a:tabLst>
            </a:pPr>
            <a:r>
              <a:rPr sz="2800" b="1" dirty="0">
                <a:solidFill>
                  <a:srgbClr val="FFFFFF"/>
                </a:solidFill>
                <a:latin typeface="Calibri"/>
                <a:cs typeface="Calibri"/>
              </a:rPr>
              <a:t>20%</a:t>
            </a:r>
            <a:r>
              <a:rPr sz="2800" b="1" spc="-65" dirty="0">
                <a:solidFill>
                  <a:srgbClr val="FFFFFF"/>
                </a:solidFill>
                <a:latin typeface="Calibri"/>
                <a:cs typeface="Calibri"/>
              </a:rPr>
              <a:t> </a:t>
            </a:r>
            <a:r>
              <a:rPr sz="2800" b="1" dirty="0">
                <a:solidFill>
                  <a:srgbClr val="FFFFFF"/>
                </a:solidFill>
                <a:latin typeface="Calibri"/>
                <a:cs typeface="Calibri"/>
              </a:rPr>
              <a:t>of</a:t>
            </a:r>
            <a:r>
              <a:rPr sz="2800" b="1" spc="-70" dirty="0">
                <a:solidFill>
                  <a:srgbClr val="FFFFFF"/>
                </a:solidFill>
                <a:latin typeface="Calibri"/>
                <a:cs typeface="Calibri"/>
              </a:rPr>
              <a:t> </a:t>
            </a:r>
            <a:r>
              <a:rPr sz="2800" b="1" spc="-10" dirty="0">
                <a:solidFill>
                  <a:srgbClr val="FFFFFF"/>
                </a:solidFill>
                <a:latin typeface="Calibri"/>
                <a:cs typeface="Calibri"/>
              </a:rPr>
              <a:t>epigastric</a:t>
            </a:r>
            <a:r>
              <a:rPr sz="2800" b="1" spc="-25" dirty="0">
                <a:solidFill>
                  <a:srgbClr val="FFFFFF"/>
                </a:solidFill>
                <a:latin typeface="Calibri"/>
                <a:cs typeface="Calibri"/>
              </a:rPr>
              <a:t> </a:t>
            </a:r>
            <a:r>
              <a:rPr sz="2800" b="1" dirty="0">
                <a:solidFill>
                  <a:srgbClr val="FFFFFF"/>
                </a:solidFill>
                <a:latin typeface="Calibri"/>
                <a:cs typeface="Calibri"/>
              </a:rPr>
              <a:t>hernias</a:t>
            </a:r>
            <a:r>
              <a:rPr sz="2800" b="1" spc="-60" dirty="0">
                <a:solidFill>
                  <a:srgbClr val="FFFFFF"/>
                </a:solidFill>
                <a:latin typeface="Calibri"/>
                <a:cs typeface="Calibri"/>
              </a:rPr>
              <a:t> </a:t>
            </a:r>
            <a:r>
              <a:rPr sz="2800" b="1" spc="-25" dirty="0">
                <a:solidFill>
                  <a:srgbClr val="FFFFFF"/>
                </a:solidFill>
                <a:latin typeface="Calibri"/>
                <a:cs typeface="Calibri"/>
              </a:rPr>
              <a:t>are </a:t>
            </a:r>
            <a:r>
              <a:rPr sz="2800" b="1" dirty="0">
                <a:solidFill>
                  <a:srgbClr val="FFFFFF"/>
                </a:solidFill>
                <a:latin typeface="Calibri"/>
                <a:cs typeface="Calibri"/>
              </a:rPr>
              <a:t>multiple</a:t>
            </a:r>
            <a:r>
              <a:rPr sz="2800" b="1" spc="-55" dirty="0">
                <a:solidFill>
                  <a:srgbClr val="FFFFFF"/>
                </a:solidFill>
                <a:latin typeface="Calibri"/>
                <a:cs typeface="Calibri"/>
              </a:rPr>
              <a:t> </a:t>
            </a:r>
            <a:r>
              <a:rPr sz="2800" b="1" dirty="0">
                <a:solidFill>
                  <a:srgbClr val="FFFFFF"/>
                </a:solidFill>
                <a:latin typeface="Calibri"/>
                <a:cs typeface="Calibri"/>
              </a:rPr>
              <a:t>at</a:t>
            </a:r>
            <a:r>
              <a:rPr sz="2800" b="1" spc="-65" dirty="0">
                <a:solidFill>
                  <a:srgbClr val="FFFFFF"/>
                </a:solidFill>
                <a:latin typeface="Calibri"/>
                <a:cs typeface="Calibri"/>
              </a:rPr>
              <a:t> </a:t>
            </a:r>
            <a:r>
              <a:rPr sz="2800" b="1" dirty="0">
                <a:solidFill>
                  <a:srgbClr val="FFFFFF"/>
                </a:solidFill>
                <a:latin typeface="Calibri"/>
                <a:cs typeface="Calibri"/>
              </a:rPr>
              <a:t>the</a:t>
            </a:r>
            <a:r>
              <a:rPr sz="2800" b="1" spc="-50" dirty="0">
                <a:solidFill>
                  <a:srgbClr val="FFFFFF"/>
                </a:solidFill>
                <a:latin typeface="Calibri"/>
                <a:cs typeface="Calibri"/>
              </a:rPr>
              <a:t> </a:t>
            </a:r>
            <a:r>
              <a:rPr sz="2800" b="1" dirty="0">
                <a:solidFill>
                  <a:srgbClr val="FFFFFF"/>
                </a:solidFill>
                <a:latin typeface="Calibri"/>
                <a:cs typeface="Calibri"/>
              </a:rPr>
              <a:t>time</a:t>
            </a:r>
            <a:r>
              <a:rPr sz="2800" b="1" spc="-50" dirty="0">
                <a:solidFill>
                  <a:srgbClr val="FFFFFF"/>
                </a:solidFill>
                <a:latin typeface="Calibri"/>
                <a:cs typeface="Calibri"/>
              </a:rPr>
              <a:t> </a:t>
            </a:r>
            <a:r>
              <a:rPr sz="2800" b="1" dirty="0">
                <a:solidFill>
                  <a:srgbClr val="FFFFFF"/>
                </a:solidFill>
                <a:latin typeface="Calibri"/>
                <a:cs typeface="Calibri"/>
              </a:rPr>
              <a:t>of</a:t>
            </a:r>
            <a:r>
              <a:rPr sz="2800" b="1" spc="-50" dirty="0">
                <a:solidFill>
                  <a:srgbClr val="FFFFFF"/>
                </a:solidFill>
                <a:latin typeface="Calibri"/>
                <a:cs typeface="Calibri"/>
              </a:rPr>
              <a:t> </a:t>
            </a:r>
            <a:r>
              <a:rPr sz="2800" b="1" spc="-10" dirty="0">
                <a:solidFill>
                  <a:srgbClr val="FFFFFF"/>
                </a:solidFill>
                <a:latin typeface="Calibri"/>
                <a:cs typeface="Calibri"/>
              </a:rPr>
              <a:t>repair</a:t>
            </a:r>
            <a:endParaRPr sz="2800">
              <a:latin typeface="Calibri"/>
              <a:cs typeface="Calibri"/>
            </a:endParaRPr>
          </a:p>
          <a:p>
            <a:pPr marL="241300" marR="75565" indent="-228600">
              <a:lnSpc>
                <a:spcPts val="3020"/>
              </a:lnSpc>
              <a:spcBef>
                <a:spcPts val="1005"/>
              </a:spcBef>
              <a:buClr>
                <a:srgbClr val="FF0000"/>
              </a:buClr>
              <a:buFont typeface="Courier New"/>
              <a:buChar char="o"/>
              <a:tabLst>
                <a:tab pos="241300" algn="l"/>
              </a:tabLst>
            </a:pPr>
            <a:r>
              <a:rPr sz="2800" b="1" dirty="0">
                <a:solidFill>
                  <a:srgbClr val="FFFFFF"/>
                </a:solidFill>
                <a:latin typeface="Calibri"/>
                <a:cs typeface="Calibri"/>
              </a:rPr>
              <a:t>Repair</a:t>
            </a:r>
            <a:r>
              <a:rPr sz="2800" b="1" spc="-95" dirty="0">
                <a:solidFill>
                  <a:srgbClr val="FFFFFF"/>
                </a:solidFill>
                <a:latin typeface="Calibri"/>
                <a:cs typeface="Calibri"/>
              </a:rPr>
              <a:t> </a:t>
            </a:r>
            <a:r>
              <a:rPr sz="2800" b="1" dirty="0">
                <a:solidFill>
                  <a:srgbClr val="FFFFFF"/>
                </a:solidFill>
                <a:latin typeface="Calibri"/>
                <a:cs typeface="Calibri"/>
              </a:rPr>
              <a:t>(simple</a:t>
            </a:r>
            <a:r>
              <a:rPr sz="2800" b="1" spc="-105" dirty="0">
                <a:solidFill>
                  <a:srgbClr val="FFFFFF"/>
                </a:solidFill>
                <a:latin typeface="Calibri"/>
                <a:cs typeface="Calibri"/>
              </a:rPr>
              <a:t> </a:t>
            </a:r>
            <a:r>
              <a:rPr sz="2800" b="1" dirty="0">
                <a:solidFill>
                  <a:srgbClr val="FFFFFF"/>
                </a:solidFill>
                <a:latin typeface="Calibri"/>
                <a:cs typeface="Calibri"/>
              </a:rPr>
              <a:t>suturing)</a:t>
            </a:r>
            <a:r>
              <a:rPr sz="2800" b="1" spc="-110" dirty="0">
                <a:solidFill>
                  <a:srgbClr val="FFFFFF"/>
                </a:solidFill>
                <a:latin typeface="Calibri"/>
                <a:cs typeface="Calibri"/>
              </a:rPr>
              <a:t> </a:t>
            </a:r>
            <a:r>
              <a:rPr sz="2800" b="1" spc="-25" dirty="0">
                <a:solidFill>
                  <a:srgbClr val="FFFFFF"/>
                </a:solidFill>
                <a:latin typeface="Calibri"/>
                <a:cs typeface="Calibri"/>
              </a:rPr>
              <a:t>is </a:t>
            </a:r>
            <a:r>
              <a:rPr sz="2800" b="1" spc="-10" dirty="0">
                <a:solidFill>
                  <a:srgbClr val="FFFFFF"/>
                </a:solidFill>
                <a:latin typeface="Calibri"/>
                <a:cs typeface="Calibri"/>
              </a:rPr>
              <a:t>associated</a:t>
            </a:r>
            <a:r>
              <a:rPr sz="2800" b="1" spc="-35" dirty="0">
                <a:solidFill>
                  <a:srgbClr val="FFFFFF"/>
                </a:solidFill>
                <a:latin typeface="Calibri"/>
                <a:cs typeface="Calibri"/>
              </a:rPr>
              <a:t> </a:t>
            </a:r>
            <a:r>
              <a:rPr sz="2800" b="1" dirty="0">
                <a:solidFill>
                  <a:srgbClr val="FFFFFF"/>
                </a:solidFill>
                <a:latin typeface="Calibri"/>
                <a:cs typeface="Calibri"/>
              </a:rPr>
              <a:t>with</a:t>
            </a:r>
            <a:r>
              <a:rPr sz="2800" b="1" spc="-40" dirty="0">
                <a:solidFill>
                  <a:srgbClr val="FFFFFF"/>
                </a:solidFill>
                <a:latin typeface="Calibri"/>
                <a:cs typeface="Calibri"/>
              </a:rPr>
              <a:t> </a:t>
            </a:r>
            <a:r>
              <a:rPr sz="2800" b="1" dirty="0">
                <a:solidFill>
                  <a:srgbClr val="FFFFFF"/>
                </a:solidFill>
                <a:latin typeface="Calibri"/>
                <a:cs typeface="Calibri"/>
              </a:rPr>
              <a:t>a</a:t>
            </a:r>
            <a:r>
              <a:rPr sz="2800" b="1" spc="-50" dirty="0">
                <a:solidFill>
                  <a:srgbClr val="FFFFFF"/>
                </a:solidFill>
                <a:latin typeface="Calibri"/>
                <a:cs typeface="Calibri"/>
              </a:rPr>
              <a:t> </a:t>
            </a:r>
            <a:r>
              <a:rPr sz="2800" b="1" spc="-10" dirty="0">
                <a:solidFill>
                  <a:srgbClr val="FFFFFF"/>
                </a:solidFill>
                <a:latin typeface="Calibri"/>
                <a:cs typeface="Calibri"/>
              </a:rPr>
              <a:t>recurrence </a:t>
            </a:r>
            <a:r>
              <a:rPr sz="2800" b="1" dirty="0">
                <a:solidFill>
                  <a:srgbClr val="FFFFFF"/>
                </a:solidFill>
                <a:latin typeface="Calibri"/>
                <a:cs typeface="Calibri"/>
              </a:rPr>
              <a:t>rate</a:t>
            </a:r>
            <a:r>
              <a:rPr sz="2800" b="1" spc="-45" dirty="0">
                <a:solidFill>
                  <a:srgbClr val="FFFFFF"/>
                </a:solidFill>
                <a:latin typeface="Calibri"/>
                <a:cs typeface="Calibri"/>
              </a:rPr>
              <a:t> </a:t>
            </a:r>
            <a:r>
              <a:rPr sz="2800" b="1" dirty="0">
                <a:solidFill>
                  <a:srgbClr val="FFFFFF"/>
                </a:solidFill>
                <a:latin typeface="Calibri"/>
                <a:cs typeface="Calibri"/>
              </a:rPr>
              <a:t>as</a:t>
            </a:r>
            <a:r>
              <a:rPr sz="2800" b="1" spc="-70" dirty="0">
                <a:solidFill>
                  <a:srgbClr val="FFFFFF"/>
                </a:solidFill>
                <a:latin typeface="Calibri"/>
                <a:cs typeface="Calibri"/>
              </a:rPr>
              <a:t> </a:t>
            </a:r>
            <a:r>
              <a:rPr sz="2800" b="1" dirty="0">
                <a:solidFill>
                  <a:srgbClr val="FFFFFF"/>
                </a:solidFill>
                <a:latin typeface="Calibri"/>
                <a:cs typeface="Calibri"/>
              </a:rPr>
              <a:t>high</a:t>
            </a:r>
            <a:r>
              <a:rPr sz="2800" b="1" spc="-50" dirty="0">
                <a:solidFill>
                  <a:srgbClr val="FFFFFF"/>
                </a:solidFill>
                <a:latin typeface="Calibri"/>
                <a:cs typeface="Calibri"/>
              </a:rPr>
              <a:t> </a:t>
            </a:r>
            <a:r>
              <a:rPr sz="2800" b="1" dirty="0">
                <a:solidFill>
                  <a:srgbClr val="FFFFFF"/>
                </a:solidFill>
                <a:latin typeface="Calibri"/>
                <a:cs typeface="Calibri"/>
              </a:rPr>
              <a:t>as</a:t>
            </a:r>
            <a:r>
              <a:rPr sz="2800" b="1" spc="-60" dirty="0">
                <a:solidFill>
                  <a:srgbClr val="FFFFFF"/>
                </a:solidFill>
                <a:latin typeface="Calibri"/>
                <a:cs typeface="Calibri"/>
              </a:rPr>
              <a:t> </a:t>
            </a:r>
            <a:r>
              <a:rPr sz="2800" b="1" spc="-25" dirty="0">
                <a:solidFill>
                  <a:srgbClr val="FFFFFF"/>
                </a:solidFill>
                <a:latin typeface="Calibri"/>
                <a:cs typeface="Calibri"/>
              </a:rPr>
              <a:t>10%</a:t>
            </a:r>
            <a:endParaRPr sz="2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83108" y="1891283"/>
            <a:ext cx="4570730" cy="3308985"/>
            <a:chOff x="483108" y="1891283"/>
            <a:chExt cx="4570730" cy="3308985"/>
          </a:xfrm>
        </p:grpSpPr>
        <p:pic>
          <p:nvPicPr>
            <p:cNvPr id="3" name="object 3"/>
            <p:cNvPicPr/>
            <p:nvPr/>
          </p:nvPicPr>
          <p:blipFill>
            <a:blip r:embed="rId2" cstate="print"/>
            <a:stretch>
              <a:fillRect/>
            </a:stretch>
          </p:blipFill>
          <p:spPr>
            <a:xfrm>
              <a:off x="483108" y="1891283"/>
              <a:ext cx="4369308" cy="2211324"/>
            </a:xfrm>
            <a:prstGeom prst="rect">
              <a:avLst/>
            </a:prstGeom>
          </p:spPr>
        </p:pic>
        <p:pic>
          <p:nvPicPr>
            <p:cNvPr id="4" name="object 4"/>
            <p:cNvPicPr/>
            <p:nvPr/>
          </p:nvPicPr>
          <p:blipFill>
            <a:blip r:embed="rId3" cstate="print"/>
            <a:stretch>
              <a:fillRect/>
            </a:stretch>
          </p:blipFill>
          <p:spPr>
            <a:xfrm>
              <a:off x="483108" y="2988563"/>
              <a:ext cx="4570476" cy="2211324"/>
            </a:xfrm>
            <a:prstGeom prst="rect">
              <a:avLst/>
            </a:prstGeom>
          </p:spPr>
        </p:pic>
      </p:grpSp>
      <p:sp>
        <p:nvSpPr>
          <p:cNvPr id="5" name="object 5"/>
          <p:cNvSpPr txBox="1">
            <a:spLocks noGrp="1"/>
          </p:cNvSpPr>
          <p:nvPr>
            <p:ph type="title"/>
          </p:nvPr>
        </p:nvSpPr>
        <p:spPr>
          <a:prstGeom prst="rect">
            <a:avLst/>
          </a:prstGeom>
        </p:spPr>
        <p:txBody>
          <a:bodyPr vert="horz" wrap="square" lIns="0" tIns="148590" rIns="0" bIns="0" rtlCol="0">
            <a:spAutoFit/>
          </a:bodyPr>
          <a:lstStyle/>
          <a:p>
            <a:pPr marL="12700" marR="5080">
              <a:lnSpc>
                <a:spcPts val="8640"/>
              </a:lnSpc>
              <a:spcBef>
                <a:spcPts val="1170"/>
              </a:spcBef>
            </a:pPr>
            <a:r>
              <a:rPr spc="-10" dirty="0"/>
              <a:t>Ventral </a:t>
            </a:r>
            <a:r>
              <a:rPr spc="-65" dirty="0"/>
              <a:t>Hernias</a:t>
            </a:r>
          </a:p>
        </p:txBody>
      </p:sp>
      <p:sp>
        <p:nvSpPr>
          <p:cNvPr id="6" name="object 6"/>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7" name="object 7"/>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8" name="object 8"/>
          <p:cNvSpPr txBox="1"/>
          <p:nvPr/>
        </p:nvSpPr>
        <p:spPr>
          <a:xfrm>
            <a:off x="6175628" y="2739974"/>
            <a:ext cx="4752340" cy="1220470"/>
          </a:xfrm>
          <a:prstGeom prst="rect">
            <a:avLst/>
          </a:prstGeom>
        </p:spPr>
        <p:txBody>
          <a:bodyPr vert="horz" wrap="square" lIns="0" tIns="60960" rIns="0" bIns="0" rtlCol="0">
            <a:spAutoFit/>
          </a:bodyPr>
          <a:lstStyle/>
          <a:p>
            <a:pPr marL="241300" marR="5080" indent="-228600">
              <a:lnSpc>
                <a:spcPts val="3020"/>
              </a:lnSpc>
              <a:spcBef>
                <a:spcPts val="480"/>
              </a:spcBef>
              <a:buClr>
                <a:srgbClr val="FF0000"/>
              </a:buClr>
              <a:buFont typeface="Courier New"/>
              <a:buChar char="o"/>
              <a:tabLst>
                <a:tab pos="241300" algn="l"/>
              </a:tabLst>
            </a:pPr>
            <a:r>
              <a:rPr sz="2800" b="1" dirty="0">
                <a:solidFill>
                  <a:srgbClr val="FFFFFF"/>
                </a:solidFill>
                <a:latin typeface="Calibri"/>
                <a:cs typeface="Calibri"/>
              </a:rPr>
              <a:t>Occur</a:t>
            </a:r>
            <a:r>
              <a:rPr sz="2800" b="1" spc="-50" dirty="0">
                <a:solidFill>
                  <a:srgbClr val="FFFFFF"/>
                </a:solidFill>
                <a:latin typeface="Calibri"/>
                <a:cs typeface="Calibri"/>
              </a:rPr>
              <a:t> </a:t>
            </a:r>
            <a:r>
              <a:rPr sz="2800" b="1" dirty="0">
                <a:solidFill>
                  <a:srgbClr val="FFFFFF"/>
                </a:solidFill>
                <a:latin typeface="Calibri"/>
                <a:cs typeface="Calibri"/>
              </a:rPr>
              <a:t>in</a:t>
            </a:r>
            <a:r>
              <a:rPr sz="2800" b="1" spc="-50" dirty="0">
                <a:solidFill>
                  <a:srgbClr val="FFFFFF"/>
                </a:solidFill>
                <a:latin typeface="Calibri"/>
                <a:cs typeface="Calibri"/>
              </a:rPr>
              <a:t> </a:t>
            </a:r>
            <a:r>
              <a:rPr sz="2800" b="1" dirty="0">
                <a:solidFill>
                  <a:srgbClr val="FFFFFF"/>
                </a:solidFill>
                <a:latin typeface="Calibri"/>
                <a:cs typeface="Calibri"/>
              </a:rPr>
              <a:t>the</a:t>
            </a:r>
            <a:r>
              <a:rPr sz="2800" b="1" spc="-50" dirty="0">
                <a:solidFill>
                  <a:srgbClr val="FFFFFF"/>
                </a:solidFill>
                <a:latin typeface="Calibri"/>
                <a:cs typeface="Calibri"/>
              </a:rPr>
              <a:t> </a:t>
            </a:r>
            <a:r>
              <a:rPr sz="2800" b="1" dirty="0">
                <a:solidFill>
                  <a:srgbClr val="FFFFFF"/>
                </a:solidFill>
                <a:latin typeface="Calibri"/>
                <a:cs typeface="Calibri"/>
              </a:rPr>
              <a:t>abdominal</a:t>
            </a:r>
            <a:r>
              <a:rPr sz="2800" b="1" spc="-35" dirty="0">
                <a:solidFill>
                  <a:srgbClr val="FFFFFF"/>
                </a:solidFill>
                <a:latin typeface="Calibri"/>
                <a:cs typeface="Calibri"/>
              </a:rPr>
              <a:t> </a:t>
            </a:r>
            <a:r>
              <a:rPr sz="2800" b="1" dirty="0">
                <a:solidFill>
                  <a:srgbClr val="FFFFFF"/>
                </a:solidFill>
                <a:latin typeface="Calibri"/>
                <a:cs typeface="Calibri"/>
              </a:rPr>
              <a:t>wall</a:t>
            </a:r>
            <a:r>
              <a:rPr sz="2800" b="1" spc="-60" dirty="0">
                <a:solidFill>
                  <a:srgbClr val="FFFFFF"/>
                </a:solidFill>
                <a:latin typeface="Calibri"/>
                <a:cs typeface="Calibri"/>
              </a:rPr>
              <a:t> </a:t>
            </a:r>
            <a:r>
              <a:rPr sz="2800" b="1" spc="-25" dirty="0">
                <a:solidFill>
                  <a:srgbClr val="FFFFFF"/>
                </a:solidFill>
                <a:latin typeface="Calibri"/>
                <a:cs typeface="Calibri"/>
              </a:rPr>
              <a:t>in </a:t>
            </a:r>
            <a:r>
              <a:rPr sz="2800" b="1" dirty="0">
                <a:solidFill>
                  <a:srgbClr val="FFFFFF"/>
                </a:solidFill>
                <a:latin typeface="Calibri"/>
                <a:cs typeface="Calibri"/>
              </a:rPr>
              <a:t>areas</a:t>
            </a:r>
            <a:r>
              <a:rPr sz="2800" b="1" spc="-55" dirty="0">
                <a:solidFill>
                  <a:srgbClr val="FFFFFF"/>
                </a:solidFill>
                <a:latin typeface="Calibri"/>
                <a:cs typeface="Calibri"/>
              </a:rPr>
              <a:t> </a:t>
            </a:r>
            <a:r>
              <a:rPr sz="2800" b="1" dirty="0">
                <a:solidFill>
                  <a:srgbClr val="FFFFFF"/>
                </a:solidFill>
                <a:latin typeface="Calibri"/>
                <a:cs typeface="Calibri"/>
              </a:rPr>
              <a:t>other</a:t>
            </a:r>
            <a:r>
              <a:rPr sz="2800" b="1" spc="-60" dirty="0">
                <a:solidFill>
                  <a:srgbClr val="FFFFFF"/>
                </a:solidFill>
                <a:latin typeface="Calibri"/>
                <a:cs typeface="Calibri"/>
              </a:rPr>
              <a:t> </a:t>
            </a:r>
            <a:r>
              <a:rPr sz="2800" b="1" dirty="0">
                <a:solidFill>
                  <a:srgbClr val="FFFFFF"/>
                </a:solidFill>
                <a:latin typeface="Calibri"/>
                <a:cs typeface="Calibri"/>
              </a:rPr>
              <a:t>than</a:t>
            </a:r>
            <a:r>
              <a:rPr sz="2800" b="1" spc="-60" dirty="0">
                <a:solidFill>
                  <a:srgbClr val="FFFFFF"/>
                </a:solidFill>
                <a:latin typeface="Calibri"/>
                <a:cs typeface="Calibri"/>
              </a:rPr>
              <a:t> </a:t>
            </a:r>
            <a:r>
              <a:rPr sz="2800" b="1" dirty="0">
                <a:solidFill>
                  <a:srgbClr val="FFFFFF"/>
                </a:solidFill>
                <a:latin typeface="Calibri"/>
                <a:cs typeface="Calibri"/>
              </a:rPr>
              <a:t>the</a:t>
            </a:r>
            <a:r>
              <a:rPr sz="2800" b="1" spc="-65" dirty="0">
                <a:solidFill>
                  <a:srgbClr val="FFFFFF"/>
                </a:solidFill>
                <a:latin typeface="Calibri"/>
                <a:cs typeface="Calibri"/>
              </a:rPr>
              <a:t> </a:t>
            </a:r>
            <a:r>
              <a:rPr sz="2800" b="1" spc="-10" dirty="0">
                <a:solidFill>
                  <a:srgbClr val="FFFFFF"/>
                </a:solidFill>
                <a:latin typeface="Calibri"/>
                <a:cs typeface="Calibri"/>
              </a:rPr>
              <a:t>inguinal region</a:t>
            </a:r>
            <a:endParaRPr sz="2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grpSp>
        <p:nvGrpSpPr>
          <p:cNvPr id="4" name="object 4"/>
          <p:cNvGrpSpPr/>
          <p:nvPr/>
        </p:nvGrpSpPr>
        <p:grpSpPr>
          <a:xfrm>
            <a:off x="6495288" y="681227"/>
            <a:ext cx="5053965" cy="6177280"/>
            <a:chOff x="6495288" y="681227"/>
            <a:chExt cx="5053965" cy="6177280"/>
          </a:xfrm>
        </p:grpSpPr>
        <p:sp>
          <p:nvSpPr>
            <p:cNvPr id="5" name="object 5"/>
            <p:cNvSpPr/>
            <p:nvPr/>
          </p:nvSpPr>
          <p:spPr>
            <a:xfrm>
              <a:off x="7604760" y="6115811"/>
              <a:ext cx="1865630" cy="742315"/>
            </a:xfrm>
            <a:custGeom>
              <a:avLst/>
              <a:gdLst/>
              <a:ahLst/>
              <a:cxnLst/>
              <a:rect l="l" t="t" r="r" b="b"/>
              <a:pathLst>
                <a:path w="1865629" h="742315">
                  <a:moveTo>
                    <a:pt x="1865376" y="742188"/>
                  </a:moveTo>
                  <a:lnTo>
                    <a:pt x="1118616" y="0"/>
                  </a:lnTo>
                  <a:lnTo>
                    <a:pt x="593090" y="522300"/>
                  </a:lnTo>
                  <a:lnTo>
                    <a:pt x="406908" y="336804"/>
                  </a:lnTo>
                  <a:lnTo>
                    <a:pt x="0" y="742188"/>
                  </a:lnTo>
                  <a:lnTo>
                    <a:pt x="371856" y="742188"/>
                  </a:lnTo>
                  <a:lnTo>
                    <a:pt x="813816" y="742188"/>
                  </a:lnTo>
                  <a:lnTo>
                    <a:pt x="1865376" y="742188"/>
                  </a:lnTo>
                  <a:close/>
                </a:path>
              </a:pathLst>
            </a:custGeom>
            <a:solidFill>
              <a:srgbClr val="4471C4">
                <a:alpha val="30195"/>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6495288" y="681227"/>
              <a:ext cx="5053584" cy="5495544"/>
            </a:xfrm>
            <a:prstGeom prst="rect">
              <a:avLst/>
            </a:prstGeom>
          </p:spPr>
        </p:pic>
      </p:grpSp>
      <p:sp>
        <p:nvSpPr>
          <p:cNvPr id="7" name="object 7"/>
          <p:cNvSpPr txBox="1"/>
          <p:nvPr/>
        </p:nvSpPr>
        <p:spPr>
          <a:xfrm>
            <a:off x="722172" y="899922"/>
            <a:ext cx="5644515" cy="3194685"/>
          </a:xfrm>
          <a:prstGeom prst="rect">
            <a:avLst/>
          </a:prstGeom>
        </p:spPr>
        <p:txBody>
          <a:bodyPr vert="horz" wrap="square" lIns="0" tIns="62230" rIns="0" bIns="0" rtlCol="0">
            <a:spAutoFit/>
          </a:bodyPr>
          <a:lstStyle/>
          <a:p>
            <a:pPr marL="276225" marR="5080" indent="-264160">
              <a:lnSpc>
                <a:spcPct val="90000"/>
              </a:lnSpc>
              <a:spcBef>
                <a:spcPts val="490"/>
              </a:spcBef>
              <a:buFont typeface="Arial MT"/>
              <a:buChar char="•"/>
              <a:tabLst>
                <a:tab pos="278130" algn="l"/>
              </a:tabLst>
            </a:pPr>
            <a:r>
              <a:rPr sz="3250" dirty="0">
                <a:latin typeface="Calibri"/>
                <a:cs typeface="Calibri"/>
              </a:rPr>
              <a:t>In</a:t>
            </a:r>
            <a:r>
              <a:rPr sz="3250" spc="-80" dirty="0">
                <a:latin typeface="Calibri"/>
                <a:cs typeface="Calibri"/>
              </a:rPr>
              <a:t> </a:t>
            </a:r>
            <a:r>
              <a:rPr sz="3250" dirty="0">
                <a:latin typeface="Calibri"/>
                <a:cs typeface="Calibri"/>
              </a:rPr>
              <a:t>the</a:t>
            </a:r>
            <a:r>
              <a:rPr sz="3250" spc="-70" dirty="0">
                <a:latin typeface="Calibri"/>
                <a:cs typeface="Calibri"/>
              </a:rPr>
              <a:t> </a:t>
            </a:r>
            <a:r>
              <a:rPr sz="3250" dirty="0">
                <a:latin typeface="Calibri"/>
                <a:cs typeface="Calibri"/>
              </a:rPr>
              <a:t>upper</a:t>
            </a:r>
            <a:r>
              <a:rPr sz="3250" spc="-50" dirty="0">
                <a:latin typeface="Calibri"/>
                <a:cs typeface="Calibri"/>
              </a:rPr>
              <a:t> </a:t>
            </a:r>
            <a:r>
              <a:rPr sz="3250" dirty="0">
                <a:latin typeface="Calibri"/>
                <a:cs typeface="Calibri"/>
              </a:rPr>
              <a:t>abdomen,</a:t>
            </a:r>
            <a:r>
              <a:rPr sz="3250" spc="-65" dirty="0">
                <a:latin typeface="Calibri"/>
                <a:cs typeface="Calibri"/>
              </a:rPr>
              <a:t> </a:t>
            </a:r>
            <a:r>
              <a:rPr sz="3250" spc="-25" dirty="0">
                <a:latin typeface="Calibri"/>
                <a:cs typeface="Calibri"/>
              </a:rPr>
              <a:t>its 	</a:t>
            </a:r>
            <a:r>
              <a:rPr sz="3250" spc="-10" dirty="0">
                <a:latin typeface="Calibri"/>
                <a:cs typeface="Calibri"/>
              </a:rPr>
              <a:t>aponeurosis</a:t>
            </a:r>
            <a:r>
              <a:rPr sz="3250" spc="-60" dirty="0">
                <a:latin typeface="Calibri"/>
                <a:cs typeface="Calibri"/>
              </a:rPr>
              <a:t> </a:t>
            </a:r>
            <a:r>
              <a:rPr sz="3250" dirty="0">
                <a:latin typeface="Calibri"/>
                <a:cs typeface="Calibri"/>
              </a:rPr>
              <a:t>fuses</a:t>
            </a:r>
            <a:r>
              <a:rPr sz="3250" spc="-75" dirty="0">
                <a:latin typeface="Calibri"/>
                <a:cs typeface="Calibri"/>
              </a:rPr>
              <a:t> </a:t>
            </a:r>
            <a:r>
              <a:rPr sz="3250" dirty="0">
                <a:latin typeface="Calibri"/>
                <a:cs typeface="Calibri"/>
              </a:rPr>
              <a:t>with</a:t>
            </a:r>
            <a:r>
              <a:rPr sz="3250" spc="-75" dirty="0">
                <a:latin typeface="Calibri"/>
                <a:cs typeface="Calibri"/>
              </a:rPr>
              <a:t> </a:t>
            </a:r>
            <a:r>
              <a:rPr sz="3250" dirty="0">
                <a:latin typeface="Calibri"/>
                <a:cs typeface="Calibri"/>
              </a:rPr>
              <a:t>half</a:t>
            </a:r>
            <a:r>
              <a:rPr sz="3250" spc="-80" dirty="0">
                <a:latin typeface="Calibri"/>
                <a:cs typeface="Calibri"/>
              </a:rPr>
              <a:t> </a:t>
            </a:r>
            <a:r>
              <a:rPr sz="3250" spc="-25" dirty="0">
                <a:latin typeface="Calibri"/>
                <a:cs typeface="Calibri"/>
              </a:rPr>
              <a:t>of 	</a:t>
            </a:r>
            <a:r>
              <a:rPr sz="3250" dirty="0">
                <a:latin typeface="Calibri"/>
                <a:cs typeface="Calibri"/>
              </a:rPr>
              <a:t>the</a:t>
            </a:r>
            <a:r>
              <a:rPr sz="3250" spc="-35" dirty="0">
                <a:latin typeface="Calibri"/>
                <a:cs typeface="Calibri"/>
              </a:rPr>
              <a:t> </a:t>
            </a:r>
            <a:r>
              <a:rPr sz="3250" spc="-10" dirty="0">
                <a:latin typeface="Calibri"/>
                <a:cs typeface="Calibri"/>
              </a:rPr>
              <a:t>aponeurosis</a:t>
            </a:r>
            <a:r>
              <a:rPr sz="3250" spc="-20" dirty="0">
                <a:latin typeface="Calibri"/>
                <a:cs typeface="Calibri"/>
              </a:rPr>
              <a:t> </a:t>
            </a:r>
            <a:r>
              <a:rPr sz="3250" dirty="0">
                <a:latin typeface="Calibri"/>
                <a:cs typeface="Calibri"/>
              </a:rPr>
              <a:t>of</a:t>
            </a:r>
            <a:r>
              <a:rPr sz="3250" spc="-40" dirty="0">
                <a:latin typeface="Calibri"/>
                <a:cs typeface="Calibri"/>
              </a:rPr>
              <a:t> </a:t>
            </a:r>
            <a:r>
              <a:rPr sz="3250" dirty="0">
                <a:latin typeface="Calibri"/>
                <a:cs typeface="Calibri"/>
              </a:rPr>
              <a:t>the</a:t>
            </a:r>
            <a:r>
              <a:rPr sz="3250" spc="-35" dirty="0">
                <a:latin typeface="Calibri"/>
                <a:cs typeface="Calibri"/>
              </a:rPr>
              <a:t> </a:t>
            </a:r>
            <a:r>
              <a:rPr sz="3250" spc="-10" dirty="0">
                <a:latin typeface="Calibri"/>
                <a:cs typeface="Calibri"/>
              </a:rPr>
              <a:t>internal 	</a:t>
            </a:r>
            <a:r>
              <a:rPr sz="3250" dirty="0">
                <a:latin typeface="Calibri"/>
                <a:cs typeface="Calibri"/>
              </a:rPr>
              <a:t>oblique</a:t>
            </a:r>
            <a:r>
              <a:rPr sz="3250" spc="-35" dirty="0">
                <a:latin typeface="Calibri"/>
                <a:cs typeface="Calibri"/>
              </a:rPr>
              <a:t> </a:t>
            </a:r>
            <a:r>
              <a:rPr sz="3250" dirty="0">
                <a:latin typeface="Calibri"/>
                <a:cs typeface="Calibri"/>
              </a:rPr>
              <a:t>muscle</a:t>
            </a:r>
            <a:r>
              <a:rPr sz="3250" spc="-60" dirty="0">
                <a:latin typeface="Calibri"/>
                <a:cs typeface="Calibri"/>
              </a:rPr>
              <a:t> </a:t>
            </a:r>
            <a:r>
              <a:rPr sz="3250" dirty="0">
                <a:latin typeface="Calibri"/>
                <a:cs typeface="Calibri"/>
              </a:rPr>
              <a:t>at</a:t>
            </a:r>
            <a:r>
              <a:rPr sz="3250" spc="-70" dirty="0">
                <a:latin typeface="Calibri"/>
                <a:cs typeface="Calibri"/>
              </a:rPr>
              <a:t> </a:t>
            </a:r>
            <a:r>
              <a:rPr sz="3250" dirty="0">
                <a:latin typeface="Calibri"/>
                <a:cs typeface="Calibri"/>
              </a:rPr>
              <a:t>the</a:t>
            </a:r>
            <a:r>
              <a:rPr sz="3250" spc="-60" dirty="0">
                <a:latin typeface="Calibri"/>
                <a:cs typeface="Calibri"/>
              </a:rPr>
              <a:t> </a:t>
            </a:r>
            <a:r>
              <a:rPr sz="3250" spc="-10" dirty="0">
                <a:latin typeface="Calibri"/>
                <a:cs typeface="Calibri"/>
              </a:rPr>
              <a:t>lateral 	</a:t>
            </a:r>
            <a:r>
              <a:rPr sz="3250" dirty="0">
                <a:latin typeface="Calibri"/>
                <a:cs typeface="Calibri"/>
              </a:rPr>
              <a:t>margin</a:t>
            </a:r>
            <a:r>
              <a:rPr sz="3250" spc="-55" dirty="0">
                <a:latin typeface="Calibri"/>
                <a:cs typeface="Calibri"/>
              </a:rPr>
              <a:t> </a:t>
            </a:r>
            <a:r>
              <a:rPr sz="3250" dirty="0">
                <a:latin typeface="Calibri"/>
                <a:cs typeface="Calibri"/>
              </a:rPr>
              <a:t>of</a:t>
            </a:r>
            <a:r>
              <a:rPr sz="3250" spc="-65" dirty="0">
                <a:latin typeface="Calibri"/>
                <a:cs typeface="Calibri"/>
              </a:rPr>
              <a:t> </a:t>
            </a:r>
            <a:r>
              <a:rPr sz="3250" dirty="0">
                <a:latin typeface="Calibri"/>
                <a:cs typeface="Calibri"/>
              </a:rPr>
              <a:t>the</a:t>
            </a:r>
            <a:r>
              <a:rPr sz="3250" spc="-60" dirty="0">
                <a:latin typeface="Calibri"/>
                <a:cs typeface="Calibri"/>
              </a:rPr>
              <a:t> </a:t>
            </a:r>
            <a:r>
              <a:rPr sz="3250" dirty="0">
                <a:latin typeface="Calibri"/>
                <a:cs typeface="Calibri"/>
              </a:rPr>
              <a:t>rectus</a:t>
            </a:r>
            <a:r>
              <a:rPr sz="3250" spc="-40" dirty="0">
                <a:latin typeface="Calibri"/>
                <a:cs typeface="Calibri"/>
              </a:rPr>
              <a:t> </a:t>
            </a:r>
            <a:r>
              <a:rPr sz="3250" spc="-10" dirty="0">
                <a:latin typeface="Calibri"/>
                <a:cs typeface="Calibri"/>
              </a:rPr>
              <a:t>abdominus 	</a:t>
            </a:r>
            <a:r>
              <a:rPr sz="3250" dirty="0">
                <a:latin typeface="Calibri"/>
                <a:cs typeface="Calibri"/>
              </a:rPr>
              <a:t>to</a:t>
            </a:r>
            <a:r>
              <a:rPr sz="3250" spc="-90" dirty="0">
                <a:latin typeface="Calibri"/>
                <a:cs typeface="Calibri"/>
              </a:rPr>
              <a:t> </a:t>
            </a:r>
            <a:r>
              <a:rPr sz="3250" dirty="0">
                <a:latin typeface="Calibri"/>
                <a:cs typeface="Calibri"/>
              </a:rPr>
              <a:t>form</a:t>
            </a:r>
            <a:r>
              <a:rPr sz="3250" spc="-90" dirty="0">
                <a:latin typeface="Calibri"/>
                <a:cs typeface="Calibri"/>
              </a:rPr>
              <a:t> </a:t>
            </a:r>
            <a:r>
              <a:rPr sz="3250" dirty="0">
                <a:latin typeface="Calibri"/>
                <a:cs typeface="Calibri"/>
              </a:rPr>
              <a:t>the</a:t>
            </a:r>
            <a:r>
              <a:rPr sz="3250" spc="-80" dirty="0">
                <a:latin typeface="Calibri"/>
                <a:cs typeface="Calibri"/>
              </a:rPr>
              <a:t> </a:t>
            </a:r>
            <a:r>
              <a:rPr sz="3250" dirty="0">
                <a:latin typeface="Calibri"/>
                <a:cs typeface="Calibri"/>
              </a:rPr>
              <a:t>anterior</a:t>
            </a:r>
            <a:r>
              <a:rPr sz="3250" spc="-85" dirty="0">
                <a:latin typeface="Calibri"/>
                <a:cs typeface="Calibri"/>
              </a:rPr>
              <a:t> </a:t>
            </a:r>
            <a:r>
              <a:rPr sz="3250" spc="-10" dirty="0">
                <a:latin typeface="Calibri"/>
                <a:cs typeface="Calibri"/>
              </a:rPr>
              <a:t>rectus 	sheath</a:t>
            </a:r>
            <a:endParaRPr sz="325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83108" y="1891283"/>
            <a:ext cx="5262880" cy="3308985"/>
            <a:chOff x="483108" y="1891283"/>
            <a:chExt cx="5262880" cy="3308985"/>
          </a:xfrm>
        </p:grpSpPr>
        <p:pic>
          <p:nvPicPr>
            <p:cNvPr id="3" name="object 3"/>
            <p:cNvPicPr/>
            <p:nvPr/>
          </p:nvPicPr>
          <p:blipFill>
            <a:blip r:embed="rId2" cstate="print"/>
            <a:stretch>
              <a:fillRect/>
            </a:stretch>
          </p:blipFill>
          <p:spPr>
            <a:xfrm>
              <a:off x="483108" y="1891283"/>
              <a:ext cx="5262372" cy="2211324"/>
            </a:xfrm>
            <a:prstGeom prst="rect">
              <a:avLst/>
            </a:prstGeom>
          </p:spPr>
        </p:pic>
        <p:pic>
          <p:nvPicPr>
            <p:cNvPr id="4" name="object 4"/>
            <p:cNvPicPr/>
            <p:nvPr/>
          </p:nvPicPr>
          <p:blipFill>
            <a:blip r:embed="rId3" cstate="print"/>
            <a:stretch>
              <a:fillRect/>
            </a:stretch>
          </p:blipFill>
          <p:spPr>
            <a:xfrm>
              <a:off x="483108" y="2988563"/>
              <a:ext cx="3963924" cy="2211324"/>
            </a:xfrm>
            <a:prstGeom prst="rect">
              <a:avLst/>
            </a:prstGeom>
          </p:spPr>
        </p:pic>
      </p:grpSp>
      <p:sp>
        <p:nvSpPr>
          <p:cNvPr id="5" name="object 5"/>
          <p:cNvSpPr txBox="1">
            <a:spLocks noGrp="1"/>
          </p:cNvSpPr>
          <p:nvPr>
            <p:ph type="title"/>
          </p:nvPr>
        </p:nvSpPr>
        <p:spPr>
          <a:prstGeom prst="rect">
            <a:avLst/>
          </a:prstGeom>
        </p:spPr>
        <p:txBody>
          <a:bodyPr vert="horz" wrap="square" lIns="0" tIns="148590" rIns="0" bIns="0" rtlCol="0">
            <a:spAutoFit/>
          </a:bodyPr>
          <a:lstStyle/>
          <a:p>
            <a:pPr marL="12700" marR="5080">
              <a:lnSpc>
                <a:spcPts val="8640"/>
              </a:lnSpc>
              <a:spcBef>
                <a:spcPts val="1170"/>
              </a:spcBef>
            </a:pPr>
            <a:r>
              <a:rPr spc="-60" dirty="0"/>
              <a:t>Incisional </a:t>
            </a:r>
            <a:r>
              <a:rPr spc="-10" dirty="0"/>
              <a:t>Hernia</a:t>
            </a:r>
          </a:p>
        </p:txBody>
      </p:sp>
      <p:sp>
        <p:nvSpPr>
          <p:cNvPr id="6" name="object 6"/>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7" name="object 7"/>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8" name="object 8"/>
          <p:cNvSpPr txBox="1"/>
          <p:nvPr/>
        </p:nvSpPr>
        <p:spPr>
          <a:xfrm>
            <a:off x="6175628" y="2100833"/>
            <a:ext cx="4646930" cy="2500630"/>
          </a:xfrm>
          <a:prstGeom prst="rect">
            <a:avLst/>
          </a:prstGeom>
        </p:spPr>
        <p:txBody>
          <a:bodyPr vert="horz" wrap="square" lIns="0" tIns="60960" rIns="0" bIns="0" rtlCol="0">
            <a:spAutoFit/>
          </a:bodyPr>
          <a:lstStyle/>
          <a:p>
            <a:pPr marL="241300" marR="527685" indent="-228600">
              <a:lnSpc>
                <a:spcPts val="3020"/>
              </a:lnSpc>
              <a:spcBef>
                <a:spcPts val="480"/>
              </a:spcBef>
              <a:buClr>
                <a:srgbClr val="FF0000"/>
              </a:buClr>
              <a:buFont typeface="Courier New"/>
              <a:buChar char="o"/>
              <a:tabLst>
                <a:tab pos="241300" algn="l"/>
              </a:tabLst>
            </a:pPr>
            <a:r>
              <a:rPr sz="2800" b="1" dirty="0">
                <a:solidFill>
                  <a:srgbClr val="FFFFFF"/>
                </a:solidFill>
                <a:latin typeface="Calibri"/>
                <a:cs typeface="Calibri"/>
              </a:rPr>
              <a:t>The</a:t>
            </a:r>
            <a:r>
              <a:rPr sz="2800" b="1" spc="-75" dirty="0">
                <a:solidFill>
                  <a:srgbClr val="FFFFFF"/>
                </a:solidFill>
                <a:latin typeface="Calibri"/>
                <a:cs typeface="Calibri"/>
              </a:rPr>
              <a:t> </a:t>
            </a:r>
            <a:r>
              <a:rPr sz="2800" b="1" dirty="0">
                <a:solidFill>
                  <a:srgbClr val="FFFFFF"/>
                </a:solidFill>
                <a:latin typeface="Calibri"/>
                <a:cs typeface="Calibri"/>
              </a:rPr>
              <a:t>most</a:t>
            </a:r>
            <a:r>
              <a:rPr sz="2800" b="1" spc="-70" dirty="0">
                <a:solidFill>
                  <a:srgbClr val="FFFFFF"/>
                </a:solidFill>
                <a:latin typeface="Calibri"/>
                <a:cs typeface="Calibri"/>
              </a:rPr>
              <a:t> </a:t>
            </a:r>
            <a:r>
              <a:rPr sz="2800" b="1" dirty="0">
                <a:solidFill>
                  <a:srgbClr val="FFFFFF"/>
                </a:solidFill>
                <a:latin typeface="Calibri"/>
                <a:cs typeface="Calibri"/>
              </a:rPr>
              <a:t>common</a:t>
            </a:r>
            <a:r>
              <a:rPr sz="2800" b="1" spc="-70" dirty="0">
                <a:solidFill>
                  <a:srgbClr val="FFFFFF"/>
                </a:solidFill>
                <a:latin typeface="Calibri"/>
                <a:cs typeface="Calibri"/>
              </a:rPr>
              <a:t> </a:t>
            </a:r>
            <a:r>
              <a:rPr sz="2800" b="1" dirty="0">
                <a:solidFill>
                  <a:srgbClr val="FFFFFF"/>
                </a:solidFill>
                <a:latin typeface="Calibri"/>
                <a:cs typeface="Calibri"/>
              </a:rPr>
              <a:t>type</a:t>
            </a:r>
            <a:r>
              <a:rPr sz="2800" b="1" spc="-65" dirty="0">
                <a:solidFill>
                  <a:srgbClr val="FFFFFF"/>
                </a:solidFill>
                <a:latin typeface="Calibri"/>
                <a:cs typeface="Calibri"/>
              </a:rPr>
              <a:t> </a:t>
            </a:r>
            <a:r>
              <a:rPr sz="2800" b="1" spc="-25" dirty="0">
                <a:solidFill>
                  <a:srgbClr val="FFFFFF"/>
                </a:solidFill>
                <a:latin typeface="Calibri"/>
                <a:cs typeface="Calibri"/>
              </a:rPr>
              <a:t>of </a:t>
            </a:r>
            <a:r>
              <a:rPr sz="2800" b="1" spc="-10" dirty="0">
                <a:solidFill>
                  <a:srgbClr val="FFFFFF"/>
                </a:solidFill>
                <a:latin typeface="Calibri"/>
                <a:cs typeface="Calibri"/>
              </a:rPr>
              <a:t>ventral</a:t>
            </a:r>
            <a:r>
              <a:rPr sz="2800" b="1" spc="-125" dirty="0">
                <a:solidFill>
                  <a:srgbClr val="FFFFFF"/>
                </a:solidFill>
                <a:latin typeface="Calibri"/>
                <a:cs typeface="Calibri"/>
              </a:rPr>
              <a:t> </a:t>
            </a:r>
            <a:r>
              <a:rPr sz="2800" b="1" spc="-10" dirty="0">
                <a:solidFill>
                  <a:srgbClr val="FFFFFF"/>
                </a:solidFill>
                <a:latin typeface="Calibri"/>
                <a:cs typeface="Calibri"/>
              </a:rPr>
              <a:t>hernia</a:t>
            </a:r>
            <a:endParaRPr sz="2800">
              <a:latin typeface="Calibri"/>
              <a:cs typeface="Calibri"/>
            </a:endParaRPr>
          </a:p>
          <a:p>
            <a:pPr marL="241300" marR="5080" indent="-228600">
              <a:lnSpc>
                <a:spcPct val="90000"/>
              </a:lnSpc>
              <a:spcBef>
                <a:spcPts val="965"/>
              </a:spcBef>
              <a:buClr>
                <a:srgbClr val="FF0000"/>
              </a:buClr>
              <a:buFont typeface="Courier New"/>
              <a:buChar char="o"/>
              <a:tabLst>
                <a:tab pos="241300" algn="l"/>
              </a:tabLst>
            </a:pPr>
            <a:r>
              <a:rPr sz="2800" b="1" dirty="0">
                <a:solidFill>
                  <a:srgbClr val="FFFFFF"/>
                </a:solidFill>
                <a:latin typeface="Calibri"/>
                <a:cs typeface="Calibri"/>
              </a:rPr>
              <a:t>Results</a:t>
            </a:r>
            <a:r>
              <a:rPr sz="2800" b="1" spc="-65" dirty="0">
                <a:solidFill>
                  <a:srgbClr val="FFFFFF"/>
                </a:solidFill>
                <a:latin typeface="Calibri"/>
                <a:cs typeface="Calibri"/>
              </a:rPr>
              <a:t> </a:t>
            </a:r>
            <a:r>
              <a:rPr sz="2800" b="1" dirty="0">
                <a:solidFill>
                  <a:srgbClr val="FFFFFF"/>
                </a:solidFill>
                <a:latin typeface="Calibri"/>
                <a:cs typeface="Calibri"/>
              </a:rPr>
              <a:t>from</a:t>
            </a:r>
            <a:r>
              <a:rPr sz="2800" b="1" spc="-70" dirty="0">
                <a:solidFill>
                  <a:srgbClr val="FFFFFF"/>
                </a:solidFill>
                <a:latin typeface="Calibri"/>
                <a:cs typeface="Calibri"/>
              </a:rPr>
              <a:t> </a:t>
            </a:r>
            <a:r>
              <a:rPr sz="2800" b="1" dirty="0">
                <a:solidFill>
                  <a:srgbClr val="FFFFFF"/>
                </a:solidFill>
                <a:latin typeface="Calibri"/>
                <a:cs typeface="Calibri"/>
              </a:rPr>
              <a:t>poor</a:t>
            </a:r>
            <a:r>
              <a:rPr sz="2800" b="1" spc="-70" dirty="0">
                <a:solidFill>
                  <a:srgbClr val="FFFFFF"/>
                </a:solidFill>
                <a:latin typeface="Calibri"/>
                <a:cs typeface="Calibri"/>
              </a:rPr>
              <a:t> </a:t>
            </a:r>
            <a:r>
              <a:rPr sz="2800" b="1" spc="-10" dirty="0">
                <a:solidFill>
                  <a:srgbClr val="FFFFFF"/>
                </a:solidFill>
                <a:latin typeface="Calibri"/>
                <a:cs typeface="Calibri"/>
              </a:rPr>
              <a:t>wound </a:t>
            </a:r>
            <a:r>
              <a:rPr sz="2800" b="1" dirty="0">
                <a:solidFill>
                  <a:srgbClr val="FFFFFF"/>
                </a:solidFill>
                <a:latin typeface="Calibri"/>
                <a:cs typeface="Calibri"/>
              </a:rPr>
              <a:t>healing</a:t>
            </a:r>
            <a:r>
              <a:rPr sz="2800" b="1" spc="-40" dirty="0">
                <a:solidFill>
                  <a:srgbClr val="FFFFFF"/>
                </a:solidFill>
                <a:latin typeface="Calibri"/>
                <a:cs typeface="Calibri"/>
              </a:rPr>
              <a:t> </a:t>
            </a:r>
            <a:r>
              <a:rPr sz="2800" b="1" dirty="0">
                <a:solidFill>
                  <a:srgbClr val="FFFFFF"/>
                </a:solidFill>
                <a:latin typeface="Calibri"/>
                <a:cs typeface="Calibri"/>
              </a:rPr>
              <a:t>in</a:t>
            </a:r>
            <a:r>
              <a:rPr sz="2800" b="1" spc="-50" dirty="0">
                <a:solidFill>
                  <a:srgbClr val="FFFFFF"/>
                </a:solidFill>
                <a:latin typeface="Calibri"/>
                <a:cs typeface="Calibri"/>
              </a:rPr>
              <a:t> </a:t>
            </a:r>
            <a:r>
              <a:rPr sz="2800" b="1" dirty="0">
                <a:solidFill>
                  <a:srgbClr val="FFFFFF"/>
                </a:solidFill>
                <a:latin typeface="Calibri"/>
                <a:cs typeface="Calibri"/>
              </a:rPr>
              <a:t>a</a:t>
            </a:r>
            <a:r>
              <a:rPr sz="2800" b="1" spc="-45" dirty="0">
                <a:solidFill>
                  <a:srgbClr val="FFFFFF"/>
                </a:solidFill>
                <a:latin typeface="Calibri"/>
                <a:cs typeface="Calibri"/>
              </a:rPr>
              <a:t> </a:t>
            </a:r>
            <a:r>
              <a:rPr sz="2800" b="1" dirty="0">
                <a:solidFill>
                  <a:srgbClr val="FFFFFF"/>
                </a:solidFill>
                <a:latin typeface="Calibri"/>
                <a:cs typeface="Calibri"/>
              </a:rPr>
              <a:t>previous</a:t>
            </a:r>
            <a:r>
              <a:rPr sz="2800" b="1" spc="-45" dirty="0">
                <a:solidFill>
                  <a:srgbClr val="FFFFFF"/>
                </a:solidFill>
                <a:latin typeface="Calibri"/>
                <a:cs typeface="Calibri"/>
              </a:rPr>
              <a:t> </a:t>
            </a:r>
            <a:r>
              <a:rPr sz="2800" b="1" spc="-10" dirty="0">
                <a:solidFill>
                  <a:srgbClr val="FFFFFF"/>
                </a:solidFill>
                <a:latin typeface="Calibri"/>
                <a:cs typeface="Calibri"/>
              </a:rPr>
              <a:t>surgical </a:t>
            </a:r>
            <a:r>
              <a:rPr sz="2800" b="1" dirty="0">
                <a:solidFill>
                  <a:srgbClr val="FFFFFF"/>
                </a:solidFill>
                <a:latin typeface="Calibri"/>
                <a:cs typeface="Calibri"/>
              </a:rPr>
              <a:t>incision</a:t>
            </a:r>
            <a:r>
              <a:rPr sz="2800" b="1" spc="-50" dirty="0">
                <a:solidFill>
                  <a:srgbClr val="FFFFFF"/>
                </a:solidFill>
                <a:latin typeface="Calibri"/>
                <a:cs typeface="Calibri"/>
              </a:rPr>
              <a:t> </a:t>
            </a:r>
            <a:r>
              <a:rPr sz="2800" b="1" dirty="0">
                <a:solidFill>
                  <a:srgbClr val="FFFFFF"/>
                </a:solidFill>
                <a:latin typeface="Calibri"/>
                <a:cs typeface="Calibri"/>
              </a:rPr>
              <a:t>and</a:t>
            </a:r>
            <a:r>
              <a:rPr sz="2800" b="1" spc="-60" dirty="0">
                <a:solidFill>
                  <a:srgbClr val="FFFFFF"/>
                </a:solidFill>
                <a:latin typeface="Calibri"/>
                <a:cs typeface="Calibri"/>
              </a:rPr>
              <a:t> </a:t>
            </a:r>
            <a:r>
              <a:rPr sz="2800" b="1" dirty="0">
                <a:solidFill>
                  <a:srgbClr val="FFFFFF"/>
                </a:solidFill>
                <a:latin typeface="Calibri"/>
                <a:cs typeface="Calibri"/>
              </a:rPr>
              <a:t>occurs</a:t>
            </a:r>
            <a:r>
              <a:rPr sz="2800" b="1" spc="-50" dirty="0">
                <a:solidFill>
                  <a:srgbClr val="FFFFFF"/>
                </a:solidFill>
                <a:latin typeface="Calibri"/>
                <a:cs typeface="Calibri"/>
              </a:rPr>
              <a:t> </a:t>
            </a:r>
            <a:r>
              <a:rPr sz="2800" b="1" dirty="0">
                <a:solidFill>
                  <a:srgbClr val="FFFFFF"/>
                </a:solidFill>
                <a:latin typeface="Calibri"/>
                <a:cs typeface="Calibri"/>
              </a:rPr>
              <a:t>in</a:t>
            </a:r>
            <a:r>
              <a:rPr sz="2800" b="1" spc="-60" dirty="0">
                <a:solidFill>
                  <a:srgbClr val="FFFFFF"/>
                </a:solidFill>
                <a:latin typeface="Calibri"/>
                <a:cs typeface="Calibri"/>
              </a:rPr>
              <a:t> </a:t>
            </a:r>
            <a:r>
              <a:rPr sz="2800" b="1" spc="-20" dirty="0">
                <a:solidFill>
                  <a:srgbClr val="FFFFFF"/>
                </a:solidFill>
                <a:latin typeface="Calibri"/>
                <a:cs typeface="Calibri"/>
              </a:rPr>
              <a:t>5%-</a:t>
            </a:r>
            <a:r>
              <a:rPr sz="2800" b="1" spc="-25" dirty="0">
                <a:solidFill>
                  <a:srgbClr val="FFFFFF"/>
                </a:solidFill>
                <a:latin typeface="Calibri"/>
                <a:cs typeface="Calibri"/>
              </a:rPr>
              <a:t>10% </a:t>
            </a:r>
            <a:r>
              <a:rPr sz="2800" b="1" dirty="0">
                <a:solidFill>
                  <a:srgbClr val="FFFFFF"/>
                </a:solidFill>
                <a:latin typeface="Calibri"/>
                <a:cs typeface="Calibri"/>
              </a:rPr>
              <a:t>of</a:t>
            </a:r>
            <a:r>
              <a:rPr sz="2800" b="1" spc="-70" dirty="0">
                <a:solidFill>
                  <a:srgbClr val="FFFFFF"/>
                </a:solidFill>
                <a:latin typeface="Calibri"/>
                <a:cs typeface="Calibri"/>
              </a:rPr>
              <a:t> </a:t>
            </a:r>
            <a:r>
              <a:rPr sz="2800" b="1" dirty="0">
                <a:solidFill>
                  <a:srgbClr val="FFFFFF"/>
                </a:solidFill>
                <a:latin typeface="Calibri"/>
                <a:cs typeface="Calibri"/>
              </a:rPr>
              <a:t>abdominal</a:t>
            </a:r>
            <a:r>
              <a:rPr sz="2800" b="1" spc="-50" dirty="0">
                <a:solidFill>
                  <a:srgbClr val="FFFFFF"/>
                </a:solidFill>
                <a:latin typeface="Calibri"/>
                <a:cs typeface="Calibri"/>
              </a:rPr>
              <a:t> </a:t>
            </a:r>
            <a:r>
              <a:rPr sz="2800" b="1" spc="-10" dirty="0">
                <a:solidFill>
                  <a:srgbClr val="FFFFFF"/>
                </a:solidFill>
                <a:latin typeface="Calibri"/>
                <a:cs typeface="Calibri"/>
              </a:rPr>
              <a:t>incisions</a:t>
            </a:r>
            <a:endParaRPr sz="28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83108" y="1891283"/>
            <a:ext cx="4022090" cy="3308985"/>
            <a:chOff x="483108" y="1891283"/>
            <a:chExt cx="4022090" cy="3308985"/>
          </a:xfrm>
        </p:grpSpPr>
        <p:pic>
          <p:nvPicPr>
            <p:cNvPr id="3" name="object 3"/>
            <p:cNvPicPr/>
            <p:nvPr/>
          </p:nvPicPr>
          <p:blipFill>
            <a:blip r:embed="rId2" cstate="print"/>
            <a:stretch>
              <a:fillRect/>
            </a:stretch>
          </p:blipFill>
          <p:spPr>
            <a:xfrm>
              <a:off x="483108" y="1891283"/>
              <a:ext cx="3098292" cy="2211324"/>
            </a:xfrm>
            <a:prstGeom prst="rect">
              <a:avLst/>
            </a:prstGeom>
          </p:spPr>
        </p:pic>
        <p:pic>
          <p:nvPicPr>
            <p:cNvPr id="4" name="object 4"/>
            <p:cNvPicPr/>
            <p:nvPr/>
          </p:nvPicPr>
          <p:blipFill>
            <a:blip r:embed="rId3" cstate="print"/>
            <a:stretch>
              <a:fillRect/>
            </a:stretch>
          </p:blipFill>
          <p:spPr>
            <a:xfrm>
              <a:off x="483108" y="2988563"/>
              <a:ext cx="4021836" cy="2211324"/>
            </a:xfrm>
            <a:prstGeom prst="rect">
              <a:avLst/>
            </a:prstGeom>
          </p:spPr>
        </p:pic>
      </p:grpSp>
      <p:sp>
        <p:nvSpPr>
          <p:cNvPr id="5" name="object 5"/>
          <p:cNvSpPr txBox="1"/>
          <p:nvPr/>
        </p:nvSpPr>
        <p:spPr>
          <a:xfrm>
            <a:off x="1093114" y="2131898"/>
            <a:ext cx="2755900" cy="2343150"/>
          </a:xfrm>
          <a:prstGeom prst="rect">
            <a:avLst/>
          </a:prstGeom>
        </p:spPr>
        <p:txBody>
          <a:bodyPr vert="horz" wrap="square" lIns="0" tIns="148590" rIns="0" bIns="0" rtlCol="0">
            <a:spAutoFit/>
          </a:bodyPr>
          <a:lstStyle/>
          <a:p>
            <a:pPr marL="12700" marR="5080">
              <a:lnSpc>
                <a:spcPts val="8640"/>
              </a:lnSpc>
              <a:spcBef>
                <a:spcPts val="1170"/>
              </a:spcBef>
            </a:pPr>
            <a:r>
              <a:rPr sz="8000" spc="-20" dirty="0">
                <a:solidFill>
                  <a:srgbClr val="FFFFFF"/>
                </a:solidFill>
                <a:latin typeface="Calibri Light"/>
                <a:cs typeface="Calibri Light"/>
              </a:rPr>
              <a:t>Risk </a:t>
            </a:r>
            <a:r>
              <a:rPr sz="8000" spc="-114" dirty="0">
                <a:solidFill>
                  <a:srgbClr val="FFFFFF"/>
                </a:solidFill>
                <a:latin typeface="Calibri Light"/>
                <a:cs typeface="Calibri Light"/>
              </a:rPr>
              <a:t>factors</a:t>
            </a:r>
            <a:endParaRPr sz="8000">
              <a:latin typeface="Calibri Light"/>
              <a:cs typeface="Calibri Light"/>
            </a:endParaRPr>
          </a:p>
        </p:txBody>
      </p:sp>
      <p:sp>
        <p:nvSpPr>
          <p:cNvPr id="6" name="object 6"/>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7" name="object 7"/>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8" name="object 8"/>
          <p:cNvSpPr txBox="1"/>
          <p:nvPr/>
        </p:nvSpPr>
        <p:spPr>
          <a:xfrm>
            <a:off x="6175628" y="969009"/>
            <a:ext cx="4430395" cy="391160"/>
          </a:xfrm>
          <a:prstGeom prst="rect">
            <a:avLst/>
          </a:prstGeom>
        </p:spPr>
        <p:txBody>
          <a:bodyPr vert="horz" wrap="square" lIns="0" tIns="12700" rIns="0" bIns="0" rtlCol="0">
            <a:spAutoFit/>
          </a:bodyPr>
          <a:lstStyle/>
          <a:p>
            <a:pPr marL="12700">
              <a:lnSpc>
                <a:spcPct val="100000"/>
              </a:lnSpc>
              <a:spcBef>
                <a:spcPts val="100"/>
              </a:spcBef>
              <a:tabLst>
                <a:tab pos="527685" algn="l"/>
              </a:tabLst>
            </a:pPr>
            <a:r>
              <a:rPr sz="2400" b="1" spc="-25" dirty="0">
                <a:solidFill>
                  <a:srgbClr val="FF0000"/>
                </a:solidFill>
                <a:latin typeface="Calibri"/>
                <a:cs typeface="Calibri"/>
              </a:rPr>
              <a:t>1.</a:t>
            </a:r>
            <a:r>
              <a:rPr sz="2400" b="1" dirty="0">
                <a:solidFill>
                  <a:srgbClr val="FF0000"/>
                </a:solidFill>
                <a:latin typeface="Calibri"/>
                <a:cs typeface="Calibri"/>
              </a:rPr>
              <a:t>	</a:t>
            </a:r>
            <a:r>
              <a:rPr sz="2400" b="1" dirty="0">
                <a:solidFill>
                  <a:srgbClr val="FFFFFF"/>
                </a:solidFill>
                <a:latin typeface="Calibri"/>
                <a:cs typeface="Calibri"/>
              </a:rPr>
              <a:t>Wound</a:t>
            </a:r>
            <a:r>
              <a:rPr sz="2400" b="1" spc="-80" dirty="0">
                <a:solidFill>
                  <a:srgbClr val="FFFFFF"/>
                </a:solidFill>
                <a:latin typeface="Calibri"/>
                <a:cs typeface="Calibri"/>
              </a:rPr>
              <a:t> </a:t>
            </a:r>
            <a:r>
              <a:rPr sz="2400" b="1" dirty="0">
                <a:solidFill>
                  <a:srgbClr val="FFFFFF"/>
                </a:solidFill>
                <a:latin typeface="Calibri"/>
                <a:cs typeface="Calibri"/>
              </a:rPr>
              <a:t>infection</a:t>
            </a:r>
            <a:r>
              <a:rPr sz="2400" b="1" spc="-70" dirty="0">
                <a:solidFill>
                  <a:srgbClr val="FFFFFF"/>
                </a:solidFill>
                <a:latin typeface="Calibri"/>
                <a:cs typeface="Calibri"/>
              </a:rPr>
              <a:t> </a:t>
            </a:r>
            <a:r>
              <a:rPr sz="2400" b="1" dirty="0">
                <a:solidFill>
                  <a:srgbClr val="FFFFFF"/>
                </a:solidFill>
                <a:latin typeface="Calibri"/>
                <a:cs typeface="Calibri"/>
              </a:rPr>
              <a:t>or</a:t>
            </a:r>
            <a:r>
              <a:rPr sz="2400" b="1" spc="-80" dirty="0">
                <a:solidFill>
                  <a:srgbClr val="FFFFFF"/>
                </a:solidFill>
                <a:latin typeface="Calibri"/>
                <a:cs typeface="Calibri"/>
              </a:rPr>
              <a:t> </a:t>
            </a:r>
            <a:r>
              <a:rPr sz="2400" b="1" spc="-10" dirty="0">
                <a:solidFill>
                  <a:srgbClr val="FFFFFF"/>
                </a:solidFill>
                <a:latin typeface="Calibri"/>
                <a:cs typeface="Calibri"/>
              </a:rPr>
              <a:t>hematoma</a:t>
            </a:r>
            <a:endParaRPr sz="2400">
              <a:latin typeface="Calibri"/>
              <a:cs typeface="Calibri"/>
            </a:endParaRPr>
          </a:p>
        </p:txBody>
      </p:sp>
      <p:sp>
        <p:nvSpPr>
          <p:cNvPr id="9" name="object 9"/>
          <p:cNvSpPr txBox="1">
            <a:spLocks noGrp="1"/>
          </p:cNvSpPr>
          <p:nvPr>
            <p:ph type="title"/>
          </p:nvPr>
        </p:nvSpPr>
        <p:spPr>
          <a:xfrm>
            <a:off x="6175628" y="1425905"/>
            <a:ext cx="2545715" cy="391795"/>
          </a:xfrm>
          <a:prstGeom prst="rect">
            <a:avLst/>
          </a:prstGeom>
        </p:spPr>
        <p:txBody>
          <a:bodyPr vert="horz" wrap="square" lIns="0" tIns="12700" rIns="0" bIns="0" rtlCol="0">
            <a:spAutoFit/>
          </a:bodyPr>
          <a:lstStyle/>
          <a:p>
            <a:pPr marL="12700">
              <a:lnSpc>
                <a:spcPct val="100000"/>
              </a:lnSpc>
              <a:spcBef>
                <a:spcPts val="100"/>
              </a:spcBef>
              <a:tabLst>
                <a:tab pos="527685" algn="l"/>
              </a:tabLst>
            </a:pPr>
            <a:r>
              <a:rPr sz="2400" b="1" spc="-25" dirty="0">
                <a:solidFill>
                  <a:srgbClr val="FF0000"/>
                </a:solidFill>
                <a:latin typeface="Calibri"/>
                <a:cs typeface="Calibri"/>
              </a:rPr>
              <a:t>2.</a:t>
            </a:r>
            <a:r>
              <a:rPr sz="2400" b="1" dirty="0">
                <a:solidFill>
                  <a:srgbClr val="FF0000"/>
                </a:solidFill>
                <a:latin typeface="Calibri"/>
                <a:cs typeface="Calibri"/>
              </a:rPr>
              <a:t>	</a:t>
            </a:r>
            <a:r>
              <a:rPr sz="2400" b="1" dirty="0">
                <a:latin typeface="Calibri"/>
                <a:cs typeface="Calibri"/>
              </a:rPr>
              <a:t>Midline</a:t>
            </a:r>
            <a:r>
              <a:rPr sz="2400" b="1" spc="-45" dirty="0">
                <a:latin typeface="Calibri"/>
                <a:cs typeface="Calibri"/>
              </a:rPr>
              <a:t> </a:t>
            </a:r>
            <a:r>
              <a:rPr sz="2400" b="1" spc="-10" dirty="0">
                <a:latin typeface="Calibri"/>
                <a:cs typeface="Calibri"/>
              </a:rPr>
              <a:t>incision</a:t>
            </a:r>
            <a:endParaRPr sz="2400">
              <a:latin typeface="Calibri"/>
              <a:cs typeface="Calibri"/>
            </a:endParaRPr>
          </a:p>
        </p:txBody>
      </p:sp>
      <p:sp>
        <p:nvSpPr>
          <p:cNvPr id="10" name="object 10"/>
          <p:cNvSpPr txBox="1"/>
          <p:nvPr/>
        </p:nvSpPr>
        <p:spPr>
          <a:xfrm>
            <a:off x="6175628" y="1792350"/>
            <a:ext cx="4418965" cy="3952240"/>
          </a:xfrm>
          <a:prstGeom prst="rect">
            <a:avLst/>
          </a:prstGeom>
        </p:spPr>
        <p:txBody>
          <a:bodyPr vert="horz" wrap="square" lIns="0" tIns="102235" rIns="0" bIns="0" rtlCol="0">
            <a:spAutoFit/>
          </a:bodyPr>
          <a:lstStyle/>
          <a:p>
            <a:pPr marL="527685" indent="-514984">
              <a:lnSpc>
                <a:spcPct val="100000"/>
              </a:lnSpc>
              <a:spcBef>
                <a:spcPts val="805"/>
              </a:spcBef>
              <a:buClr>
                <a:srgbClr val="FF0000"/>
              </a:buClr>
              <a:buAutoNum type="arabicPeriod" startAt="3"/>
              <a:tabLst>
                <a:tab pos="527685" algn="l"/>
              </a:tabLst>
            </a:pPr>
            <a:r>
              <a:rPr sz="2400" b="1" dirty="0">
                <a:solidFill>
                  <a:srgbClr val="FFFFFF"/>
                </a:solidFill>
                <a:latin typeface="Calibri"/>
                <a:cs typeface="Calibri"/>
              </a:rPr>
              <a:t>Advanced</a:t>
            </a:r>
            <a:r>
              <a:rPr sz="2400" b="1" spc="-120" dirty="0">
                <a:solidFill>
                  <a:srgbClr val="FFFFFF"/>
                </a:solidFill>
                <a:latin typeface="Calibri"/>
                <a:cs typeface="Calibri"/>
              </a:rPr>
              <a:t> </a:t>
            </a:r>
            <a:r>
              <a:rPr sz="2400" b="1" spc="-25" dirty="0">
                <a:solidFill>
                  <a:srgbClr val="FFFFFF"/>
                </a:solidFill>
                <a:latin typeface="Calibri"/>
                <a:cs typeface="Calibri"/>
              </a:rPr>
              <a:t>age</a:t>
            </a:r>
            <a:endParaRPr sz="2400">
              <a:latin typeface="Calibri"/>
              <a:cs typeface="Calibri"/>
            </a:endParaRPr>
          </a:p>
          <a:p>
            <a:pPr marL="527685" indent="-514984">
              <a:lnSpc>
                <a:spcPct val="100000"/>
              </a:lnSpc>
              <a:spcBef>
                <a:spcPts val="710"/>
              </a:spcBef>
              <a:buClr>
                <a:srgbClr val="FF0000"/>
              </a:buClr>
              <a:buAutoNum type="arabicPeriod" startAt="3"/>
              <a:tabLst>
                <a:tab pos="527685" algn="l"/>
              </a:tabLst>
            </a:pPr>
            <a:r>
              <a:rPr sz="2400" b="1" spc="-10" dirty="0">
                <a:solidFill>
                  <a:srgbClr val="FFFFFF"/>
                </a:solidFill>
                <a:latin typeface="Calibri"/>
                <a:cs typeface="Calibri"/>
              </a:rPr>
              <a:t>Obesity</a:t>
            </a:r>
            <a:endParaRPr sz="2400">
              <a:latin typeface="Calibri"/>
              <a:cs typeface="Calibri"/>
            </a:endParaRPr>
          </a:p>
          <a:p>
            <a:pPr marL="596265" indent="-583565">
              <a:lnSpc>
                <a:spcPts val="2735"/>
              </a:lnSpc>
              <a:spcBef>
                <a:spcPts val="720"/>
              </a:spcBef>
              <a:buClr>
                <a:srgbClr val="FF0000"/>
              </a:buClr>
              <a:buAutoNum type="arabicPeriod" startAt="3"/>
              <a:tabLst>
                <a:tab pos="596265" algn="l"/>
              </a:tabLst>
            </a:pPr>
            <a:r>
              <a:rPr sz="2400" b="1" dirty="0">
                <a:solidFill>
                  <a:srgbClr val="FFFFFF"/>
                </a:solidFill>
                <a:latin typeface="Calibri"/>
                <a:cs typeface="Calibri"/>
              </a:rPr>
              <a:t>General</a:t>
            </a:r>
            <a:r>
              <a:rPr sz="2400" b="1" spc="-110" dirty="0">
                <a:solidFill>
                  <a:srgbClr val="FFFFFF"/>
                </a:solidFill>
                <a:latin typeface="Calibri"/>
                <a:cs typeface="Calibri"/>
              </a:rPr>
              <a:t> </a:t>
            </a:r>
            <a:r>
              <a:rPr sz="2400" b="1" dirty="0">
                <a:solidFill>
                  <a:srgbClr val="FFFFFF"/>
                </a:solidFill>
                <a:latin typeface="Calibri"/>
                <a:cs typeface="Calibri"/>
              </a:rPr>
              <a:t>debilitation</a:t>
            </a:r>
            <a:r>
              <a:rPr sz="2400" b="1" spc="-80" dirty="0">
                <a:solidFill>
                  <a:srgbClr val="FFFFFF"/>
                </a:solidFill>
                <a:latin typeface="Calibri"/>
                <a:cs typeface="Calibri"/>
              </a:rPr>
              <a:t> </a:t>
            </a:r>
            <a:r>
              <a:rPr sz="2400" b="1" spc="-25" dirty="0">
                <a:solidFill>
                  <a:srgbClr val="FFFFFF"/>
                </a:solidFill>
                <a:latin typeface="Calibri"/>
                <a:cs typeface="Calibri"/>
              </a:rPr>
              <a:t>or</a:t>
            </a:r>
            <a:endParaRPr sz="2400">
              <a:latin typeface="Calibri"/>
              <a:cs typeface="Calibri"/>
            </a:endParaRPr>
          </a:p>
          <a:p>
            <a:pPr marL="527685">
              <a:lnSpc>
                <a:spcPts val="2735"/>
              </a:lnSpc>
            </a:pPr>
            <a:r>
              <a:rPr sz="2400" b="1" spc="-10" dirty="0">
                <a:solidFill>
                  <a:srgbClr val="FFFFFF"/>
                </a:solidFill>
                <a:latin typeface="Calibri"/>
                <a:cs typeface="Calibri"/>
              </a:rPr>
              <a:t>malnutrition</a:t>
            </a:r>
            <a:endParaRPr sz="2400">
              <a:latin typeface="Calibri"/>
              <a:cs typeface="Calibri"/>
            </a:endParaRPr>
          </a:p>
          <a:p>
            <a:pPr marL="527685" indent="-514984">
              <a:lnSpc>
                <a:spcPct val="100000"/>
              </a:lnSpc>
              <a:spcBef>
                <a:spcPts val="710"/>
              </a:spcBef>
              <a:buClr>
                <a:srgbClr val="FF0000"/>
              </a:buClr>
              <a:buAutoNum type="arabicPeriod" startAt="6"/>
              <a:tabLst>
                <a:tab pos="527685" algn="l"/>
              </a:tabLst>
            </a:pPr>
            <a:r>
              <a:rPr sz="2400" b="1" dirty="0">
                <a:solidFill>
                  <a:srgbClr val="FFFFFF"/>
                </a:solidFill>
                <a:latin typeface="Calibri"/>
                <a:cs typeface="Calibri"/>
              </a:rPr>
              <a:t>Surgical</a:t>
            </a:r>
            <a:r>
              <a:rPr sz="2400" b="1" spc="-110" dirty="0">
                <a:solidFill>
                  <a:srgbClr val="FFFFFF"/>
                </a:solidFill>
                <a:latin typeface="Calibri"/>
                <a:cs typeface="Calibri"/>
              </a:rPr>
              <a:t> </a:t>
            </a:r>
            <a:r>
              <a:rPr sz="2400" b="1" spc="-10" dirty="0">
                <a:solidFill>
                  <a:srgbClr val="FFFFFF"/>
                </a:solidFill>
                <a:latin typeface="Calibri"/>
                <a:cs typeface="Calibri"/>
              </a:rPr>
              <a:t>technique</a:t>
            </a:r>
            <a:endParaRPr sz="2400">
              <a:latin typeface="Calibri"/>
              <a:cs typeface="Calibri"/>
            </a:endParaRPr>
          </a:p>
          <a:p>
            <a:pPr marL="527685" marR="5080" indent="-515620">
              <a:lnSpc>
                <a:spcPct val="90000"/>
              </a:lnSpc>
              <a:spcBef>
                <a:spcPts val="994"/>
              </a:spcBef>
              <a:buAutoNum type="arabicPeriod" startAt="6"/>
              <a:tabLst>
                <a:tab pos="527685" algn="l"/>
                <a:tab pos="596265" algn="l"/>
              </a:tabLst>
            </a:pPr>
            <a:r>
              <a:rPr sz="2400" b="1" dirty="0">
                <a:solidFill>
                  <a:srgbClr val="FF0000"/>
                </a:solidFill>
                <a:latin typeface="Calibri"/>
                <a:cs typeface="Calibri"/>
              </a:rPr>
              <a:t>	</a:t>
            </a:r>
            <a:r>
              <a:rPr sz="2400" b="1" dirty="0">
                <a:solidFill>
                  <a:srgbClr val="FFFFFF"/>
                </a:solidFill>
                <a:latin typeface="Calibri"/>
                <a:cs typeface="Calibri"/>
              </a:rPr>
              <a:t>A</a:t>
            </a:r>
            <a:r>
              <a:rPr sz="2400" b="1" spc="-55" dirty="0">
                <a:solidFill>
                  <a:srgbClr val="FFFFFF"/>
                </a:solidFill>
                <a:latin typeface="Calibri"/>
                <a:cs typeface="Calibri"/>
              </a:rPr>
              <a:t> </a:t>
            </a:r>
            <a:r>
              <a:rPr sz="2400" b="1" spc="-20" dirty="0">
                <a:solidFill>
                  <a:srgbClr val="FFFFFF"/>
                </a:solidFill>
                <a:latin typeface="Calibri"/>
                <a:cs typeface="Calibri"/>
              </a:rPr>
              <a:t>postoperative</a:t>
            </a:r>
            <a:r>
              <a:rPr sz="2400" b="1" spc="-35" dirty="0">
                <a:solidFill>
                  <a:srgbClr val="FFFFFF"/>
                </a:solidFill>
                <a:latin typeface="Calibri"/>
                <a:cs typeface="Calibri"/>
              </a:rPr>
              <a:t> </a:t>
            </a:r>
            <a:r>
              <a:rPr sz="2400" b="1" dirty="0">
                <a:solidFill>
                  <a:srgbClr val="FFFFFF"/>
                </a:solidFill>
                <a:latin typeface="Calibri"/>
                <a:cs typeface="Calibri"/>
              </a:rPr>
              <a:t>increase</a:t>
            </a:r>
            <a:r>
              <a:rPr sz="2400" b="1" spc="-35" dirty="0">
                <a:solidFill>
                  <a:srgbClr val="FFFFFF"/>
                </a:solidFill>
                <a:latin typeface="Calibri"/>
                <a:cs typeface="Calibri"/>
              </a:rPr>
              <a:t> in </a:t>
            </a:r>
            <a:r>
              <a:rPr sz="2400" b="1" dirty="0">
                <a:solidFill>
                  <a:srgbClr val="FFFFFF"/>
                </a:solidFill>
                <a:latin typeface="Calibri"/>
                <a:cs typeface="Calibri"/>
              </a:rPr>
              <a:t>abdominal</a:t>
            </a:r>
            <a:r>
              <a:rPr sz="2400" b="1" spc="-55" dirty="0">
                <a:solidFill>
                  <a:srgbClr val="FFFFFF"/>
                </a:solidFill>
                <a:latin typeface="Calibri"/>
                <a:cs typeface="Calibri"/>
              </a:rPr>
              <a:t> </a:t>
            </a:r>
            <a:r>
              <a:rPr sz="2400" b="1" spc="-10" dirty="0">
                <a:solidFill>
                  <a:srgbClr val="FFFFFF"/>
                </a:solidFill>
                <a:latin typeface="Calibri"/>
                <a:cs typeface="Calibri"/>
              </a:rPr>
              <a:t>pressure,</a:t>
            </a:r>
            <a:r>
              <a:rPr sz="2400" b="1" spc="-35" dirty="0">
                <a:solidFill>
                  <a:srgbClr val="FFFFFF"/>
                </a:solidFill>
                <a:latin typeface="Calibri"/>
                <a:cs typeface="Calibri"/>
              </a:rPr>
              <a:t> </a:t>
            </a:r>
            <a:r>
              <a:rPr sz="2400" b="1" dirty="0">
                <a:solidFill>
                  <a:srgbClr val="FFFFFF"/>
                </a:solidFill>
                <a:latin typeface="Calibri"/>
                <a:cs typeface="Calibri"/>
              </a:rPr>
              <a:t>as</a:t>
            </a:r>
            <a:r>
              <a:rPr sz="2400" b="1" spc="-35" dirty="0">
                <a:solidFill>
                  <a:srgbClr val="FFFFFF"/>
                </a:solidFill>
                <a:latin typeface="Calibri"/>
                <a:cs typeface="Calibri"/>
              </a:rPr>
              <a:t> </a:t>
            </a:r>
            <a:r>
              <a:rPr sz="2400" b="1" spc="-10" dirty="0">
                <a:solidFill>
                  <a:srgbClr val="FFFFFF"/>
                </a:solidFill>
                <a:latin typeface="Calibri"/>
                <a:cs typeface="Calibri"/>
              </a:rPr>
              <a:t>occurs </a:t>
            </a:r>
            <a:r>
              <a:rPr sz="2400" b="1" dirty="0">
                <a:solidFill>
                  <a:srgbClr val="FFFFFF"/>
                </a:solidFill>
                <a:latin typeface="Calibri"/>
                <a:cs typeface="Calibri"/>
              </a:rPr>
              <a:t>with</a:t>
            </a:r>
            <a:r>
              <a:rPr sz="2400" b="1" spc="-80" dirty="0">
                <a:solidFill>
                  <a:srgbClr val="FFFFFF"/>
                </a:solidFill>
                <a:latin typeface="Calibri"/>
                <a:cs typeface="Calibri"/>
              </a:rPr>
              <a:t> </a:t>
            </a:r>
            <a:r>
              <a:rPr sz="2400" b="1" dirty="0">
                <a:solidFill>
                  <a:srgbClr val="FFFFFF"/>
                </a:solidFill>
                <a:latin typeface="Calibri"/>
                <a:cs typeface="Calibri"/>
              </a:rPr>
              <a:t>paralytic</a:t>
            </a:r>
            <a:r>
              <a:rPr sz="2400" b="1" spc="-90" dirty="0">
                <a:solidFill>
                  <a:srgbClr val="FFFFFF"/>
                </a:solidFill>
                <a:latin typeface="Calibri"/>
                <a:cs typeface="Calibri"/>
              </a:rPr>
              <a:t> </a:t>
            </a:r>
            <a:r>
              <a:rPr sz="2400" b="1" dirty="0">
                <a:solidFill>
                  <a:srgbClr val="FFFFFF"/>
                </a:solidFill>
                <a:latin typeface="Calibri"/>
                <a:cs typeface="Calibri"/>
              </a:rPr>
              <a:t>ileus,</a:t>
            </a:r>
            <a:r>
              <a:rPr sz="2400" b="1" spc="-80" dirty="0">
                <a:solidFill>
                  <a:srgbClr val="FFFFFF"/>
                </a:solidFill>
                <a:latin typeface="Calibri"/>
                <a:cs typeface="Calibri"/>
              </a:rPr>
              <a:t> </a:t>
            </a:r>
            <a:r>
              <a:rPr sz="2400" b="1" dirty="0">
                <a:solidFill>
                  <a:srgbClr val="FFFFFF"/>
                </a:solidFill>
                <a:latin typeface="Calibri"/>
                <a:cs typeface="Calibri"/>
              </a:rPr>
              <a:t>ascites,</a:t>
            </a:r>
            <a:r>
              <a:rPr sz="2400" b="1" spc="-75" dirty="0">
                <a:solidFill>
                  <a:srgbClr val="FFFFFF"/>
                </a:solidFill>
                <a:latin typeface="Calibri"/>
                <a:cs typeface="Calibri"/>
              </a:rPr>
              <a:t> </a:t>
            </a:r>
            <a:r>
              <a:rPr sz="2400" b="1" spc="-25" dirty="0">
                <a:solidFill>
                  <a:srgbClr val="FFFFFF"/>
                </a:solidFill>
                <a:latin typeface="Calibri"/>
                <a:cs typeface="Calibri"/>
              </a:rPr>
              <a:t>or </a:t>
            </a:r>
            <a:r>
              <a:rPr sz="2400" b="1" dirty="0">
                <a:solidFill>
                  <a:srgbClr val="FFFFFF"/>
                </a:solidFill>
                <a:latin typeface="Calibri"/>
                <a:cs typeface="Calibri"/>
              </a:rPr>
              <a:t>pulmonary</a:t>
            </a:r>
            <a:r>
              <a:rPr sz="2400" b="1" spc="-30" dirty="0">
                <a:solidFill>
                  <a:srgbClr val="FFFFFF"/>
                </a:solidFill>
                <a:latin typeface="Calibri"/>
                <a:cs typeface="Calibri"/>
              </a:rPr>
              <a:t> </a:t>
            </a:r>
            <a:r>
              <a:rPr sz="2400" b="1" spc="-10" dirty="0">
                <a:solidFill>
                  <a:srgbClr val="FFFFFF"/>
                </a:solidFill>
                <a:latin typeface="Calibri"/>
                <a:cs typeface="Calibri"/>
              </a:rPr>
              <a:t>complications</a:t>
            </a:r>
            <a:r>
              <a:rPr sz="2400" b="1" spc="-40" dirty="0">
                <a:solidFill>
                  <a:srgbClr val="FFFFFF"/>
                </a:solidFill>
                <a:latin typeface="Calibri"/>
                <a:cs typeface="Calibri"/>
              </a:rPr>
              <a:t> </a:t>
            </a:r>
            <a:r>
              <a:rPr sz="2400" b="1" spc="-10" dirty="0">
                <a:solidFill>
                  <a:srgbClr val="FFFFFF"/>
                </a:solidFill>
                <a:latin typeface="Calibri"/>
                <a:cs typeface="Calibri"/>
              </a:rPr>
              <a:t>after surgery</a:t>
            </a:r>
            <a:endParaRPr sz="24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3" name="object 3"/>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4" name="object 4"/>
          <p:cNvSpPr txBox="1"/>
          <p:nvPr/>
        </p:nvSpPr>
        <p:spPr>
          <a:xfrm>
            <a:off x="6175628" y="2831414"/>
            <a:ext cx="4746625" cy="1050290"/>
          </a:xfrm>
          <a:prstGeom prst="rect">
            <a:avLst/>
          </a:prstGeom>
        </p:spPr>
        <p:txBody>
          <a:bodyPr vert="horz" wrap="square" lIns="0" tIns="49530" rIns="0" bIns="0" rtlCol="0">
            <a:spAutoFit/>
          </a:bodyPr>
          <a:lstStyle/>
          <a:p>
            <a:pPr marL="240029" marR="5080" indent="-227329" algn="just">
              <a:lnSpc>
                <a:spcPct val="90000"/>
              </a:lnSpc>
              <a:spcBef>
                <a:spcPts val="390"/>
              </a:spcBef>
              <a:buClr>
                <a:srgbClr val="FF0000"/>
              </a:buClr>
              <a:buFont typeface="Courier New"/>
              <a:buChar char="o"/>
              <a:tabLst>
                <a:tab pos="241300" algn="l"/>
              </a:tabLst>
            </a:pPr>
            <a:r>
              <a:rPr sz="2400" b="1" dirty="0">
                <a:solidFill>
                  <a:srgbClr val="FFFFFF"/>
                </a:solidFill>
                <a:latin typeface="Calibri"/>
                <a:cs typeface="Calibri"/>
              </a:rPr>
              <a:t>Incisional</a:t>
            </a:r>
            <a:r>
              <a:rPr sz="2400" b="1" spc="-75" dirty="0">
                <a:solidFill>
                  <a:srgbClr val="FFFFFF"/>
                </a:solidFill>
                <a:latin typeface="Calibri"/>
                <a:cs typeface="Calibri"/>
              </a:rPr>
              <a:t> </a:t>
            </a:r>
            <a:r>
              <a:rPr sz="2400" b="1" dirty="0">
                <a:solidFill>
                  <a:srgbClr val="FFFFFF"/>
                </a:solidFill>
                <a:latin typeface="Calibri"/>
                <a:cs typeface="Calibri"/>
              </a:rPr>
              <a:t>hernias</a:t>
            </a:r>
            <a:r>
              <a:rPr sz="2400" b="1" spc="-45" dirty="0">
                <a:solidFill>
                  <a:srgbClr val="FFFFFF"/>
                </a:solidFill>
                <a:latin typeface="Calibri"/>
                <a:cs typeface="Calibri"/>
              </a:rPr>
              <a:t> </a:t>
            </a:r>
            <a:r>
              <a:rPr sz="2400" b="1" dirty="0">
                <a:solidFill>
                  <a:srgbClr val="FFFFFF"/>
                </a:solidFill>
                <a:latin typeface="Calibri"/>
                <a:cs typeface="Calibri"/>
              </a:rPr>
              <a:t>are</a:t>
            </a:r>
            <a:r>
              <a:rPr sz="2400" b="1" spc="-65" dirty="0">
                <a:solidFill>
                  <a:srgbClr val="FFFFFF"/>
                </a:solidFill>
                <a:latin typeface="Calibri"/>
                <a:cs typeface="Calibri"/>
              </a:rPr>
              <a:t> </a:t>
            </a:r>
            <a:r>
              <a:rPr sz="2400" b="1" dirty="0">
                <a:solidFill>
                  <a:srgbClr val="FFFFFF"/>
                </a:solidFill>
                <a:latin typeface="Calibri"/>
                <a:cs typeface="Calibri"/>
              </a:rPr>
              <a:t>repaired</a:t>
            </a:r>
            <a:r>
              <a:rPr sz="2400" b="1" spc="-70" dirty="0">
                <a:solidFill>
                  <a:srgbClr val="FFFFFF"/>
                </a:solidFill>
                <a:latin typeface="Calibri"/>
                <a:cs typeface="Calibri"/>
              </a:rPr>
              <a:t> </a:t>
            </a:r>
            <a:r>
              <a:rPr sz="2400" b="1" spc="-10" dirty="0">
                <a:solidFill>
                  <a:srgbClr val="FFFFFF"/>
                </a:solidFill>
                <a:latin typeface="Calibri"/>
                <a:cs typeface="Calibri"/>
              </a:rPr>
              <a:t>after 	</a:t>
            </a:r>
            <a:r>
              <a:rPr sz="2400" b="1" dirty="0">
                <a:solidFill>
                  <a:srgbClr val="FFFFFF"/>
                </a:solidFill>
                <a:latin typeface="Calibri"/>
                <a:cs typeface="Calibri"/>
              </a:rPr>
              <a:t>the</a:t>
            </a:r>
            <a:r>
              <a:rPr sz="2400" b="1" spc="-55" dirty="0">
                <a:solidFill>
                  <a:srgbClr val="FFFFFF"/>
                </a:solidFill>
                <a:latin typeface="Calibri"/>
                <a:cs typeface="Calibri"/>
              </a:rPr>
              <a:t> </a:t>
            </a:r>
            <a:r>
              <a:rPr sz="2400" b="1" dirty="0">
                <a:solidFill>
                  <a:srgbClr val="FFFFFF"/>
                </a:solidFill>
                <a:latin typeface="Calibri"/>
                <a:cs typeface="Calibri"/>
              </a:rPr>
              <a:t>patient</a:t>
            </a:r>
            <a:r>
              <a:rPr sz="2400" b="1" spc="-50" dirty="0">
                <a:solidFill>
                  <a:srgbClr val="FFFFFF"/>
                </a:solidFill>
                <a:latin typeface="Calibri"/>
                <a:cs typeface="Calibri"/>
              </a:rPr>
              <a:t> </a:t>
            </a:r>
            <a:r>
              <a:rPr sz="2400" b="1" dirty="0">
                <a:solidFill>
                  <a:srgbClr val="FFFFFF"/>
                </a:solidFill>
                <a:latin typeface="Calibri"/>
                <a:cs typeface="Calibri"/>
              </a:rPr>
              <a:t>has</a:t>
            </a:r>
            <a:r>
              <a:rPr sz="2400" b="1" spc="-65" dirty="0">
                <a:solidFill>
                  <a:srgbClr val="FFFFFF"/>
                </a:solidFill>
                <a:latin typeface="Calibri"/>
                <a:cs typeface="Calibri"/>
              </a:rPr>
              <a:t> </a:t>
            </a:r>
            <a:r>
              <a:rPr sz="2400" b="1" spc="-10" dirty="0">
                <a:solidFill>
                  <a:srgbClr val="FFFFFF"/>
                </a:solidFill>
                <a:latin typeface="Calibri"/>
                <a:cs typeface="Calibri"/>
              </a:rPr>
              <a:t>recovered</a:t>
            </a:r>
            <a:r>
              <a:rPr sz="2400" b="1" spc="-75" dirty="0">
                <a:solidFill>
                  <a:srgbClr val="FFFFFF"/>
                </a:solidFill>
                <a:latin typeface="Calibri"/>
                <a:cs typeface="Calibri"/>
              </a:rPr>
              <a:t> </a:t>
            </a:r>
            <a:r>
              <a:rPr sz="2400" b="1" dirty="0">
                <a:solidFill>
                  <a:srgbClr val="FFFFFF"/>
                </a:solidFill>
                <a:latin typeface="Calibri"/>
                <a:cs typeface="Calibri"/>
              </a:rPr>
              <a:t>from</a:t>
            </a:r>
            <a:r>
              <a:rPr sz="2400" b="1" spc="-85" dirty="0">
                <a:solidFill>
                  <a:srgbClr val="FFFFFF"/>
                </a:solidFill>
                <a:latin typeface="Calibri"/>
                <a:cs typeface="Calibri"/>
              </a:rPr>
              <a:t> </a:t>
            </a:r>
            <a:r>
              <a:rPr sz="2400" b="1" spc="-25" dirty="0">
                <a:solidFill>
                  <a:srgbClr val="FFFFFF"/>
                </a:solidFill>
                <a:latin typeface="Calibri"/>
                <a:cs typeface="Calibri"/>
              </a:rPr>
              <a:t>the 	</a:t>
            </a:r>
            <a:r>
              <a:rPr sz="2400" b="1" dirty="0">
                <a:solidFill>
                  <a:srgbClr val="FFFFFF"/>
                </a:solidFill>
                <a:latin typeface="Calibri"/>
                <a:cs typeface="Calibri"/>
              </a:rPr>
              <a:t>prior</a:t>
            </a:r>
            <a:r>
              <a:rPr sz="2400" b="1" spc="-50" dirty="0">
                <a:solidFill>
                  <a:srgbClr val="FFFFFF"/>
                </a:solidFill>
                <a:latin typeface="Calibri"/>
                <a:cs typeface="Calibri"/>
              </a:rPr>
              <a:t> </a:t>
            </a:r>
            <a:r>
              <a:rPr sz="2400" b="1" spc="-10" dirty="0">
                <a:solidFill>
                  <a:srgbClr val="FFFFFF"/>
                </a:solidFill>
                <a:latin typeface="Calibri"/>
                <a:cs typeface="Calibri"/>
              </a:rPr>
              <a:t>surgery</a:t>
            </a:r>
            <a:r>
              <a:rPr sz="2400" b="1" spc="-50" dirty="0">
                <a:solidFill>
                  <a:srgbClr val="FFFFFF"/>
                </a:solidFill>
                <a:latin typeface="Calibri"/>
                <a:cs typeface="Calibri"/>
              </a:rPr>
              <a:t> </a:t>
            </a:r>
            <a:r>
              <a:rPr sz="2400" b="1" spc="-10" dirty="0">
                <a:solidFill>
                  <a:srgbClr val="FFFFFF"/>
                </a:solidFill>
                <a:latin typeface="Calibri"/>
                <a:cs typeface="Calibri"/>
              </a:rPr>
              <a:t>trauma</a:t>
            </a:r>
            <a:endParaRPr sz="24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3" name="object 3"/>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4" name="object 4"/>
          <p:cNvSpPr txBox="1"/>
          <p:nvPr/>
        </p:nvSpPr>
        <p:spPr>
          <a:xfrm>
            <a:off x="6175628" y="1954529"/>
            <a:ext cx="4819015" cy="2713355"/>
          </a:xfrm>
          <a:prstGeom prst="rect">
            <a:avLst/>
          </a:prstGeom>
        </p:spPr>
        <p:txBody>
          <a:bodyPr vert="horz" wrap="square" lIns="0" tIns="104139" rIns="0" bIns="0" rtlCol="0">
            <a:spAutoFit/>
          </a:bodyPr>
          <a:lstStyle/>
          <a:p>
            <a:pPr marL="240029" indent="-227329">
              <a:lnSpc>
                <a:spcPct val="100000"/>
              </a:lnSpc>
              <a:spcBef>
                <a:spcPts val="819"/>
              </a:spcBef>
              <a:buClr>
                <a:srgbClr val="FF0000"/>
              </a:buClr>
              <a:buFont typeface="Courier New"/>
              <a:buChar char="o"/>
              <a:tabLst>
                <a:tab pos="240029" algn="l"/>
              </a:tabLst>
            </a:pPr>
            <a:r>
              <a:rPr sz="2400" b="1" dirty="0">
                <a:solidFill>
                  <a:srgbClr val="FFFFFF"/>
                </a:solidFill>
                <a:latin typeface="Calibri"/>
                <a:cs typeface="Calibri"/>
              </a:rPr>
              <a:t>Repair</a:t>
            </a:r>
            <a:r>
              <a:rPr sz="2400" b="1" spc="-130" dirty="0">
                <a:solidFill>
                  <a:srgbClr val="FFFFFF"/>
                </a:solidFill>
                <a:latin typeface="Calibri"/>
                <a:cs typeface="Calibri"/>
              </a:rPr>
              <a:t> </a:t>
            </a:r>
            <a:r>
              <a:rPr sz="2400" b="1" spc="-10" dirty="0">
                <a:solidFill>
                  <a:srgbClr val="FFFFFF"/>
                </a:solidFill>
                <a:latin typeface="Calibri"/>
                <a:cs typeface="Calibri"/>
              </a:rPr>
              <a:t>requires:</a:t>
            </a:r>
            <a:endParaRPr sz="2400">
              <a:latin typeface="Calibri"/>
              <a:cs typeface="Calibri"/>
            </a:endParaRPr>
          </a:p>
          <a:p>
            <a:pPr marL="527685" marR="5080" indent="-515620">
              <a:lnSpc>
                <a:spcPts val="2590"/>
              </a:lnSpc>
              <a:spcBef>
                <a:spcPts val="1050"/>
              </a:spcBef>
              <a:buAutoNum type="arabicPeriod"/>
              <a:tabLst>
                <a:tab pos="527685" algn="l"/>
                <a:tab pos="596265" algn="l"/>
              </a:tabLst>
            </a:pPr>
            <a:r>
              <a:rPr sz="2400" b="1" dirty="0">
                <a:solidFill>
                  <a:srgbClr val="FF0000"/>
                </a:solidFill>
                <a:latin typeface="Calibri"/>
                <a:cs typeface="Calibri"/>
              </a:rPr>
              <a:t>	</a:t>
            </a:r>
            <a:r>
              <a:rPr sz="2400" b="1" dirty="0">
                <a:solidFill>
                  <a:srgbClr val="FFFFFF"/>
                </a:solidFill>
                <a:latin typeface="Calibri"/>
                <a:cs typeface="Calibri"/>
              </a:rPr>
              <a:t>Definition</a:t>
            </a:r>
            <a:r>
              <a:rPr sz="2400" b="1" spc="-65" dirty="0">
                <a:solidFill>
                  <a:srgbClr val="FFFFFF"/>
                </a:solidFill>
                <a:latin typeface="Calibri"/>
                <a:cs typeface="Calibri"/>
              </a:rPr>
              <a:t> </a:t>
            </a:r>
            <a:r>
              <a:rPr sz="2400" b="1" dirty="0">
                <a:solidFill>
                  <a:srgbClr val="FFFFFF"/>
                </a:solidFill>
                <a:latin typeface="Calibri"/>
                <a:cs typeface="Calibri"/>
              </a:rPr>
              <a:t>of</a:t>
            </a:r>
            <a:r>
              <a:rPr sz="2400" b="1" spc="-70" dirty="0">
                <a:solidFill>
                  <a:srgbClr val="FFFFFF"/>
                </a:solidFill>
                <a:latin typeface="Calibri"/>
                <a:cs typeface="Calibri"/>
              </a:rPr>
              <a:t> </a:t>
            </a:r>
            <a:r>
              <a:rPr sz="2400" b="1" dirty="0">
                <a:solidFill>
                  <a:srgbClr val="FFFFFF"/>
                </a:solidFill>
                <a:latin typeface="Calibri"/>
                <a:cs typeface="Calibri"/>
              </a:rPr>
              <a:t>the</a:t>
            </a:r>
            <a:r>
              <a:rPr sz="2400" b="1" spc="-60" dirty="0">
                <a:solidFill>
                  <a:srgbClr val="FFFFFF"/>
                </a:solidFill>
                <a:latin typeface="Calibri"/>
                <a:cs typeface="Calibri"/>
              </a:rPr>
              <a:t> </a:t>
            </a:r>
            <a:r>
              <a:rPr sz="2400" b="1" spc="-10" dirty="0">
                <a:solidFill>
                  <a:srgbClr val="FFFFFF"/>
                </a:solidFill>
                <a:latin typeface="Calibri"/>
                <a:cs typeface="Calibri"/>
              </a:rPr>
              <a:t>adequate</a:t>
            </a:r>
            <a:r>
              <a:rPr sz="2400" b="1" spc="-55" dirty="0">
                <a:solidFill>
                  <a:srgbClr val="FFFFFF"/>
                </a:solidFill>
                <a:latin typeface="Calibri"/>
                <a:cs typeface="Calibri"/>
              </a:rPr>
              <a:t> </a:t>
            </a:r>
            <a:r>
              <a:rPr sz="2400" b="1" spc="-10" dirty="0">
                <a:solidFill>
                  <a:srgbClr val="FFFFFF"/>
                </a:solidFill>
                <a:latin typeface="Calibri"/>
                <a:cs typeface="Calibri"/>
              </a:rPr>
              <a:t>fascial </a:t>
            </a:r>
            <a:r>
              <a:rPr sz="2400" b="1" dirty="0">
                <a:solidFill>
                  <a:srgbClr val="FFFFFF"/>
                </a:solidFill>
                <a:latin typeface="Calibri"/>
                <a:cs typeface="Calibri"/>
              </a:rPr>
              <a:t>edges</a:t>
            </a:r>
            <a:r>
              <a:rPr sz="2400" b="1" spc="-70" dirty="0">
                <a:solidFill>
                  <a:srgbClr val="FFFFFF"/>
                </a:solidFill>
                <a:latin typeface="Calibri"/>
                <a:cs typeface="Calibri"/>
              </a:rPr>
              <a:t> </a:t>
            </a:r>
            <a:r>
              <a:rPr sz="2400" b="1" dirty="0">
                <a:solidFill>
                  <a:srgbClr val="FFFFFF"/>
                </a:solidFill>
                <a:latin typeface="Calibri"/>
                <a:cs typeface="Calibri"/>
              </a:rPr>
              <a:t>surrounding</a:t>
            </a:r>
            <a:r>
              <a:rPr sz="2400" b="1" spc="-70" dirty="0">
                <a:solidFill>
                  <a:srgbClr val="FFFFFF"/>
                </a:solidFill>
                <a:latin typeface="Calibri"/>
                <a:cs typeface="Calibri"/>
              </a:rPr>
              <a:t> </a:t>
            </a:r>
            <a:r>
              <a:rPr sz="2400" b="1" dirty="0">
                <a:solidFill>
                  <a:srgbClr val="FFFFFF"/>
                </a:solidFill>
                <a:latin typeface="Calibri"/>
                <a:cs typeface="Calibri"/>
              </a:rPr>
              <a:t>the</a:t>
            </a:r>
            <a:r>
              <a:rPr sz="2400" b="1" spc="-60" dirty="0">
                <a:solidFill>
                  <a:srgbClr val="FFFFFF"/>
                </a:solidFill>
                <a:latin typeface="Calibri"/>
                <a:cs typeface="Calibri"/>
              </a:rPr>
              <a:t> </a:t>
            </a:r>
            <a:r>
              <a:rPr sz="2400" b="1" spc="-10" dirty="0">
                <a:solidFill>
                  <a:srgbClr val="FFFFFF"/>
                </a:solidFill>
                <a:latin typeface="Calibri"/>
                <a:cs typeface="Calibri"/>
              </a:rPr>
              <a:t>defect,</a:t>
            </a:r>
            <a:endParaRPr sz="2400">
              <a:latin typeface="Calibri"/>
              <a:cs typeface="Calibri"/>
            </a:endParaRPr>
          </a:p>
          <a:p>
            <a:pPr marL="527685" marR="8890" indent="-515620">
              <a:lnSpc>
                <a:spcPct val="90000"/>
              </a:lnSpc>
              <a:spcBef>
                <a:spcPts val="960"/>
              </a:spcBef>
              <a:buAutoNum type="arabicPeriod"/>
              <a:tabLst>
                <a:tab pos="527685" algn="l"/>
                <a:tab pos="596265" algn="l"/>
              </a:tabLst>
            </a:pPr>
            <a:r>
              <a:rPr sz="2400" b="1" dirty="0">
                <a:solidFill>
                  <a:srgbClr val="FF0000"/>
                </a:solidFill>
                <a:latin typeface="Calibri"/>
                <a:cs typeface="Calibri"/>
              </a:rPr>
              <a:t>	</a:t>
            </a:r>
            <a:r>
              <a:rPr sz="2400" b="1" dirty="0">
                <a:solidFill>
                  <a:srgbClr val="FFFFFF"/>
                </a:solidFill>
                <a:latin typeface="Calibri"/>
                <a:cs typeface="Calibri"/>
              </a:rPr>
              <a:t>Closure</a:t>
            </a:r>
            <a:r>
              <a:rPr sz="2400" b="1" spc="-80" dirty="0">
                <a:solidFill>
                  <a:srgbClr val="FFFFFF"/>
                </a:solidFill>
                <a:latin typeface="Calibri"/>
                <a:cs typeface="Calibri"/>
              </a:rPr>
              <a:t> </a:t>
            </a:r>
            <a:r>
              <a:rPr sz="2400" b="1" dirty="0">
                <a:solidFill>
                  <a:srgbClr val="FFFFFF"/>
                </a:solidFill>
                <a:latin typeface="Calibri"/>
                <a:cs typeface="Calibri"/>
              </a:rPr>
              <a:t>with</a:t>
            </a:r>
            <a:r>
              <a:rPr sz="2400" b="1" spc="-65" dirty="0">
                <a:solidFill>
                  <a:srgbClr val="FFFFFF"/>
                </a:solidFill>
                <a:latin typeface="Calibri"/>
                <a:cs typeface="Calibri"/>
              </a:rPr>
              <a:t> </a:t>
            </a:r>
            <a:r>
              <a:rPr sz="2400" b="1" spc="-10" dirty="0">
                <a:solidFill>
                  <a:srgbClr val="FFFFFF"/>
                </a:solidFill>
                <a:latin typeface="Calibri"/>
                <a:cs typeface="Calibri"/>
              </a:rPr>
              <a:t>nonabsorbable </a:t>
            </a:r>
            <a:r>
              <a:rPr sz="2400" b="1" dirty="0">
                <a:solidFill>
                  <a:srgbClr val="FFFFFF"/>
                </a:solidFill>
                <a:latin typeface="Calibri"/>
                <a:cs typeface="Calibri"/>
              </a:rPr>
              <a:t>sutures,</a:t>
            </a:r>
            <a:r>
              <a:rPr sz="2400" b="1" spc="-40" dirty="0">
                <a:solidFill>
                  <a:srgbClr val="FFFFFF"/>
                </a:solidFill>
                <a:latin typeface="Calibri"/>
                <a:cs typeface="Calibri"/>
              </a:rPr>
              <a:t> </a:t>
            </a:r>
            <a:r>
              <a:rPr sz="2400" b="1" dirty="0">
                <a:solidFill>
                  <a:srgbClr val="FFFFFF"/>
                </a:solidFill>
                <a:latin typeface="Calibri"/>
                <a:cs typeface="Calibri"/>
              </a:rPr>
              <a:t>and</a:t>
            </a:r>
            <a:r>
              <a:rPr sz="2400" b="1" spc="-55" dirty="0">
                <a:solidFill>
                  <a:srgbClr val="FFFFFF"/>
                </a:solidFill>
                <a:latin typeface="Calibri"/>
                <a:cs typeface="Calibri"/>
              </a:rPr>
              <a:t> </a:t>
            </a:r>
            <a:r>
              <a:rPr sz="2400" b="1" dirty="0">
                <a:solidFill>
                  <a:srgbClr val="FFFFFF"/>
                </a:solidFill>
                <a:latin typeface="Calibri"/>
                <a:cs typeface="Calibri"/>
              </a:rPr>
              <a:t>use</a:t>
            </a:r>
            <a:r>
              <a:rPr sz="2400" b="1" spc="-55" dirty="0">
                <a:solidFill>
                  <a:srgbClr val="FFFFFF"/>
                </a:solidFill>
                <a:latin typeface="Calibri"/>
                <a:cs typeface="Calibri"/>
              </a:rPr>
              <a:t> </a:t>
            </a:r>
            <a:r>
              <a:rPr sz="2400" b="1" dirty="0">
                <a:solidFill>
                  <a:srgbClr val="FFFFFF"/>
                </a:solidFill>
                <a:latin typeface="Calibri"/>
                <a:cs typeface="Calibri"/>
              </a:rPr>
              <a:t>of</a:t>
            </a:r>
            <a:r>
              <a:rPr sz="2400" b="1" spc="-60" dirty="0">
                <a:solidFill>
                  <a:srgbClr val="FFFFFF"/>
                </a:solidFill>
                <a:latin typeface="Calibri"/>
                <a:cs typeface="Calibri"/>
              </a:rPr>
              <a:t> </a:t>
            </a:r>
            <a:r>
              <a:rPr sz="2400" b="1" spc="-10" dirty="0">
                <a:solidFill>
                  <a:srgbClr val="FFFFFF"/>
                </a:solidFill>
                <a:latin typeface="Calibri"/>
                <a:cs typeface="Calibri"/>
              </a:rPr>
              <a:t>prosthetic </a:t>
            </a:r>
            <a:r>
              <a:rPr sz="2400" b="1" dirty="0">
                <a:solidFill>
                  <a:srgbClr val="FFFFFF"/>
                </a:solidFill>
                <a:latin typeface="Calibri"/>
                <a:cs typeface="Calibri"/>
              </a:rPr>
              <a:t>mesh</a:t>
            </a:r>
            <a:r>
              <a:rPr sz="2400" b="1" spc="-60" dirty="0">
                <a:solidFill>
                  <a:srgbClr val="FFFFFF"/>
                </a:solidFill>
                <a:latin typeface="Calibri"/>
                <a:cs typeface="Calibri"/>
              </a:rPr>
              <a:t> </a:t>
            </a:r>
            <a:r>
              <a:rPr sz="2400" b="1" dirty="0">
                <a:solidFill>
                  <a:srgbClr val="FFFFFF"/>
                </a:solidFill>
                <a:latin typeface="Calibri"/>
                <a:cs typeface="Calibri"/>
              </a:rPr>
              <a:t>when</a:t>
            </a:r>
            <a:r>
              <a:rPr sz="2400" b="1" spc="-45" dirty="0">
                <a:solidFill>
                  <a:srgbClr val="FFFFFF"/>
                </a:solidFill>
                <a:latin typeface="Calibri"/>
                <a:cs typeface="Calibri"/>
              </a:rPr>
              <a:t> </a:t>
            </a:r>
            <a:r>
              <a:rPr sz="2400" b="1" dirty="0">
                <a:solidFill>
                  <a:srgbClr val="FFFFFF"/>
                </a:solidFill>
                <a:latin typeface="Calibri"/>
                <a:cs typeface="Calibri"/>
              </a:rPr>
              <a:t>the</a:t>
            </a:r>
            <a:r>
              <a:rPr sz="2400" b="1" spc="-55" dirty="0">
                <a:solidFill>
                  <a:srgbClr val="FFFFFF"/>
                </a:solidFill>
                <a:latin typeface="Calibri"/>
                <a:cs typeface="Calibri"/>
              </a:rPr>
              <a:t> </a:t>
            </a:r>
            <a:r>
              <a:rPr sz="2400" b="1" dirty="0">
                <a:solidFill>
                  <a:srgbClr val="FFFFFF"/>
                </a:solidFill>
                <a:latin typeface="Calibri"/>
                <a:cs typeface="Calibri"/>
              </a:rPr>
              <a:t>defect</a:t>
            </a:r>
            <a:r>
              <a:rPr sz="2400" b="1" spc="-55" dirty="0">
                <a:solidFill>
                  <a:srgbClr val="FFFFFF"/>
                </a:solidFill>
                <a:latin typeface="Calibri"/>
                <a:cs typeface="Calibri"/>
              </a:rPr>
              <a:t> </a:t>
            </a:r>
            <a:r>
              <a:rPr sz="2400" b="1" dirty="0">
                <a:solidFill>
                  <a:srgbClr val="FFFFFF"/>
                </a:solidFill>
                <a:latin typeface="Calibri"/>
                <a:cs typeface="Calibri"/>
              </a:rPr>
              <a:t>is</a:t>
            </a:r>
            <a:r>
              <a:rPr sz="2400" b="1" spc="-50" dirty="0">
                <a:solidFill>
                  <a:srgbClr val="FFFFFF"/>
                </a:solidFill>
                <a:latin typeface="Calibri"/>
                <a:cs typeface="Calibri"/>
              </a:rPr>
              <a:t> </a:t>
            </a:r>
            <a:r>
              <a:rPr sz="2400" b="1" dirty="0">
                <a:solidFill>
                  <a:srgbClr val="FFFFFF"/>
                </a:solidFill>
                <a:latin typeface="Calibri"/>
                <a:cs typeface="Calibri"/>
              </a:rPr>
              <a:t>too</a:t>
            </a:r>
            <a:r>
              <a:rPr sz="2400" b="1" spc="-55" dirty="0">
                <a:solidFill>
                  <a:srgbClr val="FFFFFF"/>
                </a:solidFill>
                <a:latin typeface="Calibri"/>
                <a:cs typeface="Calibri"/>
              </a:rPr>
              <a:t> </a:t>
            </a:r>
            <a:r>
              <a:rPr sz="2400" b="1" spc="-10" dirty="0">
                <a:solidFill>
                  <a:srgbClr val="FFFFFF"/>
                </a:solidFill>
                <a:latin typeface="Calibri"/>
                <a:cs typeface="Calibri"/>
              </a:rPr>
              <a:t>large </a:t>
            </a:r>
            <a:r>
              <a:rPr sz="2400" b="1" dirty="0">
                <a:solidFill>
                  <a:srgbClr val="FFFFFF"/>
                </a:solidFill>
                <a:latin typeface="Calibri"/>
                <a:cs typeface="Calibri"/>
              </a:rPr>
              <a:t>to</a:t>
            </a:r>
            <a:r>
              <a:rPr sz="2400" b="1" spc="-35" dirty="0">
                <a:solidFill>
                  <a:srgbClr val="FFFFFF"/>
                </a:solidFill>
                <a:latin typeface="Calibri"/>
                <a:cs typeface="Calibri"/>
              </a:rPr>
              <a:t> </a:t>
            </a:r>
            <a:r>
              <a:rPr sz="2400" b="1" dirty="0">
                <a:solidFill>
                  <a:srgbClr val="FFFFFF"/>
                </a:solidFill>
                <a:latin typeface="Calibri"/>
                <a:cs typeface="Calibri"/>
              </a:rPr>
              <a:t>be</a:t>
            </a:r>
            <a:r>
              <a:rPr sz="2400" b="1" spc="-40" dirty="0">
                <a:solidFill>
                  <a:srgbClr val="FFFFFF"/>
                </a:solidFill>
                <a:latin typeface="Calibri"/>
                <a:cs typeface="Calibri"/>
              </a:rPr>
              <a:t> </a:t>
            </a:r>
            <a:r>
              <a:rPr sz="2400" b="1" dirty="0">
                <a:solidFill>
                  <a:srgbClr val="FFFFFF"/>
                </a:solidFill>
                <a:latin typeface="Calibri"/>
                <a:cs typeface="Calibri"/>
              </a:rPr>
              <a:t>closed</a:t>
            </a:r>
            <a:r>
              <a:rPr sz="2400" b="1" spc="-45" dirty="0">
                <a:solidFill>
                  <a:srgbClr val="FFFFFF"/>
                </a:solidFill>
                <a:latin typeface="Calibri"/>
                <a:cs typeface="Calibri"/>
              </a:rPr>
              <a:t> </a:t>
            </a:r>
            <a:r>
              <a:rPr sz="2400" b="1" spc="-10" dirty="0">
                <a:solidFill>
                  <a:srgbClr val="FFFFFF"/>
                </a:solidFill>
                <a:latin typeface="Calibri"/>
                <a:cs typeface="Calibri"/>
              </a:rPr>
              <a:t>primarily</a:t>
            </a:r>
            <a:endParaRPr sz="24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83108" y="1891283"/>
            <a:ext cx="5092065" cy="3308985"/>
            <a:chOff x="483108" y="1891283"/>
            <a:chExt cx="5092065" cy="3308985"/>
          </a:xfrm>
        </p:grpSpPr>
        <p:pic>
          <p:nvPicPr>
            <p:cNvPr id="3" name="object 3"/>
            <p:cNvPicPr/>
            <p:nvPr/>
          </p:nvPicPr>
          <p:blipFill>
            <a:blip r:embed="rId2" cstate="print"/>
            <a:stretch>
              <a:fillRect/>
            </a:stretch>
          </p:blipFill>
          <p:spPr>
            <a:xfrm>
              <a:off x="483108" y="1891283"/>
              <a:ext cx="5091684" cy="2211324"/>
            </a:xfrm>
            <a:prstGeom prst="rect">
              <a:avLst/>
            </a:prstGeom>
          </p:spPr>
        </p:pic>
        <p:pic>
          <p:nvPicPr>
            <p:cNvPr id="4" name="object 4"/>
            <p:cNvPicPr/>
            <p:nvPr/>
          </p:nvPicPr>
          <p:blipFill>
            <a:blip r:embed="rId3" cstate="print"/>
            <a:stretch>
              <a:fillRect/>
            </a:stretch>
          </p:blipFill>
          <p:spPr>
            <a:xfrm>
              <a:off x="483108" y="2988563"/>
              <a:ext cx="4570476" cy="2211324"/>
            </a:xfrm>
            <a:prstGeom prst="rect">
              <a:avLst/>
            </a:prstGeom>
          </p:spPr>
        </p:pic>
      </p:grpSp>
      <p:sp>
        <p:nvSpPr>
          <p:cNvPr id="5" name="object 5"/>
          <p:cNvSpPr txBox="1">
            <a:spLocks noGrp="1"/>
          </p:cNvSpPr>
          <p:nvPr>
            <p:ph type="title"/>
          </p:nvPr>
        </p:nvSpPr>
        <p:spPr>
          <a:prstGeom prst="rect">
            <a:avLst/>
          </a:prstGeom>
        </p:spPr>
        <p:txBody>
          <a:bodyPr vert="horz" wrap="square" lIns="0" tIns="148590" rIns="0" bIns="0" rtlCol="0">
            <a:spAutoFit/>
          </a:bodyPr>
          <a:lstStyle/>
          <a:p>
            <a:pPr marL="12700" marR="5080">
              <a:lnSpc>
                <a:spcPts val="8640"/>
              </a:lnSpc>
              <a:spcBef>
                <a:spcPts val="1170"/>
              </a:spcBef>
            </a:pPr>
            <a:r>
              <a:rPr spc="-65" dirty="0"/>
              <a:t>Spigelian </a:t>
            </a:r>
            <a:r>
              <a:rPr spc="-10" dirty="0"/>
              <a:t>Hernias</a:t>
            </a:r>
          </a:p>
        </p:txBody>
      </p:sp>
      <p:sp>
        <p:nvSpPr>
          <p:cNvPr id="6" name="object 6"/>
          <p:cNvSpPr/>
          <p:nvPr/>
        </p:nvSpPr>
        <p:spPr>
          <a:xfrm>
            <a:off x="1013460" y="1450847"/>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7" name="object 7"/>
          <p:cNvSpPr/>
          <p:nvPr/>
        </p:nvSpPr>
        <p:spPr>
          <a:xfrm>
            <a:off x="1013460" y="5408676"/>
            <a:ext cx="3932554" cy="0"/>
          </a:xfrm>
          <a:custGeom>
            <a:avLst/>
            <a:gdLst/>
            <a:ahLst/>
            <a:cxnLst/>
            <a:rect l="l" t="t" r="r" b="b"/>
            <a:pathLst>
              <a:path w="3932554">
                <a:moveTo>
                  <a:pt x="3932047" y="0"/>
                </a:moveTo>
                <a:lnTo>
                  <a:pt x="0" y="0"/>
                </a:lnTo>
              </a:path>
            </a:pathLst>
          </a:custGeom>
          <a:ln w="12192">
            <a:solidFill>
              <a:srgbClr val="EC7C30"/>
            </a:solidFill>
          </a:ln>
        </p:spPr>
        <p:txBody>
          <a:bodyPr wrap="square" lIns="0" tIns="0" rIns="0" bIns="0" rtlCol="0"/>
          <a:lstStyle/>
          <a:p>
            <a:endParaRPr/>
          </a:p>
        </p:txBody>
      </p:sp>
      <p:sp>
        <p:nvSpPr>
          <p:cNvPr id="8" name="object 8"/>
          <p:cNvSpPr txBox="1"/>
          <p:nvPr/>
        </p:nvSpPr>
        <p:spPr>
          <a:xfrm>
            <a:off x="6175628" y="2831414"/>
            <a:ext cx="4777740" cy="1050290"/>
          </a:xfrm>
          <a:prstGeom prst="rect">
            <a:avLst/>
          </a:prstGeom>
        </p:spPr>
        <p:txBody>
          <a:bodyPr vert="horz" wrap="square" lIns="0" tIns="49530" rIns="0" bIns="0" rtlCol="0">
            <a:spAutoFit/>
          </a:bodyPr>
          <a:lstStyle/>
          <a:p>
            <a:pPr marL="240029" marR="5080" indent="-227329">
              <a:lnSpc>
                <a:spcPct val="90000"/>
              </a:lnSpc>
              <a:spcBef>
                <a:spcPts val="390"/>
              </a:spcBef>
              <a:buClr>
                <a:srgbClr val="FF0000"/>
              </a:buClr>
              <a:buFont typeface="Courier New"/>
              <a:buChar char="o"/>
              <a:tabLst>
                <a:tab pos="241300" algn="l"/>
                <a:tab pos="4019550" algn="l"/>
              </a:tabLst>
            </a:pPr>
            <a:r>
              <a:rPr sz="2400" b="1" dirty="0">
                <a:solidFill>
                  <a:srgbClr val="FFFFFF"/>
                </a:solidFill>
                <a:latin typeface="Calibri"/>
                <a:cs typeface="Calibri"/>
              </a:rPr>
              <a:t>Protrude</a:t>
            </a:r>
            <a:r>
              <a:rPr sz="2400" b="1" spc="-70" dirty="0">
                <a:solidFill>
                  <a:srgbClr val="FFFFFF"/>
                </a:solidFill>
                <a:latin typeface="Calibri"/>
                <a:cs typeface="Calibri"/>
              </a:rPr>
              <a:t> </a:t>
            </a:r>
            <a:r>
              <a:rPr sz="2400" b="1" dirty="0">
                <a:solidFill>
                  <a:srgbClr val="FFFFFF"/>
                </a:solidFill>
                <a:latin typeface="Calibri"/>
                <a:cs typeface="Calibri"/>
              </a:rPr>
              <a:t>through</a:t>
            </a:r>
            <a:r>
              <a:rPr sz="2400" b="1" spc="-75" dirty="0">
                <a:solidFill>
                  <a:srgbClr val="FFFFFF"/>
                </a:solidFill>
                <a:latin typeface="Calibri"/>
                <a:cs typeface="Calibri"/>
              </a:rPr>
              <a:t> </a:t>
            </a:r>
            <a:r>
              <a:rPr sz="2400" b="1" dirty="0">
                <a:solidFill>
                  <a:srgbClr val="FFFFFF"/>
                </a:solidFill>
                <a:latin typeface="Calibri"/>
                <a:cs typeface="Calibri"/>
              </a:rPr>
              <a:t>the</a:t>
            </a:r>
            <a:r>
              <a:rPr sz="2400" b="1" spc="-70" dirty="0">
                <a:solidFill>
                  <a:srgbClr val="FFFFFF"/>
                </a:solidFill>
                <a:latin typeface="Calibri"/>
                <a:cs typeface="Calibri"/>
              </a:rPr>
              <a:t> </a:t>
            </a:r>
            <a:r>
              <a:rPr sz="2400" b="1" spc="-10" dirty="0">
                <a:solidFill>
                  <a:srgbClr val="FFFFFF"/>
                </a:solidFill>
                <a:latin typeface="Calibri"/>
                <a:cs typeface="Calibri"/>
              </a:rPr>
              <a:t>abdominal 	</a:t>
            </a:r>
            <a:r>
              <a:rPr sz="2400" b="1" dirty="0">
                <a:solidFill>
                  <a:srgbClr val="FFFFFF"/>
                </a:solidFill>
                <a:latin typeface="Calibri"/>
                <a:cs typeface="Calibri"/>
              </a:rPr>
              <a:t>wall</a:t>
            </a:r>
            <a:r>
              <a:rPr sz="2400" b="1" spc="-55" dirty="0">
                <a:solidFill>
                  <a:srgbClr val="FFFFFF"/>
                </a:solidFill>
                <a:latin typeface="Calibri"/>
                <a:cs typeface="Calibri"/>
              </a:rPr>
              <a:t> </a:t>
            </a:r>
            <a:r>
              <a:rPr sz="2400" b="1" dirty="0">
                <a:solidFill>
                  <a:srgbClr val="FFFFFF"/>
                </a:solidFill>
                <a:latin typeface="Calibri"/>
                <a:cs typeface="Calibri"/>
              </a:rPr>
              <a:t>along</a:t>
            </a:r>
            <a:r>
              <a:rPr sz="2400" b="1" spc="-35" dirty="0">
                <a:solidFill>
                  <a:srgbClr val="FFFFFF"/>
                </a:solidFill>
                <a:latin typeface="Calibri"/>
                <a:cs typeface="Calibri"/>
              </a:rPr>
              <a:t> </a:t>
            </a:r>
            <a:r>
              <a:rPr sz="2400" b="1" dirty="0">
                <a:solidFill>
                  <a:srgbClr val="FFFFFF"/>
                </a:solidFill>
                <a:latin typeface="Calibri"/>
                <a:cs typeface="Calibri"/>
              </a:rPr>
              <a:t>the</a:t>
            </a:r>
            <a:r>
              <a:rPr sz="2400" b="1" spc="-35" dirty="0">
                <a:solidFill>
                  <a:srgbClr val="FFFFFF"/>
                </a:solidFill>
                <a:latin typeface="Calibri"/>
                <a:cs typeface="Calibri"/>
              </a:rPr>
              <a:t> </a:t>
            </a:r>
            <a:r>
              <a:rPr sz="2400" b="1" dirty="0">
                <a:solidFill>
                  <a:srgbClr val="FFFFFF"/>
                </a:solidFill>
                <a:latin typeface="Calibri"/>
                <a:cs typeface="Calibri"/>
              </a:rPr>
              <a:t>semilunar</a:t>
            </a:r>
            <a:r>
              <a:rPr sz="2400" b="1" spc="-40" dirty="0">
                <a:solidFill>
                  <a:srgbClr val="FFFFFF"/>
                </a:solidFill>
                <a:latin typeface="Calibri"/>
                <a:cs typeface="Calibri"/>
              </a:rPr>
              <a:t> </a:t>
            </a:r>
            <a:r>
              <a:rPr sz="2400" b="1" spc="-20" dirty="0">
                <a:solidFill>
                  <a:srgbClr val="FFFFFF"/>
                </a:solidFill>
                <a:latin typeface="Calibri"/>
                <a:cs typeface="Calibri"/>
              </a:rPr>
              <a:t>line</a:t>
            </a:r>
            <a:r>
              <a:rPr sz="2400" b="1" dirty="0">
                <a:solidFill>
                  <a:srgbClr val="FFFFFF"/>
                </a:solidFill>
                <a:latin typeface="Calibri"/>
                <a:cs typeface="Calibri"/>
              </a:rPr>
              <a:t>	at</a:t>
            </a:r>
            <a:r>
              <a:rPr sz="2400" b="1" spc="-50" dirty="0">
                <a:solidFill>
                  <a:srgbClr val="FFFFFF"/>
                </a:solidFill>
                <a:latin typeface="Calibri"/>
                <a:cs typeface="Calibri"/>
              </a:rPr>
              <a:t> </a:t>
            </a:r>
            <a:r>
              <a:rPr sz="2400" b="1" spc="-25" dirty="0">
                <a:solidFill>
                  <a:srgbClr val="FFFFFF"/>
                </a:solidFill>
                <a:latin typeface="Calibri"/>
                <a:cs typeface="Calibri"/>
              </a:rPr>
              <a:t>the 	</a:t>
            </a:r>
            <a:r>
              <a:rPr sz="2400" b="1" spc="-10" dirty="0">
                <a:solidFill>
                  <a:srgbClr val="FFFFFF"/>
                </a:solidFill>
                <a:latin typeface="Calibri"/>
                <a:cs typeface="Calibri"/>
              </a:rPr>
              <a:t>semicircular</a:t>
            </a:r>
            <a:r>
              <a:rPr sz="2400" b="1" spc="-40" dirty="0">
                <a:solidFill>
                  <a:srgbClr val="FFFFFF"/>
                </a:solidFill>
                <a:latin typeface="Calibri"/>
                <a:cs typeface="Calibri"/>
              </a:rPr>
              <a:t> </a:t>
            </a:r>
            <a:r>
              <a:rPr sz="2400" b="1" dirty="0">
                <a:solidFill>
                  <a:srgbClr val="FFFFFF"/>
                </a:solidFill>
                <a:latin typeface="Calibri"/>
                <a:cs typeface="Calibri"/>
              </a:rPr>
              <a:t>line</a:t>
            </a:r>
            <a:r>
              <a:rPr sz="2400" b="1" spc="-15" dirty="0">
                <a:solidFill>
                  <a:srgbClr val="FFFFFF"/>
                </a:solidFill>
                <a:latin typeface="Calibri"/>
                <a:cs typeface="Calibri"/>
              </a:rPr>
              <a:t> </a:t>
            </a:r>
            <a:r>
              <a:rPr sz="2400" b="1" dirty="0">
                <a:solidFill>
                  <a:srgbClr val="FFFFFF"/>
                </a:solidFill>
                <a:latin typeface="Calibri"/>
                <a:cs typeface="Calibri"/>
              </a:rPr>
              <a:t>of</a:t>
            </a:r>
            <a:r>
              <a:rPr sz="2400" b="1" spc="-15" dirty="0">
                <a:solidFill>
                  <a:srgbClr val="FFFFFF"/>
                </a:solidFill>
                <a:latin typeface="Calibri"/>
                <a:cs typeface="Calibri"/>
              </a:rPr>
              <a:t> </a:t>
            </a:r>
            <a:r>
              <a:rPr sz="2400" b="1" spc="-10" dirty="0">
                <a:solidFill>
                  <a:srgbClr val="FFFFFF"/>
                </a:solidFill>
                <a:latin typeface="Calibri"/>
                <a:cs typeface="Calibri"/>
              </a:rPr>
              <a:t>Douglas.</a:t>
            </a:r>
            <a:endParaRPr sz="240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447165" rIns="0" bIns="0" rtlCol="0">
            <a:spAutoFit/>
          </a:bodyPr>
          <a:lstStyle/>
          <a:p>
            <a:pPr marL="12700">
              <a:lnSpc>
                <a:spcPct val="100000"/>
              </a:lnSpc>
              <a:spcBef>
                <a:spcPts val="105"/>
              </a:spcBef>
            </a:pPr>
            <a:r>
              <a:rPr sz="5000" spc="-50" dirty="0"/>
              <a:t>Obturator</a:t>
            </a:r>
            <a:r>
              <a:rPr sz="5000" spc="-229" dirty="0"/>
              <a:t> </a:t>
            </a:r>
            <a:r>
              <a:rPr sz="5000" spc="-20" dirty="0"/>
              <a:t>Hernias</a:t>
            </a:r>
            <a:endParaRPr sz="5000"/>
          </a:p>
        </p:txBody>
      </p:sp>
      <p:sp>
        <p:nvSpPr>
          <p:cNvPr id="3" name="object 3"/>
          <p:cNvSpPr txBox="1">
            <a:spLocks noGrp="1"/>
          </p:cNvSpPr>
          <p:nvPr>
            <p:ph type="subTitle" idx="4"/>
          </p:nvPr>
        </p:nvSpPr>
        <p:spPr>
          <a:prstGeom prst="rect">
            <a:avLst/>
          </a:prstGeom>
        </p:spPr>
        <p:txBody>
          <a:bodyPr vert="horz" wrap="square" lIns="0" tIns="113665" rIns="0" bIns="0" rtlCol="0">
            <a:spAutoFit/>
          </a:bodyPr>
          <a:lstStyle/>
          <a:p>
            <a:pPr marL="12700" marR="5080">
              <a:lnSpc>
                <a:spcPts val="3020"/>
              </a:lnSpc>
              <a:spcBef>
                <a:spcPts val="480"/>
              </a:spcBef>
            </a:pPr>
            <a:r>
              <a:rPr b="1" dirty="0">
                <a:latin typeface="Calibri"/>
                <a:cs typeface="Calibri"/>
              </a:rPr>
              <a:t>Occur</a:t>
            </a:r>
            <a:r>
              <a:rPr b="1" spc="-70" dirty="0">
                <a:latin typeface="Calibri"/>
                <a:cs typeface="Calibri"/>
              </a:rPr>
              <a:t> </a:t>
            </a:r>
            <a:r>
              <a:rPr b="1" dirty="0">
                <a:latin typeface="Calibri"/>
                <a:cs typeface="Calibri"/>
              </a:rPr>
              <a:t>in</a:t>
            </a:r>
            <a:r>
              <a:rPr b="1" spc="-65" dirty="0">
                <a:latin typeface="Calibri"/>
                <a:cs typeface="Calibri"/>
              </a:rPr>
              <a:t> </a:t>
            </a:r>
            <a:r>
              <a:rPr b="1" dirty="0">
                <a:latin typeface="Calibri"/>
                <a:cs typeface="Calibri"/>
              </a:rPr>
              <a:t>the</a:t>
            </a:r>
            <a:r>
              <a:rPr b="1" spc="-55" dirty="0">
                <a:latin typeface="Calibri"/>
                <a:cs typeface="Calibri"/>
              </a:rPr>
              <a:t> </a:t>
            </a:r>
            <a:r>
              <a:rPr b="1" dirty="0">
                <a:latin typeface="Calibri"/>
                <a:cs typeface="Calibri"/>
              </a:rPr>
              <a:t>pelvis</a:t>
            </a:r>
            <a:r>
              <a:rPr b="1" spc="-50" dirty="0">
                <a:latin typeface="Calibri"/>
                <a:cs typeface="Calibri"/>
              </a:rPr>
              <a:t> </a:t>
            </a:r>
            <a:r>
              <a:rPr b="1" dirty="0">
                <a:latin typeface="Calibri"/>
                <a:cs typeface="Calibri"/>
              </a:rPr>
              <a:t>through</a:t>
            </a:r>
            <a:r>
              <a:rPr b="1" spc="-55" dirty="0">
                <a:latin typeface="Calibri"/>
                <a:cs typeface="Calibri"/>
              </a:rPr>
              <a:t> </a:t>
            </a:r>
            <a:r>
              <a:rPr b="1" spc="-25" dirty="0">
                <a:latin typeface="Calibri"/>
                <a:cs typeface="Calibri"/>
              </a:rPr>
              <a:t>the </a:t>
            </a:r>
            <a:r>
              <a:rPr b="1" spc="-10" dirty="0">
                <a:latin typeface="Calibri"/>
                <a:cs typeface="Calibri"/>
              </a:rPr>
              <a:t>obturator</a:t>
            </a:r>
            <a:r>
              <a:rPr b="1" spc="-135" dirty="0">
                <a:latin typeface="Calibri"/>
                <a:cs typeface="Calibri"/>
              </a:rPr>
              <a:t> </a:t>
            </a:r>
            <a:r>
              <a:rPr b="1" spc="-10" dirty="0">
                <a:latin typeface="Calibri"/>
                <a:cs typeface="Calibri"/>
              </a:rPr>
              <a:t>foramen</a:t>
            </a:r>
          </a:p>
        </p:txBody>
      </p:sp>
      <p:grpSp>
        <p:nvGrpSpPr>
          <p:cNvPr id="4" name="object 4"/>
          <p:cNvGrpSpPr/>
          <p:nvPr/>
        </p:nvGrpSpPr>
        <p:grpSpPr>
          <a:xfrm>
            <a:off x="6228588" y="632459"/>
            <a:ext cx="5516880" cy="5488305"/>
            <a:chOff x="6228588" y="632459"/>
            <a:chExt cx="5516880" cy="5488305"/>
          </a:xfrm>
        </p:grpSpPr>
        <p:sp>
          <p:nvSpPr>
            <p:cNvPr id="5" name="object 5"/>
            <p:cNvSpPr/>
            <p:nvPr/>
          </p:nvSpPr>
          <p:spPr>
            <a:xfrm>
              <a:off x="6234684" y="638555"/>
              <a:ext cx="5504815" cy="5476240"/>
            </a:xfrm>
            <a:custGeom>
              <a:avLst/>
              <a:gdLst/>
              <a:ahLst/>
              <a:cxnLst/>
              <a:rect l="l" t="t" r="r" b="b"/>
              <a:pathLst>
                <a:path w="5504815" h="5476240">
                  <a:moveTo>
                    <a:pt x="0" y="5475732"/>
                  </a:moveTo>
                  <a:lnTo>
                    <a:pt x="5504688" y="5475732"/>
                  </a:lnTo>
                  <a:lnTo>
                    <a:pt x="5504688" y="0"/>
                  </a:lnTo>
                  <a:lnTo>
                    <a:pt x="0" y="0"/>
                  </a:lnTo>
                  <a:lnTo>
                    <a:pt x="0" y="5475732"/>
                  </a:lnTo>
                  <a:close/>
                </a:path>
              </a:pathLst>
            </a:custGeom>
            <a:ln w="12192">
              <a:solidFill>
                <a:srgbClr val="EC7C3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7496555" y="1056131"/>
              <a:ext cx="2980944" cy="4640580"/>
            </a:xfrm>
            <a:prstGeom prst="rect">
              <a:avLst/>
            </a:prstGeom>
          </p:spPr>
        </p:pic>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2103" y="1749551"/>
            <a:ext cx="4718685" cy="0"/>
          </a:xfrm>
          <a:custGeom>
            <a:avLst/>
            <a:gdLst/>
            <a:ahLst/>
            <a:cxnLst/>
            <a:rect l="l" t="t" r="r" b="b"/>
            <a:pathLst>
              <a:path w="4718685">
                <a:moveTo>
                  <a:pt x="4718304" y="0"/>
                </a:moveTo>
                <a:lnTo>
                  <a:pt x="0" y="0"/>
                </a:lnTo>
              </a:path>
            </a:pathLst>
          </a:custGeom>
          <a:ln w="12192">
            <a:solidFill>
              <a:srgbClr val="EC7C30"/>
            </a:solidFill>
          </a:ln>
        </p:spPr>
        <p:txBody>
          <a:bodyPr wrap="square" lIns="0" tIns="0" rIns="0" bIns="0" rtlCol="0"/>
          <a:lstStyle/>
          <a:p>
            <a:endParaRPr/>
          </a:p>
        </p:txBody>
      </p:sp>
      <p:sp>
        <p:nvSpPr>
          <p:cNvPr id="3" name="object 3"/>
          <p:cNvSpPr txBox="1">
            <a:spLocks noGrp="1"/>
          </p:cNvSpPr>
          <p:nvPr>
            <p:ph type="title"/>
          </p:nvPr>
        </p:nvSpPr>
        <p:spPr>
          <a:xfrm>
            <a:off x="976680" y="1877060"/>
            <a:ext cx="4068445" cy="1988185"/>
          </a:xfrm>
          <a:prstGeom prst="rect">
            <a:avLst/>
          </a:prstGeom>
        </p:spPr>
        <p:txBody>
          <a:bodyPr vert="horz" wrap="square" lIns="0" tIns="54610" rIns="0" bIns="0" rtlCol="0">
            <a:spAutoFit/>
          </a:bodyPr>
          <a:lstStyle/>
          <a:p>
            <a:pPr marL="241300" marR="5080" indent="-228600">
              <a:lnSpc>
                <a:spcPct val="90000"/>
              </a:lnSpc>
              <a:spcBef>
                <a:spcPts val="430"/>
              </a:spcBef>
              <a:buClr>
                <a:srgbClr val="FF0000"/>
              </a:buClr>
              <a:buFont typeface="Courier New"/>
              <a:buChar char="o"/>
              <a:tabLst>
                <a:tab pos="241300" algn="l"/>
              </a:tabLst>
            </a:pPr>
            <a:r>
              <a:rPr sz="2800" b="1" dirty="0">
                <a:latin typeface="Calibri"/>
                <a:cs typeface="Calibri"/>
              </a:rPr>
              <a:t>The</a:t>
            </a:r>
            <a:r>
              <a:rPr sz="2800" b="1" spc="-70" dirty="0">
                <a:latin typeface="Calibri"/>
                <a:cs typeface="Calibri"/>
              </a:rPr>
              <a:t> </a:t>
            </a:r>
            <a:r>
              <a:rPr sz="2800" b="1" dirty="0">
                <a:latin typeface="Calibri"/>
                <a:cs typeface="Calibri"/>
              </a:rPr>
              <a:t>hernia</a:t>
            </a:r>
            <a:r>
              <a:rPr sz="2800" b="1" spc="-30" dirty="0">
                <a:latin typeface="Calibri"/>
                <a:cs typeface="Calibri"/>
              </a:rPr>
              <a:t> </a:t>
            </a:r>
            <a:r>
              <a:rPr sz="2800" b="1" dirty="0">
                <a:latin typeface="Calibri"/>
                <a:cs typeface="Calibri"/>
              </a:rPr>
              <a:t>can</a:t>
            </a:r>
            <a:r>
              <a:rPr sz="2800" b="1" spc="-65" dirty="0">
                <a:latin typeface="Calibri"/>
                <a:cs typeface="Calibri"/>
              </a:rPr>
              <a:t> </a:t>
            </a:r>
            <a:r>
              <a:rPr sz="2800" b="1" dirty="0">
                <a:latin typeface="Calibri"/>
                <a:cs typeface="Calibri"/>
              </a:rPr>
              <a:t>cause</a:t>
            </a:r>
            <a:r>
              <a:rPr sz="2800" b="1" spc="-55" dirty="0">
                <a:latin typeface="Calibri"/>
                <a:cs typeface="Calibri"/>
              </a:rPr>
              <a:t> </a:t>
            </a:r>
            <a:r>
              <a:rPr sz="2800" b="1" spc="-20" dirty="0">
                <a:latin typeface="Calibri"/>
                <a:cs typeface="Calibri"/>
              </a:rPr>
              <a:t>pain </a:t>
            </a:r>
            <a:r>
              <a:rPr sz="2800" b="1" dirty="0">
                <a:latin typeface="Calibri"/>
                <a:cs typeface="Calibri"/>
              </a:rPr>
              <a:t>along</a:t>
            </a:r>
            <a:r>
              <a:rPr sz="2800" b="1" spc="-85" dirty="0">
                <a:latin typeface="Calibri"/>
                <a:cs typeface="Calibri"/>
              </a:rPr>
              <a:t> </a:t>
            </a:r>
            <a:r>
              <a:rPr sz="2800" b="1" dirty="0">
                <a:latin typeface="Calibri"/>
                <a:cs typeface="Calibri"/>
              </a:rPr>
              <a:t>the</a:t>
            </a:r>
            <a:r>
              <a:rPr sz="2800" b="1" spc="-70" dirty="0">
                <a:latin typeface="Calibri"/>
                <a:cs typeface="Calibri"/>
              </a:rPr>
              <a:t> </a:t>
            </a:r>
            <a:r>
              <a:rPr sz="2800" b="1" spc="-10" dirty="0">
                <a:latin typeface="Calibri"/>
                <a:cs typeface="Calibri"/>
              </a:rPr>
              <a:t>obturator</a:t>
            </a:r>
            <a:r>
              <a:rPr sz="2800" b="1" spc="-75" dirty="0">
                <a:latin typeface="Calibri"/>
                <a:cs typeface="Calibri"/>
              </a:rPr>
              <a:t> </a:t>
            </a:r>
            <a:r>
              <a:rPr sz="2800" b="1" spc="-10" dirty="0">
                <a:latin typeface="Calibri"/>
                <a:cs typeface="Calibri"/>
              </a:rPr>
              <a:t>nerve </a:t>
            </a:r>
            <a:r>
              <a:rPr sz="2800" b="1" spc="-20" dirty="0">
                <a:latin typeface="Calibri"/>
                <a:cs typeface="Calibri"/>
              </a:rPr>
              <a:t>(mid-</a:t>
            </a:r>
            <a:r>
              <a:rPr sz="2800" b="1" dirty="0">
                <a:latin typeface="Calibri"/>
                <a:cs typeface="Calibri"/>
              </a:rPr>
              <a:t>anterior</a:t>
            </a:r>
            <a:r>
              <a:rPr sz="2800" b="1" spc="-120" dirty="0">
                <a:latin typeface="Calibri"/>
                <a:cs typeface="Calibri"/>
              </a:rPr>
              <a:t> </a:t>
            </a:r>
            <a:r>
              <a:rPr sz="2800" b="1" spc="-10" dirty="0">
                <a:latin typeface="Calibri"/>
                <a:cs typeface="Calibri"/>
              </a:rPr>
              <a:t>thigh), referred</a:t>
            </a:r>
            <a:r>
              <a:rPr sz="2800" b="1" spc="-45" dirty="0">
                <a:latin typeface="Calibri"/>
                <a:cs typeface="Calibri"/>
              </a:rPr>
              <a:t> </a:t>
            </a:r>
            <a:r>
              <a:rPr sz="2800" b="1" dirty="0">
                <a:latin typeface="Calibri"/>
                <a:cs typeface="Calibri"/>
              </a:rPr>
              <a:t>to</a:t>
            </a:r>
            <a:r>
              <a:rPr sz="2800" b="1" spc="-75" dirty="0">
                <a:latin typeface="Calibri"/>
                <a:cs typeface="Calibri"/>
              </a:rPr>
              <a:t> </a:t>
            </a:r>
            <a:r>
              <a:rPr sz="2800" b="1" dirty="0">
                <a:latin typeface="Calibri"/>
                <a:cs typeface="Calibri"/>
              </a:rPr>
              <a:t>as</a:t>
            </a:r>
            <a:r>
              <a:rPr sz="2800" b="1" spc="-65" dirty="0">
                <a:latin typeface="Calibri"/>
                <a:cs typeface="Calibri"/>
              </a:rPr>
              <a:t> </a:t>
            </a:r>
            <a:r>
              <a:rPr sz="2800" b="1" spc="-10" dirty="0">
                <a:latin typeface="Calibri"/>
                <a:cs typeface="Calibri"/>
              </a:rPr>
              <a:t>Howship- Romberg</a:t>
            </a:r>
            <a:r>
              <a:rPr sz="2800" b="1" spc="-120" dirty="0">
                <a:latin typeface="Calibri"/>
                <a:cs typeface="Calibri"/>
              </a:rPr>
              <a:t> </a:t>
            </a:r>
            <a:r>
              <a:rPr sz="2800" b="1" spc="-10" dirty="0">
                <a:latin typeface="Calibri"/>
                <a:cs typeface="Calibri"/>
              </a:rPr>
              <a:t>sign.</a:t>
            </a:r>
            <a:endParaRPr sz="2800">
              <a:latin typeface="Calibri"/>
              <a:cs typeface="Calibri"/>
            </a:endParaRPr>
          </a:p>
        </p:txBody>
      </p:sp>
      <p:sp>
        <p:nvSpPr>
          <p:cNvPr id="4" name="object 4"/>
          <p:cNvSpPr/>
          <p:nvPr/>
        </p:nvSpPr>
        <p:spPr>
          <a:xfrm>
            <a:off x="833627" y="5707379"/>
            <a:ext cx="4714240" cy="0"/>
          </a:xfrm>
          <a:custGeom>
            <a:avLst/>
            <a:gdLst/>
            <a:ahLst/>
            <a:cxnLst/>
            <a:rect l="l" t="t" r="r" b="b"/>
            <a:pathLst>
              <a:path w="4714240">
                <a:moveTo>
                  <a:pt x="4713986" y="0"/>
                </a:moveTo>
                <a:lnTo>
                  <a:pt x="0" y="0"/>
                </a:lnTo>
              </a:path>
            </a:pathLst>
          </a:custGeom>
          <a:ln w="12192">
            <a:solidFill>
              <a:srgbClr val="EC7C3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6525768" y="103630"/>
            <a:ext cx="5666232" cy="665073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grpSp>
        <p:nvGrpSpPr>
          <p:cNvPr id="4" name="object 4"/>
          <p:cNvGrpSpPr/>
          <p:nvPr/>
        </p:nvGrpSpPr>
        <p:grpSpPr>
          <a:xfrm>
            <a:off x="7289292" y="3668267"/>
            <a:ext cx="3343910" cy="3190240"/>
            <a:chOff x="7289292" y="3668267"/>
            <a:chExt cx="3343910" cy="3190240"/>
          </a:xfrm>
        </p:grpSpPr>
        <p:sp>
          <p:nvSpPr>
            <p:cNvPr id="5" name="object 5"/>
            <p:cNvSpPr/>
            <p:nvPr/>
          </p:nvSpPr>
          <p:spPr>
            <a:xfrm>
              <a:off x="7604760" y="6115811"/>
              <a:ext cx="1865630" cy="742315"/>
            </a:xfrm>
            <a:custGeom>
              <a:avLst/>
              <a:gdLst/>
              <a:ahLst/>
              <a:cxnLst/>
              <a:rect l="l" t="t" r="r" b="b"/>
              <a:pathLst>
                <a:path w="1865629" h="742315">
                  <a:moveTo>
                    <a:pt x="1865376" y="742188"/>
                  </a:moveTo>
                  <a:lnTo>
                    <a:pt x="1118616" y="0"/>
                  </a:lnTo>
                  <a:lnTo>
                    <a:pt x="593090" y="522300"/>
                  </a:lnTo>
                  <a:lnTo>
                    <a:pt x="406908" y="336804"/>
                  </a:lnTo>
                  <a:lnTo>
                    <a:pt x="0" y="742188"/>
                  </a:lnTo>
                  <a:lnTo>
                    <a:pt x="371856" y="742188"/>
                  </a:lnTo>
                  <a:lnTo>
                    <a:pt x="813816" y="742188"/>
                  </a:lnTo>
                  <a:lnTo>
                    <a:pt x="1865376" y="742188"/>
                  </a:lnTo>
                  <a:close/>
                </a:path>
              </a:pathLst>
            </a:custGeom>
            <a:solidFill>
              <a:srgbClr val="4471C4">
                <a:alpha val="30195"/>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7289292" y="3668267"/>
              <a:ext cx="3343655" cy="2546604"/>
            </a:xfrm>
            <a:prstGeom prst="rect">
              <a:avLst/>
            </a:prstGeom>
          </p:spPr>
        </p:pic>
      </p:grpSp>
      <p:sp>
        <p:nvSpPr>
          <p:cNvPr id="7" name="object 7"/>
          <p:cNvSpPr txBox="1">
            <a:spLocks noGrp="1"/>
          </p:cNvSpPr>
          <p:nvPr>
            <p:ph type="title"/>
          </p:nvPr>
        </p:nvSpPr>
        <p:spPr>
          <a:xfrm>
            <a:off x="1481327" y="1639823"/>
            <a:ext cx="5410200" cy="1651000"/>
          </a:xfrm>
          <a:prstGeom prst="rect">
            <a:avLst/>
          </a:prstGeom>
          <a:solidFill>
            <a:srgbClr val="4471C4"/>
          </a:solidFill>
        </p:spPr>
        <p:txBody>
          <a:bodyPr vert="horz" wrap="square" lIns="0" tIns="258445" rIns="0" bIns="0" rtlCol="0">
            <a:spAutoFit/>
          </a:bodyPr>
          <a:lstStyle/>
          <a:p>
            <a:pPr marL="777240" marR="770255" indent="208279">
              <a:lnSpc>
                <a:spcPts val="4280"/>
              </a:lnSpc>
              <a:spcBef>
                <a:spcPts val="2035"/>
              </a:spcBef>
            </a:pPr>
            <a:r>
              <a:rPr sz="3900" dirty="0">
                <a:latin typeface="Calibri"/>
                <a:cs typeface="Calibri"/>
              </a:rPr>
              <a:t>Usually</a:t>
            </a:r>
            <a:r>
              <a:rPr sz="3900" spc="-50" dirty="0">
                <a:latin typeface="Calibri"/>
                <a:cs typeface="Calibri"/>
              </a:rPr>
              <a:t> </a:t>
            </a:r>
            <a:r>
              <a:rPr sz="3900" dirty="0">
                <a:latin typeface="Calibri"/>
                <a:cs typeface="Calibri"/>
              </a:rPr>
              <a:t>in</a:t>
            </a:r>
            <a:r>
              <a:rPr sz="3900" spc="-40" dirty="0">
                <a:latin typeface="Calibri"/>
                <a:cs typeface="Calibri"/>
              </a:rPr>
              <a:t> </a:t>
            </a:r>
            <a:r>
              <a:rPr sz="3900" spc="-10" dirty="0">
                <a:latin typeface="Calibri"/>
                <a:cs typeface="Calibri"/>
              </a:rPr>
              <a:t>elderly debilitated</a:t>
            </a:r>
            <a:r>
              <a:rPr sz="3900" spc="-145" dirty="0">
                <a:latin typeface="Calibri"/>
                <a:cs typeface="Calibri"/>
              </a:rPr>
              <a:t> </a:t>
            </a:r>
            <a:r>
              <a:rPr sz="3900" spc="-10" dirty="0">
                <a:latin typeface="Calibri"/>
                <a:cs typeface="Calibri"/>
              </a:rPr>
              <a:t>females</a:t>
            </a:r>
            <a:endParaRPr sz="3900">
              <a:latin typeface="Calibri"/>
              <a:cs typeface="Calibri"/>
            </a:endParaRPr>
          </a:p>
        </p:txBody>
      </p:sp>
      <p:sp>
        <p:nvSpPr>
          <p:cNvPr id="8" name="object 8"/>
          <p:cNvSpPr txBox="1"/>
          <p:nvPr/>
        </p:nvSpPr>
        <p:spPr>
          <a:xfrm>
            <a:off x="1481327" y="3966971"/>
            <a:ext cx="5410200" cy="1651000"/>
          </a:xfrm>
          <a:prstGeom prst="rect">
            <a:avLst/>
          </a:prstGeom>
          <a:solidFill>
            <a:srgbClr val="4471C4"/>
          </a:solidFill>
        </p:spPr>
        <p:txBody>
          <a:bodyPr vert="horz" wrap="square" lIns="0" tIns="258445" rIns="0" bIns="0" rtlCol="0">
            <a:spAutoFit/>
          </a:bodyPr>
          <a:lstStyle/>
          <a:p>
            <a:pPr marL="92710" marR="72390" indent="-15240">
              <a:lnSpc>
                <a:spcPts val="4280"/>
              </a:lnSpc>
              <a:spcBef>
                <a:spcPts val="2035"/>
              </a:spcBef>
            </a:pPr>
            <a:r>
              <a:rPr sz="3900" dirty="0">
                <a:solidFill>
                  <a:srgbClr val="FFFFFF"/>
                </a:solidFill>
                <a:latin typeface="Calibri"/>
                <a:cs typeface="Calibri"/>
              </a:rPr>
              <a:t>It</a:t>
            </a:r>
            <a:r>
              <a:rPr sz="3900" spc="-55" dirty="0">
                <a:solidFill>
                  <a:srgbClr val="FFFFFF"/>
                </a:solidFill>
                <a:latin typeface="Calibri"/>
                <a:cs typeface="Calibri"/>
              </a:rPr>
              <a:t> </a:t>
            </a:r>
            <a:r>
              <a:rPr sz="3900" dirty="0">
                <a:solidFill>
                  <a:srgbClr val="FFFFFF"/>
                </a:solidFill>
                <a:latin typeface="Calibri"/>
                <a:cs typeface="Calibri"/>
              </a:rPr>
              <a:t>presents</a:t>
            </a:r>
            <a:r>
              <a:rPr sz="3900" spc="-55" dirty="0">
                <a:solidFill>
                  <a:srgbClr val="FFFFFF"/>
                </a:solidFill>
                <a:latin typeface="Calibri"/>
                <a:cs typeface="Calibri"/>
              </a:rPr>
              <a:t> </a:t>
            </a:r>
            <a:r>
              <a:rPr sz="3900" dirty="0">
                <a:solidFill>
                  <a:srgbClr val="FFFFFF"/>
                </a:solidFill>
                <a:latin typeface="Calibri"/>
                <a:cs typeface="Calibri"/>
              </a:rPr>
              <a:t>as</a:t>
            </a:r>
            <a:r>
              <a:rPr sz="3900" spc="-55" dirty="0">
                <a:solidFill>
                  <a:srgbClr val="FFFFFF"/>
                </a:solidFill>
                <a:latin typeface="Calibri"/>
                <a:cs typeface="Calibri"/>
              </a:rPr>
              <a:t> </a:t>
            </a:r>
            <a:r>
              <a:rPr sz="3900" dirty="0">
                <a:solidFill>
                  <a:srgbClr val="FFFFFF"/>
                </a:solidFill>
                <a:latin typeface="Calibri"/>
                <a:cs typeface="Calibri"/>
              </a:rPr>
              <a:t>an</a:t>
            </a:r>
            <a:r>
              <a:rPr sz="3900" spc="-55" dirty="0">
                <a:solidFill>
                  <a:srgbClr val="FFFFFF"/>
                </a:solidFill>
                <a:latin typeface="Calibri"/>
                <a:cs typeface="Calibri"/>
              </a:rPr>
              <a:t> </a:t>
            </a:r>
            <a:r>
              <a:rPr sz="3900" spc="-10" dirty="0">
                <a:solidFill>
                  <a:srgbClr val="FFFFFF"/>
                </a:solidFill>
                <a:latin typeface="Calibri"/>
                <a:cs typeface="Calibri"/>
              </a:rPr>
              <a:t>intestinal obstruction</a:t>
            </a:r>
            <a:r>
              <a:rPr sz="3900" spc="-155" dirty="0">
                <a:solidFill>
                  <a:srgbClr val="FFFFFF"/>
                </a:solidFill>
                <a:latin typeface="Calibri"/>
                <a:cs typeface="Calibri"/>
              </a:rPr>
              <a:t> </a:t>
            </a:r>
            <a:r>
              <a:rPr sz="3900" dirty="0">
                <a:solidFill>
                  <a:srgbClr val="FFFFFF"/>
                </a:solidFill>
                <a:latin typeface="Calibri"/>
                <a:cs typeface="Calibri"/>
              </a:rPr>
              <a:t>for</a:t>
            </a:r>
            <a:r>
              <a:rPr sz="3900" spc="-145" dirty="0">
                <a:solidFill>
                  <a:srgbClr val="FFFFFF"/>
                </a:solidFill>
                <a:latin typeface="Calibri"/>
                <a:cs typeface="Calibri"/>
              </a:rPr>
              <a:t> </a:t>
            </a:r>
            <a:r>
              <a:rPr sz="3900" spc="-10" dirty="0">
                <a:solidFill>
                  <a:srgbClr val="FFFFFF"/>
                </a:solidFill>
                <a:latin typeface="Calibri"/>
                <a:cs typeface="Calibri"/>
              </a:rPr>
              <a:t>evaluation</a:t>
            </a:r>
            <a:endParaRPr sz="3900">
              <a:latin typeface="Calibri"/>
              <a:cs typeface="Calibri"/>
            </a:endParaRPr>
          </a:p>
        </p:txBody>
      </p:sp>
      <p:pic>
        <p:nvPicPr>
          <p:cNvPr id="9" name="object 9"/>
          <p:cNvPicPr/>
          <p:nvPr/>
        </p:nvPicPr>
        <p:blipFill>
          <a:blip r:embed="rId3" cstate="print"/>
          <a:stretch>
            <a:fillRect/>
          </a:stretch>
        </p:blipFill>
        <p:spPr>
          <a:xfrm>
            <a:off x="7210043" y="643127"/>
            <a:ext cx="3502152" cy="2785872"/>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244" y="2801111"/>
            <a:ext cx="4917185" cy="1392174"/>
          </a:xfrm>
          <a:prstGeom prst="rect">
            <a:avLst/>
          </a:prstGeom>
        </p:spPr>
      </p:pic>
      <p:sp>
        <p:nvSpPr>
          <p:cNvPr id="3" name="object 3"/>
          <p:cNvSpPr txBox="1">
            <a:spLocks noGrp="1"/>
          </p:cNvSpPr>
          <p:nvPr>
            <p:ph type="ctrTitle"/>
          </p:nvPr>
        </p:nvSpPr>
        <p:spPr>
          <a:prstGeom prst="rect">
            <a:avLst/>
          </a:prstGeom>
        </p:spPr>
        <p:txBody>
          <a:bodyPr vert="horz" wrap="square" lIns="0" tIns="1447165" rIns="0" bIns="0" rtlCol="0">
            <a:spAutoFit/>
          </a:bodyPr>
          <a:lstStyle/>
          <a:p>
            <a:pPr marL="12700">
              <a:lnSpc>
                <a:spcPct val="100000"/>
              </a:lnSpc>
              <a:spcBef>
                <a:spcPts val="105"/>
              </a:spcBef>
            </a:pPr>
            <a:r>
              <a:rPr sz="5000" spc="-20" dirty="0"/>
              <a:t>Lumbar</a:t>
            </a:r>
            <a:r>
              <a:rPr sz="5000" spc="-245" dirty="0"/>
              <a:t> </a:t>
            </a:r>
            <a:r>
              <a:rPr sz="5000" spc="-25" dirty="0"/>
              <a:t>Hernias</a:t>
            </a:r>
            <a:endParaRPr sz="5000"/>
          </a:p>
        </p:txBody>
      </p:sp>
      <p:sp>
        <p:nvSpPr>
          <p:cNvPr id="4" name="object 4"/>
          <p:cNvSpPr txBox="1">
            <a:spLocks noGrp="1"/>
          </p:cNvSpPr>
          <p:nvPr>
            <p:ph type="subTitle" idx="4"/>
          </p:nvPr>
        </p:nvSpPr>
        <p:spPr>
          <a:prstGeom prst="rect">
            <a:avLst/>
          </a:prstGeom>
        </p:spPr>
        <p:txBody>
          <a:bodyPr vert="horz" wrap="square" lIns="0" tIns="113665" rIns="0" bIns="0" rtlCol="0">
            <a:spAutoFit/>
          </a:bodyPr>
          <a:lstStyle/>
          <a:p>
            <a:pPr marL="12700" marR="5080">
              <a:lnSpc>
                <a:spcPts val="3020"/>
              </a:lnSpc>
              <a:spcBef>
                <a:spcPts val="480"/>
              </a:spcBef>
            </a:pPr>
            <a:r>
              <a:rPr dirty="0"/>
              <a:t>Occur</a:t>
            </a:r>
            <a:r>
              <a:rPr spc="-45" dirty="0"/>
              <a:t> </a:t>
            </a:r>
            <a:r>
              <a:rPr dirty="0"/>
              <a:t>on</a:t>
            </a:r>
            <a:r>
              <a:rPr spc="-45" dirty="0"/>
              <a:t> </a:t>
            </a:r>
            <a:r>
              <a:rPr dirty="0"/>
              <a:t>the</a:t>
            </a:r>
            <a:r>
              <a:rPr spc="-45" dirty="0"/>
              <a:t> </a:t>
            </a:r>
            <a:r>
              <a:rPr dirty="0"/>
              <a:t>flank</a:t>
            </a:r>
            <a:r>
              <a:rPr spc="-45" dirty="0"/>
              <a:t> </a:t>
            </a:r>
            <a:r>
              <a:rPr dirty="0"/>
              <a:t>and</a:t>
            </a:r>
            <a:r>
              <a:rPr spc="-45" dirty="0"/>
              <a:t> </a:t>
            </a:r>
            <a:r>
              <a:rPr dirty="0"/>
              <a:t>are</a:t>
            </a:r>
            <a:r>
              <a:rPr spc="-55" dirty="0"/>
              <a:t> </a:t>
            </a:r>
            <a:r>
              <a:rPr dirty="0"/>
              <a:t>seen</a:t>
            </a:r>
            <a:r>
              <a:rPr spc="-45" dirty="0"/>
              <a:t> </a:t>
            </a:r>
            <a:r>
              <a:rPr spc="-25" dirty="0"/>
              <a:t>in </a:t>
            </a:r>
            <a:r>
              <a:rPr dirty="0"/>
              <a:t>the</a:t>
            </a:r>
            <a:r>
              <a:rPr spc="-85" dirty="0"/>
              <a:t> </a:t>
            </a:r>
            <a:r>
              <a:rPr dirty="0"/>
              <a:t>superior</a:t>
            </a:r>
            <a:r>
              <a:rPr spc="-50" dirty="0"/>
              <a:t> </a:t>
            </a:r>
            <a:r>
              <a:rPr spc="-10" dirty="0"/>
              <a:t>(Grynfeltt's)</a:t>
            </a:r>
            <a:r>
              <a:rPr spc="-70" dirty="0"/>
              <a:t> </a:t>
            </a:r>
            <a:r>
              <a:rPr spc="-25" dirty="0"/>
              <a:t>and </a:t>
            </a:r>
            <a:r>
              <a:rPr dirty="0"/>
              <a:t>inferior</a:t>
            </a:r>
            <a:r>
              <a:rPr spc="-155" dirty="0"/>
              <a:t> </a:t>
            </a:r>
            <a:r>
              <a:rPr dirty="0"/>
              <a:t>(Petit's)</a:t>
            </a:r>
            <a:r>
              <a:rPr spc="-145" dirty="0"/>
              <a:t> </a:t>
            </a:r>
            <a:r>
              <a:rPr spc="-10" dirty="0"/>
              <a:t>triangles</a:t>
            </a:r>
          </a:p>
        </p:txBody>
      </p:sp>
      <p:grpSp>
        <p:nvGrpSpPr>
          <p:cNvPr id="5" name="object 5"/>
          <p:cNvGrpSpPr/>
          <p:nvPr/>
        </p:nvGrpSpPr>
        <p:grpSpPr>
          <a:xfrm>
            <a:off x="6228588" y="632459"/>
            <a:ext cx="5516880" cy="5488305"/>
            <a:chOff x="6228588" y="632459"/>
            <a:chExt cx="5516880" cy="5488305"/>
          </a:xfrm>
        </p:grpSpPr>
        <p:sp>
          <p:nvSpPr>
            <p:cNvPr id="6" name="object 6"/>
            <p:cNvSpPr/>
            <p:nvPr/>
          </p:nvSpPr>
          <p:spPr>
            <a:xfrm>
              <a:off x="6234684" y="638555"/>
              <a:ext cx="5504815" cy="5476240"/>
            </a:xfrm>
            <a:custGeom>
              <a:avLst/>
              <a:gdLst/>
              <a:ahLst/>
              <a:cxnLst/>
              <a:rect l="l" t="t" r="r" b="b"/>
              <a:pathLst>
                <a:path w="5504815" h="5476240">
                  <a:moveTo>
                    <a:pt x="0" y="5475732"/>
                  </a:moveTo>
                  <a:lnTo>
                    <a:pt x="5504688" y="5475732"/>
                  </a:lnTo>
                  <a:lnTo>
                    <a:pt x="5504688" y="0"/>
                  </a:lnTo>
                  <a:lnTo>
                    <a:pt x="0" y="0"/>
                  </a:lnTo>
                  <a:lnTo>
                    <a:pt x="0" y="5475732"/>
                  </a:lnTo>
                  <a:close/>
                </a:path>
              </a:pathLst>
            </a:custGeom>
            <a:ln w="12192">
              <a:solidFill>
                <a:srgbClr val="EC7C3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583679" y="1298353"/>
              <a:ext cx="4801066" cy="4149644"/>
            </a:xfrm>
            <a:prstGeom prst="rect">
              <a:avLst/>
            </a:prstGeom>
          </p:spPr>
        </p:pic>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7516" y="2948762"/>
            <a:ext cx="4108450" cy="788670"/>
          </a:xfrm>
          <a:prstGeom prst="rect">
            <a:avLst/>
          </a:prstGeom>
        </p:spPr>
        <p:txBody>
          <a:bodyPr vert="horz" wrap="square" lIns="0" tIns="13335" rIns="0" bIns="0" rtlCol="0">
            <a:spAutoFit/>
          </a:bodyPr>
          <a:lstStyle/>
          <a:p>
            <a:pPr marL="12700">
              <a:lnSpc>
                <a:spcPct val="100000"/>
              </a:lnSpc>
              <a:spcBef>
                <a:spcPts val="105"/>
              </a:spcBef>
            </a:pPr>
            <a:r>
              <a:rPr sz="5000" spc="-35" dirty="0">
                <a:solidFill>
                  <a:srgbClr val="FFFFFF"/>
                </a:solidFill>
                <a:latin typeface="Calibri Light"/>
                <a:cs typeface="Calibri Light"/>
              </a:rPr>
              <a:t>Perineal</a:t>
            </a:r>
            <a:r>
              <a:rPr sz="5000" spc="-229" dirty="0">
                <a:solidFill>
                  <a:srgbClr val="FFFFFF"/>
                </a:solidFill>
                <a:latin typeface="Calibri Light"/>
                <a:cs typeface="Calibri Light"/>
              </a:rPr>
              <a:t> </a:t>
            </a:r>
            <a:r>
              <a:rPr sz="5000" spc="-10" dirty="0">
                <a:solidFill>
                  <a:srgbClr val="FFFFFF"/>
                </a:solidFill>
                <a:latin typeface="Calibri Light"/>
                <a:cs typeface="Calibri Light"/>
              </a:rPr>
              <a:t>Hernias</a:t>
            </a:r>
            <a:endParaRPr sz="5000">
              <a:latin typeface="Calibri Light"/>
              <a:cs typeface="Calibri Light"/>
            </a:endParaRPr>
          </a:p>
        </p:txBody>
      </p:sp>
      <p:sp>
        <p:nvSpPr>
          <p:cNvPr id="3" name="object 3"/>
          <p:cNvSpPr txBox="1">
            <a:spLocks noGrp="1"/>
          </p:cNvSpPr>
          <p:nvPr>
            <p:ph type="subTitle" idx="4"/>
          </p:nvPr>
        </p:nvSpPr>
        <p:spPr>
          <a:prstGeom prst="rect">
            <a:avLst/>
          </a:prstGeom>
        </p:spPr>
        <p:txBody>
          <a:bodyPr vert="horz" wrap="square" lIns="0" tIns="113665" rIns="0" bIns="0" rtlCol="0">
            <a:spAutoFit/>
          </a:bodyPr>
          <a:lstStyle/>
          <a:p>
            <a:pPr marL="12700" marR="5080">
              <a:lnSpc>
                <a:spcPts val="3020"/>
              </a:lnSpc>
              <a:spcBef>
                <a:spcPts val="480"/>
              </a:spcBef>
            </a:pPr>
            <a:r>
              <a:rPr b="1" dirty="0">
                <a:latin typeface="Calibri"/>
                <a:cs typeface="Calibri"/>
              </a:rPr>
              <a:t>Occur</a:t>
            </a:r>
            <a:r>
              <a:rPr b="1" spc="-65" dirty="0">
                <a:latin typeface="Calibri"/>
                <a:cs typeface="Calibri"/>
              </a:rPr>
              <a:t> </a:t>
            </a:r>
            <a:r>
              <a:rPr b="1" dirty="0">
                <a:latin typeface="Calibri"/>
                <a:cs typeface="Calibri"/>
              </a:rPr>
              <a:t>in</a:t>
            </a:r>
            <a:r>
              <a:rPr b="1" spc="-65" dirty="0">
                <a:latin typeface="Calibri"/>
                <a:cs typeface="Calibri"/>
              </a:rPr>
              <a:t> </a:t>
            </a:r>
            <a:r>
              <a:rPr b="1" dirty="0">
                <a:latin typeface="Calibri"/>
                <a:cs typeface="Calibri"/>
              </a:rPr>
              <a:t>the</a:t>
            </a:r>
            <a:r>
              <a:rPr b="1" spc="-55" dirty="0">
                <a:latin typeface="Calibri"/>
                <a:cs typeface="Calibri"/>
              </a:rPr>
              <a:t> </a:t>
            </a:r>
            <a:r>
              <a:rPr b="1" dirty="0">
                <a:latin typeface="Calibri"/>
                <a:cs typeface="Calibri"/>
              </a:rPr>
              <a:t>pelvic</a:t>
            </a:r>
            <a:r>
              <a:rPr b="1" spc="-45" dirty="0">
                <a:latin typeface="Calibri"/>
                <a:cs typeface="Calibri"/>
              </a:rPr>
              <a:t> </a:t>
            </a:r>
            <a:r>
              <a:rPr b="1" dirty="0">
                <a:latin typeface="Calibri"/>
                <a:cs typeface="Calibri"/>
              </a:rPr>
              <a:t>floor</a:t>
            </a:r>
            <a:r>
              <a:rPr b="1" spc="-60" dirty="0">
                <a:latin typeface="Calibri"/>
                <a:cs typeface="Calibri"/>
              </a:rPr>
              <a:t> </a:t>
            </a:r>
            <a:r>
              <a:rPr b="1" spc="-10" dirty="0">
                <a:latin typeface="Calibri"/>
                <a:cs typeface="Calibri"/>
              </a:rPr>
              <a:t>usually </a:t>
            </a:r>
            <a:r>
              <a:rPr b="1" dirty="0">
                <a:latin typeface="Calibri"/>
                <a:cs typeface="Calibri"/>
              </a:rPr>
              <a:t>after</a:t>
            </a:r>
            <a:r>
              <a:rPr b="1" spc="-90" dirty="0">
                <a:latin typeface="Calibri"/>
                <a:cs typeface="Calibri"/>
              </a:rPr>
              <a:t> </a:t>
            </a:r>
            <a:r>
              <a:rPr b="1" dirty="0">
                <a:latin typeface="Calibri"/>
                <a:cs typeface="Calibri"/>
              </a:rPr>
              <a:t>surgical</a:t>
            </a:r>
            <a:r>
              <a:rPr b="1" spc="-95" dirty="0">
                <a:latin typeface="Calibri"/>
                <a:cs typeface="Calibri"/>
              </a:rPr>
              <a:t> </a:t>
            </a:r>
            <a:r>
              <a:rPr b="1" spc="-10" dirty="0">
                <a:latin typeface="Calibri"/>
                <a:cs typeface="Calibri"/>
              </a:rPr>
              <a:t>procedures</a:t>
            </a:r>
            <a:r>
              <a:rPr b="1" spc="-90" dirty="0">
                <a:latin typeface="Calibri"/>
                <a:cs typeface="Calibri"/>
              </a:rPr>
              <a:t> </a:t>
            </a:r>
            <a:r>
              <a:rPr b="1" dirty="0">
                <a:latin typeface="Calibri"/>
                <a:cs typeface="Calibri"/>
              </a:rPr>
              <a:t>such</a:t>
            </a:r>
            <a:r>
              <a:rPr b="1" spc="-100" dirty="0">
                <a:latin typeface="Calibri"/>
                <a:cs typeface="Calibri"/>
              </a:rPr>
              <a:t> </a:t>
            </a:r>
            <a:r>
              <a:rPr b="1" spc="-25" dirty="0">
                <a:latin typeface="Calibri"/>
                <a:cs typeface="Calibri"/>
              </a:rPr>
              <a:t>as </a:t>
            </a:r>
            <a:r>
              <a:rPr b="1" dirty="0">
                <a:latin typeface="Calibri"/>
                <a:cs typeface="Calibri"/>
              </a:rPr>
              <a:t>an</a:t>
            </a:r>
            <a:r>
              <a:rPr b="1" spc="-85" dirty="0">
                <a:latin typeface="Calibri"/>
                <a:cs typeface="Calibri"/>
              </a:rPr>
              <a:t> </a:t>
            </a:r>
            <a:r>
              <a:rPr b="1" dirty="0">
                <a:latin typeface="Calibri"/>
                <a:cs typeface="Calibri"/>
              </a:rPr>
              <a:t>abdominoperineal</a:t>
            </a:r>
            <a:r>
              <a:rPr b="1" spc="-55" dirty="0">
                <a:latin typeface="Calibri"/>
                <a:cs typeface="Calibri"/>
              </a:rPr>
              <a:t> </a:t>
            </a:r>
            <a:r>
              <a:rPr b="1" spc="-10" dirty="0">
                <a:latin typeface="Calibri"/>
                <a:cs typeface="Calibri"/>
              </a:rPr>
              <a:t>resection</a:t>
            </a:r>
          </a:p>
        </p:txBody>
      </p:sp>
      <p:grpSp>
        <p:nvGrpSpPr>
          <p:cNvPr id="4" name="object 4"/>
          <p:cNvGrpSpPr/>
          <p:nvPr/>
        </p:nvGrpSpPr>
        <p:grpSpPr>
          <a:xfrm>
            <a:off x="6228588" y="632459"/>
            <a:ext cx="5516880" cy="5488305"/>
            <a:chOff x="6228588" y="632459"/>
            <a:chExt cx="5516880" cy="5488305"/>
          </a:xfrm>
        </p:grpSpPr>
        <p:sp>
          <p:nvSpPr>
            <p:cNvPr id="5" name="object 5"/>
            <p:cNvSpPr/>
            <p:nvPr/>
          </p:nvSpPr>
          <p:spPr>
            <a:xfrm>
              <a:off x="6234684" y="638555"/>
              <a:ext cx="5504815" cy="5476240"/>
            </a:xfrm>
            <a:custGeom>
              <a:avLst/>
              <a:gdLst/>
              <a:ahLst/>
              <a:cxnLst/>
              <a:rect l="l" t="t" r="r" b="b"/>
              <a:pathLst>
                <a:path w="5504815" h="5476240">
                  <a:moveTo>
                    <a:pt x="0" y="5475732"/>
                  </a:moveTo>
                  <a:lnTo>
                    <a:pt x="5504688" y="5475732"/>
                  </a:lnTo>
                  <a:lnTo>
                    <a:pt x="5504688" y="0"/>
                  </a:lnTo>
                  <a:lnTo>
                    <a:pt x="0" y="0"/>
                  </a:lnTo>
                  <a:lnTo>
                    <a:pt x="0" y="5475732"/>
                  </a:lnTo>
                  <a:close/>
                </a:path>
              </a:pathLst>
            </a:custGeom>
            <a:ln w="12192">
              <a:solidFill>
                <a:srgbClr val="EC7C3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6583679" y="1249681"/>
              <a:ext cx="4797959" cy="4246809"/>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grpSp>
        <p:nvGrpSpPr>
          <p:cNvPr id="4" name="object 4"/>
          <p:cNvGrpSpPr/>
          <p:nvPr/>
        </p:nvGrpSpPr>
        <p:grpSpPr>
          <a:xfrm>
            <a:off x="6377940" y="643127"/>
            <a:ext cx="4759960" cy="6215380"/>
            <a:chOff x="6377940" y="643127"/>
            <a:chExt cx="4759960" cy="6215380"/>
          </a:xfrm>
        </p:grpSpPr>
        <p:sp>
          <p:nvSpPr>
            <p:cNvPr id="5" name="object 5"/>
            <p:cNvSpPr/>
            <p:nvPr/>
          </p:nvSpPr>
          <p:spPr>
            <a:xfrm>
              <a:off x="7604760" y="6115811"/>
              <a:ext cx="1865630" cy="742315"/>
            </a:xfrm>
            <a:custGeom>
              <a:avLst/>
              <a:gdLst/>
              <a:ahLst/>
              <a:cxnLst/>
              <a:rect l="l" t="t" r="r" b="b"/>
              <a:pathLst>
                <a:path w="1865629" h="742315">
                  <a:moveTo>
                    <a:pt x="1865376" y="742188"/>
                  </a:moveTo>
                  <a:lnTo>
                    <a:pt x="1118616" y="0"/>
                  </a:lnTo>
                  <a:lnTo>
                    <a:pt x="593090" y="522300"/>
                  </a:lnTo>
                  <a:lnTo>
                    <a:pt x="406908" y="336804"/>
                  </a:lnTo>
                  <a:lnTo>
                    <a:pt x="0" y="742188"/>
                  </a:lnTo>
                  <a:lnTo>
                    <a:pt x="371856" y="742188"/>
                  </a:lnTo>
                  <a:lnTo>
                    <a:pt x="813816" y="742188"/>
                  </a:lnTo>
                  <a:lnTo>
                    <a:pt x="1865376" y="742188"/>
                  </a:lnTo>
                  <a:close/>
                </a:path>
              </a:pathLst>
            </a:custGeom>
            <a:solidFill>
              <a:srgbClr val="4471C4">
                <a:alpha val="30195"/>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6377940" y="643127"/>
              <a:ext cx="4759452" cy="5486400"/>
            </a:xfrm>
            <a:prstGeom prst="rect">
              <a:avLst/>
            </a:prstGeom>
          </p:spPr>
        </p:pic>
      </p:grpSp>
      <p:sp>
        <p:nvSpPr>
          <p:cNvPr id="7" name="object 7"/>
          <p:cNvSpPr txBox="1"/>
          <p:nvPr/>
        </p:nvSpPr>
        <p:spPr>
          <a:xfrm>
            <a:off x="1133347" y="1572894"/>
            <a:ext cx="4943475" cy="877569"/>
          </a:xfrm>
          <a:prstGeom prst="rect">
            <a:avLst/>
          </a:prstGeom>
        </p:spPr>
        <p:txBody>
          <a:bodyPr vert="horz" wrap="square" lIns="0" tIns="62865" rIns="0" bIns="0" rtlCol="0">
            <a:spAutoFit/>
          </a:bodyPr>
          <a:lstStyle/>
          <a:p>
            <a:pPr marL="253365" marR="5080" indent="-241300">
              <a:lnSpc>
                <a:spcPts val="3180"/>
              </a:lnSpc>
              <a:spcBef>
                <a:spcPts val="495"/>
              </a:spcBef>
              <a:buFont typeface="Arial MT"/>
              <a:buChar char="•"/>
              <a:tabLst>
                <a:tab pos="253365" algn="l"/>
              </a:tabLst>
            </a:pPr>
            <a:r>
              <a:rPr sz="2950" dirty="0">
                <a:latin typeface="Calibri"/>
                <a:cs typeface="Calibri"/>
              </a:rPr>
              <a:t>Lower</a:t>
            </a:r>
            <a:r>
              <a:rPr sz="2950" spc="-80" dirty="0">
                <a:latin typeface="Calibri"/>
                <a:cs typeface="Calibri"/>
              </a:rPr>
              <a:t> </a:t>
            </a:r>
            <a:r>
              <a:rPr sz="2950" dirty="0">
                <a:latin typeface="Calibri"/>
                <a:cs typeface="Calibri"/>
              </a:rPr>
              <a:t>in</a:t>
            </a:r>
            <a:r>
              <a:rPr sz="2950" spc="-80" dirty="0">
                <a:latin typeface="Calibri"/>
                <a:cs typeface="Calibri"/>
              </a:rPr>
              <a:t> </a:t>
            </a:r>
            <a:r>
              <a:rPr sz="2950" dirty="0">
                <a:latin typeface="Calibri"/>
                <a:cs typeface="Calibri"/>
              </a:rPr>
              <a:t>the</a:t>
            </a:r>
            <a:r>
              <a:rPr sz="2950" spc="-75" dirty="0">
                <a:latin typeface="Calibri"/>
                <a:cs typeface="Calibri"/>
              </a:rPr>
              <a:t> </a:t>
            </a:r>
            <a:r>
              <a:rPr sz="2950" dirty="0">
                <a:latin typeface="Calibri"/>
                <a:cs typeface="Calibri"/>
              </a:rPr>
              <a:t>abdomen,</a:t>
            </a:r>
            <a:r>
              <a:rPr sz="2950" spc="-60" dirty="0">
                <a:latin typeface="Calibri"/>
                <a:cs typeface="Calibri"/>
              </a:rPr>
              <a:t> </a:t>
            </a:r>
            <a:r>
              <a:rPr sz="2950" spc="-20" dirty="0">
                <a:latin typeface="Calibri"/>
                <a:cs typeface="Calibri"/>
              </a:rPr>
              <a:t>this </a:t>
            </a:r>
            <a:r>
              <a:rPr sz="2950" dirty="0">
                <a:latin typeface="Calibri"/>
                <a:cs typeface="Calibri"/>
              </a:rPr>
              <a:t>fusion</a:t>
            </a:r>
            <a:r>
              <a:rPr sz="2950" spc="-85" dirty="0">
                <a:latin typeface="Calibri"/>
                <a:cs typeface="Calibri"/>
              </a:rPr>
              <a:t> </a:t>
            </a:r>
            <a:r>
              <a:rPr sz="2950" dirty="0">
                <a:latin typeface="Calibri"/>
                <a:cs typeface="Calibri"/>
              </a:rPr>
              <a:t>occurs</a:t>
            </a:r>
            <a:r>
              <a:rPr sz="2950" spc="-105" dirty="0">
                <a:latin typeface="Calibri"/>
                <a:cs typeface="Calibri"/>
              </a:rPr>
              <a:t> </a:t>
            </a:r>
            <a:r>
              <a:rPr sz="2950" dirty="0">
                <a:latin typeface="Calibri"/>
                <a:cs typeface="Calibri"/>
              </a:rPr>
              <a:t>near</a:t>
            </a:r>
            <a:r>
              <a:rPr sz="2950" spc="-85" dirty="0">
                <a:latin typeface="Calibri"/>
                <a:cs typeface="Calibri"/>
              </a:rPr>
              <a:t> </a:t>
            </a:r>
            <a:r>
              <a:rPr sz="2950" dirty="0">
                <a:latin typeface="Calibri"/>
                <a:cs typeface="Calibri"/>
              </a:rPr>
              <a:t>the</a:t>
            </a:r>
            <a:r>
              <a:rPr sz="2950" spc="-75" dirty="0">
                <a:latin typeface="Calibri"/>
                <a:cs typeface="Calibri"/>
              </a:rPr>
              <a:t> </a:t>
            </a:r>
            <a:r>
              <a:rPr sz="2950" spc="-10" dirty="0">
                <a:latin typeface="Calibri"/>
                <a:cs typeface="Calibri"/>
              </a:rPr>
              <a:t>midline.</a:t>
            </a:r>
            <a:endParaRPr sz="295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8076" y="2054351"/>
            <a:ext cx="3606800" cy="2078355"/>
            <a:chOff x="608076" y="2054351"/>
            <a:chExt cx="3606800" cy="2078355"/>
          </a:xfrm>
        </p:grpSpPr>
        <p:pic>
          <p:nvPicPr>
            <p:cNvPr id="3" name="object 3"/>
            <p:cNvPicPr/>
            <p:nvPr/>
          </p:nvPicPr>
          <p:blipFill>
            <a:blip r:embed="rId2" cstate="print"/>
            <a:stretch>
              <a:fillRect/>
            </a:stretch>
          </p:blipFill>
          <p:spPr>
            <a:xfrm>
              <a:off x="608076" y="2054351"/>
              <a:ext cx="3606546" cy="1392174"/>
            </a:xfrm>
            <a:prstGeom prst="rect">
              <a:avLst/>
            </a:prstGeom>
          </p:spPr>
        </p:pic>
        <p:pic>
          <p:nvPicPr>
            <p:cNvPr id="4" name="object 4"/>
            <p:cNvPicPr/>
            <p:nvPr/>
          </p:nvPicPr>
          <p:blipFill>
            <a:blip r:embed="rId3" cstate="print"/>
            <a:stretch>
              <a:fillRect/>
            </a:stretch>
          </p:blipFill>
          <p:spPr>
            <a:xfrm>
              <a:off x="608076" y="2740151"/>
              <a:ext cx="2730246" cy="1392174"/>
            </a:xfrm>
            <a:prstGeom prst="rect">
              <a:avLst/>
            </a:prstGeom>
          </p:spPr>
        </p:pic>
      </p:grpSp>
      <p:sp>
        <p:nvSpPr>
          <p:cNvPr id="5" name="object 5"/>
          <p:cNvSpPr txBox="1">
            <a:spLocks noGrp="1"/>
          </p:cNvSpPr>
          <p:nvPr>
            <p:ph type="ctrTitle"/>
          </p:nvPr>
        </p:nvSpPr>
        <p:spPr>
          <a:prstGeom prst="rect">
            <a:avLst/>
          </a:prstGeom>
        </p:spPr>
        <p:txBody>
          <a:bodyPr vert="horz" wrap="square" lIns="0" tIns="786180" rIns="0" bIns="0" rtlCol="0">
            <a:spAutoFit/>
          </a:bodyPr>
          <a:lstStyle/>
          <a:p>
            <a:pPr marL="192405" marR="5080">
              <a:lnSpc>
                <a:spcPts val="5400"/>
              </a:lnSpc>
              <a:spcBef>
                <a:spcPts val="785"/>
              </a:spcBef>
            </a:pPr>
            <a:r>
              <a:rPr sz="5000" spc="-65" dirty="0"/>
              <a:t>Peristomal </a:t>
            </a:r>
            <a:r>
              <a:rPr sz="5000" spc="-10" dirty="0"/>
              <a:t>Hernias</a:t>
            </a:r>
            <a:endParaRPr sz="5000"/>
          </a:p>
        </p:txBody>
      </p:sp>
      <p:sp>
        <p:nvSpPr>
          <p:cNvPr id="6" name="object 6"/>
          <p:cNvSpPr txBox="1"/>
          <p:nvPr/>
        </p:nvSpPr>
        <p:spPr>
          <a:xfrm>
            <a:off x="987348" y="3808603"/>
            <a:ext cx="3430904" cy="835660"/>
          </a:xfrm>
          <a:prstGeom prst="rect">
            <a:avLst/>
          </a:prstGeom>
        </p:spPr>
        <p:txBody>
          <a:bodyPr vert="horz" wrap="square" lIns="0" tIns="60960" rIns="0" bIns="0" rtlCol="0">
            <a:spAutoFit/>
          </a:bodyPr>
          <a:lstStyle/>
          <a:p>
            <a:pPr marL="12700" marR="5080">
              <a:lnSpc>
                <a:spcPts val="3020"/>
              </a:lnSpc>
              <a:spcBef>
                <a:spcPts val="480"/>
              </a:spcBef>
            </a:pPr>
            <a:r>
              <a:rPr sz="2800" b="1" dirty="0">
                <a:solidFill>
                  <a:srgbClr val="FFFFFF"/>
                </a:solidFill>
                <a:latin typeface="Calibri"/>
                <a:cs typeface="Calibri"/>
              </a:rPr>
              <a:t>Develop</a:t>
            </a:r>
            <a:r>
              <a:rPr sz="2800" b="1" spc="-90" dirty="0">
                <a:solidFill>
                  <a:srgbClr val="FFFFFF"/>
                </a:solidFill>
                <a:latin typeface="Calibri"/>
                <a:cs typeface="Calibri"/>
              </a:rPr>
              <a:t> </a:t>
            </a:r>
            <a:r>
              <a:rPr sz="2800" b="1" dirty="0">
                <a:solidFill>
                  <a:srgbClr val="FFFFFF"/>
                </a:solidFill>
                <a:latin typeface="Calibri"/>
                <a:cs typeface="Calibri"/>
              </a:rPr>
              <a:t>adjacent</a:t>
            </a:r>
            <a:r>
              <a:rPr sz="2800" b="1" spc="-95" dirty="0">
                <a:solidFill>
                  <a:srgbClr val="FFFFFF"/>
                </a:solidFill>
                <a:latin typeface="Calibri"/>
                <a:cs typeface="Calibri"/>
              </a:rPr>
              <a:t> </a:t>
            </a:r>
            <a:r>
              <a:rPr sz="2800" b="1" dirty="0">
                <a:solidFill>
                  <a:srgbClr val="FFFFFF"/>
                </a:solidFill>
                <a:latin typeface="Calibri"/>
                <a:cs typeface="Calibri"/>
              </a:rPr>
              <a:t>to</a:t>
            </a:r>
            <a:r>
              <a:rPr sz="2800" b="1" spc="-110" dirty="0">
                <a:solidFill>
                  <a:srgbClr val="FFFFFF"/>
                </a:solidFill>
                <a:latin typeface="Calibri"/>
                <a:cs typeface="Calibri"/>
              </a:rPr>
              <a:t> </a:t>
            </a:r>
            <a:r>
              <a:rPr sz="2800" b="1" spc="-25" dirty="0">
                <a:solidFill>
                  <a:srgbClr val="FFFFFF"/>
                </a:solidFill>
                <a:latin typeface="Calibri"/>
                <a:cs typeface="Calibri"/>
              </a:rPr>
              <a:t>an </a:t>
            </a:r>
            <a:r>
              <a:rPr sz="2800" b="1" spc="-10" dirty="0">
                <a:solidFill>
                  <a:srgbClr val="FFFFFF"/>
                </a:solidFill>
                <a:latin typeface="Calibri"/>
                <a:cs typeface="Calibri"/>
              </a:rPr>
              <a:t>intestinal</a:t>
            </a:r>
            <a:r>
              <a:rPr sz="2800" b="1" spc="-90" dirty="0">
                <a:solidFill>
                  <a:srgbClr val="FFFFFF"/>
                </a:solidFill>
                <a:latin typeface="Calibri"/>
                <a:cs typeface="Calibri"/>
              </a:rPr>
              <a:t> </a:t>
            </a:r>
            <a:r>
              <a:rPr sz="2800" b="1" spc="-10" dirty="0">
                <a:solidFill>
                  <a:srgbClr val="FFFFFF"/>
                </a:solidFill>
                <a:latin typeface="Calibri"/>
                <a:cs typeface="Calibri"/>
              </a:rPr>
              <a:t>ostomy</a:t>
            </a:r>
            <a:endParaRPr sz="2800">
              <a:latin typeface="Calibri"/>
              <a:cs typeface="Calibri"/>
            </a:endParaRPr>
          </a:p>
        </p:txBody>
      </p:sp>
      <p:grpSp>
        <p:nvGrpSpPr>
          <p:cNvPr id="7" name="object 7"/>
          <p:cNvGrpSpPr/>
          <p:nvPr/>
        </p:nvGrpSpPr>
        <p:grpSpPr>
          <a:xfrm>
            <a:off x="595883" y="1191767"/>
            <a:ext cx="11122660" cy="4474845"/>
            <a:chOff x="595883" y="1191767"/>
            <a:chExt cx="11122660" cy="4474845"/>
          </a:xfrm>
        </p:grpSpPr>
        <p:pic>
          <p:nvPicPr>
            <p:cNvPr id="8" name="object 8"/>
            <p:cNvPicPr/>
            <p:nvPr/>
          </p:nvPicPr>
          <p:blipFill>
            <a:blip r:embed="rId4" cstate="print"/>
            <a:stretch>
              <a:fillRect/>
            </a:stretch>
          </p:blipFill>
          <p:spPr>
            <a:xfrm>
              <a:off x="5800343" y="1213103"/>
              <a:ext cx="5917692" cy="4431792"/>
            </a:xfrm>
            <a:prstGeom prst="rect">
              <a:avLst/>
            </a:prstGeom>
          </p:spPr>
        </p:pic>
        <p:sp>
          <p:nvSpPr>
            <p:cNvPr id="9" name="object 9"/>
            <p:cNvSpPr/>
            <p:nvPr/>
          </p:nvSpPr>
          <p:spPr>
            <a:xfrm>
              <a:off x="601979" y="1197863"/>
              <a:ext cx="10988040" cy="4462780"/>
            </a:xfrm>
            <a:custGeom>
              <a:avLst/>
              <a:gdLst/>
              <a:ahLst/>
              <a:cxnLst/>
              <a:rect l="l" t="t" r="r" b="b"/>
              <a:pathLst>
                <a:path w="10988040" h="4462780">
                  <a:moveTo>
                    <a:pt x="0" y="4462272"/>
                  </a:moveTo>
                  <a:lnTo>
                    <a:pt x="10988040" y="4462272"/>
                  </a:lnTo>
                  <a:lnTo>
                    <a:pt x="10988040" y="0"/>
                  </a:lnTo>
                  <a:lnTo>
                    <a:pt x="0" y="0"/>
                  </a:lnTo>
                  <a:lnTo>
                    <a:pt x="0" y="4462272"/>
                  </a:lnTo>
                  <a:close/>
                </a:path>
              </a:pathLst>
            </a:custGeom>
            <a:ln w="12191">
              <a:solidFill>
                <a:srgbClr val="EC7C30"/>
              </a:solidFill>
            </a:ln>
          </p:spPr>
          <p:txBody>
            <a:bodyPr wrap="square" lIns="0" tIns="0" rIns="0" bIns="0" rtlCol="0"/>
            <a:lstStyle/>
            <a:p>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2" cstate="print"/>
          <a:stretch>
            <a:fillRect/>
          </a:stretch>
        </p:blipFill>
        <p:spPr>
          <a:xfrm>
            <a:off x="5931408" y="2602992"/>
            <a:ext cx="5942838" cy="1994154"/>
          </a:xfrm>
          <a:prstGeom prst="rect">
            <a:avLst/>
          </a:prstGeom>
        </p:spPr>
      </p:pic>
      <p:sp>
        <p:nvSpPr>
          <p:cNvPr id="4" name="object 4"/>
          <p:cNvSpPr txBox="1">
            <a:spLocks noGrp="1"/>
          </p:cNvSpPr>
          <p:nvPr>
            <p:ph type="title"/>
          </p:nvPr>
        </p:nvSpPr>
        <p:spPr>
          <a:xfrm>
            <a:off x="6480809" y="2820416"/>
            <a:ext cx="4803775" cy="1122680"/>
          </a:xfrm>
          <a:prstGeom prst="rect">
            <a:avLst/>
          </a:prstGeom>
        </p:spPr>
        <p:txBody>
          <a:bodyPr vert="horz" wrap="square" lIns="0" tIns="12700" rIns="0" bIns="0" rtlCol="0">
            <a:spAutoFit/>
          </a:bodyPr>
          <a:lstStyle/>
          <a:p>
            <a:pPr marL="12700">
              <a:lnSpc>
                <a:spcPct val="100000"/>
              </a:lnSpc>
              <a:spcBef>
                <a:spcPts val="100"/>
              </a:spcBef>
            </a:pPr>
            <a:r>
              <a:rPr sz="7200" spc="-45" dirty="0"/>
              <a:t>THANK</a:t>
            </a:r>
            <a:r>
              <a:rPr sz="7200" spc="-345" dirty="0"/>
              <a:t> </a:t>
            </a:r>
            <a:r>
              <a:rPr sz="7200" spc="-65" dirty="0"/>
              <a:t>YOU</a:t>
            </a:r>
            <a:r>
              <a:rPr sz="7200" spc="-335" dirty="0"/>
              <a:t> </a:t>
            </a:r>
            <a:r>
              <a:rPr sz="7200" spc="-50" dirty="0"/>
              <a:t>!</a:t>
            </a:r>
            <a:endParaRPr sz="7200"/>
          </a:p>
        </p:txBody>
      </p:sp>
      <p:grpSp>
        <p:nvGrpSpPr>
          <p:cNvPr id="5" name="object 5"/>
          <p:cNvGrpSpPr/>
          <p:nvPr/>
        </p:nvGrpSpPr>
        <p:grpSpPr>
          <a:xfrm>
            <a:off x="0" y="0"/>
            <a:ext cx="5091430" cy="6858000"/>
            <a:chOff x="0" y="0"/>
            <a:chExt cx="5091430" cy="6858000"/>
          </a:xfrm>
        </p:grpSpPr>
        <p:pic>
          <p:nvPicPr>
            <p:cNvPr id="6" name="object 6"/>
            <p:cNvPicPr/>
            <p:nvPr/>
          </p:nvPicPr>
          <p:blipFill>
            <a:blip r:embed="rId3" cstate="print"/>
            <a:stretch>
              <a:fillRect/>
            </a:stretch>
          </p:blipFill>
          <p:spPr>
            <a:xfrm>
              <a:off x="0" y="12697"/>
              <a:ext cx="4550663" cy="6845299"/>
            </a:xfrm>
            <a:prstGeom prst="rect">
              <a:avLst/>
            </a:prstGeom>
          </p:spPr>
        </p:pic>
        <p:pic>
          <p:nvPicPr>
            <p:cNvPr id="7" name="object 7"/>
            <p:cNvPicPr/>
            <p:nvPr/>
          </p:nvPicPr>
          <p:blipFill>
            <a:blip r:embed="rId4" cstate="print"/>
            <a:stretch>
              <a:fillRect/>
            </a:stretch>
          </p:blipFill>
          <p:spPr>
            <a:xfrm>
              <a:off x="3467100" y="0"/>
              <a:ext cx="1623949" cy="6857996"/>
            </a:xfrm>
            <a:prstGeom prst="rect">
              <a:avLst/>
            </a:prstGeom>
          </p:spPr>
        </p:pic>
        <p:pic>
          <p:nvPicPr>
            <p:cNvPr id="8" name="object 8"/>
            <p:cNvPicPr/>
            <p:nvPr/>
          </p:nvPicPr>
          <p:blipFill>
            <a:blip r:embed="rId5" cstate="print"/>
            <a:stretch>
              <a:fillRect/>
            </a:stretch>
          </p:blipFill>
          <p:spPr>
            <a:xfrm>
              <a:off x="3697309" y="0"/>
              <a:ext cx="883834" cy="6857999"/>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0936" y="373379"/>
            <a:ext cx="3813810" cy="1584325"/>
            <a:chOff x="630936" y="373379"/>
            <a:chExt cx="3813810" cy="1584325"/>
          </a:xfrm>
        </p:grpSpPr>
        <p:pic>
          <p:nvPicPr>
            <p:cNvPr id="3" name="object 3"/>
            <p:cNvPicPr/>
            <p:nvPr/>
          </p:nvPicPr>
          <p:blipFill>
            <a:blip r:embed="rId2" cstate="print"/>
            <a:stretch>
              <a:fillRect/>
            </a:stretch>
          </p:blipFill>
          <p:spPr>
            <a:xfrm>
              <a:off x="630936" y="373379"/>
              <a:ext cx="3813810" cy="1062989"/>
            </a:xfrm>
            <a:prstGeom prst="rect">
              <a:avLst/>
            </a:prstGeom>
          </p:spPr>
        </p:pic>
        <p:pic>
          <p:nvPicPr>
            <p:cNvPr id="4" name="object 4"/>
            <p:cNvPicPr/>
            <p:nvPr/>
          </p:nvPicPr>
          <p:blipFill>
            <a:blip r:embed="rId3" cstate="print"/>
            <a:stretch>
              <a:fillRect/>
            </a:stretch>
          </p:blipFill>
          <p:spPr>
            <a:xfrm>
              <a:off x="630936" y="894588"/>
              <a:ext cx="2001774" cy="1062989"/>
            </a:xfrm>
            <a:prstGeom prst="rect">
              <a:avLst/>
            </a:prstGeom>
          </p:spPr>
        </p:pic>
      </p:grpSp>
      <p:sp>
        <p:nvSpPr>
          <p:cNvPr id="5" name="object 5"/>
          <p:cNvSpPr txBox="1">
            <a:spLocks noGrp="1"/>
          </p:cNvSpPr>
          <p:nvPr>
            <p:ph type="title"/>
          </p:nvPr>
        </p:nvSpPr>
        <p:spPr>
          <a:xfrm>
            <a:off x="916939" y="483870"/>
            <a:ext cx="3116580" cy="1126490"/>
          </a:xfrm>
          <a:prstGeom prst="rect">
            <a:avLst/>
          </a:prstGeom>
        </p:spPr>
        <p:txBody>
          <a:bodyPr vert="horz" wrap="square" lIns="0" tIns="79375" rIns="0" bIns="0" rtlCol="0">
            <a:spAutoFit/>
          </a:bodyPr>
          <a:lstStyle/>
          <a:p>
            <a:pPr marL="12700" marR="5080">
              <a:lnSpc>
                <a:spcPts val="4100"/>
              </a:lnSpc>
              <a:spcBef>
                <a:spcPts val="625"/>
              </a:spcBef>
            </a:pPr>
            <a:r>
              <a:rPr sz="3800" spc="-25" dirty="0"/>
              <a:t>Internal</a:t>
            </a:r>
            <a:r>
              <a:rPr sz="3800" spc="-145" dirty="0"/>
              <a:t> </a:t>
            </a:r>
            <a:r>
              <a:rPr sz="3800" spc="-25" dirty="0"/>
              <a:t>Oblique </a:t>
            </a:r>
            <a:r>
              <a:rPr sz="3800" spc="-10" dirty="0"/>
              <a:t>Muscle</a:t>
            </a:r>
            <a:endParaRPr sz="3800"/>
          </a:p>
        </p:txBody>
      </p:sp>
      <p:sp>
        <p:nvSpPr>
          <p:cNvPr id="6" name="object 6"/>
          <p:cNvSpPr/>
          <p:nvPr/>
        </p:nvSpPr>
        <p:spPr>
          <a:xfrm>
            <a:off x="832103" y="1749551"/>
            <a:ext cx="4718685" cy="0"/>
          </a:xfrm>
          <a:custGeom>
            <a:avLst/>
            <a:gdLst/>
            <a:ahLst/>
            <a:cxnLst/>
            <a:rect l="l" t="t" r="r" b="b"/>
            <a:pathLst>
              <a:path w="4718685">
                <a:moveTo>
                  <a:pt x="4718304" y="0"/>
                </a:moveTo>
                <a:lnTo>
                  <a:pt x="0" y="0"/>
                </a:lnTo>
              </a:path>
            </a:pathLst>
          </a:custGeom>
          <a:ln w="12192">
            <a:solidFill>
              <a:srgbClr val="EC7C30"/>
            </a:solidFill>
          </a:ln>
        </p:spPr>
        <p:txBody>
          <a:bodyPr wrap="square" lIns="0" tIns="0" rIns="0" bIns="0" rtlCol="0"/>
          <a:lstStyle/>
          <a:p>
            <a:endParaRPr/>
          </a:p>
        </p:txBody>
      </p:sp>
      <p:sp>
        <p:nvSpPr>
          <p:cNvPr id="7" name="object 7"/>
          <p:cNvSpPr txBox="1"/>
          <p:nvPr/>
        </p:nvSpPr>
        <p:spPr>
          <a:xfrm>
            <a:off x="976680" y="1886203"/>
            <a:ext cx="4265930" cy="2366645"/>
          </a:xfrm>
          <a:prstGeom prst="rect">
            <a:avLst/>
          </a:prstGeom>
        </p:spPr>
        <p:txBody>
          <a:bodyPr vert="horz" wrap="square" lIns="0" tIns="48895" rIns="0" bIns="0" rtlCol="0">
            <a:spAutoFit/>
          </a:bodyPr>
          <a:lstStyle/>
          <a:p>
            <a:pPr marL="240029" marR="5080" indent="-227329">
              <a:lnSpc>
                <a:spcPct val="90000"/>
              </a:lnSpc>
              <a:spcBef>
                <a:spcPts val="385"/>
              </a:spcBef>
              <a:buFont typeface="Arial MT"/>
              <a:buChar char="•"/>
              <a:tabLst>
                <a:tab pos="241300" algn="l"/>
              </a:tabLst>
            </a:pPr>
            <a:r>
              <a:rPr sz="2400" b="1" dirty="0">
                <a:solidFill>
                  <a:srgbClr val="FFFFFF"/>
                </a:solidFill>
                <a:latin typeface="Calibri"/>
                <a:cs typeface="Calibri"/>
              </a:rPr>
              <a:t>Forms</a:t>
            </a:r>
            <a:r>
              <a:rPr sz="2400" b="1" spc="-70" dirty="0">
                <a:solidFill>
                  <a:srgbClr val="FFFFFF"/>
                </a:solidFill>
                <a:latin typeface="Calibri"/>
                <a:cs typeface="Calibri"/>
              </a:rPr>
              <a:t> </a:t>
            </a:r>
            <a:r>
              <a:rPr sz="2400" b="1" dirty="0">
                <a:solidFill>
                  <a:srgbClr val="FFFFFF"/>
                </a:solidFill>
                <a:latin typeface="Calibri"/>
                <a:cs typeface="Calibri"/>
              </a:rPr>
              <a:t>a</a:t>
            </a:r>
            <a:r>
              <a:rPr sz="2400" b="1" spc="-45" dirty="0">
                <a:solidFill>
                  <a:srgbClr val="FFFFFF"/>
                </a:solidFill>
                <a:latin typeface="Calibri"/>
                <a:cs typeface="Calibri"/>
              </a:rPr>
              <a:t> </a:t>
            </a:r>
            <a:r>
              <a:rPr sz="2400" b="1" dirty="0">
                <a:solidFill>
                  <a:srgbClr val="FFFFFF"/>
                </a:solidFill>
                <a:latin typeface="Calibri"/>
                <a:cs typeface="Calibri"/>
              </a:rPr>
              <a:t>broad</a:t>
            </a:r>
            <a:r>
              <a:rPr sz="2400" b="1" spc="-65" dirty="0">
                <a:solidFill>
                  <a:srgbClr val="FFFFFF"/>
                </a:solidFill>
                <a:latin typeface="Calibri"/>
                <a:cs typeface="Calibri"/>
              </a:rPr>
              <a:t> </a:t>
            </a:r>
            <a:r>
              <a:rPr sz="2400" b="1" dirty="0">
                <a:solidFill>
                  <a:srgbClr val="FFFFFF"/>
                </a:solidFill>
                <a:latin typeface="Calibri"/>
                <a:cs typeface="Calibri"/>
              </a:rPr>
              <a:t>aponeurosis</a:t>
            </a:r>
            <a:r>
              <a:rPr sz="2400" b="1" spc="-55" dirty="0">
                <a:solidFill>
                  <a:srgbClr val="FFFFFF"/>
                </a:solidFill>
                <a:latin typeface="Calibri"/>
                <a:cs typeface="Calibri"/>
              </a:rPr>
              <a:t> </a:t>
            </a:r>
            <a:r>
              <a:rPr sz="2400" b="1" spc="-20" dirty="0">
                <a:solidFill>
                  <a:srgbClr val="FFFFFF"/>
                </a:solidFill>
                <a:latin typeface="Calibri"/>
                <a:cs typeface="Calibri"/>
              </a:rPr>
              <a:t>that 	</a:t>
            </a:r>
            <a:r>
              <a:rPr sz="2400" b="1" dirty="0">
                <a:solidFill>
                  <a:srgbClr val="FFFFFF"/>
                </a:solidFill>
                <a:latin typeface="Calibri"/>
                <a:cs typeface="Calibri"/>
              </a:rPr>
              <a:t>fuses</a:t>
            </a:r>
            <a:r>
              <a:rPr sz="2400" b="1" spc="-30" dirty="0">
                <a:solidFill>
                  <a:srgbClr val="FFFFFF"/>
                </a:solidFill>
                <a:latin typeface="Calibri"/>
                <a:cs typeface="Calibri"/>
              </a:rPr>
              <a:t> </a:t>
            </a:r>
            <a:r>
              <a:rPr sz="2400" b="1" dirty="0">
                <a:solidFill>
                  <a:srgbClr val="FFFFFF"/>
                </a:solidFill>
                <a:latin typeface="Calibri"/>
                <a:cs typeface="Calibri"/>
              </a:rPr>
              <a:t>in</a:t>
            </a:r>
            <a:r>
              <a:rPr sz="2400" b="1" spc="-45" dirty="0">
                <a:solidFill>
                  <a:srgbClr val="FFFFFF"/>
                </a:solidFill>
                <a:latin typeface="Calibri"/>
                <a:cs typeface="Calibri"/>
              </a:rPr>
              <a:t> </a:t>
            </a:r>
            <a:r>
              <a:rPr sz="2400" b="1" dirty="0">
                <a:solidFill>
                  <a:srgbClr val="FFFFFF"/>
                </a:solidFill>
                <a:latin typeface="Calibri"/>
                <a:cs typeface="Calibri"/>
              </a:rPr>
              <a:t>the</a:t>
            </a:r>
            <a:r>
              <a:rPr sz="2400" b="1" spc="-40" dirty="0">
                <a:solidFill>
                  <a:srgbClr val="FFFFFF"/>
                </a:solidFill>
                <a:latin typeface="Calibri"/>
                <a:cs typeface="Calibri"/>
              </a:rPr>
              <a:t> </a:t>
            </a:r>
            <a:r>
              <a:rPr sz="2400" b="1" dirty="0">
                <a:solidFill>
                  <a:srgbClr val="FFFFFF"/>
                </a:solidFill>
                <a:latin typeface="Calibri"/>
                <a:cs typeface="Calibri"/>
              </a:rPr>
              <a:t>midline</a:t>
            </a:r>
            <a:r>
              <a:rPr sz="2400" b="1" spc="-40" dirty="0">
                <a:solidFill>
                  <a:srgbClr val="FFFFFF"/>
                </a:solidFill>
                <a:latin typeface="Calibri"/>
                <a:cs typeface="Calibri"/>
              </a:rPr>
              <a:t> </a:t>
            </a:r>
            <a:r>
              <a:rPr sz="2400" b="1" spc="-25" dirty="0">
                <a:solidFill>
                  <a:srgbClr val="FFFFFF"/>
                </a:solidFill>
                <a:latin typeface="Calibri"/>
                <a:cs typeface="Calibri"/>
              </a:rPr>
              <a:t>and 	</a:t>
            </a:r>
            <a:r>
              <a:rPr sz="2400" b="1" dirty="0">
                <a:solidFill>
                  <a:srgbClr val="FFFFFF"/>
                </a:solidFill>
                <a:latin typeface="Calibri"/>
                <a:cs typeface="Calibri"/>
              </a:rPr>
              <a:t>contributes</a:t>
            </a:r>
            <a:r>
              <a:rPr sz="2400" b="1" spc="-65" dirty="0">
                <a:solidFill>
                  <a:srgbClr val="FFFFFF"/>
                </a:solidFill>
                <a:latin typeface="Calibri"/>
                <a:cs typeface="Calibri"/>
              </a:rPr>
              <a:t> </a:t>
            </a:r>
            <a:r>
              <a:rPr sz="2400" b="1" dirty="0">
                <a:solidFill>
                  <a:srgbClr val="FFFFFF"/>
                </a:solidFill>
                <a:latin typeface="Calibri"/>
                <a:cs typeface="Calibri"/>
              </a:rPr>
              <a:t>to</a:t>
            </a:r>
            <a:r>
              <a:rPr sz="2400" b="1" spc="-75" dirty="0">
                <a:solidFill>
                  <a:srgbClr val="FFFFFF"/>
                </a:solidFill>
                <a:latin typeface="Calibri"/>
                <a:cs typeface="Calibri"/>
              </a:rPr>
              <a:t> </a:t>
            </a:r>
            <a:r>
              <a:rPr sz="2400" b="1" dirty="0">
                <a:solidFill>
                  <a:srgbClr val="FFFFFF"/>
                </a:solidFill>
                <a:latin typeface="Calibri"/>
                <a:cs typeface="Calibri"/>
              </a:rPr>
              <a:t>the</a:t>
            </a:r>
            <a:r>
              <a:rPr sz="2400" b="1" spc="-75" dirty="0">
                <a:solidFill>
                  <a:srgbClr val="FFFFFF"/>
                </a:solidFill>
                <a:latin typeface="Calibri"/>
                <a:cs typeface="Calibri"/>
              </a:rPr>
              <a:t> </a:t>
            </a:r>
            <a:r>
              <a:rPr sz="2400" b="1" spc="-10" dirty="0">
                <a:solidFill>
                  <a:srgbClr val="FFFFFF"/>
                </a:solidFill>
                <a:latin typeface="Calibri"/>
                <a:cs typeface="Calibri"/>
              </a:rPr>
              <a:t>anterior 	</a:t>
            </a:r>
            <a:r>
              <a:rPr sz="2400" b="1" dirty="0">
                <a:solidFill>
                  <a:srgbClr val="FFFFFF"/>
                </a:solidFill>
                <a:latin typeface="Calibri"/>
                <a:cs typeface="Calibri"/>
              </a:rPr>
              <a:t>rectus</a:t>
            </a:r>
            <a:r>
              <a:rPr sz="2400" b="1" spc="-75" dirty="0">
                <a:solidFill>
                  <a:srgbClr val="FFFFFF"/>
                </a:solidFill>
                <a:latin typeface="Calibri"/>
                <a:cs typeface="Calibri"/>
              </a:rPr>
              <a:t> </a:t>
            </a:r>
            <a:r>
              <a:rPr sz="2400" b="1" dirty="0">
                <a:solidFill>
                  <a:srgbClr val="FFFFFF"/>
                </a:solidFill>
                <a:latin typeface="Calibri"/>
                <a:cs typeface="Calibri"/>
              </a:rPr>
              <a:t>sheath</a:t>
            </a:r>
            <a:r>
              <a:rPr sz="2400" b="1" spc="-65" dirty="0">
                <a:solidFill>
                  <a:srgbClr val="FFFFFF"/>
                </a:solidFill>
                <a:latin typeface="Calibri"/>
                <a:cs typeface="Calibri"/>
              </a:rPr>
              <a:t> </a:t>
            </a:r>
            <a:r>
              <a:rPr sz="2400" b="1" dirty="0">
                <a:solidFill>
                  <a:srgbClr val="FFFFFF"/>
                </a:solidFill>
                <a:latin typeface="Calibri"/>
                <a:cs typeface="Calibri"/>
              </a:rPr>
              <a:t>throughout</a:t>
            </a:r>
            <a:r>
              <a:rPr sz="2400" b="1" spc="-80" dirty="0">
                <a:solidFill>
                  <a:srgbClr val="FFFFFF"/>
                </a:solidFill>
                <a:latin typeface="Calibri"/>
                <a:cs typeface="Calibri"/>
              </a:rPr>
              <a:t> </a:t>
            </a:r>
            <a:r>
              <a:rPr sz="2400" b="1" spc="-25" dirty="0">
                <a:solidFill>
                  <a:srgbClr val="FFFFFF"/>
                </a:solidFill>
                <a:latin typeface="Calibri"/>
                <a:cs typeface="Calibri"/>
              </a:rPr>
              <a:t>the 	</a:t>
            </a:r>
            <a:r>
              <a:rPr sz="2400" b="1" dirty="0">
                <a:solidFill>
                  <a:srgbClr val="FFFFFF"/>
                </a:solidFill>
                <a:latin typeface="Calibri"/>
                <a:cs typeface="Calibri"/>
              </a:rPr>
              <a:t>abdomen</a:t>
            </a:r>
            <a:r>
              <a:rPr sz="2400" b="1" spc="-65" dirty="0">
                <a:solidFill>
                  <a:srgbClr val="FFFFFF"/>
                </a:solidFill>
                <a:latin typeface="Calibri"/>
                <a:cs typeface="Calibri"/>
              </a:rPr>
              <a:t> </a:t>
            </a:r>
            <a:r>
              <a:rPr sz="2400" b="1" dirty="0">
                <a:solidFill>
                  <a:srgbClr val="FFFFFF"/>
                </a:solidFill>
                <a:latin typeface="Calibri"/>
                <a:cs typeface="Calibri"/>
              </a:rPr>
              <a:t>and</a:t>
            </a:r>
            <a:r>
              <a:rPr sz="2400" b="1" spc="-55" dirty="0">
                <a:solidFill>
                  <a:srgbClr val="FFFFFF"/>
                </a:solidFill>
                <a:latin typeface="Calibri"/>
                <a:cs typeface="Calibri"/>
              </a:rPr>
              <a:t> </a:t>
            </a:r>
            <a:r>
              <a:rPr sz="2400" b="1" dirty="0">
                <a:solidFill>
                  <a:srgbClr val="FFFFFF"/>
                </a:solidFill>
                <a:latin typeface="Calibri"/>
                <a:cs typeface="Calibri"/>
              </a:rPr>
              <a:t>the</a:t>
            </a:r>
            <a:r>
              <a:rPr sz="2400" b="1" spc="-40" dirty="0">
                <a:solidFill>
                  <a:srgbClr val="FFFFFF"/>
                </a:solidFill>
                <a:latin typeface="Calibri"/>
                <a:cs typeface="Calibri"/>
              </a:rPr>
              <a:t> </a:t>
            </a:r>
            <a:r>
              <a:rPr sz="2400" b="1" spc="-10" dirty="0">
                <a:solidFill>
                  <a:srgbClr val="FFFFFF"/>
                </a:solidFill>
                <a:latin typeface="Calibri"/>
                <a:cs typeface="Calibri"/>
              </a:rPr>
              <a:t>posterior 	</a:t>
            </a:r>
            <a:r>
              <a:rPr sz="2400" b="1" dirty="0">
                <a:solidFill>
                  <a:srgbClr val="FFFFFF"/>
                </a:solidFill>
                <a:latin typeface="Calibri"/>
                <a:cs typeface="Calibri"/>
              </a:rPr>
              <a:t>rectus</a:t>
            </a:r>
            <a:r>
              <a:rPr sz="2400" b="1" spc="-55" dirty="0">
                <a:solidFill>
                  <a:srgbClr val="FFFFFF"/>
                </a:solidFill>
                <a:latin typeface="Calibri"/>
                <a:cs typeface="Calibri"/>
              </a:rPr>
              <a:t> </a:t>
            </a:r>
            <a:r>
              <a:rPr sz="2400" b="1" dirty="0">
                <a:solidFill>
                  <a:srgbClr val="FFFFFF"/>
                </a:solidFill>
                <a:latin typeface="Calibri"/>
                <a:cs typeface="Calibri"/>
              </a:rPr>
              <a:t>sheath</a:t>
            </a:r>
            <a:r>
              <a:rPr sz="2400" b="1" spc="-40" dirty="0">
                <a:solidFill>
                  <a:srgbClr val="FFFFFF"/>
                </a:solidFill>
                <a:latin typeface="Calibri"/>
                <a:cs typeface="Calibri"/>
              </a:rPr>
              <a:t> </a:t>
            </a:r>
            <a:r>
              <a:rPr sz="2400" b="1" dirty="0">
                <a:solidFill>
                  <a:srgbClr val="FFFFFF"/>
                </a:solidFill>
                <a:latin typeface="Calibri"/>
                <a:cs typeface="Calibri"/>
              </a:rPr>
              <a:t>in</a:t>
            </a:r>
            <a:r>
              <a:rPr sz="2400" b="1" spc="-60" dirty="0">
                <a:solidFill>
                  <a:srgbClr val="FFFFFF"/>
                </a:solidFill>
                <a:latin typeface="Calibri"/>
                <a:cs typeface="Calibri"/>
              </a:rPr>
              <a:t> </a:t>
            </a:r>
            <a:r>
              <a:rPr sz="2400" b="1" dirty="0">
                <a:solidFill>
                  <a:srgbClr val="FFFFFF"/>
                </a:solidFill>
                <a:latin typeface="Calibri"/>
                <a:cs typeface="Calibri"/>
              </a:rPr>
              <a:t>the</a:t>
            </a:r>
            <a:r>
              <a:rPr sz="2400" b="1" spc="-50" dirty="0">
                <a:solidFill>
                  <a:srgbClr val="FFFFFF"/>
                </a:solidFill>
                <a:latin typeface="Calibri"/>
                <a:cs typeface="Calibri"/>
              </a:rPr>
              <a:t> </a:t>
            </a:r>
            <a:r>
              <a:rPr sz="2400" b="1" spc="-20" dirty="0">
                <a:solidFill>
                  <a:srgbClr val="FFFFFF"/>
                </a:solidFill>
                <a:latin typeface="Calibri"/>
                <a:cs typeface="Calibri"/>
              </a:rPr>
              <a:t>upper 	</a:t>
            </a:r>
            <a:r>
              <a:rPr sz="2400" b="1" spc="-10" dirty="0">
                <a:solidFill>
                  <a:srgbClr val="FFFFFF"/>
                </a:solidFill>
                <a:latin typeface="Calibri"/>
                <a:cs typeface="Calibri"/>
              </a:rPr>
              <a:t>abdomen.</a:t>
            </a:r>
            <a:endParaRPr sz="2400">
              <a:latin typeface="Calibri"/>
              <a:cs typeface="Calibri"/>
            </a:endParaRPr>
          </a:p>
        </p:txBody>
      </p:sp>
      <p:sp>
        <p:nvSpPr>
          <p:cNvPr id="8" name="object 8"/>
          <p:cNvSpPr/>
          <p:nvPr/>
        </p:nvSpPr>
        <p:spPr>
          <a:xfrm>
            <a:off x="833627" y="5707379"/>
            <a:ext cx="4714240" cy="0"/>
          </a:xfrm>
          <a:custGeom>
            <a:avLst/>
            <a:gdLst/>
            <a:ahLst/>
            <a:cxnLst/>
            <a:rect l="l" t="t" r="r" b="b"/>
            <a:pathLst>
              <a:path w="4714240">
                <a:moveTo>
                  <a:pt x="4713986" y="0"/>
                </a:moveTo>
                <a:lnTo>
                  <a:pt x="0" y="0"/>
                </a:lnTo>
              </a:path>
            </a:pathLst>
          </a:custGeom>
          <a:ln w="12192">
            <a:solidFill>
              <a:srgbClr val="EC7C30"/>
            </a:solidFill>
          </a:ln>
        </p:spPr>
        <p:txBody>
          <a:bodyPr wrap="square" lIns="0" tIns="0" rIns="0" bIns="0" rtlCol="0"/>
          <a:lstStyle/>
          <a:p>
            <a:endParaRPr/>
          </a:p>
        </p:txBody>
      </p:sp>
      <p:pic>
        <p:nvPicPr>
          <p:cNvPr id="9" name="object 9"/>
          <p:cNvPicPr/>
          <p:nvPr/>
        </p:nvPicPr>
        <p:blipFill>
          <a:blip r:embed="rId4" cstate="print"/>
          <a:stretch>
            <a:fillRect/>
          </a:stretch>
        </p:blipFill>
        <p:spPr>
          <a:xfrm>
            <a:off x="6525768" y="0"/>
            <a:ext cx="4405883" cy="68579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3524" cy="6857999"/>
          </a:xfrm>
          <a:prstGeom prst="rect">
            <a:avLst/>
          </a:prstGeom>
        </p:spPr>
      </p:pic>
      <p:sp>
        <p:nvSpPr>
          <p:cNvPr id="3" name="object 3"/>
          <p:cNvSpPr txBox="1"/>
          <p:nvPr/>
        </p:nvSpPr>
        <p:spPr>
          <a:xfrm>
            <a:off x="1072997" y="1588134"/>
            <a:ext cx="5499735" cy="2164080"/>
          </a:xfrm>
          <a:prstGeom prst="rect">
            <a:avLst/>
          </a:prstGeom>
        </p:spPr>
        <p:txBody>
          <a:bodyPr vert="horz" wrap="square" lIns="0" tIns="59054" rIns="0" bIns="0" rtlCol="0">
            <a:spAutoFit/>
          </a:bodyPr>
          <a:lstStyle/>
          <a:p>
            <a:pPr marL="260985" marR="5080" indent="-248920">
              <a:lnSpc>
                <a:spcPct val="90000"/>
              </a:lnSpc>
              <a:spcBef>
                <a:spcPts val="464"/>
              </a:spcBef>
              <a:buFont typeface="Arial MT"/>
              <a:buChar char="•"/>
              <a:tabLst>
                <a:tab pos="260985" algn="l"/>
              </a:tabLst>
            </a:pPr>
            <a:r>
              <a:rPr sz="3050" b="1" dirty="0">
                <a:solidFill>
                  <a:srgbClr val="FFFFFF"/>
                </a:solidFill>
                <a:latin typeface="Calibri"/>
                <a:cs typeface="Calibri"/>
              </a:rPr>
              <a:t>It</a:t>
            </a:r>
            <a:r>
              <a:rPr sz="3050" b="1" spc="-35" dirty="0">
                <a:solidFill>
                  <a:srgbClr val="FFFFFF"/>
                </a:solidFill>
                <a:latin typeface="Calibri"/>
                <a:cs typeface="Calibri"/>
              </a:rPr>
              <a:t> </a:t>
            </a:r>
            <a:r>
              <a:rPr sz="3050" b="1" dirty="0">
                <a:solidFill>
                  <a:srgbClr val="FFFFFF"/>
                </a:solidFill>
                <a:latin typeface="Calibri"/>
                <a:cs typeface="Calibri"/>
              </a:rPr>
              <a:t>remains</a:t>
            </a:r>
            <a:r>
              <a:rPr sz="3050" b="1" spc="-30" dirty="0">
                <a:solidFill>
                  <a:srgbClr val="FFFFFF"/>
                </a:solidFill>
                <a:latin typeface="Calibri"/>
                <a:cs typeface="Calibri"/>
              </a:rPr>
              <a:t> </a:t>
            </a:r>
            <a:r>
              <a:rPr sz="3050" b="1" dirty="0">
                <a:solidFill>
                  <a:srgbClr val="FFFFFF"/>
                </a:solidFill>
                <a:latin typeface="Calibri"/>
                <a:cs typeface="Calibri"/>
              </a:rPr>
              <a:t>muscular</a:t>
            </a:r>
            <a:r>
              <a:rPr sz="3050" b="1" spc="-5" dirty="0">
                <a:solidFill>
                  <a:srgbClr val="FFFFFF"/>
                </a:solidFill>
                <a:latin typeface="Calibri"/>
                <a:cs typeface="Calibri"/>
              </a:rPr>
              <a:t> </a:t>
            </a:r>
            <a:r>
              <a:rPr sz="3050" b="1" dirty="0">
                <a:solidFill>
                  <a:srgbClr val="FFFFFF"/>
                </a:solidFill>
                <a:latin typeface="Calibri"/>
                <a:cs typeface="Calibri"/>
              </a:rPr>
              <a:t>in</a:t>
            </a:r>
            <a:r>
              <a:rPr sz="3050" b="1" spc="-45" dirty="0">
                <a:solidFill>
                  <a:srgbClr val="FFFFFF"/>
                </a:solidFill>
                <a:latin typeface="Calibri"/>
                <a:cs typeface="Calibri"/>
              </a:rPr>
              <a:t> </a:t>
            </a:r>
            <a:r>
              <a:rPr sz="3050" b="1" dirty="0">
                <a:solidFill>
                  <a:srgbClr val="FFFFFF"/>
                </a:solidFill>
                <a:latin typeface="Calibri"/>
                <a:cs typeface="Calibri"/>
              </a:rPr>
              <a:t>the</a:t>
            </a:r>
            <a:r>
              <a:rPr sz="3050" b="1" spc="-20" dirty="0">
                <a:solidFill>
                  <a:srgbClr val="FFFFFF"/>
                </a:solidFill>
                <a:latin typeface="Calibri"/>
                <a:cs typeface="Calibri"/>
              </a:rPr>
              <a:t> </a:t>
            </a:r>
            <a:r>
              <a:rPr sz="3050" b="1" spc="-10" dirty="0">
                <a:solidFill>
                  <a:srgbClr val="FFFFFF"/>
                </a:solidFill>
                <a:latin typeface="Calibri"/>
                <a:cs typeface="Calibri"/>
              </a:rPr>
              <a:t>groin, </a:t>
            </a:r>
            <a:r>
              <a:rPr sz="3050" b="1" dirty="0">
                <a:solidFill>
                  <a:srgbClr val="FFFFFF"/>
                </a:solidFill>
                <a:latin typeface="Calibri"/>
                <a:cs typeface="Calibri"/>
              </a:rPr>
              <a:t>where</a:t>
            </a:r>
            <a:r>
              <a:rPr sz="3050" b="1" spc="-55" dirty="0">
                <a:solidFill>
                  <a:srgbClr val="FFFFFF"/>
                </a:solidFill>
                <a:latin typeface="Calibri"/>
                <a:cs typeface="Calibri"/>
              </a:rPr>
              <a:t> </a:t>
            </a:r>
            <a:r>
              <a:rPr sz="3050" b="1" dirty="0">
                <a:solidFill>
                  <a:srgbClr val="FFFFFF"/>
                </a:solidFill>
                <a:latin typeface="Calibri"/>
                <a:cs typeface="Calibri"/>
              </a:rPr>
              <a:t>it</a:t>
            </a:r>
            <a:r>
              <a:rPr sz="3050" b="1" spc="-60" dirty="0">
                <a:solidFill>
                  <a:srgbClr val="FFFFFF"/>
                </a:solidFill>
                <a:latin typeface="Calibri"/>
                <a:cs typeface="Calibri"/>
              </a:rPr>
              <a:t> </a:t>
            </a:r>
            <a:r>
              <a:rPr sz="3050" b="1" dirty="0">
                <a:solidFill>
                  <a:srgbClr val="FFFFFF"/>
                </a:solidFill>
                <a:latin typeface="Calibri"/>
                <a:cs typeface="Calibri"/>
              </a:rPr>
              <a:t>has</a:t>
            </a:r>
            <a:r>
              <a:rPr sz="3050" b="1" spc="-55" dirty="0">
                <a:solidFill>
                  <a:srgbClr val="FFFFFF"/>
                </a:solidFill>
                <a:latin typeface="Calibri"/>
                <a:cs typeface="Calibri"/>
              </a:rPr>
              <a:t> </a:t>
            </a:r>
            <a:r>
              <a:rPr sz="3050" b="1" dirty="0">
                <a:solidFill>
                  <a:srgbClr val="FFFFFF"/>
                </a:solidFill>
                <a:latin typeface="Calibri"/>
                <a:cs typeface="Calibri"/>
              </a:rPr>
              <a:t>no</a:t>
            </a:r>
            <a:r>
              <a:rPr sz="3050" b="1" spc="-65" dirty="0">
                <a:solidFill>
                  <a:srgbClr val="FFFFFF"/>
                </a:solidFill>
                <a:latin typeface="Calibri"/>
                <a:cs typeface="Calibri"/>
              </a:rPr>
              <a:t> </a:t>
            </a:r>
            <a:r>
              <a:rPr sz="3050" b="1" spc="-10" dirty="0">
                <a:solidFill>
                  <a:srgbClr val="FFFFFF"/>
                </a:solidFill>
                <a:latin typeface="Calibri"/>
                <a:cs typeface="Calibri"/>
              </a:rPr>
              <a:t>attachment,</a:t>
            </a:r>
            <a:r>
              <a:rPr sz="3050" b="1" spc="-30" dirty="0">
                <a:solidFill>
                  <a:srgbClr val="FFFFFF"/>
                </a:solidFill>
                <a:latin typeface="Calibri"/>
                <a:cs typeface="Calibri"/>
              </a:rPr>
              <a:t> </a:t>
            </a:r>
            <a:r>
              <a:rPr sz="3050" b="1" spc="-25" dirty="0">
                <a:solidFill>
                  <a:srgbClr val="FFFFFF"/>
                </a:solidFill>
                <a:latin typeface="Calibri"/>
                <a:cs typeface="Calibri"/>
              </a:rPr>
              <a:t>and </a:t>
            </a:r>
            <a:r>
              <a:rPr sz="3050" b="1" dirty="0">
                <a:solidFill>
                  <a:srgbClr val="FFFFFF"/>
                </a:solidFill>
                <a:latin typeface="Calibri"/>
                <a:cs typeface="Calibri"/>
              </a:rPr>
              <a:t>its</a:t>
            </a:r>
            <a:r>
              <a:rPr sz="3050" b="1" spc="-120" dirty="0">
                <a:solidFill>
                  <a:srgbClr val="FFFFFF"/>
                </a:solidFill>
                <a:latin typeface="Calibri"/>
                <a:cs typeface="Calibri"/>
              </a:rPr>
              <a:t> </a:t>
            </a:r>
            <a:r>
              <a:rPr sz="3050" b="1" dirty="0">
                <a:solidFill>
                  <a:srgbClr val="FFFFFF"/>
                </a:solidFill>
                <a:latin typeface="Calibri"/>
                <a:cs typeface="Calibri"/>
              </a:rPr>
              <a:t>fibers</a:t>
            </a:r>
            <a:r>
              <a:rPr sz="3050" b="1" spc="-95" dirty="0">
                <a:solidFill>
                  <a:srgbClr val="FFFFFF"/>
                </a:solidFill>
                <a:latin typeface="Calibri"/>
                <a:cs typeface="Calibri"/>
              </a:rPr>
              <a:t> </a:t>
            </a:r>
            <a:r>
              <a:rPr sz="3050" b="1" dirty="0">
                <a:solidFill>
                  <a:srgbClr val="FFFFFF"/>
                </a:solidFill>
                <a:latin typeface="Calibri"/>
                <a:cs typeface="Calibri"/>
              </a:rPr>
              <a:t>continue</a:t>
            </a:r>
            <a:r>
              <a:rPr sz="3050" b="1" spc="-90" dirty="0">
                <a:solidFill>
                  <a:srgbClr val="FFFFFF"/>
                </a:solidFill>
                <a:latin typeface="Calibri"/>
                <a:cs typeface="Calibri"/>
              </a:rPr>
              <a:t> </a:t>
            </a:r>
            <a:r>
              <a:rPr sz="3050" b="1" dirty="0">
                <a:solidFill>
                  <a:srgbClr val="FFFFFF"/>
                </a:solidFill>
                <a:latin typeface="Calibri"/>
                <a:cs typeface="Calibri"/>
              </a:rPr>
              <a:t>onto</a:t>
            </a:r>
            <a:r>
              <a:rPr sz="3050" b="1" spc="-105" dirty="0">
                <a:solidFill>
                  <a:srgbClr val="FFFFFF"/>
                </a:solidFill>
                <a:latin typeface="Calibri"/>
                <a:cs typeface="Calibri"/>
              </a:rPr>
              <a:t> </a:t>
            </a:r>
            <a:r>
              <a:rPr sz="3050" b="1" spc="-25" dirty="0">
                <a:solidFill>
                  <a:srgbClr val="FFFFFF"/>
                </a:solidFill>
                <a:latin typeface="Calibri"/>
                <a:cs typeface="Calibri"/>
              </a:rPr>
              <a:t>the </a:t>
            </a:r>
            <a:r>
              <a:rPr sz="3050" b="1" dirty="0">
                <a:solidFill>
                  <a:srgbClr val="FFFFFF"/>
                </a:solidFill>
                <a:latin typeface="Calibri"/>
                <a:cs typeface="Calibri"/>
              </a:rPr>
              <a:t>spermatic</a:t>
            </a:r>
            <a:r>
              <a:rPr sz="3050" b="1" spc="-45" dirty="0">
                <a:solidFill>
                  <a:srgbClr val="FFFFFF"/>
                </a:solidFill>
                <a:latin typeface="Calibri"/>
                <a:cs typeface="Calibri"/>
              </a:rPr>
              <a:t> </a:t>
            </a:r>
            <a:r>
              <a:rPr sz="3050" b="1" dirty="0">
                <a:solidFill>
                  <a:srgbClr val="FFFFFF"/>
                </a:solidFill>
                <a:latin typeface="Calibri"/>
                <a:cs typeface="Calibri"/>
              </a:rPr>
              <a:t>cord</a:t>
            </a:r>
            <a:r>
              <a:rPr sz="3050" b="1" spc="-65" dirty="0">
                <a:solidFill>
                  <a:srgbClr val="FFFFFF"/>
                </a:solidFill>
                <a:latin typeface="Calibri"/>
                <a:cs typeface="Calibri"/>
              </a:rPr>
              <a:t> </a:t>
            </a:r>
            <a:r>
              <a:rPr sz="3050" b="1" dirty="0">
                <a:solidFill>
                  <a:srgbClr val="FFFFFF"/>
                </a:solidFill>
                <a:latin typeface="Calibri"/>
                <a:cs typeface="Calibri"/>
              </a:rPr>
              <a:t>as</a:t>
            </a:r>
            <a:r>
              <a:rPr sz="3050" b="1" spc="-75" dirty="0">
                <a:solidFill>
                  <a:srgbClr val="FFFFFF"/>
                </a:solidFill>
                <a:latin typeface="Calibri"/>
                <a:cs typeface="Calibri"/>
              </a:rPr>
              <a:t> </a:t>
            </a:r>
            <a:r>
              <a:rPr sz="3050" b="1" spc="-25" dirty="0">
                <a:solidFill>
                  <a:srgbClr val="FFFFFF"/>
                </a:solidFill>
                <a:latin typeface="Calibri"/>
                <a:cs typeface="Calibri"/>
              </a:rPr>
              <a:t>the </a:t>
            </a:r>
            <a:r>
              <a:rPr sz="3050" b="1" spc="-10" dirty="0">
                <a:solidFill>
                  <a:srgbClr val="FFFFFF"/>
                </a:solidFill>
                <a:latin typeface="Calibri"/>
                <a:cs typeface="Calibri"/>
              </a:rPr>
              <a:t>cremasteric</a:t>
            </a:r>
            <a:r>
              <a:rPr sz="3050" b="1" spc="-80" dirty="0">
                <a:solidFill>
                  <a:srgbClr val="FFFFFF"/>
                </a:solidFill>
                <a:latin typeface="Calibri"/>
                <a:cs typeface="Calibri"/>
              </a:rPr>
              <a:t> </a:t>
            </a:r>
            <a:r>
              <a:rPr sz="3050" b="1" spc="-10" dirty="0">
                <a:solidFill>
                  <a:srgbClr val="FFFFFF"/>
                </a:solidFill>
                <a:latin typeface="Calibri"/>
                <a:cs typeface="Calibri"/>
              </a:rPr>
              <a:t>muscle.</a:t>
            </a:r>
            <a:endParaRPr sz="3050">
              <a:latin typeface="Calibri"/>
              <a:cs typeface="Calibri"/>
            </a:endParaRPr>
          </a:p>
        </p:txBody>
      </p:sp>
      <p:pic>
        <p:nvPicPr>
          <p:cNvPr id="4" name="object 4"/>
          <p:cNvPicPr/>
          <p:nvPr/>
        </p:nvPicPr>
        <p:blipFill>
          <a:blip r:embed="rId3" cstate="print"/>
          <a:stretch>
            <a:fillRect/>
          </a:stretch>
        </p:blipFill>
        <p:spPr>
          <a:xfrm>
            <a:off x="6597395" y="457200"/>
            <a:ext cx="4600956" cy="53583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TotalTime>
  <Words>1998</Words>
  <Application>Microsoft Office PowerPoint</Application>
  <PresentationFormat>Widescreen</PresentationFormat>
  <Paragraphs>245</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 MT</vt:lpstr>
      <vt:lpstr>Calibri</vt:lpstr>
      <vt:lpstr>Calibri Light</vt:lpstr>
      <vt:lpstr>Courier New</vt:lpstr>
      <vt:lpstr>Times New Roman</vt:lpstr>
      <vt:lpstr>Office Theme</vt:lpstr>
      <vt:lpstr>Abdominal Wall Hernias Dr. Mohd Asim Aideh </vt:lpstr>
      <vt:lpstr>Functions of the Abdominal Wall</vt:lpstr>
      <vt:lpstr>Anatomy of the abdominal wall</vt:lpstr>
      <vt:lpstr>PowerPoint Presentation</vt:lpstr>
      <vt:lpstr>External Oblique Muscle</vt:lpstr>
      <vt:lpstr>PowerPoint Presentation</vt:lpstr>
      <vt:lpstr>PowerPoint Presentation</vt:lpstr>
      <vt:lpstr>Internal Oblique Muscle</vt:lpstr>
      <vt:lpstr>PowerPoint Presentation</vt:lpstr>
      <vt:lpstr>PowerPoint Presentation</vt:lpstr>
      <vt:lpstr>Transversalis Fascia</vt:lpstr>
      <vt:lpstr>PowerPoint Presentation</vt:lpstr>
      <vt:lpstr>Midline structures</vt:lpstr>
      <vt:lpstr>Rectus Abdominus Muscle</vt:lpstr>
      <vt:lpstr>PowerPoint Presentation</vt:lpstr>
      <vt:lpstr>PowerPoint Presentation</vt:lpstr>
      <vt:lpstr>PowerPoint Presentation</vt:lpstr>
      <vt:lpstr>Definition</vt:lpstr>
      <vt:lpstr>Types of Abdominal Wall Hernias</vt:lpstr>
      <vt:lpstr>Frequency</vt:lpstr>
      <vt:lpstr>B. Loss of tissue strength and elasticity:</vt:lpstr>
      <vt:lpstr>PowerPoint Presentation</vt:lpstr>
      <vt:lpstr>Hernia Composition</vt:lpstr>
      <vt:lpstr>The sac is a diverticulum of peritoneum</vt:lpstr>
      <vt:lpstr>In some direct inguinal hernias and in many incisional hernias there is no actual neck Strangulation of bowel is a likely complication when the neck is narrow, as in femoral and paraumbilical hernias</vt:lpstr>
      <vt:lpstr>Body</vt:lpstr>
      <vt:lpstr>Derived from the layers of the abdominal wall through which the sac passes In longstanding cases they become atrophied from stretching and so amalgamated that they are indistinguishable from each other</vt:lpstr>
      <vt:lpstr>The Contents</vt:lpstr>
      <vt:lpstr>PowerPoint Presentation</vt:lpstr>
      <vt:lpstr>Descriptive Classification</vt:lpstr>
      <vt:lpstr>Reducible Hernias</vt:lpstr>
      <vt:lpstr>Irreducible Hernia</vt:lpstr>
      <vt:lpstr>Irreducibility without other symptoms is almost diagnostic of an omentocele, especially in femoral and umbilical hernias. Any degree of irreducibility predisposes to strangulation.</vt:lpstr>
      <vt:lpstr>PowerPoint Presentation</vt:lpstr>
      <vt:lpstr>PowerPoint Presentation</vt:lpstr>
      <vt:lpstr>Strangulated Hernia</vt:lpstr>
      <vt:lpstr>Pathology</vt:lpstr>
      <vt:lpstr>PowerPoint Presentation</vt:lpstr>
      <vt:lpstr>PowerPoint Presentation</vt:lpstr>
      <vt:lpstr>Gangrene appears at the rings  of constriction which become  deeply indented and grey in  color.</vt:lpstr>
      <vt:lpstr>PowerPoint Presentation</vt:lpstr>
      <vt:lpstr>Clinical features</vt:lpstr>
      <vt:lpstr>Richter’s hernia</vt:lpstr>
      <vt:lpstr>PowerPoint Presentation</vt:lpstr>
      <vt:lpstr>PowerPoint Presentation</vt:lpstr>
      <vt:lpstr>Inflamed Hernia</vt:lpstr>
      <vt:lpstr>PowerPoint Presentation</vt:lpstr>
      <vt:lpstr>PowerPoint Presentation</vt:lpstr>
      <vt:lpstr>Sliding Hernia (synonym: hernia-en-glissade)</vt:lpstr>
      <vt:lpstr>Sliding Hernia</vt:lpstr>
      <vt:lpstr>Complications</vt:lpstr>
      <vt:lpstr>Specific types of abdominal wall hernias</vt:lpstr>
      <vt:lpstr>Umbilical Hernias</vt:lpstr>
      <vt:lpstr>In adults, umbilical hernias are often associated with increased intra-abdominal pressure, as with ascites or pregnancy</vt:lpstr>
      <vt:lpstr>Repair of an umbilical  hernia consists of a simple  transverse repair of the  fascial defect</vt:lpstr>
      <vt:lpstr>The defect is common in children but usually closes by age 2 years, and fewer than 5% of umbilical hernias persist into later childhood and adult life</vt:lpstr>
      <vt:lpstr>Epigastric Hernias</vt:lpstr>
      <vt:lpstr>PowerPoint Presentation</vt:lpstr>
      <vt:lpstr>Ventral Hernias</vt:lpstr>
      <vt:lpstr>Incisional Hernia</vt:lpstr>
      <vt:lpstr>2. Midline incision</vt:lpstr>
      <vt:lpstr>PowerPoint Presentation</vt:lpstr>
      <vt:lpstr>PowerPoint Presentation</vt:lpstr>
      <vt:lpstr>Spigelian Hernias</vt:lpstr>
      <vt:lpstr>Obturator Hernias</vt:lpstr>
      <vt:lpstr>The hernia can cause pain along the obturator nerve (mid-anterior thigh), referred to as Howship- Romberg sign.</vt:lpstr>
      <vt:lpstr>Usually in elderly debilitated females</vt:lpstr>
      <vt:lpstr>Lumbar Hernias</vt:lpstr>
      <vt:lpstr>PowerPoint Presentation</vt:lpstr>
      <vt:lpstr>Peristomal Hernias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Wall Hernias</dc:title>
  <dc:creator>Ali Abdel Wahab</dc:creator>
  <cp:lastModifiedBy>Mohamad Asim Aideh</cp:lastModifiedBy>
  <cp:revision>1</cp:revision>
  <dcterms:created xsi:type="dcterms:W3CDTF">2024-01-13T07:07:02Z</dcterms:created>
  <dcterms:modified xsi:type="dcterms:W3CDTF">2024-01-13T20:34:30Z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2023-09-11T00:00:00Z</vt:filetime>
  </property>
  <property fmtid="{D5CDD505-2E9C-101B-9397-08002B2CF9AE}" pid="3" name="Creator">
    <vt:lpwstr>Microsoft® PowerPoint® 2016</vt:lpwstr>
  </property>
  <property fmtid="{D5CDD505-2E9C-101B-9397-08002B2CF9AE}" pid="4" name="LastSaved">
    <vt:filetime>2024-01-13T00:00:00Z</vt:filetime>
  </property>
  <property fmtid="{D5CDD505-2E9C-101B-9397-08002B2CF9AE}" pid="5" name="Producer">
    <vt:lpwstr>Microsoft® PowerPoint® 2016</vt:lpwstr>
  </property>
</Properties>
</file>