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2"/>
  </p:notesMasterIdLst>
  <p:sldIdLst>
    <p:sldId id="338" r:id="rId2"/>
    <p:sldId id="257" r:id="rId3"/>
    <p:sldId id="259" r:id="rId4"/>
    <p:sldId id="260" r:id="rId5"/>
    <p:sldId id="284" r:id="rId6"/>
    <p:sldId id="262" r:id="rId7"/>
    <p:sldId id="263" r:id="rId8"/>
    <p:sldId id="336" r:id="rId9"/>
    <p:sldId id="265" r:id="rId10"/>
    <p:sldId id="273" r:id="rId11"/>
    <p:sldId id="272" r:id="rId12"/>
    <p:sldId id="266" r:id="rId13"/>
    <p:sldId id="267" r:id="rId14"/>
    <p:sldId id="268" r:id="rId15"/>
    <p:sldId id="269" r:id="rId16"/>
    <p:sldId id="270" r:id="rId17"/>
    <p:sldId id="271" r:id="rId18"/>
    <p:sldId id="274" r:id="rId19"/>
    <p:sldId id="275" r:id="rId20"/>
    <p:sldId id="276" r:id="rId21"/>
    <p:sldId id="337" r:id="rId22"/>
    <p:sldId id="332" r:id="rId23"/>
    <p:sldId id="333" r:id="rId24"/>
    <p:sldId id="334" r:id="rId25"/>
    <p:sldId id="335"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256" r:id="rId43"/>
    <p:sldId id="277" r:id="rId44"/>
    <p:sldId id="278" r:id="rId45"/>
    <p:sldId id="279" r:id="rId46"/>
    <p:sldId id="304" r:id="rId47"/>
    <p:sldId id="305" r:id="rId48"/>
    <p:sldId id="306" r:id="rId49"/>
    <p:sldId id="307" r:id="rId50"/>
    <p:sldId id="308" r:id="rId51"/>
    <p:sldId id="310" r:id="rId52"/>
    <p:sldId id="311" r:id="rId53"/>
    <p:sldId id="312" r:id="rId54"/>
    <p:sldId id="314" r:id="rId55"/>
    <p:sldId id="315"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280"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95" d="100"/>
          <a:sy n="95" d="100"/>
        </p:scale>
        <p:origin x="206" y="1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JO"/>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7F8806E-4576-4050-B7C5-9A2080844BFF}" type="datetimeFigureOut">
              <a:rPr lang="ar-JO" smtClean="0"/>
              <a:t>12/07/1442</a:t>
            </a:fld>
            <a:endParaRPr lang="ar-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JO"/>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5598DE2-996B-4A95-B168-1A1C9E95BE7F}" type="slidenum">
              <a:rPr lang="ar-JO" smtClean="0"/>
              <a:t>‹#›</a:t>
            </a:fld>
            <a:endParaRPr lang="ar-JO"/>
          </a:p>
        </p:txBody>
      </p:sp>
    </p:spTree>
    <p:extLst>
      <p:ext uri="{BB962C8B-B14F-4D97-AF65-F5344CB8AC3E}">
        <p14:creationId xmlns:p14="http://schemas.microsoft.com/office/powerpoint/2010/main" val="422371122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a:p>
        </p:txBody>
      </p:sp>
      <p:sp>
        <p:nvSpPr>
          <p:cNvPr id="4" name="Slide Number Placeholder 3"/>
          <p:cNvSpPr>
            <a:spLocks noGrp="1"/>
          </p:cNvSpPr>
          <p:nvPr>
            <p:ph type="sldNum" sz="quarter" idx="10"/>
          </p:nvPr>
        </p:nvSpPr>
        <p:spPr/>
        <p:txBody>
          <a:bodyPr/>
          <a:lstStyle/>
          <a:p>
            <a:fld id="{95598DE2-996B-4A95-B168-1A1C9E95BE7F}" type="slidenum">
              <a:rPr lang="ar-JO" smtClean="0"/>
              <a:t>20</a:t>
            </a:fld>
            <a:endParaRPr lang="ar-JO"/>
          </a:p>
        </p:txBody>
      </p:sp>
    </p:spTree>
    <p:extLst>
      <p:ext uri="{BB962C8B-B14F-4D97-AF65-F5344CB8AC3E}">
        <p14:creationId xmlns:p14="http://schemas.microsoft.com/office/powerpoint/2010/main" val="4220313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2/23/2021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1" eaLnBrk="1" latinLnBrk="0" hangingPunct="1">
        <a:spcBef>
          <a:spcPct val="0"/>
        </a:spcBef>
        <a:buNone/>
        <a:defRPr sz="3600" kern="1200">
          <a:solidFill>
            <a:schemeClr val="accent2">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839"/>
            <a:ext cx="12191980" cy="6858000"/>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2041342" y="1531210"/>
            <a:ext cx="5956438" cy="1630907"/>
          </a:xfrm>
        </p:spPr>
        <p:txBody>
          <a:bodyPr>
            <a:noAutofit/>
          </a:bodyPr>
          <a:lstStyle/>
          <a:p>
            <a:r>
              <a:rPr lang="en-US" sz="8000" b="1" dirty="0">
                <a:solidFill>
                  <a:schemeClr val="bg1">
                    <a:lumMod val="95000"/>
                  </a:schemeClr>
                </a:solidFill>
                <a:latin typeface="Andalus" panose="02020603050405020304" pitchFamily="18" charset="-78"/>
                <a:cs typeface="Andalus" panose="02020603050405020304" pitchFamily="18" charset="-78"/>
              </a:rPr>
              <a:t>Dysphagia</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5536862" y="3223093"/>
            <a:ext cx="6158207" cy="559656"/>
          </a:xfrm>
        </p:spPr>
        <p:txBody>
          <a:bodyPr>
            <a:noAutofit/>
          </a:bodyPr>
          <a:lstStyle/>
          <a:p>
            <a:r>
              <a:rPr lang="en-US" sz="2400" b="1" dirty="0">
                <a:solidFill>
                  <a:schemeClr val="bg1"/>
                </a:solidFill>
              </a:rPr>
              <a:t>Supervised by :dr.mohammad nofal </a:t>
            </a:r>
          </a:p>
        </p:txBody>
      </p:sp>
      <p:sp>
        <p:nvSpPr>
          <p:cNvPr id="4" name="Rectangle 3"/>
          <p:cNvSpPr/>
          <p:nvPr/>
        </p:nvSpPr>
        <p:spPr>
          <a:xfrm>
            <a:off x="8149852" y="4118212"/>
            <a:ext cx="3440942" cy="2123658"/>
          </a:xfrm>
          <a:prstGeom prst="rect">
            <a:avLst/>
          </a:prstGeom>
        </p:spPr>
        <p:txBody>
          <a:bodyPr wrap="none">
            <a:spAutoFit/>
          </a:bodyPr>
          <a:lstStyle/>
          <a:p>
            <a:r>
              <a:rPr lang="en-US" sz="2400" b="1" dirty="0">
                <a:solidFill>
                  <a:schemeClr val="bg1"/>
                </a:solidFill>
                <a:latin typeface="Arial Black" panose="020B0A04020102020204" pitchFamily="34" charset="0"/>
              </a:rPr>
              <a:t>Presented by:</a:t>
            </a:r>
          </a:p>
          <a:p>
            <a:pPr marL="342900" indent="-342900">
              <a:lnSpc>
                <a:spcPct val="200000"/>
              </a:lnSpc>
              <a:buFont typeface="+mj-lt"/>
              <a:buAutoNum type="arabicPeriod"/>
            </a:pPr>
            <a:r>
              <a:rPr lang="en-US" b="1" dirty="0">
                <a:solidFill>
                  <a:schemeClr val="bg1"/>
                </a:solidFill>
                <a:latin typeface="Arial Black" panose="020B0A04020102020204" pitchFamily="34" charset="0"/>
              </a:rPr>
              <a:t>ASMAA GHANEM</a:t>
            </a:r>
          </a:p>
          <a:p>
            <a:pPr marL="342900" indent="-342900">
              <a:lnSpc>
                <a:spcPct val="200000"/>
              </a:lnSpc>
              <a:buFont typeface="+mj-lt"/>
              <a:buAutoNum type="arabicPeriod"/>
            </a:pPr>
            <a:r>
              <a:rPr lang="en-US" b="1" dirty="0">
                <a:solidFill>
                  <a:schemeClr val="bg1"/>
                </a:solidFill>
                <a:latin typeface="Arial Black" panose="020B0A04020102020204" pitchFamily="34" charset="0"/>
              </a:rPr>
              <a:t>HANEEN AL-AMARAT</a:t>
            </a:r>
          </a:p>
          <a:p>
            <a:pPr marL="342900" indent="-342900">
              <a:lnSpc>
                <a:spcPct val="200000"/>
              </a:lnSpc>
              <a:buFont typeface="+mj-lt"/>
              <a:buAutoNum type="arabicPeriod"/>
            </a:pPr>
            <a:r>
              <a:rPr lang="en-US" b="1" dirty="0">
                <a:solidFill>
                  <a:schemeClr val="bg1"/>
                </a:solidFill>
                <a:latin typeface="Arial Black" panose="020B0A04020102020204" pitchFamily="34" charset="0"/>
              </a:rPr>
              <a:t>MARAH AL-TARAWNEH</a:t>
            </a:r>
            <a:endParaRPr lang="ar-JO"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470485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7894" y="4565137"/>
            <a:ext cx="5069397" cy="1200329"/>
          </a:xfrm>
          <a:prstGeom prst="rect">
            <a:avLst/>
          </a:prstGeom>
        </p:spPr>
        <p:txBody>
          <a:bodyPr wrap="square">
            <a:spAutoFit/>
          </a:bodyPr>
          <a:lstStyle/>
          <a:p>
            <a:r>
              <a:rPr lang="en-US" sz="2400" dirty="0"/>
              <a:t>Ass. Symptoms: aspiration , chocking ,drooling or nasopharyngeal regurgitation</a:t>
            </a:r>
          </a:p>
        </p:txBody>
      </p:sp>
      <p:sp>
        <p:nvSpPr>
          <p:cNvPr id="6" name="Right Arrow 5"/>
          <p:cNvSpPr/>
          <p:nvPr/>
        </p:nvSpPr>
        <p:spPr>
          <a:xfrm>
            <a:off x="5669433" y="6031624"/>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1" name="Rectangle 10"/>
          <p:cNvSpPr/>
          <p:nvPr/>
        </p:nvSpPr>
        <p:spPr>
          <a:xfrm>
            <a:off x="1272141" y="6016884"/>
            <a:ext cx="4201380" cy="461665"/>
          </a:xfrm>
          <a:prstGeom prst="rect">
            <a:avLst/>
          </a:prstGeom>
        </p:spPr>
        <p:txBody>
          <a:bodyPr wrap="square">
            <a:spAutoFit/>
          </a:bodyPr>
          <a:lstStyle/>
          <a:p>
            <a:r>
              <a:rPr lang="en-US" sz="2400" dirty="0"/>
              <a:t>Weight loss: </a:t>
            </a:r>
          </a:p>
        </p:txBody>
      </p:sp>
      <p:sp>
        <p:nvSpPr>
          <p:cNvPr id="12" name="Rectangle 11"/>
          <p:cNvSpPr/>
          <p:nvPr/>
        </p:nvSpPr>
        <p:spPr>
          <a:xfrm>
            <a:off x="3121103" y="6016884"/>
            <a:ext cx="2539478" cy="461665"/>
          </a:xfrm>
          <a:prstGeom prst="rect">
            <a:avLst/>
          </a:prstGeom>
        </p:spPr>
        <p:txBody>
          <a:bodyPr wrap="none">
            <a:spAutoFit/>
          </a:bodyPr>
          <a:lstStyle/>
          <a:p>
            <a:r>
              <a:rPr lang="en-US" sz="2400" dirty="0"/>
              <a:t>In elder patient </a:t>
            </a:r>
          </a:p>
        </p:txBody>
      </p:sp>
      <p:sp>
        <p:nvSpPr>
          <p:cNvPr id="13" name="Rectangle 12"/>
          <p:cNvSpPr/>
          <p:nvPr/>
        </p:nvSpPr>
        <p:spPr>
          <a:xfrm>
            <a:off x="7948086" y="5942618"/>
            <a:ext cx="1970411" cy="461665"/>
          </a:xfrm>
          <a:prstGeom prst="rect">
            <a:avLst/>
          </a:prstGeom>
        </p:spPr>
        <p:txBody>
          <a:bodyPr wrap="none">
            <a:spAutoFit/>
          </a:bodyPr>
          <a:lstStyle/>
          <a:p>
            <a:r>
              <a:rPr lang="en-US" sz="2400" dirty="0"/>
              <a:t>Carcinoma </a:t>
            </a:r>
            <a:endParaRPr lang="ar-JO" sz="2400" dirty="0"/>
          </a:p>
        </p:txBody>
      </p:sp>
      <p:sp>
        <p:nvSpPr>
          <p:cNvPr id="16" name="Right Arrow 15"/>
          <p:cNvSpPr/>
          <p:nvPr/>
        </p:nvSpPr>
        <p:spPr>
          <a:xfrm>
            <a:off x="5220360" y="1668498"/>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7" name="TextBox 16"/>
          <p:cNvSpPr txBox="1"/>
          <p:nvPr/>
        </p:nvSpPr>
        <p:spPr>
          <a:xfrm>
            <a:off x="7860751" y="4934469"/>
            <a:ext cx="2897747" cy="830997"/>
          </a:xfrm>
          <a:prstGeom prst="rect">
            <a:avLst/>
          </a:prstGeom>
          <a:noFill/>
        </p:spPr>
        <p:txBody>
          <a:bodyPr wrap="square" rtlCol="1">
            <a:spAutoFit/>
          </a:bodyPr>
          <a:lstStyle/>
          <a:p>
            <a:r>
              <a:rPr lang="en-US" sz="2400" dirty="0"/>
              <a:t>Oropharyngeal dysphagia</a:t>
            </a:r>
            <a:endParaRPr lang="ar-JO" sz="2400" dirty="0"/>
          </a:p>
        </p:txBody>
      </p:sp>
      <p:sp>
        <p:nvSpPr>
          <p:cNvPr id="3" name="Rectangle 2"/>
          <p:cNvSpPr/>
          <p:nvPr/>
        </p:nvSpPr>
        <p:spPr>
          <a:xfrm>
            <a:off x="1816362" y="737704"/>
            <a:ext cx="1149674" cy="461665"/>
          </a:xfrm>
          <a:prstGeom prst="rect">
            <a:avLst/>
          </a:prstGeom>
        </p:spPr>
        <p:txBody>
          <a:bodyPr wrap="none">
            <a:spAutoFit/>
          </a:bodyPr>
          <a:lstStyle/>
          <a:p>
            <a:r>
              <a:rPr lang="en-US" sz="2400" dirty="0"/>
              <a:t>Onset:</a:t>
            </a:r>
            <a:endParaRPr lang="ar-JO" sz="2400" dirty="0"/>
          </a:p>
        </p:txBody>
      </p:sp>
      <p:sp>
        <p:nvSpPr>
          <p:cNvPr id="4" name="Rectangle 3"/>
          <p:cNvSpPr/>
          <p:nvPr/>
        </p:nvSpPr>
        <p:spPr>
          <a:xfrm>
            <a:off x="1462068" y="1608654"/>
            <a:ext cx="3501280" cy="461665"/>
          </a:xfrm>
          <a:prstGeom prst="rect">
            <a:avLst/>
          </a:prstGeom>
        </p:spPr>
        <p:txBody>
          <a:bodyPr wrap="none">
            <a:spAutoFit/>
          </a:bodyPr>
          <a:lstStyle/>
          <a:p>
            <a:r>
              <a:rPr lang="en-US" sz="2400" dirty="0"/>
              <a:t>Progressive dysphagia</a:t>
            </a:r>
            <a:endParaRPr lang="ar-JO" sz="2400" dirty="0"/>
          </a:p>
        </p:txBody>
      </p:sp>
      <p:sp>
        <p:nvSpPr>
          <p:cNvPr id="7" name="Rectangle 6"/>
          <p:cNvSpPr/>
          <p:nvPr/>
        </p:nvSpPr>
        <p:spPr>
          <a:xfrm>
            <a:off x="1816362" y="2107204"/>
            <a:ext cx="3004349" cy="461665"/>
          </a:xfrm>
          <a:prstGeom prst="rect">
            <a:avLst/>
          </a:prstGeom>
        </p:spPr>
        <p:txBody>
          <a:bodyPr wrap="none">
            <a:spAutoFit/>
          </a:bodyPr>
          <a:lstStyle/>
          <a:p>
            <a:r>
              <a:rPr lang="en-US" sz="2400" dirty="0"/>
              <a:t>Sudden dysphagia</a:t>
            </a:r>
            <a:endParaRPr lang="ar-JO" sz="2400" dirty="0"/>
          </a:p>
        </p:txBody>
      </p:sp>
      <p:sp>
        <p:nvSpPr>
          <p:cNvPr id="24" name="TextBox 23"/>
          <p:cNvSpPr txBox="1"/>
          <p:nvPr/>
        </p:nvSpPr>
        <p:spPr>
          <a:xfrm>
            <a:off x="1353335" y="2912242"/>
            <a:ext cx="4198513" cy="461665"/>
          </a:xfrm>
          <a:prstGeom prst="rect">
            <a:avLst/>
          </a:prstGeom>
          <a:noFill/>
        </p:spPr>
        <p:txBody>
          <a:bodyPr wrap="square" rtlCol="1">
            <a:spAutoFit/>
          </a:bodyPr>
          <a:lstStyle/>
          <a:p>
            <a:r>
              <a:rPr lang="en-US" sz="2400" dirty="0"/>
              <a:t>Intermittent dysphagia </a:t>
            </a:r>
            <a:endParaRPr lang="ar-JO" sz="2400" dirty="0"/>
          </a:p>
        </p:txBody>
      </p:sp>
      <p:sp>
        <p:nvSpPr>
          <p:cNvPr id="25" name="TextBox 24"/>
          <p:cNvSpPr txBox="1"/>
          <p:nvPr/>
        </p:nvSpPr>
        <p:spPr>
          <a:xfrm>
            <a:off x="7257243" y="1616351"/>
            <a:ext cx="4426039" cy="461665"/>
          </a:xfrm>
          <a:prstGeom prst="rect">
            <a:avLst/>
          </a:prstGeom>
          <a:noFill/>
        </p:spPr>
        <p:txBody>
          <a:bodyPr wrap="square" rtlCol="1">
            <a:spAutoFit/>
          </a:bodyPr>
          <a:lstStyle/>
          <a:p>
            <a:r>
              <a:rPr lang="en-US" sz="2400" dirty="0"/>
              <a:t>Neuromuscular , carcinoma</a:t>
            </a:r>
            <a:endParaRPr lang="ar-JO" sz="2400" dirty="0"/>
          </a:p>
        </p:txBody>
      </p:sp>
      <p:sp>
        <p:nvSpPr>
          <p:cNvPr id="26" name="TextBox 25"/>
          <p:cNvSpPr txBox="1"/>
          <p:nvPr/>
        </p:nvSpPr>
        <p:spPr>
          <a:xfrm>
            <a:off x="7495504" y="2262664"/>
            <a:ext cx="4696496" cy="461665"/>
          </a:xfrm>
          <a:prstGeom prst="rect">
            <a:avLst/>
          </a:prstGeom>
          <a:noFill/>
        </p:spPr>
        <p:txBody>
          <a:bodyPr wrap="square" rtlCol="1">
            <a:spAutoFit/>
          </a:bodyPr>
          <a:lstStyle/>
          <a:p>
            <a:r>
              <a:rPr lang="en-US" sz="2400" dirty="0"/>
              <a:t>Foreign body , esophagitis</a:t>
            </a:r>
            <a:endParaRPr lang="ar-JO" sz="2400" dirty="0"/>
          </a:p>
        </p:txBody>
      </p:sp>
      <p:sp>
        <p:nvSpPr>
          <p:cNvPr id="27" name="TextBox 26"/>
          <p:cNvSpPr txBox="1"/>
          <p:nvPr/>
        </p:nvSpPr>
        <p:spPr>
          <a:xfrm>
            <a:off x="6995025" y="2795007"/>
            <a:ext cx="4950474" cy="1200329"/>
          </a:xfrm>
          <a:prstGeom prst="rect">
            <a:avLst/>
          </a:prstGeom>
          <a:noFill/>
        </p:spPr>
        <p:txBody>
          <a:bodyPr wrap="square" rtlCol="1">
            <a:spAutoFit/>
          </a:bodyPr>
          <a:lstStyle/>
          <a:p>
            <a:r>
              <a:rPr lang="en-US" sz="2400" dirty="0"/>
              <a:t>Rings and webs , diffuse esophageal spasm , nutcracker esophagus </a:t>
            </a:r>
            <a:endParaRPr lang="ar-JO" sz="2400" dirty="0"/>
          </a:p>
        </p:txBody>
      </p:sp>
      <p:sp>
        <p:nvSpPr>
          <p:cNvPr id="28" name="Right Arrow 27"/>
          <p:cNvSpPr/>
          <p:nvPr/>
        </p:nvSpPr>
        <p:spPr>
          <a:xfrm>
            <a:off x="5192192" y="2231752"/>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29" name="Right Arrow 28"/>
          <p:cNvSpPr/>
          <p:nvPr/>
        </p:nvSpPr>
        <p:spPr>
          <a:xfrm>
            <a:off x="5021375" y="2912242"/>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30" name="Right Arrow 29"/>
          <p:cNvSpPr/>
          <p:nvPr/>
        </p:nvSpPr>
        <p:spPr>
          <a:xfrm>
            <a:off x="5669433" y="5032817"/>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extLst>
      <p:ext uri="{BB962C8B-B14F-4D97-AF65-F5344CB8AC3E}">
        <p14:creationId xmlns:p14="http://schemas.microsoft.com/office/powerpoint/2010/main" val="1620368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344" y="1802055"/>
            <a:ext cx="4790941" cy="461665"/>
          </a:xfrm>
          <a:prstGeom prst="rect">
            <a:avLst/>
          </a:prstGeom>
          <a:noFill/>
        </p:spPr>
        <p:txBody>
          <a:bodyPr wrap="square" rtlCol="1">
            <a:spAutoFit/>
          </a:bodyPr>
          <a:lstStyle/>
          <a:p>
            <a:r>
              <a:rPr lang="en-US" sz="2400" dirty="0"/>
              <a:t>Pain after swallowing</a:t>
            </a:r>
            <a:endParaRPr lang="ar-JO" sz="2400" dirty="0"/>
          </a:p>
        </p:txBody>
      </p:sp>
      <p:sp>
        <p:nvSpPr>
          <p:cNvPr id="4" name="TextBox 3"/>
          <p:cNvSpPr txBox="1"/>
          <p:nvPr/>
        </p:nvSpPr>
        <p:spPr>
          <a:xfrm>
            <a:off x="1423116" y="2779412"/>
            <a:ext cx="4230710" cy="830997"/>
          </a:xfrm>
          <a:prstGeom prst="rect">
            <a:avLst/>
          </a:prstGeom>
          <a:noFill/>
        </p:spPr>
        <p:txBody>
          <a:bodyPr wrap="square" rtlCol="1">
            <a:spAutoFit/>
          </a:bodyPr>
          <a:lstStyle/>
          <a:p>
            <a:r>
              <a:rPr lang="en-US" sz="2400" dirty="0"/>
              <a:t>Regurgitation of old food with halitosis</a:t>
            </a:r>
            <a:endParaRPr lang="ar-JO" sz="2400" dirty="0"/>
          </a:p>
        </p:txBody>
      </p:sp>
      <p:sp>
        <p:nvSpPr>
          <p:cNvPr id="5" name="TextBox 4"/>
          <p:cNvSpPr txBox="1"/>
          <p:nvPr/>
        </p:nvSpPr>
        <p:spPr>
          <a:xfrm>
            <a:off x="1423116" y="4123038"/>
            <a:ext cx="6555347" cy="461665"/>
          </a:xfrm>
          <a:prstGeom prst="rect">
            <a:avLst/>
          </a:prstGeom>
          <a:noFill/>
        </p:spPr>
        <p:txBody>
          <a:bodyPr wrap="square" rtlCol="1">
            <a:spAutoFit/>
          </a:bodyPr>
          <a:lstStyle/>
          <a:p>
            <a:r>
              <a:rPr lang="en-US" sz="2400" dirty="0"/>
              <a:t>History of heartburn</a:t>
            </a:r>
            <a:endParaRPr lang="ar-JO" sz="2400" dirty="0"/>
          </a:p>
        </p:txBody>
      </p:sp>
      <p:sp>
        <p:nvSpPr>
          <p:cNvPr id="7" name="Right Arrow 6"/>
          <p:cNvSpPr/>
          <p:nvPr/>
        </p:nvSpPr>
        <p:spPr>
          <a:xfrm>
            <a:off x="5567526" y="1790116"/>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8" name="Right Arrow 7"/>
          <p:cNvSpPr/>
          <p:nvPr/>
        </p:nvSpPr>
        <p:spPr>
          <a:xfrm>
            <a:off x="5908814" y="2956577"/>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9" name="Right Arrow 8"/>
          <p:cNvSpPr/>
          <p:nvPr/>
        </p:nvSpPr>
        <p:spPr>
          <a:xfrm>
            <a:off x="5908814" y="4289242"/>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3" name="TextBox 12"/>
          <p:cNvSpPr txBox="1"/>
          <p:nvPr/>
        </p:nvSpPr>
        <p:spPr>
          <a:xfrm>
            <a:off x="8259211" y="1701110"/>
            <a:ext cx="2248373" cy="461665"/>
          </a:xfrm>
          <a:prstGeom prst="rect">
            <a:avLst/>
          </a:prstGeom>
          <a:noFill/>
        </p:spPr>
        <p:txBody>
          <a:bodyPr wrap="square" rtlCol="1">
            <a:spAutoFit/>
          </a:bodyPr>
          <a:lstStyle/>
          <a:p>
            <a:r>
              <a:rPr lang="en-US" sz="2400" dirty="0"/>
              <a:t>Esophagitis </a:t>
            </a:r>
            <a:endParaRPr lang="ar-JO" sz="2400" dirty="0"/>
          </a:p>
        </p:txBody>
      </p:sp>
      <p:sp>
        <p:nvSpPr>
          <p:cNvPr id="14" name="TextBox 13"/>
          <p:cNvSpPr txBox="1"/>
          <p:nvPr/>
        </p:nvSpPr>
        <p:spPr>
          <a:xfrm>
            <a:off x="8723859" y="2674675"/>
            <a:ext cx="2275266" cy="830997"/>
          </a:xfrm>
          <a:prstGeom prst="rect">
            <a:avLst/>
          </a:prstGeom>
          <a:noFill/>
        </p:spPr>
        <p:txBody>
          <a:bodyPr wrap="square" rtlCol="1">
            <a:spAutoFit/>
          </a:bodyPr>
          <a:lstStyle/>
          <a:p>
            <a:r>
              <a:rPr lang="en-US" sz="2400" dirty="0" err="1"/>
              <a:t>Zenkers</a:t>
            </a:r>
            <a:r>
              <a:rPr lang="en-US" sz="2400" dirty="0"/>
              <a:t> diverticulum</a:t>
            </a:r>
            <a:endParaRPr lang="ar-JO" sz="2400" dirty="0"/>
          </a:p>
        </p:txBody>
      </p:sp>
      <p:sp>
        <p:nvSpPr>
          <p:cNvPr id="15" name="TextBox 14"/>
          <p:cNvSpPr txBox="1"/>
          <p:nvPr/>
        </p:nvSpPr>
        <p:spPr>
          <a:xfrm>
            <a:off x="9164893" y="4060072"/>
            <a:ext cx="1834232" cy="830997"/>
          </a:xfrm>
          <a:prstGeom prst="rect">
            <a:avLst/>
          </a:prstGeom>
          <a:noFill/>
        </p:spPr>
        <p:txBody>
          <a:bodyPr wrap="square" rtlCol="1">
            <a:spAutoFit/>
          </a:bodyPr>
          <a:lstStyle/>
          <a:p>
            <a:r>
              <a:rPr lang="en-US" sz="2400" dirty="0"/>
              <a:t>Peptic stricture</a:t>
            </a:r>
            <a:endParaRPr lang="ar-JO" sz="2400" dirty="0"/>
          </a:p>
        </p:txBody>
      </p:sp>
      <p:sp>
        <p:nvSpPr>
          <p:cNvPr id="2" name="Rectangle 1"/>
          <p:cNvSpPr/>
          <p:nvPr/>
        </p:nvSpPr>
        <p:spPr>
          <a:xfrm>
            <a:off x="1844163" y="697268"/>
            <a:ext cx="2244525" cy="707886"/>
          </a:xfrm>
          <a:prstGeom prst="rect">
            <a:avLst/>
          </a:prstGeom>
        </p:spPr>
        <p:txBody>
          <a:bodyPr wrap="none">
            <a:spAutoFit/>
          </a:bodyPr>
          <a:lstStyle/>
          <a:p>
            <a:r>
              <a:rPr lang="en-GB" sz="4000" dirty="0">
                <a:solidFill>
                  <a:schemeClr val="bg2">
                    <a:lumMod val="50000"/>
                  </a:schemeClr>
                </a:solidFill>
                <a:latin typeface="Andalus" panose="02020603050405020304" pitchFamily="18" charset="-78"/>
                <a:cs typeface="Andalus" panose="02020603050405020304" pitchFamily="18" charset="-78"/>
              </a:rPr>
              <a:t>HISTORY</a:t>
            </a:r>
            <a:r>
              <a:rPr lang="ar-JO" sz="4000" dirty="0">
                <a:solidFill>
                  <a:schemeClr val="bg2">
                    <a:lumMod val="50000"/>
                  </a:schemeClr>
                </a:solidFill>
                <a:latin typeface="Andalus" panose="02020603050405020304" pitchFamily="18" charset="-78"/>
                <a:cs typeface="Andalus" panose="02020603050405020304" pitchFamily="18" charset="-78"/>
              </a:rPr>
              <a:t>:</a:t>
            </a:r>
            <a:endParaRPr lang="en-GB" sz="4000"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599672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4957" y="1144871"/>
            <a:ext cx="6096000" cy="2862322"/>
          </a:xfrm>
          <a:prstGeom prst="rect">
            <a:avLst/>
          </a:prstGeom>
        </p:spPr>
        <p:txBody>
          <a:bodyPr>
            <a:spAutoFit/>
          </a:bodyPr>
          <a:lstStyle/>
          <a:p>
            <a:pPr marL="285750" indent="-285750">
              <a:buFont typeface="Arial" panose="020B0604020202020204" pitchFamily="34" charset="0"/>
              <a:buChar char="•"/>
            </a:pPr>
            <a:r>
              <a:rPr lang="en-GB" sz="3600" b="1" dirty="0">
                <a:solidFill>
                  <a:schemeClr val="accent3">
                    <a:lumMod val="75000"/>
                  </a:schemeClr>
                </a:solidFill>
              </a:rPr>
              <a:t>Surgical </a:t>
            </a:r>
            <a:r>
              <a:rPr lang="en-GB" sz="3600" b="1" dirty="0" err="1">
                <a:solidFill>
                  <a:schemeClr val="accent3">
                    <a:lumMod val="75000"/>
                  </a:schemeClr>
                </a:solidFill>
              </a:rPr>
              <a:t>hx</a:t>
            </a:r>
            <a:endParaRPr lang="en-GB" sz="3600" b="1" dirty="0">
              <a:solidFill>
                <a:schemeClr val="accent3">
                  <a:lumMod val="75000"/>
                </a:schemeClr>
              </a:solidFill>
            </a:endParaRPr>
          </a:p>
          <a:p>
            <a:pPr marL="285750" indent="-285750">
              <a:buFont typeface="Arial" panose="020B0604020202020204" pitchFamily="34" charset="0"/>
              <a:buChar char="•"/>
            </a:pPr>
            <a:endParaRPr lang="en-GB" sz="3600" b="1" dirty="0">
              <a:solidFill>
                <a:schemeClr val="accent3">
                  <a:lumMod val="75000"/>
                </a:schemeClr>
              </a:solidFill>
            </a:endParaRPr>
          </a:p>
          <a:p>
            <a:pPr marL="285750" indent="-285750">
              <a:buFont typeface="Arial" panose="020B0604020202020204" pitchFamily="34" charset="0"/>
              <a:buChar char="•"/>
            </a:pPr>
            <a:r>
              <a:rPr lang="en-US" sz="3600" b="1" dirty="0">
                <a:solidFill>
                  <a:schemeClr val="accent3">
                    <a:lumMod val="75000"/>
                  </a:schemeClr>
                </a:solidFill>
              </a:rPr>
              <a:t>medical </a:t>
            </a:r>
            <a:r>
              <a:rPr lang="en-US" sz="3600" b="1" dirty="0" err="1">
                <a:solidFill>
                  <a:schemeClr val="accent3">
                    <a:lumMod val="75000"/>
                  </a:schemeClr>
                </a:solidFill>
              </a:rPr>
              <a:t>hx</a:t>
            </a:r>
            <a:endParaRPr lang="en-US" sz="3600" b="1" dirty="0">
              <a:solidFill>
                <a:schemeClr val="accent3">
                  <a:lumMod val="75000"/>
                </a:schemeClr>
              </a:solidFill>
            </a:endParaRPr>
          </a:p>
          <a:p>
            <a:pPr marL="285750" indent="-285750">
              <a:buFont typeface="Arial" panose="020B0604020202020204" pitchFamily="34" charset="0"/>
              <a:buChar char="•"/>
            </a:pPr>
            <a:endParaRPr lang="en-GB" sz="3600" b="1" dirty="0">
              <a:solidFill>
                <a:schemeClr val="accent3">
                  <a:lumMod val="75000"/>
                </a:schemeClr>
              </a:solidFill>
            </a:endParaRPr>
          </a:p>
          <a:p>
            <a:pPr marL="285750" indent="-285750">
              <a:buFont typeface="Arial" panose="020B0604020202020204" pitchFamily="34" charset="0"/>
              <a:buChar char="•"/>
            </a:pPr>
            <a:r>
              <a:rPr lang="en-GB" sz="3600" b="1" dirty="0">
                <a:solidFill>
                  <a:schemeClr val="accent3">
                    <a:lumMod val="75000"/>
                  </a:schemeClr>
                </a:solidFill>
              </a:rPr>
              <a:t>Drug </a:t>
            </a:r>
            <a:r>
              <a:rPr lang="en-GB" sz="3600" b="1" dirty="0" err="1">
                <a:solidFill>
                  <a:schemeClr val="accent3">
                    <a:lumMod val="75000"/>
                  </a:schemeClr>
                </a:solidFill>
              </a:rPr>
              <a:t>hx</a:t>
            </a:r>
            <a:endParaRPr lang="en-GB" sz="3600" b="1" dirty="0">
              <a:solidFill>
                <a:schemeClr val="accent3">
                  <a:lumMod val="75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825" y="2189408"/>
            <a:ext cx="6538175" cy="4559122"/>
          </a:xfrm>
          <a:prstGeom prst="rect">
            <a:avLst/>
          </a:prstGeom>
        </p:spPr>
      </p:pic>
    </p:spTree>
    <p:extLst>
      <p:ext uri="{BB962C8B-B14F-4D97-AF65-F5344CB8AC3E}">
        <p14:creationId xmlns:p14="http://schemas.microsoft.com/office/powerpoint/2010/main" val="3850676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4775" y="797348"/>
            <a:ext cx="5148589" cy="584775"/>
          </a:xfrm>
          <a:prstGeom prst="rect">
            <a:avLst/>
          </a:prstGeom>
        </p:spPr>
        <p:txBody>
          <a:bodyPr wrap="none">
            <a:spAutoFit/>
          </a:bodyPr>
          <a:lstStyle/>
          <a:p>
            <a:r>
              <a:rPr lang="en-US" sz="3200" dirty="0">
                <a:solidFill>
                  <a:schemeClr val="tx1">
                    <a:lumMod val="95000"/>
                    <a:lumOff val="5000"/>
                  </a:schemeClr>
                </a:solidFill>
                <a:latin typeface="Arial Black" panose="020B0A04020102020204" pitchFamily="34" charset="0"/>
              </a:rPr>
              <a:t>Physical Examination:</a:t>
            </a:r>
            <a:endParaRPr lang="ar-JO" sz="3200" dirty="0">
              <a:solidFill>
                <a:schemeClr val="tx1">
                  <a:lumMod val="95000"/>
                  <a:lumOff val="5000"/>
                </a:schemeClr>
              </a:solidFill>
            </a:endParaRPr>
          </a:p>
        </p:txBody>
      </p:sp>
      <p:sp>
        <p:nvSpPr>
          <p:cNvPr id="3" name="Rectangle 2"/>
          <p:cNvSpPr/>
          <p:nvPr/>
        </p:nvSpPr>
        <p:spPr>
          <a:xfrm>
            <a:off x="1953296" y="1969777"/>
            <a:ext cx="6096000" cy="4893647"/>
          </a:xfrm>
          <a:prstGeom prst="rect">
            <a:avLst/>
          </a:prstGeom>
        </p:spPr>
        <p:txBody>
          <a:bodyPr>
            <a:spAutoFit/>
          </a:bodyPr>
          <a:lstStyle/>
          <a:p>
            <a:pPr marL="342900" indent="-342900">
              <a:lnSpc>
                <a:spcPct val="200000"/>
              </a:lnSpc>
              <a:buFont typeface="Arial" panose="020B0604020202020204" pitchFamily="34" charset="0"/>
              <a:buChar char="•"/>
            </a:pPr>
            <a:r>
              <a:rPr lang="en-US" sz="2400" b="1" dirty="0">
                <a:solidFill>
                  <a:schemeClr val="tx1">
                    <a:lumMod val="95000"/>
                    <a:lumOff val="5000"/>
                  </a:schemeClr>
                </a:solidFill>
                <a:latin typeface="Arial" panose="020B0604020202020204" pitchFamily="34" charset="0"/>
                <a:cs typeface="Arial" panose="020B0604020202020204" pitchFamily="34" charset="0"/>
              </a:rPr>
              <a:t>Genaral inspection: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Cranial nerve examination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Neurological examination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Oral cavity examination</a:t>
            </a:r>
          </a:p>
          <a:p>
            <a:pPr marL="342900" indent="-342900">
              <a:lnSpc>
                <a:spcPct val="200000"/>
              </a:lnSpc>
              <a:buFont typeface="Arial" panose="020B0604020202020204" pitchFamily="34" charset="0"/>
              <a:buChar char="•"/>
            </a:pPr>
            <a:r>
              <a:rPr lang="en-US" sz="2400" b="1" dirty="0">
                <a:solidFill>
                  <a:schemeClr val="tx1">
                    <a:lumMod val="95000"/>
                    <a:lumOff val="5000"/>
                  </a:schemeClr>
                </a:solidFill>
                <a:latin typeface="Arial" panose="020B0604020202020204" pitchFamily="34" charset="0"/>
                <a:cs typeface="Arial" panose="020B0604020202020204" pitchFamily="34" charset="0"/>
              </a:rPr>
              <a:t>direct observation of the act of swallowing  </a:t>
            </a:r>
          </a:p>
          <a:p>
            <a:endParaRPr lang="en-AU" sz="240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44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1454" y="1801693"/>
            <a:ext cx="6096000" cy="461665"/>
          </a:xfrm>
          <a:prstGeom prst="rect">
            <a:avLst/>
          </a:prstGeom>
        </p:spPr>
        <p:txBody>
          <a:bodyPr>
            <a:spAutoFit/>
          </a:bodyPr>
          <a:lstStyle/>
          <a:p>
            <a:r>
              <a:rPr lang="en-US" sz="2400" b="1" dirty="0">
                <a:solidFill>
                  <a:schemeClr val="tx1">
                    <a:lumMod val="95000"/>
                    <a:lumOff val="5000"/>
                  </a:schemeClr>
                </a:solidFill>
                <a:latin typeface="Arial" panose="020B0604020202020204" pitchFamily="34" charset="0"/>
                <a:cs typeface="Arial" panose="020B0604020202020204" pitchFamily="34" charset="0"/>
              </a:rPr>
              <a:t>Neck examination:</a:t>
            </a:r>
            <a:endParaRPr lang="en-AU" sz="24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 name="Rectangle 2"/>
          <p:cNvSpPr/>
          <p:nvPr/>
        </p:nvSpPr>
        <p:spPr>
          <a:xfrm>
            <a:off x="1671454" y="681438"/>
            <a:ext cx="5148589" cy="584775"/>
          </a:xfrm>
          <a:prstGeom prst="rect">
            <a:avLst/>
          </a:prstGeom>
        </p:spPr>
        <p:txBody>
          <a:bodyPr wrap="none">
            <a:spAutoFit/>
          </a:bodyPr>
          <a:lstStyle/>
          <a:p>
            <a:r>
              <a:rPr lang="en-US" sz="3200" dirty="0">
                <a:solidFill>
                  <a:schemeClr val="tx1">
                    <a:lumMod val="95000"/>
                    <a:lumOff val="5000"/>
                  </a:schemeClr>
                </a:solidFill>
                <a:latin typeface="Arial Black" panose="020B0A04020102020204" pitchFamily="34" charset="0"/>
              </a:rPr>
              <a:t>Physical Examination:</a:t>
            </a:r>
            <a:endParaRPr lang="ar-JO" sz="3200" dirty="0">
              <a:solidFill>
                <a:schemeClr val="tx1">
                  <a:lumMod val="95000"/>
                  <a:lumOff val="5000"/>
                </a:schemeClr>
              </a:solidFill>
            </a:endParaRPr>
          </a:p>
        </p:txBody>
      </p:sp>
      <p:sp>
        <p:nvSpPr>
          <p:cNvPr id="5" name="TextBox 4"/>
          <p:cNvSpPr txBox="1"/>
          <p:nvPr/>
        </p:nvSpPr>
        <p:spPr>
          <a:xfrm>
            <a:off x="1671454" y="2730321"/>
            <a:ext cx="7421031" cy="2191947"/>
          </a:xfrm>
          <a:prstGeom prst="rect">
            <a:avLst/>
          </a:prstGeom>
          <a:noFill/>
        </p:spPr>
        <p:txBody>
          <a:bodyPr wrap="square" rtlCol="1">
            <a:spAutoFit/>
          </a:bodyPr>
          <a:lstStyle/>
          <a:p>
            <a:pPr marL="514350" indent="-514350">
              <a:lnSpc>
                <a:spcPct val="200000"/>
              </a:lnSpc>
              <a:buFont typeface="+mj-lt"/>
              <a:buAutoNum type="romanUcPeriod"/>
            </a:pPr>
            <a:r>
              <a:rPr lang="en-US" sz="2400" dirty="0"/>
              <a:t>Lymph node enlargement </a:t>
            </a:r>
          </a:p>
          <a:p>
            <a:pPr marL="514350" indent="-514350">
              <a:lnSpc>
                <a:spcPct val="200000"/>
              </a:lnSpc>
              <a:buFont typeface="+mj-lt"/>
              <a:buAutoNum type="romanUcPeriod"/>
            </a:pPr>
            <a:r>
              <a:rPr lang="en-US" sz="2400" dirty="0"/>
              <a:t>Neck mases </a:t>
            </a:r>
          </a:p>
          <a:p>
            <a:pPr marL="514350" indent="-514350">
              <a:lnSpc>
                <a:spcPct val="200000"/>
              </a:lnSpc>
              <a:buFont typeface="+mj-lt"/>
              <a:buAutoNum type="romanUcPeriod"/>
            </a:pPr>
            <a:r>
              <a:rPr lang="en-US" sz="2400" dirty="0"/>
              <a:t>Thyroid enlargement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199" y="681438"/>
            <a:ext cx="4730681" cy="5756856"/>
          </a:xfrm>
          <a:prstGeom prst="rect">
            <a:avLst/>
          </a:prstGeom>
        </p:spPr>
      </p:pic>
    </p:spTree>
    <p:extLst>
      <p:ext uri="{BB962C8B-B14F-4D97-AF65-F5344CB8AC3E}">
        <p14:creationId xmlns:p14="http://schemas.microsoft.com/office/powerpoint/2010/main" val="1379531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4605" y="604165"/>
            <a:ext cx="4522392" cy="830997"/>
          </a:xfrm>
          <a:prstGeom prst="rect">
            <a:avLst/>
          </a:prstGeom>
        </p:spPr>
        <p:txBody>
          <a:bodyPr wrap="none">
            <a:spAutoFit/>
          </a:bodyPr>
          <a:lstStyle/>
          <a:p>
            <a:r>
              <a:rPr lang="en-GB" sz="4800" b="1" dirty="0">
                <a:solidFill>
                  <a:schemeClr val="tx1">
                    <a:lumMod val="95000"/>
                    <a:lumOff val="5000"/>
                  </a:schemeClr>
                </a:solidFill>
                <a:latin typeface="Andalus" panose="02020603050405020304" pitchFamily="18" charset="-78"/>
                <a:cs typeface="Andalus" panose="02020603050405020304" pitchFamily="18" charset="-78"/>
              </a:rPr>
              <a:t>INVESTIGATION:</a:t>
            </a:r>
            <a:endParaRPr lang="en-US" sz="4800" b="1" dirty="0">
              <a:solidFill>
                <a:schemeClr val="tx1">
                  <a:lumMod val="95000"/>
                  <a:lumOff val="5000"/>
                </a:schemeClr>
              </a:solidFill>
              <a:latin typeface="Andalus" panose="02020603050405020304" pitchFamily="18" charset="-78"/>
              <a:cs typeface="Andalus" panose="02020603050405020304" pitchFamily="18" charset="-78"/>
            </a:endParaRPr>
          </a:p>
        </p:txBody>
      </p:sp>
      <p:sp>
        <p:nvSpPr>
          <p:cNvPr id="3" name="TextBox 2"/>
          <p:cNvSpPr txBox="1"/>
          <p:nvPr/>
        </p:nvSpPr>
        <p:spPr>
          <a:xfrm>
            <a:off x="1918952" y="1777285"/>
            <a:ext cx="6941713" cy="3970318"/>
          </a:xfrm>
          <a:prstGeom prst="rect">
            <a:avLst/>
          </a:prstGeom>
          <a:noFill/>
        </p:spPr>
        <p:txBody>
          <a:bodyPr wrap="square" rtlCol="1">
            <a:spAutoFit/>
          </a:bodyPr>
          <a:lstStyle/>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Blood test to exclude anemia ? Cause or effect </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ESR or </a:t>
            </a:r>
            <a:r>
              <a:rPr lang="en-US" sz="2400" dirty="0" err="1">
                <a:latin typeface="Arial" panose="020B0604020202020204" pitchFamily="34" charset="0"/>
                <a:cs typeface="Arial" panose="020B0604020202020204" pitchFamily="34" charset="0"/>
              </a:rPr>
              <a:t>cRP</a:t>
            </a:r>
            <a:r>
              <a:rPr lang="en-US" sz="2400" dirty="0">
                <a:latin typeface="Arial" panose="020B0604020202020204" pitchFamily="34" charset="0"/>
                <a:cs typeface="Arial" panose="020B0604020202020204" pitchFamily="34" charset="0"/>
              </a:rPr>
              <a:t> raised in malignancy or chronic inflammatory process .</a:t>
            </a:r>
          </a:p>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LFT , KFT along with </a:t>
            </a:r>
            <a:r>
              <a:rPr lang="en-US" sz="2400" dirty="0" err="1">
                <a:latin typeface="Arial" panose="020B0604020202020204" pitchFamily="34" charset="0"/>
                <a:cs typeface="Arial" panose="020B0604020202020204" pitchFamily="34" charset="0"/>
              </a:rPr>
              <a:t>S.calcium</a:t>
            </a:r>
            <a:r>
              <a:rPr lang="en-US" sz="2400" dirty="0">
                <a:latin typeface="Arial" panose="020B0604020202020204" pitchFamily="34" charset="0"/>
                <a:cs typeface="Arial" panose="020B0604020202020204" pitchFamily="34" charset="0"/>
              </a:rPr>
              <a:t> when nutrition is impaired or metastasis is suspected </a:t>
            </a:r>
          </a:p>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Thyroid function tests if suspected is caused by goiter or malignancy of thyroid. </a:t>
            </a:r>
            <a:endParaRPr lang="ar-JO"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205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8648" y="721217"/>
            <a:ext cx="5151549" cy="584775"/>
          </a:xfrm>
          <a:prstGeom prst="rect">
            <a:avLst/>
          </a:prstGeom>
          <a:noFill/>
        </p:spPr>
        <p:txBody>
          <a:bodyPr wrap="square" rtlCol="1">
            <a:spAutoFit/>
          </a:bodyPr>
          <a:lstStyle/>
          <a:p>
            <a:pPr marL="457200" indent="-457200">
              <a:buFont typeface="Wingdings" panose="05000000000000000000" pitchFamily="2" charset="2"/>
              <a:buChar char="q"/>
            </a:pPr>
            <a:r>
              <a:rPr lang="en-US" sz="3200" b="1" dirty="0"/>
              <a:t>Radiographic studies</a:t>
            </a:r>
            <a:r>
              <a:rPr lang="en-US" dirty="0"/>
              <a:t>:</a:t>
            </a:r>
            <a:endParaRPr lang="ar-JO" dirty="0"/>
          </a:p>
        </p:txBody>
      </p:sp>
      <p:sp>
        <p:nvSpPr>
          <p:cNvPr id="3" name="TextBox 2"/>
          <p:cNvSpPr txBox="1"/>
          <p:nvPr/>
        </p:nvSpPr>
        <p:spPr>
          <a:xfrm>
            <a:off x="1880315" y="1815921"/>
            <a:ext cx="6645499" cy="3693319"/>
          </a:xfrm>
          <a:prstGeom prst="rect">
            <a:avLst/>
          </a:prstGeom>
          <a:noFill/>
        </p:spPr>
        <p:txBody>
          <a:bodyPr wrap="square" rtlCol="1">
            <a:spAutoFit/>
          </a:bodyPr>
          <a:lstStyle/>
          <a:p>
            <a:pPr marL="342900" indent="-342900">
              <a:lnSpc>
                <a:spcPct val="150000"/>
              </a:lnSpc>
              <a:buFont typeface="Arial" panose="020B0604020202020204" pitchFamily="34" charset="0"/>
              <a:buChar char="•"/>
            </a:pPr>
            <a:r>
              <a:rPr lang="en-US" sz="2400" dirty="0"/>
              <a:t>Plain  X-ray</a:t>
            </a:r>
          </a:p>
          <a:p>
            <a:pPr marL="342900" indent="-342900">
              <a:lnSpc>
                <a:spcPct val="150000"/>
              </a:lnSpc>
              <a:buFont typeface="Arial" panose="020B0604020202020204" pitchFamily="34" charset="0"/>
              <a:buChar char="•"/>
            </a:pPr>
            <a:r>
              <a:rPr lang="en-US" sz="2400" dirty="0"/>
              <a:t>Barium esophagus</a:t>
            </a:r>
          </a:p>
          <a:p>
            <a:pPr marL="342900" indent="-342900">
              <a:lnSpc>
                <a:spcPct val="150000"/>
              </a:lnSpc>
              <a:buFont typeface="Arial" panose="020B0604020202020204" pitchFamily="34" charset="0"/>
              <a:buChar char="•"/>
            </a:pPr>
            <a:r>
              <a:rPr lang="en-US" sz="2400" dirty="0"/>
              <a:t>Modified barium swallow(gold standard)</a:t>
            </a:r>
          </a:p>
          <a:p>
            <a:pPr marL="342900" indent="-342900">
              <a:lnSpc>
                <a:spcPct val="150000"/>
              </a:lnSpc>
              <a:buFont typeface="Arial" panose="020B0604020202020204" pitchFamily="34" charset="0"/>
              <a:buChar char="•"/>
            </a:pPr>
            <a:r>
              <a:rPr lang="en-US" sz="2400" dirty="0"/>
              <a:t>MRI</a:t>
            </a:r>
          </a:p>
          <a:p>
            <a:pPr marL="342900" indent="-342900">
              <a:lnSpc>
                <a:spcPct val="150000"/>
              </a:lnSpc>
              <a:buFont typeface="Arial" panose="020B0604020202020204" pitchFamily="34" charset="0"/>
              <a:buChar char="•"/>
            </a:pPr>
            <a:r>
              <a:rPr lang="en-US" sz="2400" dirty="0"/>
              <a:t>CT</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endParaRPr lang="ar-JO" dirty="0"/>
          </a:p>
        </p:txBody>
      </p:sp>
    </p:spTree>
    <p:extLst>
      <p:ext uri="{BB962C8B-B14F-4D97-AF65-F5344CB8AC3E}">
        <p14:creationId xmlns:p14="http://schemas.microsoft.com/office/powerpoint/2010/main" val="308683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223" y="128789"/>
            <a:ext cx="5731098" cy="672921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98" y="128789"/>
            <a:ext cx="5422006" cy="6729211"/>
          </a:xfrm>
          <a:prstGeom prst="rect">
            <a:avLst/>
          </a:prstGeom>
        </p:spPr>
      </p:pic>
    </p:spTree>
    <p:extLst>
      <p:ext uri="{BB962C8B-B14F-4D97-AF65-F5344CB8AC3E}">
        <p14:creationId xmlns:p14="http://schemas.microsoft.com/office/powerpoint/2010/main" val="238160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4406" y="605306"/>
            <a:ext cx="6053071" cy="707886"/>
          </a:xfrm>
          <a:prstGeom prst="rect">
            <a:avLst/>
          </a:prstGeom>
          <a:noFill/>
        </p:spPr>
        <p:txBody>
          <a:bodyPr wrap="square" rtlCol="1">
            <a:spAutoFit/>
          </a:bodyPr>
          <a:lstStyle/>
          <a:p>
            <a:r>
              <a:rPr lang="en-US" sz="4000" b="1" dirty="0"/>
              <a:t>Endoscopy:</a:t>
            </a:r>
            <a:endParaRPr lang="ar-JO" sz="4000" b="1" dirty="0"/>
          </a:p>
        </p:txBody>
      </p:sp>
      <p:sp>
        <p:nvSpPr>
          <p:cNvPr id="3" name="TextBox 2"/>
          <p:cNvSpPr txBox="1"/>
          <p:nvPr/>
        </p:nvSpPr>
        <p:spPr>
          <a:xfrm>
            <a:off x="2099256" y="1493949"/>
            <a:ext cx="4494727" cy="1301959"/>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en-US" sz="2800" dirty="0"/>
              <a:t>Rigid</a:t>
            </a:r>
          </a:p>
          <a:p>
            <a:pPr marL="285750" indent="-285750">
              <a:lnSpc>
                <a:spcPct val="150000"/>
              </a:lnSpc>
              <a:buFont typeface="Arial" panose="020B0604020202020204" pitchFamily="34" charset="0"/>
              <a:buChar char="•"/>
            </a:pPr>
            <a:r>
              <a:rPr lang="en-US" sz="2800" dirty="0"/>
              <a:t>flexible</a:t>
            </a:r>
            <a:endParaRPr lang="ar-JO" sz="2800" dirty="0"/>
          </a:p>
        </p:txBody>
      </p:sp>
      <p:sp>
        <p:nvSpPr>
          <p:cNvPr id="4" name="TextBox 3"/>
          <p:cNvSpPr txBox="1"/>
          <p:nvPr/>
        </p:nvSpPr>
        <p:spPr>
          <a:xfrm>
            <a:off x="2292439" y="2976665"/>
            <a:ext cx="5215944" cy="3277820"/>
          </a:xfrm>
          <a:prstGeom prst="rect">
            <a:avLst/>
          </a:prstGeom>
          <a:noFill/>
        </p:spPr>
        <p:txBody>
          <a:bodyPr wrap="square" rtlCol="1">
            <a:spAutoFit/>
          </a:bodyPr>
          <a:lstStyle/>
          <a:p>
            <a:pPr marL="342900" indent="-342900">
              <a:lnSpc>
                <a:spcPct val="150000"/>
              </a:lnSpc>
              <a:buFont typeface="+mj-lt"/>
              <a:buAutoNum type="arabicPeriod"/>
            </a:pPr>
            <a:r>
              <a:rPr lang="en-US" sz="2400" dirty="0"/>
              <a:t>Diagnostic:</a:t>
            </a:r>
          </a:p>
          <a:p>
            <a:pPr marL="285750" indent="-285750">
              <a:lnSpc>
                <a:spcPct val="150000"/>
              </a:lnSpc>
              <a:buFont typeface="Wingdings" panose="05000000000000000000" pitchFamily="2" charset="2"/>
              <a:buChar char="§"/>
            </a:pPr>
            <a:r>
              <a:rPr lang="en-US" dirty="0"/>
              <a:t>Visual</a:t>
            </a:r>
          </a:p>
          <a:p>
            <a:pPr marL="285750" indent="-285750">
              <a:lnSpc>
                <a:spcPct val="150000"/>
              </a:lnSpc>
              <a:buFont typeface="Wingdings" panose="05000000000000000000" pitchFamily="2" charset="2"/>
              <a:buChar char="§"/>
            </a:pPr>
            <a:r>
              <a:rPr lang="en-US" dirty="0" err="1"/>
              <a:t>Biobsy</a:t>
            </a:r>
            <a:endParaRPr lang="en-US" dirty="0"/>
          </a:p>
          <a:p>
            <a:pPr marL="342900" indent="-342900">
              <a:lnSpc>
                <a:spcPct val="150000"/>
              </a:lnSpc>
              <a:buFont typeface="+mj-lt"/>
              <a:buAutoNum type="arabicPeriod" startAt="2"/>
            </a:pPr>
            <a:r>
              <a:rPr lang="en-US" sz="2400" dirty="0"/>
              <a:t>Therapeutic:</a:t>
            </a:r>
          </a:p>
          <a:p>
            <a:pPr marL="285750" indent="-285750">
              <a:lnSpc>
                <a:spcPct val="150000"/>
              </a:lnSpc>
              <a:buFont typeface="Arial" panose="020B0604020202020204" pitchFamily="34" charset="0"/>
              <a:buChar char="•"/>
            </a:pPr>
            <a:r>
              <a:rPr lang="en-US" dirty="0"/>
              <a:t>Foreign body </a:t>
            </a:r>
            <a:r>
              <a:rPr lang="en-US" dirty="0" err="1"/>
              <a:t>disimpaction</a:t>
            </a:r>
            <a:r>
              <a:rPr lang="en-US" dirty="0"/>
              <a:t>.</a:t>
            </a:r>
          </a:p>
          <a:p>
            <a:pPr marL="285750" indent="-285750">
              <a:lnSpc>
                <a:spcPct val="150000"/>
              </a:lnSpc>
              <a:buFont typeface="Arial" panose="020B0604020202020204" pitchFamily="34" charset="0"/>
              <a:buChar char="•"/>
            </a:pPr>
            <a:r>
              <a:rPr lang="en-US" dirty="0"/>
              <a:t>Stenting</a:t>
            </a:r>
          </a:p>
          <a:p>
            <a:pPr marL="285750" indent="-285750">
              <a:lnSpc>
                <a:spcPct val="150000"/>
              </a:lnSpc>
              <a:buFont typeface="Arial" panose="020B0604020202020204" pitchFamily="34" charset="0"/>
              <a:buChar char="•"/>
            </a:pPr>
            <a:r>
              <a:rPr lang="en-US" dirty="0"/>
              <a:t>dilatation</a:t>
            </a:r>
            <a:endParaRPr lang="ar-JO"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532" y="193183"/>
            <a:ext cx="5189852" cy="6375042"/>
          </a:xfrm>
          <a:prstGeom prst="rect">
            <a:avLst/>
          </a:prstGeom>
        </p:spPr>
      </p:pic>
    </p:spTree>
    <p:extLst>
      <p:ext uri="{BB962C8B-B14F-4D97-AF65-F5344CB8AC3E}">
        <p14:creationId xmlns:p14="http://schemas.microsoft.com/office/powerpoint/2010/main" val="1215548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4253" y="695459"/>
            <a:ext cx="3863662" cy="646331"/>
          </a:xfrm>
          <a:prstGeom prst="rect">
            <a:avLst/>
          </a:prstGeom>
          <a:noFill/>
        </p:spPr>
        <p:txBody>
          <a:bodyPr wrap="square" rtlCol="1">
            <a:spAutoFit/>
          </a:bodyPr>
          <a:lstStyle/>
          <a:p>
            <a:pPr marL="571500" indent="-571500">
              <a:buFont typeface="Wingdings" panose="05000000000000000000" pitchFamily="2" charset="2"/>
              <a:buChar char="q"/>
            </a:pPr>
            <a:r>
              <a:rPr lang="en-US" sz="3600" b="1" dirty="0"/>
              <a:t>Manometry:</a:t>
            </a:r>
            <a:endParaRPr lang="ar-JO" sz="3600" b="1" dirty="0"/>
          </a:p>
        </p:txBody>
      </p:sp>
      <p:sp>
        <p:nvSpPr>
          <p:cNvPr id="3" name="TextBox 2"/>
          <p:cNvSpPr txBox="1"/>
          <p:nvPr/>
        </p:nvSpPr>
        <p:spPr>
          <a:xfrm>
            <a:off x="1854558" y="1764406"/>
            <a:ext cx="4919730" cy="4770537"/>
          </a:xfrm>
          <a:prstGeom prst="rect">
            <a:avLst/>
          </a:prstGeom>
          <a:noFill/>
        </p:spPr>
        <p:txBody>
          <a:bodyPr wrap="square" rtlCol="1">
            <a:spAutoFit/>
          </a:bodyPr>
          <a:lstStyle/>
          <a:p>
            <a:pPr marL="285750" indent="-285750">
              <a:buFont typeface="Wingdings" panose="05000000000000000000" pitchFamily="2" charset="2"/>
              <a:buChar char="v"/>
            </a:pPr>
            <a:r>
              <a:rPr lang="en-US" sz="2800" dirty="0"/>
              <a:t>Indications:</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Achalasia of the cardia</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diffuse esophageal spasm</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nutcracker esophagus</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Hypertensive esophageal sphincter</a:t>
            </a:r>
          </a:p>
          <a:p>
            <a:endParaRPr lang="en-US" dirty="0"/>
          </a:p>
          <a:p>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163" y="0"/>
            <a:ext cx="5829837" cy="6858000"/>
          </a:xfrm>
          <a:prstGeom prst="rect">
            <a:avLst/>
          </a:prstGeom>
        </p:spPr>
      </p:pic>
    </p:spTree>
    <p:extLst>
      <p:ext uri="{BB962C8B-B14F-4D97-AF65-F5344CB8AC3E}">
        <p14:creationId xmlns:p14="http://schemas.microsoft.com/office/powerpoint/2010/main" val="4279250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4253" y="702661"/>
            <a:ext cx="7469747" cy="523220"/>
          </a:xfrm>
          <a:prstGeom prst="rect">
            <a:avLst/>
          </a:prstGeom>
          <a:noFill/>
        </p:spPr>
        <p:txBody>
          <a:bodyPr wrap="square" rtlCol="1">
            <a:spAutoFit/>
          </a:bodyPr>
          <a:lstStyle/>
          <a:p>
            <a:r>
              <a:rPr lang="en-US" sz="2800" dirty="0">
                <a:latin typeface="Bernard MT Condensed" panose="02050806060905020404" pitchFamily="18" charset="0"/>
              </a:rPr>
              <a:t>Anatomy:</a:t>
            </a:r>
            <a:endParaRPr lang="ar-JO" sz="2800" dirty="0">
              <a:latin typeface="Bernard MT Condensed" panose="02050806060905020404" pitchFamily="18" charset="0"/>
            </a:endParaRPr>
          </a:p>
        </p:txBody>
      </p:sp>
      <p:sp>
        <p:nvSpPr>
          <p:cNvPr id="3" name="TextBox 2"/>
          <p:cNvSpPr txBox="1"/>
          <p:nvPr/>
        </p:nvSpPr>
        <p:spPr>
          <a:xfrm>
            <a:off x="837126" y="1365161"/>
            <a:ext cx="7714446" cy="646331"/>
          </a:xfrm>
          <a:prstGeom prst="rect">
            <a:avLst/>
          </a:prstGeom>
          <a:noFill/>
        </p:spPr>
        <p:txBody>
          <a:bodyPr wrap="square" rtlCol="1">
            <a:spAutoFit/>
          </a:bodyPr>
          <a:lstStyle/>
          <a:p>
            <a:r>
              <a:rPr lang="en-US" dirty="0"/>
              <a:t>Three normal areas of esophageal narrowing are evident</a:t>
            </a:r>
          </a:p>
          <a:p>
            <a:r>
              <a:rPr lang="en-US" dirty="0"/>
              <a:t>on the barium esophagogram or during esophagoscopy:</a:t>
            </a:r>
            <a:endParaRPr lang="ar-JO" dirty="0"/>
          </a:p>
        </p:txBody>
      </p:sp>
      <p:sp>
        <p:nvSpPr>
          <p:cNvPr id="5" name="TextBox 4"/>
          <p:cNvSpPr txBox="1"/>
          <p:nvPr/>
        </p:nvSpPr>
        <p:spPr>
          <a:xfrm>
            <a:off x="953038" y="2202288"/>
            <a:ext cx="7753080" cy="3416320"/>
          </a:xfrm>
          <a:prstGeom prst="rect">
            <a:avLst/>
          </a:prstGeom>
          <a:noFill/>
        </p:spPr>
        <p:txBody>
          <a:bodyPr wrap="square" rtlCol="1">
            <a:spAutoFit/>
          </a:bodyPr>
          <a:lstStyle/>
          <a:p>
            <a:pPr marL="285750" indent="-285750">
              <a:lnSpc>
                <a:spcPct val="150000"/>
              </a:lnSpc>
              <a:buFont typeface="Wingdings" panose="05000000000000000000" pitchFamily="2" charset="2"/>
              <a:buChar char="v"/>
            </a:pPr>
            <a:r>
              <a:rPr lang="en-US" dirty="0"/>
              <a:t>The uppermost narrowing is located at the entrance into the esophagus and is caused by the cricopharyngeal muscle</a:t>
            </a:r>
          </a:p>
          <a:p>
            <a:pPr marL="285750" indent="-285750">
              <a:lnSpc>
                <a:spcPct val="150000"/>
              </a:lnSpc>
              <a:buFont typeface="Wingdings" panose="05000000000000000000" pitchFamily="2" charset="2"/>
              <a:buChar char="v"/>
            </a:pPr>
            <a:r>
              <a:rPr lang="en-US" dirty="0"/>
              <a:t> The by the middle narrowing is due to an indentation of the anterior and left lateral esophageal wall caused  crossing of the left main stem bronchus and aortic arch. </a:t>
            </a:r>
          </a:p>
          <a:p>
            <a:pPr marL="285750" indent="-285750">
              <a:lnSpc>
                <a:spcPct val="150000"/>
              </a:lnSpc>
              <a:buFont typeface="Wingdings" panose="05000000000000000000" pitchFamily="2" charset="2"/>
              <a:buChar char="v"/>
            </a:pPr>
            <a:r>
              <a:rPr lang="en-US" dirty="0"/>
              <a:t>The lowermost narrowing is at the hiatus of</a:t>
            </a:r>
          </a:p>
          <a:p>
            <a:pPr>
              <a:lnSpc>
                <a:spcPct val="150000"/>
              </a:lnSpc>
            </a:pPr>
            <a:r>
              <a:rPr lang="en-US" dirty="0"/>
              <a:t>the diaphragm and is caused by the gastroesophageal sphincter</a:t>
            </a:r>
          </a:p>
          <a:p>
            <a:pPr>
              <a:lnSpc>
                <a:spcPct val="150000"/>
              </a:lnSpc>
            </a:pPr>
            <a:r>
              <a:rPr lang="en-US" dirty="0"/>
              <a:t>mechanism</a:t>
            </a:r>
            <a:endParaRPr lang="ar-JO" dirty="0"/>
          </a:p>
        </p:txBody>
      </p:sp>
      <p:pic>
        <p:nvPicPr>
          <p:cNvPr id="7" name="Picture 6"/>
          <p:cNvPicPr>
            <a:picLocks noChangeAspect="1"/>
          </p:cNvPicPr>
          <p:nvPr/>
        </p:nvPicPr>
        <p:blipFill>
          <a:blip r:embed="rId2"/>
          <a:stretch>
            <a:fillRect/>
          </a:stretch>
        </p:blipFill>
        <p:spPr>
          <a:xfrm>
            <a:off x="8813546" y="964271"/>
            <a:ext cx="3258358" cy="5047031"/>
          </a:xfrm>
          <a:prstGeom prst="rect">
            <a:avLst/>
          </a:prstGeom>
        </p:spPr>
      </p:pic>
    </p:spTree>
    <p:extLst>
      <p:ext uri="{BB962C8B-B14F-4D97-AF65-F5344CB8AC3E}">
        <p14:creationId xmlns:p14="http://schemas.microsoft.com/office/powerpoint/2010/main" val="2936455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1831" y="656823"/>
            <a:ext cx="6671256" cy="861774"/>
          </a:xfrm>
          <a:prstGeom prst="rect">
            <a:avLst/>
          </a:prstGeom>
          <a:noFill/>
        </p:spPr>
        <p:txBody>
          <a:bodyPr wrap="square" rtlCol="1">
            <a:spAutoFit/>
          </a:bodyPr>
          <a:lstStyle/>
          <a:p>
            <a:pPr marL="457200" indent="-457200">
              <a:buFont typeface="Wingdings" panose="05000000000000000000" pitchFamily="2" charset="2"/>
              <a:buChar char="q"/>
            </a:pPr>
            <a:r>
              <a:rPr lang="en-US" sz="2800" b="1" dirty="0"/>
              <a:t>Endoscopic ultrasound</a:t>
            </a:r>
            <a:r>
              <a:rPr lang="en-US" sz="3200" b="1" dirty="0"/>
              <a:t>:</a:t>
            </a:r>
          </a:p>
          <a:p>
            <a:endParaRPr lang="ar-JO" dirty="0"/>
          </a:p>
        </p:txBody>
      </p:sp>
      <p:sp>
        <p:nvSpPr>
          <p:cNvPr id="3" name="TextBox 2"/>
          <p:cNvSpPr txBox="1"/>
          <p:nvPr/>
        </p:nvSpPr>
        <p:spPr>
          <a:xfrm>
            <a:off x="1764405" y="1700011"/>
            <a:ext cx="7984901" cy="1200329"/>
          </a:xfrm>
          <a:prstGeom prst="rect">
            <a:avLst/>
          </a:prstGeom>
          <a:noFill/>
        </p:spPr>
        <p:txBody>
          <a:bodyPr wrap="square" rtlCol="1">
            <a:spAutoFit/>
          </a:bodyPr>
          <a:lstStyle/>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Used for dysphagia due to carcinoma for T,N staging</a:t>
            </a:r>
          </a:p>
          <a:p>
            <a:pPr marL="285750" indent="-285750">
              <a:lnSpc>
                <a:spcPct val="150000"/>
              </a:lnSpc>
              <a:buFont typeface="Wingdings" panose="05000000000000000000" pitchFamily="2" charset="2"/>
              <a:buChar char="ü"/>
            </a:pPr>
            <a:r>
              <a:rPr lang="en-US" sz="2400" dirty="0" err="1">
                <a:latin typeface="Arial" panose="020B0604020202020204" pitchFamily="34" charset="0"/>
                <a:cs typeface="Arial" panose="020B0604020202020204" pitchFamily="34" charset="0"/>
              </a:rPr>
              <a:t>Biobsy</a:t>
            </a:r>
            <a:r>
              <a:rPr lang="en-US" sz="2400" dirty="0">
                <a:latin typeface="Arial" panose="020B0604020202020204" pitchFamily="34" charset="0"/>
                <a:cs typeface="Arial" panose="020B0604020202020204" pitchFamily="34" charset="0"/>
              </a:rPr>
              <a:t> can also be taken</a:t>
            </a:r>
            <a:endParaRPr lang="ar-JO"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440" y="2900340"/>
            <a:ext cx="5087154" cy="3850783"/>
          </a:xfrm>
          <a:prstGeom prst="rect">
            <a:avLst/>
          </a:prstGeom>
        </p:spPr>
      </p:pic>
      <p:sp>
        <p:nvSpPr>
          <p:cNvPr id="5" name="TextBox 4"/>
          <p:cNvSpPr txBox="1"/>
          <p:nvPr/>
        </p:nvSpPr>
        <p:spPr>
          <a:xfrm>
            <a:off x="2060620" y="3670479"/>
            <a:ext cx="4803820" cy="523220"/>
          </a:xfrm>
          <a:prstGeom prst="rect">
            <a:avLst/>
          </a:prstGeom>
          <a:noFill/>
        </p:spPr>
        <p:txBody>
          <a:bodyPr wrap="square" rtlCol="1">
            <a:spAutoFit/>
          </a:bodyPr>
          <a:lstStyle/>
          <a:p>
            <a:pPr marL="457200" indent="-457200">
              <a:buFont typeface="Wingdings" panose="05000000000000000000" pitchFamily="2" charset="2"/>
              <a:buChar char="q"/>
            </a:pPr>
            <a:r>
              <a:rPr lang="en-US" sz="2800" b="1" dirty="0"/>
              <a:t>24 hour PH monitoring</a:t>
            </a:r>
            <a:endParaRPr lang="ar-JO" sz="2800" b="1" dirty="0"/>
          </a:p>
        </p:txBody>
      </p:sp>
    </p:spTree>
    <p:extLst>
      <p:ext uri="{BB962C8B-B14F-4D97-AF65-F5344CB8AC3E}">
        <p14:creationId xmlns:p14="http://schemas.microsoft.com/office/powerpoint/2010/main" val="2051184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756030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1866900" y="344510"/>
            <a:ext cx="7772400" cy="914400"/>
          </a:xfrm>
        </p:spPr>
        <p:txBody>
          <a:bodyPr>
            <a:noAutofit/>
          </a:bodyPr>
          <a:lstStyle/>
          <a:p>
            <a:pPr algn="l"/>
            <a:r>
              <a:rPr lang="en-US" sz="3200" b="1" dirty="0">
                <a:solidFill>
                  <a:schemeClr val="tx1">
                    <a:lumMod val="95000"/>
                    <a:lumOff val="5000"/>
                  </a:schemeClr>
                </a:solidFill>
              </a:rPr>
              <a:t>Benign esophageal stricture:</a:t>
            </a:r>
            <a:br>
              <a:rPr lang="en-US" sz="3200" b="1" dirty="0">
                <a:solidFill>
                  <a:schemeClr val="accent6"/>
                </a:solidFill>
              </a:rPr>
            </a:br>
            <a:endParaRPr lang="en-US" sz="3200" dirty="0"/>
          </a:p>
        </p:txBody>
      </p:sp>
      <p:sp>
        <p:nvSpPr>
          <p:cNvPr id="3" name="عنوان فرعي 2"/>
          <p:cNvSpPr>
            <a:spLocks noGrp="1"/>
          </p:cNvSpPr>
          <p:nvPr>
            <p:ph type="subTitle" idx="1"/>
          </p:nvPr>
        </p:nvSpPr>
        <p:spPr>
          <a:xfrm>
            <a:off x="1866900" y="1143000"/>
            <a:ext cx="9221810" cy="5562600"/>
          </a:xfrm>
        </p:spPr>
        <p:txBody>
          <a:bodyPr>
            <a:normAutofit lnSpcReduction="10000"/>
          </a:bodyPr>
          <a:lstStyle/>
          <a:p>
            <a:pPr algn="l"/>
            <a:r>
              <a:rPr lang="en-US" sz="2400" dirty="0"/>
              <a:t>-</a:t>
            </a:r>
            <a:r>
              <a:rPr lang="en-US" sz="2400" dirty="0">
                <a:solidFill>
                  <a:schemeClr val="tx1">
                    <a:lumMod val="95000"/>
                    <a:lumOff val="5000"/>
                  </a:schemeClr>
                </a:solidFill>
                <a:latin typeface="Andalus" panose="02020603050405020304" pitchFamily="18" charset="-78"/>
                <a:cs typeface="Andalus" panose="02020603050405020304" pitchFamily="18" charset="-78"/>
              </a:rPr>
              <a:t>Benign esophageal stricture describes a narrowing or tightening of the esophagus. Benign esophageal stricture typically occurs when stomach acid and other irritants damage the lining of the esophagus over time. This leads to inflammation (esophagitis) and scar tissue, which causes the esophagus to narrow.</a:t>
            </a:r>
          </a:p>
          <a:p>
            <a:pPr algn="l"/>
            <a:r>
              <a:rPr lang="en-US" sz="2400" dirty="0">
                <a:solidFill>
                  <a:schemeClr val="tx1">
                    <a:lumMod val="95000"/>
                    <a:lumOff val="5000"/>
                  </a:schemeClr>
                </a:solidFill>
                <a:latin typeface="Andalus" panose="02020603050405020304" pitchFamily="18" charset="-78"/>
                <a:cs typeface="Andalus" panose="02020603050405020304" pitchFamily="18" charset="-78"/>
              </a:rPr>
              <a:t>The most common cause of stricture 80%  is gastroesophageal reflux disease (GERD), also known as acid reflux.</a:t>
            </a:r>
          </a:p>
          <a:p>
            <a:pPr algn="l"/>
            <a:r>
              <a:rPr lang="en-US" sz="2400" dirty="0">
                <a:solidFill>
                  <a:schemeClr val="tx1">
                    <a:lumMod val="95000"/>
                    <a:lumOff val="5000"/>
                  </a:schemeClr>
                </a:solidFill>
                <a:latin typeface="Andalus" panose="02020603050405020304" pitchFamily="18" charset="-78"/>
                <a:cs typeface="Andalus" panose="02020603050405020304" pitchFamily="18" charset="-78"/>
              </a:rPr>
              <a:t>Others: radiotherapy, corrosive ingestion, eosinophilic esophagitis, </a:t>
            </a:r>
          </a:p>
          <a:p>
            <a:pPr algn="l"/>
            <a:endParaRPr lang="en-US" sz="2400" dirty="0">
              <a:solidFill>
                <a:schemeClr val="tx1">
                  <a:lumMod val="95000"/>
                  <a:lumOff val="5000"/>
                </a:schemeClr>
              </a:solidFill>
              <a:latin typeface="Andalus" panose="02020603050405020304" pitchFamily="18" charset="-78"/>
              <a:cs typeface="Andalus" panose="02020603050405020304" pitchFamily="18" charset="-78"/>
            </a:endParaRPr>
          </a:p>
          <a:p>
            <a:r>
              <a:rPr lang="en-US" sz="2400" dirty="0">
                <a:solidFill>
                  <a:schemeClr val="tx1">
                    <a:lumMod val="95000"/>
                    <a:lumOff val="5000"/>
                  </a:schemeClr>
                </a:solidFill>
                <a:latin typeface="Andalus" panose="02020603050405020304" pitchFamily="18" charset="-78"/>
                <a:cs typeface="Andalus" panose="02020603050405020304" pitchFamily="18" charset="-78"/>
              </a:rPr>
              <a:t>-This follows accidental or suicidal ingestion of strong</a:t>
            </a:r>
          </a:p>
          <a:p>
            <a:r>
              <a:rPr lang="en-US" sz="2400" dirty="0">
                <a:solidFill>
                  <a:schemeClr val="tx1">
                    <a:lumMod val="95000"/>
                    <a:lumOff val="5000"/>
                  </a:schemeClr>
                </a:solidFill>
                <a:latin typeface="Andalus" panose="02020603050405020304" pitchFamily="18" charset="-78"/>
                <a:cs typeface="Andalus" panose="02020603050405020304" pitchFamily="18" charset="-78"/>
              </a:rPr>
              <a:t>acids or alkalis (particularly caustic soda and ammonia).</a:t>
            </a:r>
          </a:p>
          <a:p>
            <a:pPr algn="l"/>
            <a:r>
              <a:rPr lang="en-US" sz="2400" dirty="0">
                <a:solidFill>
                  <a:schemeClr val="tx1">
                    <a:lumMod val="95000"/>
                    <a:lumOff val="5000"/>
                  </a:schemeClr>
                </a:solidFill>
                <a:latin typeface="Andalus" panose="02020603050405020304" pitchFamily="18" charset="-78"/>
                <a:cs typeface="Andalus" panose="02020603050405020304" pitchFamily="18" charset="-78"/>
              </a:rPr>
              <a:t>It often occurs in children</a:t>
            </a:r>
          </a:p>
          <a:p>
            <a:pPr algn="l"/>
            <a:r>
              <a:rPr lang="en-US" sz="2400" dirty="0">
                <a:solidFill>
                  <a:schemeClr val="tx1">
                    <a:lumMod val="95000"/>
                    <a:lumOff val="5000"/>
                  </a:schemeClr>
                </a:solidFill>
                <a:latin typeface="Andalus" panose="02020603050405020304" pitchFamily="18" charset="-78"/>
                <a:cs typeface="Andalus" panose="02020603050405020304" pitchFamily="18" charset="-78"/>
              </a:rPr>
              <a:t>.</a:t>
            </a:r>
          </a:p>
          <a:p>
            <a:pPr algn="l"/>
            <a:endParaRPr lang="en-US" sz="2400" dirty="0"/>
          </a:p>
        </p:txBody>
      </p:sp>
    </p:spTree>
    <p:extLst>
      <p:ext uri="{BB962C8B-B14F-4D97-AF65-F5344CB8AC3E}">
        <p14:creationId xmlns:p14="http://schemas.microsoft.com/office/powerpoint/2010/main" val="1393228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661376" y="458275"/>
            <a:ext cx="8189913" cy="6071313"/>
          </a:xfrm>
        </p:spPr>
        <p:txBody>
          <a:bodyPr>
            <a:normAutofit/>
          </a:bodyPr>
          <a:lstStyle/>
          <a:p>
            <a:pPr>
              <a:lnSpc>
                <a:spcPct val="150000"/>
              </a:lnSpc>
            </a:pPr>
            <a:r>
              <a:rPr lang="en-US" sz="3600" b="1" u="sng" dirty="0">
                <a:solidFill>
                  <a:schemeClr val="tx1">
                    <a:lumMod val="95000"/>
                    <a:lumOff val="5000"/>
                  </a:schemeClr>
                </a:solidFill>
              </a:rPr>
              <a:t>Symptoms of benign esophageal stricture</a:t>
            </a:r>
            <a:br>
              <a:rPr lang="en-US" sz="2400" b="1" u="sng" dirty="0">
                <a:solidFill>
                  <a:schemeClr val="tx1">
                    <a:lumMod val="95000"/>
                    <a:lumOff val="5000"/>
                  </a:schemeClr>
                </a:solidFill>
              </a:rPr>
            </a:br>
            <a:r>
              <a:rPr lang="en-US" sz="2400" u="sng" dirty="0"/>
              <a:t>-</a:t>
            </a:r>
            <a:r>
              <a:rPr lang="en-US" sz="2400" dirty="0">
                <a:solidFill>
                  <a:schemeClr val="tx1">
                    <a:lumMod val="95000"/>
                    <a:lumOff val="5000"/>
                  </a:schemeClr>
                </a:solidFill>
              </a:rPr>
              <a:t>difficult or painful swallowing</a:t>
            </a:r>
            <a:br>
              <a:rPr lang="en-US" sz="2400" dirty="0">
                <a:solidFill>
                  <a:schemeClr val="tx1">
                    <a:lumMod val="95000"/>
                    <a:lumOff val="5000"/>
                  </a:schemeClr>
                </a:solidFill>
              </a:rPr>
            </a:br>
            <a:r>
              <a:rPr lang="en-US" sz="2400" dirty="0">
                <a:solidFill>
                  <a:schemeClr val="tx1">
                    <a:lumMod val="95000"/>
                    <a:lumOff val="5000"/>
                  </a:schemeClr>
                </a:solidFill>
              </a:rPr>
              <a:t>-unintended weight loss</a:t>
            </a:r>
            <a:br>
              <a:rPr lang="en-US" sz="2400" dirty="0">
                <a:solidFill>
                  <a:schemeClr val="tx1">
                    <a:lumMod val="95000"/>
                    <a:lumOff val="5000"/>
                  </a:schemeClr>
                </a:solidFill>
              </a:rPr>
            </a:br>
            <a:r>
              <a:rPr lang="en-US" sz="2400" dirty="0">
                <a:solidFill>
                  <a:schemeClr val="tx1">
                    <a:lumMod val="95000"/>
                    <a:lumOff val="5000"/>
                  </a:schemeClr>
                </a:solidFill>
              </a:rPr>
              <a:t>-regurgitation of food or liquids</a:t>
            </a:r>
            <a:br>
              <a:rPr lang="en-US" sz="2400" dirty="0">
                <a:solidFill>
                  <a:schemeClr val="tx1">
                    <a:lumMod val="95000"/>
                    <a:lumOff val="5000"/>
                  </a:schemeClr>
                </a:solidFill>
              </a:rPr>
            </a:br>
            <a:r>
              <a:rPr lang="en-US" sz="2400" dirty="0">
                <a:solidFill>
                  <a:schemeClr val="tx1">
                    <a:lumMod val="95000"/>
                    <a:lumOff val="5000"/>
                  </a:schemeClr>
                </a:solidFill>
              </a:rPr>
              <a:t>-sensation of something stuck in the chest after you eat</a:t>
            </a:r>
            <a:br>
              <a:rPr lang="en-US" sz="2400" dirty="0">
                <a:solidFill>
                  <a:schemeClr val="tx1">
                    <a:lumMod val="95000"/>
                    <a:lumOff val="5000"/>
                  </a:schemeClr>
                </a:solidFill>
              </a:rPr>
            </a:br>
            <a:r>
              <a:rPr lang="en-US" sz="2400" dirty="0">
                <a:solidFill>
                  <a:schemeClr val="tx1">
                    <a:lumMod val="95000"/>
                    <a:lumOff val="5000"/>
                  </a:schemeClr>
                </a:solidFill>
              </a:rPr>
              <a:t>-frequent burping or hiccups</a:t>
            </a:r>
            <a:br>
              <a:rPr lang="en-US" sz="2400" dirty="0">
                <a:solidFill>
                  <a:schemeClr val="tx1">
                    <a:lumMod val="95000"/>
                    <a:lumOff val="5000"/>
                  </a:schemeClr>
                </a:solidFill>
              </a:rPr>
            </a:br>
            <a:r>
              <a:rPr lang="en-US" sz="2400" dirty="0">
                <a:solidFill>
                  <a:schemeClr val="tx1">
                    <a:lumMod val="95000"/>
                    <a:lumOff val="5000"/>
                  </a:schemeClr>
                </a:solidFill>
              </a:rPr>
              <a:t>-heartburn</a:t>
            </a:r>
            <a:br>
              <a:rPr lang="ar-JO" sz="2400" dirty="0">
                <a:solidFill>
                  <a:schemeClr val="tx1">
                    <a:lumMod val="95000"/>
                    <a:lumOff val="5000"/>
                  </a:schemeClr>
                </a:solidFill>
              </a:rPr>
            </a:br>
            <a:endParaRPr lang="en-US" sz="2400" dirty="0">
              <a:solidFill>
                <a:schemeClr val="tx1">
                  <a:lumMod val="95000"/>
                  <a:lumOff val="5000"/>
                </a:schemeClr>
              </a:solidFill>
            </a:endParaRPr>
          </a:p>
        </p:txBody>
      </p:sp>
    </p:spTree>
    <p:extLst>
      <p:ext uri="{BB962C8B-B14F-4D97-AF65-F5344CB8AC3E}">
        <p14:creationId xmlns:p14="http://schemas.microsoft.com/office/powerpoint/2010/main" val="1050825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p:cNvSpPr>
            <a:spLocks noGrp="1"/>
          </p:cNvSpPr>
          <p:nvPr>
            <p:ph type="body" idx="1"/>
          </p:nvPr>
        </p:nvSpPr>
        <p:spPr>
          <a:xfrm>
            <a:off x="1524000" y="228601"/>
            <a:ext cx="7772400" cy="914400"/>
          </a:xfrm>
        </p:spPr>
        <p:txBody>
          <a:bodyPr>
            <a:normAutofit/>
          </a:bodyPr>
          <a:lstStyle/>
          <a:p>
            <a:r>
              <a:rPr lang="en-US" sz="3600" dirty="0"/>
              <a:t>Investigation</a:t>
            </a:r>
          </a:p>
        </p:txBody>
      </p:sp>
      <p:pic>
        <p:nvPicPr>
          <p:cNvPr id="4" name="عنصر نائب للمحتوى 3">
            <a:extLst>
              <a:ext uri="{FF2B5EF4-FFF2-40B4-BE49-F238E27FC236}">
                <a16:creationId xmlns:a16="http://schemas.microsoft.com/office/drawing/2014/main" id="{4CD1C9A5-A508-8C41-9F26-82F74F4A2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1" y="1524001"/>
            <a:ext cx="3048000" cy="5147052"/>
          </a:xfrm>
          <a:prstGeom prst="rect">
            <a:avLst/>
          </a:prstGeom>
        </p:spPr>
      </p:pic>
      <p:pic>
        <p:nvPicPr>
          <p:cNvPr id="5" name="عنصر نائب للمحتوى 3">
            <a:extLst>
              <a:ext uri="{FF2B5EF4-FFF2-40B4-BE49-F238E27FC236}">
                <a16:creationId xmlns:a16="http://schemas.microsoft.com/office/drawing/2014/main" id="{9B8F0E2E-2761-DF49-8170-6686705F5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1" y="1530576"/>
            <a:ext cx="5486400" cy="4819425"/>
          </a:xfrm>
          <a:prstGeom prst="rect">
            <a:avLst/>
          </a:prstGeom>
        </p:spPr>
      </p:pic>
      <p:sp>
        <p:nvSpPr>
          <p:cNvPr id="6" name="مربع نص 5"/>
          <p:cNvSpPr txBox="1"/>
          <p:nvPr/>
        </p:nvSpPr>
        <p:spPr>
          <a:xfrm>
            <a:off x="2438400" y="990601"/>
            <a:ext cx="1981200" cy="369332"/>
          </a:xfrm>
          <a:prstGeom prst="rect">
            <a:avLst/>
          </a:prstGeom>
          <a:noFill/>
        </p:spPr>
        <p:txBody>
          <a:bodyPr wrap="square" rtlCol="0">
            <a:spAutoFit/>
          </a:bodyPr>
          <a:lstStyle/>
          <a:p>
            <a:pPr defTabSz="914377"/>
            <a:r>
              <a:rPr lang="en-US" dirty="0">
                <a:solidFill>
                  <a:prstClr val="black"/>
                </a:solidFill>
                <a:latin typeface="Gill Sans MT"/>
              </a:rPr>
              <a:t>1. barium swallow </a:t>
            </a:r>
          </a:p>
        </p:txBody>
      </p:sp>
      <p:sp>
        <p:nvSpPr>
          <p:cNvPr id="7" name="مربع نص 6"/>
          <p:cNvSpPr txBox="1"/>
          <p:nvPr/>
        </p:nvSpPr>
        <p:spPr>
          <a:xfrm>
            <a:off x="5715000" y="990600"/>
            <a:ext cx="1981200" cy="369332"/>
          </a:xfrm>
          <a:prstGeom prst="rect">
            <a:avLst/>
          </a:prstGeom>
          <a:noFill/>
        </p:spPr>
        <p:txBody>
          <a:bodyPr wrap="square" rtlCol="0">
            <a:spAutoFit/>
          </a:bodyPr>
          <a:lstStyle/>
          <a:p>
            <a:pPr defTabSz="914377"/>
            <a:r>
              <a:rPr lang="en-US" dirty="0">
                <a:solidFill>
                  <a:prstClr val="black"/>
                </a:solidFill>
                <a:latin typeface="Gill Sans MT"/>
              </a:rPr>
              <a:t>2. endoscopy </a:t>
            </a:r>
          </a:p>
        </p:txBody>
      </p:sp>
      <p:sp>
        <p:nvSpPr>
          <p:cNvPr id="8" name="مربع نص 7"/>
          <p:cNvSpPr txBox="1"/>
          <p:nvPr/>
        </p:nvSpPr>
        <p:spPr>
          <a:xfrm>
            <a:off x="8153400" y="914401"/>
            <a:ext cx="2209800" cy="646331"/>
          </a:xfrm>
          <a:prstGeom prst="rect">
            <a:avLst/>
          </a:prstGeom>
          <a:noFill/>
        </p:spPr>
        <p:txBody>
          <a:bodyPr wrap="square" rtlCol="0">
            <a:spAutoFit/>
          </a:bodyPr>
          <a:lstStyle/>
          <a:p>
            <a:pPr defTabSz="914377"/>
            <a:r>
              <a:rPr lang="en-US" dirty="0">
                <a:solidFill>
                  <a:prstClr val="black"/>
                </a:solidFill>
                <a:latin typeface="Gill Sans MT"/>
              </a:rPr>
              <a:t>3. Esophageal pH monitoring</a:t>
            </a:r>
          </a:p>
        </p:txBody>
      </p:sp>
    </p:spTree>
    <p:extLst>
      <p:ext uri="{BB962C8B-B14F-4D97-AF65-F5344CB8AC3E}">
        <p14:creationId xmlns:p14="http://schemas.microsoft.com/office/powerpoint/2010/main" val="424083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a:xfrm>
            <a:off x="1981200" y="359898"/>
            <a:ext cx="8382000" cy="859303"/>
          </a:xfrm>
        </p:spPr>
        <p:txBody>
          <a:bodyPr>
            <a:normAutofit/>
          </a:bodyPr>
          <a:lstStyle/>
          <a:p>
            <a:r>
              <a:rPr lang="en-US" sz="3200" dirty="0"/>
              <a:t>Treatment of esophageal stricture</a:t>
            </a:r>
          </a:p>
        </p:txBody>
      </p:sp>
      <p:sp>
        <p:nvSpPr>
          <p:cNvPr id="3" name="عنوان فرعي 2"/>
          <p:cNvSpPr>
            <a:spLocks noGrp="1"/>
          </p:cNvSpPr>
          <p:nvPr>
            <p:ph type="subTitle" idx="1"/>
          </p:nvPr>
        </p:nvSpPr>
        <p:spPr>
          <a:xfrm>
            <a:off x="1828800" y="1295400"/>
            <a:ext cx="8458200" cy="5105400"/>
          </a:xfrm>
        </p:spPr>
        <p:txBody>
          <a:bodyPr>
            <a:normAutofit/>
          </a:bodyPr>
          <a:lstStyle/>
          <a:p>
            <a:r>
              <a:rPr lang="en-US" sz="2400" b="1" dirty="0"/>
              <a:t>Esophageal dilatation</a:t>
            </a:r>
          </a:p>
          <a:p>
            <a:endParaRPr lang="en-US" sz="2400" b="1" dirty="0"/>
          </a:p>
          <a:p>
            <a:endParaRPr lang="en-US" sz="2400" b="1" dirty="0"/>
          </a:p>
          <a:p>
            <a:endParaRPr lang="en-US" sz="2400" b="1" dirty="0"/>
          </a:p>
          <a:p>
            <a:endParaRPr lang="en-US" sz="2400" b="1" dirty="0"/>
          </a:p>
          <a:p>
            <a:endParaRPr lang="en-US" sz="2400" b="1" dirty="0"/>
          </a:p>
          <a:p>
            <a:endParaRPr lang="en-US" sz="2400" b="1" dirty="0"/>
          </a:p>
          <a:p>
            <a:r>
              <a:rPr lang="en-US" sz="2400" b="1" dirty="0"/>
              <a:t>Esophageal stent  </a:t>
            </a:r>
          </a:p>
          <a:p>
            <a:endParaRPr lang="en-US" sz="2400" b="1" dirty="0"/>
          </a:p>
          <a:p>
            <a:pPr algn="l"/>
            <a:endParaRPr lang="en-US" dirty="0"/>
          </a:p>
        </p:txBody>
      </p:sp>
      <p:pic>
        <p:nvPicPr>
          <p:cNvPr id="5" name="صورة 3">
            <a:extLst>
              <a:ext uri="{FF2B5EF4-FFF2-40B4-BE49-F238E27FC236}">
                <a16:creationId xmlns:a16="http://schemas.microsoft.com/office/drawing/2014/main" id="{721CDD24-6C62-4541-A191-84ACFFBEA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828800"/>
            <a:ext cx="6781800" cy="2514600"/>
          </a:xfrm>
          <a:prstGeom prst="rect">
            <a:avLst/>
          </a:prstGeom>
        </p:spPr>
      </p:pic>
      <p:pic>
        <p:nvPicPr>
          <p:cNvPr id="6" name="عنصر نائب للمحتوى 4">
            <a:extLst>
              <a:ext uri="{FF2B5EF4-FFF2-40B4-BE49-F238E27FC236}">
                <a16:creationId xmlns:a16="http://schemas.microsoft.com/office/drawing/2014/main" id="{A5BE617C-6AD9-594A-8F59-9A9A6EF43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4724401"/>
            <a:ext cx="8001000" cy="2133600"/>
          </a:xfrm>
          <a:prstGeom prst="rect">
            <a:avLst/>
          </a:prstGeom>
        </p:spPr>
      </p:pic>
    </p:spTree>
    <p:extLst>
      <p:ext uri="{BB962C8B-B14F-4D97-AF65-F5344CB8AC3E}">
        <p14:creationId xmlns:p14="http://schemas.microsoft.com/office/powerpoint/2010/main" val="12286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8DD0E-C66D-4FB8-B412-8CB990B49658}"/>
              </a:ext>
            </a:extLst>
          </p:cNvPr>
          <p:cNvSpPr>
            <a:spLocks noGrp="1"/>
          </p:cNvSpPr>
          <p:nvPr>
            <p:ph type="title"/>
          </p:nvPr>
        </p:nvSpPr>
        <p:spPr>
          <a:xfrm>
            <a:off x="2278600" y="586010"/>
            <a:ext cx="8911687" cy="1280890"/>
          </a:xfrm>
        </p:spPr>
        <p:txBody>
          <a:bodyPr>
            <a:normAutofit/>
          </a:bodyPr>
          <a:lstStyle/>
          <a:p>
            <a:r>
              <a:rPr lang="en-US" sz="4800" b="1" dirty="0"/>
              <a:t>Achalasia of esophagus</a:t>
            </a:r>
          </a:p>
        </p:txBody>
      </p:sp>
      <p:sp>
        <p:nvSpPr>
          <p:cNvPr id="3" name="Content Placeholder 2">
            <a:extLst>
              <a:ext uri="{FF2B5EF4-FFF2-40B4-BE49-F238E27FC236}">
                <a16:creationId xmlns:a16="http://schemas.microsoft.com/office/drawing/2014/main" id="{717152F0-E0BC-49CC-AF17-604473575020}"/>
              </a:ext>
            </a:extLst>
          </p:cNvPr>
          <p:cNvSpPr>
            <a:spLocks noGrp="1"/>
          </p:cNvSpPr>
          <p:nvPr>
            <p:ph idx="1"/>
          </p:nvPr>
        </p:nvSpPr>
        <p:spPr>
          <a:xfrm>
            <a:off x="1000125" y="2009774"/>
            <a:ext cx="10782300" cy="4981575"/>
          </a:xfrm>
        </p:spPr>
        <p:txBody>
          <a:bodyPr>
            <a:normAutofit/>
          </a:bodyPr>
          <a:lstStyle/>
          <a:p>
            <a:pPr algn="l" rtl="0"/>
            <a:r>
              <a:rPr lang="en-US" sz="3200" b="1" i="0" u="none" strike="noStrike" baseline="0" dirty="0">
                <a:solidFill>
                  <a:schemeClr val="tx2"/>
                </a:solidFill>
                <a:latin typeface="Cambria" panose="02040503050406030204" pitchFamily="18" charset="0"/>
                <a:ea typeface="Cambria" panose="02040503050406030204" pitchFamily="18" charset="0"/>
              </a:rPr>
              <a:t>Achalasia </a:t>
            </a:r>
            <a:r>
              <a:rPr lang="en-US" sz="2800" b="0" i="0" u="none" strike="noStrike" baseline="0" dirty="0">
                <a:solidFill>
                  <a:schemeClr val="tx1">
                    <a:lumMod val="95000"/>
                    <a:lumOff val="5000"/>
                  </a:schemeClr>
                </a:solidFill>
                <a:latin typeface="Cambria" panose="02040503050406030204" pitchFamily="18" charset="0"/>
                <a:ea typeface="Cambria" panose="02040503050406030204" pitchFamily="18" charset="0"/>
              </a:rPr>
              <a:t>(Greek ‘failure to relax’) is uncommon</a:t>
            </a:r>
          </a:p>
          <a:p>
            <a:pPr algn="l" rtl="0"/>
            <a:r>
              <a:rPr lang="en-US" sz="2800" dirty="0">
                <a:solidFill>
                  <a:schemeClr val="tx1"/>
                </a:solidFill>
                <a:latin typeface="Cambria" panose="02040503050406030204" pitchFamily="18" charset="0"/>
                <a:ea typeface="Cambria" panose="02040503050406030204" pitchFamily="18" charset="0"/>
              </a:rPr>
              <a:t>It is motility disorder of esophagus characterized by absence of peristalsis and failure of relaxation of lower esophageal sphincter. this causes obstruction at level of esophago-gastric junction.</a:t>
            </a:r>
          </a:p>
          <a:p>
            <a:pPr algn="l" rtl="0"/>
            <a:endParaRPr lang="en-US" sz="2800" dirty="0">
              <a:solidFill>
                <a:schemeClr val="tx1"/>
              </a:solidFill>
              <a:latin typeface="Cambria" panose="02040503050406030204" pitchFamily="18" charset="0"/>
              <a:ea typeface="Cambria" panose="02040503050406030204" pitchFamily="18" charset="0"/>
            </a:endParaRPr>
          </a:p>
          <a:p>
            <a:pPr algn="l" rtl="0"/>
            <a:r>
              <a:rPr lang="en-US" sz="2800" dirty="0">
                <a:solidFill>
                  <a:schemeClr val="tx1"/>
                </a:solidFill>
                <a:latin typeface="Cambria" panose="02040503050406030204" pitchFamily="18" charset="0"/>
                <a:ea typeface="Cambria" panose="02040503050406030204" pitchFamily="18" charset="0"/>
              </a:rPr>
              <a:t>common in adults (age 25-40 yrs.).</a:t>
            </a:r>
          </a:p>
          <a:p>
            <a:pPr algn="l" rtl="0"/>
            <a:r>
              <a:rPr lang="en-US" sz="2800" dirty="0">
                <a:solidFill>
                  <a:schemeClr val="tx1"/>
                </a:solidFill>
                <a:latin typeface="Cambria" panose="02040503050406030204" pitchFamily="18" charset="0"/>
                <a:ea typeface="Cambria" panose="02040503050406030204" pitchFamily="18" charset="0"/>
              </a:rPr>
              <a:t> only 5% in children.</a:t>
            </a:r>
          </a:p>
        </p:txBody>
      </p:sp>
      <p:pic>
        <p:nvPicPr>
          <p:cNvPr id="4" name="Picture 3">
            <a:extLst>
              <a:ext uri="{FF2B5EF4-FFF2-40B4-BE49-F238E27FC236}">
                <a16:creationId xmlns:a16="http://schemas.microsoft.com/office/drawing/2014/main" id="{D8EC1976-7AEB-4D63-8205-87062B33DE34}"/>
              </a:ext>
            </a:extLst>
          </p:cNvPr>
          <p:cNvPicPr>
            <a:picLocks noChangeAspect="1"/>
          </p:cNvPicPr>
          <p:nvPr/>
        </p:nvPicPr>
        <p:blipFill>
          <a:blip r:embed="rId2"/>
          <a:stretch>
            <a:fillRect/>
          </a:stretch>
        </p:blipFill>
        <p:spPr>
          <a:xfrm>
            <a:off x="7609674" y="4133850"/>
            <a:ext cx="3934626" cy="2590800"/>
          </a:xfrm>
          <a:prstGeom prst="rect">
            <a:avLst/>
          </a:prstGeom>
        </p:spPr>
      </p:pic>
    </p:spTree>
    <p:extLst>
      <p:ext uri="{BB962C8B-B14F-4D97-AF65-F5344CB8AC3E}">
        <p14:creationId xmlns:p14="http://schemas.microsoft.com/office/powerpoint/2010/main" val="1922960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CA410-81DF-4544-8883-3338E4FD459D}"/>
              </a:ext>
            </a:extLst>
          </p:cNvPr>
          <p:cNvSpPr>
            <a:spLocks noGrp="1"/>
          </p:cNvSpPr>
          <p:nvPr>
            <p:ph type="title"/>
          </p:nvPr>
        </p:nvSpPr>
        <p:spPr/>
        <p:txBody>
          <a:bodyPr>
            <a:normAutofit/>
          </a:bodyPr>
          <a:lstStyle/>
          <a:p>
            <a:r>
              <a:rPr lang="en-US" sz="4800" b="1" dirty="0"/>
              <a:t>Achalasia of esophagus</a:t>
            </a:r>
          </a:p>
        </p:txBody>
      </p:sp>
      <p:sp>
        <p:nvSpPr>
          <p:cNvPr id="3" name="Content Placeholder 2">
            <a:extLst>
              <a:ext uri="{FF2B5EF4-FFF2-40B4-BE49-F238E27FC236}">
                <a16:creationId xmlns:a16="http://schemas.microsoft.com/office/drawing/2014/main" id="{EE391D53-F059-471D-85A6-DD5B0731BC21}"/>
              </a:ext>
            </a:extLst>
          </p:cNvPr>
          <p:cNvSpPr>
            <a:spLocks noGrp="1"/>
          </p:cNvSpPr>
          <p:nvPr>
            <p:ph idx="1"/>
          </p:nvPr>
        </p:nvSpPr>
        <p:spPr>
          <a:xfrm>
            <a:off x="1590675" y="1805126"/>
            <a:ext cx="9150458" cy="4967150"/>
          </a:xfrm>
        </p:spPr>
        <p:txBody>
          <a:bodyPr>
            <a:normAutofit fontScale="92500" lnSpcReduction="20000"/>
          </a:bodyPr>
          <a:lstStyle/>
          <a:p>
            <a:pPr algn="l" rtl="0"/>
            <a:r>
              <a:rPr lang="en-US" sz="3500" b="1" dirty="0">
                <a:solidFill>
                  <a:schemeClr val="tx2"/>
                </a:solidFill>
              </a:rPr>
              <a:t>Pathophysiology:</a:t>
            </a:r>
          </a:p>
          <a:p>
            <a:pPr algn="l" rtl="0"/>
            <a:r>
              <a:rPr lang="en-US" sz="2200" dirty="0">
                <a:solidFill>
                  <a:schemeClr val="tx1"/>
                </a:solidFill>
                <a:latin typeface="Cambria" panose="02040503050406030204" pitchFamily="18" charset="0"/>
                <a:ea typeface="Cambria" panose="02040503050406030204" pitchFamily="18" charset="0"/>
              </a:rPr>
              <a:t>myenteric plexus lies in b/w longitudinal and circular layers. </a:t>
            </a:r>
            <a:endParaRPr lang="en-US" sz="2200" dirty="0">
              <a:solidFill>
                <a:schemeClr val="tx1"/>
              </a:solidFill>
              <a:latin typeface="Cambria" panose="02040503050406030204" pitchFamily="18" charset="0"/>
              <a:ea typeface="Cambria" panose="02040503050406030204" pitchFamily="18" charset="0"/>
              <a:cs typeface="Arial" panose="020B0604020202020204" pitchFamily="34" charset="0"/>
            </a:endParaRPr>
          </a:p>
          <a:p>
            <a:pPr algn="l" rtl="0"/>
            <a:r>
              <a:rPr lang="en-US" sz="2200" dirty="0">
                <a:solidFill>
                  <a:schemeClr val="tx1"/>
                </a:solidFill>
                <a:latin typeface="Cambria" panose="02040503050406030204" pitchFamily="18" charset="0"/>
                <a:ea typeface="Cambria" panose="02040503050406030204" pitchFamily="18" charset="0"/>
                <a:cs typeface="Arial" panose="020B0604020202020204" pitchFamily="34" charset="0"/>
              </a:rPr>
              <a:t>acetylcholine and substance ‘p’ are excitatory neurotransmitters causing contractions of the esophagus.</a:t>
            </a:r>
          </a:p>
          <a:p>
            <a:pPr algn="l" rtl="0"/>
            <a:r>
              <a:rPr lang="en-US" sz="2200" dirty="0">
                <a:solidFill>
                  <a:schemeClr val="tx1"/>
                </a:solidFill>
                <a:latin typeface="Cambria" panose="02040503050406030204" pitchFamily="18" charset="0"/>
                <a:ea typeface="Cambria" panose="02040503050406030204" pitchFamily="18" charset="0"/>
                <a:cs typeface="Arial" panose="020B0604020202020204" pitchFamily="34" charset="0"/>
              </a:rPr>
              <a:t>nitric oxide (NO) and vasoactive intestinal peptide (VIP) are inhibitory neurotransmitters and responsible for relaxation of the L.E.S and coordinated esophageal peristalsis.</a:t>
            </a:r>
          </a:p>
          <a:p>
            <a:pPr algn="l" rtl="0"/>
            <a:r>
              <a:rPr lang="en-US" sz="2200" dirty="0">
                <a:solidFill>
                  <a:schemeClr val="tx1"/>
                </a:solidFill>
                <a:latin typeface="Cambria" panose="02040503050406030204" pitchFamily="18" charset="0"/>
                <a:ea typeface="Cambria" panose="02040503050406030204" pitchFamily="18" charset="0"/>
              </a:rPr>
              <a:t>exact cause is not known. </a:t>
            </a:r>
          </a:p>
          <a:p>
            <a:pPr algn="l" rtl="0"/>
            <a:r>
              <a:rPr lang="en-US" sz="2200" dirty="0">
                <a:solidFill>
                  <a:schemeClr val="tx1"/>
                </a:solidFill>
                <a:latin typeface="Cambria" panose="02040503050406030204" pitchFamily="18" charset="0"/>
                <a:ea typeface="Cambria" panose="02040503050406030204" pitchFamily="18" charset="0"/>
              </a:rPr>
              <a:t> degeneration of myenteric plexus. the loss of inhibitory neurons allows unopposed stimulation by cholinergic neurons, which leads to failure in </a:t>
            </a:r>
            <a:r>
              <a:rPr lang="en-US" sz="2200" dirty="0" err="1">
                <a:solidFill>
                  <a:schemeClr val="tx1"/>
                </a:solidFill>
                <a:latin typeface="Cambria" panose="02040503050406030204" pitchFamily="18" charset="0"/>
                <a:ea typeface="Cambria" panose="02040503050406030204" pitchFamily="18" charset="0"/>
              </a:rPr>
              <a:t>l.e.s</a:t>
            </a:r>
            <a:r>
              <a:rPr lang="en-US" sz="2200" dirty="0">
                <a:solidFill>
                  <a:schemeClr val="tx1"/>
                </a:solidFill>
                <a:latin typeface="Cambria" panose="02040503050406030204" pitchFamily="18" charset="0"/>
                <a:ea typeface="Cambria" panose="02040503050406030204" pitchFamily="18" charset="0"/>
              </a:rPr>
              <a:t> relaxation and aperistalsis of distal esophagus.</a:t>
            </a:r>
          </a:p>
          <a:p>
            <a:pPr algn="l" rtl="0"/>
            <a:r>
              <a:rPr lang="en-US" sz="2200" dirty="0">
                <a:solidFill>
                  <a:schemeClr val="tx1"/>
                </a:solidFill>
                <a:latin typeface="Cambria" panose="02040503050406030204" pitchFamily="18" charset="0"/>
                <a:ea typeface="Cambria" panose="02040503050406030204" pitchFamily="18" charset="0"/>
                <a:cs typeface="Arial" panose="020B0604020202020204" pitchFamily="34" charset="0"/>
              </a:rPr>
              <a:t>So no  bolus with </a:t>
            </a:r>
            <a:r>
              <a:rPr lang="en-US" sz="2200" b="0" i="0" u="none" strike="noStrike" baseline="0" dirty="0">
                <a:solidFill>
                  <a:schemeClr val="tx1"/>
                </a:solidFill>
                <a:latin typeface="Cambria" panose="02040503050406030204" pitchFamily="18" charset="0"/>
                <a:ea typeface="Cambria" panose="02040503050406030204" pitchFamily="18" charset="0"/>
              </a:rPr>
              <a:t>accompanying normal gas passes through the sphincter and this lead megaesophagus’ becomes tortuous with a persistent retention</a:t>
            </a:r>
          </a:p>
          <a:p>
            <a:pPr algn="l" rtl="0"/>
            <a:r>
              <a:rPr lang="en-US" sz="2200" b="0" i="0" u="none" strike="noStrike" baseline="0" dirty="0">
                <a:solidFill>
                  <a:schemeClr val="tx1"/>
                </a:solidFill>
                <a:latin typeface="Cambria" panose="02040503050406030204" pitchFamily="18" charset="0"/>
                <a:ea typeface="Cambria" panose="02040503050406030204" pitchFamily="18" charset="0"/>
              </a:rPr>
              <a:t>esophagitis due to fermentation of food residues this may account for the increased incidence of carcinoma of the esophagus</a:t>
            </a:r>
            <a:endParaRPr lang="en-US" sz="22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436367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31CD-A0B0-452D-969D-83C7A1AFA1DE}"/>
              </a:ext>
            </a:extLst>
          </p:cNvPr>
          <p:cNvSpPr>
            <a:spLocks noGrp="1"/>
          </p:cNvSpPr>
          <p:nvPr>
            <p:ph type="title"/>
          </p:nvPr>
        </p:nvSpPr>
        <p:spPr/>
        <p:txBody>
          <a:bodyPr>
            <a:normAutofit/>
          </a:bodyPr>
          <a:lstStyle/>
          <a:p>
            <a:r>
              <a:rPr lang="en-US" sz="4800" b="1" dirty="0"/>
              <a:t>Achalasia of esophagus</a:t>
            </a:r>
            <a:endParaRPr lang="en-US" sz="4800" dirty="0"/>
          </a:p>
        </p:txBody>
      </p:sp>
      <p:sp>
        <p:nvSpPr>
          <p:cNvPr id="3" name="Content Placeholder 2">
            <a:extLst>
              <a:ext uri="{FF2B5EF4-FFF2-40B4-BE49-F238E27FC236}">
                <a16:creationId xmlns:a16="http://schemas.microsoft.com/office/drawing/2014/main" id="{1DE04B1E-55CF-4A36-A0AD-56A486A90C4F}"/>
              </a:ext>
            </a:extLst>
          </p:cNvPr>
          <p:cNvSpPr>
            <a:spLocks noGrp="1"/>
          </p:cNvSpPr>
          <p:nvPr>
            <p:ph idx="1"/>
          </p:nvPr>
        </p:nvSpPr>
        <p:spPr>
          <a:xfrm>
            <a:off x="1540476" y="1905000"/>
            <a:ext cx="9483315" cy="4918246"/>
          </a:xfrm>
        </p:spPr>
        <p:txBody>
          <a:bodyPr>
            <a:normAutofit/>
          </a:bodyPr>
          <a:lstStyle/>
          <a:p>
            <a:pPr marL="0" indent="0" algn="l">
              <a:buNone/>
            </a:pPr>
            <a:r>
              <a:rPr lang="en-US" sz="3900" b="1" dirty="0">
                <a:solidFill>
                  <a:schemeClr val="tx2"/>
                </a:solidFill>
              </a:rPr>
              <a:t>Clinical feature:</a:t>
            </a:r>
            <a:endParaRPr lang="ar-BH" sz="3900" b="1" dirty="0">
              <a:solidFill>
                <a:schemeClr val="tx2"/>
              </a:solidFill>
            </a:endParaRPr>
          </a:p>
          <a:p>
            <a:pPr algn="l" rtl="0"/>
            <a:r>
              <a:rPr lang="en-US" sz="3200" b="1" dirty="0">
                <a:solidFill>
                  <a:schemeClr val="tx1">
                    <a:lumMod val="95000"/>
                    <a:lumOff val="5000"/>
                  </a:schemeClr>
                </a:solidFill>
                <a:latin typeface="Cambria" panose="02040503050406030204" pitchFamily="18" charset="0"/>
                <a:ea typeface="Cambria" panose="02040503050406030204" pitchFamily="18" charset="0"/>
              </a:rPr>
              <a:t>1</a:t>
            </a:r>
            <a:r>
              <a:rPr lang="en-US" sz="3200" dirty="0">
                <a:solidFill>
                  <a:schemeClr val="tx1">
                    <a:lumMod val="95000"/>
                    <a:lumOff val="5000"/>
                  </a:schemeClr>
                </a:solidFill>
                <a:latin typeface="Cambria" panose="02040503050406030204" pitchFamily="18" charset="0"/>
                <a:ea typeface="Cambria" panose="02040503050406030204" pitchFamily="18" charset="0"/>
              </a:rPr>
              <a:t>-dysphagia:   more for solids, progressive and worsening</a:t>
            </a:r>
          </a:p>
          <a:p>
            <a:pPr algn="l" rtl="0"/>
            <a:r>
              <a:rPr lang="en-US" sz="3200" b="1" dirty="0">
                <a:solidFill>
                  <a:schemeClr val="tx1">
                    <a:lumMod val="95000"/>
                    <a:lumOff val="5000"/>
                  </a:schemeClr>
                </a:solidFill>
                <a:latin typeface="Cambria" panose="02040503050406030204" pitchFamily="18" charset="0"/>
                <a:ea typeface="Cambria" panose="02040503050406030204" pitchFamily="18" charset="0"/>
              </a:rPr>
              <a:t>2-</a:t>
            </a:r>
            <a:r>
              <a:rPr lang="en-US" sz="3200" dirty="0">
                <a:solidFill>
                  <a:schemeClr val="tx1">
                    <a:lumMod val="95000"/>
                    <a:lumOff val="5000"/>
                  </a:schemeClr>
                </a:solidFill>
                <a:latin typeface="Cambria" panose="02040503050406030204" pitchFamily="18" charset="0"/>
                <a:ea typeface="Cambria" panose="02040503050406030204" pitchFamily="18" charset="0"/>
              </a:rPr>
              <a:t>Pain is common  in early stages</a:t>
            </a:r>
          </a:p>
          <a:p>
            <a:pPr algn="l" rtl="0"/>
            <a:r>
              <a:rPr lang="en-US" sz="3200" b="1" dirty="0">
                <a:solidFill>
                  <a:schemeClr val="tx1">
                    <a:lumMod val="95000"/>
                    <a:lumOff val="5000"/>
                  </a:schemeClr>
                </a:solidFill>
                <a:latin typeface="Cambria" panose="02040503050406030204" pitchFamily="18" charset="0"/>
                <a:ea typeface="Cambria" panose="02040503050406030204" pitchFamily="18" charset="0"/>
              </a:rPr>
              <a:t>3</a:t>
            </a:r>
            <a:r>
              <a:rPr lang="en-US" sz="3200" dirty="0">
                <a:solidFill>
                  <a:schemeClr val="tx1">
                    <a:lumMod val="95000"/>
                    <a:lumOff val="5000"/>
                  </a:schemeClr>
                </a:solidFill>
                <a:latin typeface="Cambria" panose="02040503050406030204" pitchFamily="18" charset="0"/>
                <a:ea typeface="Cambria" panose="02040503050406030204" pitchFamily="18" charset="0"/>
              </a:rPr>
              <a:t>-regurgitation of undigested food.  especially at night</a:t>
            </a:r>
          </a:p>
          <a:p>
            <a:pPr algn="l" rtl="0"/>
            <a:r>
              <a:rPr lang="aa-ET" sz="3200" b="1" dirty="0">
                <a:solidFill>
                  <a:schemeClr val="tx1">
                    <a:lumMod val="95000"/>
                    <a:lumOff val="5000"/>
                  </a:schemeClr>
                </a:solidFill>
                <a:latin typeface="Cambria" panose="02040503050406030204" pitchFamily="18" charset="0"/>
                <a:ea typeface="Cambria" panose="02040503050406030204" pitchFamily="18" charset="0"/>
              </a:rPr>
              <a:t>4-</a:t>
            </a:r>
            <a:r>
              <a:rPr lang="en-US" sz="3200" dirty="0">
                <a:solidFill>
                  <a:schemeClr val="tx1">
                    <a:lumMod val="95000"/>
                    <a:lumOff val="5000"/>
                  </a:schemeClr>
                </a:solidFill>
                <a:latin typeface="Cambria" panose="02040503050406030204" pitchFamily="18" charset="0"/>
                <a:ea typeface="Cambria" panose="02040503050406030204" pitchFamily="18" charset="0"/>
              </a:rPr>
              <a:t>sensation of food sticking in lower esophagus. </a:t>
            </a:r>
          </a:p>
        </p:txBody>
      </p:sp>
    </p:spTree>
    <p:extLst>
      <p:ext uri="{BB962C8B-B14F-4D97-AF65-F5344CB8AC3E}">
        <p14:creationId xmlns:p14="http://schemas.microsoft.com/office/powerpoint/2010/main" val="2767174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90ABC-1D36-45AA-B09E-4DA92BB2F3EF}"/>
              </a:ext>
            </a:extLst>
          </p:cNvPr>
          <p:cNvSpPr>
            <a:spLocks noGrp="1"/>
          </p:cNvSpPr>
          <p:nvPr>
            <p:ph type="title"/>
          </p:nvPr>
        </p:nvSpPr>
        <p:spPr>
          <a:xfrm>
            <a:off x="2483197" y="455249"/>
            <a:ext cx="8911687" cy="1280890"/>
          </a:xfrm>
        </p:spPr>
        <p:txBody>
          <a:bodyPr>
            <a:normAutofit/>
          </a:bodyPr>
          <a:lstStyle/>
          <a:p>
            <a:r>
              <a:rPr lang="en-US" sz="4800" b="1" dirty="0"/>
              <a:t>Achalasia of esophagus</a:t>
            </a:r>
            <a:endParaRPr lang="en-US" sz="4800" dirty="0"/>
          </a:p>
        </p:txBody>
      </p:sp>
      <p:sp>
        <p:nvSpPr>
          <p:cNvPr id="3" name="Content Placeholder 2">
            <a:extLst>
              <a:ext uri="{FF2B5EF4-FFF2-40B4-BE49-F238E27FC236}">
                <a16:creationId xmlns:a16="http://schemas.microsoft.com/office/drawing/2014/main" id="{6BA6C5F5-430D-4717-B813-1CD014395F0A}"/>
              </a:ext>
            </a:extLst>
          </p:cNvPr>
          <p:cNvSpPr>
            <a:spLocks noGrp="1"/>
          </p:cNvSpPr>
          <p:nvPr>
            <p:ph idx="1"/>
          </p:nvPr>
        </p:nvSpPr>
        <p:spPr>
          <a:xfrm>
            <a:off x="1368101" y="2926497"/>
            <a:ext cx="6320901" cy="3931503"/>
          </a:xfrm>
        </p:spPr>
        <p:txBody>
          <a:bodyPr>
            <a:normAutofit/>
          </a:bodyPr>
          <a:lstStyle/>
          <a:p>
            <a:pPr algn="l" rtl="0"/>
            <a:r>
              <a:rPr lang="en-US" sz="3200" b="1" dirty="0"/>
              <a:t> </a:t>
            </a:r>
            <a:r>
              <a:rPr lang="en-US" sz="3200" b="1" dirty="0">
                <a:solidFill>
                  <a:schemeClr val="tx2"/>
                </a:solidFill>
              </a:rPr>
              <a:t>CHEST X-RAY:</a:t>
            </a:r>
          </a:p>
          <a:p>
            <a:pPr algn="l" rtl="0"/>
            <a:r>
              <a:rPr lang="en-US" sz="3200" dirty="0">
                <a:solidFill>
                  <a:schemeClr val="tx1"/>
                </a:solidFill>
              </a:rPr>
              <a:t> </a:t>
            </a:r>
            <a:r>
              <a:rPr lang="en-US" sz="3200" b="0" i="0" dirty="0">
                <a:solidFill>
                  <a:schemeClr val="tx1"/>
                </a:solidFill>
                <a:effectLst/>
                <a:latin typeface="Open Sans"/>
              </a:rPr>
              <a:t>Mediastinal widening. A trace amount of gastric air-bubble is seen</a:t>
            </a:r>
            <a:endParaRPr lang="en-US" sz="3200" dirty="0">
              <a:solidFill>
                <a:schemeClr val="tx1"/>
              </a:solidFill>
            </a:endParaRPr>
          </a:p>
          <a:p>
            <a:endParaRPr lang="en-US" dirty="0"/>
          </a:p>
        </p:txBody>
      </p:sp>
      <p:pic>
        <p:nvPicPr>
          <p:cNvPr id="1026" name="Picture 2">
            <a:extLst>
              <a:ext uri="{FF2B5EF4-FFF2-40B4-BE49-F238E27FC236}">
                <a16:creationId xmlns:a16="http://schemas.microsoft.com/office/drawing/2014/main" id="{A733B3F9-7E1C-4BB4-8AB0-0DA929A7E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953" y="1736139"/>
            <a:ext cx="3412243" cy="47804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38F509-E958-4529-B409-D3F38CB22559}"/>
              </a:ext>
            </a:extLst>
          </p:cNvPr>
          <p:cNvSpPr txBox="1"/>
          <p:nvPr/>
        </p:nvSpPr>
        <p:spPr>
          <a:xfrm flipH="1">
            <a:off x="1288588" y="1712285"/>
            <a:ext cx="280795885" cy="830997"/>
          </a:xfrm>
          <a:prstGeom prst="rect">
            <a:avLst/>
          </a:prstGeom>
          <a:noFill/>
        </p:spPr>
        <p:txBody>
          <a:bodyPr wrap="square" rtlCol="0">
            <a:spAutoFit/>
          </a:bodyPr>
          <a:lstStyle/>
          <a:p>
            <a:r>
              <a:rPr lang="en-US" sz="4800" b="1" dirty="0">
                <a:solidFill>
                  <a:schemeClr val="tx2"/>
                </a:solidFill>
              </a:rPr>
              <a:t>Diagnosis:</a:t>
            </a:r>
            <a:endParaRPr lang="en-US" sz="4800" dirty="0">
              <a:solidFill>
                <a:schemeClr val="tx2"/>
              </a:solidFill>
            </a:endParaRPr>
          </a:p>
        </p:txBody>
      </p:sp>
    </p:spTree>
    <p:extLst>
      <p:ext uri="{BB962C8B-B14F-4D97-AF65-F5344CB8AC3E}">
        <p14:creationId xmlns:p14="http://schemas.microsoft.com/office/powerpoint/2010/main" val="2884830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6067" y="631064"/>
            <a:ext cx="4262908" cy="707886"/>
          </a:xfrm>
          <a:prstGeom prst="rect">
            <a:avLst/>
          </a:prstGeom>
          <a:noFill/>
        </p:spPr>
        <p:txBody>
          <a:bodyPr wrap="square" rtlCol="1">
            <a:spAutoFit/>
          </a:bodyPr>
          <a:lstStyle/>
          <a:p>
            <a:pPr algn="ctr"/>
            <a:r>
              <a:rPr lang="en-US" sz="4000" b="1" dirty="0">
                <a:ln w="18415" cmpd="sng">
                  <a:solidFill>
                    <a:srgbClr val="FFFFFF"/>
                  </a:solidFill>
                  <a:prstDash val="solid"/>
                </a:ln>
                <a:solidFill>
                  <a:schemeClr val="tx1">
                    <a:lumMod val="95000"/>
                    <a:lumOff val="5000"/>
                  </a:schemeClr>
                </a:solidFill>
                <a:effectLst>
                  <a:outerShdw blurRad="63500" dir="3600000" algn="tl" rotWithShape="0">
                    <a:srgbClr val="000000">
                      <a:alpha val="70000"/>
                    </a:srgbClr>
                  </a:outerShdw>
                </a:effectLst>
              </a:rPr>
              <a:t>Dysphagia:</a:t>
            </a:r>
          </a:p>
        </p:txBody>
      </p:sp>
      <p:sp>
        <p:nvSpPr>
          <p:cNvPr id="3" name="TextBox 2"/>
          <p:cNvSpPr txBox="1"/>
          <p:nvPr/>
        </p:nvSpPr>
        <p:spPr>
          <a:xfrm>
            <a:off x="1790164" y="1609861"/>
            <a:ext cx="8358388" cy="3108543"/>
          </a:xfrm>
          <a:prstGeom prst="rect">
            <a:avLst/>
          </a:prstGeom>
          <a:noFill/>
        </p:spPr>
        <p:txBody>
          <a:bodyPr wrap="square" rtlCol="1">
            <a:spAutoFit/>
          </a:bodyPr>
          <a:lstStyle/>
          <a:p>
            <a:pPr defTabSz="914400">
              <a:defRPr/>
            </a:pPr>
            <a:r>
              <a:rPr lang="en-US" sz="2800" dirty="0">
                <a:solidFill>
                  <a:schemeClr val="tx1">
                    <a:lumMod val="95000"/>
                    <a:lumOff val="5000"/>
                  </a:schemeClr>
                </a:solidFill>
                <a:latin typeface="Andalus" panose="02020603050405020304" pitchFamily="18" charset="-78"/>
                <a:cs typeface="Andalus" panose="02020603050405020304" pitchFamily="18" charset="-78"/>
              </a:rPr>
              <a:t> a subjective sensation of difficulty or abnormality of swallowing or transferring food from the mouth to the stomach.</a:t>
            </a:r>
          </a:p>
          <a:p>
            <a:r>
              <a:rPr lang="en-US" sz="2800" dirty="0">
                <a:solidFill>
                  <a:schemeClr val="tx1">
                    <a:lumMod val="95000"/>
                    <a:lumOff val="5000"/>
                  </a:schemeClr>
                </a:solidFill>
                <a:latin typeface="Andalus" panose="02020603050405020304" pitchFamily="18" charset="-78"/>
                <a:cs typeface="Andalus" panose="02020603050405020304" pitchFamily="18" charset="-78"/>
              </a:rPr>
              <a:t>objectively as an abnormal delay in transit of a liquid or solid bolus during the oropharyngeal or esophageal stages of swallowing.</a:t>
            </a:r>
          </a:p>
          <a:p>
            <a:endParaRPr lang="en-US" sz="2800" dirty="0">
              <a:latin typeface="Andalus" panose="02020603050405020304" pitchFamily="18" charset="-78"/>
              <a:cs typeface="Andalus" panose="02020603050405020304" pitchFamily="18"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842" y="3747753"/>
            <a:ext cx="5512158" cy="3110247"/>
          </a:xfrm>
          <a:prstGeom prst="rect">
            <a:avLst/>
          </a:prstGeom>
        </p:spPr>
      </p:pic>
    </p:spTree>
    <p:extLst>
      <p:ext uri="{BB962C8B-B14F-4D97-AF65-F5344CB8AC3E}">
        <p14:creationId xmlns:p14="http://schemas.microsoft.com/office/powerpoint/2010/main" val="2715092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56848-89A1-409A-ABD4-587B1587C919}"/>
              </a:ext>
            </a:extLst>
          </p:cNvPr>
          <p:cNvSpPr>
            <a:spLocks noGrp="1"/>
          </p:cNvSpPr>
          <p:nvPr>
            <p:ph type="title"/>
          </p:nvPr>
        </p:nvSpPr>
        <p:spPr/>
        <p:txBody>
          <a:bodyPr>
            <a:normAutofit/>
          </a:bodyPr>
          <a:lstStyle/>
          <a:p>
            <a:r>
              <a:rPr lang="en-US" sz="4800" b="1" dirty="0"/>
              <a:t>Achalasia of esophagus</a:t>
            </a:r>
            <a:endParaRPr lang="en-US" sz="4800" dirty="0"/>
          </a:p>
        </p:txBody>
      </p:sp>
      <p:pic>
        <p:nvPicPr>
          <p:cNvPr id="4" name="Content Placeholder 3">
            <a:extLst>
              <a:ext uri="{FF2B5EF4-FFF2-40B4-BE49-F238E27FC236}">
                <a16:creationId xmlns:a16="http://schemas.microsoft.com/office/drawing/2014/main" id="{95FF1858-2D6D-4086-87C8-D2EA5E1769C7}"/>
              </a:ext>
            </a:extLst>
          </p:cNvPr>
          <p:cNvPicPr>
            <a:picLocks noGrp="1" noChangeAspect="1"/>
          </p:cNvPicPr>
          <p:nvPr>
            <p:ph idx="1"/>
          </p:nvPr>
        </p:nvPicPr>
        <p:blipFill>
          <a:blip r:embed="rId2"/>
          <a:stretch>
            <a:fillRect/>
          </a:stretch>
        </p:blipFill>
        <p:spPr>
          <a:xfrm>
            <a:off x="7651807" y="1601906"/>
            <a:ext cx="3546321" cy="5154000"/>
          </a:xfrm>
          <a:prstGeom prst="rect">
            <a:avLst/>
          </a:prstGeom>
        </p:spPr>
      </p:pic>
      <p:sp>
        <p:nvSpPr>
          <p:cNvPr id="6" name="TextBox 5">
            <a:extLst>
              <a:ext uri="{FF2B5EF4-FFF2-40B4-BE49-F238E27FC236}">
                <a16:creationId xmlns:a16="http://schemas.microsoft.com/office/drawing/2014/main" id="{81BE7AAF-1BB4-4CAD-870C-688D63491E57}"/>
              </a:ext>
            </a:extLst>
          </p:cNvPr>
          <p:cNvSpPr txBox="1"/>
          <p:nvPr/>
        </p:nvSpPr>
        <p:spPr>
          <a:xfrm>
            <a:off x="1461089" y="2632904"/>
            <a:ext cx="5983088" cy="3600986"/>
          </a:xfrm>
          <a:prstGeom prst="rect">
            <a:avLst/>
          </a:prstGeom>
          <a:noFill/>
        </p:spPr>
        <p:txBody>
          <a:bodyPr wrap="square">
            <a:spAutoFit/>
          </a:bodyPr>
          <a:lstStyle/>
          <a:p>
            <a:r>
              <a:rPr lang="en-US" sz="3200" b="1" dirty="0"/>
              <a:t>1-</a:t>
            </a:r>
            <a:r>
              <a:rPr lang="en-US" sz="3200" dirty="0"/>
              <a:t>Dilated Esophagus  </a:t>
            </a:r>
          </a:p>
          <a:p>
            <a:r>
              <a:rPr lang="en-US" sz="3200" b="1" dirty="0"/>
              <a:t>2-</a:t>
            </a:r>
            <a:r>
              <a:rPr lang="en-US" sz="3200" dirty="0"/>
              <a:t>incoordinated esophageal contractions </a:t>
            </a:r>
          </a:p>
          <a:p>
            <a:r>
              <a:rPr lang="en-US" sz="3200" dirty="0"/>
              <a:t> </a:t>
            </a:r>
            <a:r>
              <a:rPr lang="en-US" sz="3200" b="1" dirty="0"/>
              <a:t>3-</a:t>
            </a:r>
            <a:r>
              <a:rPr lang="en-US" sz="3200" dirty="0"/>
              <a:t>obstruction at the esophagogastric junction</a:t>
            </a:r>
          </a:p>
          <a:p>
            <a:endParaRPr lang="en-US" sz="3200" dirty="0"/>
          </a:p>
          <a:p>
            <a:r>
              <a:rPr lang="en-US" sz="3200" dirty="0"/>
              <a:t>Describe as </a:t>
            </a:r>
            <a:r>
              <a:rPr lang="en-US" sz="3600" dirty="0">
                <a:solidFill>
                  <a:schemeClr val="tx2"/>
                </a:solidFill>
              </a:rPr>
              <a:t>“</a:t>
            </a:r>
            <a:r>
              <a:rPr lang="en-US" sz="3600" b="1" dirty="0">
                <a:solidFill>
                  <a:schemeClr val="tx2"/>
                </a:solidFill>
              </a:rPr>
              <a:t>birds beak”</a:t>
            </a:r>
          </a:p>
        </p:txBody>
      </p:sp>
      <p:sp>
        <p:nvSpPr>
          <p:cNvPr id="3" name="TextBox 2">
            <a:extLst>
              <a:ext uri="{FF2B5EF4-FFF2-40B4-BE49-F238E27FC236}">
                <a16:creationId xmlns:a16="http://schemas.microsoft.com/office/drawing/2014/main" id="{DC67EAB8-B094-450F-85FE-AD6BD5090D63}"/>
              </a:ext>
            </a:extLst>
          </p:cNvPr>
          <p:cNvSpPr txBox="1"/>
          <p:nvPr/>
        </p:nvSpPr>
        <p:spPr>
          <a:xfrm>
            <a:off x="1271619" y="1718834"/>
            <a:ext cx="4955530" cy="769441"/>
          </a:xfrm>
          <a:prstGeom prst="rect">
            <a:avLst/>
          </a:prstGeom>
          <a:noFill/>
        </p:spPr>
        <p:txBody>
          <a:bodyPr wrap="square" rtlCol="0">
            <a:spAutoFit/>
          </a:bodyPr>
          <a:lstStyle/>
          <a:p>
            <a:pPr algn="l"/>
            <a:r>
              <a:rPr lang="en-US" sz="4400" b="1" i="0" u="none" strike="noStrike" baseline="0" dirty="0">
                <a:solidFill>
                  <a:schemeClr val="tx2"/>
                </a:solidFill>
                <a:latin typeface="GoudyStd"/>
              </a:rPr>
              <a:t>Barium radiology</a:t>
            </a:r>
          </a:p>
        </p:txBody>
      </p:sp>
    </p:spTree>
    <p:extLst>
      <p:ext uri="{BB962C8B-B14F-4D97-AF65-F5344CB8AC3E}">
        <p14:creationId xmlns:p14="http://schemas.microsoft.com/office/powerpoint/2010/main" val="994048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E8BEA-D95C-4654-B921-BECD74E31861}"/>
              </a:ext>
            </a:extLst>
          </p:cNvPr>
          <p:cNvSpPr>
            <a:spLocks noGrp="1"/>
          </p:cNvSpPr>
          <p:nvPr>
            <p:ph type="title"/>
          </p:nvPr>
        </p:nvSpPr>
        <p:spPr>
          <a:xfrm>
            <a:off x="1868130" y="446088"/>
            <a:ext cx="7413522" cy="976312"/>
          </a:xfrm>
        </p:spPr>
        <p:txBody>
          <a:bodyPr>
            <a:noAutofit/>
          </a:bodyPr>
          <a:lstStyle/>
          <a:p>
            <a:r>
              <a:rPr lang="en-US" sz="4400" b="1" dirty="0"/>
              <a:t>Achalasia of esophagus</a:t>
            </a:r>
            <a:endParaRPr lang="en-US" sz="4400" dirty="0"/>
          </a:p>
        </p:txBody>
      </p:sp>
      <p:sp>
        <p:nvSpPr>
          <p:cNvPr id="12" name="Content Placeholder 11">
            <a:extLst>
              <a:ext uri="{FF2B5EF4-FFF2-40B4-BE49-F238E27FC236}">
                <a16:creationId xmlns:a16="http://schemas.microsoft.com/office/drawing/2014/main" id="{2D9B9A3C-261C-4DE7-8B72-8A18AFB1E881}"/>
              </a:ext>
            </a:extLst>
          </p:cNvPr>
          <p:cNvSpPr>
            <a:spLocks noGrp="1"/>
          </p:cNvSpPr>
          <p:nvPr>
            <p:ph idx="1"/>
          </p:nvPr>
        </p:nvSpPr>
        <p:spPr>
          <a:xfrm>
            <a:off x="6558116" y="1203171"/>
            <a:ext cx="5152103" cy="5414963"/>
          </a:xfrm>
        </p:spPr>
        <p:txBody>
          <a:bodyPr/>
          <a:lstStyle/>
          <a:p>
            <a:pPr algn="ctr" rtl="0"/>
            <a:r>
              <a:rPr lang="en-US" sz="4800" b="1" dirty="0">
                <a:solidFill>
                  <a:schemeClr val="accent3">
                    <a:lumMod val="75000"/>
                  </a:schemeClr>
                </a:solidFill>
                <a:latin typeface="GoudyStd"/>
              </a:rPr>
              <a:t>F</a:t>
            </a:r>
            <a:r>
              <a:rPr lang="en-US" sz="4800" b="1" i="0" u="none" strike="noStrike" baseline="0" dirty="0">
                <a:solidFill>
                  <a:schemeClr val="accent3">
                    <a:lumMod val="75000"/>
                  </a:schemeClr>
                </a:solidFill>
                <a:latin typeface="GoudyStd"/>
              </a:rPr>
              <a:t>irm </a:t>
            </a:r>
            <a:r>
              <a:rPr lang="en-US" sz="4800" b="1" dirty="0">
                <a:solidFill>
                  <a:schemeClr val="accent3">
                    <a:lumMod val="75000"/>
                  </a:schemeClr>
                </a:solidFill>
                <a:latin typeface="GoudyStd"/>
              </a:rPr>
              <a:t>D</a:t>
            </a:r>
            <a:r>
              <a:rPr lang="en-US" sz="4800" b="1" i="0" u="none" strike="noStrike" baseline="0" dirty="0">
                <a:solidFill>
                  <a:schemeClr val="accent3">
                    <a:lumMod val="75000"/>
                  </a:schemeClr>
                </a:solidFill>
                <a:latin typeface="GoudyStd"/>
              </a:rPr>
              <a:t>iagnosis</a:t>
            </a:r>
          </a:p>
          <a:p>
            <a:pPr algn="ctr" rtl="0"/>
            <a:r>
              <a:rPr lang="en-US" sz="4800" b="1" i="0" u="none" strike="noStrike" baseline="0" dirty="0">
                <a:solidFill>
                  <a:schemeClr val="accent3">
                    <a:lumMod val="75000"/>
                  </a:schemeClr>
                </a:solidFill>
                <a:latin typeface="GoudyStd"/>
              </a:rPr>
              <a:t>is established by       high-resolution esophageal manometry</a:t>
            </a:r>
            <a:endParaRPr lang="en-US" sz="4800" b="1" dirty="0">
              <a:solidFill>
                <a:schemeClr val="accent3">
                  <a:lumMod val="75000"/>
                </a:schemeClr>
              </a:solidFill>
            </a:endParaRPr>
          </a:p>
          <a:p>
            <a:endParaRPr lang="en-US" dirty="0"/>
          </a:p>
        </p:txBody>
      </p:sp>
      <p:sp>
        <p:nvSpPr>
          <p:cNvPr id="3" name="Content Placeholder 2">
            <a:extLst>
              <a:ext uri="{FF2B5EF4-FFF2-40B4-BE49-F238E27FC236}">
                <a16:creationId xmlns:a16="http://schemas.microsoft.com/office/drawing/2014/main" id="{1AB57E2A-3638-4490-8708-A942A358A6F5}"/>
              </a:ext>
            </a:extLst>
          </p:cNvPr>
          <p:cNvSpPr>
            <a:spLocks noGrp="1"/>
          </p:cNvSpPr>
          <p:nvPr>
            <p:ph type="body" sz="half" idx="2"/>
          </p:nvPr>
        </p:nvSpPr>
        <p:spPr>
          <a:xfrm>
            <a:off x="1447735" y="2001097"/>
            <a:ext cx="4186150" cy="4410815"/>
          </a:xfrm>
        </p:spPr>
        <p:txBody>
          <a:bodyPr>
            <a:normAutofit/>
          </a:bodyPr>
          <a:lstStyle/>
          <a:p>
            <a:pPr algn="l" rtl="0"/>
            <a:r>
              <a:rPr lang="en-US" sz="2800" b="1" i="0" u="none" strike="noStrike" baseline="0" dirty="0">
                <a:solidFill>
                  <a:schemeClr val="tx1"/>
                </a:solidFill>
                <a:latin typeface="Cambria" panose="02040503050406030204" pitchFamily="18" charset="0"/>
                <a:ea typeface="Cambria" panose="02040503050406030204" pitchFamily="18" charset="0"/>
              </a:rPr>
              <a:t>high-resolution esophageal manometry</a:t>
            </a:r>
            <a:r>
              <a:rPr lang="en-US" sz="2800" b="1" i="0" u="none" strike="noStrike" baseline="0" dirty="0">
                <a:latin typeface="Cambria" panose="02040503050406030204" pitchFamily="18" charset="0"/>
                <a:ea typeface="Cambria" panose="02040503050406030204" pitchFamily="18" charset="0"/>
              </a:rPr>
              <a:t>:</a:t>
            </a:r>
          </a:p>
          <a:p>
            <a:pPr algn="l" rtl="0"/>
            <a:r>
              <a:rPr lang="en-US" sz="2400" b="0" i="0" u="none" strike="noStrike" baseline="0" dirty="0">
                <a:solidFill>
                  <a:srgbClr val="000000"/>
                </a:solidFill>
                <a:latin typeface="Cambria" panose="02040503050406030204" pitchFamily="18" charset="0"/>
                <a:ea typeface="Cambria" panose="02040503050406030204" pitchFamily="18" charset="0"/>
              </a:rPr>
              <a:t>the LOS does not relax completely on swallowing</a:t>
            </a:r>
          </a:p>
          <a:p>
            <a:pPr algn="l" rtl="0"/>
            <a:r>
              <a:rPr lang="en-US" sz="2400" b="0" i="0" u="none" strike="noStrike" baseline="0" dirty="0">
                <a:solidFill>
                  <a:srgbClr val="000000"/>
                </a:solidFill>
                <a:latin typeface="Cambria" panose="02040503050406030204" pitchFamily="18" charset="0"/>
                <a:ea typeface="Cambria" panose="02040503050406030204" pitchFamily="18" charset="0"/>
              </a:rPr>
              <a:t>there is no peristalsis and there is a raised resting pressure in esophagus</a:t>
            </a:r>
          </a:p>
        </p:txBody>
      </p:sp>
      <p:sp>
        <p:nvSpPr>
          <p:cNvPr id="5" name="TextBox 4">
            <a:extLst>
              <a:ext uri="{FF2B5EF4-FFF2-40B4-BE49-F238E27FC236}">
                <a16:creationId xmlns:a16="http://schemas.microsoft.com/office/drawing/2014/main" id="{C8C9BC66-9125-491E-861E-BD1234916CBC}"/>
              </a:ext>
            </a:extLst>
          </p:cNvPr>
          <p:cNvSpPr txBox="1"/>
          <p:nvPr/>
        </p:nvSpPr>
        <p:spPr>
          <a:xfrm>
            <a:off x="2905431" y="3757363"/>
            <a:ext cx="5987846" cy="707886"/>
          </a:xfrm>
          <a:prstGeom prst="rect">
            <a:avLst/>
          </a:prstGeom>
          <a:noFill/>
        </p:spPr>
        <p:txBody>
          <a:bodyPr wrap="square">
            <a:spAutoFit/>
          </a:bodyPr>
          <a:lstStyle/>
          <a:p>
            <a:pPr algn="l"/>
            <a:r>
              <a:rPr lang="en-US" sz="4000" b="1" dirty="0">
                <a:latin typeface="GoudyStd"/>
              </a:rPr>
              <a:t>      </a:t>
            </a:r>
            <a:endParaRPr lang="en-US" sz="4000" b="1" dirty="0"/>
          </a:p>
        </p:txBody>
      </p:sp>
    </p:spTree>
    <p:extLst>
      <p:ext uri="{BB962C8B-B14F-4D97-AF65-F5344CB8AC3E}">
        <p14:creationId xmlns:p14="http://schemas.microsoft.com/office/powerpoint/2010/main" val="438369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16649F-7160-4355-A5B4-A3A54F1D80A2}"/>
              </a:ext>
            </a:extLst>
          </p:cNvPr>
          <p:cNvSpPr>
            <a:spLocks noGrp="1"/>
          </p:cNvSpPr>
          <p:nvPr>
            <p:ph type="title"/>
          </p:nvPr>
        </p:nvSpPr>
        <p:spPr>
          <a:xfrm>
            <a:off x="2359742" y="352491"/>
            <a:ext cx="6666271" cy="976312"/>
          </a:xfrm>
        </p:spPr>
        <p:txBody>
          <a:bodyPr>
            <a:normAutofit fontScale="90000"/>
          </a:bodyPr>
          <a:lstStyle/>
          <a:p>
            <a:r>
              <a:rPr lang="en-US" sz="4800" b="1" dirty="0"/>
              <a:t>Achalasia of esophagus</a:t>
            </a:r>
            <a:endParaRPr lang="en-US" sz="4800" dirty="0"/>
          </a:p>
        </p:txBody>
      </p:sp>
      <p:sp>
        <p:nvSpPr>
          <p:cNvPr id="6" name="Content Placeholder 5">
            <a:extLst>
              <a:ext uri="{FF2B5EF4-FFF2-40B4-BE49-F238E27FC236}">
                <a16:creationId xmlns:a16="http://schemas.microsoft.com/office/drawing/2014/main" id="{9CB25225-38E7-4E6C-9EC0-8C8C8B24AAFE}"/>
              </a:ext>
            </a:extLst>
          </p:cNvPr>
          <p:cNvSpPr>
            <a:spLocks noGrp="1"/>
          </p:cNvSpPr>
          <p:nvPr>
            <p:ph idx="1"/>
          </p:nvPr>
        </p:nvSpPr>
        <p:spPr>
          <a:xfrm>
            <a:off x="1181959" y="2135249"/>
            <a:ext cx="5012364" cy="4401406"/>
          </a:xfrm>
        </p:spPr>
        <p:txBody>
          <a:bodyPr>
            <a:normAutofit fontScale="62500" lnSpcReduction="20000"/>
          </a:bodyPr>
          <a:lstStyle/>
          <a:p>
            <a:pPr marL="0" indent="0">
              <a:buNone/>
            </a:pPr>
            <a:endParaRPr lang="en-US" sz="4000" b="1" dirty="0">
              <a:solidFill>
                <a:schemeClr val="accent3">
                  <a:lumMod val="75000"/>
                </a:schemeClr>
              </a:solidFill>
            </a:endParaRPr>
          </a:p>
          <a:p>
            <a:pPr algn="l" rtl="0"/>
            <a:r>
              <a:rPr lang="en-US" sz="2900" b="1" dirty="0">
                <a:solidFill>
                  <a:schemeClr val="bg2">
                    <a:lumMod val="50000"/>
                  </a:schemeClr>
                </a:solidFill>
                <a:latin typeface="Cambria" panose="02040503050406030204" pitchFamily="18" charset="0"/>
                <a:ea typeface="Cambria" panose="02040503050406030204" pitchFamily="18" charset="0"/>
              </a:rPr>
              <a:t>1</a:t>
            </a:r>
            <a:r>
              <a:rPr lang="en-US" sz="2900" dirty="0">
                <a:latin typeface="Cambria" panose="02040503050406030204" pitchFamily="18" charset="0"/>
                <a:ea typeface="Cambria" panose="02040503050406030204" pitchFamily="18" charset="0"/>
              </a:rPr>
              <a:t>--</a:t>
            </a:r>
            <a:r>
              <a:rPr lang="en-US" sz="2900" b="1" i="0" u="none" strike="noStrike" baseline="0" dirty="0">
                <a:solidFill>
                  <a:srgbClr val="6E8AAA"/>
                </a:solidFill>
                <a:latin typeface="Cambria" panose="02040503050406030204" pitchFamily="18" charset="0"/>
                <a:ea typeface="Cambria" panose="02040503050406030204" pitchFamily="18" charset="0"/>
              </a:rPr>
              <a:t>PNEUMATIC DILATATION: </a:t>
            </a:r>
            <a:r>
              <a:rPr lang="en-US" sz="2900" i="0" u="none" strike="noStrike" baseline="0" dirty="0">
                <a:solidFill>
                  <a:schemeClr val="tx1">
                    <a:lumMod val="95000"/>
                    <a:lumOff val="5000"/>
                  </a:schemeClr>
                </a:solidFill>
                <a:latin typeface="Cambria" panose="02040503050406030204" pitchFamily="18" charset="0"/>
                <a:ea typeface="Cambria" panose="02040503050406030204" pitchFamily="18" charset="0"/>
              </a:rPr>
              <a:t>this</a:t>
            </a:r>
            <a:r>
              <a:rPr lang="en-US" sz="2900" b="1" i="0" u="none" strike="noStrike" baseline="0" dirty="0">
                <a:solidFill>
                  <a:schemeClr val="tx1">
                    <a:lumMod val="95000"/>
                    <a:lumOff val="5000"/>
                  </a:schemeClr>
                </a:solidFill>
                <a:latin typeface="Cambria" panose="02040503050406030204" pitchFamily="18" charset="0"/>
                <a:ea typeface="Cambria" panose="02040503050406030204" pitchFamily="18" charset="0"/>
              </a:rPr>
              <a:t> </a:t>
            </a:r>
            <a:r>
              <a:rPr lang="en-US" sz="2900" b="0" i="0" u="none" strike="noStrike" baseline="0" dirty="0">
                <a:solidFill>
                  <a:schemeClr val="tx1">
                    <a:lumMod val="95000"/>
                    <a:lumOff val="5000"/>
                  </a:schemeClr>
                </a:solidFill>
                <a:latin typeface="Cambria" panose="02040503050406030204" pitchFamily="18" charset="0"/>
                <a:ea typeface="Cambria" panose="02040503050406030204" pitchFamily="18" charset="0"/>
              </a:rPr>
              <a:t>involves stretching the cardia with a balloon to disrupt</a:t>
            </a:r>
          </a:p>
          <a:p>
            <a:pPr algn="l" rtl="0"/>
            <a:r>
              <a:rPr lang="en-US" sz="2900" b="0" i="0" u="none" strike="noStrike" baseline="0" dirty="0">
                <a:solidFill>
                  <a:schemeClr val="tx1">
                    <a:lumMod val="95000"/>
                    <a:lumOff val="5000"/>
                  </a:schemeClr>
                </a:solidFill>
                <a:latin typeface="Cambria" panose="02040503050406030204" pitchFamily="18" charset="0"/>
                <a:ea typeface="Cambria" panose="02040503050406030204" pitchFamily="18" charset="0"/>
              </a:rPr>
              <a:t>the muscle and render it less competent.</a:t>
            </a:r>
          </a:p>
          <a:p>
            <a:pPr algn="l" rtl="0"/>
            <a:r>
              <a:rPr lang="en-US" sz="2900" b="0" i="0" u="none" strike="noStrike" baseline="0" dirty="0">
                <a:solidFill>
                  <a:schemeClr val="tx1">
                    <a:lumMod val="95000"/>
                    <a:lumOff val="5000"/>
                  </a:schemeClr>
                </a:solidFill>
                <a:latin typeface="Cambria" panose="02040503050406030204" pitchFamily="18" charset="0"/>
                <a:ea typeface="Cambria" panose="02040503050406030204" pitchFamily="18" charset="0"/>
              </a:rPr>
              <a:t>Perforation is the major complication. </a:t>
            </a:r>
          </a:p>
          <a:p>
            <a:pPr algn="l" rtl="0"/>
            <a:endParaRPr lang="en-US" sz="2900" b="0" i="0" u="none" strike="noStrike" baseline="0" dirty="0">
              <a:solidFill>
                <a:schemeClr val="tx1">
                  <a:lumMod val="95000"/>
                  <a:lumOff val="5000"/>
                </a:schemeClr>
              </a:solidFill>
              <a:latin typeface="Cambria" panose="02040503050406030204" pitchFamily="18" charset="0"/>
              <a:ea typeface="Cambria" panose="02040503050406030204" pitchFamily="18" charset="0"/>
            </a:endParaRPr>
          </a:p>
          <a:p>
            <a:pPr algn="l" rtl="0"/>
            <a:r>
              <a:rPr lang="en-US" sz="2900" b="1" dirty="0">
                <a:solidFill>
                  <a:schemeClr val="bg2">
                    <a:lumMod val="50000"/>
                  </a:schemeClr>
                </a:solidFill>
                <a:latin typeface="Cambria" panose="02040503050406030204" pitchFamily="18" charset="0"/>
                <a:ea typeface="Cambria" panose="02040503050406030204" pitchFamily="18" charset="0"/>
              </a:rPr>
              <a:t>2</a:t>
            </a:r>
            <a:r>
              <a:rPr lang="en-US" sz="2900" dirty="0">
                <a:solidFill>
                  <a:schemeClr val="tx1">
                    <a:lumMod val="95000"/>
                    <a:lumOff val="5000"/>
                  </a:schemeClr>
                </a:solidFill>
                <a:latin typeface="Cambria" panose="02040503050406030204" pitchFamily="18" charset="0"/>
                <a:ea typeface="Cambria" panose="02040503050406030204" pitchFamily="18" charset="0"/>
              </a:rPr>
              <a:t>-</a:t>
            </a:r>
            <a:r>
              <a:rPr lang="en-US" sz="2900" b="1" i="0" u="none" strike="noStrike" baseline="0" dirty="0">
                <a:solidFill>
                  <a:srgbClr val="6E8AAA"/>
                </a:solidFill>
                <a:latin typeface="Cambria" panose="02040503050406030204" pitchFamily="18" charset="0"/>
                <a:ea typeface="Cambria" panose="02040503050406030204" pitchFamily="18" charset="0"/>
              </a:rPr>
              <a:t>HELLER’S MYOTOMY: This </a:t>
            </a:r>
            <a:r>
              <a:rPr lang="en-US" sz="2900" b="0" i="0" u="none" strike="noStrike" baseline="0" dirty="0">
                <a:solidFill>
                  <a:srgbClr val="000000"/>
                </a:solidFill>
                <a:latin typeface="Cambria" panose="02040503050406030204" pitchFamily="18" charset="0"/>
                <a:ea typeface="Cambria" panose="02040503050406030204" pitchFamily="18" charset="0"/>
              </a:rPr>
              <a:t>involves cutting the muscle of the lower esophagus</a:t>
            </a:r>
            <a:r>
              <a:rPr lang="en-US" sz="2900" dirty="0">
                <a:solidFill>
                  <a:srgbClr val="000000"/>
                </a:solidFill>
                <a:latin typeface="Cambria" panose="02040503050406030204" pitchFamily="18" charset="0"/>
                <a:ea typeface="Cambria" panose="02040503050406030204" pitchFamily="18" charset="0"/>
              </a:rPr>
              <a:t> </a:t>
            </a:r>
            <a:r>
              <a:rPr lang="en-US" sz="2900" b="0" i="0" u="none" strike="noStrike" baseline="0" dirty="0">
                <a:solidFill>
                  <a:srgbClr val="000000"/>
                </a:solidFill>
                <a:latin typeface="Cambria" panose="02040503050406030204" pitchFamily="18" charset="0"/>
                <a:ea typeface="Cambria" panose="02040503050406030204" pitchFamily="18" charset="0"/>
              </a:rPr>
              <a:t>and cardia</a:t>
            </a:r>
          </a:p>
          <a:p>
            <a:pPr algn="l" rtl="0"/>
            <a:r>
              <a:rPr lang="en-US" sz="3200" b="0" i="0" u="none" strike="noStrike" baseline="0" dirty="0">
                <a:latin typeface="Cambria" panose="02040503050406030204" pitchFamily="18" charset="0"/>
                <a:ea typeface="Cambria" panose="02040503050406030204" pitchFamily="18" charset="0"/>
              </a:rPr>
              <a:t>most surgeons therefore add a</a:t>
            </a:r>
          </a:p>
          <a:p>
            <a:pPr algn="l" rtl="0"/>
            <a:r>
              <a:rPr lang="en-US" sz="3200" b="0" i="0" u="none" strike="noStrike" baseline="0" dirty="0">
                <a:latin typeface="Cambria" panose="02040503050406030204" pitchFamily="18" charset="0"/>
                <a:ea typeface="Cambria" panose="02040503050406030204" pitchFamily="18" charset="0"/>
              </a:rPr>
              <a:t>partial anterior fundoplication (</a:t>
            </a:r>
            <a:r>
              <a:rPr lang="en-US" sz="3200" b="1" i="0" u="none" strike="noStrike" baseline="0" dirty="0">
                <a:solidFill>
                  <a:schemeClr val="tx2"/>
                </a:solidFill>
                <a:latin typeface="Cambria" panose="02040503050406030204" pitchFamily="18" charset="0"/>
                <a:ea typeface="Cambria" panose="02040503050406030204" pitchFamily="18" charset="0"/>
              </a:rPr>
              <a:t>Heller–Dor operation).</a:t>
            </a:r>
          </a:p>
          <a:p>
            <a:pPr algn="l" rtl="0"/>
            <a:r>
              <a:rPr lang="en-US" sz="3200" b="0" i="0" u="none" strike="noStrike" baseline="0" dirty="0">
                <a:latin typeface="Cambria" panose="02040503050406030204" pitchFamily="18" charset="0"/>
                <a:ea typeface="Cambria" panose="02040503050406030204" pitchFamily="18" charset="0"/>
              </a:rPr>
              <a:t>The major complication is gastroesophageal reflux</a:t>
            </a:r>
            <a:endParaRPr lang="en-US" sz="3200"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837AA77-A9D2-4BE3-862C-7528BE48505E}"/>
              </a:ext>
            </a:extLst>
          </p:cNvPr>
          <p:cNvPicPr>
            <a:picLocks noChangeAspect="1"/>
          </p:cNvPicPr>
          <p:nvPr/>
        </p:nvPicPr>
        <p:blipFill>
          <a:blip r:embed="rId2"/>
          <a:stretch>
            <a:fillRect/>
          </a:stretch>
        </p:blipFill>
        <p:spPr>
          <a:xfrm>
            <a:off x="7113772" y="4071816"/>
            <a:ext cx="4361768" cy="2641600"/>
          </a:xfrm>
          <a:prstGeom prst="rect">
            <a:avLst/>
          </a:prstGeom>
        </p:spPr>
      </p:pic>
      <p:sp>
        <p:nvSpPr>
          <p:cNvPr id="10" name="TextBox 9">
            <a:extLst>
              <a:ext uri="{FF2B5EF4-FFF2-40B4-BE49-F238E27FC236}">
                <a16:creationId xmlns:a16="http://schemas.microsoft.com/office/drawing/2014/main" id="{466A5CEF-283F-4996-A860-24E529303ED5}"/>
              </a:ext>
            </a:extLst>
          </p:cNvPr>
          <p:cNvSpPr txBox="1"/>
          <p:nvPr/>
        </p:nvSpPr>
        <p:spPr>
          <a:xfrm>
            <a:off x="1306526" y="1630335"/>
            <a:ext cx="6093912" cy="830997"/>
          </a:xfrm>
          <a:prstGeom prst="rect">
            <a:avLst/>
          </a:prstGeom>
          <a:noFill/>
        </p:spPr>
        <p:txBody>
          <a:bodyPr wrap="square">
            <a:spAutoFit/>
          </a:bodyPr>
          <a:lstStyle/>
          <a:p>
            <a:r>
              <a:rPr lang="en-US" sz="4800" b="1" dirty="0">
                <a:solidFill>
                  <a:schemeClr val="tx2"/>
                </a:solidFill>
              </a:rPr>
              <a:t>Treatment</a:t>
            </a:r>
          </a:p>
        </p:txBody>
      </p:sp>
      <p:pic>
        <p:nvPicPr>
          <p:cNvPr id="2" name="Picture 1">
            <a:extLst>
              <a:ext uri="{FF2B5EF4-FFF2-40B4-BE49-F238E27FC236}">
                <a16:creationId xmlns:a16="http://schemas.microsoft.com/office/drawing/2014/main" id="{D38B0681-989A-4DD4-A645-BAC8F40CD0C8}"/>
              </a:ext>
            </a:extLst>
          </p:cNvPr>
          <p:cNvPicPr>
            <a:picLocks noChangeAspect="1"/>
          </p:cNvPicPr>
          <p:nvPr/>
        </p:nvPicPr>
        <p:blipFill>
          <a:blip r:embed="rId3"/>
          <a:stretch>
            <a:fillRect/>
          </a:stretch>
        </p:blipFill>
        <p:spPr>
          <a:xfrm>
            <a:off x="7113772" y="1468116"/>
            <a:ext cx="4241982" cy="2450161"/>
          </a:xfrm>
          <a:prstGeom prst="rect">
            <a:avLst/>
          </a:prstGeom>
        </p:spPr>
      </p:pic>
      <p:cxnSp>
        <p:nvCxnSpPr>
          <p:cNvPr id="9" name="Connector: Curved 8">
            <a:extLst>
              <a:ext uri="{FF2B5EF4-FFF2-40B4-BE49-F238E27FC236}">
                <a16:creationId xmlns:a16="http://schemas.microsoft.com/office/drawing/2014/main" id="{301AD0D8-C998-41B3-BB41-B255681491C1}"/>
              </a:ext>
            </a:extLst>
          </p:cNvPr>
          <p:cNvCxnSpPr>
            <a:cxnSpLocks/>
          </p:cNvCxnSpPr>
          <p:nvPr/>
        </p:nvCxnSpPr>
        <p:spPr>
          <a:xfrm flipV="1">
            <a:off x="6096000" y="2764066"/>
            <a:ext cx="832022" cy="502508"/>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11" name="Connector: Curved 10">
            <a:extLst>
              <a:ext uri="{FF2B5EF4-FFF2-40B4-BE49-F238E27FC236}">
                <a16:creationId xmlns:a16="http://schemas.microsoft.com/office/drawing/2014/main" id="{E89259A1-2DDB-45BE-B2D0-DD4F4EF92B7F}"/>
              </a:ext>
            </a:extLst>
          </p:cNvPr>
          <p:cNvCxnSpPr>
            <a:cxnSpLocks/>
          </p:cNvCxnSpPr>
          <p:nvPr/>
        </p:nvCxnSpPr>
        <p:spPr>
          <a:xfrm flipV="1">
            <a:off x="6116169" y="4799893"/>
            <a:ext cx="832022" cy="502508"/>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34980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AD630-1ABD-4642-B858-48C520D52E60}"/>
              </a:ext>
            </a:extLst>
          </p:cNvPr>
          <p:cNvSpPr>
            <a:spLocks noGrp="1"/>
          </p:cNvSpPr>
          <p:nvPr>
            <p:ph type="title"/>
          </p:nvPr>
        </p:nvSpPr>
        <p:spPr>
          <a:xfrm>
            <a:off x="2228850" y="254001"/>
            <a:ext cx="6858000" cy="976312"/>
          </a:xfrm>
        </p:spPr>
        <p:txBody>
          <a:bodyPr>
            <a:noAutofit/>
          </a:bodyPr>
          <a:lstStyle/>
          <a:p>
            <a:r>
              <a:rPr lang="en-US" sz="4400" b="1" dirty="0"/>
              <a:t>Achalasia of esophagus</a:t>
            </a:r>
            <a:endParaRPr lang="en-US" sz="4400" dirty="0"/>
          </a:p>
        </p:txBody>
      </p:sp>
      <p:pic>
        <p:nvPicPr>
          <p:cNvPr id="6" name="Picture 5">
            <a:extLst>
              <a:ext uri="{FF2B5EF4-FFF2-40B4-BE49-F238E27FC236}">
                <a16:creationId xmlns:a16="http://schemas.microsoft.com/office/drawing/2014/main" id="{4A180750-0715-4C16-9937-73C9C1F53DCD}"/>
              </a:ext>
            </a:extLst>
          </p:cNvPr>
          <p:cNvPicPr>
            <a:picLocks noChangeAspect="1"/>
          </p:cNvPicPr>
          <p:nvPr/>
        </p:nvPicPr>
        <p:blipFill>
          <a:blip r:embed="rId2"/>
          <a:stretch>
            <a:fillRect/>
          </a:stretch>
        </p:blipFill>
        <p:spPr>
          <a:xfrm>
            <a:off x="7255839" y="1977242"/>
            <a:ext cx="4028414" cy="4262436"/>
          </a:xfrm>
          <a:prstGeom prst="rect">
            <a:avLst/>
          </a:prstGeom>
        </p:spPr>
      </p:pic>
      <p:sp>
        <p:nvSpPr>
          <p:cNvPr id="5" name="TextBox 4">
            <a:extLst>
              <a:ext uri="{FF2B5EF4-FFF2-40B4-BE49-F238E27FC236}">
                <a16:creationId xmlns:a16="http://schemas.microsoft.com/office/drawing/2014/main" id="{8E399295-17BF-4DA8-A567-43E73E34B737}"/>
              </a:ext>
            </a:extLst>
          </p:cNvPr>
          <p:cNvSpPr txBox="1"/>
          <p:nvPr/>
        </p:nvSpPr>
        <p:spPr>
          <a:xfrm>
            <a:off x="1345409" y="2400300"/>
            <a:ext cx="5467349" cy="3416320"/>
          </a:xfrm>
          <a:prstGeom prst="rect">
            <a:avLst/>
          </a:prstGeom>
          <a:noFill/>
        </p:spPr>
        <p:txBody>
          <a:bodyPr wrap="square" rtlCol="0">
            <a:spAutoFit/>
          </a:bodyPr>
          <a:lstStyle/>
          <a:p>
            <a:pPr algn="l"/>
            <a:r>
              <a:rPr lang="en-US" sz="3200" b="1" i="0" dirty="0">
                <a:solidFill>
                  <a:schemeClr val="bg2">
                    <a:lumMod val="50000"/>
                  </a:schemeClr>
                </a:solidFill>
                <a:effectLst/>
                <a:latin typeface="Arial" panose="020B0604020202020204" pitchFamily="34" charset="0"/>
              </a:rPr>
              <a:t>3-Peroral endoscopic myotomy (POEM)</a:t>
            </a:r>
          </a:p>
          <a:p>
            <a:pPr algn="l"/>
            <a:endParaRPr lang="en-US" sz="3200" b="1" i="0" u="none" strike="noStrike" baseline="0" dirty="0">
              <a:solidFill>
                <a:schemeClr val="bg2">
                  <a:lumMod val="50000"/>
                </a:schemeClr>
              </a:solidFill>
              <a:latin typeface="GoudyStd"/>
            </a:endParaRPr>
          </a:p>
          <a:p>
            <a:pPr algn="l"/>
            <a:r>
              <a:rPr lang="en-US" sz="2000" b="0" i="0" u="none" strike="noStrike" baseline="0" dirty="0">
                <a:latin typeface="Cambria" panose="02040503050406030204" pitchFamily="18" charset="0"/>
                <a:ea typeface="Cambria" panose="02040503050406030204" pitchFamily="18" charset="0"/>
              </a:rPr>
              <a:t>It involves the creation of a submucosal tunnel in the mid esophagus that can be</a:t>
            </a:r>
            <a:r>
              <a:rPr lang="en-US" sz="2000" dirty="0">
                <a:latin typeface="Cambria" panose="02040503050406030204" pitchFamily="18" charset="0"/>
                <a:ea typeface="Cambria" panose="02040503050406030204" pitchFamily="18" charset="0"/>
              </a:rPr>
              <a:t> </a:t>
            </a:r>
            <a:r>
              <a:rPr lang="en-US" sz="2000" b="0" i="0" u="none" strike="noStrike" baseline="0" dirty="0">
                <a:latin typeface="Cambria" panose="02040503050406030204" pitchFamily="18" charset="0"/>
                <a:ea typeface="Cambria" panose="02040503050406030204" pitchFamily="18" charset="0"/>
              </a:rPr>
              <a:t>developed distally, allowing a long myotomy to be performed.</a:t>
            </a:r>
          </a:p>
          <a:p>
            <a:pPr algn="l"/>
            <a:r>
              <a:rPr lang="en-US" sz="2000" b="0" i="0" u="none" strike="noStrike" baseline="0" dirty="0">
                <a:latin typeface="Cambria" panose="02040503050406030204" pitchFamily="18" charset="0"/>
                <a:ea typeface="Cambria" panose="02040503050406030204" pitchFamily="18" charset="0"/>
              </a:rPr>
              <a:t>The esophageal mucosal defect is clipped shut at the end</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6740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1DCB9-16D2-4EB6-B77C-A61B61742633}"/>
              </a:ext>
            </a:extLst>
          </p:cNvPr>
          <p:cNvSpPr>
            <a:spLocks noGrp="1"/>
          </p:cNvSpPr>
          <p:nvPr>
            <p:ph type="title"/>
          </p:nvPr>
        </p:nvSpPr>
        <p:spPr>
          <a:xfrm>
            <a:off x="2284413" y="381794"/>
            <a:ext cx="7069138" cy="976312"/>
          </a:xfrm>
        </p:spPr>
        <p:txBody>
          <a:bodyPr>
            <a:noAutofit/>
          </a:bodyPr>
          <a:lstStyle/>
          <a:p>
            <a:r>
              <a:rPr lang="en-US" sz="4400" b="1" dirty="0"/>
              <a:t>Achalasia of esophagus</a:t>
            </a:r>
            <a:endParaRPr lang="en-US" sz="4400" dirty="0"/>
          </a:p>
        </p:txBody>
      </p:sp>
      <p:sp>
        <p:nvSpPr>
          <p:cNvPr id="4" name="Text Placeholder 3">
            <a:extLst>
              <a:ext uri="{FF2B5EF4-FFF2-40B4-BE49-F238E27FC236}">
                <a16:creationId xmlns:a16="http://schemas.microsoft.com/office/drawing/2014/main" id="{1DD69C66-D19C-48F5-BE2F-33FDD52CFCB2}"/>
              </a:ext>
            </a:extLst>
          </p:cNvPr>
          <p:cNvSpPr>
            <a:spLocks noGrp="1"/>
          </p:cNvSpPr>
          <p:nvPr>
            <p:ph type="body" sz="half" idx="2"/>
          </p:nvPr>
        </p:nvSpPr>
        <p:spPr>
          <a:xfrm>
            <a:off x="1276597" y="1994695"/>
            <a:ext cx="8174039" cy="3386930"/>
          </a:xfrm>
        </p:spPr>
        <p:txBody>
          <a:bodyPr>
            <a:normAutofit fontScale="70000" lnSpcReduction="20000"/>
          </a:bodyPr>
          <a:lstStyle/>
          <a:p>
            <a:pPr algn="l"/>
            <a:r>
              <a:rPr lang="en-US" sz="4600" b="1" i="0" u="none" strike="noStrike" baseline="0" dirty="0">
                <a:solidFill>
                  <a:schemeClr val="bg2">
                    <a:lumMod val="50000"/>
                  </a:schemeClr>
                </a:solidFill>
                <a:latin typeface="ArialUnicodeMS"/>
              </a:rPr>
              <a:t>4-botulinum toxin </a:t>
            </a:r>
          </a:p>
          <a:p>
            <a:pPr marL="457200" indent="-457200" algn="l">
              <a:buFont typeface="Arial" panose="020B0604020202020204" pitchFamily="34" charset="0"/>
              <a:buChar char="•"/>
            </a:pPr>
            <a:r>
              <a:rPr lang="en-US" sz="3600" b="0" i="0" u="none" strike="noStrike" baseline="0" dirty="0">
                <a:solidFill>
                  <a:schemeClr val="tx1">
                    <a:lumMod val="95000"/>
                    <a:lumOff val="5000"/>
                  </a:schemeClr>
                </a:solidFill>
                <a:latin typeface="ArialUnicodeMS"/>
              </a:rPr>
              <a:t>is injected into the lower esophageal sphincter using endoscope and causes local relaxation</a:t>
            </a:r>
          </a:p>
          <a:p>
            <a:pPr marL="457200" indent="-457200" algn="l">
              <a:buFont typeface="Arial" panose="020B0604020202020204" pitchFamily="34" charset="0"/>
              <a:buChar char="•"/>
            </a:pPr>
            <a:r>
              <a:rPr lang="en-US" sz="3600" b="0" i="0" u="none" strike="noStrike" baseline="0" dirty="0">
                <a:solidFill>
                  <a:schemeClr val="tx1">
                    <a:lumMod val="95000"/>
                    <a:lumOff val="5000"/>
                  </a:schemeClr>
                </a:solidFill>
                <a:latin typeface="ArialUnicodeMS"/>
              </a:rPr>
              <a:t>it is effective in 90% but effect wears off after several months.</a:t>
            </a:r>
          </a:p>
          <a:p>
            <a:pPr marL="457200" indent="-457200" algn="l">
              <a:buFont typeface="Arial" panose="020B0604020202020204" pitchFamily="34" charset="0"/>
              <a:buChar char="•"/>
            </a:pPr>
            <a:r>
              <a:rPr lang="en-US" sz="3600" b="0" i="0" u="none" strike="noStrike" baseline="0" dirty="0">
                <a:solidFill>
                  <a:schemeClr val="tx1">
                    <a:lumMod val="95000"/>
                    <a:lumOff val="5000"/>
                  </a:schemeClr>
                </a:solidFill>
                <a:latin typeface="ArialUnicodeMS"/>
              </a:rPr>
              <a:t>50% of patients will require another Tx</a:t>
            </a:r>
            <a:r>
              <a:rPr lang="en-US" sz="3600" dirty="0">
                <a:solidFill>
                  <a:schemeClr val="tx1">
                    <a:lumMod val="95000"/>
                    <a:lumOff val="5000"/>
                  </a:schemeClr>
                </a:solidFill>
                <a:latin typeface="ArialUnicodeMS"/>
              </a:rPr>
              <a:t> </a:t>
            </a:r>
            <a:r>
              <a:rPr lang="en-US" sz="3600" b="0" i="0" u="none" strike="noStrike" baseline="0" dirty="0">
                <a:solidFill>
                  <a:schemeClr val="tx1">
                    <a:lumMod val="95000"/>
                    <a:lumOff val="5000"/>
                  </a:schemeClr>
                </a:solidFill>
                <a:latin typeface="ArialUnicodeMS"/>
              </a:rPr>
              <a:t>within a year.</a:t>
            </a:r>
          </a:p>
          <a:p>
            <a:pPr marL="457200" indent="-457200" algn="l">
              <a:buFont typeface="Arial" panose="020B0604020202020204" pitchFamily="34" charset="0"/>
              <a:buChar char="•"/>
            </a:pPr>
            <a:r>
              <a:rPr lang="en-US" sz="3600" b="1" i="0" u="none" strike="noStrike" baseline="0" dirty="0">
                <a:solidFill>
                  <a:schemeClr val="tx2"/>
                </a:solidFill>
                <a:latin typeface="ArialUnicodeMS"/>
              </a:rPr>
              <a:t>side effect </a:t>
            </a:r>
            <a:r>
              <a:rPr lang="en-US" sz="3600" b="0" i="0" u="none" strike="noStrike" baseline="0" dirty="0">
                <a:solidFill>
                  <a:schemeClr val="tx1">
                    <a:lumMod val="95000"/>
                    <a:lumOff val="5000"/>
                  </a:schemeClr>
                </a:solidFill>
                <a:latin typeface="ArialUnicodeMS"/>
              </a:rPr>
              <a:t>is chest pain after injection.</a:t>
            </a:r>
            <a:endParaRPr lang="en-US" sz="3600" dirty="0">
              <a:solidFill>
                <a:schemeClr val="tx1">
                  <a:lumMod val="95000"/>
                  <a:lumOff val="5000"/>
                </a:schemeClr>
              </a:solidFill>
            </a:endParaRPr>
          </a:p>
        </p:txBody>
      </p:sp>
      <p:sp>
        <p:nvSpPr>
          <p:cNvPr id="5" name="TextBox 4">
            <a:extLst>
              <a:ext uri="{FF2B5EF4-FFF2-40B4-BE49-F238E27FC236}">
                <a16:creationId xmlns:a16="http://schemas.microsoft.com/office/drawing/2014/main" id="{6C3E3AAA-0153-4BE5-94F0-219AA01B5FA2}"/>
              </a:ext>
            </a:extLst>
          </p:cNvPr>
          <p:cNvSpPr txBox="1"/>
          <p:nvPr/>
        </p:nvSpPr>
        <p:spPr>
          <a:xfrm>
            <a:off x="1284288" y="5381625"/>
            <a:ext cx="8250238" cy="954107"/>
          </a:xfrm>
          <a:prstGeom prst="rect">
            <a:avLst/>
          </a:prstGeom>
          <a:noFill/>
        </p:spPr>
        <p:txBody>
          <a:bodyPr wrap="square" rtlCol="0">
            <a:spAutoFit/>
          </a:bodyPr>
          <a:lstStyle/>
          <a:p>
            <a:pPr algn="l"/>
            <a:r>
              <a:rPr lang="en-US" sz="2800" b="1" i="0" u="none" strike="noStrike" baseline="0" dirty="0">
                <a:solidFill>
                  <a:schemeClr val="tx2"/>
                </a:solidFill>
                <a:latin typeface="GoudyStd"/>
              </a:rPr>
              <a:t>5-Drugs </a:t>
            </a:r>
            <a:r>
              <a:rPr lang="en-US" sz="2800" b="0" i="0" u="none" strike="noStrike" baseline="0" dirty="0">
                <a:latin typeface="GoudyStd"/>
              </a:rPr>
              <a:t>such as calcium channel antagonists have been used but are ineffective for long-term use.</a:t>
            </a:r>
            <a:endParaRPr lang="en-US" sz="2800" dirty="0"/>
          </a:p>
        </p:txBody>
      </p:sp>
      <p:pic>
        <p:nvPicPr>
          <p:cNvPr id="6" name="Picture 5">
            <a:extLst>
              <a:ext uri="{FF2B5EF4-FFF2-40B4-BE49-F238E27FC236}">
                <a16:creationId xmlns:a16="http://schemas.microsoft.com/office/drawing/2014/main" id="{3967AB9D-17C4-4F45-8BBB-1123FBAEC86E}"/>
              </a:ext>
            </a:extLst>
          </p:cNvPr>
          <p:cNvPicPr>
            <a:picLocks noChangeAspect="1"/>
          </p:cNvPicPr>
          <p:nvPr/>
        </p:nvPicPr>
        <p:blipFill>
          <a:blip r:embed="rId2"/>
          <a:stretch>
            <a:fillRect/>
          </a:stretch>
        </p:blipFill>
        <p:spPr>
          <a:xfrm>
            <a:off x="9534526" y="2273926"/>
            <a:ext cx="2124075" cy="3225968"/>
          </a:xfrm>
          <a:prstGeom prst="rect">
            <a:avLst/>
          </a:prstGeom>
        </p:spPr>
      </p:pic>
    </p:spTree>
    <p:extLst>
      <p:ext uri="{BB962C8B-B14F-4D97-AF65-F5344CB8AC3E}">
        <p14:creationId xmlns:p14="http://schemas.microsoft.com/office/powerpoint/2010/main" val="2677209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E2809D-38FC-4E1E-8111-2209902A5DA6}"/>
              </a:ext>
            </a:extLst>
          </p:cNvPr>
          <p:cNvSpPr>
            <a:spLocks noGrp="1"/>
          </p:cNvSpPr>
          <p:nvPr>
            <p:ph type="title"/>
          </p:nvPr>
        </p:nvSpPr>
        <p:spPr>
          <a:xfrm>
            <a:off x="2095500" y="540402"/>
            <a:ext cx="9409112" cy="1280890"/>
          </a:xfrm>
        </p:spPr>
        <p:txBody>
          <a:bodyPr>
            <a:normAutofit/>
          </a:bodyPr>
          <a:lstStyle/>
          <a:p>
            <a:r>
              <a:rPr lang="en-US" sz="4400" b="1" dirty="0"/>
              <a:t>Diffuse Esophageal Spasm </a:t>
            </a:r>
          </a:p>
        </p:txBody>
      </p:sp>
      <p:sp>
        <p:nvSpPr>
          <p:cNvPr id="6" name="Content Placeholder 5">
            <a:extLst>
              <a:ext uri="{FF2B5EF4-FFF2-40B4-BE49-F238E27FC236}">
                <a16:creationId xmlns:a16="http://schemas.microsoft.com/office/drawing/2014/main" id="{EEE3C10D-3879-4CC4-8E6C-D4CDBD91C275}"/>
              </a:ext>
            </a:extLst>
          </p:cNvPr>
          <p:cNvSpPr>
            <a:spLocks noGrp="1"/>
          </p:cNvSpPr>
          <p:nvPr>
            <p:ph idx="1"/>
          </p:nvPr>
        </p:nvSpPr>
        <p:spPr>
          <a:xfrm>
            <a:off x="1190625" y="1495425"/>
            <a:ext cx="10313987" cy="3276600"/>
          </a:xfrm>
        </p:spPr>
        <p:txBody>
          <a:bodyPr>
            <a:normAutofit/>
          </a:bodyPr>
          <a:lstStyle/>
          <a:p>
            <a:pPr algn="l" rtl="0"/>
            <a:r>
              <a:rPr lang="en-US" sz="2000" dirty="0">
                <a:solidFill>
                  <a:schemeClr val="tx1">
                    <a:lumMod val="95000"/>
                    <a:lumOff val="5000"/>
                  </a:schemeClr>
                </a:solidFill>
                <a:latin typeface="Cambria" panose="02040503050406030204" pitchFamily="18" charset="0"/>
                <a:ea typeface="Cambria" panose="02040503050406030204" pitchFamily="18" charset="0"/>
              </a:rPr>
              <a:t>Incoordinate contractions of the esophagus, causing dysphagia and/or chest pain </a:t>
            </a:r>
          </a:p>
          <a:p>
            <a:pPr algn="l" rtl="0"/>
            <a:r>
              <a:rPr lang="en-US" sz="2000" i="0" u="none" strike="noStrike" baseline="0" dirty="0">
                <a:solidFill>
                  <a:schemeClr val="tx1">
                    <a:lumMod val="95000"/>
                    <a:lumOff val="5000"/>
                  </a:schemeClr>
                </a:solidFill>
                <a:latin typeface="Cambria" panose="02040503050406030204" pitchFamily="18" charset="0"/>
                <a:ea typeface="Cambria" panose="02040503050406030204" pitchFamily="18" charset="0"/>
              </a:rPr>
              <a:t>These abnormal contractions are more common in the distal two-thirds of f the esophageal body</a:t>
            </a:r>
            <a:r>
              <a:rPr lang="aa-ET" sz="2000" i="0" u="none" strike="noStrike" baseline="0" dirty="0">
                <a:solidFill>
                  <a:schemeClr val="tx1">
                    <a:lumMod val="95000"/>
                    <a:lumOff val="5000"/>
                  </a:schemeClr>
                </a:solidFill>
                <a:latin typeface="Cambria" panose="02040503050406030204" pitchFamily="18" charset="0"/>
                <a:ea typeface="Cambria" panose="02040503050406030204" pitchFamily="18" charset="0"/>
              </a:rPr>
              <a:t> </a:t>
            </a:r>
          </a:p>
          <a:p>
            <a:pPr algn="l" rtl="0"/>
            <a:r>
              <a:rPr lang="en-US" sz="2000" b="0" i="0" u="none" strike="noStrike" dirty="0">
                <a:solidFill>
                  <a:schemeClr val="tx1"/>
                </a:solidFill>
                <a:effectLst/>
                <a:latin typeface="Cambria" panose="02040503050406030204" pitchFamily="18" charset="0"/>
                <a:ea typeface="Cambria" panose="02040503050406030204" pitchFamily="18" charset="0"/>
              </a:rPr>
              <a:t>Intermittent not progressive dysphagia</a:t>
            </a:r>
            <a:endParaRPr lang="en-US" sz="2000" dirty="0">
              <a:solidFill>
                <a:schemeClr val="tx1"/>
              </a:solidFill>
              <a:latin typeface="Cambria" panose="02040503050406030204" pitchFamily="18" charset="0"/>
              <a:ea typeface="Cambria" panose="02040503050406030204" pitchFamily="18" charset="0"/>
            </a:endParaRPr>
          </a:p>
          <a:p>
            <a:pPr algn="l" rtl="0"/>
            <a:r>
              <a:rPr lang="en-US" sz="4000" b="1" dirty="0">
                <a:solidFill>
                  <a:schemeClr val="tx2"/>
                </a:solidFill>
              </a:rPr>
              <a:t>Diagnosis:</a:t>
            </a:r>
          </a:p>
          <a:p>
            <a:pPr marL="0" indent="0" algn="l" rtl="0">
              <a:buNone/>
            </a:pPr>
            <a:r>
              <a:rPr lang="en-US" sz="2400" b="1" dirty="0">
                <a:solidFill>
                  <a:schemeClr val="tx2"/>
                </a:solidFill>
                <a:latin typeface="Cambria Math" panose="02040503050406030204" pitchFamily="18" charset="0"/>
                <a:ea typeface="Cambria Math" panose="02040503050406030204" pitchFamily="18" charset="0"/>
              </a:rPr>
              <a:t>     1-barium swallow</a:t>
            </a:r>
            <a:r>
              <a:rPr lang="en-US" sz="2000" dirty="0">
                <a:solidFill>
                  <a:schemeClr val="tx1"/>
                </a:solidFill>
                <a:latin typeface="Cambria Math" panose="02040503050406030204" pitchFamily="18" charset="0"/>
                <a:ea typeface="Cambria Math" panose="02040503050406030204" pitchFamily="18" charset="0"/>
              </a:rPr>
              <a:t>: Marked</a:t>
            </a:r>
            <a:r>
              <a:rPr lang="en-US" sz="2200" dirty="0">
                <a:solidFill>
                  <a:schemeClr val="tx1"/>
                </a:solidFill>
                <a:latin typeface="Cambria Math" panose="02040503050406030204" pitchFamily="18" charset="0"/>
                <a:ea typeface="Cambria Math" panose="02040503050406030204" pitchFamily="18" charset="0"/>
              </a:rPr>
              <a:t> hypertrophy of the </a:t>
            </a:r>
          </a:p>
          <a:p>
            <a:pPr marL="0" indent="0" algn="l" rtl="0">
              <a:buNone/>
            </a:pPr>
            <a:r>
              <a:rPr lang="en-US" sz="2200" dirty="0">
                <a:solidFill>
                  <a:schemeClr val="tx1"/>
                </a:solidFill>
                <a:latin typeface="Cambria Math" panose="02040503050406030204" pitchFamily="18" charset="0"/>
                <a:ea typeface="Cambria Math" panose="02040503050406030204" pitchFamily="18" charset="0"/>
              </a:rPr>
              <a:t>     circular muscle and a corkscrew esophagus </a:t>
            </a:r>
          </a:p>
          <a:p>
            <a:pPr algn="l" rtl="0"/>
            <a:endParaRPr lang="en-US" sz="2200" dirty="0">
              <a:solidFill>
                <a:schemeClr val="tx1"/>
              </a:solidFill>
              <a:latin typeface="Cambria Math" panose="02040503050406030204" pitchFamily="18" charset="0"/>
              <a:ea typeface="Cambria Math" panose="02040503050406030204" pitchFamily="18" charset="0"/>
            </a:endParaRPr>
          </a:p>
          <a:p>
            <a:pPr algn="l" rtl="0"/>
            <a:endParaRPr lang="en-US" dirty="0">
              <a:latin typeface="Cambria Math" panose="02040503050406030204" pitchFamily="18" charset="0"/>
              <a:ea typeface="Cambria Math" panose="02040503050406030204" pitchFamily="18" charset="0"/>
            </a:endParaRPr>
          </a:p>
          <a:p>
            <a:endParaRPr lang="en-US" dirty="0"/>
          </a:p>
        </p:txBody>
      </p:sp>
      <p:pic>
        <p:nvPicPr>
          <p:cNvPr id="7" name="Picture 6">
            <a:extLst>
              <a:ext uri="{FF2B5EF4-FFF2-40B4-BE49-F238E27FC236}">
                <a16:creationId xmlns:a16="http://schemas.microsoft.com/office/drawing/2014/main" id="{8DDAFC1F-C5BF-45DB-99CA-37C7E7E19632}"/>
              </a:ext>
            </a:extLst>
          </p:cNvPr>
          <p:cNvPicPr>
            <a:picLocks noChangeAspect="1"/>
          </p:cNvPicPr>
          <p:nvPr/>
        </p:nvPicPr>
        <p:blipFill>
          <a:blip r:embed="rId2"/>
          <a:stretch>
            <a:fillRect/>
          </a:stretch>
        </p:blipFill>
        <p:spPr>
          <a:xfrm flipH="1">
            <a:off x="7793714" y="2776315"/>
            <a:ext cx="3207660" cy="3791590"/>
          </a:xfrm>
          <a:prstGeom prst="rect">
            <a:avLst/>
          </a:prstGeom>
        </p:spPr>
      </p:pic>
      <p:sp>
        <p:nvSpPr>
          <p:cNvPr id="8" name="TextBox 7">
            <a:extLst>
              <a:ext uri="{FF2B5EF4-FFF2-40B4-BE49-F238E27FC236}">
                <a16:creationId xmlns:a16="http://schemas.microsoft.com/office/drawing/2014/main" id="{7F16BE9E-0FC5-4F61-9357-D983CAC3E2A3}"/>
              </a:ext>
            </a:extLst>
          </p:cNvPr>
          <p:cNvSpPr txBox="1"/>
          <p:nvPr/>
        </p:nvSpPr>
        <p:spPr>
          <a:xfrm>
            <a:off x="1563077" y="4836194"/>
            <a:ext cx="5670420" cy="1938992"/>
          </a:xfrm>
          <a:prstGeom prst="rect">
            <a:avLst/>
          </a:prstGeom>
          <a:noFill/>
        </p:spPr>
        <p:txBody>
          <a:bodyPr wrap="square" rtlCol="0">
            <a:spAutoFit/>
          </a:bodyPr>
          <a:lstStyle/>
          <a:p>
            <a:r>
              <a:rPr lang="en-US" sz="2400" b="1" i="0" dirty="0">
                <a:solidFill>
                  <a:schemeClr val="tx2"/>
                </a:solidFill>
                <a:effectLst/>
                <a:latin typeface="Cambria" panose="02040503050406030204" pitchFamily="18" charset="0"/>
                <a:ea typeface="Cambria" panose="02040503050406030204" pitchFamily="18" charset="0"/>
              </a:rPr>
              <a:t>2-Esophageal</a:t>
            </a:r>
            <a:r>
              <a:rPr lang="aa-ET" sz="2400" b="1" dirty="0">
                <a:solidFill>
                  <a:schemeClr val="tx2"/>
                </a:solidFill>
                <a:latin typeface="Cambria" panose="02040503050406030204" pitchFamily="18" charset="0"/>
                <a:ea typeface="Cambria" panose="02040503050406030204" pitchFamily="18" charset="0"/>
              </a:rPr>
              <a:t> </a:t>
            </a:r>
            <a:r>
              <a:rPr lang="en-US" sz="2400" b="1" i="0" dirty="0">
                <a:solidFill>
                  <a:schemeClr val="tx2"/>
                </a:solidFill>
                <a:effectLst/>
                <a:latin typeface="Cambria" panose="02040503050406030204" pitchFamily="18" charset="0"/>
                <a:ea typeface="Cambria" panose="02040503050406030204" pitchFamily="18" charset="0"/>
              </a:rPr>
              <a:t>manometry:</a:t>
            </a:r>
            <a:r>
              <a:rPr lang="aa-ET" sz="2400" b="1" i="0" dirty="0">
                <a:solidFill>
                  <a:schemeClr val="tx2"/>
                </a:solidFill>
                <a:effectLst/>
                <a:latin typeface="Cambria" panose="02040503050406030204" pitchFamily="18" charset="0"/>
                <a:ea typeface="Cambria" panose="02040503050406030204" pitchFamily="18" charset="0"/>
              </a:rPr>
              <a:t> </a:t>
            </a:r>
            <a:r>
              <a:rPr lang="en-US" sz="2000" b="0" i="0" u="none" strike="noStrike" baseline="0" dirty="0">
                <a:solidFill>
                  <a:schemeClr val="tx1"/>
                </a:solidFill>
                <a:latin typeface="Cambria" panose="02040503050406030204" pitchFamily="18" charset="0"/>
                <a:ea typeface="Cambria" panose="02040503050406030204" pitchFamily="18" charset="0"/>
              </a:rPr>
              <a:t>simultaneous contractions first in the mid- and distal segments of the esophagus </a:t>
            </a:r>
          </a:p>
          <a:p>
            <a:r>
              <a:rPr lang="en-US" b="1" i="0" u="none" strike="noStrike" baseline="0" dirty="0">
                <a:solidFill>
                  <a:schemeClr val="tx2"/>
                </a:solidFill>
                <a:latin typeface="Cambria" panose="02040503050406030204" pitchFamily="18" charset="0"/>
                <a:ea typeface="Cambria" panose="02040503050406030204" pitchFamily="18" charset="0"/>
              </a:rPr>
              <a:t>required</a:t>
            </a:r>
            <a:r>
              <a:rPr lang="en-US" sz="2000" b="0" i="0" u="none" strike="noStrike" baseline="0" dirty="0">
                <a:solidFill>
                  <a:schemeClr val="tx1"/>
                </a:solidFill>
                <a:latin typeface="Cambria" panose="02040503050406030204" pitchFamily="18" charset="0"/>
                <a:ea typeface="Cambria" panose="02040503050406030204" pitchFamily="18" charset="0"/>
              </a:rPr>
              <a:t> </a:t>
            </a:r>
            <a:r>
              <a:rPr lang="en-US" b="1" i="0" u="none" strike="noStrike" baseline="0" dirty="0">
                <a:solidFill>
                  <a:schemeClr val="tx2"/>
                </a:solidFill>
                <a:latin typeface="Cambria" panose="02040503050406030204" pitchFamily="18" charset="0"/>
                <a:ea typeface="Cambria" panose="02040503050406030204" pitchFamily="18" charset="0"/>
              </a:rPr>
              <a:t>findings show 20% or more uncoordinated contraction during 10 wet swallow accompanied y intermittent normal peristalsis</a:t>
            </a:r>
            <a:endParaRPr lang="en-US" b="1" dirty="0">
              <a:solidFill>
                <a:schemeClr val="tx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9237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42F0C-03FC-45BA-9AF2-870DAB02D0D1}"/>
              </a:ext>
            </a:extLst>
          </p:cNvPr>
          <p:cNvSpPr>
            <a:spLocks noGrp="1"/>
          </p:cNvSpPr>
          <p:nvPr>
            <p:ph type="title"/>
          </p:nvPr>
        </p:nvSpPr>
        <p:spPr>
          <a:xfrm>
            <a:off x="2589212" y="795560"/>
            <a:ext cx="8911687" cy="1280890"/>
          </a:xfrm>
        </p:spPr>
        <p:txBody>
          <a:bodyPr>
            <a:normAutofit/>
          </a:bodyPr>
          <a:lstStyle/>
          <a:p>
            <a:r>
              <a:rPr lang="en-US" sz="4800" b="1" dirty="0"/>
              <a:t>Diffuse Esophageal Spasm</a:t>
            </a:r>
            <a:endParaRPr lang="en-US" sz="4800" dirty="0"/>
          </a:p>
        </p:txBody>
      </p:sp>
      <p:sp>
        <p:nvSpPr>
          <p:cNvPr id="3" name="Content Placeholder 2">
            <a:extLst>
              <a:ext uri="{FF2B5EF4-FFF2-40B4-BE49-F238E27FC236}">
                <a16:creationId xmlns:a16="http://schemas.microsoft.com/office/drawing/2014/main" id="{8619EA84-4667-4015-B7DF-65505EE28DE5}"/>
              </a:ext>
            </a:extLst>
          </p:cNvPr>
          <p:cNvSpPr>
            <a:spLocks noGrp="1"/>
          </p:cNvSpPr>
          <p:nvPr>
            <p:ph idx="1"/>
          </p:nvPr>
        </p:nvSpPr>
        <p:spPr>
          <a:xfrm>
            <a:off x="1276350" y="1647825"/>
            <a:ext cx="10304463" cy="5029199"/>
          </a:xfrm>
        </p:spPr>
        <p:txBody>
          <a:bodyPr>
            <a:normAutofit/>
          </a:bodyPr>
          <a:lstStyle/>
          <a:p>
            <a:pPr algn="l" rtl="0"/>
            <a:r>
              <a:rPr lang="en-US" sz="4300" b="1" dirty="0">
                <a:solidFill>
                  <a:schemeClr val="tx2"/>
                </a:solidFill>
              </a:rPr>
              <a:t>Treatment: </a:t>
            </a:r>
          </a:p>
          <a:p>
            <a:pPr algn="l" rtl="0"/>
            <a:r>
              <a:rPr lang="en-US" sz="2800" dirty="0">
                <a:latin typeface="Cambria Math" panose="02040503050406030204" pitchFamily="18" charset="0"/>
                <a:ea typeface="Cambria Math" panose="02040503050406030204" pitchFamily="18" charset="0"/>
              </a:rPr>
              <a:t>No proven pharmacological or endoscopic treatment .</a:t>
            </a:r>
          </a:p>
          <a:p>
            <a:pPr algn="l" rtl="0"/>
            <a:r>
              <a:rPr lang="en-US" sz="2800" dirty="0">
                <a:latin typeface="Cambria Math" panose="02040503050406030204" pitchFamily="18" charset="0"/>
                <a:ea typeface="Cambria Math" panose="02040503050406030204" pitchFamily="18" charset="0"/>
              </a:rPr>
              <a:t>Calcium channel antagonists, vasodilators and endoscopic dilatation have only transient effects.</a:t>
            </a:r>
          </a:p>
          <a:p>
            <a:pPr algn="l" rtl="0"/>
            <a:r>
              <a:rPr lang="en-US" sz="2800" dirty="0">
                <a:latin typeface="Cambria Math" panose="02040503050406030204" pitchFamily="18" charset="0"/>
                <a:ea typeface="Cambria Math" panose="02040503050406030204" pitchFamily="18" charset="0"/>
              </a:rPr>
              <a:t>S</a:t>
            </a:r>
            <a:r>
              <a:rPr lang="en-US" sz="2800" b="0" i="0" u="none" strike="noStrike" baseline="0" dirty="0">
                <a:latin typeface="Cambria Math" panose="02040503050406030204" pitchFamily="18" charset="0"/>
                <a:ea typeface="Cambria Math" panose="02040503050406030204" pitchFamily="18" charset="0"/>
              </a:rPr>
              <a:t>ometimes the combination of chest pain and dysphagia</a:t>
            </a:r>
          </a:p>
          <a:p>
            <a:pPr marL="0" indent="0" algn="l" rtl="0">
              <a:buNone/>
            </a:pPr>
            <a:r>
              <a:rPr lang="en-US" sz="2800" b="0" i="0" u="none" strike="noStrike" baseline="0" dirty="0">
                <a:latin typeface="Cambria Math" panose="02040503050406030204" pitchFamily="18" charset="0"/>
                <a:ea typeface="Cambria Math" panose="02040503050406030204" pitchFamily="18" charset="0"/>
              </a:rPr>
              <a:t>is sufficiently severe that malnutrition begins. </a:t>
            </a:r>
          </a:p>
          <a:p>
            <a:pPr marL="0" indent="0" algn="l" rtl="0">
              <a:buNone/>
            </a:pPr>
            <a:r>
              <a:rPr lang="en-US" sz="2800" b="0" i="0" u="none" strike="noStrike" baseline="0" dirty="0">
                <a:latin typeface="Cambria Math" panose="02040503050406030204" pitchFamily="18" charset="0"/>
                <a:ea typeface="Cambria Math" panose="02040503050406030204" pitchFamily="18" charset="0"/>
              </a:rPr>
              <a:t>In these patients, extended esophageal myotomy up to the aortic</a:t>
            </a:r>
          </a:p>
          <a:p>
            <a:pPr marL="0" indent="0" algn="l" rtl="0">
              <a:buNone/>
            </a:pPr>
            <a:r>
              <a:rPr lang="en-US" sz="2800" b="0" i="0" u="none" strike="noStrike" baseline="0" dirty="0">
                <a:latin typeface="Cambria Math" panose="02040503050406030204" pitchFamily="18" charset="0"/>
                <a:ea typeface="Cambria Math" panose="02040503050406030204" pitchFamily="18" charset="0"/>
              </a:rPr>
              <a:t>arch may be required.</a:t>
            </a:r>
            <a:endParaRPr lang="en-US" sz="28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15628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D9C59-F14A-47BA-A879-813F1DD22800}"/>
              </a:ext>
            </a:extLst>
          </p:cNvPr>
          <p:cNvSpPr>
            <a:spLocks noGrp="1"/>
          </p:cNvSpPr>
          <p:nvPr>
            <p:ph type="title"/>
          </p:nvPr>
        </p:nvSpPr>
        <p:spPr>
          <a:xfrm>
            <a:off x="2493109" y="331788"/>
            <a:ext cx="7963876" cy="1145320"/>
          </a:xfrm>
        </p:spPr>
        <p:txBody>
          <a:bodyPr>
            <a:noAutofit/>
          </a:bodyPr>
          <a:lstStyle/>
          <a:p>
            <a:r>
              <a:rPr lang="en-US" sz="4800" b="1" dirty="0"/>
              <a:t>Nutcracker Esophagus</a:t>
            </a:r>
          </a:p>
        </p:txBody>
      </p:sp>
      <p:sp>
        <p:nvSpPr>
          <p:cNvPr id="3" name="Content Placeholder 2">
            <a:extLst>
              <a:ext uri="{FF2B5EF4-FFF2-40B4-BE49-F238E27FC236}">
                <a16:creationId xmlns:a16="http://schemas.microsoft.com/office/drawing/2014/main" id="{AE1E9C17-FF8D-4574-A4A2-C82ED0AD9E69}"/>
              </a:ext>
            </a:extLst>
          </p:cNvPr>
          <p:cNvSpPr>
            <a:spLocks noGrp="1"/>
          </p:cNvSpPr>
          <p:nvPr>
            <p:ph idx="1"/>
          </p:nvPr>
        </p:nvSpPr>
        <p:spPr>
          <a:xfrm>
            <a:off x="1113083" y="3031637"/>
            <a:ext cx="5599110" cy="4137026"/>
          </a:xfrm>
        </p:spPr>
        <p:txBody>
          <a:bodyPr>
            <a:normAutofit/>
          </a:bodyPr>
          <a:lstStyle/>
          <a:p>
            <a:pPr algn="l" rtl="0"/>
            <a:r>
              <a:rPr lang="en-US" sz="2000" dirty="0">
                <a:solidFill>
                  <a:schemeClr val="tx1">
                    <a:lumMod val="95000"/>
                    <a:lumOff val="5000"/>
                  </a:schemeClr>
                </a:solidFill>
                <a:latin typeface="Cambria Math" panose="02040503050406030204" pitchFamily="18" charset="0"/>
                <a:ea typeface="Cambria Math" panose="02040503050406030204" pitchFamily="18" charset="0"/>
              </a:rPr>
              <a:t>This is leads to episodic chest pain and dysphagia • Most painful of all esophageal motility disorders</a:t>
            </a:r>
          </a:p>
          <a:p>
            <a:pPr algn="l" rtl="0"/>
            <a:r>
              <a:rPr lang="en-US" sz="2000" dirty="0">
                <a:solidFill>
                  <a:schemeClr val="tx1">
                    <a:lumMod val="95000"/>
                    <a:lumOff val="5000"/>
                  </a:schemeClr>
                </a:solidFill>
                <a:latin typeface="Cambria Math" panose="02040503050406030204" pitchFamily="18" charset="0"/>
                <a:ea typeface="Cambria Math" panose="02040503050406030204" pitchFamily="18" charset="0"/>
              </a:rPr>
              <a:t>I</a:t>
            </a:r>
            <a:r>
              <a:rPr lang="en-US" sz="2000" b="0" i="0" dirty="0">
                <a:solidFill>
                  <a:schemeClr val="tx1">
                    <a:lumMod val="95000"/>
                    <a:lumOff val="5000"/>
                  </a:schemeClr>
                </a:solidFill>
                <a:effectLst/>
                <a:latin typeface="Cambria Math" panose="02040503050406030204" pitchFamily="18" charset="0"/>
                <a:ea typeface="Cambria Math" panose="02040503050406030204" pitchFamily="18" charset="0"/>
              </a:rPr>
              <a:t>t’s closely related to diffuse esophageal spasms. The main difference between the two conditions is that nutcracker esophagus usually doesn’t cause you to regurgitate food liquids, and diffuse esophageal spasms </a:t>
            </a:r>
            <a:r>
              <a:rPr lang="en-US" sz="2000" b="0" i="0" dirty="0">
                <a:solidFill>
                  <a:srgbClr val="231F20"/>
                </a:solidFill>
                <a:effectLst/>
                <a:latin typeface="Cambria" panose="02040503050406030204" pitchFamily="18" charset="0"/>
                <a:ea typeface="Cambria" panose="02040503050406030204" pitchFamily="18" charset="0"/>
              </a:rPr>
              <a:t>often do</a:t>
            </a:r>
          </a:p>
          <a:p>
            <a:pPr algn="l" rtl="0"/>
            <a:r>
              <a:rPr lang="en-US" sz="2000" dirty="0">
                <a:solidFill>
                  <a:srgbClr val="231F20"/>
                </a:solidFill>
                <a:latin typeface="Cambria" panose="02040503050406030204" pitchFamily="18" charset="0"/>
                <a:ea typeface="Cambria" panose="02040503050406030204" pitchFamily="18" charset="0"/>
              </a:rPr>
              <a:t>Diagnosis and treatment as same as </a:t>
            </a:r>
            <a:r>
              <a:rPr lang="en-US" sz="2000" b="1" dirty="0">
                <a:solidFill>
                  <a:schemeClr val="tx2"/>
                </a:solidFill>
                <a:latin typeface="Cambria" panose="02040503050406030204" pitchFamily="18" charset="0"/>
                <a:ea typeface="Cambria" panose="02040503050406030204" pitchFamily="18" charset="0"/>
              </a:rPr>
              <a:t>DES</a:t>
            </a:r>
          </a:p>
        </p:txBody>
      </p:sp>
      <p:pic>
        <p:nvPicPr>
          <p:cNvPr id="4" name="Picture 3">
            <a:extLst>
              <a:ext uri="{FF2B5EF4-FFF2-40B4-BE49-F238E27FC236}">
                <a16:creationId xmlns:a16="http://schemas.microsoft.com/office/drawing/2014/main" id="{73407879-43D9-427A-8D42-6A4F79535B19}"/>
              </a:ext>
            </a:extLst>
          </p:cNvPr>
          <p:cNvPicPr>
            <a:picLocks noChangeAspect="1"/>
          </p:cNvPicPr>
          <p:nvPr/>
        </p:nvPicPr>
        <p:blipFill>
          <a:blip r:embed="rId2"/>
          <a:stretch>
            <a:fillRect/>
          </a:stretch>
        </p:blipFill>
        <p:spPr>
          <a:xfrm>
            <a:off x="7847939" y="2024183"/>
            <a:ext cx="3637378" cy="4212494"/>
          </a:xfrm>
          <a:prstGeom prst="rect">
            <a:avLst/>
          </a:prstGeom>
        </p:spPr>
      </p:pic>
      <p:sp>
        <p:nvSpPr>
          <p:cNvPr id="8" name="TextBox 7">
            <a:extLst>
              <a:ext uri="{FF2B5EF4-FFF2-40B4-BE49-F238E27FC236}">
                <a16:creationId xmlns:a16="http://schemas.microsoft.com/office/drawing/2014/main" id="{B4A6E312-412E-438D-B02E-E7A6956C7321}"/>
              </a:ext>
            </a:extLst>
          </p:cNvPr>
          <p:cNvSpPr txBox="1"/>
          <p:nvPr/>
        </p:nvSpPr>
        <p:spPr>
          <a:xfrm>
            <a:off x="2247900" y="1695450"/>
            <a:ext cx="2533650" cy="847723"/>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AA4F3917-BA79-4471-85B7-F2B6C21996FB}"/>
              </a:ext>
            </a:extLst>
          </p:cNvPr>
          <p:cNvSpPr txBox="1"/>
          <p:nvPr/>
        </p:nvSpPr>
        <p:spPr>
          <a:xfrm>
            <a:off x="1390872" y="1540364"/>
            <a:ext cx="6179277" cy="1631216"/>
          </a:xfrm>
          <a:prstGeom prst="rect">
            <a:avLst/>
          </a:prstGeom>
          <a:noFill/>
        </p:spPr>
        <p:txBody>
          <a:bodyPr wrap="square" rtlCol="0">
            <a:spAutoFit/>
          </a:bodyPr>
          <a:lstStyle/>
          <a:p>
            <a:endParaRPr lang="en-US" sz="2000" dirty="0">
              <a:solidFill>
                <a:schemeClr val="tx1">
                  <a:lumMod val="95000"/>
                  <a:lumOff val="5000"/>
                </a:schemeClr>
              </a:solidFill>
              <a:latin typeface="Cambria Math" panose="02040503050406030204" pitchFamily="18" charset="0"/>
              <a:ea typeface="Cambria Math" panose="02040503050406030204" pitchFamily="18" charset="0"/>
            </a:endParaRPr>
          </a:p>
          <a:p>
            <a:r>
              <a:rPr lang="en-US" sz="2000" b="1" dirty="0">
                <a:solidFill>
                  <a:schemeClr val="tx1">
                    <a:lumMod val="95000"/>
                    <a:lumOff val="5000"/>
                  </a:schemeClr>
                </a:solidFill>
                <a:latin typeface="Cambria Math" panose="02040503050406030204" pitchFamily="18" charset="0"/>
                <a:ea typeface="Cambria Math" panose="02040503050406030204" pitchFamily="18" charset="0"/>
              </a:rPr>
              <a:t>Described as an esophagus with hypertensive peristalsis or high amplitude peristaltic contractions in which peristaltic pressures of more than 180 mmHg develop</a:t>
            </a:r>
          </a:p>
        </p:txBody>
      </p:sp>
    </p:spTree>
    <p:extLst>
      <p:ext uri="{BB962C8B-B14F-4D97-AF65-F5344CB8AC3E}">
        <p14:creationId xmlns:p14="http://schemas.microsoft.com/office/powerpoint/2010/main" val="3288361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1FAC1E-4408-43CF-BDF1-E2BF6E6FB9C5}"/>
              </a:ext>
            </a:extLst>
          </p:cNvPr>
          <p:cNvSpPr>
            <a:spLocks noGrp="1"/>
          </p:cNvSpPr>
          <p:nvPr>
            <p:ph type="title"/>
          </p:nvPr>
        </p:nvSpPr>
        <p:spPr>
          <a:xfrm>
            <a:off x="1923875" y="615721"/>
            <a:ext cx="10503243" cy="1280890"/>
          </a:xfrm>
        </p:spPr>
        <p:txBody>
          <a:bodyPr>
            <a:noAutofit/>
          </a:bodyPr>
          <a:lstStyle/>
          <a:p>
            <a:r>
              <a:rPr lang="en-US" sz="4000" b="1" dirty="0"/>
              <a:t>paraoesophageal (rolling)hiatus hernia</a:t>
            </a:r>
          </a:p>
        </p:txBody>
      </p:sp>
      <p:sp>
        <p:nvSpPr>
          <p:cNvPr id="8" name="Content Placeholder 7">
            <a:extLst>
              <a:ext uri="{FF2B5EF4-FFF2-40B4-BE49-F238E27FC236}">
                <a16:creationId xmlns:a16="http://schemas.microsoft.com/office/drawing/2014/main" id="{1E07E30A-602B-4E6F-A08F-971186273499}"/>
              </a:ext>
            </a:extLst>
          </p:cNvPr>
          <p:cNvSpPr>
            <a:spLocks noGrp="1"/>
          </p:cNvSpPr>
          <p:nvPr>
            <p:ph sz="half" idx="1"/>
          </p:nvPr>
        </p:nvSpPr>
        <p:spPr>
          <a:xfrm>
            <a:off x="1686188" y="2133600"/>
            <a:ext cx="5922628" cy="4250422"/>
          </a:xfrm>
        </p:spPr>
        <p:txBody>
          <a:bodyPr>
            <a:normAutofit/>
          </a:bodyPr>
          <a:lstStyle/>
          <a:p>
            <a:pPr algn="l" rtl="0"/>
            <a:r>
              <a:rPr lang="en-US" sz="2800" b="0" i="0" u="none" strike="noStrike" baseline="0" dirty="0">
                <a:solidFill>
                  <a:schemeClr val="tx1"/>
                </a:solidFill>
                <a:latin typeface="Cambria" panose="02040503050406030204" pitchFamily="18" charset="0"/>
                <a:ea typeface="Cambria" panose="02040503050406030204" pitchFamily="18" charset="0"/>
              </a:rPr>
              <a:t>If the cardia remains in its normal anatomical position this condition is rare</a:t>
            </a:r>
          </a:p>
          <a:p>
            <a:pPr algn="l" rtl="0"/>
            <a:r>
              <a:rPr lang="en-US" sz="2800" b="0" i="0" u="none" strike="noStrike" baseline="0" dirty="0">
                <a:solidFill>
                  <a:srgbClr val="000000"/>
                </a:solidFill>
                <a:latin typeface="Cambria" panose="02040503050406030204" pitchFamily="18" charset="0"/>
                <a:ea typeface="Cambria" panose="02040503050406030204" pitchFamily="18" charset="0"/>
              </a:rPr>
              <a:t>majority of rolling hernias are mixed hernias in which the cardia is displaced into the chest and the greater curve of the stomach rolls into the mediastinum</a:t>
            </a:r>
            <a:endParaRPr lang="en-US" sz="2800"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D1991F8-5A43-4E24-8759-99068D9398A8}"/>
              </a:ext>
            </a:extLst>
          </p:cNvPr>
          <p:cNvPicPr>
            <a:picLocks noChangeAspect="1"/>
          </p:cNvPicPr>
          <p:nvPr/>
        </p:nvPicPr>
        <p:blipFill>
          <a:blip r:embed="rId2"/>
          <a:stretch>
            <a:fillRect/>
          </a:stretch>
        </p:blipFill>
        <p:spPr>
          <a:xfrm>
            <a:off x="7993806" y="2056173"/>
            <a:ext cx="3830128" cy="4186106"/>
          </a:xfrm>
          <a:prstGeom prst="rect">
            <a:avLst/>
          </a:prstGeom>
        </p:spPr>
      </p:pic>
    </p:spTree>
    <p:extLst>
      <p:ext uri="{BB962C8B-B14F-4D97-AF65-F5344CB8AC3E}">
        <p14:creationId xmlns:p14="http://schemas.microsoft.com/office/powerpoint/2010/main" val="1651721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500883-E3AB-436B-A012-28211695D936}"/>
              </a:ext>
            </a:extLst>
          </p:cNvPr>
          <p:cNvSpPr>
            <a:spLocks noGrp="1"/>
          </p:cNvSpPr>
          <p:nvPr>
            <p:ph type="title"/>
          </p:nvPr>
        </p:nvSpPr>
        <p:spPr>
          <a:xfrm>
            <a:off x="1770077" y="0"/>
            <a:ext cx="10363200" cy="1391101"/>
          </a:xfrm>
        </p:spPr>
        <p:txBody>
          <a:bodyPr>
            <a:noAutofit/>
          </a:bodyPr>
          <a:lstStyle/>
          <a:p>
            <a:r>
              <a:rPr lang="en-US" sz="4000" b="1" dirty="0"/>
              <a:t>paraoesophageal (rolling)hiatus hernia</a:t>
            </a:r>
            <a:endParaRPr lang="en-US" sz="4000" dirty="0"/>
          </a:p>
        </p:txBody>
      </p:sp>
      <p:pic>
        <p:nvPicPr>
          <p:cNvPr id="8" name="Content Placeholder 7">
            <a:extLst>
              <a:ext uri="{FF2B5EF4-FFF2-40B4-BE49-F238E27FC236}">
                <a16:creationId xmlns:a16="http://schemas.microsoft.com/office/drawing/2014/main" id="{7DB4D6FE-0E21-4D20-8873-EE5ECA73BDE9}"/>
              </a:ext>
            </a:extLst>
          </p:cNvPr>
          <p:cNvPicPr>
            <a:picLocks noGrp="1" noChangeAspect="1"/>
          </p:cNvPicPr>
          <p:nvPr>
            <p:ph idx="1"/>
          </p:nvPr>
        </p:nvPicPr>
        <p:blipFill>
          <a:blip r:embed="rId2"/>
          <a:stretch>
            <a:fillRect/>
          </a:stretch>
        </p:blipFill>
        <p:spPr>
          <a:xfrm>
            <a:off x="7994709" y="2323564"/>
            <a:ext cx="3188471" cy="3450097"/>
          </a:xfrm>
          <a:prstGeom prst="rect">
            <a:avLst/>
          </a:prstGeom>
        </p:spPr>
      </p:pic>
      <p:sp>
        <p:nvSpPr>
          <p:cNvPr id="7" name="Text Placeholder 6">
            <a:extLst>
              <a:ext uri="{FF2B5EF4-FFF2-40B4-BE49-F238E27FC236}">
                <a16:creationId xmlns:a16="http://schemas.microsoft.com/office/drawing/2014/main" id="{1B51DD04-6594-4986-A947-FECE07ACD5CD}"/>
              </a:ext>
            </a:extLst>
          </p:cNvPr>
          <p:cNvSpPr>
            <a:spLocks noGrp="1"/>
          </p:cNvSpPr>
          <p:nvPr>
            <p:ph type="body" sz="half" idx="2"/>
          </p:nvPr>
        </p:nvSpPr>
        <p:spPr>
          <a:xfrm>
            <a:off x="1850288" y="2856134"/>
            <a:ext cx="5946176" cy="5044879"/>
          </a:xfrm>
        </p:spPr>
        <p:txBody>
          <a:bodyPr>
            <a:noAutofit/>
          </a:bodyPr>
          <a:lstStyle/>
          <a:p>
            <a:pPr marL="457200" indent="-457200" algn="l" rtl="0">
              <a:buFont typeface="Wingdings" panose="05000000000000000000" pitchFamily="2" charset="2"/>
              <a:buChar char="Ø"/>
            </a:pPr>
            <a:r>
              <a:rPr lang="en-US" sz="2800" dirty="0">
                <a:solidFill>
                  <a:schemeClr val="tx1"/>
                </a:solidFill>
                <a:latin typeface="Cambria" panose="02040503050406030204" pitchFamily="18" charset="0"/>
                <a:ea typeface="Cambria" panose="02040503050406030204" pitchFamily="18" charset="0"/>
              </a:rPr>
              <a:t>Usually asymptomatic due to normal GE junction</a:t>
            </a:r>
          </a:p>
          <a:p>
            <a:pPr marL="457200" indent="-457200" algn="l" rtl="0">
              <a:buFont typeface="Wingdings" panose="05000000000000000000" pitchFamily="2" charset="2"/>
              <a:buChar char="Ø"/>
            </a:pPr>
            <a:r>
              <a:rPr lang="en-US" sz="2800" b="0" i="0" u="none" strike="noStrike" baseline="0" dirty="0">
                <a:solidFill>
                  <a:schemeClr val="tx1"/>
                </a:solidFill>
                <a:latin typeface="Cambria" panose="02040503050406030204" pitchFamily="18" charset="0"/>
                <a:ea typeface="Cambria" panose="02040503050406030204" pitchFamily="18" charset="0"/>
              </a:rPr>
              <a:t>Dysphagia</a:t>
            </a:r>
            <a:r>
              <a:rPr lang="en-US" sz="2800" dirty="0">
                <a:solidFill>
                  <a:schemeClr val="tx1"/>
                </a:solidFill>
                <a:latin typeface="Cambria" panose="02040503050406030204" pitchFamily="18" charset="0"/>
                <a:ea typeface="Cambria" panose="02040503050406030204" pitchFamily="18" charset="0"/>
              </a:rPr>
              <a:t> </a:t>
            </a:r>
            <a:r>
              <a:rPr lang="en-US" sz="2800" b="0" i="0" u="none" strike="noStrike" baseline="0" dirty="0">
                <a:solidFill>
                  <a:schemeClr val="tx1"/>
                </a:solidFill>
                <a:latin typeface="Cambria" panose="02040503050406030204" pitchFamily="18" charset="0"/>
                <a:ea typeface="Cambria" panose="02040503050406030204" pitchFamily="18" charset="0"/>
              </a:rPr>
              <a:t>is common.</a:t>
            </a:r>
          </a:p>
          <a:p>
            <a:pPr marL="457200" indent="-457200" algn="l" rtl="0">
              <a:buFont typeface="Wingdings" panose="05000000000000000000" pitchFamily="2" charset="2"/>
              <a:buChar char="Ø"/>
            </a:pPr>
            <a:r>
              <a:rPr lang="en-US" sz="2800" dirty="0">
                <a:solidFill>
                  <a:schemeClr val="tx1"/>
                </a:solidFill>
                <a:latin typeface="Cambria" panose="02040503050406030204" pitchFamily="18" charset="0"/>
                <a:ea typeface="Cambria" panose="02040503050406030204" pitchFamily="18" charset="0"/>
              </a:rPr>
              <a:t>Pressure sensation in lower chest</a:t>
            </a:r>
          </a:p>
          <a:p>
            <a:pPr marL="457200" indent="-457200" algn="l" rtl="0">
              <a:buFont typeface="Wingdings" panose="05000000000000000000" pitchFamily="2" charset="2"/>
              <a:buChar char="Ø"/>
            </a:pPr>
            <a:r>
              <a:rPr lang="en-US" sz="2800" dirty="0">
                <a:solidFill>
                  <a:schemeClr val="tx1"/>
                </a:solidFill>
                <a:latin typeface="Cambria" panose="02040503050406030204" pitchFamily="18" charset="0"/>
                <a:ea typeface="Cambria" panose="02040503050406030204" pitchFamily="18" charset="0"/>
              </a:rPr>
              <a:t>Chest pain and this pain relieved by loud belch</a:t>
            </a:r>
          </a:p>
        </p:txBody>
      </p:sp>
      <p:sp>
        <p:nvSpPr>
          <p:cNvPr id="2" name="TextBox 1">
            <a:extLst>
              <a:ext uri="{FF2B5EF4-FFF2-40B4-BE49-F238E27FC236}">
                <a16:creationId xmlns:a16="http://schemas.microsoft.com/office/drawing/2014/main" id="{6285DC47-3236-4EF1-9276-6B9A25BFB221}"/>
              </a:ext>
            </a:extLst>
          </p:cNvPr>
          <p:cNvSpPr txBox="1"/>
          <p:nvPr/>
        </p:nvSpPr>
        <p:spPr>
          <a:xfrm>
            <a:off x="1700462" y="1860610"/>
            <a:ext cx="4692316" cy="646331"/>
          </a:xfrm>
          <a:prstGeom prst="rect">
            <a:avLst/>
          </a:prstGeom>
          <a:noFill/>
        </p:spPr>
        <p:txBody>
          <a:bodyPr wrap="square" rtlCol="0">
            <a:spAutoFit/>
          </a:bodyPr>
          <a:lstStyle/>
          <a:p>
            <a:r>
              <a:rPr lang="en-US" sz="3600" b="1" dirty="0">
                <a:solidFill>
                  <a:schemeClr val="tx2"/>
                </a:solidFill>
              </a:rPr>
              <a:t>Clinical features</a:t>
            </a:r>
          </a:p>
        </p:txBody>
      </p:sp>
    </p:spTree>
    <p:extLst>
      <p:ext uri="{BB962C8B-B14F-4D97-AF65-F5344CB8AC3E}">
        <p14:creationId xmlns:p14="http://schemas.microsoft.com/office/powerpoint/2010/main" val="3063367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4254" y="617044"/>
            <a:ext cx="2155185" cy="707886"/>
          </a:xfrm>
          <a:prstGeom prst="rect">
            <a:avLst/>
          </a:prstGeom>
        </p:spPr>
        <p:txBody>
          <a:bodyPr wrap="square">
            <a:spAutoFit/>
          </a:bodyPr>
          <a:lstStyle/>
          <a:p>
            <a:r>
              <a:rPr lang="en-US" sz="4000" b="1" dirty="0"/>
              <a:t>Types:</a:t>
            </a:r>
            <a:endParaRPr lang="ar-JO" sz="4000" dirty="0"/>
          </a:p>
        </p:txBody>
      </p:sp>
      <p:sp>
        <p:nvSpPr>
          <p:cNvPr id="4" name="TextBox 3"/>
          <p:cNvSpPr txBox="1"/>
          <p:nvPr/>
        </p:nvSpPr>
        <p:spPr>
          <a:xfrm>
            <a:off x="2421228" y="1687132"/>
            <a:ext cx="6581104" cy="584775"/>
          </a:xfrm>
          <a:prstGeom prst="rect">
            <a:avLst/>
          </a:prstGeom>
          <a:noFill/>
        </p:spPr>
        <p:txBody>
          <a:bodyPr wrap="square" rtlCol="1">
            <a:spAutoFit/>
          </a:bodyPr>
          <a:lstStyle/>
          <a:p>
            <a:pPr marL="514350" indent="-514350">
              <a:buFont typeface="+mj-lt"/>
              <a:buAutoNum type="arabicPeriod"/>
            </a:pPr>
            <a:r>
              <a:rPr lang="en-GB" sz="3200" dirty="0">
                <a:solidFill>
                  <a:schemeClr val="tx1">
                    <a:lumMod val="95000"/>
                    <a:lumOff val="5000"/>
                  </a:schemeClr>
                </a:solidFill>
                <a:effectLst>
                  <a:outerShdw blurRad="38100" dist="38100" dir="2700000" algn="tl">
                    <a:srgbClr val="000000">
                      <a:alpha val="43137"/>
                    </a:srgbClr>
                  </a:outerShdw>
                </a:effectLst>
              </a:rPr>
              <a:t>Oropharyngeal dysphagia </a:t>
            </a:r>
            <a:endParaRPr lang="ar-JO" sz="3200" dirty="0">
              <a:solidFill>
                <a:schemeClr val="tx1">
                  <a:lumMod val="95000"/>
                  <a:lumOff val="5000"/>
                </a:schemeClr>
              </a:solidFill>
            </a:endParaRPr>
          </a:p>
        </p:txBody>
      </p:sp>
      <p:sp>
        <p:nvSpPr>
          <p:cNvPr id="5" name="TextBox 4"/>
          <p:cNvSpPr txBox="1"/>
          <p:nvPr/>
        </p:nvSpPr>
        <p:spPr>
          <a:xfrm>
            <a:off x="2421228" y="2572554"/>
            <a:ext cx="9040969" cy="584775"/>
          </a:xfrm>
          <a:prstGeom prst="rect">
            <a:avLst/>
          </a:prstGeom>
          <a:noFill/>
        </p:spPr>
        <p:txBody>
          <a:bodyPr wrap="square" rtlCol="1">
            <a:spAutoFit/>
          </a:bodyPr>
          <a:lstStyle/>
          <a:p>
            <a:pPr marL="514350" indent="-514350">
              <a:buFont typeface="+mj-lt"/>
              <a:buAutoNum type="arabicPeriod" startAt="2"/>
            </a:pPr>
            <a:r>
              <a:rPr lang="en-US" sz="3200" dirty="0">
                <a:solidFill>
                  <a:schemeClr val="tx1">
                    <a:lumMod val="95000"/>
                    <a:lumOff val="5000"/>
                  </a:schemeClr>
                </a:solidFill>
                <a:effectLst>
                  <a:outerShdw blurRad="38100" dist="38100" dir="2700000" algn="tl">
                    <a:srgbClr val="000000">
                      <a:alpha val="43137"/>
                    </a:srgbClr>
                  </a:outerShdw>
                </a:effectLst>
              </a:rPr>
              <a:t>Esophageal dysphagia</a:t>
            </a:r>
            <a:endParaRPr lang="ar-JO" sz="3200" dirty="0">
              <a:solidFill>
                <a:schemeClr val="tx1">
                  <a:lumMod val="95000"/>
                  <a:lumOff val="5000"/>
                </a:schemeClr>
              </a:solidFill>
            </a:endParaRPr>
          </a:p>
        </p:txBody>
      </p:sp>
    </p:spTree>
    <p:extLst>
      <p:ext uri="{BB962C8B-B14F-4D97-AF65-F5344CB8AC3E}">
        <p14:creationId xmlns:p14="http://schemas.microsoft.com/office/powerpoint/2010/main" val="3275728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259B-B959-4394-8169-78F5E317EFCE}"/>
              </a:ext>
            </a:extLst>
          </p:cNvPr>
          <p:cNvSpPr>
            <a:spLocks noGrp="1"/>
          </p:cNvSpPr>
          <p:nvPr>
            <p:ph type="title"/>
          </p:nvPr>
        </p:nvSpPr>
        <p:spPr>
          <a:xfrm>
            <a:off x="1943259" y="395755"/>
            <a:ext cx="10047631" cy="976312"/>
          </a:xfrm>
        </p:spPr>
        <p:txBody>
          <a:bodyPr>
            <a:noAutofit/>
          </a:bodyPr>
          <a:lstStyle/>
          <a:p>
            <a:r>
              <a:rPr lang="en-US" sz="4000" b="1" dirty="0"/>
              <a:t>paraoesophageal (rolling)hiatus hernia</a:t>
            </a:r>
          </a:p>
        </p:txBody>
      </p:sp>
      <p:pic>
        <p:nvPicPr>
          <p:cNvPr id="6" name="Content Placeholder 5">
            <a:extLst>
              <a:ext uri="{FF2B5EF4-FFF2-40B4-BE49-F238E27FC236}">
                <a16:creationId xmlns:a16="http://schemas.microsoft.com/office/drawing/2014/main" id="{4B1263AE-BB44-4EAD-8150-B80ADE181123}"/>
              </a:ext>
            </a:extLst>
          </p:cNvPr>
          <p:cNvPicPr>
            <a:picLocks noGrp="1" noChangeAspect="1"/>
          </p:cNvPicPr>
          <p:nvPr>
            <p:ph idx="1"/>
          </p:nvPr>
        </p:nvPicPr>
        <p:blipFill>
          <a:blip r:embed="rId2"/>
          <a:stretch>
            <a:fillRect/>
          </a:stretch>
        </p:blipFill>
        <p:spPr>
          <a:xfrm>
            <a:off x="7133872" y="1602341"/>
            <a:ext cx="4110390" cy="4379053"/>
          </a:xfrm>
        </p:spPr>
      </p:pic>
      <p:sp>
        <p:nvSpPr>
          <p:cNvPr id="4" name="Text Placeholder 3">
            <a:extLst>
              <a:ext uri="{FF2B5EF4-FFF2-40B4-BE49-F238E27FC236}">
                <a16:creationId xmlns:a16="http://schemas.microsoft.com/office/drawing/2014/main" id="{376987F2-CB28-49F0-845D-1141F16ABAF0}"/>
              </a:ext>
            </a:extLst>
          </p:cNvPr>
          <p:cNvSpPr>
            <a:spLocks noGrp="1"/>
          </p:cNvSpPr>
          <p:nvPr>
            <p:ph type="body" sz="half" idx="2"/>
          </p:nvPr>
        </p:nvSpPr>
        <p:spPr>
          <a:xfrm>
            <a:off x="947738" y="1485129"/>
            <a:ext cx="5645791" cy="5603630"/>
          </a:xfrm>
        </p:spPr>
        <p:txBody>
          <a:bodyPr>
            <a:normAutofit/>
          </a:bodyPr>
          <a:lstStyle/>
          <a:p>
            <a:pPr algn="l"/>
            <a:r>
              <a:rPr lang="en-US" sz="3200" b="1" dirty="0">
                <a:solidFill>
                  <a:schemeClr val="tx2"/>
                </a:solidFill>
              </a:rPr>
              <a:t>Investigations:  </a:t>
            </a:r>
          </a:p>
          <a:p>
            <a:pPr algn="l"/>
            <a:r>
              <a:rPr lang="en-US" sz="2400" b="1" dirty="0">
                <a:solidFill>
                  <a:schemeClr val="tx2"/>
                </a:solidFill>
              </a:rPr>
              <a:t>1-chest x ray</a:t>
            </a:r>
            <a:r>
              <a:rPr lang="en-US" sz="2400" dirty="0"/>
              <a:t>: </a:t>
            </a:r>
            <a:r>
              <a:rPr lang="en-US" sz="2400" b="0" i="0" u="none" strike="noStrike" baseline="0" dirty="0">
                <a:solidFill>
                  <a:schemeClr val="tx1"/>
                </a:solidFill>
                <a:latin typeface="GoudyStd"/>
              </a:rPr>
              <a:t>The hernia may be visible as gas bubbles with a fluid level behind the heart</a:t>
            </a:r>
          </a:p>
          <a:p>
            <a:pPr algn="l"/>
            <a:r>
              <a:rPr lang="en-US" sz="2400" b="1" dirty="0">
                <a:solidFill>
                  <a:schemeClr val="tx2"/>
                </a:solidFill>
                <a:latin typeface="GoudyStd"/>
              </a:rPr>
              <a:t>2-</a:t>
            </a:r>
            <a:r>
              <a:rPr lang="en-US" sz="2400" b="1" i="0" u="none" strike="noStrike" baseline="0" dirty="0">
                <a:solidFill>
                  <a:schemeClr val="tx2"/>
                </a:solidFill>
                <a:latin typeface="GoudyStd"/>
              </a:rPr>
              <a:t>CT scan </a:t>
            </a:r>
            <a:r>
              <a:rPr lang="en-US" sz="2400" b="0" i="0" u="none" strike="noStrike" baseline="0" dirty="0">
                <a:solidFill>
                  <a:schemeClr val="tx1"/>
                </a:solidFill>
                <a:latin typeface="GoudyStd"/>
              </a:rPr>
              <a:t>with oral contrast is the best method of diagnosis </a:t>
            </a:r>
            <a:r>
              <a:rPr lang="en-US" sz="2400" dirty="0">
                <a:solidFill>
                  <a:schemeClr val="tx1"/>
                </a:solidFill>
              </a:rPr>
              <a:t>identify the size of the hernia and other organs which may be involved.</a:t>
            </a:r>
          </a:p>
          <a:p>
            <a:pPr algn="l"/>
            <a:r>
              <a:rPr lang="en-US" sz="2400" b="1" dirty="0">
                <a:solidFill>
                  <a:schemeClr val="tx2"/>
                </a:solidFill>
              </a:rPr>
              <a:t>3endoscopy</a:t>
            </a:r>
            <a:r>
              <a:rPr lang="en-US" sz="2400" dirty="0"/>
              <a:t>(</a:t>
            </a:r>
            <a:r>
              <a:rPr lang="en-US" sz="2400" b="1" i="0" dirty="0">
                <a:solidFill>
                  <a:srgbClr val="32323C"/>
                </a:solidFill>
                <a:effectLst/>
                <a:latin typeface="acumin-pro"/>
              </a:rPr>
              <a:t>Esophagogastroduodenoscopy</a:t>
            </a:r>
            <a:r>
              <a:rPr lang="en-US" sz="2400" b="0" i="0" dirty="0">
                <a:solidFill>
                  <a:srgbClr val="32323C"/>
                </a:solidFill>
                <a:effectLst/>
                <a:latin typeface="acumin-pro"/>
              </a:rPr>
              <a:t> (OGD</a:t>
            </a:r>
            <a:r>
              <a:rPr lang="en-US" sz="2400" b="0" i="0" dirty="0">
                <a:solidFill>
                  <a:schemeClr val="tx1"/>
                </a:solidFill>
                <a:effectLst/>
                <a:latin typeface="acumin-pro"/>
              </a:rPr>
              <a:t>)</a:t>
            </a:r>
            <a:r>
              <a:rPr lang="en-US" sz="2400" dirty="0">
                <a:solidFill>
                  <a:schemeClr val="tx1"/>
                </a:solidFill>
              </a:rPr>
              <a:t>:s</a:t>
            </a:r>
            <a:r>
              <a:rPr lang="en-US" sz="2400" b="0" i="0" dirty="0">
                <a:solidFill>
                  <a:schemeClr val="tx1"/>
                </a:solidFill>
                <a:effectLst/>
                <a:latin typeface="acumin-pro"/>
              </a:rPr>
              <a:t>howing upward displacement of the Gastro-</a:t>
            </a:r>
            <a:r>
              <a:rPr lang="en-US" sz="2400" b="0" i="0" dirty="0" err="1">
                <a:solidFill>
                  <a:schemeClr val="tx1"/>
                </a:solidFill>
                <a:effectLst/>
                <a:latin typeface="acumin-pro"/>
              </a:rPr>
              <a:t>Oesophageal</a:t>
            </a:r>
            <a:r>
              <a:rPr lang="en-US" sz="2400" b="0" i="0" dirty="0">
                <a:solidFill>
                  <a:schemeClr val="tx1"/>
                </a:solidFill>
                <a:effectLst/>
                <a:latin typeface="acumin-pro"/>
              </a:rPr>
              <a:t> Junction </a:t>
            </a:r>
            <a:endParaRPr lang="en-US" sz="2400" dirty="0">
              <a:solidFill>
                <a:schemeClr val="tx1"/>
              </a:solidFill>
            </a:endParaRPr>
          </a:p>
        </p:txBody>
      </p:sp>
      <p:sp>
        <p:nvSpPr>
          <p:cNvPr id="7" name="TextBox 6">
            <a:extLst>
              <a:ext uri="{FF2B5EF4-FFF2-40B4-BE49-F238E27FC236}">
                <a16:creationId xmlns:a16="http://schemas.microsoft.com/office/drawing/2014/main" id="{644275CB-221F-485F-B5A0-D806C9B393CC}"/>
              </a:ext>
            </a:extLst>
          </p:cNvPr>
          <p:cNvSpPr txBox="1"/>
          <p:nvPr/>
        </p:nvSpPr>
        <p:spPr>
          <a:xfrm>
            <a:off x="7323590" y="6211669"/>
            <a:ext cx="3858935" cy="646331"/>
          </a:xfrm>
          <a:prstGeom prst="rect">
            <a:avLst/>
          </a:prstGeom>
          <a:noFill/>
        </p:spPr>
        <p:txBody>
          <a:bodyPr wrap="square" rtlCol="0">
            <a:spAutoFit/>
          </a:bodyPr>
          <a:lstStyle/>
          <a:p>
            <a:pPr algn="ctr"/>
            <a:r>
              <a:rPr lang="en-US" sz="1800" b="1" i="0" u="none" strike="noStrike" baseline="0" dirty="0">
                <a:solidFill>
                  <a:schemeClr val="tx2"/>
                </a:solidFill>
                <a:latin typeface="HelveticaNeueLTStd-Roman"/>
              </a:rPr>
              <a:t>A gas bubble seen on a plain chest radiograph</a:t>
            </a:r>
            <a:endParaRPr lang="en-US" b="1" dirty="0">
              <a:solidFill>
                <a:schemeClr val="tx2"/>
              </a:solidFill>
            </a:endParaRPr>
          </a:p>
        </p:txBody>
      </p:sp>
    </p:spTree>
    <p:extLst>
      <p:ext uri="{BB962C8B-B14F-4D97-AF65-F5344CB8AC3E}">
        <p14:creationId xmlns:p14="http://schemas.microsoft.com/office/powerpoint/2010/main" val="2172208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BF3AC-1396-46FE-9766-EEEBB628DA80}"/>
              </a:ext>
            </a:extLst>
          </p:cNvPr>
          <p:cNvSpPr>
            <a:spLocks noGrp="1"/>
          </p:cNvSpPr>
          <p:nvPr>
            <p:ph type="title"/>
          </p:nvPr>
        </p:nvSpPr>
        <p:spPr>
          <a:xfrm>
            <a:off x="1783963" y="319325"/>
            <a:ext cx="10181967" cy="976312"/>
          </a:xfrm>
        </p:spPr>
        <p:txBody>
          <a:bodyPr>
            <a:noAutofit/>
          </a:bodyPr>
          <a:lstStyle/>
          <a:p>
            <a:r>
              <a:rPr lang="en-US" sz="4000" b="1" dirty="0"/>
              <a:t>paraoesophageal (rolling)hiatus hernia</a:t>
            </a:r>
            <a:endParaRPr lang="en-US" sz="4000" dirty="0"/>
          </a:p>
        </p:txBody>
      </p:sp>
      <p:pic>
        <p:nvPicPr>
          <p:cNvPr id="5" name="Content Placeholder 4">
            <a:extLst>
              <a:ext uri="{FF2B5EF4-FFF2-40B4-BE49-F238E27FC236}">
                <a16:creationId xmlns:a16="http://schemas.microsoft.com/office/drawing/2014/main" id="{85D49DF2-8D0E-4783-A4E4-22D5A7CF7C14}"/>
              </a:ext>
            </a:extLst>
          </p:cNvPr>
          <p:cNvPicPr>
            <a:picLocks noGrp="1" noChangeAspect="1"/>
          </p:cNvPicPr>
          <p:nvPr>
            <p:ph idx="1"/>
          </p:nvPr>
        </p:nvPicPr>
        <p:blipFill>
          <a:blip r:embed="rId2"/>
          <a:stretch>
            <a:fillRect/>
          </a:stretch>
        </p:blipFill>
        <p:spPr>
          <a:xfrm>
            <a:off x="6716305" y="1738184"/>
            <a:ext cx="4682395" cy="4216765"/>
          </a:xfrm>
          <a:prstGeom prst="rect">
            <a:avLst/>
          </a:prstGeom>
        </p:spPr>
      </p:pic>
      <p:sp>
        <p:nvSpPr>
          <p:cNvPr id="4" name="Text Placeholder 3">
            <a:extLst>
              <a:ext uri="{FF2B5EF4-FFF2-40B4-BE49-F238E27FC236}">
                <a16:creationId xmlns:a16="http://schemas.microsoft.com/office/drawing/2014/main" id="{00B43832-1D0A-4A3F-81CD-E87F08B7D149}"/>
              </a:ext>
            </a:extLst>
          </p:cNvPr>
          <p:cNvSpPr>
            <a:spLocks noGrp="1"/>
          </p:cNvSpPr>
          <p:nvPr>
            <p:ph type="body" sz="half" idx="2"/>
          </p:nvPr>
        </p:nvSpPr>
        <p:spPr>
          <a:xfrm>
            <a:off x="1133374" y="1578709"/>
            <a:ext cx="5582931" cy="4959966"/>
          </a:xfrm>
        </p:spPr>
        <p:txBody>
          <a:bodyPr>
            <a:normAutofit fontScale="92500" lnSpcReduction="10000"/>
          </a:bodyPr>
          <a:lstStyle/>
          <a:p>
            <a:pPr algn="l"/>
            <a:r>
              <a:rPr lang="en-US" sz="4800" b="1" dirty="0">
                <a:solidFill>
                  <a:schemeClr val="tx2"/>
                </a:solidFill>
                <a:latin typeface="Cambria" panose="02040503050406030204" pitchFamily="18" charset="0"/>
                <a:ea typeface="Cambria" panose="02040503050406030204" pitchFamily="18" charset="0"/>
              </a:rPr>
              <a:t>Treatment:</a:t>
            </a:r>
          </a:p>
          <a:p>
            <a:pPr algn="l"/>
            <a:r>
              <a:rPr lang="en-US" sz="2400" b="1" dirty="0">
                <a:latin typeface="Cambria" panose="02040503050406030204" pitchFamily="18" charset="0"/>
                <a:ea typeface="Cambria" panose="02040503050406030204" pitchFamily="18" charset="0"/>
              </a:rPr>
              <a:t>Paraoesophageal hiatal hernia</a:t>
            </a:r>
            <a:r>
              <a:rPr lang="en-US" sz="2400" dirty="0">
                <a:latin typeface="Cambria" panose="02040503050406030204" pitchFamily="18" charset="0"/>
                <a:ea typeface="Cambria" panose="02040503050406030204" pitchFamily="18" charset="0"/>
              </a:rPr>
              <a:t> is treated surgically.</a:t>
            </a:r>
          </a:p>
          <a:p>
            <a:pPr algn="l"/>
            <a:r>
              <a:rPr lang="en-US" sz="3000" b="1" dirty="0">
                <a:solidFill>
                  <a:schemeClr val="tx2"/>
                </a:solidFill>
                <a:latin typeface="Cambria" panose="02040503050406030204" pitchFamily="18" charset="0"/>
                <a:ea typeface="Cambria" panose="02040503050406030204" pitchFamily="18" charset="0"/>
              </a:rPr>
              <a:t>Hiatal Hernia repair:</a:t>
            </a:r>
          </a:p>
          <a:p>
            <a:pPr algn="l"/>
            <a:r>
              <a:rPr lang="en-US" sz="2600" dirty="0">
                <a:solidFill>
                  <a:schemeClr val="tx1"/>
                </a:solidFill>
                <a:latin typeface="Cambria" panose="02040503050406030204" pitchFamily="18" charset="0"/>
                <a:ea typeface="Cambria" panose="02040503050406030204" pitchFamily="18" charset="0"/>
              </a:rPr>
              <a:t>I. Reduce the stomach and other content of the hernia into the abdominal cavity</a:t>
            </a:r>
          </a:p>
          <a:p>
            <a:pPr algn="l"/>
            <a:r>
              <a:rPr lang="en-US" sz="2600" dirty="0">
                <a:solidFill>
                  <a:schemeClr val="tx1"/>
                </a:solidFill>
                <a:latin typeface="Cambria" panose="02040503050406030204" pitchFamily="18" charset="0"/>
                <a:ea typeface="Cambria" panose="02040503050406030204" pitchFamily="18" charset="0"/>
              </a:rPr>
              <a:t> ii. Excise the hernia sac </a:t>
            </a:r>
          </a:p>
          <a:p>
            <a:pPr algn="l"/>
            <a:r>
              <a:rPr lang="en-US" sz="2600" dirty="0">
                <a:solidFill>
                  <a:schemeClr val="tx1"/>
                </a:solidFill>
                <a:latin typeface="Cambria" panose="02040503050406030204" pitchFamily="18" charset="0"/>
                <a:ea typeface="Cambria" panose="02040503050406030204" pitchFamily="18" charset="0"/>
              </a:rPr>
              <a:t>iii. Repair the defect on the diaphragm</a:t>
            </a:r>
          </a:p>
          <a:p>
            <a:pPr algn="l"/>
            <a:r>
              <a:rPr lang="en-US" sz="3500" b="1" i="0" u="none" strike="noStrike" baseline="0" dirty="0">
                <a:solidFill>
                  <a:schemeClr val="tx2"/>
                </a:solidFill>
                <a:latin typeface="Cambria" panose="02040503050406030204" pitchFamily="18" charset="0"/>
                <a:ea typeface="Cambria" panose="02040503050406030204" pitchFamily="18" charset="0"/>
              </a:rPr>
              <a:t>Fundoplication:</a:t>
            </a:r>
            <a:endParaRPr lang="en-US" sz="1800" b="0" i="0" u="none" strike="noStrike" baseline="0" dirty="0">
              <a:latin typeface="Cambria" panose="02040503050406030204" pitchFamily="18" charset="0"/>
              <a:ea typeface="Cambria" panose="02040503050406030204" pitchFamily="18" charset="0"/>
            </a:endParaRPr>
          </a:p>
          <a:p>
            <a:pPr algn="l"/>
            <a:r>
              <a:rPr lang="en-US" sz="2600" b="0" i="0" u="none" strike="noStrike" baseline="0" dirty="0">
                <a:solidFill>
                  <a:schemeClr val="tx1"/>
                </a:solidFill>
                <a:latin typeface="Cambria" panose="02040503050406030204" pitchFamily="18" charset="0"/>
                <a:ea typeface="Cambria" panose="02040503050406030204" pitchFamily="18" charset="0"/>
              </a:rPr>
              <a:t>it deals with the associated GORD</a:t>
            </a:r>
            <a:endParaRPr lang="en-US" sz="2600" b="1" dirty="0">
              <a:solidFill>
                <a:schemeClr val="tx1"/>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1132A3C4-D945-4080-BC1C-2E8447B64783}"/>
              </a:ext>
            </a:extLst>
          </p:cNvPr>
          <p:cNvSpPr txBox="1"/>
          <p:nvPr/>
        </p:nvSpPr>
        <p:spPr>
          <a:xfrm>
            <a:off x="7471719" y="6211330"/>
            <a:ext cx="3830595" cy="461665"/>
          </a:xfrm>
          <a:prstGeom prst="rect">
            <a:avLst/>
          </a:prstGeom>
          <a:noFill/>
        </p:spPr>
        <p:txBody>
          <a:bodyPr wrap="square" rtlCol="0">
            <a:spAutoFit/>
          </a:bodyPr>
          <a:lstStyle/>
          <a:p>
            <a:r>
              <a:rPr lang="en-US" sz="1200" b="1" i="0" dirty="0">
                <a:solidFill>
                  <a:schemeClr val="tx2"/>
                </a:solidFill>
                <a:effectLst/>
                <a:latin typeface="acumin-pro"/>
              </a:rPr>
              <a:t>Fundoplication, wrapping the fundus of the stomach around the lower esophagus and suturing in place</a:t>
            </a:r>
            <a:endParaRPr lang="en-US" sz="1200" b="1" dirty="0">
              <a:solidFill>
                <a:schemeClr val="tx2"/>
              </a:solidFill>
            </a:endParaRPr>
          </a:p>
        </p:txBody>
      </p:sp>
    </p:spTree>
    <p:extLst>
      <p:ext uri="{BB962C8B-B14F-4D97-AF65-F5344CB8AC3E}">
        <p14:creationId xmlns:p14="http://schemas.microsoft.com/office/powerpoint/2010/main" val="2246806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2929" y="379644"/>
            <a:ext cx="9527895" cy="1280890"/>
          </a:xfrm>
        </p:spPr>
        <p:txBody>
          <a:bodyPr>
            <a:normAutofit fontScale="90000"/>
          </a:bodyPr>
          <a:lstStyle/>
          <a:p>
            <a:r>
              <a:rPr lang="en-US" sz="6000" b="1" dirty="0"/>
              <a:t>Plummer Vinson syndrome</a:t>
            </a:r>
            <a:endParaRPr lang="ar-JO" sz="6000" b="1" dirty="0"/>
          </a:p>
        </p:txBody>
      </p:sp>
      <p:sp>
        <p:nvSpPr>
          <p:cNvPr id="10" name="Text Placeholder 9"/>
          <p:cNvSpPr>
            <a:spLocks noGrp="1"/>
          </p:cNvSpPr>
          <p:nvPr>
            <p:ph type="body" sz="quarter" idx="3"/>
          </p:nvPr>
        </p:nvSpPr>
        <p:spPr>
          <a:xfrm>
            <a:off x="1182322" y="1254430"/>
            <a:ext cx="10268502" cy="1936376"/>
          </a:xfrm>
        </p:spPr>
        <p:txBody>
          <a:bodyPr/>
          <a:lstStyle/>
          <a:p>
            <a:pPr algn="l"/>
            <a:r>
              <a:rPr lang="en-US" sz="2000" dirty="0">
                <a:latin typeface="Cambria" panose="02040503050406030204" pitchFamily="18" charset="0"/>
                <a:ea typeface="Cambria" panose="02040503050406030204" pitchFamily="18" charset="0"/>
              </a:rPr>
              <a:t>The association of postcricoid dysphagia ,upper esophagealwebs,and iron deficiency anemia</a:t>
            </a:r>
          </a:p>
          <a:p>
            <a:pPr algn="l"/>
            <a:r>
              <a:rPr lang="en-US" sz="2000" dirty="0">
                <a:latin typeface="Cambria" panose="02040503050406030204" pitchFamily="18" charset="0"/>
                <a:ea typeface="Cambria" panose="02040503050406030204" pitchFamily="18" charset="0"/>
              </a:rPr>
              <a:t>The pathogenesis of (PVS) is unclear .</a:t>
            </a:r>
          </a:p>
          <a:p>
            <a:pPr algn="l"/>
            <a:r>
              <a:rPr lang="en-US" sz="2000" dirty="0">
                <a:latin typeface="Cambria" panose="02040503050406030204" pitchFamily="18" charset="0"/>
                <a:ea typeface="Cambria" panose="02040503050406030204" pitchFamily="18" charset="0"/>
              </a:rPr>
              <a:t>The etiopathogenic mechanisms include iron and nutritional deficiency, genetic predisposition, and autoimmune</a:t>
            </a:r>
            <a:endParaRPr lang="ar-JO" sz="2000" dirty="0">
              <a:latin typeface="Cambria" panose="02040503050406030204" pitchFamily="18" charset="0"/>
              <a:ea typeface="Cambria" panose="02040503050406030204" pitchFamily="18" charset="0"/>
            </a:endParaRPr>
          </a:p>
        </p:txBody>
      </p:sp>
      <p:sp>
        <p:nvSpPr>
          <p:cNvPr id="11" name="Content Placeholder 10"/>
          <p:cNvSpPr>
            <a:spLocks noGrp="1"/>
          </p:cNvSpPr>
          <p:nvPr>
            <p:ph sz="quarter" idx="4"/>
          </p:nvPr>
        </p:nvSpPr>
        <p:spPr>
          <a:xfrm>
            <a:off x="6858000" y="3375212"/>
            <a:ext cx="4646611" cy="3855845"/>
          </a:xfrm>
        </p:spPr>
        <p:txBody>
          <a:bodyPr/>
          <a:lstStyle/>
          <a:p>
            <a:pPr marL="0" lvl="0" indent="0" algn="l" rtl="0">
              <a:buClr>
                <a:srgbClr val="A53010"/>
              </a:buClr>
              <a:buNone/>
            </a:pPr>
            <a:r>
              <a:rPr lang="en-US" sz="3600" b="1" dirty="0">
                <a:solidFill>
                  <a:schemeClr val="tx2">
                    <a:lumMod val="75000"/>
                  </a:schemeClr>
                </a:solidFill>
                <a:latin typeface="Cambria" panose="02040503050406030204" pitchFamily="18" charset="0"/>
                <a:ea typeface="Cambria" panose="02040503050406030204" pitchFamily="18" charset="0"/>
              </a:rPr>
              <a:t>Symptoms:</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1-dysphagia is typically intermittent and limited to solids </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2-odynophagia </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3-weakness,fatigue and dyspnea are secondary to iron deficiency anemia </a:t>
            </a:r>
          </a:p>
          <a:p>
            <a:endParaRPr lang="ar-JO" dirty="0"/>
          </a:p>
        </p:txBody>
      </p:sp>
      <p:sp>
        <p:nvSpPr>
          <p:cNvPr id="13" name="Text Placeholder 7"/>
          <p:cNvSpPr>
            <a:spLocks noGrp="1"/>
          </p:cNvSpPr>
          <p:nvPr>
            <p:ph sz="half" idx="2"/>
          </p:nvPr>
        </p:nvSpPr>
        <p:spPr>
          <a:xfrm>
            <a:off x="1411942" y="3509681"/>
            <a:ext cx="3402106" cy="3017883"/>
          </a:xfrm>
        </p:spPr>
        <p:txBody>
          <a:bodyPr>
            <a:normAutofit lnSpcReduction="10000"/>
          </a:bodyPr>
          <a:lstStyle/>
          <a:p>
            <a:pPr marL="0" lvl="0" indent="0" algn="l" rtl="0">
              <a:buClr>
                <a:srgbClr val="A53010"/>
              </a:buClr>
              <a:buNone/>
            </a:pPr>
            <a:r>
              <a:rPr lang="en-US" sz="3600" b="1" dirty="0">
                <a:solidFill>
                  <a:schemeClr val="tx2">
                    <a:lumMod val="75000"/>
                  </a:schemeClr>
                </a:solidFill>
                <a:latin typeface="Cambria" panose="02040503050406030204" pitchFamily="18" charset="0"/>
                <a:ea typeface="Cambria" panose="02040503050406030204" pitchFamily="18" charset="0"/>
              </a:rPr>
              <a:t>Signs</a:t>
            </a:r>
            <a:r>
              <a:rPr lang="en-US" sz="1500" dirty="0">
                <a:solidFill>
                  <a:prstClr val="black">
                    <a:lumMod val="65000"/>
                    <a:lumOff val="35000"/>
                  </a:prstClr>
                </a:solidFill>
              </a:rPr>
              <a:t>:</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Angular stomatitis </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Glossitis</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Koilonychias</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Pallor</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Postcricoid webs</a:t>
            </a:r>
          </a:p>
          <a:p>
            <a:pPr algn="l"/>
            <a:endParaRPr lang="ar-JO" dirty="0"/>
          </a:p>
        </p:txBody>
      </p:sp>
      <p:pic>
        <p:nvPicPr>
          <p:cNvPr id="16" name="Picture 15"/>
          <p:cNvPicPr>
            <a:picLocks noChangeAspect="1"/>
          </p:cNvPicPr>
          <p:nvPr/>
        </p:nvPicPr>
        <p:blipFill>
          <a:blip r:embed="rId2"/>
          <a:stretch>
            <a:fillRect/>
          </a:stretch>
        </p:blipFill>
        <p:spPr>
          <a:xfrm>
            <a:off x="4249272" y="3694085"/>
            <a:ext cx="2293283" cy="2649073"/>
          </a:xfrm>
          <a:prstGeom prst="rect">
            <a:avLst/>
          </a:prstGeom>
        </p:spPr>
      </p:pic>
    </p:spTree>
    <p:extLst>
      <p:ext uri="{BB962C8B-B14F-4D97-AF65-F5344CB8AC3E}">
        <p14:creationId xmlns:p14="http://schemas.microsoft.com/office/powerpoint/2010/main" val="49494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695" y="624110"/>
            <a:ext cx="9648918" cy="1280890"/>
          </a:xfrm>
        </p:spPr>
        <p:txBody>
          <a:bodyPr>
            <a:normAutofit/>
          </a:bodyPr>
          <a:lstStyle/>
          <a:p>
            <a:r>
              <a:rPr lang="en-US" sz="5400" b="1" dirty="0">
                <a:solidFill>
                  <a:srgbClr val="31B4E6">
                    <a:lumMod val="75000"/>
                  </a:srgbClr>
                </a:solidFill>
              </a:rPr>
              <a:t>Plummer Vinson syndrome</a:t>
            </a:r>
            <a:endParaRPr lang="ar-JO" dirty="0"/>
          </a:p>
        </p:txBody>
      </p:sp>
      <p:sp>
        <p:nvSpPr>
          <p:cNvPr id="3" name="Content Placeholder 2"/>
          <p:cNvSpPr>
            <a:spLocks noGrp="1"/>
          </p:cNvSpPr>
          <p:nvPr>
            <p:ph idx="1"/>
          </p:nvPr>
        </p:nvSpPr>
        <p:spPr>
          <a:xfrm>
            <a:off x="1304365" y="1904999"/>
            <a:ext cx="7433235" cy="4953001"/>
          </a:xfrm>
        </p:spPr>
        <p:txBody>
          <a:bodyPr/>
          <a:lstStyle/>
          <a:p>
            <a:pPr marL="0" indent="0" algn="l">
              <a:buNone/>
            </a:pPr>
            <a:r>
              <a:rPr lang="en-US" dirty="0"/>
              <a:t> </a:t>
            </a:r>
            <a:r>
              <a:rPr lang="en-US" sz="2400" b="1" dirty="0">
                <a:solidFill>
                  <a:schemeClr val="tx2">
                    <a:lumMod val="75000"/>
                  </a:schemeClr>
                </a:solidFill>
                <a:latin typeface="Cambria" panose="02040503050406030204" pitchFamily="18" charset="0"/>
                <a:ea typeface="Cambria" panose="02040503050406030204" pitchFamily="18" charset="0"/>
              </a:rPr>
              <a:t>complete blood cell (CBC) counts</a:t>
            </a:r>
            <a:r>
              <a:rPr lang="en-US" sz="2000" dirty="0">
                <a:latin typeface="Cambria" panose="02040503050406030204" pitchFamily="18" charset="0"/>
                <a:ea typeface="Cambria" panose="02040503050406030204" pitchFamily="18" charset="0"/>
              </a:rPr>
              <a:t>: decrease value of hemoglobin,hematocrit,mean corpuscular volume</a:t>
            </a:r>
          </a:p>
          <a:p>
            <a:pPr marL="0" indent="0" algn="l">
              <a:buNone/>
            </a:pPr>
            <a:r>
              <a:rPr lang="en-US" sz="2000" b="1" dirty="0">
                <a:latin typeface="Cambria" panose="02040503050406030204" pitchFamily="18" charset="0"/>
                <a:ea typeface="Cambria" panose="02040503050406030204" pitchFamily="18" charset="0"/>
              </a:rPr>
              <a:t>Peripheral blood smear</a:t>
            </a:r>
            <a:r>
              <a:rPr lang="en-US" sz="2000" dirty="0">
                <a:latin typeface="Cambria" panose="02040503050406030204" pitchFamily="18" charset="0"/>
                <a:ea typeface="Cambria" panose="02040503050406030204" pitchFamily="18" charset="0"/>
              </a:rPr>
              <a:t>: microcytic hypochromic anemia</a:t>
            </a:r>
          </a:p>
          <a:p>
            <a:pPr marL="0" indent="0" algn="l">
              <a:buNone/>
            </a:pPr>
            <a:r>
              <a:rPr lang="en-US" sz="2000" dirty="0">
                <a:latin typeface="Cambria" panose="02040503050406030204" pitchFamily="18" charset="0"/>
                <a:ea typeface="Cambria" panose="02040503050406030204" pitchFamily="18" charset="0"/>
              </a:rPr>
              <a:t>Decrease value of iron and ferritin</a:t>
            </a:r>
          </a:p>
          <a:p>
            <a:pPr marL="0" indent="0" algn="l">
              <a:buNone/>
            </a:pPr>
            <a:r>
              <a:rPr lang="en-US" sz="4800" b="1" dirty="0">
                <a:solidFill>
                  <a:schemeClr val="tx2">
                    <a:lumMod val="75000"/>
                  </a:schemeClr>
                </a:solidFill>
                <a:latin typeface="Cambria" panose="02040503050406030204" pitchFamily="18" charset="0"/>
                <a:ea typeface="Cambria" panose="02040503050406030204" pitchFamily="18" charset="0"/>
              </a:rPr>
              <a:t>Imaging studies:</a:t>
            </a:r>
          </a:p>
          <a:p>
            <a:pPr marL="0" indent="0" algn="l">
              <a:buNone/>
            </a:pPr>
            <a:r>
              <a:rPr lang="en-US" sz="2400" b="1" dirty="0">
                <a:latin typeface="Cambria" panose="02040503050406030204" pitchFamily="18" charset="0"/>
                <a:ea typeface="Cambria" panose="02040503050406030204" pitchFamily="18" charset="0"/>
              </a:rPr>
              <a:t>Barium swallow: barium</a:t>
            </a:r>
            <a:r>
              <a:rPr lang="en-US" dirty="0">
                <a:solidFill>
                  <a:srgbClr val="2A2A2A"/>
                </a:solidFill>
                <a:latin typeface="Cambria" panose="02040503050406030204" pitchFamily="18" charset="0"/>
                <a:ea typeface="Cambria" panose="02040503050406030204" pitchFamily="18" charset="0"/>
              </a:rPr>
              <a:t> </a:t>
            </a:r>
            <a:r>
              <a:rPr lang="en-US" sz="2000" dirty="0">
                <a:solidFill>
                  <a:srgbClr val="2A2A2A"/>
                </a:solidFill>
                <a:latin typeface="Cambria" panose="02040503050406030204" pitchFamily="18" charset="0"/>
                <a:ea typeface="Cambria" panose="02040503050406030204" pitchFamily="18" charset="0"/>
              </a:rPr>
              <a:t>swallow may detect the web,</a:t>
            </a:r>
          </a:p>
          <a:p>
            <a:pPr marL="0" indent="0" algn="l">
              <a:buNone/>
            </a:pPr>
            <a:r>
              <a:rPr lang="en-US" sz="2000" dirty="0">
                <a:solidFill>
                  <a:srgbClr val="2A2A2A"/>
                </a:solidFill>
                <a:latin typeface="Cambria" panose="02040503050406030204" pitchFamily="18" charset="0"/>
                <a:ea typeface="Cambria" panose="02040503050406030204" pitchFamily="18" charset="0"/>
              </a:rPr>
              <a:t> which characteristically appears as a thin projection off the postcricoid, </a:t>
            </a:r>
          </a:p>
          <a:p>
            <a:pPr marL="0" indent="0" algn="l">
              <a:buNone/>
            </a:pPr>
            <a:r>
              <a:rPr lang="en-US" sz="2000" dirty="0">
                <a:solidFill>
                  <a:srgbClr val="2A2A2A"/>
                </a:solidFill>
                <a:latin typeface="Cambria" panose="02040503050406030204" pitchFamily="18" charset="0"/>
                <a:ea typeface="Cambria" panose="02040503050406030204" pitchFamily="18" charset="0"/>
              </a:rPr>
              <a:t>anterior esophageal wall.</a:t>
            </a:r>
            <a:endParaRPr lang="ar-JO" sz="2000" dirty="0">
              <a:solidFill>
                <a:srgbClr val="2A2A2A"/>
              </a:solidFill>
              <a:latin typeface="Cambria" panose="02040503050406030204" pitchFamily="18" charset="0"/>
              <a:ea typeface="Cambria" panose="02040503050406030204" pitchFamily="18" charset="0"/>
            </a:endParaRPr>
          </a:p>
          <a:p>
            <a:pPr marL="0" indent="0" algn="l">
              <a:buNone/>
            </a:pPr>
            <a:endParaRPr lang="en-US" dirty="0"/>
          </a:p>
        </p:txBody>
      </p:sp>
      <p:pic>
        <p:nvPicPr>
          <p:cNvPr id="4" name="Picture 3"/>
          <p:cNvPicPr>
            <a:picLocks noChangeAspect="1"/>
          </p:cNvPicPr>
          <p:nvPr/>
        </p:nvPicPr>
        <p:blipFill>
          <a:blip r:embed="rId2"/>
          <a:stretch>
            <a:fillRect/>
          </a:stretch>
        </p:blipFill>
        <p:spPr>
          <a:xfrm>
            <a:off x="8526379" y="2049863"/>
            <a:ext cx="3162627" cy="4402192"/>
          </a:xfrm>
          <a:prstGeom prst="rect">
            <a:avLst/>
          </a:prstGeom>
        </p:spPr>
      </p:pic>
    </p:spTree>
    <p:extLst>
      <p:ext uri="{BB962C8B-B14F-4D97-AF65-F5344CB8AC3E}">
        <p14:creationId xmlns:p14="http://schemas.microsoft.com/office/powerpoint/2010/main" val="318258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690" y="462745"/>
            <a:ext cx="8911687" cy="1280890"/>
          </a:xfrm>
        </p:spPr>
        <p:txBody>
          <a:bodyPr>
            <a:normAutofit fontScale="90000"/>
          </a:bodyPr>
          <a:lstStyle/>
          <a:p>
            <a:r>
              <a:rPr lang="en-US" sz="5400" b="1" dirty="0">
                <a:solidFill>
                  <a:srgbClr val="31B4E6">
                    <a:lumMod val="75000"/>
                  </a:srgbClr>
                </a:solidFill>
              </a:rPr>
              <a:t>Plummer Vinson syndrome</a:t>
            </a:r>
            <a:endParaRPr lang="ar-JO" dirty="0"/>
          </a:p>
        </p:txBody>
      </p:sp>
      <p:sp>
        <p:nvSpPr>
          <p:cNvPr id="3" name="Content Placeholder 2"/>
          <p:cNvSpPr>
            <a:spLocks noGrp="1"/>
          </p:cNvSpPr>
          <p:nvPr>
            <p:ph idx="1"/>
          </p:nvPr>
        </p:nvSpPr>
        <p:spPr>
          <a:xfrm>
            <a:off x="754624" y="1694329"/>
            <a:ext cx="6025204" cy="4867835"/>
          </a:xfrm>
        </p:spPr>
        <p:txBody>
          <a:bodyPr>
            <a:normAutofit/>
          </a:bodyPr>
          <a:lstStyle/>
          <a:p>
            <a:pPr marL="0" indent="0" algn="l">
              <a:buNone/>
            </a:pPr>
            <a:r>
              <a:rPr lang="en-US" sz="3200" b="1" dirty="0">
                <a:solidFill>
                  <a:schemeClr val="tx2">
                    <a:lumMod val="75000"/>
                  </a:schemeClr>
                </a:solidFill>
                <a:latin typeface="Cambria" panose="02040503050406030204" pitchFamily="18" charset="0"/>
                <a:ea typeface="Cambria" panose="02040503050406030204" pitchFamily="18" charset="0"/>
              </a:rPr>
              <a:t>Esophagogastroduodenoscopy</a:t>
            </a:r>
            <a:r>
              <a:rPr lang="en-US" sz="3200" b="1" dirty="0">
                <a:solidFill>
                  <a:srgbClr val="2A2A2A"/>
                </a:solidFill>
                <a:latin typeface="Cambria" panose="02040503050406030204" pitchFamily="18" charset="0"/>
                <a:ea typeface="Cambria" panose="02040503050406030204" pitchFamily="18" charset="0"/>
              </a:rPr>
              <a:t>:</a:t>
            </a:r>
          </a:p>
          <a:p>
            <a:pPr marL="0" indent="0" algn="l">
              <a:buNone/>
            </a:pPr>
            <a:r>
              <a:rPr lang="en-US" sz="2800" dirty="0">
                <a:solidFill>
                  <a:srgbClr val="2A2A2A"/>
                </a:solidFill>
                <a:latin typeface="Cambria" panose="02040503050406030204" pitchFamily="18" charset="0"/>
                <a:ea typeface="Cambria" panose="02040503050406030204" pitchFamily="18" charset="0"/>
              </a:rPr>
              <a:t>may be used to evaluate patients with suspected Plummer-Vinson syndrome (PVS).</a:t>
            </a:r>
          </a:p>
          <a:p>
            <a:pPr marL="0" indent="0" algn="l">
              <a:buNone/>
            </a:pPr>
            <a:r>
              <a:rPr lang="en-US" sz="2800" dirty="0">
                <a:solidFill>
                  <a:srgbClr val="2A2A2A"/>
                </a:solidFill>
                <a:latin typeface="Cambria" panose="02040503050406030204" pitchFamily="18" charset="0"/>
                <a:ea typeface="Cambria" panose="02040503050406030204" pitchFamily="18" charset="0"/>
              </a:rPr>
              <a:t>If webbing is suspected, the endoscope should be advanced carefully </a:t>
            </a:r>
          </a:p>
          <a:p>
            <a:pPr marL="0" indent="0" algn="l">
              <a:buNone/>
            </a:pPr>
            <a:r>
              <a:rPr lang="en-US" sz="2800" dirty="0">
                <a:solidFill>
                  <a:srgbClr val="2A2A2A"/>
                </a:solidFill>
                <a:latin typeface="Cambria" panose="02040503050406030204" pitchFamily="18" charset="0"/>
                <a:ea typeface="Cambria" panose="02040503050406030204" pitchFamily="18" charset="0"/>
              </a:rPr>
              <a:t>under direct vision through the upper esophageal sphincter</a:t>
            </a:r>
          </a:p>
          <a:p>
            <a:pPr marL="0" indent="0" algn="l">
              <a:buNone/>
            </a:pPr>
            <a:endParaRPr lang="ar-JO" sz="2000" dirty="0"/>
          </a:p>
        </p:txBody>
      </p:sp>
      <p:pic>
        <p:nvPicPr>
          <p:cNvPr id="4" name="Picture 3"/>
          <p:cNvPicPr>
            <a:picLocks noChangeAspect="1"/>
          </p:cNvPicPr>
          <p:nvPr/>
        </p:nvPicPr>
        <p:blipFill>
          <a:blip r:embed="rId2"/>
          <a:stretch>
            <a:fillRect/>
          </a:stretch>
        </p:blipFill>
        <p:spPr>
          <a:xfrm>
            <a:off x="6981533" y="1527420"/>
            <a:ext cx="4835355" cy="4867835"/>
          </a:xfrm>
          <a:prstGeom prst="rect">
            <a:avLst/>
          </a:prstGeom>
        </p:spPr>
      </p:pic>
    </p:spTree>
    <p:extLst>
      <p:ext uri="{BB962C8B-B14F-4D97-AF65-F5344CB8AC3E}">
        <p14:creationId xmlns:p14="http://schemas.microsoft.com/office/powerpoint/2010/main" val="785951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solidFill>
                  <a:srgbClr val="31B4E6">
                    <a:lumMod val="75000"/>
                  </a:srgbClr>
                </a:solidFill>
              </a:rPr>
              <a:t>Plummer Vinson syndrome</a:t>
            </a:r>
            <a:endParaRPr lang="ar-JO" dirty="0"/>
          </a:p>
        </p:txBody>
      </p:sp>
      <p:sp>
        <p:nvSpPr>
          <p:cNvPr id="3" name="Content Placeholder 2"/>
          <p:cNvSpPr>
            <a:spLocks noGrp="1"/>
          </p:cNvSpPr>
          <p:nvPr>
            <p:ph idx="1"/>
          </p:nvPr>
        </p:nvSpPr>
        <p:spPr>
          <a:xfrm>
            <a:off x="1513745" y="1824790"/>
            <a:ext cx="7157014" cy="4710952"/>
          </a:xfrm>
        </p:spPr>
        <p:txBody>
          <a:bodyPr>
            <a:normAutofit fontScale="85000" lnSpcReduction="20000"/>
          </a:bodyPr>
          <a:lstStyle/>
          <a:p>
            <a:pPr algn="l" rtl="0"/>
            <a:r>
              <a:rPr lang="en-US" sz="2800" dirty="0">
                <a:solidFill>
                  <a:srgbClr val="2A2A2A"/>
                </a:solidFill>
                <a:latin typeface="Cambria" panose="02040503050406030204" pitchFamily="18" charset="0"/>
                <a:ea typeface="Cambria" panose="02040503050406030204" pitchFamily="18" charset="0"/>
              </a:rPr>
              <a:t>Treat </a:t>
            </a:r>
            <a:r>
              <a:rPr lang="en-US" sz="3000" b="1" dirty="0">
                <a:solidFill>
                  <a:schemeClr val="tx2">
                    <a:lumMod val="75000"/>
                  </a:schemeClr>
                </a:solidFill>
                <a:latin typeface="Cambria" panose="02040503050406030204" pitchFamily="18" charset="0"/>
                <a:ea typeface="Cambria" panose="02040503050406030204" pitchFamily="18" charset="0"/>
              </a:rPr>
              <a:t>iron deficiency </a:t>
            </a:r>
            <a:r>
              <a:rPr lang="en-US" sz="2800" dirty="0">
                <a:solidFill>
                  <a:srgbClr val="2A2A2A"/>
                </a:solidFill>
                <a:latin typeface="Cambria" panose="02040503050406030204" pitchFamily="18" charset="0"/>
                <a:ea typeface="Cambria" panose="02040503050406030204" pitchFamily="18" charset="0"/>
              </a:rPr>
              <a:t>and its underlying cause:</a:t>
            </a:r>
          </a:p>
          <a:p>
            <a:pPr marL="0" indent="0" algn="l" rtl="0">
              <a:buNone/>
            </a:pPr>
            <a:r>
              <a:rPr lang="en-US" sz="2800" dirty="0">
                <a:solidFill>
                  <a:srgbClr val="2A2A2A"/>
                </a:solidFill>
                <a:latin typeface="Cambria" panose="02040503050406030204" pitchFamily="18" charset="0"/>
                <a:ea typeface="Cambria" panose="02040503050406030204" pitchFamily="18" charset="0"/>
              </a:rPr>
              <a:t>Iron replacement is necessary to correct the anemia</a:t>
            </a:r>
          </a:p>
          <a:p>
            <a:pPr marL="0" indent="0" algn="l" rtl="0">
              <a:buNone/>
            </a:pPr>
            <a:endParaRPr lang="en-US" sz="2800" dirty="0">
              <a:solidFill>
                <a:srgbClr val="2A2A2A"/>
              </a:solidFill>
              <a:latin typeface="Cambria" panose="02040503050406030204" pitchFamily="18" charset="0"/>
              <a:ea typeface="Cambria" panose="02040503050406030204" pitchFamily="18" charset="0"/>
            </a:endParaRPr>
          </a:p>
          <a:p>
            <a:pPr algn="l" rtl="0"/>
            <a:r>
              <a:rPr lang="en-US" sz="2800" dirty="0">
                <a:solidFill>
                  <a:srgbClr val="2A2A2A"/>
                </a:solidFill>
                <a:latin typeface="Cambria" panose="02040503050406030204" pitchFamily="18" charset="0"/>
                <a:ea typeface="Cambria" panose="02040503050406030204" pitchFamily="18" charset="0"/>
              </a:rPr>
              <a:t>Treat </a:t>
            </a:r>
            <a:r>
              <a:rPr lang="en-US" sz="3000" b="1" dirty="0">
                <a:solidFill>
                  <a:schemeClr val="tx2">
                    <a:lumMod val="75000"/>
                  </a:schemeClr>
                </a:solidFill>
                <a:latin typeface="Cambria" panose="02040503050406030204" pitchFamily="18" charset="0"/>
                <a:ea typeface="Cambria" panose="02040503050406030204" pitchFamily="18" charset="0"/>
              </a:rPr>
              <a:t>dysphagia</a:t>
            </a:r>
            <a:r>
              <a:rPr lang="en-US" sz="2800" b="1" dirty="0">
                <a:solidFill>
                  <a:schemeClr val="tx2">
                    <a:lumMod val="75000"/>
                  </a:schemeClr>
                </a:solidFill>
                <a:latin typeface="Cambria" panose="02040503050406030204" pitchFamily="18" charset="0"/>
                <a:ea typeface="Cambria" panose="02040503050406030204" pitchFamily="18" charset="0"/>
              </a:rPr>
              <a:t> </a:t>
            </a:r>
            <a:r>
              <a:rPr lang="en-US" sz="2800" dirty="0">
                <a:solidFill>
                  <a:srgbClr val="2A2A2A"/>
                </a:solidFill>
                <a:latin typeface="Cambria" panose="02040503050406030204" pitchFamily="18" charset="0"/>
                <a:ea typeface="Cambria" panose="02040503050406030204" pitchFamily="18" charset="0"/>
              </a:rPr>
              <a:t>and </a:t>
            </a:r>
            <a:r>
              <a:rPr lang="en-US" sz="3000" b="1" dirty="0">
                <a:solidFill>
                  <a:schemeClr val="tx2">
                    <a:lumMod val="75000"/>
                  </a:schemeClr>
                </a:solidFill>
                <a:latin typeface="Cambria" panose="02040503050406030204" pitchFamily="18" charset="0"/>
                <a:ea typeface="Cambria" panose="02040503050406030204" pitchFamily="18" charset="0"/>
              </a:rPr>
              <a:t>the web</a:t>
            </a:r>
            <a:endParaRPr lang="ar-JO" sz="3000" b="1" dirty="0">
              <a:solidFill>
                <a:schemeClr val="tx2">
                  <a:lumMod val="75000"/>
                </a:schemeClr>
              </a:solidFill>
              <a:latin typeface="Cambria" panose="02040503050406030204" pitchFamily="18" charset="0"/>
              <a:ea typeface="Cambria" panose="02040503050406030204" pitchFamily="18" charset="0"/>
            </a:endParaRPr>
          </a:p>
          <a:p>
            <a:pPr algn="l" rtl="0"/>
            <a:r>
              <a:rPr lang="en-US" sz="2800" dirty="0">
                <a:solidFill>
                  <a:srgbClr val="2A2A2A"/>
                </a:solidFill>
                <a:latin typeface="Cambria" panose="02040503050406030204" pitchFamily="18" charset="0"/>
                <a:ea typeface="Cambria" panose="02040503050406030204" pitchFamily="18" charset="0"/>
              </a:rPr>
              <a:t>Aside from iron replacement, diet modification may be sufficient in mildly symptomatic patients. Those with significant and long-standing dysphagia usually require:</a:t>
            </a:r>
            <a:endParaRPr lang="ar-JO" sz="2800" dirty="0">
              <a:solidFill>
                <a:srgbClr val="2A2A2A"/>
              </a:solidFill>
              <a:latin typeface="Cambria" panose="02040503050406030204" pitchFamily="18" charset="0"/>
              <a:ea typeface="Cambria" panose="02040503050406030204" pitchFamily="18" charset="0"/>
            </a:endParaRPr>
          </a:p>
          <a:p>
            <a:pPr marL="0" indent="0" algn="l">
              <a:buNone/>
            </a:pPr>
            <a:r>
              <a:rPr lang="en-US" sz="3000" b="1" dirty="0">
                <a:solidFill>
                  <a:schemeClr val="tx2">
                    <a:lumMod val="75000"/>
                  </a:schemeClr>
                </a:solidFill>
                <a:latin typeface="Cambria" panose="02040503050406030204" pitchFamily="18" charset="0"/>
                <a:ea typeface="Cambria" panose="02040503050406030204" pitchFamily="18" charset="0"/>
              </a:rPr>
              <a:t>1- mechanical dilation   </a:t>
            </a:r>
            <a:endParaRPr lang="ar-JO" sz="3000" b="1" dirty="0">
              <a:solidFill>
                <a:schemeClr val="tx2">
                  <a:lumMod val="75000"/>
                </a:schemeClr>
              </a:solidFill>
              <a:latin typeface="Cambria" panose="02040503050406030204" pitchFamily="18" charset="0"/>
              <a:ea typeface="Cambria" panose="02040503050406030204" pitchFamily="18" charset="0"/>
            </a:endParaRPr>
          </a:p>
          <a:p>
            <a:pPr marL="0" indent="0" algn="l">
              <a:buNone/>
            </a:pPr>
            <a:r>
              <a:rPr lang="en-US" sz="3000" b="1" dirty="0">
                <a:solidFill>
                  <a:schemeClr val="tx2">
                    <a:lumMod val="75000"/>
                  </a:schemeClr>
                </a:solidFill>
                <a:latin typeface="Cambria" panose="02040503050406030204" pitchFamily="18" charset="0"/>
                <a:ea typeface="Cambria" panose="02040503050406030204" pitchFamily="18" charset="0"/>
              </a:rPr>
              <a:t>2- bougie(Savary dilator)</a:t>
            </a:r>
          </a:p>
          <a:p>
            <a:pPr marL="0" indent="0" algn="l">
              <a:buNone/>
            </a:pPr>
            <a:r>
              <a:rPr lang="en-US" sz="3000" b="1" dirty="0">
                <a:solidFill>
                  <a:schemeClr val="tx2">
                    <a:lumMod val="75000"/>
                  </a:schemeClr>
                </a:solidFill>
                <a:latin typeface="Cambria" panose="02040503050406030204" pitchFamily="18" charset="0"/>
                <a:ea typeface="Cambria" panose="02040503050406030204" pitchFamily="18" charset="0"/>
              </a:rPr>
              <a:t>3- ND:YAG laser therapy</a:t>
            </a:r>
          </a:p>
          <a:p>
            <a:pPr marL="0" indent="0" algn="l">
              <a:buNone/>
            </a:pPr>
            <a:endParaRPr lang="en-US" sz="2400" dirty="0">
              <a:solidFill>
                <a:srgbClr val="2A2A2A"/>
              </a:solidFill>
              <a:latin typeface="proxima_nova_rgregular"/>
            </a:endParaRPr>
          </a:p>
          <a:p>
            <a:pPr marL="0" indent="0" algn="l">
              <a:buNone/>
            </a:pPr>
            <a:endParaRPr lang="en-US" sz="2400" dirty="0">
              <a:solidFill>
                <a:srgbClr val="2A2A2A"/>
              </a:solidFill>
              <a:latin typeface="proxima_nova_ltsemibold"/>
            </a:endParaRPr>
          </a:p>
          <a:p>
            <a:endParaRPr lang="ar-JO" dirty="0"/>
          </a:p>
        </p:txBody>
      </p:sp>
      <p:pic>
        <p:nvPicPr>
          <p:cNvPr id="5" name="Picture 4">
            <a:extLst>
              <a:ext uri="{FF2B5EF4-FFF2-40B4-BE49-F238E27FC236}">
                <a16:creationId xmlns:a16="http://schemas.microsoft.com/office/drawing/2014/main" id="{9D0117EC-3276-4996-9B96-0BBA89A532E7}"/>
              </a:ext>
            </a:extLst>
          </p:cNvPr>
          <p:cNvPicPr>
            <a:picLocks noChangeAspect="1"/>
          </p:cNvPicPr>
          <p:nvPr/>
        </p:nvPicPr>
        <p:blipFill>
          <a:blip r:embed="rId2"/>
          <a:stretch>
            <a:fillRect/>
          </a:stretch>
        </p:blipFill>
        <p:spPr>
          <a:xfrm>
            <a:off x="8414084" y="2277980"/>
            <a:ext cx="3495675" cy="4339389"/>
          </a:xfrm>
          <a:prstGeom prst="rect">
            <a:avLst/>
          </a:prstGeom>
        </p:spPr>
      </p:pic>
    </p:spTree>
    <p:extLst>
      <p:ext uri="{BB962C8B-B14F-4D97-AF65-F5344CB8AC3E}">
        <p14:creationId xmlns:p14="http://schemas.microsoft.com/office/powerpoint/2010/main" val="1539969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305170" y="1752323"/>
            <a:ext cx="6200861" cy="5105677"/>
          </a:xfrm>
        </p:spPr>
        <p:txBody>
          <a:bodyPr>
            <a:noAutofit/>
          </a:bodyPr>
          <a:lstStyle/>
          <a:p>
            <a:pPr algn="l" rtl="0"/>
            <a:r>
              <a:rPr lang="en-US" sz="2800" dirty="0">
                <a:latin typeface="Cambria" panose="02040503050406030204" pitchFamily="18" charset="0"/>
                <a:ea typeface="Cambria" panose="02040503050406030204" pitchFamily="18" charset="0"/>
              </a:rPr>
              <a:t>Schatzki ring is a benign, thin,</a:t>
            </a:r>
          </a:p>
          <a:p>
            <a:pPr algn="l" rtl="0">
              <a:buNone/>
            </a:pPr>
            <a:r>
              <a:rPr lang="en-US" sz="2800" dirty="0">
                <a:latin typeface="Cambria" panose="02040503050406030204" pitchFamily="18" charset="0"/>
                <a:ea typeface="Cambria" panose="02040503050406030204" pitchFamily="18" charset="0"/>
              </a:rPr>
              <a:t> circular mucosal and submucosal</a:t>
            </a:r>
          </a:p>
          <a:p>
            <a:pPr algn="l" rtl="0">
              <a:buNone/>
            </a:pPr>
            <a:r>
              <a:rPr lang="en-US" sz="2800" dirty="0">
                <a:latin typeface="Cambria" panose="02040503050406030204" pitchFamily="18" charset="0"/>
                <a:ea typeface="Cambria" panose="02040503050406030204" pitchFamily="18" charset="0"/>
              </a:rPr>
              <a:t> membrane seen at the</a:t>
            </a:r>
          </a:p>
          <a:p>
            <a:pPr algn="l" rtl="0">
              <a:buNone/>
            </a:pPr>
            <a:r>
              <a:rPr lang="en-US" sz="2800" dirty="0">
                <a:latin typeface="Cambria" panose="02040503050406030204" pitchFamily="18" charset="0"/>
                <a:ea typeface="Cambria" panose="02040503050406030204" pitchFamily="18" charset="0"/>
              </a:rPr>
              <a:t> squamocolumnar junction of the distal esophagus</a:t>
            </a:r>
          </a:p>
          <a:p>
            <a:pPr algn="l" rtl="0">
              <a:buNone/>
            </a:pPr>
            <a:r>
              <a:rPr lang="en-US" sz="2800" dirty="0">
                <a:latin typeface="Cambria" panose="02040503050406030204" pitchFamily="18" charset="0"/>
                <a:ea typeface="Cambria" panose="02040503050406030204" pitchFamily="18" charset="0"/>
              </a:rPr>
              <a:t> that does not contain muscularis propria.</a:t>
            </a:r>
            <a:r>
              <a:rPr lang="en-US" sz="2800" baseline="30000" dirty="0">
                <a:latin typeface="Cambria" panose="02040503050406030204" pitchFamily="18" charset="0"/>
                <a:ea typeface="Cambria" panose="02040503050406030204" pitchFamily="18" charset="0"/>
              </a:rPr>
              <a:t> </a:t>
            </a:r>
          </a:p>
          <a:p>
            <a:pPr marL="0" indent="0" algn="l">
              <a:buNone/>
            </a:pPr>
            <a:r>
              <a:rPr lang="en-US" sz="2800" dirty="0">
                <a:latin typeface="Cambria" panose="02040503050406030204" pitchFamily="18" charset="0"/>
                <a:ea typeface="Cambria" panose="02040503050406030204" pitchFamily="18" charset="0"/>
              </a:rPr>
              <a:t>And its located approximately 2cm above gastro esophageal junction </a:t>
            </a:r>
          </a:p>
        </p:txBody>
      </p:sp>
      <p:pic>
        <p:nvPicPr>
          <p:cNvPr id="4100" name="Picture 4"/>
          <p:cNvPicPr>
            <a:picLocks noChangeAspect="1" noChangeArrowheads="1"/>
          </p:cNvPicPr>
          <p:nvPr/>
        </p:nvPicPr>
        <p:blipFill>
          <a:blip r:embed="rId2"/>
          <a:srcRect/>
          <a:stretch>
            <a:fillRect/>
          </a:stretch>
        </p:blipFill>
        <p:spPr bwMode="auto">
          <a:xfrm>
            <a:off x="8128000" y="1752323"/>
            <a:ext cx="3860799" cy="4734446"/>
          </a:xfrm>
          <a:prstGeom prst="rect">
            <a:avLst/>
          </a:prstGeom>
          <a:noFill/>
          <a:ln w="9525">
            <a:noFill/>
            <a:miter lim="800000"/>
            <a:headEnd/>
            <a:tailEnd/>
          </a:ln>
          <a:effectLst/>
        </p:spPr>
      </p:pic>
      <p:sp>
        <p:nvSpPr>
          <p:cNvPr id="2" name="Rectangle 1"/>
          <p:cNvSpPr/>
          <p:nvPr/>
        </p:nvSpPr>
        <p:spPr>
          <a:xfrm>
            <a:off x="1929301" y="516377"/>
            <a:ext cx="5046894" cy="923330"/>
          </a:xfrm>
          <a:prstGeom prst="rect">
            <a:avLst/>
          </a:prstGeom>
        </p:spPr>
        <p:txBody>
          <a:bodyPr wrap="none">
            <a:spAutoFit/>
          </a:bodyPr>
          <a:lstStyle/>
          <a:p>
            <a:r>
              <a:rPr lang="en-US" sz="5400" b="1" dirty="0">
                <a:solidFill>
                  <a:schemeClr val="tx2"/>
                </a:solidFill>
                <a:latin typeface="Arial Black" panose="020B0A04020102020204" pitchFamily="34" charset="0"/>
              </a:rPr>
              <a:t>schatzki ring</a:t>
            </a:r>
            <a:endParaRPr lang="ar-JO" sz="5400" b="1"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96140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15731" y="760687"/>
            <a:ext cx="8911687" cy="1280890"/>
          </a:xfrm>
        </p:spPr>
        <p:txBody>
          <a:bodyPr>
            <a:normAutofit/>
          </a:bodyPr>
          <a:lstStyle/>
          <a:p>
            <a:r>
              <a:rPr lang="en-US" sz="4800" b="1" dirty="0">
                <a:solidFill>
                  <a:schemeClr val="tx2"/>
                </a:solidFill>
              </a:rPr>
              <a:t>Pathophysiology</a:t>
            </a:r>
            <a:endParaRPr lang="en-US" sz="4800" dirty="0">
              <a:solidFill>
                <a:schemeClr val="tx2"/>
              </a:solidFill>
            </a:endParaRPr>
          </a:p>
        </p:txBody>
      </p:sp>
      <p:sp>
        <p:nvSpPr>
          <p:cNvPr id="3" name="عنصر نائب للمحتوى 2"/>
          <p:cNvSpPr>
            <a:spLocks noGrp="1"/>
          </p:cNvSpPr>
          <p:nvPr>
            <p:ph idx="1"/>
          </p:nvPr>
        </p:nvSpPr>
        <p:spPr>
          <a:xfrm>
            <a:off x="1351722" y="2271011"/>
            <a:ext cx="11232406" cy="4414811"/>
          </a:xfrm>
        </p:spPr>
        <p:txBody>
          <a:bodyPr>
            <a:normAutofit/>
          </a:bodyPr>
          <a:lstStyle/>
          <a:p>
            <a:pPr algn="l" rtl="0"/>
            <a:r>
              <a:rPr lang="en-US" sz="3600" dirty="0">
                <a:latin typeface="Cambria" panose="02040503050406030204" pitchFamily="18" charset="0"/>
                <a:ea typeface="Cambria" panose="02040503050406030204" pitchFamily="18" charset="0"/>
              </a:rPr>
              <a:t>The pathogenesis is not clear but there are many hypotheses as :</a:t>
            </a:r>
          </a:p>
          <a:p>
            <a:pPr algn="l" rtl="0"/>
            <a:r>
              <a:rPr lang="en-US" sz="3600" dirty="0">
                <a:latin typeface="Cambria" panose="02040503050406030204" pitchFamily="18" charset="0"/>
                <a:ea typeface="Cambria" panose="02040503050406030204" pitchFamily="18" charset="0"/>
              </a:rPr>
              <a:t>The ring is congenital in origin </a:t>
            </a:r>
          </a:p>
          <a:p>
            <a:pPr algn="l" rtl="0"/>
            <a:r>
              <a:rPr lang="en-US" sz="3600" dirty="0">
                <a:latin typeface="Cambria" panose="02040503050406030204" pitchFamily="18" charset="0"/>
                <a:ea typeface="Cambria" panose="02040503050406030204" pitchFamily="18" charset="0"/>
              </a:rPr>
              <a:t>The ring is a complication of gastroesophageal reflux disease or pill induced esophagitis </a:t>
            </a:r>
          </a:p>
        </p:txBody>
      </p:sp>
    </p:spTree>
    <p:extLst>
      <p:ext uri="{BB962C8B-B14F-4D97-AF65-F5344CB8AC3E}">
        <p14:creationId xmlns:p14="http://schemas.microsoft.com/office/powerpoint/2010/main" val="803660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71709" y="521079"/>
            <a:ext cx="8911687" cy="1280890"/>
          </a:xfrm>
        </p:spPr>
        <p:txBody>
          <a:bodyPr>
            <a:normAutofit/>
          </a:bodyPr>
          <a:lstStyle/>
          <a:p>
            <a:r>
              <a:rPr lang="en-US" sz="5400" b="1" dirty="0">
                <a:solidFill>
                  <a:schemeClr val="tx2"/>
                </a:solidFill>
              </a:rPr>
              <a:t>Prognosis </a:t>
            </a:r>
          </a:p>
        </p:txBody>
      </p:sp>
      <p:sp>
        <p:nvSpPr>
          <p:cNvPr id="3" name="عنصر نائب للمحتوى 2"/>
          <p:cNvSpPr>
            <a:spLocks noGrp="1"/>
          </p:cNvSpPr>
          <p:nvPr>
            <p:ph idx="1"/>
          </p:nvPr>
        </p:nvSpPr>
        <p:spPr>
          <a:xfrm>
            <a:off x="2055522" y="1801969"/>
            <a:ext cx="8229600" cy="4525963"/>
          </a:xfrm>
        </p:spPr>
        <p:txBody>
          <a:bodyPr>
            <a:normAutofit/>
          </a:bodyPr>
          <a:lstStyle/>
          <a:p>
            <a:pPr algn="l" rtl="0"/>
            <a:r>
              <a:rPr lang="en-US" sz="3600" dirty="0">
                <a:latin typeface="Arial" panose="020B0604020202020204" pitchFamily="34" charset="0"/>
                <a:cs typeface="Arial" panose="020B0604020202020204" pitchFamily="34" charset="0"/>
              </a:rPr>
              <a:t>The result of dilatation are excellent for schatzki ring </a:t>
            </a:r>
          </a:p>
          <a:p>
            <a:pPr algn="l" rtl="0"/>
            <a:r>
              <a:rPr lang="en-US" sz="3600" dirty="0">
                <a:latin typeface="Arial" panose="020B0604020202020204" pitchFamily="34" charset="0"/>
                <a:cs typeface="Arial" panose="020B0604020202020204" pitchFamily="34" charset="0"/>
              </a:rPr>
              <a:t>No mortality has been described to this disease </a:t>
            </a:r>
          </a:p>
          <a:p>
            <a:pPr algn="l" rtl="0"/>
            <a:r>
              <a:rPr lang="en-US" sz="3600" dirty="0">
                <a:latin typeface="Arial" panose="020B0604020202020204" pitchFamily="34" charset="0"/>
                <a:cs typeface="Arial" panose="020B0604020202020204" pitchFamily="34" charset="0"/>
              </a:rPr>
              <a:t>Morbidity is variable but most episodes of dysphagia are short lived </a:t>
            </a:r>
          </a:p>
        </p:txBody>
      </p:sp>
    </p:spTree>
    <p:extLst>
      <p:ext uri="{BB962C8B-B14F-4D97-AF65-F5344CB8AC3E}">
        <p14:creationId xmlns:p14="http://schemas.microsoft.com/office/powerpoint/2010/main" val="30481919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640156" y="764787"/>
            <a:ext cx="8911687" cy="1280890"/>
          </a:xfrm>
        </p:spPr>
        <p:txBody>
          <a:bodyPr>
            <a:normAutofit/>
          </a:bodyPr>
          <a:lstStyle/>
          <a:p>
            <a:r>
              <a:rPr lang="en-US" sz="4800" b="1" dirty="0">
                <a:solidFill>
                  <a:schemeClr val="tx2"/>
                </a:solidFill>
              </a:rPr>
              <a:t>History  and imaging studies </a:t>
            </a:r>
          </a:p>
        </p:txBody>
      </p:sp>
      <p:sp>
        <p:nvSpPr>
          <p:cNvPr id="3" name="عنصر نائب للمحتوى 2"/>
          <p:cNvSpPr>
            <a:spLocks noGrp="1"/>
          </p:cNvSpPr>
          <p:nvPr>
            <p:ph idx="1"/>
          </p:nvPr>
        </p:nvSpPr>
        <p:spPr>
          <a:xfrm>
            <a:off x="2148579" y="2248877"/>
            <a:ext cx="8915400" cy="3777622"/>
          </a:xfrm>
        </p:spPr>
        <p:txBody>
          <a:bodyPr>
            <a:normAutofit/>
          </a:bodyPr>
          <a:lstStyle/>
          <a:p>
            <a:pPr marL="0" indent="0" algn="l">
              <a:lnSpc>
                <a:spcPct val="150000"/>
              </a:lnSpc>
              <a:buNone/>
            </a:pPr>
            <a:r>
              <a:rPr lang="en-US" sz="2800" dirty="0">
                <a:solidFill>
                  <a:schemeClr val="tx1">
                    <a:lumMod val="95000"/>
                    <a:lumOff val="5000"/>
                  </a:schemeClr>
                </a:solidFill>
                <a:latin typeface="Cambria" panose="02040503050406030204" pitchFamily="18" charset="0"/>
                <a:ea typeface="Cambria" panose="02040503050406030204" pitchFamily="18" charset="0"/>
              </a:rPr>
              <a:t>Typically the patient ate a meal in hurried fashion </a:t>
            </a:r>
          </a:p>
          <a:p>
            <a:pPr marL="0" indent="0" algn="l">
              <a:lnSpc>
                <a:spcPct val="150000"/>
              </a:lnSpc>
              <a:buNone/>
            </a:pPr>
            <a:r>
              <a:rPr lang="en-US" sz="2800" dirty="0">
                <a:solidFill>
                  <a:schemeClr val="tx1">
                    <a:lumMod val="95000"/>
                    <a:lumOff val="5000"/>
                  </a:schemeClr>
                </a:solidFill>
                <a:latin typeface="Cambria" panose="02040503050406030204" pitchFamily="18" charset="0"/>
                <a:ea typeface="Cambria" panose="02040503050406030204" pitchFamily="18" charset="0"/>
              </a:rPr>
              <a:t>Dysphagia may not recur for months or years  and daily dysphagia is unlikely </a:t>
            </a:r>
          </a:p>
          <a:p>
            <a:pPr marL="0" indent="0" algn="l">
              <a:lnSpc>
                <a:spcPct val="150000"/>
              </a:lnSpc>
              <a:buNone/>
            </a:pPr>
            <a:r>
              <a:rPr lang="en-US" sz="2800" dirty="0">
                <a:solidFill>
                  <a:schemeClr val="tx1">
                    <a:lumMod val="95000"/>
                    <a:lumOff val="5000"/>
                  </a:schemeClr>
                </a:solidFill>
                <a:latin typeface="Cambria" panose="02040503050406030204" pitchFamily="18" charset="0"/>
                <a:ea typeface="Cambria" panose="02040503050406030204" pitchFamily="18" charset="0"/>
              </a:rPr>
              <a:t>the most common method to diagnose it ,are Barium swallow and endoscopy</a:t>
            </a:r>
          </a:p>
          <a:p>
            <a:pPr>
              <a:lnSpc>
                <a:spcPct val="200000"/>
              </a:lnSpc>
            </a:pPr>
            <a:endParaRPr lang="en-US" dirty="0"/>
          </a:p>
        </p:txBody>
      </p:sp>
    </p:spTree>
    <p:extLst>
      <p:ext uri="{BB962C8B-B14F-4D97-AF65-F5344CB8AC3E}">
        <p14:creationId xmlns:p14="http://schemas.microsoft.com/office/powerpoint/2010/main" val="1634559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645" y="795797"/>
            <a:ext cx="6777817" cy="646331"/>
          </a:xfrm>
          <a:prstGeom prst="rect">
            <a:avLst/>
          </a:prstGeom>
        </p:spPr>
        <p:txBody>
          <a:bodyPr wrap="none">
            <a:spAutoFit/>
          </a:bodyPr>
          <a:lstStyle/>
          <a:p>
            <a:pPr marL="514350" indent="-514350">
              <a:buFont typeface="+mj-lt"/>
              <a:buAutoNum type="arabicPeriod"/>
            </a:pPr>
            <a:r>
              <a:rPr lang="en-GB" sz="3600" dirty="0">
                <a:solidFill>
                  <a:schemeClr val="tx1">
                    <a:lumMod val="95000"/>
                    <a:lumOff val="5000"/>
                  </a:schemeClr>
                </a:solidFill>
                <a:effectLst>
                  <a:outerShdw blurRad="38100" dist="38100" dir="2700000" algn="tl">
                    <a:srgbClr val="000000">
                      <a:alpha val="43137"/>
                    </a:srgbClr>
                  </a:outerShdw>
                </a:effectLst>
              </a:rPr>
              <a:t>Oropharyngeal dysphagia </a:t>
            </a:r>
            <a:endParaRPr lang="ar-JO" sz="3600" dirty="0">
              <a:solidFill>
                <a:schemeClr val="tx1">
                  <a:lumMod val="95000"/>
                  <a:lumOff val="5000"/>
                </a:schemeClr>
              </a:solidFill>
            </a:endParaRPr>
          </a:p>
        </p:txBody>
      </p:sp>
      <p:sp>
        <p:nvSpPr>
          <p:cNvPr id="6" name="TextBox 5"/>
          <p:cNvSpPr txBox="1"/>
          <p:nvPr/>
        </p:nvSpPr>
        <p:spPr>
          <a:xfrm>
            <a:off x="2221605" y="1724475"/>
            <a:ext cx="7482626" cy="800219"/>
          </a:xfrm>
          <a:prstGeom prst="rect">
            <a:avLst/>
          </a:prstGeom>
          <a:noFill/>
        </p:spPr>
        <p:txBody>
          <a:bodyPr wrap="square" rtlCol="1">
            <a:spAutoFit/>
          </a:bodyPr>
          <a:lstStyle/>
          <a:p>
            <a:pPr marL="342900" indent="-342900">
              <a:buFont typeface="+mj-lt"/>
              <a:buAutoNum type="alphaUcPeriod"/>
            </a:pPr>
            <a:r>
              <a:rPr lang="en-US" sz="2800" b="1" dirty="0">
                <a:latin typeface="Arial Rounded MT Bold" panose="020F0704030504030204" pitchFamily="34" charset="0"/>
                <a:cs typeface="Arial" panose="020B0604020202020204" pitchFamily="34" charset="0"/>
              </a:rPr>
              <a:t>Neuromuscular:</a:t>
            </a:r>
          </a:p>
          <a:p>
            <a:pPr marL="342900" indent="-342900">
              <a:buFont typeface="+mj-lt"/>
              <a:buAutoNum type="alphaUcPeriod"/>
            </a:pPr>
            <a:endParaRPr lang="ar-JO" dirty="0"/>
          </a:p>
        </p:txBody>
      </p:sp>
      <p:sp>
        <p:nvSpPr>
          <p:cNvPr id="7" name="TextBox 6"/>
          <p:cNvSpPr txBox="1"/>
          <p:nvPr/>
        </p:nvSpPr>
        <p:spPr>
          <a:xfrm>
            <a:off x="2629692" y="2232307"/>
            <a:ext cx="6130344" cy="1938992"/>
          </a:xfrm>
          <a:prstGeom prst="rect">
            <a:avLst/>
          </a:prstGeom>
          <a:noFill/>
        </p:spPr>
        <p:txBody>
          <a:bodyPr wrap="square" rtlCol="1">
            <a:spAutoFit/>
          </a:bodyPr>
          <a:lstStyle/>
          <a:p>
            <a:pPr marL="285750" indent="-285750">
              <a:buFont typeface="Arial" panose="020B0604020202020204" pitchFamily="34" charset="0"/>
              <a:buChar char="•"/>
            </a:pPr>
            <a:r>
              <a:rPr lang="en-US" sz="2000" dirty="0"/>
              <a:t>CVA</a:t>
            </a:r>
          </a:p>
          <a:p>
            <a:pPr marL="285750" indent="-285750">
              <a:buFont typeface="Arial" panose="020B0604020202020204" pitchFamily="34" charset="0"/>
              <a:buChar char="•"/>
            </a:pPr>
            <a:r>
              <a:rPr lang="en-US" sz="2000" dirty="0"/>
              <a:t>MI</a:t>
            </a:r>
          </a:p>
          <a:p>
            <a:pPr marL="285750" indent="-285750">
              <a:buFont typeface="Arial" panose="020B0604020202020204" pitchFamily="34" charset="0"/>
              <a:buChar char="•"/>
            </a:pPr>
            <a:r>
              <a:rPr lang="en-US" sz="2000" dirty="0"/>
              <a:t>Myasthenia gravis</a:t>
            </a:r>
          </a:p>
          <a:p>
            <a:pPr marL="285750" indent="-285750">
              <a:buFont typeface="Arial" panose="020B0604020202020204" pitchFamily="34" charset="0"/>
              <a:buChar char="•"/>
            </a:pPr>
            <a:r>
              <a:rPr lang="en-US" sz="2000" dirty="0"/>
              <a:t>Poliomyelitis </a:t>
            </a:r>
          </a:p>
          <a:p>
            <a:pPr marL="285750" indent="-285750">
              <a:buFont typeface="Arial" panose="020B0604020202020204" pitchFamily="34" charset="0"/>
              <a:buChar char="•"/>
            </a:pPr>
            <a:r>
              <a:rPr lang="en-US" sz="2000" dirty="0"/>
              <a:t>Primary myositis </a:t>
            </a:r>
          </a:p>
          <a:p>
            <a:pPr marL="285750" indent="-285750">
              <a:buFont typeface="Arial" panose="020B0604020202020204" pitchFamily="34" charset="0"/>
              <a:buChar char="•"/>
            </a:pPr>
            <a:r>
              <a:rPr lang="en-US" sz="2000" dirty="0"/>
              <a:t>Oculopharengeal muscular dystrophy</a:t>
            </a:r>
            <a:endParaRPr lang="ar-JO" sz="2000" dirty="0"/>
          </a:p>
        </p:txBody>
      </p:sp>
      <p:sp>
        <p:nvSpPr>
          <p:cNvPr id="8" name="TextBox 7"/>
          <p:cNvSpPr txBox="1"/>
          <p:nvPr/>
        </p:nvSpPr>
        <p:spPr>
          <a:xfrm>
            <a:off x="2221605" y="4224270"/>
            <a:ext cx="6538431" cy="523220"/>
          </a:xfrm>
          <a:prstGeom prst="rect">
            <a:avLst/>
          </a:prstGeom>
          <a:noFill/>
        </p:spPr>
        <p:txBody>
          <a:bodyPr wrap="square" rtlCol="1">
            <a:spAutoFit/>
          </a:bodyPr>
          <a:lstStyle/>
          <a:p>
            <a:pPr marL="342900" indent="-342900">
              <a:buFont typeface="+mj-lt"/>
              <a:buAutoNum type="alphaUcPeriod" startAt="2"/>
            </a:pPr>
            <a:r>
              <a:rPr lang="en-US" sz="2800" b="1" dirty="0">
                <a:latin typeface="Arial Rounded MT Bold" panose="020F0704030504030204" pitchFamily="34" charset="0"/>
              </a:rPr>
              <a:t>Mechanical or obstructive lesions :</a:t>
            </a:r>
            <a:endParaRPr lang="ar-JO" sz="2800" b="1" dirty="0">
              <a:latin typeface="Arial Rounded MT Bold" panose="020F0704030504030204" pitchFamily="34" charset="0"/>
            </a:endParaRPr>
          </a:p>
        </p:txBody>
      </p:sp>
      <p:sp>
        <p:nvSpPr>
          <p:cNvPr id="9" name="TextBox 8"/>
          <p:cNvSpPr txBox="1"/>
          <p:nvPr/>
        </p:nvSpPr>
        <p:spPr>
          <a:xfrm>
            <a:off x="2735127" y="4696633"/>
            <a:ext cx="7155848" cy="1631216"/>
          </a:xfrm>
          <a:prstGeom prst="rect">
            <a:avLst/>
          </a:prstGeom>
          <a:noFill/>
        </p:spPr>
        <p:txBody>
          <a:bodyPr wrap="square" rtlCol="1">
            <a:spAutoFit/>
          </a:bodyPr>
          <a:lstStyle/>
          <a:p>
            <a:pPr marL="285750" indent="-285750">
              <a:buFont typeface="Arial" panose="020B0604020202020204" pitchFamily="34" charset="0"/>
              <a:buChar char="•"/>
            </a:pPr>
            <a:r>
              <a:rPr lang="en-US" sz="2000" dirty="0"/>
              <a:t>Inflammatory(pharyngitis , abscess)</a:t>
            </a:r>
          </a:p>
          <a:p>
            <a:pPr marL="285750" indent="-285750">
              <a:buFont typeface="Arial" panose="020B0604020202020204" pitchFamily="34" charset="0"/>
              <a:buChar char="•"/>
            </a:pPr>
            <a:r>
              <a:rPr lang="en-US" sz="2000" dirty="0"/>
              <a:t>Neoplastic</a:t>
            </a:r>
          </a:p>
          <a:p>
            <a:pPr marL="285750" indent="-285750">
              <a:buFont typeface="Arial" panose="020B0604020202020204" pitchFamily="34" charset="0"/>
              <a:buChar char="•"/>
            </a:pPr>
            <a:r>
              <a:rPr lang="en-US" sz="2000" dirty="0"/>
              <a:t>Plummer-</a:t>
            </a:r>
            <a:r>
              <a:rPr lang="en-US" sz="2000" dirty="0" err="1"/>
              <a:t>vinson</a:t>
            </a:r>
            <a:r>
              <a:rPr lang="en-US" sz="2000" dirty="0"/>
              <a:t> syndrome </a:t>
            </a:r>
          </a:p>
          <a:p>
            <a:pPr marL="285750" indent="-285750">
              <a:buFont typeface="Arial" panose="020B0604020202020204" pitchFamily="34" charset="0"/>
              <a:buChar char="•"/>
            </a:pPr>
            <a:r>
              <a:rPr lang="en-US" sz="2000" dirty="0"/>
              <a:t>Extrinsic compression (goiter , cervical osteophytes)</a:t>
            </a:r>
          </a:p>
          <a:p>
            <a:pPr marL="285750" indent="-285750">
              <a:buFont typeface="Arial" panose="020B0604020202020204" pitchFamily="34" charset="0"/>
              <a:buChar char="•"/>
            </a:pPr>
            <a:r>
              <a:rPr lang="en-US" sz="2000" dirty="0" err="1"/>
              <a:t>Diorder</a:t>
            </a:r>
            <a:r>
              <a:rPr lang="en-US" sz="2000" dirty="0"/>
              <a:t> of upper esophageal sphincter.</a:t>
            </a:r>
            <a:endParaRPr lang="ar-JO" sz="20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4603" y="0"/>
            <a:ext cx="3537397" cy="2383402"/>
          </a:xfrm>
          <a:prstGeom prst="rect">
            <a:avLst/>
          </a:prstGeom>
        </p:spPr>
      </p:pic>
    </p:spTree>
    <p:extLst>
      <p:ext uri="{BB962C8B-B14F-4D97-AF65-F5344CB8AC3E}">
        <p14:creationId xmlns:p14="http://schemas.microsoft.com/office/powerpoint/2010/main" val="1635351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88372" y="636989"/>
            <a:ext cx="8911687" cy="1280890"/>
          </a:xfrm>
        </p:spPr>
        <p:txBody>
          <a:bodyPr>
            <a:normAutofit/>
          </a:bodyPr>
          <a:lstStyle/>
          <a:p>
            <a:r>
              <a:rPr lang="en-US" sz="5400" b="1" dirty="0">
                <a:solidFill>
                  <a:schemeClr val="tx2"/>
                </a:solidFill>
              </a:rPr>
              <a:t>Management </a:t>
            </a:r>
          </a:p>
        </p:txBody>
      </p:sp>
      <p:sp>
        <p:nvSpPr>
          <p:cNvPr id="3" name="عنصر نائب للمحتوى 2"/>
          <p:cNvSpPr>
            <a:spLocks noGrp="1"/>
          </p:cNvSpPr>
          <p:nvPr>
            <p:ph idx="1"/>
          </p:nvPr>
        </p:nvSpPr>
        <p:spPr>
          <a:xfrm>
            <a:off x="1833071" y="1605566"/>
            <a:ext cx="8915400" cy="3777622"/>
          </a:xfrm>
        </p:spPr>
        <p:txBody>
          <a:bodyPr>
            <a:noAutofit/>
          </a:bodyPr>
          <a:lstStyle/>
          <a:p>
            <a:pPr marL="0" indent="0" algn="l">
              <a:lnSpc>
                <a:spcPct val="150000"/>
              </a:lnSpc>
              <a:buNone/>
            </a:pPr>
            <a:r>
              <a:rPr lang="en-US" sz="3200" dirty="0">
                <a:solidFill>
                  <a:schemeClr val="tx1">
                    <a:lumMod val="95000"/>
                    <a:lumOff val="5000"/>
                  </a:schemeClr>
                </a:solidFill>
                <a:latin typeface="Cambria" panose="02040503050406030204" pitchFamily="18" charset="0"/>
                <a:ea typeface="Cambria" panose="02040503050406030204" pitchFamily="18" charset="0"/>
              </a:rPr>
              <a:t>Treatment is aimed at reducing the diameter of ring  through esophageal dilation French mercury bougie or balloon </a:t>
            </a:r>
          </a:p>
          <a:p>
            <a:pPr marL="0" indent="0" algn="l">
              <a:lnSpc>
                <a:spcPct val="150000"/>
              </a:lnSpc>
              <a:buNone/>
            </a:pPr>
            <a:r>
              <a:rPr lang="en-US" sz="3200" dirty="0">
                <a:solidFill>
                  <a:schemeClr val="tx1">
                    <a:lumMod val="95000"/>
                    <a:lumOff val="5000"/>
                  </a:schemeClr>
                </a:solidFill>
                <a:latin typeface="Cambria" panose="02040503050406030204" pitchFamily="18" charset="0"/>
                <a:ea typeface="Cambria" panose="02040503050406030204" pitchFamily="18" charset="0"/>
              </a:rPr>
              <a:t> no specific drug therapy exists for schatzki ring, but if reflux disease is  suspected we give proton pump inhibitor </a:t>
            </a:r>
          </a:p>
        </p:txBody>
      </p:sp>
    </p:spTree>
    <p:extLst>
      <p:ext uri="{BB962C8B-B14F-4D97-AF65-F5344CB8AC3E}">
        <p14:creationId xmlns:p14="http://schemas.microsoft.com/office/powerpoint/2010/main" val="2615178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86178" y="785861"/>
            <a:ext cx="8911687" cy="1280890"/>
          </a:xfrm>
        </p:spPr>
        <p:txBody>
          <a:bodyPr>
            <a:normAutofit/>
          </a:bodyPr>
          <a:lstStyle/>
          <a:p>
            <a:r>
              <a:rPr lang="en-US" sz="4400" b="1" dirty="0">
                <a:solidFill>
                  <a:schemeClr val="tx2"/>
                </a:solidFill>
                <a:latin typeface="Cambria" panose="02040503050406030204" pitchFamily="18" charset="0"/>
                <a:ea typeface="Cambria" panose="02040503050406030204" pitchFamily="18" charset="0"/>
              </a:rPr>
              <a:t>Zenker diverticulum</a:t>
            </a:r>
          </a:p>
        </p:txBody>
      </p:sp>
      <p:sp>
        <p:nvSpPr>
          <p:cNvPr id="3" name="عنصر نائب للمحتوى 2"/>
          <p:cNvSpPr>
            <a:spLocks noGrp="1"/>
          </p:cNvSpPr>
          <p:nvPr>
            <p:ph idx="1"/>
          </p:nvPr>
        </p:nvSpPr>
        <p:spPr>
          <a:xfrm>
            <a:off x="1080498" y="2172677"/>
            <a:ext cx="7133471" cy="3671696"/>
          </a:xfrm>
        </p:spPr>
        <p:txBody>
          <a:bodyPr>
            <a:noAutofit/>
          </a:bodyPr>
          <a:lstStyle/>
          <a:p>
            <a:pPr marL="0" indent="0" algn="l">
              <a:lnSpc>
                <a:spcPct val="150000"/>
              </a:lnSpc>
              <a:buNone/>
            </a:pPr>
            <a:r>
              <a:rPr lang="en-US" sz="2800" dirty="0">
                <a:solidFill>
                  <a:schemeClr val="tx1">
                    <a:lumMod val="95000"/>
                    <a:lumOff val="5000"/>
                  </a:schemeClr>
                </a:solidFill>
                <a:latin typeface="Cambria" panose="02040503050406030204" pitchFamily="18" charset="0"/>
                <a:ea typeface="Cambria" panose="02040503050406030204" pitchFamily="18" charset="0"/>
              </a:rPr>
              <a:t>Zenker diverticulum, a pulsion diverticulum of the hypopharynx, is a rare lesion that occurs in elderly populations. The condition results in a classic presentation of symptoms, with complications that include aspiration and pneumonia</a:t>
            </a:r>
          </a:p>
        </p:txBody>
      </p:sp>
      <p:pic>
        <p:nvPicPr>
          <p:cNvPr id="4" name="Picture 2"/>
          <p:cNvPicPr>
            <a:picLocks noChangeAspect="1" noChangeArrowheads="1"/>
          </p:cNvPicPr>
          <p:nvPr/>
        </p:nvPicPr>
        <p:blipFill>
          <a:blip r:embed="rId2"/>
          <a:srcRect/>
          <a:stretch>
            <a:fillRect/>
          </a:stretch>
        </p:blipFill>
        <p:spPr bwMode="auto">
          <a:xfrm>
            <a:off x="8446655" y="973122"/>
            <a:ext cx="3454400" cy="5736386"/>
          </a:xfrm>
          <a:prstGeom prst="rect">
            <a:avLst/>
          </a:prstGeom>
          <a:noFill/>
          <a:ln w="9525">
            <a:noFill/>
            <a:miter lim="800000"/>
            <a:headEnd/>
            <a:tailEnd/>
          </a:ln>
          <a:effectLst/>
        </p:spPr>
      </p:pic>
    </p:spTree>
    <p:extLst>
      <p:ext uri="{BB962C8B-B14F-4D97-AF65-F5344CB8AC3E}">
        <p14:creationId xmlns:p14="http://schemas.microsoft.com/office/powerpoint/2010/main" val="491214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88149" y="714262"/>
            <a:ext cx="8911687" cy="1280890"/>
          </a:xfrm>
        </p:spPr>
        <p:txBody>
          <a:bodyPr>
            <a:normAutofit/>
          </a:bodyPr>
          <a:lstStyle/>
          <a:p>
            <a:r>
              <a:rPr lang="en-US" sz="4800" b="1" dirty="0">
                <a:solidFill>
                  <a:schemeClr val="tx2"/>
                </a:solidFill>
              </a:rPr>
              <a:t>The pathophysiology </a:t>
            </a:r>
          </a:p>
        </p:txBody>
      </p:sp>
      <p:sp>
        <p:nvSpPr>
          <p:cNvPr id="3" name="عنصر نائب للمحتوى 2"/>
          <p:cNvSpPr>
            <a:spLocks noGrp="1"/>
          </p:cNvSpPr>
          <p:nvPr>
            <p:ph idx="1"/>
          </p:nvPr>
        </p:nvSpPr>
        <p:spPr>
          <a:xfrm>
            <a:off x="978794" y="1634543"/>
            <a:ext cx="11037195" cy="4251101"/>
          </a:xfrm>
        </p:spPr>
        <p:txBody>
          <a:bodyPr>
            <a:noAutofit/>
          </a:bodyPr>
          <a:lstStyle/>
          <a:p>
            <a:endParaRPr lang="en-US" sz="2400" dirty="0"/>
          </a:p>
          <a:p>
            <a:pPr marL="0" indent="0" algn="l">
              <a:lnSpc>
                <a:spcPct val="150000"/>
              </a:lnSpc>
              <a:buNone/>
            </a:pPr>
            <a:r>
              <a:rPr lang="en-US" sz="2400" dirty="0">
                <a:solidFill>
                  <a:schemeClr val="tx1">
                    <a:lumMod val="95000"/>
                    <a:lumOff val="5000"/>
                  </a:schemeClr>
                </a:solidFill>
                <a:latin typeface="Cambria" panose="02040503050406030204" pitchFamily="18" charset="0"/>
                <a:ea typeface="Cambria" panose="02040503050406030204" pitchFamily="18" charset="0"/>
              </a:rPr>
              <a:t>The pathologic process in Zenker diverticulum involves herniation of the esophageal mucosa posteriorly between the cricopharyngeal (CP) muscle and the inferior pharyngeal constrictor muscles. </a:t>
            </a:r>
          </a:p>
          <a:p>
            <a:pPr marL="0" indent="0" algn="l">
              <a:lnSpc>
                <a:spcPct val="150000"/>
              </a:lnSpc>
              <a:buNone/>
            </a:pPr>
            <a:r>
              <a:rPr lang="en-US" sz="2400" dirty="0">
                <a:solidFill>
                  <a:schemeClr val="tx1">
                    <a:lumMod val="95000"/>
                    <a:lumOff val="5000"/>
                  </a:schemeClr>
                </a:solidFill>
                <a:latin typeface="Cambria" panose="02040503050406030204" pitchFamily="18" charset="0"/>
                <a:ea typeface="Cambria" panose="02040503050406030204" pitchFamily="18" charset="0"/>
              </a:rPr>
              <a:t>Therefore, by strict definition, a Zenker diverticulum is a false diverticulum.</a:t>
            </a:r>
          </a:p>
          <a:p>
            <a:pPr marL="0" indent="0" algn="l">
              <a:buNone/>
            </a:pPr>
            <a:r>
              <a:rPr lang="en-US" sz="2400" dirty="0">
                <a:solidFill>
                  <a:schemeClr val="tx1">
                    <a:lumMod val="95000"/>
                    <a:lumOff val="5000"/>
                  </a:schemeClr>
                </a:solidFill>
                <a:latin typeface="Cambria" panose="02040503050406030204" pitchFamily="18" charset="0"/>
                <a:ea typeface="Cambria" panose="02040503050406030204" pitchFamily="18" charset="0"/>
              </a:rPr>
              <a:t> The retention of food elements and secretions within the lesion’s pouch frequently leads to halitosis, regurgitation, aspiration, and </a:t>
            </a:r>
            <a:r>
              <a:rPr lang="en-US" sz="2400" dirty="0" err="1">
                <a:solidFill>
                  <a:schemeClr val="tx1">
                    <a:lumMod val="95000"/>
                    <a:lumOff val="5000"/>
                  </a:schemeClr>
                </a:solidFill>
                <a:latin typeface="Cambria" panose="02040503050406030204" pitchFamily="18" charset="0"/>
                <a:ea typeface="Cambria" panose="02040503050406030204" pitchFamily="18" charset="0"/>
              </a:rPr>
              <a:t>dysphagia</a:t>
            </a:r>
            <a:r>
              <a:rPr lang="en-US" sz="2400" dirty="0">
                <a:solidFill>
                  <a:schemeClr val="tx1">
                    <a:lumMod val="95000"/>
                    <a:lumOff val="5000"/>
                  </a:schemeClr>
                </a:solidFill>
                <a:latin typeface="Cambria" panose="02040503050406030204" pitchFamily="18" charset="0"/>
                <a:ea typeface="Cambria" panose="02040503050406030204" pitchFamily="18" charset="0"/>
              </a:rPr>
              <a:t> in patients.</a:t>
            </a:r>
          </a:p>
        </p:txBody>
      </p:sp>
    </p:spTree>
    <p:extLst>
      <p:ext uri="{BB962C8B-B14F-4D97-AF65-F5344CB8AC3E}">
        <p14:creationId xmlns:p14="http://schemas.microsoft.com/office/powerpoint/2010/main" val="36097009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55798" y="662747"/>
            <a:ext cx="8911687" cy="1280890"/>
          </a:xfrm>
        </p:spPr>
        <p:txBody>
          <a:bodyPr>
            <a:normAutofit/>
          </a:bodyPr>
          <a:lstStyle/>
          <a:p>
            <a:r>
              <a:rPr lang="en-US" sz="5400" b="1" dirty="0">
                <a:solidFill>
                  <a:schemeClr val="tx2"/>
                </a:solidFill>
              </a:rPr>
              <a:t>Diagnosis </a:t>
            </a:r>
          </a:p>
        </p:txBody>
      </p:sp>
      <p:sp>
        <p:nvSpPr>
          <p:cNvPr id="3" name="عنصر نائب للمحتوى 2"/>
          <p:cNvSpPr>
            <a:spLocks noGrp="1"/>
          </p:cNvSpPr>
          <p:nvPr>
            <p:ph idx="1"/>
          </p:nvPr>
        </p:nvSpPr>
        <p:spPr>
          <a:xfrm>
            <a:off x="1284813" y="2153635"/>
            <a:ext cx="7702182" cy="3777622"/>
          </a:xfrm>
        </p:spPr>
        <p:txBody>
          <a:bodyPr>
            <a:normAutofit/>
          </a:bodyPr>
          <a:lstStyle/>
          <a:p>
            <a:pPr marL="0" indent="0" algn="l">
              <a:buNone/>
            </a:pPr>
            <a:r>
              <a:rPr lang="en-US" sz="2800" dirty="0">
                <a:solidFill>
                  <a:schemeClr val="tx1">
                    <a:lumMod val="95000"/>
                    <a:lumOff val="5000"/>
                  </a:schemeClr>
                </a:solidFill>
                <a:latin typeface="Cambria" panose="02040503050406030204" pitchFamily="18" charset="0"/>
                <a:ea typeface="Cambria" panose="02040503050406030204" pitchFamily="18" charset="0"/>
              </a:rPr>
              <a:t>The criterion standard of confirmatory evaluations is the barium swallow with video fluoroscopy. </a:t>
            </a:r>
          </a:p>
          <a:p>
            <a:pPr marL="0" indent="0" algn="l">
              <a:buNone/>
            </a:pPr>
            <a:endParaRPr lang="en-US" sz="2800" dirty="0">
              <a:solidFill>
                <a:schemeClr val="tx1">
                  <a:lumMod val="95000"/>
                  <a:lumOff val="5000"/>
                </a:schemeClr>
              </a:solidFill>
              <a:latin typeface="Cambria" panose="02040503050406030204" pitchFamily="18" charset="0"/>
              <a:ea typeface="Cambria" panose="02040503050406030204" pitchFamily="18" charset="0"/>
            </a:endParaRPr>
          </a:p>
          <a:p>
            <a:pPr marL="0" indent="0" algn="l">
              <a:buNone/>
            </a:pPr>
            <a:r>
              <a:rPr lang="en-US" sz="2800" dirty="0">
                <a:solidFill>
                  <a:schemeClr val="tx1">
                    <a:lumMod val="95000"/>
                    <a:lumOff val="5000"/>
                  </a:schemeClr>
                </a:solidFill>
                <a:latin typeface="Cambria" panose="02040503050406030204" pitchFamily="18" charset="0"/>
                <a:ea typeface="Cambria" panose="02040503050406030204" pitchFamily="18" charset="0"/>
              </a:rPr>
              <a:t>This study provides information about the size, location, and character of the mucosal lining of the Zenker diverticulum, </a:t>
            </a:r>
          </a:p>
        </p:txBody>
      </p:sp>
      <p:pic>
        <p:nvPicPr>
          <p:cNvPr id="4" name="Picture 2"/>
          <p:cNvPicPr>
            <a:picLocks noChangeAspect="1" noChangeArrowheads="1"/>
          </p:cNvPicPr>
          <p:nvPr/>
        </p:nvPicPr>
        <p:blipFill>
          <a:blip r:embed="rId2"/>
          <a:stretch>
            <a:fillRect/>
          </a:stretch>
        </p:blipFill>
        <p:spPr bwMode="auto">
          <a:xfrm>
            <a:off x="8640954" y="1490344"/>
            <a:ext cx="3254062" cy="4914363"/>
          </a:xfrm>
          <a:prstGeom prst="rect">
            <a:avLst/>
          </a:prstGeom>
          <a:noFill/>
          <a:ln w="9525">
            <a:noFill/>
            <a:miter lim="800000"/>
            <a:headEnd/>
            <a:tailEnd/>
          </a:ln>
          <a:effectLst/>
        </p:spPr>
      </p:pic>
    </p:spTree>
    <p:extLst>
      <p:ext uri="{BB962C8B-B14F-4D97-AF65-F5344CB8AC3E}">
        <p14:creationId xmlns:p14="http://schemas.microsoft.com/office/powerpoint/2010/main" val="13526353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15680" y="624110"/>
            <a:ext cx="8911687" cy="1280890"/>
          </a:xfrm>
        </p:spPr>
        <p:txBody>
          <a:bodyPr>
            <a:normAutofit/>
          </a:bodyPr>
          <a:lstStyle/>
          <a:p>
            <a:r>
              <a:rPr lang="en-US" sz="5400" b="1" dirty="0">
                <a:solidFill>
                  <a:schemeClr val="tx2"/>
                </a:solidFill>
              </a:rPr>
              <a:t>Surgical intervention </a:t>
            </a:r>
          </a:p>
        </p:txBody>
      </p:sp>
      <p:sp>
        <p:nvSpPr>
          <p:cNvPr id="3" name="عنصر نائب للمحتوى 2"/>
          <p:cNvSpPr>
            <a:spLocks noGrp="1"/>
          </p:cNvSpPr>
          <p:nvPr>
            <p:ph idx="1"/>
          </p:nvPr>
        </p:nvSpPr>
        <p:spPr>
          <a:xfrm>
            <a:off x="2202845" y="1682840"/>
            <a:ext cx="8915400" cy="4551050"/>
          </a:xfrm>
        </p:spPr>
        <p:txBody>
          <a:bodyPr>
            <a:normAutofit fontScale="92500"/>
          </a:bodyPr>
          <a:lstStyle/>
          <a:p>
            <a:endParaRPr lang="en-US" dirty="0"/>
          </a:p>
          <a:p>
            <a:pPr marL="0" indent="0" algn="l" rtl="0">
              <a:lnSpc>
                <a:spcPct val="150000"/>
              </a:lnSpc>
              <a:buNone/>
            </a:pPr>
            <a:r>
              <a:rPr lang="en-US" sz="2800" dirty="0">
                <a:solidFill>
                  <a:schemeClr val="tx1">
                    <a:lumMod val="95000"/>
                    <a:lumOff val="5000"/>
                  </a:schemeClr>
                </a:solidFill>
                <a:latin typeface="Cambria" panose="02040503050406030204" pitchFamily="18" charset="0"/>
                <a:ea typeface="Cambria" panose="02040503050406030204" pitchFamily="18" charset="0"/>
              </a:rPr>
              <a:t>Zenker diverticula require intervention only if they produce symptoms. In general, small (</a:t>
            </a:r>
            <a:r>
              <a:rPr lang="en-US" sz="2800" dirty="0" err="1">
                <a:solidFill>
                  <a:schemeClr val="tx1">
                    <a:lumMod val="95000"/>
                    <a:lumOff val="5000"/>
                  </a:schemeClr>
                </a:solidFill>
                <a:latin typeface="Cambria" panose="02040503050406030204" pitchFamily="18" charset="0"/>
                <a:ea typeface="Cambria" panose="02040503050406030204" pitchFamily="18" charset="0"/>
              </a:rPr>
              <a:t>ie</a:t>
            </a:r>
            <a:r>
              <a:rPr lang="en-US" sz="2800" dirty="0">
                <a:solidFill>
                  <a:schemeClr val="tx1">
                    <a:lumMod val="95000"/>
                    <a:lumOff val="5000"/>
                  </a:schemeClr>
                </a:solidFill>
                <a:latin typeface="Cambria" panose="02040503050406030204" pitchFamily="18" charset="0"/>
                <a:ea typeface="Cambria" panose="02040503050406030204" pitchFamily="18" charset="0"/>
              </a:rPr>
              <a:t>, &lt; 2 cm) lesions found incidentally require no intervention. However, some surgeons contend that because these lesions are likely to become larger with time, intervention ought to be considered in younger, healthier, asymptomatic patients with Zenker diverticula.</a:t>
            </a:r>
          </a:p>
        </p:txBody>
      </p:sp>
    </p:spTree>
    <p:extLst>
      <p:ext uri="{BB962C8B-B14F-4D97-AF65-F5344CB8AC3E}">
        <p14:creationId xmlns:p14="http://schemas.microsoft.com/office/powerpoint/2010/main" val="1727210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14888" y="2095182"/>
            <a:ext cx="9761628" cy="4305837"/>
          </a:xfrm>
        </p:spPr>
        <p:txBody>
          <a:bodyPr>
            <a:normAutofit/>
          </a:bodyPr>
          <a:lstStyle/>
          <a:p>
            <a:pPr algn="l" rtl="0">
              <a:lnSpc>
                <a:spcPct val="150000"/>
              </a:lnSpc>
            </a:pPr>
            <a:r>
              <a:rPr lang="en-US" sz="2400" dirty="0">
                <a:solidFill>
                  <a:schemeClr val="tx1">
                    <a:lumMod val="95000"/>
                    <a:lumOff val="5000"/>
                  </a:schemeClr>
                </a:solidFill>
                <a:latin typeface="Cambria" panose="02040503050406030204" pitchFamily="18" charset="0"/>
                <a:ea typeface="Cambria" panose="02040503050406030204" pitchFamily="18" charset="0"/>
              </a:rPr>
              <a:t>Small lesions are satisfactorily treated with a </a:t>
            </a:r>
            <a:r>
              <a:rPr lang="en-US" sz="2400" dirty="0" err="1">
                <a:solidFill>
                  <a:schemeClr val="tx1">
                    <a:lumMod val="95000"/>
                    <a:lumOff val="5000"/>
                  </a:schemeClr>
                </a:solidFill>
                <a:latin typeface="Cambria" panose="02040503050406030204" pitchFamily="18" charset="0"/>
                <a:ea typeface="Cambria" panose="02040503050406030204" pitchFamily="18" charset="0"/>
              </a:rPr>
              <a:t>cricopharyngeus</a:t>
            </a:r>
            <a:r>
              <a:rPr lang="en-US" sz="2400" dirty="0">
                <a:solidFill>
                  <a:schemeClr val="tx1">
                    <a:lumMod val="95000"/>
                    <a:lumOff val="5000"/>
                  </a:schemeClr>
                </a:solidFill>
                <a:latin typeface="Cambria" panose="02040503050406030204" pitchFamily="18" charset="0"/>
                <a:ea typeface="Cambria" panose="02040503050406030204" pitchFamily="18" charset="0"/>
              </a:rPr>
              <a:t> (CP) myotomy</a:t>
            </a:r>
          </a:p>
          <a:p>
            <a:pPr algn="l" rtl="0">
              <a:lnSpc>
                <a:spcPct val="150000"/>
              </a:lnSpc>
            </a:pPr>
            <a:r>
              <a:rPr lang="en-US" sz="2400" dirty="0">
                <a:solidFill>
                  <a:schemeClr val="tx1">
                    <a:lumMod val="95000"/>
                    <a:lumOff val="5000"/>
                  </a:schemeClr>
                </a:solidFill>
                <a:latin typeface="Cambria" panose="02040503050406030204" pitchFamily="18" charset="0"/>
                <a:ea typeface="Cambria" panose="02040503050406030204" pitchFamily="18" charset="0"/>
              </a:rPr>
              <a:t> Intermediate and large diverticula (i.e., 2-6 cm) are best managed with open diverticulectomy with CP myotomy</a:t>
            </a:r>
          </a:p>
          <a:p>
            <a:pPr algn="l" rtl="0">
              <a:lnSpc>
                <a:spcPct val="150000"/>
              </a:lnSpc>
            </a:pPr>
            <a:r>
              <a:rPr lang="en-US" sz="2400" dirty="0">
                <a:solidFill>
                  <a:schemeClr val="tx1">
                    <a:lumMod val="95000"/>
                    <a:lumOff val="5000"/>
                  </a:schemeClr>
                </a:solidFill>
                <a:latin typeface="Cambria" panose="02040503050406030204" pitchFamily="18" charset="0"/>
                <a:ea typeface="Cambria" panose="02040503050406030204" pitchFamily="18" charset="0"/>
              </a:rPr>
              <a:t> Very large diverticula (i.e., &gt;6 cm) are best managed with excision with CP myotomy or a diverticulopexy with CP myotomy</a:t>
            </a:r>
          </a:p>
        </p:txBody>
      </p:sp>
      <p:sp>
        <p:nvSpPr>
          <p:cNvPr id="4" name="Rectangle 3"/>
          <p:cNvSpPr/>
          <p:nvPr/>
        </p:nvSpPr>
        <p:spPr>
          <a:xfrm>
            <a:off x="2141457" y="617043"/>
            <a:ext cx="6766596" cy="923330"/>
          </a:xfrm>
          <a:prstGeom prst="rect">
            <a:avLst/>
          </a:prstGeom>
        </p:spPr>
        <p:txBody>
          <a:bodyPr wrap="none">
            <a:spAutoFit/>
          </a:bodyPr>
          <a:lstStyle/>
          <a:p>
            <a:r>
              <a:rPr lang="en-US" sz="5400" b="1" dirty="0">
                <a:solidFill>
                  <a:schemeClr val="tx2"/>
                </a:solidFill>
              </a:rPr>
              <a:t>Esophageal cancer</a:t>
            </a:r>
            <a:endParaRPr lang="ar-JO" sz="5400" b="1" dirty="0">
              <a:solidFill>
                <a:schemeClr val="tx2"/>
              </a:solidFill>
            </a:endParaRPr>
          </a:p>
        </p:txBody>
      </p:sp>
    </p:spTree>
    <p:extLst>
      <p:ext uri="{BB962C8B-B14F-4D97-AF65-F5344CB8AC3E}">
        <p14:creationId xmlns:p14="http://schemas.microsoft.com/office/powerpoint/2010/main" val="1094612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033988" y="2123804"/>
            <a:ext cx="8915400" cy="4550533"/>
          </a:xfrm>
        </p:spPr>
        <p:txBody>
          <a:bodyPr>
            <a:normAutofit/>
          </a:bodyPr>
          <a:lstStyle/>
          <a:p>
            <a:pPr algn="l" rtl="0"/>
            <a:r>
              <a:rPr lang="en-US" sz="2800" dirty="0">
                <a:solidFill>
                  <a:schemeClr val="tx1">
                    <a:lumMod val="95000"/>
                    <a:lumOff val="5000"/>
                  </a:schemeClr>
                </a:solidFill>
                <a:latin typeface="Cambria" panose="02040503050406030204" pitchFamily="18" charset="0"/>
                <a:ea typeface="Cambria" panose="02040503050406030204" pitchFamily="18" charset="0"/>
              </a:rPr>
              <a:t>Cancer of the esophagus is the </a:t>
            </a:r>
            <a:r>
              <a:rPr lang="en-US" sz="2800" b="1" dirty="0">
                <a:solidFill>
                  <a:schemeClr val="tx1">
                    <a:lumMod val="95000"/>
                    <a:lumOff val="5000"/>
                  </a:schemeClr>
                </a:solidFill>
                <a:latin typeface="Cambria" panose="02040503050406030204" pitchFamily="18" charset="0"/>
                <a:ea typeface="Cambria" panose="02040503050406030204" pitchFamily="18" charset="0"/>
              </a:rPr>
              <a:t>sixth</a:t>
            </a:r>
            <a:r>
              <a:rPr lang="en-US" sz="2800" dirty="0">
                <a:solidFill>
                  <a:schemeClr val="tx1">
                    <a:lumMod val="95000"/>
                    <a:lumOff val="5000"/>
                  </a:schemeClr>
                </a:solidFill>
                <a:latin typeface="Cambria" panose="02040503050406030204" pitchFamily="18" charset="0"/>
                <a:ea typeface="Cambria" panose="02040503050406030204" pitchFamily="18" charset="0"/>
              </a:rPr>
              <a:t> most common cancer in the world. In general, it is a disease of </a:t>
            </a:r>
            <a:r>
              <a:rPr lang="en-US" sz="2800" b="1" dirty="0">
                <a:solidFill>
                  <a:schemeClr val="tx1">
                    <a:lumMod val="95000"/>
                    <a:lumOff val="5000"/>
                  </a:schemeClr>
                </a:solidFill>
                <a:latin typeface="Cambria" panose="02040503050406030204" pitchFamily="18" charset="0"/>
                <a:ea typeface="Cambria" panose="02040503050406030204" pitchFamily="18" charset="0"/>
              </a:rPr>
              <a:t>mid to late adulthood, with</a:t>
            </a:r>
            <a:r>
              <a:rPr lang="en-US" sz="2800" dirty="0">
                <a:solidFill>
                  <a:schemeClr val="tx1">
                    <a:lumMod val="95000"/>
                    <a:lumOff val="5000"/>
                  </a:schemeClr>
                </a:solidFill>
                <a:latin typeface="Cambria" panose="02040503050406030204" pitchFamily="18" charset="0"/>
                <a:ea typeface="Cambria" panose="02040503050406030204" pitchFamily="18" charset="0"/>
              </a:rPr>
              <a:t> a poor survival rate. Only 5–10% of those diagnosed will survive for 5 years</a:t>
            </a:r>
          </a:p>
          <a:p>
            <a:pPr algn="l" rtl="0"/>
            <a:endParaRPr lang="en-US" sz="2800" dirty="0">
              <a:solidFill>
                <a:schemeClr val="tx1">
                  <a:lumMod val="95000"/>
                  <a:lumOff val="5000"/>
                </a:schemeClr>
              </a:solidFill>
              <a:latin typeface="Cambria" panose="02040503050406030204" pitchFamily="18" charset="0"/>
              <a:ea typeface="Cambria" panose="02040503050406030204" pitchFamily="18" charset="0"/>
            </a:endParaRPr>
          </a:p>
          <a:p>
            <a:pPr algn="l" rtl="0"/>
            <a:r>
              <a:rPr lang="en-US" sz="2800" dirty="0">
                <a:solidFill>
                  <a:schemeClr val="tx1">
                    <a:lumMod val="95000"/>
                    <a:lumOff val="5000"/>
                  </a:schemeClr>
                </a:solidFill>
                <a:latin typeface="Cambria" panose="02040503050406030204" pitchFamily="18" charset="0"/>
                <a:ea typeface="Cambria" panose="02040503050406030204" pitchFamily="18" charset="0"/>
              </a:rPr>
              <a:t>Squamous  cell carcinoma accounts for the majority of esophageal carcinomas worldwide. Which has smoking and alcohols consumption as a risk factors</a:t>
            </a:r>
          </a:p>
          <a:p>
            <a:pPr algn="l" rtl="0"/>
            <a:endParaRPr lang="en-US" dirty="0"/>
          </a:p>
          <a:p>
            <a:pPr algn="l" rtl="0"/>
            <a:endParaRPr lang="ar-SA" dirty="0"/>
          </a:p>
          <a:p>
            <a:pPr algn="l" rtl="0"/>
            <a:endParaRPr lang="en-US" dirty="0"/>
          </a:p>
        </p:txBody>
      </p:sp>
      <p:sp>
        <p:nvSpPr>
          <p:cNvPr id="5" name="Rectangle 4">
            <a:extLst>
              <a:ext uri="{FF2B5EF4-FFF2-40B4-BE49-F238E27FC236}">
                <a16:creationId xmlns:a16="http://schemas.microsoft.com/office/drawing/2014/main" id="{8DA00D44-C4FD-4508-AD18-E70642651C7F}"/>
              </a:ext>
            </a:extLst>
          </p:cNvPr>
          <p:cNvSpPr/>
          <p:nvPr/>
        </p:nvSpPr>
        <p:spPr>
          <a:xfrm>
            <a:off x="1821209" y="694317"/>
            <a:ext cx="4540514" cy="646331"/>
          </a:xfrm>
          <a:prstGeom prst="rect">
            <a:avLst/>
          </a:prstGeom>
        </p:spPr>
        <p:txBody>
          <a:bodyPr wrap="square">
            <a:spAutoFit/>
          </a:bodyPr>
          <a:lstStyle/>
          <a:p>
            <a:endParaRPr lang="ar-JO" sz="3600" b="1" dirty="0">
              <a:solidFill>
                <a:schemeClr val="tx1">
                  <a:lumMod val="95000"/>
                  <a:lumOff val="5000"/>
                </a:schemeClr>
              </a:solidFill>
            </a:endParaRPr>
          </a:p>
        </p:txBody>
      </p:sp>
      <p:sp>
        <p:nvSpPr>
          <p:cNvPr id="6" name="TextBox 5">
            <a:extLst>
              <a:ext uri="{FF2B5EF4-FFF2-40B4-BE49-F238E27FC236}">
                <a16:creationId xmlns:a16="http://schemas.microsoft.com/office/drawing/2014/main" id="{ABC97BB9-DEB8-4789-94F0-4EC473281D51}"/>
              </a:ext>
            </a:extLst>
          </p:cNvPr>
          <p:cNvSpPr txBox="1"/>
          <p:nvPr/>
        </p:nvSpPr>
        <p:spPr>
          <a:xfrm>
            <a:off x="1821208" y="601983"/>
            <a:ext cx="8336803"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2E5369"/>
                </a:solidFill>
                <a:effectLst/>
                <a:uLnTx/>
                <a:uFillTx/>
                <a:latin typeface="Century Gothic" panose="020B0502020202020204"/>
                <a:ea typeface="+mn-ea"/>
                <a:cs typeface="+mn-cs"/>
              </a:rPr>
              <a:t>Esophageal cancer</a:t>
            </a:r>
            <a:endParaRPr kumimoji="0" lang="ar-JO" sz="5400" b="1" i="0" u="none" strike="noStrike" kern="1200" cap="none" spc="0" normalizeH="0" baseline="0" noProof="0" dirty="0">
              <a:ln>
                <a:noFill/>
              </a:ln>
              <a:solidFill>
                <a:srgbClr val="2E5369"/>
              </a:solidFill>
              <a:effectLst/>
              <a:uLnTx/>
              <a:uFillTx/>
              <a:latin typeface="Century Gothic" panose="020B0502020202020204"/>
              <a:ea typeface="+mn-ea"/>
              <a:cs typeface="Tahoma" panose="020B0604030504040204" pitchFamily="34" charset="0"/>
            </a:endParaRPr>
          </a:p>
        </p:txBody>
      </p:sp>
    </p:spTree>
    <p:extLst>
      <p:ext uri="{BB962C8B-B14F-4D97-AF65-F5344CB8AC3E}">
        <p14:creationId xmlns:p14="http://schemas.microsoft.com/office/powerpoint/2010/main" val="21211395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20193" y="572594"/>
            <a:ext cx="8911687" cy="1280890"/>
          </a:xfrm>
        </p:spPr>
        <p:txBody>
          <a:bodyPr/>
          <a:lstStyle/>
          <a:p>
            <a:r>
              <a:rPr kumimoji="0" lang="en-US" sz="5400" b="1" i="0" u="none" strike="noStrike" kern="1200" cap="none" spc="0" normalizeH="0" baseline="0" noProof="0" dirty="0">
                <a:ln>
                  <a:noFill/>
                </a:ln>
                <a:solidFill>
                  <a:srgbClr val="2E5369"/>
                </a:solidFill>
                <a:effectLst/>
                <a:uLnTx/>
                <a:uFillTx/>
                <a:latin typeface="Century Gothic" panose="020B0502020202020204"/>
                <a:ea typeface="+mn-ea"/>
                <a:cs typeface="+mn-cs"/>
              </a:rPr>
              <a:t>Esophageal cancer</a:t>
            </a:r>
            <a:endParaRPr lang="en-US" dirty="0"/>
          </a:p>
        </p:txBody>
      </p:sp>
      <p:sp>
        <p:nvSpPr>
          <p:cNvPr id="3" name="عنصر نائب للمحتوى 2"/>
          <p:cNvSpPr>
            <a:spLocks noGrp="1"/>
          </p:cNvSpPr>
          <p:nvPr>
            <p:ph idx="1"/>
          </p:nvPr>
        </p:nvSpPr>
        <p:spPr>
          <a:xfrm>
            <a:off x="2268781" y="2071077"/>
            <a:ext cx="8915400" cy="3777622"/>
          </a:xfrm>
        </p:spPr>
        <p:txBody>
          <a:bodyPr/>
          <a:lstStyle/>
          <a:p>
            <a:endParaRPr lang="en-US" dirty="0"/>
          </a:p>
          <a:p>
            <a:pPr algn="l" rtl="0">
              <a:lnSpc>
                <a:spcPct val="200000"/>
              </a:lnSpc>
            </a:pPr>
            <a:r>
              <a:rPr lang="en-US" sz="2800" dirty="0">
                <a:solidFill>
                  <a:schemeClr val="tx1">
                    <a:lumMod val="95000"/>
                    <a:lumOff val="5000"/>
                  </a:schemeClr>
                </a:solidFill>
                <a:latin typeface="Cambria" panose="02040503050406030204" pitchFamily="18" charset="0"/>
                <a:ea typeface="Cambria" panose="02040503050406030204" pitchFamily="18" charset="0"/>
              </a:rPr>
              <a:t>there has been a steep increase in the incidence of esophageal adenocarcinoma, for which the most common predisposing factor is gastroesophageal reflux disease (GERD), Barrett esophagus, obesity</a:t>
            </a:r>
          </a:p>
        </p:txBody>
      </p:sp>
    </p:spTree>
    <p:extLst>
      <p:ext uri="{BB962C8B-B14F-4D97-AF65-F5344CB8AC3E}">
        <p14:creationId xmlns:p14="http://schemas.microsoft.com/office/powerpoint/2010/main" val="1668254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71708" y="727664"/>
            <a:ext cx="8911687" cy="1280890"/>
          </a:xfrm>
        </p:spPr>
        <p:txBody>
          <a:bodyPr>
            <a:normAutofit/>
          </a:bodyPr>
          <a:lstStyle/>
          <a:p>
            <a:r>
              <a:rPr lang="en-US" sz="6000" b="1" dirty="0">
                <a:solidFill>
                  <a:schemeClr val="tx2"/>
                </a:solidFill>
              </a:rPr>
              <a:t>Pathology </a:t>
            </a:r>
          </a:p>
        </p:txBody>
      </p:sp>
      <p:sp>
        <p:nvSpPr>
          <p:cNvPr id="3" name="عنصر نائب للمحتوى 2"/>
          <p:cNvSpPr>
            <a:spLocks noGrp="1"/>
          </p:cNvSpPr>
          <p:nvPr>
            <p:ph idx="1"/>
          </p:nvPr>
        </p:nvSpPr>
        <p:spPr>
          <a:xfrm>
            <a:off x="1969477" y="2008554"/>
            <a:ext cx="9784861" cy="4392246"/>
          </a:xfrm>
        </p:spPr>
        <p:txBody>
          <a:bodyPr>
            <a:normAutofit/>
          </a:bodyPr>
          <a:lstStyle/>
          <a:p>
            <a:pPr marL="0" indent="0">
              <a:buNone/>
            </a:pPr>
            <a:endParaRPr lang="en-US" dirty="0"/>
          </a:p>
          <a:p>
            <a:pPr algn="l" rtl="0"/>
            <a:r>
              <a:rPr lang="en-US" sz="2000" b="1" dirty="0">
                <a:solidFill>
                  <a:schemeClr val="tx1">
                    <a:lumMod val="85000"/>
                    <a:lumOff val="15000"/>
                  </a:schemeClr>
                </a:solidFill>
                <a:latin typeface="Cambria" panose="02040503050406030204" pitchFamily="18" charset="0"/>
                <a:ea typeface="Cambria" panose="02040503050406030204" pitchFamily="18" charset="0"/>
              </a:rPr>
              <a:t>1. Squamous cell carcinoma was previously the most common type of esophageal carcinoma. most frequently involves the middle third of the esophagus.</a:t>
            </a:r>
          </a:p>
          <a:p>
            <a:pPr algn="l" rtl="0"/>
            <a:r>
              <a:rPr lang="en-US" sz="2000" b="1" dirty="0">
                <a:solidFill>
                  <a:schemeClr val="tx1">
                    <a:lumMod val="85000"/>
                    <a:lumOff val="15000"/>
                  </a:schemeClr>
                </a:solidFill>
                <a:latin typeface="Cambria" panose="02040503050406030204" pitchFamily="18" charset="0"/>
                <a:ea typeface="Cambria" panose="02040503050406030204" pitchFamily="18" charset="0"/>
              </a:rPr>
              <a:t>2. Adenocarcinoma now constitutes the majority of malignant esophageal tumors and is the carcinoma with the greatest rate of increase in the United States. it typically exhibits extensive proximal and distal submucosal invasion. Adenocarcinoma most commonly involves the distal esophagus.</a:t>
            </a:r>
          </a:p>
          <a:p>
            <a:pPr algn="l" rtl="0"/>
            <a:r>
              <a:rPr lang="en-US" sz="2000" b="1" dirty="0">
                <a:solidFill>
                  <a:schemeClr val="tx1">
                    <a:lumMod val="85000"/>
                    <a:lumOff val="15000"/>
                  </a:schemeClr>
                </a:solidFill>
                <a:latin typeface="Cambria" panose="02040503050406030204" pitchFamily="18" charset="0"/>
                <a:ea typeface="Cambria" panose="02040503050406030204" pitchFamily="18" charset="0"/>
              </a:rPr>
              <a:t>3. Less common malignant esophageal tumors include small-cell carcinoma, melanoma, leiomyosarcoma, lymphoma, and esophageal involvement by metastatic cancer.</a:t>
            </a:r>
            <a:endParaRPr lang="ar-SA" sz="2000" b="1" dirty="0">
              <a:solidFill>
                <a:schemeClr val="tx1">
                  <a:lumMod val="85000"/>
                  <a:lumOff val="15000"/>
                </a:schemeClr>
              </a:solidFill>
              <a:latin typeface="Cambria" panose="02040503050406030204" pitchFamily="18" charset="0"/>
              <a:ea typeface="Cambria" panose="02040503050406030204" pitchFamily="18" charset="0"/>
            </a:endParaRPr>
          </a:p>
          <a:p>
            <a:pPr algn="l" rtl="0"/>
            <a:endParaRPr lang="en-US" dirty="0"/>
          </a:p>
        </p:txBody>
      </p:sp>
    </p:spTree>
    <p:extLst>
      <p:ext uri="{BB962C8B-B14F-4D97-AF65-F5344CB8AC3E}">
        <p14:creationId xmlns:p14="http://schemas.microsoft.com/office/powerpoint/2010/main" val="1730708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10651" y="304800"/>
            <a:ext cx="6589199" cy="1280890"/>
          </a:xfrm>
        </p:spPr>
        <p:txBody>
          <a:bodyPr>
            <a:normAutofit/>
          </a:bodyPr>
          <a:lstStyle/>
          <a:p>
            <a:r>
              <a:rPr lang="en-US" sz="5400" b="1" dirty="0">
                <a:solidFill>
                  <a:schemeClr val="tx2"/>
                </a:solidFill>
              </a:rPr>
              <a:t>Symptoms</a:t>
            </a:r>
          </a:p>
        </p:txBody>
      </p:sp>
      <p:sp>
        <p:nvSpPr>
          <p:cNvPr id="3" name="عنصر نائب للمحتوى 2"/>
          <p:cNvSpPr>
            <a:spLocks noGrp="1"/>
          </p:cNvSpPr>
          <p:nvPr>
            <p:ph idx="1"/>
          </p:nvPr>
        </p:nvSpPr>
        <p:spPr>
          <a:xfrm>
            <a:off x="2371452" y="1772426"/>
            <a:ext cx="8835810" cy="3777622"/>
          </a:xfrm>
        </p:spPr>
        <p:txBody>
          <a:bodyPr>
            <a:noAutofit/>
          </a:bodyPr>
          <a:lstStyle/>
          <a:p>
            <a:pPr algn="l" rtl="0"/>
            <a:r>
              <a:rPr lang="en-US" sz="1400" b="1" dirty="0">
                <a:solidFill>
                  <a:schemeClr val="tx1">
                    <a:lumMod val="85000"/>
                    <a:lumOff val="15000"/>
                  </a:schemeClr>
                </a:solidFill>
              </a:rPr>
              <a:t>Progressive dysphagia is most common</a:t>
            </a:r>
          </a:p>
          <a:p>
            <a:pPr algn="l" rtl="0"/>
            <a:r>
              <a:rPr lang="en-US" sz="1400" b="1" dirty="0">
                <a:solidFill>
                  <a:schemeClr val="tx1">
                    <a:lumMod val="85000"/>
                    <a:lumOff val="15000"/>
                  </a:schemeClr>
                </a:solidFill>
              </a:rPr>
              <a:t>Initially with meat, then soft foods and liquids</a:t>
            </a:r>
          </a:p>
          <a:p>
            <a:pPr algn="l" rtl="0"/>
            <a:r>
              <a:rPr lang="en-US" sz="1400" dirty="0">
                <a:solidFill>
                  <a:schemeClr val="tx1">
                    <a:lumMod val="85000"/>
                    <a:lumOff val="15000"/>
                  </a:schemeClr>
                </a:solidFill>
              </a:rPr>
              <a:t>Dysphagia present late only when more than 60% of the esophageal circumference is infiltrated with cancer. With tumors of the cardia, anorexia and weight loss usually precede the dysphagia</a:t>
            </a:r>
            <a:endParaRPr lang="en-US" sz="1400" b="1" dirty="0">
              <a:solidFill>
                <a:schemeClr val="tx1">
                  <a:lumMod val="85000"/>
                  <a:lumOff val="15000"/>
                </a:schemeClr>
              </a:solidFill>
            </a:endParaRPr>
          </a:p>
          <a:p>
            <a:pPr algn="l" rtl="0"/>
            <a:r>
              <a:rPr lang="en-US" sz="1400" b="1" dirty="0">
                <a:solidFill>
                  <a:schemeClr val="tx1">
                    <a:lumMod val="85000"/>
                    <a:lumOff val="15000"/>
                  </a:schemeClr>
                </a:solidFill>
              </a:rPr>
              <a:t>- Pain develops late</a:t>
            </a:r>
          </a:p>
          <a:p>
            <a:pPr algn="l" rtl="0"/>
            <a:r>
              <a:rPr lang="en-US" sz="1400" b="1" dirty="0">
                <a:solidFill>
                  <a:schemeClr val="tx1">
                    <a:lumMod val="85000"/>
                    <a:lumOff val="15000"/>
                  </a:schemeClr>
                </a:solidFill>
              </a:rPr>
              <a:t>Substernal, epigastric, or back area Increases with swallowing</a:t>
            </a:r>
          </a:p>
          <a:p>
            <a:pPr algn="l" rtl="0"/>
            <a:r>
              <a:rPr lang="en-US" sz="1400" b="1" dirty="0">
                <a:solidFill>
                  <a:schemeClr val="tx1">
                    <a:lumMod val="85000"/>
                    <a:lumOff val="15000"/>
                  </a:schemeClr>
                </a:solidFill>
              </a:rPr>
              <a:t>asymptomatic</a:t>
            </a:r>
            <a:r>
              <a:rPr lang="en-US" sz="1400" dirty="0">
                <a:solidFill>
                  <a:schemeClr val="tx1">
                    <a:lumMod val="85000"/>
                    <a:lumOff val="15000"/>
                  </a:schemeClr>
                </a:solidFill>
              </a:rPr>
              <a:t> </a:t>
            </a:r>
          </a:p>
          <a:p>
            <a:pPr algn="l" rtl="0"/>
            <a:r>
              <a:rPr lang="en-US" sz="1400" b="1" dirty="0">
                <a:solidFill>
                  <a:schemeClr val="tx1">
                    <a:lumMod val="85000"/>
                    <a:lumOff val="15000"/>
                  </a:schemeClr>
                </a:solidFill>
              </a:rPr>
              <a:t>nonspecific upper GI symptoms </a:t>
            </a:r>
          </a:p>
          <a:p>
            <a:pPr algn="l" rtl="0"/>
            <a:r>
              <a:rPr lang="en-US" sz="1400" b="1" dirty="0">
                <a:solidFill>
                  <a:schemeClr val="tx1">
                    <a:lumMod val="85000"/>
                    <a:lumOff val="15000"/>
                  </a:schemeClr>
                </a:solidFill>
              </a:rPr>
              <a:t>stridor, tracheoesophageal fistula </a:t>
            </a:r>
            <a:r>
              <a:rPr lang="en-US" sz="1400" dirty="0">
                <a:solidFill>
                  <a:schemeClr val="tx1">
                    <a:lumMod val="85000"/>
                    <a:lumOff val="15000"/>
                  </a:schemeClr>
                </a:solidFill>
              </a:rPr>
              <a:t>and </a:t>
            </a:r>
            <a:r>
              <a:rPr lang="en-US" sz="1400" b="1" dirty="0">
                <a:solidFill>
                  <a:schemeClr val="tx1">
                    <a:lumMod val="85000"/>
                    <a:lumOff val="15000"/>
                  </a:schemeClr>
                </a:solidFill>
              </a:rPr>
              <a:t>coughing</a:t>
            </a:r>
            <a:r>
              <a:rPr lang="en-US" sz="1400" dirty="0">
                <a:solidFill>
                  <a:schemeClr val="tx1">
                    <a:lumMod val="85000"/>
                    <a:lumOff val="15000"/>
                  </a:schemeClr>
                </a:solidFill>
              </a:rPr>
              <a:t>, </a:t>
            </a:r>
            <a:r>
              <a:rPr lang="en-US" sz="1400" b="1" dirty="0">
                <a:solidFill>
                  <a:schemeClr val="tx1">
                    <a:lumMod val="85000"/>
                    <a:lumOff val="15000"/>
                  </a:schemeClr>
                </a:solidFill>
              </a:rPr>
              <a:t>choking</a:t>
            </a:r>
            <a:r>
              <a:rPr lang="en-US" sz="1400" dirty="0">
                <a:solidFill>
                  <a:schemeClr val="tx1">
                    <a:lumMod val="85000"/>
                    <a:lumOff val="15000"/>
                  </a:schemeClr>
                </a:solidFill>
              </a:rPr>
              <a:t>, and </a:t>
            </a:r>
            <a:r>
              <a:rPr lang="en-US" sz="1400" b="1" dirty="0">
                <a:solidFill>
                  <a:schemeClr val="tx1">
                    <a:lumMod val="85000"/>
                    <a:lumOff val="15000"/>
                  </a:schemeClr>
                </a:solidFill>
              </a:rPr>
              <a:t>aspiration pneumonia</a:t>
            </a:r>
            <a:r>
              <a:rPr lang="en-US" sz="1400" dirty="0">
                <a:solidFill>
                  <a:schemeClr val="tx1">
                    <a:lumMod val="85000"/>
                    <a:lumOff val="15000"/>
                  </a:schemeClr>
                </a:solidFill>
              </a:rPr>
              <a:t> :Extension of the primary tumor into the</a:t>
            </a:r>
          </a:p>
          <a:p>
            <a:pPr algn="l" rtl="0"/>
            <a:r>
              <a:rPr lang="en-US" sz="1400" dirty="0">
                <a:solidFill>
                  <a:schemeClr val="tx1">
                    <a:lumMod val="85000"/>
                    <a:lumOff val="15000"/>
                  </a:schemeClr>
                </a:solidFill>
              </a:rPr>
              <a:t>tracheobronchial tree </a:t>
            </a:r>
          </a:p>
          <a:p>
            <a:pPr algn="l" rtl="0"/>
            <a:r>
              <a:rPr lang="en-US" sz="1400" b="1" dirty="0">
                <a:solidFill>
                  <a:schemeClr val="tx1">
                    <a:lumMod val="85000"/>
                    <a:lumOff val="15000"/>
                  </a:schemeClr>
                </a:solidFill>
              </a:rPr>
              <a:t>severe bleeding :  </a:t>
            </a:r>
            <a:r>
              <a:rPr lang="en-US" sz="1400" dirty="0">
                <a:solidFill>
                  <a:schemeClr val="tx1">
                    <a:lumMod val="85000"/>
                    <a:lumOff val="15000"/>
                  </a:schemeClr>
                </a:solidFill>
              </a:rPr>
              <a:t>from the primary tumor or from erosion into the aorta or pulmonary vessels occurs</a:t>
            </a:r>
          </a:p>
          <a:p>
            <a:pPr algn="l" rtl="0"/>
            <a:r>
              <a:rPr lang="en-US" sz="1400" dirty="0">
                <a:solidFill>
                  <a:schemeClr val="tx1">
                    <a:lumMod val="85000"/>
                    <a:lumOff val="15000"/>
                  </a:schemeClr>
                </a:solidFill>
              </a:rPr>
              <a:t>Vocal cord paralysis </a:t>
            </a:r>
          </a:p>
          <a:p>
            <a:pPr algn="l" rtl="0"/>
            <a:r>
              <a:rPr lang="en-US" sz="1400" dirty="0">
                <a:solidFill>
                  <a:schemeClr val="tx1">
                    <a:lumMod val="85000"/>
                    <a:lumOff val="15000"/>
                  </a:schemeClr>
                </a:solidFill>
              </a:rPr>
              <a:t>Metastatic symptom </a:t>
            </a:r>
            <a:endParaRPr lang="ar-SA" sz="1400" dirty="0">
              <a:solidFill>
                <a:schemeClr val="tx1">
                  <a:lumMod val="85000"/>
                  <a:lumOff val="15000"/>
                </a:schemeClr>
              </a:solidFill>
            </a:endParaRPr>
          </a:p>
          <a:p>
            <a:pPr algn="l" rtl="0"/>
            <a:endParaRPr lang="en-US" sz="1400" dirty="0"/>
          </a:p>
        </p:txBody>
      </p:sp>
    </p:spTree>
    <p:extLst>
      <p:ext uri="{BB962C8B-B14F-4D97-AF65-F5344CB8AC3E}">
        <p14:creationId xmlns:p14="http://schemas.microsoft.com/office/powerpoint/2010/main" val="3888170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4472" y="745833"/>
            <a:ext cx="5288627" cy="584775"/>
          </a:xfrm>
          <a:prstGeom prst="rect">
            <a:avLst/>
          </a:prstGeom>
        </p:spPr>
        <p:txBody>
          <a:bodyPr wrap="none">
            <a:spAutoFit/>
          </a:bodyPr>
          <a:lstStyle/>
          <a:p>
            <a:pPr marL="514350" indent="-514350">
              <a:buFont typeface="+mj-lt"/>
              <a:buAutoNum type="arabicPeriod" startAt="2"/>
            </a:pPr>
            <a:r>
              <a:rPr lang="en-US" sz="3200" dirty="0">
                <a:solidFill>
                  <a:schemeClr val="tx1">
                    <a:lumMod val="95000"/>
                    <a:lumOff val="5000"/>
                  </a:schemeClr>
                </a:solidFill>
                <a:effectLst>
                  <a:outerShdw blurRad="38100" dist="38100" dir="2700000" algn="tl">
                    <a:srgbClr val="000000">
                      <a:alpha val="43137"/>
                    </a:srgbClr>
                  </a:outerShdw>
                </a:effectLst>
              </a:rPr>
              <a:t>Esophageal dysphagia</a:t>
            </a:r>
            <a:endParaRPr lang="ar-JO" sz="3200" dirty="0">
              <a:solidFill>
                <a:schemeClr val="tx1">
                  <a:lumMod val="95000"/>
                  <a:lumOff val="5000"/>
                </a:schemeClr>
              </a:solidFill>
            </a:endParaRPr>
          </a:p>
        </p:txBody>
      </p:sp>
      <p:sp>
        <p:nvSpPr>
          <p:cNvPr id="4" name="TextBox 3"/>
          <p:cNvSpPr txBox="1"/>
          <p:nvPr/>
        </p:nvSpPr>
        <p:spPr>
          <a:xfrm>
            <a:off x="1951580" y="1647978"/>
            <a:ext cx="5956047" cy="523220"/>
          </a:xfrm>
          <a:prstGeom prst="rect">
            <a:avLst/>
          </a:prstGeom>
          <a:noFill/>
        </p:spPr>
        <p:txBody>
          <a:bodyPr wrap="square" rtlCol="1">
            <a:spAutoFit/>
          </a:bodyPr>
          <a:lstStyle/>
          <a:p>
            <a:pPr marL="342900" indent="-342900">
              <a:buFont typeface="+mj-lt"/>
              <a:buAutoNum type="alphaUcPeriod"/>
            </a:pPr>
            <a:r>
              <a:rPr lang="en-US" sz="2800" b="1" dirty="0"/>
              <a:t>Neuromuscular disorders</a:t>
            </a:r>
            <a:endParaRPr lang="ar-JO" sz="2800" b="1" dirty="0"/>
          </a:p>
        </p:txBody>
      </p:sp>
      <p:sp>
        <p:nvSpPr>
          <p:cNvPr id="5" name="TextBox 4"/>
          <p:cNvSpPr txBox="1"/>
          <p:nvPr/>
        </p:nvSpPr>
        <p:spPr>
          <a:xfrm>
            <a:off x="2446984" y="2215167"/>
            <a:ext cx="6194739" cy="2341347"/>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en-US" sz="2000" dirty="0"/>
              <a:t>Achalasia</a:t>
            </a:r>
          </a:p>
          <a:p>
            <a:pPr marL="285750" indent="-285750">
              <a:lnSpc>
                <a:spcPct val="150000"/>
              </a:lnSpc>
              <a:buFont typeface="Arial" panose="020B0604020202020204" pitchFamily="34" charset="0"/>
              <a:buChar char="•"/>
            </a:pPr>
            <a:r>
              <a:rPr lang="en-US" sz="2000" dirty="0"/>
              <a:t>Diffuse esophageal spasm </a:t>
            </a:r>
          </a:p>
          <a:p>
            <a:pPr marL="285750" indent="-285750">
              <a:lnSpc>
                <a:spcPct val="150000"/>
              </a:lnSpc>
              <a:buFont typeface="Arial" panose="020B0604020202020204" pitchFamily="34" charset="0"/>
              <a:buChar char="•"/>
            </a:pPr>
            <a:r>
              <a:rPr lang="en-US" sz="2000" dirty="0"/>
              <a:t>Nutcracker esophagus </a:t>
            </a:r>
          </a:p>
          <a:p>
            <a:pPr marL="285750" indent="-285750">
              <a:lnSpc>
                <a:spcPct val="150000"/>
              </a:lnSpc>
              <a:buFont typeface="Arial" panose="020B0604020202020204" pitchFamily="34" charset="0"/>
              <a:buChar char="•"/>
            </a:pPr>
            <a:r>
              <a:rPr lang="en-US" sz="2000" dirty="0"/>
              <a:t>Hypertensive lower esophageal sphincter </a:t>
            </a:r>
          </a:p>
          <a:p>
            <a:pPr marL="285750" indent="-285750">
              <a:lnSpc>
                <a:spcPct val="150000"/>
              </a:lnSpc>
              <a:buFont typeface="Arial" panose="020B0604020202020204" pitchFamily="34" charset="0"/>
              <a:buChar char="•"/>
            </a:pPr>
            <a:r>
              <a:rPr lang="en-US" sz="2000" dirty="0"/>
              <a:t>scleroderma</a:t>
            </a:r>
            <a:endParaRPr lang="ar-JO" sz="2000" dirty="0"/>
          </a:p>
        </p:txBody>
      </p:sp>
      <p:sp>
        <p:nvSpPr>
          <p:cNvPr id="6" name="TextBox 5"/>
          <p:cNvSpPr txBox="1"/>
          <p:nvPr/>
        </p:nvSpPr>
        <p:spPr>
          <a:xfrm>
            <a:off x="1951580" y="4450345"/>
            <a:ext cx="5241701" cy="523220"/>
          </a:xfrm>
          <a:prstGeom prst="rect">
            <a:avLst/>
          </a:prstGeom>
          <a:noFill/>
        </p:spPr>
        <p:txBody>
          <a:bodyPr wrap="square" rtlCol="1">
            <a:spAutoFit/>
          </a:bodyPr>
          <a:lstStyle/>
          <a:p>
            <a:pPr marL="342900" indent="-342900">
              <a:buFont typeface="+mj-lt"/>
              <a:buAutoNum type="alphaUcPeriod" startAt="2"/>
            </a:pPr>
            <a:r>
              <a:rPr lang="en-US" sz="2800" b="1" dirty="0"/>
              <a:t>Mechanical or obstructive </a:t>
            </a:r>
            <a:r>
              <a:rPr lang="en-US" dirty="0"/>
              <a:t>:</a:t>
            </a:r>
            <a:endParaRPr lang="ar-JO" dirty="0"/>
          </a:p>
        </p:txBody>
      </p:sp>
      <p:sp>
        <p:nvSpPr>
          <p:cNvPr id="8" name="TextBox 7"/>
          <p:cNvSpPr txBox="1"/>
          <p:nvPr/>
        </p:nvSpPr>
        <p:spPr>
          <a:xfrm>
            <a:off x="2067491" y="4973565"/>
            <a:ext cx="7920507" cy="1631216"/>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en-US" sz="2000" dirty="0"/>
              <a:t>Disorders of wall (esophageal stricture , diverticula)</a:t>
            </a:r>
          </a:p>
          <a:p>
            <a:pPr marL="285750" indent="-285750">
              <a:lnSpc>
                <a:spcPct val="150000"/>
              </a:lnSpc>
              <a:buFont typeface="Arial" panose="020B0604020202020204" pitchFamily="34" charset="0"/>
              <a:buChar char="•"/>
            </a:pPr>
            <a:r>
              <a:rPr lang="en-US" sz="2000" dirty="0"/>
              <a:t>External compression(hiatus hernia , mediastinal growth)</a:t>
            </a:r>
          </a:p>
          <a:p>
            <a:pPr marL="285750" indent="-285750">
              <a:buFont typeface="Arial" panose="020B0604020202020204" pitchFamily="34" charset="0"/>
              <a:buChar char="•"/>
            </a:pPr>
            <a:r>
              <a:rPr lang="en-US" sz="2000" dirty="0"/>
              <a:t>Luminal obstruction (foreign bodies , esophageal webs , schatzki rings , carcinoma esophagus )</a:t>
            </a:r>
            <a:endParaRPr lang="ar-JO" sz="2000" dirty="0"/>
          </a:p>
        </p:txBody>
      </p:sp>
    </p:spTree>
    <p:extLst>
      <p:ext uri="{BB962C8B-B14F-4D97-AF65-F5344CB8AC3E}">
        <p14:creationId xmlns:p14="http://schemas.microsoft.com/office/powerpoint/2010/main" val="10951134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16187" y="725710"/>
            <a:ext cx="8911687" cy="1280890"/>
          </a:xfrm>
        </p:spPr>
        <p:txBody>
          <a:bodyPr>
            <a:normAutofit/>
          </a:bodyPr>
          <a:lstStyle/>
          <a:p>
            <a:r>
              <a:rPr lang="en-US" sz="4800" b="1" dirty="0">
                <a:solidFill>
                  <a:schemeClr val="tx2"/>
                </a:solidFill>
              </a:rPr>
              <a:t>DIAGNOSTIC TESTING </a:t>
            </a:r>
          </a:p>
        </p:txBody>
      </p:sp>
      <p:sp>
        <p:nvSpPr>
          <p:cNvPr id="3" name="عنصر نائب للمحتوى 2"/>
          <p:cNvSpPr>
            <a:spLocks noGrp="1"/>
          </p:cNvSpPr>
          <p:nvPr>
            <p:ph idx="1"/>
          </p:nvPr>
        </p:nvSpPr>
        <p:spPr>
          <a:xfrm>
            <a:off x="2487612" y="2117968"/>
            <a:ext cx="8915400" cy="4329723"/>
          </a:xfrm>
        </p:spPr>
        <p:txBody>
          <a:bodyPr>
            <a:normAutofit lnSpcReduction="10000"/>
          </a:bodyPr>
          <a:lstStyle/>
          <a:p>
            <a:pPr algn="l" rtl="0"/>
            <a:r>
              <a:rPr lang="en-US" sz="2800" dirty="0">
                <a:solidFill>
                  <a:schemeClr val="tx1">
                    <a:lumMod val="85000"/>
                    <a:lumOff val="15000"/>
                  </a:schemeClr>
                </a:solidFill>
                <a:latin typeface="Cambria" panose="02040503050406030204" pitchFamily="18" charset="0"/>
                <a:ea typeface="Cambria" panose="02040503050406030204" pitchFamily="18" charset="0"/>
              </a:rPr>
              <a:t> Barium studies may suggest the presence of esophageal cancer, but the diagnosis is established with endoscopic biopsy .</a:t>
            </a:r>
          </a:p>
          <a:p>
            <a:pPr algn="l" rtl="0"/>
            <a:endParaRPr lang="en-US" sz="2800" dirty="0">
              <a:solidFill>
                <a:schemeClr val="tx1">
                  <a:lumMod val="85000"/>
                  <a:lumOff val="15000"/>
                </a:schemeClr>
              </a:solidFill>
              <a:latin typeface="Cambria" panose="02040503050406030204" pitchFamily="18" charset="0"/>
              <a:ea typeface="Cambria" panose="02040503050406030204" pitchFamily="18" charset="0"/>
            </a:endParaRPr>
          </a:p>
          <a:p>
            <a:pPr algn="l" rtl="0"/>
            <a:r>
              <a:rPr lang="en-US" sz="2800" dirty="0">
                <a:solidFill>
                  <a:schemeClr val="tx1">
                    <a:lumMod val="85000"/>
                    <a:lumOff val="15000"/>
                  </a:schemeClr>
                </a:solidFill>
                <a:latin typeface="Cambria" panose="02040503050406030204" pitchFamily="18" charset="0"/>
                <a:ea typeface="Cambria" panose="02040503050406030204" pitchFamily="18" charset="0"/>
              </a:rPr>
              <a:t> Early esophageal cancers appear endoscopically as superficial plaques, nodules, or ulcerations . Advanced lesions appear as strictures , ulcerated masses , circumferential masses , or large ulcerations</a:t>
            </a:r>
          </a:p>
          <a:p>
            <a:pPr algn="l" rtl="0">
              <a:buNone/>
            </a:pPr>
            <a:br>
              <a:rPr lang="en-US" dirty="0"/>
            </a:br>
            <a:endParaRPr lang="en-US" dirty="0"/>
          </a:p>
          <a:p>
            <a:endParaRPr lang="ar-SA" dirty="0"/>
          </a:p>
          <a:p>
            <a:endParaRPr lang="en-US" dirty="0"/>
          </a:p>
        </p:txBody>
      </p:sp>
    </p:spTree>
    <p:extLst>
      <p:ext uri="{BB962C8B-B14F-4D97-AF65-F5344CB8AC3E}">
        <p14:creationId xmlns:p14="http://schemas.microsoft.com/office/powerpoint/2010/main" val="2982305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5031887" y="1350257"/>
            <a:ext cx="2384914" cy="502529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2062041" y="1320800"/>
            <a:ext cx="2384914" cy="5095631"/>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8260861" y="1350257"/>
            <a:ext cx="2594707" cy="5173636"/>
          </a:xfrm>
          <a:prstGeom prst="rect">
            <a:avLst/>
          </a:prstGeom>
          <a:noFill/>
          <a:ln w="9525">
            <a:noFill/>
            <a:miter lim="800000"/>
            <a:headEnd/>
            <a:tailEnd/>
          </a:ln>
          <a:effectLst/>
        </p:spPr>
      </p:pic>
      <p:sp>
        <p:nvSpPr>
          <p:cNvPr id="7" name="TextBox 6">
            <a:extLst>
              <a:ext uri="{FF2B5EF4-FFF2-40B4-BE49-F238E27FC236}">
                <a16:creationId xmlns:a16="http://schemas.microsoft.com/office/drawing/2014/main" id="{937AC9BA-C15F-4B48-93F2-BBB5376E817D}"/>
              </a:ext>
            </a:extLst>
          </p:cNvPr>
          <p:cNvSpPr txBox="1"/>
          <p:nvPr/>
        </p:nvSpPr>
        <p:spPr>
          <a:xfrm>
            <a:off x="2745154" y="334107"/>
            <a:ext cx="7516446" cy="830997"/>
          </a:xfrm>
          <a:prstGeom prst="rect">
            <a:avLst/>
          </a:prstGeom>
          <a:noFill/>
        </p:spPr>
        <p:txBody>
          <a:bodyPr wrap="square">
            <a:spAutoFit/>
          </a:bodyPr>
          <a:lstStyle/>
          <a:p>
            <a:r>
              <a:rPr kumimoji="0" lang="en-US" sz="4800" b="1" i="0" u="none" strike="noStrike" kern="1200" cap="none" spc="0" normalizeH="0" baseline="0" noProof="0" dirty="0">
                <a:ln>
                  <a:noFill/>
                </a:ln>
                <a:solidFill>
                  <a:srgbClr val="2E5369"/>
                </a:solidFill>
                <a:effectLst/>
                <a:uLnTx/>
                <a:uFillTx/>
                <a:latin typeface="Century Gothic" panose="020B0502020202020204"/>
                <a:ea typeface="+mj-ea"/>
                <a:cs typeface="+mj-cs"/>
              </a:rPr>
              <a:t>DIAGNOSTIC TESTING </a:t>
            </a:r>
            <a:endParaRPr lang="en-US" dirty="0"/>
          </a:p>
        </p:txBody>
      </p:sp>
    </p:spTree>
    <p:extLst>
      <p:ext uri="{BB962C8B-B14F-4D97-AF65-F5344CB8AC3E}">
        <p14:creationId xmlns:p14="http://schemas.microsoft.com/office/powerpoint/2010/main" val="7558604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7004875" y="1891324"/>
            <a:ext cx="4405587" cy="421921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2086708" y="1948842"/>
            <a:ext cx="4190269" cy="4136291"/>
          </a:xfrm>
          <a:prstGeom prst="rect">
            <a:avLst/>
          </a:prstGeom>
          <a:noFill/>
          <a:ln w="9525">
            <a:noFill/>
            <a:miter lim="800000"/>
            <a:headEnd/>
            <a:tailEnd/>
          </a:ln>
          <a:effectLst/>
        </p:spPr>
      </p:pic>
      <p:sp>
        <p:nvSpPr>
          <p:cNvPr id="6" name="TextBox 5">
            <a:extLst>
              <a:ext uri="{FF2B5EF4-FFF2-40B4-BE49-F238E27FC236}">
                <a16:creationId xmlns:a16="http://schemas.microsoft.com/office/drawing/2014/main" id="{8BBED94E-C9F8-40AE-A967-6230C23BD707}"/>
              </a:ext>
            </a:extLst>
          </p:cNvPr>
          <p:cNvSpPr txBox="1"/>
          <p:nvPr/>
        </p:nvSpPr>
        <p:spPr>
          <a:xfrm>
            <a:off x="2532185" y="328862"/>
            <a:ext cx="8000999" cy="830997"/>
          </a:xfrm>
          <a:prstGeom prst="rect">
            <a:avLst/>
          </a:prstGeom>
          <a:noFill/>
        </p:spPr>
        <p:txBody>
          <a:bodyPr wrap="square">
            <a:spAutoFit/>
          </a:bodyPr>
          <a:lstStyle/>
          <a:p>
            <a:r>
              <a:rPr kumimoji="0" lang="en-US" sz="4800" b="1" i="0" u="none" strike="noStrike" kern="1200" cap="none" spc="0" normalizeH="0" baseline="0" noProof="0" dirty="0">
                <a:ln>
                  <a:noFill/>
                </a:ln>
                <a:solidFill>
                  <a:srgbClr val="2E5369"/>
                </a:solidFill>
                <a:effectLst/>
                <a:uLnTx/>
                <a:uFillTx/>
                <a:latin typeface="Century Gothic" panose="020B0502020202020204"/>
                <a:ea typeface="+mj-ea"/>
                <a:cs typeface="+mj-cs"/>
              </a:rPr>
              <a:t>DIAGNOSTIC TESTING </a:t>
            </a:r>
            <a:endParaRPr lang="en-US" dirty="0"/>
          </a:p>
        </p:txBody>
      </p:sp>
    </p:spTree>
    <p:extLst>
      <p:ext uri="{BB962C8B-B14F-4D97-AF65-F5344CB8AC3E}">
        <p14:creationId xmlns:p14="http://schemas.microsoft.com/office/powerpoint/2010/main" val="30964861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202156" y="561587"/>
            <a:ext cx="8911687" cy="1280890"/>
          </a:xfrm>
        </p:spPr>
        <p:txBody>
          <a:bodyPr>
            <a:normAutofit/>
          </a:bodyPr>
          <a:lstStyle/>
          <a:p>
            <a:r>
              <a:rPr lang="en-US" sz="5400" b="1" dirty="0">
                <a:solidFill>
                  <a:schemeClr val="tx2"/>
                </a:solidFill>
              </a:rPr>
              <a:t>Staging </a:t>
            </a:r>
          </a:p>
        </p:txBody>
      </p:sp>
      <p:sp>
        <p:nvSpPr>
          <p:cNvPr id="3" name="عنصر نائب للمحتوى 2"/>
          <p:cNvSpPr>
            <a:spLocks noGrp="1"/>
          </p:cNvSpPr>
          <p:nvPr>
            <p:ph idx="1"/>
          </p:nvPr>
        </p:nvSpPr>
        <p:spPr>
          <a:xfrm>
            <a:off x="2399323" y="2117969"/>
            <a:ext cx="9105289" cy="4564185"/>
          </a:xfrm>
        </p:spPr>
        <p:txBody>
          <a:bodyPr>
            <a:normAutofit/>
          </a:bodyPr>
          <a:lstStyle/>
          <a:p>
            <a:pPr algn="l" rtl="0"/>
            <a:r>
              <a:rPr lang="en-US" sz="2400" b="1" dirty="0">
                <a:solidFill>
                  <a:schemeClr val="tx1">
                    <a:lumMod val="85000"/>
                    <a:lumOff val="15000"/>
                  </a:schemeClr>
                </a:solidFill>
              </a:rPr>
              <a:t>Computed tomographic (CT) </a:t>
            </a:r>
            <a:r>
              <a:rPr lang="en-US" sz="2400" dirty="0">
                <a:solidFill>
                  <a:schemeClr val="tx1">
                    <a:lumMod val="85000"/>
                    <a:lumOff val="15000"/>
                  </a:schemeClr>
                </a:solidFill>
              </a:rPr>
              <a:t>The most common sites of esophageal cancer metastases are lung, liver, and peritoneal surfaces, including the omentum and small bowel mesentery</a:t>
            </a:r>
          </a:p>
          <a:p>
            <a:pPr algn="l" rtl="0"/>
            <a:r>
              <a:rPr lang="en-US" sz="2400" b="1" dirty="0">
                <a:solidFill>
                  <a:schemeClr val="tx1">
                    <a:lumMod val="85000"/>
                    <a:lumOff val="15000"/>
                  </a:schemeClr>
                </a:solidFill>
              </a:rPr>
              <a:t>positron emission tomography (PET) </a:t>
            </a:r>
            <a:r>
              <a:rPr lang="en-US" sz="2400" dirty="0">
                <a:solidFill>
                  <a:schemeClr val="tx1">
                    <a:lumMod val="85000"/>
                    <a:lumOff val="15000"/>
                  </a:schemeClr>
                </a:solidFill>
              </a:rPr>
              <a:t>scanning may be able to tell whether the masses are metabolically active (likely to be cancer) or not</a:t>
            </a:r>
          </a:p>
          <a:p>
            <a:pPr algn="l" rtl="0"/>
            <a:r>
              <a:rPr lang="en-US" sz="2400" b="1" dirty="0">
                <a:solidFill>
                  <a:schemeClr val="tx1">
                    <a:lumMod val="85000"/>
                    <a:lumOff val="15000"/>
                  </a:schemeClr>
                </a:solidFill>
              </a:rPr>
              <a:t>Endoscopic ultrasonography </a:t>
            </a:r>
          </a:p>
          <a:p>
            <a:pPr algn="l" rtl="0"/>
            <a:r>
              <a:rPr lang="en-US" sz="2400" b="1" dirty="0">
                <a:solidFill>
                  <a:schemeClr val="tx1">
                    <a:lumMod val="85000"/>
                    <a:lumOff val="15000"/>
                  </a:schemeClr>
                </a:solidFill>
              </a:rPr>
              <a:t>Laparoscopy and thoracoscopy </a:t>
            </a:r>
            <a:r>
              <a:rPr lang="en-US" sz="2400" dirty="0">
                <a:solidFill>
                  <a:schemeClr val="tx1">
                    <a:lumMod val="85000"/>
                    <a:lumOff val="15000"/>
                  </a:schemeClr>
                </a:solidFill>
              </a:rPr>
              <a:t>for staging regional nodes</a:t>
            </a:r>
            <a:endParaRPr lang="ar-SA" sz="2400" dirty="0">
              <a:solidFill>
                <a:schemeClr val="tx1">
                  <a:lumMod val="85000"/>
                  <a:lumOff val="15000"/>
                </a:schemeClr>
              </a:solidFill>
            </a:endParaRPr>
          </a:p>
          <a:p>
            <a:pPr algn="l" rtl="0"/>
            <a:endParaRPr lang="en-US" dirty="0"/>
          </a:p>
        </p:txBody>
      </p:sp>
    </p:spTree>
    <p:extLst>
      <p:ext uri="{BB962C8B-B14F-4D97-AF65-F5344CB8AC3E}">
        <p14:creationId xmlns:p14="http://schemas.microsoft.com/office/powerpoint/2010/main" val="17173486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a:srcRect/>
          <a:stretch>
            <a:fillRect/>
          </a:stretch>
        </p:blipFill>
        <p:spPr bwMode="auto">
          <a:xfrm>
            <a:off x="6672386" y="482600"/>
            <a:ext cx="4745891" cy="6096000"/>
          </a:xfrm>
          <a:prstGeom prst="rect">
            <a:avLst/>
          </a:prstGeom>
          <a:noFill/>
          <a:ln w="9525">
            <a:noFill/>
            <a:miter lim="800000"/>
            <a:headEnd/>
            <a:tailEnd/>
          </a:ln>
          <a:effectLst/>
        </p:spPr>
      </p:pic>
      <p:sp>
        <p:nvSpPr>
          <p:cNvPr id="5" name="TextBox 4">
            <a:extLst>
              <a:ext uri="{FF2B5EF4-FFF2-40B4-BE49-F238E27FC236}">
                <a16:creationId xmlns:a16="http://schemas.microsoft.com/office/drawing/2014/main" id="{C6052A23-59D0-4168-AFC1-3FBF2B6EBE7A}"/>
              </a:ext>
            </a:extLst>
          </p:cNvPr>
          <p:cNvSpPr txBox="1"/>
          <p:nvPr/>
        </p:nvSpPr>
        <p:spPr>
          <a:xfrm>
            <a:off x="1807308" y="2136338"/>
            <a:ext cx="4679460" cy="2585323"/>
          </a:xfrm>
          <a:prstGeom prst="rect">
            <a:avLst/>
          </a:prstGeom>
          <a:noFill/>
        </p:spPr>
        <p:txBody>
          <a:bodyPr wrap="square">
            <a:spAutoFit/>
          </a:bodyPr>
          <a:lstStyle/>
          <a:p>
            <a:r>
              <a:rPr kumimoji="0" lang="en-US" sz="5400" b="1" i="0" u="none" strike="noStrike" kern="1200" cap="none" spc="0" normalizeH="0" baseline="0" noProof="0" dirty="0">
                <a:ln>
                  <a:noFill/>
                </a:ln>
                <a:solidFill>
                  <a:srgbClr val="2E5369"/>
                </a:solidFill>
                <a:effectLst/>
                <a:uLnTx/>
                <a:uFillTx/>
                <a:latin typeface="Century Gothic" panose="020B0502020202020204"/>
                <a:ea typeface="+mj-ea"/>
                <a:cs typeface="+mj-cs"/>
              </a:rPr>
              <a:t>Staging of esophageal carcinoma</a:t>
            </a:r>
            <a:endParaRPr lang="en-US" dirty="0"/>
          </a:p>
        </p:txBody>
      </p:sp>
    </p:spTree>
    <p:extLst>
      <p:ext uri="{BB962C8B-B14F-4D97-AF65-F5344CB8AC3E}">
        <p14:creationId xmlns:p14="http://schemas.microsoft.com/office/powerpoint/2010/main" val="260158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52064" y="624110"/>
            <a:ext cx="8911687" cy="1280890"/>
          </a:xfrm>
        </p:spPr>
        <p:txBody>
          <a:bodyPr>
            <a:normAutofit/>
          </a:bodyPr>
          <a:lstStyle/>
          <a:p>
            <a:r>
              <a:rPr lang="en-US" sz="6000" b="1" dirty="0">
                <a:solidFill>
                  <a:schemeClr val="tx2"/>
                </a:solidFill>
              </a:rPr>
              <a:t>Treatment </a:t>
            </a:r>
          </a:p>
        </p:txBody>
      </p:sp>
      <p:sp>
        <p:nvSpPr>
          <p:cNvPr id="3" name="عنصر نائب للمحتوى 2"/>
          <p:cNvSpPr>
            <a:spLocks noGrp="1"/>
          </p:cNvSpPr>
          <p:nvPr>
            <p:ph idx="1"/>
          </p:nvPr>
        </p:nvSpPr>
        <p:spPr>
          <a:xfrm>
            <a:off x="2331304" y="2258646"/>
            <a:ext cx="8915400" cy="3777622"/>
          </a:xfrm>
        </p:spPr>
        <p:txBody>
          <a:bodyPr>
            <a:normAutofit/>
          </a:bodyPr>
          <a:lstStyle/>
          <a:p>
            <a:pPr algn="l" rtl="0"/>
            <a:r>
              <a:rPr lang="en-US" sz="2000" dirty="0">
                <a:latin typeface="Cambria" panose="02040503050406030204" pitchFamily="18" charset="0"/>
                <a:ea typeface="Cambria" panose="02040503050406030204" pitchFamily="18" charset="0"/>
              </a:rPr>
              <a:t>Therapy of esophageal cancer is dictated by the </a:t>
            </a:r>
            <a:r>
              <a:rPr lang="en-US" sz="2000" dirty="0">
                <a:solidFill>
                  <a:schemeClr val="accent1"/>
                </a:solidFill>
                <a:latin typeface="Cambria" panose="02040503050406030204" pitchFamily="18" charset="0"/>
                <a:ea typeface="Cambria" panose="02040503050406030204" pitchFamily="18" charset="0"/>
              </a:rPr>
              <a:t>stage of the cancer </a:t>
            </a:r>
            <a:r>
              <a:rPr lang="en-US" sz="2000" dirty="0">
                <a:latin typeface="Cambria" panose="02040503050406030204" pitchFamily="18" charset="0"/>
                <a:ea typeface="Cambria" panose="02040503050406030204" pitchFamily="18" charset="0"/>
              </a:rPr>
              <a:t>at the time of diagnosis</a:t>
            </a:r>
          </a:p>
          <a:p>
            <a:pPr algn="l" rtl="0"/>
            <a:r>
              <a:rPr lang="en-US" sz="2000" dirty="0">
                <a:solidFill>
                  <a:schemeClr val="accent1"/>
                </a:solidFill>
                <a:latin typeface="Cambria" panose="02040503050406030204" pitchFamily="18" charset="0"/>
                <a:ea typeface="Cambria" panose="02040503050406030204" pitchFamily="18" charset="0"/>
              </a:rPr>
              <a:t>If cancer is confined to the esophagus</a:t>
            </a:r>
            <a:r>
              <a:rPr lang="en-US" sz="2000" dirty="0">
                <a:latin typeface="Cambria" panose="02040503050406030204" pitchFamily="18" charset="0"/>
                <a:ea typeface="Cambria" panose="02040503050406030204" pitchFamily="18" charset="0"/>
              </a:rPr>
              <a:t>, removal of the tumor with adjacent lymph nodes </a:t>
            </a:r>
          </a:p>
          <a:p>
            <a:pPr algn="l" rtl="0"/>
            <a:r>
              <a:rPr lang="en-US" sz="2000" dirty="0">
                <a:solidFill>
                  <a:schemeClr val="accent1"/>
                </a:solidFill>
                <a:latin typeface="Cambria" panose="02040503050406030204" pitchFamily="18" charset="0"/>
                <a:ea typeface="Cambria" panose="02040503050406030204" pitchFamily="18" charset="0"/>
              </a:rPr>
              <a:t>When the tumor is locally aggressive</a:t>
            </a:r>
            <a:r>
              <a:rPr lang="en-US" sz="2000" dirty="0">
                <a:latin typeface="Cambria" panose="02040503050406030204" pitchFamily="18" charset="0"/>
                <a:ea typeface="Cambria" panose="02040503050406030204" pitchFamily="18" charset="0"/>
              </a:rPr>
              <a:t>, </a:t>
            </a:r>
            <a:r>
              <a:rPr lang="en-US" sz="2000" dirty="0">
                <a:solidFill>
                  <a:srgbClr val="00B0F0"/>
                </a:solidFill>
                <a:latin typeface="Cambria" panose="02040503050406030204" pitchFamily="18" charset="0"/>
                <a:ea typeface="Cambria" panose="02040503050406030204" pitchFamily="18" charset="0"/>
              </a:rPr>
              <a:t>Multimodality</a:t>
            </a:r>
            <a:r>
              <a:rPr lang="en-US" sz="2000" dirty="0">
                <a:latin typeface="Cambria" panose="02040503050406030204" pitchFamily="18" charset="0"/>
                <a:ea typeface="Cambria" panose="02040503050406030204" pitchFamily="18" charset="0"/>
              </a:rPr>
              <a:t> therapy is either chemotherapy followed by surgery or radiation and chemotherapy followed by surgery.</a:t>
            </a:r>
          </a:p>
          <a:p>
            <a:pPr algn="l" rtl="0"/>
            <a:r>
              <a:rPr lang="en-US" sz="2000" dirty="0">
                <a:solidFill>
                  <a:schemeClr val="accent1"/>
                </a:solidFill>
                <a:latin typeface="Cambria" panose="02040503050406030204" pitchFamily="18" charset="0"/>
                <a:ea typeface="Cambria" panose="02040503050406030204" pitchFamily="18" charset="0"/>
              </a:rPr>
              <a:t> For disseminated cancer</a:t>
            </a:r>
            <a:r>
              <a:rPr lang="en-US" sz="2000" dirty="0">
                <a:latin typeface="Cambria" panose="02040503050406030204" pitchFamily="18" charset="0"/>
                <a:ea typeface="Cambria" panose="02040503050406030204" pitchFamily="18" charset="0"/>
              </a:rPr>
              <a:t>, treatment is aimed at </a:t>
            </a:r>
            <a:r>
              <a:rPr lang="en-US" sz="2000" dirty="0">
                <a:solidFill>
                  <a:srgbClr val="00B0F0"/>
                </a:solidFill>
                <a:latin typeface="Cambria" panose="02040503050406030204" pitchFamily="18" charset="0"/>
                <a:ea typeface="Cambria" panose="02040503050406030204" pitchFamily="18" charset="0"/>
              </a:rPr>
              <a:t>palliation</a:t>
            </a:r>
            <a:r>
              <a:rPr lang="en-US" sz="2000" dirty="0">
                <a:latin typeface="Cambria" panose="02040503050406030204" pitchFamily="18" charset="0"/>
                <a:ea typeface="Cambria" panose="02040503050406030204" pitchFamily="18" charset="0"/>
              </a:rPr>
              <a:t> of symptoms. If the patient has dysphagia, as many do, the most rapid form of palliation is the endoscopic placement of an expandable esophageal stent.</a:t>
            </a:r>
          </a:p>
          <a:p>
            <a:pPr algn="l" rtl="0"/>
            <a:endParaRPr lang="en-US" dirty="0"/>
          </a:p>
        </p:txBody>
      </p:sp>
    </p:spTree>
    <p:extLst>
      <p:ext uri="{BB962C8B-B14F-4D97-AF65-F5344CB8AC3E}">
        <p14:creationId xmlns:p14="http://schemas.microsoft.com/office/powerpoint/2010/main" val="7414121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209971" y="577218"/>
            <a:ext cx="8911687" cy="1280890"/>
          </a:xfrm>
        </p:spPr>
        <p:txBody>
          <a:bodyPr/>
          <a:lstStyle/>
          <a:p>
            <a:r>
              <a:rPr kumimoji="0" lang="en-US" sz="6000" b="1" i="0" u="none" strike="noStrike" kern="1200" cap="none" spc="0" normalizeH="0" baseline="0" noProof="0" dirty="0">
                <a:ln>
                  <a:noFill/>
                </a:ln>
                <a:solidFill>
                  <a:srgbClr val="2E5369"/>
                </a:solidFill>
                <a:effectLst/>
                <a:uLnTx/>
                <a:uFillTx/>
                <a:latin typeface="Century Gothic" panose="020B0502020202020204"/>
                <a:ea typeface="+mj-ea"/>
                <a:cs typeface="+mj-cs"/>
              </a:rPr>
              <a:t>Treatment </a:t>
            </a:r>
            <a:endParaRPr lang="en-US" dirty="0"/>
          </a:p>
        </p:txBody>
      </p:sp>
      <p:sp>
        <p:nvSpPr>
          <p:cNvPr id="3" name="عنصر نائب للمحتوى 2"/>
          <p:cNvSpPr>
            <a:spLocks noGrp="1"/>
          </p:cNvSpPr>
          <p:nvPr>
            <p:ph idx="1"/>
          </p:nvPr>
        </p:nvSpPr>
        <p:spPr>
          <a:xfrm>
            <a:off x="2592925" y="2180492"/>
            <a:ext cx="8911687" cy="4677508"/>
          </a:xfrm>
        </p:spPr>
        <p:txBody>
          <a:bodyPr>
            <a:normAutofit/>
          </a:bodyPr>
          <a:lstStyle/>
          <a:p>
            <a:pPr marL="342900" lvl="8" indent="-342900" algn="l" rtl="0"/>
            <a:r>
              <a:rPr lang="en-US" sz="3200" dirty="0">
                <a:solidFill>
                  <a:schemeClr val="tx1">
                    <a:lumMod val="85000"/>
                    <a:lumOff val="15000"/>
                  </a:schemeClr>
                </a:solidFill>
                <a:latin typeface="Cambria" panose="02040503050406030204" pitchFamily="18" charset="0"/>
                <a:ea typeface="Cambria" panose="02040503050406030204" pitchFamily="18" charset="0"/>
              </a:rPr>
              <a:t>The selection of a curative vs. a palliative operation for cancer of the esophagus is based on the:</a:t>
            </a:r>
          </a:p>
          <a:p>
            <a:pPr marL="342900" lvl="8" indent="-342900" algn="l" rtl="0"/>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b="1" dirty="0">
                <a:solidFill>
                  <a:schemeClr val="tx1">
                    <a:lumMod val="85000"/>
                    <a:lumOff val="15000"/>
                  </a:schemeClr>
                </a:solidFill>
                <a:latin typeface="Cambria" panose="02040503050406030204" pitchFamily="18" charset="0"/>
                <a:ea typeface="Cambria" panose="02040503050406030204" pitchFamily="18" charset="0"/>
              </a:rPr>
              <a:t>location</a:t>
            </a:r>
            <a:r>
              <a:rPr lang="en-US" sz="3200" dirty="0">
                <a:solidFill>
                  <a:schemeClr val="tx1">
                    <a:lumMod val="85000"/>
                    <a:lumOff val="15000"/>
                  </a:schemeClr>
                </a:solidFill>
                <a:latin typeface="Cambria" panose="02040503050406030204" pitchFamily="18" charset="0"/>
                <a:ea typeface="Cambria" panose="02040503050406030204" pitchFamily="18" charset="0"/>
              </a:rPr>
              <a:t> of the tumor</a:t>
            </a:r>
          </a:p>
          <a:p>
            <a:pPr marL="342900" lvl="8" indent="-342900" algn="l" rtl="0"/>
            <a:r>
              <a:rPr lang="en-US" sz="3200" dirty="0">
                <a:solidFill>
                  <a:schemeClr val="tx1">
                    <a:lumMod val="85000"/>
                    <a:lumOff val="15000"/>
                  </a:schemeClr>
                </a:solidFill>
                <a:latin typeface="Cambria" panose="02040503050406030204" pitchFamily="18" charset="0"/>
                <a:ea typeface="Cambria" panose="02040503050406030204" pitchFamily="18" charset="0"/>
              </a:rPr>
              <a:t> the patient’s </a:t>
            </a:r>
            <a:r>
              <a:rPr lang="en-US" sz="3200" b="1" dirty="0">
                <a:solidFill>
                  <a:schemeClr val="tx1">
                    <a:lumMod val="85000"/>
                    <a:lumOff val="15000"/>
                  </a:schemeClr>
                </a:solidFill>
                <a:latin typeface="Cambria" panose="02040503050406030204" pitchFamily="18" charset="0"/>
                <a:ea typeface="Cambria" panose="02040503050406030204" pitchFamily="18" charset="0"/>
              </a:rPr>
              <a:t>age</a:t>
            </a:r>
            <a:r>
              <a:rPr lang="en-US" sz="3200" dirty="0">
                <a:solidFill>
                  <a:schemeClr val="tx1">
                    <a:lumMod val="85000"/>
                    <a:lumOff val="15000"/>
                  </a:schemeClr>
                </a:solidFill>
                <a:latin typeface="Cambria" panose="02040503050406030204" pitchFamily="18" charset="0"/>
                <a:ea typeface="Cambria" panose="02040503050406030204" pitchFamily="18" charset="0"/>
              </a:rPr>
              <a:t> and </a:t>
            </a:r>
            <a:r>
              <a:rPr lang="en-US" sz="3200" b="1" dirty="0">
                <a:solidFill>
                  <a:schemeClr val="tx1">
                    <a:lumMod val="85000"/>
                    <a:lumOff val="15000"/>
                  </a:schemeClr>
                </a:solidFill>
                <a:latin typeface="Cambria" panose="02040503050406030204" pitchFamily="18" charset="0"/>
                <a:ea typeface="Cambria" panose="02040503050406030204" pitchFamily="18" charset="0"/>
              </a:rPr>
              <a:t>health</a:t>
            </a:r>
          </a:p>
          <a:p>
            <a:pPr marL="342900" lvl="8" indent="-342900" algn="l" rtl="0"/>
            <a:r>
              <a:rPr lang="en-US" sz="3200" dirty="0">
                <a:solidFill>
                  <a:schemeClr val="tx1">
                    <a:lumMod val="85000"/>
                    <a:lumOff val="15000"/>
                  </a:schemeClr>
                </a:solidFill>
                <a:latin typeface="Cambria" panose="02040503050406030204" pitchFamily="18" charset="0"/>
                <a:ea typeface="Cambria" panose="02040503050406030204" pitchFamily="18" charset="0"/>
              </a:rPr>
              <a:t> the </a:t>
            </a:r>
            <a:r>
              <a:rPr lang="en-US" sz="3200" b="1" dirty="0">
                <a:solidFill>
                  <a:schemeClr val="tx1">
                    <a:lumMod val="85000"/>
                    <a:lumOff val="15000"/>
                  </a:schemeClr>
                </a:solidFill>
                <a:latin typeface="Cambria" panose="02040503050406030204" pitchFamily="18" charset="0"/>
                <a:ea typeface="Cambria" panose="02040503050406030204" pitchFamily="18" charset="0"/>
              </a:rPr>
              <a:t>extent</a:t>
            </a:r>
            <a:r>
              <a:rPr lang="en-US" sz="3200" dirty="0">
                <a:solidFill>
                  <a:schemeClr val="tx1">
                    <a:lumMod val="85000"/>
                    <a:lumOff val="15000"/>
                  </a:schemeClr>
                </a:solidFill>
                <a:latin typeface="Cambria" panose="02040503050406030204" pitchFamily="18" charset="0"/>
                <a:ea typeface="Cambria" panose="02040503050406030204" pitchFamily="18" charset="0"/>
              </a:rPr>
              <a:t> of the disease</a:t>
            </a:r>
          </a:p>
          <a:p>
            <a:pPr marL="342900" lvl="8" indent="-342900" algn="l" rtl="0"/>
            <a:r>
              <a:rPr lang="en-US" sz="3200" b="1" dirty="0">
                <a:solidFill>
                  <a:schemeClr val="tx1">
                    <a:lumMod val="85000"/>
                    <a:lumOff val="15000"/>
                  </a:schemeClr>
                </a:solidFill>
                <a:latin typeface="Cambria" panose="02040503050406030204" pitchFamily="18" charset="0"/>
                <a:ea typeface="Cambria" panose="02040503050406030204" pitchFamily="18" charset="0"/>
              </a:rPr>
              <a:t>preoperative</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b="1" dirty="0">
                <a:solidFill>
                  <a:schemeClr val="tx1">
                    <a:lumMod val="85000"/>
                    <a:lumOff val="15000"/>
                  </a:schemeClr>
                </a:solidFill>
                <a:latin typeface="Cambria" panose="02040503050406030204" pitchFamily="18" charset="0"/>
                <a:ea typeface="Cambria" panose="02040503050406030204" pitchFamily="18" charset="0"/>
              </a:rPr>
              <a:t>staging</a:t>
            </a:r>
            <a:r>
              <a:rPr lang="en-US" sz="3200" dirty="0">
                <a:solidFill>
                  <a:schemeClr val="tx1">
                    <a:lumMod val="85000"/>
                    <a:lumOff val="15000"/>
                  </a:schemeClr>
                </a:solidFill>
                <a:latin typeface="Cambria" panose="02040503050406030204" pitchFamily="18" charset="0"/>
                <a:ea typeface="Cambria" panose="02040503050406030204" pitchFamily="18" charset="0"/>
              </a:rPr>
              <a:t>.</a:t>
            </a:r>
          </a:p>
          <a:p>
            <a:pPr algn="l" rtl="0"/>
            <a:endParaRPr lang="en-US" sz="4000" dirty="0"/>
          </a:p>
        </p:txBody>
      </p:sp>
    </p:spTree>
    <p:extLst>
      <p:ext uri="{BB962C8B-B14F-4D97-AF65-F5344CB8AC3E}">
        <p14:creationId xmlns:p14="http://schemas.microsoft.com/office/powerpoint/2010/main" val="34538872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en-US" sz="6000" b="1" i="0" u="none" strike="noStrike" kern="1200" cap="none" spc="0" normalizeH="0" baseline="0" noProof="0" dirty="0">
                <a:ln>
                  <a:noFill/>
                </a:ln>
                <a:solidFill>
                  <a:srgbClr val="2E5369"/>
                </a:solidFill>
                <a:effectLst/>
                <a:uLnTx/>
                <a:uFillTx/>
                <a:latin typeface="Century Gothic" panose="020B0502020202020204"/>
                <a:ea typeface="+mj-ea"/>
                <a:cs typeface="+mj-cs"/>
              </a:rPr>
              <a:t>Treatment  </a:t>
            </a:r>
            <a:endParaRPr lang="en-US" dirty="0"/>
          </a:p>
        </p:txBody>
      </p:sp>
      <p:sp>
        <p:nvSpPr>
          <p:cNvPr id="3" name="عنصر نائب للمحتوى 2"/>
          <p:cNvSpPr>
            <a:spLocks noGrp="1"/>
          </p:cNvSpPr>
          <p:nvPr>
            <p:ph idx="1"/>
          </p:nvPr>
        </p:nvSpPr>
        <p:spPr/>
        <p:txBody>
          <a:bodyPr>
            <a:normAutofit lnSpcReduction="10000"/>
          </a:bodyPr>
          <a:lstStyle/>
          <a:p>
            <a:pPr algn="l" rtl="0"/>
            <a:r>
              <a:rPr lang="en-US" sz="2400" dirty="0">
                <a:solidFill>
                  <a:schemeClr val="tx1">
                    <a:lumMod val="85000"/>
                    <a:lumOff val="15000"/>
                  </a:schemeClr>
                </a:solidFill>
                <a:latin typeface="Cambria" panose="02040503050406030204" pitchFamily="18" charset="0"/>
                <a:ea typeface="Cambria" panose="02040503050406030204" pitchFamily="18" charset="0"/>
              </a:rPr>
              <a:t>T1 and T2 cancers without LN metastases are treated with resection only.</a:t>
            </a:r>
          </a:p>
          <a:p>
            <a:pPr algn="l" rtl="0"/>
            <a:r>
              <a:rPr lang="en-US" sz="2400" dirty="0">
                <a:solidFill>
                  <a:schemeClr val="tx1">
                    <a:lumMod val="85000"/>
                    <a:lumOff val="15000"/>
                  </a:schemeClr>
                </a:solidFill>
                <a:latin typeface="Cambria" panose="02040503050406030204" pitchFamily="18" charset="0"/>
                <a:ea typeface="Cambria" panose="02040503050406030204" pitchFamily="18" charset="0"/>
              </a:rPr>
              <a:t> Although some surgeons prefer a trans hiatal esophagectomy for all tumor locations</a:t>
            </a:r>
          </a:p>
          <a:p>
            <a:pPr algn="l" rtl="0"/>
            <a:r>
              <a:rPr lang="en-US" sz="2400" dirty="0">
                <a:solidFill>
                  <a:schemeClr val="tx1">
                    <a:lumMod val="85000"/>
                    <a:lumOff val="15000"/>
                  </a:schemeClr>
                </a:solidFill>
                <a:latin typeface="Cambria" panose="02040503050406030204" pitchFamily="18" charset="0"/>
                <a:ea typeface="Cambria" panose="02040503050406030204" pitchFamily="18" charset="0"/>
              </a:rPr>
              <a:t>and  should be performed under direct vision with either thoracoscopy (video-assisted thoracic surgery [VATS]) or with thoracotomy</a:t>
            </a:r>
          </a:p>
          <a:p>
            <a:pPr algn="l" rtl="0"/>
            <a:r>
              <a:rPr lang="en-US" sz="2400" dirty="0">
                <a:solidFill>
                  <a:schemeClr val="tx1">
                    <a:lumMod val="85000"/>
                    <a:lumOff val="15000"/>
                  </a:schemeClr>
                </a:solidFill>
                <a:latin typeface="Cambria" panose="02040503050406030204" pitchFamily="18" charset="0"/>
                <a:ea typeface="Cambria" panose="02040503050406030204" pitchFamily="18" charset="0"/>
              </a:rPr>
              <a:t>Tumors of the lower esophagus and cardia are usually adenocarcinomas. an incurable lesion, resection with a LN dissection should be performed</a:t>
            </a:r>
          </a:p>
          <a:p>
            <a:pPr algn="l" rtl="0"/>
            <a:endParaRPr lang="en-US" dirty="0">
              <a:solidFill>
                <a:srgbClr val="0070C0"/>
              </a:solidFill>
            </a:endParaRPr>
          </a:p>
          <a:p>
            <a:endParaRPr lang="en-US" dirty="0">
              <a:solidFill>
                <a:srgbClr val="0070C0"/>
              </a:solidFill>
            </a:endParaRPr>
          </a:p>
          <a:p>
            <a:endParaRPr lang="en-US" dirty="0"/>
          </a:p>
        </p:txBody>
      </p:sp>
    </p:spTree>
    <p:extLst>
      <p:ext uri="{BB962C8B-B14F-4D97-AF65-F5344CB8AC3E}">
        <p14:creationId xmlns:p14="http://schemas.microsoft.com/office/powerpoint/2010/main" val="35839709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28617" y="616295"/>
            <a:ext cx="8911687" cy="1280890"/>
          </a:xfrm>
        </p:spPr>
        <p:txBody>
          <a:bodyPr>
            <a:normAutofit/>
          </a:bodyPr>
          <a:lstStyle/>
          <a:p>
            <a:r>
              <a:rPr lang="en-US" sz="5400" b="1" dirty="0">
                <a:solidFill>
                  <a:schemeClr val="tx2"/>
                </a:solidFill>
              </a:rPr>
              <a:t>Summary </a:t>
            </a:r>
          </a:p>
        </p:txBody>
      </p:sp>
      <p:sp>
        <p:nvSpPr>
          <p:cNvPr id="3" name="عنصر نائب للمحتوى 2"/>
          <p:cNvSpPr>
            <a:spLocks noGrp="1"/>
          </p:cNvSpPr>
          <p:nvPr>
            <p:ph idx="1"/>
          </p:nvPr>
        </p:nvSpPr>
        <p:spPr>
          <a:xfrm>
            <a:off x="2235200" y="2032001"/>
            <a:ext cx="9269412" cy="4384430"/>
          </a:xfrm>
        </p:spPr>
        <p:txBody>
          <a:bodyPr>
            <a:normAutofit/>
          </a:bodyPr>
          <a:lstStyle/>
          <a:p>
            <a:pPr algn="l" rtl="0"/>
            <a:r>
              <a:rPr lang="en-US" sz="2800" b="1" dirty="0">
                <a:solidFill>
                  <a:schemeClr val="tx1">
                    <a:lumMod val="85000"/>
                    <a:lumOff val="15000"/>
                  </a:schemeClr>
                </a:solidFill>
                <a:latin typeface="Cambria" panose="02040503050406030204" pitchFamily="18" charset="0"/>
                <a:ea typeface="Cambria" panose="02040503050406030204" pitchFamily="18" charset="0"/>
              </a:rPr>
              <a:t>Surgical resection </a:t>
            </a:r>
            <a:r>
              <a:rPr lang="en-US" sz="2800" dirty="0">
                <a:solidFill>
                  <a:schemeClr val="tx1">
                    <a:lumMod val="85000"/>
                    <a:lumOff val="15000"/>
                  </a:schemeClr>
                </a:solidFill>
                <a:latin typeface="Cambria" panose="02040503050406030204" pitchFamily="18" charset="0"/>
                <a:ea typeface="Cambria" panose="02040503050406030204" pitchFamily="18" charset="0"/>
              </a:rPr>
              <a:t>remains a mainstay of curative treatment of patients with localized disease</a:t>
            </a:r>
          </a:p>
          <a:p>
            <a:pPr algn="l" rtl="0"/>
            <a:r>
              <a:rPr lang="en-US" sz="2800" dirty="0">
                <a:solidFill>
                  <a:schemeClr val="tx1">
                    <a:lumMod val="85000"/>
                    <a:lumOff val="15000"/>
                  </a:schemeClr>
                </a:solidFill>
                <a:latin typeface="Cambria" panose="02040503050406030204" pitchFamily="18" charset="0"/>
                <a:ea typeface="Cambria" panose="02040503050406030204" pitchFamily="18" charset="0"/>
              </a:rPr>
              <a:t>standard </a:t>
            </a:r>
            <a:r>
              <a:rPr lang="en-US" sz="2800" b="1" dirty="0">
                <a:solidFill>
                  <a:schemeClr val="tx1">
                    <a:lumMod val="85000"/>
                    <a:lumOff val="15000"/>
                  </a:schemeClr>
                </a:solidFill>
                <a:latin typeface="Cambria" panose="02040503050406030204" pitchFamily="18" charset="0"/>
                <a:ea typeface="Cambria" panose="02040503050406030204" pitchFamily="18" charset="0"/>
              </a:rPr>
              <a:t>transthoracic esophagectomy</a:t>
            </a:r>
            <a:r>
              <a:rPr lang="en-US" sz="2800" dirty="0">
                <a:solidFill>
                  <a:schemeClr val="tx1">
                    <a:lumMod val="85000"/>
                    <a:lumOff val="15000"/>
                  </a:schemeClr>
                </a:solidFill>
                <a:latin typeface="Cambria" panose="02040503050406030204" pitchFamily="18" charset="0"/>
                <a:ea typeface="Cambria" panose="02040503050406030204" pitchFamily="18" charset="0"/>
              </a:rPr>
              <a:t>, a </a:t>
            </a:r>
            <a:r>
              <a:rPr lang="en-US" sz="2800" b="1" dirty="0">
                <a:solidFill>
                  <a:schemeClr val="tx1">
                    <a:lumMod val="85000"/>
                    <a:lumOff val="15000"/>
                  </a:schemeClr>
                </a:solidFill>
                <a:latin typeface="Cambria" panose="02040503050406030204" pitchFamily="18" charset="0"/>
                <a:ea typeface="Cambria" panose="02040503050406030204" pitchFamily="18" charset="0"/>
              </a:rPr>
              <a:t>trans hiatal esophagectomy </a:t>
            </a:r>
          </a:p>
          <a:p>
            <a:pPr algn="l" rtl="0"/>
            <a:r>
              <a:rPr lang="en-US" sz="2800" b="1" dirty="0">
                <a:solidFill>
                  <a:schemeClr val="tx1">
                    <a:lumMod val="85000"/>
                    <a:lumOff val="15000"/>
                  </a:schemeClr>
                </a:solidFill>
                <a:latin typeface="Cambria" panose="02040503050406030204" pitchFamily="18" charset="0"/>
                <a:ea typeface="Cambria" panose="02040503050406030204" pitchFamily="18" charset="0"/>
              </a:rPr>
              <a:t>ivor Lewis for mid and distal esophagus, McKeown for upper esophagus </a:t>
            </a:r>
            <a:endParaRPr lang="en-US" sz="2800" dirty="0">
              <a:solidFill>
                <a:schemeClr val="tx1">
                  <a:lumMod val="85000"/>
                  <a:lumOff val="15000"/>
                </a:schemeClr>
              </a:solidFill>
              <a:latin typeface="Cambria" panose="02040503050406030204" pitchFamily="18" charset="0"/>
              <a:ea typeface="Cambria" panose="02040503050406030204" pitchFamily="18" charset="0"/>
            </a:endParaRPr>
          </a:p>
          <a:p>
            <a:pPr marL="342900" lvl="7" indent="-342900" algn="l" rtl="0"/>
            <a:r>
              <a:rPr lang="en-US" sz="2800" b="1" dirty="0">
                <a:solidFill>
                  <a:schemeClr val="tx1">
                    <a:lumMod val="85000"/>
                    <a:lumOff val="15000"/>
                  </a:schemeClr>
                </a:solidFill>
                <a:latin typeface="Cambria" panose="02040503050406030204" pitchFamily="18" charset="0"/>
                <a:ea typeface="Cambria" panose="02040503050406030204" pitchFamily="18" charset="0"/>
              </a:rPr>
              <a:t>Neoadjuvant therapy </a:t>
            </a:r>
            <a:r>
              <a:rPr lang="en-US" sz="2800" dirty="0">
                <a:solidFill>
                  <a:schemeClr val="tx1">
                    <a:lumMod val="85000"/>
                    <a:lumOff val="15000"/>
                  </a:schemeClr>
                </a:solidFill>
                <a:latin typeface="Cambria" panose="02040503050406030204" pitchFamily="18" charset="0"/>
                <a:ea typeface="Cambria" panose="02040503050406030204" pitchFamily="18" charset="0"/>
              </a:rPr>
              <a:t>Although it may enhance </a:t>
            </a:r>
            <a:r>
              <a:rPr lang="en-US" sz="2800" b="1" dirty="0">
                <a:solidFill>
                  <a:schemeClr val="tx1">
                    <a:lumMod val="85000"/>
                    <a:lumOff val="15000"/>
                  </a:schemeClr>
                </a:solidFill>
                <a:latin typeface="Cambria" panose="02040503050406030204" pitchFamily="18" charset="0"/>
                <a:ea typeface="Cambria" panose="02040503050406030204" pitchFamily="18" charset="0"/>
              </a:rPr>
              <a:t>local control and respectability</a:t>
            </a:r>
            <a:r>
              <a:rPr lang="en-US" sz="3200" b="1" dirty="0">
                <a:solidFill>
                  <a:srgbClr val="FF0000"/>
                </a:solidFill>
              </a:rPr>
              <a:t>,</a:t>
            </a:r>
            <a:r>
              <a:rPr lang="en-US" sz="3200" dirty="0"/>
              <a:t> </a:t>
            </a:r>
          </a:p>
          <a:p>
            <a:pPr algn="l" rtl="0"/>
            <a:endParaRPr lang="en-US" dirty="0"/>
          </a:p>
        </p:txBody>
      </p:sp>
    </p:spTree>
    <p:extLst>
      <p:ext uri="{BB962C8B-B14F-4D97-AF65-F5344CB8AC3E}">
        <p14:creationId xmlns:p14="http://schemas.microsoft.com/office/powerpoint/2010/main" val="33135683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en-US" sz="5400" b="1" i="0" u="none" strike="noStrike" kern="1200" cap="none" spc="0" normalizeH="0" baseline="0" noProof="0" dirty="0">
                <a:ln>
                  <a:noFill/>
                </a:ln>
                <a:solidFill>
                  <a:srgbClr val="2E5369"/>
                </a:solidFill>
                <a:effectLst/>
                <a:uLnTx/>
                <a:uFillTx/>
                <a:latin typeface="Century Gothic" panose="020B0502020202020204"/>
                <a:ea typeface="+mj-ea"/>
                <a:cs typeface="+mj-cs"/>
              </a:rPr>
              <a:t>Summary </a:t>
            </a:r>
            <a:endParaRPr lang="en-US" dirty="0"/>
          </a:p>
        </p:txBody>
      </p:sp>
      <p:sp>
        <p:nvSpPr>
          <p:cNvPr id="3" name="عنصر نائب للمحتوى 2"/>
          <p:cNvSpPr>
            <a:spLocks noGrp="1"/>
          </p:cNvSpPr>
          <p:nvPr>
            <p:ph idx="1"/>
          </p:nvPr>
        </p:nvSpPr>
        <p:spPr>
          <a:xfrm>
            <a:off x="2487612" y="2071077"/>
            <a:ext cx="8915400" cy="4712677"/>
          </a:xfrm>
        </p:spPr>
        <p:txBody>
          <a:bodyPr>
            <a:normAutofit/>
          </a:bodyPr>
          <a:lstStyle/>
          <a:p>
            <a:pPr algn="l" rtl="0"/>
            <a:r>
              <a:rPr lang="en-US" sz="2800" b="1" dirty="0">
                <a:solidFill>
                  <a:schemeClr val="tx1">
                    <a:lumMod val="85000"/>
                    <a:lumOff val="15000"/>
                  </a:schemeClr>
                </a:solidFill>
                <a:latin typeface="Cambria" panose="02040503050406030204" pitchFamily="18" charset="0"/>
                <a:ea typeface="Cambria" panose="02040503050406030204" pitchFamily="18" charset="0"/>
              </a:rPr>
              <a:t>Radiotherapy</a:t>
            </a:r>
            <a:r>
              <a:rPr lang="en-US" sz="2800" dirty="0">
                <a:solidFill>
                  <a:schemeClr val="tx1">
                    <a:lumMod val="85000"/>
                    <a:lumOff val="15000"/>
                  </a:schemeClr>
                </a:solidFill>
                <a:latin typeface="Cambria" panose="02040503050406030204" pitchFamily="18" charset="0"/>
                <a:ea typeface="Cambria" panose="02040503050406030204" pitchFamily="18" charset="0"/>
              </a:rPr>
              <a:t>  as palliative treatment </a:t>
            </a:r>
          </a:p>
          <a:p>
            <a:pPr algn="l" rtl="0"/>
            <a:r>
              <a:rPr lang="en-US" sz="2800" dirty="0">
                <a:solidFill>
                  <a:schemeClr val="tx1">
                    <a:lumMod val="85000"/>
                    <a:lumOff val="15000"/>
                  </a:schemeClr>
                </a:solidFill>
                <a:latin typeface="Cambria" panose="02040503050406030204" pitchFamily="18" charset="0"/>
                <a:ea typeface="Cambria" panose="02040503050406030204" pitchFamily="18" charset="0"/>
              </a:rPr>
              <a:t>. </a:t>
            </a:r>
            <a:r>
              <a:rPr lang="en-US" sz="2800" b="1" dirty="0">
                <a:solidFill>
                  <a:schemeClr val="tx1">
                    <a:lumMod val="85000"/>
                    <a:lumOff val="15000"/>
                  </a:schemeClr>
                </a:solidFill>
                <a:latin typeface="Cambria" panose="02040503050406030204" pitchFamily="18" charset="0"/>
                <a:ea typeface="Cambria" panose="02040503050406030204" pitchFamily="18" charset="0"/>
              </a:rPr>
              <a:t>Intraluminal prostheses </a:t>
            </a:r>
            <a:r>
              <a:rPr lang="en-US" sz="2800" dirty="0">
                <a:solidFill>
                  <a:schemeClr val="tx1">
                    <a:lumMod val="85000"/>
                    <a:lumOff val="15000"/>
                  </a:schemeClr>
                </a:solidFill>
                <a:latin typeface="Cambria" panose="02040503050406030204" pitchFamily="18" charset="0"/>
                <a:ea typeface="Cambria" panose="02040503050406030204" pitchFamily="18" charset="0"/>
              </a:rPr>
              <a:t>have been developed to intubate the esophagus and stent the obstruction, None of these prostheses allows normal swallowing, and in most cases no more than a pureed diet can be tolerated..</a:t>
            </a:r>
          </a:p>
          <a:p>
            <a:pPr algn="l" rtl="0"/>
            <a:r>
              <a:rPr lang="en-US" sz="2800" b="1" dirty="0">
                <a:solidFill>
                  <a:schemeClr val="tx1">
                    <a:lumMod val="85000"/>
                    <a:lumOff val="15000"/>
                  </a:schemeClr>
                </a:solidFill>
                <a:latin typeface="Cambria" panose="02040503050406030204" pitchFamily="18" charset="0"/>
                <a:ea typeface="Cambria" panose="02040503050406030204" pitchFamily="18" charset="0"/>
              </a:rPr>
              <a:t>Endoscopic laser</a:t>
            </a:r>
            <a:endParaRPr lang="en-US" sz="2800" dirty="0">
              <a:solidFill>
                <a:schemeClr val="tx1">
                  <a:lumMod val="85000"/>
                  <a:lumOff val="1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9874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2841" y="423862"/>
            <a:ext cx="5251750" cy="1015663"/>
          </a:xfrm>
          <a:prstGeom prst="rect">
            <a:avLst/>
          </a:prstGeom>
        </p:spPr>
        <p:txBody>
          <a:bodyPr wrap="square">
            <a:spAutoFit/>
          </a:bodyPr>
          <a:lstStyle/>
          <a:p>
            <a:r>
              <a:rPr lang="en-US" sz="6000" b="1" dirty="0">
                <a:solidFill>
                  <a:schemeClr val="accent3">
                    <a:lumMod val="75000"/>
                  </a:schemeClr>
                </a:solidFill>
                <a:latin typeface="Arial Black" panose="020B0A04020102020204" pitchFamily="34" charset="0"/>
              </a:rPr>
              <a:t>Approach:</a:t>
            </a:r>
            <a:endParaRPr lang="ar-JO" sz="6000" dirty="0">
              <a:solidFill>
                <a:schemeClr val="accent3">
                  <a:lumMod val="75000"/>
                </a:schemeClr>
              </a:solidFill>
            </a:endParaRPr>
          </a:p>
        </p:txBody>
      </p:sp>
      <p:sp>
        <p:nvSpPr>
          <p:cNvPr id="3" name="Rectangle 2"/>
          <p:cNvSpPr/>
          <p:nvPr/>
        </p:nvSpPr>
        <p:spPr>
          <a:xfrm>
            <a:off x="2146479" y="1439525"/>
            <a:ext cx="6096000" cy="2585323"/>
          </a:xfrm>
          <a:prstGeom prst="rect">
            <a:avLst/>
          </a:prstGeom>
        </p:spPr>
        <p:txBody>
          <a:bodyPr>
            <a:spAutoFit/>
          </a:bodyPr>
          <a:lstStyle/>
          <a:p>
            <a:pPr marL="685800" indent="-685800">
              <a:buFont typeface="Arial" panose="020B0604020202020204" pitchFamily="34" charset="0"/>
              <a:buChar char="•"/>
            </a:pPr>
            <a:r>
              <a:rPr lang="en-GB" sz="5400" dirty="0">
                <a:solidFill>
                  <a:schemeClr val="bg2">
                    <a:lumMod val="50000"/>
                  </a:schemeClr>
                </a:solidFill>
                <a:latin typeface="Andalus" panose="02020603050405020304" pitchFamily="18" charset="-78"/>
                <a:cs typeface="Andalus" panose="02020603050405020304" pitchFamily="18" charset="-78"/>
              </a:rPr>
              <a:t>HISTORY</a:t>
            </a:r>
          </a:p>
          <a:p>
            <a:pPr marL="685800" indent="-685800">
              <a:buFont typeface="Arial" panose="020B0604020202020204" pitchFamily="34" charset="0"/>
              <a:buChar char="•"/>
            </a:pPr>
            <a:r>
              <a:rPr lang="en-GB" sz="5400" dirty="0">
                <a:solidFill>
                  <a:schemeClr val="bg2">
                    <a:lumMod val="50000"/>
                  </a:schemeClr>
                </a:solidFill>
                <a:latin typeface="Andalus" panose="02020603050405020304" pitchFamily="18" charset="-78"/>
                <a:cs typeface="Andalus" panose="02020603050405020304" pitchFamily="18" charset="-78"/>
              </a:rPr>
              <a:t>EXAMINATION</a:t>
            </a:r>
          </a:p>
          <a:p>
            <a:pPr marL="685800" indent="-685800">
              <a:buFont typeface="Arial" panose="020B0604020202020204" pitchFamily="34" charset="0"/>
              <a:buChar char="•"/>
            </a:pPr>
            <a:r>
              <a:rPr lang="en-GB" sz="5400" dirty="0">
                <a:solidFill>
                  <a:schemeClr val="bg2">
                    <a:lumMod val="50000"/>
                  </a:schemeClr>
                </a:solidFill>
                <a:latin typeface="Andalus" panose="02020603050405020304" pitchFamily="18" charset="-78"/>
                <a:cs typeface="Andalus" panose="02020603050405020304" pitchFamily="18" charset="-78"/>
              </a:rPr>
              <a:t>INVESTIGATION</a:t>
            </a:r>
            <a:endParaRPr lang="en-US" sz="5400" dirty="0">
              <a:solidFill>
                <a:schemeClr val="bg2">
                  <a:lumMod val="50000"/>
                </a:schemeClr>
              </a:solidFill>
              <a:latin typeface="Andalus" panose="02020603050405020304" pitchFamily="18" charset="-78"/>
              <a:cs typeface="Andalus" panose="02020603050405020304" pitchFamily="18"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3950" y="3878388"/>
            <a:ext cx="3078050" cy="2979612"/>
          </a:xfrm>
          <a:prstGeom prst="rect">
            <a:avLst/>
          </a:prstGeom>
        </p:spPr>
      </p:pic>
    </p:spTree>
    <p:extLst>
      <p:ext uri="{BB962C8B-B14F-4D97-AF65-F5344CB8AC3E}">
        <p14:creationId xmlns:p14="http://schemas.microsoft.com/office/powerpoint/2010/main" val="11946263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3" y="0"/>
            <a:ext cx="12101847" cy="6858000"/>
          </a:xfrm>
          <a:prstGeom prst="rect">
            <a:avLst/>
          </a:prstGeom>
        </p:spPr>
      </p:pic>
    </p:spTree>
    <p:extLst>
      <p:ext uri="{BB962C8B-B14F-4D97-AF65-F5344CB8AC3E}">
        <p14:creationId xmlns:p14="http://schemas.microsoft.com/office/powerpoint/2010/main" val="4178747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4254" y="617043"/>
            <a:ext cx="4506156" cy="923330"/>
          </a:xfrm>
          <a:prstGeom prst="rect">
            <a:avLst/>
          </a:prstGeom>
        </p:spPr>
        <p:txBody>
          <a:bodyPr wrap="square">
            <a:spAutoFit/>
          </a:bodyPr>
          <a:lstStyle/>
          <a:p>
            <a:r>
              <a:rPr lang="en-GB" sz="5400" dirty="0">
                <a:solidFill>
                  <a:schemeClr val="bg2">
                    <a:lumMod val="50000"/>
                  </a:schemeClr>
                </a:solidFill>
                <a:latin typeface="Andalus" panose="02020603050405020304" pitchFamily="18" charset="-78"/>
                <a:cs typeface="Andalus" panose="02020603050405020304" pitchFamily="18" charset="-78"/>
              </a:rPr>
              <a:t>HISTORY</a:t>
            </a:r>
          </a:p>
        </p:txBody>
      </p:sp>
      <p:sp>
        <p:nvSpPr>
          <p:cNvPr id="3" name="TextBox 2"/>
          <p:cNvSpPr txBox="1"/>
          <p:nvPr/>
        </p:nvSpPr>
        <p:spPr>
          <a:xfrm>
            <a:off x="1674254" y="1797768"/>
            <a:ext cx="5537915" cy="523220"/>
          </a:xfrm>
          <a:prstGeom prst="rect">
            <a:avLst/>
          </a:prstGeom>
          <a:noFill/>
        </p:spPr>
        <p:txBody>
          <a:bodyPr wrap="square" rtlCol="1">
            <a:spAutoFit/>
          </a:bodyPr>
          <a:lstStyle/>
          <a:p>
            <a:pPr marL="457200" indent="-457200">
              <a:buFont typeface="Wingdings" panose="05000000000000000000" pitchFamily="2" charset="2"/>
              <a:buChar char="v"/>
            </a:pPr>
            <a:r>
              <a:rPr lang="en-US" sz="2800" dirty="0"/>
              <a:t>Age of patient</a:t>
            </a:r>
            <a:r>
              <a:rPr lang="en-US" dirty="0"/>
              <a:t>:</a:t>
            </a:r>
            <a:endParaRPr lang="ar-JO" dirty="0"/>
          </a:p>
        </p:txBody>
      </p:sp>
      <p:sp>
        <p:nvSpPr>
          <p:cNvPr id="4" name="TextBox 3"/>
          <p:cNvSpPr txBox="1"/>
          <p:nvPr/>
        </p:nvSpPr>
        <p:spPr>
          <a:xfrm>
            <a:off x="1983347" y="2333685"/>
            <a:ext cx="10208653" cy="4524315"/>
          </a:xfrm>
          <a:prstGeom prst="rect">
            <a:avLst/>
          </a:prstGeom>
          <a:noFill/>
        </p:spPr>
        <p:txBody>
          <a:bodyPr wrap="square" rtlCol="1">
            <a:spAutoFit/>
          </a:bodyPr>
          <a:lstStyle/>
          <a:p>
            <a:pPr marL="285750" indent="-285750">
              <a:lnSpc>
                <a:spcPct val="200000"/>
              </a:lnSpc>
              <a:buFont typeface="Courier New" panose="02070309020205020404" pitchFamily="49" charset="0"/>
              <a:buChar char="o"/>
            </a:pPr>
            <a:r>
              <a:rPr lang="en-US" sz="2400" dirty="0"/>
              <a:t>Children: foreign body or congenital malformations.</a:t>
            </a:r>
          </a:p>
          <a:p>
            <a:pPr marL="285750" indent="-285750">
              <a:lnSpc>
                <a:spcPct val="200000"/>
              </a:lnSpc>
              <a:buFont typeface="Courier New" panose="02070309020205020404" pitchFamily="49" charset="0"/>
              <a:buChar char="o"/>
            </a:pPr>
            <a:r>
              <a:rPr lang="en-US" sz="2400" dirty="0"/>
              <a:t>Middle aged patient: reflux esophagitis , hiatus hernia , anemia or achalasia.</a:t>
            </a:r>
          </a:p>
          <a:p>
            <a:pPr marL="285750" indent="-285750">
              <a:lnSpc>
                <a:spcPct val="200000"/>
              </a:lnSpc>
              <a:buFont typeface="Courier New" panose="02070309020205020404" pitchFamily="49" charset="0"/>
              <a:buChar char="o"/>
            </a:pPr>
            <a:r>
              <a:rPr lang="en-US" sz="2400" dirty="0"/>
              <a:t>Elderly patient : malignancy , stricture formation from long standing reflux , motility disorders ass. With aging and neurological disorders.</a:t>
            </a:r>
            <a:endParaRPr lang="ar-JO" sz="2400" dirty="0"/>
          </a:p>
        </p:txBody>
      </p:sp>
    </p:spTree>
    <p:extLst>
      <p:ext uri="{BB962C8B-B14F-4D97-AF65-F5344CB8AC3E}">
        <p14:creationId xmlns:p14="http://schemas.microsoft.com/office/powerpoint/2010/main" val="3986751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0098" y="642801"/>
            <a:ext cx="2965877" cy="923330"/>
          </a:xfrm>
          <a:prstGeom prst="rect">
            <a:avLst/>
          </a:prstGeom>
        </p:spPr>
        <p:txBody>
          <a:bodyPr wrap="none">
            <a:spAutoFit/>
          </a:bodyPr>
          <a:lstStyle/>
          <a:p>
            <a:r>
              <a:rPr lang="en-GB" sz="5400" dirty="0">
                <a:solidFill>
                  <a:schemeClr val="bg2">
                    <a:lumMod val="50000"/>
                  </a:schemeClr>
                </a:solidFill>
                <a:latin typeface="Andalus" panose="02020603050405020304" pitchFamily="18" charset="-78"/>
                <a:cs typeface="Andalus" panose="02020603050405020304" pitchFamily="18" charset="-78"/>
              </a:rPr>
              <a:t>HISTORY</a:t>
            </a:r>
            <a:r>
              <a:rPr lang="ar-JO" sz="5400" dirty="0">
                <a:solidFill>
                  <a:schemeClr val="bg2">
                    <a:lumMod val="50000"/>
                  </a:schemeClr>
                </a:solidFill>
                <a:latin typeface="Andalus" panose="02020603050405020304" pitchFamily="18" charset="-78"/>
                <a:cs typeface="Andalus" panose="02020603050405020304" pitchFamily="18" charset="-78"/>
              </a:rPr>
              <a:t>:</a:t>
            </a:r>
            <a:endParaRPr lang="en-GB" sz="5400" dirty="0">
              <a:solidFill>
                <a:schemeClr val="bg2">
                  <a:lumMod val="50000"/>
                </a:schemeClr>
              </a:solidFill>
              <a:latin typeface="Andalus" panose="02020603050405020304" pitchFamily="18" charset="-78"/>
              <a:cs typeface="Andalus" panose="02020603050405020304" pitchFamily="18" charset="-78"/>
            </a:endParaRPr>
          </a:p>
        </p:txBody>
      </p:sp>
      <p:sp>
        <p:nvSpPr>
          <p:cNvPr id="3" name="TextBox 2"/>
          <p:cNvSpPr txBox="1"/>
          <p:nvPr/>
        </p:nvSpPr>
        <p:spPr>
          <a:xfrm>
            <a:off x="1648495" y="1646940"/>
            <a:ext cx="5008432" cy="461665"/>
          </a:xfrm>
          <a:prstGeom prst="rect">
            <a:avLst/>
          </a:prstGeom>
          <a:noFill/>
        </p:spPr>
        <p:txBody>
          <a:bodyPr wrap="square" rtlCol="1">
            <a:spAutoFit/>
          </a:bodyPr>
          <a:lstStyle/>
          <a:p>
            <a:r>
              <a:rPr lang="en-US" sz="2400" dirty="0"/>
              <a:t>Difficulty in initiating swallow</a:t>
            </a:r>
            <a:endParaRPr lang="ar-JO" sz="2400" dirty="0"/>
          </a:p>
        </p:txBody>
      </p:sp>
      <p:sp>
        <p:nvSpPr>
          <p:cNvPr id="4" name="TextBox 3"/>
          <p:cNvSpPr txBox="1"/>
          <p:nvPr/>
        </p:nvSpPr>
        <p:spPr>
          <a:xfrm>
            <a:off x="1571222" y="2332424"/>
            <a:ext cx="5447763" cy="461665"/>
          </a:xfrm>
          <a:prstGeom prst="rect">
            <a:avLst/>
          </a:prstGeom>
          <a:noFill/>
        </p:spPr>
        <p:txBody>
          <a:bodyPr wrap="square" rtlCol="1">
            <a:spAutoFit/>
          </a:bodyPr>
          <a:lstStyle/>
          <a:p>
            <a:r>
              <a:rPr lang="en-US" sz="2400" dirty="0"/>
              <a:t>Food stuck after swallow in chest</a:t>
            </a:r>
            <a:endParaRPr lang="ar-JO" sz="2400" dirty="0"/>
          </a:p>
        </p:txBody>
      </p:sp>
      <p:sp>
        <p:nvSpPr>
          <p:cNvPr id="13" name="Right Arrow 12"/>
          <p:cNvSpPr/>
          <p:nvPr/>
        </p:nvSpPr>
        <p:spPr>
          <a:xfrm>
            <a:off x="6053070" y="1749444"/>
            <a:ext cx="1931831" cy="372659"/>
          </a:xfrm>
          <a:prstGeom prst="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5" name="Right Arrow 14"/>
          <p:cNvSpPr/>
          <p:nvPr/>
        </p:nvSpPr>
        <p:spPr>
          <a:xfrm>
            <a:off x="6452313" y="3845665"/>
            <a:ext cx="1931831" cy="37266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6" name="Right Arrow 15"/>
          <p:cNvSpPr/>
          <p:nvPr/>
        </p:nvSpPr>
        <p:spPr>
          <a:xfrm>
            <a:off x="6375040" y="4612928"/>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20" name="Right Arrow 19"/>
          <p:cNvSpPr/>
          <p:nvPr/>
        </p:nvSpPr>
        <p:spPr>
          <a:xfrm>
            <a:off x="6561784" y="2424922"/>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22" name="TextBox 21"/>
          <p:cNvSpPr txBox="1"/>
          <p:nvPr/>
        </p:nvSpPr>
        <p:spPr>
          <a:xfrm>
            <a:off x="7997781" y="1704940"/>
            <a:ext cx="4194219" cy="461665"/>
          </a:xfrm>
          <a:prstGeom prst="rect">
            <a:avLst/>
          </a:prstGeom>
          <a:noFill/>
        </p:spPr>
        <p:txBody>
          <a:bodyPr wrap="square" rtlCol="1">
            <a:spAutoFit/>
          </a:bodyPr>
          <a:lstStyle/>
          <a:p>
            <a:r>
              <a:rPr lang="en-US" sz="2400" dirty="0"/>
              <a:t>Oropharyngeal dysphagia</a:t>
            </a:r>
            <a:endParaRPr lang="ar-JO" sz="2400" dirty="0"/>
          </a:p>
        </p:txBody>
      </p:sp>
      <p:sp>
        <p:nvSpPr>
          <p:cNvPr id="23" name="TextBox 22"/>
          <p:cNvSpPr txBox="1"/>
          <p:nvPr/>
        </p:nvSpPr>
        <p:spPr>
          <a:xfrm>
            <a:off x="8493615" y="2406414"/>
            <a:ext cx="3726981" cy="461665"/>
          </a:xfrm>
          <a:prstGeom prst="rect">
            <a:avLst/>
          </a:prstGeom>
          <a:noFill/>
        </p:spPr>
        <p:txBody>
          <a:bodyPr wrap="square" rtlCol="1">
            <a:spAutoFit/>
          </a:bodyPr>
          <a:lstStyle/>
          <a:p>
            <a:r>
              <a:rPr lang="en-US" sz="2400" dirty="0"/>
              <a:t>Esophageal dysphagia</a:t>
            </a:r>
            <a:endParaRPr lang="ar-JO" sz="2400" dirty="0"/>
          </a:p>
        </p:txBody>
      </p:sp>
      <p:sp>
        <p:nvSpPr>
          <p:cNvPr id="5" name="Rectangle 4"/>
          <p:cNvSpPr/>
          <p:nvPr/>
        </p:nvSpPr>
        <p:spPr>
          <a:xfrm>
            <a:off x="1571222" y="3776103"/>
            <a:ext cx="4963218" cy="461665"/>
          </a:xfrm>
          <a:prstGeom prst="rect">
            <a:avLst/>
          </a:prstGeom>
        </p:spPr>
        <p:txBody>
          <a:bodyPr wrap="none">
            <a:spAutoFit/>
          </a:bodyPr>
          <a:lstStyle/>
          <a:p>
            <a:r>
              <a:rPr lang="en-US" sz="2400" dirty="0"/>
              <a:t>Dysphagia related to solid food </a:t>
            </a:r>
            <a:endParaRPr lang="ar-JO" sz="2400" dirty="0"/>
          </a:p>
        </p:txBody>
      </p:sp>
      <p:sp>
        <p:nvSpPr>
          <p:cNvPr id="9" name="Rectangle 8"/>
          <p:cNvSpPr/>
          <p:nvPr/>
        </p:nvSpPr>
        <p:spPr>
          <a:xfrm>
            <a:off x="2204742" y="4619885"/>
            <a:ext cx="2529860" cy="461665"/>
          </a:xfrm>
          <a:prstGeom prst="rect">
            <a:avLst/>
          </a:prstGeom>
        </p:spPr>
        <p:txBody>
          <a:bodyPr wrap="none">
            <a:spAutoFit/>
          </a:bodyPr>
          <a:lstStyle/>
          <a:p>
            <a:r>
              <a:rPr lang="en-US" sz="2400" dirty="0"/>
              <a:t>Solid and liquid </a:t>
            </a:r>
            <a:endParaRPr lang="ar-JO" sz="2400" dirty="0"/>
          </a:p>
        </p:txBody>
      </p:sp>
      <p:sp>
        <p:nvSpPr>
          <p:cNvPr id="10" name="Rectangle 9"/>
          <p:cNvSpPr/>
          <p:nvPr/>
        </p:nvSpPr>
        <p:spPr>
          <a:xfrm>
            <a:off x="8621410" y="3743982"/>
            <a:ext cx="1901483" cy="461665"/>
          </a:xfrm>
          <a:prstGeom prst="rect">
            <a:avLst/>
          </a:prstGeom>
        </p:spPr>
        <p:txBody>
          <a:bodyPr wrap="none">
            <a:spAutoFit/>
          </a:bodyPr>
          <a:lstStyle/>
          <a:p>
            <a:r>
              <a:rPr lang="en-US" sz="2400" dirty="0"/>
              <a:t>Obstructive</a:t>
            </a:r>
            <a:endParaRPr lang="ar-JO" sz="2400" dirty="0"/>
          </a:p>
        </p:txBody>
      </p:sp>
      <p:sp>
        <p:nvSpPr>
          <p:cNvPr id="11" name="Rectangle 10"/>
          <p:cNvSpPr/>
          <p:nvPr/>
        </p:nvSpPr>
        <p:spPr>
          <a:xfrm>
            <a:off x="8493615" y="4619885"/>
            <a:ext cx="2401619" cy="461665"/>
          </a:xfrm>
          <a:prstGeom prst="rect">
            <a:avLst/>
          </a:prstGeom>
        </p:spPr>
        <p:txBody>
          <a:bodyPr wrap="none">
            <a:spAutoFit/>
          </a:bodyPr>
          <a:lstStyle/>
          <a:p>
            <a:r>
              <a:rPr lang="en-US" sz="2400" dirty="0"/>
              <a:t>neuromuscular</a:t>
            </a:r>
            <a:endParaRPr lang="ar-JO" sz="2400" dirty="0"/>
          </a:p>
        </p:txBody>
      </p:sp>
    </p:spTree>
    <p:extLst>
      <p:ext uri="{BB962C8B-B14F-4D97-AF65-F5344CB8AC3E}">
        <p14:creationId xmlns:p14="http://schemas.microsoft.com/office/powerpoint/2010/main" val="411929645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1499</TotalTime>
  <Words>3096</Words>
  <Application>Microsoft Office PowerPoint</Application>
  <PresentationFormat>Widescreen</PresentationFormat>
  <Paragraphs>406</Paragraphs>
  <Slides>70</Slides>
  <Notes>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70</vt:i4>
      </vt:variant>
    </vt:vector>
  </HeadingPairs>
  <TitlesOfParts>
    <vt:vector size="91" baseType="lpstr">
      <vt:lpstr>acumin-pro</vt:lpstr>
      <vt:lpstr>Andalus</vt:lpstr>
      <vt:lpstr>Arial</vt:lpstr>
      <vt:lpstr>Arial Black</vt:lpstr>
      <vt:lpstr>Arial Rounded MT Bold</vt:lpstr>
      <vt:lpstr>ArialUnicodeMS</vt:lpstr>
      <vt:lpstr>Bernard MT Condensed</vt:lpstr>
      <vt:lpstr>Calibri</vt:lpstr>
      <vt:lpstr>Cambria</vt:lpstr>
      <vt:lpstr>Cambria Math</vt:lpstr>
      <vt:lpstr>Century Gothic</vt:lpstr>
      <vt:lpstr>Courier New</vt:lpstr>
      <vt:lpstr>Gill Sans MT</vt:lpstr>
      <vt:lpstr>GoudyStd</vt:lpstr>
      <vt:lpstr>HelveticaNeueLTStd-Roman</vt:lpstr>
      <vt:lpstr>Open Sans</vt:lpstr>
      <vt:lpstr>proxima_nova_ltsemibold</vt:lpstr>
      <vt:lpstr>proxima_nova_rgregular</vt:lpstr>
      <vt:lpstr>Wingdings</vt:lpstr>
      <vt:lpstr>Wingdings 3</vt:lpstr>
      <vt:lpstr>Wisp</vt:lpstr>
      <vt:lpstr>Dysphagia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Benign esophageal stricture: </vt:lpstr>
      <vt:lpstr>Symptoms of benign esophageal stricture -difficult or painful swallowing -unintended weight loss -regurgitation of food or liquids -sensation of something stuck in the chest after you eat -frequent burping or hiccups -heartburn </vt:lpstr>
      <vt:lpstr>PowerPoint Presentation</vt:lpstr>
      <vt:lpstr>Treatment of esophageal stricture</vt:lpstr>
      <vt:lpstr>Achalasia of esophagus</vt:lpstr>
      <vt:lpstr>Achalasia of esophagus</vt:lpstr>
      <vt:lpstr>Achalasia of esophagus</vt:lpstr>
      <vt:lpstr>Achalasia of esophagus</vt:lpstr>
      <vt:lpstr>Achalasia of esophagus</vt:lpstr>
      <vt:lpstr>Achalasia of esophagus</vt:lpstr>
      <vt:lpstr>Achalasia of esophagus</vt:lpstr>
      <vt:lpstr>Achalasia of esophagus</vt:lpstr>
      <vt:lpstr>Achalasia of esophagus</vt:lpstr>
      <vt:lpstr>Diffuse Esophageal Spasm </vt:lpstr>
      <vt:lpstr>Diffuse Esophageal Spasm</vt:lpstr>
      <vt:lpstr>Nutcracker Esophagus</vt:lpstr>
      <vt:lpstr>paraoesophageal (rolling)hiatus hernia</vt:lpstr>
      <vt:lpstr>paraoesophageal (rolling)hiatus hernia</vt:lpstr>
      <vt:lpstr>paraoesophageal (rolling)hiatus hernia</vt:lpstr>
      <vt:lpstr>paraoesophageal (rolling)hiatus hernia</vt:lpstr>
      <vt:lpstr>Plummer Vinson syndrome</vt:lpstr>
      <vt:lpstr>Plummer Vinson syndrome</vt:lpstr>
      <vt:lpstr>Plummer Vinson syndrome</vt:lpstr>
      <vt:lpstr>Plummer Vinson syndrome</vt:lpstr>
      <vt:lpstr>PowerPoint Presentation</vt:lpstr>
      <vt:lpstr>Pathophysiology</vt:lpstr>
      <vt:lpstr>Prognosis </vt:lpstr>
      <vt:lpstr>History  and imaging studies </vt:lpstr>
      <vt:lpstr>Management </vt:lpstr>
      <vt:lpstr>Zenker diverticulum</vt:lpstr>
      <vt:lpstr>The pathophysiology </vt:lpstr>
      <vt:lpstr>Diagnosis </vt:lpstr>
      <vt:lpstr>Surgical intervention </vt:lpstr>
      <vt:lpstr>PowerPoint Presentation</vt:lpstr>
      <vt:lpstr>PowerPoint Presentation</vt:lpstr>
      <vt:lpstr>Esophageal cancer</vt:lpstr>
      <vt:lpstr>Pathology </vt:lpstr>
      <vt:lpstr>Symptoms</vt:lpstr>
      <vt:lpstr>DIAGNOSTIC TESTING </vt:lpstr>
      <vt:lpstr>PowerPoint Presentation</vt:lpstr>
      <vt:lpstr>PowerPoint Presentation</vt:lpstr>
      <vt:lpstr>Staging </vt:lpstr>
      <vt:lpstr>PowerPoint Presentation</vt:lpstr>
      <vt:lpstr>Treatment </vt:lpstr>
      <vt:lpstr>Treatment </vt:lpstr>
      <vt:lpstr>Treatment  </vt:lpstr>
      <vt:lpstr>Summary </vt:lpstr>
      <vt:lpstr>Summary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Bayan Alamarat</cp:lastModifiedBy>
  <cp:revision>67</cp:revision>
  <dcterms:created xsi:type="dcterms:W3CDTF">2021-02-17T18:09:42Z</dcterms:created>
  <dcterms:modified xsi:type="dcterms:W3CDTF">2021-02-23T14:02:40Z</dcterms:modified>
</cp:coreProperties>
</file>