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31" r:id="rId3"/>
  </p:sldMasterIdLst>
  <p:sldIdLst>
    <p:sldId id="385" r:id="rId4"/>
    <p:sldId id="256" r:id="rId5"/>
    <p:sldId id="290" r:id="rId6"/>
    <p:sldId id="323" r:id="rId7"/>
    <p:sldId id="322" r:id="rId8"/>
    <p:sldId id="361" r:id="rId9"/>
    <p:sldId id="324" r:id="rId10"/>
    <p:sldId id="345" r:id="rId11"/>
    <p:sldId id="379" r:id="rId12"/>
    <p:sldId id="346" r:id="rId13"/>
    <p:sldId id="258" r:id="rId14"/>
    <p:sldId id="259" r:id="rId15"/>
    <p:sldId id="310" r:id="rId16"/>
    <p:sldId id="380" r:id="rId17"/>
    <p:sldId id="300" r:id="rId18"/>
    <p:sldId id="381" r:id="rId19"/>
    <p:sldId id="326" r:id="rId20"/>
    <p:sldId id="325" r:id="rId21"/>
    <p:sldId id="327" r:id="rId22"/>
    <p:sldId id="301" r:id="rId23"/>
    <p:sldId id="302" r:id="rId24"/>
    <p:sldId id="303" r:id="rId25"/>
    <p:sldId id="281" r:id="rId26"/>
    <p:sldId id="282" r:id="rId27"/>
    <p:sldId id="283" r:id="rId28"/>
    <p:sldId id="284" r:id="rId29"/>
    <p:sldId id="304" r:id="rId30"/>
    <p:sldId id="261" r:id="rId31"/>
    <p:sldId id="287" r:id="rId32"/>
    <p:sldId id="286" r:id="rId33"/>
    <p:sldId id="285" r:id="rId34"/>
    <p:sldId id="263" r:id="rId35"/>
    <p:sldId id="305" r:id="rId36"/>
    <p:sldId id="264" r:id="rId37"/>
    <p:sldId id="306" r:id="rId38"/>
    <p:sldId id="307" r:id="rId39"/>
    <p:sldId id="265" r:id="rId40"/>
    <p:sldId id="308" r:id="rId41"/>
    <p:sldId id="266" r:id="rId42"/>
    <p:sldId id="270" r:id="rId43"/>
    <p:sldId id="271" r:id="rId44"/>
    <p:sldId id="272" r:id="rId45"/>
    <p:sldId id="280" r:id="rId46"/>
    <p:sldId id="299" r:id="rId47"/>
    <p:sldId id="378" r:id="rId48"/>
    <p:sldId id="369" r:id="rId49"/>
    <p:sldId id="370" r:id="rId50"/>
    <p:sldId id="382" r:id="rId51"/>
    <p:sldId id="375" r:id="rId52"/>
    <p:sldId id="318" r:id="rId53"/>
    <p:sldId id="376" r:id="rId54"/>
    <p:sldId id="383" r:id="rId55"/>
    <p:sldId id="366" r:id="rId56"/>
    <p:sldId id="367" r:id="rId57"/>
    <p:sldId id="377" r:id="rId58"/>
    <p:sldId id="365" r:id="rId59"/>
    <p:sldId id="368" r:id="rId60"/>
    <p:sldId id="372" r:id="rId61"/>
    <p:sldId id="292" r:id="rId62"/>
    <p:sldId id="297" r:id="rId63"/>
    <p:sldId id="298" r:id="rId64"/>
    <p:sldId id="295" r:id="rId65"/>
    <p:sldId id="296" r:id="rId66"/>
    <p:sldId id="312" r:id="rId67"/>
    <p:sldId id="313" r:id="rId68"/>
    <p:sldId id="314" r:id="rId69"/>
    <p:sldId id="315" r:id="rId70"/>
    <p:sldId id="316" r:id="rId71"/>
    <p:sldId id="317" r:id="rId72"/>
    <p:sldId id="363" r:id="rId73"/>
    <p:sldId id="319" r:id="rId74"/>
    <p:sldId id="320" r:id="rId75"/>
    <p:sldId id="328" r:id="rId76"/>
    <p:sldId id="329" r:id="rId77"/>
    <p:sldId id="358" r:id="rId78"/>
    <p:sldId id="359" r:id="rId79"/>
    <p:sldId id="360" r:id="rId80"/>
    <p:sldId id="330" r:id="rId81"/>
    <p:sldId id="331" r:id="rId82"/>
    <p:sldId id="344" r:id="rId83"/>
    <p:sldId id="332" r:id="rId84"/>
    <p:sldId id="333" r:id="rId85"/>
    <p:sldId id="334" r:id="rId86"/>
    <p:sldId id="335" r:id="rId87"/>
    <p:sldId id="364" r:id="rId88"/>
    <p:sldId id="337" r:id="rId89"/>
    <p:sldId id="338" r:id="rId90"/>
    <p:sldId id="339" r:id="rId91"/>
    <p:sldId id="340" r:id="rId92"/>
    <p:sldId id="341" r:id="rId93"/>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CC"/>
    <a:srgbClr val="CC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78" autoAdjust="0"/>
    <p:restoredTop sz="95543" autoAdjust="0"/>
  </p:normalViewPr>
  <p:slideViewPr>
    <p:cSldViewPr>
      <p:cViewPr varScale="1">
        <p:scale>
          <a:sx n="82" d="100"/>
          <a:sy n="82" d="100"/>
        </p:scale>
        <p:origin x="893"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viewProps" Target="viewProps.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0" Type="http://schemas.openxmlformats.org/officeDocument/2006/relationships/slide" Target="slides/slide77.xml"/><Relationship Id="rId85" Type="http://schemas.openxmlformats.org/officeDocument/2006/relationships/slide" Target="slides/slide82.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customXml" Target="../customXml/item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682FFC-0951-45BB-8B7A-95B510793826}"/>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32752B2B-CFF5-4580-9083-20793EED98C1}"/>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C8405425-51EC-48C4-977B-8A992D831C91}"/>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78BF52EC-2724-4E1B-99E4-990F6D9143F3}"/>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6BF0CD89-4D31-448C-991E-6453B5C2B08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AFBE19E-E528-46B4-87BB-EC41DD9A7E7C}"/>
              </a:ext>
            </a:extLst>
          </p:cNvPr>
          <p:cNvSpPr>
            <a:spLocks noGrp="1"/>
          </p:cNvSpPr>
          <p:nvPr>
            <p:ph type="sldNum" sz="quarter" idx="12"/>
          </p:nvPr>
        </p:nvSpPr>
        <p:spPr/>
        <p:txBody>
          <a:bodyPr/>
          <a:lstStyle>
            <a:lvl1pPr>
              <a:defRPr/>
            </a:lvl1pPr>
          </a:lstStyle>
          <a:p>
            <a:fld id="{DDFCE609-2E17-43AB-872C-49A3BC12D0E7}" type="slidenum">
              <a:rPr lang="ar-SA" altLang="en-US"/>
              <a:pPr/>
              <a:t>‹#›</a:t>
            </a:fld>
            <a:endParaRPr lang="en-US" altLang="en-US"/>
          </a:p>
        </p:txBody>
      </p:sp>
    </p:spTree>
    <p:extLst>
      <p:ext uri="{BB962C8B-B14F-4D97-AF65-F5344CB8AC3E}">
        <p14:creationId xmlns:p14="http://schemas.microsoft.com/office/powerpoint/2010/main" val="2464316580"/>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2AA8B8D-61C1-45B3-B2DC-136F1A0F7E7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9CE1745-216D-474F-9554-1C3D96BBD33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026CC6E-AC3C-4415-8147-3407656190B4}"/>
              </a:ext>
            </a:extLst>
          </p:cNvPr>
          <p:cNvSpPr>
            <a:spLocks noGrp="1"/>
          </p:cNvSpPr>
          <p:nvPr>
            <p:ph type="sldNum" sz="quarter" idx="12"/>
          </p:nvPr>
        </p:nvSpPr>
        <p:spPr/>
        <p:txBody>
          <a:bodyPr/>
          <a:lstStyle>
            <a:lvl1pPr>
              <a:defRPr/>
            </a:lvl1pPr>
          </a:lstStyle>
          <a:p>
            <a:fld id="{691E7930-825A-4A1C-84FA-4093CF2ABD6C}" type="slidenum">
              <a:rPr lang="ar-SA" altLang="en-US"/>
              <a:pPr/>
              <a:t>‹#›</a:t>
            </a:fld>
            <a:endParaRPr lang="en-US" altLang="en-US"/>
          </a:p>
        </p:txBody>
      </p:sp>
    </p:spTree>
    <p:extLst>
      <p:ext uri="{BB962C8B-B14F-4D97-AF65-F5344CB8AC3E}">
        <p14:creationId xmlns:p14="http://schemas.microsoft.com/office/powerpoint/2010/main" val="2096513109"/>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A39B20-6D46-4631-8AE3-D54680A1382C}"/>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CFA2AB16-BD78-40B3-978C-7E9CDF47FF96}"/>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25EBFBF1-91AC-411B-A36B-F399F8EB056C}"/>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E60BB196-2349-4696-8761-F1FD73407CB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75CCB322-3843-487E-9377-254EEF888EF0}"/>
              </a:ext>
            </a:extLst>
          </p:cNvPr>
          <p:cNvSpPr>
            <a:spLocks noGrp="1"/>
          </p:cNvSpPr>
          <p:nvPr>
            <p:ph type="sldNum" sz="quarter" idx="12"/>
          </p:nvPr>
        </p:nvSpPr>
        <p:spPr/>
        <p:txBody>
          <a:bodyPr/>
          <a:lstStyle>
            <a:lvl1pPr>
              <a:defRPr/>
            </a:lvl1pPr>
          </a:lstStyle>
          <a:p>
            <a:fld id="{E546CF56-2B38-42CB-AE65-9D692A610BD0}" type="slidenum">
              <a:rPr lang="ar-SA" altLang="en-US"/>
              <a:pPr/>
              <a:t>‹#›</a:t>
            </a:fld>
            <a:endParaRPr lang="en-US" altLang="en-US"/>
          </a:p>
        </p:txBody>
      </p:sp>
    </p:spTree>
    <p:extLst>
      <p:ext uri="{BB962C8B-B14F-4D97-AF65-F5344CB8AC3E}">
        <p14:creationId xmlns:p14="http://schemas.microsoft.com/office/powerpoint/2010/main" val="1031121077"/>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4863381-0968-4DD9-BA50-AE43FB63193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352982F-731A-4200-9A53-4BD35742AD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DE7B257-92BC-4F68-9B47-6FF897AAFE32}"/>
              </a:ext>
            </a:extLst>
          </p:cNvPr>
          <p:cNvSpPr>
            <a:spLocks noGrp="1"/>
          </p:cNvSpPr>
          <p:nvPr>
            <p:ph type="sldNum" sz="quarter" idx="12"/>
          </p:nvPr>
        </p:nvSpPr>
        <p:spPr/>
        <p:txBody>
          <a:bodyPr/>
          <a:lstStyle>
            <a:lvl1pPr>
              <a:defRPr/>
            </a:lvl1pPr>
          </a:lstStyle>
          <a:p>
            <a:fld id="{FCFA091D-7D81-4062-9371-E2CC3DD5A666}" type="slidenum">
              <a:rPr lang="ar-SA" altLang="en-US"/>
              <a:pPr/>
              <a:t>‹#›</a:t>
            </a:fld>
            <a:endParaRPr lang="en-US" altLang="en-US"/>
          </a:p>
        </p:txBody>
      </p:sp>
    </p:spTree>
    <p:extLst>
      <p:ext uri="{BB962C8B-B14F-4D97-AF65-F5344CB8AC3E}">
        <p14:creationId xmlns:p14="http://schemas.microsoft.com/office/powerpoint/2010/main" val="1959308968"/>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2718E26-92A6-4F0D-88FF-A863C96BCE73}"/>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BBFA6F0F-C5A5-4906-B889-C45FADB7CB29}"/>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523FF7C8-FA64-4C13-9165-1308FC148283}"/>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A5C00133-9F77-46EC-8D2A-E26436F901E1}"/>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50258BC-3E47-4322-B727-24F5956CDB9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15A2F5D-999E-478A-97C7-07C2D0BB0081}"/>
              </a:ext>
            </a:extLst>
          </p:cNvPr>
          <p:cNvSpPr>
            <a:spLocks noGrp="1"/>
          </p:cNvSpPr>
          <p:nvPr>
            <p:ph type="sldNum" sz="quarter" idx="12"/>
          </p:nvPr>
        </p:nvSpPr>
        <p:spPr/>
        <p:txBody>
          <a:bodyPr/>
          <a:lstStyle>
            <a:lvl1pPr>
              <a:defRPr/>
            </a:lvl1pPr>
          </a:lstStyle>
          <a:p>
            <a:fld id="{8850EF0A-8D06-42CF-B1A0-63206186A18B}" type="slidenum">
              <a:rPr lang="ar-SA" altLang="en-US"/>
              <a:pPr/>
              <a:t>‹#›</a:t>
            </a:fld>
            <a:endParaRPr lang="en-US" altLang="en-US"/>
          </a:p>
        </p:txBody>
      </p:sp>
    </p:spTree>
    <p:extLst>
      <p:ext uri="{BB962C8B-B14F-4D97-AF65-F5344CB8AC3E}">
        <p14:creationId xmlns:p14="http://schemas.microsoft.com/office/powerpoint/2010/main" val="4009905829"/>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8D656BBA-11D8-4090-8824-3C1A669BB8D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D827F84-522A-4ECF-80FA-D527153ED9D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3E308C0-C52C-4A59-AF37-5396C353D986}"/>
              </a:ext>
            </a:extLst>
          </p:cNvPr>
          <p:cNvSpPr>
            <a:spLocks noGrp="1"/>
          </p:cNvSpPr>
          <p:nvPr>
            <p:ph type="sldNum" sz="quarter" idx="12"/>
          </p:nvPr>
        </p:nvSpPr>
        <p:spPr/>
        <p:txBody>
          <a:bodyPr/>
          <a:lstStyle>
            <a:lvl1pPr>
              <a:defRPr/>
            </a:lvl1pPr>
          </a:lstStyle>
          <a:p>
            <a:fld id="{14B50FFE-4554-4E7C-BA9A-05B6A3916F17}" type="slidenum">
              <a:rPr lang="ar-SA" altLang="en-US"/>
              <a:pPr/>
              <a:t>‹#›</a:t>
            </a:fld>
            <a:endParaRPr lang="en-US" altLang="en-US"/>
          </a:p>
        </p:txBody>
      </p:sp>
    </p:spTree>
    <p:extLst>
      <p:ext uri="{BB962C8B-B14F-4D97-AF65-F5344CB8AC3E}">
        <p14:creationId xmlns:p14="http://schemas.microsoft.com/office/powerpoint/2010/main" val="3885795273"/>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C4A1C95-1548-4B6E-B5B9-0E309220BD52}"/>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53CDA920-CA8C-4AEA-B7FA-BAF811856DA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B0DAB02-0908-4E72-B121-73F90A848E58}"/>
              </a:ext>
            </a:extLst>
          </p:cNvPr>
          <p:cNvSpPr>
            <a:spLocks noGrp="1"/>
          </p:cNvSpPr>
          <p:nvPr>
            <p:ph type="sldNum" sz="quarter" idx="12"/>
          </p:nvPr>
        </p:nvSpPr>
        <p:spPr/>
        <p:txBody>
          <a:bodyPr/>
          <a:lstStyle>
            <a:lvl1pPr>
              <a:defRPr/>
            </a:lvl1pPr>
          </a:lstStyle>
          <a:p>
            <a:fld id="{FF17A468-BD9A-426C-9EEC-CCA23AEFC2B0}" type="slidenum">
              <a:rPr lang="ar-SA" altLang="en-US"/>
              <a:pPr/>
              <a:t>‹#›</a:t>
            </a:fld>
            <a:endParaRPr lang="en-US" altLang="en-US"/>
          </a:p>
        </p:txBody>
      </p:sp>
    </p:spTree>
    <p:extLst>
      <p:ext uri="{BB962C8B-B14F-4D97-AF65-F5344CB8AC3E}">
        <p14:creationId xmlns:p14="http://schemas.microsoft.com/office/powerpoint/2010/main" val="524949181"/>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18A5628A-2FB7-409D-808A-9C093A2562F1}"/>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BFE234F8-914F-4A66-BFBD-633A27DA709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37BD0A4-E208-4B91-AD6B-078BFBA17746}"/>
              </a:ext>
            </a:extLst>
          </p:cNvPr>
          <p:cNvSpPr>
            <a:spLocks noGrp="1"/>
          </p:cNvSpPr>
          <p:nvPr>
            <p:ph type="sldNum" sz="quarter" idx="12"/>
          </p:nvPr>
        </p:nvSpPr>
        <p:spPr/>
        <p:txBody>
          <a:bodyPr/>
          <a:lstStyle>
            <a:lvl1pPr>
              <a:defRPr/>
            </a:lvl1pPr>
          </a:lstStyle>
          <a:p>
            <a:fld id="{746D933D-E698-45E2-9D30-A752C6041D3A}" type="slidenum">
              <a:rPr lang="ar-SA" altLang="en-US"/>
              <a:pPr/>
              <a:t>‹#›</a:t>
            </a:fld>
            <a:endParaRPr lang="en-US" altLang="en-US"/>
          </a:p>
        </p:txBody>
      </p:sp>
    </p:spTree>
    <p:extLst>
      <p:ext uri="{BB962C8B-B14F-4D97-AF65-F5344CB8AC3E}">
        <p14:creationId xmlns:p14="http://schemas.microsoft.com/office/powerpoint/2010/main" val="1103395804"/>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84C3D3-9A4D-404F-9E78-B895248EE710}"/>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a:extLst>
              <a:ext uri="{FF2B5EF4-FFF2-40B4-BE49-F238E27FC236}">
                <a16:creationId xmlns:a16="http://schemas.microsoft.com/office/drawing/2014/main" id="{E91914FC-4AAC-42F1-A558-D5467A0F80A1}"/>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D1BDF8A8-2D1C-4A5C-B85D-399A2221999B}"/>
              </a:ext>
            </a:extLst>
          </p:cNvPr>
          <p:cNvSpPr>
            <a:spLocks noGrp="1"/>
          </p:cNvSpPr>
          <p:nvPr>
            <p:ph type="dt" sz="half" idx="10"/>
          </p:nvPr>
        </p:nvSpPr>
        <p:spPr/>
        <p:txBody>
          <a:bodyPr/>
          <a:lstStyle>
            <a:lvl1pPr>
              <a:defRPr/>
            </a:lvl1pPr>
          </a:lstStyle>
          <a:p>
            <a:pPr>
              <a:defRPr/>
            </a:pPr>
            <a:endParaRPr lang="en-US"/>
          </a:p>
        </p:txBody>
      </p:sp>
      <p:sp>
        <p:nvSpPr>
          <p:cNvPr id="5" name="Footer Placeholder 7">
            <a:extLst>
              <a:ext uri="{FF2B5EF4-FFF2-40B4-BE49-F238E27FC236}">
                <a16:creationId xmlns:a16="http://schemas.microsoft.com/office/drawing/2014/main" id="{76170B94-35D3-428C-951C-0CAD9C7E94F0}"/>
              </a:ext>
            </a:extLst>
          </p:cNvPr>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8">
            <a:extLst>
              <a:ext uri="{FF2B5EF4-FFF2-40B4-BE49-F238E27FC236}">
                <a16:creationId xmlns:a16="http://schemas.microsoft.com/office/drawing/2014/main" id="{4091D0BA-8A7E-4E39-A1D6-8C4D81812E56}"/>
              </a:ext>
            </a:extLst>
          </p:cNvPr>
          <p:cNvSpPr>
            <a:spLocks noGrp="1"/>
          </p:cNvSpPr>
          <p:nvPr>
            <p:ph type="sldNum" sz="quarter" idx="12"/>
          </p:nvPr>
        </p:nvSpPr>
        <p:spPr/>
        <p:txBody>
          <a:bodyPr/>
          <a:lstStyle>
            <a:lvl1pPr>
              <a:defRPr/>
            </a:lvl1pPr>
          </a:lstStyle>
          <a:p>
            <a:fld id="{7F14D977-3DA2-41BC-A683-4282097D1B61}" type="slidenum">
              <a:rPr lang="ar-SA" altLang="en-US"/>
              <a:pPr/>
              <a:t>‹#›</a:t>
            </a:fld>
            <a:endParaRPr lang="en-US" altLang="en-US"/>
          </a:p>
        </p:txBody>
      </p:sp>
    </p:spTree>
    <p:extLst>
      <p:ext uri="{BB962C8B-B14F-4D97-AF65-F5344CB8AC3E}">
        <p14:creationId xmlns:p14="http://schemas.microsoft.com/office/powerpoint/2010/main" val="3817845653"/>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DBCF4A-C624-49C6-9EA7-D54A7F9400B4}"/>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3E10F536-0EC7-4C5B-BE0C-4D2A35C651B6}"/>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A86852C9-D936-4D48-A51C-EA1378AD07D1}"/>
              </a:ext>
            </a:extLst>
          </p:cNvPr>
          <p:cNvSpPr>
            <a:spLocks noGrp="1"/>
          </p:cNvSpPr>
          <p:nvPr>
            <p:ph type="dt" sz="half" idx="10"/>
          </p:nvPr>
        </p:nvSpPr>
        <p:spPr>
          <a:xfrm>
            <a:off x="349250" y="6459538"/>
            <a:ext cx="1963738" cy="365125"/>
          </a:xfrm>
        </p:spPr>
        <p:txBody>
          <a:bodyPr/>
          <a:lstStyle>
            <a:lvl1pPr algn="l">
              <a:defRPr/>
            </a:lvl1pPr>
          </a:lstStyle>
          <a:p>
            <a:pPr>
              <a:defRPr/>
            </a:pPr>
            <a:endParaRPr lang="en-US"/>
          </a:p>
        </p:txBody>
      </p:sp>
      <p:sp>
        <p:nvSpPr>
          <p:cNvPr id="8" name="Footer Placeholder 5">
            <a:extLst>
              <a:ext uri="{FF2B5EF4-FFF2-40B4-BE49-F238E27FC236}">
                <a16:creationId xmlns:a16="http://schemas.microsoft.com/office/drawing/2014/main" id="{EF94F63C-BB3A-407F-8672-339FAEF3D12B}"/>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p>
        </p:txBody>
      </p:sp>
      <p:sp>
        <p:nvSpPr>
          <p:cNvPr id="9" name="Slide Number Placeholder 6">
            <a:extLst>
              <a:ext uri="{FF2B5EF4-FFF2-40B4-BE49-F238E27FC236}">
                <a16:creationId xmlns:a16="http://schemas.microsoft.com/office/drawing/2014/main" id="{D79D9720-7C1C-4FE1-B499-397CD1B030C7}"/>
              </a:ext>
            </a:extLst>
          </p:cNvPr>
          <p:cNvSpPr>
            <a:spLocks noGrp="1"/>
          </p:cNvSpPr>
          <p:nvPr>
            <p:ph type="sldNum" sz="quarter" idx="12"/>
          </p:nvPr>
        </p:nvSpPr>
        <p:spPr/>
        <p:txBody>
          <a:bodyPr/>
          <a:lstStyle>
            <a:lvl1pPr>
              <a:defRPr>
                <a:solidFill>
                  <a:schemeClr val="tx2"/>
                </a:solidFill>
              </a:defRPr>
            </a:lvl1pPr>
          </a:lstStyle>
          <a:p>
            <a:fld id="{095AF95C-343D-4065-B0EC-E23FEFBEDC67}" type="slidenum">
              <a:rPr lang="ar-SA" altLang="en-US"/>
              <a:pPr/>
              <a:t>‹#›</a:t>
            </a:fld>
            <a:endParaRPr lang="en-US" altLang="en-US"/>
          </a:p>
        </p:txBody>
      </p:sp>
    </p:spTree>
    <p:extLst>
      <p:ext uri="{BB962C8B-B14F-4D97-AF65-F5344CB8AC3E}">
        <p14:creationId xmlns:p14="http://schemas.microsoft.com/office/powerpoint/2010/main" val="2047754277"/>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8F05AED-5616-44A7-835D-12EF413E0051}"/>
              </a:ext>
            </a:extLst>
          </p:cNvPr>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0801A193-F60E-4A34-9837-4BC74F7F985D}"/>
              </a:ext>
            </a:extLst>
          </p:cNvPr>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cstate="print"/>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7F5E12DD-EAA7-40B9-A09B-6D7CCCA3C6B3}"/>
              </a:ext>
            </a:extLst>
          </p:cNvPr>
          <p:cNvSpPr>
            <a:spLocks noGrp="1"/>
          </p:cNvSpPr>
          <p:nvPr>
            <p:ph type="dt" sz="half" idx="10"/>
          </p:nvPr>
        </p:nvSpPr>
        <p:spPr/>
        <p:txBody>
          <a:bodyPr/>
          <a:lstStyle>
            <a:lvl1pPr>
              <a:defRPr/>
            </a:lvl1pPr>
          </a:lstStyle>
          <a:p>
            <a:pPr>
              <a:defRPr/>
            </a:pPr>
            <a:endParaRPr lang="en-US"/>
          </a:p>
        </p:txBody>
      </p:sp>
      <p:sp>
        <p:nvSpPr>
          <p:cNvPr id="8" name="Footer Placeholder 5">
            <a:extLst>
              <a:ext uri="{FF2B5EF4-FFF2-40B4-BE49-F238E27FC236}">
                <a16:creationId xmlns:a16="http://schemas.microsoft.com/office/drawing/2014/main" id="{1C2B9E4F-21FF-42CE-9172-9649628AD4C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F811516F-12E9-4CDE-AD3C-171F2E8803C1}"/>
              </a:ext>
            </a:extLst>
          </p:cNvPr>
          <p:cNvSpPr>
            <a:spLocks noGrp="1"/>
          </p:cNvSpPr>
          <p:nvPr>
            <p:ph type="sldNum" sz="quarter" idx="12"/>
          </p:nvPr>
        </p:nvSpPr>
        <p:spPr/>
        <p:txBody>
          <a:bodyPr/>
          <a:lstStyle>
            <a:lvl1pPr>
              <a:defRPr/>
            </a:lvl1pPr>
          </a:lstStyle>
          <a:p>
            <a:fld id="{00985AFE-73E1-4997-BF1F-A69CF542CF72}" type="slidenum">
              <a:rPr lang="ar-SA" altLang="en-US"/>
              <a:pPr/>
              <a:t>‹#›</a:t>
            </a:fld>
            <a:endParaRPr lang="en-US" altLang="en-US"/>
          </a:p>
        </p:txBody>
      </p:sp>
    </p:spTree>
    <p:extLst>
      <p:ext uri="{BB962C8B-B14F-4D97-AF65-F5344CB8AC3E}">
        <p14:creationId xmlns:p14="http://schemas.microsoft.com/office/powerpoint/2010/main" val="1042181281"/>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0BB9C40-92BA-4162-9E24-6791365928C5}"/>
              </a:ext>
            </a:extLst>
          </p:cNvPr>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9308A97D-3E0B-473C-A9ED-6ABA0DDF6B54}"/>
              </a:ext>
            </a:extLst>
          </p:cNvPr>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683180F9-4A38-4280-9B32-DEC047D2C72E}"/>
              </a:ext>
            </a:extLst>
          </p:cNvPr>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341E0FF-D577-494B-B183-68B5977D4897}"/>
              </a:ext>
            </a:extLst>
          </p:cNvPr>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A4DD2B5-9D71-4B30-B24E-FFE32EE3F98B}"/>
              </a:ext>
            </a:extLst>
          </p:cNvPr>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a:defRPr sz="900">
                <a:solidFill>
                  <a:srgbClr val="FFFFFF"/>
                </a:solidFill>
                <a:latin typeface="Arial" pitchFamily="34" charset="0"/>
                <a:cs typeface="Arial" pitchFamily="34" charset="0"/>
              </a:defRPr>
            </a:lvl1pPr>
          </a:lstStyle>
          <a:p>
            <a:pPr>
              <a:defRPr/>
            </a:pPr>
            <a:endParaRPr lang="en-US"/>
          </a:p>
        </p:txBody>
      </p:sp>
      <p:sp>
        <p:nvSpPr>
          <p:cNvPr id="5" name="Footer Placeholder 4">
            <a:extLst>
              <a:ext uri="{FF2B5EF4-FFF2-40B4-BE49-F238E27FC236}">
                <a16:creationId xmlns:a16="http://schemas.microsoft.com/office/drawing/2014/main" id="{95389CDF-3774-47EC-AD4B-452022B16307}"/>
              </a:ext>
            </a:extLst>
          </p:cNvPr>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a:defRPr sz="900" cap="all" baseline="0">
                <a:solidFill>
                  <a:srgbClr val="FFFFFF"/>
                </a:solidFill>
                <a:latin typeface="Arial" pitchFamily="34" charset="0"/>
                <a:cs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F28C3745-DC2A-4A0A-8BBA-67AB8C2BB51B}"/>
              </a:ext>
            </a:extLst>
          </p:cNvPr>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defRPr>
            </a:lvl1pPr>
          </a:lstStyle>
          <a:p>
            <a:fld id="{F4B07B87-B244-4302-BB00-988DA9C75CAC}" type="slidenum">
              <a:rPr lang="ar-SA" altLang="en-US"/>
              <a:pPr/>
              <a:t>‹#›</a:t>
            </a:fld>
            <a:endParaRPr lang="en-US" altLang="en-US"/>
          </a:p>
        </p:txBody>
      </p:sp>
      <p:cxnSp>
        <p:nvCxnSpPr>
          <p:cNvPr id="10" name="Straight Connector 9">
            <a:extLst>
              <a:ext uri="{FF2B5EF4-FFF2-40B4-BE49-F238E27FC236}">
                <a16:creationId xmlns:a16="http://schemas.microsoft.com/office/drawing/2014/main" id="{69ECF133-6E2F-40D8-BFCB-FDFD0E8AAF48}"/>
              </a:ext>
            </a:extLst>
          </p:cNvPr>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05" r:id="rId1"/>
    <p:sldLayoutId id="2147484000" r:id="rId2"/>
    <p:sldLayoutId id="2147484006" r:id="rId3"/>
    <p:sldLayoutId id="2147484001" r:id="rId4"/>
    <p:sldLayoutId id="2147484002" r:id="rId5"/>
    <p:sldLayoutId id="2147484003" r:id="rId6"/>
    <p:sldLayoutId id="2147484007" r:id="rId7"/>
    <p:sldLayoutId id="2147484008" r:id="rId8"/>
    <p:sldLayoutId id="2147484009" r:id="rId9"/>
    <p:sldLayoutId id="2147484004" r:id="rId10"/>
    <p:sldLayoutId id="2147484010"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898"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3">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898"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3"/>
                        </p:tgtEl>
                        <p:attrNameLst>
                          <p:attrName>ppt_y</p:attrName>
                        </p:attrNameLst>
                      </p:cBhvr>
                      <p:tavLst>
                        <p:tav tm="0">
                          <p:val>
                            <p:strVal val="#ppt_y-.03"/>
                          </p:val>
                        </p:tav>
                        <p:tav tm="100000">
                          <p:val>
                            <p:strVal val="#ppt_y"/>
                          </p:val>
                        </p:tav>
                      </p:tavLst>
                    </p:anim>
                  </p:childTnLst>
                </p:cTn>
              </p:par>
            </p:tnLst>
          </p:tmpl>
        </p:tmplLst>
      </p:bldP>
    </p:bldLst>
  </p:timing>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itchFamily="34" charset="0"/>
          <a:cs typeface="Times New Roman" pitchFamily="18" charset="0"/>
        </a:defRPr>
      </a:lvl2pPr>
      <a:lvl3pPr algn="l" rtl="0" eaLnBrk="0" fontAlgn="base" hangingPunct="0">
        <a:lnSpc>
          <a:spcPct val="85000"/>
        </a:lnSpc>
        <a:spcBef>
          <a:spcPct val="0"/>
        </a:spcBef>
        <a:spcAft>
          <a:spcPct val="0"/>
        </a:spcAft>
        <a:defRPr sz="4800">
          <a:solidFill>
            <a:srgbClr val="404040"/>
          </a:solidFill>
          <a:latin typeface="Calibri Light" pitchFamily="34" charset="0"/>
          <a:cs typeface="Times New Roman" pitchFamily="18" charset="0"/>
        </a:defRPr>
      </a:lvl3pPr>
      <a:lvl4pPr algn="l" rtl="0" eaLnBrk="0" fontAlgn="base" hangingPunct="0">
        <a:lnSpc>
          <a:spcPct val="85000"/>
        </a:lnSpc>
        <a:spcBef>
          <a:spcPct val="0"/>
        </a:spcBef>
        <a:spcAft>
          <a:spcPct val="0"/>
        </a:spcAft>
        <a:defRPr sz="4800">
          <a:solidFill>
            <a:srgbClr val="404040"/>
          </a:solidFill>
          <a:latin typeface="Calibri Light" pitchFamily="34" charset="0"/>
          <a:cs typeface="Times New Roman" pitchFamily="18" charset="0"/>
        </a:defRPr>
      </a:lvl4pPr>
      <a:lvl5pPr algn="l" rtl="0" eaLnBrk="0" fontAlgn="base" hangingPunct="0">
        <a:lnSpc>
          <a:spcPct val="85000"/>
        </a:lnSpc>
        <a:spcBef>
          <a:spcPct val="0"/>
        </a:spcBef>
        <a:spcAft>
          <a:spcPct val="0"/>
        </a:spcAft>
        <a:defRPr sz="4800">
          <a:solidFill>
            <a:srgbClr val="404040"/>
          </a:solidFill>
          <a:latin typeface="Calibri Light" pitchFamily="34" charset="0"/>
          <a:cs typeface="Times New Roman" pitchFamily="18" charset="0"/>
        </a:defRPr>
      </a:lvl5pPr>
      <a:lvl6pPr marL="457200" algn="l" rtl="0" fontAlgn="base">
        <a:lnSpc>
          <a:spcPct val="85000"/>
        </a:lnSpc>
        <a:spcBef>
          <a:spcPct val="0"/>
        </a:spcBef>
        <a:spcAft>
          <a:spcPct val="0"/>
        </a:spcAft>
        <a:defRPr sz="4800">
          <a:solidFill>
            <a:srgbClr val="404040"/>
          </a:solidFill>
          <a:latin typeface="Calibri Light" pitchFamily="34" charset="0"/>
          <a:cs typeface="Times New Roman" pitchFamily="18" charset="0"/>
        </a:defRPr>
      </a:lvl6pPr>
      <a:lvl7pPr marL="914400" algn="l" rtl="0" fontAlgn="base">
        <a:lnSpc>
          <a:spcPct val="85000"/>
        </a:lnSpc>
        <a:spcBef>
          <a:spcPct val="0"/>
        </a:spcBef>
        <a:spcAft>
          <a:spcPct val="0"/>
        </a:spcAft>
        <a:defRPr sz="4800">
          <a:solidFill>
            <a:srgbClr val="404040"/>
          </a:solidFill>
          <a:latin typeface="Calibri Light" pitchFamily="34" charset="0"/>
          <a:cs typeface="Times New Roman" pitchFamily="18" charset="0"/>
        </a:defRPr>
      </a:lvl7pPr>
      <a:lvl8pPr marL="1371600" algn="l" rtl="0" fontAlgn="base">
        <a:lnSpc>
          <a:spcPct val="85000"/>
        </a:lnSpc>
        <a:spcBef>
          <a:spcPct val="0"/>
        </a:spcBef>
        <a:spcAft>
          <a:spcPct val="0"/>
        </a:spcAft>
        <a:defRPr sz="4800">
          <a:solidFill>
            <a:srgbClr val="404040"/>
          </a:solidFill>
          <a:latin typeface="Calibri Light" pitchFamily="34" charset="0"/>
          <a:cs typeface="Times New Roman" pitchFamily="18" charset="0"/>
        </a:defRPr>
      </a:lvl8pPr>
      <a:lvl9pPr marL="1828800" algn="l" rtl="0" fontAlgn="base">
        <a:lnSpc>
          <a:spcPct val="85000"/>
        </a:lnSpc>
        <a:spcBef>
          <a:spcPct val="0"/>
        </a:spcBef>
        <a:spcAft>
          <a:spcPct val="0"/>
        </a:spcAft>
        <a:defRPr sz="4800">
          <a:solidFill>
            <a:srgbClr val="404040"/>
          </a:solidFill>
          <a:latin typeface="Calibri Light" pitchFamily="34" charset="0"/>
          <a:cs typeface="Times New Roman" pitchFamily="18"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783F62-9CF1-4E01-90B9-622CE89576AE}"/>
              </a:ext>
            </a:extLst>
          </p:cNvPr>
          <p:cNvSpPr/>
          <p:nvPr/>
        </p:nvSpPr>
        <p:spPr>
          <a:xfrm>
            <a:off x="685800" y="1468438"/>
            <a:ext cx="7527925" cy="8540750"/>
          </a:xfrm>
          <a:prstGeom prst="rect">
            <a:avLst/>
          </a:prstGeom>
        </p:spPr>
        <p:txBody>
          <a:bodyPr>
            <a:spAutoFit/>
          </a:bodyPr>
          <a:lstStyle/>
          <a:p>
            <a:pPr>
              <a:defRPr/>
            </a:pPr>
            <a:r>
              <a:rPr lang="en-US" sz="4050" b="1" dirty="0">
                <a:solidFill>
                  <a:srgbClr val="3C4245"/>
                </a:solidFill>
              </a:rPr>
              <a:t>New WHO-led study says majority of adolescents worldwide are not sufficiently physically active, putting their current and future health at risk</a:t>
            </a: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a:p>
            <a:pPr>
              <a:defRPr/>
            </a:pPr>
            <a:endParaRPr lang="en-US" b="1" dirty="0">
              <a:solidFill>
                <a:srgbClr val="3C4245"/>
              </a:solidFill>
            </a:endParaRP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59A2B80-9E6B-4FE0-A7CD-EEC38A501781}"/>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a:t>
            </a:r>
            <a:endParaRPr lang="ar-SA" altLang="en-US">
              <a:solidFill>
                <a:schemeClr val="tx1">
                  <a:lumMod val="75000"/>
                  <a:lumOff val="25000"/>
                </a:schemeClr>
              </a:solidFill>
            </a:endParaRPr>
          </a:p>
        </p:txBody>
      </p:sp>
      <p:sp>
        <p:nvSpPr>
          <p:cNvPr id="10243" name="Content Placeholder 2">
            <a:extLst>
              <a:ext uri="{FF2B5EF4-FFF2-40B4-BE49-F238E27FC236}">
                <a16:creationId xmlns:a16="http://schemas.microsoft.com/office/drawing/2014/main" id="{00659C41-90FD-4FE4-8EB8-4A0E68FE1C9E}"/>
              </a:ext>
            </a:extLst>
          </p:cNvPr>
          <p:cNvSpPr>
            <a:spLocks noGrp="1"/>
          </p:cNvSpPr>
          <p:nvPr>
            <p:ph idx="1"/>
          </p:nvPr>
        </p:nvSpPr>
        <p:spPr/>
        <p:txBody>
          <a:bodyPr rtlCol="0">
            <a:normAutofit lnSpcReduction="10000"/>
          </a:bodyPr>
          <a:lstStyle/>
          <a:p>
            <a:pPr marL="91440" indent="-91440" eaLnBrk="1" fontAlgn="auto" hangingPunct="1">
              <a:defRPr/>
            </a:pPr>
            <a:r>
              <a:rPr lang="en-US" altLang="en-US" sz="2600" b="1" dirty="0">
                <a:solidFill>
                  <a:srgbClr val="FF0000"/>
                </a:solidFill>
                <a:cs typeface="Arial" panose="020B0604020202020204" pitchFamily="34" charset="0"/>
              </a:rPr>
              <a:t>Screening has become a commercial enterprise</a:t>
            </a:r>
            <a:r>
              <a:rPr lang="en-US" altLang="en-US" sz="2600" dirty="0">
                <a:solidFill>
                  <a:schemeClr val="tx1">
                    <a:lumMod val="75000"/>
                    <a:lumOff val="25000"/>
                  </a:schemeClr>
                </a:solidFill>
                <a:cs typeface="Arial" panose="020B0604020202020204" pitchFamily="34" charset="0"/>
              </a:rPr>
              <a:t>, in terms of the promoting as well as the supply of reagents and equipment (</a:t>
            </a:r>
            <a:r>
              <a:rPr lang="en-US" altLang="en-US" sz="2600" dirty="0">
                <a:solidFill>
                  <a:srgbClr val="C00000"/>
                </a:solidFill>
                <a:cs typeface="Arial" panose="020B0604020202020204" pitchFamily="34" charset="0"/>
              </a:rPr>
              <a:t>marketing</a:t>
            </a:r>
            <a:r>
              <a:rPr lang="en-US" altLang="en-US" sz="2600" dirty="0">
                <a:solidFill>
                  <a:schemeClr val="tx1">
                    <a:lumMod val="75000"/>
                    <a:lumOff val="25000"/>
                  </a:schemeClr>
                </a:solidFill>
                <a:cs typeface="Arial" panose="020B0604020202020204" pitchFamily="34" charset="0"/>
              </a:rPr>
              <a:t>).  </a:t>
            </a:r>
          </a:p>
          <a:p>
            <a:pPr marL="91440" indent="-91440" eaLnBrk="1" fontAlgn="auto" hangingPunct="1">
              <a:defRPr/>
            </a:pPr>
            <a:r>
              <a:rPr lang="en-US" altLang="en-US" sz="2600" dirty="0">
                <a:solidFill>
                  <a:schemeClr val="tx1">
                    <a:lumMod val="75000"/>
                    <a:lumOff val="25000"/>
                  </a:schemeClr>
                </a:solidFill>
                <a:cs typeface="Arial" panose="020B0604020202020204" pitchFamily="34" charset="0"/>
              </a:rPr>
              <a:t>It has in some cases become driven by </a:t>
            </a:r>
            <a:r>
              <a:rPr lang="en-US" altLang="en-US" sz="2600" b="1" dirty="0">
                <a:solidFill>
                  <a:srgbClr val="C00000"/>
                </a:solidFill>
                <a:cs typeface="Arial" panose="020B0604020202020204" pitchFamily="34" charset="0"/>
              </a:rPr>
              <a:t>financial</a:t>
            </a:r>
            <a:r>
              <a:rPr lang="en-US" altLang="en-US" sz="2600" dirty="0">
                <a:solidFill>
                  <a:schemeClr val="tx1">
                    <a:lumMod val="75000"/>
                    <a:lumOff val="25000"/>
                  </a:schemeClr>
                </a:solidFill>
                <a:cs typeface="Arial" panose="020B0604020202020204" pitchFamily="34" charset="0"/>
              </a:rPr>
              <a:t> incentives to promote unproven tests and services (</a:t>
            </a:r>
            <a:r>
              <a:rPr lang="en-US" altLang="en-US" sz="2600" b="1" dirty="0">
                <a:solidFill>
                  <a:srgbClr val="C00000"/>
                </a:solidFill>
                <a:cs typeface="Arial" panose="020B0604020202020204" pitchFamily="34" charset="0"/>
              </a:rPr>
              <a:t>conflict of interest</a:t>
            </a:r>
            <a:r>
              <a:rPr lang="en-US" altLang="en-US" sz="2600" dirty="0">
                <a:solidFill>
                  <a:schemeClr val="tx1">
                    <a:lumMod val="75000"/>
                    <a:lumOff val="25000"/>
                  </a:schemeClr>
                </a:solidFill>
                <a:cs typeface="Arial" panose="020B0604020202020204" pitchFamily="34" charset="0"/>
              </a:rPr>
              <a:t>), for example, in the form of mobile screening units in supermarkets. </a:t>
            </a:r>
          </a:p>
          <a:p>
            <a:pPr marL="91440" indent="-91440" eaLnBrk="1" fontAlgn="auto" hangingPunct="1">
              <a:defRPr/>
            </a:pPr>
            <a:r>
              <a:rPr lang="en-US" altLang="en-US" sz="2600" dirty="0">
                <a:solidFill>
                  <a:schemeClr val="tx1">
                    <a:lumMod val="75000"/>
                    <a:lumOff val="25000"/>
                  </a:schemeClr>
                </a:solidFill>
                <a:cs typeface="Arial" panose="020B0604020202020204" pitchFamily="34" charset="0"/>
              </a:rPr>
              <a:t>Some  </a:t>
            </a:r>
            <a:r>
              <a:rPr lang="en-US" altLang="en-US" sz="2600" b="1" dirty="0">
                <a:solidFill>
                  <a:srgbClr val="FF0000"/>
                </a:solidFill>
                <a:cs typeface="Arial" panose="020B0604020202020204" pitchFamily="34" charset="0"/>
              </a:rPr>
              <a:t>governments </a:t>
            </a:r>
            <a:r>
              <a:rPr lang="en-US" altLang="en-US" sz="2600" dirty="0">
                <a:solidFill>
                  <a:schemeClr val="tx1">
                    <a:lumMod val="75000"/>
                    <a:lumOff val="25000"/>
                  </a:schemeClr>
                </a:solidFill>
                <a:cs typeface="Arial" panose="020B0604020202020204" pitchFamily="34" charset="0"/>
              </a:rPr>
              <a:t>are often willing to ‘invest’ in screening services, even at relatively high cost and with relatively small benefits, in order to show that they care. </a:t>
            </a:r>
            <a:endParaRPr lang="ar-SA" altLang="en-US" sz="2600" dirty="0">
              <a:solidFill>
                <a:schemeClr val="tx1">
                  <a:lumMod val="75000"/>
                  <a:lumOff val="25000"/>
                </a:schemeClr>
              </a:solidFill>
            </a:endParaRPr>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C5B38DC-0B2B-40EC-9BCC-4B96DFC090A9}"/>
              </a:ext>
            </a:extLst>
          </p:cNvPr>
          <p:cNvSpPr>
            <a:spLocks noGrp="1" noChangeArrowheads="1"/>
          </p:cNvSpPr>
          <p:nvPr>
            <p:ph type="title"/>
          </p:nvPr>
        </p:nvSpPr>
        <p:spPr>
          <a:xfrm>
            <a:off x="301625" y="228600"/>
            <a:ext cx="8534400" cy="968375"/>
          </a:xfrm>
        </p:spPr>
        <p:txBody>
          <a:bodyPr rtlCol="1"/>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Definition</a:t>
            </a:r>
          </a:p>
        </p:txBody>
      </p:sp>
      <p:sp>
        <p:nvSpPr>
          <p:cNvPr id="5123" name="Rectangle 3">
            <a:extLst>
              <a:ext uri="{FF2B5EF4-FFF2-40B4-BE49-F238E27FC236}">
                <a16:creationId xmlns:a16="http://schemas.microsoft.com/office/drawing/2014/main" id="{091CD341-C864-4C10-B3C2-063890441174}"/>
              </a:ext>
            </a:extLst>
          </p:cNvPr>
          <p:cNvSpPr>
            <a:spLocks noGrp="1" noChangeArrowheads="1"/>
          </p:cNvSpPr>
          <p:nvPr>
            <p:ph idx="1"/>
          </p:nvPr>
        </p:nvSpPr>
        <p:spPr>
          <a:xfrm>
            <a:off x="301625" y="1700213"/>
            <a:ext cx="8504238" cy="4398962"/>
          </a:xfrm>
        </p:spPr>
        <p:txBody>
          <a:bodyPr rtlCol="1">
            <a:normAutofit/>
          </a:bodyPr>
          <a:lstStyle/>
          <a:p>
            <a:pPr marL="0" indent="0" eaLnBrk="1" fontAlgn="auto" hangingPunct="1">
              <a:spcAft>
                <a:spcPts val="0"/>
              </a:spcAft>
              <a:buFont typeface="Wingdings" pitchFamily="2" charset="2"/>
              <a:buNone/>
              <a:defRPr/>
            </a:pPr>
            <a:r>
              <a:rPr lang="en-US" sz="4000" dirty="0">
                <a:solidFill>
                  <a:schemeClr val="tx1">
                    <a:lumMod val="75000"/>
                    <a:lumOff val="25000"/>
                  </a:schemeClr>
                </a:solidFill>
                <a:effectLst>
                  <a:outerShdw blurRad="38100" dist="38100" dir="2700000" algn="tl">
                    <a:srgbClr val="000000">
                      <a:alpha val="43137"/>
                    </a:srgbClr>
                  </a:outerShdw>
                </a:effectLst>
              </a:rPr>
              <a:t>Application of a relatively simple, inexpensive test or procedure to a large number of apparently asymptomatic persons, in order to classify them as likely (</a:t>
            </a:r>
            <a:r>
              <a:rPr lang="en-US" sz="4000" dirty="0">
                <a:solidFill>
                  <a:srgbClr val="FF0000"/>
                </a:solidFill>
                <a:effectLst>
                  <a:outerShdw blurRad="38100" dist="38100" dir="2700000" algn="tl">
                    <a:srgbClr val="000000">
                      <a:alpha val="43137"/>
                    </a:srgbClr>
                  </a:outerShdw>
                </a:effectLst>
              </a:rPr>
              <a:t>high probability</a:t>
            </a:r>
            <a:r>
              <a:rPr lang="en-US" sz="4000" dirty="0">
                <a:solidFill>
                  <a:schemeClr val="tx1">
                    <a:lumMod val="75000"/>
                    <a:lumOff val="25000"/>
                  </a:schemeClr>
                </a:solidFill>
                <a:effectLst>
                  <a:outerShdw blurRad="38100" dist="38100" dir="2700000" algn="tl">
                    <a:srgbClr val="000000">
                      <a:alpha val="43137"/>
                    </a:srgbClr>
                  </a:outerShdw>
                </a:effectLst>
              </a:rPr>
              <a:t>) or unlikely (</a:t>
            </a:r>
            <a:r>
              <a:rPr lang="en-US" sz="4000" dirty="0">
                <a:solidFill>
                  <a:srgbClr val="FF0000"/>
                </a:solidFill>
                <a:effectLst>
                  <a:outerShdw blurRad="38100" dist="38100" dir="2700000" algn="tl">
                    <a:srgbClr val="000000">
                      <a:alpha val="43137"/>
                    </a:srgbClr>
                  </a:outerShdw>
                </a:effectLst>
              </a:rPr>
              <a:t>low probability</a:t>
            </a:r>
            <a:r>
              <a:rPr lang="en-US" sz="4000" dirty="0">
                <a:solidFill>
                  <a:schemeClr val="tx1">
                    <a:lumMod val="75000"/>
                    <a:lumOff val="25000"/>
                  </a:schemeClr>
                </a:solidFill>
                <a:effectLst>
                  <a:outerShdw blurRad="38100" dist="38100" dir="2700000" algn="tl">
                    <a:srgbClr val="000000">
                      <a:alpha val="43137"/>
                    </a:srgbClr>
                  </a:outerShdw>
                </a:effectLst>
              </a:rPr>
              <a:t>) to have the disease.</a:t>
            </a:r>
          </a:p>
          <a:p>
            <a:pPr marL="0" indent="0" algn="just" eaLnBrk="1" fontAlgn="auto" hangingPunct="1">
              <a:spcAft>
                <a:spcPts val="0"/>
              </a:spcAft>
              <a:buFont typeface="Wingdings" pitchFamily="2" charset="2"/>
              <a:buNone/>
              <a:defRPr/>
            </a:pPr>
            <a:endParaRPr lang="en-US" sz="4400" dirty="0">
              <a:solidFill>
                <a:schemeClr val="tx1">
                  <a:lumMod val="75000"/>
                  <a:lumOff val="25000"/>
                </a:schemeClr>
              </a:solidFill>
            </a:endParaRP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C5A26CAF-F5D3-48F6-A066-1849A04DAC91}"/>
              </a:ext>
            </a:extLst>
          </p:cNvPr>
          <p:cNvSpPr>
            <a:spLocks noGrp="1" noChangeArrowheads="1"/>
          </p:cNvSpPr>
          <p:nvPr>
            <p:ph idx="4294967295"/>
          </p:nvPr>
        </p:nvSpPr>
        <p:spPr>
          <a:xfrm>
            <a:off x="468313" y="1484313"/>
            <a:ext cx="8424862" cy="4897437"/>
          </a:xfrm>
        </p:spPr>
        <p:txBody>
          <a:bodyPr rtlCol="1">
            <a:normAutofit lnSpcReduction="10000"/>
          </a:bodyPr>
          <a:lstStyle/>
          <a:p>
            <a:pPr marL="0" indent="0" eaLnBrk="1" fontAlgn="auto" hangingPunct="1">
              <a:lnSpc>
                <a:spcPct val="80000"/>
              </a:lnSpc>
              <a:spcAft>
                <a:spcPts val="0"/>
              </a:spcAft>
              <a:buFont typeface="Wingdings" pitchFamily="2" charset="2"/>
              <a:buNone/>
              <a:defRPr/>
            </a:pPr>
            <a:r>
              <a:rPr lang="en-US" sz="4800" dirty="0">
                <a:solidFill>
                  <a:schemeClr val="tx1">
                    <a:lumMod val="75000"/>
                    <a:lumOff val="25000"/>
                  </a:schemeClr>
                </a:solidFill>
                <a:effectLst>
                  <a:outerShdw blurRad="38100" dist="38100" dir="2700000" algn="tl">
                    <a:srgbClr val="000000">
                      <a:alpha val="43137"/>
                    </a:srgbClr>
                  </a:outerShdw>
                </a:effectLst>
              </a:rPr>
              <a:t>The positive cases or those identified as likely to have the disease can then be subjected to </a:t>
            </a:r>
            <a:r>
              <a:rPr lang="en-US" sz="4800" b="1" dirty="0">
                <a:solidFill>
                  <a:srgbClr val="CC0000"/>
                </a:solidFill>
                <a:effectLst>
                  <a:outerShdw blurRad="38100" dist="38100" dir="2700000" algn="tl">
                    <a:srgbClr val="000000">
                      <a:alpha val="43137"/>
                    </a:srgbClr>
                  </a:outerShdw>
                </a:effectLst>
              </a:rPr>
              <a:t>further conventional diagnostic procedures.</a:t>
            </a:r>
          </a:p>
          <a:p>
            <a:pPr marL="0" indent="0" eaLnBrk="1" fontAlgn="auto" hangingPunct="1">
              <a:lnSpc>
                <a:spcPct val="80000"/>
              </a:lnSpc>
              <a:spcAft>
                <a:spcPts val="0"/>
              </a:spcAft>
              <a:buFont typeface="Wingdings" pitchFamily="2" charset="2"/>
              <a:buNone/>
              <a:defRPr/>
            </a:pPr>
            <a:r>
              <a:rPr lang="en-US" sz="4800" b="1" dirty="0">
                <a:solidFill>
                  <a:schemeClr val="tx1">
                    <a:lumMod val="75000"/>
                    <a:lumOff val="25000"/>
                  </a:schemeClr>
                </a:solidFill>
                <a:effectLst>
                  <a:outerShdw blurRad="38100" dist="38100" dir="2700000" algn="tl">
                    <a:srgbClr val="000000">
                      <a:alpha val="43137"/>
                    </a:srgbClr>
                  </a:outerShdw>
                </a:effectLst>
              </a:rPr>
              <a:t>In this sense it would be secondary level of prevention. (</a:t>
            </a:r>
            <a:r>
              <a:rPr lang="en-US" sz="4800" b="1" dirty="0">
                <a:solidFill>
                  <a:srgbClr val="FF0000"/>
                </a:solidFill>
                <a:effectLst>
                  <a:outerShdw blurRad="38100" dist="38100" dir="2700000" algn="tl">
                    <a:srgbClr val="000000">
                      <a:alpha val="43137"/>
                    </a:srgbClr>
                  </a:outerShdw>
                </a:effectLst>
              </a:rPr>
              <a:t>not always</a:t>
            </a:r>
            <a:r>
              <a:rPr lang="en-US" sz="4800" b="1" dirty="0">
                <a:solidFill>
                  <a:schemeClr val="tx1">
                    <a:lumMod val="75000"/>
                    <a:lumOff val="25000"/>
                  </a:schemeClr>
                </a:solidFill>
                <a:effectLst>
                  <a:outerShdw blurRad="38100" dist="38100" dir="2700000" algn="tl">
                    <a:srgbClr val="000000">
                      <a:alpha val="43137"/>
                    </a:srgbClr>
                  </a:outerShdw>
                </a:effectLst>
              </a:rPr>
              <a:t>!)</a:t>
            </a:r>
            <a:endParaRPr lang="ar-EG" sz="4800" b="1" dirty="0">
              <a:solidFill>
                <a:schemeClr val="tx1">
                  <a:lumMod val="75000"/>
                  <a:lumOff val="25000"/>
                </a:schemeClr>
              </a:solidFill>
              <a:effectLst>
                <a:outerShdw blurRad="38100" dist="38100" dir="2700000" algn="tl">
                  <a:srgbClr val="000000">
                    <a:alpha val="43137"/>
                  </a:srgbClr>
                </a:outerShdw>
              </a:effectLst>
            </a:endParaRPr>
          </a:p>
          <a:p>
            <a:pPr marL="0" indent="0" eaLnBrk="1" fontAlgn="auto" hangingPunct="1">
              <a:lnSpc>
                <a:spcPct val="80000"/>
              </a:lnSpc>
              <a:spcAft>
                <a:spcPts val="0"/>
              </a:spcAft>
              <a:buFont typeface="Wingdings" pitchFamily="2" charset="2"/>
              <a:buNone/>
              <a:defRPr/>
            </a:pPr>
            <a:endParaRPr lang="en-US" dirty="0">
              <a:solidFill>
                <a:srgbClr val="0000CC"/>
              </a:solidFill>
            </a:endParaRPr>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D8188A9-3E75-4C4A-A928-4850B344B53B}"/>
              </a:ext>
            </a:extLst>
          </p:cNvPr>
          <p:cNvSpPr>
            <a:spLocks noGrp="1" noChangeArrowheads="1"/>
          </p:cNvSpPr>
          <p:nvPr>
            <p:ph type="title"/>
          </p:nvPr>
        </p:nvSpPr>
        <p:spPr>
          <a:xfrm>
            <a:off x="301625" y="228600"/>
            <a:ext cx="8534400" cy="968375"/>
          </a:xfrm>
        </p:spPr>
        <p:txBody>
          <a:bodyPr rtlCol="1"/>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Definition</a:t>
            </a:r>
          </a:p>
        </p:txBody>
      </p:sp>
      <p:sp>
        <p:nvSpPr>
          <p:cNvPr id="5123" name="Rectangle 3">
            <a:extLst>
              <a:ext uri="{FF2B5EF4-FFF2-40B4-BE49-F238E27FC236}">
                <a16:creationId xmlns:a16="http://schemas.microsoft.com/office/drawing/2014/main" id="{519DDEA8-B7C5-404E-A9B2-7965D9C31906}"/>
              </a:ext>
            </a:extLst>
          </p:cNvPr>
          <p:cNvSpPr>
            <a:spLocks noGrp="1" noChangeArrowheads="1"/>
          </p:cNvSpPr>
          <p:nvPr>
            <p:ph idx="1"/>
          </p:nvPr>
        </p:nvSpPr>
        <p:spPr>
          <a:xfrm>
            <a:off x="301625" y="1700213"/>
            <a:ext cx="8504238" cy="4398962"/>
          </a:xfrm>
        </p:spPr>
        <p:txBody>
          <a:bodyPr rtlCol="1">
            <a:normAutofit fontScale="62500" lnSpcReduction="20000"/>
          </a:bodyPr>
          <a:lstStyle/>
          <a:p>
            <a:pPr marL="91440" indent="-91440" eaLnBrk="1" fontAlgn="auto" hangingPunct="1">
              <a:spcAft>
                <a:spcPts val="0"/>
              </a:spcAft>
              <a:defRPr/>
            </a:pPr>
            <a:r>
              <a:rPr lang="en-US" sz="5500" dirty="0">
                <a:solidFill>
                  <a:schemeClr val="tx1">
                    <a:lumMod val="75000"/>
                    <a:lumOff val="25000"/>
                  </a:schemeClr>
                </a:solidFill>
              </a:rPr>
              <a:t>Screening is the process of using tests on a large scale to identify the presence of </a:t>
            </a:r>
            <a:r>
              <a:rPr lang="en-US" sz="5500" b="1" dirty="0">
                <a:solidFill>
                  <a:srgbClr val="FF0000"/>
                </a:solidFill>
              </a:rPr>
              <a:t>disease</a:t>
            </a:r>
            <a:r>
              <a:rPr lang="en-US" sz="5500" dirty="0">
                <a:solidFill>
                  <a:schemeClr val="tx1">
                    <a:lumMod val="75000"/>
                    <a:lumOff val="25000"/>
                  </a:schemeClr>
                </a:solidFill>
              </a:rPr>
              <a:t> in apparently healthy people. </a:t>
            </a:r>
          </a:p>
          <a:p>
            <a:pPr marL="91440" indent="-91440" eaLnBrk="1" fontAlgn="auto" hangingPunct="1">
              <a:spcAft>
                <a:spcPts val="0"/>
              </a:spcAft>
              <a:defRPr/>
            </a:pPr>
            <a:r>
              <a:rPr lang="en-US" sz="5500" dirty="0">
                <a:solidFill>
                  <a:schemeClr val="tx1">
                    <a:lumMod val="75000"/>
                    <a:lumOff val="25000"/>
                  </a:schemeClr>
                </a:solidFill>
              </a:rPr>
              <a:t>Screening tests do not usually establish a diagnosis, but rather the presence or absence of an identified </a:t>
            </a:r>
            <a:r>
              <a:rPr lang="en-US" sz="5500" b="1" dirty="0">
                <a:solidFill>
                  <a:srgbClr val="FF0000"/>
                </a:solidFill>
              </a:rPr>
              <a:t>risk factor</a:t>
            </a:r>
            <a:r>
              <a:rPr lang="en-US" sz="5500" dirty="0">
                <a:solidFill>
                  <a:schemeClr val="tx1">
                    <a:lumMod val="75000"/>
                    <a:lumOff val="25000"/>
                  </a:schemeClr>
                </a:solidFill>
              </a:rPr>
              <a:t>, and thus require individual follow-up and treatment. </a:t>
            </a:r>
          </a:p>
          <a:p>
            <a:pPr marL="91440" indent="-91440" eaLnBrk="1" fontAlgn="auto" hangingPunct="1">
              <a:spcAft>
                <a:spcPts val="0"/>
              </a:spcAft>
              <a:defRPr/>
            </a:pPr>
            <a:r>
              <a:rPr lang="en-US" sz="5500" dirty="0">
                <a:solidFill>
                  <a:schemeClr val="tx1">
                    <a:lumMod val="75000"/>
                    <a:lumOff val="25000"/>
                  </a:schemeClr>
                </a:solidFill>
              </a:rPr>
              <a:t>Screening can be used to identify high exposure to risk factors. For instance, children’s blood samples can be screened for lead in areas of high use</a:t>
            </a:r>
            <a:r>
              <a:rPr lang="en-US" sz="5500" dirty="0">
                <a:solidFill>
                  <a:schemeClr val="tx1">
                    <a:lumMod val="75000"/>
                    <a:lumOff val="25000"/>
                  </a:schemeClr>
                </a:solidFill>
                <a:effectLst>
                  <a:outerShdw blurRad="38100" dist="38100" dir="2700000" algn="tl">
                    <a:srgbClr val="000000">
                      <a:alpha val="43137"/>
                    </a:srgbClr>
                  </a:outerShdw>
                </a:effectLst>
              </a:rPr>
              <a:t> </a:t>
            </a:r>
            <a:r>
              <a:rPr lang="en-US" sz="5500" dirty="0">
                <a:solidFill>
                  <a:schemeClr val="tx1">
                    <a:lumMod val="75000"/>
                    <a:lumOff val="25000"/>
                  </a:schemeClr>
                </a:solidFill>
              </a:rPr>
              <a:t>of lead in paint.</a:t>
            </a:r>
          </a:p>
          <a:p>
            <a:pPr marL="0" indent="0" algn="just" eaLnBrk="1" fontAlgn="auto" hangingPunct="1">
              <a:spcAft>
                <a:spcPts val="0"/>
              </a:spcAft>
              <a:buFont typeface="Wingdings" pitchFamily="2" charset="2"/>
              <a:buNone/>
              <a:defRPr/>
            </a:pPr>
            <a:endParaRPr lang="en-US" sz="4400" dirty="0">
              <a:solidFill>
                <a:schemeClr val="tx1">
                  <a:lumMod val="75000"/>
                  <a:lumOff val="25000"/>
                </a:schemeClr>
              </a:solidFill>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733FB76-9888-420C-A68D-7F2C738B83DB}"/>
              </a:ext>
            </a:extLst>
          </p:cNvPr>
          <p:cNvSpPr>
            <a:spLocks noGrp="1" noChangeArrowheads="1"/>
          </p:cNvSpPr>
          <p:nvPr>
            <p:ph type="title"/>
          </p:nvPr>
        </p:nvSpPr>
        <p:spPr>
          <a:xfrm>
            <a:off x="301625" y="228600"/>
            <a:ext cx="8534400" cy="968375"/>
          </a:xfrm>
        </p:spPr>
        <p:txBody>
          <a:bodyPr rtlCol="1"/>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Definition</a:t>
            </a:r>
          </a:p>
        </p:txBody>
      </p:sp>
      <p:sp>
        <p:nvSpPr>
          <p:cNvPr id="5123" name="Rectangle 3">
            <a:extLst>
              <a:ext uri="{FF2B5EF4-FFF2-40B4-BE49-F238E27FC236}">
                <a16:creationId xmlns:a16="http://schemas.microsoft.com/office/drawing/2014/main" id="{45A28232-259B-42C9-AB92-DB0819C3BD4B}"/>
              </a:ext>
            </a:extLst>
          </p:cNvPr>
          <p:cNvSpPr>
            <a:spLocks noGrp="1" noChangeArrowheads="1"/>
          </p:cNvSpPr>
          <p:nvPr>
            <p:ph idx="1"/>
          </p:nvPr>
        </p:nvSpPr>
        <p:spPr>
          <a:xfrm>
            <a:off x="301625" y="1700213"/>
            <a:ext cx="8504238" cy="4398962"/>
          </a:xfrm>
        </p:spPr>
        <p:txBody>
          <a:bodyPr rtlCol="1">
            <a:normAutofit/>
          </a:bodyPr>
          <a:lstStyle/>
          <a:p>
            <a:pPr marL="91440" indent="-91440" eaLnBrk="1" fontAlgn="auto" hangingPunct="1">
              <a:spcAft>
                <a:spcPts val="0"/>
              </a:spcAft>
              <a:defRPr/>
            </a:pPr>
            <a:r>
              <a:rPr lang="en-US" sz="5500" dirty="0">
                <a:solidFill>
                  <a:schemeClr val="tx1">
                    <a:lumMod val="75000"/>
                    <a:lumOff val="25000"/>
                  </a:schemeClr>
                </a:solidFill>
              </a:rPr>
              <a:t>As the recipients of screening are usually people who have no illness it is important that the screening test itself is very </a:t>
            </a:r>
            <a:r>
              <a:rPr lang="en-US" sz="5500" b="1" dirty="0">
                <a:solidFill>
                  <a:srgbClr val="FF0000"/>
                </a:solidFill>
              </a:rPr>
              <a:t>unlikely to cause harm</a:t>
            </a:r>
            <a:r>
              <a:rPr lang="en-US" sz="5500" dirty="0">
                <a:solidFill>
                  <a:schemeClr val="tx1">
                    <a:lumMod val="75000"/>
                    <a:lumOff val="25000"/>
                  </a:schemeClr>
                </a:solidFill>
              </a:rPr>
              <a:t>.</a:t>
            </a:r>
          </a:p>
          <a:p>
            <a:pPr marL="0" indent="0" algn="just" eaLnBrk="1" fontAlgn="auto" hangingPunct="1">
              <a:spcAft>
                <a:spcPts val="0"/>
              </a:spcAft>
              <a:buFont typeface="Wingdings" pitchFamily="2" charset="2"/>
              <a:buNone/>
              <a:defRPr/>
            </a:pPr>
            <a:endParaRPr lang="en-US" sz="4400" dirty="0">
              <a:solidFill>
                <a:schemeClr val="tx1">
                  <a:lumMod val="75000"/>
                  <a:lumOff val="25000"/>
                </a:schemeClr>
              </a:solidFill>
            </a:endParaRPr>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D6168-17EE-4D7D-AE06-DE4445C73B7D}"/>
              </a:ext>
            </a:extLst>
          </p:cNvPr>
          <p:cNvSpPr>
            <a:spLocks noGrp="1"/>
          </p:cNvSpPr>
          <p:nvPr>
            <p:ph type="title"/>
          </p:nvPr>
        </p:nvSpPr>
        <p:spPr>
          <a:xfrm>
            <a:off x="822325" y="287338"/>
            <a:ext cx="7543800" cy="1239837"/>
          </a:xfrm>
        </p:spPr>
        <p:txBody>
          <a:bodyPr rtlCol="1"/>
          <a:lstStyle/>
          <a:p>
            <a:pPr eaLnBrk="1" fontAlgn="auto" hangingPunct="1">
              <a:spcAft>
                <a:spcPts val="0"/>
              </a:spcAft>
              <a:defRPr/>
            </a:pPr>
            <a:r>
              <a:rPr lang="en-US" sz="3200" b="1" dirty="0">
                <a:solidFill>
                  <a:srgbClr val="CC0000"/>
                </a:solidFill>
                <a:effectLst>
                  <a:outerShdw blurRad="38100" dist="38100" dir="2700000" algn="tl">
                    <a:srgbClr val="000000">
                      <a:alpha val="43137"/>
                    </a:srgbClr>
                  </a:outerShdw>
                </a:effectLst>
              </a:rPr>
              <a:t>Concept and objectives of screening</a:t>
            </a:r>
            <a:endParaRPr lang="ar-EG" sz="3200" b="1"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4AA8803-6AA5-43B7-904D-228A83ACCCE1}"/>
              </a:ext>
            </a:extLst>
          </p:cNvPr>
          <p:cNvSpPr>
            <a:spLocks noGrp="1"/>
          </p:cNvSpPr>
          <p:nvPr>
            <p:ph idx="1"/>
          </p:nvPr>
        </p:nvSpPr>
        <p:spPr>
          <a:xfrm>
            <a:off x="179388" y="1527175"/>
            <a:ext cx="8713787" cy="5070475"/>
          </a:xfrm>
        </p:spPr>
        <p:txBody>
          <a:bodyPr rtlCol="1">
            <a:normAutofit/>
          </a:bodyPr>
          <a:lstStyle/>
          <a:p>
            <a:pPr marL="274320" indent="-274320" eaLnBrk="1" fontAlgn="auto" hangingPunct="1">
              <a:spcAft>
                <a:spcPts val="0"/>
              </a:spcAft>
              <a:buFont typeface="Wingdings 2"/>
              <a:buNone/>
              <a:defRPr/>
            </a:pPr>
            <a:endParaRPr lang="en-US" sz="3400" dirty="0">
              <a:solidFill>
                <a:srgbClr val="CC0000"/>
              </a:solidFill>
              <a:effectLst>
                <a:outerShdw blurRad="38100" dist="38100" dir="2700000" algn="tl">
                  <a:srgbClr val="000000">
                    <a:alpha val="43137"/>
                  </a:srgbClr>
                </a:outerShdw>
              </a:effectLst>
            </a:endParaRPr>
          </a:p>
          <a:p>
            <a:pPr marL="274320" indent="-274320" eaLnBrk="1" fontAlgn="auto" hangingPunct="1">
              <a:spcAft>
                <a:spcPts val="0"/>
              </a:spcAft>
              <a:buFont typeface="Wingdings 2"/>
              <a:buNone/>
              <a:defRPr/>
            </a:pPr>
            <a:r>
              <a:rPr lang="en-US" sz="3400" dirty="0">
                <a:solidFill>
                  <a:srgbClr val="CC0000"/>
                </a:solidFill>
                <a:effectLst>
                  <a:outerShdw blurRad="38100" dist="38100" dir="2700000" algn="tl">
                    <a:srgbClr val="000000">
                      <a:alpha val="43137"/>
                    </a:srgbClr>
                  </a:outerShdw>
                </a:effectLst>
              </a:rPr>
              <a:t>The goal </a:t>
            </a:r>
            <a:r>
              <a:rPr lang="en-US" sz="3400" dirty="0">
                <a:solidFill>
                  <a:schemeClr val="tx1">
                    <a:lumMod val="75000"/>
                    <a:lumOff val="25000"/>
                  </a:schemeClr>
                </a:solidFill>
                <a:effectLst>
                  <a:outerShdw blurRad="38100" dist="38100" dir="2700000" algn="tl">
                    <a:srgbClr val="000000">
                      <a:alpha val="43137"/>
                    </a:srgbClr>
                  </a:outerShdw>
                </a:effectLst>
              </a:rPr>
              <a:t>of screening is to identify affected individuals prior to the onset of symptoms so that actions (e.g. treatment) can be applied to: </a:t>
            </a:r>
          </a:p>
          <a:p>
            <a:pPr marL="274320" indent="-274320" eaLnBrk="1" fontAlgn="auto" hangingPunct="1">
              <a:spcAft>
                <a:spcPts val="0"/>
              </a:spcAft>
              <a:buFont typeface="Wingdings 2"/>
              <a:buChar char=""/>
              <a:defRPr/>
            </a:pPr>
            <a:r>
              <a:rPr lang="en-US" sz="3400" dirty="0">
                <a:solidFill>
                  <a:schemeClr val="tx1">
                    <a:lumMod val="75000"/>
                    <a:lumOff val="25000"/>
                  </a:schemeClr>
                </a:solidFill>
                <a:effectLst>
                  <a:outerShdw blurRad="38100" dist="38100" dir="2700000" algn="tl">
                    <a:srgbClr val="000000">
                      <a:alpha val="43137"/>
                    </a:srgbClr>
                  </a:outerShdw>
                </a:effectLst>
              </a:rPr>
              <a:t>reduce risk of developing clinical disease (i.e. to reduce morbidity) </a:t>
            </a:r>
          </a:p>
          <a:p>
            <a:pPr marL="274320" indent="-274320" eaLnBrk="1" fontAlgn="auto" hangingPunct="1">
              <a:spcAft>
                <a:spcPts val="0"/>
              </a:spcAft>
              <a:buFont typeface="Wingdings 2"/>
              <a:buChar char=""/>
              <a:defRPr/>
            </a:pPr>
            <a:r>
              <a:rPr lang="en-US" sz="3400" dirty="0">
                <a:solidFill>
                  <a:schemeClr val="tx1">
                    <a:lumMod val="75000"/>
                    <a:lumOff val="25000"/>
                  </a:schemeClr>
                </a:solidFill>
                <a:effectLst>
                  <a:outerShdw blurRad="38100" dist="38100" dir="2700000" algn="tl">
                    <a:srgbClr val="000000">
                      <a:alpha val="43137"/>
                    </a:srgbClr>
                  </a:outerShdw>
                </a:effectLst>
              </a:rPr>
              <a:t>Reduce severity or death due to the disease (i.e. to improve outcome) </a:t>
            </a:r>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FECF4-2E4A-4FEF-A569-37F7DF73DF17}"/>
              </a:ext>
            </a:extLst>
          </p:cNvPr>
          <p:cNvSpPr>
            <a:spLocks noGrp="1"/>
          </p:cNvSpPr>
          <p:nvPr>
            <p:ph type="title"/>
          </p:nvPr>
        </p:nvSpPr>
        <p:spPr>
          <a:xfrm>
            <a:off x="822325" y="287338"/>
            <a:ext cx="7543800" cy="1125537"/>
          </a:xfrm>
        </p:spPr>
        <p:txBody>
          <a:bodyPr rtlCol="1"/>
          <a:lstStyle/>
          <a:p>
            <a:pPr eaLnBrk="1" fontAlgn="auto" hangingPunct="1">
              <a:spcAft>
                <a:spcPts val="0"/>
              </a:spcAft>
              <a:defRPr/>
            </a:pPr>
            <a:r>
              <a:rPr lang="en-US" sz="3200" b="1" dirty="0">
                <a:solidFill>
                  <a:srgbClr val="CC0000"/>
                </a:solidFill>
                <a:effectLst>
                  <a:outerShdw blurRad="38100" dist="38100" dir="2700000" algn="tl">
                    <a:srgbClr val="000000">
                      <a:alpha val="43137"/>
                    </a:srgbClr>
                  </a:outerShdw>
                </a:effectLst>
              </a:rPr>
              <a:t>Concept and objectives of screening</a:t>
            </a:r>
            <a:endParaRPr lang="ar-EG" sz="3200" b="1"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16A021BD-D0F7-44CC-B7BF-D9CA1D7BAD38}"/>
              </a:ext>
            </a:extLst>
          </p:cNvPr>
          <p:cNvSpPr>
            <a:spLocks noGrp="1"/>
          </p:cNvSpPr>
          <p:nvPr>
            <p:ph idx="1"/>
          </p:nvPr>
        </p:nvSpPr>
        <p:spPr>
          <a:xfrm>
            <a:off x="179388" y="1527175"/>
            <a:ext cx="8713787" cy="5070475"/>
          </a:xfrm>
        </p:spPr>
        <p:txBody>
          <a:bodyPr rtlCol="1">
            <a:normAutofit/>
          </a:bodyPr>
          <a:lstStyle/>
          <a:p>
            <a:pPr marL="274320" indent="-274320" eaLnBrk="1" fontAlgn="auto" hangingPunct="1">
              <a:spcAft>
                <a:spcPts val="0"/>
              </a:spcAft>
              <a:buFont typeface="Wingdings 2" pitchFamily="18" charset="2"/>
              <a:buNone/>
              <a:defRPr/>
            </a:pPr>
            <a:endParaRPr lang="en-US" dirty="0">
              <a:solidFill>
                <a:schemeClr val="tx1">
                  <a:lumMod val="75000"/>
                  <a:lumOff val="25000"/>
                </a:schemeClr>
              </a:solidFill>
              <a:effectLst>
                <a:outerShdw blurRad="38100" dist="38100" dir="2700000" algn="tl">
                  <a:srgbClr val="000000">
                    <a:alpha val="43137"/>
                  </a:srgbClr>
                </a:outerShdw>
              </a:effectLst>
            </a:endParaRPr>
          </a:p>
          <a:p>
            <a:pPr marL="274320" indent="-274320" eaLnBrk="1" fontAlgn="auto" hangingPunct="1">
              <a:spcAft>
                <a:spcPts val="0"/>
              </a:spcAft>
              <a:buFont typeface="Wingdings 2" pitchFamily="18" charset="2"/>
              <a:buNone/>
              <a:defRPr/>
            </a:pPr>
            <a:r>
              <a:rPr lang="en-US" dirty="0">
                <a:solidFill>
                  <a:schemeClr val="tx1">
                    <a:lumMod val="75000"/>
                    <a:lumOff val="25000"/>
                  </a:schemeClr>
                </a:solidFill>
                <a:effectLst>
                  <a:outerShdw blurRad="38100" dist="38100" dir="2700000" algn="tl">
                    <a:srgbClr val="000000">
                      <a:alpha val="43137"/>
                    </a:srgbClr>
                  </a:outerShdw>
                </a:effectLst>
              </a:rPr>
              <a:t>Moreover: </a:t>
            </a:r>
          </a:p>
          <a:p>
            <a:pPr marL="91440" indent="-91440" eaLnBrk="1" fontAlgn="auto" hangingPunct="1">
              <a:spcAft>
                <a:spcPts val="0"/>
              </a:spcAft>
              <a:buFont typeface="Arial" panose="020B0604020202020204" pitchFamily="34" charset="0"/>
              <a:buChar char="•"/>
              <a:defRPr/>
            </a:pPr>
            <a:r>
              <a:rPr lang="en-US" sz="2800" dirty="0">
                <a:solidFill>
                  <a:schemeClr val="tx1">
                    <a:lumMod val="75000"/>
                    <a:lumOff val="25000"/>
                  </a:schemeClr>
                </a:solidFill>
              </a:rPr>
              <a:t>The early administration of  treatment  would be more </a:t>
            </a:r>
            <a:r>
              <a:rPr lang="en-US" sz="2800" b="1" dirty="0">
                <a:solidFill>
                  <a:srgbClr val="002060"/>
                </a:solidFill>
              </a:rPr>
              <a:t>effective</a:t>
            </a:r>
            <a:r>
              <a:rPr lang="en-US" sz="2800" dirty="0">
                <a:solidFill>
                  <a:schemeClr val="tx1">
                    <a:lumMod val="75000"/>
                    <a:lumOff val="25000"/>
                  </a:schemeClr>
                </a:solidFill>
              </a:rPr>
              <a:t> than later on. </a:t>
            </a:r>
          </a:p>
          <a:p>
            <a:pPr marL="91440" indent="-91440" eaLnBrk="1" fontAlgn="auto" hangingPunct="1">
              <a:spcAft>
                <a:spcPts val="0"/>
              </a:spcAft>
              <a:buFont typeface="Arial" panose="020B0604020202020204" pitchFamily="34" charset="0"/>
              <a:buChar char="•"/>
              <a:defRPr/>
            </a:pPr>
            <a:r>
              <a:rPr lang="en-US" sz="2800" dirty="0">
                <a:solidFill>
                  <a:schemeClr val="tx1">
                    <a:lumMod val="75000"/>
                    <a:lumOff val="25000"/>
                  </a:schemeClr>
                </a:solidFill>
              </a:rPr>
              <a:t>The early detection of communicable diseases will interrupt the </a:t>
            </a:r>
            <a:r>
              <a:rPr lang="en-US" sz="2800" b="1" dirty="0">
                <a:solidFill>
                  <a:srgbClr val="002060"/>
                </a:solidFill>
              </a:rPr>
              <a:t>chain of its transmission </a:t>
            </a:r>
            <a:r>
              <a:rPr lang="en-US" sz="2800" dirty="0">
                <a:solidFill>
                  <a:schemeClr val="tx1">
                    <a:lumMod val="75000"/>
                    <a:lumOff val="25000"/>
                  </a:schemeClr>
                </a:solidFill>
              </a:rPr>
              <a:t>to other susceptible hosts.</a:t>
            </a:r>
          </a:p>
          <a:p>
            <a:pPr marL="91440" indent="-91440" eaLnBrk="1" fontAlgn="auto" hangingPunct="1">
              <a:spcAft>
                <a:spcPts val="0"/>
              </a:spcAft>
              <a:buFont typeface="Arial" panose="020B0604020202020204" pitchFamily="34" charset="0"/>
              <a:buChar char="•"/>
              <a:defRPr/>
            </a:pPr>
            <a:r>
              <a:rPr lang="en-US" sz="2800" b="1" i="1" dirty="0">
                <a:solidFill>
                  <a:schemeClr val="tx1">
                    <a:lumMod val="75000"/>
                    <a:lumOff val="25000"/>
                  </a:schemeClr>
                </a:solidFill>
              </a:rPr>
              <a:t>Identification of risk factors may help in preventing the disease</a:t>
            </a:r>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7D981EE-2B66-4D30-89B4-29266EE9F07E}"/>
              </a:ext>
            </a:extLst>
          </p:cNvPr>
          <p:cNvSpPr>
            <a:spLocks noGrp="1"/>
          </p:cNvSpPr>
          <p:nvPr>
            <p:ph type="title"/>
          </p:nvPr>
        </p:nvSpPr>
        <p:spPr/>
        <p:txBody>
          <a:bodyPr/>
          <a:lstStyle/>
          <a:p>
            <a:pPr eaLnBrk="1" fontAlgn="auto" hangingPunct="1">
              <a:spcAft>
                <a:spcPts val="0"/>
              </a:spcAft>
              <a:defRPr/>
            </a:pPr>
            <a:r>
              <a:rPr lang="en-US" altLang="en-US" b="1" dirty="0">
                <a:solidFill>
                  <a:schemeClr val="tx1">
                    <a:lumMod val="75000"/>
                    <a:lumOff val="25000"/>
                  </a:schemeClr>
                </a:solidFill>
                <a:cs typeface="Times New Roman" panose="02020603050405020304" pitchFamily="18" charset="0"/>
              </a:rPr>
              <a:t>Screening</a:t>
            </a:r>
            <a:endParaRPr lang="ar-JO" altLang="en-US" dirty="0">
              <a:solidFill>
                <a:schemeClr val="tx1">
                  <a:lumMod val="75000"/>
                  <a:lumOff val="25000"/>
                </a:schemeClr>
              </a:solidFill>
            </a:endParaRPr>
          </a:p>
        </p:txBody>
      </p:sp>
      <p:sp>
        <p:nvSpPr>
          <p:cNvPr id="24579" name="Content Placeholder 2">
            <a:extLst>
              <a:ext uri="{FF2B5EF4-FFF2-40B4-BE49-F238E27FC236}">
                <a16:creationId xmlns:a16="http://schemas.microsoft.com/office/drawing/2014/main" id="{6F9DCD2B-0E69-423A-93FF-6A105FC6C140}"/>
              </a:ext>
            </a:extLst>
          </p:cNvPr>
          <p:cNvSpPr>
            <a:spLocks noGrp="1"/>
          </p:cNvSpPr>
          <p:nvPr>
            <p:ph idx="1"/>
          </p:nvPr>
        </p:nvSpPr>
        <p:spPr/>
        <p:txBody>
          <a:bodyPr/>
          <a:lstStyle/>
          <a:p>
            <a:pPr eaLnBrk="1" hangingPunct="1"/>
            <a:r>
              <a:rPr lang="en-US" altLang="en-US" sz="3200">
                <a:cs typeface="Arial" panose="020B0604020202020204" pitchFamily="34" charset="0"/>
              </a:rPr>
              <a:t>Clinical practitioners commonly </a:t>
            </a:r>
            <a:r>
              <a:rPr lang="en-US" altLang="en-US" sz="3200" b="1">
                <a:solidFill>
                  <a:srgbClr val="FF0000"/>
                </a:solidFill>
                <a:cs typeface="Arial" panose="020B0604020202020204" pitchFamily="34" charset="0"/>
              </a:rPr>
              <a:t>misuse use </a:t>
            </a:r>
            <a:r>
              <a:rPr lang="en-US" altLang="en-US" sz="3200">
                <a:cs typeface="Arial" panose="020B0604020202020204" pitchFamily="34" charset="0"/>
              </a:rPr>
              <a:t>the term ‘screening’ when they systematically apply tests to their existing patients to detect evidence of elevated risks or early-stage complications as, for example, when diabetic patients are examined annually for signs of retinal disease or peripheral nerve damage. </a:t>
            </a:r>
          </a:p>
          <a:p>
            <a:pPr eaLnBrk="1" hangingPunct="1"/>
            <a:endParaRPr lang="ar-SA" altLang="en-US"/>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733DFA6-70F0-41C2-BE18-35470706775E}"/>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a:t>
            </a:r>
            <a:endParaRPr lang="ar-JO" altLang="en-US">
              <a:solidFill>
                <a:schemeClr val="tx1">
                  <a:lumMod val="75000"/>
                  <a:lumOff val="25000"/>
                </a:schemeClr>
              </a:solidFill>
            </a:endParaRPr>
          </a:p>
        </p:txBody>
      </p:sp>
      <p:sp>
        <p:nvSpPr>
          <p:cNvPr id="25603" name="Content Placeholder 2">
            <a:extLst>
              <a:ext uri="{FF2B5EF4-FFF2-40B4-BE49-F238E27FC236}">
                <a16:creationId xmlns:a16="http://schemas.microsoft.com/office/drawing/2014/main" id="{0C9C1693-A24D-42F7-96E1-6BBAC9F4C919}"/>
              </a:ext>
            </a:extLst>
          </p:cNvPr>
          <p:cNvSpPr>
            <a:spLocks noGrp="1"/>
          </p:cNvSpPr>
          <p:nvPr>
            <p:ph idx="1"/>
          </p:nvPr>
        </p:nvSpPr>
        <p:spPr/>
        <p:txBody>
          <a:bodyPr/>
          <a:lstStyle/>
          <a:p>
            <a:pPr eaLnBrk="1" hangingPunct="1"/>
            <a:r>
              <a:rPr lang="en-US" altLang="en-US" sz="3200">
                <a:cs typeface="Arial" panose="020B0604020202020204" pitchFamily="34" charset="0"/>
              </a:rPr>
              <a:t>The term ‘screening’ is also used inappropriately when individuals are offered tests non-systematically, as when they are tested for infectious diseases. </a:t>
            </a:r>
          </a:p>
          <a:p>
            <a:pPr eaLnBrk="1" hangingPunct="1"/>
            <a:r>
              <a:rPr lang="en-US" altLang="en-US" sz="3200">
                <a:cs typeface="Arial" panose="020B0604020202020204" pitchFamily="34" charset="0"/>
              </a:rPr>
              <a:t>These approaches are more correctly termed ‘</a:t>
            </a:r>
            <a:r>
              <a:rPr lang="en-US" altLang="en-US" sz="3200" b="1">
                <a:solidFill>
                  <a:srgbClr val="FF0000"/>
                </a:solidFill>
                <a:cs typeface="Arial" panose="020B0604020202020204" pitchFamily="34" charset="0"/>
              </a:rPr>
              <a:t>testing’</a:t>
            </a:r>
            <a:r>
              <a:rPr lang="en-US" altLang="en-US" sz="3200">
                <a:cs typeface="Arial" panose="020B0604020202020204" pitchFamily="34" charset="0"/>
              </a:rPr>
              <a:t> or ‘</a:t>
            </a:r>
            <a:r>
              <a:rPr lang="en-US" altLang="en-US" sz="3200" b="1">
                <a:solidFill>
                  <a:srgbClr val="FF0000"/>
                </a:solidFill>
                <a:cs typeface="Arial" panose="020B0604020202020204" pitchFamily="34" charset="0"/>
              </a:rPr>
              <a:t>opportunistic screening</a:t>
            </a:r>
            <a:r>
              <a:rPr lang="en-US" altLang="en-US" sz="3200">
                <a:cs typeface="Arial" panose="020B0604020202020204" pitchFamily="34" charset="0"/>
              </a:rPr>
              <a:t>’ or ‘</a:t>
            </a:r>
            <a:r>
              <a:rPr lang="en-US" altLang="en-US" sz="3200" b="1">
                <a:solidFill>
                  <a:srgbClr val="FF0000"/>
                </a:solidFill>
                <a:cs typeface="Arial" panose="020B0604020202020204" pitchFamily="34" charset="0"/>
              </a:rPr>
              <a:t>case finding’.</a:t>
            </a:r>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BD74452-9589-487B-B194-F634C06C6610}"/>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a:t>
            </a:r>
            <a:endParaRPr lang="ar-JO" altLang="en-US">
              <a:solidFill>
                <a:schemeClr val="tx1">
                  <a:lumMod val="75000"/>
                  <a:lumOff val="25000"/>
                </a:schemeClr>
              </a:solidFill>
            </a:endParaRPr>
          </a:p>
        </p:txBody>
      </p:sp>
      <p:sp>
        <p:nvSpPr>
          <p:cNvPr id="26627" name="Content Placeholder 2">
            <a:extLst>
              <a:ext uri="{FF2B5EF4-FFF2-40B4-BE49-F238E27FC236}">
                <a16:creationId xmlns:a16="http://schemas.microsoft.com/office/drawing/2014/main" id="{8988E1AE-ED95-4F99-91E9-C98F883D1370}"/>
              </a:ext>
            </a:extLst>
          </p:cNvPr>
          <p:cNvSpPr>
            <a:spLocks noGrp="1"/>
          </p:cNvSpPr>
          <p:nvPr>
            <p:ph idx="1"/>
          </p:nvPr>
        </p:nvSpPr>
        <p:spPr/>
        <p:txBody>
          <a:bodyPr/>
          <a:lstStyle/>
          <a:p>
            <a:pPr eaLnBrk="1" hangingPunct="1"/>
            <a:r>
              <a:rPr lang="en-US" altLang="en-US" sz="3600">
                <a:cs typeface="Arial" panose="020B0604020202020204" pitchFamily="34" charset="0"/>
              </a:rPr>
              <a:t>The term ‘screening’ should only be used </a:t>
            </a:r>
            <a:r>
              <a:rPr lang="en-US" altLang="en-US" sz="3600" b="1">
                <a:solidFill>
                  <a:srgbClr val="C00000"/>
                </a:solidFill>
                <a:cs typeface="Arial" panose="020B0604020202020204" pitchFamily="34" charset="0"/>
              </a:rPr>
              <a:t>when populations, or groups of people who are thought to be at risk, are systematically offered screening tests as in national programmes </a:t>
            </a:r>
            <a:r>
              <a:rPr lang="en-US" altLang="en-US" sz="3600">
                <a:cs typeface="Arial" panose="020B0604020202020204" pitchFamily="34" charset="0"/>
              </a:rPr>
              <a:t>e.g. for cancer of the breast and cervix.</a:t>
            </a:r>
            <a:endParaRPr lang="ar-SA" altLang="en-US" sz="360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48F5ED-4025-447C-B8EB-200F8892D378}"/>
              </a:ext>
            </a:extLst>
          </p:cNvPr>
          <p:cNvSpPr>
            <a:spLocks noGrp="1" noChangeArrowheads="1"/>
          </p:cNvSpPr>
          <p:nvPr>
            <p:ph type="ctrTitle"/>
          </p:nvPr>
        </p:nvSpPr>
        <p:spPr>
          <a:xfrm>
            <a:off x="533400" y="533400"/>
            <a:ext cx="6918325" cy="2608263"/>
          </a:xfrm>
        </p:spPr>
        <p:txBody>
          <a:bodyPr rtlCol="1"/>
          <a:lstStyle/>
          <a:p>
            <a:pPr eaLnBrk="1" fontAlgn="auto" hangingPunct="1">
              <a:spcAft>
                <a:spcPts val="0"/>
              </a:spcAft>
              <a:defRPr/>
            </a:pPr>
            <a:r>
              <a:rPr lang="en-US" sz="8800" b="1" dirty="0">
                <a:solidFill>
                  <a:srgbClr val="CC0000"/>
                </a:solidFill>
                <a:effectLst>
                  <a:outerShdw blurRad="38100" dist="38100" dir="2700000" algn="tl">
                    <a:srgbClr val="000000">
                      <a:alpha val="43137"/>
                    </a:srgbClr>
                  </a:outerShdw>
                </a:effectLst>
              </a:rPr>
              <a:t>SCREENING</a:t>
            </a:r>
            <a:r>
              <a:rPr lang="en-US" sz="8800" b="1" dirty="0">
                <a:solidFill>
                  <a:srgbClr val="FF3300"/>
                </a:solidFill>
              </a:rPr>
              <a:t> </a:t>
            </a:r>
          </a:p>
        </p:txBody>
      </p:sp>
      <p:sp>
        <p:nvSpPr>
          <p:cNvPr id="2051" name="Rectangle 3">
            <a:extLst>
              <a:ext uri="{FF2B5EF4-FFF2-40B4-BE49-F238E27FC236}">
                <a16:creationId xmlns:a16="http://schemas.microsoft.com/office/drawing/2014/main" id="{03388371-B03F-4ACD-ABB5-09AE3AF24140}"/>
              </a:ext>
            </a:extLst>
          </p:cNvPr>
          <p:cNvSpPr>
            <a:spLocks noGrp="1" noChangeArrowheads="1"/>
          </p:cNvSpPr>
          <p:nvPr>
            <p:ph type="subTitle" idx="1"/>
          </p:nvPr>
        </p:nvSpPr>
        <p:spPr>
          <a:xfrm>
            <a:off x="611188" y="3500438"/>
            <a:ext cx="7777162" cy="2138362"/>
          </a:xfrm>
        </p:spPr>
        <p:txBody>
          <a:bodyPr rtlCol="0"/>
          <a:lstStyle/>
          <a:p>
            <a:pPr eaLnBrk="1" fontAlgn="auto" hangingPunct="1">
              <a:buFont typeface="Wingdings 2" panose="05020102010507070707" pitchFamily="18" charset="2"/>
              <a:buNone/>
              <a:defRPr/>
            </a:pPr>
            <a:r>
              <a:rPr lang="en-US" altLang="en-US" sz="4000" dirty="0">
                <a:solidFill>
                  <a:schemeClr val="tx1"/>
                </a:solidFill>
                <a:cs typeface="Arial" panose="020B0604020202020204" pitchFamily="34" charset="0"/>
              </a:rPr>
              <a:t>By Prof. Dr. </a:t>
            </a:r>
          </a:p>
          <a:p>
            <a:pPr eaLnBrk="1" fontAlgn="auto" hangingPunct="1">
              <a:buFont typeface="Wingdings 2" panose="05020102010507070707" pitchFamily="18" charset="2"/>
              <a:buNone/>
              <a:defRPr/>
            </a:pPr>
            <a:r>
              <a:rPr lang="en-US" altLang="en-US" sz="4000" dirty="0">
                <a:solidFill>
                  <a:schemeClr val="tx1"/>
                </a:solidFill>
                <a:cs typeface="Arial" panose="020B0604020202020204" pitchFamily="34" charset="0"/>
              </a:rPr>
              <a:t>Mona </a:t>
            </a:r>
            <a:r>
              <a:rPr lang="en-US" altLang="en-US" sz="4000" dirty="0" err="1">
                <a:solidFill>
                  <a:schemeClr val="tx1"/>
                </a:solidFill>
                <a:cs typeface="Arial" panose="020B0604020202020204" pitchFamily="34" charset="0"/>
              </a:rPr>
              <a:t>Mortada</a:t>
            </a:r>
            <a:endParaRPr lang="en-US" altLang="en-US" sz="4000" dirty="0">
              <a:solidFill>
                <a:schemeClr val="tx1"/>
              </a:solidFill>
              <a:cs typeface="Arial" panose="020B0604020202020204" pitchFamily="34" charset="0"/>
            </a:endParaRPr>
          </a:p>
          <a:p>
            <a:pPr eaLnBrk="1" fontAlgn="auto" hangingPunct="1">
              <a:buFont typeface="Wingdings 2" panose="05020102010507070707" pitchFamily="18" charset="2"/>
              <a:buNone/>
              <a:defRPr/>
            </a:pPr>
            <a:r>
              <a:rPr lang="en-US" altLang="en-US" i="1" dirty="0">
                <a:solidFill>
                  <a:schemeClr val="tx1"/>
                </a:solidFill>
                <a:cs typeface="Arial" panose="020B0604020202020204" pitchFamily="34" charset="0"/>
              </a:rPr>
              <a:t>(modified by Prof I </a:t>
            </a:r>
            <a:r>
              <a:rPr lang="en-US" altLang="en-US" i="1" dirty="0" err="1">
                <a:solidFill>
                  <a:schemeClr val="tx1"/>
                </a:solidFill>
                <a:cs typeface="Arial" panose="020B0604020202020204" pitchFamily="34" charset="0"/>
              </a:rPr>
              <a:t>Kharboush</a:t>
            </a:r>
            <a:r>
              <a:rPr lang="en-US" altLang="en-US" i="1" dirty="0">
                <a:solidFill>
                  <a:schemeClr val="tx1"/>
                </a:solidFill>
                <a:cs typeface="Arial" panose="020B0604020202020204" pitchFamily="34" charset="0"/>
              </a:rPr>
              <a:t>)</a:t>
            </a: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A4E29-79D0-45E2-A99F-B57FDB94C9FC}"/>
              </a:ext>
            </a:extLst>
          </p:cNvPr>
          <p:cNvSpPr>
            <a:spLocks noGrp="1"/>
          </p:cNvSpPr>
          <p:nvPr>
            <p:ph type="title"/>
          </p:nvPr>
        </p:nvSpPr>
        <p:spPr>
          <a:xfrm>
            <a:off x="301625" y="260350"/>
            <a:ext cx="8534400" cy="720725"/>
          </a:xfrm>
        </p:spPr>
        <p:txBody>
          <a:bodyPr rtlCol="1">
            <a:noAutofit/>
          </a:bodyPr>
          <a:lstStyle/>
          <a:p>
            <a:pPr eaLnBrk="1" fontAlgn="auto" hangingPunct="1">
              <a:spcAft>
                <a:spcPts val="0"/>
              </a:spcAft>
              <a:defRPr/>
            </a:pPr>
            <a:r>
              <a:rPr lang="en-US" sz="3200" b="1" dirty="0">
                <a:solidFill>
                  <a:srgbClr val="CC0000"/>
                </a:solidFill>
                <a:effectLst>
                  <a:outerShdw blurRad="38100" dist="38100" dir="2700000" algn="tl">
                    <a:srgbClr val="000000">
                      <a:alpha val="43137"/>
                    </a:srgbClr>
                  </a:outerShdw>
                </a:effectLst>
              </a:rPr>
              <a:t>Screening and periodic examination</a:t>
            </a:r>
            <a:endParaRPr lang="ar-EG" sz="3200" dirty="0">
              <a:solidFill>
                <a:schemeClr val="tx1">
                  <a:lumMod val="75000"/>
                  <a:lumOff val="25000"/>
                </a:schemeClr>
              </a:solidFill>
            </a:endParaRPr>
          </a:p>
        </p:txBody>
      </p:sp>
      <p:sp>
        <p:nvSpPr>
          <p:cNvPr id="3" name="Content Placeholder 2">
            <a:extLst>
              <a:ext uri="{FF2B5EF4-FFF2-40B4-BE49-F238E27FC236}">
                <a16:creationId xmlns:a16="http://schemas.microsoft.com/office/drawing/2014/main" id="{440F2B34-8C20-46E1-A135-A59CA3E51536}"/>
              </a:ext>
            </a:extLst>
          </p:cNvPr>
          <p:cNvSpPr>
            <a:spLocks noGrp="1"/>
          </p:cNvSpPr>
          <p:nvPr>
            <p:ph idx="1"/>
          </p:nvPr>
        </p:nvSpPr>
        <p:spPr>
          <a:xfrm>
            <a:off x="179388" y="1196975"/>
            <a:ext cx="8785225" cy="5472113"/>
          </a:xfrm>
        </p:spPr>
        <p:txBody>
          <a:bodyPr rtlCol="1">
            <a:normAutofit/>
          </a:bodyPr>
          <a:lstStyle/>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Screening is not equated with </a:t>
            </a:r>
            <a:r>
              <a:rPr lang="en-US" b="1" dirty="0">
                <a:solidFill>
                  <a:schemeClr val="tx1">
                    <a:lumMod val="75000"/>
                    <a:lumOff val="25000"/>
                  </a:schemeClr>
                </a:solidFill>
                <a:effectLst>
                  <a:outerShdw blurRad="38100" dist="38100" dir="2700000" algn="tl">
                    <a:srgbClr val="000000">
                      <a:alpha val="43137"/>
                    </a:srgbClr>
                  </a:outerShdw>
                </a:effectLst>
              </a:rPr>
              <a:t>periodic examination, case finding or diagnosis.</a:t>
            </a:r>
          </a:p>
          <a:p>
            <a:pPr marL="274320" indent="-274320" eaLnBrk="1" fontAlgn="auto" hangingPunct="1">
              <a:spcAft>
                <a:spcPts val="0"/>
              </a:spcAft>
              <a:buFont typeface="Wingdings 2"/>
              <a:buNone/>
              <a:defRPr/>
            </a:pPr>
            <a:r>
              <a:rPr lang="en-US" sz="2400" b="1" dirty="0">
                <a:solidFill>
                  <a:srgbClr val="CC0000"/>
                </a:solidFill>
                <a:effectLst>
                  <a:outerShdw blurRad="38100" dist="38100" dir="2700000" algn="tl">
                    <a:srgbClr val="000000">
                      <a:alpha val="43137"/>
                    </a:srgbClr>
                  </a:outerShdw>
                </a:effectLst>
              </a:rPr>
              <a:t>Screening test or assessment differs from periodic examination in the following</a:t>
            </a:r>
            <a:r>
              <a:rPr lang="en-US" sz="2400" b="1" dirty="0">
                <a:solidFill>
                  <a:schemeClr val="tx1">
                    <a:lumMod val="75000"/>
                    <a:lumOff val="25000"/>
                  </a:schemeClr>
                </a:solidFill>
                <a:effectLst>
                  <a:outerShdw blurRad="38100" dist="38100" dir="2700000" algn="tl">
                    <a:srgbClr val="000000">
                      <a:alpha val="43137"/>
                    </a:srgbClr>
                  </a:outerShdw>
                </a:effectLst>
              </a:rPr>
              <a:t>:</a:t>
            </a:r>
          </a:p>
          <a:p>
            <a:pPr marL="274320" indent="-274320" eaLnBrk="1" fontAlgn="auto" hangingPunct="1">
              <a:spcAft>
                <a:spcPts val="0"/>
              </a:spcAft>
              <a:buFont typeface="Wingdings" pitchFamily="2" charset="2"/>
              <a:buChar char="Ø"/>
              <a:defRPr/>
            </a:pPr>
            <a:r>
              <a:rPr lang="en-US" sz="3500" dirty="0">
                <a:solidFill>
                  <a:schemeClr val="tx1">
                    <a:lumMod val="75000"/>
                    <a:lumOff val="25000"/>
                  </a:schemeClr>
                </a:solidFill>
                <a:effectLst>
                  <a:outerShdw blurRad="38100" dist="38100" dir="2700000" algn="tl">
                    <a:srgbClr val="000000">
                      <a:alpha val="43137"/>
                    </a:srgbClr>
                  </a:outerShdw>
                </a:effectLst>
              </a:rPr>
              <a:t>Capable of wide application</a:t>
            </a:r>
          </a:p>
          <a:p>
            <a:pPr marL="274320" indent="-274320" eaLnBrk="1" fontAlgn="auto" hangingPunct="1">
              <a:spcAft>
                <a:spcPts val="0"/>
              </a:spcAft>
              <a:buFont typeface="Wingdings" pitchFamily="2" charset="2"/>
              <a:buChar char="Ø"/>
              <a:defRPr/>
            </a:pPr>
            <a:r>
              <a:rPr lang="en-US" sz="3500" dirty="0">
                <a:solidFill>
                  <a:schemeClr val="tx1">
                    <a:lumMod val="75000"/>
                    <a:lumOff val="25000"/>
                  </a:schemeClr>
                </a:solidFill>
                <a:effectLst>
                  <a:outerShdw blurRad="38100" dist="38100" dir="2700000" algn="tl">
                    <a:srgbClr val="000000">
                      <a:alpha val="43137"/>
                    </a:srgbClr>
                  </a:outerShdw>
                </a:effectLst>
              </a:rPr>
              <a:t>Apply relatively inexpensive tools</a:t>
            </a:r>
          </a:p>
          <a:p>
            <a:pPr marL="274320" indent="-274320" eaLnBrk="1" fontAlgn="auto" hangingPunct="1">
              <a:spcAft>
                <a:spcPts val="0"/>
              </a:spcAft>
              <a:buFont typeface="Wingdings" pitchFamily="2" charset="2"/>
              <a:buChar char="Ø"/>
              <a:defRPr/>
            </a:pPr>
            <a:r>
              <a:rPr lang="en-US" sz="3500" dirty="0">
                <a:solidFill>
                  <a:schemeClr val="tx1">
                    <a:lumMod val="75000"/>
                    <a:lumOff val="25000"/>
                  </a:schemeClr>
                </a:solidFill>
                <a:effectLst>
                  <a:outerShdw blurRad="38100" dist="38100" dir="2700000" algn="tl">
                    <a:srgbClr val="000000">
                      <a:alpha val="43137"/>
                    </a:srgbClr>
                  </a:outerShdw>
                </a:effectLst>
              </a:rPr>
              <a:t>Require little physician time</a:t>
            </a:r>
          </a:p>
          <a:p>
            <a:pPr marL="274320" indent="-274320" eaLnBrk="1" fontAlgn="auto" hangingPunct="1">
              <a:spcAft>
                <a:spcPts val="0"/>
              </a:spcAft>
              <a:buFont typeface="Wingdings" pitchFamily="2" charset="2"/>
              <a:buChar char="Ø"/>
              <a:defRPr/>
            </a:pPr>
            <a:r>
              <a:rPr lang="en-US" sz="3500" dirty="0">
                <a:solidFill>
                  <a:schemeClr val="tx1">
                    <a:lumMod val="75000"/>
                    <a:lumOff val="25000"/>
                  </a:schemeClr>
                </a:solidFill>
                <a:effectLst>
                  <a:outerShdw blurRad="38100" dist="38100" dir="2700000" algn="tl">
                    <a:srgbClr val="000000">
                      <a:alpha val="43137"/>
                    </a:srgbClr>
                  </a:outerShdw>
                </a:effectLst>
              </a:rPr>
              <a:t>Applied to those who don’t attend health care facility </a:t>
            </a:r>
            <a:endParaRPr lang="ar-EG" sz="3500" dirty="0">
              <a:solidFill>
                <a:schemeClr val="tx1">
                  <a:lumMod val="75000"/>
                  <a:lumOff val="25000"/>
                </a:schemeClr>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024CE-125E-4299-BFF2-045484F39F7D}"/>
              </a:ext>
            </a:extLst>
          </p:cNvPr>
          <p:cNvSpPr>
            <a:spLocks noGrp="1"/>
          </p:cNvSpPr>
          <p:nvPr>
            <p:ph type="title"/>
          </p:nvPr>
        </p:nvSpPr>
        <p:spPr>
          <a:xfrm>
            <a:off x="822325" y="287338"/>
            <a:ext cx="7543800" cy="1125537"/>
          </a:xfrm>
        </p:spPr>
        <p:txBody>
          <a:bodyPr rtlCol="1"/>
          <a:lstStyle/>
          <a:p>
            <a:pPr eaLnBrk="1" fontAlgn="auto" hangingPunct="1">
              <a:spcAft>
                <a:spcPts val="0"/>
              </a:spcAft>
              <a:defRPr/>
            </a:pPr>
            <a:r>
              <a:rPr lang="en-US" sz="4000" b="1" dirty="0">
                <a:solidFill>
                  <a:srgbClr val="CC0000"/>
                </a:solidFill>
                <a:effectLst>
                  <a:outerShdw blurRad="38100" dist="38100" dir="2700000" algn="tl">
                    <a:srgbClr val="000000">
                      <a:alpha val="43137"/>
                    </a:srgbClr>
                  </a:outerShdw>
                </a:effectLst>
              </a:rPr>
              <a:t>Screening and case finding</a:t>
            </a:r>
            <a:endParaRPr lang="ar-EG" sz="4000" b="1"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7509EF9-FB64-4B26-83F1-E6A5FE6A26FA}"/>
              </a:ext>
            </a:extLst>
          </p:cNvPr>
          <p:cNvSpPr>
            <a:spLocks noGrp="1"/>
          </p:cNvSpPr>
          <p:nvPr>
            <p:ph idx="1"/>
          </p:nvPr>
        </p:nvSpPr>
        <p:spPr>
          <a:xfrm>
            <a:off x="301625" y="1527175"/>
            <a:ext cx="8504238" cy="4926013"/>
          </a:xfrm>
        </p:spPr>
        <p:txBody>
          <a:bodyPr rtlCol="1">
            <a:normAutofit/>
          </a:bodyPr>
          <a:lstStyle/>
          <a:p>
            <a:pPr marL="274320" indent="-274320" eaLnBrk="1" fontAlgn="auto" hangingPunct="1">
              <a:spcAft>
                <a:spcPts val="0"/>
              </a:spcAft>
              <a:buFont typeface="Wingdings 2"/>
              <a:buChar char=""/>
              <a:defRPr/>
            </a:pPr>
            <a:r>
              <a:rPr lang="en-US" sz="4000" dirty="0">
                <a:solidFill>
                  <a:schemeClr val="tx1">
                    <a:lumMod val="75000"/>
                    <a:lumOff val="25000"/>
                  </a:schemeClr>
                </a:solidFill>
                <a:effectLst>
                  <a:outerShdw blurRad="38100" dist="38100" dir="2700000" algn="tl">
                    <a:srgbClr val="000000">
                      <a:alpha val="43137"/>
                    </a:srgbClr>
                  </a:outerShdw>
                </a:effectLst>
              </a:rPr>
              <a:t>Unlike screening </a:t>
            </a:r>
            <a:r>
              <a:rPr lang="en-US" sz="4000" b="1" dirty="0">
                <a:solidFill>
                  <a:srgbClr val="CC0000"/>
                </a:solidFill>
                <a:effectLst>
                  <a:outerShdw blurRad="38100" dist="38100" dir="2700000" algn="tl">
                    <a:srgbClr val="000000">
                      <a:alpha val="43137"/>
                    </a:srgbClr>
                  </a:outerShdw>
                </a:effectLst>
              </a:rPr>
              <a:t>case finding </a:t>
            </a:r>
            <a:r>
              <a:rPr lang="en-US" sz="4000" dirty="0">
                <a:solidFill>
                  <a:schemeClr val="tx1">
                    <a:lumMod val="75000"/>
                    <a:lumOff val="25000"/>
                  </a:schemeClr>
                </a:solidFill>
                <a:effectLst>
                  <a:outerShdw blurRad="38100" dist="38100" dir="2700000" algn="tl">
                    <a:srgbClr val="000000">
                      <a:alpha val="43137"/>
                    </a:srgbClr>
                  </a:outerShdw>
                </a:effectLst>
              </a:rPr>
              <a:t>implies the use of a </a:t>
            </a:r>
            <a:r>
              <a:rPr lang="en-US" sz="4000" b="1" dirty="0">
                <a:solidFill>
                  <a:schemeClr val="tx1">
                    <a:lumMod val="75000"/>
                    <a:lumOff val="25000"/>
                  </a:schemeClr>
                </a:solidFill>
                <a:effectLst>
                  <a:outerShdw blurRad="38100" dist="38100" dir="2700000" algn="tl">
                    <a:srgbClr val="000000">
                      <a:alpha val="43137"/>
                    </a:srgbClr>
                  </a:outerShdw>
                </a:effectLst>
              </a:rPr>
              <a:t>clinical, laboratory or non-laboratory test</a:t>
            </a:r>
            <a:r>
              <a:rPr lang="en-US" sz="4000" dirty="0">
                <a:solidFill>
                  <a:schemeClr val="tx1">
                    <a:lumMod val="75000"/>
                    <a:lumOff val="25000"/>
                  </a:schemeClr>
                </a:solidFill>
                <a:effectLst>
                  <a:outerShdw blurRad="38100" dist="38100" dir="2700000" algn="tl">
                    <a:srgbClr val="000000">
                      <a:alpha val="43137"/>
                    </a:srgbClr>
                  </a:outerShdw>
                </a:effectLst>
              </a:rPr>
              <a:t> to detect disease in individual seeking health care for other reasons. </a:t>
            </a:r>
          </a:p>
          <a:p>
            <a:pPr marL="274320" indent="-274320" eaLnBrk="1" fontAlgn="auto" hangingPunct="1">
              <a:spcAft>
                <a:spcPts val="0"/>
              </a:spcAft>
              <a:buFont typeface="Wingdings 2"/>
              <a:buChar char=""/>
              <a:defRPr/>
            </a:pPr>
            <a:r>
              <a:rPr lang="en-US" sz="4000" dirty="0">
                <a:solidFill>
                  <a:schemeClr val="tx1">
                    <a:lumMod val="75000"/>
                    <a:lumOff val="25000"/>
                  </a:schemeClr>
                </a:solidFill>
                <a:effectLst>
                  <a:outerShdw blurRad="38100" dist="38100" dir="2700000" algn="tl">
                    <a:srgbClr val="000000">
                      <a:alpha val="43137"/>
                    </a:srgbClr>
                  </a:outerShdw>
                </a:effectLst>
              </a:rPr>
              <a:t>E.g. detection of DM in patient suffering from retinopathy.</a:t>
            </a:r>
            <a:endParaRPr lang="ar-EG" sz="4000" dirty="0">
              <a:solidFill>
                <a:schemeClr val="tx1">
                  <a:lumMod val="75000"/>
                  <a:lumOff val="25000"/>
                </a:schemeClr>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B0A-92F4-4139-A3D8-211FE2F2DBA7}"/>
              </a:ext>
            </a:extLst>
          </p:cNvPr>
          <p:cNvSpPr>
            <a:spLocks noGrp="1"/>
          </p:cNvSpPr>
          <p:nvPr>
            <p:ph type="title"/>
          </p:nvPr>
        </p:nvSpPr>
        <p:spPr>
          <a:xfrm>
            <a:off x="822325" y="287338"/>
            <a:ext cx="7543800" cy="981075"/>
          </a:xfrm>
        </p:spPr>
        <p:txBody>
          <a:bodyPr rtlCol="1"/>
          <a:lstStyle/>
          <a:p>
            <a:pPr eaLnBrk="1" fontAlgn="auto" hangingPunct="1">
              <a:spcAft>
                <a:spcPts val="0"/>
              </a:spcAft>
              <a:defRPr/>
            </a:pPr>
            <a:r>
              <a:rPr lang="en-US" sz="4000" b="1" dirty="0">
                <a:solidFill>
                  <a:srgbClr val="CC0000"/>
                </a:solidFill>
                <a:effectLst>
                  <a:outerShdw blurRad="38100" dist="38100" dir="2700000" algn="tl">
                    <a:srgbClr val="000000">
                      <a:alpha val="43137"/>
                    </a:srgbClr>
                  </a:outerShdw>
                </a:effectLst>
              </a:rPr>
              <a:t>Screening and diagnosis </a:t>
            </a:r>
            <a:endParaRPr lang="ar-EG" sz="4000" b="1"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2C04855-FA52-40B6-85E9-D151AB07B169}"/>
              </a:ext>
            </a:extLst>
          </p:cNvPr>
          <p:cNvSpPr>
            <a:spLocks noGrp="1"/>
          </p:cNvSpPr>
          <p:nvPr>
            <p:ph idx="1"/>
          </p:nvPr>
        </p:nvSpPr>
        <p:spPr>
          <a:xfrm>
            <a:off x="179388" y="1484313"/>
            <a:ext cx="8713787" cy="5040312"/>
          </a:xfrm>
        </p:spPr>
        <p:txBody>
          <a:bodyPr rtlCol="1">
            <a:normAutofit/>
          </a:bodyPr>
          <a:lstStyle/>
          <a:p>
            <a:pPr marL="0" indent="0" eaLnBrk="1" fontAlgn="auto" hangingPunct="1">
              <a:lnSpc>
                <a:spcPct val="80000"/>
              </a:lnSpc>
              <a:spcAft>
                <a:spcPts val="0"/>
              </a:spcAft>
              <a:buFont typeface="Wingdings" pitchFamily="2" charset="2"/>
              <a:buChar char="Ø"/>
              <a:defRPr/>
            </a:pPr>
            <a:r>
              <a:rPr lang="en-US" sz="2800" dirty="0">
                <a:solidFill>
                  <a:schemeClr val="tx1">
                    <a:lumMod val="75000"/>
                    <a:lumOff val="25000"/>
                  </a:schemeClr>
                </a:solidFill>
                <a:effectLst>
                  <a:outerShdw blurRad="38100" dist="38100" dir="2700000" algn="tl">
                    <a:srgbClr val="000000">
                      <a:alpha val="43137"/>
                    </a:srgbClr>
                  </a:outerShdw>
                </a:effectLst>
              </a:rPr>
              <a:t>Screening is a sorting process to segregate those who may have the condition</a:t>
            </a:r>
          </a:p>
          <a:p>
            <a:pPr marL="0" indent="0" eaLnBrk="1" fontAlgn="auto" hangingPunct="1">
              <a:lnSpc>
                <a:spcPct val="80000"/>
              </a:lnSpc>
              <a:spcAft>
                <a:spcPts val="0"/>
              </a:spcAft>
              <a:buFont typeface="Wingdings" pitchFamily="2" charset="2"/>
              <a:buChar char="Ø"/>
              <a:defRPr/>
            </a:pPr>
            <a:r>
              <a:rPr lang="en-US" sz="2800" dirty="0">
                <a:solidFill>
                  <a:schemeClr val="tx1">
                    <a:lumMod val="75000"/>
                    <a:lumOff val="25000"/>
                  </a:schemeClr>
                </a:solidFill>
                <a:effectLst>
                  <a:outerShdw blurRad="38100" dist="38100" dir="2700000" algn="tl">
                    <a:srgbClr val="000000">
                      <a:alpha val="43137"/>
                    </a:srgbClr>
                  </a:outerShdw>
                </a:effectLst>
              </a:rPr>
              <a:t>It is an initial step, as it needs further confirmation</a:t>
            </a:r>
          </a:p>
          <a:p>
            <a:pPr marL="0" indent="0" eaLnBrk="1" fontAlgn="auto" hangingPunct="1">
              <a:lnSpc>
                <a:spcPct val="80000"/>
              </a:lnSpc>
              <a:spcAft>
                <a:spcPts val="0"/>
              </a:spcAft>
              <a:buFont typeface="Wingdings" pitchFamily="2" charset="2"/>
              <a:buChar char="Ø"/>
              <a:defRPr/>
            </a:pPr>
            <a:r>
              <a:rPr lang="en-US" sz="2800" dirty="0">
                <a:solidFill>
                  <a:schemeClr val="tx1">
                    <a:lumMod val="75000"/>
                    <a:lumOff val="25000"/>
                  </a:schemeClr>
                </a:solidFill>
                <a:effectLst>
                  <a:outerShdw blurRad="38100" dist="38100" dir="2700000" algn="tl">
                    <a:srgbClr val="000000">
                      <a:alpha val="43137"/>
                    </a:srgbClr>
                  </a:outerShdw>
                </a:effectLst>
              </a:rPr>
              <a:t>Diagnosis is a procedure to confirm or disprove the existence of a disease or abnormality</a:t>
            </a:r>
          </a:p>
          <a:p>
            <a:pPr marL="0" indent="0" eaLnBrk="1" fontAlgn="auto" hangingPunct="1">
              <a:lnSpc>
                <a:spcPct val="80000"/>
              </a:lnSpc>
              <a:spcAft>
                <a:spcPts val="0"/>
              </a:spcAft>
              <a:buFont typeface="Wingdings 2"/>
              <a:buNone/>
              <a:defRPr/>
            </a:pPr>
            <a:endParaRPr lang="en-US" sz="1000" b="1" dirty="0">
              <a:solidFill>
                <a:srgbClr val="CC0000"/>
              </a:solidFill>
              <a:effectLst>
                <a:outerShdw blurRad="38100" dist="38100" dir="2700000" algn="tl">
                  <a:srgbClr val="000000">
                    <a:alpha val="43137"/>
                  </a:srgbClr>
                </a:outerShdw>
              </a:effectLst>
            </a:endParaRPr>
          </a:p>
          <a:p>
            <a:pPr marL="0" indent="0" eaLnBrk="1" fontAlgn="auto" hangingPunct="1">
              <a:lnSpc>
                <a:spcPct val="80000"/>
              </a:lnSpc>
              <a:spcAft>
                <a:spcPts val="0"/>
              </a:spcAft>
              <a:buFont typeface="Wingdings 2"/>
              <a:buNone/>
              <a:defRPr/>
            </a:pPr>
            <a:r>
              <a:rPr lang="en-US" sz="2800" b="1" dirty="0">
                <a:solidFill>
                  <a:srgbClr val="CC0000"/>
                </a:solidFill>
                <a:effectLst>
                  <a:outerShdw blurRad="38100" dist="38100" dir="2700000" algn="tl">
                    <a:srgbClr val="000000">
                      <a:alpha val="43137"/>
                    </a:srgbClr>
                  </a:outerShdw>
                </a:effectLst>
              </a:rPr>
              <a:t>Both screening and diagnosis can be achieved by:</a:t>
            </a:r>
          </a:p>
          <a:p>
            <a:pPr marL="0" indent="0" eaLnBrk="1" fontAlgn="auto" hangingPunct="1">
              <a:lnSpc>
                <a:spcPct val="80000"/>
              </a:lnSpc>
              <a:spcAft>
                <a:spcPts val="0"/>
              </a:spcAft>
              <a:buFont typeface="Wingdings" pitchFamily="2" charset="2"/>
              <a:buChar char="q"/>
              <a:defRPr/>
            </a:pPr>
            <a:r>
              <a:rPr lang="en-US" sz="2800" dirty="0">
                <a:solidFill>
                  <a:schemeClr val="tx1">
                    <a:lumMod val="75000"/>
                    <a:lumOff val="25000"/>
                  </a:schemeClr>
                </a:solidFill>
                <a:effectLst>
                  <a:outerShdw blurRad="38100" dist="38100" dir="2700000" algn="tl">
                    <a:srgbClr val="000000">
                      <a:alpha val="43137"/>
                    </a:srgbClr>
                  </a:outerShdw>
                </a:effectLst>
              </a:rPr>
              <a:t>Obtaining medical history</a:t>
            </a:r>
          </a:p>
          <a:p>
            <a:pPr marL="0" indent="0" eaLnBrk="1" fontAlgn="auto" hangingPunct="1">
              <a:lnSpc>
                <a:spcPct val="80000"/>
              </a:lnSpc>
              <a:spcAft>
                <a:spcPts val="0"/>
              </a:spcAft>
              <a:buFont typeface="Wingdings" pitchFamily="2" charset="2"/>
              <a:buChar char="q"/>
              <a:defRPr/>
            </a:pPr>
            <a:r>
              <a:rPr lang="en-US" sz="2800" dirty="0">
                <a:solidFill>
                  <a:schemeClr val="tx1">
                    <a:lumMod val="75000"/>
                    <a:lumOff val="25000"/>
                  </a:schemeClr>
                </a:solidFill>
                <a:effectLst>
                  <a:outerShdw blurRad="38100" dist="38100" dir="2700000" algn="tl">
                    <a:srgbClr val="000000">
                      <a:alpha val="43137"/>
                    </a:srgbClr>
                  </a:outerShdw>
                </a:effectLst>
              </a:rPr>
              <a:t>Performing physical examination </a:t>
            </a:r>
          </a:p>
          <a:p>
            <a:pPr marL="0" indent="0" eaLnBrk="1" fontAlgn="auto" hangingPunct="1">
              <a:lnSpc>
                <a:spcPct val="80000"/>
              </a:lnSpc>
              <a:spcAft>
                <a:spcPts val="0"/>
              </a:spcAft>
              <a:buFont typeface="Wingdings" pitchFamily="2" charset="2"/>
              <a:buChar char="q"/>
              <a:defRPr/>
            </a:pPr>
            <a:r>
              <a:rPr lang="en-US" sz="2800" dirty="0">
                <a:solidFill>
                  <a:schemeClr val="tx1">
                    <a:lumMod val="75000"/>
                    <a:lumOff val="25000"/>
                  </a:schemeClr>
                </a:solidFill>
                <a:effectLst>
                  <a:outerShdw blurRad="38100" dist="38100" dir="2700000" algn="tl">
                    <a:srgbClr val="000000">
                      <a:alpha val="43137"/>
                    </a:srgbClr>
                  </a:outerShdw>
                </a:effectLst>
              </a:rPr>
              <a:t>Application of laboratory or non laboratory tests</a:t>
            </a:r>
          </a:p>
          <a:p>
            <a:pPr marL="0" indent="0" eaLnBrk="1" fontAlgn="auto" hangingPunct="1">
              <a:lnSpc>
                <a:spcPct val="80000"/>
              </a:lnSpc>
              <a:spcAft>
                <a:spcPts val="0"/>
              </a:spcAft>
              <a:buFont typeface="Wingdings" pitchFamily="2" charset="2"/>
              <a:buChar char="q"/>
              <a:defRPr/>
            </a:pPr>
            <a:r>
              <a:rPr lang="en-US" sz="2800" dirty="0">
                <a:solidFill>
                  <a:schemeClr val="tx1">
                    <a:lumMod val="75000"/>
                    <a:lumOff val="25000"/>
                  </a:schemeClr>
                </a:solidFill>
                <a:effectLst>
                  <a:outerShdw blurRad="38100" dist="38100" dir="2700000" algn="tl">
                    <a:srgbClr val="000000">
                      <a:alpha val="43137"/>
                    </a:srgbClr>
                  </a:outerShdw>
                </a:effectLst>
              </a:rPr>
              <a:t>Using standardized interviews</a:t>
            </a:r>
          </a:p>
          <a:p>
            <a:pPr marL="0" indent="0" algn="just" eaLnBrk="1" fontAlgn="auto" hangingPunct="1">
              <a:lnSpc>
                <a:spcPct val="80000"/>
              </a:lnSpc>
              <a:spcAft>
                <a:spcPts val="0"/>
              </a:spcAft>
              <a:buFont typeface="Wingdings 2"/>
              <a:buChar char=""/>
              <a:defRPr/>
            </a:pPr>
            <a:endParaRPr lang="en-US" sz="2800" dirty="0">
              <a:solidFill>
                <a:schemeClr val="tx1">
                  <a:lumMod val="75000"/>
                  <a:lumOff val="25000"/>
                </a:schemeClr>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A2F29-49CD-418B-A62A-F60B2097460A}"/>
              </a:ext>
            </a:extLst>
          </p:cNvPr>
          <p:cNvSpPr>
            <a:spLocks noGrp="1"/>
          </p:cNvSpPr>
          <p:nvPr>
            <p:ph type="title"/>
          </p:nvPr>
        </p:nvSpPr>
        <p:spPr>
          <a:xfrm>
            <a:off x="179388" y="188913"/>
            <a:ext cx="8713787" cy="719137"/>
          </a:xfrm>
        </p:spPr>
        <p:txBody>
          <a:bodyPr rtlCol="1"/>
          <a:lstStyle/>
          <a:p>
            <a:pPr eaLnBrk="1" fontAlgn="auto" hangingPunct="1">
              <a:spcAft>
                <a:spcPts val="0"/>
              </a:spcAft>
              <a:defRPr/>
            </a:pPr>
            <a:r>
              <a:rPr lang="en-US" sz="2800" b="1" dirty="0">
                <a:solidFill>
                  <a:srgbClr val="CC0000"/>
                </a:solidFill>
                <a:effectLst>
                  <a:outerShdw blurRad="38100" dist="38100" dir="2700000" algn="tl">
                    <a:srgbClr val="000000">
                      <a:alpha val="43137"/>
                    </a:srgbClr>
                  </a:outerShdw>
                </a:effectLst>
              </a:rPr>
              <a:t>Comparison between screening and diagnostic tests</a:t>
            </a:r>
            <a:endParaRPr lang="ar-EG" sz="2800" b="1" dirty="0">
              <a:solidFill>
                <a:srgbClr val="CC0000"/>
              </a:solidFill>
              <a:effectLst>
                <a:outerShdw blurRad="38100" dist="38100" dir="2700000" algn="tl">
                  <a:srgbClr val="000000">
                    <a:alpha val="43137"/>
                  </a:srgbClr>
                </a:outerShdw>
              </a:effectLst>
            </a:endParaRPr>
          </a:p>
        </p:txBody>
      </p:sp>
      <p:graphicFrame>
        <p:nvGraphicFramePr>
          <p:cNvPr id="4" name="Content Placeholder 3">
            <a:extLst>
              <a:ext uri="{FF2B5EF4-FFF2-40B4-BE49-F238E27FC236}">
                <a16:creationId xmlns:a16="http://schemas.microsoft.com/office/drawing/2014/main" id="{BB7E7D18-F298-4355-847F-F2394CA8ED61}"/>
              </a:ext>
            </a:extLst>
          </p:cNvPr>
          <p:cNvGraphicFramePr>
            <a:graphicFrameLocks noGrp="1"/>
          </p:cNvGraphicFramePr>
          <p:nvPr>
            <p:ph idx="1"/>
          </p:nvPr>
        </p:nvGraphicFramePr>
        <p:xfrm>
          <a:off x="179388" y="1052513"/>
          <a:ext cx="8785225" cy="5905500"/>
        </p:xfrm>
        <a:graphic>
          <a:graphicData uri="http://schemas.openxmlformats.org/drawingml/2006/table">
            <a:tbl>
              <a:tblPr rtl="1" firstRow="1" bandRow="1">
                <a:tableStyleId>{69012ECD-51FC-41F1-AA8D-1B2483CD663E}</a:tableStyleId>
              </a:tblPr>
              <a:tblGrid>
                <a:gridCol w="4392613">
                  <a:extLst>
                    <a:ext uri="{9D8B030D-6E8A-4147-A177-3AD203B41FA5}">
                      <a16:colId xmlns:a16="http://schemas.microsoft.com/office/drawing/2014/main" val="20000"/>
                    </a:ext>
                  </a:extLst>
                </a:gridCol>
                <a:gridCol w="4392613">
                  <a:extLst>
                    <a:ext uri="{9D8B030D-6E8A-4147-A177-3AD203B41FA5}">
                      <a16:colId xmlns:a16="http://schemas.microsoft.com/office/drawing/2014/main" val="20001"/>
                    </a:ext>
                  </a:extLst>
                </a:gridCol>
              </a:tblGrid>
              <a:tr h="589724">
                <a:tc>
                  <a:txBody>
                    <a:bodyPr/>
                    <a:lstStyle/>
                    <a:p>
                      <a:pPr algn="ctr" rtl="0"/>
                      <a:r>
                        <a:rPr lang="en-US" sz="2800" dirty="0">
                          <a:solidFill>
                            <a:srgbClr val="C00000"/>
                          </a:solidFill>
                          <a:effectLst>
                            <a:outerShdw blurRad="38100" dist="38100" dir="2700000" algn="tl">
                              <a:srgbClr val="000000">
                                <a:alpha val="43137"/>
                              </a:srgbClr>
                            </a:outerShdw>
                          </a:effectLst>
                        </a:rPr>
                        <a:t>Diagnostic</a:t>
                      </a:r>
                      <a:r>
                        <a:rPr lang="en-US" sz="2800" baseline="0" dirty="0">
                          <a:solidFill>
                            <a:srgbClr val="C00000"/>
                          </a:solidFill>
                        </a:rPr>
                        <a:t> tests</a:t>
                      </a:r>
                      <a:endParaRPr lang="ar-EG" sz="2800" dirty="0">
                        <a:solidFill>
                          <a:srgbClr val="C00000"/>
                        </a:solidFill>
                      </a:endParaRPr>
                    </a:p>
                  </a:txBody>
                  <a:tcPr marL="91443" marR="91443" marT="45725" marB="45725">
                    <a:solidFill>
                      <a:schemeClr val="tx2">
                        <a:lumMod val="60000"/>
                        <a:lumOff val="40000"/>
                      </a:schemeClr>
                    </a:solidFill>
                  </a:tcPr>
                </a:tc>
                <a:tc>
                  <a:txBody>
                    <a:bodyPr/>
                    <a:lstStyle/>
                    <a:p>
                      <a:pPr algn="ctr" rtl="0"/>
                      <a:r>
                        <a:rPr lang="en-US" sz="2800" dirty="0">
                          <a:solidFill>
                            <a:srgbClr val="C00000"/>
                          </a:solidFill>
                          <a:effectLst>
                            <a:outerShdw blurRad="38100" dist="38100" dir="2700000" algn="tl">
                              <a:srgbClr val="000000">
                                <a:alpha val="43137"/>
                              </a:srgbClr>
                            </a:outerShdw>
                          </a:effectLst>
                        </a:rPr>
                        <a:t>Screening</a:t>
                      </a:r>
                      <a:r>
                        <a:rPr lang="en-US" sz="2800" baseline="0" dirty="0">
                          <a:solidFill>
                            <a:srgbClr val="C00000"/>
                          </a:solidFill>
                          <a:effectLst>
                            <a:outerShdw blurRad="38100" dist="38100" dir="2700000" algn="tl">
                              <a:srgbClr val="000000">
                                <a:alpha val="43137"/>
                              </a:srgbClr>
                            </a:outerShdw>
                          </a:effectLst>
                        </a:rPr>
                        <a:t> tests</a:t>
                      </a:r>
                      <a:endParaRPr lang="ar-EG" sz="2800" dirty="0">
                        <a:solidFill>
                          <a:srgbClr val="C00000"/>
                        </a:solidFill>
                        <a:effectLst>
                          <a:outerShdw blurRad="38100" dist="38100" dir="2700000" algn="tl">
                            <a:srgbClr val="000000">
                              <a:alpha val="43137"/>
                            </a:srgbClr>
                          </a:outerShdw>
                        </a:effectLst>
                      </a:endParaRPr>
                    </a:p>
                  </a:txBody>
                  <a:tcPr marL="91443" marR="91443" marT="45725" marB="45725">
                    <a:solidFill>
                      <a:schemeClr val="tx2">
                        <a:lumMod val="60000"/>
                        <a:lumOff val="40000"/>
                      </a:schemeClr>
                    </a:solidFill>
                  </a:tcPr>
                </a:tc>
                <a:extLst>
                  <a:ext uri="{0D108BD9-81ED-4DB2-BD59-A6C34878D82A}">
                    <a16:rowId xmlns:a16="http://schemas.microsoft.com/office/drawing/2014/main" val="10000"/>
                  </a:ext>
                </a:extLst>
              </a:tr>
              <a:tr h="1352896">
                <a:tc>
                  <a:txBody>
                    <a:bodyPr/>
                    <a:lstStyle/>
                    <a:p>
                      <a:pPr algn="l" rtl="0"/>
                      <a:r>
                        <a:rPr lang="en-US" sz="2400" b="1" dirty="0">
                          <a:solidFill>
                            <a:schemeClr val="tx1"/>
                          </a:solidFill>
                        </a:rPr>
                        <a:t>Done to those with suggestive signs</a:t>
                      </a:r>
                      <a:r>
                        <a:rPr lang="en-US" sz="2400" b="1" baseline="0" dirty="0">
                          <a:solidFill>
                            <a:schemeClr val="tx1"/>
                          </a:solidFill>
                        </a:rPr>
                        <a:t> or symptoms</a:t>
                      </a:r>
                      <a:endParaRPr lang="ar-EG" sz="2400" b="1" dirty="0">
                        <a:solidFill>
                          <a:schemeClr val="tx1"/>
                        </a:solidFill>
                      </a:endParaRPr>
                    </a:p>
                  </a:txBody>
                  <a:tcPr marL="91443" marR="91443" marT="45725" marB="45725"/>
                </a:tc>
                <a:tc>
                  <a:txBody>
                    <a:bodyPr/>
                    <a:lstStyle/>
                    <a:p>
                      <a:pPr algn="l" rtl="0"/>
                      <a:r>
                        <a:rPr lang="en-US" sz="2400" b="1" dirty="0">
                          <a:solidFill>
                            <a:schemeClr val="tx1"/>
                          </a:solidFill>
                        </a:rPr>
                        <a:t>Done to those who are apparently</a:t>
                      </a:r>
                      <a:r>
                        <a:rPr lang="en-US" sz="2400" b="1" baseline="0" dirty="0">
                          <a:solidFill>
                            <a:schemeClr val="tx1"/>
                          </a:solidFill>
                        </a:rPr>
                        <a:t> healthy or asymptomatic</a:t>
                      </a:r>
                      <a:endParaRPr lang="ar-EG" sz="2400" b="1" dirty="0">
                        <a:solidFill>
                          <a:schemeClr val="tx1"/>
                        </a:solidFill>
                      </a:endParaRPr>
                    </a:p>
                  </a:txBody>
                  <a:tcPr marL="91443" marR="91443" marT="45725" marB="45725"/>
                </a:tc>
                <a:extLst>
                  <a:ext uri="{0D108BD9-81ED-4DB2-BD59-A6C34878D82A}">
                    <a16:rowId xmlns:a16="http://schemas.microsoft.com/office/drawing/2014/main" val="10001"/>
                  </a:ext>
                </a:extLst>
              </a:tr>
              <a:tr h="936620">
                <a:tc>
                  <a:txBody>
                    <a:bodyPr/>
                    <a:lstStyle/>
                    <a:p>
                      <a:pPr algn="l" rtl="0"/>
                      <a:r>
                        <a:rPr lang="en-US" sz="2400" b="1" dirty="0">
                          <a:solidFill>
                            <a:schemeClr val="tx1"/>
                          </a:solidFill>
                        </a:rPr>
                        <a:t>Applied to</a:t>
                      </a:r>
                      <a:r>
                        <a:rPr lang="en-US" sz="2400" b="1" baseline="0" dirty="0">
                          <a:solidFill>
                            <a:schemeClr val="tx1"/>
                          </a:solidFill>
                        </a:rPr>
                        <a:t> a single person</a:t>
                      </a:r>
                      <a:endParaRPr lang="ar-EG" sz="2400" b="1" dirty="0">
                        <a:solidFill>
                          <a:schemeClr val="tx1"/>
                        </a:solidFill>
                      </a:endParaRPr>
                    </a:p>
                  </a:txBody>
                  <a:tcPr marL="91443" marR="91443" marT="45725" marB="45725"/>
                </a:tc>
                <a:tc>
                  <a:txBody>
                    <a:bodyPr/>
                    <a:lstStyle/>
                    <a:p>
                      <a:pPr algn="l" rtl="0"/>
                      <a:r>
                        <a:rPr lang="en-US" sz="2400" b="1" dirty="0">
                          <a:solidFill>
                            <a:schemeClr val="tx1"/>
                          </a:solidFill>
                        </a:rPr>
                        <a:t>Applied to a group of individuals</a:t>
                      </a:r>
                      <a:endParaRPr lang="ar-EG" sz="2400" b="1" dirty="0">
                        <a:solidFill>
                          <a:schemeClr val="tx1"/>
                        </a:solidFill>
                      </a:endParaRPr>
                    </a:p>
                  </a:txBody>
                  <a:tcPr marL="91443" marR="91443" marT="45725" marB="45725"/>
                </a:tc>
                <a:extLst>
                  <a:ext uri="{0D108BD9-81ED-4DB2-BD59-A6C34878D82A}">
                    <a16:rowId xmlns:a16="http://schemas.microsoft.com/office/drawing/2014/main" val="10002"/>
                  </a:ext>
                </a:extLst>
              </a:tr>
              <a:tr h="1769171">
                <a:tc>
                  <a:txBody>
                    <a:bodyPr/>
                    <a:lstStyle/>
                    <a:p>
                      <a:pPr algn="l" rtl="0"/>
                      <a:r>
                        <a:rPr lang="en-US" sz="2400" b="1" dirty="0">
                          <a:solidFill>
                            <a:schemeClr val="tx1"/>
                          </a:solidFill>
                        </a:rPr>
                        <a:t>Results</a:t>
                      </a:r>
                      <a:r>
                        <a:rPr lang="en-US" sz="2400" b="1" baseline="0" dirty="0">
                          <a:solidFill>
                            <a:schemeClr val="tx1"/>
                          </a:solidFill>
                        </a:rPr>
                        <a:t> are based on the evaluation of a number of symptoms, signs and investigations</a:t>
                      </a:r>
                      <a:endParaRPr lang="ar-EG" sz="2400" b="1" dirty="0">
                        <a:solidFill>
                          <a:schemeClr val="tx1"/>
                        </a:solidFill>
                      </a:endParaRPr>
                    </a:p>
                  </a:txBody>
                  <a:tcPr marL="91443" marR="91443" marT="45725" marB="45725"/>
                </a:tc>
                <a:tc>
                  <a:txBody>
                    <a:bodyPr/>
                    <a:lstStyle/>
                    <a:p>
                      <a:pPr algn="l" rtl="0"/>
                      <a:r>
                        <a:rPr lang="en-US" sz="2400" b="1" dirty="0">
                          <a:solidFill>
                            <a:schemeClr val="tx1"/>
                          </a:solidFill>
                        </a:rPr>
                        <a:t>Results are based on </a:t>
                      </a:r>
                      <a:r>
                        <a:rPr lang="en-US" sz="2400" b="1" dirty="0">
                          <a:solidFill>
                            <a:srgbClr val="C00000"/>
                          </a:solidFill>
                        </a:rPr>
                        <a:t>one</a:t>
                      </a:r>
                      <a:r>
                        <a:rPr lang="en-US" sz="2400" b="1" dirty="0">
                          <a:solidFill>
                            <a:schemeClr val="tx1"/>
                          </a:solidFill>
                        </a:rPr>
                        <a:t> criteria</a:t>
                      </a:r>
                      <a:endParaRPr lang="ar-EG" sz="2400" b="1" dirty="0">
                        <a:solidFill>
                          <a:schemeClr val="tx1"/>
                        </a:solidFill>
                      </a:endParaRPr>
                    </a:p>
                  </a:txBody>
                  <a:tcPr marL="91443" marR="91443" marT="45725" marB="45725"/>
                </a:tc>
                <a:extLst>
                  <a:ext uri="{0D108BD9-81ED-4DB2-BD59-A6C34878D82A}">
                    <a16:rowId xmlns:a16="http://schemas.microsoft.com/office/drawing/2014/main" val="10003"/>
                  </a:ext>
                </a:extLst>
              </a:tr>
              <a:tr h="1257088">
                <a:tc>
                  <a:txBody>
                    <a:bodyPr/>
                    <a:lstStyle/>
                    <a:p>
                      <a:pPr algn="l" rtl="0"/>
                      <a:r>
                        <a:rPr lang="en-US" sz="2400" b="1" dirty="0">
                          <a:solidFill>
                            <a:schemeClr val="tx1"/>
                          </a:solidFill>
                        </a:rPr>
                        <a:t>Results are conclusive and final</a:t>
                      </a:r>
                      <a:endParaRPr lang="ar-EG" sz="2400" b="1" dirty="0">
                        <a:solidFill>
                          <a:schemeClr val="tx1"/>
                        </a:solidFill>
                      </a:endParaRPr>
                    </a:p>
                  </a:txBody>
                  <a:tcPr marL="91443" marR="91443" marT="45725" marB="45725"/>
                </a:tc>
                <a:tc>
                  <a:txBody>
                    <a:bodyPr/>
                    <a:lstStyle/>
                    <a:p>
                      <a:pPr algn="l" rtl="0"/>
                      <a:r>
                        <a:rPr lang="en-US" sz="2400" b="1" dirty="0">
                          <a:solidFill>
                            <a:schemeClr val="tx1"/>
                          </a:solidFill>
                        </a:rPr>
                        <a:t>Results are not conclusive</a:t>
                      </a:r>
                      <a:endParaRPr lang="ar-EG" sz="2400" b="1" dirty="0">
                        <a:solidFill>
                          <a:schemeClr val="tx1"/>
                        </a:solidFill>
                      </a:endParaRPr>
                    </a:p>
                  </a:txBody>
                  <a:tcPr marL="91443" marR="91443" marT="45725" marB="45725"/>
                </a:tc>
                <a:extLst>
                  <a:ext uri="{0D108BD9-81ED-4DB2-BD59-A6C34878D82A}">
                    <a16:rowId xmlns:a16="http://schemas.microsoft.com/office/drawing/2014/main" val="10004"/>
                  </a:ext>
                </a:extLst>
              </a:tr>
            </a:tbl>
          </a:graphicData>
        </a:graphic>
      </p:graphicFrame>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82031-C54B-4128-892F-B8AF1AECBFFA}"/>
              </a:ext>
            </a:extLst>
          </p:cNvPr>
          <p:cNvSpPr>
            <a:spLocks noGrp="1"/>
          </p:cNvSpPr>
          <p:nvPr>
            <p:ph type="title"/>
          </p:nvPr>
        </p:nvSpPr>
        <p:spPr>
          <a:xfrm>
            <a:off x="179388" y="188913"/>
            <a:ext cx="8785225" cy="936625"/>
          </a:xfrm>
        </p:spPr>
        <p:txBody>
          <a:bodyPr rtlCol="1"/>
          <a:lstStyle/>
          <a:p>
            <a:pPr eaLnBrk="1" fontAlgn="auto" hangingPunct="1">
              <a:spcAft>
                <a:spcPts val="0"/>
              </a:spcAft>
              <a:defRPr/>
            </a:pPr>
            <a:r>
              <a:rPr lang="en-US" sz="2800" b="1" dirty="0">
                <a:solidFill>
                  <a:srgbClr val="CC0000"/>
                </a:solidFill>
                <a:effectLst>
                  <a:outerShdw blurRad="38100" dist="38100" dir="2700000" algn="tl">
                    <a:srgbClr val="000000">
                      <a:alpha val="43137"/>
                    </a:srgbClr>
                  </a:outerShdw>
                </a:effectLst>
              </a:rPr>
              <a:t>Comparison between screening and diagnostic tests</a:t>
            </a:r>
            <a:endParaRPr lang="ar-EG" b="1" dirty="0">
              <a:solidFill>
                <a:srgbClr val="CC0000"/>
              </a:solidFill>
              <a:effectLst>
                <a:outerShdw blurRad="38100" dist="38100" dir="2700000" algn="tl">
                  <a:srgbClr val="000000">
                    <a:alpha val="43137"/>
                  </a:srgbClr>
                </a:outerShdw>
              </a:effectLst>
            </a:endParaRPr>
          </a:p>
        </p:txBody>
      </p:sp>
      <p:graphicFrame>
        <p:nvGraphicFramePr>
          <p:cNvPr id="4" name="Content Placeholder 3">
            <a:extLst>
              <a:ext uri="{FF2B5EF4-FFF2-40B4-BE49-F238E27FC236}">
                <a16:creationId xmlns:a16="http://schemas.microsoft.com/office/drawing/2014/main" id="{1F46B7A7-DDBE-480F-B102-FC2A2C9B2864}"/>
              </a:ext>
            </a:extLst>
          </p:cNvPr>
          <p:cNvGraphicFramePr>
            <a:graphicFrameLocks noGrp="1"/>
          </p:cNvGraphicFramePr>
          <p:nvPr>
            <p:ph idx="1"/>
          </p:nvPr>
        </p:nvGraphicFramePr>
        <p:xfrm>
          <a:off x="252413" y="1341438"/>
          <a:ext cx="8640762" cy="3844925"/>
        </p:xfrm>
        <a:graphic>
          <a:graphicData uri="http://schemas.openxmlformats.org/drawingml/2006/table">
            <a:tbl>
              <a:tblPr rtl="1" firstRow="1" bandRow="1">
                <a:tableStyleId>{5C22544A-7EE6-4342-B048-85BDC9FD1C3A}</a:tableStyleId>
              </a:tblPr>
              <a:tblGrid>
                <a:gridCol w="4320381">
                  <a:extLst>
                    <a:ext uri="{9D8B030D-6E8A-4147-A177-3AD203B41FA5}">
                      <a16:colId xmlns:a16="http://schemas.microsoft.com/office/drawing/2014/main" val="20000"/>
                    </a:ext>
                  </a:extLst>
                </a:gridCol>
                <a:gridCol w="4320381">
                  <a:extLst>
                    <a:ext uri="{9D8B030D-6E8A-4147-A177-3AD203B41FA5}">
                      <a16:colId xmlns:a16="http://schemas.microsoft.com/office/drawing/2014/main" val="20001"/>
                    </a:ext>
                  </a:extLst>
                </a:gridCol>
              </a:tblGrid>
              <a:tr h="961231">
                <a:tc>
                  <a:txBody>
                    <a:bodyPr/>
                    <a:lstStyle/>
                    <a:p>
                      <a:pPr algn="ctr" rtl="0"/>
                      <a:r>
                        <a:rPr lang="en-US" sz="2800" b="1" dirty="0">
                          <a:solidFill>
                            <a:srgbClr val="C00000"/>
                          </a:solidFill>
                          <a:effectLst>
                            <a:outerShdw blurRad="38100" dist="38100" dir="2700000" algn="tl">
                              <a:srgbClr val="000000">
                                <a:alpha val="43137"/>
                              </a:srgbClr>
                            </a:outerShdw>
                          </a:effectLst>
                        </a:rPr>
                        <a:t>Diagnostic tests</a:t>
                      </a:r>
                      <a:endParaRPr lang="ar-EG" sz="2800" b="1" dirty="0">
                        <a:solidFill>
                          <a:srgbClr val="C00000"/>
                        </a:solidFill>
                        <a:effectLst>
                          <a:outerShdw blurRad="38100" dist="38100" dir="2700000" algn="tl">
                            <a:srgbClr val="000000">
                              <a:alpha val="43137"/>
                            </a:srgbClr>
                          </a:outerShdw>
                        </a:effectLst>
                      </a:endParaRPr>
                    </a:p>
                  </a:txBody>
                  <a:tcPr marL="91438" marR="91438" marT="45719" marB="45719">
                    <a:solidFill>
                      <a:schemeClr val="tx2">
                        <a:lumMod val="60000"/>
                        <a:lumOff val="40000"/>
                      </a:schemeClr>
                    </a:solidFill>
                  </a:tcPr>
                </a:tc>
                <a:tc>
                  <a:txBody>
                    <a:bodyPr/>
                    <a:lstStyle/>
                    <a:p>
                      <a:pPr algn="ctr" rtl="0"/>
                      <a:r>
                        <a:rPr lang="en-US" sz="2800" b="1" dirty="0">
                          <a:solidFill>
                            <a:srgbClr val="C00000"/>
                          </a:solidFill>
                          <a:effectLst>
                            <a:outerShdw blurRad="38100" dist="38100" dir="2700000" algn="tl">
                              <a:srgbClr val="000000">
                                <a:alpha val="43137"/>
                              </a:srgbClr>
                            </a:outerShdw>
                          </a:effectLst>
                        </a:rPr>
                        <a:t>Screening</a:t>
                      </a:r>
                      <a:r>
                        <a:rPr lang="en-US" sz="2800" b="1" baseline="0" dirty="0">
                          <a:solidFill>
                            <a:srgbClr val="C00000"/>
                          </a:solidFill>
                          <a:effectLst>
                            <a:outerShdw blurRad="38100" dist="38100" dir="2700000" algn="tl">
                              <a:srgbClr val="000000">
                                <a:alpha val="43137"/>
                              </a:srgbClr>
                            </a:outerShdw>
                          </a:effectLst>
                        </a:rPr>
                        <a:t> tests</a:t>
                      </a:r>
                      <a:endParaRPr lang="ar-EG" sz="2800" b="1" dirty="0">
                        <a:solidFill>
                          <a:srgbClr val="C00000"/>
                        </a:solidFill>
                        <a:effectLst>
                          <a:outerShdw blurRad="38100" dist="38100" dir="2700000" algn="tl">
                            <a:srgbClr val="000000">
                              <a:alpha val="43137"/>
                            </a:srgbClr>
                          </a:outerShdw>
                        </a:effectLst>
                      </a:endParaRPr>
                    </a:p>
                  </a:txBody>
                  <a:tcPr marL="91438" marR="91438" marT="45719" marB="45719">
                    <a:solidFill>
                      <a:schemeClr val="tx2">
                        <a:lumMod val="60000"/>
                        <a:lumOff val="40000"/>
                      </a:schemeClr>
                    </a:solidFill>
                  </a:tcPr>
                </a:tc>
                <a:extLst>
                  <a:ext uri="{0D108BD9-81ED-4DB2-BD59-A6C34878D82A}">
                    <a16:rowId xmlns:a16="http://schemas.microsoft.com/office/drawing/2014/main" val="10000"/>
                  </a:ext>
                </a:extLst>
              </a:tr>
              <a:tr h="961231">
                <a:tc>
                  <a:txBody>
                    <a:bodyPr/>
                    <a:lstStyle/>
                    <a:p>
                      <a:pPr algn="l" rtl="0"/>
                      <a:r>
                        <a:rPr lang="en-US" sz="2400" b="1" dirty="0">
                          <a:solidFill>
                            <a:schemeClr val="tx1"/>
                          </a:solidFill>
                        </a:rPr>
                        <a:t>More accurate</a:t>
                      </a:r>
                      <a:endParaRPr lang="ar-EG" sz="2400" b="1" dirty="0">
                        <a:solidFill>
                          <a:schemeClr val="tx1"/>
                        </a:solidFill>
                      </a:endParaRPr>
                    </a:p>
                  </a:txBody>
                  <a:tcPr marL="91438" marR="91438" marT="45719" marB="45719">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Less accurate</a:t>
                      </a:r>
                      <a:endParaRPr lang="ar-EG" sz="2400" b="1" dirty="0">
                        <a:solidFill>
                          <a:schemeClr val="tx1"/>
                        </a:solidFill>
                      </a:endParaRPr>
                    </a:p>
                    <a:p>
                      <a:pPr algn="l" rtl="0"/>
                      <a:endParaRPr lang="ar-EG" sz="2400" b="1" dirty="0">
                        <a:solidFill>
                          <a:schemeClr val="tx1"/>
                        </a:solidFill>
                      </a:endParaRPr>
                    </a:p>
                  </a:txBody>
                  <a:tcPr marL="91438" marR="91438" marT="45719" marB="45719">
                    <a:solidFill>
                      <a:schemeClr val="bg1">
                        <a:lumMod val="85000"/>
                      </a:schemeClr>
                    </a:solidFill>
                  </a:tcPr>
                </a:tc>
                <a:extLst>
                  <a:ext uri="{0D108BD9-81ED-4DB2-BD59-A6C34878D82A}">
                    <a16:rowId xmlns:a16="http://schemas.microsoft.com/office/drawing/2014/main" val="10001"/>
                  </a:ext>
                </a:extLst>
              </a:tr>
              <a:tr h="961231">
                <a:tc>
                  <a:txBody>
                    <a:bodyPr/>
                    <a:lstStyle/>
                    <a:p>
                      <a:pPr algn="l" rtl="0"/>
                      <a:r>
                        <a:rPr lang="en-US" sz="2400" b="1" dirty="0">
                          <a:solidFill>
                            <a:schemeClr val="tx1"/>
                          </a:solidFill>
                        </a:rPr>
                        <a:t>More expensive</a:t>
                      </a:r>
                      <a:endParaRPr lang="ar-EG" sz="2400" b="1" dirty="0">
                        <a:solidFill>
                          <a:schemeClr val="tx1"/>
                        </a:solidFill>
                      </a:endParaRPr>
                    </a:p>
                  </a:txBody>
                  <a:tcPr marL="91438" marR="91438" marT="45719" marB="45719">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Less expensive</a:t>
                      </a:r>
                      <a:endParaRPr lang="ar-EG" sz="2400" b="1" dirty="0">
                        <a:solidFill>
                          <a:schemeClr val="tx1"/>
                        </a:solidFill>
                      </a:endParaRPr>
                    </a:p>
                    <a:p>
                      <a:pPr algn="l" rtl="0"/>
                      <a:endParaRPr lang="ar-EG" sz="2400" b="1" dirty="0">
                        <a:solidFill>
                          <a:schemeClr val="tx1"/>
                        </a:solidFill>
                      </a:endParaRPr>
                    </a:p>
                  </a:txBody>
                  <a:tcPr marL="91438" marR="91438" marT="45719" marB="45719">
                    <a:solidFill>
                      <a:schemeClr val="bg1">
                        <a:lumMod val="85000"/>
                      </a:schemeClr>
                    </a:solidFill>
                  </a:tcPr>
                </a:tc>
                <a:extLst>
                  <a:ext uri="{0D108BD9-81ED-4DB2-BD59-A6C34878D82A}">
                    <a16:rowId xmlns:a16="http://schemas.microsoft.com/office/drawing/2014/main" val="10002"/>
                  </a:ext>
                </a:extLst>
              </a:tr>
              <a:tr h="961231">
                <a:tc>
                  <a:txBody>
                    <a:bodyPr/>
                    <a:lstStyle/>
                    <a:p>
                      <a:pPr algn="l" rtl="0"/>
                      <a:r>
                        <a:rPr lang="en-US" sz="2400" b="1" dirty="0">
                          <a:solidFill>
                            <a:schemeClr val="tx1"/>
                          </a:solidFill>
                        </a:rPr>
                        <a:t>Basis for treatment</a:t>
                      </a:r>
                      <a:endParaRPr lang="ar-EG" sz="2400" b="1" dirty="0">
                        <a:solidFill>
                          <a:schemeClr val="tx1"/>
                        </a:solidFill>
                      </a:endParaRPr>
                    </a:p>
                  </a:txBody>
                  <a:tcPr marL="91438" marR="91438" marT="45719" marB="45719">
                    <a:solidFill>
                      <a:schemeClr val="bg1">
                        <a:lumMod val="85000"/>
                      </a:schemeClr>
                    </a:solidFill>
                  </a:tcPr>
                </a:tc>
                <a:tc>
                  <a:txBody>
                    <a:bodyPr/>
                    <a:lstStyle/>
                    <a:p>
                      <a:pPr algn="l" rtl="0"/>
                      <a:r>
                        <a:rPr lang="en-US" sz="2400" b="1" dirty="0">
                          <a:solidFill>
                            <a:schemeClr val="tx1"/>
                          </a:solidFill>
                        </a:rPr>
                        <a:t>Not a basis</a:t>
                      </a:r>
                      <a:r>
                        <a:rPr lang="en-US" sz="2400" b="1" baseline="0" dirty="0">
                          <a:solidFill>
                            <a:schemeClr val="tx1"/>
                          </a:solidFill>
                        </a:rPr>
                        <a:t> for treatment</a:t>
                      </a:r>
                      <a:endParaRPr lang="ar-EG" sz="2400" b="1" dirty="0">
                        <a:solidFill>
                          <a:schemeClr val="tx1"/>
                        </a:solidFill>
                      </a:endParaRPr>
                    </a:p>
                  </a:txBody>
                  <a:tcPr marL="91438" marR="91438" marT="45719" marB="45719">
                    <a:solidFill>
                      <a:schemeClr val="bg1">
                        <a:lumMod val="85000"/>
                      </a:schemeClr>
                    </a:solidFill>
                  </a:tcPr>
                </a:tc>
                <a:extLst>
                  <a:ext uri="{0D108BD9-81ED-4DB2-BD59-A6C34878D82A}">
                    <a16:rowId xmlns:a16="http://schemas.microsoft.com/office/drawing/2014/main" val="10003"/>
                  </a:ext>
                </a:extLst>
              </a:tr>
            </a:tbl>
          </a:graphicData>
        </a:graphic>
      </p:graphicFrame>
      <p:sp>
        <p:nvSpPr>
          <p:cNvPr id="5" name="Rounded Rectangle 4">
            <a:extLst>
              <a:ext uri="{FF2B5EF4-FFF2-40B4-BE49-F238E27FC236}">
                <a16:creationId xmlns:a16="http://schemas.microsoft.com/office/drawing/2014/main" id="{91BD679D-8E59-44B9-8DA7-346A8FE116FD}"/>
              </a:ext>
            </a:extLst>
          </p:cNvPr>
          <p:cNvSpPr/>
          <p:nvPr/>
        </p:nvSpPr>
        <p:spPr>
          <a:xfrm>
            <a:off x="395288" y="5516563"/>
            <a:ext cx="8064500" cy="1008062"/>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eaLnBrk="1" hangingPunct="1">
              <a:defRPr/>
            </a:pPr>
            <a:r>
              <a:rPr lang="en-US" sz="2800" b="1" dirty="0">
                <a:solidFill>
                  <a:srgbClr val="CC0000"/>
                </a:solidFill>
                <a:effectLst>
                  <a:outerShdw blurRad="38100" dist="38100" dir="2700000" algn="tl">
                    <a:srgbClr val="000000">
                      <a:alpha val="43137"/>
                    </a:srgbClr>
                  </a:outerShdw>
                </a:effectLst>
              </a:rPr>
              <a:t>N.B. in few exceptions, some tools are both screening and diagnostic.</a:t>
            </a:r>
            <a:endParaRPr lang="ar-EG" sz="2800" b="1" dirty="0">
              <a:solidFill>
                <a:srgbClr val="CC0000"/>
              </a:solidFill>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21B41-26D6-4CB9-BA9E-E9DAEA1C2E5D}"/>
              </a:ext>
            </a:extLst>
          </p:cNvPr>
          <p:cNvSpPr>
            <a:spLocks noGrp="1"/>
          </p:cNvSpPr>
          <p:nvPr>
            <p:ph type="title"/>
          </p:nvPr>
        </p:nvSpPr>
        <p:spPr>
          <a:xfrm>
            <a:off x="457200" y="277813"/>
            <a:ext cx="8229600" cy="774700"/>
          </a:xfrm>
        </p:spPr>
        <p:txBody>
          <a:bodyPr rtlCol="1"/>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Uses of screening programs</a:t>
            </a:r>
            <a:endParaRPr lang="ar-EG" b="1"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305ADEE-3B78-4545-9B98-E4D7344FD009}"/>
              </a:ext>
            </a:extLst>
          </p:cNvPr>
          <p:cNvSpPr>
            <a:spLocks noGrp="1"/>
          </p:cNvSpPr>
          <p:nvPr>
            <p:ph idx="1"/>
          </p:nvPr>
        </p:nvSpPr>
        <p:spPr>
          <a:xfrm>
            <a:off x="179388" y="1484313"/>
            <a:ext cx="8713787" cy="4897437"/>
          </a:xfrm>
        </p:spPr>
        <p:txBody>
          <a:bodyPr rtlCol="1">
            <a:normAutofit/>
          </a:bodyPr>
          <a:lstStyle/>
          <a:p>
            <a:pPr marL="274320" indent="-274320" eaLnBrk="1" fontAlgn="auto" hangingPunct="1">
              <a:spcAft>
                <a:spcPts val="0"/>
              </a:spcAft>
              <a:buFont typeface="Wingdings 2"/>
              <a:buChar char=""/>
              <a:defRPr/>
            </a:pPr>
            <a:r>
              <a:rPr lang="en-US" sz="2400" b="1" dirty="0">
                <a:solidFill>
                  <a:srgbClr val="CC0000"/>
                </a:solidFill>
                <a:effectLst>
                  <a:outerShdw blurRad="38100" dist="38100" dir="2700000" algn="tl">
                    <a:srgbClr val="000000">
                      <a:alpha val="43137"/>
                    </a:srgbClr>
                  </a:outerShdw>
                </a:effectLst>
              </a:rPr>
              <a:t>Case detection / high risk/ carrier</a:t>
            </a:r>
          </a:p>
          <a:p>
            <a:pPr marL="274320" indent="-274320" eaLnBrk="1" fontAlgn="auto" hangingPunct="1">
              <a:spcAft>
                <a:spcPts val="0"/>
              </a:spcAft>
              <a:buFont typeface="Wingdings" pitchFamily="2" charset="2"/>
              <a:buChar char="Ø"/>
              <a:defRPr/>
            </a:pPr>
            <a:r>
              <a:rPr lang="en-US" sz="2400" dirty="0">
                <a:solidFill>
                  <a:schemeClr val="tx1">
                    <a:lumMod val="75000"/>
                    <a:lumOff val="25000"/>
                  </a:schemeClr>
                </a:solidFill>
                <a:effectLst>
                  <a:outerShdw blurRad="38100" dist="38100" dir="2700000" algn="tl">
                    <a:srgbClr val="000000">
                      <a:alpha val="43137"/>
                    </a:srgbClr>
                  </a:outerShdw>
                </a:effectLst>
              </a:rPr>
              <a:t>Identification of unrecognized disease or pathological condition which does not arise from patients’ request</a:t>
            </a:r>
          </a:p>
          <a:p>
            <a:pPr marL="274320" indent="-274320" eaLnBrk="1" fontAlgn="auto" hangingPunct="1">
              <a:spcAft>
                <a:spcPts val="0"/>
              </a:spcAft>
              <a:buFont typeface="Wingdings" pitchFamily="2" charset="2"/>
              <a:buNone/>
              <a:defRPr/>
            </a:pPr>
            <a:endParaRPr lang="en-US" sz="2400" b="1" dirty="0">
              <a:solidFill>
                <a:srgbClr val="FFFF00"/>
              </a:solidFill>
            </a:endParaRPr>
          </a:p>
          <a:p>
            <a:pPr marL="274320" indent="-274320" eaLnBrk="1" fontAlgn="auto" hangingPunct="1">
              <a:spcAft>
                <a:spcPts val="0"/>
              </a:spcAft>
              <a:buFont typeface="Wingdings 2"/>
              <a:buChar char=""/>
              <a:defRPr/>
            </a:pPr>
            <a:r>
              <a:rPr lang="en-US" sz="2400" b="1" dirty="0">
                <a:solidFill>
                  <a:srgbClr val="CC0000"/>
                </a:solidFill>
                <a:effectLst>
                  <a:outerShdw blurRad="38100" dist="38100" dir="2700000" algn="tl">
                    <a:srgbClr val="000000">
                      <a:alpha val="43137"/>
                    </a:srgbClr>
                  </a:outerShdw>
                </a:effectLst>
              </a:rPr>
              <a:t>Control of diseases</a:t>
            </a:r>
          </a:p>
          <a:p>
            <a:pPr marL="274320" indent="-274320" eaLnBrk="1" fontAlgn="auto" hangingPunct="1">
              <a:spcAft>
                <a:spcPts val="0"/>
              </a:spcAft>
              <a:buFont typeface="Wingdings" pitchFamily="2" charset="2"/>
              <a:buChar char="Ø"/>
              <a:defRPr/>
            </a:pPr>
            <a:r>
              <a:rPr lang="en-US" sz="2400" dirty="0">
                <a:solidFill>
                  <a:schemeClr val="tx1">
                    <a:lumMod val="75000"/>
                    <a:lumOff val="25000"/>
                  </a:schemeClr>
                </a:solidFill>
                <a:effectLst>
                  <a:outerShdw blurRad="38100" dist="38100" dir="2700000" algn="tl">
                    <a:srgbClr val="000000">
                      <a:alpha val="43137"/>
                    </a:srgbClr>
                  </a:outerShdw>
                </a:effectLst>
              </a:rPr>
              <a:t>To prevent transmission of disease to healthy community members</a:t>
            </a:r>
          </a:p>
          <a:p>
            <a:pPr marL="274320" indent="-274320" eaLnBrk="1" fontAlgn="auto" hangingPunct="1">
              <a:spcAft>
                <a:spcPts val="0"/>
              </a:spcAft>
              <a:buFont typeface="Wingdings" pitchFamily="2" charset="2"/>
              <a:buNone/>
              <a:defRPr/>
            </a:pPr>
            <a:endParaRPr lang="en-US" sz="2400" b="1" dirty="0">
              <a:solidFill>
                <a:srgbClr val="FFFF00"/>
              </a:solidFill>
            </a:endParaRPr>
          </a:p>
          <a:p>
            <a:pPr marL="274320" indent="-274320" eaLnBrk="1" fontAlgn="auto" hangingPunct="1">
              <a:spcAft>
                <a:spcPts val="0"/>
              </a:spcAft>
              <a:buFont typeface="Wingdings 2"/>
              <a:buChar char=""/>
              <a:defRPr/>
            </a:pPr>
            <a:r>
              <a:rPr lang="en-US" sz="2400" b="1" dirty="0">
                <a:solidFill>
                  <a:srgbClr val="CC0000"/>
                </a:solidFill>
                <a:effectLst>
                  <a:outerShdw blurRad="38100" dist="38100" dir="2700000" algn="tl">
                    <a:srgbClr val="000000">
                      <a:alpha val="43137"/>
                    </a:srgbClr>
                  </a:outerShdw>
                </a:effectLst>
              </a:rPr>
              <a:t>Research purposes</a:t>
            </a:r>
          </a:p>
          <a:p>
            <a:pPr marL="274320" indent="-274320" eaLnBrk="1" fontAlgn="auto" hangingPunct="1">
              <a:spcAft>
                <a:spcPts val="0"/>
              </a:spcAft>
              <a:buFont typeface="Wingdings" pitchFamily="2" charset="2"/>
              <a:buChar char="Ø"/>
              <a:defRPr/>
            </a:pPr>
            <a:r>
              <a:rPr lang="en-US" sz="2400" dirty="0">
                <a:solidFill>
                  <a:schemeClr val="tx1">
                    <a:lumMod val="75000"/>
                    <a:lumOff val="25000"/>
                  </a:schemeClr>
                </a:solidFill>
                <a:effectLst>
                  <a:outerShdw blurRad="38100" dist="38100" dir="2700000" algn="tl">
                    <a:srgbClr val="000000">
                      <a:alpha val="43137"/>
                    </a:srgbClr>
                  </a:outerShdw>
                </a:effectLst>
              </a:rPr>
              <a:t>Screening may be conducted to estimate the prevalence of a disease and subsequent screening will provide data on the incidence</a:t>
            </a:r>
            <a:endParaRPr lang="ar-EG" sz="2400" dirty="0">
              <a:solidFill>
                <a:schemeClr val="tx1">
                  <a:lumMod val="75000"/>
                  <a:lumOff val="25000"/>
                </a:schemeClr>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4E1DC1F-768C-4F7C-8312-D164184D8E31}"/>
              </a:ext>
            </a:extLst>
          </p:cNvPr>
          <p:cNvSpPr>
            <a:spLocks noGrp="1" noChangeArrowheads="1"/>
          </p:cNvSpPr>
          <p:nvPr>
            <p:ph type="title"/>
          </p:nvPr>
        </p:nvSpPr>
        <p:spPr>
          <a:xfrm>
            <a:off x="457200" y="277813"/>
            <a:ext cx="8229600" cy="919162"/>
          </a:xfrm>
        </p:spPr>
        <p:txBody>
          <a:bodyPr rtlCol="1"/>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TYPES OF SCREENING:</a:t>
            </a:r>
          </a:p>
        </p:txBody>
      </p:sp>
      <p:sp>
        <p:nvSpPr>
          <p:cNvPr id="10243" name="Rectangle 3">
            <a:extLst>
              <a:ext uri="{FF2B5EF4-FFF2-40B4-BE49-F238E27FC236}">
                <a16:creationId xmlns:a16="http://schemas.microsoft.com/office/drawing/2014/main" id="{F9B78D4F-94BD-4B15-8BB1-42B6B6298996}"/>
              </a:ext>
            </a:extLst>
          </p:cNvPr>
          <p:cNvSpPr>
            <a:spLocks noGrp="1" noChangeArrowheads="1"/>
          </p:cNvSpPr>
          <p:nvPr>
            <p:ph idx="1"/>
          </p:nvPr>
        </p:nvSpPr>
        <p:spPr>
          <a:xfrm>
            <a:off x="179388" y="1268413"/>
            <a:ext cx="8964612" cy="5400675"/>
          </a:xfrm>
        </p:spPr>
        <p:txBody>
          <a:bodyPr rtlCol="1">
            <a:normAutofit fontScale="92500" lnSpcReduction="10000"/>
          </a:bodyPr>
          <a:lstStyle/>
          <a:p>
            <a:pPr marL="0" indent="0" eaLnBrk="1" fontAlgn="auto" hangingPunct="1">
              <a:spcAft>
                <a:spcPts val="0"/>
              </a:spcAft>
              <a:buFont typeface="Wingdings 2"/>
              <a:buChar char=""/>
              <a:defRPr/>
            </a:pPr>
            <a:r>
              <a:rPr lang="en-US" sz="3600" dirty="0">
                <a:solidFill>
                  <a:schemeClr val="tx1">
                    <a:lumMod val="75000"/>
                    <a:lumOff val="25000"/>
                  </a:schemeClr>
                </a:solidFill>
              </a:rPr>
              <a:t> </a:t>
            </a:r>
            <a:r>
              <a:rPr lang="en-US" sz="3600" b="1" dirty="0">
                <a:solidFill>
                  <a:srgbClr val="CC0000"/>
                </a:solidFill>
                <a:effectLst>
                  <a:outerShdw blurRad="38100" dist="38100" dir="2700000" algn="tl">
                    <a:srgbClr val="000000">
                      <a:alpha val="43137"/>
                    </a:srgbClr>
                  </a:outerShdw>
                </a:effectLst>
              </a:rPr>
              <a:t>Mass Screening:</a:t>
            </a:r>
          </a:p>
          <a:p>
            <a:pPr marL="0" indent="0" eaLnBrk="1" fontAlgn="auto" hangingPunct="1">
              <a:spcAft>
                <a:spcPts val="0"/>
              </a:spcAft>
              <a:buFont typeface="Wingdings" pitchFamily="2" charset="2"/>
              <a:buNone/>
              <a:defRPr/>
            </a:pPr>
            <a:r>
              <a:rPr lang="en-US" sz="3600" dirty="0">
                <a:solidFill>
                  <a:schemeClr val="tx1">
                    <a:lumMod val="75000"/>
                    <a:lumOff val="25000"/>
                  </a:schemeClr>
                </a:solidFill>
                <a:effectLst>
                  <a:outerShdw blurRad="38100" dist="38100" dir="2700000" algn="tl">
                    <a:srgbClr val="000000">
                      <a:alpha val="43137"/>
                    </a:srgbClr>
                  </a:outerShdw>
                </a:effectLst>
              </a:rPr>
              <a:t>Involves the screening of the whole population </a:t>
            </a:r>
            <a:endParaRPr lang="en-US" sz="1000" dirty="0">
              <a:solidFill>
                <a:schemeClr val="tx1">
                  <a:lumMod val="75000"/>
                  <a:lumOff val="25000"/>
                </a:schemeClr>
              </a:solidFill>
              <a:effectLst>
                <a:outerShdw blurRad="38100" dist="38100" dir="2700000" algn="tl">
                  <a:srgbClr val="000000">
                    <a:alpha val="43137"/>
                  </a:srgbClr>
                </a:outerShdw>
              </a:effectLst>
            </a:endParaRPr>
          </a:p>
          <a:p>
            <a:pPr marL="0" indent="0" eaLnBrk="1" fontAlgn="auto" hangingPunct="1">
              <a:spcAft>
                <a:spcPts val="0"/>
              </a:spcAft>
              <a:buFont typeface="Wingdings 2"/>
              <a:buChar char=""/>
              <a:defRPr/>
            </a:pPr>
            <a:r>
              <a:rPr lang="en-US" sz="3600" dirty="0">
                <a:solidFill>
                  <a:schemeClr val="tx1">
                    <a:lumMod val="75000"/>
                    <a:lumOff val="25000"/>
                  </a:schemeClr>
                </a:solidFill>
              </a:rPr>
              <a:t> </a:t>
            </a:r>
            <a:r>
              <a:rPr lang="en-US" sz="3600" b="1" dirty="0">
                <a:solidFill>
                  <a:srgbClr val="CC0000"/>
                </a:solidFill>
                <a:effectLst>
                  <a:outerShdw blurRad="38100" dist="38100" dir="2700000" algn="tl">
                    <a:srgbClr val="000000">
                      <a:alpha val="43137"/>
                    </a:srgbClr>
                  </a:outerShdw>
                </a:effectLst>
              </a:rPr>
              <a:t>Targeted Screening:</a:t>
            </a:r>
          </a:p>
          <a:p>
            <a:pPr marL="0" indent="0" eaLnBrk="1" fontAlgn="auto" hangingPunct="1">
              <a:spcAft>
                <a:spcPts val="0"/>
              </a:spcAft>
              <a:buFont typeface="Wingdings 2"/>
              <a:buNone/>
              <a:defRPr/>
            </a:pPr>
            <a:r>
              <a:rPr lang="en-US" sz="3600" dirty="0">
                <a:solidFill>
                  <a:schemeClr val="tx1">
                    <a:lumMod val="75000"/>
                    <a:lumOff val="25000"/>
                  </a:schemeClr>
                </a:solidFill>
                <a:effectLst>
                  <a:outerShdw blurRad="38100" dist="38100" dir="2700000" algn="tl">
                    <a:srgbClr val="000000">
                      <a:alpha val="43137"/>
                    </a:srgbClr>
                  </a:outerShdw>
                </a:effectLst>
              </a:rPr>
              <a:t>of groups with specific exposures e.g. adults, school children, industrial (occupational) workers</a:t>
            </a:r>
          </a:p>
          <a:p>
            <a:pPr marL="0" indent="0" eaLnBrk="1" fontAlgn="auto" hangingPunct="1">
              <a:spcAft>
                <a:spcPts val="0"/>
              </a:spcAft>
              <a:buFont typeface="Wingdings 2"/>
              <a:buChar char=""/>
              <a:defRPr/>
            </a:pPr>
            <a:r>
              <a:rPr lang="en-US" sz="3600" b="1" dirty="0">
                <a:solidFill>
                  <a:srgbClr val="CC0000"/>
                </a:solidFill>
                <a:effectLst>
                  <a:outerShdw blurRad="38100" dist="38100" dir="2700000" algn="tl">
                    <a:srgbClr val="000000">
                      <a:alpha val="43137"/>
                    </a:srgbClr>
                  </a:outerShdw>
                </a:effectLst>
              </a:rPr>
              <a:t>High risk or selective screening</a:t>
            </a:r>
          </a:p>
          <a:p>
            <a:pPr marL="0" indent="0" eaLnBrk="1" fontAlgn="auto" hangingPunct="1">
              <a:spcAft>
                <a:spcPts val="0"/>
              </a:spcAft>
              <a:buFont typeface="Wingdings 2"/>
              <a:buNone/>
              <a:defRPr/>
            </a:pPr>
            <a:r>
              <a:rPr lang="en-US" sz="3600" dirty="0">
                <a:solidFill>
                  <a:schemeClr val="tx1">
                    <a:lumMod val="75000"/>
                    <a:lumOff val="25000"/>
                  </a:schemeClr>
                </a:solidFill>
                <a:effectLst>
                  <a:outerShdw blurRad="38100" dist="38100" dir="2700000" algn="tl">
                    <a:srgbClr val="000000">
                      <a:alpha val="43137"/>
                    </a:srgbClr>
                  </a:outerShdw>
                </a:effectLst>
              </a:rPr>
              <a:t>Applied to selective group of population who are at a high risk e.g. cancer cervix in women at high risk</a:t>
            </a:r>
          </a:p>
          <a:p>
            <a:pPr marL="91440" indent="-91440" eaLnBrk="1" fontAlgn="auto" hangingPunct="1">
              <a:spcAft>
                <a:spcPts val="0"/>
              </a:spcAft>
              <a:defRPr/>
            </a:pPr>
            <a:r>
              <a:rPr lang="en-US" sz="3600" b="1" dirty="0">
                <a:solidFill>
                  <a:srgbClr val="CC0000"/>
                </a:solidFill>
                <a:effectLst>
                  <a:outerShdw blurRad="38100" dist="38100" dir="2700000" algn="tl">
                    <a:srgbClr val="000000">
                      <a:alpha val="43137"/>
                    </a:srgbClr>
                  </a:outerShdw>
                </a:effectLst>
              </a:rPr>
              <a:t>Multiple or </a:t>
            </a:r>
            <a:r>
              <a:rPr lang="en-US" sz="3600" b="1" dirty="0" err="1">
                <a:solidFill>
                  <a:srgbClr val="CC0000"/>
                </a:solidFill>
                <a:effectLst>
                  <a:outerShdw blurRad="38100" dist="38100" dir="2700000" algn="tl">
                    <a:srgbClr val="000000">
                      <a:alpha val="43137"/>
                    </a:srgbClr>
                  </a:outerShdw>
                </a:effectLst>
              </a:rPr>
              <a:t>multiphasic</a:t>
            </a:r>
            <a:r>
              <a:rPr lang="en-US" sz="3600" b="1" dirty="0">
                <a:solidFill>
                  <a:srgbClr val="CC0000"/>
                </a:solidFill>
                <a:effectLst>
                  <a:outerShdw blurRad="38100" dist="38100" dir="2700000" algn="tl">
                    <a:srgbClr val="000000">
                      <a:alpha val="43137"/>
                    </a:srgbClr>
                  </a:outerShdw>
                </a:effectLst>
              </a:rPr>
              <a:t> screening </a:t>
            </a:r>
            <a:r>
              <a:rPr lang="en-US" sz="3600" dirty="0">
                <a:solidFill>
                  <a:schemeClr val="tx1">
                    <a:lumMod val="75000"/>
                    <a:lumOff val="25000"/>
                  </a:schemeClr>
                </a:solidFill>
              </a:rPr>
              <a:t>uses several screening tests at the same time</a:t>
            </a:r>
          </a:p>
          <a:p>
            <a:pPr marL="0" indent="0" eaLnBrk="1" fontAlgn="auto" hangingPunct="1">
              <a:spcAft>
                <a:spcPts val="0"/>
              </a:spcAft>
              <a:buFont typeface="Wingdings 2"/>
              <a:buNone/>
              <a:defRPr/>
            </a:pPr>
            <a:endParaRPr lang="en-US" sz="3600" dirty="0">
              <a:solidFill>
                <a:schemeClr val="tx1">
                  <a:lumMod val="75000"/>
                  <a:lumOff val="25000"/>
                </a:schemeClr>
              </a:solidFill>
              <a:effectLst>
                <a:outerShdw blurRad="38100" dist="38100" dir="2700000" algn="tl">
                  <a:srgbClr val="000000">
                    <a:alpha val="43137"/>
                  </a:srgbClr>
                </a:outerShdw>
              </a:effectLst>
            </a:endParaRPr>
          </a:p>
          <a:p>
            <a:pPr marL="0" indent="0" eaLnBrk="1" fontAlgn="auto" hangingPunct="1">
              <a:spcAft>
                <a:spcPts val="0"/>
              </a:spcAft>
              <a:buFont typeface="Wingdings" pitchFamily="2" charset="2"/>
              <a:buNone/>
              <a:defRPr/>
            </a:pPr>
            <a:endParaRPr lang="en-US" sz="1000" dirty="0">
              <a:solidFill>
                <a:schemeClr val="tx1">
                  <a:lumMod val="75000"/>
                  <a:lumOff val="25000"/>
                </a:schemeClr>
              </a:solidFill>
            </a:endParaRPr>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E75D885-5E65-4DFF-9B0F-DD8F5ED81B28}"/>
              </a:ext>
            </a:extLst>
          </p:cNvPr>
          <p:cNvSpPr>
            <a:spLocks noGrp="1"/>
          </p:cNvSpPr>
          <p:nvPr>
            <p:ph type="title"/>
          </p:nvPr>
        </p:nvSpPr>
        <p:spPr/>
        <p:txBody>
          <a:bodyPr rtlCol="1"/>
          <a:lstStyle/>
          <a:p>
            <a:pPr eaLnBrk="1" fontAlgn="auto" hangingPunct="1">
              <a:spcAft>
                <a:spcPts val="0"/>
              </a:spcAft>
              <a:defRPr/>
            </a:pPr>
            <a:r>
              <a:rPr lang="en-US" sz="3600" dirty="0">
                <a:solidFill>
                  <a:srgbClr val="CC0000"/>
                </a:solidFill>
                <a:effectLst>
                  <a:outerShdw blurRad="38100" dist="38100" dir="2700000" algn="tl">
                    <a:srgbClr val="000000">
                      <a:alpha val="43137"/>
                    </a:srgbClr>
                  </a:outerShdw>
                </a:effectLst>
              </a:rPr>
              <a:t>Criteria for effective screening</a:t>
            </a:r>
            <a:endParaRPr lang="ar-EG" dirty="0">
              <a:solidFill>
                <a:srgbClr val="7B9899"/>
              </a:solidFill>
            </a:endParaRPr>
          </a:p>
        </p:txBody>
      </p:sp>
      <p:sp>
        <p:nvSpPr>
          <p:cNvPr id="3" name="Content Placeholder 2">
            <a:extLst>
              <a:ext uri="{FF2B5EF4-FFF2-40B4-BE49-F238E27FC236}">
                <a16:creationId xmlns:a16="http://schemas.microsoft.com/office/drawing/2014/main" id="{C9B1D092-B39E-4645-A791-D8AC4E3E918A}"/>
              </a:ext>
            </a:extLst>
          </p:cNvPr>
          <p:cNvSpPr>
            <a:spLocks noGrp="1"/>
          </p:cNvSpPr>
          <p:nvPr>
            <p:ph idx="1"/>
          </p:nvPr>
        </p:nvSpPr>
        <p:spPr/>
        <p:txBody>
          <a:bodyPr rtlCol="1">
            <a:normAutofit/>
          </a:bodyPr>
          <a:lstStyle/>
          <a:p>
            <a:pPr marL="274320" indent="-274320" eaLnBrk="1" fontAlgn="auto" hangingPunct="1">
              <a:spcAft>
                <a:spcPts val="0"/>
              </a:spcAft>
              <a:buFont typeface="Wingdings 2"/>
              <a:buNone/>
              <a:defRPr/>
            </a:pPr>
            <a:r>
              <a:rPr lang="en-US" sz="5400" dirty="0">
                <a:solidFill>
                  <a:srgbClr val="CC0000"/>
                </a:solidFill>
                <a:effectLst>
                  <a:outerShdw blurRad="38100" dist="38100" dir="2700000" algn="tl">
                    <a:srgbClr val="000000">
                      <a:alpha val="43137"/>
                    </a:srgbClr>
                  </a:outerShdw>
                </a:effectLst>
              </a:rPr>
              <a:t>1- disease</a:t>
            </a:r>
          </a:p>
          <a:p>
            <a:pPr marL="274320" indent="-274320" eaLnBrk="1" fontAlgn="auto" hangingPunct="1">
              <a:spcAft>
                <a:spcPts val="0"/>
              </a:spcAft>
              <a:buFont typeface="Wingdings 2"/>
              <a:buNone/>
              <a:defRPr/>
            </a:pPr>
            <a:r>
              <a:rPr lang="en-US" sz="5400" dirty="0">
                <a:solidFill>
                  <a:srgbClr val="CC0000"/>
                </a:solidFill>
                <a:effectLst>
                  <a:outerShdw blurRad="38100" dist="38100" dir="2700000" algn="tl">
                    <a:srgbClr val="000000">
                      <a:alpha val="43137"/>
                    </a:srgbClr>
                  </a:outerShdw>
                </a:effectLst>
              </a:rPr>
              <a:t>2- screening test</a:t>
            </a:r>
            <a:endParaRPr lang="ar-EG" sz="5400" dirty="0">
              <a:solidFill>
                <a:srgbClr val="CC0000"/>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81DDC44-18D2-4920-8AF0-69ED05C9218B}"/>
              </a:ext>
            </a:extLst>
          </p:cNvPr>
          <p:cNvSpPr>
            <a:spLocks noGrp="1" noChangeArrowheads="1"/>
          </p:cNvSpPr>
          <p:nvPr>
            <p:ph type="title"/>
          </p:nvPr>
        </p:nvSpPr>
        <p:spPr>
          <a:xfrm>
            <a:off x="611188" y="404813"/>
            <a:ext cx="8229600" cy="720725"/>
          </a:xfrm>
        </p:spPr>
        <p:txBody>
          <a:bodyPr rtlCol="1"/>
          <a:lstStyle/>
          <a:p>
            <a:pPr eaLnBrk="1" fontAlgn="auto" hangingPunct="1">
              <a:spcAft>
                <a:spcPts val="0"/>
              </a:spcAft>
              <a:defRPr/>
            </a:pPr>
            <a:r>
              <a:rPr lang="en-US" sz="4000" b="1" dirty="0">
                <a:solidFill>
                  <a:srgbClr val="CC0000"/>
                </a:solidFill>
                <a:effectLst>
                  <a:outerShdw blurRad="38100" dist="38100" dir="2700000" algn="tl">
                    <a:srgbClr val="000000">
                      <a:alpha val="43137"/>
                    </a:srgbClr>
                  </a:outerShdw>
                </a:effectLst>
              </a:rPr>
              <a:t>Suitable disease for screening</a:t>
            </a:r>
          </a:p>
        </p:txBody>
      </p:sp>
      <p:sp>
        <p:nvSpPr>
          <p:cNvPr id="11267" name="Rectangle 3">
            <a:extLst>
              <a:ext uri="{FF2B5EF4-FFF2-40B4-BE49-F238E27FC236}">
                <a16:creationId xmlns:a16="http://schemas.microsoft.com/office/drawing/2014/main" id="{08E92754-C5D9-40D3-B113-6904BBD8FA73}"/>
              </a:ext>
            </a:extLst>
          </p:cNvPr>
          <p:cNvSpPr>
            <a:spLocks noGrp="1" noChangeArrowheads="1"/>
          </p:cNvSpPr>
          <p:nvPr>
            <p:ph idx="1"/>
          </p:nvPr>
        </p:nvSpPr>
        <p:spPr>
          <a:xfrm>
            <a:off x="468313" y="1916113"/>
            <a:ext cx="8229600" cy="3638550"/>
          </a:xfrm>
        </p:spPr>
        <p:txBody>
          <a:bodyPr rtlCol="1">
            <a:normAutofit/>
          </a:bodyPr>
          <a:lstStyle/>
          <a:p>
            <a:pPr marL="0" indent="0" algn="just" eaLnBrk="1" fontAlgn="auto" hangingPunct="1">
              <a:spcAft>
                <a:spcPts val="0"/>
              </a:spcAft>
              <a:buFont typeface="Wingdings" pitchFamily="2" charset="2"/>
              <a:buNone/>
              <a:defRPr/>
            </a:pPr>
            <a:r>
              <a:rPr lang="en-US" sz="5400" dirty="0">
                <a:solidFill>
                  <a:schemeClr val="tx1">
                    <a:lumMod val="75000"/>
                    <a:lumOff val="25000"/>
                  </a:schemeClr>
                </a:solidFill>
                <a:effectLst>
                  <a:outerShdw blurRad="38100" dist="38100" dir="2700000" algn="tl">
                    <a:srgbClr val="000000">
                      <a:alpha val="43137"/>
                    </a:srgbClr>
                  </a:outerShdw>
                </a:effectLst>
              </a:rPr>
              <a:t>Not all diseases are suitable for a screening program. </a:t>
            </a:r>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84D06-571F-43DB-B289-CAC061692FD9}"/>
              </a:ext>
            </a:extLst>
          </p:cNvPr>
          <p:cNvSpPr>
            <a:spLocks noGrp="1"/>
          </p:cNvSpPr>
          <p:nvPr>
            <p:ph type="title"/>
          </p:nvPr>
        </p:nvSpPr>
        <p:spPr>
          <a:xfrm>
            <a:off x="301625" y="228600"/>
            <a:ext cx="8534400" cy="896938"/>
          </a:xfrm>
        </p:spPr>
        <p:txBody>
          <a:bodyPr rtlCol="1">
            <a:normAutofit fontScale="90000"/>
          </a:bodyPr>
          <a:lstStyle/>
          <a:p>
            <a:pPr eaLnBrk="1" fontAlgn="auto" hangingPunct="1">
              <a:lnSpc>
                <a:spcPct val="90000"/>
              </a:lnSpc>
              <a:spcBef>
                <a:spcPct val="20000"/>
              </a:spcBef>
              <a:spcAft>
                <a:spcPts val="0"/>
              </a:spcAft>
              <a:defRPr/>
            </a:pPr>
            <a:r>
              <a:rPr lang="en-US" sz="3200" b="1" dirty="0">
                <a:solidFill>
                  <a:srgbClr val="CC0000"/>
                </a:solidFill>
                <a:effectLst>
                  <a:outerShdw blurRad="38100" dist="38100" dir="2700000" algn="tl">
                    <a:srgbClr val="000000">
                      <a:alpha val="43137"/>
                    </a:srgbClr>
                  </a:outerShdw>
                </a:effectLst>
                <a:ea typeface="+mn-ea"/>
              </a:rPr>
              <a:t>A suitable disease for a screening should satisfy the following characteristics:</a:t>
            </a:r>
            <a:endParaRPr lang="ar-EG"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CFDED7D-8212-4371-85B3-1CD537A25D02}"/>
              </a:ext>
            </a:extLst>
          </p:cNvPr>
          <p:cNvSpPr>
            <a:spLocks noGrp="1"/>
          </p:cNvSpPr>
          <p:nvPr>
            <p:ph idx="1"/>
          </p:nvPr>
        </p:nvSpPr>
        <p:spPr>
          <a:xfrm>
            <a:off x="179388" y="1600200"/>
            <a:ext cx="8785225" cy="4997450"/>
          </a:xfrm>
        </p:spPr>
        <p:txBody>
          <a:bodyPr rtlCol="1">
            <a:normAutofit/>
          </a:bodyPr>
          <a:lstStyle/>
          <a:p>
            <a:pPr marL="742950" indent="-742950" algn="just" eaLnBrk="1" fontAlgn="auto" hangingPunct="1">
              <a:spcAft>
                <a:spcPts val="0"/>
              </a:spcAft>
              <a:buClr>
                <a:srgbClr val="C00000"/>
              </a:buClr>
              <a:buSzPct val="96000"/>
              <a:buFont typeface="+mj-lt"/>
              <a:buAutoNum type="arabicParenR"/>
              <a:defRPr/>
            </a:pPr>
            <a:r>
              <a:rPr lang="en-US" sz="3600" dirty="0">
                <a:solidFill>
                  <a:schemeClr val="tx1">
                    <a:lumMod val="75000"/>
                    <a:lumOff val="25000"/>
                  </a:schemeClr>
                </a:solidFill>
                <a:effectLst>
                  <a:outerShdw blurRad="38100" dist="38100" dir="2700000" algn="tl">
                    <a:srgbClr val="000000">
                      <a:alpha val="43137"/>
                    </a:srgbClr>
                  </a:outerShdw>
                </a:effectLst>
              </a:rPr>
              <a:t>The disease should be </a:t>
            </a:r>
            <a:r>
              <a:rPr lang="en-US" sz="3600" u="sng" dirty="0">
                <a:solidFill>
                  <a:srgbClr val="CC0000"/>
                </a:solidFill>
                <a:effectLst>
                  <a:outerShdw blurRad="38100" dist="38100" dir="2700000" algn="tl">
                    <a:srgbClr val="000000">
                      <a:alpha val="43137"/>
                    </a:srgbClr>
                  </a:outerShdw>
                </a:effectLst>
              </a:rPr>
              <a:t>a major public health problem</a:t>
            </a:r>
            <a:r>
              <a:rPr lang="en-US" sz="3600" dirty="0">
                <a:solidFill>
                  <a:schemeClr val="tx1">
                    <a:lumMod val="75000"/>
                    <a:lumOff val="25000"/>
                  </a:schemeClr>
                </a:solidFill>
                <a:effectLst>
                  <a:outerShdw blurRad="38100" dist="38100" dir="2700000" algn="tl">
                    <a:srgbClr val="000000">
                      <a:alpha val="43137"/>
                    </a:srgbClr>
                  </a:outerShdw>
                </a:effectLst>
              </a:rPr>
              <a:t>, and should have </a:t>
            </a:r>
            <a:r>
              <a:rPr lang="en-US" sz="3600" dirty="0">
                <a:solidFill>
                  <a:srgbClr val="FF0000"/>
                </a:solidFill>
                <a:effectLst>
                  <a:outerShdw blurRad="38100" dist="38100" dir="2700000" algn="tl">
                    <a:srgbClr val="000000">
                      <a:alpha val="43137"/>
                    </a:srgbClr>
                  </a:outerShdw>
                </a:effectLst>
              </a:rPr>
              <a:t>serious</a:t>
            </a:r>
            <a:r>
              <a:rPr lang="en-US" sz="3600" dirty="0">
                <a:solidFill>
                  <a:schemeClr val="tx1">
                    <a:lumMod val="75000"/>
                    <a:lumOff val="25000"/>
                  </a:schemeClr>
                </a:solidFill>
                <a:effectLst>
                  <a:outerShdw blurRad="38100" dist="38100" dir="2700000" algn="tl">
                    <a:srgbClr val="000000">
                      <a:alpha val="43137"/>
                    </a:srgbClr>
                  </a:outerShdw>
                </a:effectLst>
              </a:rPr>
              <a:t> consequences such as severe prolonged morbidity or be fatal.</a:t>
            </a:r>
          </a:p>
          <a:p>
            <a:pPr marL="742950" indent="-742950" algn="just" eaLnBrk="1" fontAlgn="auto" hangingPunct="1">
              <a:spcAft>
                <a:spcPts val="0"/>
              </a:spcAft>
              <a:buClr>
                <a:srgbClr val="C00000"/>
              </a:buClr>
              <a:buSzPct val="96000"/>
              <a:buFont typeface="Wingdings 2"/>
              <a:buNone/>
              <a:defRPr/>
            </a:pPr>
            <a:endParaRPr lang="en-US" sz="1200" dirty="0">
              <a:solidFill>
                <a:schemeClr val="tx1">
                  <a:lumMod val="75000"/>
                  <a:lumOff val="25000"/>
                </a:schemeClr>
              </a:solidFill>
              <a:effectLst>
                <a:outerShdw blurRad="38100" dist="38100" dir="2700000" algn="tl">
                  <a:srgbClr val="000000">
                    <a:alpha val="43137"/>
                  </a:srgbClr>
                </a:outerShdw>
              </a:effectLst>
            </a:endParaRPr>
          </a:p>
          <a:p>
            <a:pPr marL="742950" indent="-742950" algn="just" eaLnBrk="1" fontAlgn="auto" hangingPunct="1">
              <a:spcAft>
                <a:spcPts val="0"/>
              </a:spcAft>
              <a:buClr>
                <a:srgbClr val="C00000"/>
              </a:buClr>
              <a:buSzPct val="96000"/>
              <a:buFont typeface="+mj-lt"/>
              <a:buAutoNum type="arabicParenR" startAt="2"/>
              <a:defRPr/>
            </a:pPr>
            <a:r>
              <a:rPr lang="en-US" sz="3600" dirty="0">
                <a:solidFill>
                  <a:schemeClr val="tx1">
                    <a:lumMod val="75000"/>
                    <a:lumOff val="25000"/>
                  </a:schemeClr>
                </a:solidFill>
                <a:effectLst>
                  <a:outerShdw blurRad="38100" dist="38100" dir="2700000" algn="tl">
                    <a:srgbClr val="000000">
                      <a:alpha val="43137"/>
                    </a:srgbClr>
                  </a:outerShdw>
                </a:effectLst>
              </a:rPr>
              <a:t>It should have </a:t>
            </a:r>
            <a:r>
              <a:rPr lang="en-US" sz="3600" u="sng" dirty="0">
                <a:solidFill>
                  <a:srgbClr val="CC0000"/>
                </a:solidFill>
                <a:effectLst>
                  <a:outerShdw blurRad="38100" dist="38100" dir="2700000" algn="tl">
                    <a:srgbClr val="000000">
                      <a:alpha val="43137"/>
                    </a:srgbClr>
                  </a:outerShdw>
                </a:effectLst>
              </a:rPr>
              <a:t>a detectable preclinical phase</a:t>
            </a:r>
            <a:r>
              <a:rPr lang="en-US" sz="3600" dirty="0">
                <a:solidFill>
                  <a:schemeClr val="tx1">
                    <a:lumMod val="75000"/>
                    <a:lumOff val="25000"/>
                  </a:schemeClr>
                </a:solidFill>
                <a:effectLst>
                  <a:outerShdw blurRad="38100" dist="38100" dir="2700000" algn="tl">
                    <a:srgbClr val="000000">
                      <a:alpha val="43137"/>
                    </a:srgbClr>
                  </a:outerShdw>
                </a:effectLst>
              </a:rPr>
              <a:t> (DPCP), </a:t>
            </a:r>
          </a:p>
          <a:p>
            <a:pPr marL="742950" indent="-742950" algn="just" eaLnBrk="1" fontAlgn="auto" hangingPunct="1">
              <a:spcAft>
                <a:spcPts val="0"/>
              </a:spcAft>
              <a:buClr>
                <a:srgbClr val="C00000"/>
              </a:buClr>
              <a:buSzPct val="96000"/>
              <a:buFont typeface="Wingdings 2"/>
              <a:buNone/>
              <a:defRPr/>
            </a:pPr>
            <a:endParaRPr lang="en-US" sz="1200" dirty="0">
              <a:solidFill>
                <a:schemeClr val="tx1">
                  <a:lumMod val="75000"/>
                  <a:lumOff val="25000"/>
                </a:schemeClr>
              </a:solidFill>
              <a:effectLst>
                <a:outerShdw blurRad="38100" dist="38100" dir="2700000" algn="tl">
                  <a:srgbClr val="000000">
                    <a:alpha val="43137"/>
                  </a:srgbClr>
                </a:outerShdw>
              </a:effectLst>
            </a:endParaRPr>
          </a:p>
          <a:p>
            <a:pPr marL="742950" indent="-742950" algn="just" eaLnBrk="1" fontAlgn="auto" hangingPunct="1">
              <a:spcAft>
                <a:spcPts val="0"/>
              </a:spcAft>
              <a:buClr>
                <a:srgbClr val="C00000"/>
              </a:buClr>
              <a:buSzPct val="96000"/>
              <a:buFont typeface="+mj-lt"/>
              <a:buAutoNum type="arabicParenR" startAt="3"/>
              <a:defRPr/>
            </a:pPr>
            <a:r>
              <a:rPr lang="en-US" sz="3600" dirty="0">
                <a:solidFill>
                  <a:schemeClr val="tx1">
                    <a:lumMod val="75000"/>
                    <a:lumOff val="25000"/>
                  </a:schemeClr>
                </a:solidFill>
                <a:effectLst>
                  <a:outerShdw blurRad="38100" dist="38100" dir="2700000" algn="tl">
                    <a:srgbClr val="000000">
                      <a:alpha val="43137"/>
                    </a:srgbClr>
                  </a:outerShdw>
                </a:effectLst>
              </a:rPr>
              <a:t>It should have </a:t>
            </a:r>
            <a:r>
              <a:rPr lang="en-US" sz="3600" u="sng" dirty="0">
                <a:solidFill>
                  <a:srgbClr val="CC0000"/>
                </a:solidFill>
                <a:effectLst>
                  <a:outerShdw blurRad="38100" dist="38100" dir="2700000" algn="tl">
                    <a:srgbClr val="000000">
                      <a:alpha val="43137"/>
                    </a:srgbClr>
                  </a:outerShdw>
                </a:effectLst>
              </a:rPr>
              <a:t>high prevalence</a:t>
            </a:r>
            <a:r>
              <a:rPr lang="en-US" sz="3600" dirty="0">
                <a:solidFill>
                  <a:srgbClr val="CC0000"/>
                </a:solidFill>
                <a:effectLst>
                  <a:outerShdw blurRad="38100" dist="38100" dir="2700000" algn="tl">
                    <a:srgbClr val="000000">
                      <a:alpha val="43137"/>
                    </a:srgbClr>
                  </a:outerShdw>
                </a:effectLst>
              </a:rPr>
              <a:t> </a:t>
            </a:r>
            <a:r>
              <a:rPr lang="en-US" sz="3600" dirty="0">
                <a:solidFill>
                  <a:schemeClr val="tx1">
                    <a:lumMod val="75000"/>
                    <a:lumOff val="25000"/>
                  </a:schemeClr>
                </a:solidFill>
                <a:effectLst>
                  <a:outerShdw blurRad="38100" dist="38100" dir="2700000" algn="tl">
                    <a:srgbClr val="000000">
                      <a:alpha val="43137"/>
                    </a:srgbClr>
                  </a:outerShdw>
                </a:effectLst>
              </a:rPr>
              <a:t>among screened persons.</a:t>
            </a:r>
          </a:p>
          <a:p>
            <a:pPr marL="274320" indent="-274320" eaLnBrk="1" fontAlgn="auto" hangingPunct="1">
              <a:spcAft>
                <a:spcPts val="0"/>
              </a:spcAft>
              <a:buFont typeface="Wingdings" pitchFamily="2" charset="2"/>
              <a:buNone/>
              <a:defRPr/>
            </a:pPr>
            <a:endParaRPr lang="ar-EG" dirty="0">
              <a:solidFill>
                <a:schemeClr val="tx1">
                  <a:lumMod val="75000"/>
                  <a:lumOff val="25000"/>
                </a:schemeClr>
              </a:solidFill>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00CB7-365E-4C47-A37C-8E002016877A}"/>
              </a:ext>
            </a:extLst>
          </p:cNvPr>
          <p:cNvSpPr>
            <a:spLocks noGrp="1"/>
          </p:cNvSpPr>
          <p:nvPr>
            <p:ph type="title"/>
          </p:nvPr>
        </p:nvSpPr>
        <p:spPr>
          <a:xfrm>
            <a:off x="457200" y="277813"/>
            <a:ext cx="8229600" cy="774700"/>
          </a:xfrm>
        </p:spPr>
        <p:txBody>
          <a:bodyPr rtlCol="1"/>
          <a:lstStyle/>
          <a:p>
            <a:pPr eaLnBrk="1" fontAlgn="auto" hangingPunct="1">
              <a:spcAft>
                <a:spcPts val="0"/>
              </a:spcAft>
              <a:defRPr/>
            </a:pPr>
            <a:r>
              <a:rPr lang="en-US" b="1" i="1" dirty="0">
                <a:solidFill>
                  <a:srgbClr val="CC0000"/>
                </a:solidFill>
                <a:effectLst>
                  <a:outerShdw blurRad="38100" dist="38100" dir="2700000" algn="tl">
                    <a:srgbClr val="000000">
                      <a:alpha val="43137"/>
                    </a:srgbClr>
                  </a:outerShdw>
                </a:effectLst>
              </a:rPr>
              <a:t>Contents</a:t>
            </a:r>
            <a:r>
              <a:rPr lang="en-US" b="1" i="1" dirty="0">
                <a:solidFill>
                  <a:srgbClr val="FF3300"/>
                </a:solidFill>
              </a:rPr>
              <a:t> </a:t>
            </a:r>
            <a:endParaRPr lang="ar-EG" b="1" i="1" dirty="0">
              <a:solidFill>
                <a:srgbClr val="FF3300"/>
              </a:solidFill>
            </a:endParaRPr>
          </a:p>
        </p:txBody>
      </p:sp>
      <p:sp>
        <p:nvSpPr>
          <p:cNvPr id="4099" name="Content Placeholder 2">
            <a:extLst>
              <a:ext uri="{FF2B5EF4-FFF2-40B4-BE49-F238E27FC236}">
                <a16:creationId xmlns:a16="http://schemas.microsoft.com/office/drawing/2014/main" id="{D43C4BB5-E4E2-4F67-94BE-6871D514D032}"/>
              </a:ext>
            </a:extLst>
          </p:cNvPr>
          <p:cNvSpPr>
            <a:spLocks noGrp="1"/>
          </p:cNvSpPr>
          <p:nvPr>
            <p:ph idx="1"/>
          </p:nvPr>
        </p:nvSpPr>
        <p:spPr>
          <a:xfrm>
            <a:off x="179388" y="1341438"/>
            <a:ext cx="8640762" cy="5327650"/>
          </a:xfrm>
        </p:spPr>
        <p:txBody>
          <a:bodyPr rtlCol="1">
            <a:noAutofit/>
          </a:bodyPr>
          <a:lstStyle/>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Definition.</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Uses of screening tests.</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Types of screening.</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Suitable disease for screening.</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Characteristics of a suitable test for screening.</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Conditions or diseases suitable for screening</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Discussion  </a:t>
            </a:r>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86C6B-95A0-42B6-8A49-E0E0ABB2972E}"/>
              </a:ext>
            </a:extLst>
          </p:cNvPr>
          <p:cNvSpPr>
            <a:spLocks noGrp="1"/>
          </p:cNvSpPr>
          <p:nvPr>
            <p:ph type="title"/>
          </p:nvPr>
        </p:nvSpPr>
        <p:spPr>
          <a:xfrm>
            <a:off x="457200" y="277813"/>
            <a:ext cx="8229600" cy="919162"/>
          </a:xfrm>
        </p:spPr>
        <p:txBody>
          <a:bodyPr rtlCol="1">
            <a:normAutofit fontScale="90000"/>
          </a:bodyPr>
          <a:lstStyle/>
          <a:p>
            <a:pPr eaLnBrk="1" fontAlgn="auto" hangingPunct="1">
              <a:spcAft>
                <a:spcPts val="0"/>
              </a:spcAft>
              <a:defRPr/>
            </a:pPr>
            <a:r>
              <a:rPr lang="en-US" sz="3200" b="1" dirty="0">
                <a:solidFill>
                  <a:srgbClr val="CC0000"/>
                </a:solidFill>
                <a:effectLst>
                  <a:outerShdw blurRad="38100" dist="38100" dir="2700000" algn="tl">
                    <a:srgbClr val="000000">
                      <a:alpha val="43137"/>
                    </a:srgbClr>
                  </a:outerShdw>
                </a:effectLst>
              </a:rPr>
              <a:t>A suitable disease for a screening should satisfy the following characteristics:</a:t>
            </a:r>
            <a:endParaRPr lang="ar-EG"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8AB690D-0090-4D8A-9095-3DCF9323CCFF}"/>
              </a:ext>
            </a:extLst>
          </p:cNvPr>
          <p:cNvSpPr>
            <a:spLocks noGrp="1"/>
          </p:cNvSpPr>
          <p:nvPr>
            <p:ph idx="1"/>
          </p:nvPr>
        </p:nvSpPr>
        <p:spPr>
          <a:xfrm>
            <a:off x="179388" y="1527175"/>
            <a:ext cx="8785225" cy="4926013"/>
          </a:xfrm>
        </p:spPr>
        <p:txBody>
          <a:bodyPr rtlCol="1">
            <a:normAutofit/>
          </a:bodyPr>
          <a:lstStyle/>
          <a:p>
            <a:pPr marL="742950" indent="-742950" eaLnBrk="1" fontAlgn="auto" hangingPunct="1">
              <a:spcAft>
                <a:spcPts val="0"/>
              </a:spcAft>
              <a:buClr>
                <a:srgbClr val="CC0000"/>
              </a:buClr>
              <a:buFont typeface="+mj-lt"/>
              <a:buAutoNum type="arabicParenR" startAt="4"/>
              <a:defRPr/>
            </a:pPr>
            <a:r>
              <a:rPr lang="en-US" sz="3600" dirty="0">
                <a:solidFill>
                  <a:schemeClr val="tx1">
                    <a:lumMod val="75000"/>
                    <a:lumOff val="25000"/>
                  </a:schemeClr>
                </a:solidFill>
                <a:effectLst>
                  <a:outerShdw blurRad="38100" dist="38100" dir="2700000" algn="tl">
                    <a:srgbClr val="000000">
                      <a:alpha val="43137"/>
                    </a:srgbClr>
                  </a:outerShdw>
                </a:effectLst>
              </a:rPr>
              <a:t>There should be </a:t>
            </a:r>
            <a:r>
              <a:rPr lang="en-US" sz="3600" u="sng" dirty="0">
                <a:solidFill>
                  <a:srgbClr val="CC0000"/>
                </a:solidFill>
                <a:effectLst>
                  <a:outerShdw blurRad="38100" dist="38100" dir="2700000" algn="tl">
                    <a:srgbClr val="000000">
                      <a:alpha val="43137"/>
                    </a:srgbClr>
                  </a:outerShdw>
                </a:effectLst>
              </a:rPr>
              <a:t>a suitable screening test</a:t>
            </a:r>
            <a:r>
              <a:rPr lang="en-US" sz="3600" u="sng" dirty="0">
                <a:solidFill>
                  <a:schemeClr val="tx1">
                    <a:lumMod val="75000"/>
                    <a:lumOff val="25000"/>
                  </a:schemeClr>
                </a:solidFill>
                <a:effectLst>
                  <a:outerShdw blurRad="38100" dist="38100" dir="2700000" algn="tl">
                    <a:srgbClr val="000000">
                      <a:alpha val="43137"/>
                    </a:srgbClr>
                  </a:outerShdw>
                </a:effectLst>
              </a:rPr>
              <a:t> </a:t>
            </a:r>
            <a:r>
              <a:rPr lang="en-US" sz="3600" dirty="0">
                <a:solidFill>
                  <a:schemeClr val="tx1">
                    <a:lumMod val="75000"/>
                    <a:lumOff val="25000"/>
                  </a:schemeClr>
                </a:solidFill>
                <a:effectLst>
                  <a:outerShdw blurRad="38100" dist="38100" dir="2700000" algn="tl">
                    <a:srgbClr val="000000">
                      <a:alpha val="43137"/>
                    </a:srgbClr>
                  </a:outerShdw>
                </a:effectLst>
              </a:rPr>
              <a:t>available, that can detect the disease or the defect prior to the signs and symptoms</a:t>
            </a:r>
          </a:p>
          <a:p>
            <a:pPr marL="742950" indent="-742950" eaLnBrk="1" fontAlgn="auto" hangingPunct="1">
              <a:spcAft>
                <a:spcPts val="0"/>
              </a:spcAft>
              <a:buClr>
                <a:srgbClr val="CC0000"/>
              </a:buClr>
              <a:buFont typeface="Wingdings 2"/>
              <a:buNone/>
              <a:defRPr/>
            </a:pPr>
            <a:endParaRPr lang="en-US" sz="1200" dirty="0">
              <a:solidFill>
                <a:schemeClr val="tx1">
                  <a:lumMod val="75000"/>
                  <a:lumOff val="25000"/>
                </a:schemeClr>
              </a:solidFill>
              <a:effectLst>
                <a:outerShdw blurRad="38100" dist="38100" dir="2700000" algn="tl">
                  <a:srgbClr val="000000">
                    <a:alpha val="43137"/>
                  </a:srgbClr>
                </a:outerShdw>
              </a:effectLst>
            </a:endParaRPr>
          </a:p>
          <a:p>
            <a:pPr marL="742950" indent="-742950" eaLnBrk="1" fontAlgn="auto" hangingPunct="1">
              <a:spcAft>
                <a:spcPts val="0"/>
              </a:spcAft>
              <a:buClr>
                <a:srgbClr val="CC0000"/>
              </a:buClr>
              <a:buFont typeface="+mj-lt"/>
              <a:buAutoNum type="arabicParenR" startAt="5"/>
              <a:defRPr/>
            </a:pPr>
            <a:r>
              <a:rPr lang="en-US" sz="3600" dirty="0">
                <a:solidFill>
                  <a:schemeClr val="tx1">
                    <a:lumMod val="75000"/>
                    <a:lumOff val="25000"/>
                  </a:schemeClr>
                </a:solidFill>
                <a:effectLst>
                  <a:outerShdw blurRad="38100" dist="38100" dir="2700000" algn="tl">
                    <a:srgbClr val="000000">
                      <a:alpha val="43137"/>
                    </a:srgbClr>
                  </a:outerShdw>
                </a:effectLst>
              </a:rPr>
              <a:t>There is </a:t>
            </a:r>
            <a:r>
              <a:rPr lang="en-US" sz="3600" u="sng" dirty="0">
                <a:solidFill>
                  <a:srgbClr val="CC0000"/>
                </a:solidFill>
                <a:effectLst>
                  <a:outerShdw blurRad="38100" dist="38100" dir="2700000" algn="tl">
                    <a:srgbClr val="000000">
                      <a:alpha val="43137"/>
                    </a:srgbClr>
                  </a:outerShdw>
                </a:effectLst>
              </a:rPr>
              <a:t>good evidence that early detection </a:t>
            </a:r>
            <a:r>
              <a:rPr lang="en-US" sz="3600" dirty="0">
                <a:solidFill>
                  <a:schemeClr val="tx1">
                    <a:lumMod val="75000"/>
                    <a:lumOff val="25000"/>
                  </a:schemeClr>
                </a:solidFill>
                <a:effectLst>
                  <a:outerShdw blurRad="38100" dist="38100" dir="2700000" algn="tl">
                    <a:srgbClr val="000000">
                      <a:alpha val="43137"/>
                    </a:srgbClr>
                  </a:outerShdw>
                </a:effectLst>
              </a:rPr>
              <a:t>reduces morbidity and mortality</a:t>
            </a:r>
          </a:p>
          <a:p>
            <a:pPr marL="742950" indent="-742950" eaLnBrk="1" fontAlgn="auto" hangingPunct="1">
              <a:spcAft>
                <a:spcPts val="0"/>
              </a:spcAft>
              <a:buClr>
                <a:srgbClr val="CC0000"/>
              </a:buClr>
              <a:buFont typeface="Wingdings 2"/>
              <a:buNone/>
              <a:defRPr/>
            </a:pPr>
            <a:endParaRPr lang="en-US" sz="1300" dirty="0">
              <a:solidFill>
                <a:schemeClr val="tx1">
                  <a:lumMod val="75000"/>
                  <a:lumOff val="25000"/>
                </a:schemeClr>
              </a:solidFill>
              <a:effectLst>
                <a:outerShdw blurRad="38100" dist="38100" dir="2700000" algn="tl">
                  <a:srgbClr val="000000">
                    <a:alpha val="43137"/>
                  </a:srgbClr>
                </a:outerShdw>
              </a:effectLst>
            </a:endParaRPr>
          </a:p>
          <a:p>
            <a:pPr marL="742950" indent="-742950" eaLnBrk="1" fontAlgn="auto" hangingPunct="1">
              <a:spcAft>
                <a:spcPts val="0"/>
              </a:spcAft>
              <a:buClr>
                <a:srgbClr val="CC0000"/>
              </a:buClr>
              <a:buFont typeface="+mj-lt"/>
              <a:buAutoNum type="arabicParenR" startAt="6"/>
              <a:defRPr/>
            </a:pPr>
            <a:r>
              <a:rPr lang="en-US" sz="3600" dirty="0">
                <a:solidFill>
                  <a:schemeClr val="tx1">
                    <a:lumMod val="75000"/>
                    <a:lumOff val="25000"/>
                  </a:schemeClr>
                </a:solidFill>
                <a:effectLst>
                  <a:outerShdw blurRad="38100" dist="38100" dir="2700000" algn="tl">
                    <a:srgbClr val="000000">
                      <a:alpha val="43137"/>
                    </a:srgbClr>
                  </a:outerShdw>
                </a:effectLst>
              </a:rPr>
              <a:t>Facilities should be available for </a:t>
            </a:r>
            <a:r>
              <a:rPr lang="en-US" sz="3600" u="sng" dirty="0">
                <a:solidFill>
                  <a:srgbClr val="CC0000"/>
                </a:solidFill>
                <a:effectLst>
                  <a:outerShdw blurRad="38100" dist="38100" dir="2700000" algn="tl">
                    <a:srgbClr val="000000">
                      <a:alpha val="43137"/>
                    </a:srgbClr>
                  </a:outerShdw>
                </a:effectLst>
              </a:rPr>
              <a:t>confirmation </a:t>
            </a:r>
            <a:r>
              <a:rPr lang="en-US" sz="3600" dirty="0">
                <a:solidFill>
                  <a:schemeClr val="tx1">
                    <a:lumMod val="75000"/>
                    <a:lumOff val="25000"/>
                  </a:schemeClr>
                </a:solidFill>
                <a:effectLst>
                  <a:outerShdw blurRad="38100" dist="38100" dir="2700000" algn="tl">
                    <a:srgbClr val="000000">
                      <a:alpha val="43137"/>
                    </a:srgbClr>
                  </a:outerShdw>
                </a:effectLst>
              </a:rPr>
              <a:t>of diagnosis</a:t>
            </a:r>
          </a:p>
          <a:p>
            <a:pPr marL="274320" indent="-274320" eaLnBrk="1" fontAlgn="auto" hangingPunct="1">
              <a:spcAft>
                <a:spcPts val="0"/>
              </a:spcAft>
              <a:buFont typeface="Wingdings" pitchFamily="2" charset="2"/>
              <a:buNone/>
              <a:defRPr/>
            </a:pPr>
            <a:endParaRPr lang="ar-EG" sz="3600" dirty="0">
              <a:solidFill>
                <a:schemeClr val="tx1">
                  <a:lumMod val="75000"/>
                  <a:lumOff val="25000"/>
                </a:schemeClr>
              </a:solidFill>
            </a:endParaRPr>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280D0-9E58-4204-B967-7F5AA40015F5}"/>
              </a:ext>
            </a:extLst>
          </p:cNvPr>
          <p:cNvSpPr>
            <a:spLocks noGrp="1"/>
          </p:cNvSpPr>
          <p:nvPr>
            <p:ph type="title"/>
          </p:nvPr>
        </p:nvSpPr>
        <p:spPr>
          <a:xfrm>
            <a:off x="457200" y="277813"/>
            <a:ext cx="8229600" cy="919162"/>
          </a:xfrm>
        </p:spPr>
        <p:txBody>
          <a:bodyPr rtlCol="1">
            <a:normAutofit fontScale="90000"/>
          </a:bodyPr>
          <a:lstStyle/>
          <a:p>
            <a:pPr eaLnBrk="1" fontAlgn="auto" hangingPunct="1">
              <a:lnSpc>
                <a:spcPct val="90000"/>
              </a:lnSpc>
              <a:spcBef>
                <a:spcPct val="20000"/>
              </a:spcBef>
              <a:spcAft>
                <a:spcPts val="0"/>
              </a:spcAft>
              <a:defRPr/>
            </a:pPr>
            <a:r>
              <a:rPr lang="en-US" sz="3200" b="1" dirty="0">
                <a:solidFill>
                  <a:srgbClr val="CC0000"/>
                </a:solidFill>
                <a:effectLst>
                  <a:outerShdw blurRad="38100" dist="38100" dir="2700000" algn="tl">
                    <a:srgbClr val="000000">
                      <a:alpha val="43137"/>
                    </a:srgbClr>
                  </a:outerShdw>
                </a:effectLst>
                <a:ea typeface="+mn-ea"/>
              </a:rPr>
              <a:t>A suitable disease for a screening should satisfy the following characteristics:</a:t>
            </a:r>
            <a:endParaRPr lang="ar-EG"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098903F-2949-4DFF-9D9A-34CE549E5905}"/>
              </a:ext>
            </a:extLst>
          </p:cNvPr>
          <p:cNvSpPr>
            <a:spLocks noGrp="1"/>
          </p:cNvSpPr>
          <p:nvPr>
            <p:ph idx="1"/>
          </p:nvPr>
        </p:nvSpPr>
        <p:spPr>
          <a:xfrm>
            <a:off x="250825" y="1601788"/>
            <a:ext cx="8713788" cy="5256212"/>
          </a:xfrm>
        </p:spPr>
        <p:txBody>
          <a:bodyPr rtlCol="1">
            <a:normAutofit/>
          </a:bodyPr>
          <a:lstStyle/>
          <a:p>
            <a:pPr marL="274320" indent="-274320" eaLnBrk="1" fontAlgn="auto" hangingPunct="1">
              <a:spcAft>
                <a:spcPts val="0"/>
              </a:spcAft>
              <a:buFont typeface="Wingdings" pitchFamily="2" charset="2"/>
              <a:buNone/>
              <a:defRPr/>
            </a:pPr>
            <a:endParaRPr lang="en-US" sz="1000" dirty="0">
              <a:solidFill>
                <a:schemeClr val="tx1">
                  <a:lumMod val="75000"/>
                  <a:lumOff val="25000"/>
                </a:schemeClr>
              </a:solidFill>
              <a:effectLst>
                <a:outerShdw blurRad="38100" dist="38100" dir="2700000" algn="tl">
                  <a:srgbClr val="000000">
                    <a:alpha val="43137"/>
                  </a:srgbClr>
                </a:outerShdw>
              </a:effectLst>
            </a:endParaRPr>
          </a:p>
          <a:p>
            <a:pPr marL="514350" indent="-514350" eaLnBrk="1" fontAlgn="auto" hangingPunct="1">
              <a:spcAft>
                <a:spcPts val="0"/>
              </a:spcAft>
              <a:buClr>
                <a:srgbClr val="C00000"/>
              </a:buClr>
              <a:buSzPct val="104000"/>
              <a:buFont typeface="+mj-lt"/>
              <a:buAutoNum type="arabicParenR" startAt="7"/>
              <a:defRPr/>
            </a:pPr>
            <a:r>
              <a:rPr lang="en-US" sz="2800" dirty="0">
                <a:solidFill>
                  <a:schemeClr val="tx1">
                    <a:lumMod val="75000"/>
                    <a:lumOff val="25000"/>
                  </a:schemeClr>
                </a:solidFill>
                <a:effectLst>
                  <a:outerShdw blurRad="38100" dist="38100" dir="2700000" algn="tl">
                    <a:srgbClr val="000000">
                      <a:alpha val="43137"/>
                    </a:srgbClr>
                  </a:outerShdw>
                </a:effectLst>
              </a:rPr>
              <a:t>There should be </a:t>
            </a:r>
            <a:r>
              <a:rPr lang="en-US" sz="2800" b="1" u="sng" dirty="0">
                <a:solidFill>
                  <a:srgbClr val="CC0000"/>
                </a:solidFill>
                <a:effectLst>
                  <a:outerShdw blurRad="38100" dist="38100" dir="2700000" algn="tl">
                    <a:srgbClr val="000000">
                      <a:alpha val="43137"/>
                    </a:srgbClr>
                  </a:outerShdw>
                </a:effectLst>
              </a:rPr>
              <a:t>effective and acceptable treatment</a:t>
            </a:r>
            <a:r>
              <a:rPr lang="en-US" sz="2800" b="1" dirty="0">
                <a:solidFill>
                  <a:srgbClr val="CC0000"/>
                </a:solidFill>
                <a:effectLst>
                  <a:outerShdw blurRad="38100" dist="38100" dir="2700000" algn="tl">
                    <a:srgbClr val="000000">
                      <a:alpha val="43137"/>
                    </a:srgbClr>
                  </a:outerShdw>
                </a:effectLst>
              </a:rPr>
              <a:t> </a:t>
            </a:r>
            <a:r>
              <a:rPr lang="en-US" sz="2800" dirty="0">
                <a:solidFill>
                  <a:schemeClr val="tx1">
                    <a:lumMod val="75000"/>
                    <a:lumOff val="25000"/>
                  </a:schemeClr>
                </a:solidFill>
                <a:effectLst>
                  <a:outerShdw blurRad="38100" dist="38100" dir="2700000" algn="tl">
                    <a:srgbClr val="000000">
                      <a:alpha val="43137"/>
                    </a:srgbClr>
                  </a:outerShdw>
                </a:effectLst>
              </a:rPr>
              <a:t>for the disease if identified in early stages. It is not reasonable to screen for untreatable disease.</a:t>
            </a:r>
          </a:p>
          <a:p>
            <a:pPr marL="514350" indent="-514350" eaLnBrk="1" fontAlgn="auto" hangingPunct="1">
              <a:spcAft>
                <a:spcPts val="0"/>
              </a:spcAft>
              <a:buClr>
                <a:srgbClr val="C00000"/>
              </a:buClr>
              <a:buSzPct val="104000"/>
              <a:buFont typeface="Wingdings 2"/>
              <a:buNone/>
              <a:defRPr/>
            </a:pPr>
            <a:endParaRPr lang="en-US" sz="2800" dirty="0">
              <a:solidFill>
                <a:schemeClr val="tx1">
                  <a:lumMod val="75000"/>
                  <a:lumOff val="25000"/>
                </a:schemeClr>
              </a:solidFill>
              <a:effectLst>
                <a:outerShdw blurRad="38100" dist="38100" dir="2700000" algn="tl">
                  <a:srgbClr val="000000">
                    <a:alpha val="43137"/>
                  </a:srgbClr>
                </a:outerShdw>
              </a:effectLst>
            </a:endParaRPr>
          </a:p>
          <a:p>
            <a:pPr marL="514350" indent="-514350" eaLnBrk="1" fontAlgn="auto" hangingPunct="1">
              <a:spcAft>
                <a:spcPts val="0"/>
              </a:spcAft>
              <a:buClr>
                <a:srgbClr val="C00000"/>
              </a:buClr>
              <a:buSzPct val="104000"/>
              <a:buFont typeface="+mj-lt"/>
              <a:buAutoNum type="arabicParenR" startAt="8"/>
              <a:defRPr/>
            </a:pPr>
            <a:r>
              <a:rPr lang="en-US" sz="2800" dirty="0">
                <a:solidFill>
                  <a:schemeClr val="tx1">
                    <a:lumMod val="75000"/>
                    <a:lumOff val="25000"/>
                  </a:schemeClr>
                </a:solidFill>
                <a:effectLst>
                  <a:outerShdw blurRad="38100" dist="38100" dir="2700000" algn="tl">
                    <a:srgbClr val="000000">
                      <a:alpha val="43137"/>
                    </a:srgbClr>
                  </a:outerShdw>
                </a:effectLst>
              </a:rPr>
              <a:t>The </a:t>
            </a:r>
            <a:r>
              <a:rPr lang="en-US" sz="2800" b="1" u="sng" dirty="0">
                <a:solidFill>
                  <a:srgbClr val="CC0000"/>
                </a:solidFill>
                <a:effectLst>
                  <a:outerShdw blurRad="38100" dist="38100" dir="2700000" algn="tl">
                    <a:srgbClr val="000000">
                      <a:alpha val="43137"/>
                    </a:srgbClr>
                  </a:outerShdw>
                </a:effectLst>
              </a:rPr>
              <a:t>expected benefits </a:t>
            </a:r>
            <a:r>
              <a:rPr lang="en-US" sz="2800" dirty="0">
                <a:solidFill>
                  <a:schemeClr val="tx1">
                    <a:lumMod val="75000"/>
                    <a:lumOff val="25000"/>
                  </a:schemeClr>
                </a:solidFill>
                <a:effectLst>
                  <a:outerShdw blurRad="38100" dist="38100" dir="2700000" algn="tl">
                    <a:srgbClr val="000000">
                      <a:alpha val="43137"/>
                    </a:srgbClr>
                  </a:outerShdw>
                </a:effectLst>
              </a:rPr>
              <a:t>of early detection out-weight the risks and costs</a:t>
            </a:r>
          </a:p>
          <a:p>
            <a:pPr marL="274320" indent="-274320" eaLnBrk="1" fontAlgn="auto" hangingPunct="1">
              <a:spcAft>
                <a:spcPts val="0"/>
              </a:spcAft>
              <a:buFont typeface="Wingdings 2"/>
              <a:buChar char=""/>
              <a:defRPr/>
            </a:pPr>
            <a:endParaRPr lang="ar-EG" dirty="0">
              <a:solidFill>
                <a:schemeClr val="tx1">
                  <a:lumMod val="75000"/>
                  <a:lumOff val="25000"/>
                </a:schemeClr>
              </a:solidFill>
            </a:endParaRPr>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06974AA-5948-4A0D-83F0-ACCCA267E7DE}"/>
              </a:ext>
            </a:extLst>
          </p:cNvPr>
          <p:cNvSpPr>
            <a:spLocks noGrp="1" noChangeArrowheads="1"/>
          </p:cNvSpPr>
          <p:nvPr>
            <p:ph type="title"/>
          </p:nvPr>
        </p:nvSpPr>
        <p:spPr>
          <a:xfrm>
            <a:off x="457200" y="277813"/>
            <a:ext cx="8147050" cy="847725"/>
          </a:xfrm>
        </p:spPr>
        <p:txBody>
          <a:bodyPr rtlCol="1">
            <a:noAutofit/>
          </a:bodyPr>
          <a:lstStyle/>
          <a:p>
            <a:pPr eaLnBrk="1" fontAlgn="auto" hangingPunct="1">
              <a:spcAft>
                <a:spcPts val="0"/>
              </a:spcAft>
              <a:defRPr/>
            </a:pPr>
            <a:r>
              <a:rPr lang="en-US" sz="3200" b="1" dirty="0">
                <a:solidFill>
                  <a:srgbClr val="CC0000"/>
                </a:solidFill>
                <a:effectLst>
                  <a:outerShdw blurRad="38100" dist="38100" dir="2700000" algn="tl">
                    <a:srgbClr val="000000">
                      <a:alpha val="43137"/>
                    </a:srgbClr>
                  </a:outerShdw>
                </a:effectLst>
              </a:rPr>
              <a:t>Characteristics of a Suitable Screening Test</a:t>
            </a:r>
            <a:r>
              <a:rPr lang="en-US" sz="3200" dirty="0">
                <a:solidFill>
                  <a:srgbClr val="CC0000"/>
                </a:solidFill>
                <a:effectLst>
                  <a:outerShdw blurRad="38100" dist="38100" dir="2700000" algn="tl">
                    <a:srgbClr val="000000">
                      <a:alpha val="43137"/>
                    </a:srgbClr>
                  </a:outerShdw>
                </a:effectLst>
              </a:rPr>
              <a:t> </a:t>
            </a:r>
          </a:p>
        </p:txBody>
      </p:sp>
      <p:sp>
        <p:nvSpPr>
          <p:cNvPr id="12291" name="Rectangle 3">
            <a:extLst>
              <a:ext uri="{FF2B5EF4-FFF2-40B4-BE49-F238E27FC236}">
                <a16:creationId xmlns:a16="http://schemas.microsoft.com/office/drawing/2014/main" id="{18F3436C-0E9D-463D-81A5-4B04307605EF}"/>
              </a:ext>
            </a:extLst>
          </p:cNvPr>
          <p:cNvSpPr>
            <a:spLocks noGrp="1" noChangeArrowheads="1"/>
          </p:cNvSpPr>
          <p:nvPr>
            <p:ph idx="1"/>
          </p:nvPr>
        </p:nvSpPr>
        <p:spPr>
          <a:xfrm>
            <a:off x="179388" y="1341438"/>
            <a:ext cx="8964612" cy="5516562"/>
          </a:xfrm>
        </p:spPr>
        <p:txBody>
          <a:bodyPr rtlCol="1">
            <a:normAutofit lnSpcReduction="10000"/>
          </a:bodyPr>
          <a:lstStyle/>
          <a:p>
            <a:pPr marL="742950" indent="-742950" eaLnBrk="1" fontAlgn="auto" hangingPunct="1">
              <a:spcAft>
                <a:spcPts val="0"/>
              </a:spcAft>
              <a:buClr>
                <a:srgbClr val="C00000"/>
              </a:buClr>
              <a:buSzPct val="101000"/>
              <a:buFont typeface="+mj-lt"/>
              <a:buAutoNum type="alphaUcPeriod"/>
              <a:defRPr/>
            </a:pPr>
            <a:r>
              <a:rPr lang="en-US" sz="4000" dirty="0">
                <a:solidFill>
                  <a:schemeClr val="tx1">
                    <a:lumMod val="75000"/>
                    <a:lumOff val="25000"/>
                  </a:schemeClr>
                </a:solidFill>
              </a:rPr>
              <a:t> </a:t>
            </a:r>
            <a:r>
              <a:rPr lang="en-US" sz="3600" dirty="0">
                <a:solidFill>
                  <a:schemeClr val="tx1">
                    <a:lumMod val="75000"/>
                    <a:lumOff val="25000"/>
                  </a:schemeClr>
                </a:solidFill>
                <a:effectLst>
                  <a:outerShdw blurRad="38100" dist="38100" dir="2700000" algn="tl">
                    <a:srgbClr val="000000">
                      <a:alpha val="43137"/>
                    </a:srgbClr>
                  </a:outerShdw>
                </a:effectLst>
              </a:rPr>
              <a:t>Reliable: does the test gives the same result when repeated applications are made on the same individual? </a:t>
            </a:r>
          </a:p>
          <a:p>
            <a:pPr marL="742950" indent="-742950" eaLnBrk="1" fontAlgn="auto" hangingPunct="1">
              <a:spcAft>
                <a:spcPts val="0"/>
              </a:spcAft>
              <a:buClr>
                <a:srgbClr val="C00000"/>
              </a:buClr>
              <a:buSzPct val="101000"/>
              <a:buFont typeface="+mj-lt"/>
              <a:buAutoNum type="alphaUcPeriod"/>
              <a:defRPr/>
            </a:pPr>
            <a:r>
              <a:rPr lang="en-US" sz="3600" dirty="0">
                <a:solidFill>
                  <a:schemeClr val="tx1">
                    <a:lumMod val="75000"/>
                    <a:lumOff val="25000"/>
                  </a:schemeClr>
                </a:solidFill>
                <a:effectLst>
                  <a:outerShdw blurRad="38100" dist="38100" dir="2700000" algn="tl">
                    <a:srgbClr val="000000">
                      <a:alpha val="43137"/>
                    </a:srgbClr>
                  </a:outerShdw>
                </a:effectLst>
              </a:rPr>
              <a:t> Acceptable to the public</a:t>
            </a:r>
          </a:p>
          <a:p>
            <a:pPr marL="742950" indent="-742950" eaLnBrk="1" fontAlgn="auto" hangingPunct="1">
              <a:spcAft>
                <a:spcPts val="0"/>
              </a:spcAft>
              <a:buClr>
                <a:srgbClr val="C00000"/>
              </a:buClr>
              <a:buSzPct val="101000"/>
              <a:buFont typeface="+mj-lt"/>
              <a:buAutoNum type="alphaUcPeriod"/>
              <a:defRPr/>
            </a:pPr>
            <a:r>
              <a:rPr lang="en-US" sz="3600" dirty="0">
                <a:solidFill>
                  <a:schemeClr val="tx1">
                    <a:lumMod val="75000"/>
                    <a:lumOff val="25000"/>
                  </a:schemeClr>
                </a:solidFill>
                <a:effectLst>
                  <a:outerShdw blurRad="38100" dist="38100" dir="2700000" algn="tl">
                    <a:srgbClr val="000000">
                      <a:alpha val="43137"/>
                    </a:srgbClr>
                  </a:outerShdw>
                </a:effectLst>
              </a:rPr>
              <a:t> Easy to apply </a:t>
            </a:r>
          </a:p>
          <a:p>
            <a:pPr marL="742950" indent="-742950" eaLnBrk="1" fontAlgn="auto" hangingPunct="1">
              <a:spcAft>
                <a:spcPts val="0"/>
              </a:spcAft>
              <a:buClr>
                <a:srgbClr val="C00000"/>
              </a:buClr>
              <a:buSzPct val="101000"/>
              <a:buFont typeface="+mj-lt"/>
              <a:buAutoNum type="alphaUcPeriod"/>
              <a:defRPr/>
            </a:pPr>
            <a:r>
              <a:rPr lang="en-US" sz="3600" dirty="0">
                <a:solidFill>
                  <a:schemeClr val="tx1">
                    <a:lumMod val="75000"/>
                    <a:lumOff val="25000"/>
                  </a:schemeClr>
                </a:solidFill>
                <a:effectLst>
                  <a:outerShdw blurRad="38100" dist="38100" dir="2700000" algn="tl">
                    <a:srgbClr val="000000">
                      <a:alpha val="43137"/>
                    </a:srgbClr>
                  </a:outerShdw>
                </a:effectLst>
              </a:rPr>
              <a:t> Risks vs. benefits </a:t>
            </a:r>
          </a:p>
          <a:p>
            <a:pPr marL="742950" indent="-742950" eaLnBrk="1" fontAlgn="auto" hangingPunct="1">
              <a:spcAft>
                <a:spcPts val="0"/>
              </a:spcAft>
              <a:buClr>
                <a:srgbClr val="C00000"/>
              </a:buClr>
              <a:buSzPct val="101000"/>
              <a:buFont typeface="+mj-lt"/>
              <a:buAutoNum type="alphaUcPeriod"/>
              <a:defRPr/>
            </a:pPr>
            <a:r>
              <a:rPr lang="en-US" sz="3600" dirty="0">
                <a:solidFill>
                  <a:schemeClr val="tx1">
                    <a:lumMod val="75000"/>
                    <a:lumOff val="25000"/>
                  </a:schemeClr>
                </a:solidFill>
                <a:effectLst>
                  <a:outerShdw blurRad="38100" dist="38100" dir="2700000" algn="tl">
                    <a:srgbClr val="000000">
                      <a:alpha val="43137"/>
                    </a:srgbClr>
                  </a:outerShdw>
                </a:effectLst>
              </a:rPr>
              <a:t> Costs: </a:t>
            </a:r>
          </a:p>
          <a:p>
            <a:pPr marL="274320" indent="-274320" eaLnBrk="1" fontAlgn="auto" hangingPunct="1">
              <a:spcAft>
                <a:spcPts val="0"/>
              </a:spcAft>
              <a:buFont typeface="Wingdings 2"/>
              <a:buChar char=""/>
              <a:defRPr/>
            </a:pPr>
            <a:r>
              <a:rPr lang="en-US" sz="3600" dirty="0">
                <a:solidFill>
                  <a:schemeClr val="tx1">
                    <a:lumMod val="75000"/>
                    <a:lumOff val="25000"/>
                  </a:schemeClr>
                </a:solidFill>
                <a:effectLst>
                  <a:outerShdw blurRad="38100" dist="38100" dir="2700000" algn="tl">
                    <a:srgbClr val="000000">
                      <a:alpha val="43137"/>
                    </a:srgbClr>
                  </a:outerShdw>
                </a:effectLst>
              </a:rPr>
              <a:t> Costs of applying the test itself</a:t>
            </a:r>
          </a:p>
          <a:p>
            <a:pPr marL="274320" indent="-274320" eaLnBrk="1" fontAlgn="auto" hangingPunct="1">
              <a:spcAft>
                <a:spcPts val="0"/>
              </a:spcAft>
              <a:buFont typeface="Wingdings 2"/>
              <a:buChar char=""/>
              <a:defRPr/>
            </a:pPr>
            <a:r>
              <a:rPr lang="en-US" sz="3600" dirty="0">
                <a:solidFill>
                  <a:schemeClr val="tx1">
                    <a:lumMod val="75000"/>
                    <a:lumOff val="25000"/>
                  </a:schemeClr>
                </a:solidFill>
                <a:effectLst>
                  <a:outerShdw blurRad="38100" dist="38100" dir="2700000" algn="tl">
                    <a:srgbClr val="000000">
                      <a:alpha val="43137"/>
                    </a:srgbClr>
                  </a:outerShdw>
                </a:effectLst>
              </a:rPr>
              <a:t>Costs of performing additional confirmatory tests </a:t>
            </a:r>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ABFE-3A33-4842-B73E-8535CAD34049}"/>
              </a:ext>
            </a:extLst>
          </p:cNvPr>
          <p:cNvSpPr>
            <a:spLocks noGrp="1"/>
          </p:cNvSpPr>
          <p:nvPr>
            <p:ph type="title"/>
          </p:nvPr>
        </p:nvSpPr>
        <p:spPr>
          <a:xfrm>
            <a:off x="301625" y="228600"/>
            <a:ext cx="8534400" cy="1039813"/>
          </a:xfrm>
        </p:spPr>
        <p:txBody>
          <a:bodyPr rtlCol="1">
            <a:noAutofit/>
          </a:bodyPr>
          <a:lstStyle/>
          <a:p>
            <a:pPr eaLnBrk="1" fontAlgn="auto" hangingPunct="1">
              <a:spcAft>
                <a:spcPts val="0"/>
              </a:spcAft>
              <a:defRPr/>
            </a:pPr>
            <a:r>
              <a:rPr lang="en-US" sz="3200" b="1" dirty="0">
                <a:solidFill>
                  <a:srgbClr val="CC0000"/>
                </a:solidFill>
                <a:effectLst>
                  <a:outerShdw blurRad="38100" dist="38100" dir="2700000" algn="tl">
                    <a:srgbClr val="000000">
                      <a:alpha val="43137"/>
                    </a:srgbClr>
                  </a:outerShdw>
                </a:effectLst>
              </a:rPr>
              <a:t>Characteristics of a Suitable Screening Test</a:t>
            </a:r>
            <a:r>
              <a:rPr lang="en-US" sz="3200" dirty="0">
                <a:solidFill>
                  <a:srgbClr val="CC0000"/>
                </a:solidFill>
                <a:effectLst>
                  <a:outerShdw blurRad="38100" dist="38100" dir="2700000" algn="tl">
                    <a:srgbClr val="000000">
                      <a:alpha val="43137"/>
                    </a:srgbClr>
                  </a:outerShdw>
                </a:effectLst>
              </a:rPr>
              <a:t> </a:t>
            </a:r>
            <a:endParaRPr lang="ar-EG" sz="3200" dirty="0">
              <a:solidFill>
                <a:schemeClr val="tx1">
                  <a:lumMod val="75000"/>
                  <a:lumOff val="25000"/>
                </a:schemeClr>
              </a:solidFill>
            </a:endParaRPr>
          </a:p>
        </p:txBody>
      </p:sp>
      <p:sp>
        <p:nvSpPr>
          <p:cNvPr id="3" name="Content Placeholder 2">
            <a:extLst>
              <a:ext uri="{FF2B5EF4-FFF2-40B4-BE49-F238E27FC236}">
                <a16:creationId xmlns:a16="http://schemas.microsoft.com/office/drawing/2014/main" id="{2EDCA0AB-3629-4FDE-AA18-49189F7A9B84}"/>
              </a:ext>
            </a:extLst>
          </p:cNvPr>
          <p:cNvSpPr>
            <a:spLocks noGrp="1"/>
          </p:cNvSpPr>
          <p:nvPr>
            <p:ph idx="1"/>
          </p:nvPr>
        </p:nvSpPr>
        <p:spPr/>
        <p:txBody>
          <a:bodyPr rtlCol="1">
            <a:normAutofit/>
          </a:bodyPr>
          <a:lstStyle/>
          <a:p>
            <a:pPr marL="514350" indent="-514350" eaLnBrk="1" fontAlgn="auto" hangingPunct="1">
              <a:spcAft>
                <a:spcPts val="0"/>
              </a:spcAft>
              <a:buClr>
                <a:srgbClr val="C00000"/>
              </a:buClr>
              <a:buSzPct val="101000"/>
              <a:buFont typeface="+mj-lt"/>
              <a:buAutoNum type="alphaUcPeriod" startAt="6"/>
              <a:defRPr/>
            </a:pPr>
            <a:r>
              <a:rPr lang="en-US" sz="4400" dirty="0">
                <a:solidFill>
                  <a:schemeClr val="tx1">
                    <a:lumMod val="75000"/>
                    <a:lumOff val="25000"/>
                  </a:schemeClr>
                </a:solidFill>
                <a:effectLst>
                  <a:outerShdw blurRad="38100" dist="38100" dir="2700000" algn="tl">
                    <a:srgbClr val="000000">
                      <a:alpha val="43137"/>
                    </a:srgbClr>
                  </a:outerShdw>
                </a:effectLst>
              </a:rPr>
              <a:t>Validity; as measured by its:</a:t>
            </a:r>
          </a:p>
          <a:p>
            <a:pPr marL="274320" indent="-274320" eaLnBrk="1" fontAlgn="auto" hangingPunct="1">
              <a:spcAft>
                <a:spcPts val="0"/>
              </a:spcAft>
              <a:buFont typeface="Wingdings 2"/>
              <a:buNone/>
              <a:defRPr/>
            </a:pPr>
            <a:r>
              <a:rPr lang="ar-EG" sz="4400" dirty="0">
                <a:solidFill>
                  <a:schemeClr val="tx1">
                    <a:lumMod val="75000"/>
                    <a:lumOff val="25000"/>
                  </a:schemeClr>
                </a:solidFill>
                <a:effectLst>
                  <a:outerShdw blurRad="38100" dist="38100" dir="2700000" algn="tl">
                    <a:srgbClr val="000000">
                      <a:alpha val="43137"/>
                    </a:srgbClr>
                  </a:outerShdw>
                </a:effectLst>
              </a:rPr>
              <a:t>     </a:t>
            </a:r>
            <a:r>
              <a:rPr lang="en-US" sz="4400" dirty="0">
                <a:solidFill>
                  <a:schemeClr val="tx1">
                    <a:lumMod val="75000"/>
                    <a:lumOff val="25000"/>
                  </a:schemeClr>
                </a:solidFill>
                <a:effectLst>
                  <a:outerShdw blurRad="38100" dist="38100" dir="2700000" algn="tl">
                    <a:srgbClr val="000000">
                      <a:alpha val="43137"/>
                    </a:srgbClr>
                  </a:outerShdw>
                </a:effectLst>
              </a:rPr>
              <a:t>- Sensitivity.</a:t>
            </a:r>
          </a:p>
          <a:p>
            <a:pPr marL="274320" indent="-274320" eaLnBrk="1" fontAlgn="auto" hangingPunct="1">
              <a:spcAft>
                <a:spcPts val="0"/>
              </a:spcAft>
              <a:buFont typeface="Wingdings 2"/>
              <a:buNone/>
              <a:defRPr/>
            </a:pPr>
            <a:r>
              <a:rPr lang="en-US" sz="4400" dirty="0">
                <a:solidFill>
                  <a:schemeClr val="tx1">
                    <a:lumMod val="75000"/>
                    <a:lumOff val="25000"/>
                  </a:schemeClr>
                </a:solidFill>
                <a:effectLst>
                  <a:outerShdw blurRad="38100" dist="38100" dir="2700000" algn="tl">
                    <a:srgbClr val="000000">
                      <a:alpha val="43137"/>
                    </a:srgbClr>
                  </a:outerShdw>
                </a:effectLst>
              </a:rPr>
              <a:t>     - Specificity.</a:t>
            </a:r>
          </a:p>
          <a:p>
            <a:pPr marL="274320" indent="-274320" eaLnBrk="1" fontAlgn="auto" hangingPunct="1">
              <a:spcAft>
                <a:spcPts val="0"/>
              </a:spcAft>
              <a:buFont typeface="Wingdings 2"/>
              <a:buChar char=""/>
              <a:defRPr/>
            </a:pPr>
            <a:endParaRPr lang="ar-EG" dirty="0">
              <a:solidFill>
                <a:schemeClr val="tx1">
                  <a:lumMod val="75000"/>
                  <a:lumOff val="25000"/>
                </a:schemeClr>
              </a:solidFill>
            </a:endParaRP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11EFE45-2DE8-4B1B-BAFA-96237763C0C0}"/>
              </a:ext>
            </a:extLst>
          </p:cNvPr>
          <p:cNvSpPr>
            <a:spLocks noGrp="1" noChangeArrowheads="1"/>
          </p:cNvSpPr>
          <p:nvPr>
            <p:ph type="title"/>
          </p:nvPr>
        </p:nvSpPr>
        <p:spPr>
          <a:xfrm>
            <a:off x="301625" y="228600"/>
            <a:ext cx="8534400" cy="968375"/>
          </a:xfrm>
        </p:spPr>
        <p:txBody>
          <a:bodyPr/>
          <a:lstStyle/>
          <a:p>
            <a:pPr eaLnBrk="1" fontAlgn="auto" hangingPunct="1">
              <a:spcAft>
                <a:spcPts val="0"/>
              </a:spcAft>
              <a:defRPr/>
            </a:pPr>
            <a:r>
              <a:rPr lang="en-US" altLang="en-US" b="1">
                <a:solidFill>
                  <a:srgbClr val="CC0000"/>
                </a:solidFill>
                <a:cs typeface="Arial" panose="020B0604020202020204" pitchFamily="34" charset="0"/>
              </a:rPr>
              <a:t>Validity</a:t>
            </a:r>
          </a:p>
        </p:txBody>
      </p:sp>
      <p:sp>
        <p:nvSpPr>
          <p:cNvPr id="16387" name="Rectangle 3">
            <a:extLst>
              <a:ext uri="{FF2B5EF4-FFF2-40B4-BE49-F238E27FC236}">
                <a16:creationId xmlns:a16="http://schemas.microsoft.com/office/drawing/2014/main" id="{76A408F8-7C08-4F05-AAC0-BEDD6B397052}"/>
              </a:ext>
            </a:extLst>
          </p:cNvPr>
          <p:cNvSpPr>
            <a:spLocks noGrp="1" noChangeArrowheads="1"/>
          </p:cNvSpPr>
          <p:nvPr>
            <p:ph idx="1"/>
          </p:nvPr>
        </p:nvSpPr>
        <p:spPr/>
        <p:txBody>
          <a:bodyPr rtlCol="1">
            <a:normAutofit/>
          </a:bodyPr>
          <a:lstStyle/>
          <a:p>
            <a:pPr marL="0" indent="0" algn="just" eaLnBrk="1" fontAlgn="auto" hangingPunct="1">
              <a:spcAft>
                <a:spcPts val="0"/>
              </a:spcAft>
              <a:buFont typeface="Wingdings" pitchFamily="2" charset="2"/>
              <a:buNone/>
              <a:defRPr/>
            </a:pPr>
            <a:r>
              <a:rPr lang="en-US" sz="4000" dirty="0">
                <a:solidFill>
                  <a:schemeClr val="tx1">
                    <a:lumMod val="75000"/>
                    <a:lumOff val="25000"/>
                  </a:schemeClr>
                </a:solidFill>
                <a:effectLst>
                  <a:outerShdw blurRad="38100" dist="38100" dir="2700000" algn="tl">
                    <a:srgbClr val="000000">
                      <a:alpha val="43137"/>
                    </a:srgbClr>
                  </a:outerShdw>
                </a:effectLst>
              </a:rPr>
              <a:t>The validity of the test refers to the extent to which the test is capable of correctly diagnose the presence or absence of the disease concerned or the pre-disease state. </a:t>
            </a:r>
          </a:p>
          <a:p>
            <a:pPr marL="0" indent="0" algn="just" eaLnBrk="1" fontAlgn="auto" hangingPunct="1">
              <a:spcAft>
                <a:spcPts val="0"/>
              </a:spcAft>
              <a:buFont typeface="Wingdings" pitchFamily="2" charset="2"/>
              <a:buNone/>
              <a:defRPr/>
            </a:pPr>
            <a:endParaRPr lang="en-US" sz="4000" dirty="0">
              <a:solidFill>
                <a:schemeClr val="tx1">
                  <a:lumMod val="75000"/>
                  <a:lumOff val="25000"/>
                </a:schemeClr>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59ABB7ED-0876-4815-83E8-E3983690D0B1}"/>
              </a:ext>
            </a:extLst>
          </p:cNvPr>
          <p:cNvSpPr>
            <a:spLocks noGrp="1"/>
          </p:cNvSpPr>
          <p:nvPr>
            <p:ph type="title"/>
          </p:nvPr>
        </p:nvSpPr>
        <p:spPr/>
        <p:txBody>
          <a:bodyPr/>
          <a:lstStyle/>
          <a:p>
            <a:pPr eaLnBrk="1" fontAlgn="auto" hangingPunct="1">
              <a:spcAft>
                <a:spcPts val="0"/>
              </a:spcAft>
              <a:defRPr/>
            </a:pPr>
            <a:r>
              <a:rPr lang="en-US" altLang="en-US" b="1">
                <a:solidFill>
                  <a:srgbClr val="CC0000"/>
                </a:solidFill>
                <a:cs typeface="Times New Roman" panose="02020603050405020304" pitchFamily="18" charset="0"/>
              </a:rPr>
              <a:t>Validity</a:t>
            </a:r>
            <a:endParaRPr lang="ar-EG" altLang="en-US">
              <a:solidFill>
                <a:schemeClr val="tx1">
                  <a:lumMod val="75000"/>
                  <a:lumOff val="25000"/>
                </a:schemeClr>
              </a:solidFill>
            </a:endParaRPr>
          </a:p>
        </p:txBody>
      </p:sp>
      <p:sp>
        <p:nvSpPr>
          <p:cNvPr id="3" name="Content Placeholder 2">
            <a:extLst>
              <a:ext uri="{FF2B5EF4-FFF2-40B4-BE49-F238E27FC236}">
                <a16:creationId xmlns:a16="http://schemas.microsoft.com/office/drawing/2014/main" id="{A1C6E864-FF75-4C88-9A53-6159F9235314}"/>
              </a:ext>
            </a:extLst>
          </p:cNvPr>
          <p:cNvSpPr>
            <a:spLocks noGrp="1"/>
          </p:cNvSpPr>
          <p:nvPr>
            <p:ph idx="1"/>
          </p:nvPr>
        </p:nvSpPr>
        <p:spPr/>
        <p:txBody>
          <a:bodyPr rtlCol="1">
            <a:noAutofit/>
          </a:bodyPr>
          <a:lstStyle/>
          <a:p>
            <a:pPr marL="0" indent="0" algn="just" eaLnBrk="1" fontAlgn="auto" hangingPunct="1">
              <a:spcAft>
                <a:spcPts val="0"/>
              </a:spcAft>
              <a:buFont typeface="Wingdings 2"/>
              <a:buNone/>
              <a:defRPr/>
            </a:pPr>
            <a:r>
              <a:rPr lang="en-US" sz="3600" dirty="0">
                <a:solidFill>
                  <a:schemeClr val="tx1">
                    <a:lumMod val="75000"/>
                    <a:lumOff val="25000"/>
                  </a:schemeClr>
                </a:solidFill>
                <a:effectLst>
                  <a:outerShdw blurRad="38100" dist="38100" dir="2700000" algn="tl">
                    <a:srgbClr val="000000">
                      <a:alpha val="43137"/>
                    </a:srgbClr>
                  </a:outerShdw>
                </a:effectLst>
              </a:rPr>
              <a:t>“ true” disease status is determined by the most definitive diagnostic method, referred to as a </a:t>
            </a:r>
            <a:r>
              <a:rPr lang="en-US" sz="3600" dirty="0">
                <a:solidFill>
                  <a:srgbClr val="C00000"/>
                </a:solidFill>
                <a:effectLst>
                  <a:outerShdw blurRad="38100" dist="38100" dir="2700000" algn="tl">
                    <a:srgbClr val="000000">
                      <a:alpha val="43137"/>
                    </a:srgbClr>
                  </a:outerShdw>
                </a:effectLst>
              </a:rPr>
              <a:t>“gold standard”. </a:t>
            </a:r>
          </a:p>
          <a:p>
            <a:pPr marL="0" indent="0" algn="just" eaLnBrk="1" fontAlgn="auto" hangingPunct="1">
              <a:spcAft>
                <a:spcPts val="0"/>
              </a:spcAft>
              <a:buFont typeface="Wingdings 2"/>
              <a:buNone/>
              <a:defRPr/>
            </a:pPr>
            <a:endParaRPr lang="en-US" dirty="0">
              <a:solidFill>
                <a:schemeClr val="tx1">
                  <a:lumMod val="75000"/>
                  <a:lumOff val="25000"/>
                </a:schemeClr>
              </a:solidFill>
              <a:effectLst>
                <a:outerShdw blurRad="38100" dist="38100" dir="2700000" algn="tl">
                  <a:srgbClr val="000000">
                    <a:alpha val="43137"/>
                  </a:srgbClr>
                </a:outerShdw>
              </a:effectLst>
            </a:endParaRPr>
          </a:p>
          <a:p>
            <a:pPr marL="0" indent="0" algn="just" eaLnBrk="1" fontAlgn="auto" hangingPunct="1">
              <a:spcAft>
                <a:spcPts val="0"/>
              </a:spcAft>
              <a:buFont typeface="Wingdings 2"/>
              <a:buNone/>
              <a:defRPr/>
            </a:pPr>
            <a:r>
              <a:rPr lang="en-US" sz="3600" b="1" dirty="0">
                <a:solidFill>
                  <a:srgbClr val="CC0000"/>
                </a:solidFill>
                <a:effectLst>
                  <a:outerShdw blurRad="38100" dist="38100" dir="2700000" algn="tl">
                    <a:srgbClr val="000000">
                      <a:alpha val="43137"/>
                    </a:srgbClr>
                  </a:outerShdw>
                </a:effectLst>
              </a:rPr>
              <a:t>Sensitivity and specificity </a:t>
            </a:r>
            <a:r>
              <a:rPr lang="en-US" sz="3600" dirty="0">
                <a:solidFill>
                  <a:schemeClr val="tx1">
                    <a:lumMod val="75000"/>
                    <a:lumOff val="25000"/>
                  </a:schemeClr>
                </a:solidFill>
                <a:effectLst>
                  <a:outerShdw blurRad="38100" dist="38100" dir="2700000" algn="tl">
                    <a:srgbClr val="000000">
                      <a:alpha val="43137"/>
                    </a:srgbClr>
                  </a:outerShdw>
                </a:effectLst>
              </a:rPr>
              <a:t> are used to describe the performance of the screening test relative to the true disease status. </a:t>
            </a:r>
          </a:p>
        </p:txBody>
      </p:sp>
    </p:spTree>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9BAD6DB-E103-4752-862C-FEE9264C1BD1}"/>
              </a:ext>
            </a:extLst>
          </p:cNvPr>
          <p:cNvSpPr>
            <a:spLocks noGrp="1" noChangeArrowheads="1"/>
          </p:cNvSpPr>
          <p:nvPr>
            <p:ph type="title"/>
          </p:nvPr>
        </p:nvSpPr>
        <p:spPr>
          <a:xfrm>
            <a:off x="822325" y="287338"/>
            <a:ext cx="7543800" cy="838200"/>
          </a:xfrm>
        </p:spPr>
        <p:txBody>
          <a:bodyPr rtlCol="1"/>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Validity of Screening Test</a:t>
            </a:r>
          </a:p>
        </p:txBody>
      </p:sp>
      <p:graphicFrame>
        <p:nvGraphicFramePr>
          <p:cNvPr id="16438" name="Group 54">
            <a:extLst>
              <a:ext uri="{FF2B5EF4-FFF2-40B4-BE49-F238E27FC236}">
                <a16:creationId xmlns:a16="http://schemas.microsoft.com/office/drawing/2014/main" id="{D71C9A67-919C-4787-99E6-02287E07B6C2}"/>
              </a:ext>
            </a:extLst>
          </p:cNvPr>
          <p:cNvGraphicFramePr>
            <a:graphicFrameLocks noGrp="1"/>
          </p:cNvGraphicFramePr>
          <p:nvPr>
            <p:ph idx="1"/>
          </p:nvPr>
        </p:nvGraphicFramePr>
        <p:xfrm>
          <a:off x="180975" y="1341438"/>
          <a:ext cx="8712200" cy="5857875"/>
        </p:xfrm>
        <a:graphic>
          <a:graphicData uri="http://schemas.openxmlformats.org/drawingml/2006/table">
            <a:tbl>
              <a:tblPr rtl="1"/>
              <a:tblGrid>
                <a:gridCol w="2178050">
                  <a:extLst>
                    <a:ext uri="{9D8B030D-6E8A-4147-A177-3AD203B41FA5}">
                      <a16:colId xmlns:a16="http://schemas.microsoft.com/office/drawing/2014/main" val="20000"/>
                    </a:ext>
                  </a:extLst>
                </a:gridCol>
                <a:gridCol w="2178050">
                  <a:extLst>
                    <a:ext uri="{9D8B030D-6E8A-4147-A177-3AD203B41FA5}">
                      <a16:colId xmlns:a16="http://schemas.microsoft.com/office/drawing/2014/main" val="20001"/>
                    </a:ext>
                  </a:extLst>
                </a:gridCol>
                <a:gridCol w="2238088">
                  <a:extLst>
                    <a:ext uri="{9D8B030D-6E8A-4147-A177-3AD203B41FA5}">
                      <a16:colId xmlns:a16="http://schemas.microsoft.com/office/drawing/2014/main" val="20002"/>
                    </a:ext>
                  </a:extLst>
                </a:gridCol>
                <a:gridCol w="2118012">
                  <a:extLst>
                    <a:ext uri="{9D8B030D-6E8A-4147-A177-3AD203B41FA5}">
                      <a16:colId xmlns:a16="http://schemas.microsoft.com/office/drawing/2014/main" val="20003"/>
                    </a:ext>
                  </a:extLst>
                </a:gridCol>
              </a:tblGrid>
              <a:tr h="1030352">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a:ln>
                            <a:noFill/>
                          </a:ln>
                          <a:solidFill>
                            <a:srgbClr val="CC0000"/>
                          </a:solidFill>
                          <a:effectLst>
                            <a:outerShdw blurRad="38100" dist="38100" dir="2700000" algn="tl">
                              <a:srgbClr val="000000">
                                <a:alpha val="43137"/>
                              </a:srgbClr>
                            </a:outerShdw>
                          </a:effectLst>
                          <a:latin typeface="Arial" pitchFamily="34" charset="0"/>
                          <a:cs typeface="Arial" pitchFamily="34" charset="0"/>
                        </a:rPr>
                        <a:t>Total</a:t>
                      </a:r>
                    </a:p>
                  </a:txBody>
                  <a:tcPr marL="91432" marR="91432"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a:ln>
                            <a:noFill/>
                          </a:ln>
                          <a:solidFill>
                            <a:schemeClr val="tx1"/>
                          </a:solidFill>
                          <a:effectLst/>
                          <a:latin typeface="Arial" pitchFamily="34" charset="0"/>
                          <a:cs typeface="Arial" pitchFamily="34" charset="0"/>
                        </a:rPr>
                        <a:t>Disease state</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a:ln>
                            <a:noFill/>
                          </a:ln>
                          <a:solidFill>
                            <a:schemeClr val="tx1"/>
                          </a:solidFill>
                          <a:effectLst/>
                          <a:latin typeface="Arial" pitchFamily="34" charset="0"/>
                          <a:cs typeface="Arial" pitchFamily="34" charset="0"/>
                        </a:rPr>
                        <a:t>(gold standard)</a:t>
                      </a:r>
                    </a:p>
                  </a:txBody>
                  <a:tcPr marL="91432" marR="91432"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EG"/>
                    </a:p>
                  </a:txBody>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a:ln>
                            <a:noFill/>
                          </a:ln>
                          <a:solidFill>
                            <a:srgbClr val="CC0000"/>
                          </a:solidFill>
                          <a:effectLst>
                            <a:outerShdw blurRad="38100" dist="38100" dir="2700000" algn="tl">
                              <a:srgbClr val="000000">
                                <a:alpha val="43137"/>
                              </a:srgbClr>
                            </a:outerShdw>
                          </a:effectLst>
                          <a:latin typeface="Arial" pitchFamily="34" charset="0"/>
                          <a:cs typeface="Arial" pitchFamily="34" charset="0"/>
                        </a:rPr>
                        <a:t>Screening   test</a:t>
                      </a:r>
                    </a:p>
                  </a:txBody>
                  <a:tcPr marL="91432" marR="91432"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0"/>
                  </a:ext>
                </a:extLst>
              </a:tr>
              <a:tr h="605074">
                <a:tc vMerge="1">
                  <a:txBody>
                    <a:bodyPr/>
                    <a:lstStyle/>
                    <a:p>
                      <a:pPr rtl="1"/>
                      <a:endParaRPr lang="ar-EG"/>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a:ln>
                            <a:noFill/>
                          </a:ln>
                          <a:solidFill>
                            <a:schemeClr val="tx1"/>
                          </a:solidFill>
                          <a:effectLst/>
                          <a:latin typeface="Arial" pitchFamily="34" charset="0"/>
                          <a:cs typeface="Arial" pitchFamily="34" charset="0"/>
                        </a:rPr>
                        <a:t>Absent</a:t>
                      </a:r>
                    </a:p>
                  </a:txBody>
                  <a:tcPr marL="91432" marR="91432"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a:ln>
                            <a:noFill/>
                          </a:ln>
                          <a:solidFill>
                            <a:schemeClr val="tx1"/>
                          </a:solidFill>
                          <a:effectLst/>
                          <a:latin typeface="Arial" pitchFamily="34" charset="0"/>
                          <a:cs typeface="Arial" pitchFamily="34" charset="0"/>
                        </a:rPr>
                        <a:t>Present</a:t>
                      </a:r>
                    </a:p>
                  </a:txBody>
                  <a:tcPr marL="91432" marR="91432"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vMerge="1">
                  <a:txBody>
                    <a:bodyPr/>
                    <a:lstStyle/>
                    <a:p>
                      <a:pPr rtl="1"/>
                      <a:endParaRPr lang="ar-EG"/>
                    </a:p>
                  </a:txBody>
                  <a:tcPr/>
                </a:tc>
                <a:extLst>
                  <a:ext uri="{0D108BD9-81ED-4DB2-BD59-A6C34878D82A}">
                    <a16:rowId xmlns:a16="http://schemas.microsoft.com/office/drawing/2014/main" val="10001"/>
                  </a:ext>
                </a:extLst>
              </a:tr>
              <a:tr h="151698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a:ln>
                            <a:noFill/>
                          </a:ln>
                          <a:solidFill>
                            <a:schemeClr val="tx1"/>
                          </a:solidFill>
                          <a:effectLst/>
                          <a:latin typeface="Arial" pitchFamily="34" charset="0"/>
                          <a:cs typeface="Arial" pitchFamily="34" charset="0"/>
                        </a:rPr>
                        <a:t>a + b</a:t>
                      </a:r>
                    </a:p>
                  </a:txBody>
                  <a:tcPr marL="91432" marR="91432"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dirty="0">
                          <a:ln>
                            <a:noFill/>
                          </a:ln>
                          <a:solidFill>
                            <a:schemeClr val="tx1"/>
                          </a:solidFill>
                          <a:effectLst/>
                          <a:latin typeface="Arial" pitchFamily="34" charset="0"/>
                          <a:cs typeface="Arial" pitchFamily="34" charset="0"/>
                        </a:rPr>
                        <a:t>b</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Arial" pitchFamily="34" charset="0"/>
                          <a:cs typeface="Arial" pitchFamily="34" charset="0"/>
                        </a:rPr>
                        <a:t>False positive</a:t>
                      </a:r>
                    </a:p>
                  </a:txBody>
                  <a:tcPr marL="91432" marR="91432"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dirty="0">
                          <a:ln>
                            <a:noFill/>
                          </a:ln>
                          <a:solidFill>
                            <a:schemeClr val="tx1"/>
                          </a:solidFill>
                          <a:effectLst/>
                          <a:latin typeface="Arial" pitchFamily="34" charset="0"/>
                          <a:cs typeface="Arial" pitchFamily="34" charset="0"/>
                        </a:rPr>
                        <a:t>a</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Arial" pitchFamily="34" charset="0"/>
                          <a:cs typeface="Arial" pitchFamily="34" charset="0"/>
                        </a:rPr>
                        <a:t>True positive</a:t>
                      </a:r>
                    </a:p>
                  </a:txBody>
                  <a:tcPr marL="91432" marR="91432"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a:ln>
                            <a:noFill/>
                          </a:ln>
                          <a:solidFill>
                            <a:schemeClr val="tx1"/>
                          </a:solidFill>
                          <a:effectLst/>
                          <a:latin typeface="Arial" pitchFamily="34" charset="0"/>
                          <a:cs typeface="Arial" pitchFamily="34" charset="0"/>
                        </a:rPr>
                        <a:t>Positive</a:t>
                      </a:r>
                    </a:p>
                  </a:txBody>
                  <a:tcPr marL="91432" marR="91432"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2"/>
                  </a:ext>
                </a:extLst>
              </a:tr>
              <a:tr h="151698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a:ln>
                            <a:noFill/>
                          </a:ln>
                          <a:solidFill>
                            <a:schemeClr val="tx1"/>
                          </a:solidFill>
                          <a:effectLst/>
                          <a:latin typeface="Arial" pitchFamily="34" charset="0"/>
                          <a:cs typeface="Arial" pitchFamily="34" charset="0"/>
                        </a:rPr>
                        <a:t>c + d</a:t>
                      </a:r>
                    </a:p>
                  </a:txBody>
                  <a:tcPr marL="91432" marR="91432"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dirty="0">
                          <a:ln>
                            <a:noFill/>
                          </a:ln>
                          <a:solidFill>
                            <a:schemeClr val="tx1"/>
                          </a:solidFill>
                          <a:effectLst/>
                          <a:latin typeface="Arial" pitchFamily="34" charset="0"/>
                          <a:cs typeface="Arial" pitchFamily="34" charset="0"/>
                        </a:rPr>
                        <a:t>d</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Arial" pitchFamily="34" charset="0"/>
                          <a:cs typeface="Arial" pitchFamily="34" charset="0"/>
                        </a:rPr>
                        <a:t>True negative</a:t>
                      </a:r>
                    </a:p>
                  </a:txBody>
                  <a:tcPr marL="91432" marR="91432"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dirty="0">
                          <a:ln>
                            <a:noFill/>
                          </a:ln>
                          <a:solidFill>
                            <a:schemeClr val="tx1"/>
                          </a:solidFill>
                          <a:effectLst/>
                          <a:latin typeface="Arial" pitchFamily="34" charset="0"/>
                          <a:cs typeface="Arial" pitchFamily="34" charset="0"/>
                        </a:rPr>
                        <a:t>c</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Arial" pitchFamily="34" charset="0"/>
                          <a:cs typeface="Arial" pitchFamily="34" charset="0"/>
                        </a:rPr>
                        <a:t>False negative</a:t>
                      </a:r>
                    </a:p>
                  </a:txBody>
                  <a:tcPr marL="91432" marR="91432"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a:ln>
                            <a:noFill/>
                          </a:ln>
                          <a:solidFill>
                            <a:schemeClr val="tx1"/>
                          </a:solidFill>
                          <a:effectLst/>
                          <a:latin typeface="Arial" pitchFamily="34" charset="0"/>
                          <a:cs typeface="Arial" pitchFamily="34" charset="0"/>
                        </a:rPr>
                        <a:t>Negative</a:t>
                      </a:r>
                    </a:p>
                  </a:txBody>
                  <a:tcPr marL="91432" marR="91432"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3"/>
                  </a:ext>
                </a:extLst>
              </a:tr>
              <a:tr h="118847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dirty="0" err="1">
                          <a:ln>
                            <a:noFill/>
                          </a:ln>
                          <a:solidFill>
                            <a:srgbClr val="CC0000"/>
                          </a:solidFill>
                          <a:effectLst>
                            <a:outerShdw blurRad="38100" dist="38100" dir="2700000" algn="tl">
                              <a:srgbClr val="000000">
                                <a:alpha val="43137"/>
                              </a:srgbClr>
                            </a:outerShdw>
                          </a:effectLst>
                          <a:latin typeface="Arial" pitchFamily="34" charset="0"/>
                          <a:cs typeface="Arial" pitchFamily="34" charset="0"/>
                        </a:rPr>
                        <a:t>a+b+c+d</a:t>
                      </a:r>
                      <a:endParaRPr kumimoji="0" lang="en-US" sz="3600" b="1" i="0" u="none" strike="noStrike" cap="none" normalizeH="0" baseline="0" dirty="0">
                        <a:ln>
                          <a:noFill/>
                        </a:ln>
                        <a:solidFill>
                          <a:srgbClr val="CC0000"/>
                        </a:solidFill>
                        <a:effectLst>
                          <a:outerShdw blurRad="38100" dist="38100" dir="2700000" algn="tl">
                            <a:srgbClr val="000000">
                              <a:alpha val="43137"/>
                            </a:srgbClr>
                          </a:outerShdw>
                        </a:effectLst>
                        <a:latin typeface="Arial" pitchFamily="34" charset="0"/>
                        <a:cs typeface="Arial" pitchFamily="34" charset="0"/>
                      </a:endParaRPr>
                    </a:p>
                  </a:txBody>
                  <a:tcPr marL="91432" marR="91432"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dirty="0">
                          <a:ln>
                            <a:noFill/>
                          </a:ln>
                          <a:solidFill>
                            <a:schemeClr val="tx1"/>
                          </a:solidFill>
                          <a:effectLst/>
                          <a:latin typeface="Arial" pitchFamily="34" charset="0"/>
                          <a:cs typeface="Arial" pitchFamily="34" charset="0"/>
                        </a:rPr>
                        <a:t>b + d</a:t>
                      </a:r>
                    </a:p>
                  </a:txBody>
                  <a:tcPr marL="91432" marR="91432"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3600" b="1" i="0" u="none" strike="noStrike" cap="none" normalizeH="0" baseline="0" dirty="0">
                          <a:ln>
                            <a:noFill/>
                          </a:ln>
                          <a:solidFill>
                            <a:schemeClr val="tx1"/>
                          </a:solidFill>
                          <a:effectLst/>
                          <a:latin typeface="Arial" pitchFamily="34" charset="0"/>
                          <a:cs typeface="Arial" pitchFamily="34" charset="0"/>
                        </a:rPr>
                        <a:t>a + c</a:t>
                      </a:r>
                    </a:p>
                  </a:txBody>
                  <a:tcPr marL="91432" marR="91432"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a:ln>
                            <a:noFill/>
                          </a:ln>
                          <a:solidFill>
                            <a:srgbClr val="CC0000"/>
                          </a:solidFill>
                          <a:effectLst>
                            <a:outerShdw blurRad="38100" dist="38100" dir="2700000" algn="tl">
                              <a:srgbClr val="000000">
                                <a:alpha val="43137"/>
                              </a:srgbClr>
                            </a:outerShdw>
                          </a:effectLst>
                          <a:latin typeface="Arial" pitchFamily="34" charset="0"/>
                          <a:cs typeface="Arial" pitchFamily="34" charset="0"/>
                        </a:rPr>
                        <a:t>Total</a:t>
                      </a:r>
                    </a:p>
                  </a:txBody>
                  <a:tcPr marL="91432" marR="91432"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extLst>
                  <a:ext uri="{0D108BD9-81ED-4DB2-BD59-A6C34878D82A}">
                    <a16:rowId xmlns:a16="http://schemas.microsoft.com/office/drawing/2014/main" val="10004"/>
                  </a:ext>
                </a:extLst>
              </a:tr>
            </a:tbl>
          </a:graphicData>
        </a:graphic>
      </p:graphicFrame>
    </p:spTree>
  </p:cSld>
  <p:clrMapOvr>
    <a:masterClrMapping/>
  </p:clrMapOvr>
  <p:transition>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77EFC38-E2B6-4F98-B724-649C05E50A7A}"/>
              </a:ext>
            </a:extLst>
          </p:cNvPr>
          <p:cNvSpPr>
            <a:spLocks noGrp="1" noChangeArrowheads="1"/>
          </p:cNvSpPr>
          <p:nvPr>
            <p:ph type="title"/>
          </p:nvPr>
        </p:nvSpPr>
        <p:spPr>
          <a:xfrm>
            <a:off x="822325" y="287338"/>
            <a:ext cx="7543800" cy="1054100"/>
          </a:xfrm>
        </p:spPr>
        <p:txBody>
          <a:bodyPr rtlCol="1">
            <a:noAutofit/>
          </a:bodyPr>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Sensitivity</a:t>
            </a:r>
            <a:endParaRPr lang="en-US" dirty="0">
              <a:solidFill>
                <a:srgbClr val="CC0000"/>
              </a:solidFill>
              <a:effectLst>
                <a:outerShdw blurRad="38100" dist="38100" dir="2700000" algn="tl">
                  <a:srgbClr val="000000">
                    <a:alpha val="43137"/>
                  </a:srgbClr>
                </a:outerShdw>
              </a:effectLst>
            </a:endParaRPr>
          </a:p>
        </p:txBody>
      </p:sp>
      <p:sp>
        <p:nvSpPr>
          <p:cNvPr id="17411" name="Rectangle 3">
            <a:extLst>
              <a:ext uri="{FF2B5EF4-FFF2-40B4-BE49-F238E27FC236}">
                <a16:creationId xmlns:a16="http://schemas.microsoft.com/office/drawing/2014/main" id="{BF4FEBBF-9491-45D8-8318-4B95E2A480D6}"/>
              </a:ext>
            </a:extLst>
          </p:cNvPr>
          <p:cNvSpPr>
            <a:spLocks noGrp="1" noChangeArrowheads="1"/>
          </p:cNvSpPr>
          <p:nvPr>
            <p:ph idx="1"/>
          </p:nvPr>
        </p:nvSpPr>
        <p:spPr>
          <a:xfrm>
            <a:off x="301625" y="1412875"/>
            <a:ext cx="8504238" cy="5111750"/>
          </a:xfrm>
        </p:spPr>
        <p:txBody>
          <a:bodyPr rtlCol="1">
            <a:normAutofit fontScale="77500" lnSpcReduction="20000"/>
          </a:bodyPr>
          <a:lstStyle/>
          <a:p>
            <a:pPr marL="0" indent="0" eaLnBrk="1" fontAlgn="auto" hangingPunct="1">
              <a:spcAft>
                <a:spcPts val="0"/>
              </a:spcAft>
              <a:buFont typeface="Wingdings 2"/>
              <a:buChar char=""/>
              <a:defRPr/>
            </a:pPr>
            <a:r>
              <a:rPr lang="en-US" sz="5400" dirty="0">
                <a:solidFill>
                  <a:schemeClr val="tx1">
                    <a:lumMod val="75000"/>
                    <a:lumOff val="25000"/>
                  </a:schemeClr>
                </a:solidFill>
                <a:effectLst>
                  <a:outerShdw blurRad="38100" dist="38100" dir="2700000" algn="tl">
                    <a:srgbClr val="000000">
                      <a:alpha val="43137"/>
                    </a:srgbClr>
                  </a:outerShdw>
                </a:effectLst>
              </a:rPr>
              <a:t>The percentage of persons </a:t>
            </a:r>
            <a:r>
              <a:rPr lang="en-US" sz="5400" u="sng" dirty="0">
                <a:solidFill>
                  <a:schemeClr val="tx1">
                    <a:lumMod val="75000"/>
                    <a:lumOff val="25000"/>
                  </a:schemeClr>
                </a:solidFill>
                <a:effectLst>
                  <a:outerShdw blurRad="38100" dist="38100" dir="2700000" algn="tl">
                    <a:srgbClr val="000000">
                      <a:alpha val="43137"/>
                    </a:srgbClr>
                  </a:outerShdw>
                </a:effectLst>
              </a:rPr>
              <a:t>with the disease</a:t>
            </a:r>
            <a:r>
              <a:rPr lang="en-US" sz="5400" dirty="0">
                <a:solidFill>
                  <a:schemeClr val="tx1">
                    <a:lumMod val="75000"/>
                    <a:lumOff val="25000"/>
                  </a:schemeClr>
                </a:solidFill>
                <a:effectLst>
                  <a:outerShdw blurRad="38100" dist="38100" dir="2700000" algn="tl">
                    <a:srgbClr val="000000">
                      <a:alpha val="43137"/>
                    </a:srgbClr>
                  </a:outerShdw>
                </a:effectLst>
              </a:rPr>
              <a:t> of interest who have </a:t>
            </a:r>
            <a:r>
              <a:rPr lang="en-US" sz="5400" u="sng" dirty="0">
                <a:solidFill>
                  <a:schemeClr val="tx1">
                    <a:lumMod val="75000"/>
                    <a:lumOff val="25000"/>
                  </a:schemeClr>
                </a:solidFill>
                <a:effectLst>
                  <a:outerShdw blurRad="38100" dist="38100" dir="2700000" algn="tl">
                    <a:srgbClr val="000000">
                      <a:alpha val="43137"/>
                    </a:srgbClr>
                  </a:outerShdw>
                </a:effectLst>
              </a:rPr>
              <a:t>positive test results</a:t>
            </a:r>
          </a:p>
          <a:p>
            <a:pPr marL="0" indent="0" eaLnBrk="1" fontAlgn="auto" hangingPunct="1">
              <a:spcAft>
                <a:spcPts val="0"/>
              </a:spcAft>
              <a:buFont typeface="Wingdings 2"/>
              <a:buChar char=""/>
              <a:defRPr/>
            </a:pPr>
            <a:r>
              <a:rPr lang="en-US" sz="5400" dirty="0">
                <a:solidFill>
                  <a:schemeClr val="tx1">
                    <a:lumMod val="75000"/>
                    <a:lumOff val="25000"/>
                  </a:schemeClr>
                </a:solidFill>
                <a:effectLst>
                  <a:outerShdw blurRad="38100" dist="38100" dir="2700000" algn="tl">
                    <a:srgbClr val="000000">
                      <a:alpha val="43137"/>
                    </a:srgbClr>
                  </a:outerShdw>
                </a:effectLst>
              </a:rPr>
              <a:t>It is the ability of the test to identify correctly those who truly have the disease.</a:t>
            </a:r>
          </a:p>
          <a:p>
            <a:pPr marL="0" indent="0" eaLnBrk="1" fontAlgn="auto" hangingPunct="1">
              <a:spcAft>
                <a:spcPts val="0"/>
              </a:spcAft>
              <a:buFont typeface="Wingdings 2"/>
              <a:buChar char=""/>
              <a:defRPr/>
            </a:pPr>
            <a:r>
              <a:rPr lang="en-US" sz="5400" dirty="0">
                <a:solidFill>
                  <a:schemeClr val="tx1">
                    <a:lumMod val="75000"/>
                    <a:lumOff val="25000"/>
                  </a:schemeClr>
                </a:solidFill>
                <a:effectLst>
                  <a:outerShdw blurRad="38100" dist="38100" dir="2700000" algn="tl">
                    <a:srgbClr val="000000">
                      <a:alpha val="43137"/>
                    </a:srgbClr>
                  </a:outerShdw>
                </a:effectLst>
              </a:rPr>
              <a:t>The percentage of </a:t>
            </a:r>
            <a:r>
              <a:rPr lang="en-US" sz="5400" b="1" u="sng" dirty="0">
                <a:solidFill>
                  <a:srgbClr val="CC0000"/>
                </a:solidFill>
                <a:effectLst>
                  <a:outerShdw blurRad="38100" dist="38100" dir="2700000" algn="tl">
                    <a:srgbClr val="000000">
                      <a:alpha val="43137"/>
                    </a:srgbClr>
                  </a:outerShdw>
                </a:effectLst>
              </a:rPr>
              <a:t>truly diseased persons</a:t>
            </a:r>
            <a:r>
              <a:rPr lang="en-US" sz="5400" b="1" dirty="0">
                <a:solidFill>
                  <a:srgbClr val="CC0000"/>
                </a:solidFill>
                <a:effectLst>
                  <a:outerShdw blurRad="38100" dist="38100" dir="2700000" algn="tl">
                    <a:srgbClr val="000000">
                      <a:alpha val="43137"/>
                    </a:srgbClr>
                  </a:outerShdw>
                </a:effectLst>
              </a:rPr>
              <a:t> </a:t>
            </a:r>
            <a:r>
              <a:rPr lang="en-US" sz="5400" dirty="0">
                <a:solidFill>
                  <a:schemeClr val="tx1">
                    <a:lumMod val="75000"/>
                    <a:lumOff val="25000"/>
                  </a:schemeClr>
                </a:solidFill>
                <a:effectLst>
                  <a:outerShdw blurRad="38100" dist="38100" dir="2700000" algn="tl">
                    <a:srgbClr val="000000">
                      <a:alpha val="43137"/>
                    </a:srgbClr>
                  </a:outerShdw>
                </a:effectLst>
              </a:rPr>
              <a:t>in the screened population who are identified as diseased by the screening test.</a:t>
            </a:r>
          </a:p>
        </p:txBody>
      </p:sp>
    </p:spTree>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9F268A7-2A04-46E3-902B-A84868B0A521}"/>
              </a:ext>
            </a:extLst>
          </p:cNvPr>
          <p:cNvSpPr>
            <a:spLocks noGrp="1" noChangeArrowheads="1"/>
          </p:cNvSpPr>
          <p:nvPr>
            <p:ph type="title"/>
          </p:nvPr>
        </p:nvSpPr>
        <p:spPr/>
        <p:txBody>
          <a:bodyPr rtlCol="1">
            <a:noAutofit/>
          </a:bodyPr>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Sensitivity:</a:t>
            </a:r>
          </a:p>
        </p:txBody>
      </p:sp>
      <p:sp>
        <p:nvSpPr>
          <p:cNvPr id="19459" name="Rectangle 3">
            <a:extLst>
              <a:ext uri="{FF2B5EF4-FFF2-40B4-BE49-F238E27FC236}">
                <a16:creationId xmlns:a16="http://schemas.microsoft.com/office/drawing/2014/main" id="{2A1C5C19-064F-4591-9BA5-C198E13BCC84}"/>
              </a:ext>
            </a:extLst>
          </p:cNvPr>
          <p:cNvSpPr>
            <a:spLocks noGrp="1" noChangeArrowheads="1"/>
          </p:cNvSpPr>
          <p:nvPr>
            <p:ph idx="1"/>
          </p:nvPr>
        </p:nvSpPr>
        <p:spPr>
          <a:xfrm>
            <a:off x="301625" y="1593850"/>
            <a:ext cx="8504238" cy="4572000"/>
          </a:xfrm>
        </p:spPr>
        <p:txBody>
          <a:bodyPr rtlCol="1">
            <a:normAutofit/>
          </a:bodyPr>
          <a:lstStyle/>
          <a:p>
            <a:pPr marL="0" indent="0" eaLnBrk="1" fontAlgn="auto" hangingPunct="1">
              <a:spcAft>
                <a:spcPts val="0"/>
              </a:spcAft>
              <a:buFont typeface="Wingdings" pitchFamily="2" charset="2"/>
              <a:buNone/>
              <a:defRPr/>
            </a:pPr>
            <a:r>
              <a:rPr lang="en-US" sz="4800" dirty="0">
                <a:solidFill>
                  <a:schemeClr val="tx1">
                    <a:lumMod val="75000"/>
                    <a:lumOff val="25000"/>
                  </a:schemeClr>
                </a:solidFill>
                <a:effectLst>
                  <a:outerShdw blurRad="38100" dist="38100" dir="2700000" algn="tl">
                    <a:srgbClr val="000000">
                      <a:alpha val="43137"/>
                    </a:srgbClr>
                  </a:outerShdw>
                </a:effectLst>
              </a:rPr>
              <a:t>It is calculated as follows:</a:t>
            </a:r>
            <a:r>
              <a:rPr lang="en-US" dirty="0">
                <a:solidFill>
                  <a:schemeClr val="tx1">
                    <a:lumMod val="75000"/>
                    <a:lumOff val="25000"/>
                  </a:schemeClr>
                </a:solidFill>
                <a:effectLst>
                  <a:outerShdw blurRad="38100" dist="38100" dir="2700000" algn="tl">
                    <a:srgbClr val="000000">
                      <a:alpha val="43137"/>
                    </a:srgbClr>
                  </a:outerShdw>
                </a:effectLst>
              </a:rPr>
              <a:t> </a:t>
            </a:r>
            <a:endParaRPr lang="en-US" i="1" dirty="0">
              <a:solidFill>
                <a:schemeClr val="tx1">
                  <a:lumMod val="75000"/>
                  <a:lumOff val="25000"/>
                </a:schemeClr>
              </a:solidFill>
              <a:effectLst>
                <a:outerShdw blurRad="38100" dist="38100" dir="2700000" algn="tl">
                  <a:srgbClr val="000000">
                    <a:alpha val="43137"/>
                  </a:srgbClr>
                </a:outerShdw>
              </a:effectLst>
            </a:endParaRPr>
          </a:p>
          <a:p>
            <a:pPr marL="0" indent="0" eaLnBrk="1" fontAlgn="auto" hangingPunct="1">
              <a:spcAft>
                <a:spcPts val="0"/>
              </a:spcAft>
              <a:buFont typeface="Wingdings" pitchFamily="2" charset="2"/>
              <a:buNone/>
              <a:defRPr/>
            </a:pPr>
            <a:r>
              <a:rPr lang="en-US" i="1" dirty="0">
                <a:solidFill>
                  <a:schemeClr val="tx1">
                    <a:lumMod val="75000"/>
                    <a:lumOff val="25000"/>
                  </a:schemeClr>
                </a:solidFill>
              </a:rPr>
              <a:t>    </a:t>
            </a:r>
          </a:p>
          <a:p>
            <a:pPr marL="0" indent="0" eaLnBrk="1" fontAlgn="auto" hangingPunct="1">
              <a:spcAft>
                <a:spcPts val="0"/>
              </a:spcAft>
              <a:buFont typeface="Wingdings 2"/>
              <a:buNone/>
              <a:defRPr/>
            </a:pPr>
            <a:r>
              <a:rPr lang="en-US" i="1" dirty="0">
                <a:solidFill>
                  <a:schemeClr val="tx1">
                    <a:lumMod val="75000"/>
                    <a:lumOff val="25000"/>
                  </a:schemeClr>
                </a:solidFill>
              </a:rPr>
              <a:t>          </a:t>
            </a:r>
            <a:r>
              <a:rPr lang="en-US" sz="6000" b="1" dirty="0">
                <a:solidFill>
                  <a:srgbClr val="CC0000"/>
                </a:solidFill>
                <a:effectLst>
                  <a:outerShdw blurRad="38100" dist="38100" dir="2700000" algn="tl">
                    <a:srgbClr val="000000">
                      <a:alpha val="43137"/>
                    </a:srgbClr>
                  </a:outerShdw>
                </a:effectLst>
              </a:rPr>
              <a:t>= a / (a+ c) x   100      </a:t>
            </a:r>
          </a:p>
          <a:p>
            <a:pPr marL="0" indent="0" eaLnBrk="1" fontAlgn="auto" hangingPunct="1">
              <a:spcAft>
                <a:spcPts val="0"/>
              </a:spcAft>
              <a:buFont typeface="Wingdings" pitchFamily="2" charset="2"/>
              <a:buNone/>
              <a:defRPr/>
            </a:pPr>
            <a:r>
              <a:rPr lang="en-US" sz="6000" b="1" dirty="0">
                <a:solidFill>
                  <a:srgbClr val="CC0000"/>
                </a:solidFill>
                <a:effectLst>
                  <a:outerShdw blurRad="38100" dist="38100" dir="2700000" algn="tl">
                    <a:srgbClr val="000000">
                      <a:alpha val="43137"/>
                    </a:srgbClr>
                  </a:outerShdw>
                </a:effectLst>
              </a:rPr>
              <a:t>                </a:t>
            </a:r>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69E2311-1C87-449D-BF98-AE6C7C47EB5A}"/>
              </a:ext>
            </a:extLst>
          </p:cNvPr>
          <p:cNvSpPr>
            <a:spLocks noGrp="1" noChangeArrowheads="1"/>
          </p:cNvSpPr>
          <p:nvPr>
            <p:ph type="title"/>
          </p:nvPr>
        </p:nvSpPr>
        <p:spPr>
          <a:xfrm>
            <a:off x="822325" y="287338"/>
            <a:ext cx="7543800" cy="981075"/>
          </a:xfrm>
        </p:spPr>
        <p:txBody>
          <a:bodyPr rtlCol="1">
            <a:noAutofit/>
          </a:bodyPr>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Specificity</a:t>
            </a:r>
          </a:p>
        </p:txBody>
      </p:sp>
      <p:sp>
        <p:nvSpPr>
          <p:cNvPr id="18435" name="Rectangle 3">
            <a:extLst>
              <a:ext uri="{FF2B5EF4-FFF2-40B4-BE49-F238E27FC236}">
                <a16:creationId xmlns:a16="http://schemas.microsoft.com/office/drawing/2014/main" id="{EADB8C19-93E2-4B02-BE03-67A221A41873}"/>
              </a:ext>
            </a:extLst>
          </p:cNvPr>
          <p:cNvSpPr>
            <a:spLocks noGrp="1" noChangeArrowheads="1"/>
          </p:cNvSpPr>
          <p:nvPr>
            <p:ph idx="1"/>
          </p:nvPr>
        </p:nvSpPr>
        <p:spPr>
          <a:xfrm>
            <a:off x="179388" y="1341438"/>
            <a:ext cx="8713787" cy="5256212"/>
          </a:xfrm>
        </p:spPr>
        <p:txBody>
          <a:bodyPr rtlCol="1">
            <a:normAutofit fontScale="77500" lnSpcReduction="20000"/>
          </a:bodyPr>
          <a:lstStyle/>
          <a:p>
            <a:pPr marL="0" indent="0" eaLnBrk="1" fontAlgn="auto" hangingPunct="1">
              <a:spcAft>
                <a:spcPts val="0"/>
              </a:spcAft>
              <a:buFont typeface="Wingdings 2"/>
              <a:buChar char=""/>
              <a:defRPr/>
            </a:pPr>
            <a:r>
              <a:rPr lang="en-US" sz="5400" dirty="0">
                <a:solidFill>
                  <a:schemeClr val="tx1">
                    <a:lumMod val="75000"/>
                    <a:lumOff val="25000"/>
                  </a:schemeClr>
                </a:solidFill>
                <a:effectLst>
                  <a:outerShdw blurRad="38100" dist="38100" dir="2700000" algn="tl">
                    <a:srgbClr val="000000">
                      <a:alpha val="43137"/>
                    </a:srgbClr>
                  </a:outerShdw>
                </a:effectLst>
              </a:rPr>
              <a:t>The percentage of persons without the disease of interest who have negative test results</a:t>
            </a:r>
          </a:p>
          <a:p>
            <a:pPr marL="0" indent="0" eaLnBrk="1" fontAlgn="auto" hangingPunct="1">
              <a:spcAft>
                <a:spcPts val="0"/>
              </a:spcAft>
              <a:buFont typeface="Wingdings 2"/>
              <a:buChar char=""/>
              <a:defRPr/>
            </a:pPr>
            <a:r>
              <a:rPr lang="en-US" sz="5400" dirty="0">
                <a:solidFill>
                  <a:schemeClr val="tx1">
                    <a:lumMod val="75000"/>
                    <a:lumOff val="25000"/>
                  </a:schemeClr>
                </a:solidFill>
                <a:effectLst>
                  <a:outerShdw blurRad="38100" dist="38100" dir="2700000" algn="tl">
                    <a:srgbClr val="000000">
                      <a:alpha val="43137"/>
                    </a:srgbClr>
                  </a:outerShdw>
                </a:effectLst>
              </a:rPr>
              <a:t>It is the ability of the test to identify correctly those who truly doesn’t have the disease </a:t>
            </a:r>
          </a:p>
          <a:p>
            <a:pPr marL="0" indent="0" eaLnBrk="1" fontAlgn="auto" hangingPunct="1">
              <a:spcAft>
                <a:spcPts val="0"/>
              </a:spcAft>
              <a:buFont typeface="Wingdings 2"/>
              <a:buChar char=""/>
              <a:defRPr/>
            </a:pPr>
            <a:r>
              <a:rPr lang="en-US" sz="5400" dirty="0">
                <a:solidFill>
                  <a:schemeClr val="tx1">
                    <a:lumMod val="75000"/>
                    <a:lumOff val="25000"/>
                  </a:schemeClr>
                </a:solidFill>
                <a:effectLst>
                  <a:outerShdw blurRad="38100" dist="38100" dir="2700000" algn="tl">
                    <a:srgbClr val="000000">
                      <a:alpha val="43137"/>
                    </a:srgbClr>
                  </a:outerShdw>
                </a:effectLst>
              </a:rPr>
              <a:t>The percentage of </a:t>
            </a:r>
            <a:r>
              <a:rPr lang="en-US" sz="5400" b="1" u="sng" dirty="0">
                <a:solidFill>
                  <a:srgbClr val="CC0000"/>
                </a:solidFill>
                <a:effectLst>
                  <a:outerShdw blurRad="38100" dist="38100" dir="2700000" algn="tl">
                    <a:srgbClr val="000000">
                      <a:alpha val="43137"/>
                    </a:srgbClr>
                  </a:outerShdw>
                </a:effectLst>
              </a:rPr>
              <a:t>truly non-diseased</a:t>
            </a:r>
            <a:r>
              <a:rPr lang="en-US" sz="5400" dirty="0">
                <a:solidFill>
                  <a:schemeClr val="tx1">
                    <a:lumMod val="75000"/>
                    <a:lumOff val="25000"/>
                  </a:schemeClr>
                </a:solidFill>
                <a:effectLst>
                  <a:outerShdw blurRad="38100" dist="38100" dir="2700000" algn="tl">
                    <a:srgbClr val="000000">
                      <a:alpha val="43137"/>
                    </a:srgbClr>
                  </a:outerShdw>
                </a:effectLst>
              </a:rPr>
              <a:t> persons who are identified as </a:t>
            </a:r>
            <a:r>
              <a:rPr lang="en-US" sz="5400" dirty="0" err="1">
                <a:solidFill>
                  <a:schemeClr val="tx1">
                    <a:lumMod val="75000"/>
                    <a:lumOff val="25000"/>
                  </a:schemeClr>
                </a:solidFill>
                <a:effectLst>
                  <a:outerShdw blurRad="38100" dist="38100" dir="2700000" algn="tl">
                    <a:srgbClr val="000000">
                      <a:alpha val="43137"/>
                    </a:srgbClr>
                  </a:outerShdw>
                </a:effectLst>
              </a:rPr>
              <a:t>non­diseased</a:t>
            </a:r>
            <a:r>
              <a:rPr lang="en-US" sz="5400" dirty="0">
                <a:solidFill>
                  <a:schemeClr val="tx1">
                    <a:lumMod val="75000"/>
                    <a:lumOff val="25000"/>
                  </a:schemeClr>
                </a:solidFill>
                <a:effectLst>
                  <a:outerShdw blurRad="38100" dist="38100" dir="2700000" algn="tl">
                    <a:srgbClr val="000000">
                      <a:alpha val="43137"/>
                    </a:srgbClr>
                  </a:outerShdw>
                </a:effectLst>
              </a:rPr>
              <a:t> by the screening test.</a:t>
            </a: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21105A6-B8E0-4154-B3D8-C922AE56B6D8}"/>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a:t>
            </a:r>
            <a:endParaRPr lang="ar-SA" altLang="en-US">
              <a:solidFill>
                <a:schemeClr val="tx1">
                  <a:lumMod val="75000"/>
                  <a:lumOff val="25000"/>
                </a:schemeClr>
              </a:solidFill>
            </a:endParaRPr>
          </a:p>
        </p:txBody>
      </p:sp>
      <p:sp>
        <p:nvSpPr>
          <p:cNvPr id="11267" name="Content Placeholder 2">
            <a:extLst>
              <a:ext uri="{FF2B5EF4-FFF2-40B4-BE49-F238E27FC236}">
                <a16:creationId xmlns:a16="http://schemas.microsoft.com/office/drawing/2014/main" id="{18958F87-01D5-4F79-B8AA-23A3BC7FF5A4}"/>
              </a:ext>
            </a:extLst>
          </p:cNvPr>
          <p:cNvSpPr>
            <a:spLocks noGrp="1"/>
          </p:cNvSpPr>
          <p:nvPr>
            <p:ph idx="1"/>
          </p:nvPr>
        </p:nvSpPr>
        <p:spPr/>
        <p:txBody>
          <a:bodyPr/>
          <a:lstStyle/>
          <a:p>
            <a:pPr eaLnBrk="1" hangingPunct="1"/>
            <a:r>
              <a:rPr lang="en-US" altLang="en-US" sz="2400" b="1">
                <a:cs typeface="Arial" panose="020B0604020202020204" pitchFamily="34" charset="0"/>
              </a:rPr>
              <a:t>Historical development</a:t>
            </a:r>
          </a:p>
          <a:p>
            <a:pPr eaLnBrk="1" hangingPunct="1"/>
            <a:r>
              <a:rPr lang="en-US" altLang="en-US" sz="2800">
                <a:cs typeface="Arial" panose="020B0604020202020204" pitchFamily="34" charset="0"/>
              </a:rPr>
              <a:t>The potential benefits of screening were first demonstrated by the use of mass miniature radiography (MMR) for the identification of individuals with </a:t>
            </a:r>
            <a:r>
              <a:rPr lang="en-US" altLang="en-US" sz="2800" b="1">
                <a:solidFill>
                  <a:srgbClr val="FF0000"/>
                </a:solidFill>
                <a:cs typeface="Arial" panose="020B0604020202020204" pitchFamily="34" charset="0"/>
              </a:rPr>
              <a:t>tuberculosis </a:t>
            </a:r>
            <a:r>
              <a:rPr lang="en-US" altLang="en-US" sz="2800">
                <a:cs typeface="Arial" panose="020B0604020202020204" pitchFamily="34" charset="0"/>
              </a:rPr>
              <a:t>(TB), and became common in many countries after effective TB treatment became available from 1946.</a:t>
            </a:r>
            <a:endParaRPr lang="ar-SA" altLang="en-US" sz="2800"/>
          </a:p>
        </p:txBody>
      </p:sp>
    </p:spTree>
  </p:cSld>
  <p:clrMapOvr>
    <a:masterClrMapping/>
  </p:clrMapOvr>
  <p:transition>
    <p:wipe di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772BFA8-ECDA-4707-AA0D-1A59AC5CA6FE}"/>
              </a:ext>
            </a:extLst>
          </p:cNvPr>
          <p:cNvSpPr>
            <a:spLocks noGrp="1" noChangeArrowheads="1"/>
          </p:cNvSpPr>
          <p:nvPr>
            <p:ph type="title"/>
          </p:nvPr>
        </p:nvSpPr>
        <p:spPr/>
        <p:txBody>
          <a:bodyPr rtlCol="1">
            <a:noAutofit/>
          </a:bodyPr>
          <a:lstStyle/>
          <a:p>
            <a:pPr eaLnBrk="1" fontAlgn="auto" hangingPunct="1">
              <a:spcAft>
                <a:spcPts val="0"/>
              </a:spcAft>
              <a:defRPr/>
            </a:pPr>
            <a:r>
              <a:rPr lang="en-US" b="1" dirty="0">
                <a:solidFill>
                  <a:srgbClr val="CC0000"/>
                </a:solidFill>
                <a:effectLst>
                  <a:outerShdw blurRad="38100" dist="38100" dir="2700000" algn="tl">
                    <a:srgbClr val="000000">
                      <a:alpha val="43137"/>
                    </a:srgbClr>
                  </a:outerShdw>
                </a:effectLst>
              </a:rPr>
              <a:t>Specificity:</a:t>
            </a:r>
          </a:p>
        </p:txBody>
      </p:sp>
      <p:sp>
        <p:nvSpPr>
          <p:cNvPr id="20483" name="Rectangle 3">
            <a:extLst>
              <a:ext uri="{FF2B5EF4-FFF2-40B4-BE49-F238E27FC236}">
                <a16:creationId xmlns:a16="http://schemas.microsoft.com/office/drawing/2014/main" id="{CDD9AAA4-2DBC-40CF-9134-5C59D32785B2}"/>
              </a:ext>
            </a:extLst>
          </p:cNvPr>
          <p:cNvSpPr>
            <a:spLocks noGrp="1" noChangeArrowheads="1"/>
          </p:cNvSpPr>
          <p:nvPr>
            <p:ph idx="1"/>
          </p:nvPr>
        </p:nvSpPr>
        <p:spPr/>
        <p:txBody>
          <a:bodyPr rtlCol="1">
            <a:normAutofit/>
          </a:bodyPr>
          <a:lstStyle/>
          <a:p>
            <a:pPr marL="0" indent="0" eaLnBrk="1" fontAlgn="auto" hangingPunct="1">
              <a:spcAft>
                <a:spcPts val="0"/>
              </a:spcAft>
              <a:buFont typeface="Wingdings" pitchFamily="2" charset="2"/>
              <a:buNone/>
              <a:defRPr/>
            </a:pPr>
            <a:r>
              <a:rPr lang="en-US" sz="4400" dirty="0">
                <a:solidFill>
                  <a:schemeClr val="tx1">
                    <a:lumMod val="75000"/>
                    <a:lumOff val="25000"/>
                  </a:schemeClr>
                </a:solidFill>
                <a:effectLst>
                  <a:outerShdw blurRad="38100" dist="38100" dir="2700000" algn="tl">
                    <a:srgbClr val="000000">
                      <a:alpha val="43137"/>
                    </a:srgbClr>
                  </a:outerShdw>
                </a:effectLst>
              </a:rPr>
              <a:t>It is calculated as follows:</a:t>
            </a:r>
            <a:r>
              <a:rPr lang="en-US" dirty="0">
                <a:solidFill>
                  <a:schemeClr val="tx1">
                    <a:lumMod val="75000"/>
                    <a:lumOff val="25000"/>
                  </a:schemeClr>
                </a:solidFill>
                <a:effectLst>
                  <a:outerShdw blurRad="38100" dist="38100" dir="2700000" algn="tl">
                    <a:srgbClr val="000000">
                      <a:alpha val="43137"/>
                    </a:srgbClr>
                  </a:outerShdw>
                </a:effectLst>
              </a:rPr>
              <a:t> </a:t>
            </a:r>
          </a:p>
          <a:p>
            <a:pPr marL="0" indent="0" eaLnBrk="1" fontAlgn="auto" hangingPunct="1">
              <a:spcAft>
                <a:spcPts val="0"/>
              </a:spcAft>
              <a:buFont typeface="Wingdings" pitchFamily="2" charset="2"/>
              <a:buNone/>
              <a:defRPr/>
            </a:pPr>
            <a:endParaRPr lang="en-US" dirty="0">
              <a:solidFill>
                <a:schemeClr val="tx1">
                  <a:lumMod val="75000"/>
                  <a:lumOff val="25000"/>
                </a:schemeClr>
              </a:solidFill>
            </a:endParaRPr>
          </a:p>
          <a:p>
            <a:pPr marL="0" indent="0" algn="ctr" eaLnBrk="1" fontAlgn="auto" hangingPunct="1">
              <a:spcAft>
                <a:spcPts val="0"/>
              </a:spcAft>
              <a:buFont typeface="Wingdings" pitchFamily="2" charset="2"/>
              <a:buNone/>
              <a:defRPr/>
            </a:pPr>
            <a:r>
              <a:rPr lang="en-US" sz="5400" b="1" i="1" dirty="0">
                <a:solidFill>
                  <a:srgbClr val="CC0000"/>
                </a:solidFill>
                <a:effectLst>
                  <a:outerShdw blurRad="38100" dist="38100" dir="2700000" algn="tl">
                    <a:srgbClr val="000000">
                      <a:alpha val="43137"/>
                    </a:srgbClr>
                  </a:outerShdw>
                </a:effectLst>
              </a:rPr>
              <a:t>= d / (</a:t>
            </a:r>
            <a:r>
              <a:rPr lang="en-US" sz="5400" b="1" i="1" dirty="0" err="1">
                <a:solidFill>
                  <a:srgbClr val="CC0000"/>
                </a:solidFill>
                <a:effectLst>
                  <a:outerShdw blurRad="38100" dist="38100" dir="2700000" algn="tl">
                    <a:srgbClr val="000000">
                      <a:alpha val="43137"/>
                    </a:srgbClr>
                  </a:outerShdw>
                </a:effectLst>
              </a:rPr>
              <a:t>d+b</a:t>
            </a:r>
            <a:r>
              <a:rPr lang="en-US" sz="5400" b="1" i="1" dirty="0">
                <a:solidFill>
                  <a:srgbClr val="CC0000"/>
                </a:solidFill>
                <a:effectLst>
                  <a:outerShdw blurRad="38100" dist="38100" dir="2700000" algn="tl">
                    <a:srgbClr val="000000">
                      <a:alpha val="43137"/>
                    </a:srgbClr>
                  </a:outerShdw>
                </a:effectLst>
              </a:rPr>
              <a:t>)  x 100</a:t>
            </a:r>
          </a:p>
        </p:txBody>
      </p:sp>
    </p:spTree>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9788729-5E01-4DAC-A2A7-F28D7829A760}"/>
              </a:ext>
            </a:extLst>
          </p:cNvPr>
          <p:cNvSpPr>
            <a:spLocks noGrp="1" noChangeArrowheads="1"/>
          </p:cNvSpPr>
          <p:nvPr>
            <p:ph type="title"/>
          </p:nvPr>
        </p:nvSpPr>
        <p:spPr>
          <a:xfrm>
            <a:off x="822325" y="287338"/>
            <a:ext cx="7543800" cy="1054100"/>
          </a:xfrm>
        </p:spPr>
        <p:txBody>
          <a:bodyPr rtlCol="1"/>
          <a:lstStyle/>
          <a:p>
            <a:pPr eaLnBrk="1" fontAlgn="auto" hangingPunct="1">
              <a:spcAft>
                <a:spcPts val="0"/>
              </a:spcAft>
              <a:defRPr/>
            </a:pPr>
            <a:r>
              <a:rPr lang="en-US" sz="3600" b="1" dirty="0">
                <a:solidFill>
                  <a:srgbClr val="CC0000"/>
                </a:solidFill>
                <a:effectLst>
                  <a:outerShdw blurRad="38100" dist="38100" dir="2700000" algn="tl">
                    <a:srgbClr val="000000">
                      <a:alpha val="43137"/>
                    </a:srgbClr>
                  </a:outerShdw>
                </a:effectLst>
              </a:rPr>
              <a:t>Positive predictive value (PV):</a:t>
            </a:r>
          </a:p>
        </p:txBody>
      </p:sp>
      <p:sp>
        <p:nvSpPr>
          <p:cNvPr id="21507" name="Rectangle 3">
            <a:extLst>
              <a:ext uri="{FF2B5EF4-FFF2-40B4-BE49-F238E27FC236}">
                <a16:creationId xmlns:a16="http://schemas.microsoft.com/office/drawing/2014/main" id="{EF50E0DD-F8FB-4E52-A91D-CE2FDCF7A398}"/>
              </a:ext>
            </a:extLst>
          </p:cNvPr>
          <p:cNvSpPr>
            <a:spLocks noGrp="1" noChangeArrowheads="1"/>
          </p:cNvSpPr>
          <p:nvPr>
            <p:ph idx="1"/>
          </p:nvPr>
        </p:nvSpPr>
        <p:spPr>
          <a:xfrm>
            <a:off x="179388" y="1628775"/>
            <a:ext cx="8713787" cy="4968875"/>
          </a:xfrm>
        </p:spPr>
        <p:txBody>
          <a:bodyPr rtlCol="1">
            <a:normAutofit fontScale="85000" lnSpcReduction="20000"/>
          </a:bodyPr>
          <a:lstStyle/>
          <a:p>
            <a:pPr marL="0" indent="0" algn="just" eaLnBrk="1" fontAlgn="auto" hangingPunct="1">
              <a:spcAft>
                <a:spcPts val="0"/>
              </a:spcAft>
              <a:buFont typeface="Wingdings 2"/>
              <a:buChar char=""/>
              <a:defRPr/>
            </a:pPr>
            <a:r>
              <a:rPr lang="en-US" sz="4400" dirty="0">
                <a:solidFill>
                  <a:schemeClr val="tx1">
                    <a:lumMod val="75000"/>
                    <a:lumOff val="25000"/>
                  </a:schemeClr>
                </a:solidFill>
                <a:effectLst>
                  <a:outerShdw blurRad="38100" dist="38100" dir="2700000" algn="tl">
                    <a:srgbClr val="000000">
                      <a:alpha val="43137"/>
                    </a:srgbClr>
                  </a:outerShdw>
                </a:effectLst>
              </a:rPr>
              <a:t>It is the percent of persons with positive test results who actually have the disease of interest.</a:t>
            </a:r>
          </a:p>
          <a:p>
            <a:pPr marL="0" indent="0" algn="just" eaLnBrk="1" fontAlgn="auto" hangingPunct="1">
              <a:spcAft>
                <a:spcPts val="0"/>
              </a:spcAft>
              <a:buFont typeface="Wingdings 2"/>
              <a:buChar char=""/>
              <a:defRPr/>
            </a:pPr>
            <a:r>
              <a:rPr lang="en-US" sz="4400" dirty="0">
                <a:solidFill>
                  <a:schemeClr val="tx1">
                    <a:lumMod val="75000"/>
                    <a:lumOff val="25000"/>
                  </a:schemeClr>
                </a:solidFill>
                <a:effectLst>
                  <a:outerShdw blurRad="38100" dist="38100" dir="2700000" algn="tl">
                    <a:srgbClr val="000000">
                      <a:alpha val="43137"/>
                    </a:srgbClr>
                  </a:outerShdw>
                </a:effectLst>
              </a:rPr>
              <a:t>PV thus allows one to estimate how likely the disease of interest is present if the test is positive. </a:t>
            </a:r>
          </a:p>
          <a:p>
            <a:pPr marL="0" indent="0" algn="just" eaLnBrk="1" fontAlgn="auto" hangingPunct="1">
              <a:spcAft>
                <a:spcPts val="0"/>
              </a:spcAft>
              <a:buFont typeface="Wingdings 2"/>
              <a:buChar char=""/>
              <a:defRPr/>
            </a:pPr>
            <a:r>
              <a:rPr lang="en-US" sz="4400" dirty="0">
                <a:solidFill>
                  <a:schemeClr val="tx1">
                    <a:lumMod val="75000"/>
                    <a:lumOff val="25000"/>
                  </a:schemeClr>
                </a:solidFill>
                <a:effectLst>
                  <a:outerShdw blurRad="38100" dist="38100" dir="2700000" algn="tl">
                    <a:srgbClr val="000000">
                      <a:alpha val="43137"/>
                    </a:srgbClr>
                  </a:outerShdw>
                </a:effectLst>
              </a:rPr>
              <a:t>It refers to the probability of the person having the disease when the test is positive.</a:t>
            </a:r>
            <a:endParaRPr lang="ar-EG" sz="4400" dirty="0">
              <a:solidFill>
                <a:schemeClr val="tx1">
                  <a:lumMod val="75000"/>
                  <a:lumOff val="25000"/>
                </a:schemeClr>
              </a:solidFill>
              <a:effectLst>
                <a:outerShdw blurRad="38100" dist="38100" dir="2700000" algn="tl">
                  <a:srgbClr val="000000">
                    <a:alpha val="43137"/>
                  </a:srgbClr>
                </a:outerShdw>
              </a:effectLst>
            </a:endParaRPr>
          </a:p>
          <a:p>
            <a:pPr marL="0" indent="0" eaLnBrk="1" fontAlgn="auto" hangingPunct="1">
              <a:spcAft>
                <a:spcPts val="0"/>
              </a:spcAft>
              <a:buFont typeface="Wingdings" pitchFamily="2" charset="2"/>
              <a:buNone/>
              <a:defRPr/>
            </a:pPr>
            <a:endParaRPr lang="en-US" dirty="0">
              <a:solidFill>
                <a:schemeClr val="tx1">
                  <a:lumMod val="75000"/>
                  <a:lumOff val="25000"/>
                </a:schemeClr>
              </a:solidFill>
            </a:endParaRPr>
          </a:p>
          <a:p>
            <a:pPr marL="0" indent="0" algn="ctr" eaLnBrk="1" fontAlgn="auto" hangingPunct="1">
              <a:spcAft>
                <a:spcPts val="0"/>
              </a:spcAft>
              <a:buFont typeface="Wingdings" pitchFamily="2" charset="2"/>
              <a:buNone/>
              <a:defRPr/>
            </a:pPr>
            <a:r>
              <a:rPr lang="en-US" sz="6000" b="1" dirty="0">
                <a:solidFill>
                  <a:srgbClr val="CC0000"/>
                </a:solidFill>
                <a:effectLst>
                  <a:outerShdw blurRad="38100" dist="38100" dir="2700000" algn="tl">
                    <a:srgbClr val="000000">
                      <a:alpha val="43137"/>
                    </a:srgbClr>
                  </a:outerShdw>
                </a:effectLst>
              </a:rPr>
              <a:t>= </a:t>
            </a:r>
            <a:r>
              <a:rPr lang="en-US" sz="6000" b="1" i="1" dirty="0">
                <a:solidFill>
                  <a:srgbClr val="CC0000"/>
                </a:solidFill>
                <a:effectLst>
                  <a:outerShdw blurRad="38100" dist="38100" dir="2700000" algn="tl">
                    <a:srgbClr val="000000">
                      <a:alpha val="43137"/>
                    </a:srgbClr>
                  </a:outerShdw>
                </a:effectLst>
              </a:rPr>
              <a:t>a </a:t>
            </a:r>
            <a:r>
              <a:rPr lang="en-US" sz="6000" b="1" dirty="0">
                <a:solidFill>
                  <a:srgbClr val="CC0000"/>
                </a:solidFill>
                <a:effectLst>
                  <a:outerShdw blurRad="38100" dist="38100" dir="2700000" algn="tl">
                    <a:srgbClr val="000000">
                      <a:alpha val="43137"/>
                    </a:srgbClr>
                  </a:outerShdw>
                </a:effectLst>
              </a:rPr>
              <a:t>/ ( </a:t>
            </a:r>
            <a:r>
              <a:rPr lang="en-US" sz="6000" b="1" i="1" dirty="0">
                <a:solidFill>
                  <a:srgbClr val="CC0000"/>
                </a:solidFill>
                <a:effectLst>
                  <a:outerShdw blurRad="38100" dist="38100" dir="2700000" algn="tl">
                    <a:srgbClr val="000000">
                      <a:alpha val="43137"/>
                    </a:srgbClr>
                  </a:outerShdw>
                </a:effectLst>
              </a:rPr>
              <a:t>a </a:t>
            </a:r>
            <a:r>
              <a:rPr lang="en-US" sz="6000" b="1" dirty="0">
                <a:solidFill>
                  <a:srgbClr val="CC0000"/>
                </a:solidFill>
                <a:effectLst>
                  <a:outerShdw blurRad="38100" dist="38100" dir="2700000" algn="tl">
                    <a:srgbClr val="000000">
                      <a:alpha val="43137"/>
                    </a:srgbClr>
                  </a:outerShdw>
                </a:effectLst>
              </a:rPr>
              <a:t>+ </a:t>
            </a:r>
            <a:r>
              <a:rPr lang="en-US" sz="6000" b="1" i="1" dirty="0">
                <a:solidFill>
                  <a:srgbClr val="CC0000"/>
                </a:solidFill>
                <a:effectLst>
                  <a:outerShdw blurRad="38100" dist="38100" dir="2700000" algn="tl">
                    <a:srgbClr val="000000">
                      <a:alpha val="43137"/>
                    </a:srgbClr>
                  </a:outerShdw>
                </a:effectLst>
              </a:rPr>
              <a:t>b) x 100</a:t>
            </a:r>
          </a:p>
        </p:txBody>
      </p:sp>
    </p:spTree>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FD67FEB-A22E-4107-BCD3-F3D5F7CF4636}"/>
              </a:ext>
            </a:extLst>
          </p:cNvPr>
          <p:cNvSpPr>
            <a:spLocks noGrp="1" noChangeArrowheads="1"/>
          </p:cNvSpPr>
          <p:nvPr>
            <p:ph type="title"/>
          </p:nvPr>
        </p:nvSpPr>
        <p:spPr>
          <a:xfrm>
            <a:off x="1042988" y="260350"/>
            <a:ext cx="7543800" cy="936625"/>
          </a:xfrm>
        </p:spPr>
        <p:txBody>
          <a:bodyPr rtlCol="1"/>
          <a:lstStyle/>
          <a:p>
            <a:pPr eaLnBrk="1" fontAlgn="auto" hangingPunct="1">
              <a:spcAft>
                <a:spcPts val="0"/>
              </a:spcAft>
              <a:defRPr/>
            </a:pPr>
            <a:r>
              <a:rPr lang="en-US" sz="3600" b="1" dirty="0">
                <a:solidFill>
                  <a:srgbClr val="CC0000"/>
                </a:solidFill>
                <a:effectLst>
                  <a:outerShdw blurRad="38100" dist="38100" dir="2700000" algn="tl">
                    <a:srgbClr val="000000">
                      <a:alpha val="43137"/>
                    </a:srgbClr>
                  </a:outerShdw>
                </a:effectLst>
              </a:rPr>
              <a:t>Negative predictive value:</a:t>
            </a:r>
          </a:p>
        </p:txBody>
      </p:sp>
      <p:sp>
        <p:nvSpPr>
          <p:cNvPr id="22531" name="Rectangle 3">
            <a:extLst>
              <a:ext uri="{FF2B5EF4-FFF2-40B4-BE49-F238E27FC236}">
                <a16:creationId xmlns:a16="http://schemas.microsoft.com/office/drawing/2014/main" id="{9F5F2078-B75A-4334-BA61-95266714314E}"/>
              </a:ext>
            </a:extLst>
          </p:cNvPr>
          <p:cNvSpPr>
            <a:spLocks noGrp="1" noChangeArrowheads="1"/>
          </p:cNvSpPr>
          <p:nvPr>
            <p:ph idx="1"/>
          </p:nvPr>
        </p:nvSpPr>
        <p:spPr>
          <a:xfrm>
            <a:off x="301625" y="1527175"/>
            <a:ext cx="8504238" cy="4997450"/>
          </a:xfrm>
        </p:spPr>
        <p:txBody>
          <a:bodyPr rtlCol="1">
            <a:normAutofit fontScale="92500" lnSpcReduction="20000"/>
          </a:bodyPr>
          <a:lstStyle/>
          <a:p>
            <a:pPr marL="0" indent="0" algn="just" eaLnBrk="1" fontAlgn="auto" hangingPunct="1">
              <a:spcAft>
                <a:spcPts val="0"/>
              </a:spcAft>
              <a:buFont typeface="Wingdings 2"/>
              <a:buChar char=""/>
              <a:defRPr/>
            </a:pPr>
            <a:r>
              <a:rPr lang="en-US" sz="4000" dirty="0">
                <a:solidFill>
                  <a:schemeClr val="tx1">
                    <a:lumMod val="75000"/>
                    <a:lumOff val="25000"/>
                  </a:schemeClr>
                </a:solidFill>
                <a:effectLst>
                  <a:outerShdw blurRad="38100" dist="38100" dir="2700000" algn="tl">
                    <a:srgbClr val="000000">
                      <a:alpha val="43137"/>
                    </a:srgbClr>
                  </a:outerShdw>
                </a:effectLst>
              </a:rPr>
              <a:t>It is the percent of persons with negative test results who actually don’t have the disease of interest.</a:t>
            </a:r>
          </a:p>
          <a:p>
            <a:pPr marL="0" indent="0" algn="just" eaLnBrk="1" fontAlgn="auto" hangingPunct="1">
              <a:spcAft>
                <a:spcPts val="0"/>
              </a:spcAft>
              <a:buFont typeface="Wingdings 2"/>
              <a:buChar char=""/>
              <a:defRPr/>
            </a:pPr>
            <a:r>
              <a:rPr lang="en-US" sz="4000" dirty="0">
                <a:solidFill>
                  <a:schemeClr val="tx1">
                    <a:lumMod val="75000"/>
                    <a:lumOff val="25000"/>
                  </a:schemeClr>
                </a:solidFill>
                <a:effectLst>
                  <a:outerShdw blurRad="38100" dist="38100" dir="2700000" algn="tl">
                    <a:srgbClr val="000000">
                      <a:alpha val="43137"/>
                    </a:srgbClr>
                  </a:outerShdw>
                </a:effectLst>
              </a:rPr>
              <a:t>PV allows one to estimate how likely the disease is absent if the test is negative.</a:t>
            </a:r>
          </a:p>
          <a:p>
            <a:pPr marL="0" indent="0" algn="just" eaLnBrk="1" fontAlgn="auto" hangingPunct="1">
              <a:spcAft>
                <a:spcPts val="0"/>
              </a:spcAft>
              <a:buFont typeface="Wingdings 2"/>
              <a:buChar char=""/>
              <a:defRPr/>
            </a:pPr>
            <a:r>
              <a:rPr lang="en-US" sz="4000" dirty="0">
                <a:solidFill>
                  <a:schemeClr val="tx1">
                    <a:lumMod val="75000"/>
                    <a:lumOff val="25000"/>
                  </a:schemeClr>
                </a:solidFill>
                <a:effectLst>
                  <a:outerShdw blurRad="38100" dist="38100" dir="2700000" algn="tl">
                    <a:srgbClr val="000000">
                      <a:alpha val="43137"/>
                    </a:srgbClr>
                  </a:outerShdw>
                </a:effectLst>
              </a:rPr>
              <a:t>It refers to the probability of the person not having the disease when the test is negative.</a:t>
            </a:r>
          </a:p>
          <a:p>
            <a:pPr marL="0" indent="0" algn="ctr" eaLnBrk="1" fontAlgn="auto" hangingPunct="1">
              <a:spcAft>
                <a:spcPts val="0"/>
              </a:spcAft>
              <a:buFont typeface="Wingdings" pitchFamily="2" charset="2"/>
              <a:buNone/>
              <a:defRPr/>
            </a:pPr>
            <a:endParaRPr lang="ar-EG" dirty="0">
              <a:solidFill>
                <a:schemeClr val="tx1">
                  <a:lumMod val="75000"/>
                  <a:lumOff val="25000"/>
                </a:schemeClr>
              </a:solidFill>
            </a:endParaRPr>
          </a:p>
          <a:p>
            <a:pPr marL="0" indent="0" algn="ctr" eaLnBrk="1" fontAlgn="auto" hangingPunct="1">
              <a:spcAft>
                <a:spcPts val="0"/>
              </a:spcAft>
              <a:buFont typeface="Wingdings" pitchFamily="2" charset="2"/>
              <a:buNone/>
              <a:defRPr/>
            </a:pPr>
            <a:r>
              <a:rPr lang="en-US" sz="5400" b="1" dirty="0">
                <a:solidFill>
                  <a:srgbClr val="CC0000"/>
                </a:solidFill>
                <a:effectLst>
                  <a:outerShdw blurRad="38100" dist="38100" dir="2700000" algn="tl">
                    <a:srgbClr val="000000">
                      <a:alpha val="43137"/>
                    </a:srgbClr>
                  </a:outerShdw>
                </a:effectLst>
              </a:rPr>
              <a:t>= </a:t>
            </a:r>
            <a:r>
              <a:rPr lang="en-US" sz="5400" b="1" i="1" dirty="0">
                <a:solidFill>
                  <a:srgbClr val="CC0000"/>
                </a:solidFill>
                <a:effectLst>
                  <a:outerShdw blurRad="38100" dist="38100" dir="2700000" algn="tl">
                    <a:srgbClr val="000000">
                      <a:alpha val="43137"/>
                    </a:srgbClr>
                  </a:outerShdw>
                </a:effectLst>
              </a:rPr>
              <a:t>d </a:t>
            </a:r>
            <a:r>
              <a:rPr lang="en-US" sz="5400" b="1" dirty="0">
                <a:solidFill>
                  <a:srgbClr val="CC0000"/>
                </a:solidFill>
                <a:effectLst>
                  <a:outerShdw blurRad="38100" dist="38100" dir="2700000" algn="tl">
                    <a:srgbClr val="000000">
                      <a:alpha val="43137"/>
                    </a:srgbClr>
                  </a:outerShdw>
                </a:effectLst>
              </a:rPr>
              <a:t>/ (</a:t>
            </a:r>
            <a:r>
              <a:rPr lang="en-US" sz="5400" b="1" i="1" dirty="0">
                <a:solidFill>
                  <a:srgbClr val="CC0000"/>
                </a:solidFill>
                <a:effectLst>
                  <a:outerShdw blurRad="38100" dist="38100" dir="2700000" algn="tl">
                    <a:srgbClr val="000000">
                      <a:alpha val="43137"/>
                    </a:srgbClr>
                  </a:outerShdw>
                </a:effectLst>
              </a:rPr>
              <a:t>d+ c) x 100</a:t>
            </a:r>
          </a:p>
        </p:txBody>
      </p:sp>
    </p:spTree>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7BF5969-7A6D-40E9-A2A2-DB5872497669}"/>
              </a:ext>
            </a:extLst>
          </p:cNvPr>
          <p:cNvSpPr>
            <a:spLocks noGrp="1" noChangeArrowheads="1"/>
          </p:cNvSpPr>
          <p:nvPr>
            <p:ph idx="1"/>
          </p:nvPr>
        </p:nvSpPr>
        <p:spPr>
          <a:xfrm>
            <a:off x="457200" y="1412875"/>
            <a:ext cx="8229600" cy="4718050"/>
          </a:xfrm>
        </p:spPr>
        <p:txBody>
          <a:bodyPr rtlCol="1">
            <a:normAutofit/>
          </a:bodyPr>
          <a:lstStyle/>
          <a:p>
            <a:pPr marL="0" indent="0" eaLnBrk="1" fontAlgn="auto" hangingPunct="1">
              <a:spcAft>
                <a:spcPts val="0"/>
              </a:spcAft>
              <a:buFont typeface="Wingdings 2"/>
              <a:buChar char=""/>
              <a:defRPr/>
            </a:pPr>
            <a:r>
              <a:rPr lang="en-US" dirty="0">
                <a:solidFill>
                  <a:schemeClr val="tx1">
                    <a:lumMod val="75000"/>
                    <a:lumOff val="25000"/>
                  </a:schemeClr>
                </a:solidFill>
              </a:rPr>
              <a:t> </a:t>
            </a:r>
            <a:r>
              <a:rPr lang="en-US" sz="4400" b="1" u="sng" dirty="0">
                <a:solidFill>
                  <a:srgbClr val="CC0000"/>
                </a:solidFill>
                <a:effectLst>
                  <a:outerShdw blurRad="38100" dist="38100" dir="2700000" algn="tl">
                    <a:srgbClr val="000000">
                      <a:alpha val="43137"/>
                    </a:srgbClr>
                  </a:outerShdw>
                </a:effectLst>
              </a:rPr>
              <a:t>False - </a:t>
            </a:r>
            <a:r>
              <a:rPr lang="en-US" sz="4400" b="1" u="sng" dirty="0" err="1">
                <a:solidFill>
                  <a:srgbClr val="CC0000"/>
                </a:solidFill>
                <a:effectLst>
                  <a:outerShdw blurRad="38100" dist="38100" dir="2700000" algn="tl">
                    <a:srgbClr val="000000">
                      <a:alpha val="43137"/>
                    </a:srgbClr>
                  </a:outerShdw>
                </a:effectLst>
              </a:rPr>
              <a:t>ve</a:t>
            </a:r>
            <a:r>
              <a:rPr lang="en-US" sz="4400" dirty="0">
                <a:solidFill>
                  <a:srgbClr val="CC0000"/>
                </a:solidFill>
                <a:effectLst>
                  <a:outerShdw blurRad="38100" dist="38100" dir="2700000" algn="tl">
                    <a:srgbClr val="000000">
                      <a:alpha val="43137"/>
                    </a:srgbClr>
                  </a:outerShdw>
                </a:effectLst>
              </a:rPr>
              <a:t> </a:t>
            </a:r>
            <a:r>
              <a:rPr lang="en-US" sz="4400" dirty="0">
                <a:solidFill>
                  <a:schemeClr val="tx1">
                    <a:lumMod val="75000"/>
                    <a:lumOff val="25000"/>
                  </a:schemeClr>
                </a:solidFill>
              </a:rPr>
              <a:t>= </a:t>
            </a:r>
            <a:r>
              <a:rPr lang="en-US" sz="4400" b="1" dirty="0">
                <a:solidFill>
                  <a:srgbClr val="CC0000"/>
                </a:solidFill>
              </a:rPr>
              <a:t>(c / </a:t>
            </a:r>
            <a:r>
              <a:rPr lang="en-US" sz="4400" b="1" dirty="0" err="1">
                <a:solidFill>
                  <a:srgbClr val="CC0000"/>
                </a:solidFill>
              </a:rPr>
              <a:t>a+c</a:t>
            </a:r>
            <a:r>
              <a:rPr lang="en-US" sz="4400" b="1" dirty="0">
                <a:solidFill>
                  <a:srgbClr val="CC0000"/>
                </a:solidFill>
              </a:rPr>
              <a:t>) X 100</a:t>
            </a:r>
          </a:p>
          <a:p>
            <a:pPr marL="0" indent="0" eaLnBrk="1" fontAlgn="auto" hangingPunct="1">
              <a:spcAft>
                <a:spcPts val="0"/>
              </a:spcAft>
              <a:buFont typeface="Wingdings" pitchFamily="2" charset="2"/>
              <a:buNone/>
              <a:defRPr/>
            </a:pPr>
            <a:r>
              <a:rPr lang="en-US" sz="4400" dirty="0">
                <a:solidFill>
                  <a:schemeClr val="tx1">
                    <a:lumMod val="75000"/>
                    <a:lumOff val="25000"/>
                  </a:schemeClr>
                </a:solidFill>
                <a:effectLst>
                  <a:outerShdw blurRad="38100" dist="38100" dir="2700000" algn="tl">
                    <a:srgbClr val="000000">
                      <a:alpha val="43137"/>
                    </a:srgbClr>
                  </a:outerShdw>
                </a:effectLst>
              </a:rPr>
              <a:t>% of persons with the disease who were negative to the test.</a:t>
            </a:r>
          </a:p>
          <a:p>
            <a:pPr marL="0" indent="0" eaLnBrk="1" fontAlgn="auto" hangingPunct="1">
              <a:spcAft>
                <a:spcPts val="0"/>
              </a:spcAft>
              <a:buFont typeface="Wingdings 2"/>
              <a:buChar char=""/>
              <a:defRPr/>
            </a:pPr>
            <a:r>
              <a:rPr lang="en-US" sz="4400" dirty="0">
                <a:solidFill>
                  <a:srgbClr val="CC0000"/>
                </a:solidFill>
                <a:effectLst>
                  <a:outerShdw blurRad="38100" dist="38100" dir="2700000" algn="tl">
                    <a:srgbClr val="000000">
                      <a:alpha val="43137"/>
                    </a:srgbClr>
                  </a:outerShdw>
                </a:effectLst>
              </a:rPr>
              <a:t> </a:t>
            </a:r>
            <a:r>
              <a:rPr lang="en-US" sz="4400" b="1" u="sng" dirty="0">
                <a:solidFill>
                  <a:srgbClr val="CC0000"/>
                </a:solidFill>
                <a:effectLst>
                  <a:outerShdw blurRad="38100" dist="38100" dir="2700000" algn="tl">
                    <a:srgbClr val="000000">
                      <a:alpha val="43137"/>
                    </a:srgbClr>
                  </a:outerShdw>
                </a:effectLst>
              </a:rPr>
              <a:t>False + </a:t>
            </a:r>
            <a:r>
              <a:rPr lang="en-US" sz="4400" b="1" u="sng" dirty="0" err="1">
                <a:solidFill>
                  <a:srgbClr val="CC0000"/>
                </a:solidFill>
                <a:effectLst>
                  <a:outerShdw blurRad="38100" dist="38100" dir="2700000" algn="tl">
                    <a:srgbClr val="000000">
                      <a:alpha val="43137"/>
                    </a:srgbClr>
                  </a:outerShdw>
                </a:effectLst>
              </a:rPr>
              <a:t>ve</a:t>
            </a:r>
            <a:r>
              <a:rPr lang="en-US" sz="4400" dirty="0">
                <a:solidFill>
                  <a:srgbClr val="CC0000"/>
                </a:solidFill>
                <a:effectLst>
                  <a:outerShdw blurRad="38100" dist="38100" dir="2700000" algn="tl">
                    <a:srgbClr val="000000">
                      <a:alpha val="43137"/>
                    </a:srgbClr>
                  </a:outerShdw>
                </a:effectLst>
              </a:rPr>
              <a:t> </a:t>
            </a:r>
            <a:r>
              <a:rPr lang="en-US" sz="4400" dirty="0">
                <a:solidFill>
                  <a:schemeClr val="tx1">
                    <a:lumMod val="75000"/>
                    <a:lumOff val="25000"/>
                  </a:schemeClr>
                </a:solidFill>
              </a:rPr>
              <a:t>= </a:t>
            </a:r>
            <a:r>
              <a:rPr lang="en-US" sz="4400" b="1" dirty="0">
                <a:solidFill>
                  <a:srgbClr val="CC0000"/>
                </a:solidFill>
                <a:effectLst>
                  <a:outerShdw blurRad="38100" dist="38100" dir="2700000" algn="tl">
                    <a:srgbClr val="000000">
                      <a:alpha val="43137"/>
                    </a:srgbClr>
                  </a:outerShdw>
                </a:effectLst>
              </a:rPr>
              <a:t>(b / </a:t>
            </a:r>
            <a:r>
              <a:rPr lang="en-US" sz="4400" b="1" dirty="0" err="1">
                <a:solidFill>
                  <a:srgbClr val="CC0000"/>
                </a:solidFill>
                <a:effectLst>
                  <a:outerShdw blurRad="38100" dist="38100" dir="2700000" algn="tl">
                    <a:srgbClr val="000000">
                      <a:alpha val="43137"/>
                    </a:srgbClr>
                  </a:outerShdw>
                </a:effectLst>
              </a:rPr>
              <a:t>b+d</a:t>
            </a:r>
            <a:r>
              <a:rPr lang="en-US" sz="4400" b="1" dirty="0">
                <a:solidFill>
                  <a:srgbClr val="CC0000"/>
                </a:solidFill>
                <a:effectLst>
                  <a:outerShdw blurRad="38100" dist="38100" dir="2700000" algn="tl">
                    <a:srgbClr val="000000">
                      <a:alpha val="43137"/>
                    </a:srgbClr>
                  </a:outerShdw>
                </a:effectLst>
              </a:rPr>
              <a:t>) X 100</a:t>
            </a:r>
          </a:p>
          <a:p>
            <a:pPr marL="0" indent="0" eaLnBrk="1" fontAlgn="auto" hangingPunct="1">
              <a:spcAft>
                <a:spcPts val="0"/>
              </a:spcAft>
              <a:buFont typeface="Wingdings" pitchFamily="2" charset="2"/>
              <a:buNone/>
              <a:defRPr/>
            </a:pPr>
            <a:r>
              <a:rPr lang="en-US" sz="4400" dirty="0">
                <a:solidFill>
                  <a:schemeClr val="tx1">
                    <a:lumMod val="75000"/>
                    <a:lumOff val="25000"/>
                  </a:schemeClr>
                </a:solidFill>
                <a:effectLst>
                  <a:outerShdw blurRad="38100" dist="38100" dir="2700000" algn="tl">
                    <a:srgbClr val="000000">
                      <a:alpha val="43137"/>
                    </a:srgbClr>
                  </a:outerShdw>
                </a:effectLst>
              </a:rPr>
              <a:t>% of persons without the disease who were positive to the test.</a:t>
            </a:r>
          </a:p>
        </p:txBody>
      </p:sp>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4D67-6794-45F7-A901-162B6E39D118}"/>
              </a:ext>
            </a:extLst>
          </p:cNvPr>
          <p:cNvSpPr>
            <a:spLocks noGrp="1"/>
          </p:cNvSpPr>
          <p:nvPr>
            <p:ph type="title"/>
          </p:nvPr>
        </p:nvSpPr>
        <p:spPr/>
        <p:txBody>
          <a:bodyPr rtlCol="1"/>
          <a:lstStyle/>
          <a:p>
            <a:pPr eaLnBrk="1" fontAlgn="auto" hangingPunct="1">
              <a:spcAft>
                <a:spcPts val="0"/>
              </a:spcAft>
              <a:defRPr/>
            </a:pPr>
            <a:r>
              <a:rPr lang="en-US" dirty="0">
                <a:solidFill>
                  <a:srgbClr val="CC0000"/>
                </a:solidFill>
                <a:effectLst>
                  <a:outerShdw blurRad="38100" dist="38100" dir="2700000" algn="tl">
                    <a:srgbClr val="000000">
                      <a:alpha val="43137"/>
                    </a:srgbClr>
                  </a:outerShdw>
                </a:effectLst>
              </a:rPr>
              <a:t>Prevalence of the disease =</a:t>
            </a:r>
            <a:endParaRPr lang="ar-EG"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AF578A4-6198-468D-9EA0-4B4A749717A5}"/>
              </a:ext>
            </a:extLst>
          </p:cNvPr>
          <p:cNvSpPr>
            <a:spLocks noGrp="1"/>
          </p:cNvSpPr>
          <p:nvPr>
            <p:ph idx="1"/>
          </p:nvPr>
        </p:nvSpPr>
        <p:spPr/>
        <p:txBody>
          <a:bodyPr rtlCol="1">
            <a:normAutofit/>
          </a:bodyPr>
          <a:lstStyle/>
          <a:p>
            <a:pPr marL="274320" indent="-274320" eaLnBrk="1" fontAlgn="auto" hangingPunct="1">
              <a:spcAft>
                <a:spcPts val="0"/>
              </a:spcAft>
              <a:buFont typeface="Wingdings 2"/>
              <a:buNone/>
              <a:defRPr/>
            </a:pPr>
            <a:r>
              <a:rPr lang="en-US" sz="3600" dirty="0">
                <a:solidFill>
                  <a:schemeClr val="tx1">
                    <a:lumMod val="75000"/>
                    <a:lumOff val="25000"/>
                  </a:schemeClr>
                </a:solidFill>
                <a:effectLst>
                  <a:outerShdw blurRad="38100" dist="38100" dir="2700000" algn="tl">
                    <a:srgbClr val="000000">
                      <a:alpha val="43137"/>
                    </a:srgbClr>
                  </a:outerShdw>
                </a:effectLst>
              </a:rPr>
              <a:t>Prevalence =</a:t>
            </a:r>
          </a:p>
          <a:p>
            <a:pPr marL="274320" indent="-274320" algn="ctr" eaLnBrk="1" fontAlgn="auto" hangingPunct="1">
              <a:spcAft>
                <a:spcPts val="0"/>
              </a:spcAft>
              <a:buFont typeface="Wingdings 2"/>
              <a:buNone/>
              <a:defRPr/>
            </a:pPr>
            <a:r>
              <a:rPr lang="en-US" sz="4400" b="1" i="1" dirty="0">
                <a:solidFill>
                  <a:srgbClr val="CC0000"/>
                </a:solidFill>
                <a:effectLst>
                  <a:outerShdw blurRad="38100" dist="38100" dir="2700000" algn="tl">
                    <a:srgbClr val="000000">
                      <a:alpha val="43137"/>
                    </a:srgbClr>
                  </a:outerShdw>
                </a:effectLst>
              </a:rPr>
              <a:t>= a + c /</a:t>
            </a:r>
            <a:r>
              <a:rPr lang="en-US" sz="4400" b="1" i="1" dirty="0" err="1">
                <a:solidFill>
                  <a:srgbClr val="CC0000"/>
                </a:solidFill>
                <a:effectLst>
                  <a:outerShdw blurRad="38100" dist="38100" dir="2700000" algn="tl">
                    <a:srgbClr val="000000">
                      <a:alpha val="43137"/>
                    </a:srgbClr>
                  </a:outerShdw>
                </a:effectLst>
              </a:rPr>
              <a:t>a+b+c+d</a:t>
            </a:r>
            <a:r>
              <a:rPr lang="en-US" sz="4400" b="1" i="1" dirty="0">
                <a:solidFill>
                  <a:srgbClr val="CC0000"/>
                </a:solidFill>
                <a:effectLst>
                  <a:outerShdw blurRad="38100" dist="38100" dir="2700000" algn="tl">
                    <a:srgbClr val="000000">
                      <a:alpha val="43137"/>
                    </a:srgbClr>
                  </a:outerShdw>
                </a:effectLst>
              </a:rPr>
              <a:t> x 100</a:t>
            </a:r>
          </a:p>
          <a:p>
            <a:pPr marL="274320" indent="-274320" eaLnBrk="1" fontAlgn="auto" hangingPunct="1">
              <a:spcAft>
                <a:spcPts val="0"/>
              </a:spcAft>
              <a:buFont typeface="Wingdings 2"/>
              <a:buNone/>
              <a:defRPr/>
            </a:pPr>
            <a:endParaRPr lang="ar-EG" dirty="0">
              <a:solidFill>
                <a:schemeClr val="tx1">
                  <a:lumMod val="75000"/>
                  <a:lumOff val="25000"/>
                </a:schemeClr>
              </a:solidFill>
            </a:endParaRPr>
          </a:p>
        </p:txBody>
      </p:sp>
    </p:spTree>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32BAC9E-62A1-4274-BB14-C192D365E2F1}"/>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Arial" panose="020B0604020202020204" pitchFamily="34" charset="0"/>
              </a:rPr>
              <a:t>Properties of screening tests</a:t>
            </a:r>
          </a:p>
        </p:txBody>
      </p:sp>
      <p:sp>
        <p:nvSpPr>
          <p:cNvPr id="53251" name="Content Placeholder 2">
            <a:extLst>
              <a:ext uri="{FF2B5EF4-FFF2-40B4-BE49-F238E27FC236}">
                <a16:creationId xmlns:a16="http://schemas.microsoft.com/office/drawing/2014/main" id="{EA918B78-1ECD-4327-A967-DFDE2AB7E7A7}"/>
              </a:ext>
            </a:extLst>
          </p:cNvPr>
          <p:cNvSpPr>
            <a:spLocks noGrp="1"/>
          </p:cNvSpPr>
          <p:nvPr>
            <p:ph idx="1"/>
          </p:nvPr>
        </p:nvSpPr>
        <p:spPr/>
        <p:txBody>
          <a:bodyPr/>
          <a:lstStyle/>
          <a:p>
            <a:pPr eaLnBrk="1" hangingPunct="1"/>
            <a:r>
              <a:rPr lang="en-US" altLang="en-US" sz="3600">
                <a:cs typeface="Arial" panose="020B0604020202020204" pitchFamily="34" charset="0"/>
              </a:rPr>
              <a:t>Screening tests must be applied to </a:t>
            </a:r>
            <a:r>
              <a:rPr lang="en-US" altLang="en-US" sz="3600" b="1">
                <a:solidFill>
                  <a:srgbClr val="FF0000"/>
                </a:solidFill>
                <a:cs typeface="Arial" panose="020B0604020202020204" pitchFamily="34" charset="0"/>
              </a:rPr>
              <a:t>large numbers of healthy individuals</a:t>
            </a:r>
            <a:r>
              <a:rPr lang="en-US" altLang="en-US" sz="3600">
                <a:cs typeface="Arial" panose="020B0604020202020204" pitchFamily="34" charset="0"/>
              </a:rPr>
              <a:t>, most of whom will be identified as screen negative. </a:t>
            </a:r>
          </a:p>
          <a:p>
            <a:pPr eaLnBrk="1" hangingPunct="1"/>
            <a:r>
              <a:rPr lang="en-US" altLang="en-US" sz="3600">
                <a:cs typeface="Arial" panose="020B0604020202020204" pitchFamily="34" charset="0"/>
              </a:rPr>
              <a:t>This means that screening tests must be evaluated in </a:t>
            </a:r>
            <a:r>
              <a:rPr lang="en-US" altLang="en-US" sz="3600" b="1">
                <a:solidFill>
                  <a:srgbClr val="002060"/>
                </a:solidFill>
                <a:cs typeface="Arial" panose="020B0604020202020204" pitchFamily="34" charset="0"/>
              </a:rPr>
              <a:t>low-prevalence settings</a:t>
            </a:r>
            <a:r>
              <a:rPr lang="en-US" altLang="en-US" sz="3600">
                <a:cs typeface="Arial" panose="020B0604020202020204" pitchFamily="34" charset="0"/>
              </a:rPr>
              <a:t> and not just in the high-prevalence settings, like hospitals.</a:t>
            </a:r>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1CD6D57B-FDD4-4268-A805-A261B2F7C0EE}"/>
              </a:ext>
            </a:extLst>
          </p:cNvPr>
          <p:cNvSpPr>
            <a:spLocks noGrp="1"/>
          </p:cNvSpPr>
          <p:nvPr>
            <p:ph type="title"/>
          </p:nvPr>
        </p:nvSpPr>
        <p:spPr/>
        <p:txBody>
          <a:bodyPr/>
          <a:lstStyle/>
          <a:p>
            <a:pPr eaLnBrk="1" fontAlgn="auto" hangingPunct="1">
              <a:spcAft>
                <a:spcPts val="0"/>
              </a:spcAft>
              <a:defRPr/>
            </a:pPr>
            <a:r>
              <a:rPr lang="en-US" b="1" dirty="0">
                <a:solidFill>
                  <a:schemeClr val="tx1">
                    <a:lumMod val="75000"/>
                    <a:lumOff val="25000"/>
                  </a:schemeClr>
                </a:solidFill>
                <a:cs typeface="Arial" pitchFamily="34" charset="0"/>
              </a:rPr>
              <a:t>Properties of screening tests</a:t>
            </a:r>
            <a:r>
              <a:rPr lang="en-US" dirty="0">
                <a:solidFill>
                  <a:srgbClr val="CC0000"/>
                </a:solidFill>
                <a:effectLst>
                  <a:outerShdw blurRad="38100" dist="38100" dir="2700000" algn="tl">
                    <a:srgbClr val="000000">
                      <a:alpha val="43137"/>
                    </a:srgbClr>
                  </a:outerShdw>
                </a:effectLst>
              </a:rPr>
              <a:t> </a:t>
            </a:r>
            <a:endParaRPr lang="en-US" dirty="0">
              <a:solidFill>
                <a:schemeClr val="tx1">
                  <a:lumMod val="75000"/>
                  <a:lumOff val="25000"/>
                </a:schemeClr>
              </a:solidFill>
              <a:cs typeface="Times New Roman" pitchFamily="18" charset="0"/>
            </a:endParaRPr>
          </a:p>
        </p:txBody>
      </p:sp>
      <p:sp>
        <p:nvSpPr>
          <p:cNvPr id="54275" name="Content Placeholder 2">
            <a:extLst>
              <a:ext uri="{FF2B5EF4-FFF2-40B4-BE49-F238E27FC236}">
                <a16:creationId xmlns:a16="http://schemas.microsoft.com/office/drawing/2014/main" id="{F0B1325A-2BB5-4E04-A9C8-C4450450443E}"/>
              </a:ext>
            </a:extLst>
          </p:cNvPr>
          <p:cNvSpPr>
            <a:spLocks noGrp="1"/>
          </p:cNvSpPr>
          <p:nvPr>
            <p:ph idx="1"/>
          </p:nvPr>
        </p:nvSpPr>
        <p:spPr/>
        <p:txBody>
          <a:bodyPr/>
          <a:lstStyle/>
          <a:p>
            <a:pPr eaLnBrk="1" hangingPunct="1"/>
            <a:r>
              <a:rPr lang="en-US" altLang="en-US" sz="2800">
                <a:cs typeface="Arial" panose="020B0604020202020204" pitchFamily="34" charset="0"/>
              </a:rPr>
              <a:t>The positive predictive value is determined by the relative proportions of true positives and false positives and, with sensitivity and specificity remaining constant, the positive predictive value depends on the </a:t>
            </a:r>
            <a:r>
              <a:rPr lang="en-US" altLang="en-US" sz="2800" b="1">
                <a:solidFill>
                  <a:srgbClr val="C00000"/>
                </a:solidFill>
                <a:cs typeface="Arial" panose="020B0604020202020204" pitchFamily="34" charset="0"/>
              </a:rPr>
              <a:t>prevalence</a:t>
            </a:r>
            <a:r>
              <a:rPr lang="en-US" altLang="en-US" sz="2800">
                <a:cs typeface="Arial" panose="020B0604020202020204" pitchFamily="34" charset="0"/>
              </a:rPr>
              <a:t> of the condition of interest.</a:t>
            </a:r>
          </a:p>
        </p:txBody>
      </p:sp>
    </p:spTree>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08D6E52C-A6FF-4E2F-8F41-FAD0857A2B03}"/>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Arial" panose="020B0604020202020204" pitchFamily="34" charset="0"/>
              </a:rPr>
              <a:t>Properties of screening tests</a:t>
            </a:r>
            <a:endParaRPr lang="en-US" altLang="en-US">
              <a:solidFill>
                <a:schemeClr val="tx1">
                  <a:lumMod val="75000"/>
                  <a:lumOff val="25000"/>
                </a:schemeClr>
              </a:solidFill>
              <a:cs typeface="Times New Roman" panose="02020603050405020304" pitchFamily="18" charset="0"/>
            </a:endParaRPr>
          </a:p>
        </p:txBody>
      </p:sp>
      <p:sp>
        <p:nvSpPr>
          <p:cNvPr id="55299" name="Content Placeholder 2">
            <a:extLst>
              <a:ext uri="{FF2B5EF4-FFF2-40B4-BE49-F238E27FC236}">
                <a16:creationId xmlns:a16="http://schemas.microsoft.com/office/drawing/2014/main" id="{A4B48946-CCFC-41EB-B6A5-37568C4C4817}"/>
              </a:ext>
            </a:extLst>
          </p:cNvPr>
          <p:cNvSpPr>
            <a:spLocks noGrp="1"/>
          </p:cNvSpPr>
          <p:nvPr>
            <p:ph idx="1"/>
          </p:nvPr>
        </p:nvSpPr>
        <p:spPr/>
        <p:txBody>
          <a:bodyPr/>
          <a:lstStyle/>
          <a:p>
            <a:pPr eaLnBrk="1" hangingPunct="1"/>
            <a:r>
              <a:rPr lang="en-US" altLang="en-US" sz="2400">
                <a:cs typeface="Arial" panose="020B0604020202020204" pitchFamily="34" charset="0"/>
              </a:rPr>
              <a:t>When the condition is common, true positives will be frequent but if the condition is rare</a:t>
            </a:r>
            <a:r>
              <a:rPr lang="en-US" altLang="en-US" sz="2400">
                <a:solidFill>
                  <a:srgbClr val="FF0000"/>
                </a:solidFill>
                <a:cs typeface="Arial" panose="020B0604020202020204" pitchFamily="34" charset="0"/>
              </a:rPr>
              <a:t>, true positives will be infrequent</a:t>
            </a:r>
            <a:r>
              <a:rPr lang="en-US" altLang="en-US" sz="2400">
                <a:cs typeface="Arial" panose="020B0604020202020204" pitchFamily="34" charset="0"/>
              </a:rPr>
              <a:t>. </a:t>
            </a:r>
          </a:p>
          <a:p>
            <a:pPr eaLnBrk="1" hangingPunct="1"/>
            <a:r>
              <a:rPr lang="en-US" altLang="en-US" sz="2400">
                <a:cs typeface="Arial" panose="020B0604020202020204" pitchFamily="34" charset="0"/>
              </a:rPr>
              <a:t>Conditions that are sought by screening programmes commonly have a prevalence lower than </a:t>
            </a:r>
            <a:r>
              <a:rPr lang="en-US" altLang="en-US" sz="2400">
                <a:solidFill>
                  <a:srgbClr val="FF0000"/>
                </a:solidFill>
                <a:cs typeface="Arial" panose="020B0604020202020204" pitchFamily="34" charset="0"/>
              </a:rPr>
              <a:t>1 per c</a:t>
            </a:r>
            <a:r>
              <a:rPr lang="en-US" altLang="en-US" sz="2400">
                <a:cs typeface="Arial" panose="020B0604020202020204" pitchFamily="34" charset="0"/>
              </a:rPr>
              <a:t>ent, consequently the </a:t>
            </a:r>
            <a:r>
              <a:rPr lang="en-US" altLang="en-US" sz="2400" b="1">
                <a:solidFill>
                  <a:srgbClr val="0000CC"/>
                </a:solidFill>
                <a:cs typeface="Arial" panose="020B0604020202020204" pitchFamily="34" charset="0"/>
              </a:rPr>
              <a:t>positive predictive </a:t>
            </a:r>
            <a:r>
              <a:rPr lang="en-US" altLang="en-US" sz="2400">
                <a:cs typeface="Arial" panose="020B0604020202020204" pitchFamily="34" charset="0"/>
              </a:rPr>
              <a:t>value of a screening test will be </a:t>
            </a:r>
            <a:r>
              <a:rPr lang="en-US" altLang="en-US" sz="2400" b="1">
                <a:solidFill>
                  <a:srgbClr val="FF0000"/>
                </a:solidFill>
                <a:cs typeface="Arial" panose="020B0604020202020204" pitchFamily="34" charset="0"/>
              </a:rPr>
              <a:t>low</a:t>
            </a:r>
            <a:r>
              <a:rPr lang="en-US" altLang="en-US" sz="2400">
                <a:cs typeface="Arial" panose="020B0604020202020204" pitchFamily="34" charset="0"/>
              </a:rPr>
              <a:t> unless both sensitivity and specificity are extremely high.</a:t>
            </a:r>
          </a:p>
          <a:p>
            <a:pPr eaLnBrk="1" hangingPunct="1"/>
            <a:endParaRPr lang="en-US" altLang="en-US">
              <a:cs typeface="Arial" panose="020B0604020202020204" pitchFamily="34" charset="0"/>
            </a:endParaRPr>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C558A4F5-954A-4B68-AA55-93425AC4A0A3}"/>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Arial" panose="020B0604020202020204" pitchFamily="34" charset="0"/>
              </a:rPr>
              <a:t>Properties of screening tests</a:t>
            </a:r>
            <a:endParaRPr lang="en-US" altLang="en-US">
              <a:solidFill>
                <a:schemeClr val="tx1">
                  <a:lumMod val="75000"/>
                  <a:lumOff val="25000"/>
                </a:schemeClr>
              </a:solidFill>
              <a:cs typeface="Times New Roman" panose="02020603050405020304" pitchFamily="18" charset="0"/>
            </a:endParaRPr>
          </a:p>
        </p:txBody>
      </p:sp>
      <p:sp>
        <p:nvSpPr>
          <p:cNvPr id="49155" name="Content Placeholder 2">
            <a:extLst>
              <a:ext uri="{FF2B5EF4-FFF2-40B4-BE49-F238E27FC236}">
                <a16:creationId xmlns:a16="http://schemas.microsoft.com/office/drawing/2014/main" id="{AF2C312F-25CE-4B99-9313-F239A064E696}"/>
              </a:ext>
            </a:extLst>
          </p:cNvPr>
          <p:cNvSpPr>
            <a:spLocks noGrp="1"/>
          </p:cNvSpPr>
          <p:nvPr>
            <p:ph idx="1"/>
          </p:nvPr>
        </p:nvSpPr>
        <p:spPr/>
        <p:txBody>
          <a:bodyPr rtlCol="0">
            <a:normAutofit lnSpcReduction="10000"/>
          </a:bodyPr>
          <a:lstStyle/>
          <a:p>
            <a:pPr marL="91440" indent="-91440" eaLnBrk="1" fontAlgn="auto" hangingPunct="1">
              <a:defRPr/>
            </a:pPr>
            <a:r>
              <a:rPr lang="en-US" altLang="en-US" sz="3600">
                <a:solidFill>
                  <a:schemeClr val="tx1">
                    <a:lumMod val="75000"/>
                    <a:lumOff val="25000"/>
                  </a:schemeClr>
                </a:solidFill>
                <a:cs typeface="Arial" panose="020B0604020202020204" pitchFamily="34" charset="0"/>
              </a:rPr>
              <a:t>In practical terms, this means that </a:t>
            </a:r>
            <a:r>
              <a:rPr lang="en-US" altLang="en-US" sz="3600" b="1">
                <a:solidFill>
                  <a:srgbClr val="C00000"/>
                </a:solidFill>
                <a:cs typeface="Arial" panose="020B0604020202020204" pitchFamily="34" charset="0"/>
              </a:rPr>
              <a:t>false positive results may outnumber true positive results</a:t>
            </a:r>
            <a:r>
              <a:rPr lang="en-US" altLang="en-US" sz="3600">
                <a:solidFill>
                  <a:schemeClr val="tx1">
                    <a:lumMod val="75000"/>
                    <a:lumOff val="25000"/>
                  </a:schemeClr>
                </a:solidFill>
                <a:cs typeface="Arial" panose="020B0604020202020204" pitchFamily="34" charset="0"/>
              </a:rPr>
              <a:t>, and the impact of screening on those </a:t>
            </a:r>
            <a:r>
              <a:rPr lang="en-US" altLang="en-US" sz="3600" b="1">
                <a:solidFill>
                  <a:srgbClr val="FF3300"/>
                </a:solidFill>
                <a:cs typeface="Arial" panose="020B0604020202020204" pitchFamily="34" charset="0"/>
              </a:rPr>
              <a:t>who do not have the condition of interest is an important concern</a:t>
            </a:r>
            <a:r>
              <a:rPr lang="en-US" altLang="en-US" sz="3600">
                <a:solidFill>
                  <a:schemeClr val="tx1">
                    <a:lumMod val="75000"/>
                    <a:lumOff val="25000"/>
                  </a:schemeClr>
                </a:solidFill>
                <a:cs typeface="Arial" panose="020B0604020202020204" pitchFamily="34" charset="0"/>
              </a:rPr>
              <a:t>, as has been the case in the debates concerning breast cancer screening.</a:t>
            </a:r>
          </a:p>
          <a:p>
            <a:pPr marL="91440" indent="-91440" eaLnBrk="1" fontAlgn="auto" hangingPunct="1">
              <a:defRPr/>
            </a:pPr>
            <a:endParaRPr lang="en-US" altLang="en-US">
              <a:solidFill>
                <a:schemeClr val="tx1">
                  <a:lumMod val="75000"/>
                  <a:lumOff val="25000"/>
                </a:schemeClr>
              </a:solidFill>
              <a:cs typeface="Arial" panose="020B0604020202020204" pitchFamily="34" charset="0"/>
            </a:endParaRPr>
          </a:p>
        </p:txBody>
      </p:sp>
    </p:spTree>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a:extLst>
              <a:ext uri="{FF2B5EF4-FFF2-40B4-BE49-F238E27FC236}">
                <a16:creationId xmlns:a16="http://schemas.microsoft.com/office/drawing/2014/main" id="{6A05E659-EE69-48BA-9A5B-A7C5642285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063" y="1214438"/>
            <a:ext cx="8161337"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678306C-B4AB-4DF2-BD06-824CD9938F6C}"/>
              </a:ext>
            </a:extLst>
          </p:cNvPr>
          <p:cNvSpPr>
            <a:spLocks noGrp="1"/>
          </p:cNvSpPr>
          <p:nvPr>
            <p:ph type="title"/>
          </p:nvPr>
        </p:nvSpPr>
        <p:spPr/>
        <p:txBody>
          <a:bodyPr/>
          <a:lstStyle/>
          <a:p>
            <a:pPr eaLnBrk="1" fontAlgn="auto" hangingPunct="1">
              <a:spcAft>
                <a:spcPts val="0"/>
              </a:spcAft>
              <a:defRPr/>
            </a:pPr>
            <a:r>
              <a:rPr lang="en-US" altLang="en-US" sz="5400" b="1" dirty="0">
                <a:solidFill>
                  <a:schemeClr val="tx1">
                    <a:lumMod val="75000"/>
                    <a:lumOff val="25000"/>
                  </a:schemeClr>
                </a:solidFill>
                <a:cs typeface="Times New Roman" panose="02020603050405020304" pitchFamily="18" charset="0"/>
              </a:rPr>
              <a:t>Screening</a:t>
            </a:r>
            <a:endParaRPr lang="ar-SA" altLang="en-US" sz="5400" b="1" dirty="0">
              <a:solidFill>
                <a:schemeClr val="tx1">
                  <a:lumMod val="75000"/>
                  <a:lumOff val="25000"/>
                </a:schemeClr>
              </a:solidFill>
            </a:endParaRPr>
          </a:p>
        </p:txBody>
      </p:sp>
      <p:sp>
        <p:nvSpPr>
          <p:cNvPr id="12291" name="Content Placeholder 2">
            <a:extLst>
              <a:ext uri="{FF2B5EF4-FFF2-40B4-BE49-F238E27FC236}">
                <a16:creationId xmlns:a16="http://schemas.microsoft.com/office/drawing/2014/main" id="{3D25C748-05B9-4643-BCD4-15C451501FC4}"/>
              </a:ext>
            </a:extLst>
          </p:cNvPr>
          <p:cNvSpPr>
            <a:spLocks noGrp="1"/>
          </p:cNvSpPr>
          <p:nvPr>
            <p:ph idx="1"/>
          </p:nvPr>
        </p:nvSpPr>
        <p:spPr/>
        <p:txBody>
          <a:bodyPr/>
          <a:lstStyle/>
          <a:p>
            <a:pPr eaLnBrk="1" hangingPunct="1"/>
            <a:r>
              <a:rPr lang="en-US" altLang="en-US" sz="2800">
                <a:cs typeface="Arial" panose="020B0604020202020204" pitchFamily="34" charset="0"/>
              </a:rPr>
              <a:t>The concept of screening</a:t>
            </a:r>
            <a:r>
              <a:rPr lang="en-US" altLang="en-US" sz="2800" b="1">
                <a:solidFill>
                  <a:srgbClr val="FF0000"/>
                </a:solidFill>
                <a:cs typeface="Arial" panose="020B0604020202020204" pitchFamily="34" charset="0"/>
              </a:rPr>
              <a:t>, with the active identification of a disease or pre-disease condition in individuals who presume themselves to be healthy </a:t>
            </a:r>
            <a:r>
              <a:rPr lang="en-US" altLang="en-US" sz="2800">
                <a:cs typeface="Arial" panose="020B0604020202020204" pitchFamily="34" charset="0"/>
              </a:rPr>
              <a:t>but may benefit from early treatment, sounds easy and attractive. </a:t>
            </a:r>
          </a:p>
          <a:p>
            <a:pPr eaLnBrk="1" hangingPunct="1"/>
            <a:r>
              <a:rPr lang="en-US" altLang="en-US" sz="2800" b="1">
                <a:cs typeface="Arial" panose="020B0604020202020204" pitchFamily="34" charset="0"/>
              </a:rPr>
              <a:t>The presumption is that if this is done, the clinical course of the disease will be altered and </a:t>
            </a:r>
            <a:r>
              <a:rPr lang="en-US" altLang="en-US" sz="2800" b="1">
                <a:solidFill>
                  <a:srgbClr val="FF0000"/>
                </a:solidFill>
                <a:cs typeface="Arial" panose="020B0604020202020204" pitchFamily="34" charset="0"/>
              </a:rPr>
              <a:t>prognosis</a:t>
            </a:r>
            <a:r>
              <a:rPr lang="en-US" altLang="en-US" sz="2800" b="1">
                <a:cs typeface="Arial" panose="020B0604020202020204" pitchFamily="34" charset="0"/>
              </a:rPr>
              <a:t> improved.</a:t>
            </a:r>
          </a:p>
        </p:txBody>
      </p:sp>
    </p:spTree>
  </p:cSld>
  <p:clrMapOvr>
    <a:masterClrMapping/>
  </p:clrMapOvr>
  <p:transition>
    <p:wipe di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1570D-D642-4C9B-AC34-78D93B2F82BD}"/>
              </a:ext>
            </a:extLst>
          </p:cNvPr>
          <p:cNvSpPr>
            <a:spLocks noGrp="1"/>
          </p:cNvSpPr>
          <p:nvPr>
            <p:ph type="title"/>
          </p:nvPr>
        </p:nvSpPr>
        <p:spPr/>
        <p:txBody>
          <a:bodyPr rtlCol="1"/>
          <a:lstStyle/>
          <a:p>
            <a:pPr eaLnBrk="1" fontAlgn="auto" hangingPunct="1">
              <a:spcAft>
                <a:spcPts val="0"/>
              </a:spcAft>
              <a:defRPr/>
            </a:pPr>
            <a:r>
              <a:rPr lang="en-US" b="1" dirty="0">
                <a:solidFill>
                  <a:schemeClr val="tx1">
                    <a:lumMod val="75000"/>
                    <a:lumOff val="25000"/>
                  </a:schemeClr>
                </a:solidFill>
                <a:cs typeface="Arial" pitchFamily="34" charset="0"/>
              </a:rPr>
              <a:t>Properties of screening tests</a:t>
            </a:r>
            <a:r>
              <a:rPr lang="en-US" dirty="0">
                <a:solidFill>
                  <a:srgbClr val="CC0000"/>
                </a:solidFill>
                <a:effectLst>
                  <a:outerShdw blurRad="38100" dist="38100" dir="2700000" algn="tl">
                    <a:srgbClr val="000000">
                      <a:alpha val="43137"/>
                    </a:srgbClr>
                  </a:outerShdw>
                </a:effectLst>
              </a:rPr>
              <a:t> </a:t>
            </a:r>
            <a:endParaRPr lang="ar-EG"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9FCCD31-5B3C-4015-AAE3-62664F022575}"/>
              </a:ext>
            </a:extLst>
          </p:cNvPr>
          <p:cNvSpPr>
            <a:spLocks noGrp="1"/>
          </p:cNvSpPr>
          <p:nvPr>
            <p:ph idx="1"/>
          </p:nvPr>
        </p:nvSpPr>
        <p:spPr/>
        <p:txBody>
          <a:bodyPr rtlCol="1">
            <a:normAutofit fontScale="85000" lnSpcReduction="20000"/>
          </a:bodyPr>
          <a:lstStyle/>
          <a:p>
            <a:pPr marL="91440" indent="-91440" eaLnBrk="1" fontAlgn="auto" hangingPunct="1">
              <a:spcAft>
                <a:spcPts val="0"/>
              </a:spcAft>
              <a:defRPr/>
            </a:pPr>
            <a:r>
              <a:rPr lang="en-US" sz="3600" dirty="0">
                <a:solidFill>
                  <a:schemeClr val="tx1">
                    <a:lumMod val="75000"/>
                    <a:lumOff val="25000"/>
                  </a:schemeClr>
                </a:solidFill>
              </a:rPr>
              <a:t>Although a screening test ideally is both </a:t>
            </a:r>
            <a:r>
              <a:rPr lang="en-US" sz="3600" b="1" dirty="0">
                <a:solidFill>
                  <a:srgbClr val="FF0000"/>
                </a:solidFill>
              </a:rPr>
              <a:t>highly sensitive and highly specific</a:t>
            </a:r>
            <a:r>
              <a:rPr lang="en-US" sz="3600" dirty="0">
                <a:solidFill>
                  <a:schemeClr val="tx1">
                    <a:lumMod val="75000"/>
                    <a:lumOff val="25000"/>
                  </a:schemeClr>
                </a:solidFill>
              </a:rPr>
              <a:t>, we need to strike a balance between these characteristics, because most tests cannot do both. </a:t>
            </a:r>
          </a:p>
          <a:p>
            <a:pPr marL="91440" indent="-91440" eaLnBrk="1" fontAlgn="auto" hangingPunct="1">
              <a:spcAft>
                <a:spcPts val="0"/>
              </a:spcAft>
              <a:defRPr/>
            </a:pPr>
            <a:r>
              <a:rPr lang="en-US" sz="3600" dirty="0">
                <a:solidFill>
                  <a:schemeClr val="tx1">
                    <a:lumMod val="75000"/>
                    <a:lumOff val="25000"/>
                  </a:schemeClr>
                </a:solidFill>
              </a:rPr>
              <a:t>We determine this balance by an arbitrary </a:t>
            </a:r>
            <a:r>
              <a:rPr lang="en-US" sz="3600" b="1" dirty="0">
                <a:solidFill>
                  <a:srgbClr val="0000CC"/>
                </a:solidFill>
              </a:rPr>
              <a:t>cut-off</a:t>
            </a:r>
            <a:r>
              <a:rPr lang="en-US" sz="3600" dirty="0">
                <a:solidFill>
                  <a:schemeClr val="tx1">
                    <a:lumMod val="75000"/>
                    <a:lumOff val="25000"/>
                  </a:schemeClr>
                </a:solidFill>
              </a:rPr>
              <a:t> point between normal and abnormal. </a:t>
            </a:r>
          </a:p>
          <a:p>
            <a:pPr marL="91440" indent="-91440" eaLnBrk="1" fontAlgn="auto" hangingPunct="1">
              <a:spcAft>
                <a:spcPts val="0"/>
              </a:spcAft>
              <a:defRPr/>
            </a:pPr>
            <a:r>
              <a:rPr lang="en-US" sz="3600" dirty="0">
                <a:solidFill>
                  <a:schemeClr val="tx1">
                    <a:lumMod val="75000"/>
                    <a:lumOff val="25000"/>
                  </a:schemeClr>
                </a:solidFill>
              </a:rPr>
              <a:t>If we want to increase sensitivity and to include all true positives, we are obliged to increase the number of false positives, which means decreasing specificity.</a:t>
            </a:r>
          </a:p>
        </p:txBody>
      </p:sp>
    </p:spTree>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E166E01C-E454-4686-8DE1-D121535626B5}"/>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Arial" panose="020B0604020202020204" pitchFamily="34" charset="0"/>
              </a:rPr>
              <a:t>Properties of screening tests</a:t>
            </a:r>
          </a:p>
        </p:txBody>
      </p:sp>
      <p:sp>
        <p:nvSpPr>
          <p:cNvPr id="59395" name="Content Placeholder 2">
            <a:extLst>
              <a:ext uri="{FF2B5EF4-FFF2-40B4-BE49-F238E27FC236}">
                <a16:creationId xmlns:a16="http://schemas.microsoft.com/office/drawing/2014/main" id="{BE01053C-5E51-4B49-B4FC-CAE337B16214}"/>
              </a:ext>
            </a:extLst>
          </p:cNvPr>
          <p:cNvSpPr>
            <a:spLocks noGrp="1"/>
          </p:cNvSpPr>
          <p:nvPr>
            <p:ph idx="1"/>
          </p:nvPr>
        </p:nvSpPr>
        <p:spPr/>
        <p:txBody>
          <a:bodyPr/>
          <a:lstStyle/>
          <a:p>
            <a:pPr eaLnBrk="1" hangingPunct="1"/>
            <a:r>
              <a:rPr lang="en-US" altLang="en-US" sz="3600">
                <a:cs typeface="Arial" panose="020B0604020202020204" pitchFamily="34" charset="0"/>
              </a:rPr>
              <a:t>Reducing the </a:t>
            </a:r>
            <a:r>
              <a:rPr lang="en-US" altLang="en-US" sz="3600" b="1">
                <a:solidFill>
                  <a:srgbClr val="002060"/>
                </a:solidFill>
                <a:cs typeface="Arial" panose="020B0604020202020204" pitchFamily="34" charset="0"/>
              </a:rPr>
              <a:t>strictness</a:t>
            </a:r>
            <a:r>
              <a:rPr lang="en-US" altLang="en-US" sz="3600">
                <a:cs typeface="Arial" panose="020B0604020202020204" pitchFamily="34" charset="0"/>
              </a:rPr>
              <a:t> of the criteria for a positive test can </a:t>
            </a:r>
            <a:r>
              <a:rPr lang="en-US" altLang="en-US" sz="3600">
                <a:solidFill>
                  <a:srgbClr val="FF3300"/>
                </a:solidFill>
                <a:cs typeface="Arial" panose="020B0604020202020204" pitchFamily="34" charset="0"/>
              </a:rPr>
              <a:t>increase sensitivity</a:t>
            </a:r>
            <a:r>
              <a:rPr lang="en-US" altLang="en-US" sz="3600">
                <a:cs typeface="Arial" panose="020B0604020202020204" pitchFamily="34" charset="0"/>
              </a:rPr>
              <a:t>, but by doing this the test’s specificity is reduced. </a:t>
            </a:r>
          </a:p>
          <a:p>
            <a:pPr eaLnBrk="1" hangingPunct="1"/>
            <a:r>
              <a:rPr lang="en-US" altLang="en-US" sz="3600">
                <a:cs typeface="Arial" panose="020B0604020202020204" pitchFamily="34" charset="0"/>
              </a:rPr>
              <a:t>Likewise, increasing the strictness of the criteria increases specificity but </a:t>
            </a:r>
            <a:r>
              <a:rPr lang="en-US" altLang="en-US" sz="3600">
                <a:solidFill>
                  <a:srgbClr val="FF3300"/>
                </a:solidFill>
                <a:cs typeface="Arial" panose="020B0604020202020204" pitchFamily="34" charset="0"/>
              </a:rPr>
              <a:t>decreases sensitivity</a:t>
            </a:r>
            <a:r>
              <a:rPr lang="en-US" altLang="en-US" sz="3600">
                <a:cs typeface="Arial" panose="020B0604020202020204" pitchFamily="34" charset="0"/>
              </a:rPr>
              <a:t>. </a:t>
            </a:r>
          </a:p>
        </p:txBody>
      </p:sp>
    </p:spTree>
  </p:cSld>
  <p:clrMapOvr>
    <a:masterClrMapping/>
  </p:clrMapOvr>
  <p:transition>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A4077162-966A-4071-B700-7AE7AF68657F}"/>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Arial" panose="020B0604020202020204" pitchFamily="34" charset="0"/>
              </a:rPr>
              <a:t>Properties of screening tests</a:t>
            </a:r>
          </a:p>
        </p:txBody>
      </p:sp>
      <p:sp>
        <p:nvSpPr>
          <p:cNvPr id="3" name="Content Placeholder 2">
            <a:extLst>
              <a:ext uri="{FF2B5EF4-FFF2-40B4-BE49-F238E27FC236}">
                <a16:creationId xmlns:a16="http://schemas.microsoft.com/office/drawing/2014/main" id="{454A6A3B-35E3-4D34-897F-4D27BE2ECB11}"/>
              </a:ext>
            </a:extLst>
          </p:cNvPr>
          <p:cNvSpPr>
            <a:spLocks noGrp="1"/>
          </p:cNvSpPr>
          <p:nvPr>
            <p:ph idx="1"/>
          </p:nvPr>
        </p:nvSpPr>
        <p:spPr/>
        <p:txBody>
          <a:bodyPr rtlCol="1">
            <a:normAutofit fontScale="85000" lnSpcReduction="20000"/>
          </a:bodyPr>
          <a:lstStyle/>
          <a:p>
            <a:pPr marL="91440" indent="-91440" eaLnBrk="1" fontAlgn="auto" hangingPunct="1">
              <a:spcAft>
                <a:spcPts val="0"/>
              </a:spcAft>
              <a:defRPr/>
            </a:pPr>
            <a:r>
              <a:rPr lang="en-US" sz="3600" dirty="0">
                <a:solidFill>
                  <a:schemeClr val="tx1">
                    <a:lumMod val="75000"/>
                    <a:lumOff val="25000"/>
                  </a:schemeClr>
                </a:solidFill>
              </a:rPr>
              <a:t>Decisions on the appropriate criteria for a screening test depend on the </a:t>
            </a:r>
            <a:r>
              <a:rPr lang="en-US" sz="3600" b="1" dirty="0">
                <a:solidFill>
                  <a:srgbClr val="FF0000"/>
                </a:solidFill>
              </a:rPr>
              <a:t>consequences </a:t>
            </a:r>
            <a:r>
              <a:rPr lang="en-US" sz="3600" dirty="0">
                <a:solidFill>
                  <a:schemeClr val="tx1">
                    <a:lumMod val="75000"/>
                    <a:lumOff val="25000"/>
                  </a:schemeClr>
                </a:solidFill>
              </a:rPr>
              <a:t> of identifying false negatives and false positives. </a:t>
            </a:r>
          </a:p>
          <a:p>
            <a:pPr marL="91440" indent="-91440" eaLnBrk="1" fontAlgn="auto" hangingPunct="1">
              <a:spcAft>
                <a:spcPts val="0"/>
              </a:spcAft>
              <a:defRPr/>
            </a:pPr>
            <a:r>
              <a:rPr lang="en-US" sz="3600" dirty="0">
                <a:solidFill>
                  <a:schemeClr val="tx1">
                    <a:lumMod val="75000"/>
                    <a:lumOff val="25000"/>
                  </a:schemeClr>
                </a:solidFill>
              </a:rPr>
              <a:t>For a serious condition in </a:t>
            </a:r>
            <a:r>
              <a:rPr lang="en-US" sz="3600" b="1" dirty="0">
                <a:solidFill>
                  <a:srgbClr val="FF0000"/>
                </a:solidFill>
              </a:rPr>
              <a:t>newborn children</a:t>
            </a:r>
            <a:r>
              <a:rPr lang="en-US" sz="3600" dirty="0">
                <a:solidFill>
                  <a:schemeClr val="tx1">
                    <a:lumMod val="75000"/>
                    <a:lumOff val="25000"/>
                  </a:schemeClr>
                </a:solidFill>
              </a:rPr>
              <a:t>, it might be preferable to have high </a:t>
            </a:r>
            <a:r>
              <a:rPr lang="en-US" sz="3600" b="1" dirty="0">
                <a:solidFill>
                  <a:schemeClr val="tx1">
                    <a:lumMod val="75000"/>
                    <a:lumOff val="25000"/>
                  </a:schemeClr>
                </a:solidFill>
              </a:rPr>
              <a:t>sensitivity</a:t>
            </a:r>
            <a:r>
              <a:rPr lang="en-US" sz="3600" dirty="0">
                <a:solidFill>
                  <a:schemeClr val="tx1">
                    <a:lumMod val="75000"/>
                    <a:lumOff val="25000"/>
                  </a:schemeClr>
                </a:solidFill>
              </a:rPr>
              <a:t> and to accept the increased cost of a high number of false positives (reduced specificity). Further </a:t>
            </a:r>
            <a:r>
              <a:rPr lang="en-US" sz="3600" b="1" dirty="0">
                <a:solidFill>
                  <a:srgbClr val="FF3300"/>
                </a:solidFill>
              </a:rPr>
              <a:t>follow up </a:t>
            </a:r>
            <a:r>
              <a:rPr lang="en-US" sz="3600" dirty="0">
                <a:solidFill>
                  <a:schemeClr val="tx1">
                    <a:lumMod val="75000"/>
                    <a:lumOff val="25000"/>
                  </a:schemeClr>
                </a:solidFill>
              </a:rPr>
              <a:t>would then be required to identify the true positives and true negatives.</a:t>
            </a:r>
            <a:endParaRPr lang="ar-EG" sz="3600" dirty="0">
              <a:solidFill>
                <a:schemeClr val="tx1">
                  <a:lumMod val="75000"/>
                  <a:lumOff val="25000"/>
                </a:schemeClr>
              </a:solidFill>
            </a:endParaRPr>
          </a:p>
        </p:txBody>
      </p:sp>
    </p:spTree>
  </p:cSld>
  <p:clrMapOvr>
    <a:masterClrMapping/>
  </p:clrMapOvr>
  <p:transition>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07D97D83-9853-44EB-80A4-42CF0DD2A9DC}"/>
              </a:ext>
            </a:extLst>
          </p:cNvPr>
          <p:cNvSpPr>
            <a:spLocks noGrp="1"/>
          </p:cNvSpPr>
          <p:nvPr>
            <p:ph type="title"/>
          </p:nvPr>
        </p:nvSpPr>
        <p:spPr>
          <a:xfrm>
            <a:off x="822325" y="287338"/>
            <a:ext cx="7543800" cy="1270000"/>
          </a:xfrm>
        </p:spPr>
        <p:txBody>
          <a:bodyPr/>
          <a:lstStyle/>
          <a:p>
            <a:pPr eaLnBrk="1" fontAlgn="auto" hangingPunct="1">
              <a:spcAft>
                <a:spcPts val="0"/>
              </a:spcAft>
              <a:defRPr/>
            </a:pPr>
            <a:r>
              <a:rPr lang="en-US" altLang="en-US" dirty="0">
                <a:solidFill>
                  <a:schemeClr val="tx1">
                    <a:lumMod val="75000"/>
                    <a:lumOff val="25000"/>
                  </a:schemeClr>
                </a:solidFill>
                <a:cs typeface="Times New Roman" panose="02020603050405020304" pitchFamily="18" charset="0"/>
              </a:rPr>
              <a:t>ROC Curve</a:t>
            </a:r>
          </a:p>
        </p:txBody>
      </p:sp>
      <p:sp>
        <p:nvSpPr>
          <p:cNvPr id="61443" name="Content Placeholder 2">
            <a:extLst>
              <a:ext uri="{FF2B5EF4-FFF2-40B4-BE49-F238E27FC236}">
                <a16:creationId xmlns:a16="http://schemas.microsoft.com/office/drawing/2014/main" id="{B9C121FA-0ADE-49DE-A5A5-A2BBDF2E0C29}"/>
              </a:ext>
            </a:extLst>
          </p:cNvPr>
          <p:cNvSpPr>
            <a:spLocks noGrp="1"/>
          </p:cNvSpPr>
          <p:nvPr>
            <p:ph idx="1"/>
          </p:nvPr>
        </p:nvSpPr>
        <p:spPr>
          <a:xfrm>
            <a:off x="428625" y="1643063"/>
            <a:ext cx="8229600" cy="4525962"/>
          </a:xfrm>
        </p:spPr>
        <p:txBody>
          <a:bodyPr/>
          <a:lstStyle/>
          <a:p>
            <a:pPr eaLnBrk="1" hangingPunct="1"/>
            <a:r>
              <a:rPr lang="en-US" altLang="en-US" sz="2800">
                <a:cs typeface="Arial" panose="020B0604020202020204" pitchFamily="34" charset="0"/>
              </a:rPr>
              <a:t>In a Receiver Operating Characteristic (ROC) curve the true positive rate (Sensitivity) is plotted in function of the false positive rate (100-Specificity) for different cut-off points.</a:t>
            </a:r>
          </a:p>
          <a:p>
            <a:pPr eaLnBrk="1" hangingPunct="1"/>
            <a:r>
              <a:rPr lang="en-US" altLang="en-US" sz="2800">
                <a:cs typeface="Arial" panose="020B0604020202020204" pitchFamily="34" charset="0"/>
              </a:rPr>
              <a:t>It is used to </a:t>
            </a:r>
            <a:r>
              <a:rPr lang="en-US" altLang="en-US" sz="2800">
                <a:solidFill>
                  <a:srgbClr val="FF3300"/>
                </a:solidFill>
                <a:cs typeface="Arial" panose="020B0604020202020204" pitchFamily="34" charset="0"/>
              </a:rPr>
              <a:t>choose the test</a:t>
            </a:r>
            <a:r>
              <a:rPr lang="en-US" altLang="en-US" sz="2800">
                <a:cs typeface="Arial" panose="020B0604020202020204" pitchFamily="34" charset="0"/>
              </a:rPr>
              <a:t>, The area under the ROC curve (AUC) is a measure of how well a parameter can distinguish between two diagnostic groups (diseased/normal).</a:t>
            </a:r>
          </a:p>
          <a:p>
            <a:pPr eaLnBrk="1" hangingPunct="1"/>
            <a:r>
              <a:rPr lang="en-US" altLang="en-US" sz="2800">
                <a:cs typeface="Arial" panose="020B0604020202020204" pitchFamily="34" charset="0"/>
              </a:rPr>
              <a:t>And to </a:t>
            </a:r>
            <a:r>
              <a:rPr lang="en-US" altLang="en-US" sz="2800">
                <a:solidFill>
                  <a:srgbClr val="FF3300"/>
                </a:solidFill>
                <a:cs typeface="Arial" panose="020B0604020202020204" pitchFamily="34" charset="0"/>
              </a:rPr>
              <a:t>determine the cutoff points </a:t>
            </a:r>
            <a:r>
              <a:rPr lang="en-US" altLang="en-US" sz="2800">
                <a:cs typeface="Arial" panose="020B0604020202020204" pitchFamily="34" charset="0"/>
              </a:rPr>
              <a:t>of the test</a:t>
            </a:r>
          </a:p>
        </p:txBody>
      </p:sp>
    </p:spTree>
  </p:cSld>
  <p:clrMapOvr>
    <a:masterClrMapping/>
  </p:clrMapOvr>
  <p:transition>
    <p:wipe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C51C8FDC-F3D7-4D7E-B3BE-A3AC1396CE26}"/>
              </a:ext>
            </a:extLst>
          </p:cNvPr>
          <p:cNvSpPr>
            <a:spLocks noGrp="1"/>
          </p:cNvSpPr>
          <p:nvPr>
            <p:ph type="title"/>
          </p:nvPr>
        </p:nvSpPr>
        <p:spPr>
          <a:xfrm>
            <a:off x="822325" y="287338"/>
            <a:ext cx="7543800" cy="1270000"/>
          </a:xfrm>
        </p:spPr>
        <p:txBody>
          <a:bodyPr/>
          <a:lstStyle/>
          <a:p>
            <a:pPr eaLnBrk="1" fontAlgn="auto" hangingPunct="1">
              <a:spcAft>
                <a:spcPts val="0"/>
              </a:spcAft>
              <a:defRPr/>
            </a:pPr>
            <a:r>
              <a:rPr lang="en-US" altLang="en-US" dirty="0">
                <a:solidFill>
                  <a:schemeClr val="tx1">
                    <a:lumMod val="75000"/>
                    <a:lumOff val="25000"/>
                  </a:schemeClr>
                </a:solidFill>
                <a:cs typeface="Times New Roman" panose="02020603050405020304" pitchFamily="18" charset="0"/>
              </a:rPr>
              <a:t>ROC Curve</a:t>
            </a:r>
          </a:p>
        </p:txBody>
      </p:sp>
      <p:sp>
        <p:nvSpPr>
          <p:cNvPr id="62467" name="Content Placeholder 2">
            <a:extLst>
              <a:ext uri="{FF2B5EF4-FFF2-40B4-BE49-F238E27FC236}">
                <a16:creationId xmlns:a16="http://schemas.microsoft.com/office/drawing/2014/main" id="{1332070D-0945-4E4F-8825-2AB9D6AFC2BE}"/>
              </a:ext>
            </a:extLst>
          </p:cNvPr>
          <p:cNvSpPr>
            <a:spLocks noGrp="1"/>
          </p:cNvSpPr>
          <p:nvPr>
            <p:ph idx="1"/>
          </p:nvPr>
        </p:nvSpPr>
        <p:spPr>
          <a:xfrm>
            <a:off x="428625" y="1643063"/>
            <a:ext cx="8229600" cy="4525962"/>
          </a:xfrm>
        </p:spPr>
        <p:txBody>
          <a:bodyPr/>
          <a:lstStyle/>
          <a:p>
            <a:pPr eaLnBrk="1" hangingPunct="1"/>
            <a:r>
              <a:rPr lang="en-US" altLang="en-US" sz="3600">
                <a:cs typeface="Arial" panose="020B0604020202020204" pitchFamily="34" charset="0"/>
              </a:rPr>
              <a:t>A test with perfect discrimination (no overlap in the two distributions) has a ROC curve that passes through the upper left corner (100% sensitivity, 100% specificity). </a:t>
            </a:r>
          </a:p>
          <a:p>
            <a:pPr eaLnBrk="1" hangingPunct="1"/>
            <a:r>
              <a:rPr lang="en-US" altLang="en-US" sz="3600">
                <a:cs typeface="Arial" panose="020B0604020202020204" pitchFamily="34" charset="0"/>
              </a:rPr>
              <a:t>Therefore the closer the ROC curve is to the upper left corner, the higher the overall accuracy of the test </a:t>
            </a:r>
          </a:p>
        </p:txBody>
      </p:sp>
    </p:spTree>
  </p:cSld>
  <p:clrMapOvr>
    <a:masterClrMapping/>
  </p:clrMapOvr>
  <p:transition>
    <p:wipe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B7406657-53CE-480E-AEB4-10BF3D2085F5}"/>
              </a:ext>
            </a:extLst>
          </p:cNvPr>
          <p:cNvSpPr>
            <a:spLocks noGrp="1"/>
          </p:cNvSpPr>
          <p:nvPr>
            <p:ph type="title"/>
          </p:nvPr>
        </p:nvSpPr>
        <p:spPr/>
        <p:txBody>
          <a:bodyPr/>
          <a:lstStyle/>
          <a:p>
            <a:pPr eaLnBrk="1" fontAlgn="auto" hangingPunct="1">
              <a:spcAft>
                <a:spcPts val="0"/>
              </a:spcAft>
              <a:defRPr/>
            </a:pPr>
            <a:r>
              <a:rPr lang="en-US" altLang="en-US">
                <a:solidFill>
                  <a:schemeClr val="tx1">
                    <a:lumMod val="75000"/>
                    <a:lumOff val="25000"/>
                  </a:schemeClr>
                </a:solidFill>
                <a:cs typeface="Times New Roman" panose="02020603050405020304" pitchFamily="18" charset="0"/>
              </a:rPr>
              <a:t>Roc curve</a:t>
            </a:r>
          </a:p>
        </p:txBody>
      </p:sp>
      <p:sp>
        <p:nvSpPr>
          <p:cNvPr id="56323" name="Content Placeholder 2">
            <a:extLst>
              <a:ext uri="{FF2B5EF4-FFF2-40B4-BE49-F238E27FC236}">
                <a16:creationId xmlns:a16="http://schemas.microsoft.com/office/drawing/2014/main" id="{065B8189-995A-4916-A481-325380B3DCEC}"/>
              </a:ext>
            </a:extLst>
          </p:cNvPr>
          <p:cNvSpPr>
            <a:spLocks noGrp="1"/>
          </p:cNvSpPr>
          <p:nvPr>
            <p:ph idx="1"/>
          </p:nvPr>
        </p:nvSpPr>
        <p:spPr/>
        <p:txBody>
          <a:bodyPr rtlCol="0">
            <a:normAutofit lnSpcReduction="10000"/>
          </a:bodyPr>
          <a:lstStyle/>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When screening tests, such as biochemical markers, are </a:t>
            </a:r>
            <a:r>
              <a:rPr lang="en-US" altLang="en-US" sz="2400" b="1" dirty="0">
                <a:solidFill>
                  <a:srgbClr val="FF0000"/>
                </a:solidFill>
                <a:cs typeface="Arial" panose="020B0604020202020204" pitchFamily="34" charset="0"/>
              </a:rPr>
              <a:t>quantitative</a:t>
            </a:r>
            <a:r>
              <a:rPr lang="en-US" altLang="en-US" sz="2400" dirty="0">
                <a:solidFill>
                  <a:schemeClr val="tx1">
                    <a:lumMod val="75000"/>
                    <a:lumOff val="25000"/>
                  </a:schemeClr>
                </a:solidFill>
                <a:cs typeface="Arial" panose="020B0604020202020204" pitchFamily="34" charset="0"/>
              </a:rPr>
              <a:t>, rather than a binary classification, the cut-off point used to separate ‘normal’ from ‘abnormal’ may be varied. </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A low cut-off point will give a high sensitivity but low specificity. As the cut-off point is increased the sensitivity decreases and specificity increases. </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Thus, there is a </a:t>
            </a:r>
            <a:r>
              <a:rPr lang="en-US" altLang="en-US" sz="2400" b="1" dirty="0">
                <a:solidFill>
                  <a:srgbClr val="FF0000"/>
                </a:solidFill>
                <a:cs typeface="Arial" panose="020B0604020202020204" pitchFamily="34" charset="0"/>
              </a:rPr>
              <a:t>reciprocal relationship </a:t>
            </a:r>
            <a:r>
              <a:rPr lang="en-US" altLang="en-US" sz="2400" dirty="0">
                <a:solidFill>
                  <a:schemeClr val="tx1">
                    <a:lumMod val="75000"/>
                    <a:lumOff val="25000"/>
                  </a:schemeClr>
                </a:solidFill>
                <a:cs typeface="Arial" panose="020B0604020202020204" pitchFamily="34" charset="0"/>
              </a:rPr>
              <a:t>between sensitivity and specificity. The area under the receiver operating characteristic (ROC) curve is used as a summary measure of test performance with the larger the area under the curve the better the test performance</a:t>
            </a:r>
          </a:p>
        </p:txBody>
      </p:sp>
    </p:spTree>
  </p:cSld>
  <p:clrMapOvr>
    <a:masterClrMapping/>
  </p:clrMapOvr>
  <p:transition>
    <p:wipe di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AutoShape 2" descr="Example of ROC graph">
            <a:extLst>
              <a:ext uri="{FF2B5EF4-FFF2-40B4-BE49-F238E27FC236}">
                <a16:creationId xmlns:a16="http://schemas.microsoft.com/office/drawing/2014/main" id="{F8C55123-4A79-4A5E-9AE2-86F9D4C6114A}"/>
              </a:ext>
            </a:extLst>
          </p:cNvPr>
          <p:cNvSpPr>
            <a:spLocks noChangeAspect="1" noChangeArrowheads="1"/>
          </p:cNvSpPr>
          <p:nvPr/>
        </p:nvSpPr>
        <p:spPr bwMode="auto">
          <a:xfrm>
            <a:off x="89900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endParaRPr lang="en-US" altLang="en-US"/>
          </a:p>
        </p:txBody>
      </p:sp>
      <p:sp>
        <p:nvSpPr>
          <p:cNvPr id="57347" name="Title 2">
            <a:extLst>
              <a:ext uri="{FF2B5EF4-FFF2-40B4-BE49-F238E27FC236}">
                <a16:creationId xmlns:a16="http://schemas.microsoft.com/office/drawing/2014/main" id="{1796C0B4-2CC4-415F-9CBD-28DB6667FCFF}"/>
              </a:ext>
            </a:extLst>
          </p:cNvPr>
          <p:cNvSpPr>
            <a:spLocks noGrp="1"/>
          </p:cNvSpPr>
          <p:nvPr>
            <p:ph type="title"/>
          </p:nvPr>
        </p:nvSpPr>
        <p:spPr/>
        <p:txBody>
          <a:bodyPr/>
          <a:lstStyle/>
          <a:p>
            <a:pPr eaLnBrk="1" fontAlgn="auto" hangingPunct="1">
              <a:spcAft>
                <a:spcPts val="0"/>
              </a:spcAft>
              <a:defRPr/>
            </a:pPr>
            <a:r>
              <a:rPr lang="en-US" altLang="en-US">
                <a:solidFill>
                  <a:schemeClr val="tx1">
                    <a:lumMod val="75000"/>
                    <a:lumOff val="25000"/>
                  </a:schemeClr>
                </a:solidFill>
                <a:cs typeface="Times New Roman" panose="02020603050405020304" pitchFamily="18" charset="0"/>
              </a:rPr>
              <a:t>ROC Curve</a:t>
            </a:r>
            <a:br>
              <a:rPr lang="en-US" altLang="en-US">
                <a:solidFill>
                  <a:schemeClr val="tx1">
                    <a:lumMod val="75000"/>
                    <a:lumOff val="25000"/>
                  </a:schemeClr>
                </a:solidFill>
                <a:cs typeface="Times New Roman" panose="02020603050405020304" pitchFamily="18" charset="0"/>
              </a:rPr>
            </a:br>
            <a:r>
              <a:rPr lang="en-US" altLang="en-US" sz="2000">
                <a:solidFill>
                  <a:schemeClr val="tx1">
                    <a:lumMod val="75000"/>
                    <a:lumOff val="25000"/>
                  </a:schemeClr>
                </a:solidFill>
                <a:cs typeface="Times New Roman" panose="02020603050405020304" pitchFamily="18" charset="0"/>
              </a:rPr>
              <a:t>https://www.medcalc.org/manual/roc-curves.php</a:t>
            </a:r>
          </a:p>
        </p:txBody>
      </p:sp>
      <p:pic>
        <p:nvPicPr>
          <p:cNvPr id="64516" name="Picture 4">
            <a:extLst>
              <a:ext uri="{FF2B5EF4-FFF2-40B4-BE49-F238E27FC236}">
                <a16:creationId xmlns:a16="http://schemas.microsoft.com/office/drawing/2014/main" id="{87F45188-D22E-4F18-A605-00C2B00EE7B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16238" y="2071688"/>
            <a:ext cx="3527425" cy="3406775"/>
          </a:xfrm>
          <a:noFill/>
        </p:spPr>
      </p:pic>
    </p:spTree>
  </p:cSld>
  <p:clrMapOvr>
    <a:masterClrMapping/>
  </p:clrMapOvr>
  <p:transition>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9A585361-95BA-44C6-9B4F-B6F6CDDE9D76}"/>
              </a:ext>
            </a:extLst>
          </p:cNvPr>
          <p:cNvSpPr>
            <a:spLocks noGrp="1"/>
          </p:cNvSpPr>
          <p:nvPr>
            <p:ph type="title"/>
          </p:nvPr>
        </p:nvSpPr>
        <p:spPr/>
        <p:txBody>
          <a:bodyPr/>
          <a:lstStyle/>
          <a:p>
            <a:pPr eaLnBrk="1" fontAlgn="auto" hangingPunct="1">
              <a:spcAft>
                <a:spcPts val="0"/>
              </a:spcAft>
              <a:defRPr/>
            </a:pPr>
            <a:endParaRPr lang="en-US" altLang="en-US">
              <a:solidFill>
                <a:schemeClr val="tx1">
                  <a:lumMod val="75000"/>
                  <a:lumOff val="25000"/>
                </a:schemeClr>
              </a:solidFill>
              <a:cs typeface="Times New Roman" panose="02020603050405020304" pitchFamily="18" charset="0"/>
            </a:endParaRPr>
          </a:p>
        </p:txBody>
      </p:sp>
      <p:pic>
        <p:nvPicPr>
          <p:cNvPr id="65539" name="Picture 2">
            <a:extLst>
              <a:ext uri="{FF2B5EF4-FFF2-40B4-BE49-F238E27FC236}">
                <a16:creationId xmlns:a16="http://schemas.microsoft.com/office/drawing/2014/main" id="{76206E89-3050-4B19-BAC3-B95E88F737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51075" y="2181225"/>
            <a:ext cx="4686300" cy="3352800"/>
          </a:xfrm>
          <a:noFill/>
        </p:spPr>
      </p:pic>
    </p:spTree>
  </p:cSld>
  <p:clrMapOvr>
    <a:masterClrMapping/>
  </p:clrMapOvr>
  <p:transition>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1E77B03C-273F-4AF2-81D2-7B99C7AC777D}"/>
              </a:ext>
            </a:extLst>
          </p:cNvPr>
          <p:cNvSpPr>
            <a:spLocks noGrp="1"/>
          </p:cNvSpPr>
          <p:nvPr>
            <p:ph type="title"/>
          </p:nvPr>
        </p:nvSpPr>
        <p:spPr/>
        <p:txBody>
          <a:bodyPr/>
          <a:lstStyle/>
          <a:p>
            <a:pPr eaLnBrk="1" fontAlgn="auto" hangingPunct="1">
              <a:spcAft>
                <a:spcPts val="0"/>
              </a:spcAft>
              <a:defRPr/>
            </a:pPr>
            <a:r>
              <a:rPr lang="en-US" altLang="en-US" sz="5400">
                <a:solidFill>
                  <a:schemeClr val="tx1">
                    <a:lumMod val="75000"/>
                    <a:lumOff val="25000"/>
                  </a:schemeClr>
                </a:solidFill>
                <a:cs typeface="Times New Roman" panose="02020603050405020304" pitchFamily="18" charset="0"/>
              </a:rPr>
              <a:t>Screening</a:t>
            </a:r>
          </a:p>
        </p:txBody>
      </p:sp>
      <p:sp>
        <p:nvSpPr>
          <p:cNvPr id="59395" name="Content Placeholder 2">
            <a:extLst>
              <a:ext uri="{FF2B5EF4-FFF2-40B4-BE49-F238E27FC236}">
                <a16:creationId xmlns:a16="http://schemas.microsoft.com/office/drawing/2014/main" id="{53A1A648-5645-474C-A93D-2A6215E0E0B5}"/>
              </a:ext>
            </a:extLst>
          </p:cNvPr>
          <p:cNvSpPr>
            <a:spLocks noGrp="1"/>
          </p:cNvSpPr>
          <p:nvPr>
            <p:ph idx="1"/>
          </p:nvPr>
        </p:nvSpPr>
        <p:spPr/>
        <p:txBody>
          <a:bodyPr rtlCol="0">
            <a:normAutofit lnSpcReduction="10000"/>
          </a:bodyPr>
          <a:lstStyle/>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In general, the performance of a screening procedure may be improved by modifications that increase both sensitivity and specificity. </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This can sometimes be achieved by </a:t>
            </a:r>
            <a:r>
              <a:rPr lang="en-US" altLang="en-US" sz="2400" b="1" dirty="0">
                <a:solidFill>
                  <a:srgbClr val="FF0000"/>
                </a:solidFill>
                <a:cs typeface="Arial" panose="020B0604020202020204" pitchFamily="34" charset="0"/>
              </a:rPr>
              <a:t>combining several tests together.</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 Compared combinations of two, three, or four biochemical measures in the </a:t>
            </a:r>
            <a:r>
              <a:rPr lang="en-US" altLang="en-US" sz="2400" b="1" dirty="0">
                <a:solidFill>
                  <a:srgbClr val="002060"/>
                </a:solidFill>
                <a:cs typeface="Arial" panose="020B0604020202020204" pitchFamily="34" charset="0"/>
              </a:rPr>
              <a:t>antenatal detection</a:t>
            </a:r>
            <a:r>
              <a:rPr lang="en-US" altLang="en-US" sz="2400" dirty="0">
                <a:solidFill>
                  <a:schemeClr val="tx1">
                    <a:lumMod val="75000"/>
                    <a:lumOff val="25000"/>
                  </a:schemeClr>
                </a:solidFill>
                <a:cs typeface="Arial" panose="020B0604020202020204" pitchFamily="34" charset="0"/>
              </a:rPr>
              <a:t> of Down’s syndrome,  reported that the ‘double’, ‘triple’, or ‘quadruple’ tests gave detection rates of 57, 62, and 70 per cent, respectively, while the odds of being affected given a positive result were 1:56, 1:52, and 1:45,respectively.</a:t>
            </a:r>
          </a:p>
        </p:txBody>
      </p:sp>
    </p:spTree>
  </p:cSld>
  <p:clrMapOvr>
    <a:masterClrMapping/>
  </p:clrMapOvr>
  <p:transition>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AFB003-18FD-4EE6-83BD-6AF57EA3EC4D}"/>
              </a:ext>
            </a:extLst>
          </p:cNvPr>
          <p:cNvSpPr>
            <a:spLocks noGrp="1"/>
          </p:cNvSpPr>
          <p:nvPr>
            <p:ph idx="1"/>
          </p:nvPr>
        </p:nvSpPr>
        <p:spPr/>
        <p:txBody>
          <a:bodyPr rtlCol="1">
            <a:normAutofit/>
          </a:bodyPr>
          <a:lstStyle/>
          <a:p>
            <a:pPr marL="274320" indent="-274320" algn="ctr" eaLnBrk="1" fontAlgn="auto" hangingPunct="1">
              <a:spcAft>
                <a:spcPts val="0"/>
              </a:spcAft>
              <a:buFont typeface="Wingdings" pitchFamily="2" charset="2"/>
              <a:buNone/>
              <a:defRPr/>
            </a:pPr>
            <a:r>
              <a:rPr lang="en-US" sz="7200" dirty="0">
                <a:solidFill>
                  <a:srgbClr val="CC0000"/>
                </a:solidFill>
                <a:effectLst>
                  <a:outerShdw blurRad="38100" dist="38100" dir="2700000" algn="tl">
                    <a:srgbClr val="000000">
                      <a:alpha val="43137"/>
                    </a:srgbClr>
                  </a:outerShdw>
                </a:effectLst>
              </a:rPr>
              <a:t>Discussion </a:t>
            </a:r>
            <a:endParaRPr lang="ar-EG" sz="7200" dirty="0">
              <a:solidFill>
                <a:srgbClr val="CC0000"/>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726DE18-36A1-406C-861C-AB52AB71EE94}"/>
              </a:ext>
            </a:extLst>
          </p:cNvPr>
          <p:cNvSpPr>
            <a:spLocks noGrp="1"/>
          </p:cNvSpPr>
          <p:nvPr>
            <p:ph type="title"/>
          </p:nvPr>
        </p:nvSpPr>
        <p:spPr/>
        <p:txBody>
          <a:bodyPr/>
          <a:lstStyle/>
          <a:p>
            <a:pPr eaLnBrk="1" fontAlgn="auto" hangingPunct="1">
              <a:spcAft>
                <a:spcPts val="0"/>
              </a:spcAft>
              <a:defRPr/>
            </a:pPr>
            <a:r>
              <a:rPr lang="en-US" altLang="en-US" sz="5400" b="1">
                <a:solidFill>
                  <a:schemeClr val="tx1">
                    <a:lumMod val="75000"/>
                    <a:lumOff val="25000"/>
                  </a:schemeClr>
                </a:solidFill>
                <a:cs typeface="Times New Roman" panose="02020603050405020304" pitchFamily="18" charset="0"/>
              </a:rPr>
              <a:t>Screening</a:t>
            </a:r>
            <a:endParaRPr lang="ar-SA" altLang="en-US" sz="5400" b="1">
              <a:solidFill>
                <a:schemeClr val="tx1">
                  <a:lumMod val="75000"/>
                  <a:lumOff val="25000"/>
                </a:schemeClr>
              </a:solidFill>
            </a:endParaRPr>
          </a:p>
        </p:txBody>
      </p:sp>
      <p:sp>
        <p:nvSpPr>
          <p:cNvPr id="13315" name="Content Placeholder 2">
            <a:extLst>
              <a:ext uri="{FF2B5EF4-FFF2-40B4-BE49-F238E27FC236}">
                <a16:creationId xmlns:a16="http://schemas.microsoft.com/office/drawing/2014/main" id="{D99DA56C-B854-46F4-8E89-43B83E1F339D}"/>
              </a:ext>
            </a:extLst>
          </p:cNvPr>
          <p:cNvSpPr>
            <a:spLocks noGrp="1"/>
          </p:cNvSpPr>
          <p:nvPr>
            <p:ph idx="1"/>
          </p:nvPr>
        </p:nvSpPr>
        <p:spPr/>
        <p:txBody>
          <a:bodyPr/>
          <a:lstStyle/>
          <a:p>
            <a:pPr eaLnBrk="1" hangingPunct="1"/>
            <a:r>
              <a:rPr lang="en-US" altLang="en-US" sz="2400">
                <a:cs typeface="Arial" panose="020B0604020202020204" pitchFamily="34" charset="0"/>
              </a:rPr>
              <a:t>Unfortunately, the reality of screening is more difficult and screening programmes, like other healthcare interventions, </a:t>
            </a:r>
            <a:r>
              <a:rPr lang="en-US" altLang="en-US" sz="2400" b="1">
                <a:solidFill>
                  <a:srgbClr val="FF0000"/>
                </a:solidFill>
                <a:cs typeface="Arial" panose="020B0604020202020204" pitchFamily="34" charset="0"/>
              </a:rPr>
              <a:t>may do harm. </a:t>
            </a:r>
          </a:p>
          <a:p>
            <a:pPr eaLnBrk="1" hangingPunct="1"/>
            <a:r>
              <a:rPr lang="en-US" altLang="en-US" sz="2400">
                <a:cs typeface="Arial" panose="020B0604020202020204" pitchFamily="34" charset="0"/>
              </a:rPr>
              <a:t>Unlike most other healthcare interventions, screening programmes are offered to individuals who consider themselves to be </a:t>
            </a:r>
            <a:r>
              <a:rPr lang="en-US" altLang="en-US" sz="2400" b="1">
                <a:solidFill>
                  <a:srgbClr val="00B050"/>
                </a:solidFill>
                <a:cs typeface="Arial" panose="020B0604020202020204" pitchFamily="34" charset="0"/>
              </a:rPr>
              <a:t>healthy</a:t>
            </a:r>
            <a:r>
              <a:rPr lang="en-US" altLang="en-US" sz="2400">
                <a:cs typeface="Arial" panose="020B0604020202020204" pitchFamily="34" charset="0"/>
              </a:rPr>
              <a:t> and the harms caused by screening programmes are therefore particularly </a:t>
            </a:r>
            <a:r>
              <a:rPr lang="en-US" altLang="en-US" sz="2400" b="1">
                <a:solidFill>
                  <a:srgbClr val="FF0000"/>
                </a:solidFill>
                <a:cs typeface="Arial" panose="020B0604020202020204" pitchFamily="34" charset="0"/>
              </a:rPr>
              <a:t>difficult to accept</a:t>
            </a:r>
            <a:endParaRPr lang="ar-SA" altLang="en-US" sz="2400" b="1">
              <a:solidFill>
                <a:srgbClr val="FF0000"/>
              </a:solidFill>
            </a:endParaRPr>
          </a:p>
        </p:txBody>
      </p:sp>
    </p:spTree>
  </p:cSld>
  <p:clrMapOvr>
    <a:masterClrMapping/>
  </p:clrMapOvr>
  <p:transition>
    <p:wipe dir="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B930D-3808-4779-9E65-48DCD22BA852}"/>
              </a:ext>
            </a:extLst>
          </p:cNvPr>
          <p:cNvSpPr>
            <a:spLocks noGrp="1"/>
          </p:cNvSpPr>
          <p:nvPr>
            <p:ph type="title"/>
          </p:nvPr>
        </p:nvSpPr>
        <p:spPr>
          <a:xfrm>
            <a:off x="457200" y="277813"/>
            <a:ext cx="8229600" cy="1495425"/>
          </a:xfrm>
        </p:spPr>
        <p:txBody>
          <a:bodyPr rtlCol="1">
            <a:normAutofit fontScale="90000"/>
          </a:bodyPr>
          <a:lstStyle/>
          <a:p>
            <a:pPr eaLnBrk="1" fontAlgn="auto" hangingPunct="1">
              <a:spcAft>
                <a:spcPts val="0"/>
              </a:spcAft>
              <a:defRPr/>
            </a:pPr>
            <a:r>
              <a:rPr lang="en-US" sz="2800" b="1" dirty="0">
                <a:solidFill>
                  <a:srgbClr val="CC0000"/>
                </a:solidFill>
                <a:effectLst>
                  <a:outerShdw blurRad="38100" dist="38100" dir="2700000" algn="tl">
                    <a:srgbClr val="000000">
                      <a:alpha val="43137"/>
                    </a:srgbClr>
                  </a:outerShdw>
                </a:effectLst>
              </a:rPr>
              <a:t>I) </a:t>
            </a:r>
            <a:r>
              <a:rPr lang="en-US" sz="2700" b="1" dirty="0">
                <a:solidFill>
                  <a:srgbClr val="CC0000"/>
                </a:solidFill>
                <a:effectLst>
                  <a:outerShdw blurRad="38100" dist="38100" dir="2700000" algn="tl">
                    <a:srgbClr val="000000">
                      <a:alpha val="43137"/>
                    </a:srgbClr>
                  </a:outerShdw>
                </a:effectLst>
              </a:rPr>
              <a:t>A comparison of clinically diagnosed versus autopsy confirmed myocardial infarction (MI) was performed among 1000 consecutive diseased patients, as shown in the following table;</a:t>
            </a:r>
            <a:endParaRPr lang="ar-EG" sz="2700" b="1" dirty="0">
              <a:solidFill>
                <a:srgbClr val="CC0000"/>
              </a:solidFill>
              <a:effectLst>
                <a:outerShdw blurRad="38100" dist="38100" dir="2700000" algn="tl">
                  <a:srgbClr val="000000">
                    <a:alpha val="43137"/>
                  </a:srgbClr>
                </a:outerShdw>
              </a:effectLst>
            </a:endParaRPr>
          </a:p>
        </p:txBody>
      </p:sp>
      <p:graphicFrame>
        <p:nvGraphicFramePr>
          <p:cNvPr id="4" name="Content Placeholder 3">
            <a:extLst>
              <a:ext uri="{FF2B5EF4-FFF2-40B4-BE49-F238E27FC236}">
                <a16:creationId xmlns:a16="http://schemas.microsoft.com/office/drawing/2014/main" id="{5FABC669-D16B-4C9D-90C4-1E87573A3651}"/>
              </a:ext>
            </a:extLst>
          </p:cNvPr>
          <p:cNvGraphicFramePr>
            <a:graphicFrameLocks noGrp="1"/>
          </p:cNvGraphicFramePr>
          <p:nvPr>
            <p:ph idx="1"/>
          </p:nvPr>
        </p:nvGraphicFramePr>
        <p:xfrm>
          <a:off x="179388" y="1916113"/>
          <a:ext cx="8785225" cy="4941887"/>
        </p:xfrm>
        <a:graphic>
          <a:graphicData uri="http://schemas.openxmlformats.org/drawingml/2006/table">
            <a:tbl>
              <a:tblPr rtl="1" firstRow="1" bandRow="1">
                <a:tableStyleId>{5C22544A-7EE6-4342-B048-85BDC9FD1C3A}</a:tableStyleId>
              </a:tblPr>
              <a:tblGrid>
                <a:gridCol w="2196306">
                  <a:extLst>
                    <a:ext uri="{9D8B030D-6E8A-4147-A177-3AD203B41FA5}">
                      <a16:colId xmlns:a16="http://schemas.microsoft.com/office/drawing/2014/main" val="20000"/>
                    </a:ext>
                  </a:extLst>
                </a:gridCol>
                <a:gridCol w="2196306">
                  <a:extLst>
                    <a:ext uri="{9D8B030D-6E8A-4147-A177-3AD203B41FA5}">
                      <a16:colId xmlns:a16="http://schemas.microsoft.com/office/drawing/2014/main" val="20001"/>
                    </a:ext>
                  </a:extLst>
                </a:gridCol>
                <a:gridCol w="2196306">
                  <a:extLst>
                    <a:ext uri="{9D8B030D-6E8A-4147-A177-3AD203B41FA5}">
                      <a16:colId xmlns:a16="http://schemas.microsoft.com/office/drawing/2014/main" val="20002"/>
                    </a:ext>
                  </a:extLst>
                </a:gridCol>
                <a:gridCol w="2196306">
                  <a:extLst>
                    <a:ext uri="{9D8B030D-6E8A-4147-A177-3AD203B41FA5}">
                      <a16:colId xmlns:a16="http://schemas.microsoft.com/office/drawing/2014/main" val="20003"/>
                    </a:ext>
                  </a:extLst>
                </a:gridCol>
              </a:tblGrid>
              <a:tr h="1235472">
                <a:tc>
                  <a:txBody>
                    <a:bodyPr/>
                    <a:lstStyle/>
                    <a:p>
                      <a:pPr algn="ctr" rtl="0"/>
                      <a:r>
                        <a:rPr lang="en-US" sz="2400" b="1" dirty="0">
                          <a:solidFill>
                            <a:schemeClr val="tx1"/>
                          </a:solidFill>
                          <a:effectLst>
                            <a:outerShdw blurRad="38100" dist="38100" dir="2700000" algn="tl">
                              <a:srgbClr val="000000">
                                <a:alpha val="43137"/>
                              </a:srgbClr>
                            </a:outerShdw>
                          </a:effectLst>
                        </a:rPr>
                        <a:t>Total </a:t>
                      </a:r>
                      <a:endParaRPr lang="ar-EG" sz="2400" b="1" dirty="0">
                        <a:solidFill>
                          <a:schemeClr val="tx1"/>
                        </a:solidFill>
                        <a:effectLst>
                          <a:outerShdw blurRad="38100" dist="38100" dir="2700000" algn="tl">
                            <a:srgbClr val="000000">
                              <a:alpha val="43137"/>
                            </a:srgbClr>
                          </a:outerShdw>
                        </a:effectLst>
                      </a:endParaRPr>
                    </a:p>
                  </a:txBody>
                  <a:tcPr marL="91443" marR="91443" marT="45727" marB="45727">
                    <a:solidFill>
                      <a:schemeClr val="accent1">
                        <a:lumMod val="40000"/>
                        <a:lumOff val="60000"/>
                      </a:schemeClr>
                    </a:solidFill>
                  </a:tcPr>
                </a:tc>
                <a:tc>
                  <a:txBody>
                    <a:bodyPr/>
                    <a:lstStyle/>
                    <a:p>
                      <a:pPr algn="ctr" rtl="0"/>
                      <a:r>
                        <a:rPr lang="en-US" sz="2400" b="1" dirty="0">
                          <a:solidFill>
                            <a:schemeClr val="tx1"/>
                          </a:solidFill>
                          <a:effectLst>
                            <a:outerShdw blurRad="38100" dist="38100" dir="2700000" algn="tl">
                              <a:srgbClr val="000000">
                                <a:alpha val="43137"/>
                              </a:srgbClr>
                            </a:outerShdw>
                          </a:effectLst>
                        </a:rPr>
                        <a:t>Findings</a:t>
                      </a:r>
                    </a:p>
                    <a:p>
                      <a:pPr algn="ctr" rtl="0"/>
                      <a:r>
                        <a:rPr lang="en-US" sz="2400" b="1" dirty="0">
                          <a:solidFill>
                            <a:schemeClr val="tx1"/>
                          </a:solidFill>
                          <a:effectLst>
                            <a:outerShdw blurRad="38100" dist="38100" dir="2700000" algn="tl">
                              <a:srgbClr val="000000">
                                <a:alpha val="43137"/>
                              </a:srgbClr>
                            </a:outerShdw>
                          </a:effectLst>
                        </a:rPr>
                        <a:t>No MI</a:t>
                      </a:r>
                      <a:endParaRPr lang="ar-EG" sz="2400" b="1" dirty="0">
                        <a:solidFill>
                          <a:schemeClr val="tx1"/>
                        </a:solidFill>
                        <a:effectLst>
                          <a:outerShdw blurRad="38100" dist="38100" dir="2700000" algn="tl">
                            <a:srgbClr val="000000">
                              <a:alpha val="43137"/>
                            </a:srgbClr>
                          </a:outerShdw>
                        </a:effectLst>
                      </a:endParaRPr>
                    </a:p>
                  </a:txBody>
                  <a:tcPr marL="91443" marR="91443" marT="45727" marB="45727">
                    <a:solidFill>
                      <a:schemeClr val="accent1">
                        <a:lumMod val="40000"/>
                        <a:lumOff val="60000"/>
                      </a:schemeClr>
                    </a:solidFill>
                  </a:tcPr>
                </a:tc>
                <a:tc>
                  <a:txBody>
                    <a:bodyPr/>
                    <a:lstStyle/>
                    <a:p>
                      <a:pPr algn="ctr" rtl="0"/>
                      <a:r>
                        <a:rPr lang="en-US" sz="2400" b="1" dirty="0">
                          <a:solidFill>
                            <a:schemeClr val="tx1"/>
                          </a:solidFill>
                          <a:effectLst>
                            <a:outerShdw blurRad="38100" dist="38100" dir="2700000" algn="tl">
                              <a:srgbClr val="000000">
                                <a:alpha val="43137"/>
                              </a:srgbClr>
                            </a:outerShdw>
                          </a:effectLst>
                        </a:rPr>
                        <a:t>Autopsy</a:t>
                      </a:r>
                    </a:p>
                    <a:p>
                      <a:pPr algn="ctr" rtl="0"/>
                      <a:r>
                        <a:rPr lang="en-US" sz="2400" b="1" dirty="0">
                          <a:solidFill>
                            <a:schemeClr val="tx1"/>
                          </a:solidFill>
                          <a:effectLst>
                            <a:outerShdw blurRad="38100" dist="38100" dir="2700000" algn="tl">
                              <a:srgbClr val="000000">
                                <a:alpha val="43137"/>
                              </a:srgbClr>
                            </a:outerShdw>
                          </a:effectLst>
                        </a:rPr>
                        <a:t>MI</a:t>
                      </a:r>
                      <a:endParaRPr lang="ar-EG" sz="2400" b="1" dirty="0">
                        <a:solidFill>
                          <a:schemeClr val="tx1"/>
                        </a:solidFill>
                        <a:effectLst>
                          <a:outerShdw blurRad="38100" dist="38100" dir="2700000" algn="tl">
                            <a:srgbClr val="000000">
                              <a:alpha val="43137"/>
                            </a:srgbClr>
                          </a:outerShdw>
                        </a:effectLst>
                      </a:endParaRPr>
                    </a:p>
                  </a:txBody>
                  <a:tcPr marL="91443" marR="91443" marT="45727" marB="45727">
                    <a:solidFill>
                      <a:schemeClr val="accent1">
                        <a:lumMod val="40000"/>
                        <a:lumOff val="60000"/>
                      </a:schemeClr>
                    </a:solidFill>
                  </a:tcPr>
                </a:tc>
                <a:tc>
                  <a:txBody>
                    <a:bodyPr/>
                    <a:lstStyle/>
                    <a:p>
                      <a:pPr algn="ctr" rtl="0"/>
                      <a:r>
                        <a:rPr lang="en-US" sz="2400" b="1" dirty="0">
                          <a:solidFill>
                            <a:schemeClr val="tx1"/>
                          </a:solidFill>
                          <a:effectLst>
                            <a:outerShdw blurRad="38100" dist="38100" dir="2700000" algn="tl">
                              <a:srgbClr val="000000">
                                <a:alpha val="43137"/>
                              </a:srgbClr>
                            </a:outerShdw>
                          </a:effectLst>
                        </a:rPr>
                        <a:t>Clinical diagnosis</a:t>
                      </a:r>
                      <a:endParaRPr lang="ar-EG" sz="2400" b="1" dirty="0">
                        <a:solidFill>
                          <a:schemeClr val="tx1"/>
                        </a:solidFill>
                        <a:effectLst>
                          <a:outerShdw blurRad="38100" dist="38100" dir="2700000" algn="tl">
                            <a:srgbClr val="000000">
                              <a:alpha val="43137"/>
                            </a:srgbClr>
                          </a:outerShdw>
                        </a:effectLst>
                      </a:endParaRPr>
                    </a:p>
                  </a:txBody>
                  <a:tcPr marL="91443" marR="91443" marT="45727" marB="45727">
                    <a:solidFill>
                      <a:schemeClr val="accent1">
                        <a:lumMod val="40000"/>
                        <a:lumOff val="60000"/>
                      </a:schemeClr>
                    </a:solidFill>
                  </a:tcPr>
                </a:tc>
                <a:extLst>
                  <a:ext uri="{0D108BD9-81ED-4DB2-BD59-A6C34878D82A}">
                    <a16:rowId xmlns:a16="http://schemas.microsoft.com/office/drawing/2014/main" val="10000"/>
                  </a:ext>
                </a:extLst>
              </a:tr>
              <a:tr h="1235472">
                <a:tc>
                  <a:txBody>
                    <a:bodyPr/>
                    <a:lstStyle/>
                    <a:p>
                      <a:pPr algn="ctr" rtl="0"/>
                      <a:r>
                        <a:rPr lang="en-US" sz="2400" b="1" dirty="0">
                          <a:effectLst>
                            <a:outerShdw blurRad="38100" dist="38100" dir="2700000" algn="tl">
                              <a:srgbClr val="000000">
                                <a:alpha val="43137"/>
                              </a:srgbClr>
                            </a:outerShdw>
                          </a:effectLst>
                        </a:rPr>
                        <a:t>240</a:t>
                      </a:r>
                    </a:p>
                    <a:p>
                      <a:pPr algn="ctr" rtl="0"/>
                      <a:r>
                        <a:rPr lang="en-US" sz="2400" b="1" dirty="0">
                          <a:effectLst>
                            <a:outerShdw blurRad="38100" dist="38100" dir="2700000" algn="tl">
                              <a:srgbClr val="000000">
                                <a:alpha val="43137"/>
                              </a:srgbClr>
                            </a:outerShdw>
                          </a:effectLst>
                        </a:rPr>
                        <a:t>(</a:t>
                      </a:r>
                      <a:r>
                        <a:rPr lang="en-US" sz="2400" b="1" dirty="0" err="1">
                          <a:effectLst>
                            <a:outerShdw blurRad="38100" dist="38100" dir="2700000" algn="tl">
                              <a:srgbClr val="000000">
                                <a:alpha val="43137"/>
                              </a:srgbClr>
                            </a:outerShdw>
                          </a:effectLst>
                        </a:rPr>
                        <a:t>a+b</a:t>
                      </a:r>
                      <a:r>
                        <a:rPr lang="en-US" sz="2400" b="1" dirty="0">
                          <a:effectLst>
                            <a:outerShdw blurRad="38100" dist="38100" dir="2700000" algn="tl">
                              <a:srgbClr val="000000">
                                <a:alpha val="43137"/>
                              </a:srgbClr>
                            </a:outerShdw>
                          </a:effectLst>
                        </a:rPr>
                        <a:t>)</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80</a:t>
                      </a:r>
                    </a:p>
                    <a:p>
                      <a:pPr algn="ctr" rtl="0"/>
                      <a:r>
                        <a:rPr lang="en-US" sz="2400" b="1" dirty="0">
                          <a:effectLst>
                            <a:outerShdw blurRad="38100" dist="38100" dir="2700000" algn="tl">
                              <a:srgbClr val="000000">
                                <a:alpha val="43137"/>
                              </a:srgbClr>
                            </a:outerShdw>
                          </a:effectLst>
                        </a:rPr>
                        <a:t>(b)</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160</a:t>
                      </a:r>
                    </a:p>
                    <a:p>
                      <a:pPr algn="ctr" rtl="0"/>
                      <a:r>
                        <a:rPr lang="en-US" sz="2400" b="1" dirty="0">
                          <a:effectLst>
                            <a:outerShdw blurRad="38100" dist="38100" dir="2700000" algn="tl">
                              <a:srgbClr val="000000">
                                <a:alpha val="43137"/>
                              </a:srgbClr>
                            </a:outerShdw>
                          </a:effectLst>
                        </a:rPr>
                        <a:t>(a)</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MI</a:t>
                      </a:r>
                      <a:endParaRPr lang="ar-EG" sz="2400" b="1" dirty="0">
                        <a:effectLst>
                          <a:outerShdw blurRad="38100" dist="38100" dir="2700000" algn="tl">
                            <a:srgbClr val="000000">
                              <a:alpha val="43137"/>
                            </a:srgbClr>
                          </a:outerShdw>
                        </a:effectLst>
                      </a:endParaRPr>
                    </a:p>
                  </a:txBody>
                  <a:tcPr marL="91443" marR="91443" marT="45727" marB="45727"/>
                </a:tc>
                <a:extLst>
                  <a:ext uri="{0D108BD9-81ED-4DB2-BD59-A6C34878D82A}">
                    <a16:rowId xmlns:a16="http://schemas.microsoft.com/office/drawing/2014/main" val="10001"/>
                  </a:ext>
                </a:extLst>
              </a:tr>
              <a:tr h="1235472">
                <a:tc>
                  <a:txBody>
                    <a:bodyPr/>
                    <a:lstStyle/>
                    <a:p>
                      <a:pPr algn="ctr" rtl="0"/>
                      <a:r>
                        <a:rPr lang="en-US" sz="2400" b="1" dirty="0">
                          <a:effectLst>
                            <a:outerShdw blurRad="38100" dist="38100" dir="2700000" algn="tl">
                              <a:srgbClr val="000000">
                                <a:alpha val="43137"/>
                              </a:srgbClr>
                            </a:outerShdw>
                          </a:effectLst>
                        </a:rPr>
                        <a:t>760</a:t>
                      </a:r>
                    </a:p>
                    <a:p>
                      <a:pPr algn="ctr" rtl="0"/>
                      <a:r>
                        <a:rPr lang="en-US" sz="2400" b="1" dirty="0">
                          <a:effectLst>
                            <a:outerShdw blurRad="38100" dist="38100" dir="2700000" algn="tl">
                              <a:srgbClr val="000000">
                                <a:alpha val="43137"/>
                              </a:srgbClr>
                            </a:outerShdw>
                          </a:effectLst>
                        </a:rPr>
                        <a:t>(</a:t>
                      </a:r>
                      <a:r>
                        <a:rPr lang="en-US" sz="2400" b="1" dirty="0" err="1">
                          <a:effectLst>
                            <a:outerShdw blurRad="38100" dist="38100" dir="2700000" algn="tl">
                              <a:srgbClr val="000000">
                                <a:alpha val="43137"/>
                              </a:srgbClr>
                            </a:outerShdw>
                          </a:effectLst>
                        </a:rPr>
                        <a:t>c+d</a:t>
                      </a:r>
                      <a:r>
                        <a:rPr lang="en-US" sz="2400" b="1" dirty="0">
                          <a:effectLst>
                            <a:outerShdw blurRad="38100" dist="38100" dir="2700000" algn="tl">
                              <a:srgbClr val="000000">
                                <a:alpha val="43137"/>
                              </a:srgbClr>
                            </a:outerShdw>
                          </a:effectLst>
                        </a:rPr>
                        <a:t>)</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720</a:t>
                      </a:r>
                    </a:p>
                    <a:p>
                      <a:pPr algn="ctr" rtl="0"/>
                      <a:r>
                        <a:rPr lang="en-US" sz="2400" b="1" dirty="0">
                          <a:effectLst>
                            <a:outerShdw blurRad="38100" dist="38100" dir="2700000" algn="tl">
                              <a:srgbClr val="000000">
                                <a:alpha val="43137"/>
                              </a:srgbClr>
                            </a:outerShdw>
                          </a:effectLst>
                        </a:rPr>
                        <a:t>(d)</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40</a:t>
                      </a:r>
                    </a:p>
                    <a:p>
                      <a:pPr algn="ctr" rtl="0"/>
                      <a:r>
                        <a:rPr lang="en-US" sz="2400" b="1" dirty="0">
                          <a:effectLst>
                            <a:outerShdw blurRad="38100" dist="38100" dir="2700000" algn="tl">
                              <a:srgbClr val="000000">
                                <a:alpha val="43137"/>
                              </a:srgbClr>
                            </a:outerShdw>
                          </a:effectLst>
                        </a:rPr>
                        <a:t>(c)</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No MI</a:t>
                      </a:r>
                      <a:endParaRPr lang="ar-EG" sz="2400" b="1" dirty="0">
                        <a:effectLst>
                          <a:outerShdw blurRad="38100" dist="38100" dir="2700000" algn="tl">
                            <a:srgbClr val="000000">
                              <a:alpha val="43137"/>
                            </a:srgbClr>
                          </a:outerShdw>
                        </a:effectLst>
                      </a:endParaRPr>
                    </a:p>
                  </a:txBody>
                  <a:tcPr marL="91443" marR="91443" marT="45727" marB="45727"/>
                </a:tc>
                <a:extLst>
                  <a:ext uri="{0D108BD9-81ED-4DB2-BD59-A6C34878D82A}">
                    <a16:rowId xmlns:a16="http://schemas.microsoft.com/office/drawing/2014/main" val="10002"/>
                  </a:ext>
                </a:extLst>
              </a:tr>
              <a:tr h="1235472">
                <a:tc>
                  <a:txBody>
                    <a:bodyPr/>
                    <a:lstStyle/>
                    <a:p>
                      <a:pPr algn="ctr" rtl="0"/>
                      <a:r>
                        <a:rPr lang="en-US" sz="2400" b="1" dirty="0">
                          <a:effectLst>
                            <a:outerShdw blurRad="38100" dist="38100" dir="2700000" algn="tl">
                              <a:srgbClr val="000000">
                                <a:alpha val="43137"/>
                              </a:srgbClr>
                            </a:outerShdw>
                          </a:effectLst>
                        </a:rPr>
                        <a:t>1000</a:t>
                      </a:r>
                    </a:p>
                    <a:p>
                      <a:pPr algn="ctr" rtl="0"/>
                      <a:r>
                        <a:rPr lang="en-US" sz="2400" b="1" dirty="0">
                          <a:effectLst>
                            <a:outerShdw blurRad="38100" dist="38100" dir="2700000" algn="tl">
                              <a:srgbClr val="000000">
                                <a:alpha val="43137"/>
                              </a:srgbClr>
                            </a:outerShdw>
                          </a:effectLst>
                        </a:rPr>
                        <a:t>(</a:t>
                      </a:r>
                      <a:r>
                        <a:rPr lang="en-US" sz="2400" b="1" dirty="0" err="1">
                          <a:effectLst>
                            <a:outerShdw blurRad="38100" dist="38100" dir="2700000" algn="tl">
                              <a:srgbClr val="000000">
                                <a:alpha val="43137"/>
                              </a:srgbClr>
                            </a:outerShdw>
                          </a:effectLst>
                        </a:rPr>
                        <a:t>a+b+c+d</a:t>
                      </a:r>
                      <a:r>
                        <a:rPr lang="en-US" sz="2400" b="1" dirty="0">
                          <a:effectLst>
                            <a:outerShdw blurRad="38100" dist="38100" dir="2700000" algn="tl">
                              <a:srgbClr val="000000">
                                <a:alpha val="43137"/>
                              </a:srgbClr>
                            </a:outerShdw>
                          </a:effectLst>
                        </a:rPr>
                        <a:t>)</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800</a:t>
                      </a:r>
                    </a:p>
                    <a:p>
                      <a:pPr algn="ctr" rtl="0"/>
                      <a:r>
                        <a:rPr lang="en-US" sz="2400" b="1" dirty="0">
                          <a:effectLst>
                            <a:outerShdw blurRad="38100" dist="38100" dir="2700000" algn="tl">
                              <a:srgbClr val="000000">
                                <a:alpha val="43137"/>
                              </a:srgbClr>
                            </a:outerShdw>
                          </a:effectLst>
                        </a:rPr>
                        <a:t>(</a:t>
                      </a:r>
                      <a:r>
                        <a:rPr lang="en-US" sz="2400" b="1" dirty="0" err="1">
                          <a:effectLst>
                            <a:outerShdw blurRad="38100" dist="38100" dir="2700000" algn="tl">
                              <a:srgbClr val="000000">
                                <a:alpha val="43137"/>
                              </a:srgbClr>
                            </a:outerShdw>
                          </a:effectLst>
                        </a:rPr>
                        <a:t>b+d</a:t>
                      </a:r>
                      <a:r>
                        <a:rPr lang="en-US" sz="2400" b="1" dirty="0">
                          <a:effectLst>
                            <a:outerShdw blurRad="38100" dist="38100" dir="2700000" algn="tl">
                              <a:srgbClr val="000000">
                                <a:alpha val="43137"/>
                              </a:srgbClr>
                            </a:outerShdw>
                          </a:effectLst>
                        </a:rPr>
                        <a:t>)</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200</a:t>
                      </a:r>
                    </a:p>
                    <a:p>
                      <a:pPr algn="ctr" rtl="0"/>
                      <a:r>
                        <a:rPr lang="en-US" sz="2400" b="1" dirty="0">
                          <a:effectLst>
                            <a:outerShdw blurRad="38100" dist="38100" dir="2700000" algn="tl">
                              <a:srgbClr val="000000">
                                <a:alpha val="43137"/>
                              </a:srgbClr>
                            </a:outerShdw>
                          </a:effectLst>
                        </a:rPr>
                        <a:t>(</a:t>
                      </a:r>
                      <a:r>
                        <a:rPr lang="en-US" sz="2400" b="1" dirty="0" err="1">
                          <a:effectLst>
                            <a:outerShdw blurRad="38100" dist="38100" dir="2700000" algn="tl">
                              <a:srgbClr val="000000">
                                <a:alpha val="43137"/>
                              </a:srgbClr>
                            </a:outerShdw>
                          </a:effectLst>
                        </a:rPr>
                        <a:t>a+c</a:t>
                      </a:r>
                      <a:r>
                        <a:rPr lang="en-US" sz="2400" b="1" dirty="0">
                          <a:effectLst>
                            <a:outerShdw blurRad="38100" dist="38100" dir="2700000" algn="tl">
                              <a:srgbClr val="000000">
                                <a:alpha val="43137"/>
                              </a:srgbClr>
                            </a:outerShdw>
                          </a:effectLst>
                        </a:rPr>
                        <a:t>)</a:t>
                      </a:r>
                      <a:endParaRPr lang="ar-EG" sz="2400" b="1" dirty="0">
                        <a:effectLst>
                          <a:outerShdw blurRad="38100" dist="38100" dir="2700000" algn="tl">
                            <a:srgbClr val="000000">
                              <a:alpha val="43137"/>
                            </a:srgbClr>
                          </a:outerShdw>
                        </a:effectLst>
                      </a:endParaRPr>
                    </a:p>
                  </a:txBody>
                  <a:tcPr marL="91443" marR="91443" marT="45727" marB="45727"/>
                </a:tc>
                <a:tc>
                  <a:txBody>
                    <a:bodyPr/>
                    <a:lstStyle/>
                    <a:p>
                      <a:pPr algn="ctr" rtl="0"/>
                      <a:r>
                        <a:rPr lang="en-US" sz="2400" b="1" dirty="0">
                          <a:effectLst>
                            <a:outerShdw blurRad="38100" dist="38100" dir="2700000" algn="tl">
                              <a:srgbClr val="000000">
                                <a:alpha val="43137"/>
                              </a:srgbClr>
                            </a:outerShdw>
                          </a:effectLst>
                        </a:rPr>
                        <a:t>Total </a:t>
                      </a:r>
                      <a:endParaRPr lang="ar-EG" sz="2400" b="1" dirty="0">
                        <a:effectLst>
                          <a:outerShdw blurRad="38100" dist="38100" dir="2700000" algn="tl">
                            <a:srgbClr val="000000">
                              <a:alpha val="43137"/>
                            </a:srgbClr>
                          </a:outerShdw>
                        </a:effectLst>
                      </a:endParaRPr>
                    </a:p>
                  </a:txBody>
                  <a:tcPr marL="91443" marR="91443" marT="45727" marB="45727"/>
                </a:tc>
                <a:extLst>
                  <a:ext uri="{0D108BD9-81ED-4DB2-BD59-A6C34878D82A}">
                    <a16:rowId xmlns:a16="http://schemas.microsoft.com/office/drawing/2014/main" val="10003"/>
                  </a:ext>
                </a:extLst>
              </a:tr>
            </a:tbl>
          </a:graphicData>
        </a:graphic>
      </p:graphicFrame>
    </p:spTree>
  </p:cSld>
  <p:clrMapOvr>
    <a:masterClrMapping/>
  </p:clrMapOvr>
  <p:transition>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2780D-9C41-49FA-8328-8E4F8B3997C4}"/>
              </a:ext>
            </a:extLst>
          </p:cNvPr>
          <p:cNvSpPr>
            <a:spLocks noGrp="1"/>
          </p:cNvSpPr>
          <p:nvPr>
            <p:ph type="title"/>
          </p:nvPr>
        </p:nvSpPr>
        <p:spPr>
          <a:xfrm>
            <a:off x="457200" y="277813"/>
            <a:ext cx="8229600" cy="919162"/>
          </a:xfrm>
        </p:spPr>
        <p:txBody>
          <a:bodyPr rtlCol="1">
            <a:normAutofit fontScale="90000"/>
          </a:bodyPr>
          <a:lstStyle/>
          <a:p>
            <a:pPr eaLnBrk="1" fontAlgn="auto" hangingPunct="1">
              <a:spcAft>
                <a:spcPts val="0"/>
              </a:spcAft>
              <a:defRPr/>
            </a:pPr>
            <a:r>
              <a:rPr lang="en-US" sz="3600" dirty="0">
                <a:solidFill>
                  <a:srgbClr val="CC0000"/>
                </a:solidFill>
                <a:effectLst>
                  <a:outerShdw blurRad="38100" dist="38100" dir="2700000" algn="tl">
                    <a:srgbClr val="000000">
                      <a:alpha val="43137"/>
                    </a:srgbClr>
                  </a:outerShdw>
                </a:effectLst>
              </a:rPr>
              <a:t>From the previous data, calculate the followings:</a:t>
            </a:r>
            <a:endParaRPr lang="ar-EG" sz="3600"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CB90C07-27A7-4EEE-9370-E6058629723B}"/>
              </a:ext>
            </a:extLst>
          </p:cNvPr>
          <p:cNvSpPr>
            <a:spLocks noGrp="1"/>
          </p:cNvSpPr>
          <p:nvPr>
            <p:ph idx="1"/>
          </p:nvPr>
        </p:nvSpPr>
        <p:spPr/>
        <p:txBody>
          <a:bodyPr rtlCol="1">
            <a:normAutofit/>
          </a:bodyPr>
          <a:lstStyle/>
          <a:p>
            <a:pPr marL="274320" indent="-274320" eaLnBrk="1" fontAlgn="auto" hangingPunct="1">
              <a:spcAft>
                <a:spcPts val="0"/>
              </a:spcAft>
              <a:buFont typeface="Wingdings 2"/>
              <a:buChar char=""/>
              <a:defRPr/>
            </a:pPr>
            <a:r>
              <a:rPr lang="en-US" sz="3600" dirty="0">
                <a:solidFill>
                  <a:schemeClr val="tx1">
                    <a:lumMod val="75000"/>
                    <a:lumOff val="25000"/>
                  </a:schemeClr>
                </a:solidFill>
                <a:effectLst>
                  <a:outerShdw blurRad="38100" dist="38100" dir="2700000" algn="tl">
                    <a:srgbClr val="000000">
                      <a:alpha val="43137"/>
                    </a:srgbClr>
                  </a:outerShdw>
                </a:effectLst>
              </a:rPr>
              <a:t>The prevalence of myocardial infarction at autopsy</a:t>
            </a:r>
          </a:p>
          <a:p>
            <a:pPr marL="274320" indent="-274320" eaLnBrk="1" fontAlgn="auto" hangingPunct="1">
              <a:spcAft>
                <a:spcPts val="0"/>
              </a:spcAft>
              <a:buFont typeface="Wingdings" pitchFamily="2" charset="2"/>
              <a:buNone/>
              <a:defRPr/>
            </a:pPr>
            <a:endParaRPr lang="en-US" sz="1200" dirty="0">
              <a:solidFill>
                <a:schemeClr val="tx1">
                  <a:lumMod val="75000"/>
                  <a:lumOff val="25000"/>
                </a:schemeClr>
              </a:solidFill>
            </a:endParaRPr>
          </a:p>
          <a:p>
            <a:pPr marL="274320" indent="-274320" eaLnBrk="1" fontAlgn="auto" hangingPunct="1">
              <a:spcAft>
                <a:spcPts val="0"/>
              </a:spcAft>
              <a:buFont typeface="Wingdings 2"/>
              <a:buChar char=""/>
              <a:defRPr/>
            </a:pPr>
            <a:r>
              <a:rPr lang="en-US" sz="3600" dirty="0">
                <a:solidFill>
                  <a:schemeClr val="tx1">
                    <a:lumMod val="75000"/>
                    <a:lumOff val="25000"/>
                  </a:schemeClr>
                </a:solidFill>
                <a:effectLst>
                  <a:outerShdw blurRad="38100" dist="38100" dir="2700000" algn="tl">
                    <a:srgbClr val="000000">
                      <a:alpha val="43137"/>
                    </a:srgbClr>
                  </a:outerShdw>
                </a:effectLst>
              </a:rPr>
              <a:t>The positive predictive value of the clinical diagnosis</a:t>
            </a:r>
          </a:p>
          <a:p>
            <a:pPr marL="274320" indent="-274320" eaLnBrk="1" fontAlgn="auto" hangingPunct="1">
              <a:spcAft>
                <a:spcPts val="0"/>
              </a:spcAft>
              <a:buFont typeface="Wingdings" pitchFamily="2" charset="2"/>
              <a:buNone/>
              <a:defRPr/>
            </a:pPr>
            <a:endParaRPr lang="en-US" sz="1200" dirty="0">
              <a:solidFill>
                <a:schemeClr val="tx1">
                  <a:lumMod val="75000"/>
                  <a:lumOff val="25000"/>
                </a:schemeClr>
              </a:solidFill>
            </a:endParaRPr>
          </a:p>
          <a:p>
            <a:pPr marL="274320" indent="-274320" eaLnBrk="1" fontAlgn="auto" hangingPunct="1">
              <a:spcAft>
                <a:spcPts val="0"/>
              </a:spcAft>
              <a:buFont typeface="Wingdings 2"/>
              <a:buChar char=""/>
              <a:defRPr/>
            </a:pPr>
            <a:r>
              <a:rPr lang="en-US" sz="3600" dirty="0">
                <a:solidFill>
                  <a:schemeClr val="tx1">
                    <a:lumMod val="75000"/>
                    <a:lumOff val="25000"/>
                  </a:schemeClr>
                </a:solidFill>
                <a:effectLst>
                  <a:outerShdw blurRad="38100" dist="38100" dir="2700000" algn="tl">
                    <a:srgbClr val="000000">
                      <a:alpha val="43137"/>
                    </a:srgbClr>
                  </a:outerShdw>
                </a:effectLst>
              </a:rPr>
              <a:t>The negative predictive value of clinical diagnosis</a:t>
            </a:r>
          </a:p>
          <a:p>
            <a:pPr marL="274320" indent="-274320" eaLnBrk="1" fontAlgn="auto" hangingPunct="1">
              <a:spcAft>
                <a:spcPts val="0"/>
              </a:spcAft>
              <a:buFont typeface="Wingdings" pitchFamily="2" charset="2"/>
              <a:buNone/>
              <a:defRPr/>
            </a:pPr>
            <a:endParaRPr lang="en-US" dirty="0">
              <a:solidFill>
                <a:schemeClr val="tx1">
                  <a:lumMod val="75000"/>
                  <a:lumOff val="25000"/>
                </a:schemeClr>
              </a:solidFill>
            </a:endParaRPr>
          </a:p>
          <a:p>
            <a:pPr marL="274320" indent="-274320" eaLnBrk="1" fontAlgn="auto" hangingPunct="1">
              <a:spcAft>
                <a:spcPts val="0"/>
              </a:spcAft>
              <a:buFont typeface="Wingdings 2"/>
              <a:buChar char=""/>
              <a:defRPr/>
            </a:pPr>
            <a:endParaRPr lang="ar-EG" dirty="0">
              <a:solidFill>
                <a:schemeClr val="tx1">
                  <a:lumMod val="75000"/>
                  <a:lumOff val="25000"/>
                </a:schemeClr>
              </a:solidFill>
            </a:endParaRPr>
          </a:p>
        </p:txBody>
      </p:sp>
    </p:spTree>
  </p:cSld>
  <p:clrMapOvr>
    <a:masterClrMapping/>
  </p:clrMapOvr>
  <p:transition>
    <p:wipe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720C-68DA-4116-BCE2-77FB21AE9760}"/>
              </a:ext>
            </a:extLst>
          </p:cNvPr>
          <p:cNvSpPr>
            <a:spLocks noGrp="1"/>
          </p:cNvSpPr>
          <p:nvPr>
            <p:ph type="title"/>
          </p:nvPr>
        </p:nvSpPr>
        <p:spPr>
          <a:xfrm>
            <a:off x="457200" y="188913"/>
            <a:ext cx="8229600" cy="1008062"/>
          </a:xfrm>
        </p:spPr>
        <p:txBody>
          <a:bodyPr rtlCol="1">
            <a:normAutofit fontScale="90000"/>
          </a:bodyPr>
          <a:lstStyle/>
          <a:p>
            <a:pPr eaLnBrk="1" fontAlgn="auto" hangingPunct="1">
              <a:spcAft>
                <a:spcPts val="0"/>
              </a:spcAft>
              <a:defRPr/>
            </a:pPr>
            <a:r>
              <a:rPr lang="en-US" sz="2400" b="1" dirty="0">
                <a:solidFill>
                  <a:srgbClr val="CC0000"/>
                </a:solidFill>
                <a:effectLst>
                  <a:outerShdw blurRad="38100" dist="38100" dir="2700000" algn="tl">
                    <a:srgbClr val="000000">
                      <a:alpha val="43137"/>
                    </a:srgbClr>
                  </a:outerShdw>
                </a:effectLst>
              </a:rPr>
              <a:t>II) The table below is a (2 x 2) table in which screening test results for disease Y are tabulated in relation to the true disease status of the population being tested</a:t>
            </a:r>
            <a:endParaRPr lang="ar-EG" sz="2400" b="1" dirty="0">
              <a:solidFill>
                <a:srgbClr val="CC0000"/>
              </a:solidFill>
              <a:effectLst>
                <a:outerShdw blurRad="38100" dist="38100" dir="2700000" algn="tl">
                  <a:srgbClr val="000000">
                    <a:alpha val="43137"/>
                  </a:srgbClr>
                </a:outerShdw>
              </a:effectLst>
            </a:endParaRPr>
          </a:p>
        </p:txBody>
      </p:sp>
      <p:graphicFrame>
        <p:nvGraphicFramePr>
          <p:cNvPr id="4" name="Content Placeholder 3">
            <a:extLst>
              <a:ext uri="{FF2B5EF4-FFF2-40B4-BE49-F238E27FC236}">
                <a16:creationId xmlns:a16="http://schemas.microsoft.com/office/drawing/2014/main" id="{A07E38AF-602C-4557-9018-CD71834B6858}"/>
              </a:ext>
            </a:extLst>
          </p:cNvPr>
          <p:cNvGraphicFramePr>
            <a:graphicFrameLocks noGrp="1"/>
          </p:cNvGraphicFramePr>
          <p:nvPr>
            <p:ph idx="1"/>
          </p:nvPr>
        </p:nvGraphicFramePr>
        <p:xfrm>
          <a:off x="252413" y="1412875"/>
          <a:ext cx="8712200" cy="5445125"/>
        </p:xfrm>
        <a:graphic>
          <a:graphicData uri="http://schemas.openxmlformats.org/drawingml/2006/table">
            <a:tbl>
              <a:tblPr rtl="1" firstRow="1" bandRow="1">
                <a:tableStyleId>{5C22544A-7EE6-4342-B048-85BDC9FD1C3A}</a:tableStyleId>
              </a:tblPr>
              <a:tblGrid>
                <a:gridCol w="2178050">
                  <a:extLst>
                    <a:ext uri="{9D8B030D-6E8A-4147-A177-3AD203B41FA5}">
                      <a16:colId xmlns:a16="http://schemas.microsoft.com/office/drawing/2014/main" val="20000"/>
                    </a:ext>
                  </a:extLst>
                </a:gridCol>
                <a:gridCol w="2178050">
                  <a:extLst>
                    <a:ext uri="{9D8B030D-6E8A-4147-A177-3AD203B41FA5}">
                      <a16:colId xmlns:a16="http://schemas.microsoft.com/office/drawing/2014/main" val="20001"/>
                    </a:ext>
                  </a:extLst>
                </a:gridCol>
                <a:gridCol w="2178050">
                  <a:extLst>
                    <a:ext uri="{9D8B030D-6E8A-4147-A177-3AD203B41FA5}">
                      <a16:colId xmlns:a16="http://schemas.microsoft.com/office/drawing/2014/main" val="20002"/>
                    </a:ext>
                  </a:extLst>
                </a:gridCol>
                <a:gridCol w="2178050">
                  <a:extLst>
                    <a:ext uri="{9D8B030D-6E8A-4147-A177-3AD203B41FA5}">
                      <a16:colId xmlns:a16="http://schemas.microsoft.com/office/drawing/2014/main" val="20003"/>
                    </a:ext>
                  </a:extLst>
                </a:gridCol>
              </a:tblGrid>
              <a:tr h="1361281">
                <a:tc>
                  <a:txBody>
                    <a:bodyPr/>
                    <a:lstStyle/>
                    <a:p>
                      <a:pPr algn="ctr" rtl="0"/>
                      <a:r>
                        <a:rPr lang="en-US" sz="2400" b="1" dirty="0">
                          <a:solidFill>
                            <a:schemeClr val="tx1"/>
                          </a:solidFill>
                          <a:effectLst>
                            <a:outerShdw blurRad="38100" dist="38100" dir="2700000" algn="tl">
                              <a:srgbClr val="000000">
                                <a:alpha val="43137"/>
                              </a:srgbClr>
                            </a:outerShdw>
                          </a:effectLst>
                        </a:rPr>
                        <a:t>Total </a:t>
                      </a:r>
                      <a:endParaRPr lang="ar-EG" sz="2400" b="1" dirty="0">
                        <a:solidFill>
                          <a:schemeClr val="tx1"/>
                        </a:solidFill>
                        <a:effectLst>
                          <a:outerShdw blurRad="38100" dist="38100" dir="2700000" algn="tl">
                            <a:srgbClr val="000000">
                              <a:alpha val="43137"/>
                            </a:srgbClr>
                          </a:outerShdw>
                        </a:effectLst>
                      </a:endParaRPr>
                    </a:p>
                  </a:txBody>
                  <a:tcPr marL="91432" marR="91432" marT="45719" marB="45719">
                    <a:solidFill>
                      <a:schemeClr val="accent1">
                        <a:lumMod val="40000"/>
                        <a:lumOff val="60000"/>
                      </a:schemeClr>
                    </a:solidFill>
                  </a:tcPr>
                </a:tc>
                <a:tc>
                  <a:txBody>
                    <a:bodyPr/>
                    <a:lstStyle/>
                    <a:p>
                      <a:pPr algn="ctr" rtl="0"/>
                      <a:r>
                        <a:rPr lang="en-US" sz="2400" b="1" dirty="0">
                          <a:solidFill>
                            <a:schemeClr val="tx1"/>
                          </a:solidFill>
                          <a:effectLst>
                            <a:outerShdw blurRad="38100" dist="38100" dir="2700000" algn="tl">
                              <a:srgbClr val="000000">
                                <a:alpha val="43137"/>
                              </a:srgbClr>
                            </a:outerShdw>
                          </a:effectLst>
                        </a:rPr>
                        <a:t>Y</a:t>
                      </a:r>
                    </a:p>
                    <a:p>
                      <a:pPr algn="ctr" rtl="0"/>
                      <a:r>
                        <a:rPr lang="en-US" sz="2400" b="1" dirty="0">
                          <a:solidFill>
                            <a:schemeClr val="tx1"/>
                          </a:solidFill>
                          <a:effectLst>
                            <a:outerShdw blurRad="38100" dist="38100" dir="2700000" algn="tl">
                              <a:srgbClr val="000000">
                                <a:alpha val="43137"/>
                              </a:srgbClr>
                            </a:outerShdw>
                          </a:effectLst>
                        </a:rPr>
                        <a:t>No </a:t>
                      </a:r>
                      <a:endParaRPr lang="ar-EG" sz="2400" b="1" dirty="0">
                        <a:solidFill>
                          <a:schemeClr val="tx1"/>
                        </a:solidFill>
                        <a:effectLst>
                          <a:outerShdw blurRad="38100" dist="38100" dir="2700000" algn="tl">
                            <a:srgbClr val="000000">
                              <a:alpha val="43137"/>
                            </a:srgbClr>
                          </a:outerShdw>
                        </a:effectLst>
                      </a:endParaRPr>
                    </a:p>
                  </a:txBody>
                  <a:tcPr marL="91432" marR="91432" marT="45719" marB="45719">
                    <a:solidFill>
                      <a:schemeClr val="accent1">
                        <a:lumMod val="40000"/>
                        <a:lumOff val="60000"/>
                      </a:schemeClr>
                    </a:solidFill>
                  </a:tcPr>
                </a:tc>
                <a:tc>
                  <a:txBody>
                    <a:bodyPr/>
                    <a:lstStyle/>
                    <a:p>
                      <a:pPr algn="ctr" rtl="0"/>
                      <a:r>
                        <a:rPr lang="en-US" sz="2400" b="1" dirty="0">
                          <a:solidFill>
                            <a:schemeClr val="tx1"/>
                          </a:solidFill>
                          <a:effectLst>
                            <a:outerShdw blurRad="38100" dist="38100" dir="2700000" algn="tl">
                              <a:srgbClr val="000000">
                                <a:alpha val="43137"/>
                              </a:srgbClr>
                            </a:outerShdw>
                          </a:effectLst>
                        </a:rPr>
                        <a:t>Y </a:t>
                      </a:r>
                    </a:p>
                    <a:p>
                      <a:pPr algn="ctr" rtl="0"/>
                      <a:r>
                        <a:rPr lang="en-US" sz="2400" b="1" dirty="0">
                          <a:solidFill>
                            <a:schemeClr val="tx1"/>
                          </a:solidFill>
                          <a:effectLst>
                            <a:outerShdw blurRad="38100" dist="38100" dir="2700000" algn="tl">
                              <a:srgbClr val="000000">
                                <a:alpha val="43137"/>
                              </a:srgbClr>
                            </a:outerShdw>
                          </a:effectLst>
                        </a:rPr>
                        <a:t>yes</a:t>
                      </a:r>
                      <a:endParaRPr lang="ar-EG" sz="2400" b="1" dirty="0">
                        <a:solidFill>
                          <a:schemeClr val="tx1"/>
                        </a:solidFill>
                        <a:effectLst>
                          <a:outerShdw blurRad="38100" dist="38100" dir="2700000" algn="tl">
                            <a:srgbClr val="000000">
                              <a:alpha val="43137"/>
                            </a:srgbClr>
                          </a:outerShdw>
                        </a:effectLst>
                      </a:endParaRPr>
                    </a:p>
                  </a:txBody>
                  <a:tcPr marL="91432" marR="91432" marT="45719" marB="45719">
                    <a:solidFill>
                      <a:schemeClr val="accent1">
                        <a:lumMod val="40000"/>
                        <a:lumOff val="60000"/>
                      </a:schemeClr>
                    </a:solidFill>
                  </a:tcPr>
                </a:tc>
                <a:tc>
                  <a:txBody>
                    <a:bodyPr/>
                    <a:lstStyle/>
                    <a:p>
                      <a:pPr algn="ctr" rtl="0"/>
                      <a:r>
                        <a:rPr lang="en-US" sz="2400" b="1" dirty="0">
                          <a:solidFill>
                            <a:schemeClr val="tx1"/>
                          </a:solidFill>
                          <a:effectLst>
                            <a:outerShdw blurRad="38100" dist="38100" dir="2700000" algn="tl">
                              <a:srgbClr val="000000">
                                <a:alpha val="43137"/>
                              </a:srgbClr>
                            </a:outerShdw>
                          </a:effectLst>
                        </a:rPr>
                        <a:t>Screening test</a:t>
                      </a:r>
                      <a:endParaRPr lang="ar-EG" sz="2400" b="1" dirty="0">
                        <a:solidFill>
                          <a:schemeClr val="tx1"/>
                        </a:solidFill>
                        <a:effectLst>
                          <a:outerShdw blurRad="38100" dist="38100" dir="2700000" algn="tl">
                            <a:srgbClr val="000000">
                              <a:alpha val="43137"/>
                            </a:srgbClr>
                          </a:outerShdw>
                        </a:effectLst>
                      </a:endParaRPr>
                    </a:p>
                  </a:txBody>
                  <a:tcPr marL="91432" marR="91432" marT="45719" marB="45719">
                    <a:solidFill>
                      <a:schemeClr val="accent1">
                        <a:lumMod val="40000"/>
                        <a:lumOff val="60000"/>
                      </a:schemeClr>
                    </a:solidFill>
                  </a:tcPr>
                </a:tc>
                <a:extLst>
                  <a:ext uri="{0D108BD9-81ED-4DB2-BD59-A6C34878D82A}">
                    <a16:rowId xmlns:a16="http://schemas.microsoft.com/office/drawing/2014/main" val="10000"/>
                  </a:ext>
                </a:extLst>
              </a:tr>
              <a:tr h="1361281">
                <a:tc>
                  <a:txBody>
                    <a:bodyPr/>
                    <a:lstStyle/>
                    <a:p>
                      <a:pPr algn="ctr" rtl="0"/>
                      <a:r>
                        <a:rPr lang="en-US" sz="2400" b="1" dirty="0"/>
                        <a:t>300</a:t>
                      </a:r>
                      <a:endParaRPr lang="ar-EG" sz="2400" b="1" dirty="0"/>
                    </a:p>
                  </a:txBody>
                  <a:tcPr marL="91432" marR="91432" marT="45719" marB="45719"/>
                </a:tc>
                <a:tc>
                  <a:txBody>
                    <a:bodyPr/>
                    <a:lstStyle/>
                    <a:p>
                      <a:pPr algn="ctr" rtl="0"/>
                      <a:r>
                        <a:rPr lang="en-US" sz="2400" b="1" dirty="0"/>
                        <a:t>100</a:t>
                      </a:r>
                      <a:endParaRPr lang="ar-EG" sz="2400" b="1" dirty="0"/>
                    </a:p>
                  </a:txBody>
                  <a:tcPr marL="91432" marR="91432" marT="45719" marB="45719"/>
                </a:tc>
                <a:tc>
                  <a:txBody>
                    <a:bodyPr/>
                    <a:lstStyle/>
                    <a:p>
                      <a:pPr algn="ctr" rtl="0"/>
                      <a:r>
                        <a:rPr lang="en-US" sz="2400" b="1" dirty="0"/>
                        <a:t>200</a:t>
                      </a:r>
                      <a:endParaRPr lang="ar-EG" sz="2400" b="1" dirty="0"/>
                    </a:p>
                  </a:txBody>
                  <a:tcPr marL="91432" marR="91432" marT="45719" marB="45719"/>
                </a:tc>
                <a:tc>
                  <a:txBody>
                    <a:bodyPr/>
                    <a:lstStyle/>
                    <a:p>
                      <a:pPr algn="ctr" rtl="0"/>
                      <a:r>
                        <a:rPr lang="en-US" sz="2400" b="1" dirty="0"/>
                        <a:t>Positive</a:t>
                      </a:r>
                      <a:endParaRPr lang="ar-EG" sz="2400" b="1" dirty="0"/>
                    </a:p>
                  </a:txBody>
                  <a:tcPr marL="91432" marR="91432" marT="45719" marB="45719"/>
                </a:tc>
                <a:extLst>
                  <a:ext uri="{0D108BD9-81ED-4DB2-BD59-A6C34878D82A}">
                    <a16:rowId xmlns:a16="http://schemas.microsoft.com/office/drawing/2014/main" val="10001"/>
                  </a:ext>
                </a:extLst>
              </a:tr>
              <a:tr h="1361281">
                <a:tc>
                  <a:txBody>
                    <a:bodyPr/>
                    <a:lstStyle/>
                    <a:p>
                      <a:pPr algn="ctr" rtl="0"/>
                      <a:r>
                        <a:rPr lang="en-US" sz="2400" b="1" dirty="0"/>
                        <a:t>650</a:t>
                      </a:r>
                      <a:endParaRPr lang="ar-EG" sz="2400" b="1" dirty="0"/>
                    </a:p>
                  </a:txBody>
                  <a:tcPr marL="91432" marR="91432" marT="45719" marB="45719"/>
                </a:tc>
                <a:tc>
                  <a:txBody>
                    <a:bodyPr/>
                    <a:lstStyle/>
                    <a:p>
                      <a:pPr algn="ctr" rtl="0"/>
                      <a:r>
                        <a:rPr lang="en-US" sz="2400" b="1" dirty="0"/>
                        <a:t>600</a:t>
                      </a:r>
                      <a:endParaRPr lang="ar-EG" sz="2400" b="1" dirty="0"/>
                    </a:p>
                  </a:txBody>
                  <a:tcPr marL="91432" marR="91432" marT="45719" marB="45719"/>
                </a:tc>
                <a:tc>
                  <a:txBody>
                    <a:bodyPr/>
                    <a:lstStyle/>
                    <a:p>
                      <a:pPr algn="ctr" rtl="0"/>
                      <a:r>
                        <a:rPr lang="en-US" sz="2400" b="1" dirty="0"/>
                        <a:t>50</a:t>
                      </a:r>
                      <a:endParaRPr lang="ar-EG" sz="2400" b="1" dirty="0"/>
                    </a:p>
                  </a:txBody>
                  <a:tcPr marL="91432" marR="91432" marT="45719" marB="45719"/>
                </a:tc>
                <a:tc>
                  <a:txBody>
                    <a:bodyPr/>
                    <a:lstStyle/>
                    <a:p>
                      <a:pPr algn="ctr" rtl="0"/>
                      <a:r>
                        <a:rPr lang="en-US" sz="2400" b="1" dirty="0"/>
                        <a:t>Negative </a:t>
                      </a:r>
                      <a:endParaRPr lang="ar-EG" sz="2400" b="1" dirty="0"/>
                    </a:p>
                  </a:txBody>
                  <a:tcPr marL="91432" marR="91432" marT="45719" marB="45719"/>
                </a:tc>
                <a:extLst>
                  <a:ext uri="{0D108BD9-81ED-4DB2-BD59-A6C34878D82A}">
                    <a16:rowId xmlns:a16="http://schemas.microsoft.com/office/drawing/2014/main" val="10002"/>
                  </a:ext>
                </a:extLst>
              </a:tr>
              <a:tr h="1361281">
                <a:tc>
                  <a:txBody>
                    <a:bodyPr/>
                    <a:lstStyle/>
                    <a:p>
                      <a:pPr algn="ctr" rtl="0"/>
                      <a:r>
                        <a:rPr lang="en-US" sz="2400" b="1" dirty="0"/>
                        <a:t>950</a:t>
                      </a:r>
                      <a:endParaRPr lang="ar-EG" sz="2400" b="1" dirty="0"/>
                    </a:p>
                  </a:txBody>
                  <a:tcPr marL="91432" marR="91432" marT="45719" marB="45719"/>
                </a:tc>
                <a:tc>
                  <a:txBody>
                    <a:bodyPr/>
                    <a:lstStyle/>
                    <a:p>
                      <a:pPr algn="ctr" rtl="0"/>
                      <a:r>
                        <a:rPr lang="en-US" sz="2400" b="1" dirty="0"/>
                        <a:t>700</a:t>
                      </a:r>
                      <a:endParaRPr lang="ar-EG" sz="2400" b="1" dirty="0"/>
                    </a:p>
                  </a:txBody>
                  <a:tcPr marL="91432" marR="91432" marT="45719" marB="45719"/>
                </a:tc>
                <a:tc>
                  <a:txBody>
                    <a:bodyPr/>
                    <a:lstStyle/>
                    <a:p>
                      <a:pPr algn="ctr" rtl="0"/>
                      <a:r>
                        <a:rPr lang="en-US" sz="2400" b="1" dirty="0"/>
                        <a:t>250</a:t>
                      </a:r>
                      <a:endParaRPr lang="ar-EG" sz="2400" b="1" dirty="0"/>
                    </a:p>
                  </a:txBody>
                  <a:tcPr marL="91432" marR="91432" marT="45719" marB="45719"/>
                </a:tc>
                <a:tc>
                  <a:txBody>
                    <a:bodyPr/>
                    <a:lstStyle/>
                    <a:p>
                      <a:pPr algn="ctr" rtl="0"/>
                      <a:r>
                        <a:rPr lang="en-US" sz="2400" b="1" dirty="0"/>
                        <a:t>Total </a:t>
                      </a:r>
                      <a:endParaRPr lang="ar-EG" sz="2400" b="1" dirty="0"/>
                    </a:p>
                  </a:txBody>
                  <a:tcPr marL="91432" marR="91432" marT="45719" marB="45719"/>
                </a:tc>
                <a:extLst>
                  <a:ext uri="{0D108BD9-81ED-4DB2-BD59-A6C34878D82A}">
                    <a16:rowId xmlns:a16="http://schemas.microsoft.com/office/drawing/2014/main" val="10003"/>
                  </a:ext>
                </a:extLst>
              </a:tr>
            </a:tbl>
          </a:graphicData>
        </a:graphic>
      </p:graphicFrame>
    </p:spTree>
  </p:cSld>
  <p:clrMapOvr>
    <a:masterClrMapping/>
  </p:clrMapOvr>
  <p:transition>
    <p:wipe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D5AD-D5D7-48EE-A250-A74C205883BD}"/>
              </a:ext>
            </a:extLst>
          </p:cNvPr>
          <p:cNvSpPr>
            <a:spLocks noGrp="1"/>
          </p:cNvSpPr>
          <p:nvPr>
            <p:ph type="title"/>
          </p:nvPr>
        </p:nvSpPr>
        <p:spPr>
          <a:xfrm>
            <a:off x="457200" y="0"/>
            <a:ext cx="8229600" cy="981075"/>
          </a:xfrm>
        </p:spPr>
        <p:txBody>
          <a:bodyPr rtlCol="1"/>
          <a:lstStyle/>
          <a:p>
            <a:pPr eaLnBrk="1" fontAlgn="auto" hangingPunct="1">
              <a:spcAft>
                <a:spcPts val="0"/>
              </a:spcAft>
              <a:defRPr/>
            </a:pPr>
            <a:r>
              <a:rPr lang="en-US" sz="2800" b="1" dirty="0">
                <a:solidFill>
                  <a:srgbClr val="CC0000"/>
                </a:solidFill>
                <a:effectLst>
                  <a:outerShdw blurRad="38100" dist="38100" dir="2700000" algn="tl">
                    <a:srgbClr val="000000">
                      <a:alpha val="43137"/>
                    </a:srgbClr>
                  </a:outerShdw>
                </a:effectLst>
              </a:rPr>
              <a:t>II) Match each screening test listed below to appropriate numerical value</a:t>
            </a:r>
            <a:endParaRPr lang="ar-EG" sz="2800" b="1" dirty="0">
              <a:solidFill>
                <a:srgbClr val="CC0000"/>
              </a:solidFill>
              <a:effectLst>
                <a:outerShdw blurRad="38100" dist="38100" dir="2700000" algn="tl">
                  <a:srgbClr val="000000">
                    <a:alpha val="43137"/>
                  </a:srgbClr>
                </a:outerShdw>
              </a:effectLst>
            </a:endParaRPr>
          </a:p>
        </p:txBody>
      </p:sp>
      <p:graphicFrame>
        <p:nvGraphicFramePr>
          <p:cNvPr id="4" name="Content Placeholder 3">
            <a:extLst>
              <a:ext uri="{FF2B5EF4-FFF2-40B4-BE49-F238E27FC236}">
                <a16:creationId xmlns:a16="http://schemas.microsoft.com/office/drawing/2014/main" id="{0E2A910B-1A12-4A81-8FD1-AEFF5FC16065}"/>
              </a:ext>
            </a:extLst>
          </p:cNvPr>
          <p:cNvGraphicFramePr>
            <a:graphicFrameLocks noGrp="1"/>
          </p:cNvGraphicFramePr>
          <p:nvPr>
            <p:ph idx="1"/>
          </p:nvPr>
        </p:nvGraphicFramePr>
        <p:xfrm>
          <a:off x="179388" y="1103313"/>
          <a:ext cx="8785225" cy="5567362"/>
        </p:xfrm>
        <a:graphic>
          <a:graphicData uri="http://schemas.openxmlformats.org/drawingml/2006/table">
            <a:tbl>
              <a:tblPr rtl="1" firstRow="1" bandRow="1">
                <a:tableStyleId>{5C22544A-7EE6-4342-B048-85BDC9FD1C3A}</a:tableStyleId>
              </a:tblPr>
              <a:tblGrid>
                <a:gridCol w="4422647">
                  <a:extLst>
                    <a:ext uri="{9D8B030D-6E8A-4147-A177-3AD203B41FA5}">
                      <a16:colId xmlns:a16="http://schemas.microsoft.com/office/drawing/2014/main" val="20000"/>
                    </a:ext>
                  </a:extLst>
                </a:gridCol>
                <a:gridCol w="4362578">
                  <a:extLst>
                    <a:ext uri="{9D8B030D-6E8A-4147-A177-3AD203B41FA5}">
                      <a16:colId xmlns:a16="http://schemas.microsoft.com/office/drawing/2014/main" val="20001"/>
                    </a:ext>
                  </a:extLst>
                </a:gridCol>
              </a:tblGrid>
              <a:tr h="5567362">
                <a:tc>
                  <a:txBody>
                    <a:bodyPr/>
                    <a:lstStyle/>
                    <a:p>
                      <a:pPr algn="l" rtl="0"/>
                      <a:r>
                        <a:rPr lang="en-US" sz="2800" dirty="0">
                          <a:solidFill>
                            <a:schemeClr val="tx1"/>
                          </a:solidFill>
                          <a:effectLst>
                            <a:outerShdw blurRad="38100" dist="38100" dir="2700000" algn="tl">
                              <a:srgbClr val="000000">
                                <a:alpha val="43137"/>
                              </a:srgbClr>
                            </a:outerShdw>
                          </a:effectLst>
                        </a:rPr>
                        <a:t>(    ) 250/950 or 26%</a:t>
                      </a:r>
                    </a:p>
                    <a:p>
                      <a:pPr algn="l" rtl="0"/>
                      <a:endParaRPr lang="en-US" sz="2800" dirty="0">
                        <a:solidFill>
                          <a:schemeClr val="tx1"/>
                        </a:solidFill>
                        <a:effectLst>
                          <a:outerShdw blurRad="38100" dist="38100" dir="2700000" algn="tl">
                            <a:srgbClr val="000000">
                              <a:alpha val="43137"/>
                            </a:srgbClr>
                          </a:outerShdw>
                        </a:effectLst>
                      </a:endParaRPr>
                    </a:p>
                    <a:p>
                      <a:pPr algn="l" rtl="0"/>
                      <a:r>
                        <a:rPr lang="en-US" sz="2800" dirty="0">
                          <a:solidFill>
                            <a:schemeClr val="tx1"/>
                          </a:solidFill>
                          <a:effectLst>
                            <a:outerShdw blurRad="38100" dist="38100" dir="2700000" algn="tl">
                              <a:srgbClr val="000000">
                                <a:alpha val="43137"/>
                              </a:srgbClr>
                            </a:outerShdw>
                          </a:effectLst>
                        </a:rPr>
                        <a:t>(    ) 200/300 or 67%</a:t>
                      </a:r>
                    </a:p>
                    <a:p>
                      <a:pPr algn="l" rtl="0"/>
                      <a:endParaRPr lang="en-US" sz="2800" dirty="0">
                        <a:solidFill>
                          <a:schemeClr val="tx1"/>
                        </a:solidFill>
                        <a:effectLst>
                          <a:outerShdw blurRad="38100" dist="38100" dir="2700000" algn="tl">
                            <a:srgbClr val="000000">
                              <a:alpha val="43137"/>
                            </a:srgbClr>
                          </a:outerShdw>
                        </a:effectLst>
                      </a:endParaRPr>
                    </a:p>
                    <a:p>
                      <a:pPr algn="l" rtl="0"/>
                      <a:r>
                        <a:rPr lang="en-US" sz="2800" dirty="0">
                          <a:solidFill>
                            <a:schemeClr val="tx1"/>
                          </a:solidFill>
                          <a:effectLst>
                            <a:outerShdw blurRad="38100" dist="38100" dir="2700000" algn="tl">
                              <a:srgbClr val="000000">
                                <a:alpha val="43137"/>
                              </a:srgbClr>
                            </a:outerShdw>
                          </a:effectLst>
                        </a:rPr>
                        <a:t>(</a:t>
                      </a:r>
                      <a:r>
                        <a:rPr lang="en-US" sz="2800" baseline="0" dirty="0">
                          <a:solidFill>
                            <a:schemeClr val="tx1"/>
                          </a:solidFill>
                          <a:effectLst>
                            <a:outerShdw blurRad="38100" dist="38100" dir="2700000" algn="tl">
                              <a:srgbClr val="000000">
                                <a:alpha val="43137"/>
                              </a:srgbClr>
                            </a:outerShdw>
                          </a:effectLst>
                        </a:rPr>
                        <a:t>    ) 200/250 or 80%</a:t>
                      </a:r>
                    </a:p>
                    <a:p>
                      <a:pPr algn="l" rtl="0"/>
                      <a:endParaRPr lang="en-US" sz="2800" baseline="0" dirty="0">
                        <a:solidFill>
                          <a:schemeClr val="tx1"/>
                        </a:solidFill>
                        <a:effectLst>
                          <a:outerShdw blurRad="38100" dist="38100" dir="2700000" algn="tl">
                            <a:srgbClr val="000000">
                              <a:alpha val="43137"/>
                            </a:srgbClr>
                          </a:outerShdw>
                        </a:effectLst>
                      </a:endParaRPr>
                    </a:p>
                    <a:p>
                      <a:pPr algn="l" rtl="0"/>
                      <a:endParaRPr lang="en-US" sz="2800" baseline="0" dirty="0">
                        <a:solidFill>
                          <a:schemeClr val="tx1"/>
                        </a:solidFill>
                        <a:effectLst>
                          <a:outerShdw blurRad="38100" dist="38100" dir="2700000" algn="tl">
                            <a:srgbClr val="000000">
                              <a:alpha val="43137"/>
                            </a:srgbClr>
                          </a:outerShdw>
                        </a:effectLst>
                      </a:endParaRPr>
                    </a:p>
                    <a:p>
                      <a:pPr algn="l" rtl="0"/>
                      <a:r>
                        <a:rPr lang="en-US" sz="2800" baseline="0" dirty="0">
                          <a:solidFill>
                            <a:schemeClr val="tx1"/>
                          </a:solidFill>
                          <a:effectLst>
                            <a:outerShdw blurRad="38100" dist="38100" dir="2700000" algn="tl">
                              <a:srgbClr val="000000">
                                <a:alpha val="43137"/>
                              </a:srgbClr>
                            </a:outerShdw>
                          </a:effectLst>
                        </a:rPr>
                        <a:t>(    ) 600/700 or 86%</a:t>
                      </a:r>
                    </a:p>
                    <a:p>
                      <a:pPr algn="l" rtl="0"/>
                      <a:endParaRPr lang="en-US" sz="2800" baseline="0" dirty="0">
                        <a:solidFill>
                          <a:schemeClr val="tx1"/>
                        </a:solidFill>
                        <a:effectLst>
                          <a:outerShdw blurRad="38100" dist="38100" dir="2700000" algn="tl">
                            <a:srgbClr val="000000">
                              <a:alpha val="43137"/>
                            </a:srgbClr>
                          </a:outerShdw>
                        </a:effectLst>
                      </a:endParaRPr>
                    </a:p>
                    <a:p>
                      <a:pPr algn="l" rtl="0"/>
                      <a:endParaRPr lang="en-US" sz="2800" baseline="0" dirty="0">
                        <a:solidFill>
                          <a:schemeClr val="tx1"/>
                        </a:solidFill>
                        <a:effectLst>
                          <a:outerShdw blurRad="38100" dist="38100" dir="2700000" algn="tl">
                            <a:srgbClr val="000000">
                              <a:alpha val="43137"/>
                            </a:srgbClr>
                          </a:outerShdw>
                        </a:effectLst>
                      </a:endParaRPr>
                    </a:p>
                    <a:p>
                      <a:pPr algn="l" rtl="0"/>
                      <a:r>
                        <a:rPr lang="en-US" sz="2800" baseline="0" dirty="0">
                          <a:solidFill>
                            <a:schemeClr val="tx1"/>
                          </a:solidFill>
                          <a:effectLst>
                            <a:outerShdw blurRad="38100" dist="38100" dir="2700000" algn="tl">
                              <a:srgbClr val="000000">
                                <a:alpha val="43137"/>
                              </a:srgbClr>
                            </a:outerShdw>
                          </a:effectLst>
                        </a:rPr>
                        <a:t>(    ) 600/650 or 92%</a:t>
                      </a:r>
                      <a:endParaRPr lang="ar-EG" sz="2800" dirty="0">
                        <a:solidFill>
                          <a:schemeClr val="tx1"/>
                        </a:solidFill>
                        <a:effectLst>
                          <a:outerShdw blurRad="38100" dist="38100" dir="2700000" algn="tl">
                            <a:srgbClr val="000000">
                              <a:alpha val="43137"/>
                            </a:srgbClr>
                          </a:outerShdw>
                        </a:effectLst>
                      </a:endParaRPr>
                    </a:p>
                  </a:txBody>
                  <a:tcPr marL="91443" marR="91443" marT="45725" marB="45725">
                    <a:solidFill>
                      <a:schemeClr val="accent1">
                        <a:lumMod val="20000"/>
                        <a:lumOff val="80000"/>
                      </a:schemeClr>
                    </a:solidFill>
                  </a:tcPr>
                </a:tc>
                <a:tc>
                  <a:txBody>
                    <a:bodyPr/>
                    <a:lstStyle/>
                    <a:p>
                      <a:pPr marL="514350" indent="-514350" algn="l" rtl="0">
                        <a:buFont typeface="+mj-lt"/>
                        <a:buAutoNum type="arabicPeriod"/>
                      </a:pPr>
                      <a:r>
                        <a:rPr lang="en-US" sz="2800" dirty="0">
                          <a:solidFill>
                            <a:schemeClr val="tx1"/>
                          </a:solidFill>
                          <a:effectLst>
                            <a:outerShdw blurRad="38100" dist="38100" dir="2700000" algn="tl">
                              <a:srgbClr val="000000">
                                <a:alpha val="43137"/>
                              </a:srgbClr>
                            </a:outerShdw>
                          </a:effectLst>
                        </a:rPr>
                        <a:t>Sensitivity </a:t>
                      </a:r>
                    </a:p>
                    <a:p>
                      <a:pPr marL="514350" indent="-514350" algn="l" rtl="0">
                        <a:buFont typeface="+mj-lt"/>
                        <a:buAutoNum type="arabicPeriod"/>
                      </a:pPr>
                      <a:endParaRPr lang="en-US" sz="2800" dirty="0">
                        <a:solidFill>
                          <a:schemeClr val="tx1"/>
                        </a:solidFill>
                        <a:effectLst>
                          <a:outerShdw blurRad="38100" dist="38100" dir="2700000" algn="tl">
                            <a:srgbClr val="000000">
                              <a:alpha val="43137"/>
                            </a:srgbClr>
                          </a:outerShdw>
                        </a:effectLst>
                      </a:endParaRPr>
                    </a:p>
                    <a:p>
                      <a:pPr marL="514350" indent="-514350" algn="l" rtl="0">
                        <a:buFont typeface="+mj-lt"/>
                        <a:buAutoNum type="arabicPeriod"/>
                      </a:pPr>
                      <a:r>
                        <a:rPr lang="en-US" sz="2800" dirty="0">
                          <a:solidFill>
                            <a:schemeClr val="tx1"/>
                          </a:solidFill>
                          <a:effectLst>
                            <a:outerShdw blurRad="38100" dist="38100" dir="2700000" algn="tl">
                              <a:srgbClr val="000000">
                                <a:alpha val="43137"/>
                              </a:srgbClr>
                            </a:outerShdw>
                          </a:effectLst>
                        </a:rPr>
                        <a:t>Specifity</a:t>
                      </a:r>
                    </a:p>
                    <a:p>
                      <a:pPr marL="514350" indent="-514350" algn="l" rtl="0">
                        <a:buFont typeface="+mj-lt"/>
                        <a:buAutoNum type="arabicPeriod"/>
                      </a:pPr>
                      <a:endParaRPr lang="en-US" sz="2800" dirty="0">
                        <a:solidFill>
                          <a:schemeClr val="tx1"/>
                        </a:solidFill>
                        <a:effectLst>
                          <a:outerShdw blurRad="38100" dist="38100" dir="2700000" algn="tl">
                            <a:srgbClr val="000000">
                              <a:alpha val="43137"/>
                            </a:srgbClr>
                          </a:outerShdw>
                        </a:effectLst>
                      </a:endParaRPr>
                    </a:p>
                    <a:p>
                      <a:pPr marL="514350" indent="-514350" algn="l" rtl="0">
                        <a:buFont typeface="+mj-lt"/>
                        <a:buAutoNum type="arabicPeriod"/>
                      </a:pPr>
                      <a:r>
                        <a:rPr lang="en-US" sz="2800" dirty="0">
                          <a:solidFill>
                            <a:schemeClr val="tx1"/>
                          </a:solidFill>
                          <a:effectLst>
                            <a:outerShdw blurRad="38100" dist="38100" dir="2700000" algn="tl">
                              <a:srgbClr val="000000">
                                <a:alpha val="43137"/>
                              </a:srgbClr>
                            </a:outerShdw>
                          </a:effectLst>
                        </a:rPr>
                        <a:t>Positive predictive value</a:t>
                      </a:r>
                    </a:p>
                    <a:p>
                      <a:pPr marL="514350" indent="-514350" algn="l" rtl="0">
                        <a:buFont typeface="+mj-lt"/>
                        <a:buAutoNum type="arabicPeriod"/>
                      </a:pPr>
                      <a:endParaRPr lang="en-US" sz="2800" dirty="0">
                        <a:solidFill>
                          <a:schemeClr val="tx1"/>
                        </a:solidFill>
                        <a:effectLst>
                          <a:outerShdw blurRad="38100" dist="38100" dir="2700000" algn="tl">
                            <a:srgbClr val="000000">
                              <a:alpha val="43137"/>
                            </a:srgbClr>
                          </a:outerShdw>
                        </a:effectLst>
                      </a:endParaRPr>
                    </a:p>
                    <a:p>
                      <a:pPr marL="514350" indent="-514350" algn="l" rtl="0">
                        <a:buFont typeface="+mj-lt"/>
                        <a:buAutoNum type="arabicPeriod"/>
                      </a:pPr>
                      <a:r>
                        <a:rPr lang="en-US" sz="2800" dirty="0">
                          <a:solidFill>
                            <a:schemeClr val="tx1"/>
                          </a:solidFill>
                          <a:effectLst>
                            <a:outerShdw blurRad="38100" dist="38100" dir="2700000" algn="tl">
                              <a:srgbClr val="000000">
                                <a:alpha val="43137"/>
                              </a:srgbClr>
                            </a:outerShdw>
                          </a:effectLst>
                        </a:rPr>
                        <a:t>Negative predictive value</a:t>
                      </a:r>
                    </a:p>
                    <a:p>
                      <a:pPr marL="514350" indent="-514350" algn="l" rtl="0">
                        <a:buFont typeface="+mj-lt"/>
                        <a:buAutoNum type="arabicPeriod"/>
                      </a:pPr>
                      <a:endParaRPr lang="en-US" sz="2800" dirty="0">
                        <a:solidFill>
                          <a:schemeClr val="tx1"/>
                        </a:solidFill>
                        <a:effectLst>
                          <a:outerShdw blurRad="38100" dist="38100" dir="2700000" algn="tl">
                            <a:srgbClr val="000000">
                              <a:alpha val="43137"/>
                            </a:srgbClr>
                          </a:outerShdw>
                        </a:effectLst>
                      </a:endParaRPr>
                    </a:p>
                    <a:p>
                      <a:pPr marL="514350" indent="-514350" algn="l" rtl="0">
                        <a:buFont typeface="+mj-lt"/>
                        <a:buAutoNum type="arabicPeriod"/>
                      </a:pPr>
                      <a:r>
                        <a:rPr lang="en-US" sz="2800" dirty="0">
                          <a:solidFill>
                            <a:schemeClr val="tx1"/>
                          </a:solidFill>
                          <a:effectLst>
                            <a:outerShdw blurRad="38100" dist="38100" dir="2700000" algn="tl">
                              <a:srgbClr val="000000">
                                <a:alpha val="43137"/>
                              </a:srgbClr>
                            </a:outerShdw>
                          </a:effectLst>
                        </a:rPr>
                        <a:t>Disease prevalence </a:t>
                      </a:r>
                    </a:p>
                    <a:p>
                      <a:pPr marL="514350" indent="-514350" algn="l" rtl="0">
                        <a:buFont typeface="+mj-lt"/>
                        <a:buAutoNum type="arabicPeriod"/>
                      </a:pPr>
                      <a:endParaRPr lang="ar-EG" sz="2800" dirty="0">
                        <a:solidFill>
                          <a:schemeClr val="tx1"/>
                        </a:solidFill>
                        <a:effectLst>
                          <a:outerShdw blurRad="38100" dist="38100" dir="2700000" algn="tl">
                            <a:srgbClr val="000000">
                              <a:alpha val="43137"/>
                            </a:srgbClr>
                          </a:outerShdw>
                        </a:effectLst>
                      </a:endParaRPr>
                    </a:p>
                  </a:txBody>
                  <a:tcPr marL="91443" marR="91443" marT="45725" marB="45725">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transition>
    <p:wipe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F846979C-B02D-4791-87BA-34221394931C}"/>
              </a:ext>
            </a:extLst>
          </p:cNvPr>
          <p:cNvSpPr>
            <a:spLocks noGrp="1"/>
          </p:cNvSpPr>
          <p:nvPr>
            <p:ph type="title"/>
          </p:nvPr>
        </p:nvSpPr>
        <p:spPr/>
        <p:txBody>
          <a:bodyPr/>
          <a:lstStyle/>
          <a:p>
            <a:pPr eaLnBrk="1" fontAlgn="auto" hangingPunct="1">
              <a:spcAft>
                <a:spcPts val="0"/>
              </a:spcAft>
              <a:defRPr/>
            </a:pPr>
            <a:r>
              <a:rPr lang="en-US" altLang="en-US" sz="3200" b="1" dirty="0">
                <a:solidFill>
                  <a:schemeClr val="tx1">
                    <a:lumMod val="75000"/>
                    <a:lumOff val="25000"/>
                  </a:schemeClr>
                </a:solidFill>
                <a:cs typeface="Times New Roman" panose="02020603050405020304" pitchFamily="18" charset="0"/>
              </a:rPr>
              <a:t>Requirements for instituting a medical screening </a:t>
            </a:r>
            <a:r>
              <a:rPr lang="en-US" altLang="en-US" sz="3200" b="1" dirty="0" err="1">
                <a:solidFill>
                  <a:schemeClr val="tx1">
                    <a:lumMod val="75000"/>
                    <a:lumOff val="25000"/>
                  </a:schemeClr>
                </a:solidFill>
                <a:cs typeface="Times New Roman" panose="02020603050405020304" pitchFamily="18" charset="0"/>
              </a:rPr>
              <a:t>programme</a:t>
            </a:r>
            <a:endParaRPr lang="en-US" altLang="en-US" sz="3200" b="1" dirty="0">
              <a:solidFill>
                <a:schemeClr val="tx1">
                  <a:lumMod val="75000"/>
                  <a:lumOff val="25000"/>
                </a:schemeClr>
              </a:solidFill>
              <a:cs typeface="Times New Roman" panose="02020603050405020304" pitchFamily="18" charset="0"/>
            </a:endParaRPr>
          </a:p>
        </p:txBody>
      </p:sp>
      <p:sp>
        <p:nvSpPr>
          <p:cNvPr id="65539" name="Content Placeholder 2">
            <a:extLst>
              <a:ext uri="{FF2B5EF4-FFF2-40B4-BE49-F238E27FC236}">
                <a16:creationId xmlns:a16="http://schemas.microsoft.com/office/drawing/2014/main" id="{86ED05FD-F298-4038-AFA8-756DD089A0BE}"/>
              </a:ext>
            </a:extLst>
          </p:cNvPr>
          <p:cNvSpPr>
            <a:spLocks noGrp="1"/>
          </p:cNvSpPr>
          <p:nvPr>
            <p:ph idx="1"/>
          </p:nvPr>
        </p:nvSpPr>
        <p:spPr/>
        <p:txBody>
          <a:bodyPr rtlCol="0">
            <a:normAutofit lnSpcReduction="10000"/>
          </a:bodyPr>
          <a:lstStyle/>
          <a:p>
            <a:pPr marL="91440" indent="-91440" eaLnBrk="1" fontAlgn="auto" hangingPunct="1">
              <a:defRPr/>
            </a:pPr>
            <a:r>
              <a:rPr lang="en-US" altLang="en-US" sz="3000" dirty="0">
                <a:solidFill>
                  <a:schemeClr val="tx1">
                    <a:lumMod val="75000"/>
                    <a:lumOff val="25000"/>
                  </a:schemeClr>
                </a:solidFill>
                <a:cs typeface="Times New Roman" panose="02020603050405020304" pitchFamily="18" charset="0"/>
              </a:rPr>
              <a:t>Disorder : Well-defined</a:t>
            </a:r>
          </a:p>
          <a:p>
            <a:pPr marL="91440" indent="-91440" eaLnBrk="1" fontAlgn="auto" hangingPunct="1">
              <a:defRPr/>
            </a:pPr>
            <a:r>
              <a:rPr lang="en-US" altLang="en-US" sz="3000" dirty="0">
                <a:solidFill>
                  <a:schemeClr val="tx1">
                    <a:lumMod val="75000"/>
                    <a:lumOff val="25000"/>
                  </a:schemeClr>
                </a:solidFill>
                <a:cs typeface="Times New Roman" panose="02020603050405020304" pitchFamily="18" charset="0"/>
              </a:rPr>
              <a:t>Prevalence : Known</a:t>
            </a:r>
          </a:p>
          <a:p>
            <a:pPr marL="91440" indent="-91440" eaLnBrk="1" fontAlgn="auto" hangingPunct="1">
              <a:defRPr/>
            </a:pPr>
            <a:r>
              <a:rPr lang="en-US" altLang="en-US" sz="3000" dirty="0">
                <a:solidFill>
                  <a:schemeClr val="tx1">
                    <a:lumMod val="75000"/>
                    <a:lumOff val="25000"/>
                  </a:schemeClr>
                </a:solidFill>
                <a:cs typeface="Times New Roman" panose="02020603050405020304" pitchFamily="18" charset="0"/>
              </a:rPr>
              <a:t>Natural history: Long period between first signs and overt disease; medically important disorder for which there is an effective remedy</a:t>
            </a:r>
          </a:p>
          <a:p>
            <a:pPr marL="91440" indent="-91440" eaLnBrk="1" fontAlgn="auto" hangingPunct="1">
              <a:defRPr/>
            </a:pPr>
            <a:r>
              <a:rPr lang="en-US" altLang="en-US" sz="3000" dirty="0">
                <a:solidFill>
                  <a:schemeClr val="tx1">
                    <a:lumMod val="75000"/>
                    <a:lumOff val="25000"/>
                  </a:schemeClr>
                </a:solidFill>
                <a:cs typeface="Times New Roman" panose="02020603050405020304" pitchFamily="18" charset="0"/>
              </a:rPr>
              <a:t>Test choice: Simple and safe</a:t>
            </a:r>
          </a:p>
          <a:p>
            <a:pPr marL="91440" indent="-91440" eaLnBrk="1" fontAlgn="auto" hangingPunct="1">
              <a:defRPr/>
            </a:pPr>
            <a:r>
              <a:rPr lang="en-US" altLang="en-US" sz="3000" b="1" dirty="0">
                <a:solidFill>
                  <a:schemeClr val="tx1">
                    <a:lumMod val="75000"/>
                    <a:lumOff val="25000"/>
                  </a:schemeClr>
                </a:solidFill>
                <a:cs typeface="Times New Roman" panose="02020603050405020304" pitchFamily="18" charset="0"/>
              </a:rPr>
              <a:t>Test performance</a:t>
            </a:r>
            <a:r>
              <a:rPr lang="en-US" altLang="en-US" sz="3000" dirty="0">
                <a:solidFill>
                  <a:schemeClr val="tx1">
                    <a:lumMod val="75000"/>
                    <a:lumOff val="25000"/>
                  </a:schemeClr>
                </a:solidFill>
                <a:cs typeface="Times New Roman" panose="02020603050405020304" pitchFamily="18" charset="0"/>
              </a:rPr>
              <a:t>: Distributions of test values in affected and unaffected individuals known</a:t>
            </a:r>
          </a:p>
        </p:txBody>
      </p:sp>
    </p:spTree>
  </p:cSld>
  <p:clrMapOvr>
    <a:masterClrMapping/>
  </p:clrMapOvr>
  <p:transition>
    <p:wipe dir="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2B3A48E7-B6D0-47E3-8C3F-CBDDDCE4ECB3}"/>
              </a:ext>
            </a:extLst>
          </p:cNvPr>
          <p:cNvSpPr>
            <a:spLocks noGrp="1"/>
          </p:cNvSpPr>
          <p:nvPr>
            <p:ph type="title"/>
          </p:nvPr>
        </p:nvSpPr>
        <p:spPr/>
        <p:txBody>
          <a:bodyPr/>
          <a:lstStyle/>
          <a:p>
            <a:pPr eaLnBrk="1" fontAlgn="auto" hangingPunct="1">
              <a:spcAft>
                <a:spcPts val="0"/>
              </a:spcAft>
              <a:defRPr/>
            </a:pPr>
            <a:r>
              <a:rPr lang="en-US" altLang="en-US" sz="3600" b="1" dirty="0">
                <a:solidFill>
                  <a:schemeClr val="tx1">
                    <a:lumMod val="75000"/>
                    <a:lumOff val="25000"/>
                  </a:schemeClr>
                </a:solidFill>
                <a:cs typeface="Times New Roman" panose="02020603050405020304" pitchFamily="18" charset="0"/>
              </a:rPr>
              <a:t>Requirements for instituting a medical screening </a:t>
            </a:r>
            <a:r>
              <a:rPr lang="en-US" altLang="en-US" sz="3600" b="1" dirty="0" err="1">
                <a:solidFill>
                  <a:schemeClr val="tx1">
                    <a:lumMod val="75000"/>
                    <a:lumOff val="25000"/>
                  </a:schemeClr>
                </a:solidFill>
                <a:cs typeface="Times New Roman" panose="02020603050405020304" pitchFamily="18" charset="0"/>
              </a:rPr>
              <a:t>programme</a:t>
            </a:r>
            <a:endParaRPr lang="en-US" altLang="en-US" sz="3600" dirty="0">
              <a:solidFill>
                <a:schemeClr val="tx1">
                  <a:lumMod val="75000"/>
                  <a:lumOff val="25000"/>
                </a:schemeClr>
              </a:solidFill>
              <a:cs typeface="Times New Roman" panose="02020603050405020304" pitchFamily="18" charset="0"/>
            </a:endParaRPr>
          </a:p>
        </p:txBody>
      </p:sp>
      <p:sp>
        <p:nvSpPr>
          <p:cNvPr id="73731" name="Content Placeholder 2">
            <a:extLst>
              <a:ext uri="{FF2B5EF4-FFF2-40B4-BE49-F238E27FC236}">
                <a16:creationId xmlns:a16="http://schemas.microsoft.com/office/drawing/2014/main" id="{25C3C334-7ADB-4129-AA28-C5E1EB343636}"/>
              </a:ext>
            </a:extLst>
          </p:cNvPr>
          <p:cNvSpPr>
            <a:spLocks noGrp="1"/>
          </p:cNvSpPr>
          <p:nvPr>
            <p:ph idx="1"/>
          </p:nvPr>
        </p:nvSpPr>
        <p:spPr/>
        <p:txBody>
          <a:bodyPr/>
          <a:lstStyle/>
          <a:p>
            <a:pPr eaLnBrk="1" hangingPunct="1"/>
            <a:r>
              <a:rPr lang="en-US" altLang="en-US" sz="2800">
                <a:cs typeface="Times New Roman" panose="02020603050405020304" pitchFamily="18" charset="0"/>
              </a:rPr>
              <a:t>Financial: Cost-effective</a:t>
            </a:r>
          </a:p>
          <a:p>
            <a:pPr eaLnBrk="1" hangingPunct="1"/>
            <a:r>
              <a:rPr lang="en-US" altLang="en-US" sz="2800">
                <a:cs typeface="Times New Roman" panose="02020603050405020304" pitchFamily="18" charset="0"/>
              </a:rPr>
              <a:t>Facilities: Available or easily provided</a:t>
            </a:r>
          </a:p>
          <a:p>
            <a:pPr eaLnBrk="1" hangingPunct="1"/>
            <a:r>
              <a:rPr lang="en-US" altLang="en-US" sz="2800" b="1">
                <a:cs typeface="Times New Roman" panose="02020603050405020304" pitchFamily="18" charset="0"/>
              </a:rPr>
              <a:t>Acceptability</a:t>
            </a:r>
            <a:r>
              <a:rPr lang="en-US" altLang="en-US" sz="2800">
                <a:cs typeface="Times New Roman" panose="02020603050405020304" pitchFamily="18" charset="0"/>
              </a:rPr>
              <a:t>: Procedures following a positive result are generally agreed upon and acceptable to both the screening authorities and to those screened.</a:t>
            </a:r>
          </a:p>
          <a:p>
            <a:pPr eaLnBrk="1" hangingPunct="1"/>
            <a:r>
              <a:rPr lang="en-US" altLang="en-US" sz="2800" b="1">
                <a:cs typeface="Times New Roman" panose="02020603050405020304" pitchFamily="18" charset="0"/>
              </a:rPr>
              <a:t>Equity:</a:t>
            </a:r>
            <a:r>
              <a:rPr lang="en-US" altLang="en-US" sz="2800">
                <a:cs typeface="Times New Roman" panose="02020603050405020304" pitchFamily="18" charset="0"/>
              </a:rPr>
              <a:t> </a:t>
            </a:r>
            <a:r>
              <a:rPr lang="en-US" altLang="en-US" sz="2800" b="1">
                <a:solidFill>
                  <a:srgbClr val="002060"/>
                </a:solidFill>
                <a:cs typeface="Times New Roman" panose="02020603050405020304" pitchFamily="18" charset="0"/>
              </a:rPr>
              <a:t>Equity of access </a:t>
            </a:r>
            <a:r>
              <a:rPr lang="en-US" altLang="en-US" sz="2800">
                <a:cs typeface="Times New Roman" panose="02020603050405020304" pitchFamily="18" charset="0"/>
              </a:rPr>
              <a:t>to screening services; effective, acceptable and safe treatment available</a:t>
            </a:r>
          </a:p>
        </p:txBody>
      </p:sp>
    </p:spTree>
  </p:cSld>
  <p:clrMapOvr>
    <a:masterClrMapping/>
  </p:clrMapOvr>
  <p:transition>
    <p:wipe di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36FDD926-B45C-4F66-9707-0F1C835E0EAB}"/>
              </a:ext>
            </a:extLst>
          </p:cNvPr>
          <p:cNvSpPr>
            <a:spLocks noGrp="1"/>
          </p:cNvSpPr>
          <p:nvPr>
            <p:ph type="title"/>
          </p:nvPr>
        </p:nvSpPr>
        <p:spPr/>
        <p:txBody>
          <a:bodyPr/>
          <a:lstStyle/>
          <a:p>
            <a:pPr eaLnBrk="1" fontAlgn="auto" hangingPunct="1">
              <a:spcAft>
                <a:spcPts val="0"/>
              </a:spcAft>
              <a:defRPr/>
            </a:pPr>
            <a:r>
              <a:rPr lang="en-US" altLang="en-US" sz="2800" b="1">
                <a:solidFill>
                  <a:schemeClr val="tx1">
                    <a:lumMod val="75000"/>
                    <a:lumOff val="25000"/>
                  </a:schemeClr>
                </a:solidFill>
                <a:cs typeface="Times New Roman" panose="02020603050405020304" pitchFamily="18" charset="0"/>
              </a:rPr>
              <a:t>Requirements for instituting a medical screening programme</a:t>
            </a:r>
            <a:endParaRPr lang="en-US" altLang="en-US" sz="2800">
              <a:solidFill>
                <a:schemeClr val="tx1">
                  <a:lumMod val="75000"/>
                  <a:lumOff val="25000"/>
                </a:schemeClr>
              </a:solidFill>
              <a:cs typeface="Times New Roman" panose="02020603050405020304" pitchFamily="18" charset="0"/>
            </a:endParaRPr>
          </a:p>
        </p:txBody>
      </p:sp>
      <p:sp>
        <p:nvSpPr>
          <p:cNvPr id="67587" name="Content Placeholder 2">
            <a:extLst>
              <a:ext uri="{FF2B5EF4-FFF2-40B4-BE49-F238E27FC236}">
                <a16:creationId xmlns:a16="http://schemas.microsoft.com/office/drawing/2014/main" id="{D256D43A-A740-42C4-A425-1EAB8078C536}"/>
              </a:ext>
            </a:extLst>
          </p:cNvPr>
          <p:cNvSpPr>
            <a:spLocks noGrp="1"/>
          </p:cNvSpPr>
          <p:nvPr>
            <p:ph idx="1"/>
          </p:nvPr>
        </p:nvSpPr>
        <p:spPr/>
        <p:txBody>
          <a:bodyPr rtlCol="0">
            <a:normAutofit fontScale="92500"/>
          </a:bodyPr>
          <a:lstStyle/>
          <a:p>
            <a:pPr marL="91440" indent="-91440" eaLnBrk="1" fontAlgn="auto" hangingPunct="1">
              <a:defRPr/>
            </a:pPr>
            <a:r>
              <a:rPr lang="en-US" altLang="en-US" sz="2800" b="1" i="1" dirty="0">
                <a:solidFill>
                  <a:schemeClr val="tx1">
                    <a:lumMod val="75000"/>
                    <a:lumOff val="25000"/>
                  </a:schemeClr>
                </a:solidFill>
                <a:cs typeface="Times New Roman" panose="02020603050405020304" pitchFamily="18" charset="0"/>
              </a:rPr>
              <a:t>Costs</a:t>
            </a:r>
          </a:p>
          <a:p>
            <a:pPr marL="91440" indent="-91440" eaLnBrk="1" fontAlgn="auto" hangingPunct="1">
              <a:defRPr/>
            </a:pPr>
            <a:r>
              <a:rPr lang="en-US" altLang="en-US" sz="2800" dirty="0">
                <a:solidFill>
                  <a:schemeClr val="tx1">
                    <a:lumMod val="75000"/>
                    <a:lumOff val="25000"/>
                  </a:schemeClr>
                </a:solidFill>
                <a:cs typeface="Times New Roman" panose="02020603050405020304" pitchFamily="18" charset="0"/>
              </a:rPr>
              <a:t>The costs of a screening </a:t>
            </a:r>
            <a:r>
              <a:rPr lang="en-US" altLang="en-US" sz="2800" dirty="0" err="1">
                <a:solidFill>
                  <a:schemeClr val="tx1">
                    <a:lumMod val="75000"/>
                    <a:lumOff val="25000"/>
                  </a:schemeClr>
                </a:solidFill>
                <a:cs typeface="Times New Roman" panose="02020603050405020304" pitchFamily="18" charset="0"/>
              </a:rPr>
              <a:t>programme</a:t>
            </a:r>
            <a:r>
              <a:rPr lang="en-US" altLang="en-US" sz="2800" dirty="0">
                <a:solidFill>
                  <a:schemeClr val="tx1">
                    <a:lumMod val="75000"/>
                    <a:lumOff val="25000"/>
                  </a:schemeClr>
                </a:solidFill>
                <a:cs typeface="Times New Roman" panose="02020603050405020304" pitchFamily="18" charset="0"/>
              </a:rPr>
              <a:t> must be balanced against the number of cases detected and the consequences of not screening. </a:t>
            </a:r>
          </a:p>
          <a:p>
            <a:pPr marL="91440" indent="-91440" eaLnBrk="1" fontAlgn="auto" hangingPunct="1">
              <a:defRPr/>
            </a:pPr>
            <a:r>
              <a:rPr lang="en-US" altLang="en-US" sz="2800" dirty="0">
                <a:solidFill>
                  <a:schemeClr val="tx1">
                    <a:lumMod val="75000"/>
                    <a:lumOff val="25000"/>
                  </a:schemeClr>
                </a:solidFill>
                <a:cs typeface="Times New Roman" panose="02020603050405020304" pitchFamily="18" charset="0"/>
              </a:rPr>
              <a:t>Generally, the </a:t>
            </a:r>
            <a:r>
              <a:rPr lang="en-US" altLang="en-US" sz="2800" b="1" dirty="0">
                <a:solidFill>
                  <a:srgbClr val="002060"/>
                </a:solidFill>
                <a:cs typeface="Times New Roman" panose="02020603050405020304" pitchFamily="18" charset="0"/>
              </a:rPr>
              <a:t>prevalence</a:t>
            </a:r>
            <a:r>
              <a:rPr lang="en-US" altLang="en-US" sz="2800" dirty="0">
                <a:solidFill>
                  <a:schemeClr val="tx1">
                    <a:lumMod val="75000"/>
                    <a:lumOff val="25000"/>
                  </a:schemeClr>
                </a:solidFill>
                <a:cs typeface="Times New Roman" panose="02020603050405020304" pitchFamily="18" charset="0"/>
              </a:rPr>
              <a:t> of the preclinical stage of the disease should be high in the population screened</a:t>
            </a:r>
          </a:p>
          <a:p>
            <a:pPr marL="91440" indent="-91440" eaLnBrk="1" fontAlgn="auto" hangingPunct="1">
              <a:defRPr/>
            </a:pPr>
            <a:r>
              <a:rPr lang="en-US" altLang="en-US" sz="2800" dirty="0">
                <a:solidFill>
                  <a:schemeClr val="tx1">
                    <a:lumMod val="75000"/>
                    <a:lumOff val="25000"/>
                  </a:schemeClr>
                </a:solidFill>
                <a:cs typeface="Times New Roman" panose="02020603050405020304" pitchFamily="18" charset="0"/>
              </a:rPr>
              <a:t>but occasionally it may be worthwhile to screen even for diseases of </a:t>
            </a:r>
            <a:r>
              <a:rPr lang="en-US" altLang="en-US" sz="2800" b="1" dirty="0">
                <a:solidFill>
                  <a:srgbClr val="002060"/>
                </a:solidFill>
                <a:cs typeface="Times New Roman" panose="02020603050405020304" pitchFamily="18" charset="0"/>
              </a:rPr>
              <a:t>low prevalence </a:t>
            </a:r>
            <a:r>
              <a:rPr lang="en-US" altLang="en-US" sz="2800" dirty="0">
                <a:solidFill>
                  <a:schemeClr val="tx1">
                    <a:lumMod val="75000"/>
                    <a:lumOff val="25000"/>
                  </a:schemeClr>
                </a:solidFill>
                <a:cs typeface="Times New Roman" panose="02020603050405020304" pitchFamily="18" charset="0"/>
              </a:rPr>
              <a:t>which have serious consequences, such as </a:t>
            </a:r>
            <a:r>
              <a:rPr lang="en-US" altLang="en-US" sz="2800" dirty="0" err="1">
                <a:solidFill>
                  <a:schemeClr val="tx1">
                    <a:lumMod val="75000"/>
                    <a:lumOff val="25000"/>
                  </a:schemeClr>
                </a:solidFill>
                <a:cs typeface="Times New Roman" panose="02020603050405020304" pitchFamily="18" charset="0"/>
              </a:rPr>
              <a:t>phenylketonuria</a:t>
            </a:r>
            <a:r>
              <a:rPr lang="en-US" altLang="en-US" sz="2800" dirty="0">
                <a:solidFill>
                  <a:schemeClr val="tx1">
                    <a:lumMod val="75000"/>
                    <a:lumOff val="25000"/>
                  </a:schemeClr>
                </a:solidFill>
                <a:cs typeface="Times New Roman" panose="02020603050405020304" pitchFamily="18" charset="0"/>
              </a:rPr>
              <a:t> (PKU)</a:t>
            </a:r>
          </a:p>
          <a:p>
            <a:pPr marL="91440" indent="-91440" eaLnBrk="1" fontAlgn="auto" hangingPunct="1">
              <a:defRPr/>
            </a:pPr>
            <a:endParaRPr lang="en-US" altLang="en-US" dirty="0">
              <a:solidFill>
                <a:schemeClr val="tx1">
                  <a:lumMod val="75000"/>
                  <a:lumOff val="25000"/>
                </a:schemeClr>
              </a:solidFill>
              <a:cs typeface="Times New Roman" panose="02020603050405020304" pitchFamily="18" charset="0"/>
            </a:endParaRPr>
          </a:p>
        </p:txBody>
      </p:sp>
    </p:spTree>
  </p:cSld>
  <p:clrMapOvr>
    <a:masterClrMapping/>
  </p:clrMapOvr>
  <p:transition>
    <p:wipe dir="d"/>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FE284647-19E8-485E-946D-680DF6473C5D}"/>
              </a:ext>
            </a:extLst>
          </p:cNvPr>
          <p:cNvSpPr>
            <a:spLocks noGrp="1"/>
          </p:cNvSpPr>
          <p:nvPr>
            <p:ph type="title"/>
          </p:nvPr>
        </p:nvSpPr>
        <p:spPr/>
        <p:txBody>
          <a:bodyPr/>
          <a:lstStyle/>
          <a:p>
            <a:pPr eaLnBrk="1" fontAlgn="auto" hangingPunct="1">
              <a:spcAft>
                <a:spcPts val="0"/>
              </a:spcAft>
              <a:defRPr/>
            </a:pPr>
            <a:r>
              <a:rPr lang="en-US" altLang="en-US" sz="2800" b="1">
                <a:solidFill>
                  <a:schemeClr val="tx1">
                    <a:lumMod val="75000"/>
                    <a:lumOff val="25000"/>
                  </a:schemeClr>
                </a:solidFill>
                <a:cs typeface="Times New Roman" panose="02020603050405020304" pitchFamily="18" charset="0"/>
              </a:rPr>
              <a:t>Requirements for instituting a medical screening programme</a:t>
            </a:r>
            <a:endParaRPr lang="en-US" altLang="en-US" sz="2800">
              <a:solidFill>
                <a:schemeClr val="tx1">
                  <a:lumMod val="75000"/>
                  <a:lumOff val="25000"/>
                </a:schemeClr>
              </a:solidFill>
              <a:cs typeface="Times New Roman" panose="02020603050405020304" pitchFamily="18" charset="0"/>
            </a:endParaRPr>
          </a:p>
        </p:txBody>
      </p:sp>
      <p:sp>
        <p:nvSpPr>
          <p:cNvPr id="68611" name="Content Placeholder 2">
            <a:extLst>
              <a:ext uri="{FF2B5EF4-FFF2-40B4-BE49-F238E27FC236}">
                <a16:creationId xmlns:a16="http://schemas.microsoft.com/office/drawing/2014/main" id="{97FC0FC0-B4A4-4B81-8FFA-AB0BE653C1A7}"/>
              </a:ext>
            </a:extLst>
          </p:cNvPr>
          <p:cNvSpPr>
            <a:spLocks noGrp="1"/>
          </p:cNvSpPr>
          <p:nvPr>
            <p:ph idx="1"/>
          </p:nvPr>
        </p:nvSpPr>
        <p:spPr/>
        <p:txBody>
          <a:bodyPr rtlCol="0">
            <a:normAutofit fontScale="92500"/>
          </a:bodyPr>
          <a:lstStyle/>
          <a:p>
            <a:pPr marL="91440" indent="-91440" eaLnBrk="1" fontAlgn="auto" hangingPunct="1">
              <a:defRPr/>
            </a:pPr>
            <a:r>
              <a:rPr lang="en-US" altLang="en-US" sz="3500" b="1" i="1" dirty="0">
                <a:solidFill>
                  <a:schemeClr val="tx1">
                    <a:lumMod val="75000"/>
                    <a:lumOff val="25000"/>
                  </a:schemeClr>
                </a:solidFill>
                <a:cs typeface="Times New Roman" panose="02020603050405020304" pitchFamily="18" charset="0"/>
              </a:rPr>
              <a:t>Costs</a:t>
            </a:r>
          </a:p>
          <a:p>
            <a:pPr marL="91440" indent="-91440" eaLnBrk="1" fontAlgn="auto" hangingPunct="1">
              <a:defRPr/>
            </a:pPr>
            <a:r>
              <a:rPr lang="en-US" altLang="en-US" sz="2800" dirty="0">
                <a:solidFill>
                  <a:schemeClr val="tx1">
                    <a:lumMod val="75000"/>
                    <a:lumOff val="25000"/>
                  </a:schemeClr>
                </a:solidFill>
                <a:cs typeface="Times New Roman" panose="02020603050405020304" pitchFamily="18" charset="0"/>
              </a:rPr>
              <a:t>If children with </a:t>
            </a:r>
            <a:r>
              <a:rPr lang="en-US" altLang="en-US" sz="2800" dirty="0" err="1">
                <a:solidFill>
                  <a:schemeClr val="tx1">
                    <a:lumMod val="75000"/>
                    <a:lumOff val="25000"/>
                  </a:schemeClr>
                </a:solidFill>
                <a:cs typeface="Times New Roman" panose="02020603050405020304" pitchFamily="18" charset="0"/>
              </a:rPr>
              <a:t>phenylketonuria</a:t>
            </a:r>
            <a:r>
              <a:rPr lang="en-US" altLang="en-US" sz="2800" dirty="0">
                <a:solidFill>
                  <a:schemeClr val="tx1">
                    <a:lumMod val="75000"/>
                    <a:lumOff val="25000"/>
                  </a:schemeClr>
                </a:solidFill>
                <a:cs typeface="Times New Roman" panose="02020603050405020304" pitchFamily="18" charset="0"/>
              </a:rPr>
              <a:t> are identified at birth, they can be given a special diet that will allow them to develop normally. </a:t>
            </a:r>
          </a:p>
          <a:p>
            <a:pPr marL="91440" indent="-91440" eaLnBrk="1" fontAlgn="auto" hangingPunct="1">
              <a:defRPr/>
            </a:pPr>
            <a:r>
              <a:rPr lang="en-US" altLang="en-US" sz="2800" dirty="0">
                <a:solidFill>
                  <a:schemeClr val="tx1">
                    <a:lumMod val="75000"/>
                    <a:lumOff val="25000"/>
                  </a:schemeClr>
                </a:solidFill>
                <a:cs typeface="Times New Roman" panose="02020603050405020304" pitchFamily="18" charset="0"/>
              </a:rPr>
              <a:t>If they are not given the diet, they become mentally retarded and require special care throughout life.</a:t>
            </a:r>
          </a:p>
          <a:p>
            <a:pPr marL="91440" indent="-91440" eaLnBrk="1" fontAlgn="auto" hangingPunct="1">
              <a:defRPr/>
            </a:pPr>
            <a:r>
              <a:rPr lang="en-US" altLang="en-US" sz="2800" dirty="0">
                <a:solidFill>
                  <a:schemeClr val="tx1">
                    <a:lumMod val="75000"/>
                    <a:lumOff val="25000"/>
                  </a:schemeClr>
                </a:solidFill>
                <a:cs typeface="Times New Roman" panose="02020603050405020304" pitchFamily="18" charset="0"/>
              </a:rPr>
              <a:t> In spite of the low incidence of this metabolic disease(2–4 per 100 000 births), secondary prevention screening </a:t>
            </a:r>
            <a:r>
              <a:rPr lang="en-US" altLang="en-US" sz="2800" dirty="0" err="1">
                <a:solidFill>
                  <a:schemeClr val="tx1">
                    <a:lumMod val="75000"/>
                    <a:lumOff val="25000"/>
                  </a:schemeClr>
                </a:solidFill>
                <a:cs typeface="Times New Roman" panose="02020603050405020304" pitchFamily="18" charset="0"/>
              </a:rPr>
              <a:t>programmes</a:t>
            </a:r>
            <a:r>
              <a:rPr lang="en-US" altLang="en-US" sz="2800" dirty="0">
                <a:solidFill>
                  <a:schemeClr val="tx1">
                    <a:lumMod val="75000"/>
                    <a:lumOff val="25000"/>
                  </a:schemeClr>
                </a:solidFill>
                <a:cs typeface="Times New Roman" panose="02020603050405020304" pitchFamily="18" charset="0"/>
              </a:rPr>
              <a:t> are highly cost-effective.</a:t>
            </a:r>
          </a:p>
        </p:txBody>
      </p:sp>
    </p:spTree>
  </p:cSld>
  <p:clrMapOvr>
    <a:masterClrMapping/>
  </p:clrMapOvr>
  <p:transition>
    <p:wipe di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DA714507-471C-4E90-962B-14224893F2FC}"/>
              </a:ext>
            </a:extLst>
          </p:cNvPr>
          <p:cNvSpPr>
            <a:spLocks noGrp="1"/>
          </p:cNvSpPr>
          <p:nvPr>
            <p:ph type="title"/>
          </p:nvPr>
        </p:nvSpPr>
        <p:spPr/>
        <p:txBody>
          <a:bodyPr/>
          <a:lstStyle/>
          <a:p>
            <a:pPr eaLnBrk="1" fontAlgn="auto" hangingPunct="1">
              <a:spcAft>
                <a:spcPts val="0"/>
              </a:spcAft>
              <a:defRPr/>
            </a:pPr>
            <a:r>
              <a:rPr lang="en-US" altLang="en-US" sz="2800" b="1">
                <a:solidFill>
                  <a:schemeClr val="tx1">
                    <a:lumMod val="75000"/>
                    <a:lumOff val="25000"/>
                  </a:schemeClr>
                </a:solidFill>
                <a:cs typeface="Times New Roman" panose="02020603050405020304" pitchFamily="18" charset="0"/>
              </a:rPr>
              <a:t>Requirements for instituting a medical screening programme</a:t>
            </a:r>
            <a:endParaRPr lang="en-US" altLang="en-US" sz="2800">
              <a:solidFill>
                <a:schemeClr val="tx1">
                  <a:lumMod val="75000"/>
                  <a:lumOff val="25000"/>
                </a:schemeClr>
              </a:solidFill>
              <a:cs typeface="Times New Roman" panose="02020603050405020304" pitchFamily="18" charset="0"/>
            </a:endParaRPr>
          </a:p>
        </p:txBody>
      </p:sp>
      <p:sp>
        <p:nvSpPr>
          <p:cNvPr id="69635" name="Content Placeholder 2">
            <a:extLst>
              <a:ext uri="{FF2B5EF4-FFF2-40B4-BE49-F238E27FC236}">
                <a16:creationId xmlns:a16="http://schemas.microsoft.com/office/drawing/2014/main" id="{FF772619-9BFD-4D8C-835D-1754E1C71168}"/>
              </a:ext>
            </a:extLst>
          </p:cNvPr>
          <p:cNvSpPr>
            <a:spLocks noGrp="1"/>
          </p:cNvSpPr>
          <p:nvPr>
            <p:ph idx="1"/>
          </p:nvPr>
        </p:nvSpPr>
        <p:spPr/>
        <p:txBody>
          <a:bodyPr rtlCol="0">
            <a:normAutofit lnSpcReduction="10000"/>
          </a:bodyPr>
          <a:lstStyle/>
          <a:p>
            <a:pPr marL="91440" indent="-91440" eaLnBrk="1" fontAlgn="auto" hangingPunct="1">
              <a:defRPr/>
            </a:pPr>
            <a:r>
              <a:rPr lang="en-US" altLang="en-US" sz="2800" b="1" i="1" dirty="0">
                <a:solidFill>
                  <a:schemeClr val="tx1">
                    <a:lumMod val="75000"/>
                    <a:lumOff val="25000"/>
                  </a:schemeClr>
                </a:solidFill>
                <a:cs typeface="Times New Roman" panose="02020603050405020304" pitchFamily="18" charset="0"/>
              </a:rPr>
              <a:t>Lead time</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The disease must have a reasonably </a:t>
            </a:r>
            <a:r>
              <a:rPr lang="en-US" altLang="en-US" sz="2400" b="1" dirty="0">
                <a:solidFill>
                  <a:srgbClr val="002060"/>
                </a:solidFill>
                <a:cs typeface="Times New Roman" panose="02020603050405020304" pitchFamily="18" charset="0"/>
              </a:rPr>
              <a:t>long lead </a:t>
            </a:r>
            <a:r>
              <a:rPr lang="en-US" altLang="en-US" sz="2400" dirty="0">
                <a:solidFill>
                  <a:schemeClr val="tx1">
                    <a:lumMod val="75000"/>
                    <a:lumOff val="25000"/>
                  </a:schemeClr>
                </a:solidFill>
                <a:cs typeface="Times New Roman" panose="02020603050405020304" pitchFamily="18" charset="0"/>
              </a:rPr>
              <a:t>time; that is, </a:t>
            </a:r>
            <a:r>
              <a:rPr lang="en-US" altLang="en-US" sz="2400" b="1" dirty="0">
                <a:solidFill>
                  <a:srgbClr val="FF3300"/>
                </a:solidFill>
                <a:cs typeface="Times New Roman" panose="02020603050405020304" pitchFamily="18" charset="0"/>
              </a:rPr>
              <a:t>the interval between the time</a:t>
            </a:r>
            <a:r>
              <a:rPr lang="en-US" altLang="en-US" sz="2400" b="1" dirty="0">
                <a:solidFill>
                  <a:schemeClr val="tx1">
                    <a:lumMod val="75000"/>
                    <a:lumOff val="25000"/>
                  </a:schemeClr>
                </a:solidFill>
                <a:cs typeface="Times New Roman" panose="02020603050405020304" pitchFamily="18" charset="0"/>
              </a:rPr>
              <a:t> </a:t>
            </a:r>
            <a:r>
              <a:rPr lang="en-US" altLang="en-US" sz="2400" dirty="0">
                <a:solidFill>
                  <a:schemeClr val="tx1">
                    <a:lumMod val="75000"/>
                    <a:lumOff val="25000"/>
                  </a:schemeClr>
                </a:solidFill>
                <a:cs typeface="Times New Roman" panose="02020603050405020304" pitchFamily="18" charset="0"/>
              </a:rPr>
              <a:t>when the disease can be first diagnosed by screening and when it is usually diagnosed in patients presenting with symptoms. </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Noise-induced hearing loss has a very long lead time; pancreatic cancer usually has a short one. </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A short lead time implies a rapidly progressing disease, and treatment initiated after screening is unlikely to be more effective than that begun after the more usual diagnostic procedures.</a:t>
            </a:r>
          </a:p>
        </p:txBody>
      </p:sp>
    </p:spTree>
  </p:cSld>
  <p:clrMapOvr>
    <a:masterClrMapping/>
  </p:clrMapOvr>
  <p:transition>
    <p:wipe dir="d"/>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B523C82-AE17-48B3-A601-08A785B98858}"/>
              </a:ext>
            </a:extLst>
          </p:cNvPr>
          <p:cNvSpPr>
            <a:spLocks noGrp="1"/>
          </p:cNvSpPr>
          <p:nvPr>
            <p:ph type="title"/>
          </p:nvPr>
        </p:nvSpPr>
        <p:spPr/>
        <p:txBody>
          <a:bodyPr/>
          <a:lstStyle/>
          <a:p>
            <a:pPr eaLnBrk="1" fontAlgn="auto" hangingPunct="1">
              <a:spcAft>
                <a:spcPts val="0"/>
              </a:spcAft>
              <a:defRPr/>
            </a:pPr>
            <a:r>
              <a:rPr lang="en-US" altLang="en-US" sz="2800" b="1">
                <a:solidFill>
                  <a:schemeClr val="tx1">
                    <a:lumMod val="75000"/>
                    <a:lumOff val="25000"/>
                  </a:schemeClr>
                </a:solidFill>
                <a:cs typeface="Times New Roman" panose="02020603050405020304" pitchFamily="18" charset="0"/>
              </a:rPr>
              <a:t>Requirements for instituting a medical screening programme</a:t>
            </a:r>
            <a:endParaRPr lang="en-US" altLang="en-US" sz="2800">
              <a:solidFill>
                <a:schemeClr val="tx1">
                  <a:lumMod val="75000"/>
                  <a:lumOff val="25000"/>
                </a:schemeClr>
              </a:solidFill>
              <a:cs typeface="Times New Roman" panose="02020603050405020304" pitchFamily="18" charset="0"/>
            </a:endParaRPr>
          </a:p>
        </p:txBody>
      </p:sp>
      <p:sp>
        <p:nvSpPr>
          <p:cNvPr id="77827" name="Content Placeholder 2">
            <a:extLst>
              <a:ext uri="{FF2B5EF4-FFF2-40B4-BE49-F238E27FC236}">
                <a16:creationId xmlns:a16="http://schemas.microsoft.com/office/drawing/2014/main" id="{8E0E9ABB-4C96-4FD5-A79D-5F62DC3CD6F2}"/>
              </a:ext>
            </a:extLst>
          </p:cNvPr>
          <p:cNvSpPr>
            <a:spLocks noGrp="1"/>
          </p:cNvSpPr>
          <p:nvPr>
            <p:ph idx="1"/>
          </p:nvPr>
        </p:nvSpPr>
        <p:spPr/>
        <p:txBody>
          <a:bodyPr/>
          <a:lstStyle/>
          <a:p>
            <a:pPr eaLnBrk="1" hangingPunct="1"/>
            <a:r>
              <a:rPr lang="en-US" altLang="en-US" sz="2800" b="1" i="1">
                <a:cs typeface="Times New Roman" panose="02020603050405020304" pitchFamily="18" charset="0"/>
              </a:rPr>
              <a:t>Length bias</a:t>
            </a:r>
          </a:p>
          <a:p>
            <a:pPr eaLnBrk="1" hangingPunct="1"/>
            <a:r>
              <a:rPr lang="en-US" altLang="en-US" sz="3600" b="1">
                <a:solidFill>
                  <a:srgbClr val="002060"/>
                </a:solidFill>
                <a:cs typeface="Times New Roman" panose="02020603050405020304" pitchFamily="18" charset="0"/>
              </a:rPr>
              <a:t>Early treatment </a:t>
            </a:r>
            <a:r>
              <a:rPr lang="en-US" altLang="en-US" sz="3600">
                <a:cs typeface="Times New Roman" panose="02020603050405020304" pitchFamily="18" charset="0"/>
              </a:rPr>
              <a:t>should be more effective in reducing mortality or morbidity than treatment begun after the development of overt disease, as, for example, in the treatment of cervical cancer in situ. </a:t>
            </a: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7F45D115-1272-4F1D-BAF4-F6E1EB59D3E9}"/>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a:t>
            </a:r>
            <a:endParaRPr lang="ar-SA" altLang="en-US">
              <a:solidFill>
                <a:schemeClr val="tx1">
                  <a:lumMod val="75000"/>
                  <a:lumOff val="25000"/>
                </a:schemeClr>
              </a:solidFill>
            </a:endParaRPr>
          </a:p>
        </p:txBody>
      </p:sp>
      <p:sp>
        <p:nvSpPr>
          <p:cNvPr id="14339" name="Content Placeholder 2">
            <a:extLst>
              <a:ext uri="{FF2B5EF4-FFF2-40B4-BE49-F238E27FC236}">
                <a16:creationId xmlns:a16="http://schemas.microsoft.com/office/drawing/2014/main" id="{C06071D2-65FC-4826-AB54-E6E6F69B1119}"/>
              </a:ext>
            </a:extLst>
          </p:cNvPr>
          <p:cNvSpPr>
            <a:spLocks noGrp="1"/>
          </p:cNvSpPr>
          <p:nvPr>
            <p:ph idx="1"/>
          </p:nvPr>
        </p:nvSpPr>
        <p:spPr/>
        <p:txBody>
          <a:bodyPr/>
          <a:lstStyle/>
          <a:p>
            <a:pPr eaLnBrk="1" hangingPunct="1"/>
            <a:r>
              <a:rPr lang="en-US" altLang="en-US">
                <a:cs typeface="Arial" panose="020B0604020202020204" pitchFamily="34" charset="0"/>
              </a:rPr>
              <a:t>In the past 50 years, professional attitudes towards screening have changed by the appreciation that </a:t>
            </a:r>
          </a:p>
          <a:p>
            <a:pPr lvl="1" eaLnBrk="1" hangingPunct="1"/>
            <a:r>
              <a:rPr lang="en-US" altLang="en-US" sz="3600">
                <a:cs typeface="Arial" panose="020B0604020202020204" pitchFamily="34" charset="0"/>
              </a:rPr>
              <a:t>screening also has </a:t>
            </a:r>
            <a:r>
              <a:rPr lang="en-US" altLang="en-US" sz="3600" b="1">
                <a:solidFill>
                  <a:srgbClr val="C00000"/>
                </a:solidFill>
                <a:cs typeface="Arial" panose="020B0604020202020204" pitchFamily="34" charset="0"/>
              </a:rPr>
              <a:t>disadvantages</a:t>
            </a:r>
            <a:r>
              <a:rPr lang="en-US" altLang="en-US" sz="3600">
                <a:cs typeface="Arial" panose="020B0604020202020204" pitchFamily="34" charset="0"/>
              </a:rPr>
              <a:t> and </a:t>
            </a:r>
          </a:p>
          <a:p>
            <a:pPr lvl="1" eaLnBrk="1" hangingPunct="1"/>
            <a:r>
              <a:rPr lang="en-US" altLang="en-US" sz="3600">
                <a:cs typeface="Arial" panose="020B0604020202020204" pitchFamily="34" charset="0"/>
              </a:rPr>
              <a:t>should only be introduced for certain </a:t>
            </a:r>
            <a:r>
              <a:rPr lang="en-US" altLang="en-US" sz="3600" b="1">
                <a:solidFill>
                  <a:srgbClr val="FF0000"/>
                </a:solidFill>
                <a:cs typeface="Arial" panose="020B0604020202020204" pitchFamily="34" charset="0"/>
              </a:rPr>
              <a:t>defined conditions</a:t>
            </a:r>
          </a:p>
          <a:p>
            <a:pPr lvl="1" eaLnBrk="1" hangingPunct="1"/>
            <a:r>
              <a:rPr lang="en-US" altLang="en-US" sz="3600">
                <a:cs typeface="Arial" panose="020B0604020202020204" pitchFamily="34" charset="0"/>
              </a:rPr>
              <a:t> and in carefully </a:t>
            </a:r>
            <a:r>
              <a:rPr lang="en-US" altLang="en-US" sz="3600">
                <a:solidFill>
                  <a:srgbClr val="C00000"/>
                </a:solidFill>
                <a:cs typeface="Arial" panose="020B0604020202020204" pitchFamily="34" charset="0"/>
              </a:rPr>
              <a:t>controlled</a:t>
            </a:r>
            <a:r>
              <a:rPr lang="en-US" altLang="en-US" sz="3600">
                <a:cs typeface="Arial" panose="020B0604020202020204" pitchFamily="34" charset="0"/>
              </a:rPr>
              <a:t> circumstances </a:t>
            </a:r>
          </a:p>
        </p:txBody>
      </p:sp>
    </p:spTree>
  </p:cSld>
  <p:clrMapOvr>
    <a:masterClrMapping/>
  </p:clrMapOvr>
  <p:transition>
    <p:wipe dir="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39D785D9-6408-4E64-8F0A-DE9EA48E7FBF}"/>
              </a:ext>
            </a:extLst>
          </p:cNvPr>
          <p:cNvSpPr>
            <a:spLocks noGrp="1"/>
          </p:cNvSpPr>
          <p:nvPr>
            <p:ph type="title"/>
          </p:nvPr>
        </p:nvSpPr>
        <p:spPr/>
        <p:txBody>
          <a:bodyPr/>
          <a:lstStyle/>
          <a:p>
            <a:pPr eaLnBrk="1" fontAlgn="auto" hangingPunct="1">
              <a:spcAft>
                <a:spcPts val="0"/>
              </a:spcAft>
              <a:defRPr/>
            </a:pPr>
            <a:r>
              <a:rPr lang="en-US" altLang="en-US" sz="2800" b="1">
                <a:solidFill>
                  <a:schemeClr val="tx1">
                    <a:lumMod val="75000"/>
                    <a:lumOff val="25000"/>
                  </a:schemeClr>
                </a:solidFill>
                <a:cs typeface="Times New Roman" panose="02020603050405020304" pitchFamily="18" charset="0"/>
              </a:rPr>
              <a:t>Requirements for instituting a medical screening programme</a:t>
            </a:r>
            <a:endParaRPr lang="en-US" altLang="en-US" sz="2800">
              <a:solidFill>
                <a:schemeClr val="tx1">
                  <a:lumMod val="75000"/>
                  <a:lumOff val="25000"/>
                </a:schemeClr>
              </a:solidFill>
              <a:cs typeface="Times New Roman" panose="02020603050405020304" pitchFamily="18" charset="0"/>
            </a:endParaRPr>
          </a:p>
        </p:txBody>
      </p:sp>
      <p:sp>
        <p:nvSpPr>
          <p:cNvPr id="78851" name="Content Placeholder 2">
            <a:extLst>
              <a:ext uri="{FF2B5EF4-FFF2-40B4-BE49-F238E27FC236}">
                <a16:creationId xmlns:a16="http://schemas.microsoft.com/office/drawing/2014/main" id="{22CC200F-C62D-49B4-B470-A78BE09861D1}"/>
              </a:ext>
            </a:extLst>
          </p:cNvPr>
          <p:cNvSpPr>
            <a:spLocks noGrp="1"/>
          </p:cNvSpPr>
          <p:nvPr>
            <p:ph idx="1"/>
          </p:nvPr>
        </p:nvSpPr>
        <p:spPr/>
        <p:txBody>
          <a:bodyPr/>
          <a:lstStyle/>
          <a:p>
            <a:pPr eaLnBrk="1" hangingPunct="1"/>
            <a:r>
              <a:rPr lang="en-US" altLang="en-US" sz="2800" b="1" i="1">
                <a:cs typeface="Times New Roman" panose="02020603050405020304" pitchFamily="18" charset="0"/>
              </a:rPr>
              <a:t>Length bias</a:t>
            </a:r>
          </a:p>
          <a:p>
            <a:pPr eaLnBrk="1" hangingPunct="1"/>
            <a:r>
              <a:rPr lang="en-US" altLang="en-US" sz="2400">
                <a:cs typeface="Times New Roman" panose="02020603050405020304" pitchFamily="18" charset="0"/>
              </a:rPr>
              <a:t>A treatment must be effective and acceptable to people who are asymptomatic. </a:t>
            </a:r>
          </a:p>
          <a:p>
            <a:pPr eaLnBrk="1" hangingPunct="1"/>
            <a:r>
              <a:rPr lang="en-US" altLang="en-US" sz="2400">
                <a:cs typeface="Times New Roman" panose="02020603050405020304" pitchFamily="18" charset="0"/>
              </a:rPr>
              <a:t>If treatment is ineffective, earlier diagnosis only </a:t>
            </a:r>
            <a:r>
              <a:rPr lang="en-US" altLang="en-US" sz="2400" b="1">
                <a:solidFill>
                  <a:srgbClr val="002060"/>
                </a:solidFill>
                <a:cs typeface="Times New Roman" panose="02020603050405020304" pitchFamily="18" charset="0"/>
              </a:rPr>
              <a:t>increases the time period </a:t>
            </a:r>
            <a:r>
              <a:rPr lang="en-US" altLang="en-US" sz="2400">
                <a:cs typeface="Times New Roman" panose="02020603050405020304" pitchFamily="18" charset="0"/>
              </a:rPr>
              <a:t>during which the participant is aware of the disease; this effect is known as length bias or length/time bias</a:t>
            </a:r>
          </a:p>
          <a:p>
            <a:pPr eaLnBrk="1" hangingPunct="1"/>
            <a:r>
              <a:rPr lang="en-US" altLang="en-US" sz="2800">
                <a:cs typeface="Times New Roman" panose="02020603050405020304" pitchFamily="18" charset="0"/>
              </a:rPr>
              <a:t>E.g. abortion (antenatal), Huntington disease</a:t>
            </a:r>
          </a:p>
        </p:txBody>
      </p:sp>
    </p:spTree>
  </p:cSld>
  <p:clrMapOvr>
    <a:masterClrMapping/>
  </p:clrMapOvr>
  <p:transition>
    <p:wipe di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237072CA-6B9F-4C32-8765-265461A8AD9D}"/>
              </a:ext>
            </a:extLst>
          </p:cNvPr>
          <p:cNvSpPr>
            <a:spLocks noGrp="1"/>
          </p:cNvSpPr>
          <p:nvPr>
            <p:ph type="title"/>
          </p:nvPr>
        </p:nvSpPr>
        <p:spPr/>
        <p:txBody>
          <a:bodyPr/>
          <a:lstStyle/>
          <a:p>
            <a:pPr eaLnBrk="1" fontAlgn="auto" hangingPunct="1">
              <a:spcAft>
                <a:spcPts val="0"/>
              </a:spcAft>
              <a:defRPr/>
            </a:pPr>
            <a:r>
              <a:rPr lang="en-US" altLang="en-US" sz="2800" b="1">
                <a:solidFill>
                  <a:schemeClr val="tx1">
                    <a:lumMod val="75000"/>
                    <a:lumOff val="25000"/>
                  </a:schemeClr>
                </a:solidFill>
                <a:cs typeface="Times New Roman" panose="02020603050405020304" pitchFamily="18" charset="0"/>
              </a:rPr>
              <a:t>Requirements for instituting a medical screening programme</a:t>
            </a:r>
            <a:endParaRPr lang="en-US" altLang="en-US" sz="2800">
              <a:solidFill>
                <a:schemeClr val="tx1">
                  <a:lumMod val="75000"/>
                  <a:lumOff val="25000"/>
                </a:schemeClr>
              </a:solidFill>
              <a:cs typeface="Times New Roman" panose="02020603050405020304" pitchFamily="18" charset="0"/>
            </a:endParaRPr>
          </a:p>
        </p:txBody>
      </p:sp>
      <p:sp>
        <p:nvSpPr>
          <p:cNvPr id="72707" name="Content Placeholder 2">
            <a:extLst>
              <a:ext uri="{FF2B5EF4-FFF2-40B4-BE49-F238E27FC236}">
                <a16:creationId xmlns:a16="http://schemas.microsoft.com/office/drawing/2014/main" id="{2D3EDDA6-355A-40FB-A73C-D00E389FCE4D}"/>
              </a:ext>
            </a:extLst>
          </p:cNvPr>
          <p:cNvSpPr>
            <a:spLocks noGrp="1"/>
          </p:cNvSpPr>
          <p:nvPr>
            <p:ph idx="1"/>
          </p:nvPr>
        </p:nvSpPr>
        <p:spPr/>
        <p:txBody>
          <a:bodyPr rtlCol="0">
            <a:normAutofit lnSpcReduction="10000"/>
          </a:bodyPr>
          <a:lstStyle/>
          <a:p>
            <a:pPr marL="91440" indent="-91440" eaLnBrk="1" fontAlgn="auto" hangingPunct="1">
              <a:defRPr/>
            </a:pPr>
            <a:r>
              <a:rPr lang="en-US" altLang="en-US" sz="2800" b="1" i="1" dirty="0">
                <a:solidFill>
                  <a:schemeClr val="tx1">
                    <a:lumMod val="75000"/>
                    <a:lumOff val="25000"/>
                  </a:schemeClr>
                </a:solidFill>
                <a:cs typeface="Times New Roman" panose="02020603050405020304" pitchFamily="18" charset="0"/>
              </a:rPr>
              <a:t>Natural history</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Above all, establishing appropriate criteria requires considerable knowledge of the </a:t>
            </a:r>
            <a:r>
              <a:rPr lang="en-US" altLang="en-US" sz="2400" b="1" dirty="0">
                <a:solidFill>
                  <a:schemeClr val="tx1">
                    <a:lumMod val="75000"/>
                    <a:lumOff val="25000"/>
                  </a:schemeClr>
                </a:solidFill>
                <a:cs typeface="Times New Roman" panose="02020603050405020304" pitchFamily="18" charset="0"/>
              </a:rPr>
              <a:t>natural history of the disease </a:t>
            </a:r>
            <a:r>
              <a:rPr lang="en-US" altLang="en-US" sz="2400" dirty="0">
                <a:solidFill>
                  <a:schemeClr val="tx1">
                    <a:lumMod val="75000"/>
                    <a:lumOff val="25000"/>
                  </a:schemeClr>
                </a:solidFill>
                <a:cs typeface="Times New Roman" panose="02020603050405020304" pitchFamily="18" charset="0"/>
              </a:rPr>
              <a:t>in question and of the benefits and costs of treatment.</a:t>
            </a:r>
          </a:p>
          <a:p>
            <a:pPr marL="91440" indent="-91440" eaLnBrk="1" fontAlgn="auto" hangingPunct="1">
              <a:defRPr/>
            </a:pPr>
            <a:r>
              <a:rPr lang="en-US" altLang="en-US" sz="2400" b="1" dirty="0">
                <a:solidFill>
                  <a:srgbClr val="002060"/>
                </a:solidFill>
                <a:cs typeface="Times New Roman" panose="02020603050405020304" pitchFamily="18" charset="0"/>
              </a:rPr>
              <a:t>Adequate facilities </a:t>
            </a:r>
            <a:r>
              <a:rPr lang="en-US" altLang="en-US" sz="2400" dirty="0">
                <a:solidFill>
                  <a:schemeClr val="tx1">
                    <a:lumMod val="75000"/>
                    <a:lumOff val="25000"/>
                  </a:schemeClr>
                </a:solidFill>
                <a:cs typeface="Times New Roman" panose="02020603050405020304" pitchFamily="18" charset="0"/>
              </a:rPr>
              <a:t>must exist for formal diagnosis, treatment and follow-up of newly diagnosed cases, which could otherwise overwhelm the health services. </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Finally, the screening policy and </a:t>
            </a:r>
            <a:r>
              <a:rPr lang="en-US" altLang="en-US" sz="2400" dirty="0" err="1">
                <a:solidFill>
                  <a:schemeClr val="tx1">
                    <a:lumMod val="75000"/>
                    <a:lumOff val="25000"/>
                  </a:schemeClr>
                </a:solidFill>
                <a:cs typeface="Times New Roman" panose="02020603050405020304" pitchFamily="18" charset="0"/>
              </a:rPr>
              <a:t>programme</a:t>
            </a:r>
            <a:r>
              <a:rPr lang="en-US" altLang="en-US" sz="2400" dirty="0">
                <a:solidFill>
                  <a:schemeClr val="tx1">
                    <a:lumMod val="75000"/>
                    <a:lumOff val="25000"/>
                  </a:schemeClr>
                </a:solidFill>
                <a:cs typeface="Times New Roman" panose="02020603050405020304" pitchFamily="18" charset="0"/>
              </a:rPr>
              <a:t> must be </a:t>
            </a:r>
            <a:r>
              <a:rPr lang="en-US" altLang="en-US" sz="2400" b="1" dirty="0">
                <a:solidFill>
                  <a:srgbClr val="002060"/>
                </a:solidFill>
                <a:cs typeface="Times New Roman" panose="02020603050405020304" pitchFamily="18" charset="0"/>
              </a:rPr>
              <a:t>accepted</a:t>
            </a:r>
            <a:r>
              <a:rPr lang="en-US" altLang="en-US" sz="2400" dirty="0">
                <a:solidFill>
                  <a:schemeClr val="tx1">
                    <a:lumMod val="75000"/>
                    <a:lumOff val="25000"/>
                  </a:schemeClr>
                </a:solidFill>
                <a:cs typeface="Times New Roman" panose="02020603050405020304" pitchFamily="18" charset="0"/>
              </a:rPr>
              <a:t> by all the people involved: </a:t>
            </a:r>
            <a:r>
              <a:rPr lang="en-US" altLang="en-US" sz="2400" b="1" dirty="0">
                <a:solidFill>
                  <a:srgbClr val="002060"/>
                </a:solidFill>
                <a:cs typeface="Times New Roman" panose="02020603050405020304" pitchFamily="18" charset="0"/>
              </a:rPr>
              <a:t>administrators, health professionals and the public.</a:t>
            </a:r>
          </a:p>
        </p:txBody>
      </p:sp>
    </p:spTree>
  </p:cSld>
  <p:clrMapOvr>
    <a:masterClrMapping/>
  </p:clrMapOvr>
  <p:transition>
    <p:wipe dir="d"/>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D2C85028-3169-49BD-A4D4-0FE4BF63304C}"/>
              </a:ext>
            </a:extLst>
          </p:cNvPr>
          <p:cNvSpPr>
            <a:spLocks noGrp="1"/>
          </p:cNvSpPr>
          <p:nvPr>
            <p:ph type="title"/>
          </p:nvPr>
        </p:nvSpPr>
        <p:spPr/>
        <p:txBody>
          <a:bodyPr/>
          <a:lstStyle/>
          <a:p>
            <a:pPr eaLnBrk="1" fontAlgn="auto" hangingPunct="1">
              <a:spcAft>
                <a:spcPts val="0"/>
              </a:spcAft>
              <a:defRPr/>
            </a:pPr>
            <a:r>
              <a:rPr lang="en-US" altLang="en-US" sz="2800" b="1">
                <a:solidFill>
                  <a:schemeClr val="tx1">
                    <a:lumMod val="75000"/>
                    <a:lumOff val="25000"/>
                  </a:schemeClr>
                </a:solidFill>
                <a:cs typeface="Times New Roman" panose="02020603050405020304" pitchFamily="18" charset="0"/>
              </a:rPr>
              <a:t>Requirements for instituting a medical screening programme</a:t>
            </a:r>
            <a:endParaRPr lang="en-US" altLang="en-US" sz="2800">
              <a:solidFill>
                <a:schemeClr val="tx1">
                  <a:lumMod val="75000"/>
                  <a:lumOff val="25000"/>
                </a:schemeClr>
              </a:solidFill>
              <a:cs typeface="Times New Roman" panose="02020603050405020304" pitchFamily="18" charset="0"/>
            </a:endParaRPr>
          </a:p>
        </p:txBody>
      </p:sp>
      <p:sp>
        <p:nvSpPr>
          <p:cNvPr id="73731" name="Content Placeholder 2">
            <a:extLst>
              <a:ext uri="{FF2B5EF4-FFF2-40B4-BE49-F238E27FC236}">
                <a16:creationId xmlns:a16="http://schemas.microsoft.com/office/drawing/2014/main" id="{1A5B2F85-0B7C-41AC-8FE3-67F50B9E39A4}"/>
              </a:ext>
            </a:extLst>
          </p:cNvPr>
          <p:cNvSpPr>
            <a:spLocks noGrp="1"/>
          </p:cNvSpPr>
          <p:nvPr>
            <p:ph idx="1"/>
          </p:nvPr>
        </p:nvSpPr>
        <p:spPr/>
        <p:txBody>
          <a:bodyPr rtlCol="0">
            <a:normAutofit fontScale="92500"/>
          </a:bodyPr>
          <a:lstStyle/>
          <a:p>
            <a:pPr marL="91440" indent="-91440" eaLnBrk="1" fontAlgn="auto" hangingPunct="1">
              <a:defRPr/>
            </a:pPr>
            <a:r>
              <a:rPr lang="en-US" altLang="en-US" sz="2600" b="1" i="1" dirty="0">
                <a:solidFill>
                  <a:schemeClr val="tx1">
                    <a:lumMod val="75000"/>
                    <a:lumOff val="25000"/>
                  </a:schemeClr>
                </a:solidFill>
                <a:cs typeface="Times New Roman" panose="02020603050405020304" pitchFamily="18" charset="0"/>
              </a:rPr>
              <a:t>Impact</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The value of a screening </a:t>
            </a:r>
            <a:r>
              <a:rPr lang="en-US" altLang="en-US" sz="2400" dirty="0" err="1">
                <a:solidFill>
                  <a:schemeClr val="tx1">
                    <a:lumMod val="75000"/>
                    <a:lumOff val="25000"/>
                  </a:schemeClr>
                </a:solidFill>
                <a:cs typeface="Times New Roman" panose="02020603050405020304" pitchFamily="18" charset="0"/>
              </a:rPr>
              <a:t>programme</a:t>
            </a:r>
            <a:r>
              <a:rPr lang="en-US" altLang="en-US" sz="2400" dirty="0">
                <a:solidFill>
                  <a:schemeClr val="tx1">
                    <a:lumMod val="75000"/>
                    <a:lumOff val="25000"/>
                  </a:schemeClr>
                </a:solidFill>
                <a:cs typeface="Times New Roman" panose="02020603050405020304" pitchFamily="18" charset="0"/>
              </a:rPr>
              <a:t> is ultimately determined by its effect on morbidity, mortality and disability.</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Ideally, information should be available on disease rates in people whose disease was identified through screening and in those whose disease was diagnosed on the basis of symptoms. </a:t>
            </a:r>
          </a:p>
          <a:p>
            <a:pPr marL="91440" indent="-91440" eaLnBrk="1" fontAlgn="auto" hangingPunct="1">
              <a:defRPr/>
            </a:pPr>
            <a:r>
              <a:rPr lang="en-US" altLang="en-US" sz="2400" dirty="0">
                <a:solidFill>
                  <a:schemeClr val="tx1">
                    <a:lumMod val="75000"/>
                    <a:lumOff val="25000"/>
                  </a:schemeClr>
                </a:solidFill>
                <a:cs typeface="Times New Roman" panose="02020603050405020304" pitchFamily="18" charset="0"/>
              </a:rPr>
              <a:t>Because differences are likely to exist between people who take part in screening </a:t>
            </a:r>
            <a:r>
              <a:rPr lang="en-US" altLang="en-US" sz="2400" dirty="0" err="1">
                <a:solidFill>
                  <a:schemeClr val="tx1">
                    <a:lumMod val="75000"/>
                    <a:lumOff val="25000"/>
                  </a:schemeClr>
                </a:solidFill>
                <a:cs typeface="Times New Roman" panose="02020603050405020304" pitchFamily="18" charset="0"/>
              </a:rPr>
              <a:t>programmes</a:t>
            </a:r>
            <a:r>
              <a:rPr lang="en-US" altLang="en-US" sz="2400" dirty="0">
                <a:solidFill>
                  <a:schemeClr val="tx1">
                    <a:lumMod val="75000"/>
                    <a:lumOff val="25000"/>
                  </a:schemeClr>
                </a:solidFill>
                <a:cs typeface="Times New Roman" panose="02020603050405020304" pitchFamily="18" charset="0"/>
              </a:rPr>
              <a:t> and people who do not, the best evidence for the effectiveness of screening comes from the results of </a:t>
            </a:r>
            <a:r>
              <a:rPr lang="en-US" altLang="en-US" sz="2400" b="1" dirty="0">
                <a:solidFill>
                  <a:schemeClr val="tx1">
                    <a:lumMod val="75000"/>
                    <a:lumOff val="25000"/>
                  </a:schemeClr>
                </a:solidFill>
                <a:cs typeface="Times New Roman" panose="02020603050405020304" pitchFamily="18" charset="0"/>
              </a:rPr>
              <a:t>randomized controlled trials</a:t>
            </a:r>
          </a:p>
        </p:txBody>
      </p:sp>
    </p:spTree>
  </p:cSld>
  <p:clrMapOvr>
    <a:masterClrMapping/>
  </p:clrMapOvr>
  <p:transition>
    <p:wipe dir="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D58A3AF8-1AF2-4202-ABC3-EA03088C9338}"/>
              </a:ext>
            </a:extLst>
          </p:cNvPr>
          <p:cNvSpPr>
            <a:spLocks noGrp="1"/>
          </p:cNvSpPr>
          <p:nvPr>
            <p:ph type="title"/>
          </p:nvPr>
        </p:nvSpPr>
        <p:spPr/>
        <p:txBody>
          <a:bodyPr/>
          <a:lstStyle/>
          <a:p>
            <a:pPr eaLnBrk="1" fontAlgn="auto" hangingPunct="1">
              <a:spcAft>
                <a:spcPts val="0"/>
              </a:spcAft>
              <a:defRPr/>
            </a:pPr>
            <a:r>
              <a:rPr lang="en-US" altLang="en-US" sz="3200" b="1">
                <a:solidFill>
                  <a:schemeClr val="tx1">
                    <a:lumMod val="75000"/>
                    <a:lumOff val="25000"/>
                  </a:schemeClr>
                </a:solidFill>
                <a:cs typeface="Times New Roman" panose="02020603050405020304" pitchFamily="18" charset="0"/>
              </a:rPr>
              <a:t>Potential benefits and disadvantages of screening programmes</a:t>
            </a:r>
            <a:endParaRPr lang="ar-JO" altLang="en-US" sz="3200" b="1">
              <a:solidFill>
                <a:schemeClr val="tx1">
                  <a:lumMod val="75000"/>
                  <a:lumOff val="25000"/>
                </a:schemeClr>
              </a:solidFill>
            </a:endParaRPr>
          </a:p>
        </p:txBody>
      </p:sp>
      <p:sp>
        <p:nvSpPr>
          <p:cNvPr id="81923" name="Content Placeholder 2">
            <a:extLst>
              <a:ext uri="{FF2B5EF4-FFF2-40B4-BE49-F238E27FC236}">
                <a16:creationId xmlns:a16="http://schemas.microsoft.com/office/drawing/2014/main" id="{65057BD4-07B8-487D-BF74-87475C0CBFD5}"/>
              </a:ext>
            </a:extLst>
          </p:cNvPr>
          <p:cNvSpPr>
            <a:spLocks noGrp="1"/>
          </p:cNvSpPr>
          <p:nvPr>
            <p:ph idx="1"/>
          </p:nvPr>
        </p:nvSpPr>
        <p:spPr/>
        <p:txBody>
          <a:bodyPr/>
          <a:lstStyle/>
          <a:p>
            <a:pPr eaLnBrk="1" hangingPunct="1"/>
            <a:r>
              <a:rPr lang="en-US" altLang="en-US" sz="2400" b="1">
                <a:cs typeface="Arial" panose="020B0604020202020204" pitchFamily="34" charset="0"/>
              </a:rPr>
              <a:t>Benefits </a:t>
            </a:r>
          </a:p>
          <a:p>
            <a:pPr eaLnBrk="1" hangingPunct="1"/>
            <a:r>
              <a:rPr lang="en-US" altLang="en-US" sz="2400">
                <a:cs typeface="Arial" panose="020B0604020202020204" pitchFamily="34" charset="0"/>
              </a:rPr>
              <a:t>Improved prognosis for some cases detected </a:t>
            </a:r>
          </a:p>
          <a:p>
            <a:pPr eaLnBrk="1" hangingPunct="1"/>
            <a:r>
              <a:rPr lang="en-US" altLang="en-US" sz="2400">
                <a:cs typeface="Arial" panose="020B0604020202020204" pitchFamily="34" charset="0"/>
              </a:rPr>
              <a:t>Less radical treatment which cures some early treated cases</a:t>
            </a:r>
          </a:p>
          <a:p>
            <a:pPr eaLnBrk="1" hangingPunct="1"/>
            <a:r>
              <a:rPr lang="en-US" altLang="en-US" sz="2400">
                <a:cs typeface="Arial" panose="020B0604020202020204" pitchFamily="34" charset="0"/>
              </a:rPr>
              <a:t>Resource savings</a:t>
            </a:r>
          </a:p>
          <a:p>
            <a:pPr eaLnBrk="1" hangingPunct="1"/>
            <a:r>
              <a:rPr lang="en-US" altLang="en-US" sz="2400">
                <a:cs typeface="Arial" panose="020B0604020202020204" pitchFamily="34" charset="0"/>
              </a:rPr>
              <a:t>Reassurance for those with negative test results</a:t>
            </a:r>
            <a:endParaRPr lang="ar-SA" altLang="en-US" sz="2400"/>
          </a:p>
        </p:txBody>
      </p:sp>
    </p:spTree>
  </p:cSld>
  <p:clrMapOvr>
    <a:masterClrMapping/>
  </p:clrMapOvr>
  <p:transition>
    <p:wipe dir="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AF53E1B9-A878-4D3B-9A3F-7DB87CC4CFCD}"/>
              </a:ext>
            </a:extLst>
          </p:cNvPr>
          <p:cNvSpPr>
            <a:spLocks noGrp="1"/>
          </p:cNvSpPr>
          <p:nvPr>
            <p:ph type="title"/>
          </p:nvPr>
        </p:nvSpPr>
        <p:spPr/>
        <p:txBody>
          <a:bodyPr/>
          <a:lstStyle/>
          <a:p>
            <a:pPr eaLnBrk="1" fontAlgn="auto" hangingPunct="1">
              <a:spcAft>
                <a:spcPts val="0"/>
              </a:spcAft>
              <a:defRPr/>
            </a:pPr>
            <a:r>
              <a:rPr lang="en-US" altLang="en-US" sz="3200" b="1">
                <a:solidFill>
                  <a:schemeClr val="tx1">
                    <a:lumMod val="75000"/>
                    <a:lumOff val="25000"/>
                  </a:schemeClr>
                </a:solidFill>
                <a:cs typeface="Times New Roman" panose="02020603050405020304" pitchFamily="18" charset="0"/>
              </a:rPr>
              <a:t>Potential benefits and disadvantages of screening programmes</a:t>
            </a:r>
            <a:endParaRPr lang="ar-JO" altLang="en-US" sz="3200" b="1">
              <a:solidFill>
                <a:schemeClr val="tx1">
                  <a:lumMod val="75000"/>
                  <a:lumOff val="25000"/>
                </a:schemeClr>
              </a:solidFill>
            </a:endParaRPr>
          </a:p>
        </p:txBody>
      </p:sp>
      <p:sp>
        <p:nvSpPr>
          <p:cNvPr id="75779" name="Content Placeholder 2">
            <a:extLst>
              <a:ext uri="{FF2B5EF4-FFF2-40B4-BE49-F238E27FC236}">
                <a16:creationId xmlns:a16="http://schemas.microsoft.com/office/drawing/2014/main" id="{9F0543FC-0041-4961-A2A0-F83294051D27}"/>
              </a:ext>
            </a:extLst>
          </p:cNvPr>
          <p:cNvSpPr>
            <a:spLocks noGrp="1"/>
          </p:cNvSpPr>
          <p:nvPr>
            <p:ph idx="1"/>
          </p:nvPr>
        </p:nvSpPr>
        <p:spPr/>
        <p:txBody>
          <a:bodyPr rtlCol="0">
            <a:normAutofit lnSpcReduction="10000"/>
          </a:bodyPr>
          <a:lstStyle/>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Disadvantages</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Longer morbidity for cases whose prognosis is not altered</a:t>
            </a:r>
          </a:p>
          <a:p>
            <a:pPr marL="91440" indent="-91440" eaLnBrk="1" fontAlgn="auto" hangingPunct="1">
              <a:defRPr/>
            </a:pPr>
            <a:r>
              <a:rPr lang="en-US" altLang="en-US" sz="2400" dirty="0">
                <a:solidFill>
                  <a:srgbClr val="FF3300"/>
                </a:solidFill>
                <a:cs typeface="Arial" panose="020B0604020202020204" pitchFamily="34" charset="0"/>
              </a:rPr>
              <a:t>Over-treatment</a:t>
            </a:r>
            <a:r>
              <a:rPr lang="en-US" altLang="en-US" sz="2400" dirty="0">
                <a:solidFill>
                  <a:schemeClr val="tx1">
                    <a:lumMod val="75000"/>
                    <a:lumOff val="25000"/>
                  </a:schemeClr>
                </a:solidFill>
                <a:cs typeface="Arial" panose="020B0604020202020204" pitchFamily="34" charset="0"/>
              </a:rPr>
              <a:t> of questionable abnormalities</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Resource costs</a:t>
            </a:r>
          </a:p>
          <a:p>
            <a:pPr marL="91440" indent="-91440" eaLnBrk="1" fontAlgn="auto" hangingPunct="1">
              <a:defRPr/>
            </a:pPr>
            <a:r>
              <a:rPr lang="en-US" altLang="en-US" sz="2400" dirty="0">
                <a:solidFill>
                  <a:srgbClr val="FF3300"/>
                </a:solidFill>
                <a:cs typeface="Arial" panose="020B0604020202020204" pitchFamily="34" charset="0"/>
              </a:rPr>
              <a:t>False reassurance </a:t>
            </a:r>
            <a:r>
              <a:rPr lang="en-US" altLang="en-US" sz="2400" dirty="0">
                <a:solidFill>
                  <a:schemeClr val="tx1">
                    <a:lumMod val="75000"/>
                    <a:lumOff val="25000"/>
                  </a:schemeClr>
                </a:solidFill>
                <a:cs typeface="Arial" panose="020B0604020202020204" pitchFamily="34" charset="0"/>
              </a:rPr>
              <a:t>for those with false negative results</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Anxiety and sometimes morbidity for those with false positive results</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Hazards of screening test itself, for example exposure to radiation</a:t>
            </a:r>
            <a:endParaRPr lang="ar-SA" altLang="en-US" sz="2400" dirty="0">
              <a:solidFill>
                <a:schemeClr val="tx1">
                  <a:lumMod val="75000"/>
                  <a:lumOff val="25000"/>
                </a:schemeClr>
              </a:solidFill>
            </a:endParaRPr>
          </a:p>
        </p:txBody>
      </p:sp>
    </p:spTree>
  </p:cSld>
  <p:clrMapOvr>
    <a:masterClrMapping/>
  </p:clrMapOvr>
  <p:transition>
    <p:wipe dir="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EB8D9-AB4E-4237-B738-152423C37AD0}"/>
              </a:ext>
            </a:extLst>
          </p:cNvPr>
          <p:cNvSpPr>
            <a:spLocks noGrp="1"/>
          </p:cNvSpPr>
          <p:nvPr>
            <p:ph type="title"/>
          </p:nvPr>
        </p:nvSpPr>
        <p:spPr>
          <a:xfrm>
            <a:off x="457200" y="277813"/>
            <a:ext cx="8229600" cy="1063625"/>
          </a:xfrm>
        </p:spPr>
        <p:txBody>
          <a:bodyPr rtlCol="1"/>
          <a:lstStyle/>
          <a:p>
            <a:pPr eaLnBrk="1" fontAlgn="auto" hangingPunct="1">
              <a:spcAft>
                <a:spcPts val="0"/>
              </a:spcAft>
              <a:defRPr/>
            </a:pPr>
            <a:r>
              <a:rPr lang="en-US" sz="3600" b="1" dirty="0">
                <a:solidFill>
                  <a:srgbClr val="CC0000"/>
                </a:solidFill>
                <a:effectLst>
                  <a:outerShdw blurRad="38100" dist="38100" dir="2700000" algn="tl">
                    <a:srgbClr val="000000">
                      <a:alpha val="43137"/>
                    </a:srgbClr>
                  </a:outerShdw>
                </a:effectLst>
              </a:rPr>
              <a:t>Conditions or diseases suitable for screening</a:t>
            </a:r>
            <a:endParaRPr lang="ar-EG" sz="3600" b="1"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7ED49CB-B733-4177-859F-08B7D1627CD1}"/>
              </a:ext>
            </a:extLst>
          </p:cNvPr>
          <p:cNvSpPr>
            <a:spLocks noGrp="1"/>
          </p:cNvSpPr>
          <p:nvPr>
            <p:ph idx="1"/>
          </p:nvPr>
        </p:nvSpPr>
        <p:spPr>
          <a:xfrm>
            <a:off x="457200" y="1341438"/>
            <a:ext cx="8229600" cy="5183187"/>
          </a:xfrm>
        </p:spPr>
        <p:txBody>
          <a:bodyPr rtlCol="1">
            <a:normAutofit/>
          </a:bodyPr>
          <a:lstStyle/>
          <a:p>
            <a:pPr marL="274320" indent="-274320" eaLnBrk="1" fontAlgn="auto" hangingPunct="1">
              <a:spcAft>
                <a:spcPts val="0"/>
              </a:spcAft>
              <a:buFont typeface="Wingdings" pitchFamily="2" charset="2"/>
              <a:buNone/>
              <a:defRPr/>
            </a:pPr>
            <a:r>
              <a:rPr lang="en-US" b="1" u="sng" dirty="0">
                <a:solidFill>
                  <a:srgbClr val="CC0000"/>
                </a:solidFill>
                <a:effectLst>
                  <a:outerShdw blurRad="38100" dist="38100" dir="2700000" algn="tl">
                    <a:srgbClr val="000000">
                      <a:alpha val="43137"/>
                    </a:srgbClr>
                  </a:outerShdw>
                </a:effectLst>
              </a:rPr>
              <a:t>Communicable diseases</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Tuberculosis e.g.</a:t>
            </a:r>
          </a:p>
          <a:p>
            <a:pPr marL="274320" indent="-274320" eaLnBrk="1" fontAlgn="auto" hangingPunct="1">
              <a:spcAft>
                <a:spcPts val="0"/>
              </a:spcAft>
              <a:buFont typeface="Wingdings" pitchFamily="2" charset="2"/>
              <a:buNone/>
              <a:defRPr/>
            </a:pPr>
            <a:r>
              <a:rPr lang="en-US" b="1" u="sng" dirty="0">
                <a:solidFill>
                  <a:srgbClr val="CC0000"/>
                </a:solidFill>
                <a:effectLst>
                  <a:outerShdw blurRad="38100" dist="38100" dir="2700000" algn="tl">
                    <a:srgbClr val="000000">
                      <a:alpha val="43137"/>
                    </a:srgbClr>
                  </a:outerShdw>
                </a:effectLst>
              </a:rPr>
              <a:t>Non communicable diseases</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Hypertension</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Diabetes</a:t>
            </a:r>
          </a:p>
          <a:p>
            <a:pPr marL="274320" indent="-274320" eaLnBrk="1" fontAlgn="auto" hangingPunct="1">
              <a:spcAft>
                <a:spcPts val="0"/>
              </a:spcAft>
              <a:buFont typeface="Wingdings 2"/>
              <a:buChar char=""/>
              <a:defRPr/>
            </a:pPr>
            <a:r>
              <a:rPr lang="en-US" dirty="0">
                <a:solidFill>
                  <a:schemeClr val="tx1">
                    <a:lumMod val="75000"/>
                    <a:lumOff val="25000"/>
                  </a:schemeClr>
                </a:solidFill>
                <a:effectLst>
                  <a:outerShdw blurRad="38100" dist="38100" dir="2700000" algn="tl">
                    <a:srgbClr val="000000">
                      <a:alpha val="43137"/>
                    </a:srgbClr>
                  </a:outerShdw>
                </a:effectLst>
              </a:rPr>
              <a:t>Malignancy</a:t>
            </a:r>
          </a:p>
          <a:p>
            <a:pPr marL="548958" lvl="1" indent="-274320" eaLnBrk="1" fontAlgn="auto" hangingPunct="1">
              <a:spcAft>
                <a:spcPts val="0"/>
              </a:spcAft>
              <a:buFont typeface="Wingdings" pitchFamily="2" charset="2"/>
              <a:buChar char="Ø"/>
              <a:defRPr/>
            </a:pPr>
            <a:r>
              <a:rPr lang="en-US" b="1" dirty="0">
                <a:solidFill>
                  <a:schemeClr val="tx1">
                    <a:lumMod val="75000"/>
                    <a:lumOff val="25000"/>
                  </a:schemeClr>
                </a:solidFill>
              </a:rPr>
              <a:t>Breast cancer</a:t>
            </a:r>
          </a:p>
          <a:p>
            <a:pPr marL="548958" lvl="1" indent="-274320" eaLnBrk="1" fontAlgn="auto" hangingPunct="1">
              <a:spcAft>
                <a:spcPts val="0"/>
              </a:spcAft>
              <a:buFont typeface="Wingdings" pitchFamily="2" charset="2"/>
              <a:buChar char="Ø"/>
              <a:defRPr/>
            </a:pPr>
            <a:r>
              <a:rPr lang="en-US" b="1" dirty="0">
                <a:solidFill>
                  <a:schemeClr val="tx1">
                    <a:lumMod val="75000"/>
                    <a:lumOff val="25000"/>
                  </a:schemeClr>
                </a:solidFill>
              </a:rPr>
              <a:t>Cervical cancer</a:t>
            </a:r>
          </a:p>
          <a:p>
            <a:pPr marL="548958" lvl="1" indent="-274320" eaLnBrk="1" fontAlgn="auto" hangingPunct="1">
              <a:spcAft>
                <a:spcPts val="0"/>
              </a:spcAft>
              <a:buFont typeface="Wingdings" pitchFamily="2" charset="2"/>
              <a:buChar char="Ø"/>
              <a:defRPr/>
            </a:pPr>
            <a:r>
              <a:rPr lang="en-US" b="1" dirty="0">
                <a:solidFill>
                  <a:schemeClr val="tx1">
                    <a:lumMod val="75000"/>
                    <a:lumOff val="25000"/>
                  </a:schemeClr>
                </a:solidFill>
              </a:rPr>
              <a:t>Bladder cancer</a:t>
            </a:r>
          </a:p>
          <a:p>
            <a:pPr marL="274320" indent="-274320" eaLnBrk="1" fontAlgn="auto" hangingPunct="1">
              <a:spcAft>
                <a:spcPts val="0"/>
              </a:spcAft>
              <a:buFont typeface="Wingdings 2"/>
              <a:buChar char=""/>
              <a:defRPr/>
            </a:pPr>
            <a:endParaRPr lang="en-US" dirty="0">
              <a:solidFill>
                <a:schemeClr val="tx1">
                  <a:lumMod val="75000"/>
                  <a:lumOff val="25000"/>
                </a:schemeClr>
              </a:solidFill>
            </a:endParaRPr>
          </a:p>
          <a:p>
            <a:pPr marL="274320" indent="-274320" eaLnBrk="1" fontAlgn="auto" hangingPunct="1">
              <a:spcAft>
                <a:spcPts val="0"/>
              </a:spcAft>
              <a:buFont typeface="Wingdings 2"/>
              <a:buChar char=""/>
              <a:defRPr/>
            </a:pPr>
            <a:endParaRPr lang="en-US" dirty="0">
              <a:solidFill>
                <a:schemeClr val="tx1">
                  <a:lumMod val="75000"/>
                  <a:lumOff val="25000"/>
                </a:schemeClr>
              </a:solidFill>
            </a:endParaRPr>
          </a:p>
          <a:p>
            <a:pPr marL="274320" indent="-274320" eaLnBrk="1" fontAlgn="auto" hangingPunct="1">
              <a:spcAft>
                <a:spcPts val="0"/>
              </a:spcAft>
              <a:buFont typeface="Wingdings 2"/>
              <a:buChar char=""/>
              <a:defRPr/>
            </a:pPr>
            <a:endParaRPr lang="ar-EG" dirty="0">
              <a:solidFill>
                <a:schemeClr val="tx1">
                  <a:lumMod val="75000"/>
                  <a:lumOff val="25000"/>
                </a:schemeClr>
              </a:solidFill>
            </a:endParaRPr>
          </a:p>
        </p:txBody>
      </p:sp>
    </p:spTree>
  </p:cSld>
  <p:clrMapOvr>
    <a:masterClrMapping/>
  </p:clrMapOvr>
  <p:transition>
    <p:wipe dir="d"/>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22AEF-C3BC-4BA6-9A58-44FAD328A3EC}"/>
              </a:ext>
            </a:extLst>
          </p:cNvPr>
          <p:cNvSpPr>
            <a:spLocks noGrp="1"/>
          </p:cNvSpPr>
          <p:nvPr>
            <p:ph type="title"/>
          </p:nvPr>
        </p:nvSpPr>
        <p:spPr>
          <a:xfrm>
            <a:off x="301625" y="228600"/>
            <a:ext cx="8534400" cy="1039813"/>
          </a:xfrm>
        </p:spPr>
        <p:txBody>
          <a:bodyPr rtlCol="1"/>
          <a:lstStyle/>
          <a:p>
            <a:pPr eaLnBrk="1" fontAlgn="auto" hangingPunct="1">
              <a:spcAft>
                <a:spcPts val="0"/>
              </a:spcAft>
              <a:defRPr/>
            </a:pPr>
            <a:r>
              <a:rPr lang="en-US" sz="3600" b="1" dirty="0">
                <a:solidFill>
                  <a:srgbClr val="CC0000"/>
                </a:solidFill>
                <a:effectLst>
                  <a:outerShdw blurRad="38100" dist="38100" dir="2700000" algn="tl">
                    <a:srgbClr val="000000">
                      <a:alpha val="43137"/>
                    </a:srgbClr>
                  </a:outerShdw>
                </a:effectLst>
              </a:rPr>
              <a:t>Conditions or diseases suitable for screening</a:t>
            </a:r>
            <a:endParaRPr lang="ar-EG" sz="3600" b="1" dirty="0">
              <a:solidFill>
                <a:srgbClr val="CC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F6218C4-E456-4CDB-96F6-B90E07ED53C4}"/>
              </a:ext>
            </a:extLst>
          </p:cNvPr>
          <p:cNvSpPr>
            <a:spLocks noGrp="1"/>
          </p:cNvSpPr>
          <p:nvPr>
            <p:ph idx="1"/>
          </p:nvPr>
        </p:nvSpPr>
        <p:spPr>
          <a:xfrm>
            <a:off x="301625" y="1412875"/>
            <a:ext cx="8504238" cy="5184775"/>
          </a:xfrm>
        </p:spPr>
        <p:txBody>
          <a:bodyPr rtlCol="1">
            <a:normAutofit lnSpcReduction="10000"/>
          </a:bodyPr>
          <a:lstStyle/>
          <a:p>
            <a:pPr marL="274320" indent="-274320" eaLnBrk="1" fontAlgn="auto" hangingPunct="1">
              <a:spcAft>
                <a:spcPts val="0"/>
              </a:spcAft>
              <a:buFont typeface="Wingdings" pitchFamily="2" charset="2"/>
              <a:buNone/>
              <a:defRPr/>
            </a:pPr>
            <a:r>
              <a:rPr lang="en-US" sz="3600" b="1" u="sng" dirty="0">
                <a:solidFill>
                  <a:srgbClr val="CC0000"/>
                </a:solidFill>
                <a:effectLst>
                  <a:outerShdw blurRad="38100" dist="38100" dir="2700000" algn="tl">
                    <a:srgbClr val="000000">
                      <a:alpha val="43137"/>
                    </a:srgbClr>
                  </a:outerShdw>
                </a:effectLst>
              </a:rPr>
              <a:t>Screening for defects</a:t>
            </a:r>
            <a:r>
              <a:rPr lang="en-US" b="1" u="sng" dirty="0">
                <a:solidFill>
                  <a:srgbClr val="CC0000"/>
                </a:solidFill>
                <a:effectLst>
                  <a:outerShdw blurRad="38100" dist="38100" dir="2700000" algn="tl">
                    <a:srgbClr val="000000">
                      <a:alpha val="43137"/>
                    </a:srgbClr>
                  </a:outerShdw>
                </a:effectLst>
              </a:rPr>
              <a:t>:</a:t>
            </a:r>
          </a:p>
          <a:p>
            <a:pPr marL="274320" indent="-274320" eaLnBrk="1" fontAlgn="auto" hangingPunct="1">
              <a:spcAft>
                <a:spcPts val="0"/>
              </a:spcAft>
              <a:buFont typeface="Wingdings" pitchFamily="2" charset="2"/>
              <a:buNone/>
              <a:defRPr/>
            </a:pPr>
            <a:r>
              <a:rPr lang="en-US" b="1" dirty="0">
                <a:solidFill>
                  <a:srgbClr val="CC0000"/>
                </a:solidFill>
                <a:effectLst>
                  <a:outerShdw blurRad="38100" dist="38100" dir="2700000" algn="tl">
                    <a:srgbClr val="000000">
                      <a:alpha val="43137"/>
                    </a:srgbClr>
                  </a:outerShdw>
                </a:effectLst>
              </a:rPr>
              <a:t>At school entry:</a:t>
            </a:r>
          </a:p>
          <a:p>
            <a:pPr marL="742950" indent="-742950" eaLnBrk="1" fontAlgn="auto" hangingPunct="1">
              <a:spcAft>
                <a:spcPts val="0"/>
              </a:spcAft>
              <a:buClr>
                <a:srgbClr val="C00000"/>
              </a:buClr>
              <a:buSzPct val="104000"/>
              <a:buFont typeface="+mj-lt"/>
              <a:buAutoNum type="arabicParenR"/>
              <a:defRPr/>
            </a:pPr>
            <a:r>
              <a:rPr lang="en-US" sz="3600" dirty="0">
                <a:solidFill>
                  <a:schemeClr val="tx1">
                    <a:lumMod val="75000"/>
                    <a:lumOff val="25000"/>
                  </a:schemeClr>
                </a:solidFill>
                <a:effectLst>
                  <a:outerShdw blurRad="38100" dist="38100" dir="2700000" algn="tl">
                    <a:srgbClr val="000000">
                      <a:alpha val="43137"/>
                    </a:srgbClr>
                  </a:outerShdw>
                </a:effectLst>
              </a:rPr>
              <a:t>Visual acuity</a:t>
            </a:r>
          </a:p>
          <a:p>
            <a:pPr marL="742950" indent="-742950" eaLnBrk="1" fontAlgn="auto" hangingPunct="1">
              <a:spcAft>
                <a:spcPts val="0"/>
              </a:spcAft>
              <a:buClr>
                <a:srgbClr val="C00000"/>
              </a:buClr>
              <a:buSzPct val="104000"/>
              <a:buFont typeface="+mj-lt"/>
              <a:buAutoNum type="arabicParenR"/>
              <a:defRPr/>
            </a:pPr>
            <a:r>
              <a:rPr lang="en-US" sz="3600" dirty="0">
                <a:solidFill>
                  <a:schemeClr val="tx1">
                    <a:lumMod val="75000"/>
                    <a:lumOff val="25000"/>
                  </a:schemeClr>
                </a:solidFill>
                <a:effectLst>
                  <a:outerShdw blurRad="38100" dist="38100" dir="2700000" algn="tl">
                    <a:srgbClr val="000000">
                      <a:alpha val="43137"/>
                    </a:srgbClr>
                  </a:outerShdw>
                </a:effectLst>
              </a:rPr>
              <a:t>Hearing defects</a:t>
            </a:r>
          </a:p>
          <a:p>
            <a:pPr marL="742950" indent="-742950" eaLnBrk="1" fontAlgn="auto" hangingPunct="1">
              <a:spcAft>
                <a:spcPts val="0"/>
              </a:spcAft>
              <a:buClr>
                <a:srgbClr val="C00000"/>
              </a:buClr>
              <a:buSzPct val="104000"/>
              <a:buFont typeface="+mj-lt"/>
              <a:buAutoNum type="arabicParenR"/>
              <a:defRPr/>
            </a:pPr>
            <a:r>
              <a:rPr lang="en-US" sz="3600" dirty="0">
                <a:solidFill>
                  <a:schemeClr val="tx1">
                    <a:lumMod val="75000"/>
                    <a:lumOff val="25000"/>
                  </a:schemeClr>
                </a:solidFill>
                <a:effectLst>
                  <a:outerShdw blurRad="38100" dist="38100" dir="2700000" algn="tl">
                    <a:srgbClr val="000000">
                      <a:alpha val="43137"/>
                    </a:srgbClr>
                  </a:outerShdw>
                </a:effectLst>
              </a:rPr>
              <a:t>Malnutrition (weight and height)</a:t>
            </a:r>
          </a:p>
          <a:p>
            <a:pPr marL="742950" indent="-742950" eaLnBrk="1" fontAlgn="auto" hangingPunct="1">
              <a:spcAft>
                <a:spcPts val="0"/>
              </a:spcAft>
              <a:buClr>
                <a:srgbClr val="C00000"/>
              </a:buClr>
              <a:buSzPct val="104000"/>
              <a:buFont typeface="+mj-lt"/>
              <a:buAutoNum type="arabicParenR"/>
              <a:defRPr/>
            </a:pPr>
            <a:r>
              <a:rPr lang="en-US" sz="3600" dirty="0">
                <a:solidFill>
                  <a:schemeClr val="tx1">
                    <a:lumMod val="75000"/>
                    <a:lumOff val="25000"/>
                  </a:schemeClr>
                </a:solidFill>
                <a:effectLst>
                  <a:outerShdw blurRad="38100" dist="38100" dir="2700000" algn="tl">
                    <a:srgbClr val="000000">
                      <a:alpha val="43137"/>
                    </a:srgbClr>
                  </a:outerShdw>
                </a:effectLst>
              </a:rPr>
              <a:t>Intellectual ability (IQ)</a:t>
            </a:r>
          </a:p>
          <a:p>
            <a:pPr marL="274320" indent="-274320" algn="ctr" eaLnBrk="1" fontAlgn="auto" hangingPunct="1">
              <a:spcAft>
                <a:spcPts val="0"/>
              </a:spcAft>
              <a:buFont typeface="Wingdings 2"/>
              <a:buNone/>
              <a:defRPr/>
            </a:pPr>
            <a:r>
              <a:rPr lang="en-US" sz="3600" dirty="0">
                <a:solidFill>
                  <a:srgbClr val="C00000"/>
                </a:solidFill>
                <a:effectLst>
                  <a:outerShdw blurRad="38100" dist="38100" dir="2700000" algn="tl">
                    <a:srgbClr val="000000">
                      <a:alpha val="43137"/>
                    </a:srgbClr>
                  </a:outerShdw>
                </a:effectLst>
              </a:rPr>
              <a:t>These tests will help in better placement and early correction of defects that will affect educational attainment</a:t>
            </a:r>
          </a:p>
        </p:txBody>
      </p:sp>
    </p:spTree>
  </p:cSld>
  <p:clrMapOvr>
    <a:masterClrMapping/>
  </p:clrMapOvr>
  <p:transition>
    <p:wipe dir="d"/>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12A1C-B81F-4508-B40B-6EA70C9EDB85}"/>
              </a:ext>
            </a:extLst>
          </p:cNvPr>
          <p:cNvSpPr>
            <a:spLocks noGrp="1"/>
          </p:cNvSpPr>
          <p:nvPr>
            <p:ph type="title"/>
          </p:nvPr>
        </p:nvSpPr>
        <p:spPr>
          <a:xfrm>
            <a:off x="301625" y="228600"/>
            <a:ext cx="8534400" cy="896938"/>
          </a:xfrm>
        </p:spPr>
        <p:txBody>
          <a:bodyPr rtlCol="1"/>
          <a:lstStyle/>
          <a:p>
            <a:pPr eaLnBrk="1" fontAlgn="auto" hangingPunct="1">
              <a:spcAft>
                <a:spcPts val="0"/>
              </a:spcAft>
              <a:defRPr/>
            </a:pPr>
            <a:r>
              <a:rPr lang="en-US" sz="3200" b="1" dirty="0">
                <a:solidFill>
                  <a:srgbClr val="CC0000"/>
                </a:solidFill>
                <a:effectLst>
                  <a:outerShdw blurRad="38100" dist="38100" dir="2700000" algn="tl">
                    <a:srgbClr val="000000">
                      <a:alpha val="43137"/>
                    </a:srgbClr>
                  </a:outerShdw>
                </a:effectLst>
              </a:rPr>
              <a:t>Conditions or diseases suitable for screening</a:t>
            </a:r>
            <a:endParaRPr lang="ar-EG" dirty="0">
              <a:solidFill>
                <a:schemeClr val="tx1">
                  <a:lumMod val="75000"/>
                  <a:lumOff val="25000"/>
                </a:schemeClr>
              </a:solidFill>
            </a:endParaRPr>
          </a:p>
        </p:txBody>
      </p:sp>
      <p:sp>
        <p:nvSpPr>
          <p:cNvPr id="3" name="Content Placeholder 2">
            <a:extLst>
              <a:ext uri="{FF2B5EF4-FFF2-40B4-BE49-F238E27FC236}">
                <a16:creationId xmlns:a16="http://schemas.microsoft.com/office/drawing/2014/main" id="{30FF92A9-834E-4948-AFE2-8A6B2CF0D64F}"/>
              </a:ext>
            </a:extLst>
          </p:cNvPr>
          <p:cNvSpPr>
            <a:spLocks noGrp="1"/>
          </p:cNvSpPr>
          <p:nvPr>
            <p:ph idx="1"/>
          </p:nvPr>
        </p:nvSpPr>
        <p:spPr/>
        <p:txBody>
          <a:bodyPr rtlCol="1">
            <a:normAutofit/>
          </a:bodyPr>
          <a:lstStyle/>
          <a:p>
            <a:pPr marL="514350" indent="-514350" eaLnBrk="1" fontAlgn="auto" hangingPunct="1">
              <a:spcAft>
                <a:spcPts val="0"/>
              </a:spcAft>
              <a:buClr>
                <a:srgbClr val="C00000"/>
              </a:buClr>
              <a:buSzPct val="101000"/>
              <a:buFont typeface="Wingdings 2"/>
              <a:buNone/>
              <a:defRPr/>
            </a:pPr>
            <a:r>
              <a:rPr lang="en-US" sz="2400" u="sng" dirty="0">
                <a:solidFill>
                  <a:schemeClr val="tx1">
                    <a:lumMod val="75000"/>
                    <a:lumOff val="25000"/>
                  </a:schemeClr>
                </a:solidFill>
                <a:effectLst>
                  <a:outerShdw blurRad="38100" dist="38100" dir="2700000" algn="tl">
                    <a:srgbClr val="000000">
                      <a:alpha val="43137"/>
                    </a:srgbClr>
                  </a:outerShdw>
                </a:effectLst>
              </a:rPr>
              <a:t>Other tests:</a:t>
            </a:r>
            <a:r>
              <a:rPr lang="en-US" sz="2400" dirty="0">
                <a:solidFill>
                  <a:schemeClr val="tx1">
                    <a:lumMod val="75000"/>
                    <a:lumOff val="25000"/>
                  </a:schemeClr>
                </a:solidFill>
                <a:effectLst>
                  <a:outerShdw blurRad="38100" dist="38100" dir="2700000" algn="tl">
                    <a:srgbClr val="000000">
                      <a:alpha val="43137"/>
                    </a:srgbClr>
                  </a:outerShdw>
                </a:effectLst>
              </a:rPr>
              <a:t> </a:t>
            </a:r>
          </a:p>
          <a:p>
            <a:pPr marL="514350" indent="-514350" eaLnBrk="1" fontAlgn="auto" hangingPunct="1">
              <a:spcAft>
                <a:spcPts val="0"/>
              </a:spcAft>
              <a:buClr>
                <a:srgbClr val="C00000"/>
              </a:buClr>
              <a:buSzPct val="101000"/>
              <a:buFont typeface="+mj-lt"/>
              <a:buAutoNum type="arabicPeriod"/>
              <a:defRPr/>
            </a:pPr>
            <a:r>
              <a:rPr lang="en-US" sz="2400" dirty="0">
                <a:solidFill>
                  <a:schemeClr val="tx1">
                    <a:lumMod val="75000"/>
                    <a:lumOff val="25000"/>
                  </a:schemeClr>
                </a:solidFill>
                <a:effectLst>
                  <a:outerShdw blurRad="38100" dist="38100" dir="2700000" algn="tl">
                    <a:srgbClr val="000000">
                      <a:alpha val="43137"/>
                    </a:srgbClr>
                  </a:outerShdw>
                </a:effectLst>
              </a:rPr>
              <a:t>Un-descended testicles</a:t>
            </a:r>
          </a:p>
          <a:p>
            <a:pPr marL="514350" indent="-514350" eaLnBrk="1" fontAlgn="auto" hangingPunct="1">
              <a:spcAft>
                <a:spcPts val="0"/>
              </a:spcAft>
              <a:buClr>
                <a:srgbClr val="C00000"/>
              </a:buClr>
              <a:buSzPct val="101000"/>
              <a:buFont typeface="+mj-lt"/>
              <a:buAutoNum type="arabicPeriod"/>
              <a:defRPr/>
            </a:pPr>
            <a:r>
              <a:rPr lang="en-US" sz="2400" dirty="0">
                <a:solidFill>
                  <a:schemeClr val="tx1">
                    <a:lumMod val="75000"/>
                    <a:lumOff val="25000"/>
                  </a:schemeClr>
                </a:solidFill>
                <a:effectLst>
                  <a:outerShdw blurRad="38100" dist="38100" dir="2700000" algn="tl">
                    <a:srgbClr val="000000">
                      <a:alpha val="43137"/>
                    </a:srgbClr>
                  </a:outerShdw>
                </a:effectLst>
              </a:rPr>
              <a:t>Hernias </a:t>
            </a:r>
          </a:p>
          <a:p>
            <a:pPr marL="514350" indent="-514350" eaLnBrk="1" fontAlgn="auto" hangingPunct="1">
              <a:spcAft>
                <a:spcPts val="0"/>
              </a:spcAft>
              <a:buClr>
                <a:srgbClr val="C00000"/>
              </a:buClr>
              <a:buSzPct val="101000"/>
              <a:buFont typeface="+mj-lt"/>
              <a:buAutoNum type="arabicPeriod"/>
              <a:defRPr/>
            </a:pPr>
            <a:r>
              <a:rPr lang="en-US" sz="2400" dirty="0">
                <a:solidFill>
                  <a:schemeClr val="tx1">
                    <a:lumMod val="75000"/>
                    <a:lumOff val="25000"/>
                  </a:schemeClr>
                </a:solidFill>
                <a:effectLst>
                  <a:outerShdw blurRad="38100" dist="38100" dir="2700000" algn="tl">
                    <a:srgbClr val="000000">
                      <a:alpha val="43137"/>
                    </a:srgbClr>
                  </a:outerShdw>
                </a:effectLst>
              </a:rPr>
              <a:t>Congenital heart defects</a:t>
            </a:r>
          </a:p>
          <a:p>
            <a:pPr marL="514350" indent="-514350" eaLnBrk="1" fontAlgn="auto" hangingPunct="1">
              <a:spcAft>
                <a:spcPts val="0"/>
              </a:spcAft>
              <a:buClr>
                <a:srgbClr val="C00000"/>
              </a:buClr>
              <a:buSzPct val="101000"/>
              <a:buFont typeface="+mj-lt"/>
              <a:buAutoNum type="arabicPeriod"/>
              <a:defRPr/>
            </a:pPr>
            <a:r>
              <a:rPr lang="en-US" sz="2400" dirty="0">
                <a:solidFill>
                  <a:schemeClr val="tx1">
                    <a:lumMod val="75000"/>
                    <a:lumOff val="25000"/>
                  </a:schemeClr>
                </a:solidFill>
                <a:effectLst>
                  <a:outerShdw blurRad="38100" dist="38100" dir="2700000" algn="tl">
                    <a:srgbClr val="000000">
                      <a:alpha val="43137"/>
                    </a:srgbClr>
                  </a:outerShdw>
                </a:effectLst>
              </a:rPr>
              <a:t>Hypo-</a:t>
            </a:r>
            <a:r>
              <a:rPr lang="en-US" sz="2400" dirty="0" err="1">
                <a:solidFill>
                  <a:schemeClr val="tx1">
                    <a:lumMod val="75000"/>
                    <a:lumOff val="25000"/>
                  </a:schemeClr>
                </a:solidFill>
                <a:effectLst>
                  <a:outerShdw blurRad="38100" dist="38100" dir="2700000" algn="tl">
                    <a:srgbClr val="000000">
                      <a:alpha val="43137"/>
                    </a:srgbClr>
                  </a:outerShdw>
                </a:effectLst>
              </a:rPr>
              <a:t>thyrodism</a:t>
            </a:r>
            <a:r>
              <a:rPr lang="en-US" sz="2400" dirty="0">
                <a:solidFill>
                  <a:schemeClr val="tx1">
                    <a:lumMod val="75000"/>
                    <a:lumOff val="25000"/>
                  </a:schemeClr>
                </a:solidFill>
                <a:effectLst>
                  <a:outerShdw blurRad="38100" dist="38100" dir="2700000" algn="tl">
                    <a:srgbClr val="000000">
                      <a:alpha val="43137"/>
                    </a:srgbClr>
                  </a:outerShdw>
                </a:effectLst>
              </a:rPr>
              <a:t> (Cretinism)</a:t>
            </a:r>
          </a:p>
          <a:p>
            <a:pPr marL="514350" indent="-514350" algn="ctr" eaLnBrk="1" fontAlgn="auto" hangingPunct="1">
              <a:spcAft>
                <a:spcPts val="0"/>
              </a:spcAft>
              <a:buClr>
                <a:srgbClr val="C00000"/>
              </a:buClr>
              <a:buSzPct val="101000"/>
              <a:buFont typeface="Wingdings 2"/>
              <a:buNone/>
              <a:defRPr/>
            </a:pPr>
            <a:endParaRPr lang="en-US" sz="1200" dirty="0">
              <a:solidFill>
                <a:schemeClr val="tx1">
                  <a:lumMod val="75000"/>
                  <a:lumOff val="25000"/>
                </a:schemeClr>
              </a:solidFill>
              <a:effectLst>
                <a:outerShdw blurRad="38100" dist="38100" dir="2700000" algn="tl">
                  <a:srgbClr val="000000">
                    <a:alpha val="43137"/>
                  </a:srgbClr>
                </a:outerShdw>
              </a:effectLst>
            </a:endParaRPr>
          </a:p>
          <a:p>
            <a:pPr marL="514350" indent="-514350" algn="ctr" eaLnBrk="1" fontAlgn="auto" hangingPunct="1">
              <a:spcAft>
                <a:spcPts val="0"/>
              </a:spcAft>
              <a:buClr>
                <a:srgbClr val="C00000"/>
              </a:buClr>
              <a:buSzPct val="101000"/>
              <a:buFont typeface="Wingdings 2"/>
              <a:buNone/>
              <a:defRPr/>
            </a:pPr>
            <a:r>
              <a:rPr lang="en-US" dirty="0">
                <a:solidFill>
                  <a:srgbClr val="C00000"/>
                </a:solidFill>
                <a:effectLst>
                  <a:outerShdw blurRad="38100" dist="38100" dir="2700000" algn="tl">
                    <a:srgbClr val="000000">
                      <a:alpha val="43137"/>
                    </a:srgbClr>
                  </a:outerShdw>
                </a:effectLst>
              </a:rPr>
              <a:t>These screening tests may be performed during the neonatal period as early detection coupled with treatment reduces the chronic sequelae</a:t>
            </a:r>
            <a:endParaRPr lang="ar-EG" dirty="0">
              <a:solidFill>
                <a:srgbClr val="C00000"/>
              </a:solidFill>
              <a:effectLst>
                <a:outerShdw blurRad="38100" dist="38100" dir="2700000" algn="tl">
                  <a:srgbClr val="000000">
                    <a:alpha val="43137"/>
                  </a:srgbClr>
                </a:outerShdw>
              </a:effectLst>
            </a:endParaRPr>
          </a:p>
        </p:txBody>
      </p:sp>
    </p:spTree>
  </p:cSld>
  <p:clrMapOvr>
    <a:masterClrMapping/>
  </p:clrMapOvr>
  <p:transition>
    <p:wipe dir="d"/>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5CF58F8F-F518-4D67-9EC2-5C8B83DE9084}"/>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79875" name="Content Placeholder 2">
            <a:extLst>
              <a:ext uri="{FF2B5EF4-FFF2-40B4-BE49-F238E27FC236}">
                <a16:creationId xmlns:a16="http://schemas.microsoft.com/office/drawing/2014/main" id="{65DCEEF1-F25D-42FA-ADA9-997B67316F27}"/>
              </a:ext>
            </a:extLst>
          </p:cNvPr>
          <p:cNvSpPr>
            <a:spLocks noGrp="1"/>
          </p:cNvSpPr>
          <p:nvPr>
            <p:ph idx="1"/>
          </p:nvPr>
        </p:nvSpPr>
        <p:spPr/>
        <p:txBody>
          <a:bodyPr rtlCol="0">
            <a:normAutofit fontScale="92500" lnSpcReduction="10000"/>
          </a:bodyPr>
          <a:lstStyle/>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Screening programs differs throughout the world</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The following represents some of the programs carried out</a:t>
            </a:r>
          </a:p>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Antenatal and newborn screening</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Screening during this period has been shown to be of particular importance and been used longest. </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Even so, many questions remain. </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Recommendations for </a:t>
            </a:r>
            <a:r>
              <a:rPr lang="en-US" altLang="en-US" sz="2400" b="1" dirty="0">
                <a:solidFill>
                  <a:schemeClr val="tx1">
                    <a:lumMod val="75000"/>
                    <a:lumOff val="25000"/>
                  </a:schemeClr>
                </a:solidFill>
                <a:cs typeface="Arial" panose="020B0604020202020204" pitchFamily="34" charset="0"/>
              </a:rPr>
              <a:t>antenatal</a:t>
            </a:r>
            <a:r>
              <a:rPr lang="en-US" altLang="en-US" sz="2400" dirty="0">
                <a:solidFill>
                  <a:schemeClr val="tx1">
                    <a:lumMod val="75000"/>
                    <a:lumOff val="25000"/>
                  </a:schemeClr>
                </a:solidFill>
                <a:cs typeface="Arial" panose="020B0604020202020204" pitchFamily="34" charset="0"/>
              </a:rPr>
              <a:t> screening include </a:t>
            </a:r>
          </a:p>
          <a:p>
            <a:pPr marL="384048" lvl="1" indent="-182880" eaLnBrk="1" fontAlgn="auto" hangingPunct="1">
              <a:defRPr/>
            </a:pPr>
            <a:r>
              <a:rPr lang="en-US" altLang="en-US" sz="2400" dirty="0">
                <a:solidFill>
                  <a:schemeClr val="tx1">
                    <a:lumMod val="75000"/>
                    <a:lumOff val="25000"/>
                  </a:schemeClr>
                </a:solidFill>
                <a:cs typeface="Arial" panose="020B0604020202020204" pitchFamily="34" charset="0"/>
              </a:rPr>
              <a:t>Down’s and fetal anomalies (triple test), </a:t>
            </a:r>
          </a:p>
          <a:p>
            <a:pPr marL="384048" lvl="1" indent="-182880" eaLnBrk="1" fontAlgn="auto" hangingPunct="1">
              <a:defRPr/>
            </a:pPr>
            <a:r>
              <a:rPr lang="en-US" altLang="en-US" sz="2400" dirty="0" err="1">
                <a:solidFill>
                  <a:schemeClr val="tx1">
                    <a:lumMod val="75000"/>
                    <a:lumOff val="25000"/>
                  </a:schemeClr>
                </a:solidFill>
                <a:cs typeface="Arial" panose="020B0604020202020204" pitchFamily="34" charset="0"/>
              </a:rPr>
              <a:t>thalassaemia</a:t>
            </a:r>
            <a:r>
              <a:rPr lang="en-US" altLang="en-US" sz="2400" dirty="0">
                <a:solidFill>
                  <a:schemeClr val="tx1">
                    <a:lumMod val="75000"/>
                    <a:lumOff val="25000"/>
                  </a:schemeClr>
                </a:solidFill>
                <a:cs typeface="Arial" panose="020B0604020202020204" pitchFamily="34" charset="0"/>
              </a:rPr>
              <a:t> and sickle cell disease, </a:t>
            </a:r>
          </a:p>
          <a:p>
            <a:pPr marL="384048" lvl="1" indent="-182880" eaLnBrk="1" fontAlgn="auto" hangingPunct="1">
              <a:defRPr/>
            </a:pPr>
            <a:r>
              <a:rPr lang="en-US" altLang="en-US" sz="2400" dirty="0">
                <a:solidFill>
                  <a:schemeClr val="tx1">
                    <a:lumMod val="75000"/>
                    <a:lumOff val="25000"/>
                  </a:schemeClr>
                </a:solidFill>
                <a:cs typeface="Arial" panose="020B0604020202020204" pitchFamily="34" charset="0"/>
              </a:rPr>
              <a:t>infectious disease (HIV, hepatitis B, syphilis). </a:t>
            </a:r>
          </a:p>
        </p:txBody>
      </p:sp>
    </p:spTree>
  </p:cSld>
  <p:clrMapOvr>
    <a:masterClrMapping/>
  </p:clrMapOvr>
  <p:transition>
    <p:wipe dir="d"/>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35017090-230F-40EA-AD55-B7D9075AB0D6}"/>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88067" name="Content Placeholder 2">
            <a:extLst>
              <a:ext uri="{FF2B5EF4-FFF2-40B4-BE49-F238E27FC236}">
                <a16:creationId xmlns:a16="http://schemas.microsoft.com/office/drawing/2014/main" id="{3A5A642E-3F73-473F-A2B1-0DAA3118E1CA}"/>
              </a:ext>
            </a:extLst>
          </p:cNvPr>
          <p:cNvSpPr>
            <a:spLocks noGrp="1"/>
          </p:cNvSpPr>
          <p:nvPr>
            <p:ph idx="1"/>
          </p:nvPr>
        </p:nvSpPr>
        <p:spPr/>
        <p:txBody>
          <a:bodyPr/>
          <a:lstStyle/>
          <a:p>
            <a:pPr eaLnBrk="1" hangingPunct="1"/>
            <a:r>
              <a:rPr lang="en-US" altLang="en-US" sz="2800" b="1">
                <a:cs typeface="Arial" panose="020B0604020202020204" pitchFamily="34" charset="0"/>
              </a:rPr>
              <a:t>Newborn screening</a:t>
            </a:r>
          </a:p>
          <a:p>
            <a:pPr eaLnBrk="1" hangingPunct="1"/>
            <a:r>
              <a:rPr lang="en-US" altLang="en-US" sz="2600">
                <a:cs typeface="Arial" panose="020B0604020202020204" pitchFamily="34" charset="0"/>
              </a:rPr>
              <a:t>Screening of newborn infants consists of</a:t>
            </a:r>
          </a:p>
          <a:p>
            <a:pPr lvl="1" eaLnBrk="1" hangingPunct="1"/>
            <a:r>
              <a:rPr lang="en-US" altLang="en-US" sz="2600">
                <a:cs typeface="Arial" panose="020B0604020202020204" pitchFamily="34" charset="0"/>
              </a:rPr>
              <a:t> routine </a:t>
            </a:r>
            <a:r>
              <a:rPr lang="en-US" altLang="en-US" sz="2600" b="1">
                <a:solidFill>
                  <a:srgbClr val="002060"/>
                </a:solidFill>
                <a:cs typeface="Arial" panose="020B0604020202020204" pitchFamily="34" charset="0"/>
              </a:rPr>
              <a:t>biochemical tests  </a:t>
            </a:r>
            <a:r>
              <a:rPr lang="en-US" altLang="en-US" sz="2600">
                <a:cs typeface="Arial" panose="020B0604020202020204" pitchFamily="34" charset="0"/>
              </a:rPr>
              <a:t>on an infant’s blood spot </a:t>
            </a:r>
          </a:p>
          <a:p>
            <a:pPr lvl="1" eaLnBrk="1" hangingPunct="1">
              <a:buFont typeface="Arial" panose="020B0604020202020204" pitchFamily="34" charset="0"/>
              <a:buNone/>
            </a:pPr>
            <a:r>
              <a:rPr lang="en-US" altLang="en-US" sz="2600">
                <a:cs typeface="Arial" panose="020B0604020202020204" pitchFamily="34" charset="0"/>
              </a:rPr>
              <a:t>‘heel prick’ or ‘Guthrie’ test: </a:t>
            </a:r>
            <a:r>
              <a:rPr lang="en-US" altLang="en-US" sz="2600" b="1">
                <a:solidFill>
                  <a:srgbClr val="FF0000"/>
                </a:solidFill>
                <a:cs typeface="Arial" panose="020B0604020202020204" pitchFamily="34" charset="0"/>
              </a:rPr>
              <a:t>phenylketonuria, congenital  hypothyroidism ,  and  galactosemia</a:t>
            </a:r>
          </a:p>
          <a:p>
            <a:pPr lvl="1" eaLnBrk="1" hangingPunct="1">
              <a:buFont typeface="Arial" panose="020B0604020202020204" pitchFamily="34" charset="0"/>
              <a:buNone/>
            </a:pPr>
            <a:r>
              <a:rPr lang="en-US" altLang="en-US" sz="2600">
                <a:cs typeface="Arial" panose="020B0604020202020204" pitchFamily="34" charset="0"/>
              </a:rPr>
              <a:t>In the United Kingdom: phenylketonuria, congenital  hypothyroidism, cystic fibrosis, sickle cell disease, and medium chain acyl-CoA dehydrogenase deficiency with a proposal to introduce three more conditions.</a:t>
            </a:r>
          </a:p>
          <a:p>
            <a:pPr lvl="1" eaLnBrk="1" hangingPunct="1">
              <a:buFont typeface="Arial" panose="020B0604020202020204" pitchFamily="34" charset="0"/>
              <a:buNone/>
            </a:pPr>
            <a:r>
              <a:rPr lang="en-US" altLang="en-US" sz="2600">
                <a:cs typeface="Arial" panose="020B0604020202020204" pitchFamily="34" charset="0"/>
              </a:rPr>
              <a:t>G6PD deficiency </a:t>
            </a: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F0320DC8-4B6E-42F8-BE2C-55916FD61B73}"/>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a:t>
            </a:r>
            <a:endParaRPr lang="ar-SA" altLang="en-US">
              <a:solidFill>
                <a:schemeClr val="tx1">
                  <a:lumMod val="75000"/>
                  <a:lumOff val="25000"/>
                </a:schemeClr>
              </a:solidFill>
            </a:endParaRPr>
          </a:p>
        </p:txBody>
      </p:sp>
      <p:sp>
        <p:nvSpPr>
          <p:cNvPr id="15363" name="Content Placeholder 2">
            <a:extLst>
              <a:ext uri="{FF2B5EF4-FFF2-40B4-BE49-F238E27FC236}">
                <a16:creationId xmlns:a16="http://schemas.microsoft.com/office/drawing/2014/main" id="{C002B2B2-F16A-4BDC-938F-048AF0A86CB3}"/>
              </a:ext>
            </a:extLst>
          </p:cNvPr>
          <p:cNvSpPr>
            <a:spLocks noGrp="1"/>
          </p:cNvSpPr>
          <p:nvPr>
            <p:ph idx="1"/>
          </p:nvPr>
        </p:nvSpPr>
        <p:spPr/>
        <p:txBody>
          <a:bodyPr/>
          <a:lstStyle/>
          <a:p>
            <a:pPr eaLnBrk="1" hangingPunct="1"/>
            <a:r>
              <a:rPr lang="en-US" altLang="en-US" sz="2800">
                <a:cs typeface="Arial" panose="020B0604020202020204" pitchFamily="34" charset="0"/>
              </a:rPr>
              <a:t>By contrast, despite widely quoted mishaps, screening has become </a:t>
            </a:r>
            <a:r>
              <a:rPr lang="en-US" altLang="en-US" sz="2800" b="1">
                <a:solidFill>
                  <a:srgbClr val="C00000"/>
                </a:solidFill>
                <a:cs typeface="Arial" panose="020B0604020202020204" pitchFamily="34" charset="0"/>
              </a:rPr>
              <a:t>much more popular </a:t>
            </a:r>
            <a:r>
              <a:rPr lang="en-US" altLang="en-US" sz="2800">
                <a:cs typeface="Arial" panose="020B0604020202020204" pitchFamily="34" charset="0"/>
              </a:rPr>
              <a:t>with the general public. </a:t>
            </a:r>
          </a:p>
          <a:p>
            <a:pPr eaLnBrk="1" hangingPunct="1"/>
            <a:r>
              <a:rPr lang="en-US" altLang="en-US" sz="2800">
                <a:cs typeface="Arial" panose="020B0604020202020204" pitchFamily="34" charset="0"/>
              </a:rPr>
              <a:t>In recent years, especially in high-income countries, the population has become more </a:t>
            </a:r>
            <a:r>
              <a:rPr lang="en-US" altLang="en-US" sz="2800">
                <a:solidFill>
                  <a:srgbClr val="FF0000"/>
                </a:solidFill>
                <a:cs typeface="Arial" panose="020B0604020202020204" pitchFamily="34" charset="0"/>
              </a:rPr>
              <a:t>health conscious </a:t>
            </a:r>
            <a:r>
              <a:rPr lang="en-US" altLang="en-US" sz="2800">
                <a:cs typeface="Arial" panose="020B0604020202020204" pitchFamily="34" charset="0"/>
              </a:rPr>
              <a:t>and, with the growth of the </a:t>
            </a:r>
            <a:r>
              <a:rPr lang="en-US" altLang="en-US" sz="2800">
                <a:solidFill>
                  <a:srgbClr val="FF0000"/>
                </a:solidFill>
                <a:cs typeface="Arial" panose="020B0604020202020204" pitchFamily="34" charset="0"/>
              </a:rPr>
              <a:t>Internet</a:t>
            </a:r>
            <a:r>
              <a:rPr lang="en-US" altLang="en-US" sz="2800">
                <a:cs typeface="Arial" panose="020B0604020202020204" pitchFamily="34" charset="0"/>
              </a:rPr>
              <a:t>, knowledgeable about health matters. </a:t>
            </a:r>
          </a:p>
        </p:txBody>
      </p:sp>
    </p:spTree>
  </p:cSld>
  <p:clrMapOvr>
    <a:masterClrMapping/>
  </p:clrMapOvr>
  <p:transition>
    <p:wipe dir="d"/>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4365F9DC-E2F8-47FC-AD54-8BB394831239}"/>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89091" name="Content Placeholder 2">
            <a:extLst>
              <a:ext uri="{FF2B5EF4-FFF2-40B4-BE49-F238E27FC236}">
                <a16:creationId xmlns:a16="http://schemas.microsoft.com/office/drawing/2014/main" id="{6E3A99CD-90A1-44DF-8038-3CF83D7EFE9C}"/>
              </a:ext>
            </a:extLst>
          </p:cNvPr>
          <p:cNvSpPr>
            <a:spLocks noGrp="1"/>
          </p:cNvSpPr>
          <p:nvPr>
            <p:ph idx="1"/>
          </p:nvPr>
        </p:nvSpPr>
        <p:spPr/>
        <p:txBody>
          <a:bodyPr/>
          <a:lstStyle/>
          <a:p>
            <a:pPr eaLnBrk="1" hangingPunct="1"/>
            <a:r>
              <a:rPr lang="en-US" altLang="en-US" sz="2800" b="1">
                <a:cs typeface="Arial" panose="020B0604020202020204" pitchFamily="34" charset="0"/>
              </a:rPr>
              <a:t>Newborn screening</a:t>
            </a:r>
          </a:p>
          <a:p>
            <a:pPr eaLnBrk="1" hangingPunct="1"/>
            <a:r>
              <a:rPr lang="en-US" altLang="en-US" sz="2400">
                <a:cs typeface="Arial" panose="020B0604020202020204" pitchFamily="34" charset="0"/>
              </a:rPr>
              <a:t>Screening of newborn infants consists of</a:t>
            </a:r>
          </a:p>
          <a:p>
            <a:pPr lvl="1" eaLnBrk="1" hangingPunct="1"/>
            <a:r>
              <a:rPr lang="en-US" altLang="en-US" sz="2400" b="1">
                <a:cs typeface="Arial" panose="020B0604020202020204" pitchFamily="34" charset="0"/>
              </a:rPr>
              <a:t>physical examination </a:t>
            </a:r>
            <a:r>
              <a:rPr lang="en-US" altLang="en-US" sz="2400">
                <a:cs typeface="Arial" panose="020B0604020202020204" pitchFamily="34" charset="0"/>
              </a:rPr>
              <a:t>including testing for </a:t>
            </a:r>
            <a:r>
              <a:rPr lang="en-US" altLang="en-US" sz="2400" b="1">
                <a:cs typeface="Arial" panose="020B0604020202020204" pitchFamily="34" charset="0"/>
              </a:rPr>
              <a:t>hearing </a:t>
            </a:r>
            <a:r>
              <a:rPr lang="en-US" altLang="en-US" sz="2400">
                <a:cs typeface="Arial" panose="020B0604020202020204" pitchFamily="34" charset="0"/>
              </a:rPr>
              <a:t>impairment.  </a:t>
            </a:r>
          </a:p>
          <a:p>
            <a:pPr lvl="1" eaLnBrk="1" hangingPunct="1">
              <a:buFont typeface="Arial" panose="020B0604020202020204" pitchFamily="34" charset="0"/>
              <a:buNone/>
            </a:pPr>
            <a:r>
              <a:rPr lang="en-US" altLang="en-US" sz="2400">
                <a:cs typeface="Arial" panose="020B0604020202020204" pitchFamily="34" charset="0"/>
              </a:rPr>
              <a:t>Physical examination is usually performed in the first year of life, seeking signs of congenital heart disease, congenital cataract, cryptorchidism, congenital dislocation or developmental dysplasia of the hip, as well as other congenital malformations. The latter has been controversial, but evidence of the effectiveness of </a:t>
            </a:r>
            <a:r>
              <a:rPr lang="en-US" altLang="en-US" sz="2400" b="1">
                <a:solidFill>
                  <a:srgbClr val="FF0000"/>
                </a:solidFill>
                <a:cs typeface="Arial" panose="020B0604020202020204" pitchFamily="34" charset="0"/>
              </a:rPr>
              <a:t>ultrasound screening </a:t>
            </a:r>
            <a:r>
              <a:rPr lang="en-US" altLang="en-US" sz="2400">
                <a:cs typeface="Arial" panose="020B0604020202020204" pitchFamily="34" charset="0"/>
              </a:rPr>
              <a:t>is now accumulating.</a:t>
            </a:r>
          </a:p>
        </p:txBody>
      </p:sp>
    </p:spTree>
  </p:cSld>
  <p:clrMapOvr>
    <a:masterClrMapping/>
  </p:clrMapOvr>
  <p:transition>
    <p:wipe dir="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DA867595-916F-480A-8F9B-3C23FC88C48A}"/>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82947" name="Content Placeholder 2">
            <a:extLst>
              <a:ext uri="{FF2B5EF4-FFF2-40B4-BE49-F238E27FC236}">
                <a16:creationId xmlns:a16="http://schemas.microsoft.com/office/drawing/2014/main" id="{3CAAFA07-BEE1-4D74-90DF-A79ED4BD68A7}"/>
              </a:ext>
            </a:extLst>
          </p:cNvPr>
          <p:cNvSpPr>
            <a:spLocks noGrp="1"/>
          </p:cNvSpPr>
          <p:nvPr>
            <p:ph idx="1"/>
          </p:nvPr>
        </p:nvSpPr>
        <p:spPr/>
        <p:txBody>
          <a:bodyPr rtlCol="0">
            <a:normAutofit lnSpcReduction="10000"/>
          </a:bodyPr>
          <a:lstStyle/>
          <a:p>
            <a:pPr marL="91440" indent="-91440" eaLnBrk="1" fontAlgn="auto" hangingPunct="1">
              <a:defRPr/>
            </a:pPr>
            <a:r>
              <a:rPr lang="en-US" altLang="en-US" sz="2800" b="1" dirty="0">
                <a:solidFill>
                  <a:schemeClr val="tx1">
                    <a:lumMod val="75000"/>
                    <a:lumOff val="25000"/>
                  </a:schemeClr>
                </a:solidFill>
                <a:cs typeface="Arial" panose="020B0604020202020204" pitchFamily="34" charset="0"/>
              </a:rPr>
              <a:t>Screening in childhood</a:t>
            </a:r>
          </a:p>
          <a:p>
            <a:pPr marL="91440" indent="-91440" eaLnBrk="1" fontAlgn="auto" hangingPunct="1">
              <a:defRPr/>
            </a:pPr>
            <a:r>
              <a:rPr lang="en-US" altLang="en-US" sz="2200" dirty="0">
                <a:solidFill>
                  <a:schemeClr val="tx1">
                    <a:lumMod val="75000"/>
                    <a:lumOff val="25000"/>
                  </a:schemeClr>
                </a:solidFill>
                <a:cs typeface="Arial" panose="020B0604020202020204" pitchFamily="34" charset="0"/>
              </a:rPr>
              <a:t>Screening in childhood is important, both to </a:t>
            </a:r>
            <a:r>
              <a:rPr lang="en-US" altLang="en-US" sz="2200" dirty="0">
                <a:solidFill>
                  <a:srgbClr val="FF3300"/>
                </a:solidFill>
                <a:cs typeface="Arial" panose="020B0604020202020204" pitchFamily="34" charset="0"/>
              </a:rPr>
              <a:t>follow up </a:t>
            </a:r>
            <a:r>
              <a:rPr lang="en-US" altLang="en-US" sz="2200" dirty="0">
                <a:solidFill>
                  <a:schemeClr val="tx1">
                    <a:lumMod val="75000"/>
                    <a:lumOff val="25000"/>
                  </a:schemeClr>
                </a:solidFill>
                <a:cs typeface="Arial" panose="020B0604020202020204" pitchFamily="34" charset="0"/>
              </a:rPr>
              <a:t>findings from the neonatal period and to identify remediable defects or problems. </a:t>
            </a:r>
          </a:p>
          <a:p>
            <a:pPr marL="91440" indent="-91440" eaLnBrk="1" fontAlgn="auto" hangingPunct="1">
              <a:defRPr/>
            </a:pPr>
            <a:r>
              <a:rPr lang="en-US" altLang="en-US" sz="2200" dirty="0">
                <a:solidFill>
                  <a:schemeClr val="tx1">
                    <a:lumMod val="75000"/>
                    <a:lumOff val="25000"/>
                  </a:schemeClr>
                </a:solidFill>
                <a:cs typeface="Arial" panose="020B0604020202020204" pitchFamily="34" charset="0"/>
              </a:rPr>
              <a:t>A large number of bodies recommend a variety of procedures at different stages. </a:t>
            </a:r>
          </a:p>
          <a:p>
            <a:pPr marL="91440" indent="-91440" eaLnBrk="1" fontAlgn="auto" hangingPunct="1">
              <a:defRPr/>
            </a:pPr>
            <a:r>
              <a:rPr lang="en-US" altLang="en-US" sz="2200" dirty="0">
                <a:solidFill>
                  <a:schemeClr val="tx1">
                    <a:lumMod val="75000"/>
                    <a:lumOff val="25000"/>
                  </a:schemeClr>
                </a:solidFill>
                <a:cs typeface="Arial" panose="020B0604020202020204" pitchFamily="34" charset="0"/>
              </a:rPr>
              <a:t>Screening for </a:t>
            </a:r>
            <a:r>
              <a:rPr lang="en-US" altLang="en-US" sz="2200" dirty="0">
                <a:solidFill>
                  <a:srgbClr val="FF3300"/>
                </a:solidFill>
                <a:cs typeface="Arial" panose="020B0604020202020204" pitchFamily="34" charset="0"/>
              </a:rPr>
              <a:t>hearing, visual impairment, and congenital hip </a:t>
            </a:r>
            <a:r>
              <a:rPr lang="en-US" altLang="en-US" sz="2200" dirty="0">
                <a:solidFill>
                  <a:schemeClr val="tx1">
                    <a:lumMod val="75000"/>
                    <a:lumOff val="25000"/>
                  </a:schemeClr>
                </a:solidFill>
                <a:cs typeface="Arial" panose="020B0604020202020204" pitchFamily="34" charset="0"/>
              </a:rPr>
              <a:t>displacement is straightforward,</a:t>
            </a:r>
          </a:p>
          <a:p>
            <a:pPr marL="91440" indent="-91440" eaLnBrk="1" fontAlgn="auto" hangingPunct="1">
              <a:defRPr/>
            </a:pPr>
            <a:r>
              <a:rPr lang="en-US" altLang="en-US" sz="2200" dirty="0">
                <a:solidFill>
                  <a:schemeClr val="tx1">
                    <a:lumMod val="75000"/>
                    <a:lumOff val="25000"/>
                  </a:schemeClr>
                </a:solidFill>
                <a:cs typeface="Arial" panose="020B0604020202020204" pitchFamily="34" charset="0"/>
              </a:rPr>
              <a:t>but there is also a need to identify children from </a:t>
            </a:r>
            <a:r>
              <a:rPr lang="en-US" altLang="en-US" sz="2200" b="1" dirty="0">
                <a:solidFill>
                  <a:srgbClr val="FF0000"/>
                </a:solidFill>
                <a:cs typeface="Arial" panose="020B0604020202020204" pitchFamily="34" charset="0"/>
              </a:rPr>
              <a:t>disadvantaged</a:t>
            </a:r>
            <a:r>
              <a:rPr lang="en-US" altLang="en-US" sz="2200" dirty="0">
                <a:solidFill>
                  <a:schemeClr val="tx1">
                    <a:lumMod val="75000"/>
                    <a:lumOff val="25000"/>
                  </a:schemeClr>
                </a:solidFill>
                <a:cs typeface="Arial" panose="020B0604020202020204" pitchFamily="34" charset="0"/>
              </a:rPr>
              <a:t> households who are at particular risk of developing both physical and </a:t>
            </a:r>
            <a:r>
              <a:rPr lang="en-US" altLang="en-US" sz="2200" b="1" dirty="0" err="1">
                <a:solidFill>
                  <a:srgbClr val="FF0000"/>
                </a:solidFill>
                <a:cs typeface="Arial" panose="020B0604020202020204" pitchFamily="34" charset="0"/>
              </a:rPr>
              <a:t>behavioural</a:t>
            </a:r>
            <a:r>
              <a:rPr lang="en-US" altLang="en-US" sz="2200" dirty="0">
                <a:solidFill>
                  <a:schemeClr val="tx1">
                    <a:lumMod val="75000"/>
                    <a:lumOff val="25000"/>
                  </a:schemeClr>
                </a:solidFill>
                <a:cs typeface="Arial" panose="020B0604020202020204" pitchFamily="34" charset="0"/>
              </a:rPr>
              <a:t> impairments which are often neglected.</a:t>
            </a:r>
            <a:endParaRPr lang="ar-SA" altLang="en-US" sz="2200" dirty="0">
              <a:solidFill>
                <a:schemeClr val="tx1">
                  <a:lumMod val="75000"/>
                  <a:lumOff val="25000"/>
                </a:schemeClr>
              </a:solidFill>
            </a:endParaRPr>
          </a:p>
        </p:txBody>
      </p:sp>
    </p:spTree>
  </p:cSld>
  <p:clrMapOvr>
    <a:masterClrMapping/>
  </p:clrMapOvr>
  <p:transition>
    <p:wipe dir="d"/>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5843A1AD-FCE4-4295-A1A5-45AE230AB2D1}"/>
              </a:ext>
            </a:extLst>
          </p:cNvPr>
          <p:cNvSpPr>
            <a:spLocks noGrp="1"/>
          </p:cNvSpPr>
          <p:nvPr>
            <p:ph type="title"/>
          </p:nvPr>
        </p:nvSpPr>
        <p:spPr/>
        <p:txBody>
          <a:bodyPr/>
          <a:lstStyle/>
          <a:p>
            <a:pPr eaLnBrk="1" fontAlgn="auto" hangingPunct="1">
              <a:spcAft>
                <a:spcPts val="0"/>
              </a:spcAft>
              <a:defRPr/>
            </a:pPr>
            <a:r>
              <a:rPr lang="en-US" altLang="en-US" b="1" dirty="0">
                <a:solidFill>
                  <a:schemeClr val="tx1">
                    <a:lumMod val="75000"/>
                    <a:lumOff val="25000"/>
                  </a:schemeClr>
                </a:solidFill>
                <a:cs typeface="Times New Roman" panose="02020603050405020304" pitchFamily="18" charset="0"/>
              </a:rPr>
              <a:t>Screening at different stages of life</a:t>
            </a:r>
            <a:endParaRPr lang="ar-SA" altLang="en-US" dirty="0">
              <a:solidFill>
                <a:schemeClr val="tx1">
                  <a:lumMod val="75000"/>
                  <a:lumOff val="25000"/>
                </a:schemeClr>
              </a:solidFill>
            </a:endParaRPr>
          </a:p>
        </p:txBody>
      </p:sp>
      <p:sp>
        <p:nvSpPr>
          <p:cNvPr id="83971" name="Content Placeholder 2">
            <a:extLst>
              <a:ext uri="{FF2B5EF4-FFF2-40B4-BE49-F238E27FC236}">
                <a16:creationId xmlns:a16="http://schemas.microsoft.com/office/drawing/2014/main" id="{D89619C9-E8E4-453A-997F-28BF16213D79}"/>
              </a:ext>
            </a:extLst>
          </p:cNvPr>
          <p:cNvSpPr>
            <a:spLocks noGrp="1"/>
          </p:cNvSpPr>
          <p:nvPr>
            <p:ph idx="1"/>
          </p:nvPr>
        </p:nvSpPr>
        <p:spPr/>
        <p:txBody>
          <a:bodyPr rtlCol="0">
            <a:normAutofit fontScale="92500" lnSpcReduction="10000"/>
          </a:bodyPr>
          <a:lstStyle/>
          <a:p>
            <a:pPr marL="91440" indent="-91440" eaLnBrk="1" fontAlgn="auto" hangingPunct="1">
              <a:defRPr/>
            </a:pPr>
            <a:r>
              <a:rPr lang="en-US" altLang="en-US" sz="3000" b="1" dirty="0">
                <a:solidFill>
                  <a:schemeClr val="tx1">
                    <a:lumMod val="75000"/>
                    <a:lumOff val="25000"/>
                  </a:schemeClr>
                </a:solidFill>
                <a:cs typeface="Arial" panose="020B0604020202020204" pitchFamily="34" charset="0"/>
              </a:rPr>
              <a:t>Screening in adolescence</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The major need at this stage is to build on the findings of the schoolchild examinations and provide confidential accessible health services to aid the adolescent to confront and deal with such problems as fertility and sex, drugs, and alcohol use.</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All opportunities should be taken to educate the adolescent on healthy living, personal safety, nutrition, exercise, and so on. </a:t>
            </a:r>
          </a:p>
          <a:p>
            <a:pPr marL="91440" indent="-91440" eaLnBrk="1" fontAlgn="auto" hangingPunct="1">
              <a:defRPr/>
            </a:pPr>
            <a:r>
              <a:rPr lang="en-US" altLang="en-US" sz="2200" b="1" dirty="0">
                <a:solidFill>
                  <a:srgbClr val="FF0000"/>
                </a:solidFill>
                <a:cs typeface="Arial" panose="020B0604020202020204" pitchFamily="34" charset="0"/>
              </a:rPr>
              <a:t>TB screening (X ray)</a:t>
            </a:r>
          </a:p>
          <a:p>
            <a:pPr marL="91440" indent="-91440" eaLnBrk="1" fontAlgn="auto" hangingPunct="1">
              <a:defRPr/>
            </a:pPr>
            <a:r>
              <a:rPr lang="en-US" altLang="en-US" sz="2200" dirty="0">
                <a:solidFill>
                  <a:schemeClr val="tx1">
                    <a:lumMod val="75000"/>
                    <a:lumOff val="25000"/>
                  </a:schemeClr>
                </a:solidFill>
                <a:cs typeface="Arial" panose="020B0604020202020204" pitchFamily="34" charset="0"/>
              </a:rPr>
              <a:t>Some areas have introduced school education followed by the offer of </a:t>
            </a:r>
            <a:r>
              <a:rPr lang="en-US" altLang="en-US" sz="2200" b="1" dirty="0">
                <a:solidFill>
                  <a:srgbClr val="FF0000"/>
                </a:solidFill>
                <a:cs typeface="Arial" panose="020B0604020202020204" pitchFamily="34" charset="0"/>
              </a:rPr>
              <a:t>carrier testing </a:t>
            </a:r>
            <a:r>
              <a:rPr lang="en-US" altLang="en-US" sz="2200" dirty="0">
                <a:solidFill>
                  <a:schemeClr val="tx1">
                    <a:lumMod val="75000"/>
                    <a:lumOff val="25000"/>
                  </a:schemeClr>
                </a:solidFill>
                <a:cs typeface="Arial" panose="020B0604020202020204" pitchFamily="34" charset="0"/>
              </a:rPr>
              <a:t>for relatively common recessively inherited conditions.</a:t>
            </a:r>
          </a:p>
          <a:p>
            <a:pPr marL="91440" indent="-91440" eaLnBrk="1" fontAlgn="auto" hangingPunct="1">
              <a:defRPr/>
            </a:pPr>
            <a:r>
              <a:rPr lang="en-US" altLang="en-US" sz="2200" dirty="0">
                <a:solidFill>
                  <a:schemeClr val="tx1">
                    <a:lumMod val="75000"/>
                    <a:lumOff val="25000"/>
                  </a:schemeClr>
                </a:solidFill>
                <a:cs typeface="Arial" panose="020B0604020202020204" pitchFamily="34" charset="0"/>
              </a:rPr>
              <a:t>Due to the burden of disease, many countries  (Mediterranean) also offer various forms of pre-marital testing, for </a:t>
            </a:r>
            <a:r>
              <a:rPr lang="en-US" altLang="en-US" sz="2200" b="1" dirty="0" err="1">
                <a:solidFill>
                  <a:srgbClr val="FF0000"/>
                </a:solidFill>
                <a:cs typeface="Arial" panose="020B0604020202020204" pitchFamily="34" charset="0"/>
              </a:rPr>
              <a:t>thalassaemia</a:t>
            </a:r>
            <a:r>
              <a:rPr lang="en-US" altLang="en-US" sz="2200" b="1" dirty="0">
                <a:solidFill>
                  <a:srgbClr val="FF0000"/>
                </a:solidFill>
                <a:cs typeface="Arial" panose="020B0604020202020204" pitchFamily="34" charset="0"/>
              </a:rPr>
              <a:t> major</a:t>
            </a:r>
            <a:endParaRPr lang="ar-SA" altLang="en-US" sz="2200" b="1" dirty="0">
              <a:solidFill>
                <a:srgbClr val="FF0000"/>
              </a:solidFill>
            </a:endParaRPr>
          </a:p>
        </p:txBody>
      </p:sp>
    </p:spTree>
  </p:cSld>
  <p:clrMapOvr>
    <a:masterClrMapping/>
  </p:clrMapOvr>
  <p:transition>
    <p:wipe dir="d"/>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316576FA-EA18-46FE-A36B-E4FF904ABD8A}"/>
              </a:ext>
            </a:extLst>
          </p:cNvPr>
          <p:cNvSpPr>
            <a:spLocks noGrp="1"/>
          </p:cNvSpPr>
          <p:nvPr>
            <p:ph type="title"/>
          </p:nvPr>
        </p:nvSpPr>
        <p:spPr/>
        <p:txBody>
          <a:bodyPr/>
          <a:lstStyle/>
          <a:p>
            <a:pPr eaLnBrk="1" fontAlgn="auto" hangingPunct="1">
              <a:spcAft>
                <a:spcPts val="0"/>
              </a:spcAft>
              <a:defRPr/>
            </a:pPr>
            <a:r>
              <a:rPr lang="en-US" altLang="en-US" dirty="0">
                <a:solidFill>
                  <a:schemeClr val="tx1">
                    <a:lumMod val="75000"/>
                    <a:lumOff val="25000"/>
                  </a:schemeClr>
                </a:solidFill>
                <a:cs typeface="Times New Roman" panose="02020603050405020304" pitchFamily="18" charset="0"/>
              </a:rPr>
              <a:t>Screening at different stages of life</a:t>
            </a:r>
            <a:endParaRPr lang="ar-SA" altLang="en-US" dirty="0">
              <a:solidFill>
                <a:schemeClr val="tx1">
                  <a:lumMod val="75000"/>
                  <a:lumOff val="25000"/>
                </a:schemeClr>
              </a:solidFill>
            </a:endParaRPr>
          </a:p>
        </p:txBody>
      </p:sp>
      <p:sp>
        <p:nvSpPr>
          <p:cNvPr id="84995" name="Content Placeholder 2">
            <a:extLst>
              <a:ext uri="{FF2B5EF4-FFF2-40B4-BE49-F238E27FC236}">
                <a16:creationId xmlns:a16="http://schemas.microsoft.com/office/drawing/2014/main" id="{AB316226-AA88-4181-9F98-BA240D3ABB4A}"/>
              </a:ext>
            </a:extLst>
          </p:cNvPr>
          <p:cNvSpPr>
            <a:spLocks noGrp="1"/>
          </p:cNvSpPr>
          <p:nvPr>
            <p:ph idx="1"/>
          </p:nvPr>
        </p:nvSpPr>
        <p:spPr/>
        <p:txBody>
          <a:bodyPr rtlCol="0">
            <a:normAutofit lnSpcReduction="10000"/>
          </a:bodyPr>
          <a:lstStyle/>
          <a:p>
            <a:pPr marL="91440" indent="-91440" eaLnBrk="1" fontAlgn="auto" hangingPunct="1">
              <a:defRPr/>
            </a:pPr>
            <a:r>
              <a:rPr lang="en-US" altLang="en-US" sz="28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Screening in adults is big business. Media interest in health is insatiable and politicians have capitalized on public expectations and beliefs that ‘prevention is better than cure’. It is therefore essential to critically consider the benefits and disadvantages of screening procedures.</a:t>
            </a:r>
          </a:p>
          <a:p>
            <a:pPr marL="91440" indent="-91440" eaLnBrk="1" fontAlgn="auto" hangingPunct="1">
              <a:defRPr/>
            </a:pPr>
            <a:r>
              <a:rPr lang="en-US" altLang="en-US" sz="3600" b="1" dirty="0">
                <a:solidFill>
                  <a:schemeClr val="tx1">
                    <a:lumMod val="75000"/>
                    <a:lumOff val="25000"/>
                  </a:schemeClr>
                </a:solidFill>
                <a:cs typeface="Arial" panose="020B0604020202020204" pitchFamily="34" charset="0"/>
              </a:rPr>
              <a:t>Cancer</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As the second largest cause of mortality in high-income countries, cancer is potentially an important area of health benefit.</a:t>
            </a:r>
          </a:p>
        </p:txBody>
      </p:sp>
    </p:spTree>
  </p:cSld>
  <p:clrMapOvr>
    <a:masterClrMapping/>
  </p:clrMapOvr>
  <p:transition>
    <p:wipe dir="d"/>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17DD3DEE-BACF-4370-A441-73B690E0F54F}"/>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86019" name="Content Placeholder 2">
            <a:extLst>
              <a:ext uri="{FF2B5EF4-FFF2-40B4-BE49-F238E27FC236}">
                <a16:creationId xmlns:a16="http://schemas.microsoft.com/office/drawing/2014/main" id="{396D0E7E-B5BB-46F7-95F8-60E745EC17C3}"/>
              </a:ext>
            </a:extLst>
          </p:cNvPr>
          <p:cNvSpPr>
            <a:spLocks noGrp="1"/>
          </p:cNvSpPr>
          <p:nvPr>
            <p:ph idx="1"/>
          </p:nvPr>
        </p:nvSpPr>
        <p:spPr/>
        <p:txBody>
          <a:bodyPr rtlCol="0">
            <a:normAutofit lnSpcReduction="10000"/>
          </a:bodyPr>
          <a:lstStyle/>
          <a:p>
            <a:pPr marL="91440" indent="-91440" eaLnBrk="1" fontAlgn="auto" hangingPunct="1">
              <a:defRPr/>
            </a:pPr>
            <a:r>
              <a:rPr lang="en-US" altLang="en-US" sz="28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Breast cancer</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There are arguments about which age range of women should be included in the scheme, the methods of mammography, the interval between repeat screening, and the interpretation of mammograms.</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 There is no doubt that for the scheme to be effective, there needs to be good organization, careful quality control of both mammography and the subsequent breast biopsy, as well as good specialized treatment services including surgery, radiotherapy, and chemotherapy. </a:t>
            </a:r>
          </a:p>
          <a:p>
            <a:pPr marL="91440" indent="-91440" eaLnBrk="1" fontAlgn="auto" hangingPunct="1">
              <a:defRPr/>
            </a:pPr>
            <a:endParaRPr lang="ar-SA" altLang="en-US" sz="2400" dirty="0">
              <a:solidFill>
                <a:schemeClr val="tx1">
                  <a:lumMod val="75000"/>
                  <a:lumOff val="25000"/>
                </a:schemeClr>
              </a:solidFill>
            </a:endParaRPr>
          </a:p>
        </p:txBody>
      </p:sp>
    </p:spTree>
  </p:cSld>
  <p:clrMapOvr>
    <a:masterClrMapping/>
  </p:clrMapOvr>
  <p:transition>
    <p:wipe dir="d"/>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9B5AB2DD-B336-4E7B-88DB-2309728FB1E6}"/>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87043" name="Content Placeholder 2">
            <a:extLst>
              <a:ext uri="{FF2B5EF4-FFF2-40B4-BE49-F238E27FC236}">
                <a16:creationId xmlns:a16="http://schemas.microsoft.com/office/drawing/2014/main" id="{B502A915-B612-42DA-9237-887DD0EB4503}"/>
              </a:ext>
            </a:extLst>
          </p:cNvPr>
          <p:cNvSpPr>
            <a:spLocks noGrp="1"/>
          </p:cNvSpPr>
          <p:nvPr>
            <p:ph idx="1"/>
          </p:nvPr>
        </p:nvSpPr>
        <p:spPr/>
        <p:txBody>
          <a:bodyPr rtlCol="0">
            <a:normAutofit lnSpcReduction="10000"/>
          </a:bodyPr>
          <a:lstStyle/>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Breast cancer</a:t>
            </a:r>
          </a:p>
          <a:p>
            <a:pPr marL="91440" indent="-91440" eaLnBrk="1" fontAlgn="auto" hangingPunct="1">
              <a:defRPr/>
            </a:pPr>
            <a:r>
              <a:rPr lang="en-US" altLang="en-US" sz="2800" dirty="0">
                <a:solidFill>
                  <a:schemeClr val="tx1">
                    <a:lumMod val="75000"/>
                    <a:lumOff val="25000"/>
                  </a:schemeClr>
                </a:solidFill>
                <a:cs typeface="Arial" panose="020B0604020202020204" pitchFamily="34" charset="0"/>
              </a:rPr>
              <a:t>The major problems with the services are </a:t>
            </a:r>
            <a:r>
              <a:rPr lang="en-US" altLang="en-US" sz="2800" b="1" dirty="0">
                <a:solidFill>
                  <a:srgbClr val="FF0000"/>
                </a:solidFill>
                <a:cs typeface="Arial" panose="020B0604020202020204" pitchFamily="34" charset="0"/>
              </a:rPr>
              <a:t>poor information</a:t>
            </a:r>
            <a:r>
              <a:rPr lang="en-US" altLang="en-US" sz="2800" dirty="0">
                <a:solidFill>
                  <a:schemeClr val="tx1">
                    <a:lumMod val="75000"/>
                    <a:lumOff val="25000"/>
                  </a:schemeClr>
                </a:solidFill>
                <a:cs typeface="Arial" panose="020B0604020202020204" pitchFamily="34" charset="0"/>
              </a:rPr>
              <a:t> to participants, </a:t>
            </a:r>
            <a:r>
              <a:rPr lang="en-US" altLang="en-US" sz="2800" b="1" dirty="0">
                <a:solidFill>
                  <a:srgbClr val="FF0000"/>
                </a:solidFill>
                <a:cs typeface="Arial" panose="020B0604020202020204" pitchFamily="34" charset="0"/>
              </a:rPr>
              <a:t>increased anxiety </a:t>
            </a:r>
            <a:r>
              <a:rPr lang="en-US" altLang="en-US" sz="2800" dirty="0">
                <a:solidFill>
                  <a:schemeClr val="tx1">
                    <a:lumMod val="75000"/>
                    <a:lumOff val="25000"/>
                  </a:schemeClr>
                </a:solidFill>
                <a:cs typeface="Arial" panose="020B0604020202020204" pitchFamily="34" charset="0"/>
              </a:rPr>
              <a:t>in those screened, particularly the false positives, side effects from the biopsy, and the risks of radiation exposure.</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The most recent UK review (The Independent UK Panel of Breast Cancer Screening 2012) continues to recommend screening50–70-year-old women every 3 years. </a:t>
            </a:r>
            <a:endParaRPr lang="ar-SA" altLang="en-US" sz="2400" dirty="0">
              <a:solidFill>
                <a:schemeClr val="tx1">
                  <a:lumMod val="75000"/>
                  <a:lumOff val="25000"/>
                </a:schemeClr>
              </a:solidFill>
            </a:endParaRPr>
          </a:p>
          <a:p>
            <a:pPr marL="91440" indent="-91440" eaLnBrk="1" fontAlgn="auto" hangingPunct="1">
              <a:defRPr/>
            </a:pPr>
            <a:endParaRPr lang="ar-SA" altLang="en-US" sz="2400" dirty="0">
              <a:solidFill>
                <a:schemeClr val="tx1">
                  <a:lumMod val="75000"/>
                  <a:lumOff val="25000"/>
                </a:schemeClr>
              </a:solidFill>
            </a:endParaRPr>
          </a:p>
        </p:txBody>
      </p:sp>
    </p:spTree>
  </p:cSld>
  <p:clrMapOvr>
    <a:masterClrMapping/>
  </p:clrMapOvr>
  <p:transition>
    <p:wipe dir="d"/>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28AE2E3E-FF56-4B9A-9D78-81773CAD4C10}"/>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88067" name="Content Placeholder 2">
            <a:extLst>
              <a:ext uri="{FF2B5EF4-FFF2-40B4-BE49-F238E27FC236}">
                <a16:creationId xmlns:a16="http://schemas.microsoft.com/office/drawing/2014/main" id="{79B85162-5962-46C4-AB67-1E90FF446C12}"/>
              </a:ext>
            </a:extLst>
          </p:cNvPr>
          <p:cNvSpPr>
            <a:spLocks noGrp="1"/>
          </p:cNvSpPr>
          <p:nvPr>
            <p:ph idx="1"/>
          </p:nvPr>
        </p:nvSpPr>
        <p:spPr/>
        <p:txBody>
          <a:bodyPr rtlCol="0">
            <a:normAutofit lnSpcReduction="10000"/>
          </a:bodyPr>
          <a:lstStyle/>
          <a:p>
            <a:pPr marL="91440" indent="-91440" eaLnBrk="1" fontAlgn="auto" hangingPunct="1">
              <a:defRPr/>
            </a:pPr>
            <a:r>
              <a:rPr lang="en-US" altLang="en-US" sz="28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Cervical cancer</a:t>
            </a:r>
          </a:p>
          <a:p>
            <a:pPr marL="384048" lvl="1" indent="-182880" eaLnBrk="1" fontAlgn="auto" hangingPunct="1">
              <a:defRPr/>
            </a:pPr>
            <a:r>
              <a:rPr lang="en-US" altLang="en-US" sz="2000" b="1" dirty="0">
                <a:solidFill>
                  <a:schemeClr val="tx1">
                    <a:lumMod val="75000"/>
                    <a:lumOff val="25000"/>
                  </a:schemeClr>
                </a:solidFill>
                <a:cs typeface="Arial" panose="020B0604020202020204" pitchFamily="34" charset="0"/>
              </a:rPr>
              <a:t>Pap smear</a:t>
            </a:r>
          </a:p>
          <a:p>
            <a:pPr marL="384048" lvl="1" indent="-182880" eaLnBrk="1" fontAlgn="auto" hangingPunct="1">
              <a:defRPr/>
            </a:pPr>
            <a:r>
              <a:rPr lang="en-US" altLang="en-US" sz="2000" b="1" dirty="0">
                <a:solidFill>
                  <a:schemeClr val="tx1">
                    <a:lumMod val="75000"/>
                    <a:lumOff val="25000"/>
                  </a:schemeClr>
                </a:solidFill>
                <a:cs typeface="Arial" panose="020B0604020202020204" pitchFamily="34" charset="0"/>
              </a:rPr>
              <a:t>VIA: visual inspection acetic acid</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The original test method of cytological examination has been superseded by liquid-based cytological examination and now by HPV culture which allows automation. </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In future, cervical cancer prevention through screening may be superseded by the HPV vaccination which is now introduced for girls aged 13 years in the United Kingdom and for boys and girls in Australia.</a:t>
            </a:r>
            <a:endParaRPr lang="ar-SA" altLang="en-US" sz="2400" dirty="0">
              <a:solidFill>
                <a:schemeClr val="tx1">
                  <a:lumMod val="75000"/>
                  <a:lumOff val="25000"/>
                </a:schemeClr>
              </a:solidFill>
            </a:endParaRPr>
          </a:p>
        </p:txBody>
      </p:sp>
    </p:spTree>
  </p:cSld>
  <p:clrMapOvr>
    <a:masterClrMapping/>
  </p:clrMapOvr>
  <p:transition>
    <p:wipe dir="d"/>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F01C9785-9801-4E10-84B4-FA8A3884F1EE}"/>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89091" name="Content Placeholder 2">
            <a:extLst>
              <a:ext uri="{FF2B5EF4-FFF2-40B4-BE49-F238E27FC236}">
                <a16:creationId xmlns:a16="http://schemas.microsoft.com/office/drawing/2014/main" id="{1FF47A08-BEFD-44D8-B576-A82EF3647931}"/>
              </a:ext>
            </a:extLst>
          </p:cNvPr>
          <p:cNvSpPr>
            <a:spLocks noGrp="1"/>
          </p:cNvSpPr>
          <p:nvPr>
            <p:ph idx="1"/>
          </p:nvPr>
        </p:nvSpPr>
        <p:spPr/>
        <p:txBody>
          <a:bodyPr rtlCol="0">
            <a:normAutofit fontScale="92500" lnSpcReduction="10000"/>
          </a:bodyPr>
          <a:lstStyle/>
          <a:p>
            <a:pPr marL="91440" indent="-91440" eaLnBrk="1" fontAlgn="auto" hangingPunct="1">
              <a:defRPr/>
            </a:pPr>
            <a:r>
              <a:rPr lang="en-US" altLang="en-US" sz="26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b="1" dirty="0">
                <a:solidFill>
                  <a:schemeClr val="tx1">
                    <a:lumMod val="75000"/>
                    <a:lumOff val="25000"/>
                  </a:schemeClr>
                </a:solidFill>
                <a:cs typeface="Arial" panose="020B0604020202020204" pitchFamily="34" charset="0"/>
              </a:rPr>
              <a:t>Colorectal cancer</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A number of studies have shown that early detection by screening </a:t>
            </a:r>
            <a:r>
              <a:rPr lang="da-DK" altLang="en-US" dirty="0">
                <a:solidFill>
                  <a:schemeClr val="tx1">
                    <a:lumMod val="75000"/>
                    <a:lumOff val="25000"/>
                  </a:schemeClr>
                </a:solidFill>
                <a:cs typeface="Arial" panose="020B0604020202020204" pitchFamily="34" charset="0"/>
              </a:rPr>
              <a:t>can reduce mortality.</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As a result, screening for individuals aged over 50 years has now been introduced in the United Kingdom.</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 Individuals are mailed a filter paper to be returned to the centre for </a:t>
            </a:r>
            <a:r>
              <a:rPr lang="en-US" altLang="en-US" dirty="0" err="1">
                <a:solidFill>
                  <a:schemeClr val="tx1">
                    <a:lumMod val="75000"/>
                    <a:lumOff val="25000"/>
                  </a:schemeClr>
                </a:solidFill>
                <a:cs typeface="Arial" panose="020B0604020202020204" pitchFamily="34" charset="0"/>
              </a:rPr>
              <a:t>faecal</a:t>
            </a:r>
            <a:r>
              <a:rPr lang="en-US" altLang="en-US" dirty="0">
                <a:solidFill>
                  <a:schemeClr val="tx1">
                    <a:lumMod val="75000"/>
                    <a:lumOff val="25000"/>
                  </a:schemeClr>
                </a:solidFill>
                <a:cs typeface="Arial" panose="020B0604020202020204" pitchFamily="34" charset="0"/>
              </a:rPr>
              <a:t> </a:t>
            </a:r>
            <a:r>
              <a:rPr lang="en-US" altLang="en-US" b="1" dirty="0">
                <a:solidFill>
                  <a:srgbClr val="FF3300"/>
                </a:solidFill>
                <a:cs typeface="Arial" panose="020B0604020202020204" pitchFamily="34" charset="0"/>
              </a:rPr>
              <a:t>occult blood testing </a:t>
            </a:r>
            <a:r>
              <a:rPr lang="en-US" altLang="en-US" dirty="0">
                <a:solidFill>
                  <a:schemeClr val="tx1">
                    <a:lumMod val="75000"/>
                    <a:lumOff val="25000"/>
                  </a:schemeClr>
                </a:solidFill>
                <a:cs typeface="Arial" panose="020B0604020202020204" pitchFamily="34" charset="0"/>
              </a:rPr>
              <a:t>(FOBT). If the screening test is positive, then a colonoscopy and/or double-contrast barium enema is performed. Some advocate flexible </a:t>
            </a:r>
            <a:r>
              <a:rPr lang="en-US" altLang="en-US" dirty="0" err="1">
                <a:solidFill>
                  <a:schemeClr val="tx1">
                    <a:lumMod val="75000"/>
                    <a:lumOff val="25000"/>
                  </a:schemeClr>
                </a:solidFill>
                <a:cs typeface="Arial" panose="020B0604020202020204" pitchFamily="34" charset="0"/>
              </a:rPr>
              <a:t>sigmoidoscopy</a:t>
            </a:r>
            <a:r>
              <a:rPr lang="en-US" altLang="en-US" dirty="0">
                <a:solidFill>
                  <a:schemeClr val="tx1">
                    <a:lumMod val="75000"/>
                    <a:lumOff val="25000"/>
                  </a:schemeClr>
                </a:solidFill>
                <a:cs typeface="Arial" panose="020B0604020202020204" pitchFamily="34" charset="0"/>
              </a:rPr>
              <a:t> as an alternative before these procedures.</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It is suggested that the screening tests are done at 5-yearly intervals. </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Some authorities advocate screening by colonoscopy</a:t>
            </a:r>
            <a:endParaRPr lang="ar-SA" altLang="en-US" dirty="0">
              <a:solidFill>
                <a:schemeClr val="tx1">
                  <a:lumMod val="75000"/>
                  <a:lumOff val="25000"/>
                </a:schemeClr>
              </a:solidFill>
            </a:endParaRPr>
          </a:p>
        </p:txBody>
      </p:sp>
    </p:spTree>
  </p:cSld>
  <p:clrMapOvr>
    <a:masterClrMapping/>
  </p:clrMapOvr>
  <p:transition>
    <p:wipe dir="d"/>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71292796-B505-4971-8474-A6BADE63D6D1}"/>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90115" name="Content Placeholder 2">
            <a:extLst>
              <a:ext uri="{FF2B5EF4-FFF2-40B4-BE49-F238E27FC236}">
                <a16:creationId xmlns:a16="http://schemas.microsoft.com/office/drawing/2014/main" id="{D8E20AF2-3F79-4F0B-A942-EDF7E5135ED1}"/>
              </a:ext>
            </a:extLst>
          </p:cNvPr>
          <p:cNvSpPr>
            <a:spLocks noGrp="1"/>
          </p:cNvSpPr>
          <p:nvPr>
            <p:ph idx="1"/>
          </p:nvPr>
        </p:nvSpPr>
        <p:spPr/>
        <p:txBody>
          <a:bodyPr rtlCol="0">
            <a:normAutofit fontScale="92500" lnSpcReduction="10000"/>
          </a:bodyPr>
          <a:lstStyle/>
          <a:p>
            <a:pPr marL="91440" indent="-91440" eaLnBrk="1" fontAlgn="auto" hangingPunct="1">
              <a:defRPr/>
            </a:pPr>
            <a:r>
              <a:rPr lang="en-US" altLang="en-US" sz="26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b="1" dirty="0">
                <a:solidFill>
                  <a:schemeClr val="tx1">
                    <a:lumMod val="75000"/>
                    <a:lumOff val="25000"/>
                  </a:schemeClr>
                </a:solidFill>
                <a:cs typeface="Arial" panose="020B0604020202020204" pitchFamily="34" charset="0"/>
              </a:rPr>
              <a:t>Prostate cancer</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Although a biochemical screening test—prostate specific antigen (</a:t>
            </a:r>
            <a:r>
              <a:rPr lang="en-US" altLang="en-US" b="1" dirty="0">
                <a:solidFill>
                  <a:srgbClr val="FF0000"/>
                </a:solidFill>
                <a:cs typeface="Arial" panose="020B0604020202020204" pitchFamily="34" charset="0"/>
              </a:rPr>
              <a:t>PSA)</a:t>
            </a:r>
            <a:r>
              <a:rPr lang="en-US" altLang="en-US" dirty="0">
                <a:solidFill>
                  <a:schemeClr val="tx1">
                    <a:lumMod val="75000"/>
                    <a:lumOff val="25000"/>
                  </a:schemeClr>
                </a:solidFill>
                <a:cs typeface="Arial" panose="020B0604020202020204" pitchFamily="34" charset="0"/>
              </a:rPr>
              <a:t>—and digital rectal examination and </a:t>
            </a:r>
            <a:r>
              <a:rPr lang="en-US" altLang="en-US" dirty="0" err="1">
                <a:solidFill>
                  <a:schemeClr val="tx1">
                    <a:lumMod val="75000"/>
                    <a:lumOff val="25000"/>
                  </a:schemeClr>
                </a:solidFill>
                <a:cs typeface="Arial" panose="020B0604020202020204" pitchFamily="34" charset="0"/>
              </a:rPr>
              <a:t>transrectal</a:t>
            </a:r>
            <a:r>
              <a:rPr lang="en-US" altLang="en-US" dirty="0">
                <a:solidFill>
                  <a:schemeClr val="tx1">
                    <a:lumMod val="75000"/>
                    <a:lumOff val="25000"/>
                  </a:schemeClr>
                </a:solidFill>
                <a:cs typeface="Arial" panose="020B0604020202020204" pitchFamily="34" charset="0"/>
              </a:rPr>
              <a:t> ultrasound are available, confirmation by biopsy is essential.</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Prostate cancer is one of the commonest cancers in men, particularly the elderly. </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It has been the subject of intense argument and review. Many studies have not shown any evidence that mortality is reduced or postponed if screening is undertaken in asymptomatic individuals.</a:t>
            </a:r>
          </a:p>
          <a:p>
            <a:pPr marL="91440" indent="-91440" eaLnBrk="1" fontAlgn="auto" hangingPunct="1">
              <a:defRPr/>
            </a:pPr>
            <a:r>
              <a:rPr lang="en-US" altLang="en-US" dirty="0">
                <a:solidFill>
                  <a:schemeClr val="tx1">
                    <a:lumMod val="75000"/>
                    <a:lumOff val="25000"/>
                  </a:schemeClr>
                </a:solidFill>
                <a:cs typeface="Arial" panose="020B0604020202020204" pitchFamily="34" charset="0"/>
              </a:rPr>
              <a:t> With present knowledge, there is no case for screening well individuals but those with prostate symptoms.</a:t>
            </a:r>
            <a:endParaRPr lang="ar-SA" altLang="en-US" dirty="0">
              <a:solidFill>
                <a:schemeClr val="tx1">
                  <a:lumMod val="75000"/>
                  <a:lumOff val="25000"/>
                </a:schemeClr>
              </a:solidFill>
            </a:endParaRPr>
          </a:p>
        </p:txBody>
      </p:sp>
    </p:spTree>
  </p:cSld>
  <p:clrMapOvr>
    <a:masterClrMapping/>
  </p:clrMapOvr>
  <p:transition>
    <p:wipe dir="d"/>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a:extLst>
              <a:ext uri="{FF2B5EF4-FFF2-40B4-BE49-F238E27FC236}">
                <a16:creationId xmlns:a16="http://schemas.microsoft.com/office/drawing/2014/main" id="{7AA49AEB-56F3-48E3-A2D1-CD5DB13C5245}"/>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91139" name="Content Placeholder 2">
            <a:extLst>
              <a:ext uri="{FF2B5EF4-FFF2-40B4-BE49-F238E27FC236}">
                <a16:creationId xmlns:a16="http://schemas.microsoft.com/office/drawing/2014/main" id="{32084B25-0537-4358-838B-47665B027505}"/>
              </a:ext>
            </a:extLst>
          </p:cNvPr>
          <p:cNvSpPr>
            <a:spLocks noGrp="1"/>
          </p:cNvSpPr>
          <p:nvPr>
            <p:ph idx="1"/>
          </p:nvPr>
        </p:nvSpPr>
        <p:spPr/>
        <p:txBody>
          <a:bodyPr rtlCol="0">
            <a:normAutofit fontScale="92500"/>
          </a:bodyPr>
          <a:lstStyle/>
          <a:p>
            <a:pPr marL="91440" indent="-91440" eaLnBrk="1" fontAlgn="auto" hangingPunct="1">
              <a:defRPr/>
            </a:pPr>
            <a:r>
              <a:rPr lang="en-US" altLang="en-US" sz="26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Type 2 diabetes and diabetic retinopathy</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Type 2 diabetes is common but there are divided views about the usefulness of screening for it.  The UK National Screening Committee also does not consider population screening worthwhile.</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Diabetic eye disease is the most common cause of preventable visual loss in the UK working population. Different methods of screening for diabetic retinopathy are available and have been evaluated . They are certainly worthwhile, but must be subject to stringent quality control and audit.</a:t>
            </a:r>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B2FA201-C80B-4AE0-BEFF-9E0E49F59BFF}"/>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a:t>
            </a:r>
            <a:endParaRPr lang="ar-SA" altLang="en-US">
              <a:solidFill>
                <a:schemeClr val="tx1">
                  <a:lumMod val="75000"/>
                  <a:lumOff val="25000"/>
                </a:schemeClr>
              </a:solidFill>
            </a:endParaRPr>
          </a:p>
        </p:txBody>
      </p:sp>
      <p:sp>
        <p:nvSpPr>
          <p:cNvPr id="16387" name="Content Placeholder 2">
            <a:extLst>
              <a:ext uri="{FF2B5EF4-FFF2-40B4-BE49-F238E27FC236}">
                <a16:creationId xmlns:a16="http://schemas.microsoft.com/office/drawing/2014/main" id="{7ADFEB0A-C69A-4D5C-9FE6-0E3A0E690EC4}"/>
              </a:ext>
            </a:extLst>
          </p:cNvPr>
          <p:cNvSpPr>
            <a:spLocks noGrp="1"/>
          </p:cNvSpPr>
          <p:nvPr>
            <p:ph idx="1"/>
          </p:nvPr>
        </p:nvSpPr>
        <p:spPr/>
        <p:txBody>
          <a:bodyPr/>
          <a:lstStyle/>
          <a:p>
            <a:pPr eaLnBrk="1" hangingPunct="1"/>
            <a:r>
              <a:rPr lang="en-US" altLang="en-US" sz="2800">
                <a:cs typeface="Arial" panose="020B0604020202020204" pitchFamily="34" charset="0"/>
              </a:rPr>
              <a:t>This belief in the efficacy of screening is fuelled through the advocacy of </a:t>
            </a:r>
          </a:p>
          <a:p>
            <a:pPr lvl="1" eaLnBrk="1" hangingPunct="1"/>
            <a:r>
              <a:rPr lang="en-US" altLang="en-US" sz="2400">
                <a:cs typeface="Arial" panose="020B0604020202020204" pitchFamily="34" charset="0"/>
              </a:rPr>
              <a:t>charities concerned with individual diseases, </a:t>
            </a:r>
          </a:p>
          <a:p>
            <a:pPr lvl="1" eaLnBrk="1" hangingPunct="1"/>
            <a:r>
              <a:rPr lang="en-US" altLang="en-US" sz="2400">
                <a:cs typeface="Arial" panose="020B0604020202020204" pitchFamily="34" charset="0"/>
              </a:rPr>
              <a:t>by private clinics , </a:t>
            </a:r>
          </a:p>
          <a:p>
            <a:pPr lvl="1" eaLnBrk="1" hangingPunct="1"/>
            <a:r>
              <a:rPr lang="en-US" altLang="en-US" sz="2400">
                <a:cs typeface="Arial" panose="020B0604020202020204" pitchFamily="34" charset="0"/>
              </a:rPr>
              <a:t>providers, and </a:t>
            </a:r>
          </a:p>
          <a:p>
            <a:pPr lvl="1" eaLnBrk="1" hangingPunct="1"/>
            <a:r>
              <a:rPr lang="en-US" altLang="en-US" sz="2400">
                <a:cs typeface="Arial" panose="020B0604020202020204" pitchFamily="34" charset="0"/>
              </a:rPr>
              <a:t>politicians </a:t>
            </a:r>
          </a:p>
          <a:p>
            <a:pPr lvl="1" eaLnBrk="1" hangingPunct="1">
              <a:buFont typeface="Arial" panose="020B0604020202020204" pitchFamily="34" charset="0"/>
              <a:buNone/>
            </a:pPr>
            <a:r>
              <a:rPr lang="en-US" altLang="en-US" sz="2400">
                <a:cs typeface="Arial" panose="020B0604020202020204" pitchFamily="34" charset="0"/>
              </a:rPr>
              <a:t>who may have </a:t>
            </a:r>
            <a:r>
              <a:rPr lang="en-US" altLang="en-US" sz="2400" b="1">
                <a:solidFill>
                  <a:srgbClr val="C00000"/>
                </a:solidFill>
                <a:cs typeface="Arial" panose="020B0604020202020204" pitchFamily="34" charset="0"/>
              </a:rPr>
              <a:t>good intentions but also a profit motive.</a:t>
            </a:r>
          </a:p>
        </p:txBody>
      </p:sp>
    </p:spTree>
  </p:cSld>
  <p:clrMapOvr>
    <a:masterClrMapping/>
  </p:clrMapOvr>
  <p:transition>
    <p:wipe dir="d"/>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a:extLst>
              <a:ext uri="{FF2B5EF4-FFF2-40B4-BE49-F238E27FC236}">
                <a16:creationId xmlns:a16="http://schemas.microsoft.com/office/drawing/2014/main" id="{3C214BB0-A6AD-4295-ADD3-8006EAD6549B}"/>
              </a:ext>
            </a:extLst>
          </p:cNvPr>
          <p:cNvSpPr>
            <a:spLocks noGrp="1"/>
          </p:cNvSpPr>
          <p:nvPr>
            <p:ph type="title"/>
          </p:nvPr>
        </p:nvSpPr>
        <p:spPr/>
        <p:txBody>
          <a:bodyPr/>
          <a:lstStyle/>
          <a:p>
            <a:pPr eaLnBrk="1" fontAlgn="auto" hangingPunct="1">
              <a:spcAft>
                <a:spcPts val="0"/>
              </a:spcAft>
              <a:defRPr/>
            </a:pPr>
            <a:r>
              <a:rPr lang="en-US" altLang="en-US" b="1">
                <a:solidFill>
                  <a:schemeClr val="tx1">
                    <a:lumMod val="75000"/>
                    <a:lumOff val="25000"/>
                  </a:schemeClr>
                </a:solidFill>
                <a:cs typeface="Times New Roman" panose="02020603050405020304" pitchFamily="18" charset="0"/>
              </a:rPr>
              <a:t>Screening at different stages of life</a:t>
            </a:r>
            <a:endParaRPr lang="ar-SA" altLang="en-US">
              <a:solidFill>
                <a:schemeClr val="tx1">
                  <a:lumMod val="75000"/>
                  <a:lumOff val="25000"/>
                </a:schemeClr>
              </a:solidFill>
            </a:endParaRPr>
          </a:p>
        </p:txBody>
      </p:sp>
      <p:sp>
        <p:nvSpPr>
          <p:cNvPr id="92163" name="Content Placeholder 2">
            <a:extLst>
              <a:ext uri="{FF2B5EF4-FFF2-40B4-BE49-F238E27FC236}">
                <a16:creationId xmlns:a16="http://schemas.microsoft.com/office/drawing/2014/main" id="{1B135932-A79B-47F8-BBAB-12B6411641FA}"/>
              </a:ext>
            </a:extLst>
          </p:cNvPr>
          <p:cNvSpPr>
            <a:spLocks noGrp="1"/>
          </p:cNvSpPr>
          <p:nvPr>
            <p:ph idx="1"/>
          </p:nvPr>
        </p:nvSpPr>
        <p:spPr/>
        <p:txBody>
          <a:bodyPr rtlCol="0">
            <a:normAutofit lnSpcReduction="10000"/>
          </a:bodyPr>
          <a:lstStyle/>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Screening in adults</a:t>
            </a:r>
          </a:p>
          <a:p>
            <a:pPr marL="91440" indent="-91440" eaLnBrk="1" fontAlgn="auto" hangingPunct="1">
              <a:defRPr/>
            </a:pPr>
            <a:r>
              <a:rPr lang="en-US" altLang="en-US" sz="2400" b="1" dirty="0">
                <a:solidFill>
                  <a:schemeClr val="tx1">
                    <a:lumMod val="75000"/>
                    <a:lumOff val="25000"/>
                  </a:schemeClr>
                </a:solidFill>
                <a:cs typeface="Arial" panose="020B0604020202020204" pitchFamily="34" charset="0"/>
              </a:rPr>
              <a:t>Cardiovascular disease</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There is an ongoing debate regarding the merits of screening for cardiovascular disease (this includes coronary heart, disease, stroke, and AAA). </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Approaches to risk reduction in the whole population have been advocated instead of screening as being the most cost-effective.</a:t>
            </a:r>
          </a:p>
          <a:p>
            <a:pPr marL="91440" indent="-91440" eaLnBrk="1" fontAlgn="auto" hangingPunct="1">
              <a:defRPr/>
            </a:pPr>
            <a:r>
              <a:rPr lang="en-US" altLang="en-US" sz="2400" dirty="0">
                <a:solidFill>
                  <a:schemeClr val="tx1">
                    <a:lumMod val="75000"/>
                    <a:lumOff val="25000"/>
                  </a:schemeClr>
                </a:solidFill>
                <a:cs typeface="Arial" panose="020B0604020202020204" pitchFamily="34" charset="0"/>
              </a:rPr>
              <a:t>Evidence of the benefits of AAA (</a:t>
            </a:r>
            <a:r>
              <a:rPr lang="en-US" altLang="en-US" sz="2400" b="1" dirty="0">
                <a:solidFill>
                  <a:srgbClr val="FF0000"/>
                </a:solidFill>
                <a:cs typeface="Arial" panose="020B0604020202020204" pitchFamily="34" charset="0"/>
              </a:rPr>
              <a:t>abdominal aortic aneurysm</a:t>
            </a:r>
            <a:r>
              <a:rPr lang="en-US" altLang="en-US" sz="2400" dirty="0">
                <a:solidFill>
                  <a:schemeClr val="tx1">
                    <a:lumMod val="75000"/>
                    <a:lumOff val="25000"/>
                  </a:schemeClr>
                </a:solidFill>
                <a:cs typeface="Arial" panose="020B0604020202020204" pitchFamily="34" charset="0"/>
              </a:rPr>
              <a:t>) screening is demonstrated for areas with higher prevalence of the condition.</a:t>
            </a:r>
            <a:endParaRPr lang="ar-SA" altLang="en-US" sz="2400" dirty="0">
              <a:solidFill>
                <a:schemeClr val="tx1">
                  <a:lumMod val="75000"/>
                  <a:lumOff val="25000"/>
                </a:schemeClr>
              </a:solidFill>
            </a:endParaRPr>
          </a:p>
        </p:txBody>
      </p:sp>
    </p:spTree>
  </p:cSld>
  <p:clrMapOvr>
    <a:masterClrMapping/>
  </p:clrMapOvr>
  <p:transition>
    <p:wipe dir="d"/>
  </p:transition>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E32ACC886DB2468481C09BE227C1CB" ma:contentTypeVersion="3" ma:contentTypeDescription="Create a new document." ma:contentTypeScope="" ma:versionID="4cdfdff6030a6fae65470cf250f1618e">
  <xsd:schema xmlns:xsd="http://www.w3.org/2001/XMLSchema" xmlns:xs="http://www.w3.org/2001/XMLSchema" xmlns:p="http://schemas.microsoft.com/office/2006/metadata/properties" xmlns:ns2="015a186d-d9bb-4c7d-ae2d-91123e3458e9" targetNamespace="http://schemas.microsoft.com/office/2006/metadata/properties" ma:root="true" ma:fieldsID="b80b48d0a992fe10cfd3e8bb2b5faf0f" ns2:_="">
    <xsd:import namespace="015a186d-d9bb-4c7d-ae2d-91123e3458e9"/>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a186d-d9bb-4c7d-ae2d-91123e345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A93D69-1865-40CA-8614-CC92E0B26C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5a186d-d9bb-4c7d-ae2d-91123e3458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5B4948-01CB-4B08-9D16-8189AEBA5B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TM02900769[[fn=Retrospect]]</Template>
  <TotalTime>4012</TotalTime>
  <Words>5028</Words>
  <Application>Microsoft Office PowerPoint</Application>
  <PresentationFormat>On-screen Show (4:3)</PresentationFormat>
  <Paragraphs>520</Paragraphs>
  <Slides>90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90</vt:i4>
      </vt:variant>
    </vt:vector>
  </HeadingPairs>
  <TitlesOfParts>
    <vt:vector size="97" baseType="lpstr">
      <vt:lpstr>Arial</vt:lpstr>
      <vt:lpstr>Calibri Light</vt:lpstr>
      <vt:lpstr>Times New Roman</vt:lpstr>
      <vt:lpstr>Calibri</vt:lpstr>
      <vt:lpstr>Wingdings 2</vt:lpstr>
      <vt:lpstr>Wingdings</vt:lpstr>
      <vt:lpstr>Retrospect</vt:lpstr>
      <vt:lpstr>PowerPoint Presentation</vt:lpstr>
      <vt:lpstr>SCREENING </vt:lpstr>
      <vt:lpstr>Contents </vt:lpstr>
      <vt:lpstr>Screening</vt:lpstr>
      <vt:lpstr>Screening</vt:lpstr>
      <vt:lpstr>Screening</vt:lpstr>
      <vt:lpstr>Screening</vt:lpstr>
      <vt:lpstr>Screening</vt:lpstr>
      <vt:lpstr>Screening</vt:lpstr>
      <vt:lpstr>Screening</vt:lpstr>
      <vt:lpstr>Definition</vt:lpstr>
      <vt:lpstr>PowerPoint Presentation</vt:lpstr>
      <vt:lpstr>Definition</vt:lpstr>
      <vt:lpstr>Definition</vt:lpstr>
      <vt:lpstr>Concept and objectives of screening</vt:lpstr>
      <vt:lpstr>Concept and objectives of screening</vt:lpstr>
      <vt:lpstr>Screening</vt:lpstr>
      <vt:lpstr>Screening</vt:lpstr>
      <vt:lpstr>Screening</vt:lpstr>
      <vt:lpstr>Screening and periodic examination</vt:lpstr>
      <vt:lpstr>Screening and case finding</vt:lpstr>
      <vt:lpstr>Screening and diagnosis </vt:lpstr>
      <vt:lpstr>Comparison between screening and diagnostic tests</vt:lpstr>
      <vt:lpstr>Comparison between screening and diagnostic tests</vt:lpstr>
      <vt:lpstr>Uses of screening programs</vt:lpstr>
      <vt:lpstr>TYPES OF SCREENING:</vt:lpstr>
      <vt:lpstr>Criteria for effective screening</vt:lpstr>
      <vt:lpstr>Suitable disease for screening</vt:lpstr>
      <vt:lpstr>A suitable disease for a screening should satisfy the following characteristics:</vt:lpstr>
      <vt:lpstr>A suitable disease for a screening should satisfy the following characteristics:</vt:lpstr>
      <vt:lpstr>A suitable disease for a screening should satisfy the following characteristics:</vt:lpstr>
      <vt:lpstr>Characteristics of a Suitable Screening Test </vt:lpstr>
      <vt:lpstr>Characteristics of a Suitable Screening Test </vt:lpstr>
      <vt:lpstr>Validity</vt:lpstr>
      <vt:lpstr>Validity</vt:lpstr>
      <vt:lpstr>Validity of Screening Test</vt:lpstr>
      <vt:lpstr>Sensitivity</vt:lpstr>
      <vt:lpstr>Sensitivity:</vt:lpstr>
      <vt:lpstr>Specificity</vt:lpstr>
      <vt:lpstr>Specificity:</vt:lpstr>
      <vt:lpstr>Positive predictive value (PV):</vt:lpstr>
      <vt:lpstr>Negative predictive value:</vt:lpstr>
      <vt:lpstr>PowerPoint Presentation</vt:lpstr>
      <vt:lpstr>Prevalence of the disease =</vt:lpstr>
      <vt:lpstr>Properties of screening tests</vt:lpstr>
      <vt:lpstr>Properties of screening tests </vt:lpstr>
      <vt:lpstr>Properties of screening tests</vt:lpstr>
      <vt:lpstr>Properties of screening tests</vt:lpstr>
      <vt:lpstr>PowerPoint Presentation</vt:lpstr>
      <vt:lpstr>Properties of screening tests </vt:lpstr>
      <vt:lpstr>Properties of screening tests</vt:lpstr>
      <vt:lpstr>Properties of screening tests</vt:lpstr>
      <vt:lpstr>ROC Curve</vt:lpstr>
      <vt:lpstr>ROC Curve</vt:lpstr>
      <vt:lpstr>Roc curve</vt:lpstr>
      <vt:lpstr>ROC Curve https://www.medcalc.org/manual/roc-curves.php</vt:lpstr>
      <vt:lpstr>PowerPoint Presentation</vt:lpstr>
      <vt:lpstr>Screening</vt:lpstr>
      <vt:lpstr>PowerPoint Presentation</vt:lpstr>
      <vt:lpstr>I) A comparison of clinically diagnosed versus autopsy confirmed myocardial infarction (MI) was performed among 1000 consecutive diseased patients, as shown in the following table;</vt:lpstr>
      <vt:lpstr>From the previous data, calculate the followings:</vt:lpstr>
      <vt:lpstr>II) The table below is a (2 x 2) table in which screening test results for disease Y are tabulated in relation to the true disease status of the population being tested</vt:lpstr>
      <vt:lpstr>II) Match each screening test listed below to appropriate numerical value</vt:lpstr>
      <vt:lpstr>Requirements for instituting a medical screening programme</vt:lpstr>
      <vt:lpstr>Requirements for instituting a medical screening programme</vt:lpstr>
      <vt:lpstr>Requirements for instituting a medical screening programme</vt:lpstr>
      <vt:lpstr>Requirements for instituting a medical screening programme</vt:lpstr>
      <vt:lpstr>Requirements for instituting a medical screening programme</vt:lpstr>
      <vt:lpstr>Requirements for instituting a medical screening programme</vt:lpstr>
      <vt:lpstr>Requirements for instituting a medical screening programme</vt:lpstr>
      <vt:lpstr>Requirements for instituting a medical screening programme</vt:lpstr>
      <vt:lpstr>Requirements for instituting a medical screening programme</vt:lpstr>
      <vt:lpstr>Potential benefits and disadvantages of screening programmes</vt:lpstr>
      <vt:lpstr>Potential benefits and disadvantages of screening programmes</vt:lpstr>
      <vt:lpstr>Conditions or diseases suitable for screening</vt:lpstr>
      <vt:lpstr>Conditions or diseases suitable for screening</vt:lpstr>
      <vt:lpstr>Conditions or diseases suitable for screening</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lpstr>Screening at different stages of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SCREENING</dc:title>
  <dc:creator>DR.PROF.M</dc:creator>
  <cp:lastModifiedBy>محمود بركات</cp:lastModifiedBy>
  <cp:revision>300</cp:revision>
  <dcterms:created xsi:type="dcterms:W3CDTF">2000-05-08T07:51:37Z</dcterms:created>
  <dcterms:modified xsi:type="dcterms:W3CDTF">2021-02-11T13:25:45Z</dcterms:modified>
</cp:coreProperties>
</file>