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8" r:id="rId4"/>
    <p:sldId id="259" r:id="rId5"/>
    <p:sldId id="260" r:id="rId6"/>
    <p:sldId id="278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9" r:id="rId20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576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35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59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369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3721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3548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344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340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412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2355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32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E4FF-C70D-4CD6-AE20-9F13C646190E}" type="datetimeFigureOut">
              <a:rPr lang="ar-JO" smtClean="0"/>
              <a:t>22/01/1445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BCAF-26E9-4289-814B-94EEF02565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24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 dirty="0">
                <a:solidFill>
                  <a:srgbClr val="FFFFFF"/>
                </a:solidFill>
              </a:rPr>
              <a:t>DR. Waqar Al – Kubaisy</a:t>
            </a:r>
            <a:r>
              <a:rPr lang="nl-NL" sz="3600" dirty="0">
                <a:solidFill>
                  <a:srgbClr val="E8E818"/>
                </a:solidFill>
              </a:rPr>
              <a:t> </a:t>
            </a:r>
          </a:p>
          <a:p>
            <a:endParaRPr lang="nl-NL" sz="1800" dirty="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3429000"/>
            <a:ext cx="47839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6CCC58-0400-406E-B098-45320232D105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14A2-4807-44AA-AED9-5773FF550EDD}" type="datetime1">
              <a:rPr lang="en-MY" smtClean="0"/>
              <a:t>8/8/2023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78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332656"/>
          <a:ext cx="698477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" imgW="3479760" imgH="1091880" progId="Equation.3">
                  <p:embed/>
                </p:oleObj>
              </mc:Choice>
              <mc:Fallback>
                <p:oleObj name="Equation" r:id="rId3" imgW="3479760" imgH="10918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2656"/>
                        <a:ext cx="6984776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14178"/>
              </p:ext>
            </p:extLst>
          </p:nvPr>
        </p:nvGraphicFramePr>
        <p:xfrm>
          <a:off x="2267744" y="2996952"/>
          <a:ext cx="4968552" cy="217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5" imgW="3479760" imgH="1091880" progId="Equation.3">
                  <p:embed/>
                </p:oleObj>
              </mc:Choice>
              <mc:Fallback>
                <p:oleObj name="Equation" r:id="rId5" imgW="3479760" imgH="10918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996952"/>
                        <a:ext cx="4968552" cy="217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1156102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d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506" y="1417712"/>
            <a:ext cx="60965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775" y="4259603"/>
            <a:ext cx="609653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465" y="3867419"/>
            <a:ext cx="539959" cy="662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059" y="4678015"/>
            <a:ext cx="539959" cy="662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198" y="4634540"/>
            <a:ext cx="539959" cy="662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775" y="1862464"/>
            <a:ext cx="539959" cy="6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200975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Example </a:t>
            </a:r>
          </a:p>
          <a:p>
            <a:r>
              <a:rPr lang="en-MY" sz="2400" dirty="0" smtClean="0"/>
              <a:t>Five Geriatric patients put under Zinc Sulphate, their body weight was measured before treatment, then 10 WS after treatment by 200 mg Zinc Sulphate T d s .</a:t>
            </a:r>
          </a:p>
          <a:p>
            <a:r>
              <a:rPr lang="en-MY" sz="2400" dirty="0" smtClean="0"/>
              <a:t>At α level of 0.05, could we conclude that Zinc Sulphate affect body Wt. of geriatric patients</a:t>
            </a:r>
          </a:p>
          <a:p>
            <a:r>
              <a:rPr lang="en-MY" sz="2400" dirty="0" smtClean="0"/>
              <a:t>                     B. </a:t>
            </a:r>
            <a:r>
              <a:rPr lang="en-MY" sz="2400" dirty="0" err="1" smtClean="0"/>
              <a:t>Wt</a:t>
            </a:r>
            <a:r>
              <a:rPr lang="en-MY" sz="2400" dirty="0" smtClean="0"/>
              <a:t> </a:t>
            </a:r>
            <a:r>
              <a:rPr lang="en-MY" sz="2400" dirty="0" err="1" smtClean="0"/>
              <a:t>lb</a:t>
            </a:r>
            <a:endParaRPr lang="en-MY" sz="2400" dirty="0" smtClean="0"/>
          </a:p>
          <a:p>
            <a:r>
              <a:rPr lang="en-MY" sz="2400" dirty="0" smtClean="0"/>
              <a:t>Pt 	Before   After 		2</a:t>
            </a:r>
          </a:p>
          <a:p>
            <a:r>
              <a:rPr lang="en-MY" sz="2400" dirty="0" smtClean="0"/>
              <a:t>1	140	143	+3	9</a:t>
            </a:r>
          </a:p>
          <a:p>
            <a:r>
              <a:rPr lang="en-MY" sz="2400" dirty="0" smtClean="0"/>
              <a:t>2	138	136	-2	4</a:t>
            </a:r>
          </a:p>
          <a:p>
            <a:r>
              <a:rPr lang="en-MY" sz="2400" dirty="0" smtClean="0"/>
              <a:t>3	142	138	-4	16</a:t>
            </a:r>
          </a:p>
          <a:p>
            <a:r>
              <a:rPr lang="en-MY" sz="2400" dirty="0" smtClean="0"/>
              <a:t>4	130	125	-5	25</a:t>
            </a:r>
          </a:p>
          <a:p>
            <a:r>
              <a:rPr lang="en-MY" sz="2400" dirty="0" smtClean="0"/>
              <a:t>5	152	150	-2	4</a:t>
            </a:r>
            <a:endParaRPr lang="en-MY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55776" y="5154295"/>
          <a:ext cx="1224136" cy="50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3" imgW="698197" imgH="253890" progId="Equation.3">
                  <p:embed/>
                </p:oleObj>
              </mc:Choice>
              <mc:Fallback>
                <p:oleObj name="Equation" r:id="rId3" imgW="698197" imgH="25389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154295"/>
                        <a:ext cx="1224136" cy="506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211960" y="5143563"/>
          <a:ext cx="1512168" cy="65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5" imgW="672808" imgH="253890" progId="Equation.3">
                  <p:embed/>
                </p:oleObj>
              </mc:Choice>
              <mc:Fallback>
                <p:oleObj name="Equation" r:id="rId5" imgW="672808" imgH="25389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143563"/>
                        <a:ext cx="1512168" cy="65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39752" y="5949280"/>
          <a:ext cx="13559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7" imgW="431613" imgH="241195" progId="Equation.3">
                  <p:embed/>
                </p:oleObj>
              </mc:Choice>
              <mc:Fallback>
                <p:oleObj name="Equation" r:id="rId7" imgW="431613" imgH="241195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949280"/>
                        <a:ext cx="1355973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911" y="5074633"/>
            <a:ext cx="609653" cy="74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5121" y="5234413"/>
            <a:ext cx="609653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017" y="2654952"/>
            <a:ext cx="609653" cy="749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912" y="2852755"/>
            <a:ext cx="611614" cy="684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2422" y="5884179"/>
            <a:ext cx="6096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739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C00000"/>
                </a:solidFill>
              </a:rPr>
              <a:t>Data </a:t>
            </a:r>
          </a:p>
          <a:p>
            <a:r>
              <a:rPr lang="en-MY" sz="2400" dirty="0" smtClean="0"/>
              <a:t>-</a:t>
            </a:r>
            <a:r>
              <a:rPr lang="en-MY" sz="2600" dirty="0" smtClean="0"/>
              <a:t>Quantitative data .Representing mean B. </a:t>
            </a:r>
            <a:r>
              <a:rPr lang="en-MY" sz="2600" dirty="0" err="1" smtClean="0"/>
              <a:t>Wt</a:t>
            </a:r>
            <a:r>
              <a:rPr lang="en-MY" sz="2600" dirty="0" smtClean="0"/>
              <a:t> (</a:t>
            </a:r>
            <a:r>
              <a:rPr lang="en-MY" sz="2600" dirty="0" err="1" smtClean="0"/>
              <a:t>lb</a:t>
            </a:r>
            <a:r>
              <a:rPr lang="en-MY" sz="2600" dirty="0" smtClean="0"/>
              <a:t>) of five geriatric patients before treatment   and after treatment   </a:t>
            </a:r>
            <a:r>
              <a:rPr lang="en-MY" sz="2800" dirty="0" smtClean="0"/>
              <a:t>.</a:t>
            </a:r>
          </a:p>
          <a:p>
            <a:endParaRPr lang="en-MY" sz="2400" dirty="0" smtClean="0"/>
          </a:p>
          <a:p>
            <a:r>
              <a:rPr lang="en-MY" sz="2800" dirty="0" smtClean="0">
                <a:solidFill>
                  <a:srgbClr val="C00000"/>
                </a:solidFill>
              </a:rPr>
              <a:t>Assumption</a:t>
            </a:r>
            <a:r>
              <a:rPr lang="en-MY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2600" dirty="0" smtClean="0"/>
              <a:t>We assume that </a:t>
            </a:r>
            <a:r>
              <a:rPr lang="en-MY" sz="2600" b="1" dirty="0" smtClean="0">
                <a:solidFill>
                  <a:srgbClr val="0070C0"/>
                </a:solidFill>
              </a:rPr>
              <a:t>dependent sample </a:t>
            </a:r>
            <a:r>
              <a:rPr lang="en-MY" sz="2600" dirty="0" smtClean="0"/>
              <a:t>has been chosen randomly from normal distribution population under two different conditions </a:t>
            </a:r>
            <a:r>
              <a:rPr lang="en-MY" sz="2400" dirty="0" smtClean="0"/>
              <a:t>.</a:t>
            </a:r>
          </a:p>
          <a:p>
            <a:endParaRPr lang="en-MY" sz="2400" b="1" dirty="0" smtClean="0">
              <a:solidFill>
                <a:srgbClr val="FF000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Formulation of hypothesis </a:t>
            </a:r>
          </a:p>
          <a:p>
            <a:r>
              <a:rPr lang="en-MY" sz="2800" dirty="0" err="1" smtClean="0">
                <a:solidFill>
                  <a:srgbClr val="FF0000"/>
                </a:solidFill>
              </a:rPr>
              <a:t>Ho</a:t>
            </a:r>
            <a:r>
              <a:rPr lang="en-MY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2600" dirty="0" smtClean="0"/>
              <a:t>There is </a:t>
            </a:r>
            <a:r>
              <a:rPr lang="en-MY" sz="2600" dirty="0" smtClean="0">
                <a:solidFill>
                  <a:srgbClr val="FF0000"/>
                </a:solidFill>
              </a:rPr>
              <a:t>no significance </a:t>
            </a:r>
            <a:r>
              <a:rPr lang="en-MY" sz="2600" dirty="0" smtClean="0"/>
              <a:t>difference in the mean body Wt. of the Geriatric patients before treatment    and after treatment    ,    .</a:t>
            </a:r>
          </a:p>
          <a:p>
            <a:r>
              <a:rPr lang="en-MY" sz="2600" dirty="0" smtClean="0"/>
              <a:t>There is </a:t>
            </a:r>
            <a:r>
              <a:rPr lang="en-MY" sz="2600" b="1" dirty="0" smtClean="0">
                <a:solidFill>
                  <a:srgbClr val="FF0000"/>
                </a:solidFill>
              </a:rPr>
              <a:t>no effect of  zinc </a:t>
            </a:r>
            <a:r>
              <a:rPr lang="en-MY" sz="2600" dirty="0" smtClean="0"/>
              <a:t>sulphate  treatment   on B. Wt. of geriatric patients  </a:t>
            </a:r>
            <a:r>
              <a:rPr lang="en-MY" sz="2600" b="1" dirty="0" smtClean="0"/>
              <a:t>between two conditions </a:t>
            </a:r>
          </a:p>
        </p:txBody>
      </p:sp>
      <p:sp>
        <p:nvSpPr>
          <p:cNvPr id="4" name="Right Arrow 3"/>
          <p:cNvSpPr/>
          <p:nvPr/>
        </p:nvSpPr>
        <p:spPr>
          <a:xfrm flipV="1">
            <a:off x="7236373" y="6335046"/>
            <a:ext cx="1434662" cy="412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414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56" y="1076489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800" dirty="0" smtClean="0">
              <a:solidFill>
                <a:srgbClr val="FF0000"/>
              </a:solidFill>
            </a:endParaRPr>
          </a:p>
          <a:p>
            <a:r>
              <a:rPr lang="en-MY" sz="2800" dirty="0" smtClean="0">
                <a:solidFill>
                  <a:srgbClr val="C00000"/>
                </a:solidFill>
              </a:rPr>
              <a:t>         HA</a:t>
            </a:r>
          </a:p>
          <a:p>
            <a:r>
              <a:rPr lang="en-MY" dirty="0" smtClean="0"/>
              <a:t>     </a:t>
            </a:r>
            <a:r>
              <a:rPr lang="en-MY" sz="2800" dirty="0" smtClean="0"/>
              <a:t>There is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</a:t>
            </a:r>
            <a:r>
              <a:rPr lang="en-MY" sz="2800" dirty="0" smtClean="0"/>
              <a:t>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difference in mean B. </a:t>
            </a:r>
            <a:r>
              <a:rPr lang="en-MY" sz="2800" dirty="0" smtClean="0"/>
              <a:t>Wt. between </a:t>
            </a:r>
            <a:r>
              <a:rPr lang="en-MY" sz="2800" b="1" dirty="0" smtClean="0"/>
              <a:t>two conditions  . </a:t>
            </a:r>
          </a:p>
          <a:p>
            <a:r>
              <a:rPr lang="en-MY" sz="2800" dirty="0" smtClean="0"/>
              <a:t>This difference is </a:t>
            </a:r>
            <a:r>
              <a:rPr lang="en-MY" sz="2800" dirty="0" smtClean="0">
                <a:solidFill>
                  <a:srgbClr val="C00000"/>
                </a:solidFill>
              </a:rPr>
              <a:t>due </a:t>
            </a:r>
            <a:r>
              <a:rPr lang="en-MY" sz="2800" dirty="0" smtClean="0"/>
              <a:t>to the </a:t>
            </a:r>
            <a:r>
              <a:rPr lang="en-MY" sz="2800" dirty="0" smtClean="0">
                <a:solidFill>
                  <a:srgbClr val="C00000"/>
                </a:solidFill>
              </a:rPr>
              <a:t>effect of Zinc </a:t>
            </a:r>
            <a:r>
              <a:rPr lang="en-MY" sz="2800" dirty="0" smtClean="0"/>
              <a:t>Sulphate on the</a:t>
            </a:r>
          </a:p>
          <a:p>
            <a:r>
              <a:rPr lang="en-MY" sz="2800" dirty="0" smtClean="0"/>
              <a:t> B. Wt.</a:t>
            </a:r>
          </a:p>
          <a:p>
            <a:endParaRPr lang="en-MY" sz="2800" dirty="0" smtClean="0">
              <a:solidFill>
                <a:srgbClr val="FF0000"/>
              </a:solidFill>
            </a:endParaRPr>
          </a:p>
          <a:p>
            <a:r>
              <a:rPr lang="en-MY" sz="2800" dirty="0" smtClean="0">
                <a:solidFill>
                  <a:srgbClr val="FF0000"/>
                </a:solidFill>
              </a:rPr>
              <a:t>Level of significance </a:t>
            </a:r>
          </a:p>
          <a:p>
            <a:endParaRPr lang="en-MY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92533"/>
              </p:ext>
            </p:extLst>
          </p:nvPr>
        </p:nvGraphicFramePr>
        <p:xfrm>
          <a:off x="3151312" y="4299898"/>
          <a:ext cx="4482244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1866900" imgH="876300" progId="Equation.3">
                  <p:embed/>
                </p:oleObj>
              </mc:Choice>
              <mc:Fallback>
                <p:oleObj name="Equation" r:id="rId3" imgW="1866900" imgH="876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312" y="4299898"/>
                        <a:ext cx="4482244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89755" y="243185"/>
            <a:ext cx="87704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sz="2600" dirty="0"/>
              <a:t>The </a:t>
            </a:r>
            <a:r>
              <a:rPr lang="en-MY" sz="2600" b="1" dirty="0"/>
              <a:t>difference in mean B. W</a:t>
            </a:r>
            <a:r>
              <a:rPr lang="en-MY" sz="2600" dirty="0"/>
              <a:t>t. ( before and after ) is due to </a:t>
            </a:r>
            <a:r>
              <a:rPr lang="en-MY" sz="2600" dirty="0">
                <a:solidFill>
                  <a:srgbClr val="FF0000"/>
                </a:solidFill>
              </a:rPr>
              <a:t>Sampling Error</a:t>
            </a:r>
            <a:r>
              <a:rPr lang="en-MY" sz="2600" dirty="0"/>
              <a:t>, </a:t>
            </a:r>
            <a:r>
              <a:rPr lang="en-MY" sz="2600" b="1" dirty="0"/>
              <a:t>Sampling Variability and Chance Factor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0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Apply Proper test</a:t>
            </a:r>
          </a:p>
          <a:p>
            <a:r>
              <a:rPr lang="en-MY" sz="2800" dirty="0" smtClean="0"/>
              <a:t>	</a:t>
            </a:r>
            <a:r>
              <a:rPr lang="en-MY" sz="2800" dirty="0" smtClean="0">
                <a:solidFill>
                  <a:srgbClr val="002060"/>
                </a:solidFill>
              </a:rPr>
              <a:t>t test</a:t>
            </a:r>
          </a:p>
          <a:p>
            <a:r>
              <a:rPr lang="en-MY" sz="2800" dirty="0" smtClean="0">
                <a:solidFill>
                  <a:srgbClr val="002060"/>
                </a:solidFill>
              </a:rPr>
              <a:t>	paired  t  test</a:t>
            </a:r>
            <a:endParaRPr lang="en-MY" sz="2800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484783"/>
            <a:ext cx="8149374" cy="49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2776"/>
            <a:ext cx="609653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62649"/>
            <a:ext cx="609653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3083856"/>
            <a:ext cx="609653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78" y="3717032"/>
            <a:ext cx="609653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73" y="3952626"/>
            <a:ext cx="6096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2385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Decision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2800" b="1" dirty="0" smtClean="0"/>
              <a:t>Calculated  t  fall in area of acceptance </a:t>
            </a:r>
          </a:p>
          <a:p>
            <a:r>
              <a:rPr lang="en-MY" sz="2800" b="1" dirty="0" smtClean="0"/>
              <a:t>                                           	  ↓</a:t>
            </a:r>
          </a:p>
          <a:p>
            <a:r>
              <a:rPr lang="en-MY" sz="2800" b="1" dirty="0" smtClean="0"/>
              <a:t>                                     	  accept </a:t>
            </a:r>
            <a:r>
              <a:rPr lang="en-MY" sz="2800" b="1" dirty="0" err="1" smtClean="0"/>
              <a:t>Ho</a:t>
            </a:r>
            <a:endParaRPr lang="en-MY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  There is </a:t>
            </a:r>
            <a:r>
              <a:rPr lang="en-MY" sz="2800" b="1" dirty="0" smtClean="0">
                <a:solidFill>
                  <a:srgbClr val="FF0000"/>
                </a:solidFill>
              </a:rPr>
              <a:t>no significance </a:t>
            </a:r>
            <a:r>
              <a:rPr lang="en-MY" sz="2800" dirty="0" smtClean="0"/>
              <a:t>difference in the mean B. Wt.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between two condition </a:t>
            </a:r>
            <a:r>
              <a:rPr lang="en-MY" sz="2800" dirty="0" smtClean="0"/>
              <a:t>(</a:t>
            </a:r>
            <a:r>
              <a:rPr lang="en-MY" sz="2800" b="1" dirty="0" smtClean="0"/>
              <a:t>before and after treatment </a:t>
            </a:r>
            <a:r>
              <a:rPr lang="en-MY" sz="2800" dirty="0" smtClean="0"/>
              <a:t>) .</a:t>
            </a:r>
          </a:p>
          <a:p>
            <a:r>
              <a:rPr lang="en-MY" sz="2800" dirty="0" smtClean="0"/>
              <a:t>         </a:t>
            </a:r>
            <a:r>
              <a:rPr lang="en-MY" sz="2800" b="1" dirty="0" smtClean="0"/>
              <a:t>Calculated   </a:t>
            </a:r>
            <a:r>
              <a:rPr lang="en-MY" sz="2800" dirty="0" smtClean="0"/>
              <a:t>t  </a:t>
            </a:r>
            <a:r>
              <a:rPr lang="en-MY" sz="2800" dirty="0" smtClean="0">
                <a:solidFill>
                  <a:srgbClr val="FF0000"/>
                </a:solidFill>
              </a:rPr>
              <a:t>&lt;</a:t>
            </a:r>
            <a:r>
              <a:rPr lang="en-MY" sz="2800" dirty="0" smtClean="0"/>
              <a:t>   tabulated  t .</a:t>
            </a:r>
          </a:p>
          <a:p>
            <a:r>
              <a:rPr lang="en-MY" sz="2800" dirty="0" smtClean="0"/>
              <a:t>        </a:t>
            </a:r>
            <a:r>
              <a:rPr lang="en-MY" sz="2800" b="1" dirty="0" smtClean="0"/>
              <a:t>Calculated</a:t>
            </a:r>
            <a:r>
              <a:rPr lang="en-MY" sz="2800" dirty="0" smtClean="0"/>
              <a:t>  t  </a:t>
            </a:r>
            <a:r>
              <a:rPr lang="en-MY" sz="2800" b="1" dirty="0" smtClean="0">
                <a:solidFill>
                  <a:schemeClr val="tx2"/>
                </a:solidFill>
              </a:rPr>
              <a:t>falls </a:t>
            </a:r>
            <a:r>
              <a:rPr lang="en-MY" sz="2800" b="1" dirty="0" smtClean="0">
                <a:solidFill>
                  <a:schemeClr val="accent5">
                    <a:lumMod val="75000"/>
                  </a:schemeClr>
                </a:solidFill>
              </a:rPr>
              <a:t>in front of critical region </a:t>
            </a:r>
            <a:r>
              <a:rPr lang="en-MY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chemeClr val="tx2"/>
                </a:solidFill>
              </a:rPr>
              <a:t>Area or % </a:t>
            </a:r>
            <a:r>
              <a:rPr lang="en-MY" sz="2800" dirty="0" smtClean="0"/>
              <a:t>of </a:t>
            </a:r>
            <a:r>
              <a:rPr lang="en-MY" sz="2800" dirty="0" smtClean="0">
                <a:solidFill>
                  <a:srgbClr val="FF0000"/>
                </a:solidFill>
              </a:rPr>
              <a:t>influencing factor </a:t>
            </a:r>
            <a:r>
              <a:rPr lang="en-MY" sz="2800" dirty="0" smtClean="0">
                <a:solidFill>
                  <a:schemeClr val="accent1">
                    <a:lumMod val="50000"/>
                  </a:schemeClr>
                </a:solidFill>
              </a:rPr>
              <a:t>decreased</a:t>
            </a:r>
            <a:r>
              <a:rPr lang="en-MY" sz="2800" dirty="0" smtClean="0"/>
              <a:t> (less than 95%)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 </a:t>
            </a:r>
            <a:r>
              <a:rPr lang="en-MY" sz="2800" dirty="0" smtClean="0">
                <a:solidFill>
                  <a:srgbClr val="FF0000"/>
                </a:solidFill>
              </a:rPr>
              <a:t>While the chance </a:t>
            </a:r>
            <a:r>
              <a:rPr lang="en-MY" sz="2800" dirty="0" smtClean="0"/>
              <a:t>factor increased (more than 5%) .</a:t>
            </a:r>
          </a:p>
          <a:p>
            <a:r>
              <a:rPr lang="en-MY" sz="2800" dirty="0" smtClean="0"/>
              <a:t>                                         </a:t>
            </a:r>
            <a:r>
              <a:rPr lang="en-MY" sz="2800" b="1" dirty="0" smtClean="0">
                <a:solidFill>
                  <a:srgbClr val="FF0000"/>
                </a:solidFill>
              </a:rPr>
              <a:t>P &gt; 0.05 .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Conclusion</a:t>
            </a:r>
          </a:p>
          <a:p>
            <a:r>
              <a:rPr lang="en-MY" sz="2800" dirty="0" smtClean="0"/>
              <a:t>	There is </a:t>
            </a:r>
            <a:r>
              <a:rPr lang="en-MY" sz="2800" b="1" dirty="0" smtClean="0">
                <a:solidFill>
                  <a:srgbClr val="FF0000"/>
                </a:solidFill>
              </a:rPr>
              <a:t>no significance effect </a:t>
            </a:r>
            <a:r>
              <a:rPr lang="en-MY" sz="2800" dirty="0" smtClean="0"/>
              <a:t>of Zinc Sulphate on the B. Wt. of the Geriatric patients .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642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63" y="250890"/>
            <a:ext cx="867476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Example </a:t>
            </a:r>
          </a:p>
          <a:p>
            <a:r>
              <a:rPr lang="en-US" sz="2400" dirty="0" smtClean="0"/>
              <a:t>In order to determine the effect of certain oral contraceptive on weight gain,  9  healthy females were weighed prior to the start of medication and again at the end of the three month period . </a:t>
            </a:r>
          </a:p>
          <a:p>
            <a:endParaRPr lang="en-US" dirty="0" smtClean="0"/>
          </a:p>
          <a:p>
            <a:r>
              <a:rPr lang="en-US" dirty="0" smtClean="0"/>
              <a:t>           SUBJECT              INITIAL                   3 MONTH</a:t>
            </a:r>
          </a:p>
          <a:p>
            <a:r>
              <a:rPr lang="en-US" dirty="0" smtClean="0"/>
              <a:t>                                        WT.(POUND)           WT.(POUND)                    </a:t>
            </a:r>
          </a:p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                1                               120                             123</a:t>
            </a:r>
          </a:p>
          <a:p>
            <a:r>
              <a:rPr lang="en-US" dirty="0" smtClean="0"/>
              <a:t>                 2                               141                             143</a:t>
            </a:r>
          </a:p>
          <a:p>
            <a:r>
              <a:rPr lang="en-US" dirty="0" smtClean="0"/>
              <a:t>                 3                               130                             140</a:t>
            </a:r>
          </a:p>
          <a:p>
            <a:r>
              <a:rPr lang="en-US" dirty="0" smtClean="0"/>
              <a:t>                 4                               150                             145</a:t>
            </a:r>
          </a:p>
          <a:p>
            <a:r>
              <a:rPr lang="en-US" dirty="0" smtClean="0"/>
              <a:t>                 5                               135                             140</a:t>
            </a:r>
          </a:p>
          <a:p>
            <a:r>
              <a:rPr lang="en-US" dirty="0" smtClean="0"/>
              <a:t>                 6                               140                             143</a:t>
            </a:r>
          </a:p>
          <a:p>
            <a:r>
              <a:rPr lang="en-US" dirty="0" smtClean="0"/>
              <a:t>                 7                                120                             118</a:t>
            </a:r>
          </a:p>
          <a:p>
            <a:r>
              <a:rPr lang="en-US" dirty="0" smtClean="0"/>
              <a:t>                 8                                140                             141</a:t>
            </a:r>
          </a:p>
          <a:p>
            <a:r>
              <a:rPr lang="en-US" dirty="0" smtClean="0"/>
              <a:t>                 9                                130                             132</a:t>
            </a:r>
          </a:p>
          <a:p>
            <a:endParaRPr lang="en-US" dirty="0" smtClean="0"/>
          </a:p>
          <a:p>
            <a:r>
              <a:rPr lang="en-US" sz="2400" dirty="0" smtClean="0"/>
              <a:t>Is there a sufficient evidence to conclude that female experience a weight gain following three months of oral contraception .Alpha=0.05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3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993"/>
            <a:ext cx="90116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000" b="1" dirty="0">
                <a:latin typeface="Times New Roman" panose="02020603050405020304" pitchFamily="18" charset="0"/>
              </a:rPr>
              <a:t> </a:t>
            </a:r>
            <a:r>
              <a:rPr lang="en-US" sz="2400" dirty="0" smtClean="0"/>
              <a:t>Example </a:t>
            </a:r>
            <a:endParaRPr lang="en-US" sz="2400" b="1" u="sng" dirty="0"/>
          </a:p>
          <a:p>
            <a:pPr rtl="1"/>
            <a:r>
              <a:rPr lang="en-US" sz="2400" dirty="0">
                <a:ea typeface="Times New Roman" panose="02020603050405020304" pitchFamily="18" charset="0"/>
              </a:rPr>
              <a:t>    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Serum digoxin level in  9 healthy males following intravenous </a:t>
            </a:r>
            <a:r>
              <a:rPr lang="en-US" sz="2400" dirty="0" smtClean="0">
                <a:ea typeface="Times New Roman" panose="02020603050405020304" pitchFamily="18" charset="0"/>
              </a:rPr>
              <a:t>  injection </a:t>
            </a:r>
            <a:r>
              <a:rPr lang="en-US" sz="2400" dirty="0">
                <a:ea typeface="Times New Roman" panose="02020603050405020304" pitchFamily="18" charset="0"/>
              </a:rPr>
              <a:t>of the drug was measured after 4 hours and again after 8 hours . the following data was obtained </a:t>
            </a:r>
          </a:p>
          <a:p>
            <a:pPr rtl="1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rtl="1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Person                               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After  4  hours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After 8 hours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1.3                                             1.3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0.9                                             0.7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4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1                                                1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5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1                                                0.9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6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0.9                                             0.8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1.3                                             1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8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1.1                                             1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1                                                1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smtClean="0">
                <a:ea typeface="Times New Roman" panose="02020603050405020304" pitchFamily="18" charset="0"/>
              </a:rPr>
              <a:t>A-Is </a:t>
            </a:r>
            <a:r>
              <a:rPr lang="en-US" sz="2400" dirty="0">
                <a:ea typeface="Times New Roman" panose="02020603050405020304" pitchFamily="18" charset="0"/>
              </a:rPr>
              <a:t>there a statistical significant difference in the serum digoxin level concentration at the end of </a:t>
            </a:r>
            <a:r>
              <a:rPr lang="en-US" sz="2400" dirty="0" smtClean="0">
                <a:ea typeface="Times New Roman" panose="02020603050405020304" pitchFamily="18" charset="0"/>
              </a:rPr>
              <a:t>4 </a:t>
            </a:r>
            <a:r>
              <a:rPr lang="en-US" sz="2400" dirty="0">
                <a:ea typeface="Times New Roman" panose="02020603050405020304" pitchFamily="18" charset="0"/>
              </a:rPr>
              <a:t>hours and at the end of 8 </a:t>
            </a:r>
            <a:r>
              <a:rPr lang="en-US" sz="2400" dirty="0" smtClean="0">
                <a:ea typeface="Times New Roman" panose="02020603050405020304" pitchFamily="18" charset="0"/>
              </a:rPr>
              <a:t>hours, </a:t>
            </a:r>
          </a:p>
          <a:p>
            <a:pPr rtl="1"/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a typeface="Times New Roman" panose="02020603050405020304" pitchFamily="18" charset="0"/>
              </a:rPr>
              <a:t>      Alpha </a:t>
            </a:r>
            <a:r>
              <a:rPr lang="en-US" sz="2400" dirty="0">
                <a:ea typeface="Times New Roman" panose="02020603050405020304" pitchFamily="18" charset="0"/>
              </a:rPr>
              <a:t>= 0.05 .</a:t>
            </a:r>
          </a:p>
          <a:p>
            <a:pPr rtl="1"/>
            <a:r>
              <a:rPr lang="en-US" sz="2400" dirty="0">
                <a:ea typeface="Times New Roman" panose="02020603050405020304" pitchFamily="18" charset="0"/>
              </a:rPr>
              <a:t>B--- Present the above data properly </a:t>
            </a:r>
          </a:p>
        </p:txBody>
      </p:sp>
    </p:spTree>
    <p:extLst>
      <p:ext uri="{BB962C8B-B14F-4D97-AF65-F5344CB8AC3E}">
        <p14:creationId xmlns:p14="http://schemas.microsoft.com/office/powerpoint/2010/main" val="134115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2608" y="476672"/>
          <a:ext cx="8673888" cy="626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608" y="476672"/>
                        <a:ext cx="8673888" cy="626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" y="35639"/>
            <a:ext cx="8975558" cy="71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3635714"/>
            <a:ext cx="8893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19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1407" y="2169494"/>
            <a:ext cx="398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t-Tests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0025" y="3567172"/>
            <a:ext cx="1518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  4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472" y="4531440"/>
            <a:ext cx="375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Paired t-Test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1267" y="865411"/>
            <a:ext cx="225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 XVI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221" y="191467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             </a:t>
            </a:r>
            <a:r>
              <a:rPr lang="en-US" sz="3200" b="1" dirty="0" smtClean="0">
                <a:solidFill>
                  <a:srgbClr val="C00000"/>
                </a:solidFill>
              </a:rPr>
              <a:t>Paired t-Test</a:t>
            </a:r>
          </a:p>
          <a:p>
            <a:r>
              <a:rPr lang="en-US" sz="2800" b="1" dirty="0" smtClean="0"/>
              <a:t>In many medical studies, individuals are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followed over time</a:t>
            </a:r>
          </a:p>
          <a:p>
            <a:r>
              <a:rPr lang="en-US" sz="2800" b="1" dirty="0" smtClean="0"/>
              <a:t> to see if there is 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change in the value </a:t>
            </a:r>
            <a:r>
              <a:rPr lang="en-US" sz="2800" b="1" dirty="0" smtClean="0"/>
              <a:t>of some continuous variable.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Typically</a:t>
            </a:r>
            <a:r>
              <a:rPr lang="en-US" sz="2800" dirty="0" smtClean="0"/>
              <a:t>, this occurs in a “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before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en-US" sz="2800" dirty="0" smtClean="0"/>
              <a:t>” experiment</a:t>
            </a:r>
          </a:p>
          <a:p>
            <a:r>
              <a:rPr lang="en-US" sz="2800" dirty="0" smtClean="0"/>
              <a:t>such as one testing to see </a:t>
            </a:r>
          </a:p>
          <a:p>
            <a:r>
              <a:rPr lang="en-US" sz="2800" b="1" dirty="0" smtClean="0"/>
              <a:t>if there was a decrease in average blood pressure after treatment or </a:t>
            </a:r>
          </a:p>
          <a:p>
            <a:r>
              <a:rPr lang="en-US" sz="2800" dirty="0" smtClean="0"/>
              <a:t>to see if there was 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reduction in weight </a:t>
            </a:r>
            <a:r>
              <a:rPr lang="en-US" sz="2800" dirty="0" smtClean="0"/>
              <a:t>after the use of a special diet.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In this type of </a:t>
            </a:r>
            <a:r>
              <a:rPr lang="en-US" sz="2800" dirty="0" smtClean="0">
                <a:solidFill>
                  <a:srgbClr val="FF0000"/>
                </a:solidFill>
              </a:rPr>
              <a:t>comparison</a:t>
            </a:r>
            <a:r>
              <a:rPr lang="en-US" sz="2800" dirty="0" smtClean="0">
                <a:solidFill>
                  <a:srgbClr val="002060"/>
                </a:solidFill>
              </a:rPr>
              <a:t>, an individual </a:t>
            </a:r>
            <a:r>
              <a:rPr lang="en-US" sz="2800" b="1" dirty="0" smtClean="0">
                <a:solidFill>
                  <a:srgbClr val="002060"/>
                </a:solidFill>
              </a:rPr>
              <a:t>patient serves </a:t>
            </a:r>
            <a:r>
              <a:rPr lang="en-US" sz="2800" dirty="0" smtClean="0">
                <a:solidFill>
                  <a:srgbClr val="002060"/>
                </a:solidFill>
              </a:rPr>
              <a:t>as his or her </a:t>
            </a:r>
            <a:r>
              <a:rPr lang="en-US" sz="2800" b="1" dirty="0" smtClean="0">
                <a:solidFill>
                  <a:srgbClr val="FF0000"/>
                </a:solidFill>
              </a:rPr>
              <a:t>own control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The appropriate statistical test for this type of data is the </a:t>
            </a:r>
            <a:r>
              <a:rPr lang="en-US" sz="2800" b="1" dirty="0" smtClean="0">
                <a:solidFill>
                  <a:srgbClr val="FF0000"/>
                </a:solidFill>
              </a:rPr>
              <a:t>paired t-test.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59379" y="6077810"/>
            <a:ext cx="31041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The paired t-test is more robust</a:t>
            </a:r>
          </a:p>
        </p:txBody>
      </p:sp>
    </p:spTree>
    <p:extLst>
      <p:ext uri="{BB962C8B-B14F-4D97-AF65-F5344CB8AC3E}">
        <p14:creationId xmlns:p14="http://schemas.microsoft.com/office/powerpoint/2010/main" val="222903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2852"/>
            <a:ext cx="9412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The </a:t>
            </a:r>
            <a:r>
              <a:rPr lang="en-US" sz="2800" dirty="0"/>
              <a:t>paired t-test is more robust than </a:t>
            </a:r>
            <a:r>
              <a:rPr lang="en-US" sz="2800" dirty="0" smtClean="0"/>
              <a:t>pooled Student’s t-test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because </a:t>
            </a:r>
            <a:r>
              <a:rPr lang="en-US" sz="2800" dirty="0"/>
              <a:t>it considers the </a:t>
            </a:r>
            <a:r>
              <a:rPr lang="en-US" sz="2800" dirty="0">
                <a:solidFill>
                  <a:srgbClr val="FF0000"/>
                </a:solidFill>
              </a:rPr>
              <a:t>variation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from only </a:t>
            </a:r>
            <a:r>
              <a:rPr lang="en-US" sz="2800" dirty="0">
                <a:solidFill>
                  <a:srgbClr val="FF0000"/>
                </a:solidFill>
              </a:rPr>
              <a:t>one group </a:t>
            </a:r>
            <a:r>
              <a:rPr lang="en-US" sz="2800" dirty="0"/>
              <a:t>of people, whereas pooled </a:t>
            </a:r>
            <a:r>
              <a:rPr lang="en-US" sz="2800" b="1" dirty="0" smtClean="0"/>
              <a:t>Student’s </a:t>
            </a:r>
            <a:r>
              <a:rPr lang="en-US" sz="2800" b="1" dirty="0"/>
              <a:t>t-test </a:t>
            </a:r>
            <a:r>
              <a:rPr lang="en-US" sz="2800" dirty="0"/>
              <a:t>considers </a:t>
            </a:r>
            <a:endParaRPr lang="en-US" sz="2800" dirty="0" smtClean="0"/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variation </a:t>
            </a:r>
            <a:r>
              <a:rPr lang="en-US" sz="2800" dirty="0"/>
              <a:t>from </a:t>
            </a:r>
            <a:r>
              <a:rPr lang="en-US" sz="2800" dirty="0">
                <a:solidFill>
                  <a:srgbClr val="FF0000"/>
                </a:solidFill>
              </a:rPr>
              <a:t>two groups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 Variation </a:t>
            </a:r>
            <a:r>
              <a:rPr lang="en-US" sz="2800" dirty="0"/>
              <a:t>that is detected in the </a:t>
            </a:r>
            <a:r>
              <a:rPr lang="en-US" sz="2800" b="1" dirty="0"/>
              <a:t>paired t-test </a:t>
            </a:r>
            <a:r>
              <a:rPr lang="en-US" sz="2800" dirty="0"/>
              <a:t>is </a:t>
            </a:r>
            <a:r>
              <a:rPr lang="en-US" sz="2800" dirty="0" smtClean="0"/>
              <a:t>presumably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en-MY" dirty="0" smtClean="0">
                <a:solidFill>
                  <a:srgbClr val="FF0000"/>
                </a:solidFill>
              </a:rPr>
              <a:t>probably) </a:t>
            </a:r>
            <a:r>
              <a:rPr lang="en-US" sz="2800" dirty="0" smtClean="0">
                <a:solidFill>
                  <a:srgbClr val="FF0000"/>
                </a:solidFill>
              </a:rPr>
              <a:t>attributable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/>
              <a:t>to the </a:t>
            </a:r>
            <a:r>
              <a:rPr lang="en-US" sz="2800" dirty="0">
                <a:solidFill>
                  <a:srgbClr val="FF0000"/>
                </a:solidFill>
              </a:rPr>
              <a:t>intervention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or to </a:t>
            </a:r>
            <a:r>
              <a:rPr lang="en-US" sz="2800" b="1" dirty="0">
                <a:solidFill>
                  <a:srgbClr val="FF0000"/>
                </a:solidFill>
              </a:rPr>
              <a:t>changes</a:t>
            </a:r>
            <a:r>
              <a:rPr lang="en-US" sz="2800" b="1" dirty="0"/>
              <a:t> over </a:t>
            </a:r>
            <a:r>
              <a:rPr lang="en-US" sz="2800" b="1" dirty="0">
                <a:solidFill>
                  <a:srgbClr val="FF0000"/>
                </a:solidFill>
              </a:rPr>
              <a:t>time</a:t>
            </a:r>
            <a:r>
              <a:rPr lang="en-US" sz="2800" b="1" dirty="0"/>
              <a:t> in the </a:t>
            </a:r>
            <a:r>
              <a:rPr lang="en-US" sz="2800" b="1" dirty="0">
                <a:solidFill>
                  <a:schemeClr val="tx2"/>
                </a:solidFill>
              </a:rPr>
              <a:t>same person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5736" y="128155"/>
            <a:ext cx="222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Cont.   …Paired </a:t>
            </a:r>
            <a:r>
              <a:rPr lang="en-US" b="1" dirty="0">
                <a:solidFill>
                  <a:srgbClr val="C00000"/>
                </a:solidFill>
              </a:rPr>
              <a:t>t-Test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363326" y="5871410"/>
            <a:ext cx="16723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163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54" y="424626"/>
            <a:ext cx="89394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CALCULATION OF THE VALUE OF T  in    Paired t-Test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To calculate a paired t-test, a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new variable </a:t>
            </a:r>
            <a:r>
              <a:rPr lang="en-US" sz="2800" dirty="0" smtClean="0">
                <a:solidFill>
                  <a:srgbClr val="002060"/>
                </a:solidFill>
              </a:rPr>
              <a:t>must be created</a:t>
            </a:r>
            <a:r>
              <a:rPr lang="en-US" sz="2800" dirty="0" smtClean="0"/>
              <a:t>. This </a:t>
            </a:r>
            <a:r>
              <a:rPr lang="en-US" sz="2800" dirty="0" smtClean="0">
                <a:solidFill>
                  <a:srgbClr val="FF0000"/>
                </a:solidFill>
              </a:rPr>
              <a:t>variable, called d, </a:t>
            </a:r>
            <a:r>
              <a:rPr lang="en-US" sz="2800" dirty="0" smtClean="0"/>
              <a:t>is the </a:t>
            </a:r>
            <a:r>
              <a:rPr lang="en-US" sz="2800" b="1" dirty="0" smtClean="0"/>
              <a:t>difference between the values </a:t>
            </a:r>
            <a:r>
              <a:rPr lang="en-US" sz="2800" dirty="0" smtClean="0"/>
              <a:t>before and after the intervention for each individual studied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The paired t-test is a test of the null hypothesis that, on the average, the difference is equal to </a:t>
            </a:r>
            <a:r>
              <a:rPr lang="en-US" sz="2800" dirty="0" smtClean="0">
                <a:solidFill>
                  <a:srgbClr val="FF0000"/>
                </a:solidFill>
              </a:rPr>
              <a:t>0,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which is what would be expected if there were no change over time.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Using the symbol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to indicate the mean observed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difference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/>
              <a:t>between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before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after </a:t>
            </a:r>
            <a:r>
              <a:rPr lang="en-US" sz="2800" dirty="0" smtClean="0"/>
              <a:t>values,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the formula for the paired t-test is as  follows: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7772400" y="5871411"/>
            <a:ext cx="13754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547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332656"/>
          <a:ext cx="698477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3" imgW="3479760" imgH="1091880" progId="Equation.3">
                  <p:embed/>
                </p:oleObj>
              </mc:Choice>
              <mc:Fallback>
                <p:oleObj name="Equation" r:id="rId3" imgW="3479760" imgH="10918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2656"/>
                        <a:ext cx="6984776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12016"/>
              </p:ext>
            </p:extLst>
          </p:nvPr>
        </p:nvGraphicFramePr>
        <p:xfrm>
          <a:off x="611561" y="2764378"/>
          <a:ext cx="6512708" cy="232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5" imgW="3479760" imgH="1091880" progId="Equation.3">
                  <p:embed/>
                </p:oleObj>
              </mc:Choice>
              <mc:Fallback>
                <p:oleObj name="Equation" r:id="rId5" imgW="3479760" imgH="10918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2764378"/>
                        <a:ext cx="6512708" cy="2327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1156102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d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506" y="1417712"/>
            <a:ext cx="60965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051" y="4082673"/>
            <a:ext cx="609653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1919" y="3701639"/>
            <a:ext cx="6157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21" y="451048"/>
            <a:ext cx="8949420" cy="582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 smtClean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solidFill>
                <a:srgbClr val="00B05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The formulas for </a:t>
            </a:r>
            <a:r>
              <a:rPr lang="en-US" sz="2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pooled Student</a:t>
            </a:r>
            <a:r>
              <a:rPr lang="en-US" sz="2600" b="1" dirty="0" smtClean="0">
                <a:solidFill>
                  <a:srgbClr val="000000"/>
                </a:solidFill>
                <a:ea typeface="Calibri" panose="020F0502020204030204" pitchFamily="34" charset="0"/>
                <a:cs typeface="Minion-Regular"/>
              </a:rPr>
              <a:t>’</a:t>
            </a:r>
            <a:r>
              <a:rPr lang="en-US" sz="2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s 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t</a:t>
            </a:r>
            <a:r>
              <a:rPr lang="en-US" sz="2600" b="1" dirty="0">
                <a:solidFill>
                  <a:srgbClr val="000000"/>
                </a:solidFill>
                <a:ea typeface="Calibri" panose="020F0502020204030204" pitchFamily="34" charset="0"/>
              </a:rPr>
              <a:t>-test 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and the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paired </a:t>
            </a:r>
            <a:r>
              <a:rPr lang="en-US" sz="2600" b="1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-test </a:t>
            </a:r>
            <a:endParaRPr lang="en-US" sz="26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are similar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ratio of a difference to the variation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around that difference (the standard error). </a:t>
            </a:r>
            <a:endParaRPr lang="en-US" sz="28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pooled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Minion-Regular"/>
              </a:rPr>
              <a:t>’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-test, each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two distributions to be 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compared contributes to the variation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the difference, and the two variances must be added. </a:t>
            </a:r>
            <a:endParaRPr lang="en-US" sz="28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paired </a:t>
            </a:r>
            <a:r>
              <a:rPr lang="en-US" sz="2800" i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-test, there is only one frequency distribution, that of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before-after difference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in each person. </a:t>
            </a:r>
            <a:endParaRPr lang="en-US" sz="2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paired </a:t>
            </a:r>
            <a:r>
              <a:rPr lang="en-US" sz="2800" i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-test, because only one mean is calculated </a:t>
            </a:r>
            <a:r>
              <a:rPr lang="en-US" sz="28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(d)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only 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degree of freedom is lost; the formula for the degrees of freedom is </a:t>
            </a:r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SymbolNew-Medium"/>
              </a:rPr>
              <a:t>− 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2863" y="266382"/>
            <a:ext cx="417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Cont. ..Calculation of t  </a:t>
            </a:r>
            <a:r>
              <a:rPr lang="en-US" dirty="0">
                <a:solidFill>
                  <a:srgbClr val="C00000"/>
                </a:solidFill>
              </a:rPr>
              <a:t>in    Paired t-Test</a:t>
            </a:r>
          </a:p>
        </p:txBody>
      </p:sp>
    </p:spTree>
    <p:extLst>
      <p:ext uri="{BB962C8B-B14F-4D97-AF65-F5344CB8AC3E}">
        <p14:creationId xmlns:p14="http://schemas.microsoft.com/office/powerpoint/2010/main" val="224764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56" y="1161585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	</a:t>
            </a:r>
            <a:r>
              <a:rPr lang="en-MY" sz="2800" dirty="0" smtClean="0"/>
              <a:t>We have one sample (group) </a:t>
            </a:r>
            <a:r>
              <a:rPr lang="en-MY" sz="2800" dirty="0" smtClean="0">
                <a:solidFill>
                  <a:srgbClr val="FF0000"/>
                </a:solidFill>
              </a:rPr>
              <a:t>under two different condition, </a:t>
            </a:r>
            <a:r>
              <a:rPr lang="en-MY" sz="2800" dirty="0" smtClean="0"/>
              <a:t>or two different events or  two different occasions </a:t>
            </a:r>
          </a:p>
          <a:p>
            <a:endParaRPr lang="en-MY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 smtClean="0">
                <a:solidFill>
                  <a:srgbClr val="0070C0"/>
                </a:solidFill>
              </a:rPr>
              <a:t>Therefore each individual </a:t>
            </a:r>
            <a:r>
              <a:rPr lang="en-MY" sz="2800" b="1" dirty="0" smtClean="0"/>
              <a:t>in the sample </a:t>
            </a:r>
            <a:r>
              <a:rPr lang="en-MY" sz="2800" b="1" dirty="0" smtClean="0">
                <a:solidFill>
                  <a:srgbClr val="FF0000"/>
                </a:solidFill>
              </a:rPr>
              <a:t>having two observations or two values </a:t>
            </a:r>
            <a:r>
              <a:rPr lang="en-MY" sz="28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 Each value related to certain occasion or event 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Each individual </a:t>
            </a:r>
            <a:r>
              <a:rPr lang="en-MY" sz="2800" b="1" dirty="0" smtClean="0">
                <a:solidFill>
                  <a:srgbClr val="FF0000"/>
                </a:solidFill>
              </a:rPr>
              <a:t>having two values</a:t>
            </a:r>
            <a:r>
              <a:rPr lang="en-MY" sz="2800" b="1" dirty="0" smtClean="0"/>
              <a:t> 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Each individual having </a:t>
            </a:r>
            <a:r>
              <a:rPr lang="en-MY" sz="2800" b="1" dirty="0" smtClean="0">
                <a:solidFill>
                  <a:srgbClr val="FF0000"/>
                </a:solidFill>
              </a:rPr>
              <a:t>paired of </a:t>
            </a:r>
            <a:r>
              <a:rPr lang="en-MY" sz="2800" b="1" dirty="0" smtClean="0"/>
              <a:t>value or observation </a:t>
            </a:r>
            <a:endParaRPr lang="en-MY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332656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C00000"/>
                </a:solidFill>
              </a:rPr>
              <a:t>III-  </a:t>
            </a:r>
            <a:r>
              <a:rPr lang="en-MY" sz="2800" b="1" dirty="0" smtClean="0">
                <a:solidFill>
                  <a:srgbClr val="C00000"/>
                </a:solidFill>
              </a:rPr>
              <a:t>Difference between two means of </a:t>
            </a:r>
            <a:r>
              <a:rPr lang="en-MY" sz="2800" b="1" dirty="0" smtClean="0">
                <a:solidFill>
                  <a:srgbClr val="FF0000"/>
                </a:solidFill>
              </a:rPr>
              <a:t>dependent</a:t>
            </a:r>
            <a:r>
              <a:rPr lang="en-MY" sz="2800" b="1" dirty="0" smtClean="0">
                <a:solidFill>
                  <a:srgbClr val="C00000"/>
                </a:solidFill>
              </a:rPr>
              <a:t> </a:t>
            </a:r>
            <a:r>
              <a:rPr lang="en-MY" sz="3100" b="1" dirty="0" smtClean="0">
                <a:solidFill>
                  <a:srgbClr val="C00000"/>
                </a:solidFill>
              </a:rPr>
              <a:t>sample</a:t>
            </a:r>
            <a:endParaRPr lang="en-MY" sz="31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251" y="5093075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	          </a:t>
            </a:r>
            <a:r>
              <a:rPr lang="en-US" sz="2800" dirty="0"/>
              <a:t>Evening	</a:t>
            </a:r>
            <a:r>
              <a:rPr lang="en-MY" sz="2800" dirty="0" smtClean="0"/>
              <a:t>                                       Before </a:t>
            </a:r>
          </a:p>
          <a:p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B. Sugar   </a:t>
            </a:r>
            <a:r>
              <a:rPr lang="en-MY" sz="2800" dirty="0" smtClean="0"/>
              <a:t>			                       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sz="2800" b="1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en-MY" sz="2800" dirty="0" smtClean="0"/>
              <a:t>                           Morning	</a:t>
            </a:r>
            <a:r>
              <a:rPr lang="en-MY" sz="2800" dirty="0"/>
              <a:t> </a:t>
            </a:r>
            <a:r>
              <a:rPr lang="en-MY" sz="2800" dirty="0" smtClean="0"/>
              <a:t>                                       After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274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72" y="210888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We would like to know if there is a </a:t>
            </a:r>
            <a:r>
              <a:rPr lang="en-MY" sz="2800" dirty="0" smtClean="0">
                <a:solidFill>
                  <a:srgbClr val="FF0000"/>
                </a:solidFill>
              </a:rPr>
              <a:t>significance difference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in the variable </a:t>
            </a:r>
            <a:r>
              <a:rPr lang="en-MY" sz="2800" dirty="0" smtClean="0">
                <a:solidFill>
                  <a:srgbClr val="FF0000"/>
                </a:solidFill>
              </a:rPr>
              <a:t>(</a:t>
            </a:r>
            <a:r>
              <a:rPr lang="en-MY" sz="2800" dirty="0" smtClean="0"/>
              <a:t>B. sugar, </a:t>
            </a:r>
            <a:r>
              <a:rPr lang="en-MY" sz="2800" dirty="0" err="1" smtClean="0"/>
              <a:t>Hb</a:t>
            </a:r>
            <a:r>
              <a:rPr lang="en-MY" sz="2800" dirty="0" smtClean="0"/>
              <a:t> level)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between </a:t>
            </a:r>
            <a:r>
              <a:rPr lang="en-MY" sz="2800" dirty="0" smtClean="0">
                <a:solidFill>
                  <a:srgbClr val="FF0000"/>
                </a:solidFill>
              </a:rPr>
              <a:t>two occasions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MY" sz="2800" dirty="0" smtClean="0">
                <a:solidFill>
                  <a:srgbClr val="FF0000"/>
                </a:solidFill>
              </a:rPr>
              <a:t> conditions .</a:t>
            </a:r>
          </a:p>
          <a:p>
            <a:endParaRPr lang="en-MY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Whether </a:t>
            </a:r>
            <a:r>
              <a:rPr lang="en-MY" sz="2800" dirty="0" smtClean="0">
                <a:solidFill>
                  <a:schemeClr val="accent1">
                    <a:lumMod val="50000"/>
                  </a:schemeClr>
                </a:solidFill>
              </a:rPr>
              <a:t>changing of the condition </a:t>
            </a:r>
            <a:r>
              <a:rPr lang="en-MY" sz="2800" dirty="0" smtClean="0">
                <a:solidFill>
                  <a:srgbClr val="FF0000"/>
                </a:solidFill>
              </a:rPr>
              <a:t>have an effect on the variable value </a:t>
            </a:r>
            <a:r>
              <a:rPr lang="en-MY" sz="2800" dirty="0" smtClean="0"/>
              <a:t>that we are interest about .</a:t>
            </a:r>
          </a:p>
          <a:p>
            <a:endParaRPr lang="en-MY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We are measuring and testing the significance difference between </a:t>
            </a:r>
            <a:r>
              <a:rPr lang="en-MY" sz="2800" dirty="0" smtClean="0">
                <a:solidFill>
                  <a:srgbClr val="FF0000"/>
                </a:solidFill>
              </a:rPr>
              <a:t>two means </a:t>
            </a:r>
            <a:r>
              <a:rPr lang="en-MY" sz="2800" dirty="0" smtClean="0"/>
              <a:t>of</a:t>
            </a:r>
            <a:r>
              <a:rPr lang="en-MY" sz="2800" dirty="0" smtClean="0">
                <a:solidFill>
                  <a:srgbClr val="FF0000"/>
                </a:solidFill>
              </a:rPr>
              <a:t> two </a:t>
            </a:r>
            <a:r>
              <a:rPr lang="en-MY" sz="2800" dirty="0" smtClean="0"/>
              <a:t>different</a:t>
            </a:r>
            <a:r>
              <a:rPr lang="en-MY" sz="2800" dirty="0" smtClean="0">
                <a:solidFill>
                  <a:srgbClr val="FF0000"/>
                </a:solidFill>
              </a:rPr>
              <a:t> occasions </a:t>
            </a:r>
            <a:r>
              <a:rPr lang="en-MY" sz="2800" dirty="0" smtClean="0"/>
              <a:t>.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          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</a:rPr>
              <a:t>      We use what we call it Paired  t  test </a:t>
            </a:r>
            <a:r>
              <a:rPr lang="en-MY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 We have </a:t>
            </a:r>
            <a:r>
              <a:rPr lang="en-MY" sz="2800" b="1" dirty="0" smtClean="0">
                <a:solidFill>
                  <a:srgbClr val="002060"/>
                </a:solidFill>
              </a:rPr>
              <a:t>one sample </a:t>
            </a:r>
            <a:r>
              <a:rPr lang="en-MY" sz="2800" b="1" dirty="0" smtClean="0">
                <a:solidFill>
                  <a:srgbClr val="FF0000"/>
                </a:solidFill>
              </a:rPr>
              <a:t>(N</a:t>
            </a:r>
            <a:r>
              <a:rPr lang="en-MY" sz="2800" dirty="0" smtClean="0"/>
              <a:t>) under 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two different </a:t>
            </a:r>
            <a:r>
              <a:rPr lang="en-MY" sz="2800" dirty="0" smtClean="0"/>
              <a:t>conditions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MY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>
                <a:solidFill>
                  <a:srgbClr val="FF0000"/>
                </a:solidFill>
              </a:rPr>
              <a:t>Measuring</a:t>
            </a:r>
            <a:r>
              <a:rPr lang="en-MY" sz="2800" dirty="0" smtClean="0"/>
              <a:t> the difference between </a:t>
            </a:r>
            <a:r>
              <a:rPr lang="en-MY" sz="2800" dirty="0" smtClean="0">
                <a:solidFill>
                  <a:srgbClr val="FF0000"/>
                </a:solidFill>
              </a:rPr>
              <a:t>two values  </a:t>
            </a:r>
            <a:r>
              <a:rPr lang="en-MY" sz="2800" dirty="0" smtClean="0"/>
              <a:t>of each individuals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98779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864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Minion-Regular</vt:lpstr>
      <vt:lpstr>SymbolNew-Medium</vt:lpstr>
      <vt:lpstr>Times New Roman</vt:lpstr>
      <vt:lpstr>Wingdings</vt:lpstr>
      <vt:lpstr>Office Theme</vt:lpstr>
      <vt:lpstr>Equation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2023-08-08T12:09:26Z</dcterms:created>
  <dcterms:modified xsi:type="dcterms:W3CDTF">2023-08-08T18:22:25Z</dcterms:modified>
</cp:coreProperties>
</file>