
<file path=[Content_Types].xml><?xml version="1.0" encoding="utf-8"?>
<Types xmlns="http://schemas.openxmlformats.org/package/2006/content-types">
  <Default ContentType="image/jp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y="6858000" cx="9144000"/>
  <p:notesSz cx="9144000" cy="6858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7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9" Type="http://schemas.openxmlformats.org/officeDocument/2006/relationships/slide" Target="slides/slide4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60" Type="http://schemas.openxmlformats.org/officeDocument/2006/relationships/slide" Target="slides/slide57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9" Type="http://schemas.openxmlformats.org/officeDocument/2006/relationships/slide" Target="slides/slide26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11" Type="http://schemas.openxmlformats.org/officeDocument/2006/relationships/slide" Target="slides/slide8.xml"/><Relationship Id="rId55" Type="http://schemas.openxmlformats.org/officeDocument/2006/relationships/slide" Target="slides/slide52.xml"/><Relationship Id="rId10" Type="http://schemas.openxmlformats.org/officeDocument/2006/relationships/slide" Target="slides/slide7.xml"/><Relationship Id="rId54" Type="http://schemas.openxmlformats.org/officeDocument/2006/relationships/slide" Target="slides/slide51.xml"/><Relationship Id="rId13" Type="http://schemas.openxmlformats.org/officeDocument/2006/relationships/slide" Target="slides/slide10.xml"/><Relationship Id="rId57" Type="http://schemas.openxmlformats.org/officeDocument/2006/relationships/slide" Target="slides/slide54.xml"/><Relationship Id="rId12" Type="http://schemas.openxmlformats.org/officeDocument/2006/relationships/slide" Target="slides/slide9.xml"/><Relationship Id="rId56" Type="http://schemas.openxmlformats.org/officeDocument/2006/relationships/slide" Target="slides/slide53.xml"/><Relationship Id="rId15" Type="http://schemas.openxmlformats.org/officeDocument/2006/relationships/slide" Target="slides/slide12.xml"/><Relationship Id="rId59" Type="http://schemas.openxmlformats.org/officeDocument/2006/relationships/slide" Target="slides/slide56.xml"/><Relationship Id="rId14" Type="http://schemas.openxmlformats.org/officeDocument/2006/relationships/slide" Target="slides/slide11.xml"/><Relationship Id="rId58" Type="http://schemas.openxmlformats.org/officeDocument/2006/relationships/slide" Target="slides/slide5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8823" y="994484"/>
            <a:ext cx="7626353" cy="225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D1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8823" y="3461251"/>
            <a:ext cx="7626353" cy="871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1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828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1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9143981" y="365759"/>
                </a:moveTo>
                <a:lnTo>
                  <a:pt x="0" y="365759"/>
                </a:lnTo>
                <a:lnTo>
                  <a:pt x="0" y="0"/>
                </a:lnTo>
                <a:lnTo>
                  <a:pt x="9143981" y="0"/>
                </a:lnTo>
                <a:lnTo>
                  <a:pt x="9143981" y="365759"/>
                </a:lnTo>
                <a:close/>
              </a:path>
            </a:pathLst>
          </a:custGeom>
          <a:solidFill>
            <a:srgbClr val="93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85798" y="3398518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584" y="1574"/>
                </a:lnTo>
              </a:path>
            </a:pathLst>
          </a:custGeom>
          <a:ln w="19049">
            <a:solidFill>
              <a:srgbClr val="D1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D1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9143981" y="365759"/>
                </a:moveTo>
                <a:lnTo>
                  <a:pt x="0" y="365759"/>
                </a:lnTo>
                <a:lnTo>
                  <a:pt x="0" y="0"/>
                </a:lnTo>
                <a:lnTo>
                  <a:pt x="9143981" y="0"/>
                </a:lnTo>
                <a:lnTo>
                  <a:pt x="9143981" y="365759"/>
                </a:lnTo>
                <a:close/>
              </a:path>
            </a:pathLst>
          </a:custGeom>
          <a:solidFill>
            <a:srgbClr val="93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23" y="386079"/>
            <a:ext cx="717930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1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497" y="1584143"/>
            <a:ext cx="8047004" cy="4229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828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13-Sep-20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fp.org/" TargetMode="External"/><Relationship Id="rId2" Type="http://schemas.openxmlformats.org/officeDocument/2006/relationships/hyperlink" Target="https://www.diabetes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3352800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584" y="1574"/>
                </a:lnTo>
              </a:path>
            </a:pathLst>
          </a:custGeom>
          <a:ln w="19049">
            <a:solidFill>
              <a:srgbClr val="D1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0"/>
              </a:spcBef>
            </a:pPr>
            <a:r>
              <a:rPr dirty="0"/>
              <a:t>DIABETES </a:t>
            </a:r>
            <a:r>
              <a:rPr spc="5" dirty="0"/>
              <a:t>MELLITUS  </a:t>
            </a:r>
            <a:r>
              <a:rPr spc="-5" dirty="0"/>
              <a:t>SCREENING</a:t>
            </a:r>
            <a:r>
              <a:rPr spc="-85" dirty="0"/>
              <a:t> </a:t>
            </a:r>
            <a:r>
              <a:rPr dirty="0"/>
              <a:t>,DIAGNOSIS  AND</a:t>
            </a:r>
            <a:r>
              <a:rPr spc="-25" dirty="0"/>
              <a:t> </a:t>
            </a:r>
            <a:r>
              <a:rPr spc="5" dirty="0"/>
              <a:t>MANAGEMENT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0" y="3810000"/>
            <a:ext cx="4651373" cy="882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400" spc="-5" dirty="0">
                <a:solidFill>
                  <a:srgbClr val="54546E"/>
                </a:solidFill>
                <a:latin typeface="Arial"/>
                <a:cs typeface="Arial"/>
              </a:rPr>
              <a:t>By </a:t>
            </a:r>
            <a:r>
              <a:rPr sz="2400" spc="-5" dirty="0" err="1">
                <a:solidFill>
                  <a:srgbClr val="54546E"/>
                </a:solidFill>
                <a:latin typeface="Arial"/>
                <a:cs typeface="Arial"/>
              </a:rPr>
              <a:t>Dr</a:t>
            </a:r>
            <a:r>
              <a:rPr sz="2400" spc="-5" dirty="0">
                <a:solidFill>
                  <a:srgbClr val="54546E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4546E"/>
                </a:solidFill>
                <a:latin typeface="Arial"/>
                <a:cs typeface="Arial"/>
              </a:rPr>
              <a:t>Wafaa </a:t>
            </a:r>
            <a:r>
              <a:rPr lang="en-US" sz="2400" dirty="0" err="1">
                <a:solidFill>
                  <a:srgbClr val="54546E"/>
                </a:solidFill>
                <a:latin typeface="Arial"/>
                <a:cs typeface="Arial"/>
              </a:rPr>
              <a:t>S</a:t>
            </a:r>
            <a:r>
              <a:rPr lang="en-US" sz="2400" dirty="0" err="1" smtClean="0">
                <a:solidFill>
                  <a:srgbClr val="54546E"/>
                </a:solidFill>
                <a:latin typeface="Arial"/>
                <a:cs typeface="Arial"/>
              </a:rPr>
              <a:t>walmeh</a:t>
            </a:r>
            <a:endParaRPr lang="en-US" sz="2400" dirty="0" smtClean="0">
              <a:solidFill>
                <a:srgbClr val="54546E"/>
              </a:solidFill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2400" spc="-5" dirty="0" smtClean="0">
                <a:solidFill>
                  <a:srgbClr val="54546E"/>
                </a:solidFill>
                <a:latin typeface="Arial"/>
                <a:cs typeface="Arial"/>
              </a:rPr>
              <a:t>Family</a:t>
            </a:r>
            <a:r>
              <a:rPr lang="en-US" sz="2400" spc="-5" dirty="0" smtClean="0">
                <a:solidFill>
                  <a:srgbClr val="54546E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54546E"/>
                </a:solidFill>
                <a:latin typeface="Arial"/>
                <a:cs typeface="Arial"/>
              </a:rPr>
              <a:t>Medicine</a:t>
            </a:r>
            <a:r>
              <a:rPr lang="en-US" sz="2400" dirty="0" smtClean="0">
                <a:solidFill>
                  <a:srgbClr val="54546E"/>
                </a:solidFill>
                <a:latin typeface="Arial"/>
                <a:cs typeface="Arial"/>
              </a:rPr>
              <a:t> </a:t>
            </a:r>
            <a:r>
              <a:rPr lang="en-US" sz="2400" spc="-5" dirty="0" smtClean="0">
                <a:solidFill>
                  <a:srgbClr val="54546E"/>
                </a:solidFill>
                <a:latin typeface="Arial"/>
                <a:cs typeface="Arial"/>
              </a:rPr>
              <a:t>Specialist 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787462"/>
            <a:ext cx="7607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(Gestational diabetes </a:t>
            </a:r>
            <a:r>
              <a:rPr sz="2800" dirty="0"/>
              <a:t>screening(GDM</a:t>
            </a:r>
            <a:r>
              <a:rPr sz="2800" spc="-95" dirty="0"/>
              <a:t> </a:t>
            </a:r>
            <a:r>
              <a:rPr sz="2800" dirty="0"/>
              <a:t>screening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30223" y="1584143"/>
            <a:ext cx="7964170" cy="446699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4945" marR="31750" indent="-144145">
              <a:lnSpc>
                <a:spcPts val="2620"/>
              </a:lnSpc>
              <a:spcBef>
                <a:spcPts val="400"/>
              </a:spcBef>
              <a:buClr>
                <a:srgbClr val="93A199"/>
              </a:buClr>
              <a:buSzPct val="83333"/>
              <a:buChar char="•"/>
              <a:tabLst>
                <a:tab pos="195580" algn="l"/>
              </a:tabLst>
            </a:pP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Women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risk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preexisting diabetes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tested at  the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first antenatal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visit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using the American Diabetes  Association diagnostic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criteria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Nonpregnant</a:t>
            </a: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adults.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3A199"/>
              </a:buClr>
              <a:buFont typeface="Arial"/>
              <a:buChar char="•"/>
            </a:pPr>
            <a:endParaRPr sz="2850" dirty="0">
              <a:latin typeface="Arial"/>
              <a:cs typeface="Arial"/>
            </a:endParaRPr>
          </a:p>
          <a:p>
            <a:pPr marL="180975" marR="5080" indent="-130175">
              <a:lnSpc>
                <a:spcPct val="99000"/>
              </a:lnSpc>
              <a:buClr>
                <a:srgbClr val="93A199"/>
              </a:buClr>
              <a:buSzPct val="83333"/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USPSTF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recommends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that asymptomatic pregnant  women be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screened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GDM 24-28 weeks of gestation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(B recommendation),With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nonfasting Glucola 50g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1</a:t>
            </a:r>
            <a:r>
              <a:rPr sz="2400" spc="-10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–hour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595"/>
              </a:lnSpc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glucose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test.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Arial"/>
              <a:cs typeface="Arial"/>
            </a:endParaRPr>
          </a:p>
          <a:p>
            <a:pPr marL="194945" marR="304165" indent="-144145">
              <a:lnSpc>
                <a:spcPts val="2590"/>
              </a:lnSpc>
              <a:buClr>
                <a:srgbClr val="93A199"/>
              </a:buClr>
              <a:buSzPct val="83333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cutoff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(1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–hour 50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glucose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load test) is either 130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140mg/dl.</a:t>
            </a:r>
            <a:endParaRPr sz="2400" dirty="0">
              <a:latin typeface="Arial"/>
              <a:cs typeface="Arial"/>
            </a:endParaRPr>
          </a:p>
          <a:p>
            <a:pPr marL="175895">
              <a:lnSpc>
                <a:spcPct val="100000"/>
              </a:lnSpc>
              <a:spcBef>
                <a:spcPts val="195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test is abnormal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140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mg/dl.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884" y="1613404"/>
            <a:ext cx="8035290" cy="40487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06705" marR="514984" indent="-14414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0734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Next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step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is to perform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diagnostic test with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 3-hour 100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oral glucose tolerance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test.</a:t>
            </a:r>
            <a:endParaRPr sz="2400">
              <a:latin typeface="Arial"/>
              <a:cs typeface="Arial"/>
            </a:endParaRPr>
          </a:p>
          <a:p>
            <a:pPr marL="306705" marR="335280" indent="-144145">
              <a:lnSpc>
                <a:spcPct val="100499"/>
              </a:lnSpc>
              <a:spcBef>
                <a:spcPts val="345"/>
              </a:spcBef>
              <a:buClr>
                <a:srgbClr val="93A199"/>
              </a:buClr>
              <a:buSzPct val="83333"/>
              <a:buChar char="•"/>
              <a:tabLst>
                <a:tab pos="30734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recommended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upper limit of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normal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serun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glucose  levels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:95</a:t>
            </a:r>
            <a:r>
              <a:rPr sz="2400" spc="-1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1-hour: 180</a:t>
            </a:r>
            <a:r>
              <a:rPr sz="2400" spc="-1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2-hours:</a:t>
            </a:r>
            <a:r>
              <a:rPr sz="2400" spc="-1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155mg/dl.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3-hours: 140</a:t>
            </a:r>
            <a:r>
              <a:rPr sz="2400" spc="-1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306705" marR="5080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30734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patient has two 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more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glucose levels that are above  these,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is diagnosed with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GDM.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884" y="460882"/>
            <a:ext cx="8028305" cy="483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>
              <a:lnSpc>
                <a:spcPts val="2865"/>
              </a:lnSpc>
              <a:spcBef>
                <a:spcPts val="100"/>
              </a:spcBef>
            </a:pPr>
            <a:r>
              <a:rPr sz="2400" spc="-5" dirty="0">
                <a:solidFill>
                  <a:srgbClr val="D1523B"/>
                </a:solidFill>
                <a:latin typeface="Arial"/>
                <a:cs typeface="Arial"/>
              </a:rPr>
              <a:t>Regular </a:t>
            </a:r>
            <a:r>
              <a:rPr sz="2400" dirty="0">
                <a:solidFill>
                  <a:srgbClr val="D1523B"/>
                </a:solidFill>
                <a:latin typeface="Arial"/>
                <a:cs typeface="Arial"/>
              </a:rPr>
              <a:t>screening </a:t>
            </a:r>
            <a:r>
              <a:rPr sz="2400" spc="-5" dirty="0">
                <a:solidFill>
                  <a:srgbClr val="D1523B"/>
                </a:solidFill>
                <a:latin typeface="Arial"/>
                <a:cs typeface="Arial"/>
              </a:rPr>
              <a:t>and laboratory </a:t>
            </a:r>
            <a:r>
              <a:rPr sz="2400" dirty="0">
                <a:solidFill>
                  <a:srgbClr val="D1523B"/>
                </a:solidFill>
                <a:latin typeface="Arial"/>
                <a:cs typeface="Arial"/>
              </a:rPr>
              <a:t>measurements</a:t>
            </a:r>
            <a:r>
              <a:rPr sz="2400" spc="-90" dirty="0">
                <a:solidFill>
                  <a:srgbClr val="D1523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1523B"/>
                </a:solidFill>
                <a:latin typeface="Arial"/>
                <a:cs typeface="Arial"/>
              </a:rPr>
              <a:t>including</a:t>
            </a:r>
            <a:endParaRPr sz="2400">
              <a:latin typeface="Arial"/>
              <a:cs typeface="Arial"/>
            </a:endParaRPr>
          </a:p>
          <a:p>
            <a:pPr marL="123825">
              <a:lnSpc>
                <a:spcPts val="2865"/>
              </a:lnSpc>
            </a:pPr>
            <a:r>
              <a:rPr sz="2400" spc="-5" dirty="0">
                <a:solidFill>
                  <a:srgbClr val="D1523B"/>
                </a:solidFill>
                <a:latin typeface="Arial"/>
                <a:cs typeface="Arial"/>
              </a:rPr>
              <a:t>:the</a:t>
            </a:r>
            <a:r>
              <a:rPr sz="2400" spc="-100" dirty="0">
                <a:solidFill>
                  <a:srgbClr val="D1523B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1523B"/>
                </a:solidFill>
                <a:latin typeface="Arial"/>
                <a:cs typeface="Arial"/>
              </a:rPr>
              <a:t>following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Arial"/>
              <a:cs typeface="Arial"/>
            </a:endParaRPr>
          </a:p>
          <a:p>
            <a:pPr marL="306705" marR="165100" indent="-294640">
              <a:lnSpc>
                <a:spcPts val="2850"/>
              </a:lnSpc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A1c level every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3 months (every 6 months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 usually</a:t>
            </a:r>
            <a:r>
              <a:rPr sz="2400" spc="-2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well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controlled)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Verbal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written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screen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depression</a:t>
            </a:r>
            <a:r>
              <a:rPr sz="2400" spc="-14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Yearly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dilated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retinal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exam 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screen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</a:t>
            </a:r>
            <a:r>
              <a:rPr sz="2400" spc="-1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retinopathy.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Yearly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microalbumin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screen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</a:t>
            </a:r>
            <a:r>
              <a:rPr sz="2400" spc="-1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nephropathy.</a:t>
            </a:r>
            <a:endParaRPr sz="2400">
              <a:latin typeface="Arial"/>
              <a:cs typeface="Arial"/>
            </a:endParaRPr>
          </a:p>
          <a:p>
            <a:pPr marL="306705" marR="264795" indent="-294640">
              <a:lnSpc>
                <a:spcPct val="100499"/>
              </a:lnSpc>
              <a:spcBef>
                <a:spcPts val="480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Yearly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foot exam including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monofilament, 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vibratory,</a:t>
            </a:r>
            <a:r>
              <a:rPr sz="2400" spc="-1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 evaluation of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pulses.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Yearly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lipid</a:t>
            </a:r>
            <a:r>
              <a:rPr sz="2400" spc="-114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profile.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 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Yearly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electrolytes, BUN,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creatinine,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</a:t>
            </a:r>
            <a:r>
              <a:rPr sz="2400" spc="-1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urinalysis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18" y="1555568"/>
            <a:ext cx="7846059" cy="313239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70534" indent="-304800">
              <a:lnSpc>
                <a:spcPct val="100000"/>
              </a:lnSpc>
              <a:spcBef>
                <a:spcPts val="325"/>
              </a:spcBef>
              <a:buClr>
                <a:srgbClr val="93A199"/>
              </a:buClr>
              <a:buSzPct val="83333"/>
              <a:buChar char="•"/>
              <a:tabLst>
                <a:tab pos="470534" algn="l"/>
                <a:tab pos="47117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Immunizations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updated:</a:t>
            </a:r>
            <a:endParaRPr sz="2400" dirty="0">
              <a:latin typeface="Arial"/>
              <a:cs typeface="Arial"/>
            </a:endParaRPr>
          </a:p>
          <a:p>
            <a:pPr marL="641985" indent="-514984">
              <a:lnSpc>
                <a:spcPct val="100000"/>
              </a:lnSpc>
              <a:spcBef>
                <a:spcPts val="225"/>
              </a:spcBef>
              <a:buClr>
                <a:srgbClr val="93A199"/>
              </a:buClr>
              <a:buSzPct val="83333"/>
              <a:buAutoNum type="romanLcPeriod"/>
              <a:tabLst>
                <a:tab pos="641985" algn="l"/>
                <a:tab pos="64262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Influenza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yearly.</a:t>
            </a:r>
            <a:endParaRPr sz="2400" dirty="0">
              <a:latin typeface="Arial"/>
              <a:cs typeface="Arial"/>
            </a:endParaRPr>
          </a:p>
          <a:p>
            <a:pPr marL="641985" marR="5080" indent="-572135">
              <a:lnSpc>
                <a:spcPts val="2590"/>
              </a:lnSpc>
              <a:spcBef>
                <a:spcPts val="520"/>
              </a:spcBef>
              <a:buClr>
                <a:srgbClr val="93A199"/>
              </a:buClr>
              <a:buSzPct val="83333"/>
              <a:buAutoNum type="romanLcPeriod"/>
              <a:tabLst>
                <a:tab pos="641985" algn="l"/>
                <a:tab pos="64262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Pneumococcus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(Pneumovax)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once 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repeat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at</a:t>
            </a:r>
            <a:r>
              <a:rPr sz="2400" spc="-1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age  65.</a:t>
            </a:r>
            <a:endParaRPr sz="2400" dirty="0">
              <a:latin typeface="Arial"/>
              <a:cs typeface="Arial"/>
            </a:endParaRPr>
          </a:p>
          <a:p>
            <a:pPr marL="641985" indent="-62992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AutoNum type="romanLcPeriod"/>
              <a:tabLst>
                <a:tab pos="641985" algn="l"/>
                <a:tab pos="64262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Tdap.</a:t>
            </a:r>
            <a:endParaRPr sz="2400" dirty="0">
              <a:latin typeface="Arial"/>
              <a:cs typeface="Arial"/>
            </a:endParaRPr>
          </a:p>
          <a:p>
            <a:pPr marL="641985" indent="-625475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AutoNum type="romanLcPeriod"/>
              <a:tabLst>
                <a:tab pos="641985" algn="l"/>
                <a:tab pos="64262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Hepatitis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B (most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evidence for those aged</a:t>
            </a:r>
            <a:r>
              <a:rPr sz="2400" spc="-6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&lt;60).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3A199"/>
              </a:buClr>
              <a:buFont typeface="Arial"/>
              <a:buAutoNum type="romanLcPeriod"/>
            </a:pPr>
            <a:endParaRPr sz="3050" dirty="0">
              <a:latin typeface="Arial"/>
              <a:cs typeface="Arial"/>
            </a:endParaRPr>
          </a:p>
          <a:p>
            <a:pPr marL="470534" marR="153035" lvl="1" indent="-304165">
              <a:lnSpc>
                <a:spcPct val="90900"/>
              </a:lnSpc>
              <a:spcBef>
                <a:spcPts val="5"/>
              </a:spcBef>
              <a:buClr>
                <a:srgbClr val="93A199"/>
              </a:buClr>
              <a:buSzPct val="83333"/>
              <a:buChar char="•"/>
              <a:tabLst>
                <a:tab pos="470534" algn="l"/>
                <a:tab pos="471170" algn="l"/>
                <a:tab pos="2739390" algn="l"/>
              </a:tabLst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3040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:A.</a:t>
            </a:r>
            <a:r>
              <a:rPr spc="-10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8090" y="1613404"/>
            <a:ext cx="7912734" cy="446019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7500" marR="5080" indent="-30416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17500" algn="l"/>
                <a:tab pos="318135" algn="l"/>
                <a:tab pos="183642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Education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include lifestyle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changes, smoking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cessation,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home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monitoring, management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of blood pressure and  lipids,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medication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effects,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skin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 foot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care.</a:t>
            </a:r>
            <a:endParaRPr sz="2400" dirty="0">
              <a:latin typeface="Arial"/>
              <a:cs typeface="Arial"/>
            </a:endParaRPr>
          </a:p>
          <a:p>
            <a:pPr marL="317500" marR="311150" indent="-304165">
              <a:lnSpc>
                <a:spcPct val="100499"/>
              </a:lnSpc>
              <a:spcBef>
                <a:spcPts val="345"/>
              </a:spcBef>
              <a:buClr>
                <a:srgbClr val="93A199"/>
              </a:buClr>
              <a:buSzPct val="83333"/>
              <a:buChar char="•"/>
              <a:tabLst>
                <a:tab pos="317500" algn="l"/>
                <a:tab pos="3181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This education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may require multiple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formats, including  the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following:</a:t>
            </a:r>
            <a:endParaRPr sz="2400" dirty="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401955" algn="l"/>
                <a:tab pos="402590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Multidisciplinary clinician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education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317500" algn="l"/>
                <a:tab pos="3181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Group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visits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317500" algn="l"/>
                <a:tab pos="3181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Reading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materials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317500" algn="l"/>
                <a:tab pos="3181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Internet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sites.</a:t>
            </a:r>
            <a:endParaRPr sz="2400" dirty="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317500" algn="l"/>
                <a:tab pos="3181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Self-tests.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2534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B.</a:t>
            </a:r>
            <a:r>
              <a:rPr spc="-105" dirty="0"/>
              <a:t> </a:t>
            </a:r>
            <a:r>
              <a:rPr spc="-5" dirty="0"/>
              <a:t>Nutrition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102" y="1613404"/>
            <a:ext cx="7913370" cy="46393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6230" marR="155575" indent="-30416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Individualization of nutrition therapy is necessary to  achieve glucose and lipid goals, health, and</a:t>
            </a:r>
            <a:r>
              <a:rPr sz="2400" spc="-7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well-being.</a:t>
            </a:r>
            <a:endParaRPr sz="2400" dirty="0">
              <a:latin typeface="Arial"/>
              <a:cs typeface="Arial"/>
            </a:endParaRPr>
          </a:p>
          <a:p>
            <a:pPr marL="316230" marR="5080" indent="-304165">
              <a:lnSpc>
                <a:spcPct val="99700"/>
              </a:lnSpc>
              <a:spcBef>
                <a:spcPts val="365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dirty="0" smtClean="0">
                <a:solidFill>
                  <a:srgbClr val="282834"/>
                </a:solidFill>
                <a:latin typeface="Arial"/>
                <a:cs typeface="Arial"/>
              </a:rPr>
              <a:t>style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diet is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recommended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with limited  alcohol, decreased fat and overall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calorie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intake, leading  to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 modest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weight loss of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10–15%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16230" marR="467359" indent="-304165">
              <a:lnSpc>
                <a:spcPct val="100499"/>
              </a:lnSpc>
              <a:spcBef>
                <a:spcPts val="43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combined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 abstinence from tobacco, it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can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lower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mortality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50%.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16230" marR="247015" indent="-30416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Individuals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receiving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fixed daily doses of insulin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try 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maintain a consistent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daily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caloric</a:t>
            </a:r>
            <a:r>
              <a:rPr sz="2400" spc="-6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intake.</a:t>
            </a:r>
            <a:endParaRPr sz="2400" dirty="0">
              <a:latin typeface="Arial"/>
              <a:cs typeface="Arial"/>
            </a:endParaRPr>
          </a:p>
          <a:p>
            <a:pPr marL="316230" marR="434340" indent="-304165" algn="just">
              <a:lnSpc>
                <a:spcPct val="99700"/>
              </a:lnSpc>
              <a:spcBef>
                <a:spcPts val="455"/>
              </a:spcBef>
              <a:buClr>
                <a:srgbClr val="93A199"/>
              </a:buClr>
              <a:buSzPct val="83333"/>
              <a:buChar char="•"/>
              <a:tabLst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Those on intensive insulin therapy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adjust their  insulin according to 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carbohydrate content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their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445260"/>
            <a:ext cx="2486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:C.</a:t>
            </a:r>
            <a:r>
              <a:rPr sz="3600" spc="-90" dirty="0"/>
              <a:t> </a:t>
            </a:r>
            <a:r>
              <a:rPr sz="3600" spc="-5" dirty="0"/>
              <a:t>Exercise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1384" y="1560186"/>
            <a:ext cx="8113395" cy="45448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4320" indent="-262255">
              <a:lnSpc>
                <a:spcPts val="2590"/>
              </a:lnSpc>
              <a:spcBef>
                <a:spcPts val="120"/>
              </a:spcBef>
              <a:buClr>
                <a:srgbClr val="93A199"/>
              </a:buClr>
              <a:buSzPct val="84090"/>
              <a:buFont typeface="Noto Sans Symbols"/>
              <a:buChar char="❑"/>
              <a:tabLst>
                <a:tab pos="27495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Exercise:</a:t>
            </a:r>
            <a:endParaRPr sz="2200" dirty="0">
              <a:latin typeface="Arial"/>
              <a:cs typeface="Arial"/>
            </a:endParaRPr>
          </a:p>
          <a:p>
            <a:pPr marL="352425" lvl="1" indent="-226695">
              <a:lnSpc>
                <a:spcPts val="2545"/>
              </a:lnSpc>
              <a:buClr>
                <a:srgbClr val="93A199"/>
              </a:buClr>
              <a:buSzPct val="84090"/>
              <a:buFont typeface="Noto Sans Symbols"/>
              <a:buChar char="▪"/>
              <a:tabLst>
                <a:tab pos="352425" algn="l"/>
                <a:tab pos="35306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increases strength and</a:t>
            </a:r>
            <a:r>
              <a:rPr sz="22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endurance.</a:t>
            </a:r>
            <a:endParaRPr sz="2200" dirty="0">
              <a:latin typeface="Arial"/>
              <a:cs typeface="Arial"/>
            </a:endParaRPr>
          </a:p>
          <a:p>
            <a:pPr marL="274320" lvl="1" indent="-148590">
              <a:lnSpc>
                <a:spcPts val="2550"/>
              </a:lnSpc>
              <a:buClr>
                <a:srgbClr val="93A199"/>
              </a:buClr>
              <a:buSzPct val="84090"/>
              <a:buFont typeface="Noto Sans Symbols"/>
              <a:buChar char="▪"/>
              <a:tabLst>
                <a:tab pos="274955" algn="l"/>
              </a:tabLst>
            </a:pP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increase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HDL</a:t>
            </a:r>
            <a:r>
              <a:rPr sz="2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cholesterol.</a:t>
            </a:r>
            <a:endParaRPr sz="2200" dirty="0">
              <a:latin typeface="Arial"/>
              <a:cs typeface="Arial"/>
            </a:endParaRPr>
          </a:p>
          <a:p>
            <a:pPr marL="274320" lvl="1" indent="-148590">
              <a:lnSpc>
                <a:spcPts val="2550"/>
              </a:lnSpc>
              <a:buClr>
                <a:srgbClr val="93A199"/>
              </a:buClr>
              <a:buSzPct val="84090"/>
              <a:buFont typeface="Noto Sans Symbols"/>
              <a:buChar char="▪"/>
              <a:tabLst>
                <a:tab pos="274955" algn="l"/>
                <a:tab pos="1508125" algn="l"/>
              </a:tabLst>
            </a:pPr>
            <a:r>
              <a:rPr sz="2200" spc="5" dirty="0">
                <a:solidFill>
                  <a:schemeClr val="tx2"/>
                </a:solidFill>
                <a:latin typeface="Arial"/>
                <a:cs typeface="Arial"/>
              </a:rPr>
              <a:t>Increase	</a:t>
            </a:r>
            <a:r>
              <a:rPr sz="2200" dirty="0">
                <a:solidFill>
                  <a:schemeClr val="tx2"/>
                </a:solidFill>
                <a:latin typeface="Arial"/>
                <a:cs typeface="Arial"/>
              </a:rPr>
              <a:t>insulin</a:t>
            </a:r>
            <a:r>
              <a:rPr sz="220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sensitivity.</a:t>
            </a:r>
            <a:endParaRPr sz="2200" dirty="0">
              <a:latin typeface="Arial"/>
              <a:cs typeface="Arial"/>
            </a:endParaRPr>
          </a:p>
          <a:p>
            <a:pPr marL="274320" lvl="1" indent="-148590">
              <a:lnSpc>
                <a:spcPts val="2550"/>
              </a:lnSpc>
              <a:buClr>
                <a:srgbClr val="93A199"/>
              </a:buClr>
              <a:buSzPct val="84090"/>
              <a:buFont typeface="Noto Sans Symbols"/>
              <a:buChar char="▪"/>
              <a:tabLst>
                <a:tab pos="274955" algn="l"/>
              </a:tabLst>
            </a:pP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reduces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stress.</a:t>
            </a:r>
            <a:endParaRPr sz="2200" dirty="0">
              <a:latin typeface="Arial"/>
              <a:cs typeface="Arial"/>
            </a:endParaRPr>
          </a:p>
          <a:p>
            <a:pPr marL="274320" marR="782955" lvl="1" indent="-147955">
              <a:lnSpc>
                <a:spcPct val="79800"/>
              </a:lnSpc>
              <a:spcBef>
                <a:spcPts val="484"/>
              </a:spcBef>
              <a:buClr>
                <a:srgbClr val="93A199"/>
              </a:buClr>
              <a:buSzPct val="84090"/>
              <a:buFont typeface="Noto Sans Symbols"/>
              <a:buChar char="▪"/>
              <a:tabLst>
                <a:tab pos="27495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improves circulation,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digestion,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sleep, energy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levels,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 self-esteem.</a:t>
            </a:r>
            <a:endParaRPr sz="2200" dirty="0">
              <a:latin typeface="Arial"/>
              <a:cs typeface="Arial"/>
            </a:endParaRPr>
          </a:p>
          <a:p>
            <a:pPr marL="274320" marR="281305" lvl="1" indent="-147955">
              <a:lnSpc>
                <a:spcPct val="79600"/>
              </a:lnSpc>
              <a:spcBef>
                <a:spcPts val="445"/>
              </a:spcBef>
              <a:buClr>
                <a:srgbClr val="93A199"/>
              </a:buClr>
              <a:buSzPct val="84090"/>
              <a:buFont typeface="Noto Sans Symbols"/>
              <a:buChar char="▪"/>
              <a:tabLst>
                <a:tab pos="352425" algn="l"/>
                <a:tab pos="353060" algn="l"/>
              </a:tabLst>
            </a:pPr>
            <a:r>
              <a:rPr dirty="0"/>
              <a:t>	</a:t>
            </a:r>
            <a:r>
              <a:rPr sz="2200" spc="5" dirty="0">
                <a:solidFill>
                  <a:schemeClr val="tx2"/>
                </a:solidFill>
                <a:latin typeface="Arial"/>
                <a:cs typeface="Arial"/>
              </a:rPr>
              <a:t>controls </a:t>
            </a:r>
            <a:r>
              <a:rPr sz="2200" dirty="0">
                <a:solidFill>
                  <a:schemeClr val="tx2"/>
                </a:solidFill>
                <a:latin typeface="Arial"/>
                <a:cs typeface="Arial"/>
              </a:rPr>
              <a:t>appetite </a:t>
            </a:r>
            <a:r>
              <a:rPr sz="2200" spc="5" dirty="0">
                <a:solidFill>
                  <a:schemeClr val="tx2"/>
                </a:solidFill>
                <a:latin typeface="Arial"/>
                <a:cs typeface="Arial"/>
              </a:rPr>
              <a:t>and </a:t>
            </a:r>
            <a:r>
              <a:rPr sz="2200" spc="10" dirty="0">
                <a:solidFill>
                  <a:schemeClr val="tx2"/>
                </a:solidFill>
                <a:latin typeface="Arial"/>
                <a:cs typeface="Arial"/>
              </a:rPr>
              <a:t>reduces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weight,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lowers heart rate,  blood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pressure, lipid levels,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blood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glucose, thereby  delaying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 onset of diabetes and reducing the risk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of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cardiovascular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disease.</a:t>
            </a:r>
            <a:endParaRPr sz="2200" dirty="0">
              <a:latin typeface="Arial"/>
              <a:cs typeface="Arial"/>
            </a:endParaRPr>
          </a:p>
          <a:p>
            <a:pPr marL="274320" marR="5080" indent="-262255">
              <a:lnSpc>
                <a:spcPct val="79600"/>
              </a:lnSpc>
              <a:spcBef>
                <a:spcPts val="440"/>
              </a:spcBef>
              <a:buClr>
                <a:srgbClr val="93A199"/>
              </a:buClr>
              <a:buSzPct val="84090"/>
              <a:buFont typeface="Noto Sans Symbols"/>
              <a:buChar char="❑"/>
              <a:tabLst>
                <a:tab pos="27495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Prescribe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regular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exercise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program adapted to complications 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for all patients including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moderate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aerobic or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physical activity 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20–60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minutes most 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days with resistance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tr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aining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twice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week.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4" y="321436"/>
            <a:ext cx="5887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D. Home </a:t>
            </a:r>
            <a:r>
              <a:rPr sz="3600" spc="-10" dirty="0"/>
              <a:t>Glucose</a:t>
            </a:r>
            <a:r>
              <a:rPr sz="3600" spc="-90" dirty="0"/>
              <a:t> </a:t>
            </a:r>
            <a:r>
              <a:rPr sz="3600" dirty="0"/>
              <a:t>Monitoring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69102" y="1613404"/>
            <a:ext cx="7761605" cy="22675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6230" marR="361315" indent="-30416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American Diabetes Association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(ADA)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has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recommended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that all patients with diabetes perform  home glucose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monitoring.</a:t>
            </a:r>
            <a:endParaRPr sz="2400">
              <a:latin typeface="Arial"/>
              <a:cs typeface="Arial"/>
            </a:endParaRPr>
          </a:p>
          <a:p>
            <a:pPr marL="316230" marR="5080" indent="-304165">
              <a:lnSpc>
                <a:spcPct val="99700"/>
              </a:lnSpc>
              <a:spcBef>
                <a:spcPts val="365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Patients who are using insulin,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sulfonylureas,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corticosteroids,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are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changing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therapy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</a:t>
            </a:r>
            <a:r>
              <a:rPr sz="2400" spc="-10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monitor  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frequently.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445260"/>
            <a:ext cx="5243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E. </a:t>
            </a:r>
            <a:r>
              <a:rPr sz="3600" spc="-10" dirty="0"/>
              <a:t>Pharmacologic</a:t>
            </a:r>
            <a:r>
              <a:rPr sz="3600" spc="-110" dirty="0"/>
              <a:t> </a:t>
            </a:r>
            <a:r>
              <a:rPr sz="3600" spc="-5" dirty="0"/>
              <a:t>therapy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69102" y="1613404"/>
            <a:ext cx="7996555" cy="42106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6230" marR="5080" indent="-30416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most cases,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therapy is begun with one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medication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 dosage is increased before adding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second,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but two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synergistic.</a:t>
            </a:r>
            <a:endParaRPr sz="2400">
              <a:latin typeface="Arial"/>
              <a:cs typeface="Arial"/>
            </a:endParaRPr>
          </a:p>
          <a:p>
            <a:pPr marL="316230" marR="382905" indent="-304165">
              <a:lnSpc>
                <a:spcPct val="100499"/>
              </a:lnSpc>
              <a:spcBef>
                <a:spcPts val="345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Efficacy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variable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between drugs and individuals, but  expected lowering of HbA1c is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0.5–2.0%.</a:t>
            </a:r>
            <a:endParaRPr sz="2400">
              <a:latin typeface="Arial"/>
              <a:cs typeface="Arial"/>
            </a:endParaRPr>
          </a:p>
          <a:p>
            <a:pPr marL="316230" marR="712470" indent="-30416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Choices 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medication 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made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</a:t>
            </a:r>
            <a:r>
              <a:rPr sz="2400" spc="-10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maximize 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efficacy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minimize side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effects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16230" indent="-304165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When patients with type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2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 present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316230" marR="452755">
              <a:lnSpc>
                <a:spcPts val="2850"/>
              </a:lnSpc>
              <a:spcBef>
                <a:spcPts val="135"/>
              </a:spcBef>
              <a:tabLst>
                <a:tab pos="1798320" algn="l"/>
              </a:tabLst>
            </a:pP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A1c</a:t>
            </a:r>
            <a:r>
              <a:rPr sz="2400" u="heavy" spc="-10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&gt;</a:t>
            </a:r>
            <a:r>
              <a:rPr sz="2400" u="heavy" spc="-10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9%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	,insulin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used initially 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combination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 an oral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medication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 lower glucose levels 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 manageable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level.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71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600" spc="-10" dirty="0"/>
              <a:t>Glycemic </a:t>
            </a:r>
            <a:r>
              <a:rPr sz="3600" spc="-5" dirty="0"/>
              <a:t>Recommendations for  Nonpregnant </a:t>
            </a:r>
            <a:r>
              <a:rPr sz="3600" spc="-10" dirty="0"/>
              <a:t>Adults With</a:t>
            </a:r>
            <a:r>
              <a:rPr sz="3600" spc="-290" dirty="0"/>
              <a:t> </a:t>
            </a:r>
            <a:r>
              <a:rPr sz="3600" spc="-5" dirty="0"/>
              <a:t>Diabetes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45059" y="1973448"/>
            <a:ext cx="7917815" cy="204088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65125" indent="-353060">
              <a:lnSpc>
                <a:spcPct val="100000"/>
              </a:lnSpc>
              <a:spcBef>
                <a:spcPts val="5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365125" algn="l"/>
                <a:tab pos="365760" algn="l"/>
                <a:tab pos="1469390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A1C	&lt;7.0%</a:t>
            </a:r>
            <a:r>
              <a:rPr sz="2400" spc="-15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marR="556260" indent="-26860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364490" algn="l"/>
                <a:tab pos="36576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Preprandial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capillary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plasma glucose 80–130</a:t>
            </a:r>
            <a:r>
              <a:rPr sz="2400" spc="-95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mg/dL  (4.4–7.2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mmol/L).</a:t>
            </a:r>
            <a:endParaRPr sz="2400">
              <a:latin typeface="Arial"/>
              <a:cs typeface="Arial"/>
            </a:endParaRPr>
          </a:p>
          <a:p>
            <a:pPr marL="280670" marR="5080" indent="-26860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364490" algn="l"/>
                <a:tab pos="36576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Peak postprandial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capillary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plasma glucose &lt;180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mg/dL  (10.0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mmol/L)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3238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Pathogenesis: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059" y="1556255"/>
            <a:ext cx="8098790" cy="44011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40690" indent="-42862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440690" algn="l"/>
                <a:tab pos="441325" algn="l"/>
              </a:tabLst>
            </a:pPr>
            <a:r>
              <a:rPr sz="2400" u="heavy" spc="-3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Type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1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diabetes</a:t>
            </a:r>
            <a:r>
              <a:rPr sz="2400" spc="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603885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is 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result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an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autoimmune destruction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</a:t>
            </a:r>
            <a:r>
              <a:rPr sz="2400" spc="-8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pancreatic</a:t>
            </a:r>
            <a:endParaRPr sz="2400" dirty="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solidFill>
                  <a:srgbClr val="282834"/>
                </a:solidFill>
                <a:latin typeface="Times New Roman"/>
                <a:cs typeface="Times New Roman"/>
              </a:rPr>
              <a:t>β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cells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 an inability of the body to produce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insulin.</a:t>
            </a:r>
            <a:endParaRPr sz="2400" dirty="0">
              <a:latin typeface="Arial"/>
              <a:cs typeface="Arial"/>
            </a:endParaRPr>
          </a:p>
          <a:p>
            <a:pPr marL="440690" indent="-428625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440690" algn="l"/>
                <a:tab pos="441325" algn="l"/>
              </a:tabLst>
            </a:pPr>
            <a:r>
              <a:rPr sz="2400" u="heavy" spc="-3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Type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2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diabetes</a:t>
            </a:r>
            <a:r>
              <a:rPr sz="2400" spc="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7790" marR="89535" indent="421640">
              <a:lnSpc>
                <a:spcPct val="99700"/>
              </a:lnSpc>
              <a:spcBef>
                <a:spcPts val="500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develops from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increasing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cellular resistance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; 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process  accelerated by obesity and 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inactivity,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is becoming  increasingly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common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 adolescents and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children.</a:t>
            </a:r>
            <a:endParaRPr sz="2400" dirty="0">
              <a:latin typeface="Arial"/>
              <a:cs typeface="Arial"/>
            </a:endParaRPr>
          </a:p>
          <a:p>
            <a:pPr marL="434975" marR="899794" indent="-422909">
              <a:lnSpc>
                <a:spcPts val="3370"/>
              </a:lnSpc>
              <a:spcBef>
                <a:spcPts val="15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440690" algn="l"/>
                <a:tab pos="441325" algn="l"/>
              </a:tabLst>
            </a:pP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Latent autoimmune diabetes of adulthood(LADA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):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small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percentage of patients will develop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</a:t>
            </a:r>
            <a:r>
              <a:rPr sz="2400" spc="-9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more</a:t>
            </a:r>
            <a:endParaRPr sz="2400" dirty="0">
              <a:latin typeface="Arial"/>
              <a:cs typeface="Arial"/>
            </a:endParaRPr>
          </a:p>
          <a:p>
            <a:pPr marL="97790">
              <a:lnSpc>
                <a:spcPts val="2690"/>
              </a:lnSpc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insidious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onset of autoimmune diabetes of adulthood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,that</a:t>
            </a:r>
            <a:endParaRPr sz="2400" dirty="0">
              <a:latin typeface="Arial"/>
              <a:cs typeface="Arial"/>
            </a:endParaRPr>
          </a:p>
          <a:p>
            <a:pPr marL="97790">
              <a:lnSpc>
                <a:spcPts val="2865"/>
              </a:lnSpc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may respond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short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period of time to oral</a:t>
            </a:r>
            <a:r>
              <a:rPr sz="2400" spc="-1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medications.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513967"/>
            <a:ext cx="7603490" cy="9988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12395">
              <a:lnSpc>
                <a:spcPts val="3820"/>
              </a:lnSpc>
              <a:spcBef>
                <a:spcPts val="240"/>
              </a:spcBef>
            </a:pPr>
            <a:r>
              <a:rPr sz="3200" spc="-10" dirty="0"/>
              <a:t>Glycemic </a:t>
            </a:r>
            <a:r>
              <a:rPr sz="3200" spc="-5" dirty="0"/>
              <a:t>Recommendations </a:t>
            </a:r>
            <a:r>
              <a:rPr sz="3200" spc="-10" dirty="0"/>
              <a:t>for </a:t>
            </a:r>
            <a:r>
              <a:rPr sz="3200" spc="-5" dirty="0"/>
              <a:t>pregnant  </a:t>
            </a:r>
            <a:r>
              <a:rPr sz="3200" spc="-10" dirty="0"/>
              <a:t>Adults With</a:t>
            </a:r>
            <a:r>
              <a:rPr sz="3200" spc="-15" dirty="0"/>
              <a:t> </a:t>
            </a:r>
            <a:r>
              <a:rPr sz="3200" spc="-5" dirty="0"/>
              <a:t>Diabetes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5059" y="1556255"/>
            <a:ext cx="7604759" cy="16675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A1c target is &lt;6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%.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glucose level &lt;90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marR="5080" indent="-26860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Peak postprandial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capillary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plasma glucose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&lt;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120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3355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:Biguanides.1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059" y="1555568"/>
            <a:ext cx="6878955" cy="47193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0670" indent="-144780">
              <a:lnSpc>
                <a:spcPct val="100000"/>
              </a:lnSpc>
              <a:spcBef>
                <a:spcPts val="32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Metformin (Glucophage)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500-2500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22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Metformin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XR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(Glucophage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XR) 500-2000</a:t>
            </a:r>
            <a:r>
              <a:rPr sz="2400" spc="-1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Taken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Daily or</a:t>
            </a:r>
            <a:r>
              <a:rPr sz="2400" spc="4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BID.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of action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Decrease gluconeogenesis in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liver.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Increase insulin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sensitivity.</a:t>
            </a:r>
            <a:endParaRPr sz="2400">
              <a:latin typeface="Arial"/>
              <a:cs typeface="Arial"/>
            </a:endParaRPr>
          </a:p>
          <a:p>
            <a:pPr marL="365125" indent="-35306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365125" algn="l"/>
                <a:tab pos="365760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Decreases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mortality.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No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hypoglycemia.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Lowers insulin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levels.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Possible weight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loss.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Improves lipids and endothelial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function.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7957820" cy="324866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15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precautions:</a:t>
            </a:r>
            <a:endParaRPr sz="2400">
              <a:latin typeface="Arial"/>
              <a:cs typeface="Arial"/>
            </a:endParaRPr>
          </a:p>
          <a:p>
            <a:pPr marL="280670" indent="-20955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Nausea and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diarrhea.</a:t>
            </a:r>
            <a:endParaRPr sz="2400">
              <a:latin typeface="Arial"/>
              <a:cs typeface="Arial"/>
            </a:endParaRPr>
          </a:p>
          <a:p>
            <a:pPr marL="280670" marR="425450" indent="-20891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Hold before and after IV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contrast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approximately 48  hours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marR="5080" indent="-20891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281305" algn="l"/>
                <a:tab pos="271653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Stop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 creatinine	&gt;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1.4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more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 women and</a:t>
            </a:r>
            <a:r>
              <a:rPr sz="2400" spc="-19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1.5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more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</a:t>
            </a:r>
            <a:r>
              <a:rPr sz="2400" spc="-114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men.</a:t>
            </a:r>
            <a:endParaRPr sz="2400">
              <a:latin typeface="Arial"/>
              <a:cs typeface="Arial"/>
            </a:endParaRPr>
          </a:p>
          <a:p>
            <a:pPr marL="280670" marR="274955" indent="-20891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Caution with CHF(congestive heart failure) and hepatic  dysfunction.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60" y="1560186"/>
            <a:ext cx="7913370" cy="386054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19405" marR="274320" indent="-307340">
              <a:lnSpc>
                <a:spcPct val="79500"/>
              </a:lnSpc>
              <a:spcBef>
                <a:spcPts val="66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Metformin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initial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choice in type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2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diabetes (especially  with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obesity),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should be continued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if possible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when 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insulin is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added.</a:t>
            </a:r>
            <a:endParaRPr sz="2200" dirty="0">
              <a:latin typeface="Arial"/>
              <a:cs typeface="Arial"/>
            </a:endParaRPr>
          </a:p>
          <a:p>
            <a:pPr marL="319405" marR="947419" indent="-307340">
              <a:lnSpc>
                <a:spcPct val="79800"/>
              </a:lnSpc>
              <a:spcBef>
                <a:spcPts val="434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It is 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used in metabolic 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syndrome 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to delay the onset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of  diabetes.</a:t>
            </a:r>
          </a:p>
          <a:p>
            <a:pPr marL="319405" marR="132080" indent="-307340">
              <a:lnSpc>
                <a:spcPct val="79700"/>
              </a:lnSpc>
              <a:spcBef>
                <a:spcPts val="44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Metformin </a:t>
            </a:r>
            <a:r>
              <a:rPr sz="2200" spc="5" dirty="0">
                <a:solidFill>
                  <a:schemeClr val="accent6"/>
                </a:solidFill>
                <a:latin typeface="Arial"/>
                <a:cs typeface="Arial"/>
              </a:rPr>
              <a:t>decreases circulating androgen </a:t>
            </a:r>
            <a:r>
              <a:rPr sz="2200" dirty="0">
                <a:solidFill>
                  <a:schemeClr val="accent6"/>
                </a:solidFill>
                <a:latin typeface="Arial"/>
                <a:cs typeface="Arial"/>
              </a:rPr>
              <a:t>levels </a:t>
            </a:r>
            <a:r>
              <a:rPr sz="2200" spc="5" dirty="0">
                <a:solidFill>
                  <a:schemeClr val="accent6"/>
                </a:solidFill>
                <a:latin typeface="Arial"/>
                <a:cs typeface="Arial"/>
              </a:rPr>
              <a:t>and  increase rates of </a:t>
            </a:r>
            <a:r>
              <a:rPr sz="2200" dirty="0">
                <a:solidFill>
                  <a:schemeClr val="accent6"/>
                </a:solidFill>
                <a:latin typeface="Arial"/>
                <a:cs typeface="Arial"/>
              </a:rPr>
              <a:t>ovulation </a:t>
            </a:r>
            <a:r>
              <a:rPr sz="2200" spc="5" dirty="0">
                <a:solidFill>
                  <a:schemeClr val="accent6"/>
                </a:solidFill>
                <a:latin typeface="Arial"/>
                <a:cs typeface="Arial"/>
              </a:rPr>
              <a:t>in women with </a:t>
            </a:r>
            <a:r>
              <a:rPr sz="2200" dirty="0">
                <a:solidFill>
                  <a:schemeClr val="accent6"/>
                </a:solidFill>
                <a:latin typeface="Arial"/>
                <a:cs typeface="Arial"/>
              </a:rPr>
              <a:t>polycystic ovarian  </a:t>
            </a:r>
            <a:r>
              <a:rPr sz="2200" spc="10" dirty="0">
                <a:solidFill>
                  <a:schemeClr val="accent6"/>
                </a:solidFill>
                <a:latin typeface="Arial"/>
                <a:cs typeface="Arial"/>
              </a:rPr>
              <a:t>syndrome.</a:t>
            </a:r>
            <a:endParaRPr sz="22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237490" indent="-225425">
              <a:lnSpc>
                <a:spcPts val="2500"/>
              </a:lnSpc>
              <a:buClr>
                <a:srgbClr val="93A199"/>
              </a:buClr>
              <a:buSzPct val="84090"/>
              <a:buChar char="•"/>
              <a:tabLst>
                <a:tab pos="237490" algn="l"/>
                <a:tab pos="23812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Is the only approved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oral </a:t>
            </a:r>
            <a:r>
              <a:rPr sz="2200" spc="5" dirty="0">
                <a:solidFill>
                  <a:schemeClr val="accent6"/>
                </a:solidFill>
                <a:latin typeface="Arial"/>
                <a:cs typeface="Arial"/>
              </a:rPr>
              <a:t>hypoglycemic </a:t>
            </a:r>
            <a:r>
              <a:rPr sz="2200" dirty="0">
                <a:solidFill>
                  <a:schemeClr val="accent6"/>
                </a:solidFill>
                <a:latin typeface="Arial"/>
                <a:cs typeface="Arial"/>
              </a:rPr>
              <a:t>for</a:t>
            </a:r>
            <a:r>
              <a:rPr sz="2200" spc="-35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children.</a:t>
            </a:r>
            <a:endParaRPr sz="2200" dirty="0">
              <a:latin typeface="Arial"/>
              <a:cs typeface="Arial"/>
            </a:endParaRPr>
          </a:p>
          <a:p>
            <a:pPr marL="319405" marR="194310" indent="-307340" algn="just">
              <a:lnSpc>
                <a:spcPct val="79800"/>
              </a:lnSpc>
              <a:spcBef>
                <a:spcPts val="434"/>
              </a:spcBef>
              <a:buClr>
                <a:srgbClr val="93A199"/>
              </a:buClr>
              <a:buSzPct val="84090"/>
              <a:buFont typeface="Arial"/>
              <a:buChar char="•"/>
              <a:tabLst>
                <a:tab pos="398145" algn="l"/>
              </a:tabLst>
            </a:pPr>
            <a:r>
              <a:rPr dirty="0"/>
              <a:t>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It is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category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B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in pregnancy and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can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be used in children  but </a:t>
            </a:r>
            <a:r>
              <a:rPr sz="2200" u="heavy" spc="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not while</a:t>
            </a:r>
            <a:r>
              <a:rPr sz="2200" u="heavy" spc="-1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breastfeeding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319405" marR="5080" indent="-307340" algn="just">
              <a:lnSpc>
                <a:spcPct val="79800"/>
              </a:lnSpc>
              <a:spcBef>
                <a:spcPts val="434"/>
              </a:spcBef>
              <a:buClr>
                <a:srgbClr val="93A199"/>
              </a:buClr>
              <a:buSzPct val="84090"/>
              <a:buChar char="•"/>
              <a:tabLst>
                <a:tab pos="32004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Metformin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may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induce vitamin B12 malabsorption,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so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regular  B12 monitoring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is</a:t>
            </a:r>
            <a:r>
              <a:rPr sz="22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advised.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4118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:Sulfonylureas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.2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059" y="1555568"/>
            <a:ext cx="6637655" cy="46621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0670" indent="-144780">
              <a:lnSpc>
                <a:spcPct val="100000"/>
              </a:lnSpc>
              <a:spcBef>
                <a:spcPts val="32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Glipizide(Glucotrol) 5-40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md/dl.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22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Glipizide XL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(Glucotrol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XL) 2. 5-20</a:t>
            </a:r>
            <a:r>
              <a:rPr sz="2400" spc="-1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Glyburide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(DiaBeta, Micronase)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2.5-20</a:t>
            </a:r>
            <a:r>
              <a:rPr sz="2400" spc="-6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282834"/>
                </a:solidFill>
                <a:latin typeface="Arial"/>
                <a:cs typeface="Arial"/>
              </a:rPr>
              <a:t>mg/dl</a:t>
            </a:r>
            <a:r>
              <a:rPr sz="2400" spc="5" dirty="0">
                <a:solidFill>
                  <a:srgbClr val="6D2618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Glyburide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micronized (Glynase)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1-8</a:t>
            </a:r>
            <a:r>
              <a:rPr sz="2400" spc="-5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Glimeperide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(Amaryl)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1-6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Taken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daily or</a:t>
            </a:r>
            <a:r>
              <a:rPr sz="2400" spc="-3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BID.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of action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marR="5080" lvl="1" indent="-144145">
              <a:lnSpc>
                <a:spcPts val="2590"/>
              </a:lnSpc>
              <a:spcBef>
                <a:spcPts val="52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Induce insulin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secretion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from pancreatic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B</a:t>
            </a:r>
            <a:r>
              <a:rPr sz="2400" spc="-10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cells  (secretagogue).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Can be used 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renal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failure except</a:t>
            </a:r>
            <a:r>
              <a:rPr sz="2400" spc="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Glyburide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Can be used in hepatic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failure.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5568"/>
            <a:ext cx="8075295" cy="47631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32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precaution:</a:t>
            </a:r>
            <a:endParaRPr sz="2400" dirty="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22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Hypoglycemia.</a:t>
            </a:r>
            <a:endParaRPr sz="2400" dirty="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Weight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gain.</a:t>
            </a:r>
            <a:endParaRPr sz="2400" dirty="0">
              <a:latin typeface="Arial"/>
              <a:cs typeface="Arial"/>
            </a:endParaRPr>
          </a:p>
          <a:p>
            <a:pPr marL="280670" marR="747395" indent="-145415">
              <a:lnSpc>
                <a:spcPts val="2590"/>
              </a:lnSpc>
              <a:spcBef>
                <a:spcPts val="520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taken with in 30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before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  induce insulin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secretion.</a:t>
            </a:r>
            <a:endParaRPr sz="2400" dirty="0">
              <a:latin typeface="Arial"/>
              <a:cs typeface="Arial"/>
            </a:endParaRPr>
          </a:p>
          <a:p>
            <a:pPr marL="280670" marR="800735" indent="-145415">
              <a:lnSpc>
                <a:spcPts val="2590"/>
              </a:lnSpc>
              <a:spcBef>
                <a:spcPts val="520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Approximately 20% of patients will not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respond,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sulfony</a:t>
            </a:r>
            <a:r>
              <a:rPr sz="2400" dirty="0">
                <a:solidFill>
                  <a:schemeClr val="accent6"/>
                </a:solidFill>
                <a:latin typeface="Arial"/>
                <a:cs typeface="Arial"/>
              </a:rPr>
              <a:t>lureas </a:t>
            </a:r>
            <a:r>
              <a:rPr sz="2400" spc="-5" dirty="0">
                <a:solidFill>
                  <a:schemeClr val="accent6"/>
                </a:solidFill>
                <a:latin typeface="Arial"/>
                <a:cs typeface="Arial"/>
              </a:rPr>
              <a:t>lose </a:t>
            </a:r>
            <a:r>
              <a:rPr sz="2400" spc="-10" dirty="0">
                <a:solidFill>
                  <a:schemeClr val="accent6"/>
                </a:solidFill>
                <a:latin typeface="Arial"/>
                <a:cs typeface="Arial"/>
              </a:rPr>
              <a:t>efficacy </a:t>
            </a:r>
            <a:r>
              <a:rPr sz="2400" spc="-5" dirty="0">
                <a:solidFill>
                  <a:schemeClr val="accent6"/>
                </a:solidFill>
                <a:latin typeface="Arial"/>
                <a:cs typeface="Arial"/>
              </a:rPr>
              <a:t>over</a:t>
            </a:r>
            <a:r>
              <a:rPr sz="2400" spc="-25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6"/>
                </a:solidFill>
                <a:latin typeface="Arial"/>
                <a:cs typeface="Arial"/>
              </a:rPr>
              <a:t>time.</a:t>
            </a: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280670" marR="5080" indent="-145415">
              <a:lnSpc>
                <a:spcPct val="90600"/>
              </a:lnSpc>
              <a:spcBef>
                <a:spcPts val="46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Glyburide has the greatest potential for hypoglycemia and 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cannot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be used in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renal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failure, but it is </a:t>
            </a: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a category B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in  </a:t>
            </a:r>
            <a:r>
              <a:rPr sz="2400" spc="-25" dirty="0">
                <a:solidFill>
                  <a:srgbClr val="6D2618"/>
                </a:solidFill>
                <a:latin typeface="Arial"/>
                <a:cs typeface="Arial"/>
              </a:rPr>
              <a:t>pregnancy.</a:t>
            </a:r>
            <a:endParaRPr sz="2400" dirty="0">
              <a:latin typeface="Arial"/>
              <a:cs typeface="Arial"/>
            </a:endParaRPr>
          </a:p>
          <a:p>
            <a:pPr marL="280670" marR="793115" indent="-145415">
              <a:lnSpc>
                <a:spcPct val="906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 patients who are not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responding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at one half the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maximum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dose, an alternative agent 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combination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therapy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considered.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3413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</a:t>
            </a:r>
            <a:r>
              <a:rPr spc="-95" dirty="0"/>
              <a:t> </a:t>
            </a:r>
            <a:r>
              <a:rPr dirty="0"/>
              <a:t>Meglitinides: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059" y="1556255"/>
            <a:ext cx="7352030" cy="42335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144780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Repaglinide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(Prandin)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1.5-16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Natiglinide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(Starlix)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180-360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Taken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TID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action:</a:t>
            </a:r>
            <a:endParaRPr sz="2400">
              <a:latin typeface="Arial"/>
              <a:cs typeface="Arial"/>
            </a:endParaRPr>
          </a:p>
          <a:p>
            <a:pPr marL="280670" marR="5080" lvl="1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induce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secretion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insulin from pancreatic beta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cells  (secretagogue).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Rapid</a:t>
            </a:r>
            <a:r>
              <a:rPr sz="2400" spc="-1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onset.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Short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half-life.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Can be used 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renal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insufficiency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5568"/>
            <a:ext cx="8044815" cy="47631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32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5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3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22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Caution in hepatic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insufficiency.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Hypoglycemia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Arial"/>
              <a:cs typeface="Arial"/>
            </a:endParaRPr>
          </a:p>
          <a:p>
            <a:pPr marL="280670" marR="5080" indent="-268605">
              <a:lnSpc>
                <a:spcPct val="90800"/>
              </a:lnSpc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These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rapid-acting medications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are taken only with</a:t>
            </a:r>
            <a:r>
              <a:rPr sz="2400" spc="-1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are useful in patients whose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fasting glucose levels  are well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controlled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but who have high postprandial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values 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or for patients who eat few or irregular</a:t>
            </a:r>
            <a:r>
              <a:rPr sz="2400" u="heavy" spc="-3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meals.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3A199"/>
              </a:buClr>
              <a:buFont typeface="Noto Sans Symbols"/>
              <a:buChar char="❑"/>
            </a:pPr>
            <a:endParaRPr sz="3100">
              <a:latin typeface="Arial"/>
              <a:cs typeface="Arial"/>
            </a:endParaRPr>
          </a:p>
          <a:p>
            <a:pPr marL="280670" marR="294005" indent="-268605">
              <a:lnSpc>
                <a:spcPct val="90800"/>
              </a:lnSpc>
              <a:buClr>
                <a:srgbClr val="93A199"/>
              </a:buClr>
              <a:buSzPct val="83333"/>
              <a:buFont typeface="Noto Sans Symbols"/>
              <a:buChar char="❑"/>
              <a:tabLst>
                <a:tab pos="359410" algn="l"/>
                <a:tab pos="36004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mechanism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action of 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Meglitinides closely  resembles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that of 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sulfonylureas.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Meglitinides  stimulate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release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insulin from the pancreatic beta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71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600" b="1" spc="-5" dirty="0">
                <a:latin typeface="Arial"/>
                <a:cs typeface="Arial"/>
              </a:rPr>
              <a:t>Thiazolidinediones(Glitazones.4  (,TZD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384" y="1564393"/>
            <a:ext cx="6707505" cy="46729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74320" indent="-147955">
              <a:lnSpc>
                <a:spcPct val="100000"/>
              </a:lnSpc>
              <a:spcBef>
                <a:spcPts val="30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Pioglitazone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(Actos) 15-45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0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Rosiglitazone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(Avandia) 4-5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Daily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dosing.</a:t>
            </a:r>
            <a:endParaRPr sz="2200" dirty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Font typeface="Noto Sans Symbols"/>
              <a:buChar char="❑"/>
              <a:tabLst>
                <a:tab pos="274955" algn="l"/>
                <a:tab pos="2185035" algn="l"/>
              </a:tabLst>
            </a:pPr>
            <a:r>
              <a:rPr sz="2200" spc="10" dirty="0">
                <a:solidFill>
                  <a:srgbClr val="6D2618"/>
                </a:solidFill>
                <a:latin typeface="Arial"/>
                <a:cs typeface="Arial"/>
              </a:rPr>
              <a:t>Mechanism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of	</a:t>
            </a:r>
            <a:r>
              <a:rPr sz="2200" dirty="0">
                <a:solidFill>
                  <a:srgbClr val="6D2618"/>
                </a:solidFill>
                <a:latin typeface="Arial"/>
                <a:cs typeface="Arial"/>
              </a:rPr>
              <a:t>action: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Insulin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sensitizers in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muscle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adipose</a:t>
            </a:r>
            <a:r>
              <a:rPr sz="22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tissue.</a:t>
            </a:r>
            <a:endParaRPr sz="2200" dirty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Font typeface="Noto Sans Symbols"/>
              <a:buChar char="❑"/>
              <a:tabLst>
                <a:tab pos="274955" algn="l"/>
              </a:tabLst>
            </a:pP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200" spc="-5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200" spc="-1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D2618"/>
                </a:solidFill>
                <a:latin typeface="Arial"/>
                <a:cs typeface="Arial"/>
              </a:rPr>
              <a:t>precaution: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Do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not use in class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III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or IV heart</a:t>
            </a:r>
            <a:r>
              <a:rPr sz="2200" spc="-5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failure.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Monitor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liver function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test.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Edema.</a:t>
            </a:r>
            <a:endParaRPr sz="2200" dirty="0">
              <a:latin typeface="Arial"/>
              <a:cs typeface="Arial"/>
            </a:endParaRPr>
          </a:p>
          <a:p>
            <a:pPr marL="274320" indent="-1479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</a:tabLst>
            </a:pP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Weight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gain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274320" indent="-262255">
              <a:lnSpc>
                <a:spcPct val="100000"/>
              </a:lnSpc>
              <a:spcBef>
                <a:spcPts val="210"/>
              </a:spcBef>
              <a:buClr>
                <a:srgbClr val="93A199"/>
              </a:buClr>
              <a:buSzPct val="84090"/>
              <a:buFont typeface="Noto Sans Symbols"/>
              <a:buChar char="❑"/>
              <a:tabLst>
                <a:tab pos="274955" algn="l"/>
              </a:tabLst>
            </a:pP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Advantages:</a:t>
            </a:r>
            <a:endParaRPr sz="2200" dirty="0">
              <a:latin typeface="Arial"/>
              <a:cs typeface="Arial"/>
            </a:endParaRPr>
          </a:p>
          <a:p>
            <a:pPr marL="274320" marR="5080" lvl="1" indent="-147320">
              <a:lnSpc>
                <a:spcPts val="2410"/>
              </a:lnSpc>
              <a:spcBef>
                <a:spcPts val="484"/>
              </a:spcBef>
              <a:buClr>
                <a:srgbClr val="93A199"/>
              </a:buClr>
              <a:buSzPct val="84090"/>
              <a:buChar char="•"/>
              <a:tabLst>
                <a:tab pos="274955" algn="l"/>
                <a:tab pos="542544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Not associated with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hypoglycemia when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used</a:t>
            </a:r>
            <a:r>
              <a:rPr sz="2200" spc="-7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as  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monotherapy.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6160" y="1053853"/>
            <a:ext cx="8001634" cy="49168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19405" marR="549910" indent="-307340">
              <a:lnSpc>
                <a:spcPts val="2400"/>
              </a:lnSpc>
              <a:spcBef>
                <a:spcPts val="40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These agents are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useful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as an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adjunct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medication or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with 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marked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insulin</a:t>
            </a:r>
            <a:r>
              <a:rPr sz="22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resistance.</a:t>
            </a:r>
            <a:endParaRPr sz="2200" dirty="0">
              <a:latin typeface="Arial"/>
              <a:cs typeface="Arial"/>
            </a:endParaRPr>
          </a:p>
          <a:p>
            <a:pPr marL="319405" marR="278765" indent="-307340">
              <a:lnSpc>
                <a:spcPct val="91000"/>
              </a:lnSpc>
              <a:spcBef>
                <a:spcPts val="40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Pioglitazone </a:t>
            </a:r>
            <a:r>
              <a:rPr sz="2200" spc="5" dirty="0">
                <a:solidFill>
                  <a:schemeClr val="accent6"/>
                </a:solidFill>
                <a:latin typeface="Arial"/>
                <a:cs typeface="Arial"/>
              </a:rPr>
              <a:t>decreases </a:t>
            </a:r>
            <a:r>
              <a:rPr sz="2200" dirty="0">
                <a:solidFill>
                  <a:schemeClr val="accent6"/>
                </a:solidFill>
                <a:latin typeface="Arial"/>
                <a:cs typeface="Arial"/>
              </a:rPr>
              <a:t>triglyceride levels </a:t>
            </a:r>
            <a:r>
              <a:rPr sz="2200" spc="5" dirty="0">
                <a:solidFill>
                  <a:schemeClr val="accent6"/>
                </a:solidFill>
                <a:latin typeface="Arial"/>
                <a:cs typeface="Arial"/>
              </a:rPr>
              <a:t>by </a:t>
            </a:r>
            <a:r>
              <a:rPr sz="2200" spc="10" dirty="0">
                <a:solidFill>
                  <a:schemeClr val="accent6"/>
                </a:solidFill>
                <a:latin typeface="Arial"/>
                <a:cs typeface="Arial"/>
              </a:rPr>
              <a:t>33%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 increases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HDL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,but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improvement in outcomes has not been 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shown.</a:t>
            </a:r>
            <a:endParaRPr sz="2200" dirty="0">
              <a:latin typeface="Arial"/>
              <a:cs typeface="Arial"/>
            </a:endParaRPr>
          </a:p>
          <a:p>
            <a:pPr marL="319405" marR="15240" indent="-307340">
              <a:lnSpc>
                <a:spcPct val="91000"/>
              </a:lnSpc>
              <a:spcBef>
                <a:spcPts val="44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It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may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take 12 weeks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for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 medication to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reach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its 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maximum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potential,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so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dosage should be increased only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after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several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weeks.</a:t>
            </a:r>
            <a:endParaRPr sz="2200" dirty="0">
              <a:latin typeface="Arial"/>
              <a:cs typeface="Arial"/>
            </a:endParaRPr>
          </a:p>
          <a:p>
            <a:pPr marL="319405" marR="382270" indent="-307340">
              <a:lnSpc>
                <a:spcPts val="2410"/>
              </a:lnSpc>
              <a:spcBef>
                <a:spcPts val="48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They are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teratogenic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in rats, and are not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recommended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for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use in pregnancy or in</a:t>
            </a:r>
            <a:r>
              <a:rPr sz="22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children.</a:t>
            </a:r>
            <a:endParaRPr sz="2200" dirty="0">
              <a:latin typeface="Arial"/>
              <a:cs typeface="Arial"/>
            </a:endParaRPr>
          </a:p>
          <a:p>
            <a:pPr marL="319405" marR="371475" indent="-307340">
              <a:lnSpc>
                <a:spcPts val="2410"/>
              </a:lnSpc>
              <a:spcBef>
                <a:spcPts val="430"/>
              </a:spcBef>
              <a:buClr>
                <a:srgbClr val="93A199"/>
              </a:buClr>
              <a:buSzPct val="84090"/>
              <a:buChar char="•"/>
              <a:tabLst>
                <a:tab pos="319405" algn="l"/>
                <a:tab pos="320040" algn="l"/>
              </a:tabLst>
            </a:pPr>
            <a:r>
              <a:rPr sz="2200" dirty="0">
                <a:solidFill>
                  <a:srgbClr val="6D2618"/>
                </a:solidFill>
                <a:latin typeface="Arial"/>
                <a:cs typeface="Arial"/>
              </a:rPr>
              <a:t>Pioglitazone(Actos)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has been </a:t>
            </a:r>
            <a:r>
              <a:rPr sz="2200" spc="10" dirty="0">
                <a:solidFill>
                  <a:srgbClr val="6D2618"/>
                </a:solidFill>
                <a:latin typeface="Arial"/>
                <a:cs typeface="Arial"/>
              </a:rPr>
              <a:t>shown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to increase the risk </a:t>
            </a:r>
            <a:r>
              <a:rPr sz="2200" dirty="0">
                <a:solidFill>
                  <a:srgbClr val="6D2618"/>
                </a:solidFill>
                <a:latin typeface="Arial"/>
                <a:cs typeface="Arial"/>
              </a:rPr>
              <a:t>of 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bladder </a:t>
            </a:r>
            <a:r>
              <a:rPr sz="2200" spc="10" dirty="0">
                <a:solidFill>
                  <a:srgbClr val="6D2618"/>
                </a:solidFill>
                <a:latin typeface="Arial"/>
                <a:cs typeface="Arial"/>
              </a:rPr>
              <a:t>cancer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and of </a:t>
            </a:r>
            <a:r>
              <a:rPr sz="2200" dirty="0">
                <a:solidFill>
                  <a:srgbClr val="6D2618"/>
                </a:solidFill>
                <a:latin typeface="Arial"/>
                <a:cs typeface="Arial"/>
              </a:rPr>
              <a:t>distal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limb </a:t>
            </a:r>
            <a:r>
              <a:rPr sz="2200" dirty="0">
                <a:solidFill>
                  <a:srgbClr val="6D2618"/>
                </a:solidFill>
                <a:latin typeface="Arial"/>
                <a:cs typeface="Arial"/>
              </a:rPr>
              <a:t>fractures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in</a:t>
            </a:r>
            <a:r>
              <a:rPr sz="2200" spc="-4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6D2618"/>
                </a:solidFill>
                <a:latin typeface="Arial"/>
                <a:cs typeface="Arial"/>
              </a:rPr>
              <a:t>women.</a:t>
            </a:r>
            <a:endParaRPr sz="2200" dirty="0">
              <a:latin typeface="Arial"/>
              <a:cs typeface="Arial"/>
            </a:endParaRPr>
          </a:p>
          <a:p>
            <a:pPr marL="319405" marR="5080" indent="-307340">
              <a:lnSpc>
                <a:spcPct val="91000"/>
              </a:lnSpc>
              <a:spcBef>
                <a:spcPts val="395"/>
              </a:spcBef>
              <a:buClr>
                <a:srgbClr val="93A199"/>
              </a:buClr>
              <a:buSzPct val="84090"/>
              <a:buFont typeface="Arial"/>
              <a:buChar char="•"/>
              <a:tabLst>
                <a:tab pos="397510" algn="l"/>
                <a:tab pos="398145" algn="l"/>
              </a:tabLst>
            </a:pPr>
            <a:r>
              <a:rPr dirty="0"/>
              <a:t>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receiving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insulin </a:t>
            </a:r>
            <a:r>
              <a:rPr sz="2200" spc="-20" dirty="0">
                <a:solidFill>
                  <a:srgbClr val="282834"/>
                </a:solidFill>
                <a:latin typeface="Arial"/>
                <a:cs typeface="Arial"/>
              </a:rPr>
              <a:t>therapy,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addition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 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thiazolidinedione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has resulted in significant reductions in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daily  insulin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requirements.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7663815" cy="432272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525145" indent="-513080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525145" algn="l"/>
                <a:tab pos="525780" algn="l"/>
              </a:tabLst>
            </a:pP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Gestational diabetes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mellitus (GDM)</a:t>
            </a:r>
            <a:r>
              <a:rPr sz="2400" spc="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7790" marR="302260" indent="83820">
              <a:lnSpc>
                <a:spcPct val="99700"/>
              </a:lnSpc>
              <a:spcBef>
                <a:spcPts val="455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 diagnosed in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second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or third trimester of  pregnancy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that was not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clearly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overt diabetes prior to  gestation.</a:t>
            </a:r>
            <a:endParaRPr sz="2400" dirty="0">
              <a:latin typeface="Arial"/>
              <a:cs typeface="Arial"/>
            </a:endParaRPr>
          </a:p>
          <a:p>
            <a:pPr marL="97790" marR="5080" indent="-85725">
              <a:lnSpc>
                <a:spcPct val="108900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694690" algn="l"/>
                <a:tab pos="695325" algn="l"/>
              </a:tabLst>
            </a:pP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Specific types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of diabetes due to other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causes,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e.g.,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monogenic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syndromes (such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as neonatal  diabetes 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maturity-onset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 of the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young</a:t>
            </a:r>
            <a:endParaRPr sz="2400" dirty="0">
              <a:latin typeface="Arial"/>
              <a:cs typeface="Arial"/>
            </a:endParaRPr>
          </a:p>
          <a:p>
            <a:pPr marL="97790" marR="128905">
              <a:lnSpc>
                <a:spcPts val="2850"/>
              </a:lnSpc>
              <a:spcBef>
                <a:spcPts val="90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[MODY]), diseases of the exocrine pancreas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(such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as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cystic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fibrosis), and drug- 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chemical-induced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(such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as with glucocorticoid use, in the treatment of  HIV/AIDS, or after organ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transplantation.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6828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:</a:t>
            </a:r>
            <a:r>
              <a:rPr b="1" spc="-5" dirty="0">
                <a:latin typeface="Times New Roman"/>
                <a:cs typeface="Times New Roman"/>
              </a:rPr>
              <a:t>α</a:t>
            </a:r>
            <a:r>
              <a:rPr b="1" spc="-5" dirty="0">
                <a:latin typeface="Arial"/>
                <a:cs typeface="Arial"/>
              </a:rPr>
              <a:t>- </a:t>
            </a:r>
            <a:r>
              <a:rPr b="1" spc="-10" dirty="0">
                <a:latin typeface="Arial"/>
                <a:cs typeface="Arial"/>
              </a:rPr>
              <a:t>Glucosidase </a:t>
            </a:r>
            <a:r>
              <a:rPr b="1" spc="-5" dirty="0">
                <a:latin typeface="Arial"/>
                <a:cs typeface="Arial"/>
              </a:rPr>
              <a:t>Inhibitors</a:t>
            </a:r>
            <a:r>
              <a:rPr b="1" spc="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.5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059" y="1556255"/>
            <a:ext cx="7709534" cy="423354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144780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Acarbose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(Precose)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75-300mg/dl.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Miglitol (Glyset)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75-300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TID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dosing.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  <a:tab pos="2345690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 of	action: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Inhibit break down of</a:t>
            </a:r>
            <a:r>
              <a:rPr sz="2400" spc="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disaccharides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marR="5080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Delay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carbohydrate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absorption in brush border 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small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intestine.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Flattening the postprandial glycemic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curve.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No hypoglycemia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4880610" cy="21570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-35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Flatulence, abdominal pain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Contraindicated with GI</a:t>
            </a:r>
            <a:r>
              <a:rPr sz="2400" spc="-9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disorders.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Contraindicated with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cirrhosis.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Contraindicated when</a:t>
            </a:r>
            <a:r>
              <a:rPr sz="2400" spc="-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Cr&gt;2mg/dl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102" y="851406"/>
            <a:ext cx="7940040" cy="47002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6230" marR="1403350" indent="-30416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Taken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only with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they blunt postprandial  hyperglycemia.</a:t>
            </a:r>
            <a:endParaRPr sz="2400">
              <a:latin typeface="Arial"/>
              <a:cs typeface="Arial"/>
            </a:endParaRPr>
          </a:p>
          <a:p>
            <a:pPr marL="316230" marR="5080" indent="-304165">
              <a:lnSpc>
                <a:spcPct val="100499"/>
              </a:lnSpc>
              <a:spcBef>
                <a:spcPts val="345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Therapy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should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initiated at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low dose and increased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slowly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minimize side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effects.</a:t>
            </a:r>
            <a:endParaRPr sz="2400">
              <a:latin typeface="Arial"/>
              <a:cs typeface="Arial"/>
            </a:endParaRPr>
          </a:p>
          <a:p>
            <a:pPr marL="316230" marR="745490" indent="-304165">
              <a:lnSpc>
                <a:spcPct val="99700"/>
              </a:lnSpc>
              <a:spcBef>
                <a:spcPts val="45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 they are used with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sulfonylurea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insulin, and  hypoglycemia occurs, treatment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utilize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simple  sugars (glucose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lactose), not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sucrose.</a:t>
            </a:r>
            <a:endParaRPr sz="2400">
              <a:latin typeface="Arial"/>
              <a:cs typeface="Arial"/>
            </a:endParaRPr>
          </a:p>
          <a:p>
            <a:pPr marL="316230" marR="277495" indent="-30416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Efficacy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is altered with digestive enzymes, antacids, or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cholestyramine.</a:t>
            </a:r>
            <a:endParaRPr sz="2400">
              <a:latin typeface="Arial"/>
              <a:cs typeface="Arial"/>
            </a:endParaRPr>
          </a:p>
          <a:p>
            <a:pPr marL="316230" marR="414655" indent="-30416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Serum transaminase levels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followed every</a:t>
            </a:r>
            <a:r>
              <a:rPr sz="2400" spc="-9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3  months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the first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year.</a:t>
            </a:r>
            <a:endParaRPr sz="2400">
              <a:latin typeface="Arial"/>
              <a:cs typeface="Arial"/>
            </a:endParaRPr>
          </a:p>
          <a:p>
            <a:pPr marL="316230" indent="-304165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They have been linked to</a:t>
            </a:r>
            <a:r>
              <a:rPr sz="2400" u="heavy" spc="-30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pancreatitis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24" y="573150"/>
            <a:ext cx="701992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DPP4 inhibitors(DiPeptidyl Peptidase-4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.6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b="1" spc="-5" dirty="0">
                <a:latin typeface="Arial"/>
                <a:cs typeface="Arial"/>
              </a:rPr>
              <a:t>:(inhibitor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059" y="1556255"/>
            <a:ext cx="7874000" cy="38715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144780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Sitagliptin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(Januvia)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100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 (25-50 renal</a:t>
            </a:r>
            <a:r>
              <a:rPr sz="2400" spc="-114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impairment).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Saxagliptin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(Onglyza)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2.5-5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Linagliptin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(Tradjenta)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5 mg/dl (long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half-life).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Alogliptin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(Nesina)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25-400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Daily dosing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  <a:tab pos="2345690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 of	action: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Block the breakdown of natural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incretins.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No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hypoglycemia.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6694805" cy="21570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40690" indent="-304800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Char char="•"/>
              <a:tabLst>
                <a:tab pos="440690" algn="l"/>
                <a:tab pos="44132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They are well tolerated with once-daily</a:t>
            </a:r>
            <a:r>
              <a:rPr sz="2400" spc="-8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dosing.</a:t>
            </a:r>
            <a:endParaRPr sz="2400">
              <a:latin typeface="Arial"/>
              <a:cs typeface="Arial"/>
            </a:endParaRPr>
          </a:p>
          <a:p>
            <a:pPr marL="440690" indent="-30480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440690" algn="l"/>
                <a:tab pos="44132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They do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carry a risk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</a:t>
            </a:r>
            <a:r>
              <a:rPr sz="2400" spc="-5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pancreatitis.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Nausea and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vomiting.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Must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decrease dose 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renal</a:t>
            </a:r>
            <a:r>
              <a:rPr sz="2400" spc="-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impairment.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641856"/>
            <a:ext cx="7987030" cy="515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865"/>
              </a:lnSpc>
              <a:spcBef>
                <a:spcPts val="100"/>
              </a:spcBef>
            </a:pP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Incretin mimetics( Glucagon-like peptide </a:t>
            </a:r>
            <a:r>
              <a:rPr sz="2400" b="1" dirty="0">
                <a:solidFill>
                  <a:srgbClr val="D1523B"/>
                </a:solidFill>
                <a:latin typeface="Arial"/>
                <a:cs typeface="Arial"/>
              </a:rPr>
              <a:t>-1 </a:t>
            </a: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receptor</a:t>
            </a:r>
            <a:r>
              <a:rPr sz="2400" b="1" spc="30" dirty="0">
                <a:solidFill>
                  <a:srgbClr val="D1523B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1523B"/>
                </a:solidFill>
                <a:latin typeface="Arial"/>
                <a:cs typeface="Arial"/>
              </a:rPr>
              <a:t>.7</a:t>
            </a:r>
            <a:endParaRPr sz="2400">
              <a:latin typeface="Arial"/>
              <a:cs typeface="Arial"/>
            </a:endParaRPr>
          </a:p>
          <a:p>
            <a:pPr marL="97790">
              <a:lnSpc>
                <a:spcPts val="2865"/>
              </a:lnSpc>
            </a:pP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:(agonist ,GLP-1 receptor</a:t>
            </a:r>
            <a:r>
              <a:rPr sz="2400" b="1" spc="-20" dirty="0">
                <a:solidFill>
                  <a:srgbClr val="D1523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agonists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92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Exenatide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(Byetta)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5-10 </a:t>
            </a:r>
            <a:r>
              <a:rPr sz="2400" dirty="0">
                <a:solidFill>
                  <a:srgbClr val="282834"/>
                </a:solidFill>
                <a:latin typeface="Times New Roman"/>
                <a:cs typeface="Times New Roman"/>
              </a:rPr>
              <a:t>μ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g</a:t>
            </a:r>
            <a:r>
              <a:rPr sz="2400" spc="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(70/week).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Liraglutide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(Victoza)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0.6-1.8 </a:t>
            </a:r>
            <a:r>
              <a:rPr sz="2400" dirty="0">
                <a:solidFill>
                  <a:srgbClr val="282834"/>
                </a:solidFill>
                <a:latin typeface="Times New Roman"/>
                <a:cs typeface="Times New Roman"/>
              </a:rPr>
              <a:t>μ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g (once</a:t>
            </a:r>
            <a:r>
              <a:rPr sz="2400" spc="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daily).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Pramlintide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(Symlin)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15-120</a:t>
            </a:r>
            <a:r>
              <a:rPr sz="2400" spc="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Times New Roman"/>
                <a:cs typeface="Times New Roman"/>
              </a:rPr>
              <a:t>μ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Albiglutide 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(Tanzeum)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30-50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mg/week (once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weekly).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Dulaglutide 0.75-15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mg/week (once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weekly).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Taken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SC</a:t>
            </a:r>
            <a:r>
              <a:rPr sz="2400" spc="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(subcutaneous).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  <a:tab pos="2345690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 of	action: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Enhance glucose-dependent insulin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secretion.</a:t>
            </a:r>
            <a:endParaRPr sz="2400">
              <a:latin typeface="Arial"/>
              <a:cs typeface="Arial"/>
            </a:endParaRPr>
          </a:p>
          <a:p>
            <a:pPr marL="280670" marR="623570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Suppress inappropriate glucagon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secretion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slow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gastric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emptying.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7500620" cy="33762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Early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satiety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Weight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loss.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Nausea and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vomiting.</a:t>
            </a:r>
            <a:endParaRPr sz="2400">
              <a:latin typeface="Arial"/>
              <a:cs typeface="Arial"/>
            </a:endParaRPr>
          </a:p>
          <a:p>
            <a:pPr marL="280670" marR="5080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Exenatide associated with hemorrhagic or necrotizing  pancreatitis.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Should be avoided in patients with</a:t>
            </a:r>
            <a:r>
              <a:rPr sz="2400" spc="-4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gastroparesis.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102" y="1556255"/>
            <a:ext cx="7761605" cy="319189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They also increase 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risk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400" spc="-25" dirty="0">
                <a:solidFill>
                  <a:schemeClr val="accent6"/>
                </a:solidFill>
                <a:latin typeface="Arial"/>
                <a:cs typeface="Arial"/>
              </a:rPr>
              <a:t>T-cell </a:t>
            </a:r>
            <a:r>
              <a:rPr sz="2400" spc="-5" dirty="0">
                <a:solidFill>
                  <a:schemeClr val="accent6"/>
                </a:solidFill>
                <a:latin typeface="Arial"/>
                <a:cs typeface="Arial"/>
              </a:rPr>
              <a:t>thyroid</a:t>
            </a:r>
            <a:r>
              <a:rPr sz="2400" spc="-8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6"/>
                </a:solidFill>
                <a:latin typeface="Arial"/>
                <a:cs typeface="Arial"/>
              </a:rPr>
              <a:t>tumors.</a:t>
            </a:r>
            <a:endParaRPr sz="24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316230" marR="5080" indent="-30416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Exenatide is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GLP1 analog derived from Gila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monster  saliva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is given prior 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morning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evening</a:t>
            </a:r>
            <a:r>
              <a:rPr sz="2400" spc="-8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meals.</a:t>
            </a:r>
            <a:endParaRPr sz="2400" dirty="0">
              <a:latin typeface="Arial"/>
              <a:cs typeface="Arial"/>
            </a:endParaRPr>
          </a:p>
          <a:p>
            <a:pPr marL="316230" marR="140970" indent="-30416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It is used as an adjunct 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metformin, sulfonylureas,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 thiazolidinediones.</a:t>
            </a:r>
            <a:endParaRPr sz="2400" dirty="0">
              <a:latin typeface="Arial"/>
              <a:cs typeface="Arial"/>
            </a:endParaRPr>
          </a:p>
          <a:p>
            <a:pPr marL="316230" marR="393065" indent="-304165">
              <a:lnSpc>
                <a:spcPct val="99700"/>
              </a:lnSpc>
              <a:spcBef>
                <a:spcPts val="45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20" dirty="0" smtClean="0">
                <a:solidFill>
                  <a:srgbClr val="282834"/>
                </a:solidFill>
                <a:latin typeface="Arial"/>
                <a:cs typeface="Arial"/>
              </a:rPr>
              <a:t>Trial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evidence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shows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that the GLP-1 RA Liraglutide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significantly reduces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risk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major</a:t>
            </a:r>
            <a:r>
              <a:rPr sz="2400" spc="-114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cardiovascular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events among patients with type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2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DM.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641856"/>
            <a:ext cx="7845425" cy="386778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97790" marR="5080">
              <a:lnSpc>
                <a:spcPts val="2850"/>
              </a:lnSpc>
              <a:spcBef>
                <a:spcPts val="219"/>
              </a:spcBef>
            </a:pP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8. </a:t>
            </a:r>
            <a:r>
              <a:rPr sz="2400" b="1" spc="-55" dirty="0">
                <a:solidFill>
                  <a:srgbClr val="D1523B"/>
                </a:solidFill>
                <a:latin typeface="Arial"/>
                <a:cs typeface="Arial"/>
              </a:rPr>
              <a:t>SGLT-2 </a:t>
            </a: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inhibitors(Sodium-glucose cotransporter- </a:t>
            </a:r>
            <a:r>
              <a:rPr sz="2400" b="1" dirty="0">
                <a:solidFill>
                  <a:srgbClr val="D1523B"/>
                </a:solidFill>
                <a:latin typeface="Arial"/>
                <a:cs typeface="Arial"/>
              </a:rPr>
              <a:t>2  </a:t>
            </a: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inhibitors):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183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Canagliflozin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(Invokana)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100-300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Dapagliflozin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(farxiga)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5-10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Empagliflozin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(Jardiance)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Taken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Daily.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  <a:tab pos="2345690" algn="l"/>
              </a:tabLst>
            </a:pPr>
            <a:r>
              <a:rPr sz="2400" dirty="0">
                <a:solidFill>
                  <a:srgbClr val="6D2618"/>
                </a:solidFill>
                <a:latin typeface="Arial"/>
                <a:cs typeface="Arial"/>
              </a:rPr>
              <a:t>Mechanism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 of	action:</a:t>
            </a:r>
            <a:endParaRPr sz="2400">
              <a:latin typeface="Arial"/>
              <a:cs typeface="Arial"/>
            </a:endParaRPr>
          </a:p>
          <a:p>
            <a:pPr marL="280670" marR="565150" lvl="1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Block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renal reabsorption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glucose,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causing</a:t>
            </a:r>
            <a:r>
              <a:rPr sz="2400" spc="-10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urinary  excretion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7212330" cy="331533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Advantages: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Induce weight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reduction.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Lower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systolic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blood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pressure.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Side </a:t>
            </a:r>
            <a:r>
              <a:rPr sz="2400" spc="-10" dirty="0">
                <a:solidFill>
                  <a:srgbClr val="6D2618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6D261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D2618"/>
                </a:solidFill>
                <a:latin typeface="Arial"/>
                <a:cs typeface="Arial"/>
              </a:rPr>
              <a:t>precaution:</a:t>
            </a:r>
            <a:endParaRPr sz="2400">
              <a:latin typeface="Arial"/>
              <a:cs typeface="Arial"/>
            </a:endParaRPr>
          </a:p>
          <a:p>
            <a:pPr marL="280670" marR="118110" lvl="1" indent="-144145">
              <a:lnSpc>
                <a:spcPct val="100499"/>
              </a:lnSpc>
              <a:spcBef>
                <a:spcPts val="48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reduce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intravascular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volume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induce  postural hypotension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(orthostatic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hypotension)</a:t>
            </a:r>
            <a:endParaRPr sz="2400">
              <a:latin typeface="Arial"/>
              <a:cs typeface="Arial"/>
            </a:endParaRPr>
          </a:p>
          <a:p>
            <a:pPr marL="280670" marR="5080" lvl="1" indent="-14414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Increasing urinary tract infections 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vaginal yeast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infections.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2449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Prevention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2024" y="1614319"/>
            <a:ext cx="7609205" cy="48120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43230" marR="5080" indent="-307975">
              <a:lnSpc>
                <a:spcPct val="102299"/>
              </a:lnSpc>
              <a:spcBef>
                <a:spcPts val="60"/>
              </a:spcBef>
              <a:buClr>
                <a:srgbClr val="93A199"/>
              </a:buClr>
              <a:buSzPct val="84090"/>
              <a:buFont typeface="Noto Sans Symbols"/>
              <a:buChar char="▪"/>
              <a:tabLst>
                <a:tab pos="443230" algn="l"/>
                <a:tab pos="443865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with metabolic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syndrome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hemoglobin A1c</a:t>
            </a:r>
            <a:r>
              <a:rPr sz="2200" spc="-1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of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5.7-6.4% should be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targeted for intensive lifestyle  intervention.</a:t>
            </a:r>
            <a:endParaRPr sz="2200">
              <a:latin typeface="Arial"/>
              <a:cs typeface="Arial"/>
            </a:endParaRPr>
          </a:p>
          <a:p>
            <a:pPr marL="443230" indent="-431165">
              <a:lnSpc>
                <a:spcPct val="100000"/>
              </a:lnSpc>
              <a:spcBef>
                <a:spcPts val="500"/>
              </a:spcBef>
              <a:buClr>
                <a:srgbClr val="93A199"/>
              </a:buClr>
              <a:buSzPct val="84090"/>
              <a:buFont typeface="Noto Sans Symbols"/>
              <a:buChar char="❖"/>
              <a:tabLst>
                <a:tab pos="443230" algn="l"/>
                <a:tab pos="44386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Conversion to Mediterranean style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diet</a:t>
            </a:r>
            <a:r>
              <a:rPr sz="22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43230" indent="-431165">
              <a:lnSpc>
                <a:spcPct val="100000"/>
              </a:lnSpc>
              <a:spcBef>
                <a:spcPts val="434"/>
              </a:spcBef>
              <a:buClr>
                <a:srgbClr val="93A199"/>
              </a:buClr>
              <a:buSzPct val="84090"/>
              <a:buFont typeface="Noto Sans Symbols"/>
              <a:buChar char="❖"/>
              <a:tabLst>
                <a:tab pos="443230" algn="l"/>
                <a:tab pos="44386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Reduction in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screen</a:t>
            </a:r>
            <a:r>
              <a:rPr sz="22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time</a:t>
            </a:r>
            <a:endParaRPr sz="2200">
              <a:latin typeface="Arial"/>
              <a:cs typeface="Arial"/>
            </a:endParaRPr>
          </a:p>
          <a:p>
            <a:pPr marL="443230" indent="-431165">
              <a:lnSpc>
                <a:spcPct val="100000"/>
              </a:lnSpc>
              <a:spcBef>
                <a:spcPts val="434"/>
              </a:spcBef>
              <a:buClr>
                <a:srgbClr val="93A199"/>
              </a:buClr>
              <a:buSzPct val="84090"/>
              <a:buFont typeface="Noto Sans Symbols"/>
              <a:buChar char="❖"/>
              <a:tabLst>
                <a:tab pos="443230" algn="l"/>
                <a:tab pos="44386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At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least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150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min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moderate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intensity exercise</a:t>
            </a:r>
            <a:r>
              <a:rPr sz="2200" spc="-20" dirty="0">
                <a:solidFill>
                  <a:srgbClr val="282834"/>
                </a:solidFill>
                <a:latin typeface="Arial"/>
                <a:cs typeface="Arial"/>
              </a:rPr>
              <a:t> weekly.</a:t>
            </a:r>
            <a:endParaRPr sz="2200">
              <a:latin typeface="Arial"/>
              <a:cs typeface="Arial"/>
            </a:endParaRPr>
          </a:p>
          <a:p>
            <a:pPr marL="443230" indent="-431165">
              <a:lnSpc>
                <a:spcPct val="100000"/>
              </a:lnSpc>
              <a:spcBef>
                <a:spcPts val="434"/>
              </a:spcBef>
              <a:buClr>
                <a:srgbClr val="93A199"/>
              </a:buClr>
              <a:buSzPct val="84090"/>
              <a:buFont typeface="Noto Sans Symbols"/>
              <a:buChar char="❖"/>
              <a:tabLst>
                <a:tab pos="443230" algn="l"/>
                <a:tab pos="443865" algn="l"/>
              </a:tabLst>
            </a:pP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Weight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loss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43230" indent="-431165">
              <a:lnSpc>
                <a:spcPct val="100000"/>
              </a:lnSpc>
              <a:spcBef>
                <a:spcPts val="434"/>
              </a:spcBef>
              <a:buClr>
                <a:srgbClr val="93A199"/>
              </a:buClr>
              <a:buSzPct val="84090"/>
              <a:buFont typeface="Noto Sans Symbols"/>
              <a:buChar char="❖"/>
              <a:tabLst>
                <a:tab pos="443230" algn="l"/>
                <a:tab pos="44386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Smoking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cessation.</a:t>
            </a:r>
            <a:endParaRPr sz="2200">
              <a:latin typeface="Arial"/>
              <a:cs typeface="Arial"/>
            </a:endParaRPr>
          </a:p>
          <a:p>
            <a:pPr marL="283210" marR="193040" lvl="1" indent="-147320">
              <a:lnSpc>
                <a:spcPct val="100000"/>
              </a:lnSpc>
              <a:spcBef>
                <a:spcPts val="434"/>
              </a:spcBef>
              <a:buClr>
                <a:srgbClr val="93A199"/>
              </a:buClr>
              <a:buSzPct val="84090"/>
              <a:buFont typeface="Arial"/>
              <a:buChar char="•"/>
              <a:tabLst>
                <a:tab pos="361315" algn="l"/>
                <a:tab pos="361950" algn="l"/>
                <a:tab pos="1684020" algn="l"/>
              </a:tabLst>
            </a:pPr>
            <a:r>
              <a:rPr dirty="0"/>
              <a:t>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all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have been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shown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to delay the onset of diabetes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more  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effectively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than medications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43230" marR="252095" indent="-307975">
              <a:lnSpc>
                <a:spcPct val="101000"/>
              </a:lnSpc>
              <a:spcBef>
                <a:spcPts val="470"/>
              </a:spcBef>
              <a:buClr>
                <a:srgbClr val="93A199"/>
              </a:buClr>
              <a:buSzPct val="84090"/>
              <a:buFont typeface="Noto Sans Symbols"/>
              <a:buChar char="▪"/>
              <a:tabLst>
                <a:tab pos="443230" algn="l"/>
                <a:tab pos="443865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Medications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that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may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also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slow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progression to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diabetes  include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Metformin (cheapest and fewest side 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effects),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Acarbose, and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</a:t>
            </a:r>
            <a:r>
              <a:rPr sz="2200" spc="-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Thiazolidinediones.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5578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:Combination Therapy</a:t>
            </a:r>
            <a:r>
              <a:rPr spc="-130" dirty="0"/>
              <a:t> </a:t>
            </a:r>
            <a:r>
              <a:rPr dirty="0"/>
              <a:t>.9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102" y="1613404"/>
            <a:ext cx="7770495" cy="30581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16230" marR="5080" indent="-30416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Combining drugs with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different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mechanisms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action is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most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efficacious,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but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caution must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exercised in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combining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drugs with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similar side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effects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(TZDs</a:t>
            </a:r>
            <a:r>
              <a:rPr sz="2400" spc="-7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95605">
              <a:lnSpc>
                <a:spcPct val="100000"/>
              </a:lnSpc>
              <a:spcBef>
                <a:spcPts val="359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α- glycosidase inhibitors are both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hepatotoxic).</a:t>
            </a:r>
            <a:endParaRPr sz="2400">
              <a:latin typeface="Arial"/>
              <a:cs typeface="Arial"/>
            </a:endParaRPr>
          </a:p>
          <a:p>
            <a:pPr marL="316230" marR="420370" indent="-304165">
              <a:lnSpc>
                <a:spcPct val="99500"/>
              </a:lnSpc>
              <a:spcBef>
                <a:spcPts val="509"/>
              </a:spcBef>
              <a:buClr>
                <a:srgbClr val="93A199"/>
              </a:buClr>
              <a:buSzPct val="83333"/>
              <a:buChar char="•"/>
              <a:tabLst>
                <a:tab pos="316230" algn="l"/>
                <a:tab pos="316865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Metformin can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combined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 any of the other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medications,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there are now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multiple</a:t>
            </a:r>
            <a:r>
              <a:rPr sz="2400" spc="-9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commercial  combinations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metformin,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thiazolidinediones,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sulfonylureas,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DPP4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inhibitors.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573848"/>
            <a:ext cx="2236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D1523B"/>
                </a:solidFill>
                <a:latin typeface="Arial"/>
                <a:cs typeface="Arial"/>
              </a:rPr>
              <a:t>Insulin:</a:t>
            </a:r>
            <a:r>
              <a:rPr sz="3600" spc="-65" dirty="0">
                <a:solidFill>
                  <a:srgbClr val="D1523B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D1523B"/>
                </a:solidFill>
                <a:latin typeface="Arial"/>
                <a:cs typeface="Arial"/>
              </a:rPr>
              <a:t>.10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223" y="1229167"/>
            <a:ext cx="5083175" cy="4508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750" spc="20" dirty="0">
                <a:solidFill>
                  <a:srgbClr val="282834"/>
                </a:solidFill>
                <a:latin typeface="Arial"/>
                <a:cs typeface="Arial"/>
              </a:rPr>
              <a:t>How </a:t>
            </a:r>
            <a:r>
              <a:rPr sz="2750" spc="10" dirty="0">
                <a:solidFill>
                  <a:srgbClr val="282834"/>
                </a:solidFill>
                <a:latin typeface="Arial"/>
                <a:cs typeface="Arial"/>
              </a:rPr>
              <a:t>is insulin normally</a:t>
            </a:r>
            <a:r>
              <a:rPr sz="275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750" spc="15" dirty="0">
                <a:solidFill>
                  <a:srgbClr val="282834"/>
                </a:solidFill>
                <a:latin typeface="Arial"/>
                <a:cs typeface="Arial"/>
              </a:rPr>
              <a:t>secreted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2488" y="2209795"/>
            <a:ext cx="5494204" cy="411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597" y="1142997"/>
            <a:ext cx="6248387" cy="548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999741"/>
            <a:ext cx="5690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The </a:t>
            </a:r>
            <a:r>
              <a:rPr sz="3200" spc="-5" dirty="0"/>
              <a:t>basal/bolus insulin</a:t>
            </a:r>
            <a:r>
              <a:rPr sz="3200" spc="-80" dirty="0"/>
              <a:t> </a:t>
            </a:r>
            <a:r>
              <a:rPr sz="3200" dirty="0"/>
              <a:t>concept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45059" y="1556255"/>
            <a:ext cx="6944359" cy="38049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5416"/>
              <a:buFont typeface="Noto Sans Symbols"/>
              <a:buChar char="❑"/>
              <a:tabLst>
                <a:tab pos="281305" algn="l"/>
              </a:tabLst>
            </a:pPr>
            <a:r>
              <a:rPr sz="2400" i="1" spc="-5" dirty="0">
                <a:solidFill>
                  <a:srgbClr val="282834"/>
                </a:solidFill>
                <a:latin typeface="Arial"/>
                <a:cs typeface="Arial"/>
              </a:rPr>
              <a:t>Basal</a:t>
            </a:r>
            <a:r>
              <a:rPr sz="2400" i="1" spc="-9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82834"/>
                </a:solidFill>
                <a:latin typeface="Arial"/>
                <a:cs typeface="Arial"/>
              </a:rPr>
              <a:t>insulin</a:t>
            </a:r>
            <a:endParaRPr sz="2400">
              <a:latin typeface="Arial"/>
              <a:cs typeface="Arial"/>
            </a:endParaRPr>
          </a:p>
          <a:p>
            <a:pPr marL="280670" marR="5080" lvl="1" indent="-14414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Suppress glucose production between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 overnight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Nearly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constant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levels.</a:t>
            </a:r>
            <a:endParaRPr sz="2400">
              <a:latin typeface="Arial"/>
              <a:cs typeface="Arial"/>
            </a:endParaRPr>
          </a:p>
          <a:p>
            <a:pPr marL="280670" lvl="1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50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%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daily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needs.</a:t>
            </a:r>
            <a:endParaRPr sz="240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5416"/>
              <a:buFont typeface="Noto Sans Symbols"/>
              <a:buChar char="❑"/>
              <a:tabLst>
                <a:tab pos="281305" algn="l"/>
              </a:tabLst>
            </a:pPr>
            <a:r>
              <a:rPr sz="2400" i="1" spc="-5" dirty="0">
                <a:solidFill>
                  <a:srgbClr val="282834"/>
                </a:solidFill>
                <a:latin typeface="Arial"/>
                <a:cs typeface="Arial"/>
              </a:rPr>
              <a:t>Bolus insulin </a:t>
            </a:r>
            <a:r>
              <a:rPr sz="2400" i="1" dirty="0">
                <a:solidFill>
                  <a:srgbClr val="282834"/>
                </a:solidFill>
                <a:latin typeface="Arial"/>
                <a:cs typeface="Arial"/>
              </a:rPr>
              <a:t>(mealtime </a:t>
            </a:r>
            <a:r>
              <a:rPr sz="2400" i="1" spc="-5" dirty="0">
                <a:solidFill>
                  <a:srgbClr val="282834"/>
                </a:solidFill>
                <a:latin typeface="Arial"/>
                <a:cs typeface="Arial"/>
              </a:rPr>
              <a:t>or prandial</a:t>
            </a:r>
            <a:r>
              <a:rPr sz="2400" i="1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82834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Limits hyperglycemia after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Immediate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rise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sharp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peak at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hour</a:t>
            </a:r>
            <a:r>
              <a:rPr sz="2400" spc="-5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0670" indent="-14478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10% to 20% of total daily insulin</a:t>
            </a:r>
            <a:r>
              <a:rPr sz="2400" spc="-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When </a:t>
            </a:r>
            <a:r>
              <a:rPr spc="-5" dirty="0"/>
              <a:t>to initiate </a:t>
            </a:r>
            <a:r>
              <a:rPr spc="-10" dirty="0"/>
              <a:t>Insulin </a:t>
            </a:r>
            <a:r>
              <a:rPr spc="-5" dirty="0"/>
              <a:t>in </a:t>
            </a:r>
            <a:r>
              <a:rPr spc="-10" dirty="0"/>
              <a:t>type </a:t>
            </a:r>
            <a:r>
              <a:rPr dirty="0"/>
              <a:t>2  </a:t>
            </a:r>
            <a:r>
              <a:rPr spc="-5" dirty="0"/>
              <a:t>DM?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102" y="1556255"/>
            <a:ext cx="7616825" cy="33762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56210" indent="-14414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Initial A1 level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&gt; 9</a:t>
            </a:r>
            <a:r>
              <a:rPr sz="2400" spc="-16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%.</a:t>
            </a:r>
            <a:endParaRPr sz="2400">
              <a:latin typeface="Arial"/>
              <a:cs typeface="Arial"/>
            </a:endParaRPr>
          </a:p>
          <a:p>
            <a:pPr marL="156210" marR="5080" indent="-14414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 diabetes is uncontrolled despite optimal oral glycemic 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therapy.</a:t>
            </a:r>
            <a:endParaRPr sz="24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  <a:tab pos="199898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patient	is 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catabolic state (losing</a:t>
            </a: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weight).</a:t>
            </a:r>
            <a:endParaRPr sz="24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steroid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induced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diabetes.</a:t>
            </a:r>
            <a:endParaRPr sz="24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If the patient is post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MI.</a:t>
            </a:r>
            <a:endParaRPr sz="24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Pregnancy</a:t>
            </a:r>
            <a:endParaRPr sz="2400">
              <a:latin typeface="Arial"/>
              <a:cs typeface="Arial"/>
            </a:endParaRPr>
          </a:p>
          <a:p>
            <a:pPr marL="156210" indent="-14414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Type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1</a:t>
            </a:r>
            <a:r>
              <a:rPr sz="2400" spc="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999"/>
            <a:ext cx="9143981" cy="624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445260"/>
            <a:ext cx="4076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Initiation </a:t>
            </a:r>
            <a:r>
              <a:rPr sz="3600" b="1" spc="-5" dirty="0">
                <a:latin typeface="Arial"/>
                <a:cs typeface="Arial"/>
              </a:rPr>
              <a:t>of</a:t>
            </a:r>
            <a:r>
              <a:rPr sz="3600" b="1" spc="-9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Insulin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9102" y="2036313"/>
            <a:ext cx="7820025" cy="2339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6210" marR="488315" indent="-144145">
              <a:lnSpc>
                <a:spcPct val="100499"/>
              </a:lnSpc>
              <a:spcBef>
                <a:spcPts val="85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Insulin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be used as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augmentation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or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replacement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therapy.</a:t>
            </a:r>
            <a:endParaRPr sz="2400">
              <a:latin typeface="Arial"/>
              <a:cs typeface="Arial"/>
            </a:endParaRPr>
          </a:p>
          <a:p>
            <a:pPr marL="156210" marR="5080" indent="-14414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long-acting insulin provides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basal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rate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that</a:t>
            </a:r>
            <a:r>
              <a:rPr sz="2400" spc="-2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minimizes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hepatic glucose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production.</a:t>
            </a:r>
            <a:endParaRPr sz="2400">
              <a:latin typeface="Arial"/>
              <a:cs typeface="Arial"/>
            </a:endParaRPr>
          </a:p>
          <a:p>
            <a:pPr marL="156210" marR="72390" indent="-144145">
              <a:lnSpc>
                <a:spcPct val="100499"/>
              </a:lnSpc>
              <a:spcBef>
                <a:spcPts val="434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2479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rapid-acting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insulin is used with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meals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minimize</a:t>
            </a:r>
            <a:r>
              <a:rPr sz="2400" spc="-2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 postprandial insulin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peak.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380999"/>
            <a:ext cx="8458182" cy="6172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5273" y="457199"/>
            <a:ext cx="5253436" cy="6019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399" y="609598"/>
            <a:ext cx="8204183" cy="586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761998"/>
            <a:ext cx="8305783" cy="548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9" y="348349"/>
            <a:ext cx="8458182" cy="6204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4816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Golden </a:t>
            </a:r>
            <a:r>
              <a:rPr spc="-5" dirty="0"/>
              <a:t>rule of</a:t>
            </a:r>
            <a:r>
              <a:rPr spc="-85" dirty="0"/>
              <a:t> </a:t>
            </a:r>
            <a:r>
              <a:rPr spc="-5" dirty="0"/>
              <a:t>Insulin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35707" y="1587456"/>
            <a:ext cx="4964430" cy="2348865"/>
            <a:chOff x="3735707" y="1587456"/>
            <a:chExt cx="4964430" cy="2348865"/>
          </a:xfrm>
        </p:grpSpPr>
        <p:sp>
          <p:nvSpPr>
            <p:cNvPr id="4" name="object 4"/>
            <p:cNvSpPr/>
            <p:nvPr/>
          </p:nvSpPr>
          <p:spPr>
            <a:xfrm>
              <a:off x="3749042" y="1600791"/>
              <a:ext cx="4937760" cy="2322195"/>
            </a:xfrm>
            <a:custGeom>
              <a:avLst/>
              <a:gdLst/>
              <a:ahLst/>
              <a:cxnLst/>
              <a:rect l="l" t="t" r="r" b="b"/>
              <a:pathLst>
                <a:path w="4937759" h="2322195">
                  <a:moveTo>
                    <a:pt x="3776892" y="2321725"/>
                  </a:moveTo>
                  <a:lnTo>
                    <a:pt x="3776892" y="2031500"/>
                  </a:lnTo>
                  <a:lnTo>
                    <a:pt x="0" y="2031500"/>
                  </a:lnTo>
                  <a:lnTo>
                    <a:pt x="0" y="290214"/>
                  </a:lnTo>
                  <a:lnTo>
                    <a:pt x="3776892" y="290214"/>
                  </a:lnTo>
                  <a:lnTo>
                    <a:pt x="3776892" y="0"/>
                  </a:lnTo>
                  <a:lnTo>
                    <a:pt x="4937740" y="1160852"/>
                  </a:lnTo>
                  <a:lnTo>
                    <a:pt x="3776892" y="2321725"/>
                  </a:lnTo>
                  <a:close/>
                </a:path>
              </a:pathLst>
            </a:custGeom>
            <a:solidFill>
              <a:srgbClr val="DBDFDD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9042" y="1600791"/>
              <a:ext cx="4937760" cy="2322195"/>
            </a:xfrm>
            <a:custGeom>
              <a:avLst/>
              <a:gdLst/>
              <a:ahLst/>
              <a:cxnLst/>
              <a:rect l="l" t="t" r="r" b="b"/>
              <a:pathLst>
                <a:path w="4937759" h="2322195">
                  <a:moveTo>
                    <a:pt x="0" y="290214"/>
                  </a:moveTo>
                  <a:lnTo>
                    <a:pt x="3776892" y="290214"/>
                  </a:lnTo>
                  <a:lnTo>
                    <a:pt x="3776892" y="0"/>
                  </a:lnTo>
                  <a:lnTo>
                    <a:pt x="4937740" y="1160852"/>
                  </a:lnTo>
                  <a:lnTo>
                    <a:pt x="3776892" y="2321725"/>
                  </a:lnTo>
                  <a:lnTo>
                    <a:pt x="3776892" y="2031500"/>
                  </a:lnTo>
                  <a:lnTo>
                    <a:pt x="0" y="2031500"/>
                  </a:lnTo>
                  <a:lnTo>
                    <a:pt x="0" y="290214"/>
                  </a:lnTo>
                  <a:close/>
                </a:path>
              </a:pathLst>
            </a:custGeom>
            <a:ln w="26424">
              <a:solidFill>
                <a:srgbClr val="DBDF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16337" y="1842083"/>
            <a:ext cx="3477895" cy="951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37490" marR="5080" indent="-224790">
              <a:lnSpc>
                <a:spcPts val="3450"/>
              </a:lnSpc>
              <a:spcBef>
                <a:spcPts val="540"/>
              </a:spcBef>
              <a:buChar char="•"/>
              <a:tabLst>
                <a:tab pos="237490" algn="l"/>
              </a:tabLst>
            </a:pPr>
            <a:r>
              <a:rPr sz="3200" spc="-5" dirty="0">
                <a:solidFill>
                  <a:srgbClr val="282834"/>
                </a:solidFill>
                <a:latin typeface="Arial"/>
                <a:cs typeface="Arial"/>
              </a:rPr>
              <a:t>Controls</a:t>
            </a:r>
            <a:r>
              <a:rPr sz="3200" spc="-9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82834"/>
                </a:solidFill>
                <a:latin typeface="Arial"/>
                <a:cs typeface="Arial"/>
              </a:rPr>
              <a:t>pre-meal  glucose.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3986" y="1587579"/>
            <a:ext cx="3318510" cy="2348230"/>
            <a:chOff x="443986" y="1587579"/>
            <a:chExt cx="3318510" cy="2348230"/>
          </a:xfrm>
        </p:grpSpPr>
        <p:sp>
          <p:nvSpPr>
            <p:cNvPr id="8" name="object 8"/>
            <p:cNvSpPr/>
            <p:nvPr/>
          </p:nvSpPr>
          <p:spPr>
            <a:xfrm>
              <a:off x="457199" y="1600791"/>
              <a:ext cx="3291840" cy="2322195"/>
            </a:xfrm>
            <a:custGeom>
              <a:avLst/>
              <a:gdLst/>
              <a:ahLst/>
              <a:cxnLst/>
              <a:rect l="l" t="t" r="r" b="b"/>
              <a:pathLst>
                <a:path w="3291840" h="2322195">
                  <a:moveTo>
                    <a:pt x="2904869" y="2321725"/>
                  </a:moveTo>
                  <a:lnTo>
                    <a:pt x="386959" y="2321725"/>
                  </a:lnTo>
                  <a:lnTo>
                    <a:pt x="338419" y="2318710"/>
                  </a:lnTo>
                  <a:lnTo>
                    <a:pt x="291679" y="2309907"/>
                  </a:lnTo>
                  <a:lnTo>
                    <a:pt x="247101" y="2295678"/>
                  </a:lnTo>
                  <a:lnTo>
                    <a:pt x="205047" y="2276386"/>
                  </a:lnTo>
                  <a:lnTo>
                    <a:pt x="165880" y="2252393"/>
                  </a:lnTo>
                  <a:lnTo>
                    <a:pt x="129964" y="2224063"/>
                  </a:lnTo>
                  <a:lnTo>
                    <a:pt x="97659" y="2191757"/>
                  </a:lnTo>
                  <a:lnTo>
                    <a:pt x="69330" y="2155839"/>
                  </a:lnTo>
                  <a:lnTo>
                    <a:pt x="45338" y="2116671"/>
                  </a:lnTo>
                  <a:lnTo>
                    <a:pt x="26046" y="2074616"/>
                  </a:lnTo>
                  <a:lnTo>
                    <a:pt x="11818" y="2030035"/>
                  </a:lnTo>
                  <a:lnTo>
                    <a:pt x="3014" y="1983293"/>
                  </a:lnTo>
                  <a:lnTo>
                    <a:pt x="0" y="1934751"/>
                  </a:lnTo>
                  <a:lnTo>
                    <a:pt x="0" y="386959"/>
                  </a:lnTo>
                  <a:lnTo>
                    <a:pt x="3014" y="338419"/>
                  </a:lnTo>
                  <a:lnTo>
                    <a:pt x="11818" y="291679"/>
                  </a:lnTo>
                  <a:lnTo>
                    <a:pt x="26046" y="247101"/>
                  </a:lnTo>
                  <a:lnTo>
                    <a:pt x="45338" y="205047"/>
                  </a:lnTo>
                  <a:lnTo>
                    <a:pt x="69330" y="165880"/>
                  </a:lnTo>
                  <a:lnTo>
                    <a:pt x="97659" y="129964"/>
                  </a:lnTo>
                  <a:lnTo>
                    <a:pt x="129964" y="97659"/>
                  </a:lnTo>
                  <a:lnTo>
                    <a:pt x="165880" y="69330"/>
                  </a:lnTo>
                  <a:lnTo>
                    <a:pt x="205047" y="45338"/>
                  </a:lnTo>
                  <a:lnTo>
                    <a:pt x="247101" y="26046"/>
                  </a:lnTo>
                  <a:lnTo>
                    <a:pt x="291679" y="11818"/>
                  </a:lnTo>
                  <a:lnTo>
                    <a:pt x="338419" y="3014"/>
                  </a:lnTo>
                  <a:lnTo>
                    <a:pt x="386959" y="0"/>
                  </a:lnTo>
                  <a:lnTo>
                    <a:pt x="2904869" y="0"/>
                  </a:lnTo>
                  <a:lnTo>
                    <a:pt x="2955731" y="3355"/>
                  </a:lnTo>
                  <a:lnTo>
                    <a:pt x="3005292" y="13257"/>
                  </a:lnTo>
                  <a:lnTo>
                    <a:pt x="3052950" y="29455"/>
                  </a:lnTo>
                  <a:lnTo>
                    <a:pt x="3098103" y="51701"/>
                  </a:lnTo>
                  <a:lnTo>
                    <a:pt x="3140152" y="79744"/>
                  </a:lnTo>
                  <a:lnTo>
                    <a:pt x="3178493" y="113337"/>
                  </a:lnTo>
                  <a:lnTo>
                    <a:pt x="3212089" y="151676"/>
                  </a:lnTo>
                  <a:lnTo>
                    <a:pt x="3240136" y="193723"/>
                  </a:lnTo>
                  <a:lnTo>
                    <a:pt x="3262384" y="238876"/>
                  </a:lnTo>
                  <a:lnTo>
                    <a:pt x="3278584" y="286534"/>
                  </a:lnTo>
                  <a:lnTo>
                    <a:pt x="3288487" y="336096"/>
                  </a:lnTo>
                  <a:lnTo>
                    <a:pt x="3291843" y="386959"/>
                  </a:lnTo>
                  <a:lnTo>
                    <a:pt x="3291843" y="1934751"/>
                  </a:lnTo>
                  <a:lnTo>
                    <a:pt x="3288828" y="1983293"/>
                  </a:lnTo>
                  <a:lnTo>
                    <a:pt x="3280025" y="2030035"/>
                  </a:lnTo>
                  <a:lnTo>
                    <a:pt x="3265796" y="2074616"/>
                  </a:lnTo>
                  <a:lnTo>
                    <a:pt x="3246504" y="2116671"/>
                  </a:lnTo>
                  <a:lnTo>
                    <a:pt x="3222511" y="2155839"/>
                  </a:lnTo>
                  <a:lnTo>
                    <a:pt x="3194181" y="2191757"/>
                  </a:lnTo>
                  <a:lnTo>
                    <a:pt x="3161875" y="2224063"/>
                  </a:lnTo>
                  <a:lnTo>
                    <a:pt x="3125957" y="2252393"/>
                  </a:lnTo>
                  <a:lnTo>
                    <a:pt x="3086789" y="2276386"/>
                  </a:lnTo>
                  <a:lnTo>
                    <a:pt x="3044734" y="2295678"/>
                  </a:lnTo>
                  <a:lnTo>
                    <a:pt x="3000153" y="2309907"/>
                  </a:lnTo>
                  <a:lnTo>
                    <a:pt x="2953411" y="2318710"/>
                  </a:lnTo>
                  <a:lnTo>
                    <a:pt x="2904869" y="2321725"/>
                  </a:lnTo>
                  <a:close/>
                </a:path>
              </a:pathLst>
            </a:custGeom>
            <a:solidFill>
              <a:srgbClr val="93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199" y="1600791"/>
              <a:ext cx="3291840" cy="2322195"/>
            </a:xfrm>
            <a:custGeom>
              <a:avLst/>
              <a:gdLst/>
              <a:ahLst/>
              <a:cxnLst/>
              <a:rect l="l" t="t" r="r" b="b"/>
              <a:pathLst>
                <a:path w="3291840" h="2322195">
                  <a:moveTo>
                    <a:pt x="0" y="386959"/>
                  </a:moveTo>
                  <a:lnTo>
                    <a:pt x="3014" y="338419"/>
                  </a:lnTo>
                  <a:lnTo>
                    <a:pt x="11818" y="291679"/>
                  </a:lnTo>
                  <a:lnTo>
                    <a:pt x="26046" y="247101"/>
                  </a:lnTo>
                  <a:lnTo>
                    <a:pt x="45338" y="205047"/>
                  </a:lnTo>
                  <a:lnTo>
                    <a:pt x="69330" y="165880"/>
                  </a:lnTo>
                  <a:lnTo>
                    <a:pt x="97659" y="129964"/>
                  </a:lnTo>
                  <a:lnTo>
                    <a:pt x="129964" y="97659"/>
                  </a:lnTo>
                  <a:lnTo>
                    <a:pt x="165880" y="69330"/>
                  </a:lnTo>
                  <a:lnTo>
                    <a:pt x="205047" y="45338"/>
                  </a:lnTo>
                  <a:lnTo>
                    <a:pt x="247101" y="26046"/>
                  </a:lnTo>
                  <a:lnTo>
                    <a:pt x="291679" y="11818"/>
                  </a:lnTo>
                  <a:lnTo>
                    <a:pt x="338419" y="3014"/>
                  </a:lnTo>
                  <a:lnTo>
                    <a:pt x="386959" y="0"/>
                  </a:lnTo>
                  <a:lnTo>
                    <a:pt x="2904869" y="0"/>
                  </a:lnTo>
                  <a:lnTo>
                    <a:pt x="2955731" y="3355"/>
                  </a:lnTo>
                  <a:lnTo>
                    <a:pt x="3005292" y="13257"/>
                  </a:lnTo>
                  <a:lnTo>
                    <a:pt x="3052950" y="29455"/>
                  </a:lnTo>
                  <a:lnTo>
                    <a:pt x="3098103" y="51701"/>
                  </a:lnTo>
                  <a:lnTo>
                    <a:pt x="3140152" y="79744"/>
                  </a:lnTo>
                  <a:lnTo>
                    <a:pt x="3178493" y="113337"/>
                  </a:lnTo>
                  <a:lnTo>
                    <a:pt x="3212089" y="151676"/>
                  </a:lnTo>
                  <a:lnTo>
                    <a:pt x="3240136" y="193723"/>
                  </a:lnTo>
                  <a:lnTo>
                    <a:pt x="3262384" y="238876"/>
                  </a:lnTo>
                  <a:lnTo>
                    <a:pt x="3278584" y="286534"/>
                  </a:lnTo>
                  <a:lnTo>
                    <a:pt x="3288487" y="336096"/>
                  </a:lnTo>
                  <a:lnTo>
                    <a:pt x="3291843" y="386959"/>
                  </a:lnTo>
                  <a:lnTo>
                    <a:pt x="3291843" y="1934751"/>
                  </a:lnTo>
                  <a:lnTo>
                    <a:pt x="3288828" y="1983293"/>
                  </a:lnTo>
                  <a:lnTo>
                    <a:pt x="3280025" y="2030035"/>
                  </a:lnTo>
                  <a:lnTo>
                    <a:pt x="3265796" y="2074616"/>
                  </a:lnTo>
                  <a:lnTo>
                    <a:pt x="3246504" y="2116671"/>
                  </a:lnTo>
                  <a:lnTo>
                    <a:pt x="3222511" y="2155839"/>
                  </a:lnTo>
                  <a:lnTo>
                    <a:pt x="3194181" y="2191757"/>
                  </a:lnTo>
                  <a:lnTo>
                    <a:pt x="3161875" y="2224063"/>
                  </a:lnTo>
                  <a:lnTo>
                    <a:pt x="3125957" y="2252393"/>
                  </a:lnTo>
                  <a:lnTo>
                    <a:pt x="3086789" y="2276386"/>
                  </a:lnTo>
                  <a:lnTo>
                    <a:pt x="3044734" y="2295678"/>
                  </a:lnTo>
                  <a:lnTo>
                    <a:pt x="3000153" y="2309907"/>
                  </a:lnTo>
                  <a:lnTo>
                    <a:pt x="2953411" y="2318710"/>
                  </a:lnTo>
                  <a:lnTo>
                    <a:pt x="2904869" y="2321725"/>
                  </a:lnTo>
                  <a:lnTo>
                    <a:pt x="386959" y="2321725"/>
                  </a:lnTo>
                  <a:lnTo>
                    <a:pt x="338419" y="2318710"/>
                  </a:lnTo>
                  <a:lnTo>
                    <a:pt x="291679" y="2309907"/>
                  </a:lnTo>
                  <a:lnTo>
                    <a:pt x="247101" y="2295678"/>
                  </a:lnTo>
                  <a:lnTo>
                    <a:pt x="205047" y="2276386"/>
                  </a:lnTo>
                  <a:lnTo>
                    <a:pt x="165880" y="2252393"/>
                  </a:lnTo>
                  <a:lnTo>
                    <a:pt x="129964" y="2224063"/>
                  </a:lnTo>
                  <a:lnTo>
                    <a:pt x="97659" y="2191757"/>
                  </a:lnTo>
                  <a:lnTo>
                    <a:pt x="69330" y="2155839"/>
                  </a:lnTo>
                  <a:lnTo>
                    <a:pt x="45338" y="2116671"/>
                  </a:lnTo>
                  <a:lnTo>
                    <a:pt x="26046" y="2074616"/>
                  </a:lnTo>
                  <a:lnTo>
                    <a:pt x="11818" y="2030035"/>
                  </a:lnTo>
                  <a:lnTo>
                    <a:pt x="3014" y="1983293"/>
                  </a:lnTo>
                  <a:lnTo>
                    <a:pt x="0" y="1934751"/>
                  </a:lnTo>
                  <a:lnTo>
                    <a:pt x="0" y="386959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1185" y="2439116"/>
            <a:ext cx="2607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Basal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Insulin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35707" y="4141331"/>
            <a:ext cx="4964430" cy="2348865"/>
            <a:chOff x="3735707" y="4141331"/>
            <a:chExt cx="4964430" cy="2348865"/>
          </a:xfrm>
        </p:grpSpPr>
        <p:sp>
          <p:nvSpPr>
            <p:cNvPr id="12" name="object 12"/>
            <p:cNvSpPr/>
            <p:nvPr/>
          </p:nvSpPr>
          <p:spPr>
            <a:xfrm>
              <a:off x="3749042" y="4154666"/>
              <a:ext cx="4937760" cy="2322195"/>
            </a:xfrm>
            <a:custGeom>
              <a:avLst/>
              <a:gdLst/>
              <a:ahLst/>
              <a:cxnLst/>
              <a:rect l="l" t="t" r="r" b="b"/>
              <a:pathLst>
                <a:path w="4937759" h="2322195">
                  <a:moveTo>
                    <a:pt x="3776892" y="2321720"/>
                  </a:moveTo>
                  <a:lnTo>
                    <a:pt x="3776892" y="2031520"/>
                  </a:lnTo>
                  <a:lnTo>
                    <a:pt x="0" y="2031520"/>
                  </a:lnTo>
                  <a:lnTo>
                    <a:pt x="0" y="290224"/>
                  </a:lnTo>
                  <a:lnTo>
                    <a:pt x="3776892" y="290224"/>
                  </a:lnTo>
                  <a:lnTo>
                    <a:pt x="3776892" y="0"/>
                  </a:lnTo>
                  <a:lnTo>
                    <a:pt x="4937740" y="1160872"/>
                  </a:lnTo>
                  <a:lnTo>
                    <a:pt x="3776892" y="2321720"/>
                  </a:lnTo>
                  <a:close/>
                </a:path>
              </a:pathLst>
            </a:custGeom>
            <a:solidFill>
              <a:srgbClr val="DBDFDD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9042" y="4154666"/>
              <a:ext cx="4937760" cy="2322195"/>
            </a:xfrm>
            <a:custGeom>
              <a:avLst/>
              <a:gdLst/>
              <a:ahLst/>
              <a:cxnLst/>
              <a:rect l="l" t="t" r="r" b="b"/>
              <a:pathLst>
                <a:path w="4937759" h="2322195">
                  <a:moveTo>
                    <a:pt x="0" y="290224"/>
                  </a:moveTo>
                  <a:lnTo>
                    <a:pt x="3776892" y="290224"/>
                  </a:lnTo>
                  <a:lnTo>
                    <a:pt x="3776892" y="0"/>
                  </a:lnTo>
                  <a:lnTo>
                    <a:pt x="4937740" y="1160872"/>
                  </a:lnTo>
                  <a:lnTo>
                    <a:pt x="3776892" y="2321720"/>
                  </a:lnTo>
                  <a:lnTo>
                    <a:pt x="3776892" y="2031520"/>
                  </a:lnTo>
                  <a:lnTo>
                    <a:pt x="0" y="2031520"/>
                  </a:lnTo>
                  <a:lnTo>
                    <a:pt x="0" y="290224"/>
                  </a:lnTo>
                  <a:close/>
                </a:path>
              </a:pathLst>
            </a:custGeom>
            <a:ln w="26424">
              <a:solidFill>
                <a:srgbClr val="DBDF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16337" y="4395968"/>
            <a:ext cx="3658235" cy="951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37490" marR="5080" indent="-224790">
              <a:lnSpc>
                <a:spcPts val="3450"/>
              </a:lnSpc>
              <a:spcBef>
                <a:spcPts val="540"/>
              </a:spcBef>
              <a:buChar char="•"/>
              <a:tabLst>
                <a:tab pos="237490" algn="l"/>
              </a:tabLst>
            </a:pPr>
            <a:r>
              <a:rPr sz="3200" spc="-5" dirty="0">
                <a:solidFill>
                  <a:srgbClr val="282834"/>
                </a:solidFill>
                <a:latin typeface="Arial"/>
                <a:cs typeface="Arial"/>
              </a:rPr>
              <a:t>Controls</a:t>
            </a:r>
            <a:r>
              <a:rPr sz="3200" spc="-9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282834"/>
                </a:solidFill>
                <a:latin typeface="Arial"/>
                <a:cs typeface="Arial"/>
              </a:rPr>
              <a:t>post-meal  glucose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3986" y="4141454"/>
            <a:ext cx="3318510" cy="2348230"/>
            <a:chOff x="443986" y="4141454"/>
            <a:chExt cx="3318510" cy="2348230"/>
          </a:xfrm>
        </p:grpSpPr>
        <p:sp>
          <p:nvSpPr>
            <p:cNvPr id="16" name="object 16"/>
            <p:cNvSpPr/>
            <p:nvPr/>
          </p:nvSpPr>
          <p:spPr>
            <a:xfrm>
              <a:off x="457199" y="4154666"/>
              <a:ext cx="3291840" cy="2322195"/>
            </a:xfrm>
            <a:custGeom>
              <a:avLst/>
              <a:gdLst/>
              <a:ahLst/>
              <a:cxnLst/>
              <a:rect l="l" t="t" r="r" b="b"/>
              <a:pathLst>
                <a:path w="3291840" h="2322195">
                  <a:moveTo>
                    <a:pt x="2904869" y="2321720"/>
                  </a:moveTo>
                  <a:lnTo>
                    <a:pt x="386959" y="2321720"/>
                  </a:lnTo>
                  <a:lnTo>
                    <a:pt x="338419" y="2318705"/>
                  </a:lnTo>
                  <a:lnTo>
                    <a:pt x="291679" y="2309902"/>
                  </a:lnTo>
                  <a:lnTo>
                    <a:pt x="247101" y="2295673"/>
                  </a:lnTo>
                  <a:lnTo>
                    <a:pt x="205047" y="2276381"/>
                  </a:lnTo>
                  <a:lnTo>
                    <a:pt x="165880" y="2252390"/>
                  </a:lnTo>
                  <a:lnTo>
                    <a:pt x="129964" y="2224060"/>
                  </a:lnTo>
                  <a:lnTo>
                    <a:pt x="97659" y="2191756"/>
                  </a:lnTo>
                  <a:lnTo>
                    <a:pt x="69330" y="2155840"/>
                  </a:lnTo>
                  <a:lnTo>
                    <a:pt x="45338" y="2116674"/>
                  </a:lnTo>
                  <a:lnTo>
                    <a:pt x="26046" y="2074622"/>
                  </a:lnTo>
                  <a:lnTo>
                    <a:pt x="11818" y="2030045"/>
                  </a:lnTo>
                  <a:lnTo>
                    <a:pt x="3014" y="1983307"/>
                  </a:lnTo>
                  <a:lnTo>
                    <a:pt x="0" y="1934771"/>
                  </a:lnTo>
                  <a:lnTo>
                    <a:pt x="0" y="386974"/>
                  </a:lnTo>
                  <a:lnTo>
                    <a:pt x="3014" y="338432"/>
                  </a:lnTo>
                  <a:lnTo>
                    <a:pt x="11818" y="291689"/>
                  </a:lnTo>
                  <a:lnTo>
                    <a:pt x="26046" y="247109"/>
                  </a:lnTo>
                  <a:lnTo>
                    <a:pt x="45338" y="205053"/>
                  </a:lnTo>
                  <a:lnTo>
                    <a:pt x="69330" y="165885"/>
                  </a:lnTo>
                  <a:lnTo>
                    <a:pt x="97659" y="129967"/>
                  </a:lnTo>
                  <a:lnTo>
                    <a:pt x="129964" y="97661"/>
                  </a:lnTo>
                  <a:lnTo>
                    <a:pt x="165880" y="69331"/>
                  </a:lnTo>
                  <a:lnTo>
                    <a:pt x="205047" y="45339"/>
                  </a:lnTo>
                  <a:lnTo>
                    <a:pt x="247101" y="26047"/>
                  </a:lnTo>
                  <a:lnTo>
                    <a:pt x="291679" y="11818"/>
                  </a:lnTo>
                  <a:lnTo>
                    <a:pt x="338419" y="3015"/>
                  </a:lnTo>
                  <a:lnTo>
                    <a:pt x="386959" y="0"/>
                  </a:lnTo>
                  <a:lnTo>
                    <a:pt x="2904869" y="0"/>
                  </a:lnTo>
                  <a:lnTo>
                    <a:pt x="2955731" y="3356"/>
                  </a:lnTo>
                  <a:lnTo>
                    <a:pt x="3005292" y="13259"/>
                  </a:lnTo>
                  <a:lnTo>
                    <a:pt x="3052950" y="29459"/>
                  </a:lnTo>
                  <a:lnTo>
                    <a:pt x="3098103" y="51707"/>
                  </a:lnTo>
                  <a:lnTo>
                    <a:pt x="3140152" y="79753"/>
                  </a:lnTo>
                  <a:lnTo>
                    <a:pt x="3178493" y="113349"/>
                  </a:lnTo>
                  <a:lnTo>
                    <a:pt x="3212089" y="151691"/>
                  </a:lnTo>
                  <a:lnTo>
                    <a:pt x="3240136" y="193739"/>
                  </a:lnTo>
                  <a:lnTo>
                    <a:pt x="3262384" y="238893"/>
                  </a:lnTo>
                  <a:lnTo>
                    <a:pt x="3278584" y="286551"/>
                  </a:lnTo>
                  <a:lnTo>
                    <a:pt x="3288487" y="336112"/>
                  </a:lnTo>
                  <a:lnTo>
                    <a:pt x="3291843" y="386974"/>
                  </a:lnTo>
                  <a:lnTo>
                    <a:pt x="3291843" y="1934771"/>
                  </a:lnTo>
                  <a:lnTo>
                    <a:pt x="3288828" y="1983307"/>
                  </a:lnTo>
                  <a:lnTo>
                    <a:pt x="3280025" y="2030045"/>
                  </a:lnTo>
                  <a:lnTo>
                    <a:pt x="3265796" y="2074622"/>
                  </a:lnTo>
                  <a:lnTo>
                    <a:pt x="3246504" y="2116674"/>
                  </a:lnTo>
                  <a:lnTo>
                    <a:pt x="3222511" y="2155840"/>
                  </a:lnTo>
                  <a:lnTo>
                    <a:pt x="3194181" y="2191756"/>
                  </a:lnTo>
                  <a:lnTo>
                    <a:pt x="3161875" y="2224060"/>
                  </a:lnTo>
                  <a:lnTo>
                    <a:pt x="3125957" y="2252390"/>
                  </a:lnTo>
                  <a:lnTo>
                    <a:pt x="3086789" y="2276381"/>
                  </a:lnTo>
                  <a:lnTo>
                    <a:pt x="3044734" y="2295673"/>
                  </a:lnTo>
                  <a:lnTo>
                    <a:pt x="3000153" y="2309902"/>
                  </a:lnTo>
                  <a:lnTo>
                    <a:pt x="2953411" y="2318705"/>
                  </a:lnTo>
                  <a:lnTo>
                    <a:pt x="2904869" y="2321720"/>
                  </a:lnTo>
                  <a:close/>
                </a:path>
              </a:pathLst>
            </a:custGeom>
            <a:solidFill>
              <a:srgbClr val="93A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199" y="4154666"/>
              <a:ext cx="3291840" cy="2322195"/>
            </a:xfrm>
            <a:custGeom>
              <a:avLst/>
              <a:gdLst/>
              <a:ahLst/>
              <a:cxnLst/>
              <a:rect l="l" t="t" r="r" b="b"/>
              <a:pathLst>
                <a:path w="3291840" h="2322195">
                  <a:moveTo>
                    <a:pt x="0" y="386974"/>
                  </a:moveTo>
                  <a:lnTo>
                    <a:pt x="3014" y="338432"/>
                  </a:lnTo>
                  <a:lnTo>
                    <a:pt x="11818" y="291689"/>
                  </a:lnTo>
                  <a:lnTo>
                    <a:pt x="26046" y="247109"/>
                  </a:lnTo>
                  <a:lnTo>
                    <a:pt x="45338" y="205053"/>
                  </a:lnTo>
                  <a:lnTo>
                    <a:pt x="69330" y="165885"/>
                  </a:lnTo>
                  <a:lnTo>
                    <a:pt x="97659" y="129967"/>
                  </a:lnTo>
                  <a:lnTo>
                    <a:pt x="129964" y="97661"/>
                  </a:lnTo>
                  <a:lnTo>
                    <a:pt x="165880" y="69331"/>
                  </a:lnTo>
                  <a:lnTo>
                    <a:pt x="205047" y="45339"/>
                  </a:lnTo>
                  <a:lnTo>
                    <a:pt x="247101" y="26047"/>
                  </a:lnTo>
                  <a:lnTo>
                    <a:pt x="291679" y="11818"/>
                  </a:lnTo>
                  <a:lnTo>
                    <a:pt x="338419" y="3015"/>
                  </a:lnTo>
                  <a:lnTo>
                    <a:pt x="386959" y="0"/>
                  </a:lnTo>
                  <a:lnTo>
                    <a:pt x="2904869" y="0"/>
                  </a:lnTo>
                  <a:lnTo>
                    <a:pt x="2955731" y="3356"/>
                  </a:lnTo>
                  <a:lnTo>
                    <a:pt x="3005292" y="13259"/>
                  </a:lnTo>
                  <a:lnTo>
                    <a:pt x="3052950" y="29459"/>
                  </a:lnTo>
                  <a:lnTo>
                    <a:pt x="3098103" y="51707"/>
                  </a:lnTo>
                  <a:lnTo>
                    <a:pt x="3140152" y="79753"/>
                  </a:lnTo>
                  <a:lnTo>
                    <a:pt x="3178493" y="113349"/>
                  </a:lnTo>
                  <a:lnTo>
                    <a:pt x="3212089" y="151691"/>
                  </a:lnTo>
                  <a:lnTo>
                    <a:pt x="3240136" y="193739"/>
                  </a:lnTo>
                  <a:lnTo>
                    <a:pt x="3262384" y="238893"/>
                  </a:lnTo>
                  <a:lnTo>
                    <a:pt x="3278584" y="286551"/>
                  </a:lnTo>
                  <a:lnTo>
                    <a:pt x="3288487" y="336112"/>
                  </a:lnTo>
                  <a:lnTo>
                    <a:pt x="3291843" y="386974"/>
                  </a:lnTo>
                  <a:lnTo>
                    <a:pt x="3291843" y="1934771"/>
                  </a:lnTo>
                  <a:lnTo>
                    <a:pt x="3288828" y="1983307"/>
                  </a:lnTo>
                  <a:lnTo>
                    <a:pt x="3280025" y="2030045"/>
                  </a:lnTo>
                  <a:lnTo>
                    <a:pt x="3265796" y="2074622"/>
                  </a:lnTo>
                  <a:lnTo>
                    <a:pt x="3246504" y="2116674"/>
                  </a:lnTo>
                  <a:lnTo>
                    <a:pt x="3222511" y="2155840"/>
                  </a:lnTo>
                  <a:lnTo>
                    <a:pt x="3194181" y="2191756"/>
                  </a:lnTo>
                  <a:lnTo>
                    <a:pt x="3161875" y="2224060"/>
                  </a:lnTo>
                  <a:lnTo>
                    <a:pt x="3125957" y="2252390"/>
                  </a:lnTo>
                  <a:lnTo>
                    <a:pt x="3086789" y="2276381"/>
                  </a:lnTo>
                  <a:lnTo>
                    <a:pt x="3044734" y="2295673"/>
                  </a:lnTo>
                  <a:lnTo>
                    <a:pt x="3000153" y="2309902"/>
                  </a:lnTo>
                  <a:lnTo>
                    <a:pt x="2953411" y="2318705"/>
                  </a:lnTo>
                  <a:lnTo>
                    <a:pt x="2904869" y="2321720"/>
                  </a:lnTo>
                  <a:lnTo>
                    <a:pt x="386959" y="2321720"/>
                  </a:lnTo>
                  <a:lnTo>
                    <a:pt x="338419" y="2318705"/>
                  </a:lnTo>
                  <a:lnTo>
                    <a:pt x="291679" y="2309902"/>
                  </a:lnTo>
                  <a:lnTo>
                    <a:pt x="247101" y="2295673"/>
                  </a:lnTo>
                  <a:lnTo>
                    <a:pt x="205047" y="2276381"/>
                  </a:lnTo>
                  <a:lnTo>
                    <a:pt x="165880" y="2252390"/>
                  </a:lnTo>
                  <a:lnTo>
                    <a:pt x="129964" y="2224060"/>
                  </a:lnTo>
                  <a:lnTo>
                    <a:pt x="97659" y="2191756"/>
                  </a:lnTo>
                  <a:lnTo>
                    <a:pt x="69330" y="2155840"/>
                  </a:lnTo>
                  <a:lnTo>
                    <a:pt x="45338" y="2116674"/>
                  </a:lnTo>
                  <a:lnTo>
                    <a:pt x="26046" y="2074622"/>
                  </a:lnTo>
                  <a:lnTo>
                    <a:pt x="11818" y="2030045"/>
                  </a:lnTo>
                  <a:lnTo>
                    <a:pt x="3014" y="1983307"/>
                  </a:lnTo>
                  <a:lnTo>
                    <a:pt x="0" y="1934771"/>
                  </a:lnTo>
                  <a:lnTo>
                    <a:pt x="0" y="386974"/>
                  </a:lnTo>
                  <a:close/>
                </a:path>
              </a:pathLst>
            </a:custGeom>
            <a:ln w="26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1185" y="4993001"/>
            <a:ext cx="2607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Bolus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Insulin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822831"/>
            <a:ext cx="8060690" cy="421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PHARMACOLOGIC THERAPY FOR TYPE </a:t>
            </a:r>
            <a:r>
              <a:rPr sz="2400" b="1" dirty="0">
                <a:solidFill>
                  <a:srgbClr val="D1523B"/>
                </a:solidFill>
                <a:latin typeface="Arial"/>
                <a:cs typeface="Arial"/>
              </a:rPr>
              <a:t>1</a:t>
            </a:r>
            <a:r>
              <a:rPr sz="2400" b="1" spc="-114" dirty="0">
                <a:solidFill>
                  <a:srgbClr val="D1523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1523B"/>
                </a:solidFill>
                <a:latin typeface="Arial"/>
                <a:cs typeface="Arial"/>
              </a:rPr>
              <a:t>DIABETES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Arial"/>
              <a:cs typeface="Arial"/>
            </a:endParaRPr>
          </a:p>
          <a:p>
            <a:pPr marL="354965" marR="38100" indent="-304165">
              <a:lnSpc>
                <a:spcPts val="2850"/>
              </a:lnSpc>
              <a:buClr>
                <a:srgbClr val="93A199"/>
              </a:buClr>
              <a:buSzPct val="83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Insulin is 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mainstay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therapy for individuals with type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1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diabetes.</a:t>
            </a:r>
            <a:endParaRPr sz="2400">
              <a:latin typeface="Arial"/>
              <a:cs typeface="Arial"/>
            </a:endParaRPr>
          </a:p>
          <a:p>
            <a:pPr marL="354965" marR="358140" indent="-304165">
              <a:lnSpc>
                <a:spcPct val="99700"/>
              </a:lnSpc>
              <a:spcBef>
                <a:spcPts val="365"/>
              </a:spcBef>
              <a:buClr>
                <a:srgbClr val="93A199"/>
              </a:buClr>
              <a:buSzPct val="83333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Generally,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starting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insulin dose is based on weight,  with doses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ranging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from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0.4 to1.0 units/kg/day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of total  insulin with higher amounts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during</a:t>
            </a:r>
            <a:r>
              <a:rPr sz="2400" spc="-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puberty.</a:t>
            </a:r>
            <a:endParaRPr sz="2400">
              <a:latin typeface="Arial"/>
              <a:cs typeface="Arial"/>
            </a:endParaRPr>
          </a:p>
          <a:p>
            <a:pPr marL="354965" marR="5080" indent="-304165">
              <a:lnSpc>
                <a:spcPct val="99500"/>
              </a:lnSpc>
              <a:spcBef>
                <a:spcPts val="465"/>
              </a:spcBef>
              <a:buClr>
                <a:srgbClr val="93A199"/>
              </a:buClr>
              <a:buSzPct val="83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ADA notes 0.5 units/kg/day as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typical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starting</a:t>
            </a:r>
            <a:r>
              <a:rPr sz="2400" spc="-27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dose  in patients with type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 who are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metabolically  stable,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 higher weight-based dosing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required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immediately following presentation with</a:t>
            </a:r>
            <a:r>
              <a:rPr sz="2400" spc="-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ketoacidosis.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102" y="1613404"/>
            <a:ext cx="7857490" cy="42773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6210" marR="220345" indent="-144145" algn="just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Insulin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requirements can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decrease transiently</a:t>
            </a:r>
            <a:r>
              <a:rPr sz="2400" spc="-1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following  initiation of insulin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  <a:p>
            <a:pPr marL="156210" marR="5080" indent="-144145" algn="just">
              <a:lnSpc>
                <a:spcPct val="99700"/>
              </a:lnSpc>
              <a:spcBef>
                <a:spcPts val="365"/>
              </a:spcBef>
              <a:buClr>
                <a:srgbClr val="93A199"/>
              </a:buClr>
              <a:buSzPct val="83333"/>
              <a:buChar char="•"/>
              <a:tabLst>
                <a:tab pos="156845" algn="l"/>
              </a:tabLst>
            </a:pP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(Partial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Remission or Honeymoon Phase):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This has been  defined as insulin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requirements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less than 0.5 units per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kg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of body weight per day with an HbA1c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&lt;</a:t>
            </a:r>
            <a:r>
              <a:rPr sz="2400" spc="-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7%</a:t>
            </a:r>
            <a:endParaRPr sz="2400">
              <a:latin typeface="Arial"/>
              <a:cs typeface="Arial"/>
            </a:endParaRPr>
          </a:p>
          <a:p>
            <a:pPr marL="395605" algn="just">
              <a:lnSpc>
                <a:spcPct val="100000"/>
              </a:lnSpc>
              <a:spcBef>
                <a:spcPts val="450"/>
              </a:spcBef>
            </a:pP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(53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mmol/mol).</a:t>
            </a:r>
            <a:endParaRPr sz="2400">
              <a:latin typeface="Arial"/>
              <a:cs typeface="Arial"/>
            </a:endParaRPr>
          </a:p>
          <a:p>
            <a:pPr marL="156210" marR="79375" indent="-144145" algn="just">
              <a:lnSpc>
                <a:spcPct val="100499"/>
              </a:lnSpc>
              <a:spcBef>
                <a:spcPts val="484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Ketoacidosis at presentation and at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young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age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reduce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likelihood 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remission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phase.</a:t>
            </a:r>
            <a:endParaRPr sz="2400">
              <a:latin typeface="Arial"/>
              <a:cs typeface="Arial"/>
            </a:endParaRPr>
          </a:p>
          <a:p>
            <a:pPr marL="156210" marR="53340" indent="-144145" algn="just">
              <a:lnSpc>
                <a:spcPct val="99700"/>
              </a:lnSpc>
              <a:spcBef>
                <a:spcPts val="455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It is important to advise the family of the transient nature  of the honeymoon phase to avoid the false hope that the  diabetes is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spontaneously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disappearing.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513967"/>
            <a:ext cx="6182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:Insulin </a:t>
            </a:r>
            <a:r>
              <a:rPr sz="3200" dirty="0"/>
              <a:t>requirements </a:t>
            </a:r>
            <a:r>
              <a:rPr sz="3200" spc="-5" dirty="0"/>
              <a:t>in </a:t>
            </a:r>
            <a:r>
              <a:rPr sz="3200" spc="-10" dirty="0"/>
              <a:t>type </a:t>
            </a:r>
            <a:r>
              <a:rPr sz="3200" dirty="0"/>
              <a:t>1</a:t>
            </a:r>
            <a:r>
              <a:rPr sz="3200" spc="-80" dirty="0"/>
              <a:t> </a:t>
            </a:r>
            <a:r>
              <a:rPr sz="3200" spc="-5" dirty="0"/>
              <a:t>DM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69102" y="1613404"/>
            <a:ext cx="7701915" cy="30581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56210" marR="652780" indent="-144145" algn="just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Pre-pubertal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children (outside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partial</a:t>
            </a:r>
            <a:r>
              <a:rPr sz="2400" spc="-1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remission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phase) usually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0.7-1.0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IU/kg/day.</a:t>
            </a:r>
            <a:endParaRPr sz="2400">
              <a:latin typeface="Arial"/>
              <a:cs typeface="Arial"/>
            </a:endParaRPr>
          </a:p>
          <a:p>
            <a:pPr marL="156210" marR="532130" indent="-144145" algn="just">
              <a:lnSpc>
                <a:spcPct val="100499"/>
              </a:lnSpc>
              <a:spcBef>
                <a:spcPts val="345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4130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During 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puberty,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requirements may rise substantially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above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1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even up to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2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U/kg/day.</a:t>
            </a:r>
            <a:endParaRPr sz="2400">
              <a:latin typeface="Arial"/>
              <a:cs typeface="Arial"/>
            </a:endParaRPr>
          </a:p>
          <a:p>
            <a:pPr marL="156210" marR="5080" indent="-144145" algn="just">
              <a:lnSpc>
                <a:spcPct val="99500"/>
              </a:lnSpc>
              <a:spcBef>
                <a:spcPts val="464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3622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The 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‘‘correct’’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dose of insulin is that which achieves the  best attainable glycemic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control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an individual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child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 adolescent, without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causing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obvious hypoglycemia, and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resulting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in normal growth and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development.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445260"/>
            <a:ext cx="2863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Insulin</a:t>
            </a:r>
            <a:r>
              <a:rPr sz="3600" b="1" spc="-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pump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6530" marR="34925" indent="-144145">
              <a:lnSpc>
                <a:spcPts val="2620"/>
              </a:lnSpc>
              <a:spcBef>
                <a:spcPts val="400"/>
              </a:spcBef>
              <a:buClr>
                <a:srgbClr val="93A199"/>
              </a:buClr>
              <a:buSzPct val="83333"/>
              <a:buChar char="•"/>
              <a:tabLst>
                <a:tab pos="177165" algn="l"/>
              </a:tabLst>
            </a:pPr>
            <a:r>
              <a:rPr spc="-5" dirty="0"/>
              <a:t>Current insulin pumps weigh </a:t>
            </a:r>
            <a:r>
              <a:rPr dirty="0">
                <a:latin typeface="AoyagiKouzanFontT"/>
                <a:cs typeface="AoyagiKouzanFontT"/>
              </a:rPr>
              <a:t>∼</a:t>
            </a:r>
            <a:r>
              <a:rPr dirty="0"/>
              <a:t>4 </a:t>
            </a:r>
            <a:r>
              <a:rPr spc="-5" dirty="0"/>
              <a:t>oz( </a:t>
            </a:r>
            <a:r>
              <a:rPr spc="-50" dirty="0"/>
              <a:t>~114 </a:t>
            </a:r>
            <a:r>
              <a:rPr spc="-5" dirty="0"/>
              <a:t>g) and are about  the </a:t>
            </a:r>
            <a:r>
              <a:rPr dirty="0"/>
              <a:t>size </a:t>
            </a:r>
            <a:r>
              <a:rPr spc="-5" dirty="0"/>
              <a:t>of </a:t>
            </a:r>
            <a:r>
              <a:rPr dirty="0"/>
              <a:t>a </a:t>
            </a:r>
            <a:r>
              <a:rPr spc="-25" dirty="0"/>
              <a:t>beeper, </a:t>
            </a:r>
            <a:r>
              <a:rPr spc="-5" dirty="0"/>
              <a:t>allowing for </a:t>
            </a:r>
            <a:r>
              <a:rPr dirty="0"/>
              <a:t>continuous </a:t>
            </a:r>
            <a:r>
              <a:rPr spc="-5" dirty="0"/>
              <a:t>use</a:t>
            </a:r>
            <a:r>
              <a:rPr spc="-45" dirty="0"/>
              <a:t> </a:t>
            </a:r>
            <a:r>
              <a:rPr spc="-5" dirty="0"/>
              <a:t>of</a:t>
            </a:r>
          </a:p>
          <a:p>
            <a:pPr marL="176530">
              <a:lnSpc>
                <a:spcPts val="2585"/>
              </a:lnSpc>
            </a:pPr>
            <a:r>
              <a:rPr dirty="0"/>
              <a:t>short-acting </a:t>
            </a:r>
            <a:r>
              <a:rPr spc="-5" dirty="0"/>
              <a:t>insulin with </a:t>
            </a:r>
            <a:r>
              <a:rPr dirty="0"/>
              <a:t>a more consistent </a:t>
            </a:r>
            <a:r>
              <a:rPr spc="-5" dirty="0"/>
              <a:t>absorption</a:t>
            </a:r>
            <a:r>
              <a:rPr spc="-110" dirty="0"/>
              <a:t> </a:t>
            </a:r>
            <a:r>
              <a:rPr dirty="0"/>
              <a:t>rate.</a:t>
            </a:r>
          </a:p>
          <a:p>
            <a:pPr marL="176530" marR="328930" indent="-144145">
              <a:lnSpc>
                <a:spcPts val="2590"/>
              </a:lnSpc>
              <a:spcBef>
                <a:spcPts val="555"/>
              </a:spcBef>
              <a:buClr>
                <a:srgbClr val="93A199"/>
              </a:buClr>
              <a:buSzPct val="83333"/>
              <a:buChar char="•"/>
              <a:tabLst>
                <a:tab pos="177165" algn="l"/>
              </a:tabLst>
            </a:pPr>
            <a:r>
              <a:rPr spc="-5" dirty="0"/>
              <a:t>Half of the insulin is given </a:t>
            </a:r>
            <a:r>
              <a:rPr dirty="0"/>
              <a:t>continuously </a:t>
            </a:r>
            <a:r>
              <a:rPr spc="-5" dirty="0"/>
              <a:t>as </a:t>
            </a:r>
            <a:r>
              <a:rPr dirty="0"/>
              <a:t>a </a:t>
            </a:r>
            <a:r>
              <a:rPr spc="-5" dirty="0"/>
              <a:t>basal dose,  and the other half is divided into </a:t>
            </a:r>
            <a:r>
              <a:rPr dirty="0"/>
              <a:t>mealtime</a:t>
            </a:r>
            <a:r>
              <a:rPr spc="-45" dirty="0"/>
              <a:t> </a:t>
            </a:r>
            <a:r>
              <a:rPr spc="-5" dirty="0"/>
              <a:t>boluses.</a:t>
            </a:r>
          </a:p>
          <a:p>
            <a:pPr marL="176530" marR="136525" indent="-144145">
              <a:lnSpc>
                <a:spcPts val="2590"/>
              </a:lnSpc>
              <a:spcBef>
                <a:spcPts val="520"/>
              </a:spcBef>
              <a:buClr>
                <a:srgbClr val="93A199"/>
              </a:buClr>
              <a:buSzPct val="83333"/>
              <a:buFont typeface="Arial"/>
              <a:buChar char="•"/>
              <a:tabLst>
                <a:tab pos="260985" algn="l"/>
                <a:tab pos="261620" algn="l"/>
              </a:tabLst>
            </a:pP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/>
              <a:t>Patients </a:t>
            </a:r>
            <a:r>
              <a:rPr dirty="0"/>
              <a:t>must monitor </a:t>
            </a:r>
            <a:r>
              <a:rPr spc="-5" dirty="0"/>
              <a:t>their blood glucose ≥3 times </a:t>
            </a:r>
            <a:r>
              <a:rPr dirty="0"/>
              <a:t>a</a:t>
            </a:r>
            <a:r>
              <a:rPr spc="-105" dirty="0"/>
              <a:t> </a:t>
            </a:r>
            <a:r>
              <a:rPr spc="-5" dirty="0"/>
              <a:t>day  and </a:t>
            </a:r>
            <a:r>
              <a:rPr dirty="0"/>
              <a:t>count carbohydrates </a:t>
            </a:r>
            <a:r>
              <a:rPr spc="-5" dirty="0"/>
              <a:t>at</a:t>
            </a:r>
            <a:r>
              <a:rPr spc="-25" dirty="0"/>
              <a:t> </a:t>
            </a:r>
            <a:r>
              <a:rPr dirty="0"/>
              <a:t>meals.</a:t>
            </a:r>
          </a:p>
          <a:p>
            <a:pPr marL="176530" marR="12700" indent="-144145">
              <a:lnSpc>
                <a:spcPct val="90900"/>
              </a:lnSpc>
              <a:spcBef>
                <a:spcPts val="455"/>
              </a:spcBef>
              <a:buClr>
                <a:srgbClr val="93A199"/>
              </a:buClr>
              <a:buSzPct val="83333"/>
              <a:buChar char="•"/>
              <a:tabLst>
                <a:tab pos="177165" algn="l"/>
              </a:tabLst>
            </a:pPr>
            <a:r>
              <a:rPr spc="-5" dirty="0"/>
              <a:t>When </a:t>
            </a:r>
            <a:r>
              <a:rPr dirty="0"/>
              <a:t>compliant, </a:t>
            </a:r>
            <a:r>
              <a:rPr spc="-5" dirty="0"/>
              <a:t>patients </a:t>
            </a:r>
            <a:r>
              <a:rPr dirty="0"/>
              <a:t>can </a:t>
            </a:r>
            <a:r>
              <a:rPr spc="-5" dirty="0"/>
              <a:t>achieve tighter </a:t>
            </a:r>
            <a:r>
              <a:rPr dirty="0"/>
              <a:t>control </a:t>
            </a:r>
            <a:r>
              <a:rPr spc="-5" dirty="0"/>
              <a:t>with  the pump while gaining </a:t>
            </a:r>
            <a:r>
              <a:rPr dirty="0"/>
              <a:t>more </a:t>
            </a:r>
            <a:r>
              <a:rPr spc="-5" dirty="0"/>
              <a:t>flexibility in eating habits and  </a:t>
            </a:r>
            <a:r>
              <a:rPr dirty="0"/>
              <a:t>a more </a:t>
            </a:r>
            <a:r>
              <a:rPr spc="-5" dirty="0"/>
              <a:t>normal lifestyle with fewer episodes of </a:t>
            </a:r>
            <a:r>
              <a:rPr dirty="0"/>
              <a:t>severe  </a:t>
            </a:r>
            <a:r>
              <a:rPr spc="-5" dirty="0"/>
              <a:t>hypoglycemia, </a:t>
            </a:r>
            <a:r>
              <a:rPr dirty="0"/>
              <a:t>a reduction </a:t>
            </a:r>
            <a:r>
              <a:rPr spc="-5" dirty="0"/>
              <a:t>of total insulin usage, and less  weight</a:t>
            </a:r>
            <a:r>
              <a:rPr spc="-10" dirty="0"/>
              <a:t> </a:t>
            </a:r>
            <a:r>
              <a:rPr spc="-5" dirty="0"/>
              <a:t>gain.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59" y="1556255"/>
            <a:ext cx="8054975" cy="247888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Particularly good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candidates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 insulin pump therapy</a:t>
            </a:r>
            <a:r>
              <a:rPr sz="2400" spc="-9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are:</a:t>
            </a:r>
            <a:endParaRPr sz="2400" dirty="0">
              <a:latin typeface="Arial"/>
              <a:cs typeface="Arial"/>
            </a:endParaRPr>
          </a:p>
          <a:p>
            <a:pPr marL="280670" indent="-146050">
              <a:lnSpc>
                <a:spcPct val="100000"/>
              </a:lnSpc>
              <a:spcBef>
                <a:spcPts val="450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Patients who are 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difficult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control</a:t>
            </a:r>
            <a:endParaRPr sz="2400" dirty="0">
              <a:latin typeface="Arial"/>
              <a:cs typeface="Arial"/>
            </a:endParaRPr>
          </a:p>
          <a:p>
            <a:pPr marL="280670" indent="-14605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Patients who have wide glucose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swings</a:t>
            </a:r>
            <a:endParaRPr sz="2400" dirty="0">
              <a:latin typeface="Arial"/>
              <a:cs typeface="Arial"/>
            </a:endParaRPr>
          </a:p>
          <a:p>
            <a:pPr marL="280670" marR="200660" indent="-145415">
              <a:lnSpc>
                <a:spcPct val="99700"/>
              </a:lnSpc>
              <a:spcBef>
                <a:spcPts val="500"/>
              </a:spcBef>
              <a:buClr>
                <a:srgbClr val="93A199"/>
              </a:buClr>
              <a:buSzPct val="83333"/>
              <a:buFont typeface="Noto Sans Symbols"/>
              <a:buChar char="▪"/>
              <a:tabLst>
                <a:tab pos="281305" algn="l"/>
              </a:tabLst>
            </a:pPr>
            <a:r>
              <a:rPr sz="2400" spc="-5" dirty="0" smtClean="0">
                <a:solidFill>
                  <a:srgbClr val="282834"/>
                </a:solidFill>
                <a:latin typeface="Arial"/>
                <a:cs typeface="Arial"/>
              </a:rPr>
              <a:t>pregnant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women and teenagers with poor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control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and/or  frequent episodes 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ketoacidosis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are also good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candidates.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2505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Prognosis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160" y="1614319"/>
            <a:ext cx="7765415" cy="43262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59385" marR="53975" indent="-147320">
              <a:lnSpc>
                <a:spcPct val="102299"/>
              </a:lnSpc>
              <a:spcBef>
                <a:spcPts val="60"/>
              </a:spcBef>
              <a:buClr>
                <a:srgbClr val="93A199"/>
              </a:buClr>
              <a:buSzPct val="84090"/>
              <a:buChar char="•"/>
              <a:tabLst>
                <a:tab pos="16002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 risk of premature death in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with diabetes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is twice  that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of the general</a:t>
            </a:r>
            <a:r>
              <a:rPr sz="22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population.</a:t>
            </a:r>
            <a:endParaRPr sz="2200">
              <a:latin typeface="Arial"/>
              <a:cs typeface="Arial"/>
            </a:endParaRPr>
          </a:p>
          <a:p>
            <a:pPr marL="159385" marR="147955" indent="-147320">
              <a:lnSpc>
                <a:spcPct val="100000"/>
              </a:lnSpc>
              <a:spcBef>
                <a:spcPts val="500"/>
              </a:spcBef>
              <a:buClr>
                <a:srgbClr val="93A199"/>
              </a:buClr>
              <a:buSzPct val="84090"/>
              <a:buFont typeface="Arial"/>
              <a:buChar char="•"/>
              <a:tabLst>
                <a:tab pos="237490" algn="l"/>
                <a:tab pos="238125" algn="l"/>
              </a:tabLst>
            </a:pPr>
            <a:r>
              <a:rPr dirty="0"/>
              <a:t>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Overall,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15%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with type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1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diabetes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will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die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before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age 40, which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20 times the rate of the general</a:t>
            </a:r>
            <a:r>
              <a:rPr sz="2200" spc="-4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population.</a:t>
            </a:r>
            <a:endParaRPr sz="2200">
              <a:latin typeface="Arial"/>
              <a:cs typeface="Arial"/>
            </a:endParaRPr>
          </a:p>
          <a:p>
            <a:pPr marL="159385" marR="509905" indent="-147320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4090"/>
              <a:buChar char="•"/>
              <a:tabLst>
                <a:tab pos="160020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with type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1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diabetes die from ketoacidosis, renal 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failure,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coronary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artery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  <a:p>
            <a:pPr marL="159385" marR="5080" indent="-147320">
              <a:lnSpc>
                <a:spcPct val="101000"/>
              </a:lnSpc>
              <a:spcBef>
                <a:spcPts val="470"/>
              </a:spcBef>
              <a:buClr>
                <a:srgbClr val="93A199"/>
              </a:buClr>
              <a:buSzPct val="84090"/>
              <a:buChar char="•"/>
              <a:tabLst>
                <a:tab pos="160020" algn="l"/>
              </a:tabLst>
            </a:pP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who develop type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2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diabetes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after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age 40 have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a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decreased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life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expectancy of 5–10 years, and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80%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of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all  patients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with type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2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diabetes die from cardiovascular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causes.</a:t>
            </a:r>
            <a:endParaRPr sz="2200">
              <a:latin typeface="Arial"/>
              <a:cs typeface="Arial"/>
            </a:endParaRPr>
          </a:p>
          <a:p>
            <a:pPr marL="159385" marR="582930" indent="-147320" algn="just">
              <a:lnSpc>
                <a:spcPct val="101000"/>
              </a:lnSpc>
              <a:spcBef>
                <a:spcPts val="480"/>
              </a:spcBef>
              <a:buClr>
                <a:srgbClr val="93A199"/>
              </a:buClr>
              <a:buSzPct val="84090"/>
              <a:buChar char="•"/>
              <a:tabLst>
                <a:tab pos="160020" algn="l"/>
              </a:tabLst>
            </a:pP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 prognosis improves with significant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lifestyle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change,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control of blood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sugar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blood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pressure,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smoking 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cessation.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2763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:References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359" y="1613404"/>
            <a:ext cx="8043545" cy="37477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3370" marR="17780" indent="-268605">
              <a:lnSpc>
                <a:spcPts val="2850"/>
              </a:lnSpc>
              <a:spcBef>
                <a:spcPts val="219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94005" algn="l"/>
                <a:tab pos="538734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Current Diagnosis and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Treatment</a:t>
            </a:r>
            <a:r>
              <a:rPr sz="2400" spc="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for	Family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Medicine</a:t>
            </a:r>
            <a:r>
              <a:rPr sz="2400" spc="-9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282834"/>
                </a:solidFill>
                <a:latin typeface="Arial"/>
                <a:cs typeface="Arial"/>
              </a:rPr>
              <a:t>4</a:t>
            </a:r>
            <a:r>
              <a:rPr sz="2400" spc="22" baseline="31250" dirty="0">
                <a:solidFill>
                  <a:srgbClr val="282834"/>
                </a:solidFill>
                <a:latin typeface="Arial"/>
                <a:cs typeface="Arial"/>
              </a:rPr>
              <a:t>th </a:t>
            </a:r>
            <a:r>
              <a:rPr sz="1600" spc="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Edition.</a:t>
            </a:r>
            <a:endParaRPr sz="2400">
              <a:latin typeface="Arial"/>
              <a:cs typeface="Arial"/>
            </a:endParaRPr>
          </a:p>
          <a:p>
            <a:pPr marL="110489" marR="1346835" indent="-85725">
              <a:lnSpc>
                <a:spcPts val="3370"/>
              </a:lnSpc>
              <a:spcBef>
                <a:spcPts val="60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940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American Academy of family Physician</a:t>
            </a:r>
            <a:r>
              <a:rPr sz="2400" spc="-204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Website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www.aafp.org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93370" indent="-268605">
              <a:lnSpc>
                <a:spcPct val="100000"/>
              </a:lnSpc>
              <a:spcBef>
                <a:spcPts val="309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940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Family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Medicine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Board Review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(new</a:t>
            </a:r>
            <a:r>
              <a:rPr sz="2400" spc="-4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Bratton).</a:t>
            </a:r>
            <a:endParaRPr sz="2400">
              <a:latin typeface="Arial"/>
              <a:cs typeface="Arial"/>
            </a:endParaRPr>
          </a:p>
          <a:p>
            <a:pPr marL="2933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940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Pretest Family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Medicine </a:t>
            </a:r>
            <a:r>
              <a:rPr sz="2400" spc="15" dirty="0">
                <a:solidFill>
                  <a:srgbClr val="282834"/>
                </a:solidFill>
                <a:latin typeface="Arial"/>
                <a:cs typeface="Arial"/>
              </a:rPr>
              <a:t>4</a:t>
            </a:r>
            <a:r>
              <a:rPr sz="2400" spc="22" baseline="31250" dirty="0">
                <a:solidFill>
                  <a:srgbClr val="282834"/>
                </a:solidFill>
                <a:latin typeface="Arial"/>
                <a:cs typeface="Arial"/>
              </a:rPr>
              <a:t>th</a:t>
            </a:r>
            <a:r>
              <a:rPr sz="2400" spc="292" baseline="3125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Edition.</a:t>
            </a:r>
            <a:endParaRPr sz="2400">
              <a:latin typeface="Arial"/>
              <a:cs typeface="Arial"/>
            </a:endParaRPr>
          </a:p>
          <a:p>
            <a:pPr marL="293370" indent="-268605">
              <a:lnSpc>
                <a:spcPct val="100000"/>
              </a:lnSpc>
              <a:spcBef>
                <a:spcPts val="495"/>
              </a:spcBef>
              <a:buClr>
                <a:srgbClr val="93A199"/>
              </a:buClr>
              <a:buSzPct val="83333"/>
              <a:buFont typeface="Noto Sans Symbols"/>
              <a:buChar char="❑"/>
              <a:tabLst>
                <a:tab pos="2940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American Board of Family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Medicine.</a:t>
            </a:r>
            <a:endParaRPr sz="2400">
              <a:latin typeface="Arial"/>
              <a:cs typeface="Arial"/>
            </a:endParaRPr>
          </a:p>
          <a:p>
            <a:pPr marL="279400" marR="3383915" indent="-254635">
              <a:lnSpc>
                <a:spcPct val="117200"/>
              </a:lnSpc>
              <a:buClr>
                <a:srgbClr val="93A199"/>
              </a:buClr>
              <a:buSzPct val="83333"/>
              <a:buFont typeface="Noto Sans Symbols"/>
              <a:buChar char="❑"/>
              <a:tabLst>
                <a:tab pos="29400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American Diabetes Association</a:t>
            </a:r>
            <a:r>
              <a:rPr sz="2400" spc="-229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https://www.diabetes.org/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116" y="2401435"/>
            <a:ext cx="40062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THANK</a:t>
            </a:r>
            <a:r>
              <a:rPr sz="5400" spc="-200" dirty="0"/>
              <a:t> </a:t>
            </a:r>
            <a:r>
              <a:rPr sz="5400" spc="-10" dirty="0"/>
              <a:t>YOU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690878"/>
            <a:ext cx="2308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Screening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884" y="1584143"/>
            <a:ext cx="7932420" cy="44049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6725" marR="502920" indent="-304165">
              <a:lnSpc>
                <a:spcPts val="2620"/>
              </a:lnSpc>
              <a:spcBef>
                <a:spcPts val="400"/>
              </a:spcBef>
              <a:buClr>
                <a:srgbClr val="93A199"/>
              </a:buClr>
              <a:buSzPct val="83333"/>
              <a:buChar char="•"/>
              <a:tabLst>
                <a:tab pos="466725" algn="l"/>
                <a:tab pos="467359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glucose is the preferred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method,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although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 random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glucose or HBA1c is acceptable</a:t>
            </a:r>
            <a:r>
              <a:rPr sz="2400" spc="-3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6725" marR="309245" indent="-304165">
              <a:lnSpc>
                <a:spcPct val="90600"/>
              </a:lnSpc>
              <a:spcBef>
                <a:spcPts val="459"/>
              </a:spcBef>
              <a:buClr>
                <a:srgbClr val="93A199"/>
              </a:buClr>
              <a:buSzPct val="83333"/>
              <a:buChar char="•"/>
              <a:tabLst>
                <a:tab pos="466725" algn="l"/>
                <a:tab pos="467359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American diabetes association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(ADA) recommends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screening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every </a:t>
            </a:r>
            <a:r>
              <a:rPr sz="2400" u="heavy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3 years </a:t>
            </a: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at age 45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 any adult with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BMI of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25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kg/m2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 one of the following</a:t>
            </a:r>
            <a:r>
              <a:rPr sz="2400" spc="-6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466725" algn="l"/>
              </a:tabLst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Physical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inactivity.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466725" algn="l"/>
              </a:tabLst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First degree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relative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with</a:t>
            </a:r>
            <a:r>
              <a:rPr sz="2400" spc="-2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diabetes.</a:t>
            </a:r>
            <a:endParaRPr sz="2400" dirty="0">
              <a:latin typeface="Arial"/>
              <a:cs typeface="Arial"/>
            </a:endParaRPr>
          </a:p>
          <a:p>
            <a:pPr marL="466725" marR="425450" indent="-454659">
              <a:lnSpc>
                <a:spcPts val="2590"/>
              </a:lnSpc>
              <a:spcBef>
                <a:spcPts val="520"/>
              </a:spcBef>
              <a:tabLst>
                <a:tab pos="466725" algn="l"/>
              </a:tabLst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High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risk race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/ethnicity(native Americans ,African  Americans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Asians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Hispanics or pacific islanders)</a:t>
            </a:r>
            <a:r>
              <a:rPr sz="2400" spc="-2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66725" marR="5080" indent="-454659">
              <a:lnSpc>
                <a:spcPts val="2590"/>
              </a:lnSpc>
              <a:spcBef>
                <a:spcPts val="520"/>
              </a:spcBef>
              <a:tabLst>
                <a:tab pos="466725" algn="l"/>
              </a:tabLst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Previous gestational diabetes 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baby weighing &gt;9 lb. 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(4.1kg).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  <a:tabLst>
                <a:tab pos="466725" algn="l"/>
              </a:tabLst>
            </a:pPr>
            <a:r>
              <a:rPr sz="2000" spc="35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Hypertension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(&gt;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140/90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mmHg)</a:t>
            </a:r>
            <a:r>
              <a:rPr sz="2400" spc="-3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166" y="1553359"/>
            <a:ext cx="8089265" cy="458660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HDL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cholesterol &lt;35 mg/dl and / or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triglycerides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&gt;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250</a:t>
            </a:r>
            <a:r>
              <a:rPr sz="2200" spc="-8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mg/dl.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Polycystic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ovary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syndrome</a:t>
            </a:r>
            <a:r>
              <a:rPr sz="22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58470" marR="784860" indent="-446405">
              <a:lnSpc>
                <a:spcPct val="100000"/>
              </a:lnSpc>
              <a:spcBef>
                <a:spcPts val="434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A1c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&gt;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=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5.7% or impaired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fasting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glucose or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glucose  tolerance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or metabolic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syndrome.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Nonalcoholic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fatty liver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Signs of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insulin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resistance (acanthosis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nigricans</a:t>
            </a:r>
            <a:r>
              <a:rPr sz="22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History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of cardiovascular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  <a:p>
            <a:pPr marL="458470" marR="357505" indent="-446405">
              <a:lnSpc>
                <a:spcPct val="100000"/>
              </a:lnSpc>
              <a:spcBef>
                <a:spcPts val="434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Sleep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disorders including obstructive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sleep apnea, chronic  sleep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deprivation,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night-shift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occupation.</a:t>
            </a:r>
            <a:endParaRPr sz="2200">
              <a:latin typeface="Arial"/>
              <a:cs typeface="Arial"/>
            </a:endParaRPr>
          </a:p>
          <a:p>
            <a:pPr marL="458470" marR="5080" indent="-446405">
              <a:lnSpc>
                <a:spcPct val="100000"/>
              </a:lnSpc>
              <a:spcBef>
                <a:spcPts val="495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Antipsychotic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therapy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for 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schizophrenia and or </a:t>
            </a:r>
            <a:r>
              <a:rPr sz="2200" spc="10" dirty="0">
                <a:solidFill>
                  <a:srgbClr val="282834"/>
                </a:solidFill>
                <a:latin typeface="Arial"/>
                <a:cs typeface="Arial"/>
              </a:rPr>
              <a:t>severe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bipolar  disease.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458470" algn="l"/>
              </a:tabLst>
            </a:pPr>
            <a:r>
              <a:rPr sz="1850" spc="30" dirty="0">
                <a:solidFill>
                  <a:srgbClr val="93A199"/>
                </a:solidFill>
                <a:latin typeface="Noto Sans Symbols"/>
                <a:cs typeface="Noto Sans Symbols"/>
              </a:rPr>
              <a:t>✔	</a:t>
            </a:r>
            <a:r>
              <a:rPr sz="2200" spc="5" dirty="0">
                <a:solidFill>
                  <a:srgbClr val="282834"/>
                </a:solidFill>
                <a:latin typeface="Arial"/>
                <a:cs typeface="Arial"/>
              </a:rPr>
              <a:t>Chronic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glucocorticoid</a:t>
            </a:r>
            <a:r>
              <a:rPr sz="2200" spc="-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82834"/>
                </a:solidFill>
                <a:latin typeface="Arial"/>
                <a:cs typeface="Arial"/>
              </a:rPr>
              <a:t>exposure.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071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600" spc="-5" dirty="0"/>
              <a:t>Diabetes Mellitus </a:t>
            </a:r>
            <a:r>
              <a:rPr sz="3600" spc="-10" dirty="0"/>
              <a:t>Essentials Of  </a:t>
            </a:r>
            <a:r>
              <a:rPr sz="3600" spc="-5" dirty="0"/>
              <a:t>Diagnosis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04362" y="1584143"/>
            <a:ext cx="7904480" cy="3349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000" marR="5080" indent="-368935">
              <a:lnSpc>
                <a:spcPts val="2620"/>
              </a:lnSpc>
              <a:spcBef>
                <a:spcPts val="400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381000" algn="l"/>
                <a:tab pos="3816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Random plasma glucose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200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 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(11.1mmol/L)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polydipsia, polyuria, polyphagia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and/ or weight  loss.</a:t>
            </a:r>
            <a:endParaRPr sz="2400" dirty="0">
              <a:latin typeface="Arial"/>
              <a:cs typeface="Arial"/>
            </a:endParaRPr>
          </a:p>
          <a:p>
            <a:pPr marL="882650">
              <a:lnSpc>
                <a:spcPct val="100000"/>
              </a:lnSpc>
              <a:spcBef>
                <a:spcPts val="195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381000" indent="-368935">
              <a:lnSpc>
                <a:spcPts val="2735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381000" algn="l"/>
                <a:tab pos="381635" algn="l"/>
                <a:tab pos="6047740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plasma glucose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=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126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mg/dl	(7</a:t>
            </a:r>
            <a:r>
              <a:rPr sz="2400" spc="-2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mmol/L)</a:t>
            </a:r>
            <a:endParaRPr sz="2400" dirty="0">
              <a:latin typeface="Arial"/>
              <a:cs typeface="Arial"/>
            </a:endParaRPr>
          </a:p>
          <a:p>
            <a:pPr marL="381000">
              <a:lnSpc>
                <a:spcPts val="2735"/>
              </a:lnSpc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{require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confirmatory</a:t>
            </a:r>
            <a:r>
              <a:rPr sz="2400" spc="-15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test}.</a:t>
            </a:r>
            <a:endParaRPr sz="2400" dirty="0">
              <a:latin typeface="Arial"/>
              <a:cs typeface="Arial"/>
            </a:endParaRPr>
          </a:p>
          <a:p>
            <a:pPr marL="882650">
              <a:lnSpc>
                <a:spcPct val="100000"/>
              </a:lnSpc>
              <a:spcBef>
                <a:spcPts val="225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967105">
              <a:lnSpc>
                <a:spcPct val="100000"/>
              </a:lnSpc>
              <a:spcBef>
                <a:spcPts val="225"/>
              </a:spcBef>
            </a:pPr>
            <a:r>
              <a:rPr sz="2400" spc="-5" dirty="0" smtClean="0">
                <a:solidFill>
                  <a:srgbClr val="282834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195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381000" algn="l"/>
                <a:tab pos="381635" algn="l"/>
              </a:tabLst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HbA1c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&gt;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6.5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% (require confirmatory</a:t>
            </a:r>
            <a:r>
              <a:rPr sz="2400" spc="-7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test).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Prediabetes Essentials</a:t>
            </a:r>
            <a:r>
              <a:rPr spc="-100" dirty="0"/>
              <a:t> </a:t>
            </a:r>
            <a:r>
              <a:rPr spc="-5" dirty="0"/>
              <a:t>Of  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362" y="1556255"/>
            <a:ext cx="8014334" cy="177099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550"/>
              </a:spcBef>
              <a:buClr>
                <a:srgbClr val="93A199"/>
              </a:buClr>
              <a:buSzPct val="83333"/>
              <a:buFont typeface="Noto Sans Symbols"/>
              <a:buChar char="□"/>
              <a:tabLst>
                <a:tab pos="381000" algn="l"/>
                <a:tab pos="381635" algn="l"/>
              </a:tabLst>
            </a:pPr>
            <a:r>
              <a:rPr sz="2400" u="heavy" spc="-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Impaired fasting plasma</a:t>
            </a:r>
            <a:r>
              <a:rPr sz="2400" u="heavy" spc="-2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5" dirty="0">
                <a:solidFill>
                  <a:srgbClr val="282834"/>
                </a:solidFill>
                <a:uFill>
                  <a:solidFill>
                    <a:srgbClr val="282834"/>
                  </a:solidFill>
                </a:uFill>
                <a:latin typeface="Arial"/>
                <a:cs typeface="Arial"/>
              </a:rPr>
              <a:t>glucose</a:t>
            </a:r>
            <a:r>
              <a:rPr sz="2400" spc="5" dirty="0">
                <a:solidFill>
                  <a:srgbClr val="28283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798195" marR="5080" indent="-675640">
              <a:lnSpc>
                <a:spcPts val="3370"/>
              </a:lnSpc>
              <a:spcBef>
                <a:spcPts val="150"/>
              </a:spcBef>
            </a:pP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fasting plasma glucose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100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-125 mg/dl (6.5-9.5</a:t>
            </a:r>
            <a:r>
              <a:rPr sz="2400" spc="-1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mmol/L).  </a:t>
            </a:r>
            <a:r>
              <a:rPr sz="2400" spc="-5" dirty="0" smtClean="0">
                <a:solidFill>
                  <a:srgbClr val="282834"/>
                </a:solidFill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381000" algn="l"/>
              </a:tabLst>
            </a:pPr>
            <a:r>
              <a:rPr sz="2000" spc="-280" dirty="0">
                <a:solidFill>
                  <a:srgbClr val="93A199"/>
                </a:solidFill>
                <a:latin typeface="Noto Sans Symbols"/>
                <a:cs typeface="Noto Sans Symbols"/>
              </a:rPr>
              <a:t>□	</a:t>
            </a:r>
            <a:r>
              <a:rPr sz="2400" spc="-5" dirty="0">
                <a:solidFill>
                  <a:srgbClr val="282834"/>
                </a:solidFill>
                <a:latin typeface="Arial"/>
                <a:cs typeface="Arial"/>
              </a:rPr>
              <a:t>HbA1c 5.7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-6.4</a:t>
            </a:r>
            <a:r>
              <a:rPr sz="2400" spc="-10" dirty="0">
                <a:solidFill>
                  <a:srgbClr val="2828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82834"/>
                </a:solidFill>
                <a:latin typeface="Arial"/>
                <a:cs typeface="Arial"/>
              </a:rPr>
              <a:t>%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