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5" r:id="rId4"/>
    <p:sldId id="274" r:id="rId5"/>
    <p:sldId id="275" r:id="rId6"/>
    <p:sldId id="261" r:id="rId7"/>
    <p:sldId id="270" r:id="rId8"/>
    <p:sldId id="271" r:id="rId9"/>
    <p:sldId id="272" r:id="rId10"/>
    <p:sldId id="276" r:id="rId11"/>
    <p:sldId id="277" r:id="rId12"/>
    <p:sldId id="278" r:id="rId13"/>
    <p:sldId id="279" r:id="rId14"/>
    <p:sldId id="259" r:id="rId1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44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6" d="100"/>
          <a:sy n="66" d="100"/>
        </p:scale>
        <p:origin x="-876"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732449DE-AB56-4186-875D-6C90249EAEC0}"/>
              </a:ext>
            </a:extLst>
          </p:cNvPr>
          <p:cNvGrpSpPr>
            <a:grpSpLocks/>
          </p:cNvGrpSpPr>
          <p:nvPr/>
        </p:nvGrpSpPr>
        <p:grpSpPr bwMode="auto">
          <a:xfrm>
            <a:off x="-17463" y="0"/>
            <a:ext cx="12231688" cy="6856413"/>
            <a:chOff x="-16934" y="0"/>
            <a:chExt cx="12231160" cy="6856214"/>
          </a:xfrm>
        </p:grpSpPr>
        <p:pic>
          <p:nvPicPr>
            <p:cNvPr id="5" name="Picture 12" descr="HD-PanelTitleR1.png">
              <a:extLst>
                <a:ext uri="{FF2B5EF4-FFF2-40B4-BE49-F238E27FC236}">
                  <a16:creationId xmlns:a16="http://schemas.microsoft.com/office/drawing/2014/main" id="{62057DFC-CCC0-4019-BBA0-0D46701546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6F214E0-1F59-4B12-9B58-9AB7366D2E7A}"/>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B34056EE-8F46-49B6-8F9E-85B655333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AF3E0543-1581-4F99-ACAC-EFF12283AF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E53CF3A4-1993-4FF3-8447-589D22D993F0}"/>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10" name="Date Placeholder 3">
            <a:extLst>
              <a:ext uri="{FF2B5EF4-FFF2-40B4-BE49-F238E27FC236}">
                <a16:creationId xmlns:a16="http://schemas.microsoft.com/office/drawing/2014/main" id="{4536F946-07E2-4805-8854-A4758BE31482}"/>
              </a:ext>
            </a:extLst>
          </p:cNvPr>
          <p:cNvSpPr>
            <a:spLocks noGrp="1"/>
          </p:cNvSpPr>
          <p:nvPr>
            <p:ph type="dt" sz="half" idx="10"/>
          </p:nvPr>
        </p:nvSpPr>
        <p:spPr>
          <a:xfrm>
            <a:off x="7983538" y="5037138"/>
            <a:ext cx="896937" cy="279400"/>
          </a:xfrm>
        </p:spPr>
        <p:txBody>
          <a:bodyPr/>
          <a:lstStyle>
            <a:lvl1pPr>
              <a:defRPr/>
            </a:lvl1pPr>
          </a:lstStyle>
          <a:p>
            <a:pPr>
              <a:defRPr/>
            </a:pPr>
            <a:fld id="{59AB85BF-8135-4339-967B-A7FD4E332DF4}" type="datetimeFigureOut">
              <a:rPr lang="en-US"/>
              <a:pPr>
                <a:defRPr/>
              </a:pPr>
              <a:t>2/11/2021</a:t>
            </a:fld>
            <a:endParaRPr lang="en-US"/>
          </a:p>
        </p:txBody>
      </p:sp>
      <p:sp>
        <p:nvSpPr>
          <p:cNvPr id="11" name="Footer Placeholder 4">
            <a:extLst>
              <a:ext uri="{FF2B5EF4-FFF2-40B4-BE49-F238E27FC236}">
                <a16:creationId xmlns:a16="http://schemas.microsoft.com/office/drawing/2014/main" id="{EC8C028D-C172-4831-8CD7-41908DC06875}"/>
              </a:ext>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229D5D08-00AE-4723-B862-D990D115B076}"/>
              </a:ext>
            </a:extLst>
          </p:cNvPr>
          <p:cNvSpPr>
            <a:spLocks noGrp="1"/>
          </p:cNvSpPr>
          <p:nvPr>
            <p:ph type="sldNum" sz="quarter" idx="12"/>
          </p:nvPr>
        </p:nvSpPr>
        <p:spPr>
          <a:xfrm>
            <a:off x="8956675" y="5037138"/>
            <a:ext cx="550863" cy="279400"/>
          </a:xfrm>
        </p:spPr>
        <p:txBody>
          <a:bodyPr/>
          <a:lstStyle>
            <a:lvl1pPr>
              <a:defRPr/>
            </a:lvl1pPr>
          </a:lstStyle>
          <a:p>
            <a:fld id="{4E6FAED3-56F6-42F1-9045-EFA47F6D7234}" type="slidenum">
              <a:rPr lang="en-US" altLang="en-US"/>
              <a:pPr/>
              <a:t>‹#›</a:t>
            </a:fld>
            <a:endParaRPr lang="en-US" altLang="en-US"/>
          </a:p>
        </p:txBody>
      </p:sp>
    </p:spTree>
    <p:extLst>
      <p:ext uri="{BB962C8B-B14F-4D97-AF65-F5344CB8AC3E}">
        <p14:creationId xmlns:p14="http://schemas.microsoft.com/office/powerpoint/2010/main" val="44247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a:t>انقر فوق الأيقونة لإضافة صورة</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F7422A0A-2408-4EBB-9442-9FB67D736ACF}"/>
              </a:ext>
            </a:extLst>
          </p:cNvPr>
          <p:cNvSpPr>
            <a:spLocks noGrp="1"/>
          </p:cNvSpPr>
          <p:nvPr>
            <p:ph type="dt" sz="half" idx="10"/>
          </p:nvPr>
        </p:nvSpPr>
        <p:spPr/>
        <p:txBody>
          <a:bodyPr/>
          <a:lstStyle>
            <a:lvl1pPr>
              <a:defRPr/>
            </a:lvl1pPr>
          </a:lstStyle>
          <a:p>
            <a:pPr>
              <a:defRPr/>
            </a:pPr>
            <a:fld id="{8D824BFE-0D07-49A1-9AC9-F126F4963368}" type="datetimeFigureOut">
              <a:rPr lang="en-US"/>
              <a:pPr>
                <a:defRPr/>
              </a:pPr>
              <a:t>2/11/2021</a:t>
            </a:fld>
            <a:endParaRPr lang="en-US"/>
          </a:p>
        </p:txBody>
      </p:sp>
      <p:sp>
        <p:nvSpPr>
          <p:cNvPr id="6" name="Footer Placeholder 4">
            <a:extLst>
              <a:ext uri="{FF2B5EF4-FFF2-40B4-BE49-F238E27FC236}">
                <a16:creationId xmlns:a16="http://schemas.microsoft.com/office/drawing/2014/main" id="{72D5DA25-93D9-4E32-AF9E-FB7E2E7B11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85B4CE-464B-46FC-B226-83FFCC5EC4EF}"/>
              </a:ext>
            </a:extLst>
          </p:cNvPr>
          <p:cNvSpPr>
            <a:spLocks noGrp="1"/>
          </p:cNvSpPr>
          <p:nvPr>
            <p:ph type="sldNum" sz="quarter" idx="12"/>
          </p:nvPr>
        </p:nvSpPr>
        <p:spPr/>
        <p:txBody>
          <a:bodyPr/>
          <a:lstStyle>
            <a:lvl1pPr>
              <a:defRPr/>
            </a:lvl1pPr>
          </a:lstStyle>
          <a:p>
            <a:fld id="{7B8321AA-42EE-40D3-8E95-619360F28ABF}" type="slidenum">
              <a:rPr lang="en-US" altLang="en-US"/>
              <a:pPr/>
              <a:t>‹#›</a:t>
            </a:fld>
            <a:endParaRPr lang="en-US" altLang="en-US"/>
          </a:p>
        </p:txBody>
      </p:sp>
    </p:spTree>
    <p:extLst>
      <p:ext uri="{BB962C8B-B14F-4D97-AF65-F5344CB8AC3E}">
        <p14:creationId xmlns:p14="http://schemas.microsoft.com/office/powerpoint/2010/main" val="100044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A2B53F-164C-43C0-8D67-B903BF4589C9}"/>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0F6E8B9D-D90F-424A-AF6A-EDA9A7E9903D}"/>
              </a:ext>
            </a:extLst>
          </p:cNvPr>
          <p:cNvSpPr>
            <a:spLocks noGrp="1"/>
          </p:cNvSpPr>
          <p:nvPr>
            <p:ph type="dt" sz="half" idx="10"/>
          </p:nvPr>
        </p:nvSpPr>
        <p:spPr/>
        <p:txBody>
          <a:bodyPr/>
          <a:lstStyle>
            <a:lvl1pPr>
              <a:defRPr/>
            </a:lvl1pPr>
          </a:lstStyle>
          <a:p>
            <a:pPr>
              <a:defRPr/>
            </a:pPr>
            <a:fld id="{30732F97-DAD9-473D-86D4-10E40FDA03A1}" type="datetimeFigureOut">
              <a:rPr lang="en-US"/>
              <a:pPr>
                <a:defRPr/>
              </a:pPr>
              <a:t>2/11/2021</a:t>
            </a:fld>
            <a:endParaRPr lang="en-US"/>
          </a:p>
        </p:txBody>
      </p:sp>
      <p:sp>
        <p:nvSpPr>
          <p:cNvPr id="6" name="Footer Placeholder 4">
            <a:extLst>
              <a:ext uri="{FF2B5EF4-FFF2-40B4-BE49-F238E27FC236}">
                <a16:creationId xmlns:a16="http://schemas.microsoft.com/office/drawing/2014/main" id="{0AD27BD9-33D8-48B7-B8C7-A58DE36F5F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4EFC18-AFF1-48D3-A322-1E883E539711}"/>
              </a:ext>
            </a:extLst>
          </p:cNvPr>
          <p:cNvSpPr>
            <a:spLocks noGrp="1"/>
          </p:cNvSpPr>
          <p:nvPr>
            <p:ph type="sldNum" sz="quarter" idx="12"/>
          </p:nvPr>
        </p:nvSpPr>
        <p:spPr/>
        <p:txBody>
          <a:bodyPr/>
          <a:lstStyle>
            <a:lvl1pPr>
              <a:defRPr/>
            </a:lvl1pPr>
          </a:lstStyle>
          <a:p>
            <a:fld id="{F4388BA6-EC04-4B80-8E3D-09E8B2DF9B1F}" type="slidenum">
              <a:rPr lang="en-US" altLang="en-US"/>
              <a:pPr/>
              <a:t>‹#›</a:t>
            </a:fld>
            <a:endParaRPr lang="en-US" altLang="en-US"/>
          </a:p>
        </p:txBody>
      </p:sp>
    </p:spTree>
    <p:extLst>
      <p:ext uri="{BB962C8B-B14F-4D97-AF65-F5344CB8AC3E}">
        <p14:creationId xmlns:p14="http://schemas.microsoft.com/office/powerpoint/2010/main" val="131823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872CA3-C526-4E13-AC77-40C55DB3DC73}"/>
              </a:ext>
            </a:extLst>
          </p:cNvPr>
          <p:cNvSpPr txBox="1">
            <a:spLocks noChangeArrowheads="1"/>
          </p:cNvSpPr>
          <p:nvPr/>
        </p:nvSpPr>
        <p:spPr bwMode="auto">
          <a:xfrm>
            <a:off x="862013" y="879475"/>
            <a:ext cx="609600" cy="585788"/>
          </a:xfrm>
          <a:prstGeom prst="rect">
            <a:avLst/>
          </a:prstGeom>
          <a:noFill/>
          <a:ln w="9525">
            <a:noFill/>
            <a:miter lim="800000"/>
            <a:headEnd/>
            <a:tailEnd/>
          </a:ln>
        </p:spPr>
        <p:txBody>
          <a:bodyPr anchor="ctr"/>
          <a:lstStyle/>
          <a:p>
            <a:pPr eaLnBrk="1" hangingPunct="1">
              <a:defRPr/>
            </a:pPr>
            <a:r>
              <a:rPr lang="en-US" sz="8000">
                <a:latin typeface="Garamond" pitchFamily="18" charset="0"/>
              </a:rPr>
              <a:t>“</a:t>
            </a:r>
          </a:p>
        </p:txBody>
      </p:sp>
      <p:sp>
        <p:nvSpPr>
          <p:cNvPr id="6" name="TextBox 5">
            <a:extLst>
              <a:ext uri="{FF2B5EF4-FFF2-40B4-BE49-F238E27FC236}">
                <a16:creationId xmlns:a16="http://schemas.microsoft.com/office/drawing/2014/main" id="{506CFFFD-0ABB-4601-B463-F31FB3A8F67B}"/>
              </a:ext>
            </a:extLst>
          </p:cNvPr>
          <p:cNvSpPr txBox="1">
            <a:spLocks noChangeArrowheads="1"/>
          </p:cNvSpPr>
          <p:nvPr/>
        </p:nvSpPr>
        <p:spPr bwMode="auto">
          <a:xfrm>
            <a:off x="10599738" y="2827338"/>
            <a:ext cx="609600" cy="585787"/>
          </a:xfrm>
          <a:prstGeom prst="rect">
            <a:avLst/>
          </a:prstGeom>
          <a:noFill/>
          <a:ln w="9525">
            <a:noFill/>
            <a:miter lim="800000"/>
            <a:headEnd/>
            <a:tailEnd/>
          </a:ln>
        </p:spPr>
        <p:txBody>
          <a:bodyPr anchor="ctr"/>
          <a:lstStyle/>
          <a:p>
            <a:pPr algn="r" eaLnBrk="1" hangingPunct="1">
              <a:defRPr/>
            </a:pPr>
            <a:r>
              <a:rPr lang="en-US" sz="8000">
                <a:latin typeface="Garamond" pitchFamily="18" charset="0"/>
              </a:rPr>
              <a:t>”</a:t>
            </a:r>
          </a:p>
        </p:txBody>
      </p:sp>
      <p:cxnSp>
        <p:nvCxnSpPr>
          <p:cNvPr id="7" name="Straight Connector 6">
            <a:extLst>
              <a:ext uri="{FF2B5EF4-FFF2-40B4-BE49-F238E27FC236}">
                <a16:creationId xmlns:a16="http://schemas.microsoft.com/office/drawing/2014/main" id="{4D443143-3F21-49A0-ABA9-BFB81490B5F9}"/>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8" name="Date Placeholder 3">
            <a:extLst>
              <a:ext uri="{FF2B5EF4-FFF2-40B4-BE49-F238E27FC236}">
                <a16:creationId xmlns:a16="http://schemas.microsoft.com/office/drawing/2014/main" id="{DF6CE985-74C5-4AD6-BEC4-273B8364C035}"/>
              </a:ext>
            </a:extLst>
          </p:cNvPr>
          <p:cNvSpPr>
            <a:spLocks noGrp="1"/>
          </p:cNvSpPr>
          <p:nvPr>
            <p:ph type="dt" sz="half" idx="14"/>
          </p:nvPr>
        </p:nvSpPr>
        <p:spPr/>
        <p:txBody>
          <a:bodyPr/>
          <a:lstStyle>
            <a:lvl1pPr>
              <a:defRPr/>
            </a:lvl1pPr>
          </a:lstStyle>
          <a:p>
            <a:pPr>
              <a:defRPr/>
            </a:pPr>
            <a:fld id="{0C176931-CDF3-43ED-94B3-C80180E2E319}" type="datetimeFigureOut">
              <a:rPr lang="en-US"/>
              <a:pPr>
                <a:defRPr/>
              </a:pPr>
              <a:t>2/11/2021</a:t>
            </a:fld>
            <a:endParaRPr lang="en-US"/>
          </a:p>
        </p:txBody>
      </p:sp>
      <p:sp>
        <p:nvSpPr>
          <p:cNvPr id="9" name="Footer Placeholder 4">
            <a:extLst>
              <a:ext uri="{FF2B5EF4-FFF2-40B4-BE49-F238E27FC236}">
                <a16:creationId xmlns:a16="http://schemas.microsoft.com/office/drawing/2014/main" id="{2FA0CBF2-32DD-4A77-A640-1429931651E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A412AF67-F50F-4A1A-BEC5-B16DC3EE1083}"/>
              </a:ext>
            </a:extLst>
          </p:cNvPr>
          <p:cNvSpPr>
            <a:spLocks noGrp="1"/>
          </p:cNvSpPr>
          <p:nvPr>
            <p:ph type="sldNum" sz="quarter" idx="16"/>
          </p:nvPr>
        </p:nvSpPr>
        <p:spPr/>
        <p:txBody>
          <a:bodyPr/>
          <a:lstStyle>
            <a:lvl1pPr>
              <a:defRPr/>
            </a:lvl1pPr>
          </a:lstStyle>
          <a:p>
            <a:fld id="{BD2425B9-A16A-453F-8F11-22451AF75E92}" type="slidenum">
              <a:rPr lang="en-US" altLang="en-US"/>
              <a:pPr/>
              <a:t>‹#›</a:t>
            </a:fld>
            <a:endParaRPr lang="en-US" altLang="en-US"/>
          </a:p>
        </p:txBody>
      </p:sp>
    </p:spTree>
    <p:extLst>
      <p:ext uri="{BB962C8B-B14F-4D97-AF65-F5344CB8AC3E}">
        <p14:creationId xmlns:p14="http://schemas.microsoft.com/office/powerpoint/2010/main" val="3007619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a:extLst>
              <a:ext uri="{FF2B5EF4-FFF2-40B4-BE49-F238E27FC236}">
                <a16:creationId xmlns:a16="http://schemas.microsoft.com/office/drawing/2014/main" id="{44FED0B7-498C-4D93-B776-419BBC750D79}"/>
              </a:ext>
            </a:extLst>
          </p:cNvPr>
          <p:cNvSpPr>
            <a:spLocks noGrp="1"/>
          </p:cNvSpPr>
          <p:nvPr>
            <p:ph type="dt" sz="half" idx="10"/>
          </p:nvPr>
        </p:nvSpPr>
        <p:spPr/>
        <p:txBody>
          <a:bodyPr/>
          <a:lstStyle>
            <a:lvl1pPr>
              <a:defRPr/>
            </a:lvl1pPr>
          </a:lstStyle>
          <a:p>
            <a:pPr>
              <a:defRPr/>
            </a:pPr>
            <a:fld id="{F23C7E1D-B521-4CAD-8420-E9C9DB51DC1D}" type="datetimeFigureOut">
              <a:rPr lang="en-US"/>
              <a:pPr>
                <a:defRPr/>
              </a:pPr>
              <a:t>2/11/2021</a:t>
            </a:fld>
            <a:endParaRPr lang="en-US"/>
          </a:p>
        </p:txBody>
      </p:sp>
      <p:sp>
        <p:nvSpPr>
          <p:cNvPr id="5" name="Footer Placeholder 4">
            <a:extLst>
              <a:ext uri="{FF2B5EF4-FFF2-40B4-BE49-F238E27FC236}">
                <a16:creationId xmlns:a16="http://schemas.microsoft.com/office/drawing/2014/main" id="{D147F69B-1D52-459A-93C5-D0C9DE63DA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73417A-263F-4E7E-A601-EF51B85AA90F}"/>
              </a:ext>
            </a:extLst>
          </p:cNvPr>
          <p:cNvSpPr>
            <a:spLocks noGrp="1"/>
          </p:cNvSpPr>
          <p:nvPr>
            <p:ph type="sldNum" sz="quarter" idx="12"/>
          </p:nvPr>
        </p:nvSpPr>
        <p:spPr/>
        <p:txBody>
          <a:bodyPr/>
          <a:lstStyle>
            <a:lvl1pPr>
              <a:defRPr/>
            </a:lvl1pPr>
          </a:lstStyle>
          <a:p>
            <a:fld id="{CE13288F-E332-4539-A0EE-5867BE1BF762}" type="slidenum">
              <a:rPr lang="en-US" altLang="en-US"/>
              <a:pPr/>
              <a:t>‹#›</a:t>
            </a:fld>
            <a:endParaRPr lang="en-US" altLang="en-US"/>
          </a:p>
        </p:txBody>
      </p:sp>
    </p:spTree>
    <p:extLst>
      <p:ext uri="{BB962C8B-B14F-4D97-AF65-F5344CB8AC3E}">
        <p14:creationId xmlns:p14="http://schemas.microsoft.com/office/powerpoint/2010/main" val="815310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C0A6C6-7D75-4E3D-982E-A52514C05927}"/>
              </a:ext>
            </a:extLst>
          </p:cNvPr>
          <p:cNvSpPr txBox="1">
            <a:spLocks noChangeArrowheads="1"/>
          </p:cNvSpPr>
          <p:nvPr/>
        </p:nvSpPr>
        <p:spPr bwMode="auto">
          <a:xfrm>
            <a:off x="862013" y="879475"/>
            <a:ext cx="609600" cy="585788"/>
          </a:xfrm>
          <a:prstGeom prst="rect">
            <a:avLst/>
          </a:prstGeom>
          <a:noFill/>
          <a:ln w="9525">
            <a:noFill/>
            <a:miter lim="800000"/>
            <a:headEnd/>
            <a:tailEnd/>
          </a:ln>
        </p:spPr>
        <p:txBody>
          <a:bodyPr anchor="ctr"/>
          <a:lstStyle/>
          <a:p>
            <a:pPr eaLnBrk="1" hangingPunct="1">
              <a:defRPr/>
            </a:pPr>
            <a:r>
              <a:rPr lang="en-US" sz="8000">
                <a:latin typeface="Garamond" pitchFamily="18" charset="0"/>
              </a:rPr>
              <a:t>“</a:t>
            </a:r>
          </a:p>
        </p:txBody>
      </p:sp>
      <p:sp>
        <p:nvSpPr>
          <p:cNvPr id="6" name="TextBox 5">
            <a:extLst>
              <a:ext uri="{FF2B5EF4-FFF2-40B4-BE49-F238E27FC236}">
                <a16:creationId xmlns:a16="http://schemas.microsoft.com/office/drawing/2014/main" id="{E4500827-A8ED-4A48-BD75-27D280CA8422}"/>
              </a:ext>
            </a:extLst>
          </p:cNvPr>
          <p:cNvSpPr txBox="1">
            <a:spLocks noChangeArrowheads="1"/>
          </p:cNvSpPr>
          <p:nvPr/>
        </p:nvSpPr>
        <p:spPr bwMode="auto">
          <a:xfrm>
            <a:off x="10599738" y="2598738"/>
            <a:ext cx="609600" cy="585787"/>
          </a:xfrm>
          <a:prstGeom prst="rect">
            <a:avLst/>
          </a:prstGeom>
          <a:noFill/>
          <a:ln w="9525">
            <a:noFill/>
            <a:miter lim="800000"/>
            <a:headEnd/>
            <a:tailEnd/>
          </a:ln>
        </p:spPr>
        <p:txBody>
          <a:bodyPr anchor="ctr"/>
          <a:lstStyle/>
          <a:p>
            <a:pPr algn="r" eaLnBrk="1" hangingPunct="1">
              <a:defRPr/>
            </a:pPr>
            <a:r>
              <a:rPr lang="en-US" sz="8000">
                <a:latin typeface="Garamond" pitchFamily="18" charset="0"/>
              </a:rPr>
              <a:t>”</a:t>
            </a:r>
          </a:p>
        </p:txBody>
      </p:sp>
      <p:cxnSp>
        <p:nvCxnSpPr>
          <p:cNvPr id="7" name="Straight Connector 6">
            <a:extLst>
              <a:ext uri="{FF2B5EF4-FFF2-40B4-BE49-F238E27FC236}">
                <a16:creationId xmlns:a16="http://schemas.microsoft.com/office/drawing/2014/main" id="{1FE63F8D-AB51-4D3B-A4A9-C251567697CB}"/>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8" name="Date Placeholder 3">
            <a:extLst>
              <a:ext uri="{FF2B5EF4-FFF2-40B4-BE49-F238E27FC236}">
                <a16:creationId xmlns:a16="http://schemas.microsoft.com/office/drawing/2014/main" id="{16279CBC-0997-408B-9F4E-9FE4F36F62DE}"/>
              </a:ext>
            </a:extLst>
          </p:cNvPr>
          <p:cNvSpPr>
            <a:spLocks noGrp="1"/>
          </p:cNvSpPr>
          <p:nvPr>
            <p:ph type="dt" sz="half" idx="14"/>
          </p:nvPr>
        </p:nvSpPr>
        <p:spPr/>
        <p:txBody>
          <a:bodyPr/>
          <a:lstStyle>
            <a:lvl1pPr>
              <a:defRPr/>
            </a:lvl1pPr>
          </a:lstStyle>
          <a:p>
            <a:pPr>
              <a:defRPr/>
            </a:pPr>
            <a:fld id="{0D0F88D2-E323-4097-9604-E4A3FF66C256}" type="datetimeFigureOut">
              <a:rPr lang="en-US"/>
              <a:pPr>
                <a:defRPr/>
              </a:pPr>
              <a:t>2/11/2021</a:t>
            </a:fld>
            <a:endParaRPr lang="en-US"/>
          </a:p>
        </p:txBody>
      </p:sp>
      <p:sp>
        <p:nvSpPr>
          <p:cNvPr id="9" name="Footer Placeholder 4">
            <a:extLst>
              <a:ext uri="{FF2B5EF4-FFF2-40B4-BE49-F238E27FC236}">
                <a16:creationId xmlns:a16="http://schemas.microsoft.com/office/drawing/2014/main" id="{D55C2520-933F-4C58-A8E6-65F775FCAF93}"/>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62A4D6D6-981F-4FB2-81EE-5D4D60A41A38}"/>
              </a:ext>
            </a:extLst>
          </p:cNvPr>
          <p:cNvSpPr>
            <a:spLocks noGrp="1"/>
          </p:cNvSpPr>
          <p:nvPr>
            <p:ph type="sldNum" sz="quarter" idx="16"/>
          </p:nvPr>
        </p:nvSpPr>
        <p:spPr/>
        <p:txBody>
          <a:bodyPr/>
          <a:lstStyle>
            <a:lvl1pPr>
              <a:defRPr/>
            </a:lvl1pPr>
          </a:lstStyle>
          <a:p>
            <a:fld id="{391A4953-BD4F-48ED-A0F4-7B567C86D5CD}" type="slidenum">
              <a:rPr lang="en-US" altLang="en-US"/>
              <a:pPr/>
              <a:t>‹#›</a:t>
            </a:fld>
            <a:endParaRPr lang="en-US" altLang="en-US"/>
          </a:p>
        </p:txBody>
      </p:sp>
    </p:spTree>
    <p:extLst>
      <p:ext uri="{BB962C8B-B14F-4D97-AF65-F5344CB8AC3E}">
        <p14:creationId xmlns:p14="http://schemas.microsoft.com/office/powerpoint/2010/main" val="374219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F9C2A90-B1F9-4F82-BE20-658848C94D72}"/>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6" name="Date Placeholder 3">
            <a:extLst>
              <a:ext uri="{FF2B5EF4-FFF2-40B4-BE49-F238E27FC236}">
                <a16:creationId xmlns:a16="http://schemas.microsoft.com/office/drawing/2014/main" id="{C04017E2-6A4E-46B6-A585-4B8964C63BD9}"/>
              </a:ext>
            </a:extLst>
          </p:cNvPr>
          <p:cNvSpPr>
            <a:spLocks noGrp="1"/>
          </p:cNvSpPr>
          <p:nvPr>
            <p:ph type="dt" sz="half" idx="14"/>
          </p:nvPr>
        </p:nvSpPr>
        <p:spPr/>
        <p:txBody>
          <a:bodyPr/>
          <a:lstStyle>
            <a:lvl1pPr>
              <a:defRPr/>
            </a:lvl1pPr>
          </a:lstStyle>
          <a:p>
            <a:pPr>
              <a:defRPr/>
            </a:pPr>
            <a:fld id="{14FCE96D-03A2-418E-8011-97BCD22F0FD2}" type="datetimeFigureOut">
              <a:rPr lang="en-US"/>
              <a:pPr>
                <a:defRPr/>
              </a:pPr>
              <a:t>2/11/2021</a:t>
            </a:fld>
            <a:endParaRPr lang="en-US"/>
          </a:p>
        </p:txBody>
      </p:sp>
      <p:sp>
        <p:nvSpPr>
          <p:cNvPr id="7" name="Footer Placeholder 4">
            <a:extLst>
              <a:ext uri="{FF2B5EF4-FFF2-40B4-BE49-F238E27FC236}">
                <a16:creationId xmlns:a16="http://schemas.microsoft.com/office/drawing/2014/main" id="{8729C9F4-D10B-48F2-936A-395DFBF99503}"/>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595D59C-79C6-4F1B-A43D-54373E6DD90D}"/>
              </a:ext>
            </a:extLst>
          </p:cNvPr>
          <p:cNvSpPr>
            <a:spLocks noGrp="1"/>
          </p:cNvSpPr>
          <p:nvPr>
            <p:ph type="sldNum" sz="quarter" idx="16"/>
          </p:nvPr>
        </p:nvSpPr>
        <p:spPr/>
        <p:txBody>
          <a:bodyPr/>
          <a:lstStyle>
            <a:lvl1pPr>
              <a:defRPr/>
            </a:lvl1pPr>
          </a:lstStyle>
          <a:p>
            <a:fld id="{C623B694-CEDE-41E6-A237-F8AF1A441604}" type="slidenum">
              <a:rPr lang="en-US" altLang="en-US"/>
              <a:pPr/>
              <a:t>‹#›</a:t>
            </a:fld>
            <a:endParaRPr lang="en-US" altLang="en-US"/>
          </a:p>
        </p:txBody>
      </p:sp>
    </p:spTree>
    <p:extLst>
      <p:ext uri="{BB962C8B-B14F-4D97-AF65-F5344CB8AC3E}">
        <p14:creationId xmlns:p14="http://schemas.microsoft.com/office/powerpoint/2010/main" val="2099146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7B988D5-81DB-4D71-A135-AFF490FDA86F}"/>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A68E0BBE-4407-4F62-AE3F-8541DB1D46E9}"/>
              </a:ext>
            </a:extLst>
          </p:cNvPr>
          <p:cNvSpPr>
            <a:spLocks noGrp="1"/>
          </p:cNvSpPr>
          <p:nvPr>
            <p:ph type="dt" sz="half" idx="10"/>
          </p:nvPr>
        </p:nvSpPr>
        <p:spPr/>
        <p:txBody>
          <a:bodyPr/>
          <a:lstStyle>
            <a:lvl1pPr>
              <a:defRPr/>
            </a:lvl1pPr>
          </a:lstStyle>
          <a:p>
            <a:pPr>
              <a:defRPr/>
            </a:pPr>
            <a:fld id="{A4EB91C7-F7F6-48F3-BB0B-1DDA23C14AA8}" type="datetimeFigureOut">
              <a:rPr lang="en-US"/>
              <a:pPr>
                <a:defRPr/>
              </a:pPr>
              <a:t>2/11/2021</a:t>
            </a:fld>
            <a:endParaRPr lang="en-US"/>
          </a:p>
        </p:txBody>
      </p:sp>
      <p:sp>
        <p:nvSpPr>
          <p:cNvPr id="6" name="Footer Placeholder 4">
            <a:extLst>
              <a:ext uri="{FF2B5EF4-FFF2-40B4-BE49-F238E27FC236}">
                <a16:creationId xmlns:a16="http://schemas.microsoft.com/office/drawing/2014/main" id="{FC9DF4FE-14CE-40B7-A8BC-B7C12CAD52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D6476E-99AB-4779-AF64-BB3A927984A4}"/>
              </a:ext>
            </a:extLst>
          </p:cNvPr>
          <p:cNvSpPr>
            <a:spLocks noGrp="1"/>
          </p:cNvSpPr>
          <p:nvPr>
            <p:ph type="sldNum" sz="quarter" idx="12"/>
          </p:nvPr>
        </p:nvSpPr>
        <p:spPr/>
        <p:txBody>
          <a:bodyPr/>
          <a:lstStyle>
            <a:lvl1pPr>
              <a:defRPr/>
            </a:lvl1pPr>
          </a:lstStyle>
          <a:p>
            <a:fld id="{FA91460F-0BAC-4CCB-A951-98E1DCBA79B9}" type="slidenum">
              <a:rPr lang="en-US" altLang="en-US"/>
              <a:pPr/>
              <a:t>‹#›</a:t>
            </a:fld>
            <a:endParaRPr lang="en-US" altLang="en-US"/>
          </a:p>
        </p:txBody>
      </p:sp>
    </p:spTree>
    <p:extLst>
      <p:ext uri="{BB962C8B-B14F-4D97-AF65-F5344CB8AC3E}">
        <p14:creationId xmlns:p14="http://schemas.microsoft.com/office/powerpoint/2010/main" val="2199353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BB5761F-0F12-4FAF-81D8-2FA7C2879C74}"/>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79950EDF-D3C2-4A6E-B0E5-BFE52859F67C}"/>
              </a:ext>
            </a:extLst>
          </p:cNvPr>
          <p:cNvSpPr>
            <a:spLocks noGrp="1"/>
          </p:cNvSpPr>
          <p:nvPr>
            <p:ph type="dt" sz="half" idx="10"/>
          </p:nvPr>
        </p:nvSpPr>
        <p:spPr/>
        <p:txBody>
          <a:bodyPr/>
          <a:lstStyle>
            <a:lvl1pPr>
              <a:defRPr/>
            </a:lvl1pPr>
          </a:lstStyle>
          <a:p>
            <a:pPr>
              <a:defRPr/>
            </a:pPr>
            <a:fld id="{E10EB003-1FDB-47FF-893D-2FC4BCA76ACC}" type="datetimeFigureOut">
              <a:rPr lang="en-US"/>
              <a:pPr>
                <a:defRPr/>
              </a:pPr>
              <a:t>2/11/2021</a:t>
            </a:fld>
            <a:endParaRPr lang="en-US"/>
          </a:p>
        </p:txBody>
      </p:sp>
      <p:sp>
        <p:nvSpPr>
          <p:cNvPr id="6" name="Footer Placeholder 4">
            <a:extLst>
              <a:ext uri="{FF2B5EF4-FFF2-40B4-BE49-F238E27FC236}">
                <a16:creationId xmlns:a16="http://schemas.microsoft.com/office/drawing/2014/main" id="{550713BE-7578-42E2-96BC-B70E9A7BBD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183EB4-C41D-4AFC-90E0-3A0FD21861C4}"/>
              </a:ext>
            </a:extLst>
          </p:cNvPr>
          <p:cNvSpPr>
            <a:spLocks noGrp="1"/>
          </p:cNvSpPr>
          <p:nvPr>
            <p:ph type="sldNum" sz="quarter" idx="12"/>
          </p:nvPr>
        </p:nvSpPr>
        <p:spPr/>
        <p:txBody>
          <a:bodyPr/>
          <a:lstStyle>
            <a:lvl1pPr>
              <a:defRPr/>
            </a:lvl1pPr>
          </a:lstStyle>
          <a:p>
            <a:fld id="{B527F13D-6F9A-4336-AAF8-4F0432FAD1CF}" type="slidenum">
              <a:rPr lang="en-US" altLang="en-US"/>
              <a:pPr/>
              <a:t>‹#›</a:t>
            </a:fld>
            <a:endParaRPr lang="en-US" altLang="en-US"/>
          </a:p>
        </p:txBody>
      </p:sp>
    </p:spTree>
    <p:extLst>
      <p:ext uri="{BB962C8B-B14F-4D97-AF65-F5344CB8AC3E}">
        <p14:creationId xmlns:p14="http://schemas.microsoft.com/office/powerpoint/2010/main" val="4225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0706CE4-2FB0-4159-A803-EDCC898D8381}"/>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ECA10DB2-8479-4C19-A3E7-AB878120FDAC}"/>
              </a:ext>
            </a:extLst>
          </p:cNvPr>
          <p:cNvSpPr>
            <a:spLocks noGrp="1"/>
          </p:cNvSpPr>
          <p:nvPr>
            <p:ph type="dt" sz="half" idx="10"/>
          </p:nvPr>
        </p:nvSpPr>
        <p:spPr/>
        <p:txBody>
          <a:bodyPr/>
          <a:lstStyle>
            <a:lvl1pPr>
              <a:defRPr/>
            </a:lvl1pPr>
          </a:lstStyle>
          <a:p>
            <a:pPr>
              <a:defRPr/>
            </a:pPr>
            <a:fld id="{BC5084FB-58A9-409C-9011-3406FF0D543C}" type="datetimeFigureOut">
              <a:rPr lang="en-US"/>
              <a:pPr>
                <a:defRPr/>
              </a:pPr>
              <a:t>2/11/2021</a:t>
            </a:fld>
            <a:endParaRPr lang="en-US"/>
          </a:p>
        </p:txBody>
      </p:sp>
      <p:sp>
        <p:nvSpPr>
          <p:cNvPr id="6" name="Footer Placeholder 4">
            <a:extLst>
              <a:ext uri="{FF2B5EF4-FFF2-40B4-BE49-F238E27FC236}">
                <a16:creationId xmlns:a16="http://schemas.microsoft.com/office/drawing/2014/main" id="{8764E2F3-D7AE-4AF8-AF97-482A0E3916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0B4EB2-A290-4BC7-8339-7CD6B29C0E8E}"/>
              </a:ext>
            </a:extLst>
          </p:cNvPr>
          <p:cNvSpPr>
            <a:spLocks noGrp="1"/>
          </p:cNvSpPr>
          <p:nvPr>
            <p:ph type="sldNum" sz="quarter" idx="12"/>
          </p:nvPr>
        </p:nvSpPr>
        <p:spPr/>
        <p:txBody>
          <a:bodyPr/>
          <a:lstStyle>
            <a:lvl1pPr>
              <a:defRPr/>
            </a:lvl1pPr>
          </a:lstStyle>
          <a:p>
            <a:fld id="{CE994AAF-FED4-4950-ABCA-40A7A88A2591}" type="slidenum">
              <a:rPr lang="en-US" altLang="en-US"/>
              <a:pPr/>
              <a:t>‹#›</a:t>
            </a:fld>
            <a:endParaRPr lang="en-US" altLang="en-US"/>
          </a:p>
        </p:txBody>
      </p:sp>
    </p:spTree>
    <p:extLst>
      <p:ext uri="{BB962C8B-B14F-4D97-AF65-F5344CB8AC3E}">
        <p14:creationId xmlns:p14="http://schemas.microsoft.com/office/powerpoint/2010/main" val="314055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19749FD-D0E9-4BD6-A7EC-E4AF98FA62A0}"/>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663D331F-3C86-4CF4-8728-9D094DB2FEC0}"/>
              </a:ext>
            </a:extLst>
          </p:cNvPr>
          <p:cNvSpPr>
            <a:spLocks noGrp="1"/>
          </p:cNvSpPr>
          <p:nvPr>
            <p:ph type="dt" sz="half" idx="10"/>
          </p:nvPr>
        </p:nvSpPr>
        <p:spPr/>
        <p:txBody>
          <a:bodyPr/>
          <a:lstStyle>
            <a:lvl1pPr>
              <a:defRPr/>
            </a:lvl1pPr>
          </a:lstStyle>
          <a:p>
            <a:pPr>
              <a:defRPr/>
            </a:pPr>
            <a:fld id="{3D3C42A1-49D8-4AD0-AF12-8E0CE89AA30C}" type="datetimeFigureOut">
              <a:rPr lang="en-US"/>
              <a:pPr>
                <a:defRPr/>
              </a:pPr>
              <a:t>2/11/2021</a:t>
            </a:fld>
            <a:endParaRPr lang="en-US"/>
          </a:p>
        </p:txBody>
      </p:sp>
      <p:sp>
        <p:nvSpPr>
          <p:cNvPr id="6" name="Footer Placeholder 4">
            <a:extLst>
              <a:ext uri="{FF2B5EF4-FFF2-40B4-BE49-F238E27FC236}">
                <a16:creationId xmlns:a16="http://schemas.microsoft.com/office/drawing/2014/main" id="{45317622-1FFC-499C-AC87-AEB97A457D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DBBBA4-30C5-4F1D-A67D-9200C34860A0}"/>
              </a:ext>
            </a:extLst>
          </p:cNvPr>
          <p:cNvSpPr>
            <a:spLocks noGrp="1"/>
          </p:cNvSpPr>
          <p:nvPr>
            <p:ph type="sldNum" sz="quarter" idx="12"/>
          </p:nvPr>
        </p:nvSpPr>
        <p:spPr/>
        <p:txBody>
          <a:bodyPr/>
          <a:lstStyle>
            <a:lvl1pPr>
              <a:defRPr/>
            </a:lvl1pPr>
          </a:lstStyle>
          <a:p>
            <a:fld id="{4A3F8205-1848-4B9F-A82E-CB595BD277EE}" type="slidenum">
              <a:rPr lang="en-US" altLang="en-US"/>
              <a:pPr/>
              <a:t>‹#›</a:t>
            </a:fld>
            <a:endParaRPr lang="en-US" altLang="en-US"/>
          </a:p>
        </p:txBody>
      </p:sp>
    </p:spTree>
    <p:extLst>
      <p:ext uri="{BB962C8B-B14F-4D97-AF65-F5344CB8AC3E}">
        <p14:creationId xmlns:p14="http://schemas.microsoft.com/office/powerpoint/2010/main" val="297381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697DCFE-A722-460D-B1B2-CF3A22066B54}"/>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 name="Date Placeholder 4">
            <a:extLst>
              <a:ext uri="{FF2B5EF4-FFF2-40B4-BE49-F238E27FC236}">
                <a16:creationId xmlns:a16="http://schemas.microsoft.com/office/drawing/2014/main" id="{0C693335-1DB3-4BC1-B124-CF73B0487594}"/>
              </a:ext>
            </a:extLst>
          </p:cNvPr>
          <p:cNvSpPr>
            <a:spLocks noGrp="1"/>
          </p:cNvSpPr>
          <p:nvPr>
            <p:ph type="dt" sz="half" idx="10"/>
          </p:nvPr>
        </p:nvSpPr>
        <p:spPr/>
        <p:txBody>
          <a:bodyPr/>
          <a:lstStyle>
            <a:lvl1pPr>
              <a:defRPr/>
            </a:lvl1pPr>
          </a:lstStyle>
          <a:p>
            <a:pPr>
              <a:defRPr/>
            </a:pPr>
            <a:fld id="{0FFA542D-08D7-4FB9-BBBF-3A101E364125}" type="datetimeFigureOut">
              <a:rPr lang="en-US"/>
              <a:pPr>
                <a:defRPr/>
              </a:pPr>
              <a:t>2/11/2021</a:t>
            </a:fld>
            <a:endParaRPr lang="en-US"/>
          </a:p>
        </p:txBody>
      </p:sp>
      <p:sp>
        <p:nvSpPr>
          <p:cNvPr id="7" name="Footer Placeholder 5">
            <a:extLst>
              <a:ext uri="{FF2B5EF4-FFF2-40B4-BE49-F238E27FC236}">
                <a16:creationId xmlns:a16="http://schemas.microsoft.com/office/drawing/2014/main" id="{EF933778-B5D5-449B-99D2-C25E7D26F4D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50DB6F2-A38E-4995-8A9E-303FB489CFCE}"/>
              </a:ext>
            </a:extLst>
          </p:cNvPr>
          <p:cNvSpPr>
            <a:spLocks noGrp="1"/>
          </p:cNvSpPr>
          <p:nvPr>
            <p:ph type="sldNum" sz="quarter" idx="12"/>
          </p:nvPr>
        </p:nvSpPr>
        <p:spPr/>
        <p:txBody>
          <a:bodyPr/>
          <a:lstStyle>
            <a:lvl1pPr>
              <a:defRPr/>
            </a:lvl1pPr>
          </a:lstStyle>
          <a:p>
            <a:fld id="{BCFC152A-48F6-42B7-9E12-52D5AF0AF1ED}" type="slidenum">
              <a:rPr lang="en-US" altLang="en-US"/>
              <a:pPr/>
              <a:t>‹#›</a:t>
            </a:fld>
            <a:endParaRPr lang="en-US" altLang="en-US"/>
          </a:p>
        </p:txBody>
      </p:sp>
    </p:spTree>
    <p:extLst>
      <p:ext uri="{BB962C8B-B14F-4D97-AF65-F5344CB8AC3E}">
        <p14:creationId xmlns:p14="http://schemas.microsoft.com/office/powerpoint/2010/main" val="253235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5BEB61-2601-45FD-84B8-CA0B3047C4F4}"/>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Date Placeholder 6">
            <a:extLst>
              <a:ext uri="{FF2B5EF4-FFF2-40B4-BE49-F238E27FC236}">
                <a16:creationId xmlns:a16="http://schemas.microsoft.com/office/drawing/2014/main" id="{7B3B4E4D-EE99-448C-945C-741C91F36878}"/>
              </a:ext>
            </a:extLst>
          </p:cNvPr>
          <p:cNvSpPr>
            <a:spLocks noGrp="1"/>
          </p:cNvSpPr>
          <p:nvPr>
            <p:ph type="dt" sz="half" idx="10"/>
          </p:nvPr>
        </p:nvSpPr>
        <p:spPr/>
        <p:txBody>
          <a:bodyPr/>
          <a:lstStyle>
            <a:lvl1pPr>
              <a:defRPr/>
            </a:lvl1pPr>
          </a:lstStyle>
          <a:p>
            <a:pPr>
              <a:defRPr/>
            </a:pPr>
            <a:fld id="{D157513C-39B9-437C-BCE2-1C16DCE65F0F}" type="datetimeFigureOut">
              <a:rPr lang="en-US"/>
              <a:pPr>
                <a:defRPr/>
              </a:pPr>
              <a:t>2/11/2021</a:t>
            </a:fld>
            <a:endParaRPr lang="en-US"/>
          </a:p>
        </p:txBody>
      </p:sp>
      <p:sp>
        <p:nvSpPr>
          <p:cNvPr id="9" name="Footer Placeholder 7">
            <a:extLst>
              <a:ext uri="{FF2B5EF4-FFF2-40B4-BE49-F238E27FC236}">
                <a16:creationId xmlns:a16="http://schemas.microsoft.com/office/drawing/2014/main" id="{52E7AC73-BAFE-44C2-AAAF-0440AA5FD69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5326105C-F965-4181-92B9-D80723023959}"/>
              </a:ext>
            </a:extLst>
          </p:cNvPr>
          <p:cNvSpPr>
            <a:spLocks noGrp="1"/>
          </p:cNvSpPr>
          <p:nvPr>
            <p:ph type="sldNum" sz="quarter" idx="12"/>
          </p:nvPr>
        </p:nvSpPr>
        <p:spPr/>
        <p:txBody>
          <a:bodyPr/>
          <a:lstStyle>
            <a:lvl1pPr>
              <a:defRPr/>
            </a:lvl1pPr>
          </a:lstStyle>
          <a:p>
            <a:fld id="{4D575012-233E-4177-8721-8338EC438C8E}" type="slidenum">
              <a:rPr lang="en-US" altLang="en-US"/>
              <a:pPr/>
              <a:t>‹#›</a:t>
            </a:fld>
            <a:endParaRPr lang="en-US" altLang="en-US"/>
          </a:p>
        </p:txBody>
      </p:sp>
    </p:spTree>
    <p:extLst>
      <p:ext uri="{BB962C8B-B14F-4D97-AF65-F5344CB8AC3E}">
        <p14:creationId xmlns:p14="http://schemas.microsoft.com/office/powerpoint/2010/main" val="68097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3F57D9C-6235-446B-8B34-A6678E587AD0}"/>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4" name="Date Placeholder 2">
            <a:extLst>
              <a:ext uri="{FF2B5EF4-FFF2-40B4-BE49-F238E27FC236}">
                <a16:creationId xmlns:a16="http://schemas.microsoft.com/office/drawing/2014/main" id="{1F5DA253-D7A9-40F5-813D-39105F2ADF11}"/>
              </a:ext>
            </a:extLst>
          </p:cNvPr>
          <p:cNvSpPr>
            <a:spLocks noGrp="1"/>
          </p:cNvSpPr>
          <p:nvPr>
            <p:ph type="dt" sz="half" idx="10"/>
          </p:nvPr>
        </p:nvSpPr>
        <p:spPr/>
        <p:txBody>
          <a:bodyPr/>
          <a:lstStyle>
            <a:lvl1pPr>
              <a:defRPr/>
            </a:lvl1pPr>
          </a:lstStyle>
          <a:p>
            <a:pPr>
              <a:defRPr/>
            </a:pPr>
            <a:fld id="{BD1BC255-7A8E-4191-BB77-9CCCA16B242F}" type="datetimeFigureOut">
              <a:rPr lang="en-US"/>
              <a:pPr>
                <a:defRPr/>
              </a:pPr>
              <a:t>2/11/2021</a:t>
            </a:fld>
            <a:endParaRPr lang="en-US"/>
          </a:p>
        </p:txBody>
      </p:sp>
      <p:sp>
        <p:nvSpPr>
          <p:cNvPr id="5" name="Footer Placeholder 3">
            <a:extLst>
              <a:ext uri="{FF2B5EF4-FFF2-40B4-BE49-F238E27FC236}">
                <a16:creationId xmlns:a16="http://schemas.microsoft.com/office/drawing/2014/main" id="{E0742ED9-3FF9-4CE0-AA34-92C245FFDF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C97550E5-1FE4-4B52-A372-04BE9F6A09A8}"/>
              </a:ext>
            </a:extLst>
          </p:cNvPr>
          <p:cNvSpPr>
            <a:spLocks noGrp="1"/>
          </p:cNvSpPr>
          <p:nvPr>
            <p:ph type="sldNum" sz="quarter" idx="12"/>
          </p:nvPr>
        </p:nvSpPr>
        <p:spPr/>
        <p:txBody>
          <a:bodyPr/>
          <a:lstStyle>
            <a:lvl1pPr>
              <a:defRPr/>
            </a:lvl1pPr>
          </a:lstStyle>
          <a:p>
            <a:fld id="{D4C9C049-64CC-43E2-9549-EFACF5AC15BB}" type="slidenum">
              <a:rPr lang="en-US" altLang="en-US"/>
              <a:pPr/>
              <a:t>‹#›</a:t>
            </a:fld>
            <a:endParaRPr lang="en-US" altLang="en-US"/>
          </a:p>
        </p:txBody>
      </p:sp>
    </p:spTree>
    <p:extLst>
      <p:ext uri="{BB962C8B-B14F-4D97-AF65-F5344CB8AC3E}">
        <p14:creationId xmlns:p14="http://schemas.microsoft.com/office/powerpoint/2010/main" val="43195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2BACDD-2C19-4FF8-8DFE-26023F8394E1}"/>
              </a:ext>
            </a:extLst>
          </p:cNvPr>
          <p:cNvSpPr>
            <a:spLocks noGrp="1"/>
          </p:cNvSpPr>
          <p:nvPr>
            <p:ph type="dt" sz="half" idx="10"/>
          </p:nvPr>
        </p:nvSpPr>
        <p:spPr/>
        <p:txBody>
          <a:bodyPr/>
          <a:lstStyle>
            <a:lvl1pPr>
              <a:defRPr/>
            </a:lvl1pPr>
          </a:lstStyle>
          <a:p>
            <a:pPr>
              <a:defRPr/>
            </a:pPr>
            <a:fld id="{E2DE2DEE-34E3-475B-8176-1791C2EAAF97}" type="datetimeFigureOut">
              <a:rPr lang="en-US"/>
              <a:pPr>
                <a:defRPr/>
              </a:pPr>
              <a:t>2/11/2021</a:t>
            </a:fld>
            <a:endParaRPr lang="en-US"/>
          </a:p>
        </p:txBody>
      </p:sp>
      <p:sp>
        <p:nvSpPr>
          <p:cNvPr id="3" name="Footer Placeholder 4">
            <a:extLst>
              <a:ext uri="{FF2B5EF4-FFF2-40B4-BE49-F238E27FC236}">
                <a16:creationId xmlns:a16="http://schemas.microsoft.com/office/drawing/2014/main" id="{A02DCF46-D40C-46C5-AAF8-C4ECC212B1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A348A19-833B-4A2B-8F7A-53B83ADF52BA}"/>
              </a:ext>
            </a:extLst>
          </p:cNvPr>
          <p:cNvSpPr>
            <a:spLocks noGrp="1"/>
          </p:cNvSpPr>
          <p:nvPr>
            <p:ph type="sldNum" sz="quarter" idx="12"/>
          </p:nvPr>
        </p:nvSpPr>
        <p:spPr/>
        <p:txBody>
          <a:bodyPr/>
          <a:lstStyle>
            <a:lvl1pPr>
              <a:defRPr/>
            </a:lvl1pPr>
          </a:lstStyle>
          <a:p>
            <a:fld id="{CC970A29-681E-4FA1-A52E-6CDC876504B5}" type="slidenum">
              <a:rPr lang="en-US" altLang="en-US"/>
              <a:pPr/>
              <a:t>‹#›</a:t>
            </a:fld>
            <a:endParaRPr lang="en-US" altLang="en-US"/>
          </a:p>
        </p:txBody>
      </p:sp>
    </p:spTree>
    <p:extLst>
      <p:ext uri="{BB962C8B-B14F-4D97-AF65-F5344CB8AC3E}">
        <p14:creationId xmlns:p14="http://schemas.microsoft.com/office/powerpoint/2010/main" val="22105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6C56272-86B2-4652-9D48-70EC6F6738B8}"/>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6" name="Date Placeholder 4">
            <a:extLst>
              <a:ext uri="{FF2B5EF4-FFF2-40B4-BE49-F238E27FC236}">
                <a16:creationId xmlns:a16="http://schemas.microsoft.com/office/drawing/2014/main" id="{3BEB563C-4194-45A7-B596-58148F323915}"/>
              </a:ext>
            </a:extLst>
          </p:cNvPr>
          <p:cNvSpPr>
            <a:spLocks noGrp="1"/>
          </p:cNvSpPr>
          <p:nvPr>
            <p:ph type="dt" sz="half" idx="10"/>
          </p:nvPr>
        </p:nvSpPr>
        <p:spPr/>
        <p:txBody>
          <a:bodyPr/>
          <a:lstStyle>
            <a:lvl1pPr>
              <a:defRPr/>
            </a:lvl1pPr>
          </a:lstStyle>
          <a:p>
            <a:pPr>
              <a:defRPr/>
            </a:pPr>
            <a:fld id="{92330184-5784-4826-80CC-91939EE9C7FD}" type="datetimeFigureOut">
              <a:rPr lang="en-US"/>
              <a:pPr>
                <a:defRPr/>
              </a:pPr>
              <a:t>2/11/2021</a:t>
            </a:fld>
            <a:endParaRPr lang="en-US"/>
          </a:p>
        </p:txBody>
      </p:sp>
      <p:sp>
        <p:nvSpPr>
          <p:cNvPr id="7" name="Footer Placeholder 5">
            <a:extLst>
              <a:ext uri="{FF2B5EF4-FFF2-40B4-BE49-F238E27FC236}">
                <a16:creationId xmlns:a16="http://schemas.microsoft.com/office/drawing/2014/main" id="{0130F73B-D75C-4647-A3E8-82B952D2873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9DBB5EB-5C12-41C8-B354-5821C1AC2D8E}"/>
              </a:ext>
            </a:extLst>
          </p:cNvPr>
          <p:cNvSpPr>
            <a:spLocks noGrp="1"/>
          </p:cNvSpPr>
          <p:nvPr>
            <p:ph type="sldNum" sz="quarter" idx="12"/>
          </p:nvPr>
        </p:nvSpPr>
        <p:spPr/>
        <p:txBody>
          <a:bodyPr/>
          <a:lstStyle>
            <a:lvl1pPr>
              <a:defRPr/>
            </a:lvl1pPr>
          </a:lstStyle>
          <a:p>
            <a:fld id="{CAF25471-EBBC-4292-B573-5731F4A67E5F}" type="slidenum">
              <a:rPr lang="en-US" altLang="en-US"/>
              <a:pPr/>
              <a:t>‹#›</a:t>
            </a:fld>
            <a:endParaRPr lang="en-US" altLang="en-US"/>
          </a:p>
        </p:txBody>
      </p:sp>
    </p:spTree>
    <p:extLst>
      <p:ext uri="{BB962C8B-B14F-4D97-AF65-F5344CB8AC3E}">
        <p14:creationId xmlns:p14="http://schemas.microsoft.com/office/powerpoint/2010/main" val="59746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a:t>انقر فوق الأيقونة لإضافة صورة</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9E80325B-DA2A-41D4-8529-27A42521890F}"/>
              </a:ext>
            </a:extLst>
          </p:cNvPr>
          <p:cNvSpPr>
            <a:spLocks noGrp="1"/>
          </p:cNvSpPr>
          <p:nvPr>
            <p:ph type="dt" sz="half" idx="10"/>
          </p:nvPr>
        </p:nvSpPr>
        <p:spPr/>
        <p:txBody>
          <a:bodyPr/>
          <a:lstStyle>
            <a:lvl1pPr>
              <a:defRPr/>
            </a:lvl1pPr>
          </a:lstStyle>
          <a:p>
            <a:pPr>
              <a:defRPr/>
            </a:pPr>
            <a:fld id="{5DBF68C9-1CE5-48FB-A1BD-141B4E14FA0B}" type="datetimeFigureOut">
              <a:rPr lang="en-US"/>
              <a:pPr>
                <a:defRPr/>
              </a:pPr>
              <a:t>2/11/2021</a:t>
            </a:fld>
            <a:endParaRPr lang="en-US"/>
          </a:p>
        </p:txBody>
      </p:sp>
      <p:sp>
        <p:nvSpPr>
          <p:cNvPr id="6" name="Footer Placeholder 4">
            <a:extLst>
              <a:ext uri="{FF2B5EF4-FFF2-40B4-BE49-F238E27FC236}">
                <a16:creationId xmlns:a16="http://schemas.microsoft.com/office/drawing/2014/main" id="{861BEE6D-F1D8-4A9D-917D-00EEE8CF99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7CA816-92CB-4223-BF53-07EA2A264981}"/>
              </a:ext>
            </a:extLst>
          </p:cNvPr>
          <p:cNvSpPr>
            <a:spLocks noGrp="1"/>
          </p:cNvSpPr>
          <p:nvPr>
            <p:ph type="sldNum" sz="quarter" idx="12"/>
          </p:nvPr>
        </p:nvSpPr>
        <p:spPr/>
        <p:txBody>
          <a:bodyPr/>
          <a:lstStyle>
            <a:lvl1pPr>
              <a:defRPr/>
            </a:lvl1pPr>
          </a:lstStyle>
          <a:p>
            <a:fld id="{69346AB0-80AD-458E-8F72-FF12BF4EB061}" type="slidenum">
              <a:rPr lang="en-US" altLang="en-US"/>
              <a:pPr/>
              <a:t>‹#›</a:t>
            </a:fld>
            <a:endParaRPr lang="en-US" altLang="en-US"/>
          </a:p>
        </p:txBody>
      </p:sp>
    </p:spTree>
    <p:extLst>
      <p:ext uri="{BB962C8B-B14F-4D97-AF65-F5344CB8AC3E}">
        <p14:creationId xmlns:p14="http://schemas.microsoft.com/office/powerpoint/2010/main" val="110503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7F77"/>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B318398D-3531-405D-B001-10F7F36C3553}"/>
              </a:ext>
            </a:extLst>
          </p:cNvPr>
          <p:cNvGrpSpPr>
            <a:grpSpLocks/>
          </p:cNvGrpSpPr>
          <p:nvPr/>
        </p:nvGrpSpPr>
        <p:grpSpPr bwMode="auto">
          <a:xfrm>
            <a:off x="-15875" y="0"/>
            <a:ext cx="12230100" cy="6856413"/>
            <a:chOff x="-15736" y="0"/>
            <a:chExt cx="12229962" cy="6856214"/>
          </a:xfrm>
        </p:grpSpPr>
        <p:pic>
          <p:nvPicPr>
            <p:cNvPr id="1032" name="Picture 7" descr="HD-PanelContent.png">
              <a:extLst>
                <a:ext uri="{FF2B5EF4-FFF2-40B4-BE49-F238E27FC236}">
                  <a16:creationId xmlns:a16="http://schemas.microsoft.com/office/drawing/2014/main" id="{D9E427C5-9913-41B9-83AE-C8E2D283F3A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598C2C6-629F-430E-B0BF-0475ABD9FFA7}"/>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CAD08870-22F9-4D18-B7AF-9B6C79E433DE}"/>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6830D0B8-3F2D-4D2B-A525-E7C73881B674}"/>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C6B5E261-1D42-47FF-85B5-3DBA471D32DA}"/>
              </a:ext>
            </a:extLst>
          </p:cNvPr>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عنوان الشكل الرئيسي</a:t>
            </a:r>
            <a:endParaRPr lang="en-US" altLang="en-US"/>
          </a:p>
        </p:txBody>
      </p:sp>
      <p:sp>
        <p:nvSpPr>
          <p:cNvPr id="1028" name="Text Placeholder 2">
            <a:extLst>
              <a:ext uri="{FF2B5EF4-FFF2-40B4-BE49-F238E27FC236}">
                <a16:creationId xmlns:a16="http://schemas.microsoft.com/office/drawing/2014/main" id="{A1B6AF8F-609E-4704-9509-95CA7033CEAD}"/>
              </a:ext>
            </a:extLst>
          </p:cNvPr>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نص الشكل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4" name="Date Placeholder 3">
            <a:extLst>
              <a:ext uri="{FF2B5EF4-FFF2-40B4-BE49-F238E27FC236}">
                <a16:creationId xmlns:a16="http://schemas.microsoft.com/office/drawing/2014/main" id="{92E773F1-BA7F-4991-995A-2156DE895EBF}"/>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rtl="0" eaLnBrk="1" fontAlgn="auto" hangingPunct="1">
              <a:spcBef>
                <a:spcPts val="0"/>
              </a:spcBef>
              <a:spcAft>
                <a:spcPts val="0"/>
              </a:spcAft>
              <a:defRPr sz="1000" b="0" i="0">
                <a:solidFill>
                  <a:schemeClr val="tx1"/>
                </a:solidFill>
                <a:effectLst/>
                <a:latin typeface="+mn-lt"/>
                <a:cs typeface="+mn-cs"/>
              </a:defRPr>
            </a:lvl1pPr>
          </a:lstStyle>
          <a:p>
            <a:pPr>
              <a:defRPr/>
            </a:pPr>
            <a:fld id="{BC160D31-0432-422D-9C86-9F4709E6EB76}" type="datetimeFigureOut">
              <a:rPr lang="en-US"/>
              <a:pPr>
                <a:defRPr/>
              </a:pPr>
              <a:t>2/11/2021</a:t>
            </a:fld>
            <a:endParaRPr lang="en-US"/>
          </a:p>
        </p:txBody>
      </p:sp>
      <p:sp>
        <p:nvSpPr>
          <p:cNvPr id="5" name="Footer Placeholder 4">
            <a:extLst>
              <a:ext uri="{FF2B5EF4-FFF2-40B4-BE49-F238E27FC236}">
                <a16:creationId xmlns:a16="http://schemas.microsoft.com/office/drawing/2014/main" id="{51E79A7A-F5FF-4862-A3ED-E64BA6416F93}"/>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rtl="0" eaLnBrk="1" fontAlgn="auto" hangingPunct="1">
              <a:spcBef>
                <a:spcPts val="0"/>
              </a:spcBef>
              <a:spcAft>
                <a:spcPts val="0"/>
              </a:spcAft>
              <a:defRPr sz="1000" b="0" i="0">
                <a:solidFill>
                  <a:schemeClr val="tx1"/>
                </a:solidFill>
                <a:effectLst/>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DEFA27A-EBB0-4904-B712-888A8E176235}"/>
              </a:ext>
            </a:extLst>
          </p:cNvPr>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anose="02020404030301010803" pitchFamily="18" charset="0"/>
              </a:defRPr>
            </a:lvl1pPr>
          </a:lstStyle>
          <a:p>
            <a:fld id="{AA8A6F49-A131-481D-8900-EEC13D003D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81" r:id="rId7"/>
    <p:sldLayoutId id="2147483791" r:id="rId8"/>
    <p:sldLayoutId id="2147483782" r:id="rId9"/>
    <p:sldLayoutId id="2147483783" r:id="rId10"/>
    <p:sldLayoutId id="2147483792" r:id="rId11"/>
    <p:sldLayoutId id="2147483793" r:id="rId12"/>
    <p:sldLayoutId id="2147483784" r:id="rId13"/>
    <p:sldLayoutId id="2147483794" r:id="rId14"/>
    <p:sldLayoutId id="2147483795" r:id="rId15"/>
    <p:sldLayoutId id="2147483796" r:id="rId16"/>
    <p:sldLayoutId id="214748379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Arial" panose="020B0604020202020204" pitchFamily="34" charset="0"/>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cs typeface="Arial" panose="020B0604020202020204" pitchFamily="34"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cs typeface="Arial" panose="020B0604020202020204" pitchFamily="34"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cs typeface="Arial" panose="020B0604020202020204" pitchFamily="34"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Arial" panose="020B0604020202020204" pitchFamily="34" charset="0"/>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Arial" pitchFamily="34" charset="0"/>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Arial" pitchFamily="34" charset="0"/>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Arial" pitchFamily="34" charset="0"/>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Arial"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343F855-A848-4FD1-AE79-743AD44A23F1}"/>
              </a:ext>
            </a:extLst>
          </p:cNvPr>
          <p:cNvSpPr>
            <a:spLocks noGrp="1"/>
          </p:cNvSpPr>
          <p:nvPr>
            <p:ph type="ctrTitle"/>
          </p:nvPr>
        </p:nvSpPr>
        <p:spPr>
          <a:xfrm>
            <a:off x="1058863" y="2032000"/>
            <a:ext cx="10526712" cy="2387600"/>
          </a:xfrm>
        </p:spPr>
        <p:txBody>
          <a:bodyPr/>
          <a:lstStyle/>
          <a:p>
            <a:pPr eaLnBrk="1" hangingPunct="1"/>
            <a:r>
              <a:rPr lang="en-US" altLang="en-US" b="1">
                <a:ln>
                  <a:noFill/>
                </a:ln>
                <a:solidFill>
                  <a:srgbClr val="FF0000"/>
                </a:solidFill>
              </a:rPr>
              <a:t>Endocrin module</a:t>
            </a:r>
            <a:br>
              <a:rPr lang="en-US" altLang="en-US" b="1">
                <a:ln>
                  <a:noFill/>
                </a:ln>
                <a:solidFill>
                  <a:srgbClr val="FF0000"/>
                </a:solidFill>
              </a:rPr>
            </a:br>
            <a:endParaRPr lang="en-US" altLang="en-US">
              <a:ln>
                <a:noFill/>
              </a:ln>
              <a:solidFill>
                <a:srgbClr val="FF0000"/>
              </a:solidFill>
            </a:endParaRPr>
          </a:p>
        </p:txBody>
      </p:sp>
      <p:sp>
        <p:nvSpPr>
          <p:cNvPr id="15363" name="TextBox 2">
            <a:extLst>
              <a:ext uri="{FF2B5EF4-FFF2-40B4-BE49-F238E27FC236}">
                <a16:creationId xmlns:a16="http://schemas.microsoft.com/office/drawing/2014/main" id="{8EEB0E1E-EF01-4202-AF57-1234FF934719}"/>
              </a:ext>
            </a:extLst>
          </p:cNvPr>
          <p:cNvSpPr txBox="1">
            <a:spLocks noChangeArrowheads="1"/>
          </p:cNvSpPr>
          <p:nvPr/>
        </p:nvSpPr>
        <p:spPr bwMode="auto">
          <a:xfrm>
            <a:off x="3322638" y="4165600"/>
            <a:ext cx="5611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Prof. Dr./ Sherif Wagih Mansour</a:t>
            </a:r>
          </a:p>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Prof. of  Physiology dpt.</a:t>
            </a:r>
          </a:p>
        </p:txBody>
      </p:sp>
      <p:pic>
        <p:nvPicPr>
          <p:cNvPr id="15364" name="Picture 2" descr="C:\Users\stars\Desktop\download.jpg">
            <a:extLst>
              <a:ext uri="{FF2B5EF4-FFF2-40B4-BE49-F238E27FC236}">
                <a16:creationId xmlns:a16="http://schemas.microsoft.com/office/drawing/2014/main" id="{A72EB263-3EB1-4B53-A7E9-633A8D059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0"/>
            <a:ext cx="147161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P440.WAV">
            <a:hlinkClick r:id="" action="ppaction://media"/>
            <a:extLst>
              <a:ext uri="{FF2B5EF4-FFF2-40B4-BE49-F238E27FC236}">
                <a16:creationId xmlns:a16="http://schemas.microsoft.com/office/drawing/2014/main" id="{DE55EF9B-2699-443F-B7C2-197F58341B62}"/>
              </a:ext>
            </a:extLst>
          </p:cNvPr>
          <p:cNvPicPr>
            <a:picLocks noRot="1" noChangeAspect="1"/>
          </p:cNvPicPr>
          <p:nvPr>
            <a:wavAudioFile r:embed="rId1" name="~PP440.WAV"/>
          </p:nvPr>
        </p:nvPicPr>
        <p:blipFill>
          <a:blip r:embed="rId4">
            <a:extLst>
              <a:ext uri="{28A0092B-C50C-407E-A947-70E740481C1C}">
                <a14:useLocalDpi xmlns:a14="http://schemas.microsoft.com/office/drawing/2010/main" val="0"/>
              </a:ext>
            </a:extLst>
          </a:blip>
          <a:srcRect/>
          <a:stretch>
            <a:fillRect/>
          </a:stretch>
        </p:blipFill>
        <p:spPr bwMode="auto">
          <a:xfrm>
            <a:off x="11680825" y="63468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4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BC6E-0C69-482B-84DC-094CA7F1D25B}"/>
              </a:ext>
            </a:extLst>
          </p:cNvPr>
          <p:cNvSpPr>
            <a:spLocks noGrp="1"/>
          </p:cNvSpPr>
          <p:nvPr>
            <p:ph type="title"/>
          </p:nvPr>
        </p:nvSpPr>
        <p:spPr>
          <a:xfrm>
            <a:off x="1266825" y="793750"/>
            <a:ext cx="9601200" cy="671513"/>
          </a:xfrm>
        </p:spPr>
        <p:txBody>
          <a:bodyPr/>
          <a:lstStyle/>
          <a:p>
            <a:pPr>
              <a:defRPr/>
            </a:pPr>
            <a:r>
              <a:rPr lang="en-US" sz="2800" b="1" dirty="0">
                <a:cs typeface="+mn-cs"/>
              </a:rPr>
              <a:t>5.</a:t>
            </a:r>
            <a:r>
              <a:rPr lang="en-US" sz="2800" b="1" u="sng" dirty="0">
                <a:cs typeface="+mn-cs"/>
              </a:rPr>
              <a:t> Growth hormone (GH) </a:t>
            </a:r>
            <a:r>
              <a:rPr lang="en-US" sz="2800" b="1" u="sng" dirty="0" err="1">
                <a:cs typeface="+mn-cs"/>
              </a:rPr>
              <a:t>Somatotropin</a:t>
            </a:r>
            <a:r>
              <a:rPr lang="en-US" sz="2800" b="1" u="sng" dirty="0">
                <a:cs typeface="+mn-cs"/>
              </a:rPr>
              <a:t> H.</a:t>
            </a:r>
            <a:br>
              <a:rPr lang="en-US" dirty="0"/>
            </a:br>
            <a:endParaRPr lang="ar-EG" dirty="0"/>
          </a:p>
        </p:txBody>
      </p:sp>
      <p:sp>
        <p:nvSpPr>
          <p:cNvPr id="3" name="Content Placeholder 2">
            <a:extLst>
              <a:ext uri="{FF2B5EF4-FFF2-40B4-BE49-F238E27FC236}">
                <a16:creationId xmlns:a16="http://schemas.microsoft.com/office/drawing/2014/main" id="{6CB8C6E5-3EDB-4CA9-B952-BF1E087DB95F}"/>
              </a:ext>
            </a:extLst>
          </p:cNvPr>
          <p:cNvSpPr>
            <a:spLocks noGrp="1"/>
          </p:cNvSpPr>
          <p:nvPr>
            <p:ph idx="1"/>
          </p:nvPr>
        </p:nvSpPr>
        <p:spPr>
          <a:xfrm>
            <a:off x="812800" y="1092200"/>
            <a:ext cx="10406063" cy="3317875"/>
          </a:xfrm>
        </p:spPr>
        <p:txBody>
          <a:bodyPr/>
          <a:lstStyle/>
          <a:p>
            <a:pPr>
              <a:defRPr/>
            </a:pPr>
            <a:r>
              <a:rPr lang="en-US" sz="2000" b="1" u="sng" dirty="0">
                <a:cs typeface="+mn-cs"/>
              </a:rPr>
              <a:t>It is</a:t>
            </a:r>
            <a:r>
              <a:rPr lang="en-US" sz="2000" dirty="0">
                <a:cs typeface="+mn-cs"/>
              </a:rPr>
              <a:t>  a polypeptide hormone formed of 191 amino acids with a molecular weight of 22,000. The growth hormone is metabolized rapidly in the liver which is responsible for its duration of action (20 minutes) . </a:t>
            </a:r>
          </a:p>
          <a:p>
            <a:pPr>
              <a:defRPr/>
            </a:pPr>
            <a:r>
              <a:rPr lang="en-US" sz="2000" b="1" u="sng" dirty="0">
                <a:cs typeface="+mn-cs"/>
              </a:rPr>
              <a:t>Functions</a:t>
            </a:r>
            <a:r>
              <a:rPr lang="en-US" sz="2000" b="1" dirty="0">
                <a:cs typeface="+mn-cs"/>
              </a:rPr>
              <a:t>:</a:t>
            </a:r>
            <a:r>
              <a:rPr lang="en-US" sz="2000" b="1" i="1" dirty="0">
                <a:cs typeface="+mn-cs"/>
              </a:rPr>
              <a:t> </a:t>
            </a:r>
            <a:r>
              <a:rPr lang="en-US" sz="2000" dirty="0">
                <a:cs typeface="+mn-cs"/>
              </a:rPr>
              <a:t>This hormone stimulates growth of all tissues of the body . It increases the size and number of  the cells by :</a:t>
            </a:r>
          </a:p>
          <a:p>
            <a:pPr>
              <a:defRPr/>
            </a:pPr>
            <a:r>
              <a:rPr lang="en-US" sz="2000" b="1" i="1" u="sng" dirty="0">
                <a:cs typeface="+mn-cs"/>
              </a:rPr>
              <a:t>Increase in the rate of protein synthesis</a:t>
            </a:r>
            <a:r>
              <a:rPr lang="en-US" sz="2000" u="sng" dirty="0">
                <a:cs typeface="+mn-cs"/>
              </a:rPr>
              <a:t> </a:t>
            </a:r>
            <a:r>
              <a:rPr lang="en-US" sz="2000" dirty="0">
                <a:cs typeface="+mn-cs"/>
              </a:rPr>
              <a:t>: </a:t>
            </a:r>
          </a:p>
          <a:p>
            <a:pPr>
              <a:defRPr/>
            </a:pPr>
            <a:r>
              <a:rPr lang="en-US" sz="2000" u="sng" dirty="0">
                <a:cs typeface="+mn-cs"/>
              </a:rPr>
              <a:t>Adequate </a:t>
            </a:r>
            <a:r>
              <a:rPr lang="en-US" sz="2000" b="1" u="sng" dirty="0">
                <a:cs typeface="+mn-cs"/>
              </a:rPr>
              <a:t>Insulin</a:t>
            </a:r>
            <a:r>
              <a:rPr lang="en-US" sz="2000" u="sng" dirty="0">
                <a:cs typeface="+mn-cs"/>
              </a:rPr>
              <a:t> activity as well as adequate availability of carbohydrates necessary for growth hormone to be effective. </a:t>
            </a:r>
          </a:p>
          <a:p>
            <a:pPr>
              <a:defRPr/>
            </a:pPr>
            <a:r>
              <a:rPr lang="en-US" sz="2000" u="sng" dirty="0">
                <a:cs typeface="+mn-cs"/>
              </a:rPr>
              <a:t>It enhance amino acids transport through the cell membrane. </a:t>
            </a:r>
          </a:p>
          <a:p>
            <a:pPr>
              <a:defRPr/>
            </a:pPr>
            <a:r>
              <a:rPr lang="en-US" sz="2000" u="sng" dirty="0">
                <a:cs typeface="+mn-cs"/>
              </a:rPr>
              <a:t>It increases amino acids concentration for protein building and it decreases amino acid blood level . </a:t>
            </a:r>
          </a:p>
          <a:p>
            <a:pPr>
              <a:defRPr/>
            </a:pPr>
            <a:r>
              <a:rPr lang="en-US" sz="2000" u="sng" dirty="0">
                <a:cs typeface="+mn-cs"/>
              </a:rPr>
              <a:t>It also causes enhancement of RNA translation to promote protein synthesis by the </a:t>
            </a:r>
            <a:r>
              <a:rPr lang="en-US" sz="2000" u="sng" dirty="0" err="1">
                <a:cs typeface="+mn-cs"/>
              </a:rPr>
              <a:t>ribosomes</a:t>
            </a:r>
            <a:r>
              <a:rPr lang="en-US" sz="2000" u="sng" dirty="0">
                <a:cs typeface="+mn-cs"/>
              </a:rPr>
              <a:t>. </a:t>
            </a:r>
          </a:p>
          <a:p>
            <a:pPr>
              <a:defRPr/>
            </a:pPr>
            <a:r>
              <a:rPr lang="en-US" sz="2000" u="sng" dirty="0">
                <a:cs typeface="+mn-cs"/>
              </a:rPr>
              <a:t>Moreover , it increases nuclear transcription DNA to form RNA This </a:t>
            </a:r>
            <a:r>
              <a:rPr lang="en-US" sz="2000" u="sng" dirty="0" err="1">
                <a:cs typeface="+mn-cs"/>
              </a:rPr>
              <a:t>inturn</a:t>
            </a:r>
            <a:r>
              <a:rPr lang="en-US" sz="2000" u="sng" dirty="0">
                <a:cs typeface="+mn-cs"/>
              </a:rPr>
              <a:t> promotes more protein synthesis.</a:t>
            </a:r>
          </a:p>
          <a:p>
            <a:pPr>
              <a:defRPr/>
            </a:pPr>
            <a:endParaRPr lang="ar-EG" sz="2000" dirty="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FFE4FD8F-1CFB-47A9-B687-4C58612A0112}"/>
              </a:ext>
            </a:extLst>
          </p:cNvPr>
          <p:cNvSpPr>
            <a:spLocks noGrp="1"/>
          </p:cNvSpPr>
          <p:nvPr>
            <p:ph idx="1"/>
          </p:nvPr>
        </p:nvSpPr>
        <p:spPr>
          <a:xfrm>
            <a:off x="812800" y="685800"/>
            <a:ext cx="10507663" cy="3317875"/>
          </a:xfrm>
        </p:spPr>
        <p:txBody>
          <a:bodyPr/>
          <a:lstStyle/>
          <a:p>
            <a:r>
              <a:rPr lang="en-US" altLang="en-US" b="1" i="1"/>
              <a:t>2-  </a:t>
            </a:r>
            <a:r>
              <a:rPr lang="en-US" altLang="en-US" b="1" i="1" u="sng"/>
              <a:t>Lipolytic and Ketogenic effect</a:t>
            </a:r>
            <a:r>
              <a:rPr lang="en-US" altLang="en-US" i="1"/>
              <a:t> :    </a:t>
            </a:r>
            <a:endParaRPr lang="en-US" altLang="en-US" sz="1800"/>
          </a:p>
          <a:p>
            <a:r>
              <a:rPr lang="en-US" altLang="en-US"/>
              <a:t>It increases mobilization of fatty acids and increases the use of fatty acids for supplying energy to the body. So, excess hormone → ketosis</a:t>
            </a:r>
            <a:endParaRPr lang="en-US" altLang="en-US" sz="1800"/>
          </a:p>
          <a:p>
            <a:r>
              <a:rPr lang="en-US" altLang="en-US" b="1" i="1"/>
              <a:t>3- </a:t>
            </a:r>
            <a:r>
              <a:rPr lang="en-US" altLang="en-US" b="1" i="1" u="sng"/>
              <a:t>Decreases the utilization of carbohydrate for energy</a:t>
            </a:r>
            <a:r>
              <a:rPr lang="en-US" altLang="en-US" b="1" i="1"/>
              <a:t> : </a:t>
            </a:r>
            <a:endParaRPr lang="en-US" altLang="en-US" sz="1800"/>
          </a:p>
          <a:p>
            <a:pPr lvl="1"/>
            <a:r>
              <a:rPr lang="en-US" altLang="en-US"/>
              <a:t>It decreases the use of glucose for energy production as a  result of increased utilization of fatty acids for energy. The fatty acids for a large quantities of acetyl-CoA that initiate -ve feedback effects to block the breakdown of glucose.</a:t>
            </a:r>
            <a:endParaRPr lang="en-US" altLang="en-US" sz="1600"/>
          </a:p>
          <a:p>
            <a:pPr lvl="1"/>
            <a:r>
              <a:rPr lang="en-US" altLang="en-US"/>
              <a:t>It depresses the uptake of glucose by the cells , so it increases the blood glucose level up to 100% above normal (diabetogenic effect - pituitary diabetes) .</a:t>
            </a:r>
            <a:endParaRPr lang="en-US" altLang="en-US" sz="1600"/>
          </a:p>
          <a:p>
            <a:pPr lvl="1"/>
            <a:r>
              <a:rPr lang="en-US" altLang="en-US"/>
              <a:t>It increases insulin output (over stimulation) that causes burn out of the beta cells of the pancreas.</a:t>
            </a:r>
            <a:endParaRPr lang="en-US" altLang="en-US" sz="1600"/>
          </a:p>
          <a:p>
            <a:pPr lvl="1"/>
            <a:r>
              <a:rPr lang="en-US" altLang="en-US"/>
              <a:t>It increases hepatic glucose output.</a:t>
            </a:r>
            <a:endParaRPr lang="en-US" altLang="en-US" sz="1600"/>
          </a:p>
          <a:p>
            <a:pPr lvl="1"/>
            <a:r>
              <a:rPr lang="en-US" altLang="en-US"/>
              <a:t>It inhibits the hexokinase enzyme (effect opposite to insulin effect) and so, it inhibits glucose uptake by the muscles.</a:t>
            </a:r>
            <a:endParaRPr lang="en-US" altLang="en-US" sz="1600"/>
          </a:p>
          <a:p>
            <a:endParaRPr lang="ar-EG"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72256E5C-3986-49FB-853C-F6175FC6B2AF}"/>
              </a:ext>
            </a:extLst>
          </p:cNvPr>
          <p:cNvSpPr>
            <a:spLocks noGrp="1"/>
          </p:cNvSpPr>
          <p:nvPr>
            <p:ph idx="1"/>
          </p:nvPr>
        </p:nvSpPr>
        <p:spPr>
          <a:xfrm>
            <a:off x="754063" y="641350"/>
            <a:ext cx="5400675" cy="3317875"/>
          </a:xfrm>
        </p:spPr>
        <p:txBody>
          <a:bodyPr/>
          <a:lstStyle/>
          <a:p>
            <a:r>
              <a:rPr lang="en-US" altLang="en-US" sz="2000" b="1" i="1"/>
              <a:t>4-</a:t>
            </a:r>
            <a:r>
              <a:rPr lang="en-US" altLang="en-US" sz="2000"/>
              <a:t>  It increases calcium absorption from the G.I.T.</a:t>
            </a:r>
          </a:p>
          <a:p>
            <a:r>
              <a:rPr lang="en-US" altLang="en-US" sz="2000" b="1" i="1"/>
              <a:t>5-</a:t>
            </a:r>
            <a:r>
              <a:rPr lang="en-US" altLang="en-US" sz="2000"/>
              <a:t> It causes reabsorption of Na+ , K+, Ca++, P04--, and C1- from the kidney   and so , helping bone matrix formation.</a:t>
            </a:r>
          </a:p>
          <a:p>
            <a:r>
              <a:rPr lang="en-US" altLang="en-US" sz="2000" b="1" i="1"/>
              <a:t>6-</a:t>
            </a:r>
            <a:r>
              <a:rPr lang="en-US" altLang="en-US" sz="2000" b="1" i="1" u="sng"/>
              <a:t>Chondrogenesis and Bone Growth</a:t>
            </a:r>
            <a:r>
              <a:rPr lang="en-US" altLang="en-US" sz="2000" i="1"/>
              <a:t> :  </a:t>
            </a:r>
            <a:endParaRPr lang="en-US" altLang="en-US" sz="2000"/>
          </a:p>
          <a:p>
            <a:pPr>
              <a:buFont typeface="Arial" panose="020B0604020202020204" pitchFamily="34" charset="0"/>
              <a:buNone/>
            </a:pPr>
            <a:r>
              <a:rPr lang="en-US" altLang="en-US" sz="2000"/>
              <a:t>- In </a:t>
            </a:r>
            <a:r>
              <a:rPr lang="en-US" altLang="en-US" sz="2000" b="1"/>
              <a:t>young</a:t>
            </a:r>
            <a:r>
              <a:rPr lang="en-US" altLang="en-US" sz="2000"/>
              <a:t> subjects in which the epiphysis have not yet fused to the long bones , growth hormone stimulates chondrogenesis (proliferation of epiphyseal cartilage), and as the cartilaginous epiphyseal plates widen, they lay down more matrix at the end of long bones with stimulation of osteoblastic activity (bone forming cells) → increased length of long bones. </a:t>
            </a:r>
          </a:p>
          <a:p>
            <a:pPr>
              <a:buFont typeface="Arial" panose="020B0604020202020204" pitchFamily="34" charset="0"/>
              <a:buNone/>
            </a:pPr>
            <a:r>
              <a:rPr lang="en-US" altLang="en-US" sz="2000"/>
              <a:t>- In </a:t>
            </a:r>
            <a:r>
              <a:rPr lang="en-US" altLang="en-US" sz="2000" b="1"/>
              <a:t>adult</a:t>
            </a:r>
            <a:r>
              <a:rPr lang="en-US" altLang="en-US" sz="2000"/>
              <a:t> subjects in which the epiphysis are closed the linear growth is impossible.</a:t>
            </a:r>
          </a:p>
        </p:txBody>
      </p:sp>
      <p:pic>
        <p:nvPicPr>
          <p:cNvPr id="26627" name="Picture 2" descr="growth h">
            <a:extLst>
              <a:ext uri="{FF2B5EF4-FFF2-40B4-BE49-F238E27FC236}">
                <a16:creationId xmlns:a16="http://schemas.microsoft.com/office/drawing/2014/main" id="{2468FE41-1720-4639-8AAB-23F860DD24BD}"/>
              </a:ext>
            </a:extLst>
          </p:cNvP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l="1978" t="9348" r="3517" b="2826"/>
          <a:stretch>
            <a:fillRect/>
          </a:stretch>
        </p:blipFill>
        <p:spPr bwMode="auto">
          <a:xfrm>
            <a:off x="6381750" y="188913"/>
            <a:ext cx="581025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A459F5EE-0137-46D4-93DF-ACFA0AA1C9EF}"/>
              </a:ext>
            </a:extLst>
          </p:cNvPr>
          <p:cNvSpPr>
            <a:spLocks noGrp="1"/>
          </p:cNvSpPr>
          <p:nvPr>
            <p:ph idx="1"/>
          </p:nvPr>
        </p:nvSpPr>
        <p:spPr>
          <a:xfrm>
            <a:off x="841375" y="598488"/>
            <a:ext cx="10494963" cy="3317875"/>
          </a:xfrm>
        </p:spPr>
        <p:txBody>
          <a:bodyPr/>
          <a:lstStyle/>
          <a:p>
            <a:r>
              <a:rPr lang="en-US" altLang="en-US" sz="2000" b="1" u="sng"/>
              <a:t>Control</a:t>
            </a:r>
            <a:r>
              <a:rPr lang="en-US" altLang="en-US" sz="2000"/>
              <a:t>: </a:t>
            </a:r>
          </a:p>
          <a:p>
            <a:pPr>
              <a:buFont typeface="Arial" panose="020B0604020202020204" pitchFamily="34" charset="0"/>
              <a:buNone/>
            </a:pPr>
            <a:r>
              <a:rPr lang="en-US" altLang="en-US" sz="2000" b="1" i="1"/>
              <a:t> 1-</a:t>
            </a:r>
            <a:r>
              <a:rPr lang="en-US" altLang="en-US" sz="2000" b="1" i="1" u="sng"/>
              <a:t>Feedback Mechanism</a:t>
            </a:r>
            <a:r>
              <a:rPr lang="en-US" altLang="en-US" sz="2000" u="sng"/>
              <a:t>:</a:t>
            </a:r>
            <a:r>
              <a:rPr lang="en-US" altLang="en-US" sz="2000"/>
              <a:t>  </a:t>
            </a:r>
            <a:r>
              <a:rPr lang="en-US" altLang="en-US" sz="2000" b="1"/>
              <a:t>Hypoglycaemia</a:t>
            </a:r>
            <a:r>
              <a:rPr lang="en-US" altLang="en-US" sz="2000"/>
              <a:t> and </a:t>
            </a:r>
            <a:r>
              <a:rPr lang="en-US" altLang="en-US" sz="2000" b="1"/>
              <a:t>increased amino acid </a:t>
            </a:r>
            <a:r>
              <a:rPr lang="en-US" altLang="en-US" sz="2000"/>
              <a:t>concentration in blood, especially Arginine , stimulate the release of G.H. . It is also released by muscular e</a:t>
            </a:r>
            <a:r>
              <a:rPr lang="en-US" altLang="en-US" sz="2000" b="1"/>
              <a:t>xercise</a:t>
            </a:r>
            <a:r>
              <a:rPr lang="en-US" altLang="en-US" sz="2000"/>
              <a:t>, </a:t>
            </a:r>
            <a:r>
              <a:rPr lang="en-US" altLang="en-US" sz="2000" b="1"/>
              <a:t>stress</a:t>
            </a:r>
            <a:r>
              <a:rPr lang="en-US" altLang="en-US" sz="2000"/>
              <a:t> stimuli and glucagon hormone. </a:t>
            </a:r>
          </a:p>
          <a:p>
            <a:pPr>
              <a:buFont typeface="Arial" panose="020B0604020202020204" pitchFamily="34" charset="0"/>
              <a:buNone/>
            </a:pPr>
            <a:r>
              <a:rPr lang="en-US" altLang="en-US" sz="2000"/>
              <a:t>Growth hormone </a:t>
            </a:r>
            <a:r>
              <a:rPr lang="en-US" altLang="en-US" sz="2000" b="1"/>
              <a:t>feeds back </a:t>
            </a:r>
            <a:r>
              <a:rPr lang="en-US" altLang="en-US" sz="2000"/>
              <a:t>to inhibit its own secretion and it is also inhibited by cortisol , free fatty acids and medroxy-progesterone . </a:t>
            </a:r>
          </a:p>
          <a:p>
            <a:pPr>
              <a:buFont typeface="Arial" panose="020B0604020202020204" pitchFamily="34" charset="0"/>
              <a:buNone/>
            </a:pPr>
            <a:r>
              <a:rPr lang="en-US" altLang="en-US" sz="2000" b="1" i="1" u="sng"/>
              <a:t>2-Hypothalamus</a:t>
            </a:r>
            <a:r>
              <a:rPr lang="en-US" altLang="en-US" sz="2000"/>
              <a:t>:    It secretes a Somatotropin- releasing factor which stimulates the release of G.H.. Cellular depletion of proteins is the major factor that enhances SRF secretion (to correct the protein deficiency) beside stressful stimuli.</a:t>
            </a:r>
          </a:p>
          <a:p>
            <a:pPr>
              <a:buFont typeface="Arial" panose="020B0604020202020204" pitchFamily="34" charset="0"/>
              <a:buNone/>
            </a:pPr>
            <a:r>
              <a:rPr lang="en-US" altLang="en-US" sz="2000"/>
              <a:t> -   The hypothalamus also release an inhibitory factor. </a:t>
            </a:r>
          </a:p>
          <a:p>
            <a:r>
              <a:rPr lang="en-US" altLang="en-US" sz="2000" b="1" u="sng"/>
              <a:t> Mode of Action of Growth Hormone :</a:t>
            </a:r>
            <a:endParaRPr lang="en-US" altLang="en-US" sz="2000"/>
          </a:p>
          <a:p>
            <a:pPr algn="just">
              <a:buFont typeface="Arial" panose="020B0604020202020204" pitchFamily="34" charset="0"/>
              <a:buNone/>
            </a:pPr>
            <a:r>
              <a:rPr lang="en-US" altLang="en-US" sz="2000"/>
              <a:t>The mode of action of G.H. is by acting on the liver to produce </a:t>
            </a:r>
            <a:r>
              <a:rPr lang="en-US" altLang="en-US" sz="2000" b="1"/>
              <a:t>Somatomedins</a:t>
            </a:r>
            <a:r>
              <a:rPr lang="en-US" altLang="en-US" sz="2000"/>
              <a:t> (or sulfation factor, as it stimulates the incorporation of sulfate into the cartilage), These are relatively simple peptides (Growth H. is a 191 amino acid polypeptlde) which induce growth promoting activities in many tissues and cartilage with a prolonged duration of action (20 hours).</a:t>
            </a:r>
          </a:p>
          <a:p>
            <a:endParaRPr lang="ar-EG"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9127-85C7-4A9F-B2F0-DBC28ED85A6F}"/>
              </a:ext>
            </a:extLst>
          </p:cNvPr>
          <p:cNvSpPr>
            <a:spLocks noGrp="1"/>
          </p:cNvSpPr>
          <p:nvPr>
            <p:ph type="title"/>
          </p:nvPr>
        </p:nvSpPr>
        <p:spPr>
          <a:xfrm>
            <a:off x="684213" y="1581150"/>
            <a:ext cx="10515600" cy="661988"/>
          </a:xfrm>
        </p:spPr>
        <p:txBody>
          <a:bodyPr rtlCol="0">
            <a:noAutofit/>
          </a:bodyPr>
          <a:lstStyle/>
          <a:p>
            <a:pPr eaLnBrk="1" fontAlgn="auto" hangingPunct="1">
              <a:spcAft>
                <a:spcPts val="0"/>
              </a:spcAft>
              <a:defRPr/>
            </a:pPr>
            <a:r>
              <a:rPr lang="en-US" sz="6600" b="1" i="1" dirty="0">
                <a:solidFill>
                  <a:srgbClr val="FF0000"/>
                </a:solidFill>
                <a:effectLst>
                  <a:outerShdw blurRad="38100" dist="38100" dir="2700000" algn="tl">
                    <a:srgbClr val="000000">
                      <a:alpha val="43137"/>
                    </a:srgbClr>
                  </a:outerShdw>
                </a:effectLst>
                <a:cs typeface="+mj-cs"/>
              </a:rPr>
              <a:t>Thank You</a:t>
            </a:r>
            <a:endParaRPr lang="en-US" sz="6600" dirty="0">
              <a:solidFill>
                <a:srgbClr val="FF0000"/>
              </a:solidFill>
              <a:cs typeface="+mj-cs"/>
            </a:endParaRPr>
          </a:p>
        </p:txBody>
      </p:sp>
      <p:sp>
        <p:nvSpPr>
          <p:cNvPr id="28675" name="Content Placeholder 2">
            <a:extLst>
              <a:ext uri="{FF2B5EF4-FFF2-40B4-BE49-F238E27FC236}">
                <a16:creationId xmlns:a16="http://schemas.microsoft.com/office/drawing/2014/main" id="{9745EA87-EBB1-4406-9AF5-1594BDC61FB5}"/>
              </a:ext>
            </a:extLst>
          </p:cNvPr>
          <p:cNvSpPr>
            <a:spLocks noGrp="1"/>
          </p:cNvSpPr>
          <p:nvPr>
            <p:ph idx="1"/>
          </p:nvPr>
        </p:nvSpPr>
        <p:spPr>
          <a:xfrm>
            <a:off x="838200" y="3086100"/>
            <a:ext cx="10515600" cy="4351338"/>
          </a:xfrm>
        </p:spPr>
        <p:txBody>
          <a:body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0C07-6F13-4BBE-BF55-022F95A2EBF1}"/>
              </a:ext>
            </a:extLst>
          </p:cNvPr>
          <p:cNvSpPr>
            <a:spLocks noGrp="1"/>
          </p:cNvSpPr>
          <p:nvPr>
            <p:ph type="title"/>
          </p:nvPr>
        </p:nvSpPr>
        <p:spPr>
          <a:xfrm>
            <a:off x="865188" y="1847850"/>
            <a:ext cx="5230812" cy="788988"/>
          </a:xfrm>
        </p:spPr>
        <p:txBody>
          <a:bodyPr rtlCol="0">
            <a:normAutofit fontScale="90000"/>
          </a:bodyPr>
          <a:lstStyle/>
          <a:p>
            <a:pPr algn="just">
              <a:defRPr/>
            </a:pP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r>
              <a:rPr lang="en-US" sz="3200" b="1" u="sng" dirty="0">
                <a:cs typeface="+mn-cs"/>
              </a:rPr>
              <a:t>THE  PITUITARY GLAND  </a:t>
            </a:r>
            <a:br>
              <a:rPr lang="en-US" sz="3200" dirty="0">
                <a:cs typeface="+mn-cs"/>
              </a:rPr>
            </a:br>
            <a:r>
              <a:rPr lang="en-US" sz="3200" b="1" u="sng" dirty="0">
                <a:cs typeface="+mn-cs"/>
              </a:rPr>
              <a:t>(</a:t>
            </a:r>
            <a:r>
              <a:rPr lang="en-US" sz="3200" b="1" u="sng" dirty="0" err="1">
                <a:cs typeface="+mn-cs"/>
              </a:rPr>
              <a:t>Hypophysis</a:t>
            </a:r>
            <a:r>
              <a:rPr lang="en-US" sz="3200" b="1" u="sng" dirty="0">
                <a:cs typeface="+mn-cs"/>
              </a:rPr>
              <a:t>)</a:t>
            </a:r>
            <a:br>
              <a:rPr lang="en-US" sz="3200" dirty="0">
                <a:cs typeface="+mn-cs"/>
              </a:rPr>
            </a:br>
            <a:br>
              <a:rPr lang="en-US" dirty="0">
                <a:cs typeface="+mn-cs"/>
              </a:rPr>
            </a:br>
            <a:br>
              <a:rPr lang="en-US" dirty="0">
                <a:cs typeface="+mn-cs"/>
              </a:rPr>
            </a:br>
            <a:r>
              <a:rPr lang="en-US" sz="2200" b="1" dirty="0">
                <a:cs typeface="+mn-cs"/>
              </a:rPr>
              <a:t>The </a:t>
            </a:r>
            <a:r>
              <a:rPr lang="en-US" sz="2200" b="1" dirty="0" err="1">
                <a:cs typeface="+mn-cs"/>
              </a:rPr>
              <a:t>hypophysis</a:t>
            </a:r>
            <a:r>
              <a:rPr lang="en-US" sz="2200" b="1" dirty="0">
                <a:cs typeface="+mn-cs"/>
              </a:rPr>
              <a:t> is a small gland , 1 cm in diameter, lies in the </a:t>
            </a:r>
            <a:r>
              <a:rPr lang="en-US" sz="2200" b="1" dirty="0" err="1">
                <a:cs typeface="+mn-cs"/>
              </a:rPr>
              <a:t>Sella</a:t>
            </a:r>
            <a:r>
              <a:rPr lang="en-US" sz="2200" b="1" dirty="0">
                <a:cs typeface="+mn-cs"/>
              </a:rPr>
              <a:t> </a:t>
            </a:r>
            <a:r>
              <a:rPr lang="en-US" sz="2200" b="1" dirty="0" err="1">
                <a:cs typeface="+mn-cs"/>
              </a:rPr>
              <a:t>Turcica</a:t>
            </a:r>
            <a:r>
              <a:rPr lang="en-US" sz="2200" b="1" dirty="0">
                <a:cs typeface="+mn-cs"/>
              </a:rPr>
              <a:t> at the base of the brain connected to the hypothalamus by the </a:t>
            </a:r>
            <a:r>
              <a:rPr lang="en-US" sz="2200" b="1" dirty="0" err="1">
                <a:cs typeface="+mn-cs"/>
              </a:rPr>
              <a:t>hypophyseal</a:t>
            </a:r>
            <a:r>
              <a:rPr lang="en-US" sz="2200" b="1" dirty="0">
                <a:cs typeface="+mn-cs"/>
              </a:rPr>
              <a:t> stalk . It is a compound gland derived partly from a </a:t>
            </a:r>
            <a:r>
              <a:rPr lang="en-US" sz="2200" b="1" dirty="0" err="1">
                <a:cs typeface="+mn-cs"/>
              </a:rPr>
              <a:t>downgrowth</a:t>
            </a:r>
            <a:r>
              <a:rPr lang="en-US" sz="2200" b="1" dirty="0">
                <a:cs typeface="+mn-cs"/>
              </a:rPr>
              <a:t> of nervous tissue and partly from an </a:t>
            </a:r>
            <a:r>
              <a:rPr lang="en-US" sz="2200" b="1" dirty="0" err="1">
                <a:cs typeface="+mn-cs"/>
              </a:rPr>
              <a:t>upgrowth</a:t>
            </a:r>
            <a:r>
              <a:rPr lang="en-US" sz="2200" b="1" dirty="0">
                <a:cs typeface="+mn-cs"/>
              </a:rPr>
              <a:t> of the mouth </a:t>
            </a:r>
            <a:r>
              <a:rPr lang="en-US" sz="2200" dirty="0">
                <a:cs typeface="+mn-cs"/>
              </a:rPr>
              <a:t>.</a:t>
            </a:r>
            <a:br>
              <a:rPr lang="en-US" sz="2200" dirty="0">
                <a:cs typeface="+mn-cs"/>
              </a:rPr>
            </a:br>
            <a:br>
              <a:rPr lang="en-US" sz="2200" dirty="0">
                <a:latin typeface="Times New Roman" panose="02020603050405020304" pitchFamily="18" charset="0"/>
                <a:cs typeface="+mn-cs"/>
              </a:rPr>
            </a:br>
            <a:br>
              <a:rPr lang="en-US" dirty="0">
                <a:solidFill>
                  <a:schemeClr val="tx1">
                    <a:lumMod val="85000"/>
                    <a:lumOff val="15000"/>
                  </a:schemeClr>
                </a:solidFill>
                <a:cs typeface="+mn-cs"/>
              </a:rPr>
            </a:br>
            <a:endParaRPr lang="en-US" dirty="0">
              <a:solidFill>
                <a:schemeClr val="tx1">
                  <a:lumMod val="85000"/>
                  <a:lumOff val="15000"/>
                </a:schemeClr>
              </a:solidFill>
              <a:cs typeface="+mn-cs"/>
            </a:endParaRPr>
          </a:p>
        </p:txBody>
      </p:sp>
      <p:pic>
        <p:nvPicPr>
          <p:cNvPr id="16387" name="Picture 6" descr="pituitary">
            <a:extLst>
              <a:ext uri="{FF2B5EF4-FFF2-40B4-BE49-F238E27FC236}">
                <a16:creationId xmlns:a16="http://schemas.microsoft.com/office/drawing/2014/main" id="{1BBB588A-CCFD-45A8-82BE-D8C97EF77883}"/>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l="16284" t="2786" r="11273" b="3621"/>
          <a:stretch>
            <a:fillRect/>
          </a:stretch>
        </p:blipFill>
        <p:spPr bwMode="auto">
          <a:xfrm>
            <a:off x="6327775" y="1190625"/>
            <a:ext cx="56769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P2410.WAV">
            <a:hlinkClick r:id="" action="ppaction://media"/>
            <a:extLst>
              <a:ext uri="{FF2B5EF4-FFF2-40B4-BE49-F238E27FC236}">
                <a16:creationId xmlns:a16="http://schemas.microsoft.com/office/drawing/2014/main" id="{2573776E-8A01-4D1C-B9DA-54EAEE0AC6F5}"/>
              </a:ext>
            </a:extLst>
          </p:cNvPr>
          <p:cNvPicPr>
            <a:picLocks noRot="1" noChangeAspect="1"/>
          </p:cNvPicPr>
          <p:nvPr>
            <a:wavAudioFile r:embed="rId1" name="~PP2410.WAV"/>
          </p:nvPr>
        </p:nvPicPr>
        <p:blipFill>
          <a:blip r:embed="rId4">
            <a:extLst>
              <a:ext uri="{28A0092B-C50C-407E-A947-70E740481C1C}">
                <a14:useLocalDpi xmlns:a14="http://schemas.microsoft.com/office/drawing/2010/main" val="0"/>
              </a:ext>
            </a:extLst>
          </a:blip>
          <a:srcRect/>
          <a:stretch>
            <a:fillRect/>
          </a:stretch>
        </p:blipFill>
        <p:spPr bwMode="auto">
          <a:xfrm>
            <a:off x="11680825" y="63468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422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4975A2A0-8320-4FE4-8E62-9CC733163B57}"/>
              </a:ext>
            </a:extLst>
          </p:cNvPr>
          <p:cNvSpPr>
            <a:spLocks noGrp="1"/>
          </p:cNvSpPr>
          <p:nvPr>
            <p:ph idx="1"/>
          </p:nvPr>
        </p:nvSpPr>
        <p:spPr>
          <a:xfrm>
            <a:off x="784225" y="696913"/>
            <a:ext cx="10710863" cy="3422650"/>
          </a:xfrm>
        </p:spPr>
        <p:txBody>
          <a:bodyPr/>
          <a:lstStyle/>
          <a:p>
            <a:pPr eaLnBrk="1" hangingPunct="1"/>
            <a:r>
              <a:rPr lang="en-US" altLang="en-US" sz="2000" b="1" i="1" u="sng"/>
              <a:t>The arteries which supply</a:t>
            </a:r>
            <a:r>
              <a:rPr lang="en-US" altLang="en-US" sz="2000" b="1" u="sng"/>
              <a:t> </a:t>
            </a:r>
            <a:r>
              <a:rPr lang="en-US" altLang="en-US" sz="2000"/>
              <a:t>the median eminence (</a:t>
            </a:r>
            <a:r>
              <a:rPr lang="en-US" altLang="en-US" sz="2000" i="1"/>
              <a:t>lower most portion of the hypothalamus</a:t>
            </a:r>
            <a:r>
              <a:rPr lang="en-US" altLang="en-US" sz="2000"/>
              <a:t>) are divided in its substance to form like primary capillary plexus and then coalescing to form the hypothalamic- hypophyseal portal vessels which pass downward along the hypophyseal stalk to supply the anterior pituitary sinuses .</a:t>
            </a:r>
            <a:endParaRPr lang="en-US" altLang="en-US" sz="2000" b="1" i="1" u="sng"/>
          </a:p>
          <a:p>
            <a:pPr eaLnBrk="1" hangingPunct="1"/>
            <a:r>
              <a:rPr lang="en-US" altLang="en-US" sz="2000" b="1" i="1" u="sng"/>
              <a:t>Secretion of Hypothalamic neurosecretory substances in the median Eminence </a:t>
            </a:r>
            <a:r>
              <a:rPr lang="en-US" altLang="en-US" sz="2000"/>
              <a:t>: </a:t>
            </a:r>
          </a:p>
          <a:p>
            <a:pPr eaLnBrk="1" hangingPunct="1">
              <a:buFont typeface="Arial" panose="020B0604020202020204" pitchFamily="34" charset="0"/>
              <a:buNone/>
            </a:pPr>
            <a:r>
              <a:rPr lang="en-US" altLang="en-US" sz="2000"/>
              <a:t>    The neurons originating in various parts of the hypo­thalamus send fibres into the median eminence and tuber cinereum which secretes a small polypeptide hormones (hypothalamic hormones or neurosecretory substances) that are absorbed into the hypothalamic-hypophyseal portal capillaries to be carried to the adenohypophysis . They control the release of adeno-hypophyseal hormones . </a:t>
            </a:r>
          </a:p>
          <a:p>
            <a:r>
              <a:rPr lang="en-US" altLang="en-US" sz="2000"/>
              <a:t>-They are called </a:t>
            </a:r>
            <a:r>
              <a:rPr lang="en-US" altLang="en-US" sz="2000" b="1"/>
              <a:t>releasing</a:t>
            </a:r>
            <a:r>
              <a:rPr lang="en-US" altLang="en-US" sz="2000"/>
              <a:t> or </a:t>
            </a:r>
            <a:r>
              <a:rPr lang="en-US" altLang="en-US" sz="2000" b="1"/>
              <a:t>inhibitory</a:t>
            </a:r>
            <a:r>
              <a:rPr lang="en-US" altLang="en-US" sz="2000"/>
              <a:t> factors according to their function :  </a:t>
            </a:r>
          </a:p>
          <a:p>
            <a:r>
              <a:rPr lang="en-US" altLang="en-US" sz="2000"/>
              <a:t>- Thyrotropin Releasing Factor (TRF) .                     - Corticotropin Releasing Factor (CRF) .</a:t>
            </a:r>
          </a:p>
          <a:p>
            <a:r>
              <a:rPr lang="en-US" altLang="en-US" sz="2000"/>
              <a:t>- Somatotropin Releasing Factor (SBF) .                     - Somatostatin (</a:t>
            </a:r>
            <a:r>
              <a:rPr lang="en-US" altLang="en-US" sz="2000" i="1"/>
              <a:t>Growth hormone inhibiting factor</a:t>
            </a:r>
            <a:r>
              <a:rPr lang="en-US" altLang="en-US" sz="2000"/>
              <a:t>) .</a:t>
            </a:r>
          </a:p>
          <a:p>
            <a:r>
              <a:rPr lang="en-US" altLang="en-US" sz="2000"/>
              <a:t>- Gonadotropin Releasing Factor  (GRF) .                  - Luteotropin (Prolactin) Inhibitory Factor (LIF) .</a:t>
            </a:r>
          </a:p>
          <a:p>
            <a:r>
              <a:rPr lang="en-US" altLang="en-US" sz="2000"/>
              <a:t>  -Melanostatin (</a:t>
            </a:r>
            <a:r>
              <a:rPr lang="en-US" altLang="en-US" sz="2000" i="1"/>
              <a:t>Melanocyte Stimulating hormone release Inhibitory Factor</a:t>
            </a:r>
            <a:r>
              <a:rPr lang="en-US" altLang="en-US" sz="2000"/>
              <a:t>).</a:t>
            </a:r>
          </a:p>
          <a:p>
            <a:pPr eaLnBrk="1" hangingPunct="1"/>
            <a:endParaRPr lang="en-US" altLang="en-US" sz="2000">
              <a:latin typeface="Times New Roman" panose="02020603050405020304" pitchFamily="18" charset="0"/>
              <a:cs typeface="Times New Roman" panose="02020603050405020304" pitchFamily="18" charset="0"/>
            </a:endParaRPr>
          </a:p>
          <a:p>
            <a:pPr eaLnBrk="1" hangingPunct="1"/>
            <a:endParaRPr lang="en-US" altLang="en-US" sz="2800"/>
          </a:p>
          <a:p>
            <a:pPr eaLnBrk="1" hangingPunct="1"/>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hypo hypophyseal">
            <a:extLst>
              <a:ext uri="{FF2B5EF4-FFF2-40B4-BE49-F238E27FC236}">
                <a16:creationId xmlns:a16="http://schemas.microsoft.com/office/drawing/2014/main" id="{FB6D852E-93D9-4299-A2EE-6D0F6D189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5" y="536575"/>
            <a:ext cx="5972175"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a:extLst>
              <a:ext uri="{FF2B5EF4-FFF2-40B4-BE49-F238E27FC236}">
                <a16:creationId xmlns:a16="http://schemas.microsoft.com/office/drawing/2014/main" id="{A6DE2D3C-2BC7-4587-9FA6-18D69064AA8E}"/>
              </a:ext>
            </a:extLst>
          </p:cNvPr>
          <p:cNvSpPr>
            <a:spLocks noGrp="1" noChangeArrowheads="1"/>
          </p:cNvSpPr>
          <p:nvPr>
            <p:ph idx="1"/>
          </p:nvPr>
        </p:nvSpPr>
        <p:spPr>
          <a:xfrm>
            <a:off x="976313" y="1060450"/>
            <a:ext cx="3973512" cy="4524375"/>
          </a:xfrm>
        </p:spPr>
        <p:txBody>
          <a:bodyPr anchor="ctr">
            <a:spAutoFit/>
          </a:bodyPr>
          <a:lstStyle/>
          <a:p>
            <a:pPr marL="0" indent="0" algn="ctr" rtl="1">
              <a:spcBef>
                <a:spcPct val="0"/>
              </a:spcBef>
              <a:spcAft>
                <a:spcPct val="0"/>
              </a:spcAft>
              <a:buClrTx/>
              <a:buSzTx/>
              <a:buFontTx/>
              <a:buNone/>
              <a:tabLst>
                <a:tab pos="571500" algn="l"/>
              </a:tabLst>
              <a:defRPr/>
            </a:pPr>
            <a:r>
              <a:rPr lang="en-US" sz="2800" b="1" u="sng" dirty="0" err="1">
                <a:solidFill>
                  <a:schemeClr val="tx1"/>
                </a:solidFill>
                <a:latin typeface="Times New Roman" pitchFamily="18" charset="0"/>
                <a:ea typeface="SimSun" pitchFamily="2" charset="-122"/>
              </a:rPr>
              <a:t>Somatostatin</a:t>
            </a:r>
            <a:r>
              <a:rPr lang="en-US" sz="2800" b="1" u="sng" dirty="0">
                <a:solidFill>
                  <a:schemeClr val="tx1"/>
                </a:solidFill>
                <a:latin typeface="Times New Roman" pitchFamily="18" charset="0"/>
                <a:ea typeface="SimSun" pitchFamily="2" charset="-122"/>
              </a:rPr>
              <a:t> hormone</a:t>
            </a:r>
            <a:endParaRPr lang="en-US" sz="2800" dirty="0">
              <a:solidFill>
                <a:schemeClr val="tx1"/>
              </a:solidFill>
              <a:latin typeface="Arial" pitchFamily="34" charset="0"/>
            </a:endParaRPr>
          </a:p>
          <a:p>
            <a:pPr marL="0" indent="0" algn="justLow">
              <a:spcBef>
                <a:spcPct val="0"/>
              </a:spcBef>
              <a:spcAft>
                <a:spcPct val="0"/>
              </a:spcAft>
              <a:buClrTx/>
              <a:buSzTx/>
              <a:buFontTx/>
              <a:buNone/>
              <a:tabLst>
                <a:tab pos="571500" algn="l"/>
              </a:tabLst>
              <a:defRPr/>
            </a:pPr>
            <a:r>
              <a:rPr lang="en-US" sz="2000" dirty="0">
                <a:solidFill>
                  <a:schemeClr val="tx1"/>
                </a:solidFill>
                <a:latin typeface="Times New Roman" pitchFamily="18" charset="0"/>
                <a:ea typeface="SimSun" pitchFamily="2" charset="-122"/>
                <a:cs typeface="+mn-cs"/>
              </a:rPr>
              <a:t>-   It is a Growth hormone release inhibiting  factor. </a:t>
            </a:r>
            <a:endParaRPr lang="en-US" sz="2000" dirty="0">
              <a:solidFill>
                <a:schemeClr val="tx1"/>
              </a:solidFill>
              <a:latin typeface="Arial" pitchFamily="34" charset="0"/>
              <a:cs typeface="+mn-cs"/>
            </a:endParaRPr>
          </a:p>
          <a:p>
            <a:pPr marL="0" indent="0" algn="justLow">
              <a:spcBef>
                <a:spcPct val="0"/>
              </a:spcBef>
              <a:spcAft>
                <a:spcPct val="0"/>
              </a:spcAft>
              <a:buClrTx/>
              <a:buSzTx/>
              <a:buFontTx/>
              <a:buChar char="•"/>
              <a:tabLst>
                <a:tab pos="571500" algn="l"/>
              </a:tabLst>
              <a:defRPr/>
            </a:pPr>
            <a:r>
              <a:rPr lang="en-US" sz="2000" dirty="0">
                <a:solidFill>
                  <a:schemeClr val="tx1"/>
                </a:solidFill>
                <a:latin typeface="Times New Roman" pitchFamily="18" charset="0"/>
                <a:ea typeface="SimSun" pitchFamily="2" charset="-122"/>
                <a:cs typeface="+mn-cs"/>
              </a:rPr>
              <a:t>It has been located in tissues other than the hypothalamus e.g. the pancreatic islets.  </a:t>
            </a:r>
            <a:endParaRPr lang="en-US" sz="2000" dirty="0">
              <a:solidFill>
                <a:schemeClr val="tx1"/>
              </a:solidFill>
              <a:latin typeface="Arial" pitchFamily="34" charset="0"/>
              <a:cs typeface="+mn-cs"/>
            </a:endParaRPr>
          </a:p>
          <a:p>
            <a:pPr marL="0" indent="0" algn="justLow">
              <a:spcBef>
                <a:spcPct val="0"/>
              </a:spcBef>
              <a:spcAft>
                <a:spcPct val="0"/>
              </a:spcAft>
              <a:buClrTx/>
              <a:buSzTx/>
              <a:buFontTx/>
              <a:buChar char="•"/>
              <a:tabLst>
                <a:tab pos="571500" algn="l"/>
              </a:tabLst>
              <a:defRPr/>
            </a:pPr>
            <a:r>
              <a:rPr lang="en-US" sz="2000" dirty="0">
                <a:solidFill>
                  <a:schemeClr val="tx1"/>
                </a:solidFill>
                <a:latin typeface="Times New Roman" pitchFamily="18" charset="0"/>
                <a:ea typeface="SimSun" pitchFamily="2" charset="-122"/>
                <a:cs typeface="+mn-cs"/>
              </a:rPr>
              <a:t>When given </a:t>
            </a:r>
            <a:r>
              <a:rPr lang="en-US" sz="2000" dirty="0" err="1">
                <a:solidFill>
                  <a:schemeClr val="tx1"/>
                </a:solidFill>
                <a:latin typeface="Times New Roman" pitchFamily="18" charset="0"/>
                <a:ea typeface="SimSun" pitchFamily="2" charset="-122"/>
                <a:cs typeface="+mn-cs"/>
              </a:rPr>
              <a:t>parenterally</a:t>
            </a:r>
            <a:r>
              <a:rPr lang="en-US" sz="2000" dirty="0">
                <a:solidFill>
                  <a:schemeClr val="tx1"/>
                </a:solidFill>
                <a:latin typeface="Times New Roman" pitchFamily="18" charset="0"/>
                <a:ea typeface="SimSun" pitchFamily="2" charset="-122"/>
                <a:cs typeface="+mn-cs"/>
              </a:rPr>
              <a:t> it blocks the effect of TRH  (</a:t>
            </a:r>
            <a:r>
              <a:rPr lang="en-US" sz="2000" dirty="0" err="1">
                <a:solidFill>
                  <a:schemeClr val="tx1"/>
                </a:solidFill>
                <a:latin typeface="Times New Roman" pitchFamily="18" charset="0"/>
                <a:ea typeface="SimSun" pitchFamily="2" charset="-122"/>
                <a:cs typeface="+mn-cs"/>
              </a:rPr>
              <a:t>thyrotropin</a:t>
            </a:r>
            <a:r>
              <a:rPr lang="en-US" sz="2000" dirty="0">
                <a:solidFill>
                  <a:schemeClr val="tx1"/>
                </a:solidFill>
                <a:latin typeface="Times New Roman" pitchFamily="18" charset="0"/>
                <a:ea typeface="SimSun" pitchFamily="2" charset="-122"/>
                <a:cs typeface="+mn-cs"/>
              </a:rPr>
              <a:t> releasing hormone) and suppresses the release of Growth hormone , </a:t>
            </a:r>
            <a:r>
              <a:rPr lang="en-US" sz="2000" dirty="0" err="1">
                <a:solidFill>
                  <a:schemeClr val="tx1"/>
                </a:solidFill>
                <a:latin typeface="Times New Roman" pitchFamily="18" charset="0"/>
                <a:ea typeface="SimSun" pitchFamily="2" charset="-122"/>
                <a:cs typeface="+mn-cs"/>
              </a:rPr>
              <a:t>prolactin</a:t>
            </a:r>
            <a:r>
              <a:rPr lang="en-US" sz="2000" dirty="0">
                <a:solidFill>
                  <a:schemeClr val="tx1"/>
                </a:solidFill>
                <a:latin typeface="Times New Roman" pitchFamily="18" charset="0"/>
                <a:ea typeface="SimSun" pitchFamily="2" charset="-122"/>
                <a:cs typeface="+mn-cs"/>
              </a:rPr>
              <a:t> , insulin and glucagon hormones .  </a:t>
            </a:r>
            <a:endParaRPr lang="en-US" sz="2000" dirty="0">
              <a:solidFill>
                <a:schemeClr val="tx1"/>
              </a:solidFill>
              <a:latin typeface="Arial" pitchFamily="34" charset="0"/>
              <a:cs typeface="+mn-cs"/>
            </a:endParaRPr>
          </a:p>
          <a:p>
            <a:pPr marL="0" indent="0" algn="justLow">
              <a:spcBef>
                <a:spcPct val="0"/>
              </a:spcBef>
              <a:spcAft>
                <a:spcPct val="0"/>
              </a:spcAft>
              <a:buClrTx/>
              <a:buSzTx/>
              <a:buFontTx/>
              <a:buChar char="•"/>
              <a:tabLst>
                <a:tab pos="571500" algn="l"/>
              </a:tabLst>
              <a:defRPr/>
            </a:pPr>
            <a:r>
              <a:rPr lang="en-US" sz="2000" dirty="0">
                <a:solidFill>
                  <a:schemeClr val="tx1"/>
                </a:solidFill>
                <a:latin typeface="Times New Roman" pitchFamily="18" charset="0"/>
                <a:ea typeface="SimSun" pitchFamily="2" charset="-122"/>
                <a:cs typeface="+mn-cs"/>
              </a:rPr>
              <a:t>The physiological role of this extraordinary substance is uncertain</a:t>
            </a:r>
            <a:r>
              <a:rPr lang="en-US" sz="1400" dirty="0">
                <a:solidFill>
                  <a:schemeClr val="tx1"/>
                </a:solidFill>
                <a:latin typeface="Times New Roman" pitchFamily="18" charset="0"/>
                <a:ea typeface="SimSun" pitchFamily="2" charset="-122"/>
              </a:rPr>
              <a:t>.</a:t>
            </a:r>
            <a:endParaRPr lang="en-US" sz="1800" dirty="0">
              <a:solidFill>
                <a:schemeClr val="tx1"/>
              </a:solidFill>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8A1D9499-978E-4631-A54D-C5104181123C}"/>
              </a:ext>
            </a:extLst>
          </p:cNvPr>
          <p:cNvSpPr>
            <a:spLocks noGrp="1"/>
          </p:cNvSpPr>
          <p:nvPr>
            <p:ph idx="1"/>
          </p:nvPr>
        </p:nvSpPr>
        <p:spPr>
          <a:xfrm>
            <a:off x="1295400" y="5059363"/>
            <a:ext cx="9601200" cy="815975"/>
          </a:xfrm>
        </p:spPr>
        <p:txBody>
          <a:bodyPr/>
          <a:lstStyle/>
          <a:p>
            <a:pPr eaLnBrk="1" hangingPunct="1"/>
            <a:endParaRPr lang="en-US" altLang="en-US"/>
          </a:p>
          <a:p>
            <a:pPr eaLnBrk="1" hangingPunct="1"/>
            <a:endParaRPr lang="ar-EG" altLang="en-US">
              <a:cs typeface="Times New Roman" panose="02020603050405020304" pitchFamily="18" charset="0"/>
            </a:endParaRPr>
          </a:p>
        </p:txBody>
      </p:sp>
      <p:sp>
        <p:nvSpPr>
          <p:cNvPr id="19459" name="Rectangle 1">
            <a:extLst>
              <a:ext uri="{FF2B5EF4-FFF2-40B4-BE49-F238E27FC236}">
                <a16:creationId xmlns:a16="http://schemas.microsoft.com/office/drawing/2014/main" id="{034B986B-1DD7-4369-A6F9-772C1C19D30F}"/>
              </a:ext>
            </a:extLst>
          </p:cNvPr>
          <p:cNvSpPr>
            <a:spLocks noChangeArrowheads="1"/>
          </p:cNvSpPr>
          <p:nvPr/>
        </p:nvSpPr>
        <p:spPr bwMode="auto">
          <a:xfrm>
            <a:off x="2198688" y="619125"/>
            <a:ext cx="6977062" cy="584200"/>
          </a:xfrm>
          <a:prstGeom prst="rect">
            <a:avLst/>
          </a:prstGeom>
          <a:noFill/>
          <a:ln w="9525">
            <a:noFill/>
            <a:miter lim="800000"/>
            <a:headEnd/>
            <a:tailEnd/>
          </a:ln>
        </p:spPr>
        <p:txBody>
          <a:bodyPr wrap="none">
            <a:spAutoFit/>
          </a:bodyPr>
          <a:lstStyle/>
          <a:p>
            <a:pPr>
              <a:defRPr/>
            </a:pPr>
            <a:r>
              <a:rPr lang="en-US" sz="3200" b="1" dirty="0" err="1">
                <a:latin typeface="+mn-lt"/>
                <a:cs typeface="+mn-cs"/>
              </a:rPr>
              <a:t>Adenohypophysis</a:t>
            </a:r>
            <a:r>
              <a:rPr lang="en-US" sz="3200" b="1" dirty="0">
                <a:latin typeface="+mn-lt"/>
                <a:cs typeface="+mn-cs"/>
              </a:rPr>
              <a:t>   (Anterior pituitary )</a:t>
            </a:r>
          </a:p>
        </p:txBody>
      </p:sp>
      <p:sp>
        <p:nvSpPr>
          <p:cNvPr id="19460" name="Rectangle 2">
            <a:extLst>
              <a:ext uri="{FF2B5EF4-FFF2-40B4-BE49-F238E27FC236}">
                <a16:creationId xmlns:a16="http://schemas.microsoft.com/office/drawing/2014/main" id="{805D6E55-3BC9-4341-83E4-93F123181673}"/>
              </a:ext>
            </a:extLst>
          </p:cNvPr>
          <p:cNvSpPr>
            <a:spLocks noChangeArrowheads="1"/>
          </p:cNvSpPr>
          <p:nvPr/>
        </p:nvSpPr>
        <p:spPr bwMode="auto">
          <a:xfrm>
            <a:off x="839788" y="1550988"/>
            <a:ext cx="10480675" cy="4462462"/>
          </a:xfrm>
          <a:prstGeom prst="rect">
            <a:avLst/>
          </a:prstGeom>
          <a:noFill/>
          <a:ln w="9525">
            <a:noFill/>
            <a:miter lim="800000"/>
            <a:headEnd/>
            <a:tailEnd/>
          </a:ln>
        </p:spPr>
        <p:txBody>
          <a:bodyPr>
            <a:spAutoFit/>
          </a:bodyPr>
          <a:lstStyle/>
          <a:p>
            <a:pPr>
              <a:defRPr/>
            </a:pPr>
            <a:r>
              <a:rPr lang="en-US" sz="2400" b="1" u="sng" dirty="0">
                <a:latin typeface="+mn-lt"/>
                <a:cs typeface="+mn-cs"/>
              </a:rPr>
              <a:t>-It is composed of three types of cells :</a:t>
            </a:r>
            <a:endParaRPr lang="en-US" sz="2400" dirty="0">
              <a:latin typeface="+mn-lt"/>
              <a:cs typeface="+mn-cs"/>
            </a:endParaRPr>
          </a:p>
          <a:p>
            <a:pPr>
              <a:defRPr/>
            </a:pPr>
            <a:r>
              <a:rPr lang="en-US" sz="2400" dirty="0">
                <a:latin typeface="+mn-lt"/>
                <a:cs typeface="+mn-cs"/>
              </a:rPr>
              <a:t>      </a:t>
            </a:r>
            <a:r>
              <a:rPr lang="en-US" sz="2400" b="1" u="sng" dirty="0">
                <a:latin typeface="+mn-lt"/>
                <a:cs typeface="+mn-cs"/>
              </a:rPr>
              <a:t>1-Chromophobes</a:t>
            </a:r>
            <a:r>
              <a:rPr lang="en-US" sz="2400" u="sng" dirty="0">
                <a:latin typeface="+mn-lt"/>
                <a:cs typeface="+mn-cs"/>
              </a:rPr>
              <a:t>:</a:t>
            </a:r>
            <a:r>
              <a:rPr lang="en-US" sz="2400" b="1" dirty="0">
                <a:latin typeface="+mn-lt"/>
                <a:cs typeface="+mn-cs"/>
              </a:rPr>
              <a:t> </a:t>
            </a:r>
            <a:r>
              <a:rPr lang="en-US" sz="2400" dirty="0">
                <a:latin typeface="+mn-lt"/>
                <a:cs typeface="+mn-cs"/>
              </a:rPr>
              <a:t>(50% of all cells)</a:t>
            </a:r>
          </a:p>
          <a:p>
            <a:pPr>
              <a:defRPr/>
            </a:pPr>
            <a:r>
              <a:rPr lang="en-US" sz="2400" dirty="0">
                <a:latin typeface="+mn-lt"/>
                <a:cs typeface="+mn-cs"/>
              </a:rPr>
              <a:t>       It is the precursor cells of either alpha or beta cells.    </a:t>
            </a:r>
            <a:endParaRPr lang="en-US" sz="2400" b="1" dirty="0">
              <a:latin typeface="+mn-lt"/>
              <a:cs typeface="+mn-cs"/>
            </a:endParaRPr>
          </a:p>
          <a:p>
            <a:pPr>
              <a:defRPr/>
            </a:pPr>
            <a:r>
              <a:rPr lang="en-US" sz="2400" b="1" u="sng" dirty="0">
                <a:latin typeface="+mn-lt"/>
                <a:cs typeface="+mn-cs"/>
              </a:rPr>
              <a:t>2- </a:t>
            </a:r>
            <a:r>
              <a:rPr lang="en-US" sz="2400" b="1" u="sng" dirty="0" err="1">
                <a:latin typeface="+mn-lt"/>
                <a:cs typeface="+mn-cs"/>
              </a:rPr>
              <a:t>Acidophils</a:t>
            </a:r>
            <a:r>
              <a:rPr lang="en-US" sz="2400" u="sng" dirty="0">
                <a:latin typeface="+mn-lt"/>
                <a:cs typeface="+mn-cs"/>
              </a:rPr>
              <a:t> (alpha cells):</a:t>
            </a:r>
            <a:r>
              <a:rPr lang="en-US" sz="2400" dirty="0">
                <a:latin typeface="+mn-lt"/>
                <a:cs typeface="+mn-cs"/>
              </a:rPr>
              <a:t> (40% of all cells)  </a:t>
            </a:r>
            <a:endParaRPr lang="en-US" sz="2400" b="1" dirty="0">
              <a:latin typeface="+mn-lt"/>
              <a:cs typeface="+mn-cs"/>
            </a:endParaRPr>
          </a:p>
          <a:p>
            <a:pPr>
              <a:defRPr/>
            </a:pPr>
            <a:r>
              <a:rPr lang="en-US" sz="2400" dirty="0">
                <a:latin typeface="+mn-lt"/>
                <a:cs typeface="+mn-cs"/>
              </a:rPr>
              <a:t>       It produces :-    Growth hormone.(GH)              -</a:t>
            </a:r>
            <a:r>
              <a:rPr lang="en-US" sz="2400" dirty="0" err="1">
                <a:latin typeface="+mn-lt"/>
                <a:cs typeface="+mn-cs"/>
              </a:rPr>
              <a:t>Prolactin</a:t>
            </a:r>
            <a:r>
              <a:rPr lang="en-US" sz="2400" dirty="0">
                <a:latin typeface="+mn-lt"/>
                <a:cs typeface="+mn-cs"/>
              </a:rPr>
              <a:t> or </a:t>
            </a:r>
            <a:r>
              <a:rPr lang="en-US" sz="2400" dirty="0" err="1">
                <a:latin typeface="+mn-lt"/>
                <a:cs typeface="+mn-cs"/>
              </a:rPr>
              <a:t>Luteotropic</a:t>
            </a:r>
            <a:r>
              <a:rPr lang="en-US" sz="2400" dirty="0">
                <a:latin typeface="+mn-lt"/>
                <a:cs typeface="+mn-cs"/>
              </a:rPr>
              <a:t> hormone(LTH)</a:t>
            </a:r>
            <a:endParaRPr lang="en-US" sz="2400" b="1" dirty="0">
              <a:latin typeface="+mn-lt"/>
              <a:cs typeface="+mn-cs"/>
            </a:endParaRPr>
          </a:p>
          <a:p>
            <a:pPr>
              <a:defRPr/>
            </a:pPr>
            <a:r>
              <a:rPr lang="en-US" sz="2400" dirty="0">
                <a:latin typeface="+mn-lt"/>
                <a:cs typeface="+mn-cs"/>
              </a:rPr>
              <a:t>       </a:t>
            </a:r>
            <a:r>
              <a:rPr lang="en-US" sz="2400" b="1" u="sng" dirty="0">
                <a:latin typeface="+mn-lt"/>
                <a:cs typeface="+mn-cs"/>
              </a:rPr>
              <a:t>3-Basophils</a:t>
            </a:r>
            <a:r>
              <a:rPr lang="en-US" sz="2400" u="sng" dirty="0">
                <a:latin typeface="+mn-lt"/>
                <a:cs typeface="+mn-cs"/>
              </a:rPr>
              <a:t> (Beta cells):</a:t>
            </a:r>
            <a:r>
              <a:rPr lang="en-US" sz="2400" dirty="0">
                <a:latin typeface="+mn-lt"/>
                <a:cs typeface="+mn-cs"/>
              </a:rPr>
              <a:t> (10% of all cells)</a:t>
            </a:r>
          </a:p>
          <a:p>
            <a:pPr>
              <a:defRPr/>
            </a:pPr>
            <a:r>
              <a:rPr lang="en-US" sz="2400" dirty="0">
                <a:latin typeface="+mn-lt"/>
                <a:cs typeface="+mn-cs"/>
              </a:rPr>
              <a:t>         It produces  :  -  </a:t>
            </a:r>
            <a:r>
              <a:rPr lang="en-US" sz="2400" dirty="0" err="1">
                <a:latin typeface="+mn-lt"/>
                <a:cs typeface="+mn-cs"/>
              </a:rPr>
              <a:t>Thyrotropin</a:t>
            </a:r>
            <a:r>
              <a:rPr lang="en-US" sz="2400" dirty="0">
                <a:latin typeface="+mn-lt"/>
                <a:cs typeface="+mn-cs"/>
              </a:rPr>
              <a:t> (TSH) </a:t>
            </a:r>
          </a:p>
          <a:p>
            <a:pPr>
              <a:defRPr/>
            </a:pPr>
            <a:r>
              <a:rPr lang="en-US" sz="2400" dirty="0">
                <a:latin typeface="+mn-lt"/>
                <a:cs typeface="+mn-cs"/>
              </a:rPr>
              <a:t>                                -  </a:t>
            </a:r>
            <a:r>
              <a:rPr lang="en-US" sz="2400" dirty="0" err="1">
                <a:latin typeface="+mn-lt"/>
                <a:cs typeface="+mn-cs"/>
              </a:rPr>
              <a:t>Corticotropin</a:t>
            </a:r>
            <a:r>
              <a:rPr lang="en-US" sz="2400" dirty="0">
                <a:latin typeface="+mn-lt"/>
                <a:cs typeface="+mn-cs"/>
              </a:rPr>
              <a:t> (ACTH)</a:t>
            </a:r>
          </a:p>
          <a:p>
            <a:pPr>
              <a:defRPr/>
            </a:pPr>
            <a:r>
              <a:rPr lang="en-US" sz="2400" dirty="0">
                <a:latin typeface="+mn-lt"/>
                <a:cs typeface="+mn-cs"/>
              </a:rPr>
              <a:t>                                -   Luteinizing H.(LH) </a:t>
            </a:r>
          </a:p>
          <a:p>
            <a:pPr>
              <a:defRPr/>
            </a:pPr>
            <a:r>
              <a:rPr lang="en-US" sz="2400" dirty="0">
                <a:latin typeface="+mn-lt"/>
                <a:cs typeface="+mn-cs"/>
              </a:rPr>
              <a:t>                                -   Follicle stim­ulating H. (FSH)</a:t>
            </a:r>
          </a:p>
          <a:p>
            <a:pPr rtl="1" eaLnBrk="1" hangingPunct="1">
              <a:defRPr/>
            </a:pPr>
            <a:endParaRPr lang="en-US"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ACC102-A32C-45AD-A41C-DF714CDEEE96}"/>
              </a:ext>
            </a:extLst>
          </p:cNvPr>
          <p:cNvSpPr/>
          <p:nvPr/>
        </p:nvSpPr>
        <p:spPr>
          <a:xfrm>
            <a:off x="739775" y="277813"/>
            <a:ext cx="10814050" cy="5632450"/>
          </a:xfrm>
          <a:prstGeom prst="rect">
            <a:avLst/>
          </a:prstGeom>
        </p:spPr>
        <p:txBody>
          <a:bodyPr>
            <a:spAutoFit/>
          </a:bodyPr>
          <a:lstStyle/>
          <a:p>
            <a:pPr algn="r" rtl="1" eaLnBrk="1" hangingPunct="1">
              <a:defRPr/>
            </a:pPr>
            <a:endParaRPr lang="en-US" dirty="0">
              <a:cs typeface="+mn-cs"/>
            </a:endParaRPr>
          </a:p>
          <a:p>
            <a:pPr algn="ctr">
              <a:defRPr/>
            </a:pPr>
            <a:r>
              <a:rPr lang="en-US" b="1" u="sng" dirty="0">
                <a:latin typeface="+mn-lt"/>
                <a:cs typeface="+mn-cs"/>
              </a:rPr>
              <a:t>Functions and Regulation of </a:t>
            </a:r>
            <a:r>
              <a:rPr lang="en-US" b="1" u="sng" dirty="0" err="1">
                <a:latin typeface="+mn-lt"/>
                <a:cs typeface="+mn-cs"/>
              </a:rPr>
              <a:t>Adeno-hypophyseal</a:t>
            </a:r>
            <a:r>
              <a:rPr lang="en-US" b="1" u="sng" dirty="0">
                <a:latin typeface="+mn-lt"/>
                <a:cs typeface="+mn-cs"/>
              </a:rPr>
              <a:t> Hormones</a:t>
            </a:r>
            <a:endParaRPr lang="en-US" dirty="0">
              <a:latin typeface="+mn-lt"/>
              <a:cs typeface="+mn-cs"/>
            </a:endParaRPr>
          </a:p>
          <a:p>
            <a:pPr>
              <a:defRPr/>
            </a:pPr>
            <a:r>
              <a:rPr lang="en-US" b="1" u="sng" dirty="0">
                <a:latin typeface="+mn-lt"/>
                <a:cs typeface="+mn-cs"/>
              </a:rPr>
              <a:t>1-Thyroid stimulating hormone </a:t>
            </a:r>
            <a:r>
              <a:rPr lang="en-US" b="1" u="sng" cap="small" dirty="0">
                <a:latin typeface="+mn-lt"/>
                <a:cs typeface="+mn-cs"/>
              </a:rPr>
              <a:t>(</a:t>
            </a:r>
            <a:r>
              <a:rPr lang="en-US" b="1" u="sng" dirty="0">
                <a:latin typeface="+mn-lt"/>
                <a:cs typeface="+mn-cs"/>
              </a:rPr>
              <a:t>TSH):</a:t>
            </a:r>
            <a:endParaRPr lang="en-US" dirty="0">
              <a:latin typeface="+mn-lt"/>
              <a:cs typeface="+mn-cs"/>
            </a:endParaRPr>
          </a:p>
          <a:p>
            <a:pPr>
              <a:defRPr/>
            </a:pPr>
            <a:r>
              <a:rPr lang="en-US" b="1" u="sng" dirty="0">
                <a:latin typeface="+mn-lt"/>
                <a:cs typeface="+mn-cs"/>
              </a:rPr>
              <a:t>Functions</a:t>
            </a:r>
            <a:r>
              <a:rPr lang="en-US" b="1" dirty="0">
                <a:latin typeface="+mn-lt"/>
                <a:cs typeface="+mn-cs"/>
              </a:rPr>
              <a:t>:</a:t>
            </a:r>
            <a:r>
              <a:rPr lang="en-US" dirty="0">
                <a:latin typeface="+mn-lt"/>
                <a:cs typeface="+mn-cs"/>
              </a:rPr>
              <a:t> 1-It stimulates the development of the thyroid structure and   function.</a:t>
            </a:r>
          </a:p>
          <a:p>
            <a:pPr>
              <a:defRPr/>
            </a:pPr>
            <a:r>
              <a:rPr lang="en-US" i="1" dirty="0">
                <a:latin typeface="+mn-lt"/>
                <a:cs typeface="+mn-cs"/>
              </a:rPr>
              <a:t> </a:t>
            </a:r>
            <a:r>
              <a:rPr lang="en-US" dirty="0">
                <a:latin typeface="+mn-lt"/>
                <a:cs typeface="+mn-cs"/>
              </a:rPr>
              <a:t>2</a:t>
            </a:r>
            <a:r>
              <a:rPr lang="en-US" i="1" dirty="0">
                <a:latin typeface="+mn-lt"/>
                <a:cs typeface="+mn-cs"/>
              </a:rPr>
              <a:t> -</a:t>
            </a:r>
            <a:r>
              <a:rPr lang="en-US" dirty="0">
                <a:latin typeface="+mn-lt"/>
                <a:cs typeface="+mn-cs"/>
              </a:rPr>
              <a:t>It also stimulates the process of thyroxin formation (iodide trap, iodination of tyrosine, release of T3,4). </a:t>
            </a:r>
          </a:p>
          <a:p>
            <a:pPr>
              <a:defRPr/>
            </a:pPr>
            <a:r>
              <a:rPr lang="en-US" b="1" u="sng" dirty="0">
                <a:latin typeface="+mn-lt"/>
                <a:cs typeface="+mn-cs"/>
              </a:rPr>
              <a:t>Control:</a:t>
            </a:r>
            <a:r>
              <a:rPr lang="en-US" b="1" dirty="0">
                <a:latin typeface="+mn-lt"/>
                <a:cs typeface="+mn-cs"/>
              </a:rPr>
              <a:t>          </a:t>
            </a:r>
            <a:endParaRPr lang="en-US" dirty="0">
              <a:latin typeface="+mn-lt"/>
              <a:cs typeface="+mn-cs"/>
            </a:endParaRPr>
          </a:p>
          <a:p>
            <a:pPr>
              <a:defRPr/>
            </a:pPr>
            <a:r>
              <a:rPr lang="en-US" b="1" i="1" dirty="0">
                <a:latin typeface="+mn-lt"/>
                <a:cs typeface="+mn-cs"/>
              </a:rPr>
              <a:t> </a:t>
            </a:r>
            <a:r>
              <a:rPr lang="en-US" dirty="0">
                <a:latin typeface="+mn-lt"/>
                <a:cs typeface="+mn-cs"/>
              </a:rPr>
              <a:t>a</a:t>
            </a:r>
            <a:r>
              <a:rPr lang="en-US" i="1" dirty="0">
                <a:latin typeface="+mn-lt"/>
                <a:cs typeface="+mn-cs"/>
              </a:rPr>
              <a:t>- </a:t>
            </a:r>
            <a:r>
              <a:rPr lang="en-US" dirty="0">
                <a:latin typeface="+mn-lt"/>
                <a:cs typeface="+mn-cs"/>
              </a:rPr>
              <a:t>Negative </a:t>
            </a:r>
            <a:r>
              <a:rPr lang="en-US" i="1" u="sng" dirty="0">
                <a:latin typeface="+mn-lt"/>
                <a:cs typeface="+mn-cs"/>
              </a:rPr>
              <a:t>Feedback Mechanism</a:t>
            </a:r>
            <a:r>
              <a:rPr lang="en-US" dirty="0">
                <a:latin typeface="+mn-lt"/>
                <a:cs typeface="+mn-cs"/>
              </a:rPr>
              <a:t>: between T3-T4 and TSH pituitary secretion and </a:t>
            </a:r>
            <a:r>
              <a:rPr lang="en-US" dirty="0" err="1">
                <a:latin typeface="+mn-lt"/>
                <a:cs typeface="+mn-cs"/>
              </a:rPr>
              <a:t>thyrotropin</a:t>
            </a:r>
            <a:r>
              <a:rPr lang="en-US" dirty="0">
                <a:latin typeface="+mn-lt"/>
                <a:cs typeface="+mn-cs"/>
              </a:rPr>
              <a:t> releasing factor from the hypothalamus.</a:t>
            </a:r>
          </a:p>
          <a:p>
            <a:pPr>
              <a:defRPr/>
            </a:pPr>
            <a:r>
              <a:rPr lang="en-US" dirty="0">
                <a:latin typeface="+mn-lt"/>
                <a:cs typeface="+mn-cs"/>
              </a:rPr>
              <a:t> b-</a:t>
            </a:r>
            <a:r>
              <a:rPr lang="en-US" dirty="0" err="1">
                <a:latin typeface="+mn-lt"/>
                <a:cs typeface="+mn-cs"/>
              </a:rPr>
              <a:t>Thyrotropin</a:t>
            </a:r>
            <a:r>
              <a:rPr lang="en-US" dirty="0">
                <a:latin typeface="+mn-lt"/>
                <a:cs typeface="+mn-cs"/>
              </a:rPr>
              <a:t> releasing factor is stimulated mainly by </a:t>
            </a:r>
            <a:r>
              <a:rPr lang="en-US" b="1" dirty="0">
                <a:latin typeface="+mn-lt"/>
                <a:cs typeface="+mn-cs"/>
              </a:rPr>
              <a:t>neural reflexes</a:t>
            </a:r>
            <a:r>
              <a:rPr lang="en-US" dirty="0">
                <a:latin typeface="+mn-lt"/>
                <a:cs typeface="+mn-cs"/>
              </a:rPr>
              <a:t>. </a:t>
            </a:r>
          </a:p>
          <a:p>
            <a:pPr>
              <a:defRPr/>
            </a:pPr>
            <a:r>
              <a:rPr lang="en-US" b="1" dirty="0">
                <a:latin typeface="+mn-lt"/>
                <a:cs typeface="+mn-cs"/>
              </a:rPr>
              <a:t> </a:t>
            </a:r>
            <a:endParaRPr lang="en-US" dirty="0">
              <a:latin typeface="+mn-lt"/>
              <a:cs typeface="+mn-cs"/>
            </a:endParaRPr>
          </a:p>
          <a:p>
            <a:pPr>
              <a:defRPr/>
            </a:pPr>
            <a:r>
              <a:rPr lang="en-US" b="1" dirty="0">
                <a:latin typeface="+mn-lt"/>
                <a:cs typeface="+mn-cs"/>
              </a:rPr>
              <a:t>2.</a:t>
            </a:r>
            <a:r>
              <a:rPr lang="en-US" b="1" u="sng" dirty="0">
                <a:latin typeface="+mn-lt"/>
                <a:cs typeface="+mn-cs"/>
              </a:rPr>
              <a:t>Adrenocorticotrophic hormone   (ACTH) -</a:t>
            </a:r>
            <a:r>
              <a:rPr lang="en-US" b="1" u="sng" dirty="0" err="1">
                <a:latin typeface="+mn-lt"/>
                <a:cs typeface="+mn-cs"/>
              </a:rPr>
              <a:t>Corticotropin</a:t>
            </a:r>
            <a:r>
              <a:rPr lang="en-US" b="1" u="sng" dirty="0">
                <a:latin typeface="+mn-lt"/>
                <a:cs typeface="+mn-cs"/>
              </a:rPr>
              <a:t> </a:t>
            </a:r>
            <a:r>
              <a:rPr lang="en-US" b="1" dirty="0">
                <a:latin typeface="+mn-lt"/>
                <a:cs typeface="+mn-cs"/>
              </a:rPr>
              <a:t> :</a:t>
            </a:r>
            <a:r>
              <a:rPr lang="en-US" dirty="0">
                <a:latin typeface="+mn-lt"/>
                <a:cs typeface="+mn-cs"/>
              </a:rPr>
              <a:t>                                                                                                                       </a:t>
            </a:r>
          </a:p>
          <a:p>
            <a:pPr>
              <a:defRPr/>
            </a:pPr>
            <a:r>
              <a:rPr lang="en-US" b="1" u="sng" dirty="0">
                <a:latin typeface="+mn-lt"/>
                <a:cs typeface="+mn-cs"/>
              </a:rPr>
              <a:t>Functions:</a:t>
            </a:r>
            <a:r>
              <a:rPr lang="en-US" dirty="0">
                <a:latin typeface="+mn-lt"/>
                <a:cs typeface="+mn-cs"/>
              </a:rPr>
              <a:t> 1- It stimulates the development of the  adrenal cortex structure and   function except  </a:t>
            </a:r>
            <a:r>
              <a:rPr lang="en-US" dirty="0" err="1">
                <a:latin typeface="+mn-lt"/>
                <a:cs typeface="+mn-cs"/>
              </a:rPr>
              <a:t>Zona</a:t>
            </a:r>
            <a:r>
              <a:rPr lang="en-US" dirty="0">
                <a:latin typeface="+mn-lt"/>
                <a:cs typeface="+mn-cs"/>
              </a:rPr>
              <a:t> </a:t>
            </a:r>
            <a:r>
              <a:rPr lang="en-US" dirty="0" err="1">
                <a:latin typeface="+mn-lt"/>
                <a:cs typeface="+mn-cs"/>
              </a:rPr>
              <a:t>glomerulosa</a:t>
            </a:r>
            <a:r>
              <a:rPr lang="en-US" dirty="0">
                <a:latin typeface="+mn-lt"/>
                <a:cs typeface="+mn-cs"/>
              </a:rPr>
              <a:t>..</a:t>
            </a:r>
          </a:p>
          <a:p>
            <a:pPr>
              <a:defRPr/>
            </a:pPr>
            <a:r>
              <a:rPr lang="en-US" i="1" dirty="0">
                <a:latin typeface="+mn-lt"/>
                <a:cs typeface="+mn-cs"/>
              </a:rPr>
              <a:t> </a:t>
            </a:r>
            <a:r>
              <a:rPr lang="en-US" dirty="0">
                <a:latin typeface="+mn-lt"/>
                <a:cs typeface="+mn-cs"/>
              </a:rPr>
              <a:t>2- It stimulates the formation and secretion of all the adrenal cortex hormones except </a:t>
            </a:r>
            <a:r>
              <a:rPr lang="en-US" dirty="0" err="1">
                <a:latin typeface="+mn-lt"/>
                <a:cs typeface="+mn-cs"/>
              </a:rPr>
              <a:t>aldosterone</a:t>
            </a:r>
            <a:r>
              <a:rPr lang="en-US" dirty="0">
                <a:latin typeface="+mn-lt"/>
                <a:cs typeface="+mn-cs"/>
              </a:rPr>
              <a:t> hormone .</a:t>
            </a:r>
          </a:p>
          <a:p>
            <a:pPr>
              <a:defRPr/>
            </a:pPr>
            <a:r>
              <a:rPr lang="en-US" dirty="0">
                <a:latin typeface="+mn-lt"/>
                <a:cs typeface="+mn-cs"/>
              </a:rPr>
              <a:t> 3- It has a fat mobilizing effect and a </a:t>
            </a:r>
            <a:r>
              <a:rPr lang="en-US" dirty="0" err="1">
                <a:latin typeface="+mn-lt"/>
                <a:cs typeface="+mn-cs"/>
              </a:rPr>
              <a:t>melanocyte</a:t>
            </a:r>
            <a:r>
              <a:rPr lang="en-US" dirty="0">
                <a:latin typeface="+mn-lt"/>
                <a:cs typeface="+mn-cs"/>
              </a:rPr>
              <a:t>-stimulating effect.</a:t>
            </a:r>
          </a:p>
          <a:p>
            <a:pPr>
              <a:defRPr/>
            </a:pPr>
            <a:r>
              <a:rPr lang="en-US" b="1" dirty="0">
                <a:latin typeface="+mn-lt"/>
                <a:cs typeface="+mn-cs"/>
              </a:rPr>
              <a:t> </a:t>
            </a:r>
            <a:r>
              <a:rPr lang="en-US" b="1" u="sng" dirty="0">
                <a:latin typeface="+mn-lt"/>
                <a:cs typeface="+mn-cs"/>
              </a:rPr>
              <a:t>Control:</a:t>
            </a:r>
            <a:endParaRPr lang="en-US" dirty="0">
              <a:latin typeface="+mn-lt"/>
              <a:cs typeface="+mn-cs"/>
            </a:endParaRPr>
          </a:p>
          <a:p>
            <a:pPr>
              <a:defRPr/>
            </a:pPr>
            <a:r>
              <a:rPr lang="en-US" dirty="0">
                <a:latin typeface="+mn-lt"/>
                <a:cs typeface="+mn-cs"/>
              </a:rPr>
              <a:t>  a- </a:t>
            </a:r>
            <a:r>
              <a:rPr lang="en-US" b="1" i="1" u="sng" dirty="0">
                <a:latin typeface="+mn-lt"/>
                <a:cs typeface="+mn-cs"/>
              </a:rPr>
              <a:t>Feedback mechanism</a:t>
            </a:r>
            <a:r>
              <a:rPr lang="en-US" dirty="0">
                <a:latin typeface="+mn-lt"/>
                <a:cs typeface="+mn-cs"/>
              </a:rPr>
              <a:t> : increase in </a:t>
            </a:r>
            <a:r>
              <a:rPr lang="en-US" dirty="0" err="1">
                <a:latin typeface="+mn-lt"/>
                <a:cs typeface="+mn-cs"/>
              </a:rPr>
              <a:t>adrenocortical</a:t>
            </a:r>
            <a:r>
              <a:rPr lang="en-US" dirty="0">
                <a:latin typeface="+mn-lt"/>
                <a:cs typeface="+mn-cs"/>
              </a:rPr>
              <a:t> hormones level in blood → inhibits ACTH secretion directly on the anterior pituitary and </a:t>
            </a:r>
            <a:r>
              <a:rPr lang="en-US" dirty="0" err="1">
                <a:latin typeface="+mn-lt"/>
                <a:cs typeface="+mn-cs"/>
              </a:rPr>
              <a:t>reflexly</a:t>
            </a:r>
            <a:r>
              <a:rPr lang="en-US" dirty="0">
                <a:latin typeface="+mn-lt"/>
                <a:cs typeface="+mn-cs"/>
              </a:rPr>
              <a:t> through inhibition of the hypothalamus.</a:t>
            </a:r>
          </a:p>
          <a:p>
            <a:pPr>
              <a:defRPr/>
            </a:pPr>
            <a:r>
              <a:rPr lang="en-US" dirty="0">
                <a:latin typeface="+mn-lt"/>
                <a:cs typeface="+mn-cs"/>
              </a:rPr>
              <a:t> b- </a:t>
            </a:r>
            <a:r>
              <a:rPr lang="en-US" b="1" i="1" u="sng" dirty="0">
                <a:latin typeface="+mn-lt"/>
                <a:cs typeface="+mn-cs"/>
              </a:rPr>
              <a:t>Neural Stresses</a:t>
            </a:r>
            <a:r>
              <a:rPr lang="en-US" dirty="0">
                <a:latin typeface="+mn-lt"/>
                <a:cs typeface="+mn-cs"/>
              </a:rPr>
              <a:t> : emotional excitement, pain and fear stimulate the hypothalamus to secrete </a:t>
            </a:r>
            <a:r>
              <a:rPr lang="en-US" dirty="0" err="1">
                <a:latin typeface="+mn-lt"/>
                <a:cs typeface="+mn-cs"/>
              </a:rPr>
              <a:t>corticotropin</a:t>
            </a:r>
            <a:r>
              <a:rPr lang="en-US" dirty="0">
                <a:latin typeface="+mn-lt"/>
                <a:cs typeface="+mn-cs"/>
              </a:rPr>
              <a:t> - releasing factor to stimulate ACTH secretion . Circulatory stresses as </a:t>
            </a:r>
            <a:r>
              <a:rPr lang="en-US" dirty="0" err="1">
                <a:latin typeface="+mn-lt"/>
                <a:cs typeface="+mn-cs"/>
              </a:rPr>
              <a:t>haemorrhage</a:t>
            </a:r>
            <a:r>
              <a:rPr lang="en-US" dirty="0">
                <a:latin typeface="+mn-lt"/>
                <a:cs typeface="+mn-cs"/>
              </a:rPr>
              <a:t> and surgical trauma stimulate the anterior pituitary directly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23216-4726-4C64-B41B-3DE82B1E472E}"/>
              </a:ext>
            </a:extLst>
          </p:cNvPr>
          <p:cNvSpPr>
            <a:spLocks noGrp="1"/>
          </p:cNvSpPr>
          <p:nvPr>
            <p:ph idx="1"/>
          </p:nvPr>
        </p:nvSpPr>
        <p:spPr>
          <a:xfrm>
            <a:off x="723900" y="700088"/>
            <a:ext cx="10747375" cy="5375275"/>
          </a:xfrm>
        </p:spPr>
        <p:txBody>
          <a:bodyPr rtlCol="0">
            <a:noAutofit/>
          </a:bodyPr>
          <a:lstStyle/>
          <a:p>
            <a:pPr>
              <a:defRPr/>
            </a:pPr>
            <a:r>
              <a:rPr lang="en-US" sz="1800" dirty="0">
                <a:cs typeface="+mn-cs"/>
              </a:rPr>
              <a:t> c- </a:t>
            </a:r>
            <a:r>
              <a:rPr lang="en-US" sz="1800" b="1" i="1" u="sng" dirty="0">
                <a:cs typeface="+mn-cs"/>
              </a:rPr>
              <a:t>ADH</a:t>
            </a:r>
            <a:r>
              <a:rPr lang="en-US" sz="1800" u="sng" dirty="0">
                <a:cs typeface="+mn-cs"/>
              </a:rPr>
              <a:t> </a:t>
            </a:r>
            <a:r>
              <a:rPr lang="en-US" sz="1800" dirty="0">
                <a:cs typeface="+mn-cs"/>
              </a:rPr>
              <a:t>(</a:t>
            </a:r>
            <a:r>
              <a:rPr lang="en-US" sz="1800" i="1" dirty="0">
                <a:cs typeface="+mn-cs"/>
              </a:rPr>
              <a:t>vasopressin</a:t>
            </a:r>
            <a:r>
              <a:rPr lang="en-US" sz="1800" dirty="0">
                <a:cs typeface="+mn-cs"/>
              </a:rPr>
              <a:t>) stimulates corticotrophin release from the </a:t>
            </a:r>
            <a:r>
              <a:rPr lang="en-US" sz="1800" dirty="0" err="1">
                <a:cs typeface="+mn-cs"/>
              </a:rPr>
              <a:t>adenohypophysis</a:t>
            </a:r>
            <a:r>
              <a:rPr lang="en-US" sz="1800" dirty="0">
                <a:cs typeface="+mn-cs"/>
              </a:rPr>
              <a:t> ,which it reaches via the </a:t>
            </a:r>
            <a:r>
              <a:rPr lang="en-US" sz="1800" dirty="0" err="1">
                <a:cs typeface="+mn-cs"/>
              </a:rPr>
              <a:t>hypothalamo</a:t>
            </a:r>
            <a:r>
              <a:rPr lang="en-US" sz="1800" dirty="0">
                <a:cs typeface="+mn-cs"/>
              </a:rPr>
              <a:t>- </a:t>
            </a:r>
            <a:r>
              <a:rPr lang="en-US" sz="1800" dirty="0" err="1">
                <a:cs typeface="+mn-cs"/>
              </a:rPr>
              <a:t>hypophyseal</a:t>
            </a:r>
            <a:r>
              <a:rPr lang="en-US" sz="1800" dirty="0">
                <a:cs typeface="+mn-cs"/>
              </a:rPr>
              <a:t> portal system  .</a:t>
            </a:r>
          </a:p>
          <a:p>
            <a:pPr>
              <a:defRPr/>
            </a:pPr>
            <a:r>
              <a:rPr lang="en-US" sz="1800" b="1" dirty="0">
                <a:cs typeface="+mn-cs"/>
              </a:rPr>
              <a:t>3.</a:t>
            </a:r>
            <a:r>
              <a:rPr lang="en-US" sz="1800" b="1" u="sng" dirty="0">
                <a:cs typeface="+mn-cs"/>
              </a:rPr>
              <a:t> </a:t>
            </a:r>
            <a:r>
              <a:rPr lang="en-US" sz="1800" b="1" u="sng" dirty="0" err="1">
                <a:cs typeface="+mn-cs"/>
              </a:rPr>
              <a:t>Gonadotrophins</a:t>
            </a:r>
            <a:r>
              <a:rPr lang="en-US" sz="1800" b="1" u="sng" dirty="0">
                <a:cs typeface="+mn-cs"/>
              </a:rPr>
              <a:t>:</a:t>
            </a:r>
            <a:endParaRPr lang="en-US" sz="1800" dirty="0">
              <a:cs typeface="+mn-cs"/>
            </a:endParaRPr>
          </a:p>
          <a:p>
            <a:pPr>
              <a:buFont typeface="Arial" panose="020B0604020202020204" pitchFamily="34" charset="0"/>
              <a:buNone/>
              <a:defRPr/>
            </a:pPr>
            <a:r>
              <a:rPr lang="en-US" sz="1800" dirty="0">
                <a:cs typeface="+mn-cs"/>
              </a:rPr>
              <a:t>Two hormones are secreted from the anterior pituitary to regulate the ovarian and testicular activity :</a:t>
            </a:r>
          </a:p>
          <a:p>
            <a:pPr>
              <a:defRPr/>
            </a:pPr>
            <a:r>
              <a:rPr lang="en-US" sz="1800" b="1" u="sng" dirty="0">
                <a:cs typeface="+mn-cs"/>
              </a:rPr>
              <a:t>Functions:</a:t>
            </a:r>
            <a:endParaRPr lang="en-US" sz="1800" dirty="0">
              <a:cs typeface="+mn-cs"/>
            </a:endParaRPr>
          </a:p>
          <a:p>
            <a:pPr>
              <a:defRPr/>
            </a:pPr>
            <a:r>
              <a:rPr lang="en-US" sz="1800" b="1" i="1" u="sng" dirty="0">
                <a:cs typeface="+mn-cs"/>
              </a:rPr>
              <a:t>A- Follicle-stimulating hormone:</a:t>
            </a:r>
            <a:endParaRPr lang="en-US" sz="1800" dirty="0">
              <a:cs typeface="+mn-cs"/>
            </a:endParaRPr>
          </a:p>
          <a:p>
            <a:pPr>
              <a:buFont typeface="Arial" panose="020B0604020202020204" pitchFamily="34" charset="0"/>
              <a:buNone/>
              <a:defRPr/>
            </a:pPr>
            <a:r>
              <a:rPr lang="en-US" sz="1800" dirty="0">
                <a:cs typeface="+mn-cs"/>
              </a:rPr>
              <a:t>  </a:t>
            </a:r>
            <a:r>
              <a:rPr lang="en-US" sz="1800" u="sng" dirty="0">
                <a:cs typeface="+mn-cs"/>
              </a:rPr>
              <a:t>In Females</a:t>
            </a:r>
            <a:r>
              <a:rPr lang="en-US" sz="1800" dirty="0">
                <a:cs typeface="+mn-cs"/>
              </a:rPr>
              <a:t> : It stimulates the growth and maturation of </a:t>
            </a:r>
            <a:r>
              <a:rPr lang="en-US" sz="1800" dirty="0" err="1">
                <a:cs typeface="+mn-cs"/>
              </a:rPr>
              <a:t>Graafian</a:t>
            </a:r>
            <a:r>
              <a:rPr lang="en-US" sz="1800" dirty="0">
                <a:cs typeface="+mn-cs"/>
              </a:rPr>
              <a:t> follicle and secretion of </a:t>
            </a:r>
            <a:r>
              <a:rPr lang="en-US" sz="1800" dirty="0" err="1">
                <a:cs typeface="+mn-cs"/>
              </a:rPr>
              <a:t>oestrogen</a:t>
            </a:r>
            <a:r>
              <a:rPr lang="en-US" sz="1800" dirty="0">
                <a:cs typeface="+mn-cs"/>
              </a:rPr>
              <a:t> from it . </a:t>
            </a:r>
          </a:p>
          <a:p>
            <a:pPr>
              <a:buFont typeface="Arial" panose="020B0604020202020204" pitchFamily="34" charset="0"/>
              <a:buNone/>
              <a:defRPr/>
            </a:pPr>
            <a:r>
              <a:rPr lang="en-US" sz="1800" b="1" i="1" dirty="0">
                <a:cs typeface="+mn-cs"/>
              </a:rPr>
              <a:t> </a:t>
            </a:r>
            <a:r>
              <a:rPr lang="en-US" sz="1800" u="sng" dirty="0">
                <a:cs typeface="+mn-cs"/>
              </a:rPr>
              <a:t>In Males</a:t>
            </a:r>
            <a:r>
              <a:rPr lang="en-US" sz="1800" dirty="0">
                <a:cs typeface="+mn-cs"/>
              </a:rPr>
              <a:t> :  It stimulates spermatogenesis.</a:t>
            </a:r>
          </a:p>
          <a:p>
            <a:pPr marL="0" indent="0" eaLnBrk="1" fontAlgn="auto" hangingPunct="1">
              <a:buFont typeface="Arial"/>
              <a:buNone/>
              <a:defRPr/>
            </a:pPr>
            <a:endParaRPr lang="en-US" sz="1800" dirty="0">
              <a:solidFill>
                <a:schemeClr val="tx1"/>
              </a:solidFill>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7AF19B-FC56-4161-881C-DDA0AE21FA1A}"/>
              </a:ext>
            </a:extLst>
          </p:cNvPr>
          <p:cNvSpPr>
            <a:spLocks noGrp="1"/>
          </p:cNvSpPr>
          <p:nvPr>
            <p:ph idx="1"/>
          </p:nvPr>
        </p:nvSpPr>
        <p:spPr>
          <a:xfrm>
            <a:off x="830263" y="700088"/>
            <a:ext cx="10534650" cy="3978275"/>
          </a:xfrm>
        </p:spPr>
        <p:txBody>
          <a:bodyPr rtlCol="0">
            <a:noAutofit/>
          </a:bodyPr>
          <a:lstStyle/>
          <a:p>
            <a:pPr>
              <a:defRPr/>
            </a:pPr>
            <a:r>
              <a:rPr lang="en-US" b="1" i="1" u="sng" dirty="0"/>
              <a:t>B-Luteinizing hormone (LH) or interstitial cell stimulating hormone:</a:t>
            </a:r>
            <a:endParaRPr lang="en-US" dirty="0"/>
          </a:p>
          <a:p>
            <a:pPr>
              <a:buFont typeface="Arial" panose="020B0604020202020204" pitchFamily="34" charset="0"/>
              <a:buNone/>
              <a:defRPr/>
            </a:pPr>
            <a:r>
              <a:rPr lang="en-US" sz="2000" dirty="0">
                <a:cs typeface="+mn-cs"/>
              </a:rPr>
              <a:t> </a:t>
            </a:r>
            <a:r>
              <a:rPr lang="en-US" sz="2000" u="sng" dirty="0">
                <a:cs typeface="+mn-cs"/>
              </a:rPr>
              <a:t>In Female</a:t>
            </a:r>
            <a:r>
              <a:rPr lang="en-US" sz="2000" dirty="0">
                <a:cs typeface="+mn-cs"/>
              </a:rPr>
              <a:t> :  It stimulates maturation and ovulation and formation of corpus </a:t>
            </a:r>
            <a:r>
              <a:rPr lang="en-US" sz="2000" dirty="0" err="1">
                <a:cs typeface="+mn-cs"/>
              </a:rPr>
              <a:t>luteum</a:t>
            </a:r>
            <a:r>
              <a:rPr lang="en-US" sz="2000" dirty="0">
                <a:cs typeface="+mn-cs"/>
              </a:rPr>
              <a:t> and secretion of progesterone.</a:t>
            </a:r>
          </a:p>
          <a:p>
            <a:pPr>
              <a:buFont typeface="Arial" panose="020B0604020202020204" pitchFamily="34" charset="0"/>
              <a:buNone/>
              <a:defRPr/>
            </a:pPr>
            <a:r>
              <a:rPr lang="en-US" sz="2000" dirty="0">
                <a:cs typeface="+mn-cs"/>
              </a:rPr>
              <a:t> </a:t>
            </a:r>
            <a:r>
              <a:rPr lang="en-US" sz="2000" u="sng" dirty="0">
                <a:cs typeface="+mn-cs"/>
              </a:rPr>
              <a:t>In Male </a:t>
            </a:r>
            <a:r>
              <a:rPr lang="en-US" sz="2000" dirty="0">
                <a:cs typeface="+mn-cs"/>
              </a:rPr>
              <a:t>: It stimulates the interstitial cells of </a:t>
            </a:r>
            <a:r>
              <a:rPr lang="en-US" sz="2000" dirty="0" err="1">
                <a:cs typeface="+mn-cs"/>
              </a:rPr>
              <a:t>Leydig</a:t>
            </a:r>
            <a:r>
              <a:rPr lang="en-US" sz="2000" dirty="0">
                <a:cs typeface="+mn-cs"/>
              </a:rPr>
              <a:t> and secretion of testosterone hormone   .</a:t>
            </a:r>
          </a:p>
          <a:p>
            <a:pPr>
              <a:defRPr/>
            </a:pPr>
            <a:r>
              <a:rPr lang="en-US" sz="2000" b="1" u="sng" dirty="0">
                <a:cs typeface="+mn-cs"/>
              </a:rPr>
              <a:t>Control</a:t>
            </a:r>
            <a:r>
              <a:rPr lang="en-US" sz="2000" dirty="0">
                <a:cs typeface="+mn-cs"/>
              </a:rPr>
              <a:t> : </a:t>
            </a:r>
          </a:p>
          <a:p>
            <a:pPr>
              <a:defRPr/>
            </a:pPr>
            <a:r>
              <a:rPr lang="en-US" sz="2000" dirty="0">
                <a:cs typeface="+mn-cs"/>
              </a:rPr>
              <a:t>a- </a:t>
            </a:r>
            <a:r>
              <a:rPr lang="en-US" sz="2000" b="1" i="1" u="sng" dirty="0">
                <a:cs typeface="+mn-cs"/>
              </a:rPr>
              <a:t>Feedback mechanism</a:t>
            </a:r>
            <a:r>
              <a:rPr lang="en-US" sz="2000" dirty="0">
                <a:cs typeface="+mn-cs"/>
              </a:rPr>
              <a:t> :</a:t>
            </a:r>
          </a:p>
          <a:p>
            <a:pPr>
              <a:defRPr/>
            </a:pPr>
            <a:r>
              <a:rPr lang="en-US" sz="2000" dirty="0">
                <a:cs typeface="+mn-cs"/>
              </a:rPr>
              <a:t>   -Small and moderate doses of </a:t>
            </a:r>
            <a:r>
              <a:rPr lang="en-US" sz="2000" dirty="0" err="1">
                <a:cs typeface="+mn-cs"/>
              </a:rPr>
              <a:t>oestrogen</a:t>
            </a:r>
            <a:r>
              <a:rPr lang="en-US" sz="2000" dirty="0">
                <a:cs typeface="+mn-cs"/>
              </a:rPr>
              <a:t> stimulate FSH secretion while large dose of </a:t>
            </a:r>
            <a:r>
              <a:rPr lang="en-US" sz="2000" dirty="0" err="1">
                <a:cs typeface="+mn-cs"/>
              </a:rPr>
              <a:t>oestrogen</a:t>
            </a:r>
            <a:r>
              <a:rPr lang="en-US" sz="2000" dirty="0">
                <a:cs typeface="+mn-cs"/>
              </a:rPr>
              <a:t>  inhibits FSH secretion. .</a:t>
            </a:r>
          </a:p>
          <a:p>
            <a:pPr>
              <a:defRPr/>
            </a:pPr>
            <a:r>
              <a:rPr lang="en-US" sz="2000" dirty="0">
                <a:cs typeface="+mn-cs"/>
              </a:rPr>
              <a:t>   - Moderate dose of </a:t>
            </a:r>
            <a:r>
              <a:rPr lang="en-US" sz="2000" dirty="0" err="1">
                <a:cs typeface="+mn-cs"/>
              </a:rPr>
              <a:t>oestrogen</a:t>
            </a:r>
            <a:r>
              <a:rPr lang="en-US" sz="2000" dirty="0">
                <a:cs typeface="+mn-cs"/>
              </a:rPr>
              <a:t> stimulates LH secretion.</a:t>
            </a:r>
          </a:p>
          <a:p>
            <a:pPr>
              <a:defRPr/>
            </a:pPr>
            <a:r>
              <a:rPr lang="en-US" sz="2000" dirty="0">
                <a:cs typeface="+mn-cs"/>
              </a:rPr>
              <a:t>   - Increase in progesterone level in blood inhibits LH secretion and vice versa (</a:t>
            </a:r>
            <a:r>
              <a:rPr lang="en-US" sz="2000" i="1" dirty="0">
                <a:cs typeface="+mn-cs"/>
              </a:rPr>
              <a:t>as in normal </a:t>
            </a:r>
            <a:r>
              <a:rPr lang="en-US" sz="2000" i="1" dirty="0" err="1">
                <a:cs typeface="+mn-cs"/>
              </a:rPr>
              <a:t>ovulatory</a:t>
            </a:r>
            <a:r>
              <a:rPr lang="en-US" sz="2000" i="1" dirty="0">
                <a:cs typeface="+mn-cs"/>
              </a:rPr>
              <a:t> cycle</a:t>
            </a:r>
            <a:r>
              <a:rPr lang="en-US" sz="2000" dirty="0">
                <a:cs typeface="+mn-cs"/>
              </a:rPr>
              <a:t>).</a:t>
            </a:r>
          </a:p>
          <a:p>
            <a:pPr>
              <a:defRPr/>
            </a:pPr>
            <a:r>
              <a:rPr lang="en-US" sz="2000" dirty="0">
                <a:cs typeface="+mn-cs"/>
              </a:rPr>
              <a:t>b-</a:t>
            </a:r>
            <a:r>
              <a:rPr lang="en-US" sz="2000" b="1" i="1" dirty="0">
                <a:cs typeface="+mn-cs"/>
              </a:rPr>
              <a:t> </a:t>
            </a:r>
            <a:r>
              <a:rPr lang="en-US" sz="2000" b="1" i="1" u="sng" dirty="0">
                <a:cs typeface="+mn-cs"/>
              </a:rPr>
              <a:t>Hypothalamus</a:t>
            </a:r>
            <a:r>
              <a:rPr lang="en-US" sz="2000" dirty="0">
                <a:cs typeface="+mn-cs"/>
              </a:rPr>
              <a:t> :  It secretes </a:t>
            </a:r>
            <a:r>
              <a:rPr lang="en-US" sz="2000" dirty="0" err="1">
                <a:cs typeface="+mn-cs"/>
              </a:rPr>
              <a:t>Gonadotropin</a:t>
            </a:r>
            <a:r>
              <a:rPr lang="en-US" sz="2000" dirty="0">
                <a:cs typeface="+mn-cs"/>
              </a:rPr>
              <a:t>-releasing factor (</a:t>
            </a:r>
            <a:r>
              <a:rPr lang="en-US" sz="2000" i="1" dirty="0">
                <a:cs typeface="+mn-cs"/>
              </a:rPr>
              <a:t>LH-FSH-Releasing factor</a:t>
            </a:r>
            <a:r>
              <a:rPr lang="en-US" sz="2000" dirty="0">
                <a:cs typeface="+mn-cs"/>
              </a:rPr>
              <a:t>) . Fear of pregnancy in girls and emotional upsets inhibit the releasing factors → inhibit FSH and LH secretion → stoppage of menstrual cycle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2" name="Rectangle 70">
            <a:extLst>
              <a:ext uri="{FF2B5EF4-FFF2-40B4-BE49-F238E27FC236}">
                <a16:creationId xmlns:a16="http://schemas.microsoft.com/office/drawing/2014/main" id="{A6148AA6-3951-4D62-942D-082BE11AF566}"/>
              </a:ext>
            </a:extLst>
          </p:cNvPr>
          <p:cNvSpPr>
            <a:spLocks noGrp="1" noChangeArrowheads="1"/>
          </p:cNvSpPr>
          <p:nvPr>
            <p:ph idx="1"/>
          </p:nvPr>
        </p:nvSpPr>
        <p:spPr>
          <a:xfrm>
            <a:off x="762000" y="1109663"/>
            <a:ext cx="10510838" cy="2738437"/>
          </a:xfrm>
        </p:spPr>
        <p:txBody>
          <a:bodyPr anchor="ctr">
            <a:spAutoFit/>
          </a:bodyPr>
          <a:lstStyle/>
          <a:p>
            <a:pPr marL="0" indent="520700" algn="justLow">
              <a:spcBef>
                <a:spcPct val="0"/>
              </a:spcBef>
              <a:spcAft>
                <a:spcPct val="0"/>
              </a:spcAft>
              <a:buClrTx/>
              <a:buSzTx/>
              <a:buFontTx/>
              <a:buNone/>
              <a:defRPr/>
            </a:pPr>
            <a:r>
              <a:rPr lang="en-US" sz="2800" b="1" dirty="0">
                <a:solidFill>
                  <a:schemeClr val="tx1"/>
                </a:solidFill>
                <a:latin typeface="Times New Roman" pitchFamily="18" charset="0"/>
                <a:ea typeface="SimSun" pitchFamily="2" charset="-122"/>
              </a:rPr>
              <a:t>4. </a:t>
            </a:r>
            <a:r>
              <a:rPr lang="en-US" sz="2800" b="1" u="sng" dirty="0" err="1">
                <a:solidFill>
                  <a:schemeClr val="tx1"/>
                </a:solidFill>
                <a:latin typeface="Times New Roman" pitchFamily="18" charset="0"/>
                <a:ea typeface="SimSun" pitchFamily="2" charset="-122"/>
              </a:rPr>
              <a:t>Lipotrophin</a:t>
            </a:r>
            <a:r>
              <a:rPr lang="en-US" sz="2800" b="1" u="sng" dirty="0">
                <a:solidFill>
                  <a:schemeClr val="tx1"/>
                </a:solidFill>
                <a:latin typeface="Times New Roman" pitchFamily="18" charset="0"/>
                <a:ea typeface="SimSun" pitchFamily="2" charset="-122"/>
              </a:rPr>
              <a:t>:</a:t>
            </a:r>
            <a:endParaRPr lang="en-US" sz="2800" b="1" u="sng" dirty="0">
              <a:solidFill>
                <a:schemeClr val="tx1"/>
              </a:solidFill>
              <a:latin typeface="Arial" pitchFamily="34" charset="0"/>
              <a:ea typeface="SimSun" pitchFamily="2" charset="-122"/>
            </a:endParaRPr>
          </a:p>
          <a:p>
            <a:pPr marL="0" indent="520700" algn="justLow">
              <a:spcBef>
                <a:spcPct val="0"/>
              </a:spcBef>
              <a:spcAft>
                <a:spcPct val="0"/>
              </a:spcAft>
              <a:buClrTx/>
              <a:buSzTx/>
              <a:buFontTx/>
              <a:buNone/>
              <a:defRPr/>
            </a:pPr>
            <a:r>
              <a:rPr lang="en-US" dirty="0">
                <a:solidFill>
                  <a:schemeClr val="tx1"/>
                </a:solidFill>
                <a:latin typeface="Times New Roman" pitchFamily="18" charset="0"/>
                <a:ea typeface="SimSun" pitchFamily="2" charset="-122"/>
              </a:rPr>
              <a:t>- It is a large polypeptide in alpha and beta form released from the ACTH    secreting cells of the anterior pituitary .</a:t>
            </a:r>
            <a:endParaRPr lang="en-US" dirty="0">
              <a:solidFill>
                <a:schemeClr val="tx1"/>
              </a:solidFill>
              <a:latin typeface="Arial" pitchFamily="34" charset="0"/>
            </a:endParaRPr>
          </a:p>
          <a:p>
            <a:pPr marL="0" indent="0" algn="justLow">
              <a:spcBef>
                <a:spcPct val="0"/>
              </a:spcBef>
              <a:spcAft>
                <a:spcPct val="0"/>
              </a:spcAft>
              <a:buClrTx/>
              <a:buSzTx/>
              <a:buFontTx/>
              <a:buChar char="-"/>
              <a:defRPr/>
            </a:pPr>
            <a:r>
              <a:rPr lang="en-US" dirty="0">
                <a:solidFill>
                  <a:schemeClr val="tx1"/>
                </a:solidFill>
                <a:latin typeface="Times New Roman" pitchFamily="18" charset="0"/>
                <a:ea typeface="SimSun" pitchFamily="2" charset="-122"/>
              </a:rPr>
              <a:t>The </a:t>
            </a:r>
            <a:r>
              <a:rPr lang="en-US" dirty="0" err="1">
                <a:solidFill>
                  <a:schemeClr val="tx1"/>
                </a:solidFill>
                <a:latin typeface="Times New Roman" pitchFamily="18" charset="0"/>
                <a:ea typeface="SimSun" pitchFamily="2" charset="-122"/>
              </a:rPr>
              <a:t>Lipotrophin</a:t>
            </a:r>
            <a:r>
              <a:rPr lang="en-US" dirty="0">
                <a:solidFill>
                  <a:schemeClr val="tx1"/>
                </a:solidFill>
                <a:latin typeface="Times New Roman" pitchFamily="18" charset="0"/>
                <a:ea typeface="SimSun" pitchFamily="2" charset="-122"/>
              </a:rPr>
              <a:t> contains within it </a:t>
            </a:r>
            <a:r>
              <a:rPr lang="en-US" dirty="0" err="1">
                <a:solidFill>
                  <a:schemeClr val="tx1"/>
                </a:solidFill>
                <a:latin typeface="Times New Roman" pitchFamily="18" charset="0"/>
                <a:ea typeface="SimSun" pitchFamily="2" charset="-122"/>
              </a:rPr>
              <a:t>melanocyte</a:t>
            </a:r>
            <a:r>
              <a:rPr lang="en-US" dirty="0">
                <a:solidFill>
                  <a:schemeClr val="tx1"/>
                </a:solidFill>
                <a:latin typeface="Times New Roman" pitchFamily="18" charset="0"/>
                <a:ea typeface="SimSun" pitchFamily="2" charset="-122"/>
              </a:rPr>
              <a:t> stimulating hormone (MSH) and Endorphins.   </a:t>
            </a:r>
            <a:endParaRPr lang="en-US" dirty="0">
              <a:solidFill>
                <a:schemeClr val="tx1"/>
              </a:solidFill>
              <a:latin typeface="Arial" pitchFamily="34" charset="0"/>
              <a:ea typeface="SimSun" pitchFamily="2" charset="-122"/>
            </a:endParaRPr>
          </a:p>
          <a:p>
            <a:pPr marL="0" indent="0" algn="justLow">
              <a:spcBef>
                <a:spcPct val="0"/>
              </a:spcBef>
              <a:spcAft>
                <a:spcPct val="0"/>
              </a:spcAft>
              <a:buClrTx/>
              <a:buSzTx/>
              <a:buFontTx/>
              <a:buChar char="-"/>
              <a:defRPr/>
            </a:pPr>
            <a:r>
              <a:rPr lang="en-US" b="1" i="1" u="sng" dirty="0">
                <a:solidFill>
                  <a:schemeClr val="tx1"/>
                </a:solidFill>
                <a:latin typeface="Times New Roman" pitchFamily="18" charset="0"/>
                <a:ea typeface="SimSun" pitchFamily="2" charset="-122"/>
              </a:rPr>
              <a:t>Functions</a:t>
            </a:r>
            <a:r>
              <a:rPr lang="en-US" dirty="0">
                <a:solidFill>
                  <a:schemeClr val="tx1"/>
                </a:solidFill>
                <a:latin typeface="Times New Roman" pitchFamily="18" charset="0"/>
                <a:ea typeface="SimSun" pitchFamily="2" charset="-122"/>
              </a:rPr>
              <a:t> of </a:t>
            </a:r>
            <a:r>
              <a:rPr lang="en-US" dirty="0" err="1">
                <a:solidFill>
                  <a:schemeClr val="tx1"/>
                </a:solidFill>
                <a:latin typeface="Times New Roman" pitchFamily="18" charset="0"/>
                <a:ea typeface="SimSun" pitchFamily="2" charset="-122"/>
              </a:rPr>
              <a:t>Lipotrophin</a:t>
            </a:r>
            <a:r>
              <a:rPr lang="en-US" dirty="0">
                <a:solidFill>
                  <a:schemeClr val="tx1"/>
                </a:solidFill>
                <a:latin typeface="Times New Roman" pitchFamily="18" charset="0"/>
                <a:ea typeface="SimSun" pitchFamily="2" charset="-122"/>
              </a:rPr>
              <a:t> and the endorphins are unknown but endorphins are so called because of their endogenous morphine like action on the brain .</a:t>
            </a:r>
            <a:endParaRPr lang="en-US" dirty="0">
              <a:solidFill>
                <a:schemeClr val="tx1"/>
              </a:solidFill>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3701</TotalTime>
  <Words>1599</Words>
  <Application>Microsoft Office PowerPoint</Application>
  <PresentationFormat>Widescreen</PresentationFormat>
  <Paragraphs>95</Paragraphs>
  <Slides>14</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Garamond</vt:lpstr>
      <vt:lpstr>Calibri</vt:lpstr>
      <vt:lpstr>Times New Roman</vt:lpstr>
      <vt:lpstr>SimSun</vt:lpstr>
      <vt:lpstr>عضوي</vt:lpstr>
      <vt:lpstr>Endocrin module </vt:lpstr>
      <vt:lpstr>       THE  PITUITARY GLAND   (Hypophysis)   The hypophysis is a small gland , 1 cm in diameter, lies in the Sella Turcica at the base of the brain connected to the hypothalamus by the hypophyseal stalk . It is a compound gland derived partly from a downgrowth of nervous tissue and partly from an upgrowth of the mouth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Growth hormone (GH) Somatotropin H.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Treatments and drug therapies for arrhythmias</dc:title>
  <dc:creator>HP</dc:creator>
  <cp:lastModifiedBy>محمود بركات</cp:lastModifiedBy>
  <cp:revision>44</cp:revision>
  <dcterms:created xsi:type="dcterms:W3CDTF">2019-08-24T19:53:55Z</dcterms:created>
  <dcterms:modified xsi:type="dcterms:W3CDTF">2021-02-11T14:28:24Z</dcterms:modified>
</cp:coreProperties>
</file>