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3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9" r:id="rId33"/>
    <p:sldId id="288" r:id="rId34"/>
    <p:sldId id="291" r:id="rId35"/>
    <p:sldId id="292" r:id="rId36"/>
    <p:sldId id="293" r:id="rId37"/>
    <p:sldId id="294" r:id="rId38"/>
    <p:sldId id="295" r:id="rId39"/>
    <p:sldId id="296" r:id="rId40"/>
    <p:sldId id="298" r:id="rId41"/>
    <p:sldId id="300" r:id="rId42"/>
    <p:sldId id="299" r:id="rId43"/>
    <p:sldId id="301" r:id="rId44"/>
    <p:sldId id="302" r:id="rId45"/>
    <p:sldId id="303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5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8640" y="1984015"/>
            <a:ext cx="5826719" cy="1646302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8639" y="3738940"/>
            <a:ext cx="5826719" cy="109689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97908" y="6041362"/>
            <a:ext cx="684132" cy="348588"/>
          </a:xfrm>
        </p:spPr>
        <p:txBody>
          <a:bodyPr/>
          <a:lstStyle/>
          <a:p>
            <a:fld id="{DCB90A36-A645-4A0B-9C85-C6FAE3CFDDA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3309" y="6041362"/>
            <a:ext cx="46229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3666" y="6041362"/>
            <a:ext cx="512638" cy="365125"/>
          </a:xfrm>
        </p:spPr>
        <p:txBody>
          <a:bodyPr/>
          <a:lstStyle/>
          <a:p>
            <a:fld id="{6F3ED771-02B7-422D-8F9C-32BCBA13E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7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0A36-A645-4A0B-9C85-C6FAE3CFDDA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D771-02B7-422D-8F9C-32BCBA13E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28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0A36-A645-4A0B-9C85-C6FAE3CFDDA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D771-02B7-422D-8F9C-32BCBA13E08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1318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0A36-A645-4A0B-9C85-C6FAE3CFDDA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D771-02B7-422D-8F9C-32BCBA13E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11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0A36-A645-4A0B-9C85-C6FAE3CFDDA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D771-02B7-422D-8F9C-32BCBA13E08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4568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0A36-A645-4A0B-9C85-C6FAE3CFDDA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D771-02B7-422D-8F9C-32BCBA13E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84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0A36-A645-4A0B-9C85-C6FAE3CFDDA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D771-02B7-422D-8F9C-32BCBA13E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66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0A36-A645-4A0B-9C85-C6FAE3CFDDA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D771-02B7-422D-8F9C-32BCBA13E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04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9B858285-3168-4C9A-B5AB-1FECC4B1B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84" y="655049"/>
            <a:ext cx="8042032" cy="635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DCC1B4C-A65A-405A-B8FB-DA56A4B68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184" y="1488613"/>
            <a:ext cx="8059631" cy="435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7BDD910-4678-4BA1-8D67-D42204C433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90A36-A645-4A0B-9C85-C6FAE3CFDDA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C73D424-6389-4BC5-9DEF-E3DD6BE81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735B9E8-6AE7-46DE-BE6E-9CD66B8C3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F3ED771-02B7-422D-8F9C-32BCBA13E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92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9497B-0E42-44F5-9F0C-9E998DAF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2D9158-6E69-43BD-9E58-7B804AEAD3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5258" y="6278755"/>
            <a:ext cx="684132" cy="365125"/>
          </a:xfrm>
        </p:spPr>
        <p:txBody>
          <a:bodyPr/>
          <a:lstStyle/>
          <a:p>
            <a:fld id="{DCB90A36-A645-4A0B-9C85-C6FAE3CFDDA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981A1-380B-4DEF-B780-28245382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" y="6278755"/>
            <a:ext cx="46229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3E612-859B-401F-8C3F-C60665D3E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676" y="6278755"/>
            <a:ext cx="512638" cy="365125"/>
          </a:xfrm>
        </p:spPr>
        <p:txBody>
          <a:bodyPr/>
          <a:lstStyle/>
          <a:p>
            <a:fld id="{6F3ED771-02B7-422D-8F9C-32BCBA13E08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3C80D4C-783C-4D32-9A61-6515CE49B2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384" y="1423989"/>
            <a:ext cx="8042033" cy="343815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344A4B-4511-4078-BCB3-0BA82F63E8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125" y="4995470"/>
            <a:ext cx="8042291" cy="116363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5752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8640" y="1984015"/>
            <a:ext cx="5826719" cy="1646302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8639" y="3738940"/>
            <a:ext cx="5826719" cy="109689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97908" y="6041362"/>
            <a:ext cx="684132" cy="348588"/>
          </a:xfrm>
        </p:spPr>
        <p:txBody>
          <a:bodyPr/>
          <a:lstStyle/>
          <a:p>
            <a:fld id="{1E8BED8D-DA5B-45D1-AABD-F53AA5A6614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3309" y="6041362"/>
            <a:ext cx="46229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3666" y="6041362"/>
            <a:ext cx="512638" cy="365125"/>
          </a:xfrm>
        </p:spPr>
        <p:txBody>
          <a:bodyPr/>
          <a:lstStyle/>
          <a:p>
            <a:fld id="{D36ADFEB-DF17-43A0-B6FA-488D4C3C8EC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080646-DF5C-4291-B644-CD9161FE6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881" y="6119447"/>
            <a:ext cx="1242119" cy="74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8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9B858285-3168-4C9A-B5AB-1FECC4B1B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84" y="655049"/>
            <a:ext cx="8042032" cy="635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DCC1B4C-A65A-405A-B8FB-DA56A4B68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184" y="1488613"/>
            <a:ext cx="8059631" cy="435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7BDD910-4678-4BA1-8D67-D42204C433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90A36-A645-4A0B-9C85-C6FAE3CFDDA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C73D424-6389-4BC5-9DEF-E3DD6BE81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735B9E8-6AE7-46DE-BE6E-9CD66B8C3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F3ED771-02B7-422D-8F9C-32BCBA13E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9B858285-3168-4C9A-B5AB-1FECC4B1B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84" y="655049"/>
            <a:ext cx="8042032" cy="635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DCC1B4C-A65A-405A-B8FB-DA56A4B68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184" y="1488613"/>
            <a:ext cx="8059631" cy="435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7BDD910-4678-4BA1-8D67-D42204C433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BED8D-DA5B-45D1-AABD-F53AA5A6614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C73D424-6389-4BC5-9DEF-E3DD6BE81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735B9E8-6AE7-46DE-BE6E-9CD66B8C3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6ADFEB-DF17-43A0-B6FA-488D4C3C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97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ED8D-DA5B-45D1-AABD-F53AA5A6614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DFEB-DF17-43A0-B6FA-488D4C3C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57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ED8D-DA5B-45D1-AABD-F53AA5A6614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DFEB-DF17-43A0-B6FA-488D4C3C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29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ED8D-DA5B-45D1-AABD-F53AA5A6614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DFEB-DF17-43A0-B6FA-488D4C3C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73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332" y="609600"/>
            <a:ext cx="8036168" cy="6916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ED8D-DA5B-45D1-AABD-F53AA5A6614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DFEB-DF17-43A0-B6FA-488D4C3C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24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ED8D-DA5B-45D1-AABD-F53AA5A6614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DFEB-DF17-43A0-B6FA-488D4C3C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74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ED8D-DA5B-45D1-AABD-F53AA5A6614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DFEB-DF17-43A0-B6FA-488D4C3C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80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ED8D-DA5B-45D1-AABD-F53AA5A6614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DFEB-DF17-43A0-B6FA-488D4C3C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20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ED8D-DA5B-45D1-AABD-F53AA5A6614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DFEB-DF17-43A0-B6FA-488D4C3C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09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ED8D-DA5B-45D1-AABD-F53AA5A6614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DFEB-DF17-43A0-B6FA-488D4C3C8EC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056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0A36-A645-4A0B-9C85-C6FAE3CFDDA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D771-02B7-422D-8F9C-32BCBA13E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434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ED8D-DA5B-45D1-AABD-F53AA5A6614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DFEB-DF17-43A0-B6FA-488D4C3C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66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ED8D-DA5B-45D1-AABD-F53AA5A6614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DFEB-DF17-43A0-B6FA-488D4C3C8EC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399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ED8D-DA5B-45D1-AABD-F53AA5A6614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DFEB-DF17-43A0-B6FA-488D4C3C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052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ED8D-DA5B-45D1-AABD-F53AA5A6614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DFEB-DF17-43A0-B6FA-488D4C3C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286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ED8D-DA5B-45D1-AABD-F53AA5A6614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DFEB-DF17-43A0-B6FA-488D4C3C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158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9B858285-3168-4C9A-B5AB-1FECC4B1B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84" y="655049"/>
            <a:ext cx="8042032" cy="635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DCC1B4C-A65A-405A-B8FB-DA56A4B68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184" y="1488613"/>
            <a:ext cx="8059631" cy="435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7BDD910-4678-4BA1-8D67-D42204C433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BED8D-DA5B-45D1-AABD-F53AA5A6614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C73D424-6389-4BC5-9DEF-E3DD6BE81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735B9E8-6AE7-46DE-BE6E-9CD66B8C3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6ADFEB-DF17-43A0-B6FA-488D4C3C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681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9497B-0E42-44F5-9F0C-9E998DAF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2D9158-6E69-43BD-9E58-7B804AEAD3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5258" y="6278755"/>
            <a:ext cx="684132" cy="365125"/>
          </a:xfrm>
        </p:spPr>
        <p:txBody>
          <a:bodyPr/>
          <a:lstStyle/>
          <a:p>
            <a:fld id="{1E8BED8D-DA5B-45D1-AABD-F53AA5A6614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981A1-380B-4DEF-B780-28245382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" y="6278755"/>
            <a:ext cx="46229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3E612-859B-401F-8C3F-C60665D3E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676" y="6278755"/>
            <a:ext cx="512638" cy="365125"/>
          </a:xfrm>
        </p:spPr>
        <p:txBody>
          <a:bodyPr/>
          <a:lstStyle/>
          <a:p>
            <a:fld id="{D36ADFEB-DF17-43A0-B6FA-488D4C3C8E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3C80D4C-783C-4D32-9A61-6515CE49B2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384" y="1423989"/>
            <a:ext cx="8042033" cy="343815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344A4B-4511-4078-BCB3-0BA82F63E8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125" y="4995470"/>
            <a:ext cx="8042291" cy="116363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732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0A36-A645-4A0B-9C85-C6FAE3CFDDA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D771-02B7-422D-8F9C-32BCBA13E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7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0A36-A645-4A0B-9C85-C6FAE3CFDDA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D771-02B7-422D-8F9C-32BCBA13E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5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332" y="609600"/>
            <a:ext cx="8036168" cy="6916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0A36-A645-4A0B-9C85-C6FAE3CFDDA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D771-02B7-422D-8F9C-32BCBA13E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8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0A36-A645-4A0B-9C85-C6FAE3CFDDA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D771-02B7-422D-8F9C-32BCBA13E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3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0A36-A645-4A0B-9C85-C6FAE3CFDDA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D771-02B7-422D-8F9C-32BCBA13E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78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0A36-A645-4A0B-9C85-C6FAE3CFDDA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D771-02B7-422D-8F9C-32BCBA13E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5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384" y="655049"/>
            <a:ext cx="8042032" cy="635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184" y="1488613"/>
            <a:ext cx="8059631" cy="435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90A36-A645-4A0B-9C85-C6FAE3CFDDA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F3ED771-02B7-422D-8F9C-32BCBA13E08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EA3310-0203-4A34-B606-7CE4803FC444}"/>
              </a:ext>
            </a:extLst>
          </p:cNvPr>
          <p:cNvCxnSpPr>
            <a:cxnSpLocks/>
          </p:cNvCxnSpPr>
          <p:nvPr/>
        </p:nvCxnSpPr>
        <p:spPr>
          <a:xfrm>
            <a:off x="533384" y="1299458"/>
            <a:ext cx="8042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47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Courier New" panose="02070309020205020404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384" y="655049"/>
            <a:ext cx="8042032" cy="635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184" y="1488613"/>
            <a:ext cx="8059631" cy="435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90A36-A645-4A0B-9C85-C6FAE3CFDDA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F3ED771-02B7-422D-8F9C-32BCBA13E08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EA3310-0203-4A34-B606-7CE4803FC444}"/>
              </a:ext>
            </a:extLst>
          </p:cNvPr>
          <p:cNvCxnSpPr>
            <a:cxnSpLocks/>
          </p:cNvCxnSpPr>
          <p:nvPr/>
        </p:nvCxnSpPr>
        <p:spPr>
          <a:xfrm>
            <a:off x="533384" y="1299458"/>
            <a:ext cx="8042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22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00B050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00B050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00B050"/>
        </a:buClr>
        <a:buSzPct val="100000"/>
        <a:buFont typeface="Courier New" panose="02070309020205020404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00B050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00B050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7CF39-490B-48D5-8DE7-94803A1E8A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Adrenal Glands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749EF2-0E2F-4C09-BB01-170270B0F2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paired endocrine organs; the cortex &amp; medulla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349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BE652-5553-4230-8830-F2CE29DEE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Morphology - </a:t>
            </a:r>
            <a:r>
              <a:rPr lang="en-US" dirty="0">
                <a:sym typeface="Arial"/>
              </a:rPr>
              <a:t>Cortical atrophy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A31FD-525C-4CEC-A33D-2DBBC935F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Syndrome results from exogenous glucocorticoids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suppression of endogenous ACTH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bilateral </a:t>
            </a:r>
            <a:r>
              <a:rPr lang="en-US" b="1" dirty="0"/>
              <a:t>cortical atrophy, </a:t>
            </a:r>
            <a:r>
              <a:rPr lang="en-US" dirty="0"/>
              <a:t>due to a lack of stimulation of zona fasciculata and zona reticularis by ACTH</a:t>
            </a:r>
            <a:endParaRPr lang="en-US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sym typeface="Arial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0A381E-2514-48D2-A00C-D84CF3662F87}"/>
              </a:ext>
            </a:extLst>
          </p:cNvPr>
          <p:cNvSpPr/>
          <p:nvPr/>
        </p:nvSpPr>
        <p:spPr>
          <a:xfrm>
            <a:off x="0" y="2078"/>
            <a:ext cx="212590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Cushing Syndrome </a:t>
            </a:r>
          </a:p>
        </p:txBody>
      </p:sp>
      <p:pic>
        <p:nvPicPr>
          <p:cNvPr id="5" name="Picture 2" descr="Adrenal cortical atrophy">
            <a:extLst>
              <a:ext uri="{FF2B5EF4-FFF2-40B4-BE49-F238E27FC236}">
                <a16:creationId xmlns:a16="http://schemas.microsoft.com/office/drawing/2014/main" id="{4044FB5D-2947-42BC-9EED-FE9D4D572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683" y="3258557"/>
            <a:ext cx="5428633" cy="33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4C5C115-DF0D-43AE-B12B-C533D169BC17}"/>
              </a:ext>
            </a:extLst>
          </p:cNvPr>
          <p:cNvSpPr/>
          <p:nvPr/>
        </p:nvSpPr>
        <p:spPr>
          <a:xfrm>
            <a:off x="8698217" y="35512"/>
            <a:ext cx="410271" cy="4102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900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BE652-5553-4230-8830-F2CE29DEE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Morphology - </a:t>
            </a:r>
            <a:r>
              <a:rPr lang="en-US" dirty="0">
                <a:sym typeface="Arial"/>
              </a:rPr>
              <a:t>Diffuse hyperplasia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A31FD-525C-4CEC-A33D-2DBBC935F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185" y="1488612"/>
            <a:ext cx="4215846" cy="5009841"/>
          </a:xfrm>
        </p:spPr>
        <p:txBody>
          <a:bodyPr>
            <a:normAutofit/>
          </a:bodyPr>
          <a:lstStyle/>
          <a:p>
            <a:r>
              <a:rPr lang="en-US" dirty="0" err="1"/>
              <a:t>ACTHdependent</a:t>
            </a:r>
            <a:r>
              <a:rPr lang="en-US" dirty="0"/>
              <a:t> Cushing syndrome. </a:t>
            </a:r>
          </a:p>
          <a:p>
            <a:r>
              <a:rPr lang="en-US" dirty="0"/>
              <a:t>Both glands are enlarged, each weighing up to 30 g.</a:t>
            </a:r>
          </a:p>
          <a:p>
            <a:r>
              <a:rPr lang="en-US" dirty="0"/>
              <a:t>Cortex is diffusely thickened w subtle nodularity.</a:t>
            </a:r>
          </a:p>
          <a:p>
            <a:r>
              <a:rPr lang="en-US" dirty="0"/>
              <a:t>Yellowish in color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presence of </a:t>
            </a:r>
            <a:r>
              <a:rPr lang="en-US" b="1" dirty="0"/>
              <a:t>lipid-rich </a:t>
            </a:r>
            <a:r>
              <a:rPr lang="en-US" dirty="0"/>
              <a:t>cells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appear vacuolated under the microscope.</a:t>
            </a:r>
            <a:endParaRPr lang="en-US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sym typeface="Arial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0A381E-2514-48D2-A00C-D84CF3662F87}"/>
              </a:ext>
            </a:extLst>
          </p:cNvPr>
          <p:cNvSpPr/>
          <p:nvPr/>
        </p:nvSpPr>
        <p:spPr>
          <a:xfrm>
            <a:off x="0" y="2078"/>
            <a:ext cx="212590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Cushing Syndrome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13C2E83-8D98-4573-85A2-726A12867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030" y="1488613"/>
            <a:ext cx="3817386" cy="323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841B648-71FD-416B-A5F4-68703DF73808}"/>
              </a:ext>
            </a:extLst>
          </p:cNvPr>
          <p:cNvSpPr/>
          <p:nvPr/>
        </p:nvSpPr>
        <p:spPr>
          <a:xfrm>
            <a:off x="8698217" y="35512"/>
            <a:ext cx="410271" cy="4102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2005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BE652-5553-4230-8830-F2CE29DEE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Morphology - </a:t>
            </a:r>
            <a:r>
              <a:rPr lang="en-US" dirty="0">
                <a:sym typeface="Arial"/>
              </a:rPr>
              <a:t>Nodular hyperplasia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A31FD-525C-4CEC-A33D-2DBBC935F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184" y="1488612"/>
            <a:ext cx="3578683" cy="4858921"/>
          </a:xfrm>
        </p:spPr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b="1" dirty="0"/>
              <a:t>primary cortical hyperplasia, </a:t>
            </a:r>
            <a:r>
              <a:rPr lang="en-US" dirty="0"/>
              <a:t>the cortex is replaced almost entirely by </a:t>
            </a:r>
            <a:r>
              <a:rPr lang="en-US" b="1" dirty="0" err="1"/>
              <a:t>macronodules</a:t>
            </a:r>
            <a:r>
              <a:rPr lang="en-US" b="1" dirty="0"/>
              <a:t> </a:t>
            </a:r>
            <a:r>
              <a:rPr lang="en-US" dirty="0"/>
              <a:t>or 1- to 3-mm darkly pigmented </a:t>
            </a:r>
            <a:r>
              <a:rPr lang="en-US" b="1" dirty="0"/>
              <a:t>micronodules</a:t>
            </a:r>
          </a:p>
          <a:p>
            <a:r>
              <a:rPr lang="en-US" dirty="0"/>
              <a:t>The pigment is believed to be lipofuscin, a wear-and-tear pigment</a:t>
            </a:r>
            <a:endParaRPr lang="en-US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sym typeface="Arial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0A381E-2514-48D2-A00C-D84CF3662F87}"/>
              </a:ext>
            </a:extLst>
          </p:cNvPr>
          <p:cNvSpPr/>
          <p:nvPr/>
        </p:nvSpPr>
        <p:spPr>
          <a:xfrm>
            <a:off x="0" y="2078"/>
            <a:ext cx="212590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Cushing Syndrome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86E952-BEDC-44E4-B666-87D691FF2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867" y="1488613"/>
            <a:ext cx="4480948" cy="379813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AE2A68A-9B78-42A7-A99C-88B88239C747}"/>
              </a:ext>
            </a:extLst>
          </p:cNvPr>
          <p:cNvSpPr/>
          <p:nvPr/>
        </p:nvSpPr>
        <p:spPr>
          <a:xfrm>
            <a:off x="8698217" y="35512"/>
            <a:ext cx="410271" cy="4102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384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BE652-5553-4230-8830-F2CE29DEE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Morphology - </a:t>
            </a:r>
            <a:r>
              <a:rPr lang="en-US" dirty="0">
                <a:sym typeface="Arial"/>
              </a:rPr>
              <a:t>Adenoma or carcinoma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A31FD-525C-4CEC-A33D-2DBBC935F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184" y="1488612"/>
            <a:ext cx="3914405" cy="5116373"/>
          </a:xfrm>
        </p:spPr>
        <p:txBody>
          <a:bodyPr>
            <a:normAutofit/>
          </a:bodyPr>
          <a:lstStyle/>
          <a:p>
            <a:r>
              <a:rPr lang="en-US" dirty="0"/>
              <a:t>Both are more common in women in their 30s -50s.</a:t>
            </a:r>
          </a:p>
          <a:p>
            <a:r>
              <a:rPr lang="en-US" dirty="0"/>
              <a:t>Only definitive criteria for malignancy are distant metastasis or local Invasion.</a:t>
            </a:r>
          </a:p>
          <a:p>
            <a:r>
              <a:rPr lang="en-US" dirty="0"/>
              <a:t>Functioning tumors, both benign &amp; malignant, causes adjacent adrenal cortex &amp; contralateral adrenal gland are atrophic.</a:t>
            </a:r>
            <a:endParaRPr lang="en-US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sym typeface="Arial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0A381E-2514-48D2-A00C-D84CF3662F87}"/>
              </a:ext>
            </a:extLst>
          </p:cNvPr>
          <p:cNvSpPr/>
          <p:nvPr/>
        </p:nvSpPr>
        <p:spPr>
          <a:xfrm>
            <a:off x="0" y="2078"/>
            <a:ext cx="212590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Cushing Syndrome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D8239F-E133-46E9-B02A-113E2633C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270" y="1488613"/>
            <a:ext cx="4045146" cy="368706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C445B5E-6558-41AA-8FBD-EC39425B0BFD}"/>
              </a:ext>
            </a:extLst>
          </p:cNvPr>
          <p:cNvSpPr/>
          <p:nvPr/>
        </p:nvSpPr>
        <p:spPr>
          <a:xfrm>
            <a:off x="8698217" y="35512"/>
            <a:ext cx="410271" cy="4102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87331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BE652-5553-4230-8830-F2CE29DEE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A31FD-525C-4CEC-A33D-2DBBC935F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200" dirty="0"/>
              <a:t>Represent an exaggeration of glucocorticoids known actions.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200" dirty="0"/>
              <a:t>Develops gradually &amp; may be quite subtle in early stages.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200" dirty="0"/>
              <a:t>A major exception is Cushing syndrome ass/w lung small cell Carcinoma.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0A381E-2514-48D2-A00C-D84CF3662F87}"/>
              </a:ext>
            </a:extLst>
          </p:cNvPr>
          <p:cNvSpPr/>
          <p:nvPr/>
        </p:nvSpPr>
        <p:spPr>
          <a:xfrm>
            <a:off x="0" y="2078"/>
            <a:ext cx="212590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Cushing Syndrome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6663100-5AE6-4B3C-87AF-2DA03F84AD12}"/>
              </a:ext>
            </a:extLst>
          </p:cNvPr>
          <p:cNvSpPr/>
          <p:nvPr/>
        </p:nvSpPr>
        <p:spPr>
          <a:xfrm>
            <a:off x="8698217" y="35512"/>
            <a:ext cx="410271" cy="4102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42091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BE652-5553-4230-8830-F2CE29DEE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Clinical Features - Hypertension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A31FD-525C-4CEC-A33D-2DBBC935F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200" dirty="0">
                <a:sym typeface="Space Mono"/>
              </a:rPr>
              <a:t>Selective atrophy of fast-twitch (type II) myofibers</a:t>
            </a:r>
            <a:r>
              <a:rPr lang="en-US" sz="3200" dirty="0">
                <a:sym typeface="Wingdings" pitchFamily="2" charset="2"/>
              </a:rPr>
              <a:t> ↓↓ </a:t>
            </a:r>
            <a:r>
              <a:rPr lang="en-US" sz="3200" dirty="0">
                <a:sym typeface="Space Mono"/>
              </a:rPr>
              <a:t>muscle mass</a:t>
            </a:r>
            <a:r>
              <a:rPr lang="en-US" sz="3200" dirty="0">
                <a:sym typeface="Wingdings" pitchFamily="2" charset="2"/>
              </a:rPr>
              <a:t> </a:t>
            </a:r>
            <a:r>
              <a:rPr lang="en-US" sz="3200" dirty="0">
                <a:sym typeface="Space Mono"/>
              </a:rPr>
              <a:t>proximal limb weakness.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200" dirty="0">
                <a:sym typeface="Space Mono"/>
              </a:rPr>
              <a:t>Induce gluconeogenesis + inhibit glucose uptake by cells </a:t>
            </a:r>
            <a:r>
              <a:rPr lang="en-US" sz="3200" dirty="0">
                <a:sym typeface="Wingdings" pitchFamily="2" charset="2"/>
              </a:rPr>
              <a:t> </a:t>
            </a:r>
            <a:r>
              <a:rPr lang="en-US" sz="3200" dirty="0">
                <a:sym typeface="Space Mono"/>
              </a:rPr>
              <a:t>secondary </a:t>
            </a:r>
            <a:r>
              <a:rPr lang="en-US" sz="3200" dirty="0"/>
              <a:t>diabetes.</a:t>
            </a:r>
            <a:r>
              <a:rPr lang="en-US" sz="3200" dirty="0">
                <a:sym typeface="Space Mono"/>
              </a:rPr>
              <a:t>(</a:t>
            </a:r>
            <a:r>
              <a:rPr lang="en-US" sz="3200" dirty="0"/>
              <a:t>hyperglycemia, glucosuria,&amp; polydipsia)</a:t>
            </a:r>
            <a:endParaRPr lang="en-US" sz="3200" dirty="0">
              <a:sym typeface="Space Mono"/>
            </a:endParaRPr>
          </a:p>
          <a:p>
            <a:pPr>
              <a:buSzPct val="100000"/>
            </a:pPr>
            <a:endParaRPr lang="en-US" sz="3200" dirty="0">
              <a:solidFill>
                <a:schemeClr val="bg1"/>
              </a:solidFill>
              <a:ea typeface="SimSun-ExtB" pitchFamily="49" charset="-122"/>
              <a:cs typeface="Space Mono"/>
              <a:sym typeface="Space Mono"/>
            </a:endParaRPr>
          </a:p>
          <a:p>
            <a:pPr>
              <a:buSzPct val="100000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0A381E-2514-48D2-A00C-D84CF3662F87}"/>
              </a:ext>
            </a:extLst>
          </p:cNvPr>
          <p:cNvSpPr/>
          <p:nvPr/>
        </p:nvSpPr>
        <p:spPr>
          <a:xfrm>
            <a:off x="0" y="2078"/>
            <a:ext cx="212590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Cushing Syndrome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6CD8B61-DA80-472B-A624-E118ED4B9343}"/>
              </a:ext>
            </a:extLst>
          </p:cNvPr>
          <p:cNvSpPr/>
          <p:nvPr/>
        </p:nvSpPr>
        <p:spPr>
          <a:xfrm>
            <a:off x="8698217" y="35512"/>
            <a:ext cx="410271" cy="4102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73908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BE652-5553-4230-8830-F2CE29DEE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Clinical Features - weight 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A31FD-525C-4CEC-A33D-2DBBC935F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characteristic centripetal redistribution of adipose tissue becomes apparent with time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truncal obesity, “moon facies” &amp; accumulation of fat in the posterior neck and back “buffalo hump”.</a:t>
            </a:r>
            <a:endParaRPr lang="en-US" dirty="0">
              <a:sym typeface="Space Mono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0A381E-2514-48D2-A00C-D84CF3662F87}"/>
              </a:ext>
            </a:extLst>
          </p:cNvPr>
          <p:cNvSpPr/>
          <p:nvPr/>
        </p:nvSpPr>
        <p:spPr>
          <a:xfrm>
            <a:off x="0" y="2078"/>
            <a:ext cx="212590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Cushing Syndrome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0FFA065-5C43-42C4-8F18-76EF247EA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84" y="3196973"/>
            <a:ext cx="2669268" cy="352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https://1.bp.blogspot.com/-41m-uz8vZjA/Wfr_cl0fRtI/AAAAAAAAMgk/cuHaj9vCHQAu11ccqTPiqY6pHwcK7Z1ngCLcBGAs/s1600/1.jpg">
            <a:extLst>
              <a:ext uri="{FF2B5EF4-FFF2-40B4-BE49-F238E27FC236}">
                <a16:creationId xmlns:a16="http://schemas.microsoft.com/office/drawing/2014/main" id="{636493DB-74FA-4A0C-A249-25D4539CC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655" y="3196972"/>
            <a:ext cx="2933592" cy="352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's the Difference Between Bison and Buffalo? | Britannica">
            <a:extLst>
              <a:ext uri="{FF2B5EF4-FFF2-40B4-BE49-F238E27FC236}">
                <a16:creationId xmlns:a16="http://schemas.microsoft.com/office/drawing/2014/main" id="{79A88C7A-4682-438F-8E84-E8DF5D766E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6" r="12708" b="15973"/>
          <a:stretch/>
        </p:blipFill>
        <p:spPr bwMode="auto">
          <a:xfrm>
            <a:off x="6301450" y="3196972"/>
            <a:ext cx="2659225" cy="126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B993087-0682-4F27-A2C9-E00DDF0A10B3}"/>
              </a:ext>
            </a:extLst>
          </p:cNvPr>
          <p:cNvSpPr/>
          <p:nvPr/>
        </p:nvSpPr>
        <p:spPr>
          <a:xfrm>
            <a:off x="8698217" y="35512"/>
            <a:ext cx="410271" cy="4102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90104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BE652-5553-4230-8830-F2CE29DEE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Clinical Features - other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A31FD-525C-4CEC-A33D-2DBBC935F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092" y="1497491"/>
            <a:ext cx="8601815" cy="508974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Catabolic effects of insulin resistance on proteins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loss of collagen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skin is thin, fragile, &amp; easily bruised cutaneous </a:t>
            </a:r>
            <a:r>
              <a:rPr lang="en-US" b="1" dirty="0"/>
              <a:t>striae</a:t>
            </a:r>
            <a:r>
              <a:rPr lang="en-US" dirty="0"/>
              <a:t> (common in abdominal area)</a:t>
            </a:r>
            <a:endParaRPr lang="en-US" dirty="0">
              <a:sym typeface="Space Mono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Cortisol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resorption of bone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development of </a:t>
            </a:r>
            <a:r>
              <a:rPr lang="en-US" b="1" dirty="0"/>
              <a:t>Osteoporosis</a:t>
            </a:r>
            <a:r>
              <a:rPr lang="en-US" i="1" dirty="0"/>
              <a:t>  </a:t>
            </a:r>
            <a:r>
              <a:rPr lang="en-US" i="1" dirty="0">
                <a:sym typeface="Wingdings" pitchFamily="2" charset="2"/>
              </a:rPr>
              <a:t></a:t>
            </a:r>
            <a:r>
              <a:rPr lang="en-US" dirty="0"/>
              <a:t> ↑↑ susceptibility to fractures.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Glucocorticoids </a:t>
            </a:r>
            <a:r>
              <a:rPr lang="en-US" u="sng" dirty="0"/>
              <a:t>suppress</a:t>
            </a:r>
            <a:r>
              <a:rPr lang="en-US" dirty="0"/>
              <a:t> immune response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 ↑↑ risk for a variety of infections</a:t>
            </a:r>
            <a:endParaRPr lang="en-US" dirty="0">
              <a:latin typeface="Space Mono"/>
              <a:ea typeface="Space Mono"/>
              <a:cs typeface="Space Mono"/>
              <a:sym typeface="Space Mono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hirsutism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menstrual abnormalities.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psychiatric symptoms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Cushing syndrome caused by pituitary or ectopic ACTH secretion ass/ with  skin pigmentation 2ndary to melanocyte-stimulating activity in the ACTH precursor molecule.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0A381E-2514-48D2-A00C-D84CF3662F87}"/>
              </a:ext>
            </a:extLst>
          </p:cNvPr>
          <p:cNvSpPr/>
          <p:nvPr/>
        </p:nvSpPr>
        <p:spPr>
          <a:xfrm>
            <a:off x="0" y="2078"/>
            <a:ext cx="212590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Cushing Syndrome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DF99A8-6EA6-4BB7-8E2D-37B8481B6217}"/>
              </a:ext>
            </a:extLst>
          </p:cNvPr>
          <p:cNvSpPr/>
          <p:nvPr/>
        </p:nvSpPr>
        <p:spPr>
          <a:xfrm>
            <a:off x="8698217" y="35512"/>
            <a:ext cx="410271" cy="4102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26904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0C4BF-91AC-4200-84C9-7DF14913F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Hyperaldosteronism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099AD-9870-4454-814A-D090683A1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Definition</a:t>
            </a:r>
            <a:r>
              <a:rPr lang="en-US" sz="2800" dirty="0"/>
              <a:t>: A group of conditions characterized by chronic ↑↑↑ aldosterone secretion.</a:t>
            </a:r>
          </a:p>
          <a:p>
            <a:r>
              <a:rPr lang="en-US" sz="2800" dirty="0"/>
              <a:t>Hyperaldosteronism may be </a:t>
            </a:r>
            <a:r>
              <a:rPr lang="en-US" sz="2800" b="1" dirty="0"/>
              <a:t>primary</a:t>
            </a:r>
            <a:r>
              <a:rPr lang="en-US" sz="2800" dirty="0"/>
              <a:t>, or </a:t>
            </a:r>
            <a:r>
              <a:rPr lang="en-US" sz="2800" b="1" dirty="0"/>
              <a:t>secondary</a:t>
            </a:r>
            <a:r>
              <a:rPr lang="en-US" sz="2800" dirty="0"/>
              <a:t> to an extra-adrenal cause:</a:t>
            </a:r>
          </a:p>
          <a:p>
            <a:pPr lvl="1"/>
            <a:r>
              <a:rPr lang="en-US" sz="2400" dirty="0"/>
              <a:t>Primary: Autonomous overproduction of aldosterone with resultant suppression of the renin-angiotensin system &amp; decreased plasma renin activity.</a:t>
            </a:r>
          </a:p>
          <a:p>
            <a:pPr lvl="1"/>
            <a:r>
              <a:rPr lang="en-US" sz="2400" dirty="0"/>
              <a:t>Secondary: Aldosterone release occurs in response to activation of the renin-angiotensin system.</a:t>
            </a:r>
          </a:p>
          <a:p>
            <a:endParaRPr lang="en-US" sz="2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C27CEB-FFFD-4A7F-9859-0F2EC475BDD8}"/>
              </a:ext>
            </a:extLst>
          </p:cNvPr>
          <p:cNvSpPr/>
          <p:nvPr/>
        </p:nvSpPr>
        <p:spPr>
          <a:xfrm>
            <a:off x="8698217" y="35512"/>
            <a:ext cx="410271" cy="4102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13961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B504-E8A5-4F97-A560-87D3F69C4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 Rounded MT Bold" pitchFamily="34" charset="0"/>
              </a:rPr>
              <a:t>Bilateral idiopathic hyperaldosteronism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C9A8C-E2EE-4524-A011-2BA7509AE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Bilateral nodular hyperplasia of the adrenal glands.</a:t>
            </a:r>
          </a:p>
          <a:p>
            <a:r>
              <a:rPr lang="en-US" sz="3200" dirty="0"/>
              <a:t>The most common underlying cause of primary hyperaldosteronism, 60% of cases. </a:t>
            </a:r>
          </a:p>
          <a:p>
            <a:r>
              <a:rPr lang="en-US" sz="3200" dirty="0"/>
              <a:t>The pathogenesis is unclear (idiopathic),a subset harbors germline mutations in the KCNJ5 gene </a:t>
            </a:r>
            <a:r>
              <a:rPr lang="en-US" sz="3200" dirty="0">
                <a:sym typeface="Wingdings" panose="05000000000000000000" pitchFamily="2" charset="2"/>
              </a:rPr>
              <a:t></a:t>
            </a:r>
            <a:r>
              <a:rPr lang="en-US" sz="3200" dirty="0"/>
              <a:t> encodes a potassium channel protein that is expressed in the adrenal gland.</a:t>
            </a:r>
          </a:p>
          <a:p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9259FA-7AC2-44B7-BB5C-328751ADFA4E}"/>
              </a:ext>
            </a:extLst>
          </p:cNvPr>
          <p:cNvSpPr/>
          <p:nvPr/>
        </p:nvSpPr>
        <p:spPr>
          <a:xfrm>
            <a:off x="0" y="0"/>
            <a:ext cx="341779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Arial Rounded MT Bold" pitchFamily="34" charset="0"/>
              </a:rPr>
              <a:t>Primary hyperaldosteronism 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7370B1-C3F2-4196-BB48-B891CBEF93D6}"/>
              </a:ext>
            </a:extLst>
          </p:cNvPr>
          <p:cNvSpPr/>
          <p:nvPr/>
        </p:nvSpPr>
        <p:spPr>
          <a:xfrm>
            <a:off x="8698217" y="35512"/>
            <a:ext cx="410271" cy="4102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34043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D03AC-FC3F-4D5E-A907-297447F9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Adrenal Cortex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B47B5-0A85-49AE-A423-58601DA84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Synthesizes three different types of steroids:</a:t>
            </a:r>
          </a:p>
          <a:p>
            <a:r>
              <a:rPr lang="en-US" sz="2800" b="1" dirty="0"/>
              <a:t>Glucocorticoids (cortisol), zona fasciculata, zona reticularis (small contribution)</a:t>
            </a:r>
          </a:p>
          <a:p>
            <a:r>
              <a:rPr lang="en-US" sz="2800" b="1" dirty="0"/>
              <a:t>Mineralocorticoids (aldosterone) zona glomerulosa</a:t>
            </a:r>
          </a:p>
          <a:p>
            <a:r>
              <a:rPr lang="en-US" sz="2800" b="1" dirty="0"/>
              <a:t>Sex steroids (estrogens and androgens), zona reticularis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8292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B504-E8A5-4F97-A560-87D3F69C4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Arial Rounded MT Bold" pitchFamily="34" charset="0"/>
              </a:rPr>
              <a:t>Adrenocortical neoplasm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C9A8C-E2EE-4524-A011-2BA7509AE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An aldosterone-producing adenoma (most common cause) or, rarely, an adrenocortical carcinoma.</a:t>
            </a:r>
          </a:p>
          <a:p>
            <a:r>
              <a:rPr lang="en-US" sz="3200" dirty="0"/>
              <a:t>35% of primary hyperaldosteronism is caused by a solitary aldosterone-secreting adenoma (Conn syndrome)</a:t>
            </a:r>
          </a:p>
          <a:p>
            <a:r>
              <a:rPr lang="en-US" sz="3200" dirty="0"/>
              <a:t>Somatic mutations of KCNJ5 are also present in a subset of </a:t>
            </a:r>
            <a:r>
              <a:rPr lang="en-US" sz="3200" dirty="0" err="1"/>
              <a:t>aldosteron</a:t>
            </a:r>
            <a:r>
              <a:rPr lang="en-US" sz="3200" dirty="0"/>
              <a:t> </a:t>
            </a:r>
            <a:r>
              <a:rPr lang="en-US" sz="3200" dirty="0" err="1"/>
              <a:t>sesecreting</a:t>
            </a:r>
            <a:r>
              <a:rPr lang="en-US" sz="3200" dirty="0"/>
              <a:t> adenomas.</a:t>
            </a:r>
          </a:p>
          <a:p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9259FA-7AC2-44B7-BB5C-328751ADFA4E}"/>
              </a:ext>
            </a:extLst>
          </p:cNvPr>
          <p:cNvSpPr/>
          <p:nvPr/>
        </p:nvSpPr>
        <p:spPr>
          <a:xfrm>
            <a:off x="0" y="0"/>
            <a:ext cx="341779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Arial Rounded MT Bold" pitchFamily="34" charset="0"/>
              </a:rPr>
              <a:t>Primary hyperaldosteronism 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742BE2C-DC8D-4534-8850-7EF479ACD3BA}"/>
              </a:ext>
            </a:extLst>
          </p:cNvPr>
          <p:cNvSpPr/>
          <p:nvPr/>
        </p:nvSpPr>
        <p:spPr>
          <a:xfrm>
            <a:off x="8698217" y="35512"/>
            <a:ext cx="410271" cy="4102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31854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B504-E8A5-4F97-A560-87D3F69C4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 Rounded MT Bold" pitchFamily="34" charset="0"/>
              </a:rPr>
              <a:t>Adrenocortical neoplasm -Adenoma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C9A8C-E2EE-4524-A011-2BA7509A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184" y="1488613"/>
            <a:ext cx="4189019" cy="5107496"/>
          </a:xfrm>
        </p:spPr>
        <p:txBody>
          <a:bodyPr>
            <a:normAutofit/>
          </a:bodyPr>
          <a:lstStyle/>
          <a:p>
            <a:r>
              <a:rPr lang="en-US" dirty="0" err="1"/>
              <a:t>Solitary,small</a:t>
            </a:r>
            <a:r>
              <a:rPr lang="en-US" dirty="0"/>
              <a:t> (&lt;2 cm) </a:t>
            </a:r>
          </a:p>
          <a:p>
            <a:r>
              <a:rPr lang="en-US" dirty="0"/>
              <a:t>Composed of lipid-laden cells more resembling fasciculata cells than glomerulosa cells.</a:t>
            </a:r>
          </a:p>
          <a:p>
            <a:r>
              <a:rPr lang="en-US" dirty="0"/>
              <a:t>Aldosterone-producing adenomas has eosinophilic, cytoplasmic inclusions (spironolactone bodies)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treatment with spironolactone(drug of choice in primary hyperaldosteronism)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9259FA-7AC2-44B7-BB5C-328751ADFA4E}"/>
              </a:ext>
            </a:extLst>
          </p:cNvPr>
          <p:cNvSpPr/>
          <p:nvPr/>
        </p:nvSpPr>
        <p:spPr>
          <a:xfrm>
            <a:off x="0" y="0"/>
            <a:ext cx="341779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Arial Rounded MT Bold" pitchFamily="34" charset="0"/>
              </a:rPr>
              <a:t>Primary hyperaldosteronism </a:t>
            </a:r>
            <a:endParaRPr lang="en-US" dirty="0"/>
          </a:p>
        </p:txBody>
      </p:sp>
      <p:pic>
        <p:nvPicPr>
          <p:cNvPr id="5" name="Picture 2" descr="Webpathology.com: A Collection of Surgical Pathology Images">
            <a:extLst>
              <a:ext uri="{FF2B5EF4-FFF2-40B4-BE49-F238E27FC236}">
                <a16:creationId xmlns:a16="http://schemas.microsoft.com/office/drawing/2014/main" id="{5BC10CF3-DDE6-47F4-A943-614673C78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204" y="1488613"/>
            <a:ext cx="3844212" cy="331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095E354-FBD2-4120-925E-A6F8DE488053}"/>
              </a:ext>
            </a:extLst>
          </p:cNvPr>
          <p:cNvSpPr/>
          <p:nvPr/>
        </p:nvSpPr>
        <p:spPr>
          <a:xfrm>
            <a:off x="8698217" y="35512"/>
            <a:ext cx="410271" cy="4102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181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B504-E8A5-4F97-A560-87D3F69C4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 Rounded MT Bold" pitchFamily="34" charset="0"/>
              </a:rPr>
              <a:t>Familial hyperaldosteronism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C9A8C-E2EE-4524-A011-2BA7509AE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Rare, genetic defect that leads to overactivity of the aldosterone synthase gene.</a:t>
            </a:r>
          </a:p>
          <a:p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9259FA-7AC2-44B7-BB5C-328751ADFA4E}"/>
              </a:ext>
            </a:extLst>
          </p:cNvPr>
          <p:cNvSpPr/>
          <p:nvPr/>
        </p:nvSpPr>
        <p:spPr>
          <a:xfrm>
            <a:off x="0" y="0"/>
            <a:ext cx="341779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Arial Rounded MT Bold" pitchFamily="34" charset="0"/>
              </a:rPr>
              <a:t>Primary hyperaldosteronism 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84AF2A-F8FE-4E43-B887-DB9AA7B6BD0B}"/>
              </a:ext>
            </a:extLst>
          </p:cNvPr>
          <p:cNvSpPr/>
          <p:nvPr/>
        </p:nvSpPr>
        <p:spPr>
          <a:xfrm>
            <a:off x="8698217" y="35512"/>
            <a:ext cx="410271" cy="4102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67651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B504-E8A5-4F97-A560-87D3F69C4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 Rounded MT Bold" pitchFamily="34" charset="0"/>
              </a:rPr>
              <a:t>Secondary hyperaldosteronism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C9A8C-E2EE-4524-A011-2BA7509AE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Activation of renin-angiotensin system  aldosterone release.</a:t>
            </a:r>
          </a:p>
          <a:p>
            <a:r>
              <a:rPr lang="en-US" dirty="0"/>
              <a:t>Characterized by ↑↑ levels of plasma renin, encountered in ass with: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Decreased renal perfusion (arteriolar </a:t>
            </a:r>
            <a:r>
              <a:rPr lang="en-US" dirty="0" err="1"/>
              <a:t>nephrosclerosis,renal</a:t>
            </a:r>
            <a:r>
              <a:rPr lang="en-US" dirty="0"/>
              <a:t> artery stenosis)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Arterial hypovolemia &amp; edema (congestive heart failure, cirrhosis, nephrotic syndrome)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Pregnancy (caused by estrogen-induced increases in plasma renin substrate)</a:t>
            </a:r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2C21952-1249-4D70-A293-4417B4E1946A}"/>
              </a:ext>
            </a:extLst>
          </p:cNvPr>
          <p:cNvSpPr/>
          <p:nvPr/>
        </p:nvSpPr>
        <p:spPr>
          <a:xfrm>
            <a:off x="8698217" y="35512"/>
            <a:ext cx="410271" cy="4102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95883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FF162-74F0-4B70-B4EF-34F3B6D62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41216-6DDA-485F-97D3-9481D57B8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The most important clinical consequence of hyperaldosteronism is </a:t>
            </a:r>
            <a:r>
              <a:rPr lang="en-US" b="1" dirty="0"/>
              <a:t>hypertension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Primary hyperaldosteronism  may be the most common cause of 2ndary hypertension.</a:t>
            </a:r>
          </a:p>
          <a:p>
            <a:pPr lvl="1"/>
            <a:r>
              <a:rPr lang="en-US" dirty="0"/>
              <a:t>Hypertension &amp; its long-term effects; left ventricular hypertrophy, &amp; an increase in the prevalence of adverse events (stroke &amp; myocardial infarction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b="1" dirty="0"/>
              <a:t>Hypokalemia</a:t>
            </a:r>
            <a:r>
              <a:rPr lang="en-US" dirty="0"/>
              <a:t> due to renal K+ wasting. Can cause neuro-muscular Manifestations; weakness, paresthesia, visual disturbances, &amp; occasionally frank tetany.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7260C19-2B21-4140-BB10-70AE9DFFB68B}"/>
              </a:ext>
            </a:extLst>
          </p:cNvPr>
          <p:cNvSpPr/>
          <p:nvPr/>
        </p:nvSpPr>
        <p:spPr>
          <a:xfrm>
            <a:off x="8698217" y="35512"/>
            <a:ext cx="410271" cy="4102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D5F881-5E2D-45AB-91FD-7AC4F1F1B47C}"/>
              </a:ext>
            </a:extLst>
          </p:cNvPr>
          <p:cNvSpPr/>
          <p:nvPr/>
        </p:nvSpPr>
        <p:spPr>
          <a:xfrm>
            <a:off x="0" y="0"/>
            <a:ext cx="251049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Arial Rounded MT Bold" pitchFamily="34" charset="0"/>
              </a:rPr>
              <a:t>Hyperaldosteronism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06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E4E1-BB62-4405-8610-73A6BC389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Adrenogenital Syndromes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9525D-62B3-4317-8C82-C044B41FF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092" y="1382080"/>
            <a:ext cx="8601815" cy="512525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Definition</a:t>
            </a:r>
            <a:r>
              <a:rPr lang="en-US" dirty="0"/>
              <a:t>: </a:t>
            </a:r>
            <a:r>
              <a:rPr lang="en-US" dirty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A group of disorders caused by androgen excess</a:t>
            </a:r>
            <a:endParaRPr lang="en-US" dirty="0">
              <a:solidFill>
                <a:schemeClr val="dk2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r>
              <a:rPr lang="en-US" b="1" dirty="0"/>
              <a:t>May stem from</a:t>
            </a:r>
            <a:r>
              <a:rPr lang="en-US" dirty="0"/>
              <a:t>: (</a:t>
            </a:r>
            <a:r>
              <a:rPr lang="en-US" b="1" dirty="0"/>
              <a:t>Origin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(1) Primary gonadal disorders</a:t>
            </a:r>
          </a:p>
          <a:p>
            <a:pPr marL="0" indent="0">
              <a:buNone/>
            </a:pPr>
            <a:r>
              <a:rPr lang="en-US" dirty="0"/>
              <a:t>(2) Primary adrenal disorders.</a:t>
            </a:r>
          </a:p>
          <a:p>
            <a:r>
              <a:rPr lang="en-US" dirty="0"/>
              <a:t>Unlike gonadal androgens, adrenal androgen is regulated by ACTH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excessive secretion can present as an isolated syndrome or in combination with Cushing disease features.</a:t>
            </a:r>
          </a:p>
          <a:p>
            <a:r>
              <a:rPr lang="en-US" b="1" dirty="0"/>
              <a:t>The adrenal causes of androgen excess:</a:t>
            </a:r>
          </a:p>
          <a:p>
            <a:pPr marL="0" indent="0">
              <a:buNone/>
            </a:pPr>
            <a:r>
              <a:rPr lang="en-US" dirty="0"/>
              <a:t>(1) Adrenocortical neoplasms </a:t>
            </a:r>
            <a:r>
              <a:rPr lang="en-US" sz="2000" dirty="0"/>
              <a:t>(mentioned earlier)</a:t>
            </a:r>
          </a:p>
          <a:p>
            <a:pPr marL="0" indent="0">
              <a:buNone/>
            </a:pPr>
            <a:r>
              <a:rPr lang="en-US" dirty="0"/>
              <a:t>(2) Congenital adrenal hyperplasia (CAH), uncommon group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67BE9F7-A49D-4EBF-8DA4-5F06C9A2781C}"/>
              </a:ext>
            </a:extLst>
          </p:cNvPr>
          <p:cNvSpPr/>
          <p:nvPr/>
        </p:nvSpPr>
        <p:spPr>
          <a:xfrm>
            <a:off x="8698217" y="35512"/>
            <a:ext cx="410271" cy="4102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15916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E4E1-BB62-4405-8610-73A6BC389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 Rounded MT Bold" pitchFamily="34" charset="0"/>
              </a:rPr>
              <a:t>Congenital adrenal hyperplasia (CAH).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9525D-62B3-4317-8C82-C044B41FF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dirty="0">
                <a:ea typeface="SimSun-ExtB" pitchFamily="49" charset="-122"/>
                <a:cs typeface="Space Mono"/>
              </a:rPr>
              <a:t>AR disorders, each characterized by a hereditary defect in an enzyme involved in adrenal steroid biosynthesis (cortisol).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-ExtB" pitchFamily="49" charset="-122"/>
                <a:cs typeface="Space Mono"/>
              </a:rPr>
              <a:t>↓↓↓</a:t>
            </a:r>
            <a:r>
              <a:rPr lang="en-US" dirty="0">
                <a:ea typeface="SimSun-ExtB" pitchFamily="49" charset="-122"/>
                <a:cs typeface="Space Mono"/>
              </a:rPr>
              <a:t>cortisol</a:t>
            </a:r>
            <a:r>
              <a:rPr lang="en-US" dirty="0">
                <a:ea typeface="SimSun-ExtB" pitchFamily="49" charset="-122"/>
                <a:cs typeface="Space Mono"/>
                <a:sym typeface="Wingdings" pitchFamily="2" charset="2"/>
              </a:rPr>
              <a:t></a:t>
            </a:r>
            <a:r>
              <a:rPr lang="en-US" dirty="0">
                <a:ea typeface="SimSun-ExtB" pitchFamily="49" charset="-122"/>
                <a:cs typeface="Space Mono"/>
              </a:rPr>
              <a:t> compensatory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-ExtB" pitchFamily="49" charset="-122"/>
                <a:cs typeface="Space Mono"/>
              </a:rPr>
              <a:t>↑↑↑</a:t>
            </a:r>
            <a:r>
              <a:rPr lang="en-US" dirty="0">
                <a:ea typeface="SimSun-ExtB" pitchFamily="49" charset="-122"/>
                <a:cs typeface="Space Mono"/>
              </a:rPr>
              <a:t> ACTH due to absence of feedback inhibition</a:t>
            </a:r>
            <a:r>
              <a:rPr lang="en-US" dirty="0">
                <a:ea typeface="SimSun-ExtB" pitchFamily="49" charset="-122"/>
                <a:cs typeface="Space Mono"/>
                <a:sym typeface="Wingdings" pitchFamily="2" charset="2"/>
              </a:rPr>
              <a:t> </a:t>
            </a:r>
            <a:r>
              <a:rPr lang="en-US" dirty="0">
                <a:ea typeface="SimSun-ExtB" pitchFamily="49" charset="-122"/>
                <a:cs typeface="Space Mono"/>
              </a:rPr>
              <a:t>adrenal hyperplasia </a:t>
            </a:r>
            <a:r>
              <a:rPr lang="en-US" dirty="0">
                <a:ea typeface="SimSun-ExtB" pitchFamily="49" charset="-122"/>
                <a:cs typeface="Space Mono"/>
                <a:sym typeface="Wingdings" pitchFamily="2" charset="2"/>
              </a:rPr>
              <a:t>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-ExtB" pitchFamily="49" charset="-122"/>
                <a:cs typeface="Space Mono"/>
              </a:rPr>
              <a:t>↑↑↑ </a:t>
            </a:r>
            <a:r>
              <a:rPr lang="en-US" dirty="0">
                <a:ea typeface="SimSun-ExtB" pitchFamily="49" charset="-122"/>
                <a:cs typeface="Space Mono"/>
              </a:rPr>
              <a:t>production of cortisol precursor steroids </a:t>
            </a:r>
            <a:r>
              <a:rPr lang="en-US" dirty="0">
                <a:ea typeface="SimSun-ExtB" pitchFamily="49" charset="-122"/>
                <a:cs typeface="Space Mono"/>
                <a:sym typeface="Wingdings" pitchFamily="2" charset="2"/>
              </a:rPr>
              <a:t> </a:t>
            </a:r>
            <a:r>
              <a:rPr lang="en-US" dirty="0">
                <a:ea typeface="SimSun-ExtB" pitchFamily="49" charset="-122"/>
                <a:cs typeface="Space Mono"/>
              </a:rPr>
              <a:t>channeled into synthesis of androgens </a:t>
            </a:r>
            <a:r>
              <a:rPr lang="en-US" dirty="0">
                <a:ea typeface="SimSun-ExtB" pitchFamily="49" charset="-122"/>
                <a:cs typeface="Space Mono"/>
                <a:sym typeface="Wingdings" pitchFamily="2" charset="2"/>
              </a:rPr>
              <a:t> </a:t>
            </a:r>
            <a:r>
              <a:rPr lang="en-US" dirty="0">
                <a:ea typeface="SimSun-ExtB" pitchFamily="49" charset="-122"/>
                <a:cs typeface="Space Mono"/>
              </a:rPr>
              <a:t>virilizing activity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dirty="0">
                <a:ea typeface="SimSun-ExtB" pitchFamily="49" charset="-122"/>
                <a:cs typeface="Space Mono"/>
              </a:rPr>
              <a:t>Certain enzyme defects also may impair aldosterone secretion, adding salt loss to the virilizing syndrome.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dirty="0">
                <a:ea typeface="SimSun-ExtB" pitchFamily="49" charset="-122"/>
                <a:cs typeface="Space Mono"/>
              </a:rPr>
              <a:t>The most common enzymatic defect is 21-hydroxylase deficiency ( &gt; 90% of cases) </a:t>
            </a:r>
          </a:p>
          <a:p>
            <a:pPr>
              <a:spcBef>
                <a:spcPts val="600"/>
              </a:spcBef>
              <a:buClr>
                <a:schemeClr val="bg1"/>
              </a:buClr>
              <a:buSzPts val="1100"/>
              <a:buFont typeface="Arial" pitchFamily="34" charset="0"/>
              <a:buChar char="•"/>
            </a:pPr>
            <a:endParaRPr lang="en-US" dirty="0">
              <a:ea typeface="SimSun-ExtB" pitchFamily="49" charset="-122"/>
              <a:cs typeface="Space Mono"/>
            </a:endParaRPr>
          </a:p>
          <a:p>
            <a:endParaRPr lang="en-US" sz="2800" dirty="0">
              <a:ea typeface="SimSun-ExtB" pitchFamily="49" charset="-122"/>
              <a:cs typeface="Space Mono"/>
              <a:sym typeface="Space Mono"/>
            </a:endParaRP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67BE9F7-A49D-4EBF-8DA4-5F06C9A2781C}"/>
              </a:ext>
            </a:extLst>
          </p:cNvPr>
          <p:cNvSpPr/>
          <p:nvPr/>
        </p:nvSpPr>
        <p:spPr>
          <a:xfrm>
            <a:off x="8698217" y="35512"/>
            <a:ext cx="410271" cy="4102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26202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E4E1-BB62-4405-8610-73A6BC389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 Rounded MT Bold" pitchFamily="34" charset="0"/>
              </a:rPr>
              <a:t>Congenital adrenal hyperplasia (CAH).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9525D-62B3-4317-8C82-C044B41FF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21-hydroxylase deficiency</a:t>
            </a:r>
          </a:p>
          <a:p>
            <a:pPr lvl="1"/>
            <a:r>
              <a:rPr lang="en-US" sz="2400" dirty="0"/>
              <a:t>Deficiency may range from a total lack to a mild loss, depending on the nature of the mutation.</a:t>
            </a:r>
          </a:p>
          <a:p>
            <a:pPr lvl="1"/>
            <a:r>
              <a:rPr lang="en-US" sz="2400" dirty="0"/>
              <a:t>In the adrenal glands cortisol, aldosterone &amp; sex steroids are synthesized from cholesterol through various intermediates.</a:t>
            </a:r>
          </a:p>
          <a:p>
            <a:pPr lvl="1"/>
            <a:r>
              <a:rPr lang="en-US" sz="2400" dirty="0"/>
              <a:t>21-hydroxylase is required for synthesis of cortisol &amp; aldosterone but not sex steroids. </a:t>
            </a:r>
          </a:p>
          <a:p>
            <a:pPr lvl="1"/>
            <a:r>
              <a:rPr lang="en-US" sz="2400" dirty="0"/>
              <a:t>So, a deficiency of it will (1) reduces cortisol &amp; aldosterone synthesis &amp; (2)shunts the common precursors into the sex steroid pathway.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67BE9F7-A49D-4EBF-8DA4-5F06C9A2781C}"/>
              </a:ext>
            </a:extLst>
          </p:cNvPr>
          <p:cNvSpPr/>
          <p:nvPr/>
        </p:nvSpPr>
        <p:spPr>
          <a:xfrm>
            <a:off x="8698217" y="35512"/>
            <a:ext cx="410271" cy="4102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14046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2423B-95C0-4922-9A93-EF2EAF263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CAH - Clinical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B7B83-E76F-4A86-8520-25EF183AF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Depending on the nature &amp; severity of the defect clinical symptoms: </a:t>
            </a:r>
          </a:p>
          <a:p>
            <a:r>
              <a:rPr lang="en-US" dirty="0"/>
              <a:t>occur in perinatal period, later childhood, or (less commonly) adulthood.</a:t>
            </a:r>
          </a:p>
          <a:p>
            <a:r>
              <a:rPr lang="en-US" dirty="0"/>
              <a:t>with or without aldosterone &amp; glucocorticoid def.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BEF0898-6BBD-4347-A045-F76AA2B054C2}"/>
              </a:ext>
            </a:extLst>
          </p:cNvPr>
          <p:cNvSpPr/>
          <p:nvPr/>
        </p:nvSpPr>
        <p:spPr>
          <a:xfrm>
            <a:off x="8698217" y="35512"/>
            <a:ext cx="410271" cy="4102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30121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2423B-95C0-4922-9A93-EF2EAF263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CAH</a:t>
            </a:r>
            <a:r>
              <a:rPr lang="en-US" dirty="0">
                <a:latin typeface="Arial Rounded MT Bold" pitchFamily="34" charset="0"/>
              </a:rPr>
              <a:t> - </a:t>
            </a:r>
            <a:r>
              <a:rPr lang="en-US" dirty="0"/>
              <a:t>Clinical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B7B83-E76F-4A86-8520-25EF183AF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21-hydroxylase deficiency, ↑↑↑ androgenic activity causes:</a:t>
            </a:r>
          </a:p>
          <a:p>
            <a:pPr>
              <a:buAutoNum type="arabicPeriod"/>
            </a:pPr>
            <a:r>
              <a:rPr lang="en-US" dirty="0"/>
              <a:t>Masculinization in females: clitoral hypertrophy &amp; </a:t>
            </a:r>
            <a:r>
              <a:rPr lang="en-US" dirty="0" err="1"/>
              <a:t>pseudohermaphroditism</a:t>
            </a:r>
            <a:r>
              <a:rPr lang="en-US" dirty="0"/>
              <a:t> in </a:t>
            </a:r>
            <a:r>
              <a:rPr lang="en-US" dirty="0" err="1"/>
              <a:t>infants.Oligomenorrhea</a:t>
            </a:r>
            <a:r>
              <a:rPr lang="en-US" dirty="0"/>
              <a:t>, hirsutism, &amp; acne in </a:t>
            </a:r>
            <a:r>
              <a:rPr lang="en-US" dirty="0" err="1"/>
              <a:t>postpubertal</a:t>
            </a:r>
            <a:r>
              <a:rPr lang="en-US" dirty="0"/>
              <a:t> girls. </a:t>
            </a:r>
          </a:p>
          <a:p>
            <a:pPr>
              <a:buAutoNum type="arabicPeriod"/>
            </a:pPr>
            <a:endParaRPr lang="en-US" dirty="0"/>
          </a:p>
          <a:p>
            <a:pPr>
              <a:buAutoNum type="arabicPeriod"/>
            </a:pPr>
            <a:r>
              <a:rPr lang="en-US" dirty="0"/>
              <a:t>In males, androgen excess is ass/w enlargement of the external genitalia &amp; precocious puberty in young patients. Most men with CAH are fertile but some have oligospermia.</a:t>
            </a:r>
          </a:p>
          <a:p>
            <a:r>
              <a:rPr lang="en-US" dirty="0"/>
              <a:t>one-third has Aldosterone deficiency,</a:t>
            </a:r>
          </a:p>
          <a:p>
            <a:r>
              <a:rPr lang="en-US" dirty="0"/>
              <a:t>CAH should be suspected in any neonate with ambiguous genitalia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BEF0898-6BBD-4347-A045-F76AA2B054C2}"/>
              </a:ext>
            </a:extLst>
          </p:cNvPr>
          <p:cNvSpPr/>
          <p:nvPr/>
        </p:nvSpPr>
        <p:spPr>
          <a:xfrm>
            <a:off x="8698217" y="35512"/>
            <a:ext cx="410271" cy="4102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3253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0EB5F-3011-45C1-8E51-4B9F1519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ADRENOCORTICAL HYPERFUNCTION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F4F45-95FC-42C5-B747-C1597944C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8750" indent="0">
              <a:buNone/>
            </a:pPr>
            <a:r>
              <a:rPr lang="en-US" sz="2800" dirty="0"/>
              <a:t>Three distinctive hyper adrenal clinical syndromes:</a:t>
            </a:r>
          </a:p>
          <a:p>
            <a:r>
              <a:rPr lang="en-US" sz="2800" i="1" dirty="0"/>
              <a:t>Cushing syndrome: </a:t>
            </a:r>
            <a:r>
              <a:rPr lang="en-US" sz="2800" dirty="0"/>
              <a:t>an excess of cortisol.</a:t>
            </a:r>
          </a:p>
          <a:p>
            <a:r>
              <a:rPr lang="en-US" sz="2800" i="1" dirty="0"/>
              <a:t>Hyperaldosteronism: an </a:t>
            </a:r>
            <a:r>
              <a:rPr lang="en-US" sz="2800" dirty="0"/>
              <a:t>excess of mineralocorticoid.</a:t>
            </a:r>
          </a:p>
          <a:p>
            <a:r>
              <a:rPr lang="en-US" sz="2800" i="1" dirty="0"/>
              <a:t>Adrenogenital </a:t>
            </a:r>
            <a:r>
              <a:rPr lang="en-US" sz="2800" dirty="0"/>
              <a:t>or </a:t>
            </a:r>
            <a:r>
              <a:rPr lang="en-US" sz="2800" i="1" dirty="0"/>
              <a:t>virilizing syndromes: </a:t>
            </a:r>
            <a:r>
              <a:rPr lang="en-US" sz="2800" dirty="0"/>
              <a:t>an excess of androgens.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1898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E0028-161D-45A5-AF1D-8D6B908D5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ADRENOCORTICAL INSUFFICIENCY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43638-6470-4C6C-9F0E-2D7A772BD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Caused by either primary adrenal disease (primary hypoadrenalism) or decreased stimulation resulting from ACTH deficiency (secondary hypoadrenalism).</a:t>
            </a:r>
          </a:p>
          <a:p>
            <a:r>
              <a:rPr lang="en-US" sz="2800" dirty="0"/>
              <a:t>Primary adrenocortical insufficiency may be:</a:t>
            </a:r>
          </a:p>
          <a:p>
            <a:pPr marL="501650"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i="1" dirty="0"/>
              <a:t>Acute </a:t>
            </a:r>
            <a:r>
              <a:rPr lang="en-US" sz="2800" dirty="0"/>
              <a:t>(A</a:t>
            </a:r>
            <a:r>
              <a:rPr lang="en-US" sz="2800" i="1" dirty="0"/>
              <a:t>drenal crisis</a:t>
            </a:r>
            <a:r>
              <a:rPr lang="en-US" sz="2800" dirty="0"/>
              <a:t>)</a:t>
            </a:r>
          </a:p>
          <a:p>
            <a:pPr marL="501650"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i="1" dirty="0"/>
              <a:t>chronic (Addison disease)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7541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DCD58E-648B-4438-A8B5-5EB3FB6F4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70"/>
            <a:ext cx="9144000" cy="51435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A00CF6-FB18-45A1-95EF-F8579727C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ADRENOCORTICAL INSUFFICIENCY</a:t>
            </a:r>
          </a:p>
        </p:txBody>
      </p:sp>
    </p:spTree>
    <p:extLst>
      <p:ext uri="{BB962C8B-B14F-4D97-AF65-F5344CB8AC3E}">
        <p14:creationId xmlns:p14="http://schemas.microsoft.com/office/powerpoint/2010/main" val="6894570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87C4D-555B-4CE8-BCAE-4A5B8545E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Adrenal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7A29B-A711-439C-BFBA-5565D7846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Definition</a:t>
            </a:r>
            <a:r>
              <a:rPr lang="en-US" sz="2800" dirty="0"/>
              <a:t>: Acute adrenocortical Insufficiency</a:t>
            </a:r>
          </a:p>
          <a:p>
            <a:r>
              <a:rPr lang="en-US" sz="2800" b="1" dirty="0"/>
              <a:t>Three clinical settings</a:t>
            </a:r>
            <a:r>
              <a:rPr lang="en-US" sz="2800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Individuals with chronic adrenocortical insufficiency may develop an acute crisis after stress that taxes their limited physiologic reserves.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Patients maintained on exogenous corticosteroids after rapid withdrawal of steroids </a:t>
            </a:r>
            <a:r>
              <a:rPr lang="en-US" sz="2800" dirty="0">
                <a:sym typeface="Wingdings" panose="05000000000000000000" pitchFamily="2" charset="2"/>
              </a:rPr>
              <a:t></a:t>
            </a:r>
            <a:r>
              <a:rPr lang="en-US" sz="2800" dirty="0"/>
              <a:t> inability of the atrophic adrenals to produce glucocorticoids.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5176EA1-3318-4745-B0C6-8BC73C5F0BEC}"/>
              </a:ext>
            </a:extLst>
          </p:cNvPr>
          <p:cNvSpPr/>
          <p:nvPr/>
        </p:nvSpPr>
        <p:spPr>
          <a:xfrm>
            <a:off x="8698217" y="35512"/>
            <a:ext cx="410271" cy="410271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26506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87C4D-555B-4CE8-BCAE-4A5B8545E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Adrenal Crisis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5176EA1-3318-4745-B0C6-8BC73C5F0BEC}"/>
              </a:ext>
            </a:extLst>
          </p:cNvPr>
          <p:cNvSpPr/>
          <p:nvPr/>
        </p:nvSpPr>
        <p:spPr>
          <a:xfrm>
            <a:off x="8698217" y="35512"/>
            <a:ext cx="410271" cy="410271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BA866F4-673A-4CEA-9901-1AB31A865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1489075"/>
            <a:ext cx="8058150" cy="435768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800" dirty="0"/>
              <a:t>Massive adrenal hemorrhage may destroy enough of the adrenal cortex to cause acute adrenocortical insufficiency, causes: </a:t>
            </a:r>
          </a:p>
          <a:p>
            <a:pPr lvl="1"/>
            <a:r>
              <a:rPr lang="en-US" sz="2400" dirty="0"/>
              <a:t>Patients maintained on anti-coagulant therapy.</a:t>
            </a:r>
          </a:p>
          <a:p>
            <a:pPr lvl="1"/>
            <a:r>
              <a:rPr lang="en-US" sz="2400" dirty="0"/>
              <a:t>Postoperative patients who develop disseminated intravascular coagulation DIC.</a:t>
            </a:r>
          </a:p>
          <a:p>
            <a:pPr lvl="1"/>
            <a:r>
              <a:rPr lang="en-US" sz="2400" dirty="0"/>
              <a:t>Patients with overwhelming sepsis  (Waterhouse-</a:t>
            </a:r>
            <a:r>
              <a:rPr lang="en-US" sz="2400" dirty="0" err="1"/>
              <a:t>Friderichsen</a:t>
            </a:r>
            <a:r>
              <a:rPr lang="en-US" sz="2400" dirty="0"/>
              <a:t> syndrome): more common in children, endotoxin effect 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68668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C7285-5AB2-4491-96AC-00E7A0BDA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Waterhouse </a:t>
            </a:r>
            <a:r>
              <a:rPr lang="en-US" dirty="0" err="1"/>
              <a:t>Friderichsen</a:t>
            </a:r>
            <a:r>
              <a:rPr lang="en-US" dirty="0"/>
              <a:t> syndrome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C94AD98-0A8F-4E64-A852-E18B0A9221C5}"/>
              </a:ext>
            </a:extLst>
          </p:cNvPr>
          <p:cNvSpPr/>
          <p:nvPr/>
        </p:nvSpPr>
        <p:spPr>
          <a:xfrm>
            <a:off x="8698217" y="35512"/>
            <a:ext cx="410271" cy="410271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B994CE-E8AA-4B89-9453-47265038203E}"/>
              </a:ext>
            </a:extLst>
          </p:cNvPr>
          <p:cNvSpPr/>
          <p:nvPr/>
        </p:nvSpPr>
        <p:spPr>
          <a:xfrm>
            <a:off x="0" y="0"/>
            <a:ext cx="1595309" cy="36933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Adrenal Crisis</a:t>
            </a:r>
          </a:p>
        </p:txBody>
      </p:sp>
      <p:pic>
        <p:nvPicPr>
          <p:cNvPr id="6" name="Picture 4" descr="Webpathology.com: A Collection of Surgical Pathology Images">
            <a:extLst>
              <a:ext uri="{FF2B5EF4-FFF2-40B4-BE49-F238E27FC236}">
                <a16:creationId xmlns:a16="http://schemas.microsoft.com/office/drawing/2014/main" id="{27F7D6B3-F653-479C-B8AB-6E4027271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716" y="1387136"/>
            <a:ext cx="4293700" cy="315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350A81C7-AB91-401D-A266-006BC67C8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84" y="3549267"/>
            <a:ext cx="4686300" cy="280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4050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461E3-0445-4A04-8858-3686DD05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Addison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89F39-4428-4C66-B63A-D89770DEE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  <a:r>
              <a:rPr lang="en-US" dirty="0"/>
              <a:t>: Chronic Adrenocortical Insufficiency</a:t>
            </a:r>
          </a:p>
          <a:p>
            <a:r>
              <a:rPr lang="en-US" dirty="0"/>
              <a:t>An uncommon disorder resulting from progressive destruction of the adrenal cortex. </a:t>
            </a:r>
          </a:p>
          <a:p>
            <a:r>
              <a:rPr lang="en-US" dirty="0"/>
              <a:t>90% of cases are caused by four disorders: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Autoimmune adrenalitis.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Tuberculosis.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acquired immune deficiency syndrome (AIDS).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Metastatic cancer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7C810ED-E1E9-4138-804C-B6539342279B}"/>
              </a:ext>
            </a:extLst>
          </p:cNvPr>
          <p:cNvSpPr/>
          <p:nvPr/>
        </p:nvSpPr>
        <p:spPr>
          <a:xfrm>
            <a:off x="8698217" y="35512"/>
            <a:ext cx="410271" cy="410271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166826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461E3-0445-4A04-8858-3686DD05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Addison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89F39-4428-4C66-B63A-D89770DEE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Autoimmune adrenalitis </a:t>
            </a:r>
          </a:p>
          <a:p>
            <a:r>
              <a:rPr lang="en-US" dirty="0"/>
              <a:t>60% to 70% of cases.</a:t>
            </a:r>
          </a:p>
          <a:p>
            <a:r>
              <a:rPr lang="en-US" dirty="0"/>
              <a:t>The most common cause of primary adrenal insufficiency in developed countries.</a:t>
            </a:r>
          </a:p>
          <a:p>
            <a:r>
              <a:rPr lang="en-US" dirty="0"/>
              <a:t>Autoimmune destruction of steroid-producing cells, &amp; autoantibodies to several key steroidogenic enzymes.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Tuberculosis</a:t>
            </a:r>
          </a:p>
          <a:p>
            <a:r>
              <a:rPr lang="en-US" dirty="0"/>
              <a:t> Tuberculous adrenalitis used to cause 90% of Addison disease, now less common with improved anti-tuberculosis therapy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7C810ED-E1E9-4138-804C-B6539342279B}"/>
              </a:ext>
            </a:extLst>
          </p:cNvPr>
          <p:cNvSpPr/>
          <p:nvPr/>
        </p:nvSpPr>
        <p:spPr>
          <a:xfrm>
            <a:off x="8698217" y="35512"/>
            <a:ext cx="410271" cy="410271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897005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461E3-0445-4A04-8858-3686DD05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Addison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89F39-4428-4C66-B63A-D89770DEE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/>
              <a:t>Acquired immune deficiency syndrome </a:t>
            </a:r>
          </a:p>
          <a:p>
            <a:r>
              <a:rPr lang="en-US" dirty="0"/>
              <a:t>  AIDS patient are at risk to develop adrenal insufficiency from several other infectious (cytomegalovirus, Mycobacterium avium-</a:t>
            </a:r>
            <a:r>
              <a:rPr lang="en-US" dirty="0" err="1"/>
              <a:t>intracellulare</a:t>
            </a:r>
            <a:r>
              <a:rPr lang="en-US" dirty="0"/>
              <a:t>) &amp; noninfectious (Kaposi sarcoma) complications of their disease.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Metastatic cancer</a:t>
            </a:r>
          </a:p>
          <a:p>
            <a:r>
              <a:rPr lang="en-US" dirty="0"/>
              <a:t>Can destroy sufficient adrenal cortex to produce a degree of adrenal insufficiency. </a:t>
            </a:r>
          </a:p>
          <a:p>
            <a:r>
              <a:rPr lang="en-US" dirty="0"/>
              <a:t>Most commonly carcinomas of lung &amp; breast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7C810ED-E1E9-4138-804C-B6539342279B}"/>
              </a:ext>
            </a:extLst>
          </p:cNvPr>
          <p:cNvSpPr/>
          <p:nvPr/>
        </p:nvSpPr>
        <p:spPr>
          <a:xfrm>
            <a:off x="8698217" y="35512"/>
            <a:ext cx="410271" cy="410271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95076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461E3-0445-4A04-8858-3686DD05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Addison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89F39-4428-4C66-B63A-D89770DEE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184" y="1488613"/>
            <a:ext cx="8059631" cy="5151884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Clinical Manifestation do not appear until at least 90% of the adrenal cortex has been compromised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600" b="1" dirty="0">
                <a:solidFill>
                  <a:schemeClr val="dk2"/>
                </a:solidFill>
              </a:rPr>
              <a:t>Initially Nonspecific </a:t>
            </a:r>
          </a:p>
          <a:p>
            <a:pPr marL="914400" lvl="1" indent="-514350"/>
            <a:r>
              <a:rPr lang="en-US" sz="3400" dirty="0"/>
              <a:t>Progressive weakness &amp; easy fatigability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>
                <a:solidFill>
                  <a:schemeClr val="dk2"/>
                </a:solidFill>
              </a:rPr>
              <a:t>GI disturbances </a:t>
            </a:r>
          </a:p>
          <a:p>
            <a:pPr marL="914400" lvl="1" indent="-514350"/>
            <a:r>
              <a:rPr lang="en-US" sz="3400" dirty="0"/>
              <a:t>Anorexia, nausea, vomiting,&amp; diarrhea.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>
                <a:solidFill>
                  <a:schemeClr val="dk2"/>
                </a:solidFill>
              </a:rPr>
              <a:t>Decreased aldosterone </a:t>
            </a:r>
          </a:p>
          <a:p>
            <a:pPr lvl="1"/>
            <a:r>
              <a:rPr lang="en-US" sz="3400" dirty="0"/>
              <a:t>Hyperkalemia, hyponatremia, volume depletion, &amp; hypotension </a:t>
            </a:r>
          </a:p>
          <a:p>
            <a:pPr lvl="1"/>
            <a:r>
              <a:rPr lang="en-US" sz="3400" dirty="0"/>
              <a:t>In Primary only </a:t>
            </a:r>
            <a:r>
              <a:rPr lang="en-US" sz="3400" dirty="0">
                <a:sym typeface="Wingdings" pitchFamily="2" charset="2"/>
              </a:rPr>
              <a:t></a:t>
            </a:r>
            <a:r>
              <a:rPr lang="en-US" sz="3400" dirty="0"/>
              <a:t> ACTH doesn't affect aldosterone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7C810ED-E1E9-4138-804C-B6539342279B}"/>
              </a:ext>
            </a:extLst>
          </p:cNvPr>
          <p:cNvSpPr/>
          <p:nvPr/>
        </p:nvSpPr>
        <p:spPr>
          <a:xfrm>
            <a:off x="8698217" y="35512"/>
            <a:ext cx="410271" cy="410271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098458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461E3-0445-4A04-8858-3686DD05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Addison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89F39-4428-4C66-B63A-D89770DEE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184" y="1488613"/>
            <a:ext cx="8059631" cy="5000964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Clinical Manifestation do not appear until at least 90% of the adrenal cortex has been compromised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3000" b="1" dirty="0">
                <a:solidFill>
                  <a:schemeClr val="dk2"/>
                </a:solidFill>
              </a:rPr>
              <a:t>Hypoglycemia</a:t>
            </a:r>
            <a:r>
              <a:rPr lang="en-US" sz="3200" dirty="0">
                <a:solidFill>
                  <a:schemeClr val="dk2"/>
                </a:solidFill>
              </a:rPr>
              <a:t> </a:t>
            </a:r>
          </a:p>
          <a:p>
            <a:pPr marL="914400" lvl="1" indent="-514350"/>
            <a:r>
              <a:rPr lang="en-US" sz="2600" b="1" dirty="0"/>
              <a:t>A result of glucocorticoid deficiency &amp; impaired gluconeogenesis.</a:t>
            </a:r>
          </a:p>
          <a:p>
            <a:pPr marL="914400" lvl="1" indent="-514350"/>
            <a:r>
              <a:rPr lang="en-US" sz="2600" b="1" dirty="0"/>
              <a:t>More common in infants and children than adults</a:t>
            </a:r>
          </a:p>
          <a:p>
            <a:pPr marL="514350" lvl="0" indent="-514350">
              <a:buFont typeface="+mj-lt"/>
              <a:buAutoNum type="arabicPeriod" startAt="4"/>
            </a:pPr>
            <a:r>
              <a:rPr lang="en-US" sz="3000" b="1" dirty="0">
                <a:solidFill>
                  <a:schemeClr val="dk2"/>
                </a:solidFill>
              </a:rPr>
              <a:t>Hyperpigmentation</a:t>
            </a:r>
            <a:r>
              <a:rPr lang="en-US" sz="3000" dirty="0">
                <a:solidFill>
                  <a:schemeClr val="dk2"/>
                </a:solidFill>
              </a:rPr>
              <a:t> </a:t>
            </a:r>
          </a:p>
          <a:p>
            <a:pPr lvl="1"/>
            <a:r>
              <a:rPr lang="en-US" sz="2600" b="1" dirty="0"/>
              <a:t>In primary adrenal </a:t>
            </a:r>
            <a:r>
              <a:rPr lang="en-US" sz="2600" b="1" dirty="0" err="1"/>
              <a:t>Insuff</a:t>
            </a:r>
            <a:r>
              <a:rPr lang="en-US" sz="2600" b="1" dirty="0"/>
              <a:t>., due to increased levels of ACTH precursor hormone.</a:t>
            </a:r>
          </a:p>
          <a:p>
            <a:pPr lvl="1"/>
            <a:r>
              <a:rPr lang="en-US" sz="2600" b="1" dirty="0"/>
              <a:t>Face, axillae, nipples, areolae, &amp; perineum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7C810ED-E1E9-4138-804C-B6539342279B}"/>
              </a:ext>
            </a:extLst>
          </p:cNvPr>
          <p:cNvSpPr/>
          <p:nvPr/>
        </p:nvSpPr>
        <p:spPr>
          <a:xfrm>
            <a:off x="8698217" y="35512"/>
            <a:ext cx="410271" cy="410271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37899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E83E7-3388-486D-B09D-8A9874143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Cushing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EEE16-F65E-4A2D-8751-007AE2540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Definition</a:t>
            </a:r>
            <a:r>
              <a:rPr lang="en-US" dirty="0"/>
              <a:t>: Hypercortisolism; ↑↑↑glucocorticoid levels. </a:t>
            </a:r>
          </a:p>
          <a:p>
            <a:r>
              <a:rPr lang="en-US" b="1" dirty="0"/>
              <a:t>Causes: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Exogenous (The vast majority of cases): administration of glucocorticoids (iatrogenic).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Endogenous, the three most common disorders are:</a:t>
            </a:r>
          </a:p>
          <a:p>
            <a:pPr lvl="1"/>
            <a:r>
              <a:rPr lang="en-US" dirty="0"/>
              <a:t>Primary hypothalamic-pituitary diseases, ass with hypersecretion of ACTH</a:t>
            </a:r>
          </a:p>
          <a:p>
            <a:pPr lvl="1"/>
            <a:r>
              <a:rPr lang="en-US" dirty="0"/>
              <a:t>Secretion of ectopic ACTH by nonpituitary neoplasms</a:t>
            </a:r>
          </a:p>
          <a:p>
            <a:pPr lvl="1"/>
            <a:r>
              <a:rPr lang="en-US" dirty="0"/>
              <a:t>Primary adrenocortical neoplasms (adenoma or carcinoma) &amp;, rarely, primary cortical hyperplasia.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BF8BCE2-474D-40AB-9797-AD99A15CF0F7}"/>
              </a:ext>
            </a:extLst>
          </p:cNvPr>
          <p:cNvSpPr/>
          <p:nvPr/>
        </p:nvSpPr>
        <p:spPr>
          <a:xfrm>
            <a:off x="8698217" y="35512"/>
            <a:ext cx="410271" cy="4102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320313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3205B-3F3D-4916-9DAD-B8DF5DBE5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8638" y="1782698"/>
            <a:ext cx="5826719" cy="1646302"/>
          </a:xfrm>
        </p:spPr>
        <p:txBody>
          <a:bodyPr/>
          <a:lstStyle/>
          <a:p>
            <a:r>
              <a:rPr lang="en-US" b="1" dirty="0"/>
              <a:t>Adrenal Medulla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D67F36-D92E-48B7-AB87-9255FEE3E2B3}"/>
              </a:ext>
            </a:extLst>
          </p:cNvPr>
          <p:cNvSpPr/>
          <p:nvPr/>
        </p:nvSpPr>
        <p:spPr>
          <a:xfrm>
            <a:off x="583704" y="4171155"/>
            <a:ext cx="2658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Distinct from the cortex. It is cells derived from the neural crest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31D03-6FF5-44E9-A793-9B75F9FAF1B4}"/>
              </a:ext>
            </a:extLst>
          </p:cNvPr>
          <p:cNvSpPr/>
          <p:nvPr/>
        </p:nvSpPr>
        <p:spPr>
          <a:xfrm>
            <a:off x="3242566" y="4171155"/>
            <a:ext cx="2658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Populated by chromaffin cells &amp; their supporting sustentacular cells</a:t>
            </a:r>
            <a:r>
              <a:rPr lang="en-US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9201D6-73E8-4C88-994A-AD57D060BAA0}"/>
              </a:ext>
            </a:extLst>
          </p:cNvPr>
          <p:cNvSpPr/>
          <p:nvPr/>
        </p:nvSpPr>
        <p:spPr>
          <a:xfrm>
            <a:off x="5901428" y="4109599"/>
            <a:ext cx="26588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Synthesize &amp; secrete</a:t>
            </a:r>
          </a:p>
          <a:p>
            <a:pPr algn="ctr"/>
            <a:r>
              <a:rPr lang="en-US" sz="1600" b="1" dirty="0"/>
              <a:t>catecholamines in</a:t>
            </a:r>
          </a:p>
          <a:p>
            <a:pPr algn="ctr"/>
            <a:r>
              <a:rPr lang="en-US" sz="1600" b="1" dirty="0"/>
              <a:t>response to signals from</a:t>
            </a:r>
          </a:p>
          <a:p>
            <a:pPr algn="ctr"/>
            <a:r>
              <a:rPr lang="en-US" sz="1600" b="1" dirty="0"/>
              <a:t>sympathetic nervous system</a:t>
            </a:r>
          </a:p>
        </p:txBody>
      </p:sp>
    </p:spTree>
    <p:extLst>
      <p:ext uri="{BB962C8B-B14F-4D97-AF65-F5344CB8AC3E}">
        <p14:creationId xmlns:p14="http://schemas.microsoft.com/office/powerpoint/2010/main" val="18847662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535C9-2B7E-4BA0-9F45-A0E9478D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Pheochromocytoma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17B2B-EAF7-4E42-8560-594548928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092" y="1470857"/>
            <a:ext cx="8601815" cy="5000964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Neoplasms composed of chromaffin cells &amp; synthesize &amp; release catecholamines.</a:t>
            </a:r>
          </a:p>
          <a:p>
            <a:r>
              <a:rPr lang="en-US" sz="2600" dirty="0"/>
              <a:t>Give rise to a surgically correctable form of hypertension.</a:t>
            </a:r>
          </a:p>
          <a:p>
            <a:r>
              <a:rPr lang="en-US" sz="2600" dirty="0"/>
              <a:t>Pheochromocytomas usually subscribe to “rule of 10s”:</a:t>
            </a:r>
          </a:p>
          <a:p>
            <a:pPr lvl="1"/>
            <a:r>
              <a:rPr lang="en-US" sz="2200" dirty="0"/>
              <a:t>10% of pheochromocytomas are </a:t>
            </a:r>
            <a:r>
              <a:rPr lang="en-US" sz="2200" dirty="0" err="1"/>
              <a:t>extraadrenal</a:t>
            </a:r>
            <a:r>
              <a:rPr lang="en-US" sz="2200" dirty="0"/>
              <a:t> sites (organ of </a:t>
            </a:r>
            <a:r>
              <a:rPr lang="en-US" sz="2200" dirty="0" err="1"/>
              <a:t>Zuckerkandl</a:t>
            </a:r>
            <a:r>
              <a:rPr lang="en-US" sz="2200" dirty="0"/>
              <a:t> &amp; carotid body)  called paragangliomas,</a:t>
            </a:r>
          </a:p>
          <a:p>
            <a:pPr lvl="1"/>
            <a:r>
              <a:rPr lang="en-US" sz="2200" dirty="0"/>
              <a:t>10% of adrenal pheochromocytomas are bilateral; may rise to 50% in cases ass/w familial syndromes.</a:t>
            </a:r>
          </a:p>
          <a:p>
            <a:pPr lvl="1"/>
            <a:r>
              <a:rPr lang="en-US" sz="2200" dirty="0"/>
              <a:t>10% of adrenal pheochromocytomas are malignant.</a:t>
            </a:r>
          </a:p>
          <a:p>
            <a:pPr lvl="1"/>
            <a:r>
              <a:rPr lang="en-US" sz="2200" dirty="0"/>
              <a:t>10% are familial (changed .. Now 25% are familial)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6367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535C9-2B7E-4BA0-9F45-A0E9478D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Pheochromocytoma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17B2B-EAF7-4E42-8560-594548928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185" y="1488612"/>
            <a:ext cx="4029816" cy="511637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Grossly:</a:t>
            </a:r>
          </a:p>
          <a:p>
            <a:pPr lvl="1"/>
            <a:r>
              <a:rPr lang="en-US" sz="2400" dirty="0"/>
              <a:t>Can be small, circumscribed</a:t>
            </a:r>
          </a:p>
          <a:p>
            <a:pPr lvl="1"/>
            <a:r>
              <a:rPr lang="en-US" sz="2400" dirty="0"/>
              <a:t>lesions or large, hemorrhagic masses weighing several kilograms.</a:t>
            </a:r>
          </a:p>
          <a:p>
            <a:pPr lvl="1"/>
            <a:r>
              <a:rPr lang="en-US" sz="2400" dirty="0"/>
              <a:t>On cut surface, smaller lesions are yellow-tan. Larger lesions tend to be hemorrhagic, necrotic.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B1DBC9F-1843-412A-A6D1-4818D2B26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8613"/>
            <a:ext cx="4003416" cy="401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0709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38A1B-2259-4B36-9F18-F856E01B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Pheochromocytoma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C5257-8BC1-44F9-B99F-5E0A7B6F3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185" y="1488613"/>
            <a:ext cx="4029816" cy="3585693"/>
          </a:xfrm>
        </p:spPr>
        <p:txBody>
          <a:bodyPr>
            <a:normAutofit/>
          </a:bodyPr>
          <a:lstStyle/>
          <a:p>
            <a:r>
              <a:rPr lang="en-US" sz="2800" dirty="0"/>
              <a:t>Microscopically:</a:t>
            </a:r>
          </a:p>
          <a:p>
            <a:pPr lvl="1"/>
            <a:r>
              <a:rPr lang="en-US" sz="2400" dirty="0"/>
              <a:t>Pheochromocytomas are composed of polygonal  to spindle chromaffin cells &amp; supporting  cells compartmentalized into small nests, by a rich vascular network.</a:t>
            </a:r>
          </a:p>
          <a:p>
            <a:endParaRPr lang="en-US" sz="2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1EAA7D6-AC05-464B-9426-ED9BD4911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82662"/>
            <a:ext cx="4003416" cy="339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8877E6-C2B4-4711-BDC0-6F6904CC13DF}"/>
              </a:ext>
            </a:extLst>
          </p:cNvPr>
          <p:cNvSpPr/>
          <p:nvPr/>
        </p:nvSpPr>
        <p:spPr>
          <a:xfrm>
            <a:off x="533383" y="5074306"/>
            <a:ext cx="8042031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1000"/>
              </a:spcBef>
              <a:buClr>
                <a:srgbClr val="4A66AC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Cytoplasm has a finely granular appearance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presence of catecholamines granules</a:t>
            </a:r>
          </a:p>
          <a:p>
            <a:pPr marL="742950" lvl="1" indent="-285750">
              <a:spcBef>
                <a:spcPts val="1000"/>
              </a:spcBef>
              <a:buClr>
                <a:srgbClr val="4A66AC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Nuclei are often pleomorphic.</a:t>
            </a:r>
          </a:p>
        </p:txBody>
      </p:sp>
    </p:spTree>
    <p:extLst>
      <p:ext uri="{BB962C8B-B14F-4D97-AF65-F5344CB8AC3E}">
        <p14:creationId xmlns:p14="http://schemas.microsoft.com/office/powerpoint/2010/main" val="40884167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38A1B-2259-4B36-9F18-F856E01B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Pheochromocytoma - Clinical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C5257-8BC1-44F9-B99F-5E0A7B6F3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092" y="1461979"/>
            <a:ext cx="8601815" cy="490330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 dominant clinical manifestation of pheochromocytoma is hypertension, in 90% of patients.</a:t>
            </a:r>
          </a:p>
          <a:p>
            <a:r>
              <a:rPr lang="en-US" sz="2800" dirty="0"/>
              <a:t>The cardiac complications and sudden cardiac death due to </a:t>
            </a:r>
            <a:r>
              <a:rPr lang="en-US" sz="2800" dirty="0">
                <a:sym typeface="Wingdings" panose="05000000000000000000" pitchFamily="2" charset="2"/>
              </a:rPr>
              <a:t></a:t>
            </a:r>
            <a:r>
              <a:rPr lang="en-US" sz="2800" dirty="0"/>
              <a:t> catecholamine cardiomyopathy, or catecholamine induced myocardial instability and ventricular arrhythmias.</a:t>
            </a:r>
          </a:p>
          <a:p>
            <a:r>
              <a:rPr lang="en-US" sz="2800" dirty="0"/>
              <a:t>Isolated benign pheochromocytomas are treated with surgical excision.</a:t>
            </a:r>
          </a:p>
          <a:p>
            <a:r>
              <a:rPr lang="en-US" sz="2800" dirty="0"/>
              <a:t>Multifocal lesions </a:t>
            </a:r>
            <a:r>
              <a:rPr lang="en-US" sz="2800" dirty="0">
                <a:sym typeface="Wingdings" panose="05000000000000000000" pitchFamily="2" charset="2"/>
              </a:rPr>
              <a:t></a:t>
            </a:r>
            <a:r>
              <a:rPr lang="en-US" sz="2800" dirty="0"/>
              <a:t> long-term medical treatment for hypertension may be required.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08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E83E7-3388-486D-B09D-8A9874143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Cushing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EEE16-F65E-4A2D-8751-007AE2540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 Rounded MT Bold" pitchFamily="34" charset="0"/>
              </a:rPr>
              <a:t>1.Primary hypothalamic-pituitary disease ass/w hypersecretion of ACTH (Cushing disease)</a:t>
            </a:r>
          </a:p>
          <a:p>
            <a:r>
              <a:rPr lang="en-US" dirty="0"/>
              <a:t>70% of spontaneous, endogenous Cushing syndrome.</a:t>
            </a:r>
          </a:p>
          <a:p>
            <a:pPr lvl="0"/>
            <a:r>
              <a:rPr lang="en-US" dirty="0"/>
              <a:t>Women are affected four times higher than men.</a:t>
            </a:r>
          </a:p>
          <a:p>
            <a:pPr lvl="0"/>
            <a:r>
              <a:rPr lang="en-US" dirty="0"/>
              <a:t>Young adults 20s &amp; 30s are most frequently affected. </a:t>
            </a:r>
          </a:p>
          <a:p>
            <a:r>
              <a:rPr lang="en-US" dirty="0"/>
              <a:t>ACTH-producing microadenoma is the cause in the vast majority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6184232-36AC-415C-913D-6F0C0407EB5E}"/>
              </a:ext>
            </a:extLst>
          </p:cNvPr>
          <p:cNvSpPr/>
          <p:nvPr/>
        </p:nvSpPr>
        <p:spPr>
          <a:xfrm>
            <a:off x="8698217" y="35512"/>
            <a:ext cx="410271" cy="4102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6893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E83E7-3388-486D-B09D-8A9874143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Cushing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EEE16-F65E-4A2D-8751-007AE2540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Clr>
                <a:srgbClr val="4A66AC"/>
              </a:buClr>
              <a:buNone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 pitchFamily="34" charset="0"/>
              </a:rPr>
              <a:t>1.Primary hypothalamic-pituitary disease ass/w hypersecretion of ACTH (Cushing disease)</a:t>
            </a:r>
          </a:p>
          <a:p>
            <a:r>
              <a:rPr lang="en-US" dirty="0"/>
              <a:t>Mostly there is a microadenoma &amp; rarely, the anterior pituitary contains areas of </a:t>
            </a:r>
            <a:r>
              <a:rPr lang="en-US" dirty="0" err="1"/>
              <a:t>corticotroph</a:t>
            </a:r>
            <a:r>
              <a:rPr lang="en-US" dirty="0"/>
              <a:t> cell hyperplasia without a discrete adenoma. </a:t>
            </a:r>
          </a:p>
          <a:p>
            <a:r>
              <a:rPr lang="en-US" dirty="0"/>
              <a:t>Hyperplasia may be primary or, much less commonly, secondary to hypothalamic corticotrophin-releasing hormone (CRH)–producing tumor. </a:t>
            </a:r>
          </a:p>
          <a:p>
            <a:r>
              <a:rPr lang="en-US" dirty="0"/>
              <a:t>Secondary to the elevated levels of ACTH (“</a:t>
            </a:r>
            <a:r>
              <a:rPr lang="en-US" dirty="0" err="1"/>
              <a:t>ACTHdependent”Cushing</a:t>
            </a:r>
            <a:r>
              <a:rPr lang="en-US" dirty="0"/>
              <a:t> syndrome). </a:t>
            </a:r>
            <a:r>
              <a:rPr lang="en-US" dirty="0">
                <a:latin typeface="Garamond" panose="02020404030301010803" pitchFamily="18" charset="0"/>
                <a:sym typeface="Wingdings" panose="05000000000000000000" pitchFamily="2" charset="2"/>
              </a:rPr>
              <a:t>→</a:t>
            </a:r>
            <a:r>
              <a:rPr lang="en-US" dirty="0"/>
              <a:t> Adrenal cortical hyperplasia </a:t>
            </a:r>
            <a:r>
              <a:rPr lang="en-US" dirty="0">
                <a:latin typeface="Garamond" panose="02020404030301010803" pitchFamily="18" charset="0"/>
                <a:sym typeface="Wingdings" panose="05000000000000000000" pitchFamily="2" charset="2"/>
              </a:rPr>
              <a:t>→</a:t>
            </a:r>
            <a:r>
              <a:rPr lang="en-US" dirty="0"/>
              <a:t> hypercortisolism.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594847B-0094-40BF-B811-AA57F6ECD6F3}"/>
              </a:ext>
            </a:extLst>
          </p:cNvPr>
          <p:cNvSpPr/>
          <p:nvPr/>
        </p:nvSpPr>
        <p:spPr>
          <a:xfrm>
            <a:off x="8698217" y="35512"/>
            <a:ext cx="410271" cy="4102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55631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E83E7-3388-486D-B09D-8A9874143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Cushing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EEE16-F65E-4A2D-8751-007AE2540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 Rounded MT Bold" pitchFamily="34" charset="0"/>
              </a:rPr>
              <a:t>2. Secretion of ectopic ACTH by nonpituitary tumors (Paraneoplastic syndrome)</a:t>
            </a:r>
          </a:p>
          <a:p>
            <a:r>
              <a:rPr lang="en-US" dirty="0"/>
              <a:t>10% of cases of Cushing syndrome. </a:t>
            </a:r>
          </a:p>
          <a:p>
            <a:r>
              <a:rPr lang="en-US" dirty="0"/>
              <a:t>Mostly the tumor is a small-cell carcinoma of the lung.</a:t>
            </a:r>
          </a:p>
          <a:p>
            <a:r>
              <a:rPr lang="en-US" dirty="0"/>
              <a:t>Other neoplasms; carcinoids, medullary carcinomas of the thyroid, &amp; others.</a:t>
            </a:r>
          </a:p>
          <a:p>
            <a:r>
              <a:rPr lang="en-US" dirty="0"/>
              <a:t>Occasional neuroendocrine neoplasms produce ectopic CRH  causes ACTH secretion  hypercortisolism.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2AE478-96C6-45E0-BE9C-F33474085BAA}"/>
              </a:ext>
            </a:extLst>
          </p:cNvPr>
          <p:cNvSpPr/>
          <p:nvPr/>
        </p:nvSpPr>
        <p:spPr>
          <a:xfrm>
            <a:off x="8698217" y="35512"/>
            <a:ext cx="410271" cy="4102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88659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E83E7-3388-486D-B09D-8A9874143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Cushing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EEE16-F65E-4A2D-8751-007AE2540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 Rounded MT Bold" pitchFamily="34" charset="0"/>
              </a:rPr>
              <a:t>3. Primary adrenal neoplasms</a:t>
            </a:r>
            <a:endParaRPr lang="en-US" dirty="0"/>
          </a:p>
          <a:p>
            <a:r>
              <a:rPr lang="en-US" dirty="0"/>
              <a:t>Adrenal adenoma, carcinoma, and rarely, primary cortical hyperplasia responsible for 15-20% of endogenous Cushing syndromes.</a:t>
            </a:r>
          </a:p>
          <a:p>
            <a:r>
              <a:rPr lang="en-US" dirty="0"/>
              <a:t>Designated ACTH-independent Cushing syndrome, because the adrenals function autonomously.</a:t>
            </a:r>
          </a:p>
          <a:p>
            <a:r>
              <a:rPr lang="en-US" dirty="0"/>
              <a:t>Adrenal Cushing syndrome: ↑↑ cortisol levels &amp; ↓↓serum levels of ACTH. </a:t>
            </a:r>
          </a:p>
          <a:p>
            <a:r>
              <a:rPr lang="en-US" dirty="0"/>
              <a:t>Caused by a unilateral adrenocortical neoplasm.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6B38C96-59F4-4096-A885-35E5B6CFF1C3}"/>
              </a:ext>
            </a:extLst>
          </p:cNvPr>
          <p:cNvSpPr/>
          <p:nvPr/>
        </p:nvSpPr>
        <p:spPr>
          <a:xfrm>
            <a:off x="8698217" y="35512"/>
            <a:ext cx="410271" cy="4102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76042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E83E7-3388-486D-B09D-8A9874143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Cushing Syndrome Morphology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EEE16-F65E-4A2D-8751-007AE2540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805" y="1470858"/>
            <a:ext cx="8850390" cy="4358272"/>
          </a:xfrm>
        </p:spPr>
        <p:txBody>
          <a:bodyPr>
            <a:normAutofit/>
          </a:bodyPr>
          <a:lstStyle/>
          <a:p>
            <a:r>
              <a:rPr lang="en-US" sz="3200" dirty="0"/>
              <a:t>Morphologic changes in the adrenal glands also depend on the cause of the hypercortisolism and include: </a:t>
            </a:r>
          </a:p>
          <a:p>
            <a:pPr marL="0" indent="0">
              <a:buNone/>
            </a:pPr>
            <a:r>
              <a:rPr lang="en-US" sz="3200" dirty="0"/>
              <a:t>(1) Cortical atrophy,</a:t>
            </a:r>
          </a:p>
          <a:p>
            <a:pPr marL="0" indent="0">
              <a:buNone/>
            </a:pPr>
            <a:r>
              <a:rPr lang="en-US" sz="3200" dirty="0"/>
              <a:t>(2) Diffuse hyperplasia, </a:t>
            </a:r>
          </a:p>
          <a:p>
            <a:pPr marL="0" indent="0">
              <a:buNone/>
            </a:pPr>
            <a:r>
              <a:rPr lang="en-US" sz="3200" dirty="0"/>
              <a:t>(3) Macronodular or micronodular hyperplasia,</a:t>
            </a:r>
          </a:p>
          <a:p>
            <a:pPr marL="0" indent="0">
              <a:buNone/>
            </a:pPr>
            <a:r>
              <a:rPr lang="en-US" sz="3200" dirty="0"/>
              <a:t>(4) An adenoma or carcinoma.</a:t>
            </a:r>
          </a:p>
          <a:p>
            <a:endParaRPr lang="en-US" sz="32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7A0C261-18CB-4E42-9D9D-5E2B98E83680}"/>
              </a:ext>
            </a:extLst>
          </p:cNvPr>
          <p:cNvSpPr/>
          <p:nvPr/>
        </p:nvSpPr>
        <p:spPr>
          <a:xfrm>
            <a:off x="8698217" y="35512"/>
            <a:ext cx="410271" cy="4102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96255592"/>
      </p:ext>
    </p:extLst>
  </p:cSld>
  <p:clrMapOvr>
    <a:masterClrMapping/>
  </p:clrMapOvr>
</p:sld>
</file>

<file path=ppt/theme/theme1.xml><?xml version="1.0" encoding="utf-8"?>
<a:theme xmlns:a="http://schemas.openxmlformats.org/drawingml/2006/main" name="لجنة الطب والجراحة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لجنة الطب والجراحة" id="{5518C936-716E-41F2-AB3B-EB9FE1EB20D3}" vid="{7F2AFCA8-DF42-48E0-85C0-2A25E6255641}"/>
    </a:ext>
  </a:extLst>
</a:theme>
</file>

<file path=ppt/theme/theme2.xml><?xml version="1.0" encoding="utf-8"?>
<a:theme xmlns:a="http://schemas.openxmlformats.org/drawingml/2006/main" name="1_لجنة الطب والجراحة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لجنة الطب والجراحة" id="{5518C936-716E-41F2-AB3B-EB9FE1EB20D3}" vid="{7F2AFCA8-DF42-48E0-85C0-2A25E625564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لجنة الطب والجراحة</Template>
  <TotalTime>647</TotalTime>
  <Words>2309</Words>
  <Application>Microsoft Office PowerPoint</Application>
  <PresentationFormat>On-screen Show (4:3)</PresentationFormat>
  <Paragraphs>277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Arial Rounded MT Bold</vt:lpstr>
      <vt:lpstr>Courier New</vt:lpstr>
      <vt:lpstr>Garamond</vt:lpstr>
      <vt:lpstr>SimSun-ExtB</vt:lpstr>
      <vt:lpstr>Space Mono</vt:lpstr>
      <vt:lpstr>Trebuchet MS</vt:lpstr>
      <vt:lpstr>Wingdings 3</vt:lpstr>
      <vt:lpstr>لجنة الطب والجراحة</vt:lpstr>
      <vt:lpstr>1_لجنة الطب والجراحة</vt:lpstr>
      <vt:lpstr>The Adrenal Glands</vt:lpstr>
      <vt:lpstr>Adrenal Cortex</vt:lpstr>
      <vt:lpstr>ADRENOCORTICAL HYPERFUNCTION </vt:lpstr>
      <vt:lpstr>Cushing Syndrome</vt:lpstr>
      <vt:lpstr>Cushing Syndrome</vt:lpstr>
      <vt:lpstr>Cushing Syndrome</vt:lpstr>
      <vt:lpstr>Cushing Syndrome</vt:lpstr>
      <vt:lpstr>Cushing Syndrome</vt:lpstr>
      <vt:lpstr>Cushing Syndrome Morphology</vt:lpstr>
      <vt:lpstr>Morphology - Cortical atrophy</vt:lpstr>
      <vt:lpstr>Morphology - Diffuse hyperplasia</vt:lpstr>
      <vt:lpstr>Morphology - Nodular hyperplasia</vt:lpstr>
      <vt:lpstr>Morphology - Adenoma or carcinoma</vt:lpstr>
      <vt:lpstr>Clinical Features</vt:lpstr>
      <vt:lpstr>Clinical Features - Hypertension</vt:lpstr>
      <vt:lpstr>Clinical Features - weight gain</vt:lpstr>
      <vt:lpstr>Clinical Features - other </vt:lpstr>
      <vt:lpstr>Hyperaldosteronism</vt:lpstr>
      <vt:lpstr>Bilateral idiopathic hyperaldosteronism </vt:lpstr>
      <vt:lpstr>Adrenocortical neoplasm</vt:lpstr>
      <vt:lpstr>Adrenocortical neoplasm -Adenoma</vt:lpstr>
      <vt:lpstr>Familial hyperaldosteronism</vt:lpstr>
      <vt:lpstr>Secondary hyperaldosteronism</vt:lpstr>
      <vt:lpstr>Clinical Features</vt:lpstr>
      <vt:lpstr>Adrenogenital Syndromes</vt:lpstr>
      <vt:lpstr>Congenital adrenal hyperplasia (CAH).</vt:lpstr>
      <vt:lpstr>Congenital adrenal hyperplasia (CAH).</vt:lpstr>
      <vt:lpstr>CAH - Clinical Features</vt:lpstr>
      <vt:lpstr>CAH - Clinical Features</vt:lpstr>
      <vt:lpstr>ADRENOCORTICAL INSUFFICIENCY</vt:lpstr>
      <vt:lpstr>ADRENOCORTICAL INSUFFICIENCY</vt:lpstr>
      <vt:lpstr>Adrenal Crisis</vt:lpstr>
      <vt:lpstr>Adrenal Crisis</vt:lpstr>
      <vt:lpstr>Waterhouse Friderichsen syndrome</vt:lpstr>
      <vt:lpstr>Addison Disease</vt:lpstr>
      <vt:lpstr>Addison Disease</vt:lpstr>
      <vt:lpstr>Addison Disease</vt:lpstr>
      <vt:lpstr>Addison Disease</vt:lpstr>
      <vt:lpstr>Addison Disease</vt:lpstr>
      <vt:lpstr>Adrenal Medulla</vt:lpstr>
      <vt:lpstr>Pheochromocytoma</vt:lpstr>
      <vt:lpstr>Pheochromocytoma</vt:lpstr>
      <vt:lpstr>Pheochromocytoma</vt:lpstr>
      <vt:lpstr>Pheochromocytoma - Clinical features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Adrenal Glands</dc:title>
  <dc:creator>gts</dc:creator>
  <cp:lastModifiedBy>gts</cp:lastModifiedBy>
  <cp:revision>22</cp:revision>
  <dcterms:created xsi:type="dcterms:W3CDTF">2020-04-24T23:46:44Z</dcterms:created>
  <dcterms:modified xsi:type="dcterms:W3CDTF">2020-04-26T04:14:30Z</dcterms:modified>
</cp:coreProperties>
</file>