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348" r:id="rId2"/>
    <p:sldId id="257" r:id="rId3"/>
    <p:sldId id="278" r:id="rId4"/>
    <p:sldId id="332" r:id="rId5"/>
    <p:sldId id="331" r:id="rId6"/>
    <p:sldId id="279" r:id="rId7"/>
    <p:sldId id="280" r:id="rId8"/>
    <p:sldId id="282" r:id="rId9"/>
    <p:sldId id="258" r:id="rId10"/>
    <p:sldId id="283" r:id="rId11"/>
    <p:sldId id="338" r:id="rId12"/>
    <p:sldId id="284" r:id="rId13"/>
    <p:sldId id="285" r:id="rId14"/>
    <p:sldId id="259" r:id="rId15"/>
    <p:sldId id="339" r:id="rId16"/>
    <p:sldId id="286" r:id="rId17"/>
    <p:sldId id="287" r:id="rId18"/>
    <p:sldId id="292" r:id="rId19"/>
    <p:sldId id="260" r:id="rId20"/>
    <p:sldId id="293" r:id="rId21"/>
    <p:sldId id="340" r:id="rId22"/>
    <p:sldId id="294" r:id="rId23"/>
    <p:sldId id="261" r:id="rId24"/>
    <p:sldId id="295" r:id="rId25"/>
    <p:sldId id="296" r:id="rId26"/>
    <p:sldId id="29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6494" autoAdjust="0"/>
  </p:normalViewPr>
  <p:slideViewPr>
    <p:cSldViewPr>
      <p:cViewPr varScale="1">
        <p:scale>
          <a:sx n="63" d="100"/>
          <a:sy n="63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8B47-6FC7-41E4-837E-8A4291AF9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6EF4A-EA4D-49CB-B028-24EE8E959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24671-B37A-458D-9899-1D16A3C1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B3EB1-26E7-4166-B98E-6E8D9A654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A080-791A-44AE-98F4-45E52C68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CE6D-B1A9-4207-94DB-94B54541499D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1942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267F-3BF3-4BF5-BF4A-39E5C6E06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73D78-2753-4EC2-85E4-708331FAC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CC310-4E2D-425C-8BCB-A068852F7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367B1-4441-4E58-9664-74133D94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BA208-F74F-40FF-9BC9-40398064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E71C8-1CE7-4361-A980-6F7CD260CA1E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750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1C4EF5-A795-4323-B62F-43C6038B1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E2482-E263-4760-ABDF-F15438E4C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7FEFD-8DE1-4268-BF77-21A16EE7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1D379-0FE2-45C0-920B-4E28AF24A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ACED1-88BB-441C-B714-A53478234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6780E-F32B-45D6-89F1-76E7B6B1EF67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8210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EBD09-FB4D-467C-A318-F57AE701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A6C2F-8435-45E3-8CED-590090550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2EE1B-8FC8-472F-8095-C87408B7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B036F-15F7-4272-93C2-B6596D84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1FD79-CFBA-4791-B45A-AD901309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A224-B36E-4E95-80D1-95FF30F8D4CA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8493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3C43B-C79F-40A6-8C71-46DB0F0E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08DF3-7F15-4AA6-A1FF-54145D2B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42DA6-403B-42A3-9D1E-1B766A41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CECF2-0778-47A8-A3D9-678B3A95F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37670-4D0F-45B0-8CFE-9A5DAEE2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9405-BB57-4BD9-B448-78974D5486E3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5718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DD973-2E83-45D2-8090-AE561C8D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6CD1B-7839-45AF-8E95-4DC53FA46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E7004-87D7-4DAB-A2D3-54196AA53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C311B-3F45-4AE2-AAC6-35E5532A4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66787-8631-44A9-9E6A-1F98390F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742BC-757C-445D-B078-BF3F1D16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B5306-3FCC-41A7-87B4-6E5925039E8E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44506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B825-53B7-49FA-8250-242EB4D3C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68DDB-87E5-4C60-B505-CF9B6254D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10ADC-3743-4F24-AA82-6A6F41157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2CC20-36E0-41CB-9427-CCDA7A6F3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FC20F8-ED34-4EFA-A478-C858523A2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524AE7-4AAF-4A37-8565-3360806B8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8A25B-705B-4250-91AD-4380F43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25192-426F-412F-AF6A-845115B9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1A24-B8D8-4507-9801-8F67B18920AC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5663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1C37-91C7-48AB-BFB7-3DD6DF9E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93BF60-CFF2-4A13-84D0-CE2A2B5AD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45FE6-96D0-495F-9FF3-F98F7E6D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F2D55-AE12-4EC1-A5EE-BA442CAD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4274-9F57-4DA7-A1C4-BB3475B6D877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0911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4AFF8-0F48-4549-AF62-30B333972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8E9511-9CBD-44B5-9B05-9D4C7F75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0801F-34AA-4CE3-9BA1-D11EAF8F9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DF44E-AA9E-4180-8218-3C93C5BD7406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4731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FB608-9F1D-435D-9C63-44D6E1B0D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01B74-BAD9-4068-92CD-6F98ACC51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EFC3B3-0DB9-4790-B73A-1D536D7F6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4657F-E4CC-4204-AC83-366BA0EB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C6FF5-754F-415B-B332-71E4B151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4D19D-D470-4E89-9E4B-001CCF4B0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905B1-22DE-4E39-8785-D44F414D2A52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678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E1EAE-F785-4256-B603-DBFAF9221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8C3628-A148-4B09-9C67-71AE28FDA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FA60A1-27D2-4B7C-9F4C-20D85B2C5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243F-0818-498B-AC46-4F22D595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CF509-032C-4F97-AE18-382535C69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56884-FD38-4211-9F68-3AD9B928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7F3D-3179-4866-B9DA-492A83774321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6474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DBF11A-6821-4AD5-AF6B-0B53C0C0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5D1F9-1F94-4DE1-94C3-CFDFF79F2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006DD-AB12-411A-AF70-E0CD5490F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31617-0EFE-4701-B25D-4E508D872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665BA-EB8D-4159-9BB6-C8D1007665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BAF07-E184-4E01-83B8-E1D4963276FC}" type="slidenum">
              <a:rPr lang="ar-SA" altLang="ru-RU" smtClean="0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4338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7FA17-E7E5-4183-BA10-AB408E53C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478755"/>
            <a:ext cx="6858000" cy="842963"/>
          </a:xfrm>
        </p:spPr>
        <p:txBody>
          <a:bodyPr/>
          <a:lstStyle/>
          <a:p>
            <a:r>
              <a:rPr lang="en-US" dirty="0"/>
              <a:t>Lower limb fracture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850A8-9B85-4CF2-95C0-513C03AF8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4953000"/>
            <a:ext cx="3810000" cy="1127760"/>
          </a:xfrm>
        </p:spPr>
        <p:txBody>
          <a:bodyPr>
            <a:normAutofit/>
          </a:bodyPr>
          <a:lstStyle/>
          <a:p>
            <a:r>
              <a:rPr lang="en-US" sz="2800" dirty="0"/>
              <a:t>Dr. Suhaib Moseley</a:t>
            </a:r>
          </a:p>
          <a:p>
            <a:r>
              <a:rPr lang="en-US" sz="2800" dirty="0" err="1"/>
              <a:t>Mutah</a:t>
            </a:r>
            <a:r>
              <a:rPr lang="en-US" sz="2800" dirty="0"/>
              <a:t> university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B3CF8F-0EF0-4AB0-9BF5-5BD5C6E9B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766060"/>
            <a:ext cx="2845118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039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1C4089D-0B90-4707-97A9-31CECCAD5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BE21EBE-F230-46D6-B3C2-D3F39B9CD8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The fracture run diagonally , it may be comminuted and displaced , but some times the crack can hardly be seen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C:\Users\Toshiba\Downloads\fd1bc33ce72d1887b50a6e2c0aa833_jumbo.JPEG">
            <a:extLst>
              <a:ext uri="{FF2B5EF4-FFF2-40B4-BE49-F238E27FC236}">
                <a16:creationId xmlns:a16="http://schemas.microsoft.com/office/drawing/2014/main" id="{BF3C8BE7-E70A-4537-A21E-307B042E4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447800"/>
            <a:ext cx="97536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D3816A4-4F0F-4D10-9E83-B2BBD5E7B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1344369-BC34-4AFC-8F4F-FB642FE6E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l" rtl="0" eaLnBrk="1" hangingPunct="1"/>
            <a:r>
              <a:rPr lang="en-US" altLang="ar-JO" dirty="0"/>
              <a:t>Almost always internal fixation due to: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dirty="0"/>
              <a:t>Achieve most possible position.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dirty="0"/>
              <a:t>Ensure early mobility.</a:t>
            </a:r>
          </a:p>
          <a:p>
            <a:pPr marL="609600" indent="-609600" algn="l" rtl="0" eaLnBrk="1" hangingPunct="1">
              <a:buFontTx/>
              <a:buNone/>
            </a:pPr>
            <a:endParaRPr lang="en-US" alt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1CC3CAF-E6B0-45A1-A93A-ED0720F32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1AE7111-B89F-48C6-98FB-E68BBA542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Malunion.</a:t>
            </a:r>
          </a:p>
          <a:p>
            <a:pPr algn="l" rtl="0" eaLnBrk="1" hangingPunct="1"/>
            <a:r>
              <a:rPr lang="en-US" altLang="ar-JO"/>
              <a:t>Failure of fixation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C215BEE-D21C-4E7B-9818-56D8AD91F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Femoral shaft fractures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C6452A9-77B6-4EA0-8362-8DED743BD8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ar-JO"/>
          </a:p>
          <a:p>
            <a:pPr algn="l" rtl="0" eaLnBrk="1" hangingPunct="1"/>
            <a:r>
              <a:rPr lang="en-US" altLang="ar-JO"/>
              <a:t>usually young adult due to high energy injury , in elderly it should be considered pathological .</a:t>
            </a:r>
          </a:p>
          <a:p>
            <a:pPr algn="l" rtl="0" eaLnBrk="1" hangingPunct="1">
              <a:buFont typeface="Wingdings" panose="05000000000000000000" pitchFamily="2" charset="2"/>
              <a:buNone/>
            </a:pPr>
            <a:endParaRPr lang="en-US" altLang="ar-JO"/>
          </a:p>
        </p:txBody>
      </p:sp>
      <p:pic>
        <p:nvPicPr>
          <p:cNvPr id="16388" name="Picture 4" descr="C:\Users\Toshiba\Downloads\images.jpg">
            <a:extLst>
              <a:ext uri="{FF2B5EF4-FFF2-40B4-BE49-F238E27FC236}">
                <a16:creationId xmlns:a16="http://schemas.microsoft.com/office/drawing/2014/main" id="{843EC86D-D1A6-4600-8FBC-50B7858B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720" y="1905000"/>
            <a:ext cx="2867025" cy="40502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C:\Users\Toshiba\Downloads\Enkel_titel_aangepast.jpg">
            <a:extLst>
              <a:ext uri="{FF2B5EF4-FFF2-40B4-BE49-F238E27FC236}">
                <a16:creationId xmlns:a16="http://schemas.microsoft.com/office/drawing/2014/main" id="{0EB338FC-F7AE-49D3-91AC-CB9FD1B92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14425"/>
            <a:ext cx="7143750" cy="4629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0D8B7EC-5132-4874-9309-A85DCEDD0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ar-JO"/>
              <a:t>X-ray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BF0D75B-D307-4F4D-BEDE-F564ABEE5E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algn="l" rtl="0" eaLnBrk="1" hangingPunct="1"/>
            <a:r>
              <a:rPr lang="en-US" altLang="ar-JO"/>
              <a:t>It usually have some degree of comminution depending on the force involved .</a:t>
            </a:r>
          </a:p>
          <a:p>
            <a:pPr algn="l" rtl="0" eaLnBrk="1" hangingPunct="1"/>
            <a:r>
              <a:rPr lang="en-US" altLang="ar-JO"/>
              <a:t>Pelvis should be x-rayed.</a:t>
            </a:r>
          </a:p>
          <a:p>
            <a:pPr algn="l" rtl="0" eaLnBrk="1" hangingPunct="1"/>
            <a:endParaRPr lang="en-US" altLang="ar-JO"/>
          </a:p>
          <a:p>
            <a:pPr algn="l" rtl="0" eaLnBrk="1" hangingPunct="1"/>
            <a:endParaRPr lang="en-US" altLang="ar-JO"/>
          </a:p>
        </p:txBody>
      </p:sp>
      <p:pic>
        <p:nvPicPr>
          <p:cNvPr id="18436" name="Picture 5" descr="C:\Users\Toshiba\Downloads\images (1).jpg">
            <a:extLst>
              <a:ext uri="{FF2B5EF4-FFF2-40B4-BE49-F238E27FC236}">
                <a16:creationId xmlns:a16="http://schemas.microsoft.com/office/drawing/2014/main" id="{458BF36F-5511-4DCF-B988-9403F5F06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305175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826AA7F-30A7-4F38-83F4-7CDD1F611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JO" dirty="0"/>
              <a:t>Treatment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35459CC-2AE2-4205-8BD6-5798E77D1A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Traction and bracing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Open reduction and plating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Intramedullary nailing 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External fixation 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C8BF8E9-6BE0-4231-BDBD-F197B05CF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8FC2E68-2153-4CF3-A8C3-775442F343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Shock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Fat embolism (closed fractures)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Vascular injuries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Thromboembolism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Infection (open fractures) 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Delayed union &amp; non-union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Malunion</a:t>
            </a:r>
          </a:p>
          <a:p>
            <a:pPr marL="609600" indent="-609600" algn="l" rtl="0" eaLnBrk="1" hangingPunct="1">
              <a:buFontTx/>
              <a:buAutoNum type="arabicPeriod"/>
            </a:pPr>
            <a:r>
              <a:rPr lang="en-US" altLang="ar-JO" sz="2800"/>
              <a:t>Joint stiffness due to soft tissue adhesion 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A3DAAEB-1A9A-4BE1-8C5A-068066665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Supracondylar fracture of the femur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3D3E643-698D-4504-93B5-3036EB5EAF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800600" cy="50292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adults of any age who suffer severe injury, or mild ones in osteoporotic individuals.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knee is swollen &amp; deformed, movement is to painful to be attempted.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</a:t>
            </a:r>
            <a:r>
              <a:rPr lang="en-US" altLang="ar-JO" dirty="0" err="1"/>
              <a:t>tibial</a:t>
            </a:r>
            <a:r>
              <a:rPr lang="en-US" altLang="ar-JO" dirty="0"/>
              <a:t> pulses should always be palpated.</a:t>
            </a:r>
          </a:p>
        </p:txBody>
      </p:sp>
      <p:pic>
        <p:nvPicPr>
          <p:cNvPr id="22532" name="Picture 5" descr="C:\Users\Toshiba\Downloads\download (1).jpg">
            <a:extLst>
              <a:ext uri="{FF2B5EF4-FFF2-40B4-BE49-F238E27FC236}">
                <a16:creationId xmlns:a16="http://schemas.microsoft.com/office/drawing/2014/main" id="{1F25A0F2-DA02-452C-854A-FDE28770C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63" y="1752600"/>
            <a:ext cx="3048000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B9C3965-9E59-41B1-A93E-4EDCA49741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Fracture of the femoral neck</a:t>
            </a:r>
          </a:p>
        </p:txBody>
      </p:sp>
      <p:pic>
        <p:nvPicPr>
          <p:cNvPr id="3075" name="Picture 4" descr="C:\Users\Toshiba\Downloads\Anterior-Surface-of-the-Proximal-Portion-of-the-Femur-Bony-Landmarks.jpg">
            <a:extLst>
              <a:ext uri="{FF2B5EF4-FFF2-40B4-BE49-F238E27FC236}">
                <a16:creationId xmlns:a16="http://schemas.microsoft.com/office/drawing/2014/main" id="{556739A2-BD97-4E99-AB23-FE2DEBB95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0"/>
            <a:ext cx="3760788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C:\Users\Toshiba\Downloads\print2.png">
            <a:extLst>
              <a:ext uri="{FF2B5EF4-FFF2-40B4-BE49-F238E27FC236}">
                <a16:creationId xmlns:a16="http://schemas.microsoft.com/office/drawing/2014/main" id="{60FF452C-FAA7-477E-8C51-4EE948F2D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868" y="1219200"/>
            <a:ext cx="4648200" cy="5105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A9023C-EF7B-4D1E-BC9A-28E856C6A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3831D4F-2D48-4D0E-B84D-9ED2007403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93838"/>
            <a:ext cx="4572000" cy="49530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The fracture is just above the femoral condyles &amp; is transverse or comminuted, the distal fragment is usually tilted backwards.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x-ray the entire femur to exclude proximal fracture or dislocated hip .</a:t>
            </a:r>
          </a:p>
        </p:txBody>
      </p:sp>
      <p:pic>
        <p:nvPicPr>
          <p:cNvPr id="23556" name="Picture 4" descr="C:\Users\Toshiba\Downloads\suprac2 (1).jpg">
            <a:extLst>
              <a:ext uri="{FF2B5EF4-FFF2-40B4-BE49-F238E27FC236}">
                <a16:creationId xmlns:a16="http://schemas.microsoft.com/office/drawing/2014/main" id="{7E5F553E-4AD5-46FC-B652-B62CAE022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93838"/>
            <a:ext cx="34829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C:\Users\Toshiba\Downloads\PMC2831867_1749-799X-5-10-1.png">
            <a:extLst>
              <a:ext uri="{FF2B5EF4-FFF2-40B4-BE49-F238E27FC236}">
                <a16:creationId xmlns:a16="http://schemas.microsoft.com/office/drawing/2014/main" id="{86CCFD82-30B9-4575-B0DA-4642B87D4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75120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7D8EE9A-E283-4A94-A05A-2CCBFE792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7800B5F-A39E-41AC-8699-C15D54A66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If slightly displaced: skeletal traction.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If fails open reduction with internal fixation.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marL="0" indent="0" algn="ctr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ar-JO" sz="4000" b="1" dirty="0"/>
              <a:t>Complications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Joint stiffness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Non union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Osteoarthritis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altLang="ar-JO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E612133-728A-4835-B27E-98C9C1524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Condylar fractures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ED69B8-4A54-409B-A1DC-2FB9DB4771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62925" cy="1905000"/>
          </a:xfrm>
        </p:spPr>
        <p:txBody>
          <a:bodyPr/>
          <a:lstStyle/>
          <a:p>
            <a:pPr algn="l" rtl="0" eaLnBrk="1" hangingPunct="1"/>
            <a:r>
              <a:rPr lang="en-US" altLang="ar-JO"/>
              <a:t>One or both condyles of the femur maybe fractured, the knee is swollen &amp; the doughy feel of a hemarthrosis. </a:t>
            </a:r>
          </a:p>
        </p:txBody>
      </p:sp>
      <p:pic>
        <p:nvPicPr>
          <p:cNvPr id="26628" name="Picture 4" descr="C:\Users\Toshiba\Downloads\11F10.jpg">
            <a:extLst>
              <a:ext uri="{FF2B5EF4-FFF2-40B4-BE49-F238E27FC236}">
                <a16:creationId xmlns:a16="http://schemas.microsoft.com/office/drawing/2014/main" id="{59FE9044-3921-40DE-A77C-D26300B35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" y="3200400"/>
            <a:ext cx="81280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3FFD3E7-88E0-4079-956C-0449E25A81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ar-JO"/>
              <a:t>X-ray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60BF829-3BD0-45DA-ACC9-5F3D716AD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algn="l" rtl="0" eaLnBrk="1" hangingPunct="1"/>
            <a:r>
              <a:rPr lang="en-US" altLang="ar-JO"/>
              <a:t>One condyle may be fractured &amp; shifted upward, a supracondylar fracture maybe present.</a:t>
            </a:r>
          </a:p>
        </p:txBody>
      </p:sp>
      <p:pic>
        <p:nvPicPr>
          <p:cNvPr id="27652" name="Picture 4" descr="C:\Users\Toshiba\Downloads\fracture-medial-condyle-femur.jpg">
            <a:extLst>
              <a:ext uri="{FF2B5EF4-FFF2-40B4-BE49-F238E27FC236}">
                <a16:creationId xmlns:a16="http://schemas.microsoft.com/office/drawing/2014/main" id="{33FE5692-9725-4F99-BE7E-C6AED71A8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7620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30D103C-EEA6-4DCA-A50B-777CEC254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28EB768-49A8-4293-AA24-D06CBA7291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Accurate reduction is impotant.</a:t>
            </a:r>
          </a:p>
          <a:p>
            <a:pPr algn="l" rtl="0" eaLnBrk="1" hangingPunct="1"/>
            <a:r>
              <a:rPr lang="en-US" altLang="ar-JO"/>
              <a:t>Open reduction &amp; internal fixation are often employed.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01B1A4A-07A5-49B6-A383-6A455558E0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A033907-EC39-44B8-A1D6-CCEDDBBCDA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Stiffness of the knee.</a:t>
            </a:r>
          </a:p>
          <a:p>
            <a:pPr algn="l" rtl="0" eaLnBrk="1" hangingPunct="1"/>
            <a:r>
              <a:rPr lang="en-US" altLang="ar-JO"/>
              <a:t>Osteoarthritis.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59EB24-FA75-4D97-833C-7329FA336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ar-JO" dirty="0"/>
              <a:t>Garden’s classification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A46947-8128-4A20-A28F-11A5169032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Stage I: incomplete impacted fracture.</a:t>
            </a:r>
          </a:p>
          <a:p>
            <a:pPr algn="l" rtl="0" eaLnBrk="1" hangingPunct="1"/>
            <a:r>
              <a:rPr lang="en-US" altLang="ar-JO"/>
              <a:t>Stage II: complete undisplaced fracture.</a:t>
            </a:r>
          </a:p>
          <a:p>
            <a:pPr algn="l" rtl="0" eaLnBrk="1" hangingPunct="1"/>
            <a:r>
              <a:rPr lang="en-US" altLang="ar-JO"/>
              <a:t>Stage III: complete with moderate displacement fracture.</a:t>
            </a:r>
          </a:p>
          <a:p>
            <a:pPr algn="l" rtl="0" eaLnBrk="1" hangingPunct="1"/>
            <a:r>
              <a:rPr lang="en-US" altLang="ar-JO"/>
              <a:t>Stage IV: severely displaced fracture which is the most common.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orgarden">
            <a:extLst>
              <a:ext uri="{FF2B5EF4-FFF2-40B4-BE49-F238E27FC236}">
                <a16:creationId xmlns:a16="http://schemas.microsoft.com/office/drawing/2014/main" id="{9912BC18-083C-4523-AE7B-BCC2F9EEE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1000"/>
            <a:ext cx="5541963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EAE137-FE1D-4D54-8BCE-45B4AB3DB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features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2FA95CD-D371-4072-8443-07F84AAD23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Pain in the hip .</a:t>
            </a:r>
          </a:p>
          <a:p>
            <a:pPr algn="l" rtl="0" eaLnBrk="1" hangingPunct="1"/>
            <a:r>
              <a:rPr lang="en-US" altLang="ar-JO"/>
              <a:t>If displaced the pt lies with the limb in lateral rotation and the leg looks short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E16A472-1847-4A47-A6F6-2C7AF559E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X-ray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21E87B2-9B67-41AA-8AF3-91238EE6D2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Displacement is judged by the abnormal shape of the bone image,&amp; the degree of mismatch of the trabecular lines in the femoral head &amp; neck and the supra-</a:t>
            </a:r>
            <a:r>
              <a:rPr lang="en-US" altLang="ar-JO" dirty="0" err="1"/>
              <a:t>acetabular</a:t>
            </a:r>
            <a:r>
              <a:rPr lang="en-US" altLang="ar-JO" dirty="0"/>
              <a:t> bone .</a:t>
            </a:r>
          </a:p>
        </p:txBody>
      </p:sp>
      <p:pic>
        <p:nvPicPr>
          <p:cNvPr id="8196" name="Picture 4" descr="C:\Users\Toshiba\Downloads\fracture-neck-femur.jpg">
            <a:extLst>
              <a:ext uri="{FF2B5EF4-FFF2-40B4-BE49-F238E27FC236}">
                <a16:creationId xmlns:a16="http://schemas.microsoft.com/office/drawing/2014/main" id="{48549E20-8B5F-465F-8AF6-5D3ADBDE2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71600"/>
            <a:ext cx="4343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C8F5828-46A7-4272-BBC2-111A19D38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</a:t>
            </a:r>
            <a:r>
              <a:rPr lang="ar-JO" altLang="ar-JO"/>
              <a:t> </a:t>
            </a:r>
            <a:endParaRPr lang="en-US" altLang="ar-JO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D706ED9-44E0-48D2-8844-0547120ACC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Operative treatment is mandatory.</a:t>
            </a:r>
          </a:p>
          <a:p>
            <a:pPr algn="l" rtl="0" eaLnBrk="1" hangingPunct="1"/>
            <a:r>
              <a:rPr lang="en-US" altLang="ar-JO"/>
              <a:t>Internal fixation for displacement.</a:t>
            </a:r>
          </a:p>
          <a:p>
            <a:pPr algn="l" rtl="0" eaLnBrk="1" hangingPunct="1"/>
            <a:r>
              <a:rPr lang="en-US" altLang="ar-JO"/>
              <a:t>Early mobility to avoid general complications.</a:t>
            </a:r>
          </a:p>
          <a:p>
            <a:pPr algn="l" rtl="0" eaLnBrk="1" hangingPunct="1"/>
            <a:r>
              <a:rPr lang="en-US" altLang="ar-JO"/>
              <a:t>Impacted fracture can be left to unite , but we better fix it due to risk of displacement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A0ED03D-47FC-4F87-821F-B9781EE61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Complications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FD37F67-7552-4D6F-B381-4A37E36A73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/>
              <a:t>General complications.</a:t>
            </a:r>
          </a:p>
          <a:p>
            <a:pPr algn="l" rtl="0" eaLnBrk="1" hangingPunct="1"/>
            <a:r>
              <a:rPr lang="en-US" altLang="ar-JO"/>
              <a:t>Avscular necrosis.30%</a:t>
            </a:r>
          </a:p>
          <a:p>
            <a:pPr algn="l" rtl="0" eaLnBrk="1" hangingPunct="1"/>
            <a:r>
              <a:rPr lang="en-US" altLang="ar-JO"/>
              <a:t>Non-union depending on age .</a:t>
            </a:r>
          </a:p>
          <a:p>
            <a:pPr algn="l" rtl="0" eaLnBrk="1" hangingPunct="1"/>
            <a:r>
              <a:rPr lang="en-US" altLang="ar-JO"/>
              <a:t>Osteoarthritis and replacement 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26C9FEA-1EAC-4D6B-BC33-F1776BCE99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Intertrochantric fractures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5FE3AD8-2790-4E41-955B-A7648D7772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/>
              <a:t>Common in elderly osteoporotic women, limb is shortened &amp; externally rotated.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altLang="ar-JO" dirty="0" err="1"/>
              <a:t>Extracapsular</a:t>
            </a:r>
            <a:r>
              <a:rPr lang="en-US" altLang="ar-JO" dirty="0"/>
              <a:t> neck fractures unite very easily &amp; rarely causing complication (avascular necrosis).</a:t>
            </a:r>
          </a:p>
        </p:txBody>
      </p:sp>
      <p:pic>
        <p:nvPicPr>
          <p:cNvPr id="11268" name="Picture 4" descr="C:\Users\Toshiba\Downloads\intertrochanteric-fractures-3-638.jpg">
            <a:extLst>
              <a:ext uri="{FF2B5EF4-FFF2-40B4-BE49-F238E27FC236}">
                <a16:creationId xmlns:a16="http://schemas.microsoft.com/office/drawing/2014/main" id="{4A1CAC54-4059-4B51-8D50-40A83478A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0"/>
            <a:ext cx="48577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1286</TotalTime>
  <Words>487</Words>
  <Application>Microsoft Office PowerPoint</Application>
  <PresentationFormat>On-screen Show (4:3)</PresentationFormat>
  <Paragraphs>82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Office Theme</vt:lpstr>
      <vt:lpstr>Lower limb fracture 1</vt:lpstr>
      <vt:lpstr>Fracture of the femoral neck</vt:lpstr>
      <vt:lpstr>Garden’s classification</vt:lpstr>
      <vt:lpstr>PowerPoint Presentation</vt:lpstr>
      <vt:lpstr>features</vt:lpstr>
      <vt:lpstr>X-ray</vt:lpstr>
      <vt:lpstr>Treatment </vt:lpstr>
      <vt:lpstr>Complications </vt:lpstr>
      <vt:lpstr>Intertrochantric fractures</vt:lpstr>
      <vt:lpstr>X-ray</vt:lpstr>
      <vt:lpstr>PowerPoint Presentation</vt:lpstr>
      <vt:lpstr>Treatment </vt:lpstr>
      <vt:lpstr>Complications </vt:lpstr>
      <vt:lpstr>Femoral shaft fractures</vt:lpstr>
      <vt:lpstr>PowerPoint Presentation</vt:lpstr>
      <vt:lpstr>X-ray</vt:lpstr>
      <vt:lpstr>Treatment </vt:lpstr>
      <vt:lpstr>Complications </vt:lpstr>
      <vt:lpstr>Supracondylar fracture of the femur</vt:lpstr>
      <vt:lpstr>X-ray</vt:lpstr>
      <vt:lpstr>PowerPoint Presentation</vt:lpstr>
      <vt:lpstr>Treatment </vt:lpstr>
      <vt:lpstr>Condylar fractures</vt:lpstr>
      <vt:lpstr>X-ray</vt:lpstr>
      <vt:lpstr>Treatment </vt:lpstr>
      <vt:lpstr>Complications 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limb fractures</dc:title>
  <dc:creator>Home PC</dc:creator>
  <cp:lastModifiedBy>User</cp:lastModifiedBy>
  <cp:revision>34</cp:revision>
  <dcterms:created xsi:type="dcterms:W3CDTF">2006-09-18T15:46:58Z</dcterms:created>
  <dcterms:modified xsi:type="dcterms:W3CDTF">2022-11-08T15:14:16Z</dcterms:modified>
</cp:coreProperties>
</file>