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356" r:id="rId3"/>
    <p:sldId id="357" r:id="rId4"/>
    <p:sldId id="358" r:id="rId5"/>
    <p:sldId id="259" r:id="rId6"/>
    <p:sldId id="260" r:id="rId7"/>
    <p:sldId id="359" r:id="rId8"/>
    <p:sldId id="360" r:id="rId9"/>
    <p:sldId id="263" r:id="rId10"/>
    <p:sldId id="264" r:id="rId11"/>
    <p:sldId id="257" r:id="rId12"/>
    <p:sldId id="258" r:id="rId13"/>
    <p:sldId id="351" r:id="rId14"/>
    <p:sldId id="352" r:id="rId15"/>
    <p:sldId id="261" r:id="rId16"/>
    <p:sldId id="262" r:id="rId17"/>
    <p:sldId id="353" r:id="rId18"/>
    <p:sldId id="354" r:id="rId19"/>
    <p:sldId id="355" r:id="rId20"/>
    <p:sldId id="361" r:id="rId21"/>
    <p:sldId id="265" r:id="rId22"/>
    <p:sldId id="362" r:id="rId23"/>
    <p:sldId id="363" r:id="rId24"/>
    <p:sldId id="364" r:id="rId25"/>
    <p:sldId id="266" r:id="rId26"/>
    <p:sldId id="267" r:id="rId27"/>
    <p:sldId id="365" r:id="rId28"/>
    <p:sldId id="366" r:id="rId29"/>
    <p:sldId id="268" r:id="rId30"/>
    <p:sldId id="367" r:id="rId31"/>
    <p:sldId id="368" r:id="rId32"/>
    <p:sldId id="275" r:id="rId33"/>
    <p:sldId id="276" r:id="rId34"/>
    <p:sldId id="277" r:id="rId35"/>
    <p:sldId id="278" r:id="rId36"/>
    <p:sldId id="279" r:id="rId37"/>
    <p:sldId id="280" r:id="rId38"/>
    <p:sldId id="281" r:id="rId39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688"/>
  </p:normalViewPr>
  <p:slideViewPr>
    <p:cSldViewPr snapToGrid="0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ED83E-7851-2B4E-9D34-8D63708051E3}" type="datetimeFigureOut">
              <a:rPr lang="en-SA" smtClean="0"/>
              <a:t>27/10/2023 R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E98A3-4FA9-A245-9740-2719A5AE804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00375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E98A3-4FA9-A245-9740-2719A5AE8049}" type="slidenum">
              <a:rPr lang="en-SA" smtClean="0"/>
              <a:t>14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5823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br>
              <a:rPr lang="en-US" dirty="0"/>
            </a:br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E98A3-4FA9-A245-9740-2719A5AE8049}" type="slidenum">
              <a:rPr lang="en-SA" smtClean="0"/>
              <a:t>18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67836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6C11B-F7E8-4FF4-057A-C25CB110F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E2710-FE9C-D747-DA42-CFE2BDF83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82FFA-E7FB-F26F-1D1F-2FC6A57EB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3167-F2DB-0441-A656-66FD2A3A4735}" type="datetimeFigureOut">
              <a:rPr lang="en-SA" smtClean="0"/>
              <a:t>27/10/2023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00315-6B70-D8E7-655E-E87295B5D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B6362-BB35-A7E0-0628-BD600CFEF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2585-AAB8-4D4A-9F41-0BBC5AEAC0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83151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0B0D-59AB-E40F-937A-04A96379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C06F84-788C-C8C7-6CF2-573EE6C81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3DC8A-3595-AAB3-1707-3279B87F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3167-F2DB-0441-A656-66FD2A3A4735}" type="datetimeFigureOut">
              <a:rPr lang="en-SA" smtClean="0"/>
              <a:t>27/10/2023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741F9-7351-C706-47EC-374EFA69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37043-C6CF-DC3C-9935-084B8248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2585-AAB8-4D4A-9F41-0BBC5AEAC0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19593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46007-4ECB-713C-5C50-8265ABA45C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326D4-4A99-B72B-ED75-5A85C3ECF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54B82-36DD-AB71-A2C6-B0EE85829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3167-F2DB-0441-A656-66FD2A3A4735}" type="datetimeFigureOut">
              <a:rPr lang="en-SA" smtClean="0"/>
              <a:t>27/10/2023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100D7-E79D-033B-A824-170574A23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EE1D0-275D-A1EE-70E3-1893EF1B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2585-AAB8-4D4A-9F41-0BBC5AEAC0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30684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9269A-77CF-9985-B590-F2F8B693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DA08E-78CB-45DB-A3B0-3E7506AB2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76608-AF44-2D88-AF51-1685EB7E3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3167-F2DB-0441-A656-66FD2A3A4735}" type="datetimeFigureOut">
              <a:rPr lang="en-SA" smtClean="0"/>
              <a:t>27/10/2023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0541A-BDB0-2A5C-B411-9FB2B935B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0A7AC-0F2E-D1ED-D921-E0D6188F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2585-AAB8-4D4A-9F41-0BBC5AEAC0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17328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2BBE-1204-1C73-3886-7F45A24D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2A498-D234-D811-EF50-8F1B5AA2D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D6777-FDF8-A388-FF12-2855E9F01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3167-F2DB-0441-A656-66FD2A3A4735}" type="datetimeFigureOut">
              <a:rPr lang="en-SA" smtClean="0"/>
              <a:t>27/10/2023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01218-1824-81FF-4E83-670089DA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FF54A-9A1D-88BA-11CA-871299A5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2585-AAB8-4D4A-9F41-0BBC5AEAC0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08031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50390-C36C-FB23-6B0C-EEA316D89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209BA-9520-9BD1-EBFF-840363920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B692A-C0B6-7C13-6273-1AB22DB74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EFEAF-B9D2-1080-7315-ED5D3C4B0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3167-F2DB-0441-A656-66FD2A3A4735}" type="datetimeFigureOut">
              <a:rPr lang="en-SA" smtClean="0"/>
              <a:t>27/10/2023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259B4-1374-5850-06B1-BF87A7C4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40028-7FFB-14DC-FB3E-7295302F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2585-AAB8-4D4A-9F41-0BBC5AEAC0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92502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ECD78-3A83-DBCF-9D49-1771650C8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BE4A7-D5C9-1FF5-CDDB-E82EDE837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AB12C-1150-D65B-305F-26AC75341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DD129-0083-BB3A-8982-D96535918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B96D9-50FF-4A51-1BDE-AA7FDAAE3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B61BE6-6344-F323-7015-5D23EDDB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3167-F2DB-0441-A656-66FD2A3A4735}" type="datetimeFigureOut">
              <a:rPr lang="en-SA" smtClean="0"/>
              <a:t>27/10/2023 R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F7F0CC-E6BD-DCFB-E021-D3C044FA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9F1C62-0CE6-FC12-103F-6FB4CCD9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2585-AAB8-4D4A-9F41-0BBC5AEAC0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98200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C58F3-89CE-592D-FE0F-B06F65911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F22D24-7D46-D78B-2868-3BC7F3D08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3167-F2DB-0441-A656-66FD2A3A4735}" type="datetimeFigureOut">
              <a:rPr lang="en-SA" smtClean="0"/>
              <a:t>27/10/2023 R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7F6C1F-A976-E390-2C02-BD079202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140FB-5EFE-62E6-A94E-2E1DA2F7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2585-AAB8-4D4A-9F41-0BBC5AEAC0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52198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F75561-B18D-B306-DFB2-7BB9957DE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3167-F2DB-0441-A656-66FD2A3A4735}" type="datetimeFigureOut">
              <a:rPr lang="en-SA" smtClean="0"/>
              <a:t>27/10/2023 R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B95407-D505-C8A1-50BD-F1645F2FA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3E596-A3DF-1E06-BFCC-0866593E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2585-AAB8-4D4A-9F41-0BBC5AEAC0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30883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90754-9C8E-313F-FE9C-C7CD5712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AA2D7-3302-3DEE-2AA8-822ACB6E1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FD296-B019-D74B-4615-05FCDB2EE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6EB20-E733-D3B3-F6CB-F4E823A1E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3167-F2DB-0441-A656-66FD2A3A4735}" type="datetimeFigureOut">
              <a:rPr lang="en-SA" smtClean="0"/>
              <a:t>27/10/2023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F8C8F-C7E5-8FB3-1AC8-0C2631E1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E63B2-962D-3843-2555-7546A1B8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2585-AAB8-4D4A-9F41-0BBC5AEAC0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7200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719FE-C63B-5D2F-5426-A9FA0901C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B351BB-AF4D-D4BC-0021-07F477C0C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B829C-B8A3-E53A-6D9B-134E6FA01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0F635-99D8-FFF6-07E6-809874E6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3167-F2DB-0441-A656-66FD2A3A4735}" type="datetimeFigureOut">
              <a:rPr lang="en-SA" smtClean="0"/>
              <a:t>27/10/2023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21A07-FB02-16C5-6AA5-C435F0D6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1FF78-0933-9B25-0591-71D59A9B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2585-AAB8-4D4A-9F41-0BBC5AEAC0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77844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4DCFC-C028-EA6C-BBF5-AE0EEE50D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D246E-AC56-7A2F-D020-09876C1EA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30B9B-DF09-405E-2212-186EB50EE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23167-F2DB-0441-A656-66FD2A3A4735}" type="datetimeFigureOut">
              <a:rPr lang="en-SA" smtClean="0"/>
              <a:t>27/10/2023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74956-0093-893F-88E8-558C6FA45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46246-10AD-481F-0625-01B775529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22585-AAB8-4D4A-9F41-0BBC5AEAC0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13034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.amboss.com/us/article/960NMS#Z5fb5bd23c6255d2e24514ab1610448ae" TargetMode="External"/><Relationship Id="rId3" Type="http://schemas.openxmlformats.org/officeDocument/2006/relationships/hyperlink" Target="https://next.amboss.com/us/article/7I04Vh#Za68e01313423572283ce418087f356cb" TargetMode="External"/><Relationship Id="rId7" Type="http://schemas.openxmlformats.org/officeDocument/2006/relationships/hyperlink" Target="https://next.amboss.com/us/article/ZK0ZUS#Ze70cc99757e1ea860cd2529fb952e9f0" TargetMode="External"/><Relationship Id="rId12" Type="http://schemas.openxmlformats.org/officeDocument/2006/relationships/hyperlink" Target="https://next.amboss.com/us/article/j60_kS#Zd0ed3eb208321943f24b364e0a464294" TargetMode="External"/><Relationship Id="rId2" Type="http://schemas.openxmlformats.org/officeDocument/2006/relationships/hyperlink" Target="https://next.amboss.com/us/article/WM0Png#Z333a818dbf71a509f924e54006a41fb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.amboss.com/us/article/m60VlS#Z4f35ffc581dfecea4db9e25f27d17cd9" TargetMode="External"/><Relationship Id="rId11" Type="http://schemas.openxmlformats.org/officeDocument/2006/relationships/hyperlink" Target="https://next.amboss.com/us/article/ap0QLS#Z5a964768554f93e7967999032fda236f" TargetMode="External"/><Relationship Id="rId5" Type="http://schemas.openxmlformats.org/officeDocument/2006/relationships/hyperlink" Target="https://next.amboss.com/us/article/m60VlS#Z7a8aebb07d6e8ba9da453ec0f3f359a4" TargetMode="External"/><Relationship Id="rId10" Type="http://schemas.openxmlformats.org/officeDocument/2006/relationships/hyperlink" Target="https://next.amboss.com/us/article/WM0Png#Zddd089ba46c7f9403ac32f32d879cffe" TargetMode="External"/><Relationship Id="rId4" Type="http://schemas.openxmlformats.org/officeDocument/2006/relationships/hyperlink" Target="https://next.amboss.com/us/article/m60VlS#Z517d2cc21845787cbf2c6ff27c21cd8e" TargetMode="External"/><Relationship Id="rId9" Type="http://schemas.openxmlformats.org/officeDocument/2006/relationships/hyperlink" Target="https://next.amboss.com/us/article/LJ0wuS#Z5cade66952c197c29b552666e2f95ae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.amboss.com/us/article/4m03fg#Zd81f442fc4204146e3dc72044029e13d" TargetMode="External"/><Relationship Id="rId3" Type="http://schemas.openxmlformats.org/officeDocument/2006/relationships/hyperlink" Target="https://next.amboss.com/us/article/7I04Vh#Za68e01313423572283ce418087f356cb" TargetMode="External"/><Relationship Id="rId7" Type="http://schemas.openxmlformats.org/officeDocument/2006/relationships/hyperlink" Target="https://next.amboss.com/us/article/4m03fg#Z8065dc4f8a8dc201671eefcc08b5cc9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.amboss.com/us/article/4m03fg#Z755638f42b12fb67ef41212a511c5970" TargetMode="External"/><Relationship Id="rId5" Type="http://schemas.openxmlformats.org/officeDocument/2006/relationships/hyperlink" Target="https://next.amboss.com/us/article/4m03fg#Z4c7ae79c18cb3c2f3e1fa98185b2d78d" TargetMode="External"/><Relationship Id="rId4" Type="http://schemas.openxmlformats.org/officeDocument/2006/relationships/hyperlink" Target="https://next.amboss.com/us/article/Ki0Usf#Za80c38a569c922fe143fe41bce9650b7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.amboss.com/us/article/Q60ukS" TargetMode="External"/><Relationship Id="rId13" Type="http://schemas.openxmlformats.org/officeDocument/2006/relationships/hyperlink" Target="https://next.amboss.com/us/article/1402RT" TargetMode="External"/><Relationship Id="rId18" Type="http://schemas.openxmlformats.org/officeDocument/2006/relationships/hyperlink" Target="https://next.amboss.com/us/article/r80fL3" TargetMode="External"/><Relationship Id="rId3" Type="http://schemas.openxmlformats.org/officeDocument/2006/relationships/hyperlink" Target="https://next.amboss.com/us/article/030eSf" TargetMode="External"/><Relationship Id="rId7" Type="http://schemas.openxmlformats.org/officeDocument/2006/relationships/hyperlink" Target="https://next.amboss.com/us/article/j60_kS" TargetMode="External"/><Relationship Id="rId12" Type="http://schemas.openxmlformats.org/officeDocument/2006/relationships/hyperlink" Target="https://next.amboss.com/us/article/e40xRT" TargetMode="External"/><Relationship Id="rId17" Type="http://schemas.openxmlformats.org/officeDocument/2006/relationships/hyperlink" Target="https://next.amboss.com/us/article/4n03tg" TargetMode="External"/><Relationship Id="rId2" Type="http://schemas.openxmlformats.org/officeDocument/2006/relationships/hyperlink" Target="https://next.amboss.com/us/article/p40L4T" TargetMode="External"/><Relationship Id="rId16" Type="http://schemas.openxmlformats.org/officeDocument/2006/relationships/hyperlink" Target="https://next.amboss.com/us/article/cg0a82" TargetMode="External"/><Relationship Id="rId20" Type="http://schemas.openxmlformats.org/officeDocument/2006/relationships/hyperlink" Target="https://next.amboss.com/us/article/7I04V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.amboss.com/us/article/LJ0wuS" TargetMode="External"/><Relationship Id="rId11" Type="http://schemas.openxmlformats.org/officeDocument/2006/relationships/hyperlink" Target="https://next.amboss.com/us/article/U40biT" TargetMode="External"/><Relationship Id="rId5" Type="http://schemas.openxmlformats.org/officeDocument/2006/relationships/hyperlink" Target="https://next.amboss.com/us/article/M60MlS" TargetMode="External"/><Relationship Id="rId15" Type="http://schemas.openxmlformats.org/officeDocument/2006/relationships/hyperlink" Target="https://next.amboss.com/us/article/Js0sDh" TargetMode="External"/><Relationship Id="rId10" Type="http://schemas.openxmlformats.org/officeDocument/2006/relationships/hyperlink" Target="https://next.amboss.com/us/article/W60PPS" TargetMode="External"/><Relationship Id="rId19" Type="http://schemas.openxmlformats.org/officeDocument/2006/relationships/hyperlink" Target="https://next.amboss.com/us/article/fM0kLg" TargetMode="External"/><Relationship Id="rId4" Type="http://schemas.openxmlformats.org/officeDocument/2006/relationships/hyperlink" Target="https://next.amboss.com/us/article/np07JS" TargetMode="External"/><Relationship Id="rId9" Type="http://schemas.openxmlformats.org/officeDocument/2006/relationships/hyperlink" Target="https://next.amboss.com/us/article/Do01VS" TargetMode="External"/><Relationship Id="rId14" Type="http://schemas.openxmlformats.org/officeDocument/2006/relationships/hyperlink" Target="https://next.amboss.com/us/article/vo0Ad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BCC5B-94DF-B7C1-8998-76899AF210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A" dirty="0"/>
              <a:t>Pediatric Malignancies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56BEB-7E99-C4AC-67A4-5C07B9DF00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SA" dirty="0"/>
              <a:t>Presented by: Saja Zuaiter </a:t>
            </a:r>
          </a:p>
          <a:p>
            <a:r>
              <a:rPr lang="en-SA" dirty="0"/>
              <a:t>Hammam Al Tarawneh </a:t>
            </a:r>
          </a:p>
          <a:p>
            <a:endParaRPr lang="en-SA" dirty="0"/>
          </a:p>
          <a:p>
            <a:r>
              <a:rPr lang="en-SA" dirty="0"/>
              <a:t>Supervised by : Dr Ahmad Odeh </a:t>
            </a:r>
          </a:p>
        </p:txBody>
      </p:sp>
    </p:spTree>
    <p:extLst>
      <p:ext uri="{BB962C8B-B14F-4D97-AF65-F5344CB8AC3E}">
        <p14:creationId xmlns:p14="http://schemas.microsoft.com/office/powerpoint/2010/main" val="95075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A picture containing table, sitting, food, doughnut&#10;&#10;Description automatically generated">
            <a:extLst>
              <a:ext uri="{FF2B5EF4-FFF2-40B4-BE49-F238E27FC236}">
                <a16:creationId xmlns:a16="http://schemas.microsoft.com/office/drawing/2014/main" id="{D90E75AC-AA69-58A8-1615-88AD05F383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4104" r="-2" b="8753"/>
          <a:stretch/>
        </p:blipFill>
        <p:spPr>
          <a:xfrm>
            <a:off x="5696966" y="1258285"/>
            <a:ext cx="6096000" cy="482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F1775A-808F-372A-F631-F465CEB5E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079671" cy="3204134"/>
          </a:xfrm>
        </p:spPr>
        <p:txBody>
          <a:bodyPr anchor="b">
            <a:normAutofit/>
          </a:bodyPr>
          <a:lstStyle/>
          <a:p>
            <a:pPr algn="l"/>
            <a:r>
              <a:rPr lang="en-SA" b="1" dirty="0"/>
              <a:t>Wilms Tumor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8EA0F3-6E15-B88D-8646-527578502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SA" sz="2000"/>
          </a:p>
        </p:txBody>
      </p:sp>
    </p:spTree>
    <p:extLst>
      <p:ext uri="{BB962C8B-B14F-4D97-AF65-F5344CB8AC3E}">
        <p14:creationId xmlns:p14="http://schemas.microsoft.com/office/powerpoint/2010/main" val="1808056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0A2D-CEB3-07CF-4885-FEEE31382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128" y="832104"/>
            <a:ext cx="11667744" cy="5193791"/>
          </a:xfrm>
        </p:spPr>
        <p:txBody>
          <a:bodyPr>
            <a:normAutofit/>
          </a:bodyPr>
          <a:lstStyle/>
          <a:p>
            <a:r>
              <a:rPr lang="en-US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Wilms</a:t>
            </a: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also</a:t>
            </a:r>
            <a:r>
              <a:rPr lang="en-US" sz="3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</a:t>
            </a:r>
            <a:r>
              <a:rPr lang="en-US" sz="3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nephroblastoma</a:t>
            </a: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the </a:t>
            </a:r>
            <a:r>
              <a:rPr lang="en-US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sz="3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3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US" sz="3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ommo</a:t>
            </a:r>
            <a:r>
              <a:rPr lang="en-US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maligna</a:t>
            </a:r>
            <a:r>
              <a:rPr lang="en-US" sz="3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 </a:t>
            </a:r>
            <a:r>
              <a:rPr lang="en-US" sz="3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tumo</a:t>
            </a: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children </a:t>
            </a:r>
            <a:r>
              <a:rPr lang="en-US" sz="3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3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neuroblastoma.</a:t>
            </a:r>
          </a:p>
          <a:p>
            <a:endParaRPr lang="en-US" sz="36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mean </a:t>
            </a:r>
            <a:r>
              <a:rPr lang="en-US" sz="3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</a:t>
            </a:r>
            <a:r>
              <a:rPr lang="en-US" sz="3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diagnosis</a:t>
            </a: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</a:t>
            </a:r>
            <a:r>
              <a:rPr lang="en-US" sz="3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en-US" sz="3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n-US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Histology determines the prognosis and treatment </a:t>
            </a:r>
            <a:br>
              <a:rPr lang="en-US" sz="2800" spc="-20" dirty="0">
                <a:cs typeface="Calibri"/>
              </a:rPr>
            </a:br>
            <a:endParaRPr lang="en-SA" sz="3600" dirty="0"/>
          </a:p>
        </p:txBody>
      </p:sp>
    </p:spTree>
    <p:extLst>
      <p:ext uri="{BB962C8B-B14F-4D97-AF65-F5344CB8AC3E}">
        <p14:creationId xmlns:p14="http://schemas.microsoft.com/office/powerpoint/2010/main" val="4285791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82F05-47E8-38D4-129E-A12965A65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258"/>
            <a:ext cx="10515600" cy="1325563"/>
          </a:xfrm>
        </p:spPr>
        <p:txBody>
          <a:bodyPr/>
          <a:lstStyle/>
          <a:p>
            <a:r>
              <a:rPr lang="en-SA" dirty="0"/>
              <a:t>Etiology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12CE4-4A45-50F3-2579-6AFFAF1D8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61" y="1562821"/>
            <a:ext cx="11400310" cy="5134862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The exact etiology of nephroblastoma remains unknown, but it is associated with several genetic mutations and syndromes.</a:t>
            </a:r>
          </a:p>
          <a:p>
            <a:pPr marL="0" indent="0">
              <a:buNone/>
            </a:pPr>
            <a:endParaRPr lang="en-US" dirty="0">
              <a:solidFill>
                <a:srgbClr val="1A1C1C"/>
              </a:solidFill>
              <a:latin typeface="Lato" panose="020F050202020403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Predisposition 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function mutations</a:t>
            </a: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of tumor suppressor genes on chromosome 11: WT1 (</a:t>
            </a:r>
            <a:r>
              <a:rPr lang="en-US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wilms</a:t>
            </a: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tumor 1) &amp; WT2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 to abnormal proliferation of the metanephric blastemal cells (primitive embryologic cells of the kidney).</a:t>
            </a:r>
            <a:endParaRPr lang="en-US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107449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56A457-030C-9945-FB34-F49933316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355897-0435-11AA-AD7D-9FE8E8126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Associated Syndromes</a:t>
            </a:r>
          </a:p>
          <a:p>
            <a:pPr marL="0" indent="0" algn="l">
              <a:buNone/>
            </a:pP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A- WAGR syndrome: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ue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eletion of WT1 on chromosome 11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Nephroblastoma</a:t>
            </a:r>
          </a:p>
          <a:p>
            <a:pPr marL="0" indent="0" algn="l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Aniridia </a:t>
            </a:r>
          </a:p>
          <a:p>
            <a:pPr marL="0" indent="0" algn="l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Genitourinary anomalies (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pseudohermaphroditism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undescended testis)</a:t>
            </a:r>
          </a:p>
          <a:p>
            <a:pPr marL="0" indent="0" algn="l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intellectual disability </a:t>
            </a:r>
          </a:p>
          <a:p>
            <a:pPr marL="0" indent="0">
              <a:buNone/>
            </a:pPr>
            <a:endParaRPr lang="en-SA" dirty="0"/>
          </a:p>
        </p:txBody>
      </p:sp>
      <p:pic>
        <p:nvPicPr>
          <p:cNvPr id="1026" name="Picture 2" descr="Moran CORE | Aniridia">
            <a:extLst>
              <a:ext uri="{FF2B5EF4-FFF2-40B4-BE49-F238E27FC236}">
                <a16:creationId xmlns:a16="http://schemas.microsoft.com/office/drawing/2014/main" id="{4BBD615E-1811-7EE4-7F9C-04684A281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46" y="4868883"/>
            <a:ext cx="5446816" cy="198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94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04A34-7BA9-2358-7508-ED75F8E76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513" y="256381"/>
            <a:ext cx="5475061" cy="823912"/>
          </a:xfrm>
        </p:spPr>
        <p:txBody>
          <a:bodyPr>
            <a:normAutofit fontScale="92500" lnSpcReduction="10000"/>
          </a:bodyPr>
          <a:lstStyle/>
          <a:p>
            <a:endParaRPr lang="en-SA" dirty="0"/>
          </a:p>
          <a:p>
            <a:r>
              <a:rPr lang="en-S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Denys-Drash Syndrome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FB38A-B9A7-33B3-423A-213621B95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514" y="2152092"/>
            <a:ext cx="5157787" cy="2553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diffuse mesangial sclerosis</a:t>
            </a:r>
            <a:b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Wilms tumor </a:t>
            </a:r>
            <a:b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pseudohermaphroditism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(gonadal dysgenesis) </a:t>
            </a:r>
            <a:endParaRPr lang="en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C78FB1-0360-A4CA-ACD2-6B1F3895A2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256381"/>
            <a:ext cx="5183188" cy="82391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S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Beckwith-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Wiedmann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(Fetal overgrowth syndrome ) </a:t>
            </a:r>
            <a:endParaRPr lang="en-SA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E714A5-28F3-F3DE-7391-BC4B293E6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1210664"/>
            <a:ext cx="5183188" cy="5647336"/>
          </a:xfrm>
        </p:spPr>
        <p:txBody>
          <a:bodyPr>
            <a:normAutofit lnSpcReduction="10000"/>
          </a:bodyPr>
          <a:lstStyle/>
          <a:p>
            <a:r>
              <a:rPr lang="en-U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mutation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WT2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mutations in short arm of chromosome11, that leads to overactivity of the IGF-2 gene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/>
              <a:t>Presented with </a:t>
            </a:r>
            <a:r>
              <a:rPr lang="en-US" sz="2400" dirty="0" err="1"/>
              <a:t>hyperinsulism</a:t>
            </a:r>
            <a:r>
              <a:rPr lang="en-US" sz="2400" dirty="0"/>
              <a:t>, neonatal hypoglycemia, macrosomia, macroglossia, omphalocele, visceromegaly, </a:t>
            </a:r>
            <a:r>
              <a:rPr lang="en-US" sz="2400" dirty="0" err="1"/>
              <a:t>hemihyperplasia</a:t>
            </a:r>
            <a:r>
              <a:rPr lang="en-US" sz="2400" dirty="0"/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embryonal tumors</a:t>
            </a:r>
          </a:p>
          <a:p>
            <a:pPr marL="0" indent="0">
              <a:buNone/>
            </a:pPr>
            <a:endParaRPr lang="en-US"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A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D1C7447-2123-02DD-65E0-AED3BC0371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840" y="4538851"/>
            <a:ext cx="4996160" cy="22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40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D520C-F170-6E68-213A-4A08060A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S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FF0B-CDB5-3965-6303-D3DD95DFD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" y="1818329"/>
            <a:ext cx="7422078" cy="5094714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Large flank, palpable abdominal mass (often found incidentally) and rarely invasive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Non-tender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Unilateral, not crossing midline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Smooth and firm</a:t>
            </a:r>
          </a:p>
          <a:p>
            <a:pPr marL="457200" lvl="1" indent="0">
              <a:buNone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 signs and symptoms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Hematuria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Hypertension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Symptoms caused by 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metastic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spread (most common pulmonary symptoms)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A" sz="1900" dirty="0"/>
          </a:p>
        </p:txBody>
      </p:sp>
      <p:pic>
        <p:nvPicPr>
          <p:cNvPr id="4" name="object 4" descr="A close-up of a baby's stomach&#10;&#10;Description automatically generated">
            <a:extLst>
              <a:ext uri="{FF2B5EF4-FFF2-40B4-BE49-F238E27FC236}">
                <a16:creationId xmlns:a16="http://schemas.microsoft.com/office/drawing/2014/main" id="{633DBCEF-A487-5793-8EAF-32B8B6FD4DCE}"/>
              </a:ext>
            </a:extLst>
          </p:cNvPr>
          <p:cNvPicPr/>
          <p:nvPr/>
        </p:nvPicPr>
        <p:blipFill rotWithShape="1">
          <a:blip r:embed="rId2" cstate="print"/>
          <a:srcRect l="21833" r="3" b="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31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1CE54-55FD-7C3C-06AE-E87EB00A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SA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br>
              <a:rPr lang="en-SA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SA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endParaRPr lang="en-SA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794AF-32B6-0198-D825-5AF449277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8242"/>
            <a:ext cx="7548916" cy="4387756"/>
          </a:xfrm>
        </p:spPr>
        <p:txBody>
          <a:bodyPr anchor="ctr"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Ultrasound (best initial test)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Shows vascular infiltrations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hydronephrosis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Differentiates between cystic and solid masses 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doppler: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evaluates the collecting system and demonstrate intravascular spread and tumor thrombi in the renal veins and IVC </a:t>
            </a: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Abdominal CT (claw sign) 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assess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and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extent of involvement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Surgical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CT thorax/CXR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detect lung metastasis</a:t>
            </a:r>
          </a:p>
          <a:p>
            <a:pPr marL="0" indent="0">
              <a:buNone/>
            </a:pPr>
            <a:endParaRPr lang="en-SA" sz="1400" dirty="0"/>
          </a:p>
        </p:txBody>
      </p:sp>
      <p:pic>
        <p:nvPicPr>
          <p:cNvPr id="2050" name="Picture 2" descr="EPOS&amp;trade;">
            <a:extLst>
              <a:ext uri="{FF2B5EF4-FFF2-40B4-BE49-F238E27FC236}">
                <a16:creationId xmlns:a16="http://schemas.microsoft.com/office/drawing/2014/main" id="{C6E0AA63-1744-3A94-298C-4D89F90E7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48"/>
          <a:stretch/>
        </p:blipFill>
        <p:spPr bwMode="auto">
          <a:xfrm>
            <a:off x="7548916" y="-10886"/>
            <a:ext cx="464308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089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D24BC9E-AC6A-42EE-AFD8-B290720B8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107624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A5F132-943E-D4A8-7ADC-25BD50B89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29321"/>
            <a:ext cx="3657600" cy="1645920"/>
          </a:xfrm>
        </p:spPr>
        <p:txBody>
          <a:bodyPr>
            <a:normAutofit/>
          </a:bodyPr>
          <a:lstStyle/>
          <a:p>
            <a:endParaRPr lang="en-SA" sz="32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80023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143137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CDF53D-8F58-0B82-EE85-193692CF7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16242"/>
              </p:ext>
            </p:extLst>
          </p:nvPr>
        </p:nvGraphicFramePr>
        <p:xfrm>
          <a:off x="0" y="-90860"/>
          <a:ext cx="12192000" cy="7369636"/>
        </p:xfrm>
        <a:graphic>
          <a:graphicData uri="http://schemas.openxmlformats.org/drawingml/2006/table">
            <a:tbl>
              <a:tblPr/>
              <a:tblGrid>
                <a:gridCol w="2928367">
                  <a:extLst>
                    <a:ext uri="{9D8B030D-6E8A-4147-A177-3AD203B41FA5}">
                      <a16:colId xmlns:a16="http://schemas.microsoft.com/office/drawing/2014/main" val="3858687326"/>
                    </a:ext>
                  </a:extLst>
                </a:gridCol>
                <a:gridCol w="2928367">
                  <a:extLst>
                    <a:ext uri="{9D8B030D-6E8A-4147-A177-3AD203B41FA5}">
                      <a16:colId xmlns:a16="http://schemas.microsoft.com/office/drawing/2014/main" val="4167708783"/>
                    </a:ext>
                  </a:extLst>
                </a:gridCol>
                <a:gridCol w="2928367">
                  <a:extLst>
                    <a:ext uri="{9D8B030D-6E8A-4147-A177-3AD203B41FA5}">
                      <a16:colId xmlns:a16="http://schemas.microsoft.com/office/drawing/2014/main" val="3089851833"/>
                    </a:ext>
                  </a:extLst>
                </a:gridCol>
                <a:gridCol w="3406899">
                  <a:extLst>
                    <a:ext uri="{9D8B030D-6E8A-4147-A177-3AD203B41FA5}">
                      <a16:colId xmlns:a16="http://schemas.microsoft.com/office/drawing/2014/main" val="3603605793"/>
                    </a:ext>
                  </a:extLst>
                </a:gridCol>
              </a:tblGrid>
              <a:tr h="259257">
                <a:tc gridSpan="4"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National Wilms Tumor Study (NWTS) system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9121" marR="59121" marT="29561" marB="29561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886149"/>
                  </a:ext>
                </a:extLst>
              </a:tr>
              <a:tr h="275607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Stage</a:t>
                      </a:r>
                      <a:endParaRPr lang="en-US" sz="1600">
                        <a:effectLst/>
                      </a:endParaRPr>
                    </a:p>
                  </a:txBody>
                  <a:tcPr marL="59121" marR="59121" marT="29561" marB="29561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Tumor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</a:rPr>
                        <a:t> location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59121" marR="59121" marT="29561" marB="29561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Tumor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</a:rPr>
                        <a:t> spread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59121" marR="59121" marT="29561" marB="29561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hlinkClick r:id="rId3"/>
                        </a:rPr>
                        <a:t>Surgery</a:t>
                      </a:r>
                      <a:endParaRPr lang="en-US" sz="1400" dirty="0">
                        <a:effectLst/>
                      </a:endParaRPr>
                    </a:p>
                  </a:txBody>
                  <a:tcPr marL="59121" marR="59121" marT="29561" marB="29561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847462"/>
                  </a:ext>
                </a:extLst>
              </a:tr>
              <a:tr h="791948">
                <a:tc>
                  <a:txBody>
                    <a:bodyPr/>
                    <a:lstStyle/>
                    <a:p>
                      <a:pPr algn="l"/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</a:p>
                  </a:txBody>
                  <a:tcPr marL="59121" marR="59121" marT="29561" marB="29561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Unilateral</a:t>
                      </a:r>
                    </a:p>
                  </a:txBody>
                  <a:tcPr marL="59121" marR="59121" marT="29561" marB="29561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Limited to the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kidney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No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renal sinus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vessel involvement</a:t>
                      </a:r>
                    </a:p>
                  </a:txBody>
                  <a:tcPr marL="59121" marR="59121" marT="29561" marB="29561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Complete resection with no 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tumor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beyond the excision margins</a:t>
                      </a:r>
                    </a:p>
                  </a:txBody>
                  <a:tcPr marL="59121" marR="59121" marT="29561" marB="29561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550533"/>
                  </a:ext>
                </a:extLst>
              </a:tr>
              <a:tr h="1932354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</a:p>
                  </a:txBody>
                  <a:tcPr marL="59121" marR="59121" marT="29561" marB="29561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Unilateral</a:t>
                      </a:r>
                    </a:p>
                  </a:txBody>
                  <a:tcPr marL="59121" marR="59121" marT="29561" marB="29561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Extends beyond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kidney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Renal capsule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Soft tissue of the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renal sinus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Blood vessels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beyond the renal parenchyma</a:t>
                      </a:r>
                    </a:p>
                  </a:txBody>
                  <a:tcPr marL="59121" marR="59121" marT="29561" marB="29561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104702"/>
                  </a:ext>
                </a:extLst>
              </a:tr>
              <a:tr h="2183431">
                <a:tc>
                  <a:txBody>
                    <a:bodyPr/>
                    <a:lstStyle/>
                    <a:p>
                      <a:pPr algn="l"/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III</a:t>
                      </a:r>
                    </a:p>
                  </a:txBody>
                  <a:tcPr marL="59121" marR="59121" marT="29561" marB="29561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Unilateral</a:t>
                      </a:r>
                    </a:p>
                  </a:txBody>
                  <a:tcPr marL="59121" marR="59121" marT="29561" marB="29561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Confined to the abdomen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Dissemination in abdomen (e.g., regional 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lymph nodes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peritoneal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involvement) </a:t>
                      </a:r>
                    </a:p>
                  </a:txBody>
                  <a:tcPr marL="59121" marR="59121" marT="29561" marB="29561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Incomplete resection with residual 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tumor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remaining postoperatively (e.g., not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resectable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due to infiltration into vital structures)</a:t>
                      </a:r>
                    </a:p>
                  </a:txBody>
                  <a:tcPr marL="59121" marR="59121" marT="29561" marB="29561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603338"/>
                  </a:ext>
                </a:extLst>
              </a:tr>
              <a:tr h="1219601">
                <a:tc>
                  <a:txBody>
                    <a:bodyPr/>
                    <a:lstStyle/>
                    <a:p>
                      <a:pPr algn="l"/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IV</a:t>
                      </a:r>
                    </a:p>
                  </a:txBody>
                  <a:tcPr marL="59121" marR="59121" marT="29561" marB="29561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Unilateral</a:t>
                      </a:r>
                    </a:p>
                  </a:txBody>
                  <a:tcPr marL="59121" marR="59121" marT="29561" marB="29561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Hematogenous metastasis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(e.g.,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lung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liver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bone, brain)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Distant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lymph nodes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involvement (outside of abdomen)</a:t>
                      </a:r>
                    </a:p>
                  </a:txBody>
                  <a:tcPr marL="59121" marR="59121" marT="29561" marB="29561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32763"/>
                  </a:ext>
                </a:extLst>
              </a:tr>
              <a:tr h="364297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</a:p>
                  </a:txBody>
                  <a:tcPr marL="59121" marR="59121" marT="29561" marB="29561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Bilateral</a:t>
                      </a:r>
                    </a:p>
                  </a:txBody>
                  <a:tcPr marL="59121" marR="59121" marT="29561" marB="29561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Both 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kidneys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are affected</a:t>
                      </a:r>
                    </a:p>
                  </a:txBody>
                  <a:tcPr marL="59121" marR="59121" marT="29561" marB="29561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405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390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74525-06DF-DF28-2676-0C8FC78B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1" y="0"/>
            <a:ext cx="10515600" cy="1325563"/>
          </a:xfrm>
        </p:spPr>
        <p:txBody>
          <a:bodyPr/>
          <a:lstStyle/>
          <a:p>
            <a:r>
              <a:rPr lang="en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endParaRPr lang="en-S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4CD3A0-2890-3324-B403-C2AF01C376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07748"/>
              </p:ext>
            </p:extLst>
          </p:nvPr>
        </p:nvGraphicFramePr>
        <p:xfrm>
          <a:off x="209550" y="1484057"/>
          <a:ext cx="11772900" cy="5065778"/>
        </p:xfrm>
        <a:graphic>
          <a:graphicData uri="http://schemas.openxmlformats.org/drawingml/2006/table">
            <a:tbl>
              <a:tblPr/>
              <a:tblGrid>
                <a:gridCol w="1487424">
                  <a:extLst>
                    <a:ext uri="{9D8B030D-6E8A-4147-A177-3AD203B41FA5}">
                      <a16:colId xmlns:a16="http://schemas.microsoft.com/office/drawing/2014/main" val="3334684765"/>
                    </a:ext>
                  </a:extLst>
                </a:gridCol>
                <a:gridCol w="3221736">
                  <a:extLst>
                    <a:ext uri="{9D8B030D-6E8A-4147-A177-3AD203B41FA5}">
                      <a16:colId xmlns:a16="http://schemas.microsoft.com/office/drawing/2014/main" val="1711842419"/>
                    </a:ext>
                  </a:extLst>
                </a:gridCol>
                <a:gridCol w="2354580">
                  <a:extLst>
                    <a:ext uri="{9D8B030D-6E8A-4147-A177-3AD203B41FA5}">
                      <a16:colId xmlns:a16="http://schemas.microsoft.com/office/drawing/2014/main" val="4250549647"/>
                    </a:ext>
                  </a:extLst>
                </a:gridCol>
                <a:gridCol w="2354580">
                  <a:extLst>
                    <a:ext uri="{9D8B030D-6E8A-4147-A177-3AD203B41FA5}">
                      <a16:colId xmlns:a16="http://schemas.microsoft.com/office/drawing/2014/main" val="2235517557"/>
                    </a:ext>
                  </a:extLst>
                </a:gridCol>
                <a:gridCol w="2354580">
                  <a:extLst>
                    <a:ext uri="{9D8B030D-6E8A-4147-A177-3AD203B41FA5}">
                      <a16:colId xmlns:a16="http://schemas.microsoft.com/office/drawing/2014/main" val="639554038"/>
                    </a:ext>
                  </a:extLst>
                </a:gridCol>
              </a:tblGrid>
              <a:tr h="502792">
                <a:tc gridSpan="5">
                  <a:txBody>
                    <a:bodyPr/>
                    <a:lstStyle/>
                    <a:p>
                      <a:r>
                        <a:rPr lang="en-US" sz="1500" b="1" dirty="0">
                          <a:effectLst/>
                        </a:rPr>
                        <a:t>Treatment of nephroblastoma according to stage</a:t>
                      </a: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595221"/>
                  </a:ext>
                </a:extLst>
              </a:tr>
              <a:tr h="690452">
                <a:tc gridSpan="2">
                  <a:txBody>
                    <a:bodyPr/>
                    <a:lstStyle/>
                    <a:p>
                      <a:r>
                        <a:rPr lang="en-US" sz="1500" b="1">
                          <a:effectLst/>
                        </a:rPr>
                        <a:t>Treatment</a:t>
                      </a:r>
                      <a:endParaRPr lang="en-US" sz="1500">
                        <a:effectLst/>
                      </a:endParaRP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effectLst/>
                        </a:rPr>
                        <a:t>Stages I and II</a:t>
                      </a:r>
                      <a:endParaRPr lang="en-US" sz="1500">
                        <a:effectLst/>
                      </a:endParaRP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effectLst/>
                        </a:rPr>
                        <a:t>Stages III and IV</a:t>
                      </a:r>
                      <a:endParaRPr lang="en-US" sz="1500">
                        <a:effectLst/>
                      </a:endParaRP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effectLst/>
                        </a:rPr>
                        <a:t>Stage V (bilateral)</a:t>
                      </a:r>
                      <a:endParaRPr lang="en-US" sz="1500">
                        <a:effectLst/>
                      </a:endParaRP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660562"/>
                  </a:ext>
                </a:extLst>
              </a:tr>
              <a:tr h="1230805">
                <a:tc rowSpan="2">
                  <a:txBody>
                    <a:bodyPr/>
                    <a:lstStyle/>
                    <a:p>
                      <a:r>
                        <a:rPr lang="en-US" sz="1500" b="1">
                          <a:effectLst/>
                          <a:hlinkClick r:id="rId3"/>
                        </a:rPr>
                        <a:t>Surgery</a:t>
                      </a:r>
                      <a:endParaRPr lang="en-US" sz="1500">
                        <a:effectLst/>
                      </a:endParaRP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Renal parenchymal-sparing resection </a:t>
                      </a: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500">
                          <a:effectLst/>
                        </a:rPr>
                        <a:t>No</a:t>
                      </a: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500">
                          <a:effectLst/>
                        </a:rPr>
                        <a:t>Yes</a:t>
                      </a: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60987"/>
                  </a:ext>
                </a:extLst>
              </a:tr>
              <a:tr h="420275">
                <a:tc v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  <a:hlinkClick r:id="rId4"/>
                        </a:rPr>
                        <a:t>Nephrectomy</a:t>
                      </a:r>
                      <a:endParaRPr lang="en-US" sz="1500">
                        <a:effectLst/>
                      </a:endParaRP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500">
                          <a:effectLst/>
                        </a:rPr>
                        <a:t>Yes</a:t>
                      </a: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500">
                          <a:effectLst/>
                        </a:rPr>
                        <a:t>No</a:t>
                      </a: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019590"/>
                  </a:ext>
                </a:extLst>
              </a:tr>
              <a:tr h="690452">
                <a:tc rowSpan="3">
                  <a:txBody>
                    <a:bodyPr/>
                    <a:lstStyle/>
                    <a:p>
                      <a:r>
                        <a:rPr lang="en-US" sz="1500" b="1">
                          <a:effectLst/>
                          <a:hlinkClick r:id="rId5"/>
                        </a:rPr>
                        <a:t>Chemotherapy</a:t>
                      </a:r>
                      <a:endParaRPr lang="en-US" sz="1500">
                        <a:effectLst/>
                      </a:endParaRP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Preoperative </a:t>
                      </a:r>
                      <a:r>
                        <a:rPr lang="en-US" sz="1500" dirty="0">
                          <a:effectLst/>
                          <a:hlinkClick r:id="rId5"/>
                        </a:rPr>
                        <a:t>chemotherapy</a:t>
                      </a: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500">
                          <a:effectLst/>
                        </a:rPr>
                        <a:t>No</a:t>
                      </a: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500">
                          <a:effectLst/>
                        </a:rPr>
                        <a:t>Yes</a:t>
                      </a: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340830"/>
                  </a:ext>
                </a:extLst>
              </a:tr>
              <a:tr h="420275">
                <a:tc v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  <a:hlinkClick r:id="rId6"/>
                        </a:rPr>
                        <a:t>Doxorubicin</a:t>
                      </a:r>
                      <a:endParaRPr lang="en-US" sz="1500">
                        <a:effectLst/>
                      </a:endParaRP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500">
                          <a:effectLst/>
                        </a:rPr>
                        <a:t>No</a:t>
                      </a: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500">
                          <a:effectLst/>
                        </a:rPr>
                        <a:t>Yes</a:t>
                      </a: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458101"/>
                  </a:ext>
                </a:extLst>
              </a:tr>
              <a:tr h="690452">
                <a:tc v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  <a:hlinkClick r:id="rId7"/>
                        </a:rPr>
                        <a:t>Dactinomycin</a:t>
                      </a:r>
                      <a:r>
                        <a:rPr lang="en-US" sz="1500">
                          <a:effectLst/>
                        </a:rPr>
                        <a:t> and </a:t>
                      </a:r>
                      <a:r>
                        <a:rPr lang="en-US" sz="1500">
                          <a:effectLst/>
                          <a:hlinkClick r:id="rId8"/>
                        </a:rPr>
                        <a:t>vincristine</a:t>
                      </a:r>
                      <a:endParaRPr lang="en-US" sz="1500">
                        <a:effectLst/>
                      </a:endParaRP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500">
                          <a:effectLst/>
                        </a:rPr>
                        <a:t>Yes </a:t>
                      </a: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074627"/>
                  </a:ext>
                </a:extLst>
              </a:tr>
              <a:tr h="420275">
                <a:tc gridSpan="2">
                  <a:txBody>
                    <a:bodyPr/>
                    <a:lstStyle/>
                    <a:p>
                      <a:r>
                        <a:rPr lang="en-US" sz="1500" b="1">
                          <a:effectLst/>
                        </a:rPr>
                        <a:t>Radiation</a:t>
                      </a:r>
                      <a:endParaRPr lang="en-US" sz="1500">
                        <a:effectLst/>
                      </a:endParaRP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500">
                          <a:effectLst/>
                        </a:rPr>
                        <a:t>No</a:t>
                      </a: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500">
                          <a:effectLst/>
                        </a:rPr>
                        <a:t>Possible </a:t>
                      </a: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Yes</a:t>
                      </a:r>
                    </a:p>
                  </a:txBody>
                  <a:tcPr marL="131064" marR="131064" marT="65532" marB="65532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649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608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E6692-7E67-60A3-70DA-0F7A4D61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Summary </a:t>
            </a:r>
          </a:p>
        </p:txBody>
      </p:sp>
      <p:pic>
        <p:nvPicPr>
          <p:cNvPr id="4" name="object 2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D5D7AA9C-B798-1F1F-65C7-E4ADDF241B6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0"/>
            <a:ext cx="77724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2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Neuroblastoma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67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3BC16-52A3-9F75-059C-13AF668EA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A" dirty="0"/>
              <a:t>Ventral Wall Defects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D708C-4C1B-A34D-3F7B-89F4EAFA4D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549720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7577-F680-3E8F-D9DD-8DE3058D6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569032" cy="3204134"/>
          </a:xfrm>
        </p:spPr>
        <p:txBody>
          <a:bodyPr anchor="b">
            <a:normAutofit/>
          </a:bodyPr>
          <a:lstStyle/>
          <a:p>
            <a:pPr algn="l"/>
            <a:r>
              <a:rPr lang="en-S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Omphalocele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8F8E1-27E3-1250-E450-11175E452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endParaRPr lang="en-SA" sz="2000"/>
          </a:p>
        </p:txBody>
      </p:sp>
      <p:pic>
        <p:nvPicPr>
          <p:cNvPr id="1026" name="Picture 2" descr="Surgery for Omphalocele - Children's Hospital of Orange County">
            <a:extLst>
              <a:ext uri="{FF2B5EF4-FFF2-40B4-BE49-F238E27FC236}">
                <a16:creationId xmlns:a16="http://schemas.microsoft.com/office/drawing/2014/main" id="{067DA6EE-C7B4-B430-0A95-1A3CB4143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4608" y="1350813"/>
            <a:ext cx="6846363" cy="400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059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C016-AB8F-36C2-F099-F7CD83C04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6212"/>
            <a:ext cx="10515600" cy="6237720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sz="3200" b="0" i="0" dirty="0">
              <a:solidFill>
                <a:srgbClr val="1A1C1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Ventral wall defect that results in congenital herniation of abdominal viscera through the abdominal wall at the umbilicus.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1A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Persistent herniation of the midgut derivatives due to impaired closure of the lateral umbilical folds</a:t>
            </a:r>
          </a:p>
          <a:p>
            <a:pPr marL="0" indent="0" algn="l">
              <a:buNone/>
            </a:pPr>
            <a:endParaRPr lang="en-US" sz="3200" b="0" i="0" dirty="0">
              <a:solidFill>
                <a:srgbClr val="1A1C1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 hernia sac is covered by the</a:t>
            </a:r>
            <a:r>
              <a:rPr lang="en-US" sz="3200" dirty="0">
                <a:solidFill>
                  <a:srgbClr val="1A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amniotic membrane</a:t>
            </a:r>
            <a:r>
              <a:rPr lang="en-US" sz="320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the peritoneum.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1A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1A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Prognosis is dependent</a:t>
            </a:r>
            <a:r>
              <a:rPr lang="en-US" sz="32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 the size of the defect and birth weight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200" i="0" dirty="0">
              <a:solidFill>
                <a:srgbClr val="1A1C1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3200" i="0" dirty="0">
              <a:solidFill>
                <a:srgbClr val="1A1C1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3200" b="0" i="0" dirty="0">
              <a:solidFill>
                <a:srgbClr val="1A1C1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1947414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65299-9703-30B7-9C8D-B848CEB73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824"/>
            <a:ext cx="10515600" cy="1325563"/>
          </a:xfrm>
        </p:spPr>
        <p:txBody>
          <a:bodyPr/>
          <a:lstStyle/>
          <a:p>
            <a:r>
              <a:rPr lang="en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 </a:t>
            </a:r>
            <a:endParaRPr lang="en-S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627D0-B463-1C76-C76D-8A34731B8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3516"/>
            <a:ext cx="10515600" cy="2449492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 commonly affects premature infants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Umbilical hernia sac (may contain intestine, liver, and gallbladder) 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S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BEB2EA-C4F2-FD7B-15D2-5708AA2EE1C2}"/>
              </a:ext>
            </a:extLst>
          </p:cNvPr>
          <p:cNvSpPr txBox="1"/>
          <p:nvPr/>
        </p:nvSpPr>
        <p:spPr>
          <a:xfrm>
            <a:off x="838200" y="3803008"/>
            <a:ext cx="40880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  <a:endParaRPr lang="en-S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C2211E-0AAD-20D3-27EA-3781711D2904}"/>
              </a:ext>
            </a:extLst>
          </p:cNvPr>
          <p:cNvSpPr txBox="1"/>
          <p:nvPr/>
        </p:nvSpPr>
        <p:spPr>
          <a:xfrm>
            <a:off x="210045" y="4782829"/>
            <a:ext cx="117719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Frequently observed in trisomy (21,13,18) and Beckwith-</a:t>
            </a:r>
            <a:r>
              <a:rPr lang="en-US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wiedmann</a:t>
            </a:r>
            <a:r>
              <a:rPr lang="en-US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28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Often associated with additional malformations (cardiac, gastrointestinal, genitourinary, and neural tube defects)</a:t>
            </a:r>
          </a:p>
        </p:txBody>
      </p:sp>
    </p:spTree>
    <p:extLst>
      <p:ext uri="{BB962C8B-B14F-4D97-AF65-F5344CB8AC3E}">
        <p14:creationId xmlns:p14="http://schemas.microsoft.com/office/powerpoint/2010/main" val="3689240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7E3C-F823-17B7-5410-ED13916E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40" y="261257"/>
            <a:ext cx="10515600" cy="1325563"/>
          </a:xfrm>
        </p:spPr>
        <p:txBody>
          <a:bodyPr>
            <a:normAutofit/>
          </a:bodyPr>
          <a:lstStyle/>
          <a:p>
            <a:r>
              <a:rPr lang="en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4FC57-8E69-5D8B-42D8-E5D33B10F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40" y="1325563"/>
            <a:ext cx="11685320" cy="5450773"/>
          </a:xfrm>
        </p:spPr>
        <p:txBody>
          <a:bodyPr>
            <a:normAutofit/>
          </a:bodyPr>
          <a:lstStyle/>
          <a:p>
            <a:pPr marL="457200" lvl="1" indent="0" algn="l">
              <a:buNone/>
            </a:pPr>
            <a:r>
              <a:rPr lang="en-US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Clinical diagnosis at birth</a:t>
            </a:r>
          </a:p>
          <a:p>
            <a:pPr marL="457200" lvl="1" indent="0" algn="l">
              <a:buNone/>
            </a:pPr>
            <a:endParaRPr lang="en-US" b="0" i="0" dirty="0">
              <a:solidFill>
                <a:srgbClr val="1A1C1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>
              <a:buNone/>
            </a:pPr>
            <a:r>
              <a:rPr lang="en-US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be detected prenatally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US: polyhydramnios in utero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↑ </a:t>
            </a:r>
            <a:r>
              <a:rPr lang="en-US" b="1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Maternal serum alpha fetoprotein </a:t>
            </a:r>
          </a:p>
          <a:p>
            <a:pPr marL="914400" lvl="2" indent="0" algn="l">
              <a:buNone/>
            </a:pPr>
            <a:endParaRPr lang="en-US" b="0" i="0" dirty="0">
              <a:solidFill>
                <a:srgbClr val="1A1C1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4300" b="1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endParaRPr lang="en-US" sz="4300" b="0" i="0" dirty="0">
              <a:solidFill>
                <a:srgbClr val="1A1C1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Surgery (within the first 24 hours of life)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Usually primary abdominal wall closur</a:t>
            </a:r>
            <a:r>
              <a:rPr lang="en-US" sz="2400" dirty="0">
                <a:solidFill>
                  <a:srgbClr val="1A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marL="914400" lvl="2" indent="0" algn="l">
              <a:buNone/>
            </a:pPr>
            <a:endParaRPr lang="en-US" sz="2400" b="0" i="0" dirty="0">
              <a:solidFill>
                <a:srgbClr val="1A1C1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Larger defects require secondary closure: </a:t>
            </a:r>
          </a:p>
          <a:p>
            <a:pPr marL="914400" lvl="2" indent="0" algn="l">
              <a:buNone/>
            </a:pPr>
            <a:r>
              <a:rPr lang="en-US" sz="24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Staged silastic (silo) repair </a:t>
            </a:r>
            <a:r>
              <a:rPr lang="en-US" sz="2400" dirty="0">
                <a:solidFill>
                  <a:srgbClr val="1A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serial reduction of size </a:t>
            </a:r>
            <a:endParaRPr lang="en-US" sz="2400" b="0" i="0" dirty="0">
              <a:solidFill>
                <a:srgbClr val="1A1C1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35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D435-0159-5D4E-F4AD-814FA04F4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584992" cy="3204134"/>
          </a:xfrm>
        </p:spPr>
        <p:txBody>
          <a:bodyPr anchor="b">
            <a:normAutofit/>
          </a:bodyPr>
          <a:lstStyle/>
          <a:p>
            <a:pPr algn="l"/>
            <a:r>
              <a:rPr lang="en-S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Gastroschisis</a:t>
            </a:r>
            <a:r>
              <a:rPr lang="en-SA" sz="48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EADDB-55B1-4DD9-7751-0A9159AAE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endParaRPr lang="en-SA" sz="2000"/>
          </a:p>
        </p:txBody>
      </p:sp>
      <p:pic>
        <p:nvPicPr>
          <p:cNvPr id="3074" name="Picture 2" descr="Congenital malformations of the anterior abdominal wall">
            <a:extLst>
              <a:ext uri="{FF2B5EF4-FFF2-40B4-BE49-F238E27FC236}">
                <a16:creationId xmlns:a16="http://schemas.microsoft.com/office/drawing/2014/main" id="{8A6C6162-71AF-D8CB-9A40-81CC6B06F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3"/>
          <a:stretch/>
        </p:blipFill>
        <p:spPr bwMode="auto">
          <a:xfrm>
            <a:off x="5995293" y="625683"/>
            <a:ext cx="4584992" cy="54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10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75F00F-07ED-8F04-5D42-6FE0849FD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715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1A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ventral wall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defect </a:t>
            </a:r>
            <a:r>
              <a:rPr lang="en-US" sz="320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results in paraumbilical herniation of the intestine through the abdominal wall without formation of a hernia sac</a:t>
            </a:r>
          </a:p>
          <a:p>
            <a:endParaRPr lang="en-US" sz="3200" dirty="0">
              <a:solidFill>
                <a:srgbClr val="1A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Failed formation of a sufficiently large peritoneal cavity → growing bowel leads to rupture of the anterior abdominal wall at its weakest point → herniation of bowel sections</a:t>
            </a:r>
          </a:p>
          <a:p>
            <a:pPr marL="0" indent="0" algn="l">
              <a:buNone/>
            </a:pPr>
            <a:endParaRPr lang="en-US" sz="3200" b="0" i="0" dirty="0">
              <a:solidFill>
                <a:srgbClr val="1A1C1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Because the malformation occurs relatively late in development, additional anomalies are rarely present (in contrast to omphalocele)</a:t>
            </a:r>
          </a:p>
          <a:p>
            <a:endParaRPr lang="en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36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EA92-7486-869F-EFCC-0C3759C7B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9" y="581889"/>
            <a:ext cx="12192000" cy="6626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</a:t>
            </a:r>
          </a:p>
          <a:p>
            <a:pPr marL="0" indent="0">
              <a:buNone/>
            </a:pPr>
            <a:r>
              <a:rPr lang="en-US" sz="28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-Protrusion of intestinal content usually on the right side of the umbilicus </a:t>
            </a:r>
            <a:br>
              <a:rPr lang="en-US" sz="28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-The intestine is </a:t>
            </a:r>
            <a:r>
              <a:rPr lang="en-US" sz="2800" b="1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 contained in a hernia sac</a:t>
            </a:r>
            <a:r>
              <a:rPr lang="en-US" sz="28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appears </a:t>
            </a:r>
            <a:r>
              <a:rPr lang="en-US" dirty="0">
                <a:solidFill>
                  <a:srgbClr val="1A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edematous, erythematous</a:t>
            </a:r>
            <a:r>
              <a:rPr lang="en-US" sz="28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dull.</a:t>
            </a:r>
            <a:br>
              <a:rPr lang="en-US" sz="28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-Shortened bowel </a:t>
            </a:r>
            <a:br>
              <a:rPr lang="en-US" sz="28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-Malabsorption caused by mucosal damage </a:t>
            </a:r>
            <a:br>
              <a:rPr lang="en-US" sz="28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-Peritonitis</a:t>
            </a:r>
            <a:br>
              <a:rPr lang="en-US" sz="28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-Seen especially in </a:t>
            </a:r>
            <a:r>
              <a:rPr lang="en-US" dirty="0">
                <a:solidFill>
                  <a:srgbClr val="1A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premature infants </a:t>
            </a:r>
            <a:r>
              <a:rPr lang="en-US" sz="28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associated with cryptorchidism and gastrointestinal stenoses or atresia</a:t>
            </a:r>
            <a:br>
              <a:rPr lang="en-US" sz="28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br>
              <a:rPr lang="en-US" sz="28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be detected prenatally </a:t>
            </a:r>
          </a:p>
          <a:p>
            <a:pPr marL="0" indent="0">
              <a:buNone/>
            </a:pPr>
            <a:r>
              <a:rPr lang="en-US" sz="28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Elevated AFP </a:t>
            </a:r>
            <a:r>
              <a:rPr lang="en-US" dirty="0">
                <a:solidFill>
                  <a:srgbClr val="1A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acetylcholinesterase </a:t>
            </a:r>
            <a:endParaRPr lang="en-US" sz="2800" b="0" i="0" dirty="0">
              <a:solidFill>
                <a:srgbClr val="1A1C1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2456163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4F7739-50E5-B7D5-2264-E59DB2645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  <a:p>
            <a:pPr marL="0" indent="0" algn="l">
              <a:buNone/>
            </a:pPr>
            <a:endParaRPr lang="en-US" sz="3200" b="0" i="0" dirty="0">
              <a:solidFill>
                <a:srgbClr val="1A1C1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Emergency surgery (to avoid bowel damage)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A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Preoperatively: cover with bowel bag to prevent fluid and heat loss</a:t>
            </a:r>
          </a:p>
          <a:p>
            <a:pPr marL="457200" lvl="1" indent="0" algn="l">
              <a:buNone/>
            </a:pPr>
            <a:endParaRPr lang="en-US" sz="2800" b="0" i="0" dirty="0">
              <a:solidFill>
                <a:srgbClr val="1A1C1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Primary abdominal wall closure 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A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A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Alternative: staged silo repair</a:t>
            </a:r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3721472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9061AC-C0AE-446F-90AC-6BE5458A9A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88952" cy="6857999"/>
        </p:xfrm>
        <a:graphic>
          <a:graphicData uri="http://schemas.openxmlformats.org/drawingml/2006/table">
            <a:tbl>
              <a:tblPr/>
              <a:tblGrid>
                <a:gridCol w="2191903">
                  <a:extLst>
                    <a:ext uri="{9D8B030D-6E8A-4147-A177-3AD203B41FA5}">
                      <a16:colId xmlns:a16="http://schemas.microsoft.com/office/drawing/2014/main" val="2754463417"/>
                    </a:ext>
                  </a:extLst>
                </a:gridCol>
                <a:gridCol w="3613525">
                  <a:extLst>
                    <a:ext uri="{9D8B030D-6E8A-4147-A177-3AD203B41FA5}">
                      <a16:colId xmlns:a16="http://schemas.microsoft.com/office/drawing/2014/main" val="1898158960"/>
                    </a:ext>
                  </a:extLst>
                </a:gridCol>
                <a:gridCol w="3703501">
                  <a:extLst>
                    <a:ext uri="{9D8B030D-6E8A-4147-A177-3AD203B41FA5}">
                      <a16:colId xmlns:a16="http://schemas.microsoft.com/office/drawing/2014/main" val="2525452256"/>
                    </a:ext>
                  </a:extLst>
                </a:gridCol>
                <a:gridCol w="2680023">
                  <a:extLst>
                    <a:ext uri="{9D8B030D-6E8A-4147-A177-3AD203B41FA5}">
                      <a16:colId xmlns:a16="http://schemas.microsoft.com/office/drawing/2014/main" val="3475413354"/>
                    </a:ext>
                  </a:extLst>
                </a:gridCol>
              </a:tblGrid>
              <a:tr h="310183">
                <a:tc gridSpan="4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Overview of abdominal wall defects</a:t>
                      </a: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076" marR="40076" marT="20038" marB="20038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310217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  <a:hlinkClick r:id="rId2"/>
                        </a:rPr>
                        <a:t>Omphalocele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  <a:hlinkClick r:id="rId2"/>
                        </a:rPr>
                        <a:t>Gastroschisis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  <a:hlinkClick r:id="rId3"/>
                        </a:rPr>
                        <a:t>Umbilical hernia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31355"/>
                  </a:ext>
                </a:extLst>
              </a:tr>
              <a:tr h="849784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 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ventral wall defect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that results in congenital herniation of abdominal viscera through the abdominal wall at the 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umbilicus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 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ventral wall defect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that results in </a:t>
                      </a: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paraumbilical herniation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of the intestine through the abdominal wall, </a:t>
                      </a: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without formation of a hernia sac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 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ventral wall defect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with a protruding sac (possibly containing intestines) at the 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umbilicus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436456"/>
                  </a:ext>
                </a:extLst>
              </a:tr>
              <a:tr h="849784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Pathophysiology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Persistent herniation of the 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midgut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derivatives due to impaired closure of the 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lateral umbilical folds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Failed formation of a sufficiently large 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peritoneal cavity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→ growing bowel → rupture of the 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anterior abdominal wall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at its weakest point → herniation of bowel sections</a:t>
                      </a: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Failed spontaneous closure of the umbilical ring following physiological herniation of the 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midgut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→ patent umbilical orifice</a:t>
                      </a: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887117"/>
                  </a:ext>
                </a:extLst>
              </a:tr>
              <a:tr h="99164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Anatomy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Viscera (may also contain 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liver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and 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gall bladder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herniate into the 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umbilical cord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 hernia sac is covered by</a:t>
                      </a: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amniotic membrane</a:t>
                      </a: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 </a:t>
                      </a: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peritoneum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Protrusion of intestinal content usually on the </a:t>
                      </a: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right 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side of the 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umbilicus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intestine is not contained in a hernia sac.</a:t>
                      </a: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mass protrudes through the 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umbilicus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 hernia is </a:t>
                      </a: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covered by </a:t>
                      </a: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skin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 </a:t>
                      </a: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617803"/>
                  </a:ext>
                </a:extLst>
              </a:tr>
              <a:tr h="123912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Associated conditions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Frequently observed in individuals with 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trisomies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(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trisomy 21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 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trisomy 18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and 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trisomy 13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and 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Beckwith-Wiedemann syndrome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Often associated with additional 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malformations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(e.g., cardiac, GI, genitourinary, and neural tube defects)</a:t>
                      </a: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Additional anomalies are rarely present.</a:t>
                      </a: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Incidence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is more common in children with other congenital anomalies (e.g., 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trisomy 21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 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trisomy 18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 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congenital hypothyroidism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).</a:t>
                      </a: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698766"/>
                  </a:ext>
                </a:extLst>
              </a:tr>
              <a:tr h="310183">
                <a:tc rowSpan="2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Diagnostics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76" marR="40076" marT="20038" marB="20038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Clinical diagnosis</a:t>
                      </a:r>
                    </a:p>
                  </a:txBody>
                  <a:tcPr marL="40076" marR="40076" marT="20038" marB="20038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027091"/>
                  </a:ext>
                </a:extLst>
              </a:tr>
              <a:tr h="605026">
                <a:tc v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Can be detected prenatally</a:t>
                      </a:r>
                    </a:p>
                    <a:p>
                      <a:pPr marL="740664" indent="-283464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Ultrasonography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 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polyhydramnios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in utero</a:t>
                      </a:r>
                    </a:p>
                    <a:p>
                      <a:pPr marL="740664" indent="-283464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↑ MSAFP</a:t>
                      </a:r>
                    </a:p>
                  </a:txBody>
                  <a:tcPr marL="40076" marR="40076" marT="20038" marB="20038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Usually no further diagnostics necessary</a:t>
                      </a: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271326"/>
                  </a:ext>
                </a:extLst>
              </a:tr>
              <a:tr h="25473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784409"/>
                  </a:ext>
                </a:extLst>
              </a:tr>
              <a:tr h="733161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Management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Wrapping of the hernia sac/free intestines with sterile saline dressings covered with plastic wrap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Nasogastric suction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IV fluids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76" marR="40076" marT="20038" marB="20038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Conservative: closes spontaneously by the age of 5 years</a:t>
                      </a: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415348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Surgery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Within the first 24 hours of life</a:t>
                      </a: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Emergency 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surgery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Rarely necessary</a:t>
                      </a:r>
                    </a:p>
                  </a:txBody>
                  <a:tcPr marL="66793" marR="66793" marT="33396" marB="33396" anchor="ctr">
                    <a:lnL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194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16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1" y="1144827"/>
            <a:ext cx="491617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/>
              <a:t>Neu</a:t>
            </a:r>
            <a:r>
              <a:rPr spc="-80"/>
              <a:t>r</a:t>
            </a:r>
            <a:r>
              <a:rPr spc="-5"/>
              <a:t>obla</a:t>
            </a:r>
            <a:r>
              <a:rPr spc="-70"/>
              <a:t>s</a:t>
            </a:r>
            <a:r>
              <a:rPr spc="-60"/>
              <a:t>t</a:t>
            </a:r>
            <a:r>
              <a:rPr spc="-5"/>
              <a:t>oma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81000" y="2301353"/>
            <a:ext cx="922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/>
              <a:t>is a malignant neuroendocrine tumor of the sympathetic nervous system that originates from neural crest cells potentially secretes </a:t>
            </a:r>
            <a:r>
              <a:rPr lang="en-US" sz="2000" b="1" i="1" err="1"/>
              <a:t>catecholamines</a:t>
            </a:r>
            <a:r>
              <a:rPr lang="en-US" sz="2000" b="1" i="1"/>
              <a:t>, and is usually found in the adrenal glands or sympathetic ganglia..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7391400" y="3324610"/>
            <a:ext cx="4038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most common childhood malignancy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err="1"/>
              <a:t>leukemias</a:t>
            </a:r>
            <a:endParaRPr lang="en-US" b="1"/>
          </a:p>
          <a:p>
            <a:pPr marL="342900" indent="-342900">
              <a:buFont typeface="+mj-lt"/>
              <a:buAutoNum type="arabicPeriod"/>
            </a:pPr>
            <a:r>
              <a:rPr lang="en-US" b="1"/>
              <a:t>brain and other CNS tumors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/>
              <a:t>lymphomas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err="1"/>
              <a:t>neuroblastoma</a:t>
            </a:r>
            <a:endParaRPr lang="en-US" b="1"/>
          </a:p>
          <a:p>
            <a:pPr marL="342900" indent="-342900">
              <a:buFont typeface="+mj-lt"/>
              <a:buAutoNum type="arabicPeriod"/>
            </a:pPr>
            <a:r>
              <a:rPr lang="en-US" b="1"/>
              <a:t>kidney tumors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/>
              <a:t>malignant bone tumors</a:t>
            </a:r>
            <a:r>
              <a:rPr lang="en-US"/>
              <a:t> 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85062" y="3967804"/>
            <a:ext cx="493936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lgDash"/>
          </a:ln>
        </p:spPr>
        <p:txBody>
          <a:bodyPr wrap="none">
            <a:spAutoFit/>
          </a:bodyPr>
          <a:lstStyle/>
          <a:p>
            <a:pPr marL="200025">
              <a:lnSpc>
                <a:spcPct val="100000"/>
              </a:lnSpc>
              <a:spcBef>
                <a:spcPts val="425"/>
              </a:spcBef>
            </a:pPr>
            <a:r>
              <a:rPr lang="en-US">
                <a:cs typeface="Calibri"/>
              </a:rPr>
              <a:t>#</a:t>
            </a:r>
            <a:r>
              <a:rPr lang="en-US" spc="-10">
                <a:cs typeface="Calibri"/>
              </a:rPr>
              <a:t> </a:t>
            </a:r>
            <a:r>
              <a:rPr lang="en-US" spc="-15">
                <a:cs typeface="Calibri"/>
              </a:rPr>
              <a:t>fourth</a:t>
            </a:r>
            <a:r>
              <a:rPr lang="en-US">
                <a:cs typeface="Calibri"/>
              </a:rPr>
              <a:t> </a:t>
            </a:r>
            <a:r>
              <a:rPr lang="en-US" spc="-15">
                <a:cs typeface="Calibri"/>
              </a:rPr>
              <a:t>most</a:t>
            </a:r>
            <a:r>
              <a:rPr lang="en-US" spc="-10">
                <a:cs typeface="Calibri"/>
              </a:rPr>
              <a:t> common </a:t>
            </a:r>
            <a:r>
              <a:rPr lang="en-US" spc="-5">
                <a:cs typeface="Calibri"/>
              </a:rPr>
              <a:t>childhood </a:t>
            </a:r>
            <a:r>
              <a:rPr lang="en-US" spc="-25">
                <a:cs typeface="Calibri"/>
              </a:rPr>
              <a:t>malignancy.</a:t>
            </a:r>
            <a:endParaRPr lang="en-US">
              <a:cs typeface="Calibri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2406" y="4572000"/>
            <a:ext cx="708847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lgDash"/>
          </a:ln>
        </p:spPr>
        <p:txBody>
          <a:bodyPr wrap="none">
            <a:spAutoFit/>
          </a:bodyPr>
          <a:lstStyle/>
          <a:p>
            <a:pPr marL="187960" indent="-175895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188595" algn="l"/>
              </a:tabLst>
            </a:pPr>
            <a:r>
              <a:rPr lang="en-US" spc="-5">
                <a:cs typeface="Calibri"/>
              </a:rPr>
              <a:t>Is</a:t>
            </a:r>
            <a:r>
              <a:rPr lang="en-US" spc="-15">
                <a:cs typeface="Calibri"/>
              </a:rPr>
              <a:t> </a:t>
            </a:r>
            <a:r>
              <a:rPr lang="en-US" spc="-10">
                <a:cs typeface="Calibri"/>
              </a:rPr>
              <a:t>the</a:t>
            </a:r>
            <a:r>
              <a:rPr lang="en-US" spc="20">
                <a:cs typeface="Calibri"/>
              </a:rPr>
              <a:t> </a:t>
            </a:r>
            <a:r>
              <a:rPr lang="en-US" spc="-15">
                <a:cs typeface="Calibri"/>
              </a:rPr>
              <a:t>most </a:t>
            </a:r>
            <a:r>
              <a:rPr lang="en-US" spc="-10">
                <a:cs typeface="Calibri"/>
              </a:rPr>
              <a:t>common</a:t>
            </a:r>
            <a:r>
              <a:rPr lang="en-US" spc="15">
                <a:cs typeface="Calibri"/>
              </a:rPr>
              <a:t> </a:t>
            </a:r>
            <a:r>
              <a:rPr lang="en-US" spc="-15" err="1">
                <a:cs typeface="Calibri"/>
              </a:rPr>
              <a:t>extracranial</a:t>
            </a:r>
            <a:r>
              <a:rPr lang="en-US" spc="-5">
                <a:cs typeface="Calibri"/>
              </a:rPr>
              <a:t> solid</a:t>
            </a:r>
            <a:r>
              <a:rPr lang="en-US" spc="-10">
                <a:cs typeface="Calibri"/>
              </a:rPr>
              <a:t> tumor </a:t>
            </a:r>
            <a:r>
              <a:rPr lang="en-US" spc="-5">
                <a:cs typeface="Calibri"/>
              </a:rPr>
              <a:t>of</a:t>
            </a:r>
            <a:r>
              <a:rPr lang="en-US" spc="-10">
                <a:cs typeface="Calibri"/>
              </a:rPr>
              <a:t> </a:t>
            </a:r>
            <a:r>
              <a:rPr lang="en-US" spc="-5">
                <a:cs typeface="Calibri"/>
              </a:rPr>
              <a:t>childhood (8-10%).</a:t>
            </a:r>
            <a:endParaRPr lang="en-US">
              <a:cs typeface="Calibri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52401" y="5257800"/>
            <a:ext cx="456169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lgDash"/>
          </a:ln>
        </p:spPr>
        <p:txBody>
          <a:bodyPr wrap="none">
            <a:spAutoFit/>
          </a:bodyPr>
          <a:lstStyle/>
          <a:p>
            <a:pPr marL="187960" indent="-175895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188595" algn="l"/>
              </a:tabLst>
            </a:pPr>
            <a:r>
              <a:rPr lang="en-US" spc="-5">
                <a:cs typeface="Calibri"/>
              </a:rPr>
              <a:t>The</a:t>
            </a:r>
            <a:r>
              <a:rPr lang="en-US">
                <a:cs typeface="Calibri"/>
              </a:rPr>
              <a:t> </a:t>
            </a:r>
            <a:r>
              <a:rPr lang="en-US" spc="-15">
                <a:cs typeface="Calibri"/>
              </a:rPr>
              <a:t>most</a:t>
            </a:r>
            <a:r>
              <a:rPr lang="en-US" spc="-10">
                <a:cs typeface="Calibri"/>
              </a:rPr>
              <a:t> common</a:t>
            </a:r>
            <a:r>
              <a:rPr lang="en-US" spc="15">
                <a:cs typeface="Calibri"/>
              </a:rPr>
              <a:t> </a:t>
            </a:r>
            <a:r>
              <a:rPr lang="en-US" spc="-5">
                <a:cs typeface="Calibri"/>
              </a:rPr>
              <a:t>malignancy in </a:t>
            </a:r>
            <a:r>
              <a:rPr lang="en-US" spc="-15">
                <a:cs typeface="Calibri"/>
              </a:rPr>
              <a:t>infancy</a:t>
            </a:r>
            <a:r>
              <a:rPr lang="en-US" spc="-10">
                <a:cs typeface="Calibri"/>
              </a:rPr>
              <a:t>.</a:t>
            </a:r>
            <a:endParaRPr lang="en-US">
              <a:cs typeface="Calibri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858001" y="1143000"/>
            <a:ext cx="3129062" cy="784830"/>
          </a:xfrm>
          <a:prstGeom prst="rect">
            <a:avLst/>
          </a:prstGeom>
          <a:ln w="76200">
            <a:solidFill>
              <a:schemeClr val="tx1"/>
            </a:solidFill>
            <a:prstDash val="solid"/>
          </a:ln>
        </p:spPr>
        <p:txBody>
          <a:bodyPr wrap="none">
            <a:spAutoFit/>
          </a:bodyPr>
          <a:lstStyle/>
          <a:p>
            <a:pPr marL="12065" marR="19050">
              <a:lnSpc>
                <a:spcPts val="2690"/>
              </a:lnSpc>
              <a:spcBef>
                <a:spcPts val="975"/>
              </a:spcBef>
              <a:tabLst>
                <a:tab pos="188595" algn="l"/>
                <a:tab pos="694690" algn="l"/>
                <a:tab pos="1216025" algn="l"/>
                <a:tab pos="1669414" algn="l"/>
                <a:tab pos="2931795" algn="l"/>
                <a:tab pos="4824095" algn="l"/>
                <a:tab pos="5904230" algn="l"/>
                <a:tab pos="6764655" algn="l"/>
                <a:tab pos="7764780" algn="l"/>
                <a:tab pos="8221980" algn="l"/>
                <a:tab pos="8874125" algn="l"/>
              </a:tabLst>
            </a:pPr>
            <a:r>
              <a:rPr lang="en-US" spc="-5">
                <a:cs typeface="Calibri"/>
              </a:rPr>
              <a:t>The median </a:t>
            </a:r>
            <a:r>
              <a:rPr lang="en-US" spc="-10">
                <a:cs typeface="Calibri"/>
              </a:rPr>
              <a:t>age</a:t>
            </a:r>
            <a:r>
              <a:rPr lang="en-US" spc="-5">
                <a:cs typeface="Calibri"/>
              </a:rPr>
              <a:t> is</a:t>
            </a:r>
            <a:r>
              <a:rPr lang="en-US" spc="80">
                <a:cs typeface="Calibri"/>
              </a:rPr>
              <a:t> </a:t>
            </a:r>
            <a:r>
              <a:rPr lang="en-US" spc="-5">
                <a:cs typeface="Calibri"/>
              </a:rPr>
              <a:t>22 </a:t>
            </a:r>
            <a:r>
              <a:rPr lang="en-US" spc="-10">
                <a:cs typeface="Calibri"/>
              </a:rPr>
              <a:t>month</a:t>
            </a:r>
            <a:br>
              <a:rPr lang="en-US" spc="-10">
                <a:cs typeface="Calibri"/>
              </a:rPr>
            </a:br>
            <a:r>
              <a:rPr lang="en-US" spc="-10">
                <a:cs typeface="Calibri"/>
              </a:rPr>
              <a:t>^^ 5 or younger ^^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609605" y="1949266"/>
            <a:ext cx="3140603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19050">
              <a:lnSpc>
                <a:spcPts val="2690"/>
              </a:lnSpc>
              <a:spcBef>
                <a:spcPts val="975"/>
              </a:spcBef>
              <a:tabLst>
                <a:tab pos="188595" algn="l"/>
                <a:tab pos="694690" algn="l"/>
                <a:tab pos="1216025" algn="l"/>
                <a:tab pos="1669414" algn="l"/>
                <a:tab pos="2931795" algn="l"/>
                <a:tab pos="4824095" algn="l"/>
                <a:tab pos="5904230" algn="l"/>
                <a:tab pos="6764655" algn="l"/>
                <a:tab pos="7764780" algn="l"/>
                <a:tab pos="8221980" algn="l"/>
                <a:tab pos="8874125" algn="l"/>
              </a:tabLst>
            </a:pPr>
            <a:r>
              <a:rPr lang="en-US" u="sng" spc="-10">
                <a:cs typeface="Calibri"/>
              </a:rPr>
              <a:t>It</a:t>
            </a:r>
            <a:r>
              <a:rPr lang="en-US" u="sng">
                <a:cs typeface="Calibri"/>
              </a:rPr>
              <a:t>s an </a:t>
            </a:r>
            <a:r>
              <a:rPr lang="en-US" u="sng" spc="-5" err="1">
                <a:cs typeface="Calibri"/>
              </a:rPr>
              <a:t>emb</a:t>
            </a:r>
            <a:r>
              <a:rPr lang="en-US" u="sng" spc="5" err="1">
                <a:cs typeface="Calibri"/>
              </a:rPr>
              <a:t>r</a:t>
            </a:r>
            <a:r>
              <a:rPr lang="en-US" u="sng" spc="-35" err="1">
                <a:cs typeface="Calibri"/>
              </a:rPr>
              <a:t>y</a:t>
            </a:r>
            <a:r>
              <a:rPr lang="en-US" u="sng" spc="-5" err="1">
                <a:cs typeface="Calibri"/>
              </a:rPr>
              <a:t>onal</a:t>
            </a:r>
            <a:r>
              <a:rPr lang="en-US" u="sng">
                <a:cs typeface="Calibri"/>
              </a:rPr>
              <a:t> </a:t>
            </a:r>
            <a:r>
              <a:rPr lang="en-US" u="sng" spc="-5">
                <a:cs typeface="Calibri"/>
              </a:rPr>
              <a:t>malignanc</a:t>
            </a:r>
            <a:r>
              <a:rPr lang="en-US" u="sng" spc="35">
                <a:cs typeface="Calibri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2527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512" y="745067"/>
            <a:ext cx="10782300" cy="1196622"/>
          </a:xfrm>
        </p:spPr>
        <p:txBody>
          <a:bodyPr/>
          <a:lstStyle/>
          <a:p>
            <a:r>
              <a:rPr lang="en-US" sz="6000" dirty="0"/>
              <a:t>Congenital Diaphragmatic Hernia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67512" y="2652889"/>
            <a:ext cx="10068221" cy="319990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 congenital diaphragmatic hernia is a complex anomaly with a significant risk of death, principally due to lung hypoplasia.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The aim of postnatal ventilation strategies is to ameliorate this – whereas prenatal intervention seeks to reverse this in utero.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34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390171"/>
            <a:ext cx="10772775" cy="1658198"/>
          </a:xfrm>
        </p:spPr>
        <p:txBody>
          <a:bodyPr/>
          <a:lstStyle/>
          <a:p>
            <a:r>
              <a:rPr lang="en-US" dirty="0"/>
              <a:t>Embryology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606" y="1907822"/>
            <a:ext cx="10753725" cy="4583289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Precursors of the diaphragm begin to form during the fourth week of gestation.</a:t>
            </a:r>
          </a:p>
          <a:p>
            <a:pPr marL="0" indent="0">
              <a:buNone/>
            </a:pPr>
            <a:r>
              <a:rPr lang="en-US" b="1" dirty="0"/>
              <a:t>• The diaphragm develop from the fusion of four embryonic components:</a:t>
            </a:r>
          </a:p>
          <a:p>
            <a:r>
              <a:rPr lang="en-US" b="1" dirty="0"/>
              <a:t> - Anteriorly by the septum </a:t>
            </a:r>
            <a:r>
              <a:rPr lang="en-US" b="1" dirty="0" err="1"/>
              <a:t>transversum</a:t>
            </a:r>
            <a:endParaRPr lang="en-US" b="1" dirty="0"/>
          </a:p>
          <a:p>
            <a:r>
              <a:rPr lang="en-US" b="1" dirty="0"/>
              <a:t> - </a:t>
            </a:r>
            <a:r>
              <a:rPr lang="en-US" b="1" dirty="0" err="1"/>
              <a:t>Dorsolaterally</a:t>
            </a:r>
            <a:r>
              <a:rPr lang="en-US" b="1" dirty="0"/>
              <a:t> by the </a:t>
            </a:r>
            <a:r>
              <a:rPr lang="en-US" b="1" dirty="0" err="1"/>
              <a:t>pleuroperitoneal</a:t>
            </a:r>
            <a:r>
              <a:rPr lang="en-US" b="1" dirty="0"/>
              <a:t> folds (PPFs)</a:t>
            </a:r>
          </a:p>
          <a:p>
            <a:r>
              <a:rPr lang="en-US" b="1" dirty="0"/>
              <a:t> - </a:t>
            </a:r>
            <a:r>
              <a:rPr lang="en-US" b="1" dirty="0" err="1"/>
              <a:t>Dorsomedially</a:t>
            </a:r>
            <a:r>
              <a:rPr lang="en-US" b="1" dirty="0"/>
              <a:t> by the </a:t>
            </a:r>
            <a:r>
              <a:rPr lang="en-US" b="1" dirty="0" err="1"/>
              <a:t>crura</a:t>
            </a:r>
            <a:r>
              <a:rPr lang="en-US" b="1" dirty="0"/>
              <a:t> from the esophageal mesentery</a:t>
            </a:r>
          </a:p>
          <a:p>
            <a:r>
              <a:rPr lang="en-US" b="1" dirty="0"/>
              <a:t> - Posteriorly by the body wall mesoderm </a:t>
            </a:r>
          </a:p>
          <a:p>
            <a:pPr marL="0" indent="0">
              <a:buNone/>
            </a:pPr>
            <a:r>
              <a:rPr lang="en-US" b="1" dirty="0"/>
              <a:t>• The </a:t>
            </a:r>
            <a:r>
              <a:rPr lang="en-US" b="1" dirty="0" err="1"/>
              <a:t>pleuroperitoneal</a:t>
            </a:r>
            <a:r>
              <a:rPr lang="en-US" b="1" dirty="0"/>
              <a:t> membranes close and separate the pleural and abdominal    cavities by the eighth week of gestation. </a:t>
            </a:r>
          </a:p>
          <a:p>
            <a:pPr marL="0" indent="0">
              <a:buNone/>
            </a:pPr>
            <a:r>
              <a:rPr lang="en-US" b="1" dirty="0"/>
              <a:t>• The right side closes before the left</a:t>
            </a:r>
          </a:p>
        </p:txBody>
      </p:sp>
    </p:spTree>
    <p:extLst>
      <p:ext uri="{BB962C8B-B14F-4D97-AF65-F5344CB8AC3E}">
        <p14:creationId xmlns:p14="http://schemas.microsoft.com/office/powerpoint/2010/main" val="3620300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801510"/>
            <a:ext cx="10753725" cy="56783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Inadequate closure of the </a:t>
            </a:r>
            <a:r>
              <a:rPr lang="en-US" sz="2800" b="1" dirty="0" err="1"/>
              <a:t>pleuroperitoneal</a:t>
            </a:r>
            <a:r>
              <a:rPr lang="en-US" sz="2800" b="1" dirty="0"/>
              <a:t> canal allows the abdominal viscera to enter the thoracic cavity when they return from the extraembryonic coelom to herniate into the chest.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 As a result, pulmonary hypoplasia develops (decrease in bronchial divisions, bronchioles, and alveoli)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 Affects the contralateral lung as well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 The pulmonary arteries exhibit a decrease in density as well as an increase in </a:t>
            </a:r>
            <a:r>
              <a:rPr lang="en-US" sz="2800" b="1" dirty="0" err="1"/>
              <a:t>muscularization</a:t>
            </a:r>
            <a:r>
              <a:rPr lang="en-US" sz="2800" b="1" dirty="0"/>
              <a:t> (CDHASSOCIATED PULMONARY HYPERTENSION)</a:t>
            </a:r>
          </a:p>
        </p:txBody>
      </p:sp>
    </p:spTree>
    <p:extLst>
      <p:ext uri="{BB962C8B-B14F-4D97-AF65-F5344CB8AC3E}">
        <p14:creationId xmlns:p14="http://schemas.microsoft.com/office/powerpoint/2010/main" val="2246811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779463" y="666750"/>
            <a:ext cx="10650537" cy="58356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Prevalence of CDH: 2.3–2.4 per 10,000 live births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 Male infants more common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 90% are posterolateral or “</a:t>
            </a:r>
            <a:r>
              <a:rPr lang="en-US" b="1" dirty="0" err="1"/>
              <a:t>Bochdalek</a:t>
            </a:r>
            <a:r>
              <a:rPr lang="en-US" b="1" dirty="0"/>
              <a:t>”</a:t>
            </a:r>
          </a:p>
          <a:p>
            <a:pPr marL="0" indent="0">
              <a:buNone/>
            </a:pPr>
            <a:r>
              <a:rPr lang="en-US" dirty="0"/>
              <a:t> - </a:t>
            </a:r>
            <a:r>
              <a:rPr lang="en-US" b="1" dirty="0"/>
              <a:t>Left sided (80%)</a:t>
            </a:r>
          </a:p>
          <a:p>
            <a:pPr marL="0" indent="0">
              <a:buNone/>
            </a:pPr>
            <a:r>
              <a:rPr lang="en-US" b="1" dirty="0"/>
              <a:t> - Right sided (19%) </a:t>
            </a:r>
          </a:p>
          <a:p>
            <a:pPr marL="0" indent="0">
              <a:buNone/>
            </a:pPr>
            <a:r>
              <a:rPr lang="en-US" b="1" dirty="0"/>
              <a:t> - Bilateral (1%)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10% are located anteriorly, termed “Morgagni” hernias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 60% of CDH cases are isolated, 40% associated with anomalies of the cardiovascular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(27.5%), urogenital (17.7%), musculoskeletal (15.7%), and central nervous (9.8%) (CNS) systems, GI system (atresia).</a:t>
            </a:r>
          </a:p>
        </p:txBody>
      </p:sp>
    </p:spTree>
    <p:extLst>
      <p:ext uri="{BB962C8B-B14F-4D97-AF65-F5344CB8AC3E}">
        <p14:creationId xmlns:p14="http://schemas.microsoft.com/office/powerpoint/2010/main" val="2011113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499533"/>
            <a:ext cx="10753343" cy="798689"/>
          </a:xfrm>
        </p:spPr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444978"/>
            <a:ext cx="10753725" cy="4775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PRENATAL DIAGNOSIS: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Approximately 50–70% of infants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Fetal US features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Polyhydramnios, intrathoracic fluid-filled bowel loops, mediastinal shift, and/or an intrathoracic stomach, spleen, or liver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lung-to-head ratio (LHR) is a prenatal US assessment ratio, utilizing the contralateral lung area to the head circumference, which predicts CDH severity.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 LHR is 1 or less, the prognosis is poor</a:t>
            </a:r>
          </a:p>
        </p:txBody>
      </p:sp>
    </p:spTree>
    <p:extLst>
      <p:ext uri="{BB962C8B-B14F-4D97-AF65-F5344CB8AC3E}">
        <p14:creationId xmlns:p14="http://schemas.microsoft.com/office/powerpoint/2010/main" val="1946455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43845"/>
          </a:xfrm>
        </p:spPr>
        <p:txBody>
          <a:bodyPr/>
          <a:lstStyle/>
          <a:p>
            <a:r>
              <a:rPr lang="en-US" dirty="0"/>
              <a:t>Postnatal diagnosis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591734"/>
            <a:ext cx="10753725" cy="5181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Chest radiograph: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Intestinal loops within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hemithorax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Cephalad displacement of the stomach/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orogastric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tube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Mediastinal shift toward the contralateral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hemithorax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80% will be diagnosed within the first 24 hours of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20% may present outside the neonatal period (These patients present with mild respiratory symptoms, chronic pulmonary infections, pleural effusions, pneumonias, feeding intolerance)</a:t>
            </a:r>
          </a:p>
        </p:txBody>
      </p:sp>
    </p:spTree>
    <p:extLst>
      <p:ext uri="{BB962C8B-B14F-4D97-AF65-F5344CB8AC3E}">
        <p14:creationId xmlns:p14="http://schemas.microsoft.com/office/powerpoint/2010/main" val="2624398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353482"/>
            <a:ext cx="10772775" cy="110278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CLINICAL PRESENTATION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332089"/>
            <a:ext cx="10753725" cy="50799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Respiratory distress: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tachypnea, chest wall retractions, grunting, cyanosis.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physical examination: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Scaphoid abdomen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Increase in thoracic diameter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The point of maximal cardiac impulse is often displaced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Bowel sounds may be auscultated within the thoracic cavity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Decrease in breath sounds bilaterally</a:t>
            </a:r>
          </a:p>
        </p:txBody>
      </p:sp>
    </p:spTree>
    <p:extLst>
      <p:ext uri="{BB962C8B-B14F-4D97-AF65-F5344CB8AC3E}">
        <p14:creationId xmlns:p14="http://schemas.microsoft.com/office/powerpoint/2010/main" val="2143043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9818865" cy="934156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433690"/>
            <a:ext cx="10753725" cy="491066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RESUSCITATION AND STABILIZATION: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Prompt endotracheal intubation (without bag mask ventilation)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Initiation of conventional mechanical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ventilatory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support A nasogastric tube should be inserted to avoid gastric and intestinal distention 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Operative Repair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CDH is no longer considered an emergency procedure.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surgery is performed after cardiopulmonary stability(Low ventilator support with evidence of resolving pulmonary hypertension by echocardiogram)</a:t>
            </a:r>
          </a:p>
        </p:txBody>
      </p:sp>
    </p:spTree>
    <p:extLst>
      <p:ext uri="{BB962C8B-B14F-4D97-AF65-F5344CB8AC3E}">
        <p14:creationId xmlns:p14="http://schemas.microsoft.com/office/powerpoint/2010/main" val="665731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9807576" cy="1092200"/>
          </a:xfrm>
        </p:spPr>
        <p:txBody>
          <a:bodyPr/>
          <a:lstStyle/>
          <a:p>
            <a:pPr algn="ctr"/>
            <a:r>
              <a:rPr lang="en-US" dirty="0"/>
              <a:t>Poor prognosis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682044"/>
            <a:ext cx="10753725" cy="46736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-Large defect size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Major congenital heart disease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prematurity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liver herniation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LHR less than 1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Right more than left</a:t>
            </a:r>
          </a:p>
        </p:txBody>
      </p:sp>
    </p:spTree>
    <p:extLst>
      <p:ext uri="{BB962C8B-B14F-4D97-AF65-F5344CB8AC3E}">
        <p14:creationId xmlns:p14="http://schemas.microsoft.com/office/powerpoint/2010/main" val="21656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uroblastoma in childr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90808"/>
            <a:ext cx="4495800" cy="420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228601" y="1066804"/>
            <a:ext cx="10661651" cy="391453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19050">
              <a:lnSpc>
                <a:spcPts val="2690"/>
              </a:lnSpc>
              <a:spcBef>
                <a:spcPts val="975"/>
              </a:spcBef>
              <a:tabLst>
                <a:tab pos="188595" algn="l"/>
                <a:tab pos="694690" algn="l"/>
                <a:tab pos="1216025" algn="l"/>
                <a:tab pos="1669414" algn="l"/>
                <a:tab pos="2931795" algn="l"/>
                <a:tab pos="4824095" algn="l"/>
                <a:tab pos="5904230" algn="l"/>
                <a:tab pos="6764655" algn="l"/>
                <a:tab pos="7764780" algn="l"/>
                <a:tab pos="8221980" algn="l"/>
                <a:tab pos="8874125" algn="l"/>
              </a:tabLst>
            </a:pPr>
            <a:r>
              <a:rPr lang="en-US" sz="2800" spc="-5">
                <a:cs typeface="Calibri"/>
              </a:rPr>
              <a:t>Given its origin, </a:t>
            </a:r>
            <a:r>
              <a:rPr lang="en-US" sz="2800" spc="-5" err="1">
                <a:cs typeface="Calibri"/>
              </a:rPr>
              <a:t>neuroblastoma</a:t>
            </a:r>
            <a:r>
              <a:rPr lang="en-US" sz="2800" spc="-5">
                <a:cs typeface="Calibri"/>
              </a:rPr>
              <a:t> can occur in any aggregation of sympathetic nervous tissue, including the adrenal glands, the sympathetic chain, and the </a:t>
            </a:r>
            <a:r>
              <a:rPr lang="en-US" sz="2800" spc="-5" err="1">
                <a:cs typeface="Calibri"/>
              </a:rPr>
              <a:t>paraganglia</a:t>
            </a:r>
            <a:r>
              <a:rPr lang="en-US" sz="2800" spc="-5">
                <a:cs typeface="Calibri"/>
              </a:rPr>
              <a:t> (e.g., the carotid body).</a:t>
            </a:r>
          </a:p>
          <a:p>
            <a:pPr marL="12065" marR="19050">
              <a:lnSpc>
                <a:spcPts val="2690"/>
              </a:lnSpc>
              <a:spcBef>
                <a:spcPts val="975"/>
              </a:spcBef>
              <a:tabLst>
                <a:tab pos="188595" algn="l"/>
                <a:tab pos="694690" algn="l"/>
                <a:tab pos="1216025" algn="l"/>
                <a:tab pos="1669414" algn="l"/>
                <a:tab pos="2931795" algn="l"/>
                <a:tab pos="4824095" algn="l"/>
                <a:tab pos="5904230" algn="l"/>
                <a:tab pos="6764655" algn="l"/>
                <a:tab pos="7764780" algn="l"/>
                <a:tab pos="8221980" algn="l"/>
                <a:tab pos="8874125" algn="l"/>
              </a:tabLst>
            </a:pPr>
            <a:r>
              <a:rPr sz="2800" b="1" u="sng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but</a:t>
            </a:r>
            <a:r>
              <a:rPr sz="2800" b="1" u="sng" spc="3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800" b="1" u="sng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 </a:t>
            </a:r>
            <a:r>
              <a:rPr sz="2800" b="1" u="sng" spc="-6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800" b="1" u="sng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classical</a:t>
            </a:r>
            <a:r>
              <a:rPr sz="2800" b="1" u="sng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800" b="1" u="sng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presentation</a:t>
            </a:r>
            <a:r>
              <a:rPr sz="2800" b="1" u="sng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800" b="1" u="sng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is </a:t>
            </a:r>
            <a:r>
              <a:rPr sz="28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an</a:t>
            </a:r>
            <a:r>
              <a:rPr sz="2800" b="1" u="sng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8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abdominal</a:t>
            </a:r>
            <a:r>
              <a:rPr sz="2800" b="1" u="sng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800" b="1" u="sng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suprarenal</a:t>
            </a:r>
            <a:r>
              <a:rPr sz="2800" b="1" u="sng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mass</a:t>
            </a:r>
            <a:r>
              <a:rPr sz="2800" spc="-5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10310">
              <a:lnSpc>
                <a:spcPct val="100000"/>
              </a:lnSpc>
              <a:spcBef>
                <a:spcPts val="345"/>
              </a:spcBef>
            </a:pPr>
            <a:r>
              <a:rPr sz="2800">
                <a:solidFill>
                  <a:srgbClr val="44546A"/>
                </a:solidFill>
                <a:latin typeface="Calibri"/>
                <a:cs typeface="Calibri"/>
              </a:rPr>
              <a:t>-</a:t>
            </a:r>
            <a:r>
              <a:rPr sz="2800" spc="-25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sz="2800" spc="-10">
                <a:solidFill>
                  <a:srgbClr val="44546A"/>
                </a:solidFill>
                <a:latin typeface="Calibri"/>
                <a:cs typeface="Calibri"/>
              </a:rPr>
              <a:t>A</a:t>
            </a:r>
            <a:r>
              <a:rPr sz="2800" spc="-10">
                <a:latin typeface="Calibri"/>
                <a:cs typeface="Calibri"/>
              </a:rPr>
              <a:t>drenal</a:t>
            </a:r>
            <a:r>
              <a:rPr sz="2800" spc="-2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glands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5">
                <a:solidFill>
                  <a:srgbClr val="FF0000"/>
                </a:solidFill>
                <a:latin typeface="Calibri"/>
                <a:cs typeface="Calibri"/>
              </a:rPr>
              <a:t>(45%)</a:t>
            </a:r>
            <a:endParaRPr sz="2800">
              <a:latin typeface="Calibri"/>
              <a:cs typeface="Calibri"/>
            </a:endParaRPr>
          </a:p>
          <a:p>
            <a:pPr marL="1319530" lvl="1" indent="-190500">
              <a:lnSpc>
                <a:spcPct val="100000"/>
              </a:lnSpc>
              <a:spcBef>
                <a:spcPts val="330"/>
              </a:spcBef>
              <a:buClr>
                <a:srgbClr val="44546A"/>
              </a:buClr>
              <a:buChar char="-"/>
              <a:tabLst>
                <a:tab pos="1320165" algn="l"/>
              </a:tabLst>
            </a:pPr>
            <a:r>
              <a:rPr sz="2800" spc="-15">
                <a:latin typeface="Calibri"/>
                <a:cs typeface="Calibri"/>
              </a:rPr>
              <a:t>Retroperitoneal</a:t>
            </a:r>
            <a:r>
              <a:rPr sz="2800" spc="-2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sympathetic</a:t>
            </a:r>
            <a:r>
              <a:rPr sz="2800" spc="-2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ganglia</a:t>
            </a:r>
            <a:r>
              <a:rPr sz="2800" spc="30">
                <a:latin typeface="Calibri"/>
                <a:cs typeface="Calibri"/>
              </a:rPr>
              <a:t> </a:t>
            </a:r>
            <a:r>
              <a:rPr sz="2800" spc="-5">
                <a:solidFill>
                  <a:srgbClr val="FF0000"/>
                </a:solidFill>
                <a:latin typeface="Calibri"/>
                <a:cs typeface="Calibri"/>
              </a:rPr>
              <a:t>(25%)</a:t>
            </a:r>
            <a:endParaRPr sz="2800">
              <a:latin typeface="Calibri"/>
              <a:cs typeface="Calibri"/>
            </a:endParaRPr>
          </a:p>
          <a:p>
            <a:pPr marL="1318895" lvl="1" indent="-189865">
              <a:lnSpc>
                <a:spcPct val="100000"/>
              </a:lnSpc>
              <a:spcBef>
                <a:spcPts val="330"/>
              </a:spcBef>
              <a:buChar char="-"/>
              <a:tabLst>
                <a:tab pos="1319530" algn="l"/>
                <a:tab pos="5737225" algn="l"/>
              </a:tabLst>
            </a:pPr>
            <a:r>
              <a:rPr sz="2800" spc="-25">
                <a:latin typeface="Calibri"/>
                <a:cs typeface="Calibri"/>
              </a:rPr>
              <a:t>Paravertebral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ganglia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of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chest	</a:t>
            </a:r>
            <a:r>
              <a:rPr sz="2800" spc="-5">
                <a:solidFill>
                  <a:srgbClr val="FF0000"/>
                </a:solidFill>
                <a:latin typeface="Calibri"/>
                <a:cs typeface="Calibri"/>
              </a:rPr>
              <a:t>(15%)</a:t>
            </a:r>
            <a:endParaRPr sz="2800">
              <a:latin typeface="Calibri"/>
              <a:cs typeface="Calibri"/>
            </a:endParaRPr>
          </a:p>
          <a:p>
            <a:pPr marL="1318895" lvl="1" indent="-189865">
              <a:lnSpc>
                <a:spcPct val="100000"/>
              </a:lnSpc>
              <a:spcBef>
                <a:spcPts val="325"/>
              </a:spcBef>
              <a:buChar char="-"/>
              <a:tabLst>
                <a:tab pos="1319530" algn="l"/>
              </a:tabLst>
            </a:pPr>
            <a:r>
              <a:rPr sz="2800" spc="-5">
                <a:latin typeface="Calibri"/>
                <a:cs typeface="Calibri"/>
              </a:rPr>
              <a:t>Neck</a:t>
            </a:r>
            <a:r>
              <a:rPr sz="2800" spc="-30">
                <a:latin typeface="Calibri"/>
                <a:cs typeface="Calibri"/>
              </a:rPr>
              <a:t> </a:t>
            </a:r>
            <a:r>
              <a:rPr sz="2800" spc="-5">
                <a:solidFill>
                  <a:srgbClr val="FF0000"/>
                </a:solidFill>
                <a:latin typeface="Calibri"/>
                <a:cs typeface="Calibri"/>
              </a:rPr>
              <a:t>(5%)</a:t>
            </a:r>
            <a:endParaRPr sz="2800">
              <a:latin typeface="Calibri"/>
              <a:cs typeface="Calibri"/>
            </a:endParaRPr>
          </a:p>
          <a:p>
            <a:pPr marL="1049655">
              <a:lnSpc>
                <a:spcPct val="100000"/>
              </a:lnSpc>
              <a:spcBef>
                <a:spcPts val="330"/>
              </a:spcBef>
              <a:tabLst>
                <a:tab pos="1318895" algn="l"/>
              </a:tabLst>
            </a:pPr>
            <a:r>
              <a:rPr sz="2800">
                <a:latin typeface="Calibri"/>
                <a:cs typeface="Calibri"/>
              </a:rPr>
              <a:t>-	</a:t>
            </a:r>
            <a:r>
              <a:rPr sz="2800" spc="-15">
                <a:latin typeface="Calibri"/>
                <a:cs typeface="Calibri"/>
              </a:rPr>
              <a:t>Pelvic</a:t>
            </a:r>
            <a:r>
              <a:rPr sz="2800" spc="-25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sympathetic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5">
                <a:solidFill>
                  <a:srgbClr val="FF0000"/>
                </a:solidFill>
                <a:latin typeface="Calibri"/>
                <a:cs typeface="Calibri"/>
              </a:rPr>
              <a:t>(5%)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31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52400" y="76200"/>
            <a:ext cx="10287000" cy="1143000"/>
          </a:xfrm>
        </p:spPr>
        <p:txBody>
          <a:bodyPr>
            <a:normAutofit fontScale="90000"/>
          </a:bodyPr>
          <a:lstStyle/>
          <a:p>
            <a:r>
              <a:rPr lang="en-US" sz="2800"/>
              <a:t>Clinical features</a:t>
            </a:r>
            <a:br>
              <a:rPr lang="en-US" sz="2800"/>
            </a:br>
            <a:r>
              <a:rPr lang="en-US" sz="1800"/>
              <a:t>The clinical presentation is mainly determined by the site of the primary tumor, if it secretes </a:t>
            </a:r>
            <a:r>
              <a:rPr lang="en-US" sz="1800" err="1"/>
              <a:t>catecholamines</a:t>
            </a:r>
            <a:r>
              <a:rPr lang="en-US" sz="1800"/>
              <a:t>, and whether it has metastasized.</a:t>
            </a:r>
            <a:br>
              <a:rPr lang="en-US" sz="2800"/>
            </a:br>
            <a:endParaRPr lang="en-US" sz="2800"/>
          </a:p>
        </p:txBody>
      </p:sp>
      <p:sp>
        <p:nvSpPr>
          <p:cNvPr id="5" name="مستطيل 4"/>
          <p:cNvSpPr/>
          <p:nvPr/>
        </p:nvSpPr>
        <p:spPr>
          <a:xfrm>
            <a:off x="76200" y="1034536"/>
            <a:ext cx="3657600" cy="147732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/>
              <a:t>General symptoms</a:t>
            </a:r>
          </a:p>
          <a:p>
            <a:r>
              <a:rPr lang="en-US"/>
              <a:t>Failure to thrive or weight loss</a:t>
            </a:r>
          </a:p>
          <a:p>
            <a:r>
              <a:rPr lang="en-US"/>
              <a:t>Fever</a:t>
            </a:r>
          </a:p>
          <a:p>
            <a:r>
              <a:rPr lang="en-US"/>
              <a:t>Nausea, vomiting, loss of appetite</a:t>
            </a:r>
          </a:p>
          <a:p>
            <a:r>
              <a:rPr lang="en-US"/>
              <a:t>Hypertension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886200" y="2487353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Localized symptoms</a:t>
            </a:r>
          </a:p>
        </p:txBody>
      </p:sp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283027" y="2819408"/>
          <a:ext cx="10232572" cy="3859367"/>
        </p:xfrm>
        <a:graphic>
          <a:graphicData uri="http://schemas.openxmlformats.org/drawingml/2006/table">
            <a:tbl>
              <a:tblPr/>
              <a:tblGrid>
                <a:gridCol w="3603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589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Location of primary tumors</a:t>
                      </a:r>
                      <a:endParaRPr lang="en-US" sz="1600">
                        <a:effectLst/>
                      </a:endParaRPr>
                    </a:p>
                  </a:txBody>
                  <a:tcPr marL="60549" marR="60549" marT="30274" marB="30274" anchor="ctr">
                    <a:lnL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Associated signs and symptoms</a:t>
                      </a:r>
                      <a:endParaRPr lang="en-US" sz="1600">
                        <a:effectLst/>
                      </a:endParaRPr>
                    </a:p>
                  </a:txBody>
                  <a:tcPr marL="60549" marR="60549" marT="30274" marB="30274" anchor="ctr">
                    <a:lnL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6197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Abdomen</a:t>
                      </a:r>
                      <a:r>
                        <a:rPr lang="en-US" sz="1600">
                          <a:effectLst/>
                        </a:rPr>
                        <a:t> </a:t>
                      </a:r>
                    </a:p>
                  </a:txBody>
                  <a:tcPr marL="60549" marR="60549" marT="30274" marB="30274" anchor="ctr">
                    <a:lnL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Palpable, firm, irregular abdominal mass that may </a:t>
                      </a:r>
                      <a:r>
                        <a:rPr lang="en-US" sz="1600" b="1">
                          <a:effectLst/>
                        </a:rPr>
                        <a:t>cross the midline</a:t>
                      </a:r>
                      <a:r>
                        <a:rPr lang="en-US" sz="1600">
                          <a:effectLst/>
                        </a:rPr>
                        <a:t> (in contrast to </a:t>
                      </a:r>
                      <a:r>
                        <a:rPr lang="en-US" sz="1600" err="1">
                          <a:effectLst/>
                        </a:rPr>
                        <a:t>nephroblastoma</a:t>
                      </a:r>
                      <a:r>
                        <a:rPr lang="en-US" sz="1600">
                          <a:effectLst/>
                        </a:rPr>
                        <a:t>, which is smooth and usually does not cross the midline)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Abdominal distension and pain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Hepatomegaly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Constipation</a:t>
                      </a:r>
                    </a:p>
                  </a:txBody>
                  <a:tcPr marL="60549" marR="60549" marT="30274" marB="30274" anchor="ctr">
                    <a:lnL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8353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Chest</a:t>
                      </a:r>
                      <a:r>
                        <a:rPr lang="en-US" sz="1600">
                          <a:effectLst/>
                        </a:rPr>
                        <a:t> : particularly paravertebral ganglia </a:t>
                      </a:r>
                    </a:p>
                  </a:txBody>
                  <a:tcPr marL="60549" marR="60549" marT="30274" marB="30274" anchor="ctr">
                    <a:lnL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Spinal cord compression → back pain, weakness, numbness, ataxia, loss of bowel or bladder control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Dyspnea, cough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Inspiratory stridor</a:t>
                      </a:r>
                    </a:p>
                  </a:txBody>
                  <a:tcPr marL="60549" marR="60549" marT="30274" marB="30274" anchor="ctr">
                    <a:lnL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861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Neck</a:t>
                      </a:r>
                      <a:endParaRPr lang="en-US" sz="1600">
                        <a:effectLst/>
                      </a:endParaRPr>
                    </a:p>
                  </a:txBody>
                  <a:tcPr marL="60549" marR="60549" marT="30274" marB="30274" anchor="ctr">
                    <a:lnL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Horner syndrome *</a:t>
                      </a:r>
                      <a:r>
                        <a:rPr lang="en-US" sz="1400">
                          <a:effectLst/>
                        </a:rPr>
                        <a:t>if the stellate ganglion is involved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Symptoms due to spinal cord compressions</a:t>
                      </a:r>
                    </a:p>
                  </a:txBody>
                  <a:tcPr marL="60549" marR="60549" marT="30274" marB="30274" anchor="ctr">
                    <a:lnL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71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28600" y="533400"/>
          <a:ext cx="9372600" cy="3230880"/>
        </p:xfrm>
        <a:graphic>
          <a:graphicData uri="http://schemas.openxmlformats.org/drawingml/2006/table">
            <a:tbl>
              <a:tblPr/>
              <a:tblGrid>
                <a:gridCol w="468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658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Location of metastases</a:t>
                      </a:r>
                    </a:p>
                    <a:p>
                      <a:endParaRPr lang="en-US">
                        <a:effectLst/>
                      </a:endParaRPr>
                    </a:p>
                  </a:txBody>
                  <a:tcPr marL="121920" marR="121920" marT="60960" marB="60960" anchor="ctr">
                    <a:lnL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Associated signs and symptoms</a:t>
                      </a:r>
                      <a:endParaRPr lang="en-US">
                        <a:effectLst/>
                      </a:endParaRPr>
                    </a:p>
                  </a:txBody>
                  <a:tcPr marL="121920" marR="121920" marT="60960" marB="60960" anchor="ctr">
                    <a:lnL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912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Orbit of the eye</a:t>
                      </a:r>
                    </a:p>
                    <a:p>
                      <a:endParaRPr lang="en-US">
                        <a:effectLst/>
                      </a:endParaRPr>
                    </a:p>
                  </a:txBody>
                  <a:tcPr marL="121920" marR="121920" marT="60960" marB="60960" anchor="ctr">
                    <a:lnL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err="1">
                          <a:effectLst/>
                        </a:rPr>
                        <a:t>Periorbital</a:t>
                      </a:r>
                      <a:r>
                        <a:rPr lang="en-US">
                          <a:effectLst/>
                        </a:rPr>
                        <a:t> </a:t>
                      </a:r>
                      <a:r>
                        <a:rPr lang="en-US" err="1">
                          <a:effectLst/>
                        </a:rPr>
                        <a:t>ecchymoses</a:t>
                      </a:r>
                      <a:r>
                        <a:rPr lang="en-US">
                          <a:effectLst/>
                        </a:rPr>
                        <a:t> (“raccoon eyes”)  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err="1">
                          <a:effectLst/>
                        </a:rPr>
                        <a:t>Proptosis</a:t>
                      </a:r>
                      <a:endParaRPr lang="en-US"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endParaRPr lang="en-US">
                        <a:effectLst/>
                      </a:endParaRPr>
                    </a:p>
                  </a:txBody>
                  <a:tcPr marL="121920" marR="121920" marT="60960" marB="60960" anchor="ctr">
                    <a:lnL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972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Bones</a:t>
                      </a:r>
                      <a:endParaRPr lang="en-US">
                        <a:effectLst/>
                      </a:endParaRPr>
                    </a:p>
                  </a:txBody>
                  <a:tcPr marL="121920" marR="121920" marT="60960" marB="60960" anchor="ctr">
                    <a:lnL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Bone pain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Anemia (bone marrow suppression)</a:t>
                      </a:r>
                    </a:p>
                    <a:p>
                      <a:pPr>
                        <a:buFont typeface="Arial"/>
                        <a:buChar char="•"/>
                      </a:pPr>
                      <a:endParaRPr lang="en-US">
                        <a:effectLst/>
                      </a:endParaRPr>
                    </a:p>
                  </a:txBody>
                  <a:tcPr marL="121920" marR="121920" marT="60960" marB="60960" anchor="ctr">
                    <a:lnL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658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Skin</a:t>
                      </a:r>
                    </a:p>
                    <a:p>
                      <a:endParaRPr lang="en-US">
                        <a:effectLst/>
                      </a:endParaRPr>
                    </a:p>
                  </a:txBody>
                  <a:tcPr marL="121920" marR="121920" marT="60960" marB="60960" anchor="ctr">
                    <a:lnL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Subcutaneous nodules</a:t>
                      </a:r>
                    </a:p>
                  </a:txBody>
                  <a:tcPr marL="121920" marR="121920" marT="60960" marB="60960" anchor="ctr">
                    <a:lnL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533400" y="4343400"/>
            <a:ext cx="48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580" indent="-183515">
              <a:lnSpc>
                <a:spcPct val="100000"/>
              </a:lnSpc>
              <a:buFont typeface="Arial MT"/>
              <a:buChar char="•"/>
              <a:tabLst>
                <a:tab pos="196215" algn="l"/>
              </a:tabLst>
            </a:pPr>
            <a:r>
              <a:rPr lang="en-US" sz="2400" spc="-55" err="1">
                <a:solidFill>
                  <a:srgbClr val="FF0000"/>
                </a:solidFill>
                <a:cs typeface="Calibri"/>
              </a:rPr>
              <a:t>P</a:t>
            </a:r>
            <a:r>
              <a:rPr lang="en-US" sz="2400" err="1">
                <a:solidFill>
                  <a:srgbClr val="FF0000"/>
                </a:solidFill>
                <a:cs typeface="Calibri"/>
              </a:rPr>
              <a:t>a</a:t>
            </a:r>
            <a:r>
              <a:rPr lang="en-US" sz="2400" spc="-50" err="1">
                <a:solidFill>
                  <a:srgbClr val="FF0000"/>
                </a:solidFill>
                <a:cs typeface="Calibri"/>
              </a:rPr>
              <a:t>r</a:t>
            </a:r>
            <a:r>
              <a:rPr lang="en-US" sz="2400" err="1">
                <a:solidFill>
                  <a:srgbClr val="FF0000"/>
                </a:solidFill>
                <a:cs typeface="Calibri"/>
              </a:rPr>
              <a:t>aneopla</a:t>
            </a:r>
            <a:r>
              <a:rPr lang="en-US" sz="2400" spc="-30" err="1">
                <a:solidFill>
                  <a:srgbClr val="FF0000"/>
                </a:solidFill>
                <a:cs typeface="Calibri"/>
              </a:rPr>
              <a:t>s</a:t>
            </a:r>
            <a:r>
              <a:rPr lang="en-US" sz="2400" spc="-5" err="1">
                <a:solidFill>
                  <a:srgbClr val="FF0000"/>
                </a:solidFill>
                <a:cs typeface="Calibri"/>
              </a:rPr>
              <a:t>ti</a:t>
            </a:r>
            <a:r>
              <a:rPr lang="en-US" sz="2400" err="1">
                <a:solidFill>
                  <a:srgbClr val="FF0000"/>
                </a:solidFill>
                <a:cs typeface="Calibri"/>
              </a:rPr>
              <a:t>c</a:t>
            </a:r>
            <a:r>
              <a:rPr lang="en-US" sz="2400" spc="-5">
                <a:solidFill>
                  <a:srgbClr val="FF0000"/>
                </a:solidFill>
                <a:cs typeface="Calibri"/>
              </a:rPr>
              <a:t> </a:t>
            </a:r>
            <a:r>
              <a:rPr lang="en-US" sz="2400" spc="-25">
                <a:solidFill>
                  <a:srgbClr val="FF0000"/>
                </a:solidFill>
                <a:cs typeface="Calibri"/>
              </a:rPr>
              <a:t>ef</a:t>
            </a:r>
            <a:r>
              <a:rPr lang="en-US" sz="2400" spc="-60">
                <a:solidFill>
                  <a:srgbClr val="FF0000"/>
                </a:solidFill>
                <a:cs typeface="Calibri"/>
              </a:rPr>
              <a:t>f</a:t>
            </a:r>
            <a:r>
              <a:rPr lang="en-US" sz="2400" spc="-5">
                <a:solidFill>
                  <a:srgbClr val="FF0000"/>
                </a:solidFill>
                <a:cs typeface="Calibri"/>
              </a:rPr>
              <a:t>ect</a:t>
            </a:r>
            <a:r>
              <a:rPr lang="en-US" sz="2400" spc="10">
                <a:solidFill>
                  <a:srgbClr val="FF0000"/>
                </a:solidFill>
                <a:cs typeface="Calibri"/>
              </a:rPr>
              <a:t>s</a:t>
            </a:r>
            <a:r>
              <a:rPr lang="en-US" sz="2400">
                <a:cs typeface="Calibri"/>
              </a:rPr>
              <a:t>:</a:t>
            </a:r>
            <a:r>
              <a:rPr lang="en-US" sz="2400" spc="-5">
                <a:cs typeface="Calibri"/>
              </a:rPr>
              <a:t> </a:t>
            </a:r>
          </a:p>
          <a:p>
            <a:pPr marL="12065">
              <a:lnSpc>
                <a:spcPct val="100000"/>
              </a:lnSpc>
              <a:tabLst>
                <a:tab pos="196215" algn="l"/>
              </a:tabLst>
            </a:pPr>
            <a:r>
              <a:rPr lang="en-US" sz="2400" spc="-5">
                <a:cs typeface="Calibri"/>
              </a:rPr>
              <a:t>vasoactive intestinal peptide sec</a:t>
            </a:r>
            <a:r>
              <a:rPr lang="en-US" sz="2400" spc="-35">
                <a:cs typeface="Calibri"/>
              </a:rPr>
              <a:t>r</a:t>
            </a:r>
            <a:r>
              <a:rPr lang="en-US" sz="2400" spc="-15">
                <a:cs typeface="Calibri"/>
              </a:rPr>
              <a:t>e</a:t>
            </a:r>
            <a:r>
              <a:rPr lang="en-US" sz="2400" spc="-5">
                <a:cs typeface="Calibri"/>
              </a:rPr>
              <a:t>tin</a:t>
            </a:r>
            <a:r>
              <a:rPr lang="en-US" sz="2400">
                <a:cs typeface="Calibri"/>
              </a:rPr>
              <a:t>g</a:t>
            </a:r>
            <a:r>
              <a:rPr lang="en-US" sz="2400" spc="-5">
                <a:cs typeface="Calibri"/>
              </a:rPr>
              <a:t> tumo</a:t>
            </a:r>
            <a:r>
              <a:rPr lang="en-US" sz="2400" spc="-45">
                <a:cs typeface="Calibri"/>
              </a:rPr>
              <a:t>r</a:t>
            </a:r>
            <a:r>
              <a:rPr lang="en-US" sz="2400">
                <a:cs typeface="Calibri"/>
              </a:rPr>
              <a:t>s</a:t>
            </a:r>
            <a:r>
              <a:rPr lang="en-US" sz="2400" spc="-5">
                <a:cs typeface="Calibri"/>
              </a:rPr>
              <a:t> </a:t>
            </a:r>
            <a:r>
              <a:rPr lang="en-US" sz="2400">
                <a:cs typeface="Calibri"/>
              </a:rPr>
              <a:t>and</a:t>
            </a:r>
            <a:r>
              <a:rPr lang="en-US" sz="2400" spc="-5">
                <a:cs typeface="Calibri"/>
              </a:rPr>
              <a:t> </a:t>
            </a:r>
            <a:r>
              <a:rPr lang="en-US" sz="2400" spc="-5" err="1">
                <a:cs typeface="Calibri"/>
              </a:rPr>
              <a:t>o</a:t>
            </a:r>
            <a:r>
              <a:rPr lang="en-US" sz="2400" spc="-15" err="1">
                <a:cs typeface="Calibri"/>
              </a:rPr>
              <a:t>p</a:t>
            </a:r>
            <a:r>
              <a:rPr lang="en-US" sz="2400" spc="-5" err="1">
                <a:cs typeface="Calibri"/>
              </a:rPr>
              <a:t>soclonu</a:t>
            </a:r>
            <a:r>
              <a:rPr lang="en-US" sz="2400" err="1">
                <a:cs typeface="Calibri"/>
              </a:rPr>
              <a:t>s</a:t>
            </a:r>
            <a:r>
              <a:rPr lang="en-US" sz="2400" spc="-5">
                <a:cs typeface="Calibri"/>
              </a:rPr>
              <a:t> </a:t>
            </a:r>
            <a:r>
              <a:rPr lang="en-US" sz="2400" spc="-50">
                <a:cs typeface="Calibri"/>
              </a:rPr>
              <a:t>m</a:t>
            </a:r>
            <a:r>
              <a:rPr lang="en-US" sz="2400" spc="-30">
                <a:cs typeface="Calibri"/>
              </a:rPr>
              <a:t>y</a:t>
            </a:r>
            <a:r>
              <a:rPr lang="en-US" sz="2400" spc="-5">
                <a:cs typeface="Calibri"/>
              </a:rPr>
              <a:t>oclonu</a:t>
            </a:r>
            <a:r>
              <a:rPr lang="en-US" sz="2400">
                <a:cs typeface="Calibri"/>
              </a:rPr>
              <a:t>s</a:t>
            </a:r>
            <a:r>
              <a:rPr lang="en-US" sz="2400" spc="-5">
                <a:cs typeface="Calibri"/>
              </a:rPr>
              <a:t> </a:t>
            </a:r>
            <a:r>
              <a:rPr lang="en-US" sz="2400" spc="-45">
                <a:cs typeface="Calibri"/>
              </a:rPr>
              <a:t>s</a:t>
            </a:r>
            <a:r>
              <a:rPr lang="en-US" sz="2400" spc="-5">
                <a:cs typeface="Calibri"/>
              </a:rPr>
              <a:t>ynd</a:t>
            </a:r>
            <a:r>
              <a:rPr lang="en-US" sz="2400" spc="-40">
                <a:cs typeface="Calibri"/>
              </a:rPr>
              <a:t>r</a:t>
            </a:r>
            <a:r>
              <a:rPr lang="en-US" sz="2400" spc="-5">
                <a:cs typeface="Calibri"/>
              </a:rPr>
              <a:t>om</a:t>
            </a:r>
            <a:r>
              <a:rPr lang="en-US" sz="2400" spc="60">
                <a:cs typeface="Calibri"/>
              </a:rPr>
              <a:t>e</a:t>
            </a:r>
            <a:r>
              <a:rPr lang="en-US" sz="1050">
                <a:cs typeface="Calibri"/>
              </a:rPr>
              <a:t>.</a:t>
            </a: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5" y="3848100"/>
            <a:ext cx="533272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9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30" y="132107"/>
            <a:ext cx="644969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/>
              <a:t>Laboratory/Imaging</a:t>
            </a:r>
            <a:r>
              <a:rPr sz="4400" spc="-30"/>
              <a:t> </a:t>
            </a:r>
            <a:r>
              <a:rPr sz="4400" spc="-5"/>
              <a:t>Studies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64547" y="1303499"/>
            <a:ext cx="10223500" cy="3522118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87960" indent="-17589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188595" algn="l"/>
              </a:tabLst>
            </a:pPr>
            <a:r>
              <a:rPr sz="2800" spc="-5">
                <a:latin typeface="Calibri"/>
                <a:cs typeface="Calibri"/>
              </a:rPr>
              <a:t>CBC</a:t>
            </a:r>
            <a:endParaRPr sz="2800">
              <a:latin typeface="Calibri"/>
              <a:cs typeface="Calibri"/>
            </a:endParaRPr>
          </a:p>
          <a:p>
            <a:pPr marL="187960" indent="-17589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188595" algn="l"/>
              </a:tabLst>
            </a:pPr>
            <a:r>
              <a:rPr sz="2800" spc="-40">
                <a:latin typeface="Calibri"/>
                <a:cs typeface="Calibri"/>
              </a:rPr>
              <a:t>X-ray:</a:t>
            </a:r>
            <a:r>
              <a:rPr sz="2800" spc="-2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Calcification</a:t>
            </a:r>
            <a:r>
              <a:rPr sz="2800" spc="-3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within</a:t>
            </a:r>
            <a:r>
              <a:rPr sz="2800" spc="-20">
                <a:latin typeface="Calibri"/>
                <a:cs typeface="Calibri"/>
              </a:rPr>
              <a:t> </a:t>
            </a:r>
            <a:r>
              <a:rPr sz="2800">
                <a:latin typeface="Calibri"/>
                <a:cs typeface="Calibri"/>
              </a:rPr>
              <a:t>abdominal</a:t>
            </a:r>
          </a:p>
          <a:p>
            <a:pPr marL="187960" marR="773430" indent="-175895">
              <a:lnSpc>
                <a:spcPts val="3020"/>
              </a:lnSpc>
              <a:spcBef>
                <a:spcPts val="1050"/>
              </a:spcBef>
              <a:buFont typeface="Arial MT"/>
              <a:buChar char="•"/>
              <a:tabLst>
                <a:tab pos="188595" algn="l"/>
                <a:tab pos="3811270" algn="l"/>
              </a:tabLst>
            </a:pPr>
            <a:r>
              <a:rPr sz="2800" spc="-5">
                <a:latin typeface="Calibri"/>
                <a:cs typeface="Calibri"/>
              </a:rPr>
              <a:t>urinary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10">
                <a:solidFill>
                  <a:srgbClr val="FF0000"/>
                </a:solidFill>
                <a:latin typeface="Calibri"/>
                <a:cs typeface="Calibri"/>
              </a:rPr>
              <a:t>catecholamines</a:t>
            </a:r>
            <a:r>
              <a:rPr sz="2800" spc="-10">
                <a:latin typeface="Calibri"/>
                <a:cs typeface="Calibri"/>
              </a:rPr>
              <a:t>:	</a:t>
            </a:r>
            <a:r>
              <a:rPr sz="2800" spc="-5">
                <a:latin typeface="Calibri"/>
                <a:cs typeface="Calibri"/>
              </a:rPr>
              <a:t>About 90% of </a:t>
            </a:r>
            <a:r>
              <a:rPr sz="2800" spc="-15">
                <a:latin typeface="Calibri"/>
                <a:cs typeface="Calibri"/>
              </a:rPr>
              <a:t>neuroblastomas produce </a:t>
            </a:r>
            <a:r>
              <a:rPr sz="2800" spc="-61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catecholamines (Vanillylmandelic </a:t>
            </a:r>
            <a:r>
              <a:rPr sz="2800">
                <a:latin typeface="Calibri"/>
                <a:cs typeface="Calibri"/>
              </a:rPr>
              <a:t>acid;</a:t>
            </a:r>
            <a:r>
              <a:rPr sz="2800" spc="-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Homovanillic </a:t>
            </a:r>
            <a:r>
              <a:rPr sz="2800">
                <a:latin typeface="Calibri"/>
                <a:cs typeface="Calibri"/>
              </a:rPr>
              <a:t>acid)</a:t>
            </a:r>
          </a:p>
          <a:p>
            <a:pPr marL="187960" indent="-17589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188595" algn="l"/>
              </a:tabLst>
            </a:pPr>
            <a:r>
              <a:rPr sz="2800">
                <a:latin typeface="Calibri"/>
                <a:cs typeface="Calibri"/>
              </a:rPr>
              <a:t>A</a:t>
            </a:r>
            <a:r>
              <a:rPr sz="2800" spc="-10">
                <a:latin typeface="Calibri"/>
                <a:cs typeface="Calibri"/>
              </a:rPr>
              <a:t> computed </a:t>
            </a:r>
            <a:r>
              <a:rPr sz="2800" spc="-20">
                <a:latin typeface="Calibri"/>
                <a:cs typeface="Calibri"/>
              </a:rPr>
              <a:t>tomography</a:t>
            </a:r>
            <a:r>
              <a:rPr sz="2800" spc="-10">
                <a:latin typeface="Calibri"/>
                <a:cs typeface="Calibri"/>
              </a:rPr>
              <a:t> </a:t>
            </a:r>
            <a:r>
              <a:rPr sz="2800">
                <a:latin typeface="Calibri"/>
                <a:cs typeface="Calibri"/>
              </a:rPr>
              <a:t>(CT)</a:t>
            </a:r>
            <a:r>
              <a:rPr sz="2800" spc="-10">
                <a:latin typeface="Calibri"/>
                <a:cs typeface="Calibri"/>
              </a:rPr>
              <a:t> scan</a:t>
            </a:r>
            <a:r>
              <a:rPr sz="2800" spc="-5">
                <a:latin typeface="Calibri"/>
                <a:cs typeface="Calibri"/>
              </a:rPr>
              <a:t> of</a:t>
            </a:r>
            <a:r>
              <a:rPr sz="2800" spc="-10">
                <a:latin typeface="Calibri"/>
                <a:cs typeface="Calibri"/>
              </a:rPr>
              <a:t> the</a:t>
            </a:r>
            <a:r>
              <a:rPr sz="2800" spc="-1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chest,</a:t>
            </a:r>
            <a:r>
              <a:rPr sz="2800" spc="-15">
                <a:latin typeface="Calibri"/>
                <a:cs typeface="Calibri"/>
              </a:rPr>
              <a:t> </a:t>
            </a:r>
            <a:r>
              <a:rPr sz="2800">
                <a:latin typeface="Calibri"/>
                <a:cs typeface="Calibri"/>
              </a:rPr>
              <a:t>abdomen,</a:t>
            </a:r>
            <a:r>
              <a:rPr sz="2800" spc="-5">
                <a:latin typeface="Calibri"/>
                <a:cs typeface="Calibri"/>
              </a:rPr>
              <a:t> </a:t>
            </a:r>
            <a:r>
              <a:rPr sz="2800">
                <a:latin typeface="Calibri"/>
                <a:cs typeface="Calibri"/>
              </a:rPr>
              <a:t>and</a:t>
            </a:r>
            <a:r>
              <a:rPr sz="2800" spc="-1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pelvis;</a:t>
            </a:r>
            <a:endParaRPr sz="2800">
              <a:latin typeface="Calibri"/>
              <a:cs typeface="Calibri"/>
            </a:endParaRPr>
          </a:p>
          <a:p>
            <a:pPr marL="187960" indent="-17589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188595" algn="l"/>
              </a:tabLst>
            </a:pPr>
            <a:r>
              <a:rPr sz="2800" spc="-10">
                <a:latin typeface="Calibri"/>
                <a:cs typeface="Calibri"/>
              </a:rPr>
              <a:t>Metaiodobenzylguanidine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>
                <a:latin typeface="Calibri"/>
                <a:cs typeface="Calibri"/>
              </a:rPr>
              <a:t>“</a:t>
            </a:r>
            <a:r>
              <a:rPr sz="2800">
                <a:solidFill>
                  <a:srgbClr val="FF0000"/>
                </a:solidFill>
                <a:latin typeface="Calibri"/>
                <a:cs typeface="Calibri"/>
              </a:rPr>
              <a:t>MIBG</a:t>
            </a:r>
            <a:r>
              <a:rPr sz="2800">
                <a:latin typeface="Calibri"/>
                <a:cs typeface="Calibri"/>
              </a:rPr>
              <a:t>”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scan;</a:t>
            </a:r>
            <a:endParaRPr sz="2800">
              <a:latin typeface="Calibri"/>
              <a:cs typeface="Calibri"/>
            </a:endParaRPr>
          </a:p>
          <a:p>
            <a:pPr marL="187960" indent="-17589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188595" algn="l"/>
              </a:tabLst>
            </a:pPr>
            <a:r>
              <a:rPr sz="2800" spc="-20">
                <a:solidFill>
                  <a:srgbClr val="FF0000"/>
                </a:solidFill>
                <a:latin typeface="Calibri"/>
                <a:cs typeface="Calibri"/>
              </a:rPr>
              <a:t>Bilateral</a:t>
            </a:r>
            <a:r>
              <a:rPr sz="28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bone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marrow</a:t>
            </a:r>
            <a:r>
              <a:rPr sz="2800" spc="-5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aspiration</a:t>
            </a:r>
            <a:r>
              <a:rPr sz="2800" spc="-5">
                <a:latin typeface="Calibri"/>
                <a:cs typeface="Calibri"/>
              </a:rPr>
              <a:t> </a:t>
            </a:r>
            <a:r>
              <a:rPr sz="2800">
                <a:latin typeface="Calibri"/>
                <a:cs typeface="Calibri"/>
              </a:rPr>
              <a:t>and </a:t>
            </a:r>
            <a:r>
              <a:rPr sz="2800" spc="-10">
                <a:latin typeface="Calibri"/>
                <a:cs typeface="Calibri"/>
              </a:rPr>
              <a:t>biopsies;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09801" y="5638800"/>
            <a:ext cx="10542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>
              <a:lnSpc>
                <a:spcPct val="100000"/>
              </a:lnSpc>
              <a:spcBef>
                <a:spcPts val="625"/>
              </a:spcBef>
              <a:tabLst>
                <a:tab pos="188595" algn="l"/>
              </a:tabLst>
            </a:pPr>
            <a:r>
              <a:rPr lang="en-US" sz="2800" b="1" i="1" u="sng" spc="-1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Definitive </a:t>
            </a:r>
            <a:r>
              <a:rPr lang="en-US" sz="2800" b="1" i="1" u="sng" spc="-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diagnosis</a:t>
            </a:r>
            <a:r>
              <a:rPr lang="en-US" sz="2800" b="1" i="1" u="sng" spc="1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n-US" sz="2800" b="1" i="1" u="sng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of</a:t>
            </a:r>
            <a:r>
              <a:rPr lang="en-US" sz="2800" b="1" i="1" u="sng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n-US" sz="2800" b="1" i="1" u="sng" spc="-15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neuroblastoma</a:t>
            </a:r>
            <a:r>
              <a:rPr lang="en-US" sz="2800" b="1" i="1" u="sng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n-US" sz="2800" b="1" i="1" u="sng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requires</a:t>
            </a:r>
            <a:r>
              <a:rPr lang="en-US" sz="2800" b="1" i="1" u="sng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tissue </a:t>
            </a:r>
            <a:r>
              <a:rPr lang="en-US" sz="2800" b="1" i="1" u="sng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biopsy</a:t>
            </a:r>
            <a:endParaRPr lang="en-US" sz="2800" b="1" i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8973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353" y="281844"/>
            <a:ext cx="9674225" cy="830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87960" marR="5080" indent="-17589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188595" algn="l"/>
              </a:tabLst>
            </a:pPr>
            <a:r>
              <a:rPr sz="2800" spc="-5">
                <a:latin typeface="Calibri"/>
                <a:cs typeface="Calibri"/>
              </a:rPr>
              <a:t>The mass </a:t>
            </a:r>
            <a:r>
              <a:rPr sz="2800" spc="-10">
                <a:latin typeface="Calibri"/>
                <a:cs typeface="Calibri"/>
              </a:rPr>
              <a:t>often</a:t>
            </a:r>
            <a:r>
              <a:rPr sz="2800" spc="-5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contains</a:t>
            </a:r>
            <a:r>
              <a:rPr sz="2800" spc="30">
                <a:latin typeface="Calibri"/>
                <a:cs typeface="Calibri"/>
              </a:rPr>
              <a:t> </a:t>
            </a:r>
            <a:r>
              <a:rPr sz="2800" spc="-10">
                <a:solidFill>
                  <a:srgbClr val="FF0000"/>
                </a:solidFill>
                <a:latin typeface="Calibri"/>
                <a:cs typeface="Calibri"/>
              </a:rPr>
              <a:t>calcification</a:t>
            </a:r>
            <a:r>
              <a:rPr sz="28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>
                <a:latin typeface="Calibri"/>
                <a:cs typeface="Calibri"/>
              </a:rPr>
              <a:t>and</a:t>
            </a:r>
            <a:r>
              <a:rPr sz="2800" spc="-5">
                <a:latin typeface="Calibri"/>
                <a:cs typeface="Calibri"/>
              </a:rPr>
              <a:t> </a:t>
            </a:r>
            <a:r>
              <a:rPr sz="2800" spc="-10">
                <a:solidFill>
                  <a:srgbClr val="FF0000"/>
                </a:solidFill>
                <a:latin typeface="Calibri"/>
                <a:cs typeface="Calibri"/>
              </a:rPr>
              <a:t>hemorrhage</a:t>
            </a:r>
            <a:r>
              <a:rPr sz="2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that can</a:t>
            </a:r>
            <a:r>
              <a:rPr sz="2800" spc="-5">
                <a:latin typeface="Calibri"/>
                <a:cs typeface="Calibri"/>
              </a:rPr>
              <a:t> be </a:t>
            </a:r>
            <a:r>
              <a:rPr sz="2800" spc="-615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appreciated</a:t>
            </a:r>
            <a:r>
              <a:rPr sz="2800" spc="-5">
                <a:latin typeface="Calibri"/>
                <a:cs typeface="Calibri"/>
              </a:rPr>
              <a:t> on plain </a:t>
            </a:r>
            <a:r>
              <a:rPr sz="2800" spc="-20">
                <a:latin typeface="Calibri"/>
                <a:cs typeface="Calibri"/>
              </a:rPr>
              <a:t>radiography</a:t>
            </a:r>
            <a:r>
              <a:rPr sz="2800" spc="-5">
                <a:latin typeface="Calibri"/>
                <a:cs typeface="Calibri"/>
              </a:rPr>
              <a:t> or </a:t>
            </a:r>
            <a:r>
              <a:rPr sz="2800" spc="-90">
                <a:latin typeface="Calibri"/>
                <a:cs typeface="Calibri"/>
              </a:rPr>
              <a:t>CT.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330" y="1219208"/>
            <a:ext cx="8940799" cy="34375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8947" y="4816927"/>
            <a:ext cx="12115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>
                <a:latin typeface="Calibri"/>
                <a:cs typeface="Calibri"/>
              </a:rPr>
              <a:t>a </a:t>
            </a:r>
            <a:r>
              <a:rPr sz="1400" b="1" spc="-10">
                <a:latin typeface="Calibri"/>
                <a:cs typeface="Calibri"/>
              </a:rPr>
              <a:t>left</a:t>
            </a:r>
            <a:r>
              <a:rPr sz="1400" b="1" spc="5">
                <a:latin typeface="Calibri"/>
                <a:cs typeface="Calibri"/>
              </a:rPr>
              <a:t> </a:t>
            </a:r>
            <a:r>
              <a:rPr sz="1400" b="1" spc="-10">
                <a:latin typeface="Calibri"/>
                <a:cs typeface="Calibri"/>
              </a:rPr>
              <a:t>supra-renal</a:t>
            </a:r>
            <a:r>
              <a:rPr sz="1400" b="1">
                <a:latin typeface="Calibri"/>
                <a:cs typeface="Calibri"/>
              </a:rPr>
              <a:t> </a:t>
            </a:r>
            <a:r>
              <a:rPr sz="1400" b="1" spc="-5">
                <a:latin typeface="Calibri"/>
                <a:cs typeface="Calibri"/>
              </a:rPr>
              <a:t>mass</a:t>
            </a:r>
            <a:r>
              <a:rPr sz="1400" b="1" spc="5">
                <a:latin typeface="Calibri"/>
                <a:cs typeface="Calibri"/>
              </a:rPr>
              <a:t> </a:t>
            </a:r>
            <a:r>
              <a:rPr sz="1400" b="1" spc="-5">
                <a:latin typeface="Calibri"/>
                <a:cs typeface="Calibri"/>
              </a:rPr>
              <a:t>with</a:t>
            </a:r>
            <a:r>
              <a:rPr sz="1400" b="1">
                <a:latin typeface="Calibri"/>
                <a:cs typeface="Calibri"/>
              </a:rPr>
              <a:t> </a:t>
            </a:r>
            <a:r>
              <a:rPr sz="1400" b="1" spc="-10">
                <a:latin typeface="Calibri"/>
                <a:cs typeface="Calibri"/>
              </a:rPr>
              <a:t>typical</a:t>
            </a:r>
            <a:r>
              <a:rPr sz="1400" b="1" spc="5">
                <a:latin typeface="Calibri"/>
                <a:cs typeface="Calibri"/>
              </a:rPr>
              <a:t> </a:t>
            </a:r>
            <a:r>
              <a:rPr sz="1400" b="1" spc="-10">
                <a:latin typeface="Calibri"/>
                <a:cs typeface="Calibri"/>
              </a:rPr>
              <a:t>stippled</a:t>
            </a:r>
            <a:r>
              <a:rPr sz="1400" b="1">
                <a:latin typeface="Calibri"/>
                <a:cs typeface="Calibri"/>
              </a:rPr>
              <a:t> </a:t>
            </a:r>
            <a:r>
              <a:rPr sz="1400" b="1" spc="-10">
                <a:latin typeface="Calibri"/>
                <a:cs typeface="Calibri"/>
              </a:rPr>
              <a:t>calcifications</a:t>
            </a:r>
            <a:r>
              <a:rPr sz="1400" b="1" spc="5">
                <a:latin typeface="Calibri"/>
                <a:cs typeface="Calibri"/>
              </a:rPr>
              <a:t> </a:t>
            </a:r>
            <a:r>
              <a:rPr sz="1400" b="1" spc="-10">
                <a:latin typeface="Calibri"/>
                <a:cs typeface="Calibri"/>
              </a:rPr>
              <a:t>(arrow</a:t>
            </a:r>
            <a:r>
              <a:rPr sz="1400" b="1">
                <a:latin typeface="Calibri"/>
                <a:cs typeface="Calibri"/>
              </a:rPr>
              <a:t> </a:t>
            </a:r>
            <a:r>
              <a:rPr sz="1400" b="1" spc="-5">
                <a:latin typeface="Calibri"/>
                <a:cs typeface="Calibri"/>
              </a:rPr>
              <a:t>in</a:t>
            </a:r>
            <a:r>
              <a:rPr sz="1400" b="1" spc="5">
                <a:latin typeface="Calibri"/>
                <a:cs typeface="Calibri"/>
              </a:rPr>
              <a:t> </a:t>
            </a:r>
            <a:r>
              <a:rPr sz="1400" b="1" spc="-5">
                <a:latin typeface="Calibri"/>
                <a:cs typeface="Calibri"/>
              </a:rPr>
              <a:t>A)</a:t>
            </a:r>
            <a:r>
              <a:rPr sz="1400" b="1" spc="5">
                <a:latin typeface="Calibri"/>
                <a:cs typeface="Calibri"/>
              </a:rPr>
              <a:t> </a:t>
            </a:r>
            <a:r>
              <a:rPr sz="1400" b="1" spc="-5">
                <a:latin typeface="Calibri"/>
                <a:cs typeface="Calibri"/>
              </a:rPr>
              <a:t>and</a:t>
            </a:r>
            <a:r>
              <a:rPr sz="1400" b="1">
                <a:latin typeface="Calibri"/>
                <a:cs typeface="Calibri"/>
              </a:rPr>
              <a:t> a</a:t>
            </a:r>
            <a:r>
              <a:rPr sz="1400" b="1" spc="5">
                <a:latin typeface="Calibri"/>
                <a:cs typeface="Calibri"/>
              </a:rPr>
              <a:t> </a:t>
            </a:r>
            <a:r>
              <a:rPr sz="1400" b="1" spc="-5">
                <a:latin typeface="Calibri"/>
                <a:cs typeface="Calibri"/>
              </a:rPr>
              <a:t>mass</a:t>
            </a:r>
            <a:r>
              <a:rPr sz="1400" b="1">
                <a:latin typeface="Calibri"/>
                <a:cs typeface="Calibri"/>
              </a:rPr>
              <a:t> </a:t>
            </a:r>
            <a:r>
              <a:rPr sz="1400" b="1" spc="-5">
                <a:latin typeface="Calibri"/>
                <a:cs typeface="Calibri"/>
              </a:rPr>
              <a:t>with</a:t>
            </a:r>
            <a:r>
              <a:rPr sz="1400" b="1" spc="5">
                <a:latin typeface="Calibri"/>
                <a:cs typeface="Calibri"/>
              </a:rPr>
              <a:t> </a:t>
            </a:r>
            <a:r>
              <a:rPr sz="1400" b="1" spc="-10">
                <a:latin typeface="Calibri"/>
                <a:cs typeface="Calibri"/>
              </a:rPr>
              <a:t>calcifications</a:t>
            </a:r>
            <a:r>
              <a:rPr sz="1400" b="1">
                <a:latin typeface="Calibri"/>
                <a:cs typeface="Calibri"/>
              </a:rPr>
              <a:t> </a:t>
            </a:r>
            <a:r>
              <a:rPr sz="1400" b="1" spc="-10">
                <a:latin typeface="Calibri"/>
                <a:cs typeface="Calibri"/>
              </a:rPr>
              <a:t>(arrow </a:t>
            </a:r>
            <a:r>
              <a:rPr sz="1400" b="1" spc="-390">
                <a:latin typeface="Calibri"/>
                <a:cs typeface="Calibri"/>
              </a:rPr>
              <a:t> </a:t>
            </a:r>
            <a:r>
              <a:rPr sz="1400" b="1" spc="-5">
                <a:latin typeface="Calibri"/>
                <a:cs typeface="Calibri"/>
              </a:rPr>
              <a:t>in</a:t>
            </a:r>
            <a:r>
              <a:rPr sz="1400" b="1" spc="-10">
                <a:latin typeface="Calibri"/>
                <a:cs typeface="Calibri"/>
              </a:rPr>
              <a:t> </a:t>
            </a:r>
            <a:r>
              <a:rPr sz="1400" b="1" spc="-5">
                <a:latin typeface="Calibri"/>
                <a:cs typeface="Calibri"/>
              </a:rPr>
              <a:t>B) displacing the </a:t>
            </a:r>
            <a:r>
              <a:rPr sz="1400" b="1" spc="-10">
                <a:latin typeface="Calibri"/>
                <a:cs typeface="Calibri"/>
              </a:rPr>
              <a:t>left</a:t>
            </a:r>
            <a:r>
              <a:rPr sz="1400" b="1" spc="-5">
                <a:latin typeface="Calibri"/>
                <a:cs typeface="Calibri"/>
              </a:rPr>
              <a:t> </a:t>
            </a:r>
            <a:r>
              <a:rPr sz="1400" b="1" spc="-10">
                <a:latin typeface="Calibri"/>
                <a:cs typeface="Calibri"/>
              </a:rPr>
              <a:t>kidney</a:t>
            </a:r>
            <a:r>
              <a:rPr sz="1400" b="1" spc="-5">
                <a:latin typeface="Calibri"/>
                <a:cs typeface="Calibri"/>
              </a:rPr>
              <a:t> </a:t>
            </a:r>
            <a:r>
              <a:rPr sz="1400" b="1" spc="-20">
                <a:latin typeface="Calibri"/>
                <a:cs typeface="Calibri"/>
              </a:rPr>
              <a:t>inferiorly.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8600" y="5410208"/>
            <a:ext cx="11506200" cy="954107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/>
              <a:t>Treatment is determined mainly by </a:t>
            </a:r>
            <a:r>
              <a:rPr lang="en-US" b="1" u="sng"/>
              <a:t>patient age </a:t>
            </a:r>
            <a:r>
              <a:rPr lang="en-US"/>
              <a:t>at the time of diagnosis, </a:t>
            </a:r>
            <a:r>
              <a:rPr lang="en-US" b="1" u="sng"/>
              <a:t>clinical stage</a:t>
            </a:r>
            <a:r>
              <a:rPr lang="en-US"/>
              <a:t>,</a:t>
            </a:r>
          </a:p>
          <a:p>
            <a:r>
              <a:rPr lang="en-US"/>
              <a:t>. </a:t>
            </a:r>
          </a:p>
          <a:p>
            <a:r>
              <a:rPr lang="en-US" sz="2000" b="1" u="sng"/>
              <a:t>Spontaneous remission may occur even in cases of metastatic disease.</a:t>
            </a:r>
          </a:p>
        </p:txBody>
      </p:sp>
    </p:spTree>
    <p:extLst>
      <p:ext uri="{BB962C8B-B14F-4D97-AF65-F5344CB8AC3E}">
        <p14:creationId xmlns:p14="http://schemas.microsoft.com/office/powerpoint/2010/main" val="211830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76200" y="152408"/>
          <a:ext cx="11734800" cy="6464381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724">
                <a:tc gridSpan="2">
                  <a:txBody>
                    <a:bodyPr/>
                    <a:lstStyle/>
                    <a:p>
                      <a:r>
                        <a:rPr lang="sv-SE" sz="1600" b="1">
                          <a:effectLst/>
                        </a:rPr>
                        <a:t>International Neuroblastoma Staging System (INSS)</a:t>
                      </a:r>
                      <a:r>
                        <a:rPr lang="sv-SE" sz="1600">
                          <a:effectLst/>
                        </a:rPr>
                        <a:t> </a:t>
                      </a:r>
                      <a:r>
                        <a:rPr lang="sv-SE" sz="1600" baseline="30000">
                          <a:effectLst/>
                        </a:rPr>
                        <a:t>[13]</a:t>
                      </a:r>
                      <a:endParaRPr lang="sv-SE" sz="1600">
                        <a:effectLst/>
                      </a:endParaRPr>
                    </a:p>
                  </a:txBody>
                  <a:tcPr marL="61056" marR="61056" marT="30528" marB="30528" anchor="ctr">
                    <a:lnL>
                      <a:noFill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24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Stage</a:t>
                      </a:r>
                      <a:endParaRPr lang="en-US" sz="1600">
                        <a:effectLst/>
                      </a:endParaRPr>
                    </a:p>
                  </a:txBody>
                  <a:tcPr marL="61056" marR="61056" marT="30528" marB="30528" anchor="ctr">
                    <a:lnL>
                      <a:noFill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Definition</a:t>
                      </a:r>
                      <a:endParaRPr lang="en-US" sz="1600">
                        <a:effectLst/>
                      </a:endParaRPr>
                    </a:p>
                  </a:txBody>
                  <a:tcPr marL="61056" marR="61056" marT="30528" marB="30528" anchor="ctr">
                    <a:lnL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2996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</a:txBody>
                  <a:tcPr marL="61056" marR="61056" marT="30528" marB="30528" anchor="ctr">
                    <a:lnL>
                      <a:noFill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800">
                          <a:effectLst/>
                        </a:rPr>
                        <a:t>Localized tumor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800">
                          <a:effectLst/>
                        </a:rPr>
                        <a:t>Complete gross excision with or without microscopic residuals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800">
                          <a:effectLst/>
                        </a:rPr>
                        <a:t>Negative </a:t>
                      </a:r>
                      <a:r>
                        <a:rPr lang="en-US" sz="1800" err="1">
                          <a:effectLst/>
                        </a:rPr>
                        <a:t>ipsilateral</a:t>
                      </a:r>
                      <a:r>
                        <a:rPr lang="en-US" sz="1800">
                          <a:effectLst/>
                        </a:rPr>
                        <a:t> lymph nodes</a:t>
                      </a:r>
                    </a:p>
                    <a:p>
                      <a:pPr>
                        <a:buFont typeface="Arial"/>
                        <a:buChar char="•"/>
                      </a:pPr>
                      <a:endParaRPr lang="en-US" sz="1800">
                        <a:effectLst/>
                      </a:endParaRPr>
                    </a:p>
                  </a:txBody>
                  <a:tcPr marL="61056" marR="61056" marT="30528" marB="30528" anchor="ctr">
                    <a:lnL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477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</a:rPr>
                        <a:t>2A</a:t>
                      </a:r>
                      <a:endParaRPr lang="en-US" sz="1800">
                        <a:effectLst/>
                      </a:endParaRPr>
                    </a:p>
                  </a:txBody>
                  <a:tcPr marL="61056" marR="61056" marT="30528" marB="30528" anchor="ctr">
                    <a:lnL>
                      <a:noFill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800">
                          <a:effectLst/>
                        </a:rPr>
                        <a:t>Localized tumor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800">
                          <a:effectLst/>
                        </a:rPr>
                        <a:t>Incomplete gross excision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800">
                          <a:effectLst/>
                        </a:rPr>
                        <a:t>Negative </a:t>
                      </a:r>
                      <a:r>
                        <a:rPr lang="en-US" sz="1800" err="1">
                          <a:effectLst/>
                        </a:rPr>
                        <a:t>ipsilateral</a:t>
                      </a:r>
                      <a:r>
                        <a:rPr lang="en-US" sz="1800">
                          <a:effectLst/>
                        </a:rPr>
                        <a:t> lymph nodes</a:t>
                      </a:r>
                    </a:p>
                  </a:txBody>
                  <a:tcPr marL="61056" marR="61056" marT="30528" marB="30528" anchor="ctr">
                    <a:lnL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2477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</a:rPr>
                        <a:t>2B</a:t>
                      </a:r>
                      <a:endParaRPr lang="en-US" sz="1800">
                        <a:effectLst/>
                      </a:endParaRPr>
                    </a:p>
                  </a:txBody>
                  <a:tcPr marL="61056" marR="61056" marT="30528" marB="30528" anchor="ctr">
                    <a:lnL>
                      <a:noFill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800">
                          <a:effectLst/>
                        </a:rPr>
                        <a:t>Localized tumor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800">
                          <a:effectLst/>
                        </a:rPr>
                        <a:t>Complete or incomplete gross excision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800">
                          <a:effectLst/>
                        </a:rPr>
                        <a:t>Positive </a:t>
                      </a:r>
                      <a:r>
                        <a:rPr lang="en-US" sz="1800" err="1">
                          <a:effectLst/>
                        </a:rPr>
                        <a:t>ipsilateral</a:t>
                      </a:r>
                      <a:r>
                        <a:rPr lang="en-US" sz="1800">
                          <a:effectLst/>
                        </a:rPr>
                        <a:t> lymph nodes</a:t>
                      </a:r>
                    </a:p>
                  </a:txBody>
                  <a:tcPr marL="61056" marR="61056" marT="30528" marB="30528" anchor="ctr">
                    <a:lnL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5421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</a:rPr>
                        <a:t>3</a:t>
                      </a:r>
                      <a:endParaRPr lang="en-US" sz="1800">
                        <a:effectLst/>
                      </a:endParaRPr>
                    </a:p>
                  </a:txBody>
                  <a:tcPr marL="61056" marR="61056" marT="30528" marB="30528" anchor="ctr">
                    <a:lnL>
                      <a:noFill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800" err="1">
                          <a:effectLst/>
                        </a:rPr>
                        <a:t>Unresectable</a:t>
                      </a:r>
                      <a:r>
                        <a:rPr lang="en-US" sz="1800">
                          <a:effectLst/>
                        </a:rPr>
                        <a:t> unilateral tumor that crosses the midline with or without lymph node involvement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800">
                          <a:effectLst/>
                        </a:rPr>
                        <a:t>Any tumor with positive contralateral lymph nodes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800">
                          <a:effectLst/>
                        </a:rPr>
                        <a:t>Midline tumor with bilateral tumor or lymph node involvement</a:t>
                      </a:r>
                    </a:p>
                  </a:txBody>
                  <a:tcPr marL="61056" marR="61056" marT="30528" marB="30528" anchor="ctr">
                    <a:lnL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0572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</a:rPr>
                        <a:t>4</a:t>
                      </a:r>
                      <a:endParaRPr lang="en-US" sz="1800">
                        <a:effectLst/>
                      </a:endParaRPr>
                    </a:p>
                  </a:txBody>
                  <a:tcPr marL="61056" marR="61056" marT="30528" marB="30528" anchor="ctr">
                    <a:lnL>
                      <a:noFill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800">
                          <a:effectLst/>
                        </a:rPr>
                        <a:t>Any tumor with dissemination to distant lymph nodes or other organs (e.g., bone, liver, skin), with the exception of Stage 4S disease</a:t>
                      </a:r>
                    </a:p>
                  </a:txBody>
                  <a:tcPr marL="61056" marR="61056" marT="30528" marB="30528" anchor="ctr">
                    <a:lnL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0572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</a:rPr>
                        <a:t>4S</a:t>
                      </a:r>
                      <a:endParaRPr lang="en-US" sz="1800">
                        <a:effectLst/>
                      </a:endParaRPr>
                    </a:p>
                  </a:txBody>
                  <a:tcPr marL="61056" marR="61056" marT="30528" marB="30528" anchor="ctr">
                    <a:lnL>
                      <a:noFill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800">
                          <a:effectLst/>
                        </a:rPr>
                        <a:t>Localized primary tumor with dissemination to skin, liver, or bone marrow, occurring in infants &lt; 12 months </a:t>
                      </a:r>
                    </a:p>
                    <a:p>
                      <a:pPr>
                        <a:buFont typeface="Arial"/>
                        <a:buNone/>
                      </a:pPr>
                      <a:endParaRPr lang="en-US" sz="1800">
                        <a:effectLst/>
                      </a:endParaRPr>
                    </a:p>
                  </a:txBody>
                  <a:tcPr marL="61056" marR="61056" marT="30528" marB="30528" anchor="ctr">
                    <a:lnL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BB4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450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{75B8805D-5B15-B647-926A-EBCBB8E42428}tf10001120</Template>
  <TotalTime>2920</TotalTime>
  <Words>2390</Words>
  <Application>Microsoft Macintosh PowerPoint</Application>
  <PresentationFormat>Widescreen</PresentationFormat>
  <Paragraphs>359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Arial MT</vt:lpstr>
      <vt:lpstr>Calibri</vt:lpstr>
      <vt:lpstr>Calibri Light</vt:lpstr>
      <vt:lpstr>Lato</vt:lpstr>
      <vt:lpstr>Times New Roman</vt:lpstr>
      <vt:lpstr>Wingdings</vt:lpstr>
      <vt:lpstr>Office Theme</vt:lpstr>
      <vt:lpstr>Pediatric Malignancies </vt:lpstr>
      <vt:lpstr>Neuroblastoma </vt:lpstr>
      <vt:lpstr>Neuroblastoma</vt:lpstr>
      <vt:lpstr>PowerPoint Presentation</vt:lpstr>
      <vt:lpstr>Clinical features The clinical presentation is mainly determined by the site of the primary tumor, if it secretes catecholamines, and whether it has metastasized. </vt:lpstr>
      <vt:lpstr>PowerPoint Presentation</vt:lpstr>
      <vt:lpstr>Laboratory/Imaging Studies</vt:lpstr>
      <vt:lpstr>PowerPoint Presentation</vt:lpstr>
      <vt:lpstr>PowerPoint Presentation</vt:lpstr>
      <vt:lpstr>Wilms Tumor </vt:lpstr>
      <vt:lpstr>PowerPoint Presentation</vt:lpstr>
      <vt:lpstr>Etiology </vt:lpstr>
      <vt:lpstr>PowerPoint Presentation</vt:lpstr>
      <vt:lpstr>PowerPoint Presentation</vt:lpstr>
      <vt:lpstr>Clinical Features </vt:lpstr>
      <vt:lpstr>Diagnosis  Imaging</vt:lpstr>
      <vt:lpstr>PowerPoint Presentation</vt:lpstr>
      <vt:lpstr>Management </vt:lpstr>
      <vt:lpstr>Summary </vt:lpstr>
      <vt:lpstr>Ventral Wall Defects </vt:lpstr>
      <vt:lpstr>Omphalocele</vt:lpstr>
      <vt:lpstr>PowerPoint Presentation</vt:lpstr>
      <vt:lpstr>Clinical Features </vt:lpstr>
      <vt:lpstr>Diagnosis</vt:lpstr>
      <vt:lpstr>Gastroschisis </vt:lpstr>
      <vt:lpstr>PowerPoint Presentation</vt:lpstr>
      <vt:lpstr>PowerPoint Presentation</vt:lpstr>
      <vt:lpstr>PowerPoint Presentation</vt:lpstr>
      <vt:lpstr>PowerPoint Presentation</vt:lpstr>
      <vt:lpstr>Congenital Diaphragmatic Hernia</vt:lpstr>
      <vt:lpstr>Embryology</vt:lpstr>
      <vt:lpstr>PowerPoint Presentation</vt:lpstr>
      <vt:lpstr>PowerPoint Presentation</vt:lpstr>
      <vt:lpstr>Diagnosis</vt:lpstr>
      <vt:lpstr>Postnatal diagnosis </vt:lpstr>
      <vt:lpstr>CLINICAL PRESENTATION </vt:lpstr>
      <vt:lpstr>Treatment</vt:lpstr>
      <vt:lpstr>Poor prognosis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Malignancies </dc:title>
  <dc:creator>saja zuaiter</dc:creator>
  <cp:lastModifiedBy>saja zuaiter</cp:lastModifiedBy>
  <cp:revision>16</cp:revision>
  <dcterms:created xsi:type="dcterms:W3CDTF">2023-10-27T11:22:57Z</dcterms:created>
  <dcterms:modified xsi:type="dcterms:W3CDTF">2023-10-29T12:03:01Z</dcterms:modified>
</cp:coreProperties>
</file>