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308" r:id="rId10"/>
    <p:sldId id="264" r:id="rId11"/>
    <p:sldId id="307" r:id="rId12"/>
    <p:sldId id="296" r:id="rId13"/>
    <p:sldId id="309" r:id="rId14"/>
    <p:sldId id="265" r:id="rId15"/>
    <p:sldId id="305" r:id="rId16"/>
    <p:sldId id="306" r:id="rId17"/>
    <p:sldId id="266" r:id="rId18"/>
    <p:sldId id="267" r:id="rId19"/>
    <p:sldId id="268" r:id="rId20"/>
    <p:sldId id="269" r:id="rId21"/>
    <p:sldId id="271" r:id="rId22"/>
    <p:sldId id="272" r:id="rId23"/>
    <p:sldId id="273" r:id="rId24"/>
    <p:sldId id="274" r:id="rId25"/>
    <p:sldId id="275" r:id="rId26"/>
    <p:sldId id="276" r:id="rId27"/>
    <p:sldId id="304" r:id="rId28"/>
    <p:sldId id="278" r:id="rId29"/>
    <p:sldId id="297" r:id="rId30"/>
    <p:sldId id="277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302" r:id="rId39"/>
    <p:sldId id="270" r:id="rId40"/>
    <p:sldId id="286" r:id="rId41"/>
    <p:sldId id="287" r:id="rId42"/>
    <p:sldId id="288" r:id="rId43"/>
    <p:sldId id="301" r:id="rId44"/>
    <p:sldId id="289" r:id="rId45"/>
    <p:sldId id="290" r:id="rId46"/>
    <p:sldId id="298" r:id="rId47"/>
    <p:sldId id="299" r:id="rId48"/>
    <p:sldId id="291" r:id="rId49"/>
    <p:sldId id="292" r:id="rId50"/>
    <p:sldId id="293" r:id="rId51"/>
    <p:sldId id="294" r:id="rId52"/>
    <p:sldId id="303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1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0D26E-4063-45D1-AA04-4C574CFC0AF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F162E-664A-46DA-B2BF-D08DC16DCF7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506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0D26E-4063-45D1-AA04-4C574CFC0AF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F162E-664A-46DA-B2BF-D08DC16DC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00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0D26E-4063-45D1-AA04-4C574CFC0AF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F162E-664A-46DA-B2BF-D08DC16DC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174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0D26E-4063-45D1-AA04-4C574CFC0AF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F162E-664A-46DA-B2BF-D08DC16DC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271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0D26E-4063-45D1-AA04-4C574CFC0AF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F162E-664A-46DA-B2BF-D08DC16DCF7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0460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0D26E-4063-45D1-AA04-4C574CFC0AF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F162E-664A-46DA-B2BF-D08DC16DC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62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0D26E-4063-45D1-AA04-4C574CFC0AF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F162E-664A-46DA-B2BF-D08DC16DC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332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0D26E-4063-45D1-AA04-4C574CFC0AF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F162E-664A-46DA-B2BF-D08DC16DC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987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0D26E-4063-45D1-AA04-4C574CFC0AF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F162E-664A-46DA-B2BF-D08DC16DC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309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F60D26E-4063-45D1-AA04-4C574CFC0AF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0F162E-664A-46DA-B2BF-D08DC16DC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378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0D26E-4063-45D1-AA04-4C574CFC0AF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F162E-664A-46DA-B2BF-D08DC16DC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456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F60D26E-4063-45D1-AA04-4C574CFC0AF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40F162E-664A-46DA-B2BF-D08DC16DCF72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3373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1528354"/>
            <a:ext cx="10058400" cy="2496312"/>
          </a:xfrm>
        </p:spPr>
        <p:txBody>
          <a:bodyPr/>
          <a:lstStyle/>
          <a:p>
            <a:r>
              <a:rPr lang="en-GB" b="1" dirty="0" smtClean="0">
                <a:latin typeface="Arial Narrow" panose="020B0606020202030204" pitchFamily="34" charset="0"/>
              </a:rPr>
              <a:t>Anatomy Of The Female Genital System </a:t>
            </a:r>
            <a:endParaRPr lang="en-US" b="1" dirty="0">
              <a:latin typeface="Arial Narrow" panose="020B0606020202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280" y="4560123"/>
            <a:ext cx="10881360" cy="114300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 samer yaghi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Consultant Reproductive medicine &amp; infertility (Barcelona university 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Consultant obstetrics &amp; gynaecology (JBOG)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956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82100"/>
            <a:ext cx="10058400" cy="1450757"/>
          </a:xfrm>
        </p:spPr>
        <p:txBody>
          <a:bodyPr>
            <a:normAutofit/>
          </a:bodyPr>
          <a:lstStyle/>
          <a:p>
            <a:r>
              <a:rPr lang="en-US" sz="6600" b="1" dirty="0" smtClean="0"/>
              <a:t>The Urethral Opening</a:t>
            </a:r>
            <a:endParaRPr lang="en-US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b="1" i="1" u="sng" dirty="0" smtClean="0">
                <a:solidFill>
                  <a:srgbClr val="FF0000"/>
                </a:solidFill>
              </a:rPr>
              <a:t>The urethral opening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is the opening of the urethra, which is a small tubular structure that drains urine from the bladder. </a:t>
            </a:r>
          </a:p>
          <a:p>
            <a:r>
              <a:rPr lang="en-US" sz="2800" dirty="0" smtClean="0"/>
              <a:t>A female urethra ranges in length from </a:t>
            </a:r>
            <a:r>
              <a:rPr lang="en-US" sz="2800" b="1" dirty="0" smtClean="0">
                <a:solidFill>
                  <a:srgbClr val="7030A0"/>
                </a:solidFill>
              </a:rPr>
              <a:t>3.5 to 5.0 cm</a:t>
            </a:r>
            <a:r>
              <a:rPr lang="en-US" sz="2800" dirty="0" smtClean="0"/>
              <a:t> (</a:t>
            </a:r>
            <a:r>
              <a:rPr lang="en-US" sz="2800" i="1" u="sng" dirty="0" smtClean="0"/>
              <a:t>average 4 cm</a:t>
            </a:r>
            <a:r>
              <a:rPr lang="en-US" sz="2800" dirty="0" smtClean="0"/>
              <a:t>).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The vaginal opening </a:t>
            </a:r>
            <a:r>
              <a:rPr lang="en-US" sz="2800" dirty="0" smtClean="0"/>
              <a:t>is the entrance to the  vagina.</a:t>
            </a:r>
          </a:p>
          <a:p>
            <a:r>
              <a:rPr lang="en-US" sz="2800" dirty="0" smtClean="0"/>
              <a:t> </a:t>
            </a:r>
            <a:r>
              <a:rPr lang="en-US" sz="2800" b="1" i="1" u="sng" dirty="0" smtClean="0">
                <a:solidFill>
                  <a:srgbClr val="FF0000"/>
                </a:solidFill>
              </a:rPr>
              <a:t>Hymen</a:t>
            </a:r>
            <a:r>
              <a:rPr lang="en-US" sz="2800" dirty="0" smtClean="0"/>
              <a:t> is a thin and incomplete membrane covering the vaginal orifice in a virgin.</a:t>
            </a:r>
          </a:p>
          <a:p>
            <a:r>
              <a:rPr lang="en-US" sz="2800" dirty="0" smtClean="0"/>
              <a:t>A woman with intact hymen is said </a:t>
            </a:r>
            <a:r>
              <a:rPr lang="en-US" sz="2800" b="1" dirty="0" smtClean="0">
                <a:solidFill>
                  <a:srgbClr val="C00000"/>
                </a:solidFill>
              </a:rPr>
              <a:t>to be virgin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4" name="Right Arrow 3"/>
          <p:cNvSpPr/>
          <p:nvPr/>
        </p:nvSpPr>
        <p:spPr>
          <a:xfrm>
            <a:off x="4630783" y="5721531"/>
            <a:ext cx="2991394" cy="4963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330600" y="5769670"/>
            <a:ext cx="359176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TO BE CONTINUED..</a:t>
            </a:r>
            <a:endParaRPr lang="en-US" sz="2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880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4377" y="1"/>
            <a:ext cx="7916092" cy="63354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80469" y="1580606"/>
            <a:ext cx="107115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23406" y="1698171"/>
            <a:ext cx="12409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24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/>
              <a:t>CONTINUATION </a:t>
            </a:r>
            <a:endParaRPr lang="en-US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067803"/>
            <a:ext cx="10058400" cy="4023360"/>
          </a:xfrm>
        </p:spPr>
        <p:txBody>
          <a:bodyPr>
            <a:normAutofit/>
          </a:bodyPr>
          <a:lstStyle/>
          <a:p>
            <a:r>
              <a:rPr lang="en-US" sz="2800" dirty="0"/>
              <a:t>The hymen has </a:t>
            </a:r>
            <a:r>
              <a:rPr lang="en-US" sz="2800" b="1" dirty="0">
                <a:solidFill>
                  <a:srgbClr val="C00000"/>
                </a:solidFill>
              </a:rPr>
              <a:t>one or more openings</a:t>
            </a:r>
            <a:r>
              <a:rPr lang="en-US" sz="2800" dirty="0"/>
              <a:t>. </a:t>
            </a:r>
          </a:p>
          <a:p>
            <a:r>
              <a:rPr lang="en-US" sz="2800" dirty="0"/>
              <a:t>The </a:t>
            </a:r>
            <a:r>
              <a:rPr lang="en-US" sz="2800" dirty="0" err="1"/>
              <a:t>hymenal</a:t>
            </a:r>
            <a:r>
              <a:rPr lang="en-US" sz="2800" dirty="0"/>
              <a:t> openings can be annular, crescent, septate or cribriform. </a:t>
            </a:r>
          </a:p>
          <a:p>
            <a:r>
              <a:rPr lang="en-US" sz="2800" dirty="0"/>
              <a:t>The </a:t>
            </a:r>
            <a:r>
              <a:rPr lang="en-US" sz="2800" dirty="0" err="1"/>
              <a:t>hymenal</a:t>
            </a:r>
            <a:r>
              <a:rPr lang="en-US" sz="2800" dirty="0"/>
              <a:t> opening allows </a:t>
            </a:r>
            <a:r>
              <a:rPr lang="en-US" sz="2800" b="1" u="sng" dirty="0"/>
              <a:t>menstrual blood to escape during menstruation. </a:t>
            </a:r>
          </a:p>
          <a:p>
            <a:r>
              <a:rPr lang="en-US" sz="2800" dirty="0"/>
              <a:t>The hymen is torn during </a:t>
            </a:r>
            <a:r>
              <a:rPr lang="en-US" sz="2800" b="1" dirty="0">
                <a:solidFill>
                  <a:srgbClr val="002060"/>
                </a:solidFill>
              </a:rPr>
              <a:t>intercourse and/or child birth</a:t>
            </a:r>
            <a:r>
              <a:rPr lang="en-US" sz="2800" dirty="0"/>
              <a:t>.</a:t>
            </a:r>
          </a:p>
          <a:p>
            <a:r>
              <a:rPr lang="en-US" sz="2800" dirty="0"/>
              <a:t> The tags of torn hymen are known as </a:t>
            </a:r>
            <a:r>
              <a:rPr lang="en-US" sz="2800" b="1" dirty="0">
                <a:solidFill>
                  <a:srgbClr val="C00000"/>
                </a:solidFill>
              </a:rPr>
              <a:t>‘</a:t>
            </a:r>
            <a:r>
              <a:rPr lang="en-US" sz="2800" b="1" dirty="0" err="1">
                <a:solidFill>
                  <a:srgbClr val="C00000"/>
                </a:solidFill>
              </a:rPr>
              <a:t>curunculae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myrtiformes</a:t>
            </a:r>
            <a:r>
              <a:rPr lang="en-US" sz="2800" b="1" dirty="0">
                <a:solidFill>
                  <a:srgbClr val="C00000"/>
                </a:solidFill>
              </a:rPr>
              <a:t>’.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07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2149" y="135566"/>
            <a:ext cx="10933611" cy="619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09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6649" y="770709"/>
            <a:ext cx="10620105" cy="5486400"/>
          </a:xfrm>
        </p:spPr>
        <p:txBody>
          <a:bodyPr>
            <a:normAutofit fontScale="85000" lnSpcReduction="10000"/>
          </a:bodyPr>
          <a:lstStyle/>
          <a:p>
            <a:r>
              <a:rPr lang="en-US" sz="5100" dirty="0" smtClean="0"/>
              <a:t> </a:t>
            </a:r>
            <a:r>
              <a:rPr lang="en-US" sz="6300" dirty="0" smtClean="0">
                <a:solidFill>
                  <a:srgbClr val="FF0000"/>
                </a:solidFill>
              </a:rPr>
              <a:t>Bartholin’s gland and Skene’s gland:</a:t>
            </a:r>
          </a:p>
          <a:p>
            <a:pPr marL="0" indent="0">
              <a:buNone/>
            </a:pPr>
            <a:endParaRPr lang="en-US" sz="3000" dirty="0" smtClean="0">
              <a:solidFill>
                <a:srgbClr val="FF0000"/>
              </a:solidFill>
            </a:endParaRPr>
          </a:p>
          <a:p>
            <a:r>
              <a:rPr lang="en-US" sz="3000" dirty="0" smtClean="0"/>
              <a:t>Bartholin’s glands are responsible for secreting lubrication to the vagina, with openings just outside the hymen, bilaterally, at the posterior aspect of the vagina.</a:t>
            </a:r>
          </a:p>
          <a:p>
            <a:r>
              <a:rPr lang="en-US" sz="3000" dirty="0" smtClean="0"/>
              <a:t> Each gland is small, similar in shape to a kidney bean.</a:t>
            </a:r>
          </a:p>
          <a:p>
            <a:r>
              <a:rPr lang="en-US" sz="3000" dirty="0" smtClean="0"/>
              <a:t> The Bartholin’s duct is homologous to male Cowper’s duct. </a:t>
            </a:r>
          </a:p>
          <a:p>
            <a:r>
              <a:rPr lang="en-US" sz="3000" dirty="0" smtClean="0"/>
              <a:t>The Skene’s glands also secrete lubrication at the opening of the urethra. </a:t>
            </a:r>
          </a:p>
          <a:p>
            <a:r>
              <a:rPr lang="en-US" sz="3000" dirty="0" smtClean="0">
                <a:solidFill>
                  <a:srgbClr val="FF0000"/>
                </a:solidFill>
              </a:rPr>
              <a:t> </a:t>
            </a:r>
            <a:r>
              <a:rPr lang="en-US" sz="30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Vestibular bulbs</a:t>
            </a:r>
            <a:r>
              <a:rPr lang="en-US" sz="3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r>
              <a:rPr lang="en-US" sz="3000" dirty="0" smtClean="0"/>
              <a:t>The vestibular bulbs are </a:t>
            </a:r>
            <a:r>
              <a:rPr lang="en-US" sz="3000" b="1" u="sng" dirty="0" smtClean="0">
                <a:solidFill>
                  <a:srgbClr val="002060"/>
                </a:solidFill>
              </a:rPr>
              <a:t>2 masses of erectile tissue</a:t>
            </a:r>
            <a:r>
              <a:rPr lang="en-US" sz="3000" dirty="0" smtClean="0"/>
              <a:t> that lie deep to the </a:t>
            </a:r>
            <a:r>
              <a:rPr lang="en-US" sz="3000" dirty="0" err="1" smtClean="0"/>
              <a:t>bulbocavernosus</a:t>
            </a:r>
            <a:r>
              <a:rPr lang="en-US" sz="3000" dirty="0" smtClean="0"/>
              <a:t> muscles bilaterally.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81935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7251" y="182879"/>
            <a:ext cx="10562115" cy="61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06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49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4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600" b="1" dirty="0" smtClean="0"/>
              <a:t>Perineum</a:t>
            </a:r>
            <a:endParaRPr lang="en-US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9470571" cy="402336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 </a:t>
            </a:r>
            <a:r>
              <a:rPr lang="en-US" sz="3200" dirty="0" smtClean="0"/>
              <a:t>The skin-covered muscular area between </a:t>
            </a:r>
            <a:r>
              <a:rPr lang="en-US" sz="3200" b="1" i="1" u="sng" dirty="0" smtClean="0">
                <a:solidFill>
                  <a:srgbClr val="002060"/>
                </a:solidFill>
              </a:rPr>
              <a:t>the vaginal opening and the anus</a:t>
            </a:r>
            <a:r>
              <a:rPr lang="en-US" sz="3200" dirty="0" smtClean="0"/>
              <a:t> is called the perineum.</a:t>
            </a:r>
          </a:p>
          <a:p>
            <a:endParaRPr lang="en-US" sz="3200" dirty="0" smtClean="0"/>
          </a:p>
          <a:p>
            <a:r>
              <a:rPr lang="en-US" sz="3200" dirty="0" smtClean="0"/>
              <a:t> It has strong muscles and its own nerve supply, and it helps to support the </a:t>
            </a:r>
            <a:r>
              <a:rPr lang="en-US" sz="3200" b="1" dirty="0" smtClean="0">
                <a:solidFill>
                  <a:srgbClr val="C00000"/>
                </a:solidFill>
              </a:rPr>
              <a:t>contents of the pelvic cavity</a:t>
            </a:r>
            <a:r>
              <a:rPr lang="en-US" sz="3200" dirty="0" smtClean="0"/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231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142912"/>
            <a:ext cx="11247120" cy="1450757"/>
          </a:xfrm>
        </p:spPr>
        <p:txBody>
          <a:bodyPr>
            <a:noAutofit/>
          </a:bodyPr>
          <a:lstStyle/>
          <a:p>
            <a:r>
              <a:rPr lang="en-GB" sz="5400" b="1" dirty="0" err="1" smtClean="0"/>
              <a:t>Vulval</a:t>
            </a:r>
            <a:r>
              <a:rPr lang="en-GB" sz="5400" b="1" dirty="0" smtClean="0"/>
              <a:t> Blood supply &amp; Lymphatic drainage 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sz="2800" b="1" dirty="0" smtClean="0"/>
              <a:t>The vulva is highly </a:t>
            </a:r>
            <a:r>
              <a:rPr lang="en-US" sz="2800" b="1" dirty="0" err="1" smtClean="0"/>
              <a:t>vascularised</a:t>
            </a:r>
            <a:r>
              <a:rPr lang="en-US" sz="2800" b="1" dirty="0" smtClean="0"/>
              <a:t> and it gets its blood supply from: </a:t>
            </a:r>
          </a:p>
          <a:p>
            <a:pPr marL="514350" indent="-514350">
              <a:buAutoNum type="arabicPeriod"/>
            </a:pPr>
            <a:r>
              <a:rPr lang="en-US" sz="2400" dirty="0" smtClean="0"/>
              <a:t>Vaginal artery which is a branch of internal iliac artery.</a:t>
            </a:r>
          </a:p>
          <a:p>
            <a:pPr marL="514350" indent="-514350">
              <a:buAutoNum type="arabicPeriod"/>
            </a:pPr>
            <a:r>
              <a:rPr lang="en-US" sz="2400" dirty="0" smtClean="0"/>
              <a:t>Superficial pudendal artery which is a branch of the femoral artery.</a:t>
            </a:r>
          </a:p>
          <a:p>
            <a:pPr marL="514350" indent="-514350">
              <a:buAutoNum type="arabicPeriod"/>
            </a:pPr>
            <a:r>
              <a:rPr lang="en-US" sz="2400" b="1" u="sng" dirty="0" err="1" smtClean="0">
                <a:solidFill>
                  <a:srgbClr val="C00000"/>
                </a:solidFill>
              </a:rPr>
              <a:t>Vulval</a:t>
            </a:r>
            <a:r>
              <a:rPr lang="en-US" sz="2400" b="1" u="sng" dirty="0" smtClean="0">
                <a:solidFill>
                  <a:srgbClr val="C00000"/>
                </a:solidFill>
              </a:rPr>
              <a:t> lymphatic drainage</a:t>
            </a:r>
            <a:r>
              <a:rPr lang="en-US" sz="2400" b="1" dirty="0" smtClean="0">
                <a:solidFill>
                  <a:srgbClr val="C00000"/>
                </a:solidFill>
              </a:rPr>
              <a:t>: </a:t>
            </a:r>
            <a:r>
              <a:rPr lang="en-US" sz="2400" dirty="0" smtClean="0"/>
              <a:t>The main drainage site of the vulva is the superficial inguinal lymph nodes.</a:t>
            </a:r>
          </a:p>
          <a:p>
            <a:pPr marL="514350" indent="-514350">
              <a:buAutoNum type="arabicPeriod"/>
            </a:pPr>
            <a:r>
              <a:rPr lang="en-US" sz="2400" dirty="0" smtClean="0"/>
              <a:t> The lymphatic drainage extends to the deep inguinal lymph nodes, then to external iliac lymph nodes and the common iliac lymph nodes.</a:t>
            </a:r>
          </a:p>
          <a:p>
            <a:pPr marL="514350" indent="-514350">
              <a:buAutoNum type="arabicPeriod"/>
            </a:pPr>
            <a:r>
              <a:rPr lang="en-US" sz="2400" dirty="0" smtClean="0"/>
              <a:t> There is a contralateral lymphatic drainage of the labia.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6004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b="1" dirty="0" smtClean="0">
                <a:solidFill>
                  <a:srgbClr val="00B0F0"/>
                </a:solidFill>
              </a:rPr>
              <a:t>Internal female Genitalia</a:t>
            </a:r>
            <a:endParaRPr lang="en-US" sz="6000" b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2"/>
            <a:ext cx="10358846" cy="4528941"/>
          </a:xfrm>
        </p:spPr>
        <p:txBody>
          <a:bodyPr>
            <a:normAutofit fontScale="85000" lnSpcReduction="20000"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Vagina:</a:t>
            </a:r>
          </a:p>
          <a:p>
            <a:r>
              <a:rPr lang="en-US" dirty="0" smtClean="0"/>
              <a:t> </a:t>
            </a:r>
            <a:r>
              <a:rPr lang="en-US" sz="2800" b="1" u="sng" dirty="0" smtClean="0"/>
              <a:t>The vagina </a:t>
            </a:r>
            <a:r>
              <a:rPr lang="en-US" sz="2800" dirty="0" smtClean="0"/>
              <a:t>is the tube like passage connecting the vulva and the uterus.</a:t>
            </a:r>
          </a:p>
          <a:p>
            <a:r>
              <a:rPr lang="en-US" sz="2800" dirty="0" smtClean="0"/>
              <a:t> The vagina is lined with </a:t>
            </a:r>
            <a:r>
              <a:rPr lang="en-US" sz="2800" dirty="0" err="1" smtClean="0"/>
              <a:t>rugae</a:t>
            </a:r>
            <a:r>
              <a:rPr lang="en-US" sz="2800" dirty="0" smtClean="0"/>
              <a:t> which allow it to expand during sexual intercourse and childbirth.</a:t>
            </a:r>
          </a:p>
          <a:p>
            <a:r>
              <a:rPr lang="en-US" sz="2800" dirty="0" smtClean="0"/>
              <a:t>The structure of the vagina is a network of connective, membranous, and erectile tissues.</a:t>
            </a:r>
          </a:p>
          <a:p>
            <a:r>
              <a:rPr lang="en-US" sz="2800" dirty="0" smtClean="0"/>
              <a:t>The vagina is 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always</a:t>
            </a:r>
            <a:r>
              <a:rPr lang="en-US" sz="2800" dirty="0" smtClean="0"/>
              <a:t> moist, the fluid being derived from cervical secretions and Bartholin’s glands.</a:t>
            </a:r>
          </a:p>
          <a:p>
            <a:r>
              <a:rPr lang="en-US" sz="2800" dirty="0" smtClean="0"/>
              <a:t> This fluid has an acidic reaction (</a:t>
            </a:r>
            <a:r>
              <a:rPr lang="en-US" sz="2800" b="1" dirty="0" smtClean="0">
                <a:solidFill>
                  <a:srgbClr val="7030A0"/>
                </a:solidFill>
              </a:rPr>
              <a:t>pH 3.5–4.5</a:t>
            </a:r>
            <a:r>
              <a:rPr lang="en-US" sz="2800" dirty="0" smtClean="0"/>
              <a:t>) making it capable of resisting infection . </a:t>
            </a:r>
          </a:p>
          <a:p>
            <a:r>
              <a:rPr lang="en-US" sz="2800" dirty="0" smtClean="0"/>
              <a:t>The vagina is divided into four areas in relation to the cervix.</a:t>
            </a:r>
          </a:p>
          <a:p>
            <a:r>
              <a:rPr lang="en-US" sz="2800" dirty="0" smtClean="0"/>
              <a:t> </a:t>
            </a:r>
            <a:r>
              <a:rPr lang="en-US" sz="2800" b="1" u="sng" dirty="0" smtClean="0"/>
              <a:t>The four vaginal areas are called </a:t>
            </a:r>
            <a:r>
              <a:rPr lang="en-US" sz="2800" b="1" u="sng" dirty="0" err="1" smtClean="0"/>
              <a:t>fornices</a:t>
            </a:r>
            <a:r>
              <a:rPr lang="en-US" sz="2800" b="1" u="sng" dirty="0" smtClean="0"/>
              <a:t>.</a:t>
            </a:r>
            <a:endParaRPr lang="en-US" sz="2800" b="1" u="sng" dirty="0"/>
          </a:p>
        </p:txBody>
      </p:sp>
    </p:spTree>
    <p:extLst>
      <p:ext uri="{BB962C8B-B14F-4D97-AF65-F5344CB8AC3E}">
        <p14:creationId xmlns:p14="http://schemas.microsoft.com/office/powerpoint/2010/main" val="50245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05394"/>
            <a:ext cx="10058400" cy="901337"/>
          </a:xfrm>
        </p:spPr>
        <p:txBody>
          <a:bodyPr>
            <a:normAutofit/>
          </a:bodyPr>
          <a:lstStyle/>
          <a:p>
            <a:r>
              <a:rPr lang="en-GB" sz="6000" b="1" dirty="0" smtClean="0"/>
              <a:t>External Female Structures 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933304"/>
            <a:ext cx="9353006" cy="4167052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GB" dirty="0" smtClean="0"/>
              <a:t> </a:t>
            </a:r>
            <a:r>
              <a:rPr lang="en-GB" sz="2400" b="1" dirty="0" smtClean="0"/>
              <a:t>Mons Pubis.</a:t>
            </a:r>
          </a:p>
          <a:p>
            <a:pPr>
              <a:buFont typeface="Wingdings" panose="05000000000000000000" pitchFamily="2" charset="2"/>
              <a:buChar char="v"/>
            </a:pPr>
            <a:endParaRPr lang="en-GB" sz="2400" b="1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GB" sz="2400" b="1" dirty="0" smtClean="0"/>
              <a:t> Labia </a:t>
            </a:r>
            <a:r>
              <a:rPr lang="en-GB" sz="2400" b="1" dirty="0" err="1" smtClean="0"/>
              <a:t>Majora</a:t>
            </a:r>
            <a:r>
              <a:rPr lang="en-GB" sz="2400" b="1" dirty="0" smtClean="0"/>
              <a:t> &amp; </a:t>
            </a:r>
            <a:r>
              <a:rPr lang="en-GB" sz="2400" b="1" dirty="0" err="1" smtClean="0"/>
              <a:t>Minora</a:t>
            </a:r>
            <a:r>
              <a:rPr lang="en-GB" sz="2400" b="1" dirty="0" smtClean="0"/>
              <a:t>.</a:t>
            </a:r>
          </a:p>
          <a:p>
            <a:pPr>
              <a:buFont typeface="Wingdings" panose="05000000000000000000" pitchFamily="2" charset="2"/>
              <a:buChar char="v"/>
            </a:pPr>
            <a:endParaRPr lang="en-GB" sz="2400" b="1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GB" sz="2400" b="1" dirty="0" smtClean="0"/>
              <a:t> Clitoris.</a:t>
            </a:r>
          </a:p>
          <a:p>
            <a:pPr>
              <a:buFont typeface="Wingdings" panose="05000000000000000000" pitchFamily="2" charset="2"/>
              <a:buChar char="v"/>
            </a:pPr>
            <a:endParaRPr lang="en-GB" sz="2400" b="1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GB" sz="2400" b="1" dirty="0" smtClean="0"/>
              <a:t> Vestibule.</a:t>
            </a:r>
          </a:p>
          <a:p>
            <a:pPr>
              <a:buFont typeface="Wingdings" panose="05000000000000000000" pitchFamily="2" charset="2"/>
              <a:buChar char="v"/>
            </a:pPr>
            <a:endParaRPr lang="en-GB" sz="2400" b="1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GB" sz="2400" b="1" dirty="0" smtClean="0"/>
              <a:t> </a:t>
            </a:r>
            <a:r>
              <a:rPr lang="en-GB" sz="2400" b="1" dirty="0" err="1" smtClean="0"/>
              <a:t>Perenium</a:t>
            </a:r>
            <a:r>
              <a:rPr lang="en-GB" sz="2400" b="1" dirty="0" smtClean="0"/>
              <a:t>.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0983" y="1959429"/>
            <a:ext cx="5852161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88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696" y="1806545"/>
            <a:ext cx="11839303" cy="4476689"/>
          </a:xfrm>
        </p:spPr>
        <p:txBody>
          <a:bodyPr>
            <a:noAutofit/>
          </a:bodyPr>
          <a:lstStyle/>
          <a:p>
            <a:r>
              <a:rPr lang="en-US" sz="2600" b="1" dirty="0" smtClean="0">
                <a:solidFill>
                  <a:srgbClr val="C00000"/>
                </a:solidFill>
              </a:rPr>
              <a:t>1.</a:t>
            </a:r>
            <a:r>
              <a:rPr lang="en-US" sz="2600" dirty="0" smtClean="0"/>
              <a:t> Anterior fornix is shallowest of the </a:t>
            </a:r>
            <a:r>
              <a:rPr lang="en-US" sz="2600" dirty="0" err="1" smtClean="0"/>
              <a:t>fornices</a:t>
            </a:r>
            <a:r>
              <a:rPr lang="en-US" sz="2600" dirty="0"/>
              <a:t> </a:t>
            </a:r>
            <a:r>
              <a:rPr lang="en-US" sz="2600" dirty="0" smtClean="0"/>
              <a:t>and the length of anterior vaginal wall measures around 7.5–9 cm in an adult female.</a:t>
            </a:r>
          </a:p>
          <a:p>
            <a:r>
              <a:rPr lang="en-US" sz="2600" b="1" dirty="0" smtClean="0">
                <a:solidFill>
                  <a:srgbClr val="C00000"/>
                </a:solidFill>
              </a:rPr>
              <a:t>2.</a:t>
            </a:r>
            <a:r>
              <a:rPr lang="en-US" sz="2600" dirty="0" smtClean="0"/>
              <a:t> Posterior fornix is the deepest of all </a:t>
            </a:r>
            <a:r>
              <a:rPr lang="en-US" sz="2600" dirty="0" err="1" smtClean="0"/>
              <a:t>fornices</a:t>
            </a:r>
            <a:r>
              <a:rPr lang="en-US" sz="2600" dirty="0"/>
              <a:t> </a:t>
            </a:r>
            <a:r>
              <a:rPr lang="en-US" sz="2600" dirty="0" smtClean="0"/>
              <a:t>and the length of posterior vaginal wall measures around 9–11 cm in adult female</a:t>
            </a:r>
          </a:p>
          <a:p>
            <a:r>
              <a:rPr lang="en-US" sz="2600" b="1" dirty="0" smtClean="0">
                <a:solidFill>
                  <a:srgbClr val="C00000"/>
                </a:solidFill>
              </a:rPr>
              <a:t>3.</a:t>
            </a:r>
            <a:r>
              <a:rPr lang="en-US" sz="2600" dirty="0" smtClean="0"/>
              <a:t> Two lateral </a:t>
            </a:r>
            <a:r>
              <a:rPr lang="en-US" sz="2600" dirty="0" err="1" smtClean="0"/>
              <a:t>fornices</a:t>
            </a:r>
            <a:r>
              <a:rPr lang="en-US" sz="2600" dirty="0"/>
              <a:t> </a:t>
            </a:r>
            <a:endParaRPr lang="en-US" sz="2600" dirty="0" smtClean="0"/>
          </a:p>
          <a:p>
            <a:r>
              <a:rPr lang="en-US" sz="2800" b="1" dirty="0" smtClean="0"/>
              <a:t>The relationship of the vagina with surrounding structures is :</a:t>
            </a:r>
          </a:p>
          <a:p>
            <a:r>
              <a:rPr lang="en-US" sz="2600" b="1" dirty="0" smtClean="0">
                <a:solidFill>
                  <a:srgbClr val="C00000"/>
                </a:solidFill>
              </a:rPr>
              <a:t>1.</a:t>
            </a:r>
            <a:r>
              <a:rPr lang="en-US" sz="2600" dirty="0" smtClean="0"/>
              <a:t> Anteriorly there is the urethra and urinary</a:t>
            </a:r>
          </a:p>
          <a:p>
            <a:r>
              <a:rPr lang="en-US" sz="2600" dirty="0" smtClean="0"/>
              <a:t>bladder. </a:t>
            </a:r>
          </a:p>
          <a:p>
            <a:r>
              <a:rPr lang="en-US" sz="2600" b="1" dirty="0" smtClean="0">
                <a:solidFill>
                  <a:srgbClr val="C00000"/>
                </a:solidFill>
              </a:rPr>
              <a:t>2.</a:t>
            </a:r>
            <a:r>
              <a:rPr lang="en-US" sz="2600" dirty="0" smtClean="0"/>
              <a:t> Posteriorly there is perineal body, rectum and peritoneum of the Pouch of Douglas.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05353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58372" y="614498"/>
            <a:ext cx="6294141" cy="5067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73" y="614497"/>
            <a:ext cx="4733199" cy="50678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2872" y="1737360"/>
            <a:ext cx="2655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54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b="1" dirty="0" smtClean="0"/>
              <a:t>CONTINUATION </a:t>
            </a:r>
            <a:r>
              <a:rPr lang="en-GB" sz="6000" b="1" dirty="0" smtClean="0"/>
              <a:t> 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06872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3. </a:t>
            </a:r>
            <a:r>
              <a:rPr lang="en-US" sz="2400" dirty="0" smtClean="0"/>
              <a:t>Laterally there are sphincter </a:t>
            </a:r>
            <a:r>
              <a:rPr lang="en-US" sz="2400" dirty="0" err="1" smtClean="0"/>
              <a:t>vaginae</a:t>
            </a:r>
            <a:r>
              <a:rPr lang="en-US" sz="2400" dirty="0"/>
              <a:t> </a:t>
            </a:r>
            <a:r>
              <a:rPr lang="en-US" sz="2800" b="1" u="sng" dirty="0" smtClean="0">
                <a:solidFill>
                  <a:srgbClr val="C00000"/>
                </a:solidFill>
              </a:rPr>
              <a:t>(</a:t>
            </a:r>
            <a:r>
              <a:rPr lang="en-US" sz="2800" b="1" u="sng" dirty="0" err="1" smtClean="0">
                <a:solidFill>
                  <a:srgbClr val="C00000"/>
                </a:solidFill>
              </a:rPr>
              <a:t>pubococcygeal</a:t>
            </a:r>
            <a:r>
              <a:rPr lang="en-US" sz="2800" b="1" u="sng" dirty="0" smtClean="0">
                <a:solidFill>
                  <a:srgbClr val="C00000"/>
                </a:solidFill>
              </a:rPr>
              <a:t> muscles act as a sphincter for the vagina</a:t>
            </a:r>
            <a:r>
              <a:rPr lang="en-US" sz="2400" dirty="0" smtClean="0"/>
              <a:t>), </a:t>
            </a:r>
            <a:r>
              <a:rPr lang="en-US" sz="2400" dirty="0" err="1" smtClean="0"/>
              <a:t>Levator</a:t>
            </a:r>
            <a:r>
              <a:rPr lang="en-US" sz="2400" dirty="0" smtClean="0"/>
              <a:t> </a:t>
            </a:r>
            <a:r>
              <a:rPr lang="en-US" sz="2400" dirty="0" err="1" smtClean="0"/>
              <a:t>ani</a:t>
            </a:r>
            <a:r>
              <a:rPr lang="en-US" sz="2400" dirty="0" smtClean="0"/>
              <a:t> muscles, Bartholin’s glands.</a:t>
            </a:r>
          </a:p>
          <a:p>
            <a:r>
              <a:rPr lang="en-US" dirty="0" smtClean="0"/>
              <a:t> </a:t>
            </a:r>
            <a:r>
              <a:rPr lang="en-US" sz="2400" b="1" i="1" u="sng" dirty="0" smtClean="0"/>
              <a:t>The lateral fornix of the vagina is related to the ureter and uterine artery.</a:t>
            </a:r>
            <a:endParaRPr lang="en-US" b="1" i="1" u="sng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4.</a:t>
            </a:r>
            <a:r>
              <a:rPr lang="en-US" dirty="0" smtClean="0"/>
              <a:t> </a:t>
            </a:r>
            <a:r>
              <a:rPr lang="en-US" sz="2400" dirty="0" smtClean="0"/>
              <a:t>Superiorly is the cervix.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800" dirty="0" smtClean="0">
                <a:solidFill>
                  <a:srgbClr val="C00000"/>
                </a:solidFill>
              </a:rPr>
              <a:t> The vagina has three functions:</a:t>
            </a:r>
          </a:p>
          <a:p>
            <a:r>
              <a:rPr lang="en-US" sz="2600" b="1" dirty="0" smtClean="0">
                <a:solidFill>
                  <a:srgbClr val="FF0000"/>
                </a:solidFill>
              </a:rPr>
              <a:t>1</a:t>
            </a:r>
            <a:r>
              <a:rPr lang="en-US" sz="3000" b="1" dirty="0" smtClean="0">
                <a:solidFill>
                  <a:srgbClr val="FF0000"/>
                </a:solidFill>
              </a:rPr>
              <a:t>. </a:t>
            </a:r>
            <a:r>
              <a:rPr lang="en-US" sz="2200" dirty="0" smtClean="0"/>
              <a:t>It is a receptacle for the penis, where sperm are deposited during sexual intercourse.</a:t>
            </a:r>
            <a:endParaRPr lang="en-US" dirty="0" smtClean="0"/>
          </a:p>
          <a:p>
            <a:r>
              <a:rPr lang="en-US" sz="2600" b="1" dirty="0" smtClean="0">
                <a:solidFill>
                  <a:srgbClr val="FF0000"/>
                </a:solidFill>
              </a:rPr>
              <a:t>2. </a:t>
            </a:r>
            <a:r>
              <a:rPr lang="en-US" sz="2200" dirty="0" smtClean="0"/>
              <a:t>It is the outlet for the menstrual flow every month in the non-pregnant woman.</a:t>
            </a:r>
            <a:endParaRPr lang="en-US" dirty="0" smtClean="0"/>
          </a:p>
          <a:p>
            <a:r>
              <a:rPr lang="en-US" sz="2600" b="1" dirty="0" smtClean="0">
                <a:solidFill>
                  <a:srgbClr val="FF0000"/>
                </a:solidFill>
              </a:rPr>
              <a:t>3. </a:t>
            </a:r>
            <a:r>
              <a:rPr lang="en-US" sz="2200" dirty="0" smtClean="0"/>
              <a:t>It is the passage way down which the baby passes at birth.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815796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95163"/>
            <a:ext cx="10058400" cy="1450757"/>
          </a:xfrm>
        </p:spPr>
        <p:txBody>
          <a:bodyPr>
            <a:normAutofit/>
          </a:bodyPr>
          <a:lstStyle/>
          <a:p>
            <a:r>
              <a:rPr lang="en-GB" sz="5400" b="1" dirty="0" smtClean="0"/>
              <a:t>Vaginal blood ,lymphatic &amp; nerve 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737669" cy="4463626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Vaginal blood supply: </a:t>
            </a:r>
          </a:p>
          <a:p>
            <a:r>
              <a:rPr lang="en-US" sz="2400" dirty="0" smtClean="0"/>
              <a:t>The vagina gets its blood supply from the vaginal artery, branches of the pudendal artery and twigs from middle and inferior rectal artery.</a:t>
            </a:r>
          </a:p>
          <a:p>
            <a:r>
              <a:rPr lang="en-US" sz="2400" dirty="0" smtClean="0"/>
              <a:t> </a:t>
            </a:r>
            <a:r>
              <a:rPr lang="en-US" sz="2800" b="1" dirty="0" smtClean="0">
                <a:solidFill>
                  <a:srgbClr val="C00000"/>
                </a:solidFill>
              </a:rPr>
              <a:t>Vaginal lymphatic drainage: </a:t>
            </a:r>
            <a:r>
              <a:rPr lang="en-US" sz="2400" dirty="0" smtClean="0"/>
              <a:t>The lower one third of vagina has the same lymphatic drainage as the vulva while upper two-thirds have the same lymphatic drainage as that of cervix.</a:t>
            </a:r>
          </a:p>
          <a:p>
            <a:r>
              <a:rPr lang="en-US" sz="2800" b="1" dirty="0" smtClean="0">
                <a:solidFill>
                  <a:srgbClr val="C00000"/>
                </a:solidFill>
              </a:rPr>
              <a:t> Nerve supply of vagina: </a:t>
            </a:r>
          </a:p>
          <a:p>
            <a:r>
              <a:rPr lang="en-US" sz="2400" dirty="0" smtClean="0"/>
              <a:t>The nerve supply to the vagina is primarily from the autonomic nervous system.</a:t>
            </a:r>
          </a:p>
          <a:p>
            <a:r>
              <a:rPr lang="en-US" sz="2400" dirty="0" smtClean="0"/>
              <a:t> Sensory fibers to the lower vagina arise from the pudendal nerve, and pain fibers are from sacral nerve roots.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4874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b="1" dirty="0" smtClean="0">
                <a:solidFill>
                  <a:srgbClr val="C00000"/>
                </a:solidFill>
              </a:rPr>
              <a:t>The uterus </a:t>
            </a:r>
            <a:endParaRPr lang="en-US" sz="60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588" y="1832670"/>
            <a:ext cx="10345783" cy="433299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600" dirty="0" smtClean="0"/>
              <a:t> The uterus is the thick walled, hollow pear shaped female reproductive organ that lies within the pelvis between the bladder and the rectum.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 smtClean="0"/>
              <a:t> </a:t>
            </a:r>
            <a:r>
              <a:rPr lang="en-US" sz="2600" b="1" dirty="0" smtClean="0"/>
              <a:t>In an adult female it is 9 cm long, 3 cm thick and 6 cm broad at its widest part.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 smtClean="0"/>
              <a:t> The average weight of a non pregnant, nulliparous uterus is approximately </a:t>
            </a:r>
            <a:r>
              <a:rPr lang="en-US" sz="2600" b="1" dirty="0" smtClean="0">
                <a:solidFill>
                  <a:srgbClr val="7030A0"/>
                </a:solidFill>
              </a:rPr>
              <a:t>40–50 g</a:t>
            </a:r>
            <a:r>
              <a:rPr lang="en-US" sz="2600" dirty="0" smtClean="0"/>
              <a:t>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 smtClean="0"/>
              <a:t> A multiparous uterus may weigh slightly more than this, </a:t>
            </a:r>
            <a:r>
              <a:rPr lang="en-US" sz="2600" i="1" u="sng" dirty="0" smtClean="0"/>
              <a:t>with an upper limit of approximately 110 g.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 smtClean="0"/>
              <a:t> A menopausal uterus is small and atrophied and typically </a:t>
            </a:r>
            <a:r>
              <a:rPr lang="en-US" sz="2600" b="1" i="1" dirty="0" smtClean="0">
                <a:solidFill>
                  <a:srgbClr val="0070C0"/>
                </a:solidFill>
              </a:rPr>
              <a:t>weighs much less.</a:t>
            </a:r>
            <a:endParaRPr lang="en-US" sz="26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28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The uterus can be divided into 3 parts: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</a:rPr>
              <a:t>Body: </a:t>
            </a:r>
          </a:p>
          <a:p>
            <a:r>
              <a:rPr lang="en-US" sz="2400" dirty="0" smtClean="0"/>
              <a:t>The major portion, which is the upper two-thirds of the uterus (corpus uteri).</a:t>
            </a:r>
          </a:p>
          <a:p>
            <a:r>
              <a:rPr lang="en-US" sz="2400" dirty="0" smtClean="0"/>
              <a:t> Body extends from the fundus to a constriction known as the isthmus which corresponds with internal </a:t>
            </a:r>
            <a:r>
              <a:rPr lang="en-US" sz="2400" dirty="0" err="1" smtClean="0"/>
              <a:t>os</a:t>
            </a:r>
            <a:r>
              <a:rPr lang="en-US" sz="2400" dirty="0" smtClean="0"/>
              <a:t> of cervical canal.</a:t>
            </a:r>
            <a:r>
              <a:rPr lang="en-US" dirty="0" smtClean="0"/>
              <a:t>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</a:rPr>
              <a:t>Fundus: </a:t>
            </a:r>
          </a:p>
          <a:p>
            <a:r>
              <a:rPr lang="en-US" sz="2400" dirty="0" smtClean="0"/>
              <a:t>The domed area at the top of the uterus, above the insertion of the two fallopian tubes.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61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031966"/>
            <a:ext cx="10058400" cy="4837128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4800" b="1" dirty="0" smtClean="0">
                <a:solidFill>
                  <a:srgbClr val="C00000"/>
                </a:solidFill>
              </a:rPr>
              <a:t>Cervix:</a:t>
            </a:r>
            <a:endParaRPr lang="en-US" sz="2400" b="1" dirty="0" smtClean="0">
              <a:solidFill>
                <a:srgbClr val="C00000"/>
              </a:solidFill>
            </a:endParaRPr>
          </a:p>
          <a:p>
            <a:r>
              <a:rPr lang="en-US" sz="2400" dirty="0" smtClean="0"/>
              <a:t> </a:t>
            </a:r>
            <a:r>
              <a:rPr lang="en-US" sz="2400" u="sng" dirty="0" smtClean="0"/>
              <a:t>Cervix lies below the isthmus.</a:t>
            </a:r>
          </a:p>
          <a:p>
            <a:r>
              <a:rPr lang="en-US" sz="2400" dirty="0" smtClean="0"/>
              <a:t>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cervix may be subdivided in two parts: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1.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A </a:t>
            </a:r>
            <a:r>
              <a:rPr lang="en-US" sz="2400" dirty="0" err="1" smtClean="0"/>
              <a:t>supravaginal</a:t>
            </a:r>
            <a:r>
              <a:rPr lang="en-US" sz="2400" dirty="0" smtClean="0"/>
              <a:t> portion superior to the limits of the vagina and</a:t>
            </a:r>
          </a:p>
          <a:p>
            <a:r>
              <a:rPr lang="en-US" sz="2400" dirty="0" smtClean="0"/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2. </a:t>
            </a:r>
            <a:r>
              <a:rPr lang="en-US" sz="2400" dirty="0" smtClean="0"/>
              <a:t>A vaginal portion, which projects into the cavity of the vagina. </a:t>
            </a:r>
          </a:p>
          <a:p>
            <a:r>
              <a:rPr lang="en-US" sz="2400" dirty="0" smtClean="0"/>
              <a:t>The region between the body and cervix is referred to as the isthmus, a short area of constriction. </a:t>
            </a:r>
          </a:p>
          <a:p>
            <a:r>
              <a:rPr lang="en-US" sz="2400" dirty="0" smtClean="0"/>
              <a:t>During pregnancy, it is known as the </a:t>
            </a:r>
            <a:r>
              <a:rPr lang="en-US" sz="2400" b="1" dirty="0" smtClean="0"/>
              <a:t>“lower uterine segment.” </a:t>
            </a:r>
            <a:r>
              <a:rPr lang="en-US" sz="2400" dirty="0" smtClean="0"/>
              <a:t>The cavity of the isthmus is called the </a:t>
            </a:r>
            <a:r>
              <a:rPr lang="en-US" sz="2400" b="1" dirty="0" smtClean="0"/>
              <a:t>“internal </a:t>
            </a:r>
            <a:r>
              <a:rPr lang="en-US" sz="2400" b="1" dirty="0" err="1" smtClean="0"/>
              <a:t>os</a:t>
            </a:r>
            <a:r>
              <a:rPr lang="en-US" sz="2400" b="1" dirty="0" smtClean="0"/>
              <a:t>.”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7932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0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620380"/>
          </a:xfrm>
        </p:spPr>
        <p:txBody>
          <a:bodyPr>
            <a:normAutofit fontScale="77500" lnSpcReduction="20000"/>
          </a:bodyPr>
          <a:lstStyle/>
          <a:p>
            <a:r>
              <a:rPr lang="en-US" sz="3000" b="1" dirty="0" smtClean="0"/>
              <a:t>The wall of the uterus has three layers of tissue.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sz="3100" b="1" dirty="0" smtClean="0">
                <a:solidFill>
                  <a:srgbClr val="C00000"/>
                </a:solidFill>
              </a:rPr>
              <a:t>The </a:t>
            </a:r>
            <a:r>
              <a:rPr lang="en-US" sz="3100" b="1" dirty="0" err="1" smtClean="0">
                <a:solidFill>
                  <a:srgbClr val="C00000"/>
                </a:solidFill>
              </a:rPr>
              <a:t>perimetrium</a:t>
            </a:r>
            <a:r>
              <a:rPr lang="en-US" sz="3100" b="1" dirty="0" smtClean="0">
                <a:solidFill>
                  <a:srgbClr val="C00000"/>
                </a:solidFill>
              </a:rPr>
              <a:t>:</a:t>
            </a:r>
          </a:p>
          <a:p>
            <a:r>
              <a:rPr lang="en-US" sz="3100" i="1" u="sng" dirty="0" smtClean="0"/>
              <a:t> The outermost thin membrane layer covering the uterus. </a:t>
            </a:r>
            <a:endParaRPr lang="en-US" sz="2300" i="1" u="sng" dirty="0" smtClean="0"/>
          </a:p>
          <a:p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sz="3100" b="1" dirty="0" smtClean="0">
                <a:solidFill>
                  <a:srgbClr val="C00000"/>
                </a:solidFill>
              </a:rPr>
              <a:t>The myometrium:</a:t>
            </a:r>
          </a:p>
          <a:p>
            <a:r>
              <a:rPr lang="en-US" sz="2300" dirty="0" smtClean="0"/>
              <a:t> </a:t>
            </a:r>
            <a:r>
              <a:rPr lang="en-US" sz="3100" i="1" u="sng" dirty="0" smtClean="0"/>
              <a:t>The thick, muscular, middle layer. </a:t>
            </a:r>
            <a:endParaRPr lang="en-US" i="1" u="sng" dirty="0" smtClean="0"/>
          </a:p>
          <a:p>
            <a:r>
              <a:rPr lang="en-US" sz="3100" b="1" dirty="0" smtClean="0">
                <a:solidFill>
                  <a:srgbClr val="C00000"/>
                </a:solidFill>
              </a:rPr>
              <a:t>The endometrium</a:t>
            </a:r>
            <a:r>
              <a:rPr lang="en-US" sz="3100" b="1" dirty="0" smtClean="0"/>
              <a:t>:</a:t>
            </a:r>
          </a:p>
          <a:p>
            <a:r>
              <a:rPr lang="en-US" sz="2800" i="1" u="sng" dirty="0" smtClean="0"/>
              <a:t>The thin, innermost layer of the uterus, which thickens during the menstrual cycle.</a:t>
            </a:r>
          </a:p>
          <a:p>
            <a:r>
              <a:rPr lang="en-US" sz="2800" i="1" u="sng" dirty="0" smtClean="0"/>
              <a:t> This is the tissue that builds up each month in a woman of reproductive age, under the influence of the female reproductive hormones.</a:t>
            </a:r>
          </a:p>
          <a:p>
            <a:r>
              <a:rPr lang="en-US" sz="2800" i="1" u="sng" dirty="0" smtClean="0"/>
              <a:t> There are two layers :a superficial functional layer which is shed monthly and a basal layer which is not shed and from which new functional layer is regenerated.</a:t>
            </a:r>
            <a:endParaRPr lang="en-US" sz="2800" i="1" u="sng" dirty="0"/>
          </a:p>
        </p:txBody>
      </p:sp>
      <p:sp>
        <p:nvSpPr>
          <p:cNvPr id="4" name="Rectangle 3"/>
          <p:cNvSpPr/>
          <p:nvPr/>
        </p:nvSpPr>
        <p:spPr>
          <a:xfrm>
            <a:off x="1097280" y="357444"/>
            <a:ext cx="102674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4000" b="1" dirty="0"/>
              <a:t>The wall of the uterus has three layers of tissue.</a:t>
            </a:r>
          </a:p>
        </p:txBody>
      </p:sp>
    </p:spTree>
    <p:extLst>
      <p:ext uri="{BB962C8B-B14F-4D97-AF65-F5344CB8AC3E}">
        <p14:creationId xmlns:p14="http://schemas.microsoft.com/office/powerpoint/2010/main" val="416028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0859" y="209007"/>
            <a:ext cx="6924147" cy="60518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00755" y="1699959"/>
            <a:ext cx="20378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23406" y="1567543"/>
            <a:ext cx="14474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32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600" b="1" dirty="0" smtClean="0"/>
              <a:t>External </a:t>
            </a:r>
            <a:r>
              <a:rPr lang="en-GB" sz="6600" b="1" dirty="0" err="1"/>
              <a:t>G</a:t>
            </a:r>
            <a:r>
              <a:rPr lang="en-GB" sz="6600" b="1" dirty="0" err="1" smtClean="0"/>
              <a:t>enatalia</a:t>
            </a:r>
            <a:endParaRPr lang="en-US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737360"/>
            <a:ext cx="9797143" cy="441524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 All the structures which are visible externally, surrounding the </a:t>
            </a:r>
            <a:r>
              <a:rPr lang="en-US" sz="2800" b="1" u="sng" dirty="0" smtClean="0">
                <a:solidFill>
                  <a:schemeClr val="accent2"/>
                </a:solidFill>
              </a:rPr>
              <a:t>urethral and vaginal openings</a:t>
            </a:r>
            <a:r>
              <a:rPr lang="en-US" sz="2800" dirty="0" smtClean="0"/>
              <a:t>, make the external female genitalia.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 These structures are collectively named </a:t>
            </a:r>
            <a:r>
              <a:rPr lang="en-US" sz="2800" b="1" i="1" u="sng" dirty="0" smtClean="0">
                <a:solidFill>
                  <a:srgbClr val="C00000"/>
                </a:solidFill>
              </a:rPr>
              <a:t>the vulva</a:t>
            </a:r>
            <a:r>
              <a:rPr lang="en-US" sz="2800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 The boundaries of vulva include the mons pubis anteriorly, the rectum posteriorly, and the </a:t>
            </a:r>
            <a:r>
              <a:rPr lang="en-US" sz="2800" dirty="0" err="1" smtClean="0"/>
              <a:t>genitocrural</a:t>
            </a:r>
            <a:r>
              <a:rPr lang="en-US" sz="2800" dirty="0" smtClean="0"/>
              <a:t> folds (thigh folds) laterally.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 The vulva consists of the following organs: </a:t>
            </a:r>
            <a:r>
              <a:rPr lang="en-US" sz="2800" u="sng" dirty="0" smtClean="0"/>
              <a:t>mons pubis, labia </a:t>
            </a:r>
            <a:r>
              <a:rPr lang="en-US" sz="2800" u="sng" dirty="0" err="1" smtClean="0"/>
              <a:t>minora</a:t>
            </a:r>
            <a:r>
              <a:rPr lang="en-US" sz="2800" u="sng" dirty="0" smtClean="0"/>
              <a:t> and </a:t>
            </a:r>
            <a:r>
              <a:rPr lang="en-US" sz="2800" u="sng" dirty="0" err="1" smtClean="0"/>
              <a:t>majora</a:t>
            </a:r>
            <a:r>
              <a:rPr lang="en-US" sz="2800" u="sng" dirty="0" smtClean="0"/>
              <a:t>, hymen, clitoris, vestibule, urethra, Skene </a:t>
            </a:r>
            <a:r>
              <a:rPr lang="en-US" sz="2800" u="sng" dirty="0" err="1" smtClean="0"/>
              <a:t>glands,greater</a:t>
            </a:r>
            <a:r>
              <a:rPr lang="en-US" sz="2800" u="sng" dirty="0" smtClean="0"/>
              <a:t> vestibular (Bartholin) glands, and vestibular bulbs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1919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5658" y="1846263"/>
            <a:ext cx="5061010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16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783771"/>
            <a:ext cx="10058400" cy="5085323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 The cavity of the uterus is flattened and triangular and is around </a:t>
            </a:r>
            <a:r>
              <a:rPr lang="en-US" sz="2400" dirty="0" smtClean="0">
                <a:solidFill>
                  <a:srgbClr val="C00000"/>
                </a:solidFill>
              </a:rPr>
              <a:t>6–7 cm </a:t>
            </a:r>
            <a:r>
              <a:rPr lang="en-US" sz="2400" dirty="0" smtClean="0"/>
              <a:t>in length.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 The uterine tubes enter the uterine cavity bilaterally in the </a:t>
            </a:r>
            <a:r>
              <a:rPr lang="en-US" sz="2400" dirty="0" err="1" smtClean="0"/>
              <a:t>superolateral</a:t>
            </a:r>
            <a:r>
              <a:rPr lang="en-US" sz="2400" dirty="0" smtClean="0"/>
              <a:t> portion of the cavity.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 The body of the uterus is usually angled forward in relation to the cervix (</a:t>
            </a:r>
            <a:r>
              <a:rPr lang="en-US" sz="2400" b="1" i="1" u="sng" dirty="0" err="1" smtClean="0">
                <a:solidFill>
                  <a:srgbClr val="C00000"/>
                </a:solidFill>
              </a:rPr>
              <a:t>anteflexion</a:t>
            </a:r>
            <a:r>
              <a:rPr lang="en-US" sz="2400" dirty="0" smtClean="0"/>
              <a:t>), while the uterus and cervix as a whole lean forward from the upper vagina (</a:t>
            </a:r>
            <a:r>
              <a:rPr lang="en-US" sz="2400" b="1" i="1" u="sng" dirty="0" err="1" smtClean="0">
                <a:solidFill>
                  <a:srgbClr val="C00000"/>
                </a:solidFill>
              </a:rPr>
              <a:t>anteversion</a:t>
            </a:r>
            <a:r>
              <a:rPr lang="en-US" sz="2400" dirty="0" smtClean="0"/>
              <a:t>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 The normal anatomical position of uterus is </a:t>
            </a:r>
            <a:r>
              <a:rPr lang="en-US" sz="2400" dirty="0" err="1" smtClean="0"/>
              <a:t>anteflexion</a:t>
            </a:r>
            <a:r>
              <a:rPr lang="en-US" sz="2400" dirty="0" smtClean="0"/>
              <a:t> and </a:t>
            </a:r>
            <a:r>
              <a:rPr lang="en-US" sz="2400" dirty="0" err="1" smtClean="0"/>
              <a:t>anteversion</a:t>
            </a:r>
            <a:r>
              <a:rPr lang="en-US" sz="2400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 In about </a:t>
            </a:r>
            <a:r>
              <a:rPr lang="en-US" sz="2400" b="1" dirty="0" smtClean="0">
                <a:solidFill>
                  <a:srgbClr val="0070C0"/>
                </a:solidFill>
              </a:rPr>
              <a:t>15%</a:t>
            </a:r>
            <a:r>
              <a:rPr lang="en-US" sz="2400" dirty="0" smtClean="0"/>
              <a:t> women the uterus is </a:t>
            </a:r>
            <a:r>
              <a:rPr lang="en-US" sz="2400" b="1" i="1" u="sng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retroverted</a:t>
            </a:r>
            <a:r>
              <a:rPr lang="en-US" sz="2400" dirty="0" smtClean="0"/>
              <a:t> and in most instances retroversion is an asymptomatic variant of normality.</a:t>
            </a:r>
            <a:endParaRPr lang="en-US" sz="2400" dirty="0"/>
          </a:p>
        </p:txBody>
      </p:sp>
      <p:sp>
        <p:nvSpPr>
          <p:cNvPr id="2" name="Explosion 1 1"/>
          <p:cNvSpPr/>
          <p:nvPr/>
        </p:nvSpPr>
        <p:spPr>
          <a:xfrm>
            <a:off x="10136777" y="5003075"/>
            <a:ext cx="2055223" cy="1254034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49472" y="5345874"/>
            <a:ext cx="81241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IMP</a:t>
            </a:r>
            <a:endParaRPr lang="en-US" sz="28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8" name="Up Arrow 7"/>
          <p:cNvSpPr/>
          <p:nvPr/>
        </p:nvSpPr>
        <p:spPr>
          <a:xfrm rot="17439925">
            <a:off x="9624752" y="4275793"/>
            <a:ext cx="316297" cy="1749883"/>
          </a:xfrm>
          <a:prstGeom prst="upArrow">
            <a:avLst>
              <a:gd name="adj1" fmla="val 50000"/>
              <a:gd name="adj2" fmla="val 606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22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1338" y="761516"/>
            <a:ext cx="10567851" cy="5430278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  </a:t>
            </a:r>
            <a:r>
              <a:rPr lang="en-US" sz="2400" dirty="0" smtClean="0"/>
              <a:t>The peritoneum is reflected from the front of uterus over the superior surface of bladder and forms the </a:t>
            </a:r>
            <a:r>
              <a:rPr lang="en-US" sz="2400" dirty="0" err="1" smtClean="0"/>
              <a:t>uterovesical</a:t>
            </a:r>
            <a:r>
              <a:rPr lang="en-US" sz="2400" dirty="0" smtClean="0"/>
              <a:t> pouch.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  The posterior surface of the uterus is completely covered by peritoneum, which passes down over the posterior fornix of the vagina into the pouch of Douglas.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  Anteriorly peritoneum </a:t>
            </a:r>
            <a:r>
              <a:rPr lang="en-US" sz="2400" b="1" u="sng" dirty="0" smtClean="0">
                <a:solidFill>
                  <a:srgbClr val="7030A0"/>
                </a:solidFill>
              </a:rPr>
              <a:t>is reflected off the uterus at a much higher level into the superior surface of bladder.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  </a:t>
            </a:r>
            <a:r>
              <a:rPr lang="en-US" sz="2400" b="1" dirty="0" smtClean="0"/>
              <a:t>The relationship of the uterus to its surrounding organs  is as follows: </a:t>
            </a:r>
            <a:r>
              <a:rPr lang="en-US" sz="2400" u="sng" dirty="0" smtClean="0"/>
              <a:t>Anteriorly</a:t>
            </a:r>
            <a:r>
              <a:rPr lang="en-US" sz="2400" dirty="0" smtClean="0"/>
              <a:t> there is the </a:t>
            </a:r>
            <a:r>
              <a:rPr lang="en-US" sz="2400" dirty="0" err="1" smtClean="0"/>
              <a:t>uterovesical</a:t>
            </a:r>
            <a:r>
              <a:rPr lang="en-US" sz="2400" dirty="0"/>
              <a:t> </a:t>
            </a:r>
            <a:r>
              <a:rPr lang="en-US" sz="2400" dirty="0" smtClean="0"/>
              <a:t>peritoneum and urinary bladder.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  </a:t>
            </a:r>
            <a:r>
              <a:rPr lang="en-US" sz="2400" u="sng" dirty="0" smtClean="0"/>
              <a:t>Posteriorly</a:t>
            </a:r>
            <a:r>
              <a:rPr lang="en-US" sz="2400" dirty="0" smtClean="0"/>
              <a:t> there is pouch of Douglas and coils of intestine 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   </a:t>
            </a:r>
            <a:r>
              <a:rPr lang="en-US" sz="2400" u="sng" dirty="0" smtClean="0"/>
              <a:t>Laterally</a:t>
            </a:r>
            <a:r>
              <a:rPr lang="en-US" sz="2400" dirty="0" smtClean="0"/>
              <a:t> is the </a:t>
            </a:r>
            <a:r>
              <a:rPr lang="en-US" sz="2400" dirty="0" err="1" smtClean="0"/>
              <a:t>parametrium</a:t>
            </a:r>
            <a:r>
              <a:rPr lang="en-US" sz="2400" dirty="0" smtClean="0"/>
              <a:t>. </a:t>
            </a:r>
            <a:endParaRPr lang="en-US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 </a:t>
            </a:r>
            <a:r>
              <a:rPr lang="en-US" sz="2400" dirty="0" smtClean="0"/>
              <a:t>Uterine </a:t>
            </a:r>
            <a:r>
              <a:rPr lang="en-US" sz="2400" dirty="0" smtClean="0"/>
              <a:t>artery crosses over the ureter </a:t>
            </a:r>
            <a:r>
              <a:rPr lang="en-US" sz="2400" b="1" u="sng" dirty="0" smtClean="0">
                <a:solidFill>
                  <a:srgbClr val="C00000"/>
                </a:solidFill>
              </a:rPr>
              <a:t>(water under the bridge)</a:t>
            </a:r>
            <a:r>
              <a:rPr lang="en-US" sz="2400" dirty="0" smtClean="0"/>
              <a:t> </a:t>
            </a:r>
            <a:r>
              <a:rPr lang="en-US" sz="2400" b="1" dirty="0" smtClean="0"/>
              <a:t>2 cm </a:t>
            </a:r>
            <a:r>
              <a:rPr lang="en-US" sz="2400" dirty="0" smtClean="0"/>
              <a:t>lateral to the cervix.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7263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9761" y="1754823"/>
            <a:ext cx="6026678" cy="40227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97643" y="592229"/>
            <a:ext cx="90913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Superiorly there are coils of intestine and </a:t>
            </a:r>
            <a:r>
              <a:rPr lang="en-US" sz="2800" b="1" dirty="0" err="1" smtClean="0"/>
              <a:t>omentum</a:t>
            </a:r>
            <a:r>
              <a:rPr lang="en-US" sz="2800" b="1" dirty="0" smtClean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Inferiorly is the vagina.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54104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300447"/>
            <a:ext cx="10058400" cy="1018903"/>
          </a:xfrm>
        </p:spPr>
        <p:txBody>
          <a:bodyPr>
            <a:normAutofit/>
          </a:bodyPr>
          <a:lstStyle/>
          <a:p>
            <a:r>
              <a:rPr lang="en-GB" sz="5400" b="1" dirty="0" smtClean="0">
                <a:solidFill>
                  <a:srgbClr val="C00000"/>
                </a:solidFill>
              </a:rPr>
              <a:t>Blood supply &amp;Lymphatic drainage 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102" y="1319350"/>
            <a:ext cx="11586753" cy="4790198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Blood supply of the uterus</a:t>
            </a:r>
            <a:r>
              <a:rPr lang="en-US" sz="2400" dirty="0" smtClean="0">
                <a:solidFill>
                  <a:srgbClr val="C00000"/>
                </a:solidFill>
              </a:rPr>
              <a:t>: </a:t>
            </a:r>
          </a:p>
          <a:p>
            <a:r>
              <a:rPr lang="en-US" dirty="0" smtClean="0"/>
              <a:t>The uterus gets its main blood supply from the uterine artery which is branch of anterior division of internal iliac artery. </a:t>
            </a:r>
          </a:p>
          <a:p>
            <a:r>
              <a:rPr lang="en-US" dirty="0" smtClean="0"/>
              <a:t>The ovarian artery which is a branch of the abdominal aorta also nourishes the uterus.</a:t>
            </a:r>
          </a:p>
          <a:p>
            <a:r>
              <a:rPr lang="en-US" dirty="0" smtClean="0"/>
              <a:t> The arteries anastomose along the fallopian tube.</a:t>
            </a:r>
          </a:p>
          <a:p>
            <a:r>
              <a:rPr lang="en-US" dirty="0" smtClean="0"/>
              <a:t> </a:t>
            </a:r>
            <a:r>
              <a:rPr lang="en-US" sz="2800" b="1" dirty="0" smtClean="0">
                <a:solidFill>
                  <a:srgbClr val="C00000"/>
                </a:solidFill>
              </a:rPr>
              <a:t>Lymphatic Drainage </a:t>
            </a:r>
          </a:p>
          <a:p>
            <a:r>
              <a:rPr lang="en-US" dirty="0" smtClean="0"/>
              <a:t>From the fundus and upper part of the body</a:t>
            </a:r>
          </a:p>
          <a:p>
            <a:r>
              <a:rPr lang="en-US" dirty="0" smtClean="0"/>
              <a:t> </a:t>
            </a:r>
            <a:r>
              <a:rPr lang="en-US" sz="2800" b="1" dirty="0" smtClean="0">
                <a:solidFill>
                  <a:srgbClr val="C00000"/>
                </a:solidFill>
              </a:rPr>
              <a:t>1. </a:t>
            </a:r>
            <a:r>
              <a:rPr lang="en-US" dirty="0" smtClean="0"/>
              <a:t> Most of the lymphatic vessels drain into pre-aortic and lateral aortic lymph nodes following the ovarian blood vessels.</a:t>
            </a:r>
          </a:p>
          <a:p>
            <a:r>
              <a:rPr lang="en-US" sz="2800" b="1" dirty="0" smtClean="0"/>
              <a:t> </a:t>
            </a:r>
            <a:r>
              <a:rPr lang="en-US" sz="2800" b="1" dirty="0" smtClean="0">
                <a:solidFill>
                  <a:srgbClr val="C00000"/>
                </a:solidFill>
              </a:rPr>
              <a:t>2. </a:t>
            </a:r>
            <a:r>
              <a:rPr lang="en-US" dirty="0" smtClean="0"/>
              <a:t> A few lymphatic vessels from lateral angles drain into superficial inguinal lymph nodes passing along the round </a:t>
            </a:r>
            <a:r>
              <a:rPr lang="en-US" dirty="0" err="1" smtClean="0"/>
              <a:t>ligamants</a:t>
            </a:r>
            <a:r>
              <a:rPr lang="en-US" dirty="0" smtClean="0"/>
              <a:t> of uterus.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38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69817"/>
            <a:ext cx="10058400" cy="1006620"/>
          </a:xfrm>
        </p:spPr>
        <p:txBody>
          <a:bodyPr>
            <a:normAutofit/>
          </a:bodyPr>
          <a:lstStyle/>
          <a:p>
            <a:r>
              <a:rPr lang="en-GB" sz="6000" b="1" dirty="0" smtClean="0"/>
              <a:t>Uterine supports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4154"/>
            <a:ext cx="12222480" cy="5681563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800" b="1" dirty="0"/>
              <a:t> </a:t>
            </a:r>
            <a:r>
              <a:rPr lang="en-US" sz="2800" b="1" dirty="0" smtClean="0"/>
              <a:t> Uterine supports which prevent the uterus from prolapsing, are seen in pairs:</a:t>
            </a:r>
          </a:p>
          <a:p>
            <a:pPr marL="0" indent="0">
              <a:buNone/>
            </a:pPr>
            <a:r>
              <a:rPr lang="en-US" dirty="0" smtClean="0"/>
              <a:t>  </a:t>
            </a:r>
            <a:r>
              <a:rPr lang="en-US" b="1" dirty="0" smtClean="0">
                <a:solidFill>
                  <a:srgbClr val="C00000"/>
                </a:solidFill>
              </a:rPr>
              <a:t>The cardinal ligaments</a:t>
            </a:r>
            <a:r>
              <a:rPr lang="en-US" b="1" dirty="0" smtClean="0"/>
              <a:t>, also known as transverse cervical ligaments or </a:t>
            </a:r>
            <a:r>
              <a:rPr lang="en-US" b="1" dirty="0" err="1" smtClean="0"/>
              <a:t>Mackenrodt’s</a:t>
            </a:r>
            <a:r>
              <a:rPr lang="en-US" b="1" dirty="0"/>
              <a:t> </a:t>
            </a:r>
            <a:r>
              <a:rPr lang="en-US" b="1" dirty="0" smtClean="0"/>
              <a:t>ligaments. 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  These are strongest of all uterine supports.</a:t>
            </a:r>
          </a:p>
          <a:p>
            <a:pPr marL="0" indent="0">
              <a:buNone/>
            </a:pPr>
            <a:r>
              <a:rPr lang="en-US" b="1" dirty="0" smtClean="0"/>
              <a:t>  The cardinal ligaments are essentially dense condensations of connective tissue around the venous and nerve plexuses which extends from the pelvic side walls toward the genital tract.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   Medially they are firmly fused with the fascia surrounding the cervix and upper part of the vagina.</a:t>
            </a:r>
          </a:p>
          <a:p>
            <a:pPr marL="0" indent="0">
              <a:buNone/>
            </a:pPr>
            <a:r>
              <a:rPr lang="en-US" b="1" dirty="0" smtClean="0"/>
              <a:t>   They pass upwards and backwards towards the root of the internal iliac vessel.</a:t>
            </a:r>
          </a:p>
          <a:p>
            <a:pPr marL="0" indent="0">
              <a:buNone/>
            </a:pPr>
            <a:r>
              <a:rPr lang="en-US" b="1" dirty="0" smtClean="0"/>
              <a:t>    These condensation of fibrous and elastic tissue, together with plain muscle fibers, are sometimes referred a                                  </a:t>
            </a:r>
            <a:r>
              <a:rPr lang="en-US" b="1" dirty="0" err="1" smtClean="0"/>
              <a:t>parametrium</a:t>
            </a:r>
            <a:r>
              <a:rPr lang="en-US" b="1" dirty="0" smtClean="0"/>
              <a:t>.</a:t>
            </a:r>
          </a:p>
          <a:p>
            <a:pPr marL="0" indent="0">
              <a:buNone/>
            </a:pPr>
            <a:r>
              <a:rPr lang="en-US" b="1" dirty="0" smtClean="0"/>
              <a:t> They support the upper vagina and cervix, helping to maintain,  </a:t>
            </a:r>
            <a:r>
              <a:rPr lang="en-US" b="1" dirty="0" err="1" smtClean="0"/>
              <a:t>anteflexion</a:t>
            </a:r>
            <a:r>
              <a:rPr lang="en-US" b="1" dirty="0" smtClean="0"/>
              <a:t>.</a:t>
            </a:r>
          </a:p>
          <a:p>
            <a:pPr marL="0" indent="0">
              <a:buNone/>
            </a:pPr>
            <a:r>
              <a:rPr lang="en-US" b="1" dirty="0" smtClean="0"/>
              <a:t> Inferiorly they are continuous with the fascia on the upper surface of the </a:t>
            </a:r>
            <a:r>
              <a:rPr lang="en-US" b="1" dirty="0" err="1" smtClean="0"/>
              <a:t>levator</a:t>
            </a:r>
            <a:r>
              <a:rPr lang="en-US" b="1" dirty="0" smtClean="0"/>
              <a:t> </a:t>
            </a:r>
            <a:r>
              <a:rPr lang="en-US" b="1" dirty="0" err="1" smtClean="0"/>
              <a:t>ani</a:t>
            </a:r>
            <a:r>
              <a:rPr lang="en-US" b="1" dirty="0" smtClean="0"/>
              <a:t> muscle</a:t>
            </a:r>
            <a:r>
              <a:rPr lang="en-US" dirty="0" smtClean="0"/>
              <a:t>. 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80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 </a:t>
            </a:r>
            <a:r>
              <a:rPr lang="en-US" sz="3200" b="1" dirty="0" smtClean="0">
                <a:solidFill>
                  <a:srgbClr val="C00000"/>
                </a:solidFill>
              </a:rPr>
              <a:t>Uterosacral ligaments: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 The uterosacral ligaments pass upwards and backwards from the posterior aspect of the cervix toward the lateral part of the second piece of the sacrum.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 In their lower part they contain plain muscle along with fibrous tissue and autonomic nerve </a:t>
            </a:r>
            <a:r>
              <a:rPr lang="en-US" sz="2400" dirty="0" err="1" smtClean="0"/>
              <a:t>fibres</a:t>
            </a:r>
            <a:r>
              <a:rPr lang="en-US" sz="2400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 In their upper part they dwindle to shallow peritoneal folds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 The ligaments divide the pouch of Douglas from the para rectal fossa from each side.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55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Pubocervical</a:t>
            </a:r>
            <a:r>
              <a:rPr lang="en-US" sz="3200" b="1" dirty="0" smtClean="0">
                <a:solidFill>
                  <a:srgbClr val="C00000"/>
                </a:solidFill>
              </a:rPr>
              <a:t> ligaments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smtClean="0"/>
              <a:t>are the weakest.</a:t>
            </a:r>
          </a:p>
          <a:p>
            <a:r>
              <a:rPr lang="en-US" sz="2400" dirty="0" smtClean="0"/>
              <a:t> These are a pair of thin fibrous bands which extend from the cervix to the pubic bones along the </a:t>
            </a:r>
            <a:r>
              <a:rPr lang="en-US" sz="2400" dirty="0" err="1" smtClean="0"/>
              <a:t>infero</a:t>
            </a:r>
            <a:r>
              <a:rPr lang="en-US" sz="2400" dirty="0" smtClean="0"/>
              <a:t> lateral surfaces of the bladder. </a:t>
            </a:r>
          </a:p>
          <a:p>
            <a:r>
              <a:rPr lang="en-US" sz="2400" dirty="0" smtClean="0"/>
              <a:t>The ligaments pull the cervix forward countering the pull of uterosacral ligament backwards. </a:t>
            </a:r>
          </a:p>
          <a:p>
            <a:endParaRPr lang="en-US" sz="2400" dirty="0"/>
          </a:p>
          <a:p>
            <a:r>
              <a:rPr lang="en-US" sz="2400" dirty="0" smtClean="0"/>
              <a:t>Apart from the above mentioned ligaments there are other ligaments, the </a:t>
            </a:r>
            <a:r>
              <a:rPr lang="en-US" sz="2400" b="1" dirty="0" smtClean="0">
                <a:solidFill>
                  <a:srgbClr val="C00000"/>
                </a:solidFill>
              </a:rPr>
              <a:t>round ligaments </a:t>
            </a:r>
            <a:r>
              <a:rPr lang="en-US" sz="2400" dirty="0" smtClean="0"/>
              <a:t>(</a:t>
            </a:r>
            <a:r>
              <a:rPr lang="en-US" sz="2800" b="1" dirty="0" smtClean="0"/>
              <a:t>Prevent the uterus from axial rotation and maintain its </a:t>
            </a:r>
            <a:r>
              <a:rPr lang="en-US" sz="2800" b="1" dirty="0" err="1" smtClean="0"/>
              <a:t>anteflexion</a:t>
            </a:r>
            <a:r>
              <a:rPr lang="en-US" sz="2800" b="1" dirty="0" smtClean="0"/>
              <a:t> state</a:t>
            </a:r>
            <a:r>
              <a:rPr lang="en-US" sz="2400" dirty="0" smtClean="0"/>
              <a:t>) and the </a:t>
            </a:r>
            <a:r>
              <a:rPr lang="en-US" sz="2400" b="1" dirty="0" smtClean="0">
                <a:solidFill>
                  <a:srgbClr val="C00000"/>
                </a:solidFill>
              </a:rPr>
              <a:t>broad ligaments </a:t>
            </a:r>
            <a:r>
              <a:rPr lang="en-US" sz="2400" dirty="0" smtClean="0"/>
              <a:t>through which blood vessels nourishing the uterus and fallopian tubes pass.</a:t>
            </a:r>
          </a:p>
          <a:p>
            <a:r>
              <a:rPr lang="en-US" sz="2400" dirty="0" smtClean="0"/>
              <a:t>The </a:t>
            </a:r>
            <a:r>
              <a:rPr lang="en-US" sz="2400" b="1" dirty="0" err="1" smtClean="0">
                <a:solidFill>
                  <a:srgbClr val="C00000"/>
                </a:solidFill>
              </a:rPr>
              <a:t>levator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ani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smtClean="0"/>
              <a:t>muscles which act as pelvic floor support and prevent the uterus from prolapsing.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688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37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99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0"/>
            <a:ext cx="10058400" cy="1450757"/>
          </a:xfrm>
        </p:spPr>
        <p:txBody>
          <a:bodyPr>
            <a:normAutofit/>
          </a:bodyPr>
          <a:lstStyle/>
          <a:p>
            <a:r>
              <a:rPr lang="en-GB" sz="6600" b="1" dirty="0" smtClean="0">
                <a:solidFill>
                  <a:srgbClr val="C00000"/>
                </a:solidFill>
              </a:rPr>
              <a:t>The cervix</a:t>
            </a:r>
            <a:endParaRPr lang="en-US" sz="66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1337" y="1819608"/>
            <a:ext cx="10450286" cy="4450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sz="2400" dirty="0" smtClean="0"/>
              <a:t>The cervix connects the uterus and vagina, and projects into the upper vagina. </a:t>
            </a:r>
          </a:p>
          <a:p>
            <a:r>
              <a:rPr lang="en-US" sz="2400" dirty="0" smtClean="0"/>
              <a:t>  The ‘gutter’ surrounding the projection comprises the vaginal </a:t>
            </a:r>
            <a:r>
              <a:rPr lang="en-US" sz="2400" dirty="0" err="1" smtClean="0"/>
              <a:t>fornices</a:t>
            </a:r>
            <a:r>
              <a:rPr lang="en-US" sz="2400" dirty="0" smtClean="0"/>
              <a:t>—lateral, anterior and posterior.</a:t>
            </a:r>
          </a:p>
          <a:p>
            <a:r>
              <a:rPr lang="en-US" sz="2400" b="1" dirty="0" smtClean="0">
                <a:solidFill>
                  <a:srgbClr val="C00000"/>
                </a:solidFill>
              </a:rPr>
              <a:t>  The cervix is 2.5 cm long.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   Vaginal part is </a:t>
            </a:r>
            <a:r>
              <a:rPr lang="en-US" sz="2400" b="1" dirty="0" smtClean="0">
                <a:solidFill>
                  <a:srgbClr val="7030A0"/>
                </a:solidFill>
              </a:rPr>
              <a:t>1.25 cm </a:t>
            </a:r>
            <a:r>
              <a:rPr lang="en-US" sz="2400" dirty="0" smtClean="0"/>
              <a:t>and </a:t>
            </a:r>
            <a:r>
              <a:rPr lang="en-US" sz="2400" dirty="0" err="1" smtClean="0"/>
              <a:t>supravaginal</a:t>
            </a:r>
            <a:r>
              <a:rPr lang="en-US" sz="2400" dirty="0" smtClean="0"/>
              <a:t> part is </a:t>
            </a:r>
            <a:r>
              <a:rPr lang="en-US" sz="2400" b="1" dirty="0" smtClean="0">
                <a:solidFill>
                  <a:srgbClr val="7030A0"/>
                </a:solidFill>
              </a:rPr>
              <a:t>1.25 cm</a:t>
            </a:r>
            <a:r>
              <a:rPr lang="en-US" sz="2400" dirty="0" smtClean="0"/>
              <a:t>. </a:t>
            </a:r>
          </a:p>
          <a:p>
            <a:r>
              <a:rPr lang="en-US" sz="2400" dirty="0" smtClean="0"/>
              <a:t>   The </a:t>
            </a:r>
            <a:r>
              <a:rPr lang="en-US" sz="2400" dirty="0" err="1" smtClean="0"/>
              <a:t>endocervical</a:t>
            </a:r>
            <a:r>
              <a:rPr lang="en-US" sz="2400" dirty="0" smtClean="0"/>
              <a:t> canal is fusiform in shape between the external and internal </a:t>
            </a:r>
            <a:r>
              <a:rPr lang="en-US" sz="2400" dirty="0" err="1" smtClean="0"/>
              <a:t>os</a:t>
            </a:r>
            <a:r>
              <a:rPr lang="en-US" sz="2400" dirty="0" smtClean="0"/>
              <a:t>. </a:t>
            </a:r>
          </a:p>
          <a:p>
            <a:r>
              <a:rPr lang="en-US" sz="2400" dirty="0" smtClean="0"/>
              <a:t>   After child birth external </a:t>
            </a:r>
            <a:r>
              <a:rPr lang="en-US" sz="2400" dirty="0" err="1" smtClean="0"/>
              <a:t>os</a:t>
            </a:r>
            <a:r>
              <a:rPr lang="en-US" sz="2400" dirty="0" smtClean="0"/>
              <a:t> looses its circular shape and resembles a transverse slit. </a:t>
            </a:r>
          </a:p>
          <a:p>
            <a:r>
              <a:rPr lang="en-US" sz="2400" dirty="0" smtClean="0"/>
              <a:t>   </a:t>
            </a:r>
            <a:r>
              <a:rPr lang="en-US" sz="2400" b="1" u="sng" dirty="0" smtClean="0"/>
              <a:t>The epithelial lining of the canal is a </a:t>
            </a:r>
            <a:r>
              <a:rPr lang="en-US" sz="2400" b="1" u="sng" dirty="0" err="1" smtClean="0"/>
              <a:t>columner</a:t>
            </a:r>
            <a:r>
              <a:rPr lang="en-US" sz="2400" b="1" u="sng" dirty="0"/>
              <a:t> </a:t>
            </a:r>
            <a:r>
              <a:rPr lang="en-US" sz="2400" b="1" u="sng" dirty="0" smtClean="0"/>
              <a:t>mucous membrane with an anterior and posterior longitudinal ridge.</a:t>
            </a:r>
            <a:endParaRPr lang="en-US" sz="2400" b="1" u="sng" dirty="0"/>
          </a:p>
        </p:txBody>
      </p:sp>
    </p:spTree>
    <p:extLst>
      <p:ext uri="{BB962C8B-B14F-4D97-AF65-F5344CB8AC3E}">
        <p14:creationId xmlns:p14="http://schemas.microsoft.com/office/powerpoint/2010/main" val="14254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60476"/>
            <a:ext cx="10058400" cy="1450757"/>
          </a:xfrm>
        </p:spPr>
        <p:txBody>
          <a:bodyPr>
            <a:normAutofit/>
          </a:bodyPr>
          <a:lstStyle/>
          <a:p>
            <a:pPr marL="857250" indent="-857250">
              <a:buFont typeface="Wingdings" panose="05000000000000000000" pitchFamily="2" charset="2"/>
              <a:buChar char="§"/>
            </a:pPr>
            <a:r>
              <a:rPr lang="en-GB" sz="6600" b="1" dirty="0" smtClean="0"/>
              <a:t>Internal Genitalia </a:t>
            </a:r>
            <a:endParaRPr lang="en-US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98312"/>
          </a:xfrm>
        </p:spPr>
        <p:txBody>
          <a:bodyPr>
            <a:normAutofit fontScale="92500" lnSpcReduction="10000"/>
          </a:bodyPr>
          <a:lstStyle/>
          <a:p>
            <a:r>
              <a:rPr lang="en-US" sz="2600" b="1" dirty="0" smtClean="0">
                <a:solidFill>
                  <a:srgbClr val="C00000"/>
                </a:solidFill>
              </a:rPr>
              <a:t>1. </a:t>
            </a:r>
            <a:r>
              <a:rPr lang="en-US" sz="2600" dirty="0" smtClean="0"/>
              <a:t>Vagina</a:t>
            </a:r>
          </a:p>
          <a:p>
            <a:r>
              <a:rPr lang="en-US" sz="2600" b="1" dirty="0" smtClean="0">
                <a:solidFill>
                  <a:srgbClr val="C00000"/>
                </a:solidFill>
              </a:rPr>
              <a:t>2. </a:t>
            </a:r>
            <a:r>
              <a:rPr lang="en-US" sz="2600" dirty="0" smtClean="0"/>
              <a:t>Uterus</a:t>
            </a:r>
          </a:p>
          <a:p>
            <a:r>
              <a:rPr lang="en-US" sz="2600" b="1" dirty="0" smtClean="0">
                <a:solidFill>
                  <a:srgbClr val="C00000"/>
                </a:solidFill>
              </a:rPr>
              <a:t>3. </a:t>
            </a:r>
            <a:r>
              <a:rPr lang="en-US" sz="2600" dirty="0" smtClean="0"/>
              <a:t>Fallopian tubes</a:t>
            </a:r>
          </a:p>
          <a:p>
            <a:r>
              <a:rPr lang="en-US" sz="2600" b="1" dirty="0" smtClean="0">
                <a:solidFill>
                  <a:srgbClr val="C00000"/>
                </a:solidFill>
              </a:rPr>
              <a:t>4. </a:t>
            </a:r>
            <a:r>
              <a:rPr lang="en-US" sz="2600" dirty="0" smtClean="0"/>
              <a:t>Ovaries</a:t>
            </a:r>
          </a:p>
          <a:p>
            <a:r>
              <a:rPr lang="en-US" sz="3000" b="1" i="1" dirty="0" smtClean="0"/>
              <a:t>Structures closely related to genital structures are:</a:t>
            </a:r>
            <a:endParaRPr lang="en-US" b="1" i="1" dirty="0" smtClean="0"/>
          </a:p>
          <a:p>
            <a:r>
              <a:rPr lang="en-US" sz="2600" b="1" dirty="0" smtClean="0">
                <a:solidFill>
                  <a:srgbClr val="C00000"/>
                </a:solidFill>
              </a:rPr>
              <a:t>1.</a:t>
            </a:r>
            <a:r>
              <a:rPr lang="en-US" sz="2600" dirty="0" smtClean="0"/>
              <a:t> Urethra and urinary bladder</a:t>
            </a:r>
          </a:p>
          <a:p>
            <a:r>
              <a:rPr lang="en-US" sz="2600" b="1" dirty="0" smtClean="0">
                <a:solidFill>
                  <a:srgbClr val="C00000"/>
                </a:solidFill>
              </a:rPr>
              <a:t>2.</a:t>
            </a:r>
            <a:r>
              <a:rPr lang="en-US" sz="2600" dirty="0" smtClean="0"/>
              <a:t> Ureter</a:t>
            </a:r>
          </a:p>
          <a:p>
            <a:r>
              <a:rPr lang="en-US" sz="2600" b="1" dirty="0" smtClean="0">
                <a:solidFill>
                  <a:srgbClr val="C00000"/>
                </a:solidFill>
              </a:rPr>
              <a:t>3.</a:t>
            </a:r>
            <a:r>
              <a:rPr lang="en-US" sz="2600" dirty="0" smtClean="0"/>
              <a:t> Pelvic colon</a:t>
            </a:r>
          </a:p>
          <a:p>
            <a:r>
              <a:rPr lang="en-US" sz="2600" b="1" dirty="0" smtClean="0">
                <a:solidFill>
                  <a:srgbClr val="C00000"/>
                </a:solidFill>
              </a:rPr>
              <a:t>4. </a:t>
            </a:r>
            <a:r>
              <a:rPr lang="en-US" sz="2600" dirty="0" smtClean="0"/>
              <a:t>Rectum and anus.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49378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074" y="339634"/>
            <a:ext cx="10842172" cy="5930537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There are numerous glands secreting mucus which becomes more abundant and less viscous at the time of ovulation in mid cycle. 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b="1" u="sng" dirty="0" smtClean="0"/>
              <a:t>The vaginal surface of the cervix is covered with stratified squamous epithelium. </a:t>
            </a:r>
          </a:p>
          <a:p>
            <a:pPr marL="0" indent="0">
              <a:buNone/>
            </a:pPr>
            <a:r>
              <a:rPr lang="en-US" sz="2400" dirty="0" smtClean="0"/>
              <a:t>The </a:t>
            </a:r>
            <a:r>
              <a:rPr lang="en-US" sz="2400" dirty="0" err="1" smtClean="0"/>
              <a:t>squamo</a:t>
            </a:r>
            <a:r>
              <a:rPr lang="en-US" sz="2400" dirty="0" smtClean="0"/>
              <a:t> </a:t>
            </a:r>
            <a:r>
              <a:rPr lang="en-US" sz="2400" dirty="0" err="1" smtClean="0"/>
              <a:t>columner</a:t>
            </a:r>
            <a:r>
              <a:rPr lang="en-US" sz="2400" dirty="0" smtClean="0"/>
              <a:t> junction commonly does not correspond to the anatomical </a:t>
            </a:r>
            <a:r>
              <a:rPr lang="en-US" sz="2400" dirty="0" err="1" smtClean="0"/>
              <a:t>os</a:t>
            </a:r>
            <a:r>
              <a:rPr lang="en-US" sz="2400" dirty="0" smtClean="0"/>
              <a:t>. </a:t>
            </a:r>
          </a:p>
          <a:p>
            <a:pPr marL="0" indent="0">
              <a:buNone/>
            </a:pPr>
            <a:r>
              <a:rPr lang="en-US" sz="2400" dirty="0" smtClean="0"/>
              <a:t>This ‘tidal zone’ within which epithelial junction migrates at different stages of life, is termed the </a:t>
            </a:r>
            <a:r>
              <a:rPr lang="en-US" sz="2800" b="1" dirty="0" smtClean="0">
                <a:solidFill>
                  <a:srgbClr val="C00000"/>
                </a:solidFill>
              </a:rPr>
              <a:t>transformation zone </a:t>
            </a:r>
            <a:r>
              <a:rPr lang="en-US" sz="2400" dirty="0" smtClean="0"/>
              <a:t>. </a:t>
            </a:r>
          </a:p>
          <a:p>
            <a:pPr marL="0" indent="0">
              <a:buNone/>
            </a:pPr>
            <a:r>
              <a:rPr lang="en-US" sz="2400" dirty="0" smtClean="0"/>
              <a:t>The shifting of the </a:t>
            </a:r>
            <a:r>
              <a:rPr lang="en-US" sz="2400" dirty="0" err="1" smtClean="0"/>
              <a:t>squamo</a:t>
            </a:r>
            <a:r>
              <a:rPr lang="en-US" sz="2400" dirty="0"/>
              <a:t> </a:t>
            </a:r>
            <a:r>
              <a:rPr lang="en-US" sz="2400" dirty="0" err="1" smtClean="0"/>
              <a:t>columner</a:t>
            </a:r>
            <a:r>
              <a:rPr lang="en-US" sz="2400" dirty="0" smtClean="0"/>
              <a:t> junction is influenced by the estrogenic stimulation. </a:t>
            </a:r>
          </a:p>
          <a:p>
            <a:pPr marL="0" indent="0">
              <a:buNone/>
            </a:pPr>
            <a:r>
              <a:rPr lang="en-US" sz="2400" dirty="0" smtClean="0"/>
              <a:t> In cases , </a:t>
            </a:r>
            <a:r>
              <a:rPr lang="en-US" sz="2400" b="1" dirty="0" smtClean="0">
                <a:solidFill>
                  <a:srgbClr val="002060"/>
                </a:solidFill>
              </a:rPr>
              <a:t>where the cervix has under gone deep bilateral laceration during childbirth, the resulting anterior and posterior lips tend to evert, exposing the glandular epithelium of the canal widely.</a:t>
            </a:r>
          </a:p>
          <a:p>
            <a:pPr marL="0" indent="0">
              <a:buNone/>
            </a:pPr>
            <a:r>
              <a:rPr lang="en-US" sz="2400" dirty="0" smtClean="0"/>
              <a:t> This appearance is termed </a:t>
            </a:r>
            <a:r>
              <a:rPr lang="en-US" sz="2800" b="1" dirty="0" err="1" smtClean="0">
                <a:solidFill>
                  <a:srgbClr val="C00000"/>
                </a:solidFill>
              </a:rPr>
              <a:t>ectropion</a:t>
            </a:r>
            <a:r>
              <a:rPr lang="en-US" sz="2800" b="1" dirty="0" smtClean="0">
                <a:solidFill>
                  <a:srgbClr val="C00000"/>
                </a:solidFill>
              </a:rPr>
              <a:t>.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99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 smtClean="0"/>
              <a:t>Lymphatic Drainage of cervix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i="1" u="sng" dirty="0" smtClean="0"/>
              <a:t>On each side the lymphatic drain in three directions: </a:t>
            </a:r>
          </a:p>
          <a:p>
            <a:r>
              <a:rPr lang="en-US" sz="2800" b="1" dirty="0" smtClean="0">
                <a:solidFill>
                  <a:srgbClr val="C00000"/>
                </a:solidFill>
              </a:rPr>
              <a:t>a.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dirty="0" smtClean="0"/>
              <a:t>Laterally some vessels pass through parametric tissue and drain into external iliac and obturator lymph nodes. </a:t>
            </a:r>
          </a:p>
          <a:p>
            <a:r>
              <a:rPr lang="en-US" sz="2400" dirty="0" smtClean="0"/>
              <a:t>A few lymphatic vessels are intercepted by para cervical lymph nodes which are situated at the crossing of the ureter and uterine artery.</a:t>
            </a:r>
          </a:p>
          <a:p>
            <a:r>
              <a:rPr lang="en-US" sz="2400" dirty="0" smtClean="0"/>
              <a:t> </a:t>
            </a:r>
            <a:r>
              <a:rPr lang="en-US" sz="2800" b="1" dirty="0" smtClean="0">
                <a:solidFill>
                  <a:srgbClr val="C00000"/>
                </a:solidFill>
              </a:rPr>
              <a:t>b.</a:t>
            </a:r>
            <a:r>
              <a:rPr lang="en-US" sz="2400" dirty="0" smtClean="0"/>
              <a:t> </a:t>
            </a:r>
            <a:r>
              <a:rPr lang="en-US" sz="2400" dirty="0" err="1" smtClean="0"/>
              <a:t>Posterolaterally</a:t>
            </a:r>
            <a:r>
              <a:rPr lang="en-US" sz="2400" dirty="0" smtClean="0"/>
              <a:t>, the lymphatics pass along the lateral pelvic wall and drain into internal iliac nodes. </a:t>
            </a:r>
          </a:p>
          <a:p>
            <a:r>
              <a:rPr lang="en-US" sz="2800" b="1" dirty="0" smtClean="0">
                <a:solidFill>
                  <a:srgbClr val="C00000"/>
                </a:solidFill>
              </a:rPr>
              <a:t>c. </a:t>
            </a:r>
            <a:r>
              <a:rPr lang="en-US" sz="2400" dirty="0" smtClean="0"/>
              <a:t>Posteriorly some of the lymphatics pass along the uterosacral ligaments and drain into sacral lymph nodes.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9339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 smtClean="0"/>
              <a:t>Fallopian tubes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33299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There are two fallopian tubes each of which measures about </a:t>
            </a:r>
            <a:r>
              <a:rPr lang="en-US" b="1" dirty="0" smtClean="0">
                <a:solidFill>
                  <a:srgbClr val="002060"/>
                </a:solidFill>
              </a:rPr>
              <a:t>10 cm </a:t>
            </a:r>
            <a:r>
              <a:rPr lang="en-US" dirty="0" smtClean="0"/>
              <a:t>long.</a:t>
            </a:r>
          </a:p>
          <a:p>
            <a:r>
              <a:rPr lang="en-US" dirty="0" smtClean="0"/>
              <a:t> Each fallopian tube is divided in four major parts: </a:t>
            </a:r>
          </a:p>
          <a:p>
            <a:r>
              <a:rPr lang="en-US" sz="2400" b="1" u="sng" dirty="0" smtClean="0">
                <a:solidFill>
                  <a:srgbClr val="C00000"/>
                </a:solidFill>
              </a:rPr>
              <a:t> Interstitial portion </a:t>
            </a:r>
            <a:r>
              <a:rPr lang="en-US" dirty="0" smtClean="0"/>
              <a:t>is the part of fallopian tube (</a:t>
            </a:r>
            <a:r>
              <a:rPr lang="en-US" b="1" u="sng" dirty="0" smtClean="0">
                <a:solidFill>
                  <a:schemeClr val="bg2">
                    <a:lumMod val="50000"/>
                  </a:schemeClr>
                </a:solidFill>
              </a:rPr>
              <a:t>1.25 cm</a:t>
            </a:r>
            <a:r>
              <a:rPr lang="en-US" dirty="0" smtClean="0"/>
              <a:t>) which is within uterine muscle. </a:t>
            </a:r>
          </a:p>
          <a:p>
            <a:r>
              <a:rPr lang="en-US" dirty="0" smtClean="0"/>
              <a:t>The interstitial portion opens into the uterine cavity. </a:t>
            </a:r>
          </a:p>
          <a:p>
            <a:r>
              <a:rPr lang="en-US" dirty="0" smtClean="0"/>
              <a:t>It is the narrowest part of the fallopian tube.</a:t>
            </a:r>
          </a:p>
          <a:p>
            <a:r>
              <a:rPr lang="en-US" dirty="0" smtClean="0"/>
              <a:t>  </a:t>
            </a:r>
            <a:r>
              <a:rPr lang="en-US" sz="2400" b="1" dirty="0" smtClean="0">
                <a:solidFill>
                  <a:srgbClr val="C00000"/>
                </a:solidFill>
              </a:rPr>
              <a:t>The isthmus </a:t>
            </a:r>
            <a:r>
              <a:rPr lang="en-US" dirty="0" smtClean="0"/>
              <a:t>extending out of the </a:t>
            </a:r>
            <a:r>
              <a:rPr lang="en-US" dirty="0" err="1" smtClean="0"/>
              <a:t>cornu</a:t>
            </a:r>
            <a:r>
              <a:rPr lang="en-US" dirty="0" smtClean="0"/>
              <a:t> for about </a:t>
            </a:r>
            <a:r>
              <a:rPr lang="en-US" b="1" dirty="0" smtClean="0">
                <a:solidFill>
                  <a:srgbClr val="002060"/>
                </a:solidFill>
              </a:rPr>
              <a:t>2.5–3 cm </a:t>
            </a:r>
            <a:r>
              <a:rPr lang="en-US" dirty="0" smtClean="0"/>
              <a:t>is also narrow. </a:t>
            </a:r>
          </a:p>
          <a:p>
            <a:r>
              <a:rPr lang="en-US" sz="2400" dirty="0" smtClean="0"/>
              <a:t> </a:t>
            </a:r>
            <a:r>
              <a:rPr lang="en-US" sz="2400" b="1" u="sng" dirty="0" smtClean="0">
                <a:solidFill>
                  <a:srgbClr val="C00000"/>
                </a:solidFill>
              </a:rPr>
              <a:t>Ampulla: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It is thin walled, dilated and tortuous, and measures about </a:t>
            </a:r>
            <a:r>
              <a:rPr lang="en-US" b="1" i="1" dirty="0" smtClean="0">
                <a:solidFill>
                  <a:srgbClr val="002060"/>
                </a:solidFill>
              </a:rPr>
              <a:t>5 cm</a:t>
            </a:r>
            <a:r>
              <a:rPr lang="en-US" dirty="0" smtClean="0"/>
              <a:t>. </a:t>
            </a:r>
          </a:p>
          <a:p>
            <a:r>
              <a:rPr lang="en-US" dirty="0" smtClean="0"/>
              <a:t> </a:t>
            </a:r>
            <a:r>
              <a:rPr lang="en-US" sz="2400" b="1" u="sng" dirty="0" smtClean="0">
                <a:solidFill>
                  <a:srgbClr val="C00000"/>
                </a:solidFill>
              </a:rPr>
              <a:t>Infundibulum: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It is trumpet like and about </a:t>
            </a:r>
            <a:r>
              <a:rPr lang="en-US" b="1" dirty="0" smtClean="0">
                <a:solidFill>
                  <a:srgbClr val="002060"/>
                </a:solidFill>
              </a:rPr>
              <a:t>1.25</a:t>
            </a:r>
            <a:r>
              <a:rPr lang="en-US" dirty="0" smtClean="0"/>
              <a:t> cm long.</a:t>
            </a:r>
          </a:p>
          <a:p>
            <a:r>
              <a:rPr lang="en-US" dirty="0" smtClean="0"/>
              <a:t> </a:t>
            </a:r>
            <a:r>
              <a:rPr lang="en-US" sz="2400" i="1" dirty="0" smtClean="0"/>
              <a:t>The bottom of the infundibulum presents pelvic ostium, then circumference of which is provided within the fimbriae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48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026" y="1097281"/>
            <a:ext cx="11519745" cy="475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7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21288"/>
            <a:ext cx="10058400" cy="1450757"/>
          </a:xfrm>
        </p:spPr>
        <p:txBody>
          <a:bodyPr>
            <a:normAutofit/>
          </a:bodyPr>
          <a:lstStyle/>
          <a:p>
            <a:r>
              <a:rPr lang="en-GB" sz="6000" b="1" dirty="0" smtClean="0">
                <a:solidFill>
                  <a:srgbClr val="C00000"/>
                </a:solidFill>
              </a:rPr>
              <a:t>Blood supply </a:t>
            </a:r>
            <a:endParaRPr lang="en-US" sz="60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133117"/>
            <a:ext cx="10058400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 smtClean="0"/>
              <a:t> The fallopian tube has a dual blood supply,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 smtClean="0"/>
              <a:t> The medial half from the tubal branch of uterine artery and lateral half from the tubal branch of ovarian artery.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8279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b="1" dirty="0" smtClean="0">
                <a:solidFill>
                  <a:srgbClr val="C00000"/>
                </a:solidFill>
              </a:rPr>
              <a:t>The ovary </a:t>
            </a:r>
            <a:endParaRPr lang="en-US" sz="60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 dirty="0" smtClean="0"/>
              <a:t> The ovaries form the gonads of the female.</a:t>
            </a:r>
          </a:p>
          <a:p>
            <a:r>
              <a:rPr lang="en-US" sz="2400" dirty="0" smtClean="0"/>
              <a:t> Each ovary is ovoid structure measuring about </a:t>
            </a:r>
            <a:r>
              <a:rPr lang="en-US" sz="2800" b="1" u="sng" dirty="0" smtClean="0"/>
              <a:t>3.5 cm × 2 cm × 1.5 cm</a:t>
            </a:r>
            <a:r>
              <a:rPr lang="en-US" sz="2400" dirty="0" smtClean="0"/>
              <a:t>. </a:t>
            </a:r>
          </a:p>
          <a:p>
            <a:r>
              <a:rPr lang="en-US" sz="2400" dirty="0" smtClean="0"/>
              <a:t>They are a dull white and are attached to the superior aspect of the broad ligament by a short peritoneum fold called </a:t>
            </a:r>
            <a:r>
              <a:rPr lang="en-US" sz="2400" dirty="0" err="1" smtClean="0"/>
              <a:t>meso-ovarium</a:t>
            </a:r>
            <a:r>
              <a:rPr lang="en-US" sz="2400" dirty="0" smtClean="0"/>
              <a:t>. </a:t>
            </a:r>
          </a:p>
          <a:p>
            <a:r>
              <a:rPr lang="en-US" sz="2400" dirty="0" smtClean="0"/>
              <a:t>Follicle or corpus </a:t>
            </a:r>
            <a:r>
              <a:rPr lang="en-US" sz="2400" b="1" dirty="0" err="1" smtClean="0">
                <a:solidFill>
                  <a:srgbClr val="002060"/>
                </a:solidFill>
              </a:rPr>
              <a:t>leuteal</a:t>
            </a:r>
            <a:r>
              <a:rPr lang="en-US" sz="2400" b="1" dirty="0" smtClean="0">
                <a:solidFill>
                  <a:srgbClr val="002060"/>
                </a:solidFill>
              </a:rPr>
              <a:t> cysts </a:t>
            </a:r>
            <a:r>
              <a:rPr lang="en-US" sz="2400" dirty="0" smtClean="0"/>
              <a:t>may be seen on surface of the ovary.</a:t>
            </a:r>
          </a:p>
          <a:p>
            <a:r>
              <a:rPr lang="en-US" sz="2400" dirty="0" smtClean="0"/>
              <a:t> Its lateral border is free but anteriorly is attached to the broad ligament at the hilum through which ovarian vessels and nerves enter or leave the organ.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 smtClean="0"/>
              <a:t> </a:t>
            </a:r>
            <a:r>
              <a:rPr lang="en-US" sz="2400" u="sng" dirty="0" smtClean="0"/>
              <a:t>Medially the ovarian ligament connects it to the uterine </a:t>
            </a:r>
            <a:r>
              <a:rPr lang="en-US" sz="2400" u="sng" dirty="0" err="1" smtClean="0"/>
              <a:t>cornu</a:t>
            </a:r>
            <a:r>
              <a:rPr lang="en-US" sz="2400" u="sng" dirty="0" smtClean="0"/>
              <a:t> and laterally ovarian fimbriae of the tube.</a:t>
            </a:r>
            <a:endParaRPr lang="en-US" sz="2400" u="sng" dirty="0"/>
          </a:p>
        </p:txBody>
      </p:sp>
    </p:spTree>
    <p:extLst>
      <p:ext uri="{BB962C8B-B14F-4D97-AF65-F5344CB8AC3E}">
        <p14:creationId xmlns:p14="http://schemas.microsoft.com/office/powerpoint/2010/main" val="217913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5554" y="0"/>
            <a:ext cx="8373292" cy="63224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358846" y="1541417"/>
            <a:ext cx="14499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84217" y="1649492"/>
            <a:ext cx="9013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48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5840" y="104573"/>
            <a:ext cx="10345783" cy="619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6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43691"/>
            <a:ext cx="10058400" cy="1450757"/>
          </a:xfrm>
        </p:spPr>
        <p:txBody>
          <a:bodyPr>
            <a:normAutofit/>
          </a:bodyPr>
          <a:lstStyle/>
          <a:p>
            <a:r>
              <a:rPr lang="en-GB" sz="5400" b="1" dirty="0" smtClean="0"/>
              <a:t>Blood supply &amp;Lymphatic drainage 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 </a:t>
            </a:r>
            <a:r>
              <a:rPr lang="en-US" sz="3200" b="1" dirty="0" smtClean="0">
                <a:solidFill>
                  <a:srgbClr val="C00000"/>
                </a:solidFill>
              </a:rPr>
              <a:t>The blood supply </a:t>
            </a:r>
            <a:r>
              <a:rPr lang="en-US" sz="2400" dirty="0" smtClean="0"/>
              <a:t>of ovary is through the ovarian artery, a branch of abdominal aorta and uterine artery and numerous anastomosis.</a:t>
            </a:r>
          </a:p>
          <a:p>
            <a:r>
              <a:rPr lang="en-US" sz="2400" dirty="0" smtClean="0"/>
              <a:t> </a:t>
            </a:r>
            <a:r>
              <a:rPr lang="en-US" sz="3200" b="1" dirty="0" smtClean="0">
                <a:solidFill>
                  <a:srgbClr val="C00000"/>
                </a:solidFill>
              </a:rPr>
              <a:t>The venous drainage </a:t>
            </a:r>
            <a:r>
              <a:rPr lang="en-US" sz="2400" dirty="0" smtClean="0"/>
              <a:t>is through the </a:t>
            </a:r>
            <a:r>
              <a:rPr lang="en-US" sz="2400" dirty="0" err="1" smtClean="0"/>
              <a:t>pampiniform</a:t>
            </a:r>
            <a:r>
              <a:rPr lang="en-US" sz="2400" dirty="0" smtClean="0"/>
              <a:t> plexus to the ovarian veins.</a:t>
            </a:r>
          </a:p>
          <a:p>
            <a:r>
              <a:rPr lang="en-US" sz="2400" dirty="0" smtClean="0"/>
              <a:t> The right ovarian vein drains into the inferior vena cava and left ovarian vein drains into the left renal vein.</a:t>
            </a:r>
          </a:p>
          <a:p>
            <a:r>
              <a:rPr lang="en-US" sz="3200" b="1" dirty="0" smtClean="0">
                <a:solidFill>
                  <a:srgbClr val="C00000"/>
                </a:solidFill>
              </a:rPr>
              <a:t> Lymphatic drainage: </a:t>
            </a:r>
          </a:p>
          <a:p>
            <a:r>
              <a:rPr lang="en-US" sz="2400" dirty="0" smtClean="0"/>
              <a:t>Primarily through the aortic nodes. </a:t>
            </a:r>
          </a:p>
          <a:p>
            <a:r>
              <a:rPr lang="en-US" sz="2400" dirty="0" err="1" smtClean="0"/>
              <a:t>Rarele</a:t>
            </a:r>
            <a:r>
              <a:rPr lang="en-US" sz="2400" dirty="0" smtClean="0"/>
              <a:t> they may drain through iliac lymph nodes.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0921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b="1" dirty="0" smtClean="0">
                <a:solidFill>
                  <a:srgbClr val="C00000"/>
                </a:solidFill>
              </a:rPr>
              <a:t>Clinical aspects </a:t>
            </a:r>
            <a:endParaRPr lang="en-US" sz="60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84923"/>
            <a:ext cx="10058400" cy="4023360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  The endometrium and uterine cavity can be examined by </a:t>
            </a:r>
            <a:r>
              <a:rPr lang="en-US" sz="2400" b="1" u="sng" dirty="0" smtClean="0"/>
              <a:t>hysteroscopy</a:t>
            </a:r>
            <a:r>
              <a:rPr lang="en-US" sz="2400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  The tubal ostia can be seen.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 Because the anterior and posterior wall are normally in contact, the cavity must be inflated with gas or fluid to obtain an adequate view of surfaces.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  It is specially important to distinguish retroversion from </a:t>
            </a:r>
            <a:r>
              <a:rPr lang="en-US" sz="2400" dirty="0" err="1" smtClean="0"/>
              <a:t>anteversion</a:t>
            </a:r>
            <a:r>
              <a:rPr lang="en-US" sz="2400" dirty="0" smtClean="0"/>
              <a:t> before introducing a sound or similar instrument </a:t>
            </a:r>
            <a:r>
              <a:rPr lang="en-US" sz="2400" dirty="0" smtClean="0">
                <a:solidFill>
                  <a:srgbClr val="FF0000"/>
                </a:solidFill>
              </a:rPr>
              <a:t>into the uterine cavity to avoid perforation of uterine wall.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u="sng" dirty="0" smtClean="0">
                <a:solidFill>
                  <a:srgbClr val="002060"/>
                </a:solidFill>
              </a:rPr>
              <a:t>  Because the uterus lies behind the bladder</a:t>
            </a:r>
            <a:r>
              <a:rPr lang="en-US" sz="2400" dirty="0" smtClean="0"/>
              <a:t>, and between the lower parts of ureters, particular care must be taken not to damage these structures during hysterectomy.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5790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b="1" dirty="0" smtClean="0"/>
              <a:t>The vulva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133117"/>
            <a:ext cx="10058400" cy="3588415"/>
          </a:xfrm>
        </p:spPr>
        <p:txBody>
          <a:bodyPr/>
          <a:lstStyle/>
          <a:p>
            <a:r>
              <a:rPr lang="en-US" sz="2800" b="1" i="1" dirty="0" smtClean="0">
                <a:solidFill>
                  <a:srgbClr val="C00000"/>
                </a:solidFill>
              </a:rPr>
              <a:t> </a:t>
            </a:r>
            <a:r>
              <a:rPr lang="en-US" sz="3200" b="1" i="1" dirty="0" smtClean="0">
                <a:solidFill>
                  <a:srgbClr val="C00000"/>
                </a:solidFill>
              </a:rPr>
              <a:t>The vulva is the external female</a:t>
            </a:r>
          </a:p>
          <a:p>
            <a:r>
              <a:rPr lang="en-US" sz="2400" i="1" u="sng" dirty="0" smtClean="0"/>
              <a:t>genitalia and is composed of:</a:t>
            </a:r>
          </a:p>
          <a:p>
            <a:r>
              <a:rPr lang="en-US" dirty="0" smtClean="0"/>
              <a:t> </a:t>
            </a:r>
            <a:r>
              <a:rPr lang="en-US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Mons pubis: </a:t>
            </a:r>
            <a:r>
              <a:rPr lang="en-US" sz="2400" dirty="0" smtClean="0"/>
              <a:t>The mons pubis is a </a:t>
            </a:r>
            <a:r>
              <a:rPr lang="en-US" sz="2400" dirty="0" err="1" smtClean="0"/>
              <a:t>thick,hair</a:t>
            </a:r>
            <a:r>
              <a:rPr lang="en-US" sz="2400" dirty="0" smtClean="0"/>
              <a:t>-covered, fatty and semi-rounded area overlying the symphysis pubis.</a:t>
            </a:r>
          </a:p>
          <a:p>
            <a:endParaRPr lang="en-US" sz="2400" dirty="0" smtClean="0"/>
          </a:p>
          <a:p>
            <a:r>
              <a:rPr lang="en-US" sz="2400" dirty="0" smtClean="0"/>
              <a:t> The function of the fatty tissue in the mons pubis is to protect the woman’s pubic area from </a:t>
            </a:r>
            <a:r>
              <a:rPr lang="en-US" sz="2400" b="1" u="sng" dirty="0" smtClean="0"/>
              <a:t>bruising during the sex act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6584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b="1" dirty="0" smtClean="0">
                <a:solidFill>
                  <a:srgbClr val="C00000"/>
                </a:solidFill>
              </a:rPr>
              <a:t>Clinical aspects</a:t>
            </a:r>
            <a:endParaRPr lang="en-US" sz="60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u="sng" dirty="0" smtClean="0"/>
              <a:t>The transformation zone is typically the area where precancerous change occurs.</a:t>
            </a:r>
          </a:p>
          <a:p>
            <a:r>
              <a:rPr lang="en-US" sz="2800" dirty="0" smtClean="0"/>
              <a:t> This can be detected by microscopic assessment of </a:t>
            </a:r>
            <a:r>
              <a:rPr lang="en-US" sz="2800" b="1" u="sng" dirty="0" smtClean="0">
                <a:solidFill>
                  <a:srgbClr val="002060"/>
                </a:solidFill>
              </a:rPr>
              <a:t>cervical cytological smear. </a:t>
            </a:r>
          </a:p>
          <a:p>
            <a:pPr marL="0" indent="0">
              <a:buNone/>
            </a:pPr>
            <a:r>
              <a:rPr lang="en-US" sz="2800" dirty="0" smtClean="0"/>
              <a:t> If the duct of a cervical gland is occluded, gland distends with mucous to form a retention cyst (</a:t>
            </a:r>
            <a:r>
              <a:rPr lang="en-US" sz="2800" b="1" i="1" u="sng" dirty="0" err="1" smtClean="0">
                <a:solidFill>
                  <a:srgbClr val="FF0000"/>
                </a:solidFill>
              </a:rPr>
              <a:t>Nabothian</a:t>
            </a:r>
            <a:r>
              <a:rPr lang="en-US" sz="2800" b="1" i="1" u="sng" dirty="0" smtClean="0">
                <a:solidFill>
                  <a:srgbClr val="FF0000"/>
                </a:solidFill>
              </a:rPr>
              <a:t> follicle</a:t>
            </a:r>
            <a:r>
              <a:rPr lang="en-US" sz="2800" dirty="0" smtClean="0"/>
              <a:t>).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 The tubes and ovaries often collectively called uterine adnexa and are so intimately related that when the tube is inflamed the ovary is also affected resulting I </a:t>
            </a:r>
            <a:r>
              <a:rPr lang="en-US" sz="2800" dirty="0" err="1" smtClean="0"/>
              <a:t>salpigo-oophoritis</a:t>
            </a:r>
            <a:r>
              <a:rPr lang="en-US" sz="2800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44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b="1" dirty="0" smtClean="0">
                <a:solidFill>
                  <a:srgbClr val="C00000"/>
                </a:solidFill>
              </a:rPr>
              <a:t>Clinical aspects </a:t>
            </a:r>
            <a:endParaRPr lang="en-US" sz="60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306594" cy="402336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ovary is most common site of endometriosis and rarely become seat of </a:t>
            </a:r>
            <a:r>
              <a:rPr lang="en-US" sz="2800" dirty="0" err="1" smtClean="0"/>
              <a:t>extrauterine</a:t>
            </a:r>
            <a:r>
              <a:rPr lang="en-US" sz="2800" dirty="0"/>
              <a:t> </a:t>
            </a:r>
            <a:r>
              <a:rPr lang="en-US" sz="2800" dirty="0" smtClean="0"/>
              <a:t>gestation. </a:t>
            </a:r>
          </a:p>
          <a:p>
            <a:r>
              <a:rPr lang="en-US" sz="2800" dirty="0" smtClean="0"/>
              <a:t> Besides providing ova, it is an important </a:t>
            </a:r>
            <a:r>
              <a:rPr lang="en-US" sz="2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endocrine gland producing estrogen, progesterone and androgens</a:t>
            </a:r>
            <a:r>
              <a:rPr lang="en-US" sz="2800" dirty="0" smtClean="0"/>
              <a:t>.</a:t>
            </a:r>
          </a:p>
          <a:p>
            <a:endParaRPr lang="en-US" sz="2800" dirty="0" smtClean="0"/>
          </a:p>
          <a:p>
            <a:r>
              <a:rPr lang="en-US" sz="2800" dirty="0" smtClean="0"/>
              <a:t> </a:t>
            </a:r>
            <a:r>
              <a:rPr lang="en-US" sz="2800" b="1" dirty="0" smtClean="0"/>
              <a:t>Its histology and </a:t>
            </a:r>
            <a:r>
              <a:rPr lang="en-US" sz="2800" b="1" dirty="0" err="1" smtClean="0"/>
              <a:t>histogenesis</a:t>
            </a:r>
            <a:r>
              <a:rPr lang="en-US" sz="2800" b="1" dirty="0" smtClean="0"/>
              <a:t> is of interest in understanding of complex </a:t>
            </a:r>
            <a:r>
              <a:rPr lang="en-US" sz="2800" b="1" dirty="0" err="1" smtClean="0"/>
              <a:t>varities</a:t>
            </a:r>
            <a:r>
              <a:rPr lang="en-US" sz="2800" b="1" dirty="0" smtClean="0"/>
              <a:t> of ovarian neoplasms.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38457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0051" y="1344168"/>
            <a:ext cx="10058400" cy="2822883"/>
          </a:xfrm>
          <a:solidFill>
            <a:schemeClr val="bg2"/>
          </a:solidFill>
          <a:ln>
            <a:solidFill>
              <a:schemeClr val="bg2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algn="ctr"/>
            <a:r>
              <a:rPr lang="en-US" b="1" dirty="0" smtClean="0">
                <a:latin typeface="Arial Narrow" panose="020B0606020202030204" pitchFamily="34" charset="0"/>
              </a:rPr>
              <a:t>THANK YOU FOR YOUR ATTENTION</a:t>
            </a:r>
            <a:endParaRPr lang="en-US" b="1" dirty="0">
              <a:latin typeface="Arial Narrow" panose="020B0606020202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167051"/>
            <a:ext cx="10058400" cy="1431569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49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640080"/>
            <a:ext cx="7354389" cy="1097280"/>
          </a:xfrm>
        </p:spPr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Labia </a:t>
            </a:r>
            <a:r>
              <a:rPr lang="en-US" sz="6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Majora</a:t>
            </a:r>
            <a:r>
              <a:rPr lang="en-US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50563"/>
          </a:xfrm>
        </p:spPr>
        <p:txBody>
          <a:bodyPr>
            <a:normAutofit/>
          </a:bodyPr>
          <a:lstStyle/>
          <a:p>
            <a:endParaRPr lang="en-US" sz="3600" b="1" i="1" u="sng" dirty="0" smtClean="0">
              <a:solidFill>
                <a:srgbClr val="C00000"/>
              </a:solidFill>
            </a:endParaRPr>
          </a:p>
          <a:p>
            <a:r>
              <a:rPr lang="en-US" dirty="0" smtClean="0"/>
              <a:t> </a:t>
            </a:r>
            <a:r>
              <a:rPr lang="en-US" sz="2800" b="1" i="1" dirty="0" smtClean="0">
                <a:solidFill>
                  <a:srgbClr val="002060"/>
                </a:solidFill>
              </a:rPr>
              <a:t>The labia </a:t>
            </a:r>
            <a:r>
              <a:rPr lang="en-US" sz="2800" b="1" i="1" dirty="0" err="1" smtClean="0">
                <a:solidFill>
                  <a:srgbClr val="002060"/>
                </a:solidFill>
              </a:rPr>
              <a:t>majora</a:t>
            </a:r>
            <a:r>
              <a:rPr lang="en-US" sz="2800" b="1" i="1" dirty="0" smtClean="0">
                <a:solidFill>
                  <a:srgbClr val="002060"/>
                </a:solidFill>
              </a:rPr>
              <a:t> </a:t>
            </a:r>
            <a:r>
              <a:rPr lang="en-US" sz="2800" u="sng" dirty="0" smtClean="0"/>
              <a:t>are two elongated, hair-covered, fatty skin folds that enclose and protect the other organs of the external female genitalia. </a:t>
            </a:r>
          </a:p>
          <a:p>
            <a:endParaRPr lang="en-US" sz="2800" u="sng" dirty="0" smtClean="0"/>
          </a:p>
          <a:p>
            <a:r>
              <a:rPr lang="en-US" sz="2800" dirty="0" smtClean="0"/>
              <a:t>They contain </a:t>
            </a:r>
            <a:r>
              <a:rPr lang="en-US" sz="2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apocrine, sebaceous and sweat gland</a:t>
            </a:r>
            <a:r>
              <a:rPr lang="en-US" sz="2800" dirty="0" smtClean="0"/>
              <a:t>.</a:t>
            </a:r>
          </a:p>
          <a:p>
            <a:endParaRPr lang="en-US" sz="2800" dirty="0" smtClean="0"/>
          </a:p>
          <a:p>
            <a:r>
              <a:rPr lang="en-US" sz="2800" dirty="0" smtClean="0"/>
              <a:t> They are analogous to the male scrotum.</a:t>
            </a:r>
          </a:p>
          <a:p>
            <a:endParaRPr lang="en-US" sz="2800" dirty="0" smtClean="0"/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91499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 smtClean="0">
                <a:solidFill>
                  <a:srgbClr val="C00000"/>
                </a:solidFill>
              </a:rPr>
              <a:t>Labia </a:t>
            </a:r>
            <a:r>
              <a:rPr lang="en-GB" sz="5400" b="1" dirty="0" err="1" smtClean="0">
                <a:solidFill>
                  <a:srgbClr val="C00000"/>
                </a:solidFill>
              </a:rPr>
              <a:t>Minora</a:t>
            </a:r>
            <a:r>
              <a:rPr lang="en-GB" sz="5400" b="1" dirty="0" smtClean="0">
                <a:solidFill>
                  <a:srgbClr val="C00000"/>
                </a:solidFill>
              </a:rPr>
              <a:t>: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79" y="1845734"/>
            <a:ext cx="10293531" cy="4437500"/>
          </a:xfrm>
        </p:spPr>
        <p:txBody>
          <a:bodyPr>
            <a:no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800" b="1" dirty="0" smtClean="0"/>
              <a:t> </a:t>
            </a:r>
            <a:r>
              <a:rPr lang="en-US" sz="2800" b="1" i="1" u="sng" dirty="0" smtClean="0"/>
              <a:t>The labia </a:t>
            </a:r>
            <a:r>
              <a:rPr lang="en-US" sz="2800" b="1" i="1" u="sng" dirty="0" err="1" smtClean="0"/>
              <a:t>Minora</a:t>
            </a:r>
            <a:r>
              <a:rPr lang="en-US" sz="2800" b="1" i="1" u="sng" dirty="0" smtClean="0"/>
              <a:t> </a:t>
            </a:r>
            <a:r>
              <a:rPr lang="en-US" sz="2800" b="1" dirty="0" smtClean="0"/>
              <a:t> </a:t>
            </a:r>
            <a:r>
              <a:rPr lang="en-US" sz="2800" dirty="0" smtClean="0"/>
              <a:t>are two thick skin folds that contain no fat or hair.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 smtClean="0"/>
              <a:t> They </a:t>
            </a:r>
            <a:r>
              <a:rPr 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</a:t>
            </a:r>
            <a:r>
              <a:rPr lang="en-US" sz="2800" dirty="0" smtClean="0"/>
              <a:t> the opening of the vagina and the urethra.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 smtClean="0"/>
              <a:t> The labia </a:t>
            </a:r>
            <a:r>
              <a:rPr lang="en-US" sz="2800" dirty="0" err="1" smtClean="0"/>
              <a:t>Minora</a:t>
            </a:r>
            <a:r>
              <a:rPr lang="en-US" sz="2800" dirty="0" smtClean="0"/>
              <a:t> normally have an elastic nature, which enables them to distend and contract during sexual activity, and </a:t>
            </a:r>
            <a:r>
              <a:rPr lang="en-US" sz="2800" dirty="0" err="1" smtClean="0"/>
              <a:t>labour</a:t>
            </a:r>
            <a:r>
              <a:rPr lang="en-US" sz="2800" dirty="0"/>
              <a:t> </a:t>
            </a:r>
            <a:r>
              <a:rPr lang="en-US" sz="2800" dirty="0" smtClean="0"/>
              <a:t>and delivery.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/>
              <a:t> </a:t>
            </a:r>
            <a:r>
              <a:rPr lang="en-US" sz="2800" dirty="0" smtClean="0"/>
              <a:t>The labia </a:t>
            </a:r>
            <a:r>
              <a:rPr lang="en-US" sz="2800" dirty="0" err="1" smtClean="0"/>
              <a:t>Minora</a:t>
            </a:r>
            <a:r>
              <a:rPr lang="en-US" sz="2800" dirty="0" smtClean="0"/>
              <a:t> enclose the clitoris anteriorly.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 smtClean="0"/>
              <a:t> They also enclose the vagina and fused posteriorly forming the </a:t>
            </a:r>
            <a:r>
              <a:rPr lang="en-US" sz="2800" dirty="0" err="1" smtClean="0"/>
              <a:t>fourchette</a:t>
            </a:r>
            <a:r>
              <a:rPr lang="en-US" sz="2800" dirty="0" smtClean="0"/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 smtClean="0"/>
              <a:t> The labia </a:t>
            </a:r>
            <a:r>
              <a:rPr lang="en-US" sz="2800" dirty="0" err="1"/>
              <a:t>M</a:t>
            </a:r>
            <a:r>
              <a:rPr lang="en-US" sz="2800" dirty="0" err="1" smtClean="0"/>
              <a:t>inora</a:t>
            </a:r>
            <a:r>
              <a:rPr lang="en-US" sz="2800" dirty="0" smtClean="0"/>
              <a:t> are homologous to the male penile urethra.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9296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82100"/>
            <a:ext cx="10058400" cy="1450757"/>
          </a:xfrm>
        </p:spPr>
        <p:txBody>
          <a:bodyPr>
            <a:normAutofit/>
          </a:bodyPr>
          <a:lstStyle/>
          <a:p>
            <a:r>
              <a:rPr lang="en-GB" sz="6000" b="1" dirty="0" smtClean="0"/>
              <a:t>The Vestibule :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en-US" sz="2800" b="1" u="sng" dirty="0" smtClean="0">
                <a:solidFill>
                  <a:srgbClr val="7030A0"/>
                </a:solidFill>
              </a:rPr>
              <a:t>The vestibule </a:t>
            </a:r>
            <a:r>
              <a:rPr lang="en-US" sz="2800" dirty="0" smtClean="0"/>
              <a:t>is the area between the labia </a:t>
            </a:r>
            <a:r>
              <a:rPr lang="en-US" sz="2800" dirty="0" err="1" smtClean="0"/>
              <a:t>Minora</a:t>
            </a:r>
            <a:r>
              <a:rPr lang="en-US" sz="2800" dirty="0" smtClean="0"/>
              <a:t>, and consists of the clitoris, urethral opening and the vaginal opening. 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The clitoris </a:t>
            </a:r>
            <a:r>
              <a:rPr lang="en-US" sz="2800" dirty="0" smtClean="0"/>
              <a:t>is a short (</a:t>
            </a:r>
            <a:r>
              <a:rPr lang="en-US" sz="2800" u="sng" dirty="0" smtClean="0"/>
              <a:t>2 cm</a:t>
            </a:r>
            <a:r>
              <a:rPr lang="en-US" sz="2800" dirty="0" smtClean="0"/>
              <a:t>) erectile organ at the top of the vestibule, which has a very rich nerve supply and blood vessels. </a:t>
            </a:r>
          </a:p>
          <a:p>
            <a:r>
              <a:rPr lang="en-US" sz="2800" dirty="0" smtClean="0"/>
              <a:t>The clitoris is made up of </a:t>
            </a:r>
            <a:r>
              <a:rPr lang="en-US" sz="2800" b="1" dirty="0" smtClean="0">
                <a:solidFill>
                  <a:srgbClr val="7030A0"/>
                </a:solidFill>
              </a:rPr>
              <a:t>2 </a:t>
            </a:r>
            <a:r>
              <a:rPr lang="en-US" sz="2800" b="1" dirty="0" err="1" smtClean="0">
                <a:solidFill>
                  <a:srgbClr val="7030A0"/>
                </a:solidFill>
              </a:rPr>
              <a:t>Crura</a:t>
            </a:r>
            <a:r>
              <a:rPr lang="en-US" sz="2800" dirty="0" smtClean="0"/>
              <a:t>, which attach to the periosteum of the </a:t>
            </a:r>
            <a:r>
              <a:rPr lang="en-US" sz="2800" dirty="0" err="1" smtClean="0"/>
              <a:t>Ischiopubic</a:t>
            </a:r>
            <a:r>
              <a:rPr lang="en-US" sz="2800" dirty="0" smtClean="0"/>
              <a:t> rami.</a:t>
            </a:r>
          </a:p>
          <a:p>
            <a:r>
              <a:rPr lang="en-US" sz="2800" dirty="0" smtClean="0"/>
              <a:t> Its function is sexual excitation and it is </a:t>
            </a:r>
            <a:r>
              <a:rPr lang="en-US" sz="2800" b="1" i="1" u="sng" dirty="0" smtClean="0">
                <a:solidFill>
                  <a:srgbClr val="FF0000"/>
                </a:solidFill>
              </a:rPr>
              <a:t>very sensitive to touch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 Its anatomical position </a:t>
            </a:r>
            <a:r>
              <a:rPr lang="en-US" sz="28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similar </a:t>
            </a:r>
            <a:r>
              <a:rPr lang="en-US" sz="2800" dirty="0" smtClean="0"/>
              <a:t>to the position of the male penis.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3487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6915" y="0"/>
            <a:ext cx="9326880" cy="63224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63795" y="1658983"/>
            <a:ext cx="7445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49531" y="1658983"/>
            <a:ext cx="2873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634</TotalTime>
  <Words>3328</Words>
  <Application>Microsoft Office PowerPoint</Application>
  <PresentationFormat>Widescreen</PresentationFormat>
  <Paragraphs>265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Arial</vt:lpstr>
      <vt:lpstr>Arial Narrow</vt:lpstr>
      <vt:lpstr>Calibri</vt:lpstr>
      <vt:lpstr>Calibri Light</vt:lpstr>
      <vt:lpstr>Courier New</vt:lpstr>
      <vt:lpstr>Wingdings</vt:lpstr>
      <vt:lpstr>Retrospect</vt:lpstr>
      <vt:lpstr>Anatomy Of The Female Genital System </vt:lpstr>
      <vt:lpstr>External Female Structures </vt:lpstr>
      <vt:lpstr>External Genatalia</vt:lpstr>
      <vt:lpstr>Internal Genitalia </vt:lpstr>
      <vt:lpstr>The vulva</vt:lpstr>
      <vt:lpstr> Labia Majora:</vt:lpstr>
      <vt:lpstr>Labia Minora:</vt:lpstr>
      <vt:lpstr>The Vestibule :</vt:lpstr>
      <vt:lpstr>PowerPoint Presentation</vt:lpstr>
      <vt:lpstr>The Urethral Opening</vt:lpstr>
      <vt:lpstr>PowerPoint Presentation</vt:lpstr>
      <vt:lpstr>CONTINUATION </vt:lpstr>
      <vt:lpstr>PowerPoint Presentation</vt:lpstr>
      <vt:lpstr>PowerPoint Presentation</vt:lpstr>
      <vt:lpstr>PowerPoint Presentation</vt:lpstr>
      <vt:lpstr>PowerPoint Presentation</vt:lpstr>
      <vt:lpstr>Perineum</vt:lpstr>
      <vt:lpstr>Vulval Blood supply &amp; Lymphatic drainage </vt:lpstr>
      <vt:lpstr>Internal female Genitalia</vt:lpstr>
      <vt:lpstr>PowerPoint Presentation</vt:lpstr>
      <vt:lpstr>PowerPoint Presentation</vt:lpstr>
      <vt:lpstr>CONTINUATION  </vt:lpstr>
      <vt:lpstr>Vaginal blood ,lymphatic &amp; nerve </vt:lpstr>
      <vt:lpstr>The uterus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Blood supply &amp;Lymphatic drainage </vt:lpstr>
      <vt:lpstr>Uterine supports</vt:lpstr>
      <vt:lpstr>PowerPoint Presentation</vt:lpstr>
      <vt:lpstr>PowerPoint Presentation</vt:lpstr>
      <vt:lpstr>PowerPoint Presentation</vt:lpstr>
      <vt:lpstr>The cervix</vt:lpstr>
      <vt:lpstr>PowerPoint Presentation</vt:lpstr>
      <vt:lpstr>Lymphatic Drainage of cervix</vt:lpstr>
      <vt:lpstr>Fallopian tubes</vt:lpstr>
      <vt:lpstr>PowerPoint Presentation</vt:lpstr>
      <vt:lpstr>Blood supply </vt:lpstr>
      <vt:lpstr>The ovary </vt:lpstr>
      <vt:lpstr>PowerPoint Presentation</vt:lpstr>
      <vt:lpstr>PowerPoint Presentation</vt:lpstr>
      <vt:lpstr>Blood supply &amp;Lymphatic drainage </vt:lpstr>
      <vt:lpstr>Clinical aspects </vt:lpstr>
      <vt:lpstr>Clinical aspects</vt:lpstr>
      <vt:lpstr>Clinical aspects 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Anatomy of the female genital system</dc:title>
  <dc:creator>REEM</dc:creator>
  <cp:lastModifiedBy>Admin</cp:lastModifiedBy>
  <cp:revision>50</cp:revision>
  <dcterms:created xsi:type="dcterms:W3CDTF">2023-11-04T09:01:53Z</dcterms:created>
  <dcterms:modified xsi:type="dcterms:W3CDTF">2023-11-05T21:20:17Z</dcterms:modified>
</cp:coreProperties>
</file>