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302" r:id="rId6"/>
    <p:sldId id="259" r:id="rId7"/>
    <p:sldId id="262" r:id="rId8"/>
    <p:sldId id="263" r:id="rId9"/>
    <p:sldId id="264" r:id="rId10"/>
    <p:sldId id="265" r:id="rId11"/>
    <p:sldId id="313" r:id="rId12"/>
    <p:sldId id="314" r:id="rId13"/>
    <p:sldId id="315" r:id="rId14"/>
    <p:sldId id="326" r:id="rId15"/>
    <p:sldId id="327" r:id="rId16"/>
    <p:sldId id="328" r:id="rId17"/>
    <p:sldId id="329" r:id="rId18"/>
    <p:sldId id="330" r:id="rId19"/>
    <p:sldId id="266" r:id="rId20"/>
    <p:sldId id="304" r:id="rId21"/>
    <p:sldId id="308" r:id="rId22"/>
    <p:sldId id="306" r:id="rId23"/>
    <p:sldId id="307" r:id="rId24"/>
    <p:sldId id="271" r:id="rId25"/>
    <p:sldId id="303" r:id="rId26"/>
    <p:sldId id="331" r:id="rId27"/>
    <p:sldId id="318" r:id="rId28"/>
    <p:sldId id="319" r:id="rId29"/>
    <p:sldId id="311" r:id="rId30"/>
    <p:sldId id="277" r:id="rId31"/>
    <p:sldId id="278" r:id="rId32"/>
    <p:sldId id="279" r:id="rId33"/>
    <p:sldId id="282" r:id="rId34"/>
    <p:sldId id="283" r:id="rId35"/>
    <p:sldId id="284" r:id="rId36"/>
    <p:sldId id="299" r:id="rId37"/>
    <p:sldId id="300" r:id="rId38"/>
    <p:sldId id="286" r:id="rId39"/>
    <p:sldId id="332" r:id="rId40"/>
    <p:sldId id="333" r:id="rId41"/>
    <p:sldId id="334" r:id="rId42"/>
    <p:sldId id="290" r:id="rId43"/>
    <p:sldId id="309" r:id="rId44"/>
    <p:sldId id="292" r:id="rId45"/>
    <p:sldId id="293" r:id="rId46"/>
    <p:sldId id="294" r:id="rId47"/>
    <p:sldId id="295" r:id="rId48"/>
    <p:sldId id="296" r:id="rId49"/>
    <p:sldId id="320" r:id="rId50"/>
    <p:sldId id="321" r:id="rId51"/>
    <p:sldId id="322" r:id="rId52"/>
    <p:sldId id="323" r:id="rId53"/>
    <p:sldId id="324" r:id="rId54"/>
    <p:sldId id="325" r:id="rId55"/>
    <p:sldId id="316" r:id="rId5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3DE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12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10.jpeg" /><Relationship Id="rId5" Type="http://schemas.openxmlformats.org/officeDocument/2006/relationships/image" Target="../media/image4.jpeg" /><Relationship Id="rId10" Type="http://schemas.openxmlformats.org/officeDocument/2006/relationships/image" Target="../media/image9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 /><Relationship Id="rId13" Type="http://schemas.openxmlformats.org/officeDocument/2006/relationships/image" Target="../media/image5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12" Type="http://schemas.openxmlformats.org/officeDocument/2006/relationships/image" Target="../media/image55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54.jpeg" /><Relationship Id="rId5" Type="http://schemas.openxmlformats.org/officeDocument/2006/relationships/image" Target="../media/image14.jpeg" /><Relationship Id="rId10" Type="http://schemas.openxmlformats.org/officeDocument/2006/relationships/image" Target="../media/image53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10" Type="http://schemas.openxmlformats.org/officeDocument/2006/relationships/image" Target="../media/image17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60.jpeg" /><Relationship Id="rId7" Type="http://schemas.openxmlformats.org/officeDocument/2006/relationships/image" Target="../media/image15.jpeg" /><Relationship Id="rId12" Type="http://schemas.openxmlformats.org/officeDocument/2006/relationships/image" Target="../media/image63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62.jpeg" /><Relationship Id="rId5" Type="http://schemas.openxmlformats.org/officeDocument/2006/relationships/image" Target="../media/image14.jpeg" /><Relationship Id="rId10" Type="http://schemas.openxmlformats.org/officeDocument/2006/relationships/image" Target="../media/image61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19.jpeg" /><Relationship Id="rId7" Type="http://schemas.openxmlformats.org/officeDocument/2006/relationships/image" Target="../media/image15.jpeg" /><Relationship Id="rId12" Type="http://schemas.openxmlformats.org/officeDocument/2006/relationships/image" Target="../media/image23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22.jpeg" /><Relationship Id="rId5" Type="http://schemas.openxmlformats.org/officeDocument/2006/relationships/image" Target="../media/image14.jpeg" /><Relationship Id="rId10" Type="http://schemas.openxmlformats.org/officeDocument/2006/relationships/image" Target="../media/image21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67.jpeg" /><Relationship Id="rId7" Type="http://schemas.openxmlformats.org/officeDocument/2006/relationships/image" Target="../media/image15.jpeg" /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10" Type="http://schemas.openxmlformats.org/officeDocument/2006/relationships/image" Target="../media/image68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 /><Relationship Id="rId13" Type="http://schemas.openxmlformats.org/officeDocument/2006/relationships/image" Target="../media/image80.jpeg" /><Relationship Id="rId3" Type="http://schemas.openxmlformats.org/officeDocument/2006/relationships/image" Target="../media/image70.jpeg" /><Relationship Id="rId7" Type="http://schemas.openxmlformats.org/officeDocument/2006/relationships/image" Target="../media/image74.jpeg" /><Relationship Id="rId12" Type="http://schemas.openxmlformats.org/officeDocument/2006/relationships/image" Target="../media/image79.jpeg" /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3.jpeg" /><Relationship Id="rId11" Type="http://schemas.openxmlformats.org/officeDocument/2006/relationships/image" Target="../media/image78.jpeg" /><Relationship Id="rId5" Type="http://schemas.openxmlformats.org/officeDocument/2006/relationships/image" Target="../media/image72.jpeg" /><Relationship Id="rId15" Type="http://schemas.openxmlformats.org/officeDocument/2006/relationships/image" Target="../media/image82.jpeg" /><Relationship Id="rId10" Type="http://schemas.openxmlformats.org/officeDocument/2006/relationships/image" Target="../media/image77.jpeg" /><Relationship Id="rId4" Type="http://schemas.openxmlformats.org/officeDocument/2006/relationships/image" Target="../media/image71.jpeg" /><Relationship Id="rId9" Type="http://schemas.openxmlformats.org/officeDocument/2006/relationships/image" Target="../media/image76.jpeg" /><Relationship Id="rId14" Type="http://schemas.openxmlformats.org/officeDocument/2006/relationships/image" Target="../media/image81.jpe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 /><Relationship Id="rId3" Type="http://schemas.openxmlformats.org/officeDocument/2006/relationships/image" Target="../media/image84.jpeg" /><Relationship Id="rId7" Type="http://schemas.openxmlformats.org/officeDocument/2006/relationships/image" Target="../media/image87.jpeg" /><Relationship Id="rId2" Type="http://schemas.openxmlformats.org/officeDocument/2006/relationships/image" Target="../media/image8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90.jpeg" /><Relationship Id="rId5" Type="http://schemas.openxmlformats.org/officeDocument/2006/relationships/image" Target="../media/image86.jpeg" /><Relationship Id="rId10" Type="http://schemas.openxmlformats.org/officeDocument/2006/relationships/image" Target="../media/image89.jpeg" /><Relationship Id="rId4" Type="http://schemas.openxmlformats.org/officeDocument/2006/relationships/image" Target="../media/image85.jpeg" /><Relationship Id="rId9" Type="http://schemas.openxmlformats.org/officeDocument/2006/relationships/image" Target="../media/image8.jpeg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 /><Relationship Id="rId3" Type="http://schemas.openxmlformats.org/officeDocument/2006/relationships/image" Target="../media/image92.jpeg" /><Relationship Id="rId7" Type="http://schemas.openxmlformats.org/officeDocument/2006/relationships/image" Target="../media/image95.jpeg" /><Relationship Id="rId2" Type="http://schemas.openxmlformats.org/officeDocument/2006/relationships/image" Target="../media/image9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98.jpeg" /><Relationship Id="rId5" Type="http://schemas.openxmlformats.org/officeDocument/2006/relationships/image" Target="../media/image94.jpeg" /><Relationship Id="rId10" Type="http://schemas.openxmlformats.org/officeDocument/2006/relationships/image" Target="../media/image97.jpeg" /><Relationship Id="rId4" Type="http://schemas.openxmlformats.org/officeDocument/2006/relationships/image" Target="../media/image93.jpeg" /><Relationship Id="rId9" Type="http://schemas.openxmlformats.org/officeDocument/2006/relationships/image" Target="../media/image8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 /><Relationship Id="rId7" Type="http://schemas.openxmlformats.org/officeDocument/2006/relationships/image" Target="../media/image102.jpeg" /><Relationship Id="rId2" Type="http://schemas.openxmlformats.org/officeDocument/2006/relationships/image" Target="../media/image9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jpeg" /><Relationship Id="rId5" Type="http://schemas.openxmlformats.org/officeDocument/2006/relationships/image" Target="../media/image101.jpeg" /><Relationship Id="rId4" Type="http://schemas.openxmlformats.org/officeDocument/2006/relationships/image" Target="../media/image5.jpeg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 /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 /><Relationship Id="rId2" Type="http://schemas.openxmlformats.org/officeDocument/2006/relationships/image" Target="../media/image108.jpeg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 /><Relationship Id="rId3" Type="http://schemas.openxmlformats.org/officeDocument/2006/relationships/image" Target="../media/image112.jpeg" /><Relationship Id="rId7" Type="http://schemas.openxmlformats.org/officeDocument/2006/relationships/image" Target="../media/image15.jpeg" /><Relationship Id="rId2" Type="http://schemas.openxmlformats.org/officeDocument/2006/relationships/image" Target="../media/image11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10" Type="http://schemas.openxmlformats.org/officeDocument/2006/relationships/image" Target="../media/image114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6.jpeg" /><Relationship Id="rId7" Type="http://schemas.openxmlformats.org/officeDocument/2006/relationships/image" Target="../media/image118.jpeg" /><Relationship Id="rId2" Type="http://schemas.openxmlformats.org/officeDocument/2006/relationships/image" Target="../media/image11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17.jpeg" /><Relationship Id="rId4" Type="http://schemas.openxmlformats.org/officeDocument/2006/relationships/image" Target="../media/image3.jpeg" /><Relationship Id="rId9" Type="http://schemas.openxmlformats.org/officeDocument/2006/relationships/image" Target="../media/image119.jpeg" 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 /><Relationship Id="rId3" Type="http://schemas.openxmlformats.org/officeDocument/2006/relationships/image" Target="../media/image121.jpeg" /><Relationship Id="rId7" Type="http://schemas.openxmlformats.org/officeDocument/2006/relationships/image" Target="../media/image15.jpeg" /><Relationship Id="rId2" Type="http://schemas.openxmlformats.org/officeDocument/2006/relationships/image" Target="../media/image120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10" Type="http://schemas.openxmlformats.org/officeDocument/2006/relationships/image" Target="../media/image123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24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26.jpeg" /><Relationship Id="rId4" Type="http://schemas.openxmlformats.org/officeDocument/2006/relationships/image" Target="../media/image125.jpeg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 /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 /><Relationship Id="rId1" Type="http://schemas.openxmlformats.org/officeDocument/2006/relationships/slideLayout" Target="../slideLayouts/slideLayout7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10" Type="http://schemas.openxmlformats.org/officeDocument/2006/relationships/image" Target="../media/image30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14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 /><Relationship Id="rId3" Type="http://schemas.openxmlformats.org/officeDocument/2006/relationships/image" Target="../media/image33.jpeg" /><Relationship Id="rId7" Type="http://schemas.openxmlformats.org/officeDocument/2006/relationships/image" Target="../media/image35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34.jpeg" /><Relationship Id="rId4" Type="http://schemas.openxmlformats.org/officeDocument/2006/relationships/image" Target="../media/image3.jpeg" /><Relationship Id="rId9" Type="http://schemas.openxmlformats.org/officeDocument/2006/relationships/image" Target="../media/image37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13.jpeg" /><Relationship Id="rId7" Type="http://schemas.openxmlformats.org/officeDocument/2006/relationships/image" Target="../media/image15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41.jpeg" /><Relationship Id="rId5" Type="http://schemas.openxmlformats.org/officeDocument/2006/relationships/image" Target="../media/image14.jpeg" /><Relationship Id="rId10" Type="http://schemas.openxmlformats.org/officeDocument/2006/relationships/image" Target="../media/image40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3480" y="1132332"/>
            <a:ext cx="7970519" cy="1115568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4916" y="1955291"/>
            <a:ext cx="6160007" cy="1115568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628266" y="1243152"/>
            <a:ext cx="6889547" cy="9004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0" b="1" spc="37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Arterial</a:t>
            </a:r>
            <a:r>
              <a:rPr lang="en-US" altLang="zh-CN" sz="5400" b="1" spc="-48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7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Blood</a:t>
            </a:r>
            <a:r>
              <a:rPr lang="en-US" altLang="zh-CN" sz="5400" b="1" spc="-48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5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Gas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2449703" y="2066157"/>
            <a:ext cx="5250073" cy="9008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2" b="1" spc="17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Interpretation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648200"/>
            <a:ext cx="4419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AR JULIAN" pitchFamily="2" charset="0"/>
              </a:rPr>
              <a:t>Associate Professor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AR JULIAN" pitchFamily="2" charset="0"/>
              </a:rPr>
              <a:t>Dr. </a:t>
            </a:r>
            <a:r>
              <a:rPr lang="en-US" sz="3200" dirty="0" err="1">
                <a:solidFill>
                  <a:srgbClr val="00B050"/>
                </a:solidFill>
                <a:latin typeface="AR JULIAN" pitchFamily="2" charset="0"/>
              </a:rPr>
              <a:t>Samah</a:t>
            </a:r>
            <a:r>
              <a:rPr lang="en-US" sz="3200" dirty="0">
                <a:solidFill>
                  <a:srgbClr val="00B050"/>
                </a:solidFill>
                <a:latin typeface="AR JULI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 JULIAN" pitchFamily="2" charset="0"/>
              </a:rPr>
              <a:t>Shehata</a:t>
            </a:r>
            <a:endParaRPr lang="en-US" sz="3200" dirty="0">
              <a:solidFill>
                <a:srgbClr val="00B050"/>
              </a:solidFill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1905000" y="3200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3036570" y="3200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4953000" y="3200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1905000" y="3962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3036570" y="3962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4953000" y="3962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905000" y="4724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3036570" y="4724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953000" y="4724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1905000" y="5486400"/>
            <a:ext cx="1131570" cy="1005840"/>
          </a:xfrm>
          <a:custGeom>
            <a:avLst/>
            <a:gdLst/>
            <a:ahLst/>
            <a:cxnLst/>
            <a:rect l="l" t="t" r="r" b="b"/>
            <a:pathLst>
              <a:path w="1131570" h="1005840">
                <a:moveTo>
                  <a:pt x="0" y="1005840"/>
                </a:moveTo>
                <a:lnTo>
                  <a:pt x="1131570" y="100584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3036570" y="5486400"/>
            <a:ext cx="1916429" cy="1005840"/>
          </a:xfrm>
          <a:custGeom>
            <a:avLst/>
            <a:gdLst/>
            <a:ahLst/>
            <a:cxnLst/>
            <a:rect l="l" t="t" r="r" b="b"/>
            <a:pathLst>
              <a:path w="1916429" h="1005840">
                <a:moveTo>
                  <a:pt x="0" y="1005840"/>
                </a:moveTo>
                <a:lnTo>
                  <a:pt x="1916430" y="100584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953000" y="5486400"/>
            <a:ext cx="1981200" cy="1005840"/>
          </a:xfrm>
          <a:custGeom>
            <a:avLst/>
            <a:gdLst/>
            <a:ahLst/>
            <a:cxnLst/>
            <a:rect l="l" t="t" r="r" b="b"/>
            <a:pathLst>
              <a:path w="1981200" h="1005840">
                <a:moveTo>
                  <a:pt x="0" y="1005840"/>
                </a:moveTo>
                <a:lnTo>
                  <a:pt x="1981200" y="100584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34290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3393079" y="5679079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93121"/>
                </a:lnTo>
                <a:lnTo>
                  <a:pt x="93071" y="4931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63246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342900"/>
                </a:moveTo>
                <a:lnTo>
                  <a:pt x="57150" y="3429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342900"/>
                </a:lnTo>
                <a:lnTo>
                  <a:pt x="228600" y="342900"/>
                </a:lnTo>
                <a:lnTo>
                  <a:pt x="114300" y="4572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288679" y="5689600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368300"/>
                </a:moveTo>
                <a:lnTo>
                  <a:pt x="93071" y="3683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368300"/>
                </a:lnTo>
                <a:lnTo>
                  <a:pt x="264521" y="368300"/>
                </a:lnTo>
                <a:lnTo>
                  <a:pt x="150221" y="482600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Text Box32"/>
          <p:cNvSpPr txBox="1"/>
          <p:nvPr/>
        </p:nvSpPr>
        <p:spPr>
          <a:xfrm>
            <a:off x="1316990" y="381139"/>
            <a:ext cx="5000054" cy="5220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3206" b="1" spc="-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3206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3206" b="1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206" b="1" spc="-7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135" b="1" spc="24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78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altLang="zh-CN" sz="3206" b="1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P:F</a:t>
            </a:r>
            <a:r>
              <a:rPr lang="en-US" altLang="zh-CN" sz="3206" b="1" spc="-1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  <a:r>
              <a:rPr lang="en-US" altLang="zh-CN" sz="3206" b="1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637029" y="934771"/>
            <a:ext cx="6884823" cy="11239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38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Gives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understanding</a:t>
            </a:r>
            <a:r>
              <a:rPr lang="en-US" altLang="zh-CN" sz="2400" spc="-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that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patients</a:t>
            </a:r>
          </a:p>
          <a:p>
            <a:pPr marL="237744">
              <a:lnSpc>
                <a:spcPts val="2879"/>
              </a:lnSpc>
            </a:pPr>
            <a:r>
              <a:rPr lang="en-US" altLang="zh-CN" sz="2400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  <a:r>
              <a:rPr lang="en-US" altLang="zh-CN" sz="2400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respect</a:t>
            </a:r>
            <a:r>
              <a:rPr lang="en-US" altLang="zh-CN" sz="2400" spc="-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400" spc="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delivered</a:t>
            </a:r>
          </a:p>
          <a:p>
            <a:pPr marL="237744">
              <a:lnSpc>
                <a:spcPts val="3294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lang="en-US" altLang="zh-CN" sz="2400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important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lang="en-US" altLang="zh-CN" sz="2400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simply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8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value.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524000" y="2362200"/>
            <a:ext cx="13642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spc="-3" dirty="0">
                <a:solidFill>
                  <a:srgbClr val="FF0000"/>
                </a:solidFill>
                <a:latin typeface="Monotype Corsiva" pitchFamily="66" charset="0"/>
                <a:ea typeface="Times New Roman"/>
                <a:cs typeface="Times New Roman"/>
              </a:rPr>
              <a:t>Example,</a:t>
            </a:r>
          </a:p>
        </p:txBody>
      </p:sp>
      <p:graphicFrame>
        <p:nvGraphicFramePr>
          <p:cNvPr id="35" name="Table35"/>
          <p:cNvGraphicFramePr>
            <a:graphicFrameLocks noGrp="1"/>
          </p:cNvGraphicFramePr>
          <p:nvPr/>
        </p:nvGraphicFramePr>
        <p:xfrm>
          <a:off x="1905000" y="3200400"/>
          <a:ext cx="5029199" cy="3291839"/>
        </p:xfrm>
        <a:graphic>
          <a:graphicData uri="http://schemas.openxmlformats.org/drawingml/2006/table">
            <a:tbl>
              <a:tblPr/>
              <a:tblGrid>
                <a:gridCol w="113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r>
                        <a:rPr lang="en-US" altLang="zh-CN" sz="2004" b="1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Room</a:t>
                      </a:r>
                      <a:r>
                        <a:rPr lang="en-US" altLang="zh-CN" sz="2004" b="1" spc="-136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37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altLang="zh-CN" sz="2004" b="1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MV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r>
                        <a:rPr lang="en-US" altLang="zh-CN" sz="2004" spc="-3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(0.21)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r>
                        <a:rPr lang="en-US" altLang="zh-CN" sz="2004" spc="-3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(0.50)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r>
                        <a:rPr lang="en-US" altLang="zh-CN" sz="2004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P:F</a:t>
                      </a:r>
                    </a:p>
                    <a:p>
                      <a:r>
                        <a:rPr lang="en-US" altLang="zh-CN" sz="2004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Ratio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610600" cy="677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0313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 b="6269"/>
          <a:stretch>
            <a:fillRect/>
          </a:stretch>
        </p:blipFill>
        <p:spPr bwMode="auto">
          <a:xfrm>
            <a:off x="381000" y="209550"/>
            <a:ext cx="84582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balance between perfusion and ventilation is called ventilation perfusion mismatch. This illustration compares shunt, the perfusion of poorly ventilated alveoli; and Physiologic dead space: the ventilation of poor perfused alveol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20100" cy="44907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8001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ahnschrift SemiCondensed" pitchFamily="34" charset="0"/>
              </a:rPr>
              <a:t>Shunt is perfusion of poorly ventilated alveoli. Physiologic dead space is ventilation of poor </a:t>
            </a:r>
            <a:r>
              <a:rPr lang="en-US" sz="2800" dirty="0" err="1">
                <a:solidFill>
                  <a:srgbClr val="C00000"/>
                </a:solidFill>
                <a:latin typeface="Bahnschrift SemiCondensed" pitchFamily="34" charset="0"/>
              </a:rPr>
              <a:t>perfused</a:t>
            </a:r>
            <a:r>
              <a:rPr lang="en-US" sz="2800" dirty="0">
                <a:solidFill>
                  <a:srgbClr val="C00000"/>
                </a:solidFill>
                <a:latin typeface="Bahnschrift SemiCondensed" pitchFamily="34" charset="0"/>
              </a:rPr>
              <a:t> alveoli.</a:t>
            </a:r>
          </a:p>
        </p:txBody>
      </p:sp>
    </p:spTree>
    <p:extLst>
      <p:ext uri="{BB962C8B-B14F-4D97-AF65-F5344CB8AC3E}">
        <p14:creationId xmlns:p14="http://schemas.microsoft.com/office/powerpoint/2010/main" val="125323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 l="7524" t="5310" r="8464" b="36283"/>
          <a:stretch>
            <a:fillRect/>
          </a:stretch>
        </p:blipFill>
        <p:spPr bwMode="auto">
          <a:xfrm>
            <a:off x="203201" y="1600200"/>
            <a:ext cx="8509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78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761999"/>
            <a:ext cx="8174736" cy="488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30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alveolar arterial grad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458198" cy="634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74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86850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92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744" y="35052"/>
            <a:ext cx="4552188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3352800"/>
            <a:ext cx="1628775" cy="25146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30480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114300"/>
                </a:moveTo>
                <a:lnTo>
                  <a:pt x="457200" y="114300"/>
                </a:lnTo>
                <a:lnTo>
                  <a:pt x="457200" y="0"/>
                </a:lnTo>
                <a:lnTo>
                  <a:pt x="685800" y="228600"/>
                </a:lnTo>
                <a:lnTo>
                  <a:pt x="457200" y="457200"/>
                </a:lnTo>
                <a:lnTo>
                  <a:pt x="4572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rnd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3022600" y="4510679"/>
            <a:ext cx="747121" cy="579842"/>
          </a:xfrm>
          <a:custGeom>
            <a:avLst/>
            <a:gdLst/>
            <a:ahLst/>
            <a:cxnLst/>
            <a:rect l="l" t="t" r="r" b="b"/>
            <a:pathLst>
              <a:path w="747121" h="579842">
                <a:moveTo>
                  <a:pt x="25400" y="175621"/>
                </a:moveTo>
                <a:lnTo>
                  <a:pt x="482600" y="175621"/>
                </a:lnTo>
                <a:lnTo>
                  <a:pt x="482600" y="61321"/>
                </a:lnTo>
                <a:lnTo>
                  <a:pt x="711200" y="289921"/>
                </a:lnTo>
                <a:lnTo>
                  <a:pt x="482600" y="518521"/>
                </a:lnTo>
                <a:lnTo>
                  <a:pt x="482600" y="404221"/>
                </a:lnTo>
                <a:lnTo>
                  <a:pt x="25400" y="404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276600"/>
            <a:ext cx="1828800" cy="2667000"/>
          </a:xfrm>
          <a:prstGeom prst="rect">
            <a:avLst/>
          </a:prstGeom>
          <a:noFill/>
        </p:spPr>
      </p:pic>
      <p:sp>
        <p:nvSpPr>
          <p:cNvPr id="21" name="Path21"/>
          <p:cNvSpPr/>
          <p:nvPr/>
        </p:nvSpPr>
        <p:spPr>
          <a:xfrm>
            <a:off x="5791200" y="44958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133350"/>
                </a:moveTo>
                <a:lnTo>
                  <a:pt x="495300" y="133350"/>
                </a:lnTo>
                <a:lnTo>
                  <a:pt x="495300" y="0"/>
                </a:lnTo>
                <a:lnTo>
                  <a:pt x="762000" y="266700"/>
                </a:lnTo>
                <a:lnTo>
                  <a:pt x="495300" y="533400"/>
                </a:lnTo>
                <a:lnTo>
                  <a:pt x="495300" y="400050"/>
                </a:lnTo>
                <a:lnTo>
                  <a:pt x="0" y="4000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5765800" y="4434479"/>
            <a:ext cx="823321" cy="656042"/>
          </a:xfrm>
          <a:custGeom>
            <a:avLst/>
            <a:gdLst/>
            <a:ahLst/>
            <a:cxnLst/>
            <a:rect l="l" t="t" r="r" b="b"/>
            <a:pathLst>
              <a:path w="823321" h="656042">
                <a:moveTo>
                  <a:pt x="25400" y="194671"/>
                </a:moveTo>
                <a:lnTo>
                  <a:pt x="520700" y="194671"/>
                </a:lnTo>
                <a:lnTo>
                  <a:pt x="520700" y="61321"/>
                </a:lnTo>
                <a:lnTo>
                  <a:pt x="787400" y="328021"/>
                </a:lnTo>
                <a:lnTo>
                  <a:pt x="520700" y="594721"/>
                </a:lnTo>
                <a:lnTo>
                  <a:pt x="520700" y="461371"/>
                </a:lnTo>
                <a:lnTo>
                  <a:pt x="25400" y="46137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3581400"/>
            <a:ext cx="2057400" cy="2286000"/>
          </a:xfrm>
          <a:prstGeom prst="rect">
            <a:avLst/>
          </a:prstGeom>
          <a:noFill/>
        </p:spPr>
      </p:pic>
      <p:sp>
        <p:nvSpPr>
          <p:cNvPr id="24" name="Text Box24"/>
          <p:cNvSpPr txBox="1"/>
          <p:nvPr/>
        </p:nvSpPr>
        <p:spPr>
          <a:xfrm>
            <a:off x="320040" y="465254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320040" y="1075126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320040" y="1684726"/>
            <a:ext cx="197414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20040" y="2294436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20040" y="351389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320040" y="4123761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320040" y="4733361"/>
            <a:ext cx="282165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320040" y="534302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3048000" y="152400"/>
            <a:ext cx="4540154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0" dirty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Acid</a:t>
            </a:r>
            <a:r>
              <a:rPr lang="en-US" altLang="zh-CN" sz="3900" b="1" spc="-23" dirty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Base</a:t>
            </a:r>
            <a:r>
              <a:rPr lang="en-US" altLang="zh-CN" sz="3900" b="1" spc="-11" dirty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240840" y="838611"/>
            <a:ext cx="5965812" cy="938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3204" spc="118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ion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</a:t>
            </a:r>
            <a:r>
              <a:rPr lang="en-US" altLang="zh-CN" sz="3204" spc="-5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precisely</a:t>
            </a:r>
            <a:r>
              <a:rPr lang="en-US" altLang="zh-CN" sz="3204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regulated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240840" y="1890171"/>
            <a:ext cx="7360765" cy="14261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understands</a:t>
            </a:r>
            <a:r>
              <a:rPr lang="en-US" altLang="zh-CN" sz="3204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importance</a:t>
            </a:r>
            <a:r>
              <a:rPr lang="en-US" altLang="zh-CN" sz="3204" spc="-5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</a:p>
          <a:p>
            <a:pPr marL="283413">
              <a:lnSpc>
                <a:spcPts val="3842"/>
              </a:lnSpc>
            </a:pPr>
            <a:r>
              <a:rPr lang="en-US" altLang="zh-CN" sz="32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hence</a:t>
            </a:r>
            <a:r>
              <a:rPr lang="en-US" altLang="zh-CN" sz="3204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devised</a:t>
            </a:r>
            <a:r>
              <a:rPr lang="en-US" altLang="zh-CN" sz="3204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DEFENCES</a:t>
            </a:r>
            <a:r>
              <a:rPr lang="en-US" altLang="zh-CN" sz="3204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against</a:t>
            </a:r>
            <a:r>
              <a:rPr lang="en-US" altLang="zh-CN" sz="3204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any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3204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concentration-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2344" y="5931636"/>
            <a:ext cx="1682496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BICARBONATE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6205956"/>
            <a:ext cx="1907438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BUFFER</a:t>
            </a:r>
            <a:r>
              <a:rPr lang="en-US" altLang="zh-CN" sz="1800" b="1" spc="-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082344" y="6476318"/>
            <a:ext cx="1467653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seconds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3978275" y="6007836"/>
            <a:ext cx="1632889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2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3978275" y="6282156"/>
            <a:ext cx="1544421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978275" y="6552518"/>
            <a:ext cx="1484592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minutes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6797929" y="6007836"/>
            <a:ext cx="799185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RENAL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6797929" y="6282156"/>
            <a:ext cx="1590506" cy="46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  <a:p>
            <a:pPr>
              <a:lnSpc>
                <a:spcPts val="1690"/>
              </a:lnSpc>
            </a:pPr>
            <a:r>
              <a:rPr lang="en-US" altLang="zh-CN" sz="1404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hours</a:t>
            </a:r>
            <a:r>
              <a:rPr lang="en-US" altLang="zh-CN" sz="1404" b="1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1404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days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818386" y="83754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8479282" y="188910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latin typeface="Elephant" pitchFamily="18" charset="0"/>
            </a:endParaRPr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0692" y="0"/>
            <a:ext cx="3587495" cy="774191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1316990" y="1147369"/>
            <a:ext cx="125623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585083" y="159143"/>
            <a:ext cx="3034164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spc="1" dirty="0">
                <a:solidFill>
                  <a:srgbClr val="FF0000"/>
                </a:solidFill>
                <a:latin typeface="Berlin Sans FB Demi" pitchFamily="34" charset="0"/>
                <a:ea typeface="Times New Roman"/>
                <a:cs typeface="Times New Roman"/>
              </a:rPr>
              <a:t>OBJECTIVES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2685694" y="1147369"/>
            <a:ext cx="1751075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Sampling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1316990" y="2397430"/>
            <a:ext cx="4328617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3600" spc="-18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1637029" y="3018612"/>
            <a:ext cx="3753612" cy="509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0" spc="-3376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 </a:t>
            </a:r>
            <a:r>
              <a:rPr lang="en-US" altLang="zh-CN" sz="36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status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637029" y="3643432"/>
            <a:ext cx="3285184" cy="510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2" spc="1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2" spc="-338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</a:t>
            </a:r>
            <a:r>
              <a:rPr lang="en-US" altLang="zh-CN" sz="3602" spc="-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Base</a:t>
            </a:r>
            <a:r>
              <a:rPr lang="en-US" altLang="zh-CN" sz="36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status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316990" y="4897043"/>
            <a:ext cx="1179880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2609342" y="4897043"/>
            <a:ext cx="1777593" cy="506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r="61864"/>
          <a:stretch>
            <a:fillRect/>
          </a:stretch>
        </p:blipFill>
        <p:spPr bwMode="auto">
          <a:xfrm>
            <a:off x="381000" y="228600"/>
            <a:ext cx="8382000" cy="65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 l="37288"/>
          <a:stretch>
            <a:fillRect/>
          </a:stretch>
        </p:blipFill>
        <p:spPr bwMode="auto">
          <a:xfrm>
            <a:off x="168728" y="150340"/>
            <a:ext cx="8670472" cy="656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r="59101"/>
          <a:stretch>
            <a:fillRect/>
          </a:stretch>
        </p:blipFill>
        <p:spPr bwMode="auto">
          <a:xfrm>
            <a:off x="381000" y="134647"/>
            <a:ext cx="8458200" cy="653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compensatory mechanisms for alkalosis"/>
          <p:cNvPicPr>
            <a:picLocks noChangeAspect="1" noChangeArrowheads="1"/>
          </p:cNvPicPr>
          <p:nvPr/>
        </p:nvPicPr>
        <p:blipFill>
          <a:blip r:embed="rId2"/>
          <a:srcRect l="39186"/>
          <a:stretch>
            <a:fillRect/>
          </a:stretch>
        </p:blipFill>
        <p:spPr bwMode="auto">
          <a:xfrm>
            <a:off x="381000" y="228063"/>
            <a:ext cx="8382000" cy="6341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928" y="12192"/>
            <a:ext cx="7952231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874" y="2512187"/>
            <a:ext cx="429767" cy="434340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6090" y="3365627"/>
            <a:ext cx="429767" cy="434340"/>
          </a:xfrm>
          <a:prstGeom prst="rect">
            <a:avLst/>
          </a:prstGeom>
          <a:noFill/>
        </p:spPr>
      </p:pic>
      <p:sp>
        <p:nvSpPr>
          <p:cNvPr id="19" name="Text Box19"/>
          <p:cNvSpPr txBox="1"/>
          <p:nvPr/>
        </p:nvSpPr>
        <p:spPr>
          <a:xfrm>
            <a:off x="1281938" y="212483"/>
            <a:ext cx="7574574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Assessment</a:t>
            </a:r>
            <a:r>
              <a:rPr lang="en-US" altLang="zh-CN" sz="3900" b="1" spc="-1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900" b="1" spc="-214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 BASE </a:t>
            </a:r>
            <a:r>
              <a:rPr lang="en-US" altLang="zh-CN" sz="3900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2469134" y="1079918"/>
            <a:ext cx="179834" cy="3401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3" dirty="0">
                <a:solidFill>
                  <a:srgbClr val="3891A7"/>
                </a:solidFill>
                <a:latin typeface="Wingdings 2"/>
                <a:ea typeface="Wingdings 2"/>
                <a:cs typeface="Wingdings 2"/>
              </a:rPr>
              <a:t>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2752598" y="991011"/>
            <a:ext cx="4707925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Definitions</a:t>
            </a:r>
            <a:r>
              <a:rPr lang="en-US" altLang="zh-CN" sz="3204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7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Terminology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088440" y="2081228"/>
            <a:ext cx="7546414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5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2798" b="1" spc="2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8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8" spc="-2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8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8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8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8" spc="1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tends</a:t>
            </a:r>
            <a:r>
              <a:rPr lang="en-US" altLang="zh-CN" sz="2798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088440" y="2552416"/>
            <a:ext cx="7536266" cy="8609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746709"/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24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70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>
              <a:lnSpc>
                <a:spcPts val="3199"/>
              </a:lnSpc>
            </a:pPr>
            <a:r>
              <a:rPr lang="en-US" altLang="zh-CN" sz="2244" spc="-5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ALKALOSIS</a:t>
            </a:r>
            <a:r>
              <a:rPr lang="en-US" altLang="zh-CN" sz="2796" b="1" spc="3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6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6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tends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371854" y="3405856"/>
            <a:ext cx="6784339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2796" spc="238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10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4187922"/>
            <a:ext cx="7687663" cy="8624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these</a:t>
            </a:r>
            <a:r>
              <a:rPr lang="en-US" altLang="zh-CN" sz="2796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changes,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2796" spc="-1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pH,</a:t>
            </a:r>
            <a:r>
              <a:rPr lang="en-US" altLang="zh-CN" sz="2796" spc="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suffix</a:t>
            </a:r>
            <a:r>
              <a:rPr lang="en-US" altLang="zh-CN" sz="2796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‘</a:t>
            </a:r>
            <a:r>
              <a:rPr lang="en-US" altLang="zh-CN" sz="2796" spc="-6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emia</a:t>
            </a:r>
            <a:r>
              <a:rPr lang="en-US" altLang="zh-CN" sz="2796" spc="-6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altLang="zh-CN" sz="2796" spc="-17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added</a:t>
            </a:r>
          </a:p>
          <a:p>
            <a:pPr>
              <a:lnSpc>
                <a:spcPts val="3695"/>
              </a:lnSpc>
            </a:pPr>
            <a:r>
              <a:rPr lang="en-US" altLang="zh-CN" sz="2244" spc="-4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reduction</a:t>
            </a:r>
            <a:r>
              <a:rPr lang="en-US" altLang="zh-CN" sz="2796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212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(pH&lt;7.35)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1088440" y="5126706"/>
            <a:ext cx="250983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4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690239" y="5126706"/>
            <a:ext cx="4992975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increase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(pH&gt;7.45)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5539105" y="2550293"/>
            <a:ext cx="2758741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95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5593969" y="3403733"/>
            <a:ext cx="2641394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865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524000"/>
            <a:ext cx="4648200" cy="4676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6781800" y="5638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secretion</a:t>
            </a:r>
          </a:p>
        </p:txBody>
      </p:sp>
    </p:spTree>
    <p:extLst>
      <p:ext uri="{BB962C8B-B14F-4D97-AF65-F5344CB8AC3E}">
        <p14:creationId xmlns:p14="http://schemas.microsoft.com/office/powerpoint/2010/main" val="225539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 ESSENCE" pitchFamily="2" charset="0"/>
              </a:rPr>
              <a:t>If PCO2 &amp; [HCO3] move in opposite directions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600200" y="2667000"/>
            <a:ext cx="6324600" cy="23622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>
              <a:solidFill>
                <a:srgbClr val="7030A0"/>
              </a:solidFill>
              <a:latin typeface="AR ESSENCE" pitchFamily="2" charset="0"/>
            </a:endParaRPr>
          </a:p>
          <a:p>
            <a:pPr algn="ctr">
              <a:buNone/>
            </a:pPr>
            <a:endParaRPr lang="en-US" sz="4800" dirty="0">
              <a:solidFill>
                <a:srgbClr val="7030A0"/>
              </a:solidFill>
              <a:latin typeface="AR ESSENCE" pitchFamily="2" charset="0"/>
            </a:endParaRPr>
          </a:p>
          <a:p>
            <a:pPr algn="ctr">
              <a:buNone/>
            </a:pPr>
            <a:r>
              <a:rPr lang="en-US" sz="4800" dirty="0">
                <a:solidFill>
                  <a:srgbClr val="7030A0"/>
                </a:solidFill>
                <a:latin typeface="AR ESSENCE" pitchFamily="2" charset="0"/>
              </a:rPr>
              <a:t>Mixed disturbance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 result for causes of metabolic alkalosis"/>
          <p:cNvPicPr>
            <a:picLocks noChangeAspect="1" noChangeArrowheads="1"/>
          </p:cNvPicPr>
          <p:nvPr/>
        </p:nvPicPr>
        <p:blipFill>
          <a:blip r:embed="rId2"/>
          <a:srcRect l="4924" t="4779" r="5382" b="5621"/>
          <a:stretch>
            <a:fillRect/>
          </a:stretch>
        </p:blipFill>
        <p:spPr bwMode="auto">
          <a:xfrm>
            <a:off x="228600" y="190500"/>
            <a:ext cx="868680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896" y="0"/>
            <a:ext cx="1834895" cy="697991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280" y="0"/>
            <a:ext cx="915923" cy="697991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0612" y="0"/>
            <a:ext cx="5946648" cy="697991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38100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2" y="74021"/>
                </a:moveTo>
                <a:lnTo>
                  <a:pt x="74022" y="35921"/>
                </a:lnTo>
                <a:lnTo>
                  <a:pt x="112122" y="74021"/>
                </a:lnTo>
                <a:lnTo>
                  <a:pt x="93072" y="74021"/>
                </a:lnTo>
                <a:lnTo>
                  <a:pt x="93072" y="493121"/>
                </a:lnTo>
                <a:lnTo>
                  <a:pt x="54972" y="493121"/>
                </a:lnTo>
                <a:lnTo>
                  <a:pt x="54972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3276600" y="39624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1" y="74021"/>
                </a:moveTo>
                <a:lnTo>
                  <a:pt x="74021" y="35921"/>
                </a:lnTo>
                <a:lnTo>
                  <a:pt x="112121" y="74021"/>
                </a:lnTo>
                <a:lnTo>
                  <a:pt x="93071" y="74021"/>
                </a:lnTo>
                <a:lnTo>
                  <a:pt x="93071" y="493121"/>
                </a:lnTo>
                <a:lnTo>
                  <a:pt x="54971" y="493121"/>
                </a:lnTo>
                <a:lnTo>
                  <a:pt x="54971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705600" y="44196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781800" y="38862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2514600" y="40386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5867400" y="39624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164640" y="82943"/>
            <a:ext cx="7123425" cy="10695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42265"/>
            <a:r>
              <a:rPr lang="en-US" altLang="zh-CN" sz="39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3900" spc="-1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9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Procedure</a:t>
            </a:r>
            <a:r>
              <a:rPr lang="en-US" altLang="zh-CN" sz="3900" spc="-1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altLang="zh-CN" sz="3900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Precautions</a:t>
            </a:r>
          </a:p>
          <a:p>
            <a:pPr>
              <a:lnSpc>
                <a:spcPts val="3337"/>
              </a:lnSpc>
            </a:pPr>
            <a:endParaRPr lang="en-US" altLang="zh-CN" sz="2400" spc="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1066800" y="1066800"/>
            <a:ext cx="5165988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Ideally</a:t>
            </a:r>
            <a:r>
              <a:rPr lang="en-US" altLang="zh-CN" sz="2402" spc="-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2" spc="60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Pre-heparinised</a:t>
            </a:r>
            <a:r>
              <a:rPr lang="en-US" altLang="zh-CN" sz="2402" spc="-1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2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2209800" y="1600200"/>
            <a:ext cx="5364505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0" spc="60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should</a:t>
            </a:r>
            <a:r>
              <a:rPr lang="en-US" altLang="zh-CN" sz="2400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FLUSHED</a:t>
            </a:r>
            <a:r>
              <a:rPr lang="en-US" altLang="zh-CN" sz="2400" b="1" spc="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2057400" y="2133600"/>
            <a:ext cx="4938064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1:1000 Heparin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solution</a:t>
            </a:r>
            <a:r>
              <a:rPr lang="en-US" altLang="zh-CN" sz="2400" spc="-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emptied.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905000" y="2743200"/>
            <a:ext cx="667146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 NOT</a:t>
            </a:r>
            <a:r>
              <a:rPr lang="en-US" altLang="zh-CN" sz="2400" b="1" spc="-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6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LEAVE</a:t>
            </a:r>
            <a:r>
              <a:rPr lang="en-US" altLang="zh-CN" sz="2400" b="1" spc="2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EXCESSIVE</a:t>
            </a:r>
            <a:r>
              <a:rPr lang="en-US" altLang="zh-CN" sz="2400" b="1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b="1" spc="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0" b="1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4191000" y="3276600"/>
            <a:ext cx="1387311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43000" y="3886200"/>
            <a:ext cx="6861251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spc="900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DILUTIONAL</a:t>
            </a:r>
            <a:r>
              <a:rPr lang="en-US" altLang="zh-CN" sz="2400" spc="1314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733800" y="4343400"/>
            <a:ext cx="399732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</a:t>
            </a:r>
            <a:r>
              <a:rPr lang="en-US" altLang="zh-CN" sz="2400" spc="1675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066800" y="5428214"/>
            <a:ext cx="7924800" cy="8261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2402" spc="1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2" spc="-2398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Only</a:t>
            </a:r>
            <a:r>
              <a:rPr lang="en-US" altLang="zh-CN" sz="2402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small</a:t>
            </a:r>
            <a:r>
              <a:rPr lang="en-US" altLang="zh-CN" sz="2402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  <a:r>
              <a:rPr lang="en-US" altLang="zh-CN" sz="2402" spc="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2" spc="-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2" spc="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flushing</a:t>
            </a:r>
            <a:r>
              <a:rPr lang="en-US" altLang="zh-CN" sz="2402" spc="-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discard</a:t>
            </a:r>
            <a:r>
              <a:rPr lang="en-US" altLang="zh-CN" sz="2402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</a:t>
            </a:r>
          </a:p>
          <a:p>
            <a:pPr>
              <a:lnSpc>
                <a:spcPts val="3191"/>
              </a:lnSpc>
            </a:pPr>
            <a:r>
              <a:rPr lang="en-US" altLang="zh-CN" sz="2400" spc="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0" spc="-239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have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50%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blood.</a:t>
            </a:r>
            <a:r>
              <a:rPr lang="en-US" altLang="zh-CN" sz="2400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Use only </a:t>
            </a:r>
            <a:r>
              <a:rPr lang="en-US" altLang="zh-CN" sz="24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2ml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or</a:t>
            </a:r>
            <a:r>
              <a:rPr lang="en-US" altLang="zh-CN" sz="2400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less syringe  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722374" y="6165494"/>
            <a:ext cx="64120" cy="3545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643506" y="1538884"/>
            <a:ext cx="6796431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4800" b="1" spc="-35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WISE</a:t>
            </a:r>
            <a:r>
              <a:rPr lang="en-US" altLang="zh-CN" sz="4800" b="1" spc="-273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APPROACH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4787773" y="2346714"/>
            <a:ext cx="507644" cy="675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2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2771267" y="3154705"/>
            <a:ext cx="4542129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3362833" y="3962679"/>
            <a:ext cx="335828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 </a:t>
            </a:r>
            <a:r>
              <a:rPr lang="en-US" altLang="zh-CN" sz="4800" b="1" spc="-1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reports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072" y="172211"/>
            <a:ext cx="3881628" cy="815339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1447800" y="10668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3746500" y="10668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6870700" y="10668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447800" y="17430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3746500" y="17430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6870700" y="17430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447800" y="24193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3746500" y="24193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870700" y="24193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447800" y="30956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3746500" y="30956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6870700" y="30956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1447800" y="37719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3746500" y="37719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870700" y="37719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1447800" y="44481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3746500" y="44481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6870700" y="44481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1447800" y="51244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3746500" y="51244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6870700" y="51244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1447800" y="58007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3746500" y="58007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6870700" y="58007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298567" y="5497830"/>
            <a:ext cx="172211" cy="15240"/>
          </a:xfrm>
          <a:custGeom>
            <a:avLst/>
            <a:gdLst/>
            <a:ahLst/>
            <a:cxnLst/>
            <a:rect l="l" t="t" r="r" b="b"/>
            <a:pathLst>
              <a:path w="172211" h="15240">
                <a:moveTo>
                  <a:pt x="0" y="15240"/>
                </a:moveTo>
                <a:lnTo>
                  <a:pt x="172212" y="15240"/>
                </a:lnTo>
                <a:lnTo>
                  <a:pt x="172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3577463" y="368871"/>
            <a:ext cx="3211525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3900" spc="0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0" spc="-48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Values</a:t>
            </a:r>
          </a:p>
        </p:txBody>
      </p:sp>
      <p:graphicFrame>
        <p:nvGraphicFramePr>
          <p:cNvPr id="43" name="Table43"/>
          <p:cNvGraphicFramePr>
            <a:graphicFrameLocks noGrp="1"/>
          </p:cNvGraphicFramePr>
          <p:nvPr/>
        </p:nvGraphicFramePr>
        <p:xfrm>
          <a:off x="1447800" y="1066800"/>
          <a:ext cx="7499350" cy="541020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r>
                        <a:rPr lang="en-US" altLang="zh-CN" sz="2400" b="1" spc="-34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ANALYTE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r>
                        <a:rPr lang="en-US" altLang="zh-CN" sz="2400" b="1" spc="-49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44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7.35</a:t>
                      </a:r>
                      <a:r>
                        <a:rPr lang="en-US" altLang="zh-CN" sz="2400" spc="-1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altLang="zh-CN" sz="2400" spc="-1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400" spc="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altLang="zh-CN" sz="2400" spc="-1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Hg`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2" spc="-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[HCO3]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en-US" altLang="zh-CN" sz="2402" spc="-1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altLang="zh-CN" sz="2402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</a:t>
                      </a:r>
                      <a:r>
                        <a:rPr lang="en-US" altLang="zh-CN" sz="2400" spc="-1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Gap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5-11</a:t>
                      </a:r>
                      <a:endParaRPr lang="en-US" altLang="zh-CN" sz="2400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∆HCO3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en-US" altLang="zh-CN" sz="2400" spc="-2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altLang="zh-CN" sz="2400" spc="7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6" y="-2286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" name="Image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04925"/>
            <a:ext cx="1790700" cy="1066800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1333500"/>
            <a:ext cx="7296150" cy="647700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43125"/>
            <a:ext cx="1800225" cy="1066800"/>
          </a:xfrm>
          <a:prstGeom prst="rect">
            <a:avLst/>
          </a:prstGeom>
          <a:noFill/>
        </p:spPr>
      </p:pic>
      <p:pic>
        <p:nvPicPr>
          <p:cNvPr id="21" name="Image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0" y="2095500"/>
            <a:ext cx="6677025" cy="647700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81325"/>
            <a:ext cx="1828800" cy="1066800"/>
          </a:xfrm>
          <a:prstGeom prst="rect">
            <a:avLst/>
          </a:prstGeom>
          <a:noFill/>
        </p:spPr>
      </p:pic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8300" y="3009900"/>
            <a:ext cx="7258050" cy="647700"/>
          </a:xfrm>
          <a:prstGeom prst="rect">
            <a:avLst/>
          </a:prstGeom>
          <a:noFill/>
        </p:spPr>
      </p:pic>
      <p:pic>
        <p:nvPicPr>
          <p:cNvPr id="24" name="Image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743325"/>
            <a:ext cx="1800225" cy="1066800"/>
          </a:xfrm>
          <a:prstGeom prst="rect">
            <a:avLst/>
          </a:prstGeom>
          <a:noFill/>
        </p:spPr>
      </p:pic>
      <p:pic>
        <p:nvPicPr>
          <p:cNvPr id="25" name="Image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8300" y="3771900"/>
            <a:ext cx="5981700" cy="647700"/>
          </a:xfrm>
          <a:prstGeom prst="rect">
            <a:avLst/>
          </a:prstGeom>
          <a:noFill/>
        </p:spPr>
      </p:pic>
      <p:sp>
        <p:nvSpPr>
          <p:cNvPr id="31" name="Text Box31"/>
          <p:cNvSpPr txBox="1"/>
          <p:nvPr/>
        </p:nvSpPr>
        <p:spPr>
          <a:xfrm>
            <a:off x="174040" y="1575973"/>
            <a:ext cx="1298850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81965" y="2413901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10616" y="3252627"/>
            <a:ext cx="1298850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84708" y="4014355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904365" y="1420271"/>
            <a:ext cx="5616193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3204" spc="59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6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904365" y="2182525"/>
            <a:ext cx="6238762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5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66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80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904365" y="3096925"/>
            <a:ext cx="6549037" cy="13086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spc="-18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</a:t>
            </a:r>
            <a:r>
              <a:rPr lang="en-US" altLang="zh-CN" sz="32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Not?</a:t>
            </a:r>
          </a:p>
          <a:p>
            <a:pPr>
              <a:lnSpc>
                <a:spcPts val="6001"/>
              </a:lnSpc>
            </a:pP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spc="-18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  <a:r>
              <a:rPr lang="en-US" altLang="zh-CN" sz="32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876" y="158495"/>
            <a:ext cx="8046719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2286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2" y="400050"/>
                </a:lnTo>
                <a:lnTo>
                  <a:pt x="7086092" y="0"/>
                </a:lnTo>
                <a:lnTo>
                  <a:pt x="7886192" y="800100"/>
                </a:lnTo>
                <a:lnTo>
                  <a:pt x="7086092" y="1600200"/>
                </a:lnTo>
                <a:lnTo>
                  <a:pt x="7086092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1672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2" y="461371"/>
                </a:lnTo>
                <a:lnTo>
                  <a:pt x="7111492" y="61321"/>
                </a:lnTo>
                <a:lnTo>
                  <a:pt x="7911592" y="861421"/>
                </a:lnTo>
                <a:lnTo>
                  <a:pt x="7111492" y="1661521"/>
                </a:lnTo>
                <a:lnTo>
                  <a:pt x="7111492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Text Box22"/>
          <p:cNvSpPr txBox="1"/>
          <p:nvPr/>
        </p:nvSpPr>
        <p:spPr>
          <a:xfrm>
            <a:off x="1270381" y="800705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3208655" y="800705"/>
            <a:ext cx="495033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-13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15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ALKALEMIA?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082344" y="2297636"/>
            <a:ext cx="2133996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6" spc="-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246" spc="3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Look</a:t>
            </a:r>
            <a:r>
              <a:rPr lang="en-US" altLang="zh-CN" sz="2798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 pH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2911094" y="2800828"/>
            <a:ext cx="2396159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&lt;7.35 -</a:t>
            </a:r>
            <a:r>
              <a:rPr lang="en-US" altLang="zh-CN" sz="279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2911094" y="3303748"/>
            <a:ext cx="255502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&gt;7.45 –</a:t>
            </a:r>
            <a:r>
              <a:rPr lang="en-US" altLang="zh-CN" sz="2796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64" y="82295"/>
            <a:ext cx="8048244" cy="1792224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1009903" y="152400"/>
            <a:ext cx="7886192" cy="1600200"/>
          </a:xfrm>
          <a:custGeom>
            <a:avLst/>
            <a:gdLst/>
            <a:ahLst/>
            <a:cxnLst/>
            <a:rect l="l" t="t" r="r" b="b"/>
            <a:pathLst>
              <a:path w="7886192" h="1600200">
                <a:moveTo>
                  <a:pt x="0" y="400050"/>
                </a:moveTo>
                <a:lnTo>
                  <a:pt x="7086093" y="400050"/>
                </a:lnTo>
                <a:lnTo>
                  <a:pt x="7086093" y="0"/>
                </a:lnTo>
                <a:lnTo>
                  <a:pt x="7886194" y="800100"/>
                </a:lnTo>
                <a:lnTo>
                  <a:pt x="7086093" y="1600200"/>
                </a:lnTo>
                <a:lnTo>
                  <a:pt x="7086093" y="1200150"/>
                </a:lnTo>
                <a:lnTo>
                  <a:pt x="0" y="12001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84503" y="91079"/>
            <a:ext cx="7947512" cy="1722841"/>
          </a:xfrm>
          <a:custGeom>
            <a:avLst/>
            <a:gdLst/>
            <a:ahLst/>
            <a:cxnLst/>
            <a:rect l="l" t="t" r="r" b="b"/>
            <a:pathLst>
              <a:path w="7947512" h="1722841">
                <a:moveTo>
                  <a:pt x="25400" y="461371"/>
                </a:moveTo>
                <a:lnTo>
                  <a:pt x="7111493" y="461371"/>
                </a:lnTo>
                <a:lnTo>
                  <a:pt x="7111493" y="61321"/>
                </a:lnTo>
                <a:lnTo>
                  <a:pt x="7911594" y="861421"/>
                </a:lnTo>
                <a:lnTo>
                  <a:pt x="7111493" y="1661521"/>
                </a:lnTo>
                <a:lnTo>
                  <a:pt x="7111493" y="1261471"/>
                </a:lnTo>
                <a:lnTo>
                  <a:pt x="25400" y="126147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75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16678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2819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2783479" y="30882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75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1716678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2" y="150221"/>
                </a:moveTo>
                <a:lnTo>
                  <a:pt x="150222" y="35921"/>
                </a:lnTo>
                <a:lnTo>
                  <a:pt x="264522" y="150221"/>
                </a:lnTo>
                <a:lnTo>
                  <a:pt x="207372" y="150221"/>
                </a:lnTo>
                <a:lnTo>
                  <a:pt x="207372" y="416921"/>
                </a:lnTo>
                <a:lnTo>
                  <a:pt x="93072" y="416921"/>
                </a:lnTo>
                <a:lnTo>
                  <a:pt x="93072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562600" y="4038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381000"/>
                </a:lnTo>
                <a:lnTo>
                  <a:pt x="57150" y="3810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526679" y="4002679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16921"/>
                </a:lnTo>
                <a:lnTo>
                  <a:pt x="93071" y="4169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43434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43074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5562600" y="3124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5526679" y="30988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2819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2783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4343400" y="41148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4307479" y="40894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5943600" y="3276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5918200" y="32152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5943600" y="41910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918200" y="4129679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1"/>
                </a:moveTo>
                <a:lnTo>
                  <a:pt x="406400" y="99421"/>
                </a:lnTo>
                <a:lnTo>
                  <a:pt x="406400" y="61321"/>
                </a:lnTo>
                <a:lnTo>
                  <a:pt x="482600" y="137521"/>
                </a:lnTo>
                <a:lnTo>
                  <a:pt x="406400" y="213721"/>
                </a:lnTo>
                <a:lnTo>
                  <a:pt x="4064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1214628" y="719933"/>
            <a:ext cx="1081610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796" spc="-10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724277" y="699867"/>
            <a:ext cx="5393847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b="1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796" b="1" spc="-8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b="1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1033576" y="1775409"/>
            <a:ext cx="6512052" cy="703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PRIMARY</a:t>
            </a:r>
            <a:r>
              <a:rPr lang="en-US" altLang="zh-CN" sz="2400" spc="-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DISTURBANCE</a:t>
            </a:r>
            <a:r>
              <a:rPr lang="en-US" altLang="zh-CN" sz="2400" spc="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400" spc="-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  <a:p>
            <a:pPr>
              <a:lnSpc>
                <a:spcPts val="2883"/>
              </a:lnSpc>
            </a:pPr>
            <a:r>
              <a:rPr lang="en-US" altLang="zh-CN" sz="2402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1033576" y="3057250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2058091" y="3057250"/>
            <a:ext cx="1358987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or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3828810" y="3057250"/>
            <a:ext cx="40412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4644336" y="3057250"/>
            <a:ext cx="754560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8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9" name="Text Box49"/>
          <p:cNvSpPr txBox="1"/>
          <p:nvPr/>
        </p:nvSpPr>
        <p:spPr>
          <a:xfrm>
            <a:off x="6552565" y="3057250"/>
            <a:ext cx="1905538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17" dirty="0">
                <a:solidFill>
                  <a:srgbClr val="320E04"/>
                </a:solidFill>
                <a:latin typeface="Times New Roman"/>
                <a:ea typeface="Times New Roman"/>
                <a:cs typeface="Times New Roman"/>
              </a:rPr>
              <a:t>METABOLIC</a:t>
            </a:r>
          </a:p>
        </p:txBody>
      </p:sp>
      <p:sp>
        <p:nvSpPr>
          <p:cNvPr id="50" name="Text Box50"/>
          <p:cNvSpPr txBox="1"/>
          <p:nvPr/>
        </p:nvSpPr>
        <p:spPr>
          <a:xfrm>
            <a:off x="1033576" y="4002384"/>
            <a:ext cx="614437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76" spc="-19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076" spc="-2068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6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1" name="Text Box51"/>
          <p:cNvSpPr txBox="1"/>
          <p:nvPr/>
        </p:nvSpPr>
        <p:spPr>
          <a:xfrm>
            <a:off x="2058091" y="4002384"/>
            <a:ext cx="2092828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728" spc="216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604" spc="193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</a:p>
        </p:txBody>
      </p:sp>
      <p:sp>
        <p:nvSpPr>
          <p:cNvPr id="52" name="Text Box52"/>
          <p:cNvSpPr txBox="1"/>
          <p:nvPr/>
        </p:nvSpPr>
        <p:spPr>
          <a:xfrm>
            <a:off x="4643675" y="4002384"/>
            <a:ext cx="755222" cy="422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604" spc="-6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728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53" name="Text Box53"/>
          <p:cNvSpPr txBox="1"/>
          <p:nvPr/>
        </p:nvSpPr>
        <p:spPr>
          <a:xfrm>
            <a:off x="6552565" y="4002384"/>
            <a:ext cx="2202185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228600" y="1905000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6" y="0"/>
            <a:ext cx="6227064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35" y="1413764"/>
            <a:ext cx="210311" cy="21031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908735" y="1413764"/>
            <a:ext cx="235711" cy="223011"/>
          </a:xfrm>
          <a:custGeom>
            <a:avLst/>
            <a:gdLst/>
            <a:ahLst/>
            <a:cxnLst/>
            <a:rect l="l" t="t" r="r" b="b"/>
            <a:pathLst>
              <a:path w="235711" h="223011">
                <a:moveTo>
                  <a:pt x="12700" y="105156"/>
                </a:moveTo>
                <a:cubicBezTo>
                  <a:pt x="12700" y="47117"/>
                  <a:pt x="59779" y="0"/>
                  <a:pt x="117856" y="0"/>
                </a:cubicBezTo>
                <a:cubicBezTo>
                  <a:pt x="117856" y="0"/>
                  <a:pt x="117856" y="0"/>
                  <a:pt x="117856" y="0"/>
                </a:cubicBezTo>
                <a:lnTo>
                  <a:pt x="117856" y="0"/>
                </a:lnTo>
                <a:cubicBezTo>
                  <a:pt x="175934" y="0"/>
                  <a:pt x="223012" y="47117"/>
                  <a:pt x="223012" y="105156"/>
                </a:cubicBezTo>
                <a:cubicBezTo>
                  <a:pt x="223012" y="105156"/>
                  <a:pt x="223012" y="105156"/>
                  <a:pt x="223012" y="105156"/>
                </a:cubicBezTo>
                <a:lnTo>
                  <a:pt x="223012" y="105156"/>
                </a:lnTo>
                <a:cubicBezTo>
                  <a:pt x="223012" y="163322"/>
                  <a:pt x="175934" y="210312"/>
                  <a:pt x="117856" y="210312"/>
                </a:cubicBezTo>
                <a:cubicBezTo>
                  <a:pt x="117856" y="210312"/>
                  <a:pt x="117856" y="210312"/>
                  <a:pt x="117856" y="210312"/>
                </a:cubicBezTo>
                <a:lnTo>
                  <a:pt x="117856" y="210312"/>
                </a:lnTo>
                <a:cubicBezTo>
                  <a:pt x="59779" y="210312"/>
                  <a:pt x="12700" y="163322"/>
                  <a:pt x="12700" y="105156"/>
                </a:cubicBezTo>
                <a:cubicBezTo>
                  <a:pt x="12700" y="105156"/>
                  <a:pt x="12700" y="105156"/>
                  <a:pt x="12700" y="105156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8DA5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685800" y="2057400"/>
            <a:ext cx="7961948" cy="1676400"/>
          </a:xfrm>
          <a:custGeom>
            <a:avLst/>
            <a:gdLst/>
            <a:ahLst/>
            <a:cxnLst/>
            <a:rect l="l" t="t" r="r" b="b"/>
            <a:pathLst>
              <a:path w="7961948" h="1676400">
                <a:moveTo>
                  <a:pt x="0" y="419100"/>
                </a:moveTo>
                <a:lnTo>
                  <a:pt x="7123748" y="419100"/>
                </a:lnTo>
                <a:lnTo>
                  <a:pt x="7123748" y="0"/>
                </a:lnTo>
                <a:lnTo>
                  <a:pt x="7961948" y="838200"/>
                </a:lnTo>
                <a:lnTo>
                  <a:pt x="7123748" y="1676400"/>
                </a:lnTo>
                <a:lnTo>
                  <a:pt x="7123748" y="1257300"/>
                </a:lnTo>
                <a:lnTo>
                  <a:pt x="0" y="1257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838200" y="2057400"/>
            <a:ext cx="8023268" cy="1799041"/>
          </a:xfrm>
          <a:custGeom>
            <a:avLst/>
            <a:gdLst/>
            <a:ahLst/>
            <a:cxnLst/>
            <a:rect l="l" t="t" r="r" b="b"/>
            <a:pathLst>
              <a:path w="8023268" h="1799041">
                <a:moveTo>
                  <a:pt x="25400" y="480421"/>
                </a:moveTo>
                <a:lnTo>
                  <a:pt x="7149148" y="480421"/>
                </a:lnTo>
                <a:lnTo>
                  <a:pt x="7149148" y="61321"/>
                </a:lnTo>
                <a:lnTo>
                  <a:pt x="7987348" y="899521"/>
                </a:lnTo>
                <a:lnTo>
                  <a:pt x="7149148" y="1737721"/>
                </a:lnTo>
                <a:lnTo>
                  <a:pt x="7149148" y="1318621"/>
                </a:lnTo>
                <a:lnTo>
                  <a:pt x="25400" y="13186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873C04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 Box27"/>
          <p:cNvSpPr txBox="1"/>
          <p:nvPr/>
        </p:nvSpPr>
        <p:spPr>
          <a:xfrm>
            <a:off x="1066800" y="2743200"/>
            <a:ext cx="1132298" cy="4770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00" b="1" spc="-2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800" b="1" spc="-106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800" b="1" spc="-2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733800" y="2514600"/>
            <a:ext cx="2477651" cy="3930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5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796" spc="-69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2667000" y="2895600"/>
            <a:ext cx="4702698" cy="4767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Compensated/</a:t>
            </a:r>
            <a:r>
              <a:rPr lang="en-US" altLang="zh-CN" sz="2798" b="1" spc="-4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decompensated</a:t>
            </a:r>
            <a:r>
              <a:rPr lang="en-US" altLang="zh-CN" sz="2798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7943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/>
              <a:t>a. Respiratory acidosis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838200"/>
          <a:ext cx="777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UNCOMPENSATED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------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6" name="Content Placeholder 9"/>
          <p:cNvSpPr>
            <a:spLocks noGrp="1"/>
          </p:cNvSpPr>
          <p:nvPr>
            <p:ph sz="quarter" idx="2"/>
          </p:nvPr>
        </p:nvSpPr>
        <p:spPr>
          <a:xfrm>
            <a:off x="762000" y="1828800"/>
            <a:ext cx="7543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Because there is no response from the kidneys yet to acidosis the HCO3 will remain normal</a:t>
            </a:r>
          </a:p>
        </p:txBody>
      </p:sp>
      <p:sp>
        <p:nvSpPr>
          <p:cNvPr id="307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/>
              <a:t>A.Y.T</a:t>
            </a:r>
          </a:p>
        </p:txBody>
      </p:sp>
      <p:sp>
        <p:nvSpPr>
          <p:cNvPr id="307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C280001-D953-4C76-B1C4-4B38BD1E1EB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457200" y="46482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FULL</a:t>
                      </a:r>
                      <a:r>
                        <a:rPr lang="en-US" b="1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>
                          <a:latin typeface="Comic Sans MS" pitchFamily="66" charset="0"/>
                        </a:rPr>
                        <a:t>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457200" y="26670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PARTIAL</a:t>
                      </a:r>
                      <a:r>
                        <a:rPr lang="en-US" b="1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>
                          <a:latin typeface="Comic Sans MS" pitchFamily="66" charset="0"/>
                        </a:rPr>
                        <a:t>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3810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PH return to normal PaCO2 &amp; HCO3 levels are still high to correct acidosis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609600" y="37338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The kidneys start to respond to the acidosis by increasing the amount of circulating HCO3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716" grpId="0" build="p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794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/>
              <a:t>B. Respiratory alkalosis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838200"/>
          <a:ext cx="7772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UNCOMPENSATED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------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0" name="Content Placeholder 9"/>
          <p:cNvSpPr>
            <a:spLocks noGrp="1"/>
          </p:cNvSpPr>
          <p:nvPr>
            <p:ph sz="quarter" idx="2"/>
          </p:nvPr>
        </p:nvSpPr>
        <p:spPr>
          <a:xfrm>
            <a:off x="762000" y="1828800"/>
            <a:ext cx="7543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Because there is no response from the kidneys yet to acidosis the HCO3 will remain normal</a:t>
            </a:r>
          </a:p>
        </p:txBody>
      </p:sp>
      <p:sp>
        <p:nvSpPr>
          <p:cNvPr id="317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/>
              <a:t>A.Y.T</a:t>
            </a:r>
          </a:p>
        </p:txBody>
      </p:sp>
      <p:sp>
        <p:nvSpPr>
          <p:cNvPr id="317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CE0DDE-FA6C-4340-89F8-96C9BF90F65A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457200" y="46482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FULL</a:t>
                      </a:r>
                      <a:r>
                        <a:rPr lang="en-US" b="1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>
                          <a:latin typeface="Comic Sans MS" pitchFamily="66" charset="0"/>
                        </a:rPr>
                        <a:t>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457200" y="2667000"/>
          <a:ext cx="7696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Phase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PH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PaCO2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HCO3</a:t>
                      </a: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mic Sans MS" pitchFamily="66" charset="0"/>
                        </a:rPr>
                        <a:t>PARTIAL</a:t>
                      </a:r>
                      <a:r>
                        <a:rPr lang="en-US" b="1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="1" dirty="0">
                          <a:latin typeface="Comic Sans MS" pitchFamily="66" charset="0"/>
                        </a:rPr>
                        <a:t>COMPENSATED</a:t>
                      </a: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↑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mic Sans MS" pitchFamily="66" charset="0"/>
                        </a:rPr>
                        <a:t>↓</a:t>
                      </a:r>
                    </a:p>
                    <a:p>
                      <a:pPr algn="ctr"/>
                      <a:endParaRPr lang="en-US" b="1" dirty="0">
                        <a:latin typeface="Comic Sans MS" pitchFamily="66" charset="0"/>
                      </a:endParaRPr>
                    </a:p>
                  </a:txBody>
                  <a:tcPr marL="44787" marR="447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3810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000" b="1" dirty="0">
                <a:latin typeface="Comic Sans MS" pitchFamily="66" charset="0"/>
                <a:cs typeface="+mn-cs"/>
              </a:rPr>
              <a:t>PH return to normal PaCO2 &amp; HCO3 levels are still low to correct alkalosis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609600" y="37338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latin typeface="Comic Sans MS" pitchFamily="66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  <a:cs typeface="+mn-cs"/>
              </a:rPr>
              <a:t>The kidneys start to respond to the alkalosis by decreasing the amount of circulating HCO3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40" grpId="0" build="p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495800"/>
          </a:xfrm>
          <a:prstGeom prst="rect">
            <a:avLst/>
          </a:prstGeom>
          <a:noFill/>
        </p:spPr>
      </p:pic>
      <p:sp>
        <p:nvSpPr>
          <p:cNvPr id="9" name="Text Box9"/>
          <p:cNvSpPr txBox="1"/>
          <p:nvPr/>
        </p:nvSpPr>
        <p:spPr>
          <a:xfrm>
            <a:off x="228600" y="2971800"/>
            <a:ext cx="1447800" cy="539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15" name="Text Box15"/>
          <p:cNvSpPr txBox="1"/>
          <p:nvPr/>
        </p:nvSpPr>
        <p:spPr>
          <a:xfrm>
            <a:off x="1905000" y="3581400"/>
            <a:ext cx="6082254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b="1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  <a:r>
              <a:rPr lang="en-US" altLang="zh-CN" sz="3204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204" b="1" spc="-18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b="1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869"/>
            <a:ext cx="8077200" cy="602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5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</a:rPr>
              <a:t>Sites for obtaining ABG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Comic Sans MS" pitchFamily="66" charset="0"/>
              </a:rPr>
              <a:t>Radial artery ( most common )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Brachial artery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Femoral artery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mic Sans MS" pitchFamily="66" charset="0"/>
              </a:rPr>
              <a:t>Radial is the </a:t>
            </a:r>
            <a:r>
              <a:rPr lang="en-US" sz="2400" b="1" u="sng" dirty="0">
                <a:latin typeface="Comic Sans MS" pitchFamily="66" charset="0"/>
              </a:rPr>
              <a:t>most preferable </a:t>
            </a:r>
            <a:r>
              <a:rPr lang="en-US" sz="2400" b="1" dirty="0">
                <a:latin typeface="Comic Sans MS" pitchFamily="66" charset="0"/>
              </a:rPr>
              <a:t>site used because: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It is easy to access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It is not a deep artery which facilitate palpation, stabilization and puncturing </a:t>
            </a:r>
          </a:p>
          <a:p>
            <a:pPr eaLnBrk="1" hangingPunct="1"/>
            <a:r>
              <a:rPr lang="en-US" sz="2400" b="1" dirty="0">
                <a:latin typeface="Comic Sans MS" pitchFamily="66" charset="0"/>
              </a:rPr>
              <a:t>The artery has a collateral blood circulation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>
              <a:latin typeface="Corbe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4E41B0-C5CF-41D4-A606-6D6E3C4B81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/>
              <a:t>A.Y.T</a:t>
            </a:r>
          </a:p>
        </p:txBody>
      </p:sp>
      <p:pic>
        <p:nvPicPr>
          <p:cNvPr id="18438" name="Picture 6" descr="C:\Users\Afnan\Desktop\critical labs\critical\blood-gases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Afnan\Desktop\critical labs\critical\9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2" y="304800"/>
            <a:ext cx="862052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46" y="5529262"/>
            <a:ext cx="5840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5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" y="432650"/>
            <a:ext cx="8799653" cy="58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8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82344" y="-12658"/>
            <a:ext cx="5731670" cy="552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2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High</a:t>
            </a:r>
            <a:r>
              <a:rPr lang="en-US" altLang="zh-CN" sz="3902" spc="-226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Anion</a:t>
            </a:r>
            <a:r>
              <a:rPr lang="en-US" altLang="zh-CN" sz="3902" spc="7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Gap</a:t>
            </a:r>
            <a:r>
              <a:rPr lang="en-US" altLang="zh-CN" sz="3902" spc="19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2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Metabolic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1082344" y="581977"/>
            <a:ext cx="1845487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>
                <a:solidFill>
                  <a:srgbClr val="572314"/>
                </a:solidFill>
                <a:latin typeface="Arial"/>
                <a:ea typeface="Arial"/>
                <a:cs typeface="Arial"/>
              </a:rPr>
              <a:t>Acidosis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1987041" y="1375308"/>
            <a:ext cx="215798" cy="3001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M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2011426" y="2030832"/>
            <a:ext cx="168842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3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U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049778" y="1585595"/>
            <a:ext cx="1273301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METHANOL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049778" y="2271500"/>
            <a:ext cx="1143406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UREMIA</a:t>
            </a:r>
            <a:r>
              <a:rPr lang="en-US" altLang="zh-CN" sz="1802" spc="89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4433951" y="2271500"/>
            <a:ext cx="991844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ARF/CRF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2031237" y="2666086"/>
            <a:ext cx="157694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3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D</a:t>
            </a:r>
          </a:p>
        </p:txBody>
      </p:sp>
      <p:sp>
        <p:nvSpPr>
          <p:cNvPr id="12" name="Text Box12"/>
          <p:cNvSpPr txBox="1"/>
          <p:nvPr/>
        </p:nvSpPr>
        <p:spPr>
          <a:xfrm>
            <a:off x="2037334" y="3301213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</a:t>
            </a:r>
          </a:p>
        </p:txBody>
      </p:sp>
      <p:sp>
        <p:nvSpPr>
          <p:cNvPr id="13" name="Text Box13"/>
          <p:cNvSpPr txBox="1"/>
          <p:nvPr/>
        </p:nvSpPr>
        <p:spPr>
          <a:xfrm>
            <a:off x="2070862" y="3936131"/>
            <a:ext cx="78965" cy="266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8" b="1" spc="0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I</a:t>
            </a:r>
          </a:p>
        </p:txBody>
      </p:sp>
      <p:sp>
        <p:nvSpPr>
          <p:cNvPr id="14" name="Text Box14"/>
          <p:cNvSpPr txBox="1"/>
          <p:nvPr/>
        </p:nvSpPr>
        <p:spPr>
          <a:xfrm>
            <a:off x="2042160" y="4571340"/>
            <a:ext cx="135195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L</a:t>
            </a:r>
          </a:p>
        </p:txBody>
      </p:sp>
      <p:sp>
        <p:nvSpPr>
          <p:cNvPr id="15" name="Text Box15"/>
          <p:cNvSpPr txBox="1"/>
          <p:nvPr/>
        </p:nvSpPr>
        <p:spPr>
          <a:xfrm>
            <a:off x="2037334" y="5206594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E</a:t>
            </a:r>
          </a:p>
        </p:txBody>
      </p:sp>
      <p:sp>
        <p:nvSpPr>
          <p:cNvPr id="16" name="Text Box16"/>
          <p:cNvSpPr txBox="1"/>
          <p:nvPr/>
        </p:nvSpPr>
        <p:spPr>
          <a:xfrm>
            <a:off x="2037334" y="5841746"/>
            <a:ext cx="146343" cy="2661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b="1" spc="-2" dirty="0"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S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3049778" y="2881376"/>
            <a:ext cx="4684243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DIABETIC</a:t>
            </a:r>
            <a:r>
              <a:rPr lang="en-US" altLang="zh-CN" sz="1800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KETOACIDOSIS</a:t>
            </a:r>
            <a:r>
              <a:rPr lang="en-US" altLang="zh-CN" sz="1800" spc="-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&amp; </a:t>
            </a:r>
            <a:r>
              <a:rPr lang="en-US" altLang="zh-CN" sz="1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other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KETOSIS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049778" y="3490976"/>
            <a:ext cx="4188408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PARALDEHYDE,</a:t>
            </a:r>
            <a:r>
              <a:rPr lang="en-US" altLang="zh-CN" sz="18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PROPYLENE 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GLYCOL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3063875" y="4100830"/>
            <a:ext cx="2055799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ISONIAZIDE,</a:t>
            </a:r>
            <a:r>
              <a:rPr lang="en-US" altLang="zh-CN" sz="1800" spc="4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IRON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3063875" y="4786630"/>
            <a:ext cx="1954758" cy="2548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LACTIC</a:t>
            </a:r>
            <a:r>
              <a:rPr lang="en-US" altLang="zh-CN" sz="1800" spc="-1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ACIDOSIS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3063875" y="5396284"/>
            <a:ext cx="3385272" cy="2552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2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ETHANOL,</a:t>
            </a:r>
            <a:r>
              <a:rPr lang="en-US" altLang="zh-CN" sz="1802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ETHYLENE</a:t>
            </a:r>
            <a:r>
              <a:rPr lang="en-US" altLang="zh-CN" sz="1802" spc="-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2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GLYCOL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3063875" y="6082360"/>
            <a:ext cx="1368399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-1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SALICYLATE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causes of metabolic acidosis with normal anion g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4145914" y="1691284"/>
            <a:ext cx="203240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Clinical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4348607" y="2499385"/>
            <a:ext cx="162580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383914" y="3307105"/>
            <a:ext cx="355640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84" y="0"/>
            <a:ext cx="2304287" cy="659891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5257800" y="838200"/>
            <a:ext cx="1838325" cy="944879"/>
          </a:xfrm>
          <a:custGeom>
            <a:avLst/>
            <a:gdLst/>
            <a:ahLst/>
            <a:cxnLst/>
            <a:rect l="l" t="t" r="r" b="b"/>
            <a:pathLst>
              <a:path w="1838325" h="944879">
                <a:moveTo>
                  <a:pt x="0" y="944879"/>
                </a:moveTo>
                <a:lnTo>
                  <a:pt x="1838325" y="944879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7096125" y="838200"/>
            <a:ext cx="1838325" cy="944879"/>
          </a:xfrm>
          <a:custGeom>
            <a:avLst/>
            <a:gdLst/>
            <a:ahLst/>
            <a:cxnLst/>
            <a:rect l="l" t="t" r="r" b="b"/>
            <a:pathLst>
              <a:path w="1838325" h="944879">
                <a:moveTo>
                  <a:pt x="0" y="944879"/>
                </a:moveTo>
                <a:lnTo>
                  <a:pt x="1838325" y="944879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57800" y="1783130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096125" y="1783130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5257800" y="2599487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7096125" y="2599487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5257800" y="3415969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7096125" y="3415969"/>
            <a:ext cx="1838325" cy="816432"/>
          </a:xfrm>
          <a:custGeom>
            <a:avLst/>
            <a:gdLst/>
            <a:ahLst/>
            <a:cxnLst/>
            <a:rect l="l" t="t" r="r" b="b"/>
            <a:pathLst>
              <a:path w="1838325" h="816432">
                <a:moveTo>
                  <a:pt x="0" y="816433"/>
                </a:moveTo>
                <a:lnTo>
                  <a:pt x="1838325" y="816433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5257800" y="4232402"/>
            <a:ext cx="1838325" cy="822959"/>
          </a:xfrm>
          <a:custGeom>
            <a:avLst/>
            <a:gdLst/>
            <a:ahLst/>
            <a:cxnLst/>
            <a:rect l="l" t="t" r="r" b="b"/>
            <a:pathLst>
              <a:path w="1838325" h="822959">
                <a:moveTo>
                  <a:pt x="0" y="822960"/>
                </a:moveTo>
                <a:lnTo>
                  <a:pt x="1838325" y="822960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7096125" y="4232402"/>
            <a:ext cx="1838325" cy="822959"/>
          </a:xfrm>
          <a:custGeom>
            <a:avLst/>
            <a:gdLst/>
            <a:ahLst/>
            <a:cxnLst/>
            <a:rect l="l" t="t" r="r" b="b"/>
            <a:pathLst>
              <a:path w="1838325" h="822959">
                <a:moveTo>
                  <a:pt x="0" y="822960"/>
                </a:moveTo>
                <a:lnTo>
                  <a:pt x="1838325" y="822960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5257800" y="5055324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7096125" y="5055324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257800" y="5871743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7096125" y="5871743"/>
            <a:ext cx="1838325" cy="816431"/>
          </a:xfrm>
          <a:custGeom>
            <a:avLst/>
            <a:gdLst/>
            <a:ahLst/>
            <a:cxnLst/>
            <a:rect l="l" t="t" r="r" b="b"/>
            <a:pathLst>
              <a:path w="1838325" h="816431">
                <a:moveTo>
                  <a:pt x="0" y="816432"/>
                </a:moveTo>
                <a:lnTo>
                  <a:pt x="1838325" y="816432"/>
                </a:lnTo>
                <a:lnTo>
                  <a:pt x="1838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082344" y="44843"/>
            <a:ext cx="1635480" cy="5482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0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CASE</a:t>
            </a:r>
            <a:r>
              <a:rPr lang="en-US" altLang="zh-CN" sz="3900" spc="-15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066800" y="1143000"/>
            <a:ext cx="3997889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62 years old Male patient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0840" y="2688971"/>
            <a:ext cx="117859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COPD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240840" y="3130931"/>
            <a:ext cx="256518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Breathlessness, 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524254" y="3496691"/>
            <a:ext cx="332097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progressively 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ncreased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524254" y="3862705"/>
            <a:ext cx="171200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aggravated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524254" y="4228465"/>
            <a:ext cx="2574036" cy="339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sz="24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exertion,</a:t>
            </a:r>
            <a:r>
              <a:rPr lang="en-US" altLang="zh-CN" sz="2400" spc="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 days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240840" y="4670425"/>
            <a:ext cx="2417622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24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smoker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240840" y="5112385"/>
            <a:ext cx="197490" cy="3416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endParaRPr lang="en-US" altLang="zh-CN" sz="2400" spc="2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1524000" y="5105400"/>
            <a:ext cx="135165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expiratory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895600" y="5181600"/>
            <a:ext cx="999439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rhonchi</a:t>
            </a:r>
          </a:p>
        </p:txBody>
      </p:sp>
      <p:graphicFrame>
        <p:nvGraphicFramePr>
          <p:cNvPr id="45" name="Table45"/>
          <p:cNvGraphicFramePr>
            <a:graphicFrameLocks noGrp="1"/>
          </p:cNvGraphicFramePr>
          <p:nvPr/>
        </p:nvGraphicFramePr>
        <p:xfrm>
          <a:off x="5257800" y="838200"/>
          <a:ext cx="3676650" cy="5849973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r>
                        <a:rPr lang="en-US" altLang="zh-CN" sz="2796" b="1" spc="-2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22/7/2011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796" b="1" spc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7:30</a:t>
                      </a:r>
                      <a:r>
                        <a:rPr lang="en-US" altLang="zh-CN" sz="2796" b="1" spc="-19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796" b="1" spc="-2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483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356">
                <a:tc>
                  <a:txBody>
                    <a:bodyPr/>
                    <a:lstStyle/>
                    <a:p>
                      <a:r>
                        <a:rPr lang="en-US" altLang="zh-CN" sz="2400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en-US" altLang="zh-CN" sz="2400" spc="-1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83">
                <a:tc>
                  <a:txBody>
                    <a:bodyPr/>
                    <a:lstStyle/>
                    <a:p>
                      <a:r>
                        <a:rPr lang="en-US" altLang="zh-CN" sz="2402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r>
                        <a:rPr lang="en-US" altLang="zh-CN" sz="2402" spc="-1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-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altLang="zh-CN" sz="2402" spc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Actual</a:t>
                      </a:r>
                    </a:p>
                    <a:p>
                      <a:r>
                        <a:rPr lang="en-US" altLang="zh-CN" sz="2400" spc="-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28.00</a:t>
                      </a:r>
                      <a:r>
                        <a:rPr lang="en-US" altLang="zh-CN" sz="2402" spc="-1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2" spc="-4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mmol/l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393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419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6400800" y="990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6364879" y="965200"/>
            <a:ext cx="325842" cy="442321"/>
          </a:xfrm>
          <a:custGeom>
            <a:avLst/>
            <a:gdLst/>
            <a:ahLst/>
            <a:cxnLst/>
            <a:rect l="l" t="t" r="r" b="b"/>
            <a:pathLst>
              <a:path w="325842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7467600" y="9144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431679" y="878478"/>
            <a:ext cx="325840" cy="518521"/>
          </a:xfrm>
          <a:custGeom>
            <a:avLst/>
            <a:gdLst/>
            <a:ahLst/>
            <a:cxnLst/>
            <a:rect l="l" t="t" r="r" b="b"/>
            <a:pathLst>
              <a:path w="325840" h="518521">
                <a:moveTo>
                  <a:pt x="35921" y="150222"/>
                </a:moveTo>
                <a:lnTo>
                  <a:pt x="150221" y="35922"/>
                </a:lnTo>
                <a:lnTo>
                  <a:pt x="264521" y="150222"/>
                </a:lnTo>
                <a:lnTo>
                  <a:pt x="207371" y="150222"/>
                </a:lnTo>
                <a:lnTo>
                  <a:pt x="207371" y="493122"/>
                </a:lnTo>
                <a:lnTo>
                  <a:pt x="93071" y="493122"/>
                </a:lnTo>
                <a:lnTo>
                  <a:pt x="93071" y="1502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Text Box21"/>
          <p:cNvSpPr txBox="1"/>
          <p:nvPr/>
        </p:nvSpPr>
        <p:spPr>
          <a:xfrm>
            <a:off x="4441571" y="601657"/>
            <a:ext cx="3022040" cy="832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6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2" spc="-10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3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  <a:p>
            <a:pPr>
              <a:lnSpc>
                <a:spcPts val="3893"/>
              </a:lnSpc>
            </a:pPr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400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pH</a:t>
            </a:r>
            <a:r>
              <a:rPr lang="en-US" altLang="zh-CN" sz="2400" spc="240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5958205" y="1485849"/>
            <a:ext cx="1423720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4725035" y="1927809"/>
            <a:ext cx="92448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endParaRPr lang="en-US" altLang="zh-CN" sz="2400" spc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" name="Text Box32"/>
          <p:cNvSpPr txBox="1"/>
          <p:nvPr/>
        </p:nvSpPr>
        <p:spPr>
          <a:xfrm>
            <a:off x="4876800" y="3200400"/>
            <a:ext cx="2904939" cy="3660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partially</a:t>
            </a:r>
            <a:r>
              <a:rPr lang="en-US" altLang="zh-CN" sz="2604" spc="-1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compensated</a:t>
            </a:r>
          </a:p>
        </p:txBody>
      </p:sp>
      <p:sp>
        <p:nvSpPr>
          <p:cNvPr id="33" name="Text Box31"/>
          <p:cNvSpPr txBox="1"/>
          <p:nvPr/>
        </p:nvSpPr>
        <p:spPr>
          <a:xfrm>
            <a:off x="4572000" y="2590800"/>
            <a:ext cx="4015651" cy="4471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Primary</a:t>
            </a:r>
            <a:r>
              <a:rPr lang="en-US" altLang="zh-CN" sz="2606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2606" spc="-15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60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Acidosis,</a:t>
            </a:r>
          </a:p>
        </p:txBody>
      </p:sp>
      <p:sp>
        <p:nvSpPr>
          <p:cNvPr id="27" name="Text Box23"/>
          <p:cNvSpPr txBox="1"/>
          <p:nvPr/>
        </p:nvSpPr>
        <p:spPr>
          <a:xfrm>
            <a:off x="4419600" y="1981200"/>
            <a:ext cx="193609" cy="2691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</a:p>
        </p:txBody>
      </p:sp>
      <p:sp>
        <p:nvSpPr>
          <p:cNvPr id="28" name="Text Box24"/>
          <p:cNvSpPr txBox="1"/>
          <p:nvPr/>
        </p:nvSpPr>
        <p:spPr>
          <a:xfrm>
            <a:off x="4343400" y="3962400"/>
            <a:ext cx="2209800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  <a:p>
            <a:endParaRPr lang="en-US" altLang="zh-CN" sz="2400" spc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Mild hypoxemia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84" y="0"/>
            <a:ext cx="2427732" cy="713232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5257800" y="228562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7086600" y="228562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57800" y="790283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7086600" y="790283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5257800" y="1351877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7086600" y="1351877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5257800" y="191347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7086600" y="191347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5257800" y="2475103"/>
            <a:ext cx="1828800" cy="822959"/>
          </a:xfrm>
          <a:custGeom>
            <a:avLst/>
            <a:gdLst/>
            <a:ahLst/>
            <a:cxnLst/>
            <a:rect l="l" t="t" r="r" b="b"/>
            <a:pathLst>
              <a:path w="1828800" h="822959">
                <a:moveTo>
                  <a:pt x="0" y="822960"/>
                </a:moveTo>
                <a:lnTo>
                  <a:pt x="1828800" y="82296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7086600" y="2475103"/>
            <a:ext cx="1828800" cy="822959"/>
          </a:xfrm>
          <a:custGeom>
            <a:avLst/>
            <a:gdLst/>
            <a:ahLst/>
            <a:cxnLst/>
            <a:rect l="l" t="t" r="r" b="b"/>
            <a:pathLst>
              <a:path w="1828800" h="822959">
                <a:moveTo>
                  <a:pt x="0" y="822960"/>
                </a:moveTo>
                <a:lnTo>
                  <a:pt x="1828800" y="82296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5257800" y="329802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7086600" y="329802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257800" y="385974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3"/>
                </a:moveTo>
                <a:lnTo>
                  <a:pt x="1828800" y="561633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7086600" y="3859745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3"/>
                </a:moveTo>
                <a:lnTo>
                  <a:pt x="1828800" y="561633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5257800" y="442134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7086600" y="4421340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5257800" y="498293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7086600" y="498293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5257800" y="554460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7086600" y="5544604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5257800" y="6106236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7086600" y="6106236"/>
            <a:ext cx="1828800" cy="561632"/>
          </a:xfrm>
          <a:custGeom>
            <a:avLst/>
            <a:gdLst/>
            <a:ahLst/>
            <a:cxnLst/>
            <a:rect l="l" t="t" r="r" b="b"/>
            <a:pathLst>
              <a:path w="1828800" h="561632">
                <a:moveTo>
                  <a:pt x="0" y="561632"/>
                </a:moveTo>
                <a:lnTo>
                  <a:pt x="1828800" y="561632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Text Box39"/>
          <p:cNvSpPr txBox="1"/>
          <p:nvPr/>
        </p:nvSpPr>
        <p:spPr>
          <a:xfrm>
            <a:off x="1082344" y="98183"/>
            <a:ext cx="1635480" cy="5482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0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CASE</a:t>
            </a:r>
            <a:r>
              <a:rPr lang="en-US" altLang="zh-CN" sz="3900" spc="-15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>
                <a:solidFill>
                  <a:srgbClr val="572314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164640" y="910687"/>
            <a:ext cx="3731791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63 years old ,Male patient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164640" y="1912569"/>
            <a:ext cx="1426160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CRF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164640" y="2354638"/>
            <a:ext cx="2080480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Breathlessness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1164640" y="2796870"/>
            <a:ext cx="3878301" cy="7793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Decreased</a:t>
            </a:r>
            <a:r>
              <a:rPr lang="en-US" altLang="zh-CN" sz="2400" spc="-3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Urine</a:t>
            </a:r>
            <a:r>
              <a:rPr lang="en-US" altLang="zh-CN" sz="2400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Otpt.</a:t>
            </a:r>
            <a:r>
              <a:rPr lang="en-US" altLang="zh-CN" sz="2400" spc="58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2days</a:t>
            </a:r>
          </a:p>
          <a:p>
            <a:pPr>
              <a:lnSpc>
                <a:spcPts val="3479"/>
              </a:lnSpc>
            </a:pPr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4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Vomiting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10-15</a:t>
            </a:r>
          </a:p>
        </p:txBody>
      </p:sp>
      <p:graphicFrame>
        <p:nvGraphicFramePr>
          <p:cNvPr id="47" name="Table47"/>
          <p:cNvGraphicFramePr>
            <a:graphicFrameLocks noGrp="1"/>
          </p:cNvGraphicFramePr>
          <p:nvPr/>
        </p:nvGraphicFramePr>
        <p:xfrm>
          <a:off x="5257800" y="228600"/>
          <a:ext cx="3657600" cy="643926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594">
                <a:tc>
                  <a:txBody>
                    <a:bodyPr/>
                    <a:lstStyle/>
                    <a:p>
                      <a:r>
                        <a:rPr lang="en-US" altLang="zh-CN" sz="2400" b="1" spc="-17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31/7/2011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-18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11:30pm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21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7.18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93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en-US" altLang="zh-CN" sz="2400" spc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Actual</a:t>
                      </a:r>
                    </a:p>
                    <a:p>
                      <a:r>
                        <a:rPr lang="en-US" altLang="zh-CN" sz="2402" spc="-3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Base</a:t>
                      </a:r>
                      <a:r>
                        <a:rPr lang="en-US" altLang="zh-CN" sz="2400" spc="-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Excess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-18.80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-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140.6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594"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Chloride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670">
                <a:tc>
                  <a:txBody>
                    <a:bodyPr/>
                    <a:lstStyle/>
                    <a:p>
                      <a:r>
                        <a:rPr lang="en-US" altLang="zh-CN" sz="2400" spc="-1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1632">
                <a:tc>
                  <a:txBody>
                    <a:bodyPr/>
                    <a:lstStyle/>
                    <a:p>
                      <a:r>
                        <a:rPr lang="en-US" altLang="zh-CN" sz="2400" spc="-2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Albumin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2" name="Path12"/>
          <p:cNvSpPr/>
          <p:nvPr/>
        </p:nvSpPr>
        <p:spPr>
          <a:xfrm>
            <a:off x="4419599" y="0"/>
            <a:ext cx="4724399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4" name="Image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6629400" y="838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6593479" y="812800"/>
            <a:ext cx="325841" cy="442321"/>
          </a:xfrm>
          <a:custGeom>
            <a:avLst/>
            <a:gdLst/>
            <a:ahLst/>
            <a:cxnLst/>
            <a:rect l="l" t="t" r="r" b="b"/>
            <a:pathLst>
              <a:path w="325841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8001000" y="838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sq">
            <a:solidFill>
              <a:srgbClr val="3891A7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7965079" y="812800"/>
            <a:ext cx="325841" cy="442321"/>
          </a:xfrm>
          <a:custGeom>
            <a:avLst/>
            <a:gdLst/>
            <a:ahLst/>
            <a:cxnLst/>
            <a:rect l="l" t="t" r="r" b="b"/>
            <a:pathLst>
              <a:path w="325841" h="442321">
                <a:moveTo>
                  <a:pt x="35921" y="292100"/>
                </a:moveTo>
                <a:lnTo>
                  <a:pt x="93071" y="2921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292100"/>
                </a:lnTo>
                <a:lnTo>
                  <a:pt x="264521" y="292100"/>
                </a:lnTo>
                <a:lnTo>
                  <a:pt x="150221" y="406400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Text Box24"/>
          <p:cNvSpPr txBox="1"/>
          <p:nvPr/>
        </p:nvSpPr>
        <p:spPr>
          <a:xfrm>
            <a:off x="4517771" y="373074"/>
            <a:ext cx="3020822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0" spc="-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altLang="zh-CN" sz="2400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0" spc="-1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4517771" y="815017"/>
            <a:ext cx="3470526" cy="779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6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2402" spc="-10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402" spc="600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PCO2</a:t>
            </a:r>
          </a:p>
          <a:p>
            <a:pPr marL="1516633">
              <a:lnSpc>
                <a:spcPts val="3479"/>
              </a:lnSpc>
            </a:pPr>
            <a:r>
              <a:rPr lang="en-US" altLang="zh-CN" sz="2400" spc="-2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METABOLIC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4495800" y="1981200"/>
            <a:ext cx="312252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STEP4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en-US" altLang="zh-CN" sz="2400" spc="-1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2400" spc="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GAP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5638800" y="2514600"/>
            <a:ext cx="3305392" cy="8646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82296"/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 + K)</a:t>
            </a:r>
            <a:r>
              <a:rPr lang="en-US" altLang="zh-CN" sz="2402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(HCO3</a:t>
            </a:r>
            <a:r>
              <a:rPr lang="en-US" altLang="zh-CN" sz="2402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+Cl)</a:t>
            </a:r>
          </a:p>
          <a:p>
            <a:pPr>
              <a:lnSpc>
                <a:spcPts val="3479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5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140.6 + 4)-(7.80+102)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5715000" y="3505200"/>
            <a:ext cx="101566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59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34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.8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4724400" y="5334000"/>
            <a:ext cx="3033064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HIGH</a:t>
            </a:r>
            <a:r>
              <a:rPr lang="en-US" altLang="zh-CN" sz="2400" spc="-12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</a:t>
            </a:r>
            <a:r>
              <a:rPr lang="en-US" altLang="zh-CN" sz="2400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Met.</a:t>
            </a:r>
            <a:r>
              <a:rPr lang="en-US" altLang="zh-CN" sz="2400" spc="-14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</a:p>
        </p:txBody>
      </p:sp>
      <p:pic>
        <p:nvPicPr>
          <p:cNvPr id="33" name="Image2"/>
          <p:cNvPicPr>
            <a:picLocks noChangeAspect="1"/>
          </p:cNvPicPr>
          <p:nvPr/>
        </p:nvPicPr>
        <p:blipFill>
          <a:blip r:embed="rId5"/>
          <a:srcRect t="3340" r="53086"/>
          <a:stretch>
            <a:fillRect/>
          </a:stretch>
        </p:blipFill>
        <p:spPr>
          <a:xfrm>
            <a:off x="0" y="228600"/>
            <a:ext cx="3733800" cy="66167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914400" y="5486400"/>
            <a:ext cx="259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8200" y="5486400"/>
          <a:ext cx="27432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altLang="zh-CN" sz="2400" spc="-1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13397"/>
          <a:stretch>
            <a:fillRect/>
          </a:stretch>
        </p:blipFill>
        <p:spPr bwMode="auto">
          <a:xfrm>
            <a:off x="152400" y="1600200"/>
            <a:ext cx="8686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598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048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cap="small" dirty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Allen’s test</a:t>
            </a: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143000" y="1219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 dirty="0">
                <a:latin typeface="Comic Sans MS" pitchFamily="66" charset="0"/>
              </a:rPr>
              <a:t>It is a test done to determine that collateral circulation is present from the </a:t>
            </a:r>
            <a:r>
              <a:rPr lang="en-US" sz="2400" b="1" dirty="0" err="1">
                <a:latin typeface="Comic Sans MS" pitchFamily="66" charset="0"/>
              </a:rPr>
              <a:t>ulnar</a:t>
            </a:r>
            <a:r>
              <a:rPr lang="en-US" sz="2400" b="1" dirty="0">
                <a:latin typeface="Comic Sans MS" pitchFamily="66" charset="0"/>
              </a:rPr>
              <a:t>  artery </a:t>
            </a:r>
          </a:p>
        </p:txBody>
      </p:sp>
      <p:pic>
        <p:nvPicPr>
          <p:cNvPr id="17412" name="Picture 2" descr="C:\Users\Afnan\Desktop\critical labs\allen's%20test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48" y="2590800"/>
            <a:ext cx="39756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Afnan\Desktop\critical labs\allen's%20te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58716"/>
            <a:ext cx="3962400" cy="38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4C4CDB-782C-4E02-8BBF-9F34E82633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534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65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1048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5307" r="6719"/>
          <a:stretch>
            <a:fillRect/>
          </a:stretch>
        </p:blipFill>
        <p:spPr bwMode="auto">
          <a:xfrm>
            <a:off x="0" y="1905000"/>
            <a:ext cx="8991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018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04549"/>
            <a:ext cx="8686801" cy="25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3644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9070"/>
            <a:ext cx="6553200" cy="666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743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Bahnschrift SemiCondensed" pitchFamily="34" charset="0"/>
              </a:rPr>
              <a:t>On 10 liters o2 simple face mask</a:t>
            </a:r>
          </a:p>
        </p:txBody>
      </p:sp>
    </p:spTree>
    <p:extLst>
      <p:ext uri="{BB962C8B-B14F-4D97-AF65-F5344CB8AC3E}">
        <p14:creationId xmlns:p14="http://schemas.microsoft.com/office/powerpoint/2010/main" val="1907607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1910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381000"/>
                </a:lnTo>
                <a:lnTo>
                  <a:pt x="38100" y="3810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rnd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155079" y="2097679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112121"/>
                </a:moveTo>
                <a:lnTo>
                  <a:pt x="112121" y="35921"/>
                </a:lnTo>
                <a:lnTo>
                  <a:pt x="188321" y="112121"/>
                </a:lnTo>
                <a:lnTo>
                  <a:pt x="150221" y="112121"/>
                </a:lnTo>
                <a:lnTo>
                  <a:pt x="150221" y="416921"/>
                </a:lnTo>
                <a:lnTo>
                  <a:pt x="74021" y="416921"/>
                </a:lnTo>
                <a:lnTo>
                  <a:pt x="74021" y="112121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52578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800"/>
                </a:moveTo>
                <a:lnTo>
                  <a:pt x="38100" y="3048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04800"/>
                </a:lnTo>
                <a:lnTo>
                  <a:pt x="152400" y="3048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21879" y="2108200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330200"/>
                </a:moveTo>
                <a:lnTo>
                  <a:pt x="74021" y="330200"/>
                </a:lnTo>
                <a:lnTo>
                  <a:pt x="74021" y="25400"/>
                </a:lnTo>
                <a:lnTo>
                  <a:pt x="150221" y="25400"/>
                </a:lnTo>
                <a:lnTo>
                  <a:pt x="150221" y="330200"/>
                </a:lnTo>
                <a:lnTo>
                  <a:pt x="188321" y="330200"/>
                </a:lnTo>
                <a:lnTo>
                  <a:pt x="1121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69" y="4114838"/>
            <a:ext cx="8222830" cy="2529586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088440" y="449274"/>
            <a:ext cx="7682738" cy="7034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Ensure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</a:t>
            </a:r>
            <a:r>
              <a:rPr lang="en-US" altLang="zh-CN" sz="2400" spc="-1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Bubbles.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sealed</a:t>
            </a:r>
            <a:r>
              <a:rPr lang="en-US" altLang="zh-CN" sz="2400" spc="-2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immediately</a:t>
            </a:r>
          </a:p>
          <a:p>
            <a:pPr marL="283413">
              <a:lnSpc>
                <a:spcPts val="2882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after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withdrawing</a:t>
            </a:r>
            <a:r>
              <a:rPr lang="en-US" altLang="zh-CN" sz="2400" spc="-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sample.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408430" y="1222502"/>
            <a:ext cx="4019702" cy="372160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altLang="zh-CN" sz="2400" spc="177" dirty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Contact </a:t>
            </a:r>
            <a:r>
              <a:rPr lang="en-US" altLang="zh-CN" sz="24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</a:t>
            </a:r>
            <a:r>
              <a:rPr lang="en-US" altLang="zh-CN" sz="2400" b="1" spc="-12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0" b="1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408430" y="1699209"/>
            <a:ext cx="603750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</a:t>
            </a:r>
            <a:r>
              <a:rPr lang="en-US" altLang="zh-CN" sz="2400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0" spc="58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 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  <a:r>
              <a:rPr lang="en-US" altLang="zh-CN" sz="2400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400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8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 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408430" y="2141278"/>
            <a:ext cx="4776089" cy="3903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2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2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2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</a:t>
            </a:r>
            <a:r>
              <a:rPr lang="en-US" altLang="zh-CN" sz="2402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238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2" spc="-5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38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2" spc="-59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3025470"/>
            <a:ext cx="6944722" cy="7873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0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transported</a:t>
            </a:r>
            <a:r>
              <a:rPr lang="en-US" altLang="zh-CN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</a:t>
            </a:r>
            <a:r>
              <a:rPr lang="en-US" altLang="zh-CN" sz="2400" spc="-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earliest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  <a:p>
            <a:pPr marL="283413">
              <a:lnSpc>
                <a:spcPts val="2879"/>
              </a:lnSpc>
            </a:pPr>
            <a:r>
              <a:rPr lang="en-US" altLang="zh-CN" sz="2400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laboratory</a:t>
            </a:r>
            <a:r>
              <a:rPr lang="en-US" altLang="zh-CN" sz="2400" spc="-4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0" spc="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EARLY</a:t>
            </a:r>
            <a:r>
              <a:rPr lang="en-US" altLang="zh-CN" sz="2400" b="1" spc="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analysis</a:t>
            </a:r>
            <a:r>
              <a:rPr lang="en-US" altLang="zh-CN" sz="2400" spc="-1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via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COLD CHAIN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926590" y="1691284"/>
            <a:ext cx="581192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4800" b="1" spc="-268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1926590" y="2499385"/>
            <a:ext cx="521543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641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-3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1926590" y="3307105"/>
            <a:ext cx="2110740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905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4189729" y="3307105"/>
            <a:ext cx="159227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876800" y="10668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851400" y="1005478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2"/>
                </a:moveTo>
                <a:lnTo>
                  <a:pt x="406400" y="99422"/>
                </a:lnTo>
                <a:lnTo>
                  <a:pt x="406400" y="61322"/>
                </a:lnTo>
                <a:lnTo>
                  <a:pt x="482600" y="137522"/>
                </a:lnTo>
                <a:lnTo>
                  <a:pt x="406400" y="213722"/>
                </a:lnTo>
                <a:lnTo>
                  <a:pt x="406400" y="175622"/>
                </a:lnTo>
                <a:lnTo>
                  <a:pt x="25400" y="1756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990600" y="1524000"/>
            <a:ext cx="8153400" cy="582676"/>
          </a:xfrm>
          <a:custGeom>
            <a:avLst/>
            <a:gdLst/>
            <a:ahLst/>
            <a:cxnLst/>
            <a:rect l="l" t="t" r="r" b="b"/>
            <a:pathLst>
              <a:path w="8153400" h="582676">
                <a:moveTo>
                  <a:pt x="0" y="97155"/>
                </a:moveTo>
                <a:cubicBezTo>
                  <a:pt x="0" y="43434"/>
                  <a:pt x="43472" y="0"/>
                  <a:pt x="97104" y="0"/>
                </a:cubicBezTo>
                <a:cubicBezTo>
                  <a:pt x="97104" y="0"/>
                  <a:pt x="97104" y="0"/>
                  <a:pt x="97104" y="0"/>
                </a:cubicBezTo>
                <a:lnTo>
                  <a:pt x="97104" y="0"/>
                </a:lnTo>
                <a:lnTo>
                  <a:pt x="8056245" y="0"/>
                </a:lnTo>
                <a:lnTo>
                  <a:pt x="8056245" y="0"/>
                </a:lnTo>
                <a:cubicBezTo>
                  <a:pt x="8109966" y="0"/>
                  <a:pt x="8153400" y="43434"/>
                  <a:pt x="8153400" y="97155"/>
                </a:cubicBezTo>
                <a:cubicBezTo>
                  <a:pt x="8153400" y="97155"/>
                  <a:pt x="8153400" y="97155"/>
                  <a:pt x="8153400" y="97155"/>
                </a:cubicBezTo>
                <a:lnTo>
                  <a:pt x="8153400" y="97155"/>
                </a:lnTo>
                <a:lnTo>
                  <a:pt x="8153400" y="485520"/>
                </a:lnTo>
                <a:lnTo>
                  <a:pt x="8153400" y="485520"/>
                </a:lnTo>
                <a:cubicBezTo>
                  <a:pt x="8153400" y="539115"/>
                  <a:pt x="8109966" y="582676"/>
                  <a:pt x="8056245" y="582676"/>
                </a:cubicBezTo>
                <a:cubicBezTo>
                  <a:pt x="8056245" y="582676"/>
                  <a:pt x="8056245" y="582676"/>
                  <a:pt x="8056245" y="582676"/>
                </a:cubicBezTo>
                <a:lnTo>
                  <a:pt x="8056245" y="582676"/>
                </a:lnTo>
                <a:lnTo>
                  <a:pt x="97104" y="582676"/>
                </a:lnTo>
                <a:lnTo>
                  <a:pt x="97104" y="582676"/>
                </a:lnTo>
                <a:cubicBezTo>
                  <a:pt x="43472" y="582676"/>
                  <a:pt x="0" y="539115"/>
                  <a:pt x="0" y="485520"/>
                </a:cubicBezTo>
                <a:cubicBezTo>
                  <a:pt x="0" y="485520"/>
                  <a:pt x="0" y="485520"/>
                  <a:pt x="0" y="485520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965200" y="1524000"/>
            <a:ext cx="8204200" cy="608076"/>
          </a:xfrm>
          <a:custGeom>
            <a:avLst/>
            <a:gdLst/>
            <a:ahLst/>
            <a:cxnLst/>
            <a:rect l="l" t="t" r="r" b="b"/>
            <a:pathLst>
              <a:path w="8204200" h="608076">
                <a:moveTo>
                  <a:pt x="25400" y="97155"/>
                </a:moveTo>
                <a:cubicBezTo>
                  <a:pt x="25400" y="43434"/>
                  <a:pt x="68872" y="0"/>
                  <a:pt x="122504" y="0"/>
                </a:cubicBezTo>
                <a:cubicBezTo>
                  <a:pt x="122504" y="0"/>
                  <a:pt x="122504" y="0"/>
                  <a:pt x="122504" y="0"/>
                </a:cubicBezTo>
                <a:lnTo>
                  <a:pt x="122504" y="0"/>
                </a:lnTo>
                <a:lnTo>
                  <a:pt x="8081645" y="0"/>
                </a:lnTo>
                <a:lnTo>
                  <a:pt x="8081645" y="0"/>
                </a:lnTo>
                <a:cubicBezTo>
                  <a:pt x="8135366" y="0"/>
                  <a:pt x="8178800" y="43434"/>
                  <a:pt x="8178800" y="97155"/>
                </a:cubicBezTo>
                <a:cubicBezTo>
                  <a:pt x="8178800" y="97155"/>
                  <a:pt x="8178800" y="97155"/>
                  <a:pt x="8178800" y="97155"/>
                </a:cubicBezTo>
                <a:lnTo>
                  <a:pt x="8178800" y="97155"/>
                </a:lnTo>
                <a:lnTo>
                  <a:pt x="8178800" y="485520"/>
                </a:lnTo>
                <a:lnTo>
                  <a:pt x="8178800" y="485520"/>
                </a:lnTo>
                <a:cubicBezTo>
                  <a:pt x="8178800" y="539115"/>
                  <a:pt x="8135366" y="582676"/>
                  <a:pt x="8081645" y="582676"/>
                </a:cubicBezTo>
                <a:cubicBezTo>
                  <a:pt x="8081645" y="582676"/>
                  <a:pt x="8081645" y="582676"/>
                  <a:pt x="8081645" y="582676"/>
                </a:cubicBezTo>
                <a:lnTo>
                  <a:pt x="8081645" y="582676"/>
                </a:lnTo>
                <a:lnTo>
                  <a:pt x="122504" y="582676"/>
                </a:lnTo>
                <a:lnTo>
                  <a:pt x="122504" y="582676"/>
                </a:lnTo>
                <a:cubicBezTo>
                  <a:pt x="68872" y="582676"/>
                  <a:pt x="25400" y="539115"/>
                  <a:pt x="25400" y="485520"/>
                </a:cubicBezTo>
                <a:cubicBezTo>
                  <a:pt x="25400" y="485520"/>
                  <a:pt x="25400" y="485520"/>
                  <a:pt x="25400" y="485520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990600" y="3200400"/>
            <a:ext cx="8153400" cy="521081"/>
          </a:xfrm>
          <a:custGeom>
            <a:avLst/>
            <a:gdLst/>
            <a:ahLst/>
            <a:cxnLst/>
            <a:rect l="l" t="t" r="r" b="b"/>
            <a:pathLst>
              <a:path w="8153400" h="521081">
                <a:moveTo>
                  <a:pt x="0" y="86868"/>
                </a:moveTo>
                <a:cubicBezTo>
                  <a:pt x="0" y="38862"/>
                  <a:pt x="38887" y="0"/>
                  <a:pt x="86842" y="0"/>
                </a:cubicBezTo>
                <a:cubicBezTo>
                  <a:pt x="86842" y="0"/>
                  <a:pt x="86842" y="0"/>
                  <a:pt x="86842" y="0"/>
                </a:cubicBezTo>
                <a:lnTo>
                  <a:pt x="86842" y="0"/>
                </a:lnTo>
                <a:lnTo>
                  <a:pt x="8066532" y="0"/>
                </a:lnTo>
                <a:lnTo>
                  <a:pt x="8066532" y="0"/>
                </a:lnTo>
                <a:cubicBezTo>
                  <a:pt x="8114538" y="0"/>
                  <a:pt x="8153400" y="38862"/>
                  <a:pt x="8153400" y="86868"/>
                </a:cubicBezTo>
                <a:cubicBezTo>
                  <a:pt x="8153400" y="86868"/>
                  <a:pt x="8153400" y="86868"/>
                  <a:pt x="8153400" y="86868"/>
                </a:cubicBezTo>
                <a:lnTo>
                  <a:pt x="8153400" y="86868"/>
                </a:lnTo>
                <a:lnTo>
                  <a:pt x="8153400" y="434213"/>
                </a:lnTo>
                <a:lnTo>
                  <a:pt x="8153400" y="434213"/>
                </a:lnTo>
                <a:cubicBezTo>
                  <a:pt x="8153400" y="482219"/>
                  <a:pt x="8114538" y="521081"/>
                  <a:pt x="8066532" y="521081"/>
                </a:cubicBezTo>
                <a:cubicBezTo>
                  <a:pt x="8066532" y="521081"/>
                  <a:pt x="8066532" y="521081"/>
                  <a:pt x="8066532" y="521081"/>
                </a:cubicBezTo>
                <a:lnTo>
                  <a:pt x="8066532" y="521081"/>
                </a:lnTo>
                <a:lnTo>
                  <a:pt x="86842" y="521081"/>
                </a:lnTo>
                <a:lnTo>
                  <a:pt x="86842" y="521081"/>
                </a:lnTo>
                <a:cubicBezTo>
                  <a:pt x="38887" y="521081"/>
                  <a:pt x="0" y="482219"/>
                  <a:pt x="0" y="434213"/>
                </a:cubicBezTo>
                <a:cubicBezTo>
                  <a:pt x="0" y="434213"/>
                  <a:pt x="0" y="434213"/>
                  <a:pt x="0" y="434213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3200400"/>
            <a:ext cx="8204200" cy="546481"/>
          </a:xfrm>
          <a:custGeom>
            <a:avLst/>
            <a:gdLst/>
            <a:ahLst/>
            <a:cxnLst/>
            <a:rect l="l" t="t" r="r" b="b"/>
            <a:pathLst>
              <a:path w="8204200" h="546481">
                <a:moveTo>
                  <a:pt x="25400" y="86868"/>
                </a:moveTo>
                <a:cubicBezTo>
                  <a:pt x="25400" y="38862"/>
                  <a:pt x="64287" y="0"/>
                  <a:pt x="112242" y="0"/>
                </a:cubicBezTo>
                <a:cubicBezTo>
                  <a:pt x="112242" y="0"/>
                  <a:pt x="112242" y="0"/>
                  <a:pt x="112242" y="0"/>
                </a:cubicBezTo>
                <a:lnTo>
                  <a:pt x="112242" y="0"/>
                </a:lnTo>
                <a:lnTo>
                  <a:pt x="8091932" y="0"/>
                </a:lnTo>
                <a:lnTo>
                  <a:pt x="8091932" y="0"/>
                </a:lnTo>
                <a:cubicBezTo>
                  <a:pt x="8139938" y="0"/>
                  <a:pt x="8178800" y="38862"/>
                  <a:pt x="8178800" y="86868"/>
                </a:cubicBezTo>
                <a:cubicBezTo>
                  <a:pt x="8178800" y="86868"/>
                  <a:pt x="8178800" y="86868"/>
                  <a:pt x="8178800" y="86868"/>
                </a:cubicBezTo>
                <a:lnTo>
                  <a:pt x="8178800" y="86868"/>
                </a:lnTo>
                <a:lnTo>
                  <a:pt x="8178800" y="434213"/>
                </a:lnTo>
                <a:lnTo>
                  <a:pt x="8178800" y="434213"/>
                </a:lnTo>
                <a:cubicBezTo>
                  <a:pt x="8178800" y="482219"/>
                  <a:pt x="8139938" y="521081"/>
                  <a:pt x="8091932" y="521081"/>
                </a:cubicBezTo>
                <a:cubicBezTo>
                  <a:pt x="8091932" y="521081"/>
                  <a:pt x="8091932" y="521081"/>
                  <a:pt x="8091932" y="521081"/>
                </a:cubicBezTo>
                <a:lnTo>
                  <a:pt x="8091932" y="521081"/>
                </a:lnTo>
                <a:lnTo>
                  <a:pt x="112242" y="521081"/>
                </a:lnTo>
                <a:lnTo>
                  <a:pt x="112242" y="521081"/>
                </a:lnTo>
                <a:cubicBezTo>
                  <a:pt x="64287" y="521081"/>
                  <a:pt x="25400" y="482219"/>
                  <a:pt x="25400" y="434213"/>
                </a:cubicBezTo>
                <a:cubicBezTo>
                  <a:pt x="25400" y="434213"/>
                  <a:pt x="25400" y="434213"/>
                  <a:pt x="25400" y="434213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2057400" y="1600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2021478" y="1564278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2" y="188322"/>
                </a:moveTo>
                <a:lnTo>
                  <a:pt x="188322" y="35922"/>
                </a:lnTo>
                <a:lnTo>
                  <a:pt x="340722" y="188322"/>
                </a:lnTo>
                <a:lnTo>
                  <a:pt x="264522" y="188322"/>
                </a:lnTo>
                <a:lnTo>
                  <a:pt x="264522" y="416922"/>
                </a:lnTo>
                <a:lnTo>
                  <a:pt x="112122" y="416922"/>
                </a:lnTo>
                <a:lnTo>
                  <a:pt x="112122" y="18832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876800" y="1676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228600"/>
                </a:lnTo>
                <a:lnTo>
                  <a:pt x="304800" y="228600"/>
                </a:lnTo>
                <a:lnTo>
                  <a:pt x="152400" y="381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4840879" y="1651000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254000"/>
                </a:moveTo>
                <a:lnTo>
                  <a:pt x="112121" y="254000"/>
                </a:lnTo>
                <a:lnTo>
                  <a:pt x="112121" y="25400"/>
                </a:lnTo>
                <a:lnTo>
                  <a:pt x="264521" y="25400"/>
                </a:lnTo>
                <a:lnTo>
                  <a:pt x="264521" y="254000"/>
                </a:lnTo>
                <a:lnTo>
                  <a:pt x="340721" y="254000"/>
                </a:lnTo>
                <a:lnTo>
                  <a:pt x="188321" y="40640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22098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21738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1054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0694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243840" y="78793"/>
            <a:ext cx="395065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243840" y="6886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243840" y="12982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43840" y="1907975"/>
            <a:ext cx="395065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243840" y="2517846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8440" y="378333"/>
            <a:ext cx="4009211" cy="16482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  <a:r>
              <a:rPr lang="en-US" altLang="zh-CN" sz="3000" b="1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PaO</a:t>
            </a:r>
            <a:r>
              <a:rPr lang="en-US" altLang="zh-CN" sz="3000" b="1" spc="-74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>
              <a:lnSpc>
                <a:spcPts val="4200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3000" spc="-74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2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 dependant</a:t>
            </a:r>
            <a:r>
              <a:rPr lang="en-US" altLang="zh-CN" sz="3000" spc="1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upon</a:t>
            </a:r>
          </a:p>
          <a:p>
            <a:pPr marL="22250">
              <a:lnSpc>
                <a:spcPts val="4926"/>
              </a:lnSpc>
            </a:pPr>
            <a:r>
              <a:rPr lang="en-US" altLang="zh-CN" sz="2402" spc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2" spc="-17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-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Age</a:t>
            </a:r>
            <a:r>
              <a:rPr lang="en-US" altLang="zh-CN" sz="2402" b="1" spc="3002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altLang="zh-CN" sz="2402" spc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2" spc="-22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2" b="1" spc="-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8" b="1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9680" y="2520412"/>
            <a:ext cx="3781788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400" spc="94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796" spc="-69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2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6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109</a:t>
            </a:r>
            <a:r>
              <a:rPr lang="en-US" altLang="zh-CN" sz="2796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6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0.4</a:t>
            </a:r>
            <a:r>
              <a:rPr lang="en-US" altLang="zh-CN" sz="2796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(Age)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5480177" y="911987"/>
            <a:ext cx="2330067" cy="4889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Age,</a:t>
            </a:r>
            <a:r>
              <a:rPr lang="en-US" altLang="zh-CN" sz="3000" spc="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000" spc="-73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-49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3000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3000" spc="-74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atm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243840" y="3127429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07643" y="3282391"/>
            <a:ext cx="1023416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0" spc="-13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400" b="1" spc="-592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2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2663952" y="3282391"/>
            <a:ext cx="2285492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4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0" spc="-14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0" b="1" spc="-597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243840" y="3737300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243840" y="4346900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43840" y="4956483"/>
            <a:ext cx="197532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43840" y="5566405"/>
            <a:ext cx="394828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3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243840" y="6176038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1249680" y="4125547"/>
            <a:ext cx="3642879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8" spc="57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 </a:t>
            </a:r>
            <a:r>
              <a:rPr lang="en-US" altLang="zh-CN" sz="2798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</a:t>
            </a:r>
            <a:r>
              <a:rPr lang="en-US" altLang="zh-CN" sz="2798" spc="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Equation: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1536192" y="4575653"/>
            <a:ext cx="4986265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6" spc="56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796" spc="-45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872" spc="-46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796" spc="-69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</a:t>
            </a:r>
            <a:r>
              <a:rPr lang="en-US" altLang="zh-CN" sz="2796" spc="-68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872" spc="-4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-P</a:t>
            </a:r>
            <a:r>
              <a:rPr lang="en-US" altLang="zh-CN" sz="2796" spc="-11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872" spc="-4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FiO</a:t>
            </a:r>
            <a:r>
              <a:rPr lang="en-US" altLang="zh-CN" sz="2796" spc="-69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-4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796" spc="-6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/R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1082344" y="5292272"/>
            <a:ext cx="7859291" cy="1196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35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332" b="1" spc="-3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004" b="1" spc="-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2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3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004" spc="-2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</a:t>
            </a:r>
            <a:r>
              <a:rPr lang="en-US" altLang="zh-CN" sz="2004" spc="-2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gas,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332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barometric</a:t>
            </a:r>
            <a:r>
              <a:rPr lang="en-US" altLang="zh-CN" sz="2004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</a:p>
          <a:p>
            <a:pPr>
              <a:lnSpc>
                <a:spcPts val="2399"/>
              </a:lnSpc>
            </a:pP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(760mmHg),</a:t>
            </a:r>
            <a:r>
              <a:rPr lang="en-US" altLang="zh-CN" sz="2004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h2o</a:t>
            </a:r>
            <a:r>
              <a:rPr lang="en-US" altLang="zh-CN" sz="1332" b="1" spc="-1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water</a:t>
            </a:r>
            <a:r>
              <a:rPr lang="en-US" altLang="zh-CN" sz="2004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vapor</a:t>
            </a:r>
            <a:r>
              <a:rPr lang="en-US" altLang="zh-CN" sz="2004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(47</a:t>
            </a:r>
            <a:r>
              <a:rPr lang="en-US" altLang="zh-CN" sz="2004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Hg),</a:t>
            </a:r>
            <a:r>
              <a:rPr lang="en-US" altLang="zh-CN" sz="2004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004" b="1" spc="-49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fraction</a:t>
            </a:r>
            <a:r>
              <a:rPr lang="en-US" altLang="zh-CN" sz="2004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  <a:p>
            <a:pPr>
              <a:lnSpc>
                <a:spcPts val="2400"/>
              </a:lnSpc>
            </a:pP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2004" spc="-5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oxygen,</a:t>
            </a:r>
            <a:r>
              <a:rPr lang="en-US" altLang="zh-CN" sz="2004" spc="-2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004" b="1" spc="-49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5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2004" spc="-49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spc="16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004" spc="-1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ABG,</a:t>
            </a:r>
            <a:r>
              <a:rPr lang="en-US" altLang="zh-CN" sz="2004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altLang="zh-CN" sz="2004" b="1" spc="-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  <a:p>
            <a:pPr>
              <a:lnSpc>
                <a:spcPts val="2053"/>
              </a:lnSpc>
            </a:pPr>
            <a:r>
              <a:rPr lang="en-US" altLang="zh-CN" sz="2004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quotient</a:t>
            </a:r>
            <a:r>
              <a:rPr lang="en-US" altLang="zh-CN" sz="2004" spc="-6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(0.8)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447800"/>
            <a:ext cx="5029200" cy="291465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4495800"/>
            <a:ext cx="7924800" cy="5334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965200" y="4470400"/>
            <a:ext cx="7975600" cy="584200"/>
          </a:xfrm>
          <a:custGeom>
            <a:avLst/>
            <a:gdLst/>
            <a:ahLst/>
            <a:cxnLst/>
            <a:rect l="l" t="t" r="r" b="b"/>
            <a:pathLst>
              <a:path w="7975600" h="584200">
                <a:moveTo>
                  <a:pt x="25400" y="558800"/>
                </a:moveTo>
                <a:lnTo>
                  <a:pt x="7950200" y="558800"/>
                </a:lnTo>
                <a:lnTo>
                  <a:pt x="7950200" y="25400"/>
                </a:lnTo>
                <a:lnTo>
                  <a:pt x="25400" y="25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828800" y="1447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914400"/>
                </a:moveTo>
                <a:lnTo>
                  <a:pt x="114300" y="9144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14400"/>
                </a:lnTo>
                <a:lnTo>
                  <a:pt x="457200" y="914400"/>
                </a:lnTo>
                <a:lnTo>
                  <a:pt x="228600" y="1143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1792878" y="1422400"/>
            <a:ext cx="554442" cy="1204321"/>
          </a:xfrm>
          <a:custGeom>
            <a:avLst/>
            <a:gdLst/>
            <a:ahLst/>
            <a:cxnLst/>
            <a:rect l="l" t="t" r="r" b="b"/>
            <a:pathLst>
              <a:path w="554442" h="1204321">
                <a:moveTo>
                  <a:pt x="35922" y="939800"/>
                </a:moveTo>
                <a:lnTo>
                  <a:pt x="150222" y="9398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939800"/>
                </a:lnTo>
                <a:lnTo>
                  <a:pt x="493122" y="939800"/>
                </a:lnTo>
                <a:lnTo>
                  <a:pt x="264522" y="1168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828800" y="3124200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990600"/>
                </a:moveTo>
                <a:lnTo>
                  <a:pt x="114300" y="9906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90600"/>
                </a:lnTo>
                <a:lnTo>
                  <a:pt x="457200" y="990600"/>
                </a:lnTo>
                <a:lnTo>
                  <a:pt x="228600" y="1219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92878" y="3098800"/>
            <a:ext cx="554442" cy="1280521"/>
          </a:xfrm>
          <a:custGeom>
            <a:avLst/>
            <a:gdLst/>
            <a:ahLst/>
            <a:cxnLst/>
            <a:rect l="l" t="t" r="r" b="b"/>
            <a:pathLst>
              <a:path w="554442" h="1280521">
                <a:moveTo>
                  <a:pt x="35922" y="1016000"/>
                </a:moveTo>
                <a:lnTo>
                  <a:pt x="150222" y="10160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1016000"/>
                </a:lnTo>
                <a:lnTo>
                  <a:pt x="493122" y="1016000"/>
                </a:lnTo>
                <a:lnTo>
                  <a:pt x="264522" y="12446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172200" y="4219956"/>
            <a:ext cx="792861" cy="638810"/>
          </a:xfrm>
          <a:custGeom>
            <a:avLst/>
            <a:gdLst/>
            <a:ahLst/>
            <a:cxnLst/>
            <a:rect l="l" t="t" r="r" b="b"/>
            <a:pathLst>
              <a:path w="792861" h="638810">
                <a:moveTo>
                  <a:pt x="0" y="470916"/>
                </a:moveTo>
                <a:lnTo>
                  <a:pt x="182880" y="273050"/>
                </a:lnTo>
                <a:lnTo>
                  <a:pt x="182880" y="364490"/>
                </a:lnTo>
                <a:lnTo>
                  <a:pt x="182880" y="364490"/>
                </a:lnTo>
                <a:cubicBezTo>
                  <a:pt x="455167" y="319278"/>
                  <a:pt x="662940" y="177546"/>
                  <a:pt x="717550" y="0"/>
                </a:cubicBezTo>
                <a:lnTo>
                  <a:pt x="717550" y="0"/>
                </a:lnTo>
                <a:cubicBezTo>
                  <a:pt x="792861" y="244856"/>
                  <a:pt x="558292" y="485013"/>
                  <a:pt x="182880" y="547370"/>
                </a:cubicBezTo>
                <a:lnTo>
                  <a:pt x="182880" y="547370"/>
                </a:lnTo>
                <a:lnTo>
                  <a:pt x="182880" y="63881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172200" y="3657600"/>
            <a:ext cx="731519" cy="653795"/>
          </a:xfrm>
          <a:custGeom>
            <a:avLst/>
            <a:gdLst/>
            <a:ahLst/>
            <a:cxnLst/>
            <a:rect l="l" t="t" r="r" b="b"/>
            <a:pathLst>
              <a:path w="731519" h="653795">
                <a:moveTo>
                  <a:pt x="731519" y="653796"/>
                </a:moveTo>
                <a:cubicBezTo>
                  <a:pt x="731519" y="393700"/>
                  <a:pt x="403987" y="182880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lnTo>
                  <a:pt x="0" y="182880"/>
                </a:lnTo>
                <a:lnTo>
                  <a:pt x="0" y="0"/>
                </a:lnTo>
                <a:lnTo>
                  <a:pt x="0" y="0"/>
                </a:lnTo>
                <a:cubicBezTo>
                  <a:pt x="403987" y="0"/>
                  <a:pt x="731519" y="210820"/>
                  <a:pt x="731519" y="470916"/>
                </a:cubicBezTo>
                <a:cubicBezTo>
                  <a:pt x="731519" y="470916"/>
                  <a:pt x="731519" y="470916"/>
                  <a:pt x="731519" y="470916"/>
                </a:cubicBezTo>
                <a:close/>
              </a:path>
            </a:pathLst>
          </a:custGeom>
          <a:solidFill>
            <a:srgbClr val="CD0000">
              <a:alpha val="100000"/>
            </a:srgbClr>
          </a:solidFill>
          <a:ln w="0" cap="sq">
            <a:solidFill>
              <a:srgbClr val="CD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136249" y="3632200"/>
            <a:ext cx="792870" cy="1284365"/>
          </a:xfrm>
          <a:custGeom>
            <a:avLst/>
            <a:gdLst/>
            <a:ahLst/>
            <a:cxnLst/>
            <a:rect l="l" t="t" r="r" b="b"/>
            <a:pathLst>
              <a:path w="792870" h="1284365">
                <a:moveTo>
                  <a:pt x="767470" y="679196"/>
                </a:moveTo>
                <a:cubicBezTo>
                  <a:pt x="767470" y="419100"/>
                  <a:pt x="439938" y="208280"/>
                  <a:pt x="35951" y="208280"/>
                </a:cubicBezTo>
                <a:cubicBezTo>
                  <a:pt x="35951" y="208280"/>
                  <a:pt x="35951" y="208280"/>
                  <a:pt x="35951" y="208280"/>
                </a:cubicBezTo>
                <a:lnTo>
                  <a:pt x="35951" y="208280"/>
                </a:lnTo>
                <a:lnTo>
                  <a:pt x="35951" y="25400"/>
                </a:lnTo>
                <a:lnTo>
                  <a:pt x="35951" y="25400"/>
                </a:lnTo>
                <a:cubicBezTo>
                  <a:pt x="439938" y="25400"/>
                  <a:pt x="767470" y="236220"/>
                  <a:pt x="767470" y="496316"/>
                </a:cubicBezTo>
                <a:cubicBezTo>
                  <a:pt x="767470" y="496316"/>
                  <a:pt x="767470" y="496316"/>
                  <a:pt x="767470" y="496316"/>
                </a:cubicBezTo>
                <a:lnTo>
                  <a:pt x="767470" y="496316"/>
                </a:lnTo>
                <a:lnTo>
                  <a:pt x="767470" y="679196"/>
                </a:lnTo>
                <a:lnTo>
                  <a:pt x="767470" y="679196"/>
                </a:lnTo>
                <a:cubicBezTo>
                  <a:pt x="767470" y="893953"/>
                  <a:pt x="541792" y="1081532"/>
                  <a:pt x="218831" y="1135126"/>
                </a:cubicBezTo>
                <a:lnTo>
                  <a:pt x="218831" y="1135126"/>
                </a:lnTo>
                <a:lnTo>
                  <a:pt x="218831" y="1226566"/>
                </a:lnTo>
                <a:lnTo>
                  <a:pt x="35951" y="1058672"/>
                </a:lnTo>
                <a:lnTo>
                  <a:pt x="218831" y="860806"/>
                </a:lnTo>
                <a:lnTo>
                  <a:pt x="218831" y="952246"/>
                </a:lnTo>
                <a:lnTo>
                  <a:pt x="218831" y="952246"/>
                </a:lnTo>
                <a:cubicBezTo>
                  <a:pt x="491118" y="907034"/>
                  <a:pt x="698891" y="765302"/>
                  <a:pt x="753501" y="587756"/>
                </a:cubicBezTo>
              </a:path>
            </a:pathLst>
          </a:custGeom>
          <a:solidFill>
            <a:srgbClr val="CD0000">
              <a:alpha val="0"/>
            </a:srgbClr>
          </a:solidFill>
          <a:ln w="25400" cap="sq">
            <a:solidFill>
              <a:srgbClr val="00B0F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282059" y="3672586"/>
            <a:ext cx="792860" cy="638809"/>
          </a:xfrm>
          <a:custGeom>
            <a:avLst/>
            <a:gdLst/>
            <a:ahLst/>
            <a:cxnLst/>
            <a:rect l="l" t="t" r="r" b="b"/>
            <a:pathLst>
              <a:path w="792860" h="638809">
                <a:moveTo>
                  <a:pt x="792861" y="167894"/>
                </a:moveTo>
                <a:lnTo>
                  <a:pt x="609981" y="365759"/>
                </a:lnTo>
                <a:lnTo>
                  <a:pt x="609981" y="274320"/>
                </a:lnTo>
                <a:lnTo>
                  <a:pt x="609981" y="274320"/>
                </a:lnTo>
                <a:cubicBezTo>
                  <a:pt x="337693" y="319532"/>
                  <a:pt x="129921" y="461264"/>
                  <a:pt x="75311" y="638810"/>
                </a:cubicBezTo>
                <a:lnTo>
                  <a:pt x="75311" y="638810"/>
                </a:lnTo>
                <a:cubicBezTo>
                  <a:pt x="0" y="393954"/>
                  <a:pt x="234569" y="153797"/>
                  <a:pt x="609981" y="91440"/>
                </a:cubicBezTo>
                <a:lnTo>
                  <a:pt x="609981" y="91440"/>
                </a:lnTo>
                <a:lnTo>
                  <a:pt x="609981" y="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4343400" y="4219956"/>
            <a:ext cx="731520" cy="653796"/>
          </a:xfrm>
          <a:custGeom>
            <a:avLst/>
            <a:gdLst/>
            <a:ahLst/>
            <a:cxnLst/>
            <a:rect l="l" t="t" r="r" b="b"/>
            <a:pathLst>
              <a:path w="731520" h="653796">
                <a:moveTo>
                  <a:pt x="0" y="0"/>
                </a:moveTo>
                <a:cubicBezTo>
                  <a:pt x="0" y="260096"/>
                  <a:pt x="327533" y="470916"/>
                  <a:pt x="731520" y="470916"/>
                </a:cubicBezTo>
                <a:cubicBezTo>
                  <a:pt x="731520" y="470916"/>
                  <a:pt x="731520" y="470916"/>
                  <a:pt x="731520" y="470916"/>
                </a:cubicBezTo>
                <a:lnTo>
                  <a:pt x="731520" y="470916"/>
                </a:lnTo>
                <a:lnTo>
                  <a:pt x="731520" y="653796"/>
                </a:lnTo>
                <a:lnTo>
                  <a:pt x="731520" y="653796"/>
                </a:lnTo>
                <a:cubicBezTo>
                  <a:pt x="327533" y="653796"/>
                  <a:pt x="0" y="442976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close/>
              </a:path>
            </a:pathLst>
          </a:custGeom>
          <a:solidFill>
            <a:srgbClr val="001A4D">
              <a:alpha val="100000"/>
            </a:srgbClr>
          </a:solidFill>
          <a:ln w="0" cap="sq">
            <a:solidFill>
              <a:srgbClr val="001A4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4318000" y="3614786"/>
            <a:ext cx="792871" cy="1284365"/>
          </a:xfrm>
          <a:custGeom>
            <a:avLst/>
            <a:gdLst/>
            <a:ahLst/>
            <a:cxnLst/>
            <a:rect l="l" t="t" r="r" b="b"/>
            <a:pathLst>
              <a:path w="792871" h="1284365">
                <a:moveTo>
                  <a:pt x="25400" y="605170"/>
                </a:moveTo>
                <a:cubicBezTo>
                  <a:pt x="25400" y="865266"/>
                  <a:pt x="352933" y="1076086"/>
                  <a:pt x="756920" y="1076086"/>
                </a:cubicBezTo>
                <a:cubicBezTo>
                  <a:pt x="756920" y="1076086"/>
                  <a:pt x="756920" y="1076086"/>
                  <a:pt x="756920" y="1076086"/>
                </a:cubicBezTo>
                <a:lnTo>
                  <a:pt x="756920" y="1076086"/>
                </a:lnTo>
                <a:lnTo>
                  <a:pt x="756920" y="1258966"/>
                </a:lnTo>
                <a:lnTo>
                  <a:pt x="756920" y="1258966"/>
                </a:lnTo>
                <a:cubicBezTo>
                  <a:pt x="352933" y="1258966"/>
                  <a:pt x="25400" y="1048146"/>
                  <a:pt x="25400" y="788050"/>
                </a:cubicBezTo>
                <a:cubicBezTo>
                  <a:pt x="25400" y="788050"/>
                  <a:pt x="25400" y="788050"/>
                  <a:pt x="25400" y="788050"/>
                </a:cubicBezTo>
                <a:lnTo>
                  <a:pt x="25400" y="788050"/>
                </a:lnTo>
                <a:lnTo>
                  <a:pt x="25400" y="605170"/>
                </a:lnTo>
                <a:lnTo>
                  <a:pt x="25400" y="605170"/>
                </a:lnTo>
                <a:cubicBezTo>
                  <a:pt x="25400" y="390413"/>
                  <a:pt x="251079" y="202834"/>
                  <a:pt x="574040" y="149240"/>
                </a:cubicBezTo>
                <a:lnTo>
                  <a:pt x="574040" y="149240"/>
                </a:lnTo>
                <a:lnTo>
                  <a:pt x="574040" y="57800"/>
                </a:lnTo>
                <a:lnTo>
                  <a:pt x="756920" y="225694"/>
                </a:lnTo>
                <a:lnTo>
                  <a:pt x="574040" y="423559"/>
                </a:lnTo>
                <a:lnTo>
                  <a:pt x="574040" y="332120"/>
                </a:lnTo>
                <a:lnTo>
                  <a:pt x="574040" y="332120"/>
                </a:lnTo>
                <a:cubicBezTo>
                  <a:pt x="301752" y="377332"/>
                  <a:pt x="93980" y="519064"/>
                  <a:pt x="39370" y="696610"/>
                </a:cubicBezTo>
              </a:path>
            </a:pathLst>
          </a:custGeom>
          <a:solidFill>
            <a:srgbClr val="001A4D">
              <a:alpha val="0"/>
            </a:srgbClr>
          </a:solidFill>
          <a:ln w="2540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1088440" y="302133"/>
            <a:ext cx="2652471" cy="816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</a:p>
          <a:p>
            <a:pPr marL="70103">
              <a:lnSpc>
                <a:spcPts val="3105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1800" b="1" spc="-10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1800" b="1" spc="-2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1800" b="1" spc="-44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13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21%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1158544" y="1099591"/>
            <a:ext cx="1753311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PiO</a:t>
            </a:r>
            <a:r>
              <a:rPr lang="en-US" altLang="zh-CN" sz="1800" b="1" spc="-44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</a:t>
            </a:r>
            <a:r>
              <a:rPr lang="en-US" altLang="zh-CN" sz="1800" b="1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082344" y="2730652"/>
            <a:ext cx="188551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1800" b="1" spc="-4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</a:t>
            </a:r>
            <a:r>
              <a:rPr lang="en-US" altLang="zh-CN" sz="1200" b="1" spc="-2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</a:t>
            </a:r>
            <a:r>
              <a:rPr lang="en-US" altLang="zh-CN" sz="18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3837305" y="302133"/>
            <a:ext cx="3927728" cy="4217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the PaO2</a:t>
            </a:r>
            <a:r>
              <a:rPr lang="en-US" altLang="zh-CN" sz="3000" b="1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30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FiO2</a:t>
            </a:r>
            <a:r>
              <a:rPr lang="en-US" altLang="zh-CN" sz="3000" b="1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ratio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3673475" y="4102506"/>
            <a:ext cx="419100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1800" b="1" spc="-44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7026529" y="4026306"/>
            <a:ext cx="25488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4559706"/>
            <a:ext cx="170662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1800" b="1" spc="-44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95 mmHg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1162</Words>
  <Application>Microsoft Office PowerPoint</Application>
  <PresentationFormat>On-screen Show (4:3)</PresentationFormat>
  <Paragraphs>374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主题</vt:lpstr>
      <vt:lpstr>PowerPoint Presentation</vt:lpstr>
      <vt:lpstr>PowerPoint Presentation</vt:lpstr>
      <vt:lpstr>PowerPoint Presentation</vt:lpstr>
      <vt:lpstr>Sites for obtaining ABG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PCO2 &amp; [HCO3] move in opposite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Respiratory acidosis</vt:lpstr>
      <vt:lpstr>B. Respiratory alkalosis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Sanabil Hassanat</cp:lastModifiedBy>
  <cp:revision>102</cp:revision>
  <dcterms:created xsi:type="dcterms:W3CDTF">2017-10-23T09:06:44Z</dcterms:created>
  <dcterms:modified xsi:type="dcterms:W3CDTF">2022-10-22T09:17:58Z</dcterms:modified>
</cp:coreProperties>
</file>