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307" r:id="rId3"/>
    <p:sldId id="332" r:id="rId4"/>
    <p:sldId id="308" r:id="rId5"/>
    <p:sldId id="309" r:id="rId6"/>
    <p:sldId id="310" r:id="rId7"/>
    <p:sldId id="311" r:id="rId8"/>
    <p:sldId id="312" r:id="rId9"/>
    <p:sldId id="333" r:id="rId10"/>
    <p:sldId id="313" r:id="rId11"/>
    <p:sldId id="314" r:id="rId12"/>
    <p:sldId id="315" r:id="rId13"/>
    <p:sldId id="334"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35" r:id="rId27"/>
    <p:sldId id="328" r:id="rId28"/>
    <p:sldId id="329" r:id="rId29"/>
    <p:sldId id="330" r:id="rId30"/>
    <p:sldId id="331" r:id="rId31"/>
    <p:sldId id="30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2" autoAdjust="0"/>
    <p:restoredTop sz="90323" autoAdjust="0"/>
  </p:normalViewPr>
  <p:slideViewPr>
    <p:cSldViewPr>
      <p:cViewPr varScale="1">
        <p:scale>
          <a:sx n="66" d="100"/>
          <a:sy n="66" d="100"/>
        </p:scale>
        <p:origin x="113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E3C1850-10DC-49AD-AFD7-EAC4086A198C}" type="datetimeFigureOut">
              <a:rPr lang="ar-JO" smtClean="0"/>
              <a:pPr/>
              <a:t>16/12/1443</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A42B673-6DF2-47F1-B6D0-7A83621818B4}" type="slidenum">
              <a:rPr lang="ar-JO" smtClean="0"/>
              <a:pPr/>
              <a:t>‹#›</a:t>
            </a:fld>
            <a:endParaRPr lang="ar-JO"/>
          </a:p>
        </p:txBody>
      </p:sp>
    </p:spTree>
    <p:extLst>
      <p:ext uri="{BB962C8B-B14F-4D97-AF65-F5344CB8AC3E}">
        <p14:creationId xmlns:p14="http://schemas.microsoft.com/office/powerpoint/2010/main" val="42041301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1D8BD707-D9CF-40AE-B4C6-C98DA3205C09}" type="datetimeFigureOut">
              <a:rPr lang="en-US" smtClean="0"/>
              <a:pPr/>
              <a:t>15/07/2022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15/07/2022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15/07/2022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1D8BD707-D9CF-40AE-B4C6-C98DA3205C09}" type="datetimeFigureOut">
              <a:rPr lang="en-US" smtClean="0"/>
              <a:pPr/>
              <a:t>15/07/2022</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15/07/2022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971800"/>
            <a:ext cx="7772400" cy="3346704"/>
          </a:xfrm>
        </p:spPr>
        <p:txBody>
          <a:bodyPr/>
          <a:lstStyle/>
          <a:p>
            <a:pPr algn="ctr"/>
            <a:r>
              <a:rPr lang="en-US" sz="3600" dirty="0" err="1" smtClean="0">
                <a:solidFill>
                  <a:srgbClr val="FF0000"/>
                </a:solidFill>
                <a:latin typeface="Times New Roman" pitchFamily="18" charset="0"/>
                <a:cs typeface="Times New Roman" pitchFamily="18" charset="0"/>
              </a:rPr>
              <a:t>MD,General</a:t>
            </a:r>
            <a:r>
              <a:rPr lang="en-US" sz="3600" dirty="0" smtClean="0">
                <a:solidFill>
                  <a:srgbClr val="FF0000"/>
                </a:solidFill>
                <a:latin typeface="Times New Roman" pitchFamily="18" charset="0"/>
                <a:cs typeface="Times New Roman" pitchFamily="18" charset="0"/>
              </a:rPr>
              <a:t>  and Minimally Invasive Surgery</a:t>
            </a:r>
            <a:br>
              <a:rPr lang="en-US" sz="3600" dirty="0" smtClean="0">
                <a:solidFill>
                  <a:srgbClr val="FF0000"/>
                </a:solidFill>
                <a:latin typeface="Times New Roman" pitchFamily="18" charset="0"/>
                <a:cs typeface="Times New Roman" pitchFamily="18" charset="0"/>
              </a:rPr>
            </a:br>
            <a:r>
              <a:rPr lang="en-US" sz="3600" dirty="0" smtClean="0">
                <a:solidFill>
                  <a:srgbClr val="FF0000"/>
                </a:solidFill>
                <a:latin typeface="Times New Roman" pitchFamily="18" charset="0"/>
                <a:cs typeface="Times New Roman" pitchFamily="18" charset="0"/>
              </a:rPr>
              <a:t>GI surgery</a:t>
            </a:r>
            <a:br>
              <a:rPr lang="en-US" sz="3600" dirty="0" smtClean="0">
                <a:solidFill>
                  <a:srgbClr val="FF0000"/>
                </a:solidFill>
                <a:latin typeface="Times New Roman" pitchFamily="18" charset="0"/>
                <a:cs typeface="Times New Roman" pitchFamily="18" charset="0"/>
              </a:rPr>
            </a:br>
            <a:r>
              <a:rPr lang="en-US" sz="3600" dirty="0" smtClean="0">
                <a:solidFill>
                  <a:srgbClr val="FF0000"/>
                </a:solidFill>
                <a:latin typeface="Times New Roman" pitchFamily="18" charset="0"/>
                <a:cs typeface="Times New Roman" pitchFamily="18" charset="0"/>
              </a:rPr>
              <a:t>  IMRCS </a:t>
            </a:r>
            <a:br>
              <a:rPr lang="en-US" sz="3600" dirty="0" smtClean="0">
                <a:solidFill>
                  <a:srgbClr val="FF0000"/>
                </a:solidFill>
                <a:latin typeface="Times New Roman" pitchFamily="18" charset="0"/>
                <a:cs typeface="Times New Roman" pitchFamily="18" charset="0"/>
              </a:rPr>
            </a:br>
            <a:r>
              <a:rPr lang="en-US" sz="3600" dirty="0" smtClean="0">
                <a:solidFill>
                  <a:srgbClr val="FF0000"/>
                </a:solidFill>
                <a:latin typeface="Times New Roman" pitchFamily="18" charset="0"/>
                <a:cs typeface="Times New Roman" pitchFamily="18" charset="0"/>
              </a:rPr>
              <a:t>JB and AB1</a:t>
            </a:r>
            <a:endParaRPr lang="ar-JO" sz="3600" dirty="0"/>
          </a:p>
        </p:txBody>
      </p:sp>
      <p:sp>
        <p:nvSpPr>
          <p:cNvPr id="3" name="Subtitle 2"/>
          <p:cNvSpPr>
            <a:spLocks noGrp="1"/>
          </p:cNvSpPr>
          <p:nvPr>
            <p:ph type="subTitle" idx="1"/>
          </p:nvPr>
        </p:nvSpPr>
        <p:spPr>
          <a:xfrm>
            <a:off x="914400" y="2286000"/>
            <a:ext cx="7772400" cy="1508760"/>
          </a:xfrm>
        </p:spPr>
        <p:txBody>
          <a:bodyPr>
            <a:noAutofit/>
          </a:bodyPr>
          <a:lstStyle/>
          <a:p>
            <a:r>
              <a:rPr lang="en-US" sz="6000" b="1" dirty="0" err="1" smtClean="0">
                <a:solidFill>
                  <a:schemeClr val="tx2">
                    <a:lumMod val="50000"/>
                  </a:schemeClr>
                </a:solidFill>
                <a:latin typeface="Times New Roman" pitchFamily="18" charset="0"/>
                <a:cs typeface="Times New Roman" pitchFamily="18" charset="0"/>
              </a:rPr>
              <a:t>Aborajooh</a:t>
            </a:r>
            <a:r>
              <a:rPr lang="en-US" sz="6000" b="1" dirty="0" smtClean="0">
                <a:solidFill>
                  <a:schemeClr val="tx2">
                    <a:lumMod val="50000"/>
                  </a:schemeClr>
                </a:solidFill>
                <a:latin typeface="Times New Roman" pitchFamily="18" charset="0"/>
                <a:cs typeface="Times New Roman" pitchFamily="18" charset="0"/>
              </a:rPr>
              <a:t> </a:t>
            </a:r>
            <a:r>
              <a:rPr lang="en-US" sz="6000" b="1" dirty="0" err="1" smtClean="0">
                <a:solidFill>
                  <a:schemeClr val="tx2">
                    <a:lumMod val="50000"/>
                  </a:schemeClr>
                </a:solidFill>
                <a:latin typeface="Times New Roman" pitchFamily="18" charset="0"/>
                <a:cs typeface="Times New Roman" pitchFamily="18" charset="0"/>
              </a:rPr>
              <a:t>Emad</a:t>
            </a:r>
            <a:r>
              <a:rPr lang="en-US" sz="6000" b="1" dirty="0" smtClean="0">
                <a:solidFill>
                  <a:schemeClr val="tx2">
                    <a:lumMod val="50000"/>
                  </a:schemeClr>
                </a:solidFill>
                <a:latin typeface="Times New Roman" pitchFamily="18" charset="0"/>
                <a:cs typeface="Times New Roman" pitchFamily="18" charset="0"/>
              </a:rPr>
              <a:t> </a:t>
            </a:r>
            <a:r>
              <a:rPr lang="en-US" sz="6000" b="1" dirty="0" err="1" smtClean="0">
                <a:solidFill>
                  <a:schemeClr val="tx2">
                    <a:lumMod val="50000"/>
                  </a:schemeClr>
                </a:solidFill>
                <a:latin typeface="Times New Roman" pitchFamily="18" charset="0"/>
                <a:cs typeface="Times New Roman" pitchFamily="18" charset="0"/>
              </a:rPr>
              <a:t>Aref</a:t>
            </a:r>
            <a:r>
              <a:rPr lang="en-US" sz="6000" b="1" dirty="0" smtClean="0">
                <a:solidFill>
                  <a:schemeClr val="tx2">
                    <a:lumMod val="50000"/>
                  </a:schemeClr>
                </a:solidFill>
                <a:latin typeface="Times New Roman" pitchFamily="18" charset="0"/>
                <a:cs typeface="Times New Roman" pitchFamily="18" charset="0"/>
              </a:rPr>
              <a:t> </a:t>
            </a:r>
            <a:br>
              <a:rPr lang="en-US" sz="6000" b="1" dirty="0" smtClean="0">
                <a:solidFill>
                  <a:schemeClr val="tx2">
                    <a:lumMod val="50000"/>
                  </a:schemeClr>
                </a:solidFill>
                <a:latin typeface="Times New Roman" pitchFamily="18" charset="0"/>
                <a:cs typeface="Times New Roman" pitchFamily="18" charset="0"/>
              </a:rPr>
            </a:br>
            <a:endParaRPr lang="ar-JO" sz="6000" b="1" dirty="0" smtClean="0">
              <a:solidFill>
                <a:schemeClr val="tx2">
                  <a:lumMod val="50000"/>
                </a:schemeClr>
              </a:solidFill>
              <a:latin typeface="Times New Roman" pitchFamily="18" charset="0"/>
              <a:cs typeface="Times New Roman" pitchFamily="18" charset="0"/>
            </a:endParaRPr>
          </a:p>
          <a:p>
            <a:endParaRPr lang="ar-JO" sz="6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scars and stomas</a:t>
            </a:r>
            <a:br>
              <a:rPr lang="en-US" dirty="0" smtClean="0"/>
            </a:br>
            <a:endParaRPr lang="en-US" dirty="0"/>
          </a:p>
        </p:txBody>
      </p:sp>
      <p:pic>
        <p:nvPicPr>
          <p:cNvPr id="4" name="Content Placeholder 3"/>
          <p:cNvPicPr>
            <a:picLocks noGrp="1" noChangeAspect="1"/>
          </p:cNvPicPr>
          <p:nvPr>
            <p:ph idx="1"/>
          </p:nvPr>
        </p:nvPicPr>
        <p:blipFill rotWithShape="1">
          <a:blip r:embed="rId2"/>
          <a:srcRect l="50235" t="26106" r="17319" b="23711"/>
          <a:stretch/>
        </p:blipFill>
        <p:spPr>
          <a:xfrm>
            <a:off x="3388057" y="2037039"/>
            <a:ext cx="4278575" cy="3720500"/>
          </a:xfrm>
          <a:prstGeom prst="rect">
            <a:avLst/>
          </a:prstGeom>
        </p:spPr>
      </p:pic>
      <p:pic>
        <p:nvPicPr>
          <p:cNvPr id="5" name="Picture 4"/>
          <p:cNvPicPr>
            <a:picLocks noChangeAspect="1"/>
          </p:cNvPicPr>
          <p:nvPr/>
        </p:nvPicPr>
        <p:blipFill rotWithShape="1">
          <a:blip r:embed="rId3"/>
          <a:srcRect l="23916" t="22528" r="55839" b="36241"/>
          <a:stretch/>
        </p:blipFill>
        <p:spPr>
          <a:xfrm>
            <a:off x="212767" y="2121586"/>
            <a:ext cx="3175289" cy="3635953"/>
          </a:xfrm>
          <a:prstGeom prst="rect">
            <a:avLst/>
          </a:prstGeom>
        </p:spPr>
      </p:pic>
    </p:spTree>
    <p:extLst>
      <p:ext uri="{BB962C8B-B14F-4D97-AF65-F5344CB8AC3E}">
        <p14:creationId xmlns:p14="http://schemas.microsoft.com/office/powerpoint/2010/main" val="9950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2321" t="30184" r="14321" b="9597"/>
          <a:stretch/>
        </p:blipFill>
        <p:spPr>
          <a:xfrm>
            <a:off x="409433" y="2125266"/>
            <a:ext cx="7564272" cy="3491202"/>
          </a:xfrm>
          <a:prstGeom prst="rect">
            <a:avLst/>
          </a:prstGeom>
        </p:spPr>
      </p:pic>
    </p:spTree>
    <p:extLst>
      <p:ext uri="{BB962C8B-B14F-4D97-AF65-F5344CB8AC3E}">
        <p14:creationId xmlns:p14="http://schemas.microsoft.com/office/powerpoint/2010/main" val="741641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Palpation </a:t>
            </a:r>
            <a:endParaRPr lang="en-US" dirty="0"/>
          </a:p>
        </p:txBody>
      </p:sp>
      <p:sp>
        <p:nvSpPr>
          <p:cNvPr id="3" name="Content Placeholder 2"/>
          <p:cNvSpPr>
            <a:spLocks noGrp="1"/>
          </p:cNvSpPr>
          <p:nvPr>
            <p:ph idx="1"/>
          </p:nvPr>
        </p:nvSpPr>
        <p:spPr/>
        <p:txBody>
          <a:bodyPr>
            <a:normAutofit fontScale="92500" lnSpcReduction="20000"/>
          </a:bodyPr>
          <a:lstStyle/>
          <a:p>
            <a:pPr marL="0" indent="0" algn="l" rtl="0">
              <a:buNone/>
            </a:pPr>
            <a:r>
              <a:rPr lang="en-US" dirty="0" smtClean="0"/>
              <a:t>■  Ensure that your hands are warm. </a:t>
            </a:r>
          </a:p>
          <a:p>
            <a:pPr marL="0" indent="0" algn="l" rtl="0">
              <a:buNone/>
            </a:pPr>
            <a:r>
              <a:rPr lang="en-US" dirty="0" smtClean="0"/>
              <a:t>■  If the bed is low, kneel beside it. </a:t>
            </a:r>
          </a:p>
          <a:p>
            <a:pPr marL="0" indent="0" algn="l" rtl="0">
              <a:buNone/>
            </a:pPr>
            <a:r>
              <a:rPr lang="en-US" dirty="0" smtClean="0"/>
              <a:t>■  Ask the patient to show you where any pain is and to report  any tenderness elicited during palpation. </a:t>
            </a:r>
          </a:p>
          <a:p>
            <a:pPr marL="0" indent="0" algn="l" rtl="0">
              <a:buNone/>
            </a:pPr>
            <a:r>
              <a:rPr lang="en-US" dirty="0" smtClean="0"/>
              <a:t>■  Ask the patient to place the arms by the sides to help relax the  abdominal wall. </a:t>
            </a:r>
          </a:p>
          <a:p>
            <a:pPr marL="0" indent="0" algn="l" rtl="0">
              <a:buNone/>
            </a:pPr>
            <a:r>
              <a:rPr lang="en-US" dirty="0" smtClean="0"/>
              <a:t>■  Use your right hand, keeping it flat and in contact with the  abdominal wall. </a:t>
            </a:r>
          </a:p>
          <a:p>
            <a:pPr marL="0" indent="0" algn="l" rtl="0">
              <a:buNone/>
            </a:pPr>
            <a:r>
              <a:rPr lang="en-US" dirty="0" smtClean="0"/>
              <a:t>■  Observe the patient’s face for any sign of discomfort  throughout the examination. </a:t>
            </a:r>
          </a:p>
          <a:p>
            <a:pPr marL="0" indent="0" algn="l" rtl="0">
              <a:buNone/>
            </a:pPr>
            <a:endParaRPr lang="en-US" dirty="0" smtClean="0"/>
          </a:p>
        </p:txBody>
      </p:sp>
    </p:spTree>
    <p:extLst>
      <p:ext uri="{BB962C8B-B14F-4D97-AF65-F5344CB8AC3E}">
        <p14:creationId xmlns:p14="http://schemas.microsoft.com/office/powerpoint/2010/main" val="271453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lgn="l" rtl="0"/>
            <a:r>
              <a:rPr lang="en-US" dirty="0"/>
              <a:t>Begin with light superficial palpation </a:t>
            </a:r>
            <a:r>
              <a:rPr lang="en-US" dirty="0">
                <a:solidFill>
                  <a:srgbClr val="FF0000"/>
                </a:solidFill>
              </a:rPr>
              <a:t>away from any site of  pain</a:t>
            </a:r>
            <a:r>
              <a:rPr lang="en-US" dirty="0"/>
              <a:t>. </a:t>
            </a:r>
          </a:p>
          <a:p>
            <a:pPr marL="457200" indent="-457200" algn="l" rtl="0"/>
            <a:r>
              <a:rPr lang="en-US" dirty="0" smtClean="0"/>
              <a:t>Palpate</a:t>
            </a:r>
            <a:r>
              <a:rPr lang="en-US" dirty="0"/>
              <a:t> each region in turn, looking for </a:t>
            </a:r>
            <a:endParaRPr lang="en-US" dirty="0" smtClean="0"/>
          </a:p>
          <a:p>
            <a:pPr marL="786384" lvl="1" indent="-457200" algn="l" rtl="0"/>
            <a:r>
              <a:rPr lang="en-US" dirty="0" smtClean="0"/>
              <a:t>Abdominal </a:t>
            </a:r>
            <a:r>
              <a:rPr lang="en-US" dirty="0"/>
              <a:t>muscle </a:t>
            </a:r>
            <a:r>
              <a:rPr lang="en-US" dirty="0" smtClean="0"/>
              <a:t>tone</a:t>
            </a:r>
          </a:p>
          <a:p>
            <a:pPr marL="786384" lvl="1" indent="-457200" algn="l" rtl="0"/>
            <a:r>
              <a:rPr lang="en-US" dirty="0"/>
              <a:t>Superficial </a:t>
            </a:r>
            <a:r>
              <a:rPr lang="en-US" dirty="0" smtClean="0"/>
              <a:t>tenderness</a:t>
            </a:r>
          </a:p>
          <a:p>
            <a:pPr marL="786384" lvl="1" indent="-457200" algn="l" rtl="0"/>
            <a:r>
              <a:rPr lang="en-US" dirty="0" smtClean="0"/>
              <a:t>Superficial </a:t>
            </a:r>
            <a:r>
              <a:rPr lang="en-US" dirty="0"/>
              <a:t>masses </a:t>
            </a:r>
            <a:endParaRPr lang="en-US" dirty="0" smtClean="0"/>
          </a:p>
          <a:p>
            <a:pPr marL="786384" lvl="1" indent="-457200" algn="l" rtl="0"/>
            <a:r>
              <a:rPr lang="en-US" dirty="0" smtClean="0"/>
              <a:t>Palpable </a:t>
            </a:r>
            <a:r>
              <a:rPr lang="en-US" dirty="0"/>
              <a:t>cough </a:t>
            </a:r>
            <a:r>
              <a:rPr lang="en-US" dirty="0" smtClean="0"/>
              <a:t>impulse</a:t>
            </a:r>
          </a:p>
          <a:p>
            <a:pPr marL="457200" indent="-457200" algn="l" rtl="0"/>
            <a:r>
              <a:rPr lang="en-US" dirty="0"/>
              <a:t> Repeat with deeper  palpation. </a:t>
            </a:r>
          </a:p>
        </p:txBody>
      </p:sp>
    </p:spTree>
    <p:extLst>
      <p:ext uri="{BB962C8B-B14F-4D97-AF65-F5344CB8AC3E}">
        <p14:creationId xmlns:p14="http://schemas.microsoft.com/office/powerpoint/2010/main" val="2702307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Palpation</a:t>
            </a:r>
            <a:endParaRPr lang="en-US" dirty="0"/>
          </a:p>
        </p:txBody>
      </p:sp>
      <p:sp>
        <p:nvSpPr>
          <p:cNvPr id="3" name="Content Placeholder 2"/>
          <p:cNvSpPr>
            <a:spLocks noGrp="1"/>
          </p:cNvSpPr>
          <p:nvPr>
            <p:ph idx="1"/>
          </p:nvPr>
        </p:nvSpPr>
        <p:spPr/>
        <p:txBody>
          <a:bodyPr>
            <a:normAutofit fontScale="92500" lnSpcReduction="10000"/>
          </a:bodyPr>
          <a:lstStyle/>
          <a:p>
            <a:pPr marL="0" indent="0" algn="l" rtl="0">
              <a:buNone/>
            </a:pPr>
            <a:r>
              <a:rPr lang="en-US" dirty="0" smtClean="0"/>
              <a:t>Describe any mass using the basic principles: its site, size, surface, shape  and consistency, and note whether it moves on respiration. Is  the mass fixed or mobile? </a:t>
            </a:r>
          </a:p>
          <a:p>
            <a:pPr marL="0" indent="0" algn="l" rtl="0">
              <a:buNone/>
            </a:pPr>
            <a:r>
              <a:rPr lang="en-US" dirty="0" smtClean="0"/>
              <a:t>■  To determine if a mass is superficial and in the abdominal wall  rather than within the abdominal cavity, ask the patient to  tense the abdominal muscles by lifting his head. </a:t>
            </a:r>
          </a:p>
          <a:p>
            <a:pPr marL="0" indent="0" algn="l" rtl="0">
              <a:buNone/>
            </a:pPr>
            <a:r>
              <a:rPr lang="en-US" dirty="0" smtClean="0"/>
              <a:t>■  An abdominal wall mass will still be palpable, whereas an  intra-abdominal mass will not. </a:t>
            </a:r>
          </a:p>
        </p:txBody>
      </p:sp>
    </p:spTree>
    <p:extLst>
      <p:ext uri="{BB962C8B-B14F-4D97-AF65-F5344CB8AC3E}">
        <p14:creationId xmlns:p14="http://schemas.microsoft.com/office/powerpoint/2010/main" val="3257567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5496" t="15755" r="17494" b="11792"/>
          <a:stretch/>
        </p:blipFill>
        <p:spPr>
          <a:xfrm>
            <a:off x="81888" y="2218614"/>
            <a:ext cx="5270339" cy="3203813"/>
          </a:xfrm>
          <a:prstGeom prst="rect">
            <a:avLst/>
          </a:prstGeom>
        </p:spPr>
      </p:pic>
      <p:pic>
        <p:nvPicPr>
          <p:cNvPr id="5" name="Picture 4"/>
          <p:cNvPicPr>
            <a:picLocks noChangeAspect="1"/>
          </p:cNvPicPr>
          <p:nvPr/>
        </p:nvPicPr>
        <p:blipFill rotWithShape="1">
          <a:blip r:embed="rId3"/>
          <a:srcRect l="16155" t="27006" r="51328" b="33068"/>
          <a:stretch/>
        </p:blipFill>
        <p:spPr>
          <a:xfrm>
            <a:off x="5476164" y="2351680"/>
            <a:ext cx="3449472" cy="3070747"/>
          </a:xfrm>
          <a:prstGeom prst="rect">
            <a:avLst/>
          </a:prstGeom>
        </p:spPr>
      </p:pic>
    </p:spTree>
    <p:extLst>
      <p:ext uri="{BB962C8B-B14F-4D97-AF65-F5344CB8AC3E}">
        <p14:creationId xmlns:p14="http://schemas.microsoft.com/office/powerpoint/2010/main" val="3353126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dirty="0" smtClean="0"/>
              <a:t>Muscle tone : guarding and rigidity </a:t>
            </a:r>
          </a:p>
          <a:p>
            <a:pPr algn="l" rtl="0"/>
            <a:r>
              <a:rPr lang="en-US" dirty="0" smtClean="0"/>
              <a:t>Tenderness Discomfort during palpation may vary and be accompanied by resistance to palpation.</a:t>
            </a:r>
          </a:p>
          <a:p>
            <a:pPr algn="l" rtl="0"/>
            <a:r>
              <a:rPr lang="en-US" dirty="0" smtClean="0"/>
              <a:t>Organs : describe size, surface: smooth or irregular, edge: smooth or irregular, consistency: soft or hard, tenderness and whether it is pulsatile. </a:t>
            </a:r>
            <a:endParaRPr lang="en-US" dirty="0"/>
          </a:p>
        </p:txBody>
      </p:sp>
    </p:spTree>
    <p:extLst>
      <p:ext uri="{BB962C8B-B14F-4D97-AF65-F5344CB8AC3E}">
        <p14:creationId xmlns:p14="http://schemas.microsoft.com/office/powerpoint/2010/main" val="2159137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Hepatomegaly</a:t>
            </a:r>
            <a:endParaRPr lang="en-US" dirty="0"/>
          </a:p>
        </p:txBody>
      </p:sp>
      <p:pic>
        <p:nvPicPr>
          <p:cNvPr id="4" name="Content Placeholder 3"/>
          <p:cNvPicPr>
            <a:picLocks noGrp="1" noChangeAspect="1"/>
          </p:cNvPicPr>
          <p:nvPr>
            <p:ph idx="1"/>
          </p:nvPr>
        </p:nvPicPr>
        <p:blipFill rotWithShape="1">
          <a:blip r:embed="rId2"/>
          <a:srcRect l="16554" t="22969" r="14673" b="23711"/>
          <a:stretch/>
        </p:blipFill>
        <p:spPr>
          <a:xfrm>
            <a:off x="706272" y="2137254"/>
            <a:ext cx="7533564" cy="3283861"/>
          </a:xfrm>
          <a:prstGeom prst="rect">
            <a:avLst/>
          </a:prstGeom>
        </p:spPr>
      </p:pic>
    </p:spTree>
    <p:extLst>
      <p:ext uri="{BB962C8B-B14F-4D97-AF65-F5344CB8AC3E}">
        <p14:creationId xmlns:p14="http://schemas.microsoft.com/office/powerpoint/2010/main" val="26163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srcRect l="51117" t="22969" r="15555" b="17752"/>
          <a:stretch/>
        </p:blipFill>
        <p:spPr>
          <a:xfrm>
            <a:off x="696037" y="1891068"/>
            <a:ext cx="7390262" cy="4278573"/>
          </a:xfrm>
          <a:prstGeom prst="rect">
            <a:avLst/>
          </a:prstGeom>
        </p:spPr>
      </p:pic>
    </p:spTree>
    <p:extLst>
      <p:ext uri="{BB962C8B-B14F-4D97-AF65-F5344CB8AC3E}">
        <p14:creationId xmlns:p14="http://schemas.microsoft.com/office/powerpoint/2010/main" val="4191486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4791" t="31124" r="16437" b="29671"/>
          <a:stretch/>
        </p:blipFill>
        <p:spPr>
          <a:xfrm>
            <a:off x="348019" y="2546160"/>
            <a:ext cx="3991970" cy="2784145"/>
          </a:xfrm>
          <a:prstGeom prst="rect">
            <a:avLst/>
          </a:prstGeom>
        </p:spPr>
      </p:pic>
      <p:pic>
        <p:nvPicPr>
          <p:cNvPr id="5" name="Picture 4"/>
          <p:cNvPicPr>
            <a:picLocks noChangeAspect="1"/>
          </p:cNvPicPr>
          <p:nvPr/>
        </p:nvPicPr>
        <p:blipFill rotWithShape="1">
          <a:blip r:embed="rId3"/>
          <a:srcRect l="50875" t="17863" r="18077" b="22622"/>
          <a:stretch/>
        </p:blipFill>
        <p:spPr>
          <a:xfrm>
            <a:off x="4647063" y="2305618"/>
            <a:ext cx="4022678" cy="3265227"/>
          </a:xfrm>
          <a:prstGeom prst="rect">
            <a:avLst/>
          </a:prstGeom>
        </p:spPr>
      </p:pic>
    </p:spTree>
    <p:extLst>
      <p:ext uri="{BB962C8B-B14F-4D97-AF65-F5344CB8AC3E}">
        <p14:creationId xmlns:p14="http://schemas.microsoft.com/office/powerpoint/2010/main" val="222861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examination </a:t>
            </a:r>
            <a:endParaRPr lang="en-US" dirty="0"/>
          </a:p>
        </p:txBody>
      </p:sp>
      <p:sp>
        <p:nvSpPr>
          <p:cNvPr id="3" name="Content Placeholder 2"/>
          <p:cNvSpPr>
            <a:spLocks noGrp="1"/>
          </p:cNvSpPr>
          <p:nvPr>
            <p:ph idx="1"/>
          </p:nvPr>
        </p:nvSpPr>
        <p:spPr/>
        <p:txBody>
          <a:bodyPr>
            <a:normAutofit lnSpcReduction="10000"/>
          </a:bodyPr>
          <a:lstStyle/>
          <a:p>
            <a:pPr algn="l" rtl="0"/>
            <a:r>
              <a:rPr lang="en-US" dirty="0" smtClean="0"/>
              <a:t>General look</a:t>
            </a:r>
          </a:p>
          <a:p>
            <a:pPr algn="l" rtl="0"/>
            <a:r>
              <a:rPr lang="en-US" dirty="0" smtClean="0"/>
              <a:t>Is he in  pain or cachectic or obese? </a:t>
            </a:r>
          </a:p>
          <a:p>
            <a:pPr algn="l" rtl="0"/>
            <a:r>
              <a:rPr lang="en-US" dirty="0" smtClean="0"/>
              <a:t>Hands for clubbing,  </a:t>
            </a:r>
            <a:r>
              <a:rPr lang="en-US" dirty="0" err="1" smtClean="0"/>
              <a:t>koilonychia</a:t>
            </a:r>
            <a:r>
              <a:rPr lang="en-US" dirty="0" smtClean="0"/>
              <a:t> (spoon-shaped nails) and signs of liver disease,  including leukonychia and palmar erythema. </a:t>
            </a:r>
          </a:p>
          <a:p>
            <a:pPr algn="l" rtl="0"/>
            <a:r>
              <a:rPr lang="en-US" dirty="0" smtClean="0"/>
              <a:t>Look  at the mouth and throat for </a:t>
            </a:r>
            <a:r>
              <a:rPr lang="en-US" dirty="0" err="1" smtClean="0"/>
              <a:t>aphthous</a:t>
            </a:r>
            <a:r>
              <a:rPr lang="en-US" dirty="0" smtClean="0"/>
              <a:t> ulcers, which are  common in gluten enteropathy and inflammatory bowel   disease </a:t>
            </a:r>
          </a:p>
        </p:txBody>
      </p:sp>
    </p:spTree>
    <p:extLst>
      <p:ext uri="{BB962C8B-B14F-4D97-AF65-F5344CB8AC3E}">
        <p14:creationId xmlns:p14="http://schemas.microsoft.com/office/powerpoint/2010/main" val="25411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Splenomegaly</a:t>
            </a:r>
            <a:endParaRPr lang="en-US" dirty="0"/>
          </a:p>
        </p:txBody>
      </p:sp>
      <p:sp>
        <p:nvSpPr>
          <p:cNvPr id="3" name="Content Placeholder 2"/>
          <p:cNvSpPr>
            <a:spLocks noGrp="1"/>
          </p:cNvSpPr>
          <p:nvPr>
            <p:ph idx="1"/>
          </p:nvPr>
        </p:nvSpPr>
        <p:spPr/>
        <p:txBody>
          <a:bodyPr>
            <a:normAutofit fontScale="62500" lnSpcReduction="20000"/>
          </a:bodyPr>
          <a:lstStyle/>
          <a:p>
            <a:pPr marL="0" indent="0" algn="l" rtl="0">
              <a:buNone/>
            </a:pPr>
            <a:r>
              <a:rPr lang="en-US" dirty="0" smtClean="0"/>
              <a:t>■  Place your hand over the umbilicus. Keep your hand stationary  and ask the patient to breathe in deeply through the mouth. </a:t>
            </a:r>
          </a:p>
          <a:p>
            <a:pPr marL="0" indent="0" algn="l" rtl="0">
              <a:buNone/>
            </a:pPr>
            <a:r>
              <a:rPr lang="en-US" dirty="0" smtClean="0"/>
              <a:t>■  Feel for the splenic edge as it descends on inspiration  </a:t>
            </a:r>
          </a:p>
          <a:p>
            <a:pPr marL="0" indent="0" algn="l" rtl="0">
              <a:buNone/>
            </a:pPr>
            <a:r>
              <a:rPr lang="en-US" dirty="0" smtClean="0"/>
              <a:t>■  Move your hand diagonally upwards towards the left  </a:t>
            </a:r>
            <a:r>
              <a:rPr lang="en-US" dirty="0" err="1" smtClean="0"/>
              <a:t>hypochondrium</a:t>
            </a:r>
            <a:r>
              <a:rPr lang="en-US" dirty="0" smtClean="0"/>
              <a:t> 1 cm at a time between each breath the  patient takes. </a:t>
            </a:r>
          </a:p>
          <a:p>
            <a:pPr marL="0" indent="0" algn="l" rtl="0">
              <a:buNone/>
            </a:pPr>
            <a:r>
              <a:rPr lang="en-US" dirty="0" smtClean="0"/>
              <a:t>■  Feel the costal margin along its length, as the position of  the spleen tip is variable. </a:t>
            </a:r>
          </a:p>
          <a:p>
            <a:pPr marL="0" indent="0" algn="l" rtl="0">
              <a:buNone/>
            </a:pPr>
            <a:r>
              <a:rPr lang="en-US" dirty="0" smtClean="0"/>
              <a:t>■  If you cannot feel the splenic edge, ask the patient to roll  towards you and on to his right side and repeat the above.  Palpate with your right hand, placing your left hand behind   the patient’s left lower ribs, pulling the ribcage forward   </a:t>
            </a:r>
          </a:p>
          <a:p>
            <a:pPr marL="0" indent="0" algn="l" rtl="0">
              <a:buNone/>
            </a:pPr>
            <a:r>
              <a:rPr lang="en-US" dirty="0" smtClean="0"/>
              <a:t>■  Feel along the left costal margin and percuss over the lateral  chest wall to confirm or exclude the presence of splenic  dullness.</a:t>
            </a:r>
          </a:p>
          <a:p>
            <a:pPr algn="l" rtl="0"/>
            <a:endParaRPr lang="en-US" dirty="0"/>
          </a:p>
        </p:txBody>
      </p:sp>
    </p:spTree>
    <p:extLst>
      <p:ext uri="{BB962C8B-B14F-4D97-AF65-F5344CB8AC3E}">
        <p14:creationId xmlns:p14="http://schemas.microsoft.com/office/powerpoint/2010/main" val="372691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7437" t="21400" r="50293" b="16498"/>
          <a:stretch/>
        </p:blipFill>
        <p:spPr>
          <a:xfrm>
            <a:off x="1074762" y="1936291"/>
            <a:ext cx="6192672" cy="4064459"/>
          </a:xfrm>
          <a:prstGeom prst="rect">
            <a:avLst/>
          </a:prstGeom>
        </p:spPr>
      </p:pic>
    </p:spTree>
    <p:extLst>
      <p:ext uri="{BB962C8B-B14F-4D97-AF65-F5344CB8AC3E}">
        <p14:creationId xmlns:p14="http://schemas.microsoft.com/office/powerpoint/2010/main" val="4130757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Percussion</a:t>
            </a:r>
            <a:endParaRPr lang="en-US" dirty="0"/>
          </a:p>
        </p:txBody>
      </p:sp>
      <p:sp>
        <p:nvSpPr>
          <p:cNvPr id="3" name="Content Placeholder 2"/>
          <p:cNvSpPr>
            <a:spLocks noGrp="1"/>
          </p:cNvSpPr>
          <p:nvPr>
            <p:ph idx="1"/>
          </p:nvPr>
        </p:nvSpPr>
        <p:spPr/>
        <p:txBody>
          <a:bodyPr>
            <a:normAutofit fontScale="77500" lnSpcReduction="20000"/>
          </a:bodyPr>
          <a:lstStyle/>
          <a:p>
            <a:pPr marL="0" indent="0" algn="l" rtl="0">
              <a:buNone/>
            </a:pPr>
            <a:r>
              <a:rPr lang="en-US" dirty="0" smtClean="0"/>
              <a:t>Ask the patient to hold his breath in full expiration. </a:t>
            </a:r>
          </a:p>
          <a:p>
            <a:pPr marL="0" indent="0" algn="l" rtl="0">
              <a:buNone/>
            </a:pPr>
            <a:r>
              <a:rPr lang="en-US" dirty="0" smtClean="0"/>
              <a:t>■  Percuss downwards from the </a:t>
            </a:r>
            <a:r>
              <a:rPr lang="en-US" dirty="0" smtClean="0">
                <a:solidFill>
                  <a:srgbClr val="FF0000"/>
                </a:solidFill>
              </a:rPr>
              <a:t>??right fifth intercostal space??</a:t>
            </a:r>
            <a:r>
              <a:rPr lang="en-US" dirty="0" smtClean="0"/>
              <a:t> in the  mid-clavicular line, listening for the dullness that indicates the  upper border of the liver. </a:t>
            </a:r>
          </a:p>
          <a:p>
            <a:pPr marL="0" indent="0" algn="l" rtl="0">
              <a:buNone/>
            </a:pPr>
            <a:r>
              <a:rPr lang="en-US" dirty="0" smtClean="0"/>
              <a:t>■  Measure the distance in centimeters below the costal margin  in the mid-clavicular line or from the upper border of dullness  to the </a:t>
            </a:r>
            <a:r>
              <a:rPr lang="en-US" dirty="0" smtClean="0">
                <a:solidFill>
                  <a:srgbClr val="FF0000"/>
                </a:solidFill>
              </a:rPr>
              <a:t>palpable</a:t>
            </a:r>
            <a:r>
              <a:rPr lang="en-US" dirty="0" smtClean="0"/>
              <a:t> liver edge. </a:t>
            </a:r>
          </a:p>
          <a:p>
            <a:pPr marL="0" indent="0" algn="l" rtl="0">
              <a:buNone/>
            </a:pPr>
            <a:r>
              <a:rPr lang="en-US" dirty="0" smtClean="0"/>
              <a:t>■  Ask the patient to breathe in deeply and gently palpate the  right upper quadrant of the abdomen in the mid-clavicular line.  As the liver descends, the inflamed gallbladder contacts the  fingertips, causing pain and the sudden arrest of inspiration  (Murphy’s sign)</a:t>
            </a:r>
            <a:endParaRPr lang="en-US" dirty="0"/>
          </a:p>
        </p:txBody>
      </p:sp>
    </p:spTree>
    <p:extLst>
      <p:ext uri="{BB962C8B-B14F-4D97-AF65-F5344CB8AC3E}">
        <p14:creationId xmlns:p14="http://schemas.microsoft.com/office/powerpoint/2010/main" val="1185969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Ascites</a:t>
            </a:r>
            <a:endParaRPr lang="en-US" dirty="0"/>
          </a:p>
        </p:txBody>
      </p:sp>
      <p:pic>
        <p:nvPicPr>
          <p:cNvPr id="4" name="Content Placeholder 3"/>
          <p:cNvPicPr>
            <a:picLocks noGrp="1" noChangeAspect="1"/>
          </p:cNvPicPr>
          <p:nvPr>
            <p:ph idx="1"/>
          </p:nvPr>
        </p:nvPicPr>
        <p:blipFill rotWithShape="1">
          <a:blip r:embed="rId2"/>
          <a:srcRect l="50940" t="21088" r="16260" b="39080"/>
          <a:stretch/>
        </p:blipFill>
        <p:spPr>
          <a:xfrm>
            <a:off x="2191318" y="3139839"/>
            <a:ext cx="3603009" cy="2460119"/>
          </a:xfrm>
          <a:prstGeom prst="rect">
            <a:avLst/>
          </a:prstGeom>
        </p:spPr>
      </p:pic>
      <p:pic>
        <p:nvPicPr>
          <p:cNvPr id="5" name="Picture 4"/>
          <p:cNvPicPr>
            <a:picLocks noChangeAspect="1"/>
          </p:cNvPicPr>
          <p:nvPr/>
        </p:nvPicPr>
        <p:blipFill rotWithShape="1">
          <a:blip r:embed="rId3"/>
          <a:srcRect l="19091" t="28684" r="15770" b="38106"/>
          <a:stretch/>
        </p:blipFill>
        <p:spPr>
          <a:xfrm>
            <a:off x="2067637" y="1131094"/>
            <a:ext cx="6356444" cy="1821977"/>
          </a:xfrm>
          <a:prstGeom prst="rect">
            <a:avLst/>
          </a:prstGeom>
        </p:spPr>
      </p:pic>
    </p:spTree>
    <p:extLst>
      <p:ext uri="{BB962C8B-B14F-4D97-AF65-F5344CB8AC3E}">
        <p14:creationId xmlns:p14="http://schemas.microsoft.com/office/powerpoint/2010/main" val="915507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dullness</a:t>
            </a:r>
            <a:endParaRPr lang="en-US" dirty="0"/>
          </a:p>
        </p:txBody>
      </p:sp>
      <p:sp>
        <p:nvSpPr>
          <p:cNvPr id="3" name="Content Placeholder 2"/>
          <p:cNvSpPr>
            <a:spLocks noGrp="1"/>
          </p:cNvSpPr>
          <p:nvPr>
            <p:ph idx="1"/>
          </p:nvPr>
        </p:nvSpPr>
        <p:spPr/>
        <p:txBody>
          <a:bodyPr>
            <a:normAutofit fontScale="92500" lnSpcReduction="10000"/>
          </a:bodyPr>
          <a:lstStyle/>
          <a:p>
            <a:pPr marL="0" indent="0" algn="l" rtl="0">
              <a:buNone/>
            </a:pPr>
            <a:r>
              <a:rPr lang="en-US" dirty="0" smtClean="0"/>
              <a:t>■  With the patient supine, percuss from the midline out to the  flanks. Note any change from resonant to dull,  along with areas of dullness and resonance. </a:t>
            </a:r>
          </a:p>
          <a:p>
            <a:pPr marL="0" indent="0" algn="l" rtl="0">
              <a:buNone/>
            </a:pPr>
            <a:r>
              <a:rPr lang="en-US" dirty="0" smtClean="0"/>
              <a:t>■  Keep your finger on the site of dullness in the flank and ask  the patient to turn on to his opposite side.</a:t>
            </a:r>
          </a:p>
          <a:p>
            <a:pPr marL="0" indent="0" algn="l" rtl="0">
              <a:buNone/>
            </a:pPr>
            <a:r>
              <a:rPr lang="en-US" dirty="0" smtClean="0"/>
              <a:t>■  Pause for </a:t>
            </a:r>
            <a:r>
              <a:rPr lang="en-US" dirty="0" smtClean="0">
                <a:solidFill>
                  <a:srgbClr val="FF0000"/>
                </a:solidFill>
              </a:rPr>
              <a:t>??10??seconds</a:t>
            </a:r>
            <a:r>
              <a:rPr lang="en-US" dirty="0" smtClean="0"/>
              <a:t> to allow any ascites to gravitate, then  percuss again. If the area of dullness is now resonant, shifting  dullness is present. </a:t>
            </a:r>
            <a:endParaRPr lang="en-US" dirty="0"/>
          </a:p>
        </p:txBody>
      </p:sp>
    </p:spTree>
    <p:extLst>
      <p:ext uri="{BB962C8B-B14F-4D97-AF65-F5344CB8AC3E}">
        <p14:creationId xmlns:p14="http://schemas.microsoft.com/office/powerpoint/2010/main" val="1728594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Auscultation</a:t>
            </a:r>
            <a:endParaRPr lang="en-US" dirty="0"/>
          </a:p>
        </p:txBody>
      </p:sp>
      <p:sp>
        <p:nvSpPr>
          <p:cNvPr id="3" name="Content Placeholder 2"/>
          <p:cNvSpPr>
            <a:spLocks noGrp="1"/>
          </p:cNvSpPr>
          <p:nvPr>
            <p:ph idx="1"/>
          </p:nvPr>
        </p:nvSpPr>
        <p:spPr/>
        <p:txBody>
          <a:bodyPr>
            <a:normAutofit fontScale="85000" lnSpcReduction="20000"/>
          </a:bodyPr>
          <a:lstStyle/>
          <a:p>
            <a:pPr marL="0" indent="0" algn="l" rtl="0">
              <a:buNone/>
            </a:pPr>
            <a:r>
              <a:rPr lang="en-US" dirty="0" smtClean="0"/>
              <a:t>■  With the patient supine, place your stethoscope diaphragm to  the right of the umbilicus and do not move it.</a:t>
            </a:r>
          </a:p>
          <a:p>
            <a:pPr marL="0" indent="0" algn="l" rtl="0">
              <a:buNone/>
            </a:pPr>
            <a:r>
              <a:rPr lang="en-US" dirty="0" smtClean="0"/>
              <a:t> ■  Listen for up to </a:t>
            </a:r>
            <a:r>
              <a:rPr lang="en-US" dirty="0" smtClean="0">
                <a:solidFill>
                  <a:srgbClr val="FF0000"/>
                </a:solidFill>
              </a:rPr>
              <a:t>2 minutes??</a:t>
            </a:r>
            <a:r>
              <a:rPr lang="en-US" dirty="0" smtClean="0"/>
              <a:t> before concluding that bowel sounds  are absent. Bowel sounds are gurgling noises from the normal peristaltic activity of the gut. They normally occur every 5–10 seconds, but the frequency varies. </a:t>
            </a:r>
          </a:p>
          <a:p>
            <a:pPr marL="0" indent="0" algn="l" rtl="0">
              <a:buNone/>
            </a:pPr>
            <a:r>
              <a:rPr lang="en-US" dirty="0" smtClean="0"/>
              <a:t>■  Listen above the umbilicus over the aorta for arterial bruits. </a:t>
            </a:r>
          </a:p>
          <a:p>
            <a:pPr marL="0" indent="0" algn="l" rtl="0">
              <a:buNone/>
            </a:pPr>
            <a:r>
              <a:rPr lang="en-US" dirty="0" smtClean="0"/>
              <a:t>■  Now listen 2–3 cm above and lateral to the umbilicus for bruits  from renal artery stenosis. </a:t>
            </a:r>
          </a:p>
          <a:p>
            <a:pPr marL="0" indent="0" algn="l" rtl="0">
              <a:buNone/>
            </a:pPr>
            <a:endParaRPr lang="en-US" dirty="0"/>
          </a:p>
        </p:txBody>
      </p:sp>
    </p:spTree>
    <p:extLst>
      <p:ext uri="{BB962C8B-B14F-4D97-AF65-F5344CB8AC3E}">
        <p14:creationId xmlns:p14="http://schemas.microsoft.com/office/powerpoint/2010/main" val="3734737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Auscultation</a:t>
            </a:r>
          </a:p>
        </p:txBody>
      </p:sp>
      <p:sp>
        <p:nvSpPr>
          <p:cNvPr id="3" name="Content Placeholder 2"/>
          <p:cNvSpPr>
            <a:spLocks noGrp="1"/>
          </p:cNvSpPr>
          <p:nvPr>
            <p:ph idx="1"/>
          </p:nvPr>
        </p:nvSpPr>
        <p:spPr/>
        <p:txBody>
          <a:bodyPr>
            <a:normAutofit fontScale="92500" lnSpcReduction="20000"/>
          </a:bodyPr>
          <a:lstStyle/>
          <a:p>
            <a:pPr marL="457200" indent="-457200" algn="l" rtl="0"/>
            <a:r>
              <a:rPr lang="en-US" dirty="0"/>
              <a:t>Listen over the liver for bruits. A friction rub, which sounds like rubbing your dry fingers together, may be heard over the liver (</a:t>
            </a:r>
            <a:r>
              <a:rPr lang="en-US" dirty="0" err="1"/>
              <a:t>perihepatitis</a:t>
            </a:r>
            <a:r>
              <a:rPr lang="en-US" dirty="0"/>
              <a:t>) or spleen (</a:t>
            </a:r>
            <a:r>
              <a:rPr lang="en-US" dirty="0" err="1"/>
              <a:t>perisplenitis</a:t>
            </a:r>
            <a:r>
              <a:rPr lang="en-US" dirty="0"/>
              <a:t>). </a:t>
            </a:r>
          </a:p>
          <a:p>
            <a:pPr marL="457200" indent="-457200" algn="l" rtl="0"/>
            <a:r>
              <a:rPr lang="en-US" dirty="0" smtClean="0"/>
              <a:t> </a:t>
            </a:r>
            <a:r>
              <a:rPr lang="en-US" dirty="0"/>
              <a:t>A </a:t>
            </a:r>
            <a:r>
              <a:rPr lang="en-US" dirty="0" err="1"/>
              <a:t>succussion</a:t>
            </a:r>
            <a:r>
              <a:rPr lang="en-US" dirty="0"/>
              <a:t> splash sounds like a half-filled water bottle being  shaken. Explain the procedure to the patient, then shake the  patient’s abdomen by lifting him with both hands under his  pelvis. An audible splash more than 4 hours after the patient has eaten or drunk anything indicates delayed gastric emptying, e.g. pyloric stenosis.</a:t>
            </a:r>
            <a:endParaRPr lang="en-US" dirty="0"/>
          </a:p>
        </p:txBody>
      </p:sp>
    </p:spTree>
    <p:extLst>
      <p:ext uri="{BB962C8B-B14F-4D97-AF65-F5344CB8AC3E}">
        <p14:creationId xmlns:p14="http://schemas.microsoft.com/office/powerpoint/2010/main" val="583436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Hernias</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pPr marL="0" indent="0" algn="l" rtl="0">
              <a:buNone/>
            </a:pPr>
            <a:r>
              <a:rPr lang="en-US" dirty="0" smtClean="0"/>
              <a:t>■  Examine the groin with the patient standing upright. </a:t>
            </a:r>
          </a:p>
          <a:p>
            <a:pPr marL="0" indent="0" algn="l" rtl="0">
              <a:buNone/>
            </a:pPr>
            <a:r>
              <a:rPr lang="en-US" dirty="0" smtClean="0"/>
              <a:t>■  Inspect the inguinal and femoral canals and the scrotum for  any lumps or bulges. </a:t>
            </a:r>
          </a:p>
          <a:p>
            <a:pPr marL="0" indent="0" algn="l" rtl="0">
              <a:buNone/>
            </a:pPr>
            <a:r>
              <a:rPr lang="en-US" dirty="0" smtClean="0"/>
              <a:t>■  Ask the patient to cough; look for an impulse over the femoral  or inguinal canals and scrotum. </a:t>
            </a:r>
          </a:p>
          <a:p>
            <a:pPr marL="0" indent="0" algn="l" rtl="0">
              <a:buNone/>
            </a:pPr>
            <a:r>
              <a:rPr lang="en-US" dirty="0" smtClean="0"/>
              <a:t>■  Identify the anatomical relationships between the bulge, the  pubic tubercle and the inguinal ligament to distinguish a  femoral from an inguinal hernia. </a:t>
            </a:r>
          </a:p>
          <a:p>
            <a:pPr marL="0" indent="0" algn="l" rtl="0">
              <a:buNone/>
            </a:pPr>
            <a:r>
              <a:rPr lang="en-US" dirty="0" smtClean="0"/>
              <a:t>■  Palpate the external inguinal ring and along the inguinal canal  for possible muscle defects. Ask the patient to cough and feel  for a cough impulse. </a:t>
            </a:r>
          </a:p>
          <a:p>
            <a:pPr marL="0" indent="0" algn="l" rtl="0">
              <a:buNone/>
            </a:pPr>
            <a:r>
              <a:rPr lang="en-US" dirty="0" smtClean="0"/>
              <a:t>■  Now ask the patient to lie down and establish whether the  hernia reduces spontaneously.</a:t>
            </a:r>
          </a:p>
          <a:p>
            <a:pPr marL="0" indent="0" algn="l" rtl="0">
              <a:buNone/>
            </a:pPr>
            <a:r>
              <a:rPr lang="en-US" dirty="0" smtClean="0"/>
              <a:t>If so, press two fingers over the internal inguinal ring at the  mid-inguinal point and ask the patient to cough or stand up  while you maintain pressure over the internal inguinal ring. If  the hernia reappears, it is a direct hernia. If it can be  prevented from reappearing, it is an indirect inguinal hernia. </a:t>
            </a:r>
          </a:p>
          <a:p>
            <a:pPr marL="0" indent="0" algn="l" rtl="0">
              <a:buNone/>
            </a:pPr>
            <a:r>
              <a:rPr lang="en-US" dirty="0" smtClean="0"/>
              <a:t>■  Examine the opposite side to exclude the possibility of  asymptomatic hernias.</a:t>
            </a:r>
          </a:p>
          <a:p>
            <a:pPr marL="0" indent="0" algn="l" rtl="0">
              <a:buNone/>
            </a:pPr>
            <a:endParaRPr lang="en-US" dirty="0" smtClean="0"/>
          </a:p>
          <a:p>
            <a:pPr algn="l" rtl="0"/>
            <a:endParaRPr lang="en-US" dirty="0"/>
          </a:p>
        </p:txBody>
      </p:sp>
    </p:spTree>
    <p:extLst>
      <p:ext uri="{BB962C8B-B14F-4D97-AF65-F5344CB8AC3E}">
        <p14:creationId xmlns:p14="http://schemas.microsoft.com/office/powerpoint/2010/main" val="1468442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Rectal Examination(DRE)</a:t>
            </a:r>
            <a:endParaRPr lang="en-US" dirty="0"/>
          </a:p>
        </p:txBody>
      </p:sp>
      <p:pic>
        <p:nvPicPr>
          <p:cNvPr id="4" name="Content Placeholder 3"/>
          <p:cNvPicPr>
            <a:picLocks noGrp="1" noChangeAspect="1"/>
          </p:cNvPicPr>
          <p:nvPr>
            <p:ph idx="1"/>
          </p:nvPr>
        </p:nvPicPr>
        <p:blipFill rotWithShape="1">
          <a:blip r:embed="rId2"/>
          <a:srcRect l="27665" t="23596" r="26840" b="5833"/>
          <a:stretch/>
        </p:blipFill>
        <p:spPr>
          <a:xfrm>
            <a:off x="736980" y="2125267"/>
            <a:ext cx="7154839" cy="3909845"/>
          </a:xfrm>
          <a:prstGeom prst="rect">
            <a:avLst/>
          </a:prstGeom>
        </p:spPr>
      </p:pic>
    </p:spTree>
    <p:extLst>
      <p:ext uri="{BB962C8B-B14F-4D97-AF65-F5344CB8AC3E}">
        <p14:creationId xmlns:p14="http://schemas.microsoft.com/office/powerpoint/2010/main" val="421028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l" rtl="0"/>
            <a:r>
              <a:rPr lang="en-US" dirty="0" smtClean="0"/>
              <a:t>Explain what you are going to do, why it is necessary and ask  for permission to proceed. Tell the patient that the examination  may be uncomfortable but should not be painful. </a:t>
            </a:r>
          </a:p>
          <a:p>
            <a:pPr marL="0" indent="0" algn="l" rtl="0">
              <a:buNone/>
            </a:pPr>
            <a:r>
              <a:rPr lang="en-US" dirty="0" smtClean="0"/>
              <a:t>■  Offer a chaperone; record if this is refused. Record the name  of the chaperone. </a:t>
            </a:r>
          </a:p>
          <a:p>
            <a:pPr marL="0" indent="0" algn="l" rtl="0">
              <a:buNone/>
            </a:pPr>
            <a:r>
              <a:rPr lang="en-US" dirty="0" smtClean="0"/>
              <a:t>■  Position the patient in the left lateral position with his buttocks  at the edge of the couch, his knees drawn up to his chest and  his heels clear of his perineum </a:t>
            </a:r>
          </a:p>
          <a:p>
            <a:pPr marL="0" indent="0" algn="l" rtl="0">
              <a:buNone/>
            </a:pPr>
            <a:r>
              <a:rPr lang="en-US" dirty="0" smtClean="0"/>
              <a:t>■  Put on gloves and examine the perianal skin, using an effective  light source. </a:t>
            </a:r>
          </a:p>
          <a:p>
            <a:pPr marL="0" indent="0" algn="l" rtl="0">
              <a:buNone/>
            </a:pPr>
            <a:r>
              <a:rPr lang="en-US" dirty="0" smtClean="0"/>
              <a:t>■  Look for skin lesions, external </a:t>
            </a:r>
            <a:r>
              <a:rPr lang="en-US" dirty="0" err="1" smtClean="0"/>
              <a:t>haemorrhoids</a:t>
            </a:r>
            <a:r>
              <a:rPr lang="en-US" dirty="0" smtClean="0"/>
              <a:t> and fistulae. </a:t>
            </a:r>
          </a:p>
          <a:p>
            <a:pPr marL="0" indent="0" algn="l" rtl="0">
              <a:buNone/>
            </a:pPr>
            <a:r>
              <a:rPr lang="en-US" dirty="0" smtClean="0"/>
              <a:t>■  Lubricate your index finger with water-based gel.</a:t>
            </a:r>
          </a:p>
          <a:p>
            <a:pPr marL="0" indent="0" algn="l" rtl="0">
              <a:buNone/>
            </a:pPr>
            <a:endParaRPr lang="en-US" dirty="0"/>
          </a:p>
        </p:txBody>
      </p:sp>
    </p:spTree>
    <p:extLst>
      <p:ext uri="{BB962C8B-B14F-4D97-AF65-F5344CB8AC3E}">
        <p14:creationId xmlns:p14="http://schemas.microsoft.com/office/powerpoint/2010/main" val="82935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dirty="0"/>
              <a:t>Ask the patient to look down and retract the upper eyelid to expose the sclera; look to see if it is yellow in natural </a:t>
            </a:r>
            <a:r>
              <a:rPr lang="en-US" dirty="0" smtClean="0"/>
              <a:t>light</a:t>
            </a:r>
          </a:p>
          <a:p>
            <a:pPr algn="l" rtl="0"/>
            <a:r>
              <a:rPr lang="en-US" dirty="0" smtClean="0"/>
              <a:t>Look for anemia by </a:t>
            </a:r>
            <a:r>
              <a:rPr lang="en-US" dirty="0"/>
              <a:t>exposing conjunctiva  </a:t>
            </a:r>
          </a:p>
          <a:p>
            <a:pPr algn="l" rtl="0"/>
            <a:r>
              <a:rPr lang="en-US" dirty="0"/>
              <a:t>Examine the cervical, axillary and inguinal lymph nodes; gastric  and pancreatic cancer may spread to cause enlargement of   the left supraclavicular lymph nodes </a:t>
            </a:r>
            <a:endParaRPr lang="en-US" dirty="0"/>
          </a:p>
        </p:txBody>
      </p:sp>
    </p:spTree>
    <p:extLst>
      <p:ext uri="{BB962C8B-B14F-4D97-AF65-F5344CB8AC3E}">
        <p14:creationId xmlns:p14="http://schemas.microsoft.com/office/powerpoint/2010/main" val="401439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lgn="l" rtl="0">
              <a:buNone/>
            </a:pPr>
            <a:r>
              <a:rPr lang="en-US" dirty="0" smtClean="0"/>
              <a:t>■  Place the pulp of your forefinger on the anal margin  and apply steady pressure on the sphincter to push your   finger gently through the anal canal into the rectum  </a:t>
            </a:r>
          </a:p>
          <a:p>
            <a:pPr marL="0" indent="0" algn="l" rtl="0">
              <a:buNone/>
            </a:pPr>
            <a:r>
              <a:rPr lang="en-US" dirty="0" smtClean="0"/>
              <a:t>■  If anal spasm occurs, ask the patient to breathe in deeply and  relax. If necessary insert a local anesthetic suppository before  trying again. If pain persists, examination under general  anesthesia may be necessary. </a:t>
            </a:r>
          </a:p>
          <a:p>
            <a:pPr marL="0" indent="0" algn="l" rtl="0">
              <a:buNone/>
            </a:pPr>
            <a:r>
              <a:rPr lang="en-US" dirty="0" smtClean="0"/>
              <a:t>■  Ask the patient to squeeze your finger with his anal muscles  and note any weakness of sphincter contraction. </a:t>
            </a:r>
          </a:p>
          <a:p>
            <a:pPr marL="0" indent="0" algn="l" rtl="0">
              <a:buNone/>
            </a:pPr>
            <a:r>
              <a:rPr lang="en-US" dirty="0" smtClean="0"/>
              <a:t>■  Palpate systematically around the entire rectum; note any  abnormality and examine any mass. Record the percentage of  the rectal circumference involved by disease and its distance  from the anus  </a:t>
            </a:r>
          </a:p>
          <a:p>
            <a:pPr marL="0" indent="0" algn="l" rtl="0">
              <a:buNone/>
            </a:pPr>
            <a:r>
              <a:rPr lang="en-US" dirty="0" smtClean="0"/>
              <a:t>■  Identify the uterine cervix in women and the prostate in men;  assess the size, shape and consistency of the prostate and  note any tenderness. </a:t>
            </a:r>
          </a:p>
          <a:p>
            <a:pPr marL="0" indent="0" algn="l" rtl="0">
              <a:buNone/>
            </a:pPr>
            <a:r>
              <a:rPr lang="en-US" dirty="0" smtClean="0"/>
              <a:t>■  If the rectum contains feces and you are in doubt about  palpable masses, repeat the examination after the patient has  defecated. </a:t>
            </a:r>
          </a:p>
          <a:p>
            <a:pPr marL="0" indent="0" algn="l" rtl="0">
              <a:buNone/>
            </a:pPr>
            <a:r>
              <a:rPr lang="en-US" dirty="0" smtClean="0"/>
              <a:t>■  Slowly withdraw your finger. Examine it for stool color and the  presence of blood or mucus</a:t>
            </a:r>
            <a:endParaRPr lang="en-US" dirty="0"/>
          </a:p>
        </p:txBody>
      </p:sp>
    </p:spTree>
    <p:extLst>
      <p:ext uri="{BB962C8B-B14F-4D97-AF65-F5344CB8AC3E}">
        <p14:creationId xmlns:p14="http://schemas.microsoft.com/office/powerpoint/2010/main" val="2608599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noAutofit/>
          </a:bodyPr>
          <a:lstStyle/>
          <a:p>
            <a:pPr fontAlgn="auto">
              <a:spcAft>
                <a:spcPts val="0"/>
              </a:spcAft>
              <a:defRPr/>
            </a:pPr>
            <a:r>
              <a:rPr lang="en-US" sz="9600" dirty="0" smtClean="0">
                <a:solidFill>
                  <a:srgbClr val="FF0000"/>
                </a:solidFill>
              </a:rPr>
              <a:t>               </a:t>
            </a:r>
            <a:r>
              <a:rPr lang="en-US" sz="9600" dirty="0" smtClean="0">
                <a:solidFill>
                  <a:srgbClr val="FF0000"/>
                </a:solidFill>
                <a:latin typeface="Chiller" pitchFamily="82" charset="0"/>
              </a:rPr>
              <a:t>Thank you</a:t>
            </a:r>
            <a:endParaRPr lang="en-US" sz="9600" dirty="0">
              <a:solidFill>
                <a:srgbClr val="FF0000"/>
              </a:solidFill>
              <a:latin typeface="Chiller" pitchFamily="82"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Nutritional state</a:t>
            </a:r>
            <a:endParaRPr lang="en-US" dirty="0"/>
          </a:p>
        </p:txBody>
      </p:sp>
      <p:sp>
        <p:nvSpPr>
          <p:cNvPr id="3" name="Content Placeholder 2"/>
          <p:cNvSpPr>
            <a:spLocks noGrp="1"/>
          </p:cNvSpPr>
          <p:nvPr>
            <p:ph idx="1"/>
          </p:nvPr>
        </p:nvSpPr>
        <p:spPr/>
        <p:txBody>
          <a:bodyPr/>
          <a:lstStyle/>
          <a:p>
            <a:pPr algn="l" rtl="0"/>
            <a:r>
              <a:rPr lang="en-US" dirty="0" smtClean="0"/>
              <a:t>Record the height, weight, waist circumference and the patient’s body mass index </a:t>
            </a:r>
          </a:p>
          <a:p>
            <a:pPr algn="l" rtl="0"/>
            <a:r>
              <a:rPr lang="en-US" dirty="0" smtClean="0"/>
              <a:t>Look for abdominal </a:t>
            </a:r>
            <a:r>
              <a:rPr lang="en-US" dirty="0" err="1" smtClean="0"/>
              <a:t>striae</a:t>
            </a:r>
            <a:r>
              <a:rPr lang="en-US" dirty="0" smtClean="0"/>
              <a:t>, which indicate rapid weight gain, previous pregnancy or, rarely, Cushing’s syndrome. Loose skin folds signify  recent weight loss.</a:t>
            </a:r>
          </a:p>
          <a:p>
            <a:pPr algn="l" rtl="0"/>
            <a:endParaRPr lang="en-US" dirty="0"/>
          </a:p>
        </p:txBody>
      </p:sp>
    </p:spTree>
    <p:extLst>
      <p:ext uri="{BB962C8B-B14F-4D97-AF65-F5344CB8AC3E}">
        <p14:creationId xmlns:p14="http://schemas.microsoft.com/office/powerpoint/2010/main" val="331552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chronic liver disease</a:t>
            </a:r>
            <a:endParaRPr lang="en-US" dirty="0"/>
          </a:p>
        </p:txBody>
      </p:sp>
      <p:pic>
        <p:nvPicPr>
          <p:cNvPr id="4" name="Content Placeholder 3"/>
          <p:cNvPicPr>
            <a:picLocks noGrp="1" noChangeAspect="1"/>
          </p:cNvPicPr>
          <p:nvPr>
            <p:ph idx="1"/>
          </p:nvPr>
        </p:nvPicPr>
        <p:blipFill rotWithShape="1">
          <a:blip r:embed="rId2"/>
          <a:srcRect l="32777" t="17009" r="32307" b="19007"/>
          <a:stretch/>
        </p:blipFill>
        <p:spPr>
          <a:xfrm>
            <a:off x="1709382" y="1982152"/>
            <a:ext cx="5210033" cy="3948794"/>
          </a:xfrm>
          <a:prstGeom prst="rect">
            <a:avLst/>
          </a:prstGeom>
        </p:spPr>
      </p:pic>
    </p:spTree>
    <p:extLst>
      <p:ext uri="{BB962C8B-B14F-4D97-AF65-F5344CB8AC3E}">
        <p14:creationId xmlns:p14="http://schemas.microsoft.com/office/powerpoint/2010/main" val="394431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6378" t="27987" r="51176" b="37826"/>
          <a:stretch/>
        </p:blipFill>
        <p:spPr>
          <a:xfrm>
            <a:off x="1361365" y="2021520"/>
            <a:ext cx="6039134" cy="3577530"/>
          </a:xfrm>
          <a:prstGeom prst="rect">
            <a:avLst/>
          </a:prstGeom>
        </p:spPr>
      </p:pic>
    </p:spTree>
    <p:extLst>
      <p:ext uri="{BB962C8B-B14F-4D97-AF65-F5344CB8AC3E}">
        <p14:creationId xmlns:p14="http://schemas.microsoft.com/office/powerpoint/2010/main" val="36425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a:t>
            </a:r>
            <a:endParaRPr lang="en-US" dirty="0"/>
          </a:p>
        </p:txBody>
      </p:sp>
      <p:sp>
        <p:nvSpPr>
          <p:cNvPr id="3" name="Content Placeholder 2"/>
          <p:cNvSpPr>
            <a:spLocks noGrp="1"/>
          </p:cNvSpPr>
          <p:nvPr>
            <p:ph idx="1"/>
          </p:nvPr>
        </p:nvSpPr>
        <p:spPr/>
        <p:txBody>
          <a:bodyPr>
            <a:normAutofit fontScale="92500" lnSpcReduction="20000"/>
          </a:bodyPr>
          <a:lstStyle/>
          <a:p>
            <a:pPr marL="0" indent="0" algn="l" rtl="0">
              <a:buNone/>
            </a:pPr>
            <a:r>
              <a:rPr lang="en-US" dirty="0" smtClean="0"/>
              <a:t>■  Examine the patient in good light and warm surroundings. </a:t>
            </a:r>
          </a:p>
          <a:p>
            <a:pPr marL="0" indent="0" algn="l" rtl="0">
              <a:buNone/>
            </a:pPr>
            <a:r>
              <a:rPr lang="en-US" dirty="0" smtClean="0"/>
              <a:t>■  Position the patient comfortably supine with the head resting  on only one or two pillows to relax the abdominal wall muscles. ■  Look at the teeth, tongue and buccal mucosa </a:t>
            </a:r>
          </a:p>
          <a:p>
            <a:pPr marL="0" indent="0" algn="l" rtl="0">
              <a:buNone/>
            </a:pPr>
            <a:r>
              <a:rPr lang="en-US" dirty="0" smtClean="0"/>
              <a:t>■  Note any smell, e.g. alcohol, fetor </a:t>
            </a:r>
            <a:r>
              <a:rPr lang="en-US" dirty="0" err="1" smtClean="0"/>
              <a:t>hepaticus</a:t>
            </a:r>
            <a:endParaRPr lang="en-US" dirty="0"/>
          </a:p>
          <a:p>
            <a:pPr marL="0" indent="0" algn="l" rtl="0">
              <a:buNone/>
            </a:pPr>
            <a:endParaRPr lang="en-US" dirty="0" smtClean="0">
              <a:solidFill>
                <a:srgbClr val="FF0000"/>
              </a:solidFill>
            </a:endParaRPr>
          </a:p>
          <a:p>
            <a:pPr marL="0" indent="0" algn="l" rtl="0">
              <a:buNone/>
            </a:pPr>
            <a:r>
              <a:rPr lang="en-US" dirty="0" smtClean="0">
                <a:solidFill>
                  <a:srgbClr val="FF0000"/>
                </a:solidFill>
              </a:rPr>
              <a:t>Expose the abdomen from the </a:t>
            </a:r>
            <a:r>
              <a:rPr lang="en-US" dirty="0" err="1" smtClean="0">
                <a:solidFill>
                  <a:srgbClr val="FF0000"/>
                </a:solidFill>
              </a:rPr>
              <a:t>xiphisternum</a:t>
            </a:r>
            <a:r>
              <a:rPr lang="en-US" dirty="0" smtClean="0">
                <a:solidFill>
                  <a:srgbClr val="FF0000"/>
                </a:solidFill>
              </a:rPr>
              <a:t> to the symphysis  pubis, leaving the chest and legs covered.?? Nipple to mid thigh ??</a:t>
            </a:r>
            <a:endParaRPr lang="en-US" dirty="0">
              <a:solidFill>
                <a:srgbClr val="FF0000"/>
              </a:solidFill>
            </a:endParaRPr>
          </a:p>
        </p:txBody>
      </p:sp>
    </p:spTree>
    <p:extLst>
      <p:ext uri="{BB962C8B-B14F-4D97-AF65-F5344CB8AC3E}">
        <p14:creationId xmlns:p14="http://schemas.microsoft.com/office/powerpoint/2010/main" val="3501791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Inspection- </a:t>
            </a:r>
            <a:r>
              <a:rPr lang="en-US" dirty="0"/>
              <a:t>from the foot  of the bed</a:t>
            </a:r>
            <a:r>
              <a:rPr lang="ar-JO" dirty="0"/>
              <a:t/>
            </a:r>
            <a:br>
              <a:rPr lang="ar-JO" dirty="0"/>
            </a:br>
            <a:endParaRPr lang="en-US" dirty="0"/>
          </a:p>
        </p:txBody>
      </p:sp>
      <p:sp>
        <p:nvSpPr>
          <p:cNvPr id="3" name="Content Placeholder 2"/>
          <p:cNvSpPr>
            <a:spLocks noGrp="1"/>
          </p:cNvSpPr>
          <p:nvPr>
            <p:ph idx="1"/>
          </p:nvPr>
        </p:nvSpPr>
        <p:spPr/>
        <p:txBody>
          <a:bodyPr>
            <a:normAutofit/>
          </a:bodyPr>
          <a:lstStyle/>
          <a:p>
            <a:pPr algn="l" rtl="0"/>
            <a:r>
              <a:rPr lang="en-US" dirty="0"/>
              <a:t>Start inspection from the foot  of the </a:t>
            </a:r>
            <a:r>
              <a:rPr lang="en-US" dirty="0" smtClean="0"/>
              <a:t>bed</a:t>
            </a:r>
            <a:endParaRPr lang="ar-JO" dirty="0" smtClean="0"/>
          </a:p>
          <a:p>
            <a:pPr lvl="1" algn="l" rtl="0"/>
            <a:r>
              <a:rPr lang="en-US" dirty="0"/>
              <a:t>Obvious abdominal findings</a:t>
            </a:r>
          </a:p>
          <a:p>
            <a:pPr lvl="1" algn="l" rtl="0"/>
            <a:r>
              <a:rPr lang="en-US" dirty="0"/>
              <a:t>Abdominal symmetry</a:t>
            </a:r>
          </a:p>
          <a:p>
            <a:pPr lvl="1" algn="l" rtl="0"/>
            <a:r>
              <a:rPr lang="en-US" dirty="0"/>
              <a:t>Shape of abdomen: flat</a:t>
            </a:r>
            <a:r>
              <a:rPr lang="en-US" dirty="0" smtClean="0"/>
              <a:t>, distended</a:t>
            </a:r>
            <a:endParaRPr lang="en-US" dirty="0"/>
          </a:p>
          <a:p>
            <a:pPr lvl="1" algn="l" rtl="0"/>
            <a:r>
              <a:rPr lang="en-US" dirty="0"/>
              <a:t>umbilicus </a:t>
            </a:r>
          </a:p>
          <a:p>
            <a:pPr lvl="1" algn="l" rtl="0"/>
            <a:r>
              <a:rPr lang="en-US" dirty="0"/>
              <a:t>Stoma bags</a:t>
            </a:r>
          </a:p>
          <a:p>
            <a:pPr lvl="1" algn="l" rtl="0"/>
            <a:r>
              <a:rPr lang="en-US" dirty="0"/>
              <a:t>Drains – wound drains, abdominal </a:t>
            </a:r>
            <a:r>
              <a:rPr lang="en-US" dirty="0" smtClean="0"/>
              <a:t>drains</a:t>
            </a:r>
            <a:endParaRPr lang="ar-JO" dirty="0" smtClean="0"/>
          </a:p>
          <a:p>
            <a:pPr lvl="1" algn="l" rtl="0"/>
            <a:endParaRPr lang="en-US" dirty="0"/>
          </a:p>
          <a:p>
            <a:pPr algn="l" rtl="0"/>
            <a:endParaRPr lang="en-US" dirty="0"/>
          </a:p>
          <a:p>
            <a:pPr lvl="2" algn="l" rtl="0"/>
            <a:endParaRPr lang="en-US" dirty="0"/>
          </a:p>
        </p:txBody>
      </p:sp>
    </p:spTree>
    <p:extLst>
      <p:ext uri="{BB962C8B-B14F-4D97-AF65-F5344CB8AC3E}">
        <p14:creationId xmlns:p14="http://schemas.microsoft.com/office/powerpoint/2010/main" val="3382223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Inspection- from the right side of the patient </a:t>
            </a:r>
            <a:endParaRPr lang="en-US" dirty="0"/>
          </a:p>
        </p:txBody>
      </p:sp>
      <p:sp>
        <p:nvSpPr>
          <p:cNvPr id="3" name="Content Placeholder 2"/>
          <p:cNvSpPr>
            <a:spLocks noGrp="1"/>
          </p:cNvSpPr>
          <p:nvPr>
            <p:ph idx="1"/>
          </p:nvPr>
        </p:nvSpPr>
        <p:spPr/>
        <p:txBody>
          <a:bodyPr/>
          <a:lstStyle/>
          <a:p>
            <a:pPr algn="l" rtl="0"/>
            <a:r>
              <a:rPr lang="en-US" dirty="0"/>
              <a:t>Stand to the right side of the patient </a:t>
            </a:r>
          </a:p>
          <a:p>
            <a:pPr lvl="1" algn="l" rtl="0"/>
            <a:r>
              <a:rPr lang="en-US" dirty="0"/>
              <a:t>Movement of abdominal wall with respiration</a:t>
            </a:r>
          </a:p>
          <a:p>
            <a:pPr lvl="1" algn="l" rtl="0"/>
            <a:r>
              <a:rPr lang="en-US" dirty="0"/>
              <a:t>Visible peristalsis,</a:t>
            </a:r>
          </a:p>
          <a:p>
            <a:pPr lvl="1" algn="l" rtl="0"/>
            <a:r>
              <a:rPr lang="en-US" dirty="0"/>
              <a:t>Visible pulsation</a:t>
            </a:r>
          </a:p>
          <a:p>
            <a:pPr lvl="1" algn="l" rtl="0"/>
            <a:r>
              <a:rPr lang="en-US" dirty="0"/>
              <a:t>Dilated vein, discoloration, pigmentation        </a:t>
            </a:r>
          </a:p>
          <a:p>
            <a:pPr lvl="1" algn="l" rtl="0"/>
            <a:r>
              <a:rPr lang="en-US" dirty="0"/>
              <a:t>Presence of scar : site , shape: neat, ugly, wide, bulge</a:t>
            </a:r>
          </a:p>
          <a:p>
            <a:pPr lvl="1" algn="l" rtl="0"/>
            <a:r>
              <a:rPr lang="en-US" dirty="0"/>
              <a:t>Examine for divaricated recti </a:t>
            </a:r>
          </a:p>
          <a:p>
            <a:pPr lvl="1" algn="l" rtl="0"/>
            <a:r>
              <a:rPr lang="en-US" dirty="0"/>
              <a:t>Ask patient raises the head off the bed or coughs.</a:t>
            </a:r>
          </a:p>
        </p:txBody>
      </p:sp>
    </p:spTree>
    <p:extLst>
      <p:ext uri="{BB962C8B-B14F-4D97-AF65-F5344CB8AC3E}">
        <p14:creationId xmlns:p14="http://schemas.microsoft.com/office/powerpoint/2010/main" val="4449189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477</TotalTime>
  <Words>255</Words>
  <Application>Microsoft Office PowerPoint</Application>
  <PresentationFormat>On-screen Show (4:3)</PresentationFormat>
  <Paragraphs>110</Paragraphs>
  <Slides>31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Chiller</vt:lpstr>
      <vt:lpstr>Consolas</vt:lpstr>
      <vt:lpstr>Corbel</vt:lpstr>
      <vt:lpstr>Tahoma</vt:lpstr>
      <vt:lpstr>Times New Roman</vt:lpstr>
      <vt:lpstr>Wingdings</vt:lpstr>
      <vt:lpstr>Wingdings 2</vt:lpstr>
      <vt:lpstr>Wingdings 3</vt:lpstr>
      <vt:lpstr>Metro</vt:lpstr>
      <vt:lpstr>MD,General  and Minimally Invasive Surgery GI surgery   IMRCS  JB and AB1</vt:lpstr>
      <vt:lpstr>Abdominal examination </vt:lpstr>
      <vt:lpstr>PowerPoint Presentation</vt:lpstr>
      <vt:lpstr>Nutritional state</vt:lpstr>
      <vt:lpstr>Features of chronic liver disease</vt:lpstr>
      <vt:lpstr>PowerPoint Presentation</vt:lpstr>
      <vt:lpstr>Inspection</vt:lpstr>
      <vt:lpstr>Inspection- from the foot  of the bed </vt:lpstr>
      <vt:lpstr>Inspection- from the right side of the patient </vt:lpstr>
      <vt:lpstr>Abdominal scars and stomas </vt:lpstr>
      <vt:lpstr>PowerPoint Presentation</vt:lpstr>
      <vt:lpstr>Palpation </vt:lpstr>
      <vt:lpstr>PowerPoint Presentation</vt:lpstr>
      <vt:lpstr>Palpation</vt:lpstr>
      <vt:lpstr>PowerPoint Presentation</vt:lpstr>
      <vt:lpstr>PowerPoint Presentation</vt:lpstr>
      <vt:lpstr>Hepatomegaly</vt:lpstr>
      <vt:lpstr>PowerPoint Presentation</vt:lpstr>
      <vt:lpstr>PowerPoint Presentation</vt:lpstr>
      <vt:lpstr>Splenomegaly</vt:lpstr>
      <vt:lpstr>PowerPoint Presentation</vt:lpstr>
      <vt:lpstr>Percussion</vt:lpstr>
      <vt:lpstr>Ascites</vt:lpstr>
      <vt:lpstr>Shifting dullness</vt:lpstr>
      <vt:lpstr>Auscultation</vt:lpstr>
      <vt:lpstr>Auscultation</vt:lpstr>
      <vt:lpstr>Hernias </vt:lpstr>
      <vt:lpstr>Digital Rectal Examination(DRE)</vt:lpstr>
      <vt:lpstr>PowerPoint Presentation</vt:lpstr>
      <vt:lpstr>PowerPoint Presentation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emad</dc:creator>
  <cp:lastModifiedBy>Admin</cp:lastModifiedBy>
  <cp:revision>117</cp:revision>
  <dcterms:created xsi:type="dcterms:W3CDTF">2006-08-16T00:00:00Z</dcterms:created>
  <dcterms:modified xsi:type="dcterms:W3CDTF">2022-07-15T05:21:52Z</dcterms:modified>
</cp:coreProperties>
</file>