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20" r:id="rId2"/>
    <p:sldId id="257" r:id="rId3"/>
    <p:sldId id="260" r:id="rId4"/>
    <p:sldId id="261" r:id="rId5"/>
    <p:sldId id="262" r:id="rId6"/>
    <p:sldId id="265" r:id="rId7"/>
    <p:sldId id="267" r:id="rId8"/>
    <p:sldId id="269" r:id="rId9"/>
    <p:sldId id="272" r:id="rId10"/>
    <p:sldId id="274" r:id="rId11"/>
    <p:sldId id="277" r:id="rId12"/>
    <p:sldId id="279" r:id="rId13"/>
    <p:sldId id="280" r:id="rId14"/>
    <p:sldId id="281" r:id="rId15"/>
    <p:sldId id="282" r:id="rId16"/>
    <p:sldId id="284" r:id="rId17"/>
    <p:sldId id="289" r:id="rId18"/>
    <p:sldId id="290" r:id="rId19"/>
    <p:sldId id="291" r:id="rId20"/>
    <p:sldId id="292" r:id="rId21"/>
    <p:sldId id="294" r:id="rId22"/>
    <p:sldId id="295" r:id="rId23"/>
    <p:sldId id="297" r:id="rId24"/>
    <p:sldId id="299" r:id="rId25"/>
    <p:sldId id="301" r:id="rId26"/>
    <p:sldId id="304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19" r:id="rId5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5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5C5D-2A01-4BAC-8AFA-91BA2EA2D0E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2B158-8CF3-4EAA-85D9-219316CBF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2B158-8CF3-4EAA-85D9-219316CBF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2B158-8CF3-4EAA-85D9-219316CBF2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9078" y="2275408"/>
            <a:ext cx="7225842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195700" y="3797655"/>
            <a:ext cx="2752598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869" y="195198"/>
            <a:ext cx="8084261" cy="1250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414" y="1607946"/>
            <a:ext cx="8091170" cy="3245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_awad@ju.edu.j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5994082" cy="492443"/>
          </a:xfrm>
        </p:spPr>
        <p:txBody>
          <a:bodyPr>
            <a:normAutofit fontScale="90000"/>
          </a:bodyPr>
          <a:lstStyle/>
          <a:p>
            <a:pPr marR="5715" algn="ctr">
              <a:spcBef>
                <a:spcPts val="79"/>
              </a:spcBef>
            </a:pPr>
            <a:r>
              <a:rPr lang="en-US" spc="-10" dirty="0"/>
              <a:t>lecture </a:t>
            </a:r>
            <a:r>
              <a:rPr lang="en-US" spc="-5" dirty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685540" y="7821407"/>
            <a:ext cx="6858000" cy="124182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620" t="35615" r="19515" b="22573"/>
          <a:stretch/>
        </p:blipFill>
        <p:spPr>
          <a:xfrm>
            <a:off x="7220519" y="3932641"/>
            <a:ext cx="1560963" cy="1612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3837684"/>
            <a:ext cx="457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Dr. Omar Hamdan MD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Anatomical pathology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Mutah University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School of Medicine- Department of Laboratory medicine &amp; Pathology</a:t>
            </a:r>
            <a:r>
              <a:rPr lang="en-US" sz="1350" dirty="0">
                <a:solidFill>
                  <a:prstClr val="black"/>
                </a:solidFill>
              </a:rPr>
              <a:t/>
            </a:r>
            <a:br>
              <a:rPr lang="en-US" sz="1350" dirty="0">
                <a:solidFill>
                  <a:prstClr val="black"/>
                </a:solidFill>
              </a:rPr>
            </a:br>
            <a:r>
              <a:rPr lang="en-US" sz="1350" b="1" dirty="0" smtClean="0">
                <a:solidFill>
                  <a:prstClr val="black"/>
                </a:solidFill>
              </a:rPr>
              <a:t>Endocrine </a:t>
            </a:r>
            <a:r>
              <a:rPr lang="en-US" sz="1350" b="1" dirty="0">
                <a:solidFill>
                  <a:prstClr val="black"/>
                </a:solidFill>
              </a:rPr>
              <a:t>lectures </a:t>
            </a:r>
            <a:r>
              <a:rPr lang="en-US" sz="1350" b="1" dirty="0" smtClean="0">
                <a:solidFill>
                  <a:prstClr val="black"/>
                </a:solidFill>
              </a:rPr>
              <a:t>2020</a:t>
            </a:r>
            <a:endParaRPr lang="en-US" sz="13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4"/>
    </mc:Choice>
    <mc:Fallback xmlns="">
      <p:transition spd="slow" advTm="189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617" y="461899"/>
            <a:ext cx="77508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Anterior </a:t>
            </a:r>
            <a:r>
              <a:rPr sz="4400" spc="-20" dirty="0"/>
              <a:t>versus </a:t>
            </a:r>
            <a:r>
              <a:rPr sz="4400" spc="-10" dirty="0"/>
              <a:t>posterior</a:t>
            </a:r>
            <a:r>
              <a:rPr sz="4400" spc="10" dirty="0"/>
              <a:t> </a:t>
            </a:r>
            <a:r>
              <a:rPr sz="4400" spc="-5" dirty="0"/>
              <a:t>pituitary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6883" y="1763280"/>
            <a:ext cx="1740407" cy="582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6632" y="1805927"/>
            <a:ext cx="1200912" cy="560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4127" y="1787651"/>
            <a:ext cx="1650492" cy="492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4127" y="1787651"/>
            <a:ext cx="1651000" cy="492759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73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posterior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98919" y="1708416"/>
            <a:ext cx="1182624" cy="637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6352" y="1780019"/>
            <a:ext cx="1178039" cy="560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46164" y="1732788"/>
            <a:ext cx="1092707" cy="5471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46164" y="1732788"/>
            <a:ext cx="1092835" cy="54737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95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Anterior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78"/>
    </mc:Choice>
    <mc:Fallback xmlns="">
      <p:transition spd="slow" advTm="4927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506" y="461899"/>
            <a:ext cx="75457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Anterior </a:t>
            </a:r>
            <a:r>
              <a:rPr sz="4400" spc="-5" dirty="0"/>
              <a:t>pituitary/ </a:t>
            </a:r>
            <a:r>
              <a:rPr sz="4400" dirty="0"/>
              <a:t>epithelial</a:t>
            </a:r>
            <a:r>
              <a:rPr sz="4400" spc="-65" dirty="0"/>
              <a:t> </a:t>
            </a:r>
            <a:r>
              <a:rPr sz="4400" dirty="0"/>
              <a:t>cells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95983" y="1716071"/>
            <a:ext cx="6349872" cy="4292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885" y="496950"/>
            <a:ext cx="80302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Diseases of the </a:t>
            </a:r>
            <a:r>
              <a:rPr spc="-15" dirty="0"/>
              <a:t>anterior </a:t>
            </a:r>
            <a:r>
              <a:rPr spc="-10" dirty="0"/>
              <a:t>pituitary </a:t>
            </a:r>
            <a:r>
              <a:rPr spc="-5" dirty="0"/>
              <a:t>gland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0891"/>
            <a:ext cx="8006715" cy="44157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527685" algn="l"/>
              </a:tabLst>
            </a:pPr>
            <a:r>
              <a:rPr sz="2400" spc="-5" dirty="0">
                <a:latin typeface="Calibri"/>
                <a:cs typeface="Calibri"/>
              </a:rPr>
              <a:t>1.	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effect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Masses that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15" dirty="0">
                <a:latin typeface="Calibri"/>
                <a:cs typeface="Calibri"/>
              </a:rPr>
              <a:t>affect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pituitary: adenomas 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carcinomas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Adenomas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secretory </a:t>
            </a:r>
            <a:r>
              <a:rPr sz="2400" dirty="0">
                <a:latin typeface="Calibri"/>
                <a:cs typeface="Calibri"/>
              </a:rPr>
              <a:t>( </a:t>
            </a:r>
            <a:r>
              <a:rPr sz="2400" spc="-15" dirty="0">
                <a:latin typeface="Calibri"/>
                <a:cs typeface="Calibri"/>
              </a:rPr>
              <a:t>secrete </a:t>
            </a:r>
            <a:r>
              <a:rPr sz="2400" spc="-5" dirty="0">
                <a:latin typeface="Calibri"/>
                <a:cs typeface="Calibri"/>
              </a:rPr>
              <a:t>one 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pituitary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hormones)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this case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spc="-5" dirty="0">
                <a:latin typeface="Calibri"/>
                <a:cs typeface="Calibri"/>
              </a:rPr>
              <a:t>of that hormone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increase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=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hyperpituitarism</a:t>
            </a:r>
            <a:endParaRPr sz="2400">
              <a:latin typeface="Calibri"/>
              <a:cs typeface="Calibri"/>
            </a:endParaRPr>
          </a:p>
          <a:p>
            <a:pPr marL="355600" marR="825500" indent="-342900">
              <a:lnSpc>
                <a:spcPct val="100000"/>
              </a:lnSpc>
              <a:spcBef>
                <a:spcPts val="57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OR adenomas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non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secretory </a:t>
            </a:r>
            <a:r>
              <a:rPr sz="2400" spc="-5" dirty="0">
                <a:latin typeface="Calibri"/>
                <a:cs typeface="Calibri"/>
              </a:rPr>
              <a:t>so </a:t>
            </a: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spc="-5" dirty="0">
                <a:latin typeface="Calibri"/>
                <a:cs typeface="Calibri"/>
              </a:rPr>
              <a:t>of pituitary  hormones </a:t>
            </a:r>
            <a:r>
              <a:rPr sz="2400" spc="-15" dirty="0">
                <a:latin typeface="Calibri"/>
                <a:cs typeface="Calibri"/>
              </a:rPr>
              <a:t>unaffected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normal hormonal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levels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HOWEVER, </a:t>
            </a:r>
            <a:r>
              <a:rPr sz="2400" dirty="0">
                <a:latin typeface="Calibri"/>
                <a:cs typeface="Calibri"/>
              </a:rPr>
              <a:t>if a </a:t>
            </a:r>
            <a:r>
              <a:rPr sz="2400" spc="-15" dirty="0">
                <a:latin typeface="Calibri"/>
                <a:cs typeface="Calibri"/>
              </a:rPr>
              <a:t>non-secretory </a:t>
            </a:r>
            <a:r>
              <a:rPr sz="2400" spc="-5" dirty="0">
                <a:latin typeface="Calibri"/>
                <a:cs typeface="Calibri"/>
              </a:rPr>
              <a:t>adenoma </a:t>
            </a:r>
            <a:r>
              <a:rPr sz="2400" spc="-10" dirty="0">
                <a:latin typeface="Calibri"/>
                <a:cs typeface="Calibri"/>
              </a:rPr>
              <a:t>enlarges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extent 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compresses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surrounding </a:t>
            </a:r>
            <a:r>
              <a:rPr sz="2400" spc="-5" dirty="0">
                <a:latin typeface="Calibri"/>
                <a:cs typeface="Calibri"/>
              </a:rPr>
              <a:t>normal pituitary </a:t>
            </a:r>
            <a:r>
              <a:rPr sz="2400" dirty="0">
                <a:latin typeface="Calibri"/>
                <a:cs typeface="Calibri"/>
              </a:rPr>
              <a:t>tissue then  </a:t>
            </a: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spc="-5" dirty="0">
                <a:latin typeface="Calibri"/>
                <a:cs typeface="Calibri"/>
              </a:rPr>
              <a:t>of hormone secretion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normal </a:t>
            </a:r>
            <a:r>
              <a:rPr sz="2400" dirty="0">
                <a:latin typeface="Calibri"/>
                <a:cs typeface="Calibri"/>
              </a:rPr>
              <a:t>tissue will </a:t>
            </a:r>
            <a:r>
              <a:rPr sz="2400" spc="-5" dirty="0">
                <a:latin typeface="Calibri"/>
                <a:cs typeface="Calibri"/>
              </a:rPr>
              <a:t>be  decreased resulting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hypopituitarism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52"/>
    </mc:Choice>
    <mc:Fallback xmlns="">
      <p:transition spd="slow" advTm="5295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946"/>
            <a:ext cx="696468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NOTE: </a:t>
            </a:r>
            <a:r>
              <a:rPr sz="3200" spc="-5" dirty="0">
                <a:latin typeface="Calibri"/>
                <a:cs typeface="Calibri"/>
              </a:rPr>
              <a:t>pituitary </a:t>
            </a:r>
            <a:r>
              <a:rPr sz="3200" spc="-10" dirty="0">
                <a:latin typeface="Calibri"/>
                <a:cs typeface="Calibri"/>
              </a:rPr>
              <a:t>carcinomas are </a:t>
            </a:r>
            <a:r>
              <a:rPr sz="3200" spc="-25" dirty="0">
                <a:latin typeface="Calibri"/>
                <a:cs typeface="Calibri"/>
              </a:rPr>
              <a:t>rare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5" dirty="0">
                <a:latin typeface="Calibri"/>
                <a:cs typeface="Calibri"/>
              </a:rPr>
              <a:t>usually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non-secretory.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3"/>
    </mc:Choice>
    <mc:Fallback xmlns="">
      <p:transition spd="slow" advTm="954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7830" marR="5080" indent="-28111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Mass </a:t>
            </a:r>
            <a:r>
              <a:rPr spc="-30" dirty="0"/>
              <a:t>effects </a:t>
            </a:r>
            <a:r>
              <a:rPr spc="-5" dirty="0"/>
              <a:t>of </a:t>
            </a:r>
            <a:r>
              <a:rPr spc="-10" dirty="0"/>
              <a:t>pituitary </a:t>
            </a:r>
            <a:r>
              <a:rPr spc="-5" dirty="0"/>
              <a:t>adenomas </a:t>
            </a:r>
            <a:r>
              <a:rPr spc="-10" dirty="0"/>
              <a:t>or  cacinomas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5462"/>
            <a:ext cx="7951470" cy="452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Signs and </a:t>
            </a:r>
            <a:r>
              <a:rPr sz="2500" b="1" spc="-15" dirty="0">
                <a:latin typeface="Calibri"/>
                <a:cs typeface="Calibri"/>
              </a:rPr>
              <a:t>symptoms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500" spc="-10" dirty="0">
                <a:latin typeface="Calibri"/>
                <a:cs typeface="Calibri"/>
              </a:rPr>
              <a:t>*Radiographic </a:t>
            </a:r>
            <a:r>
              <a:rPr sz="2500" spc="-5" dirty="0">
                <a:latin typeface="Calibri"/>
                <a:cs typeface="Calibri"/>
              </a:rPr>
              <a:t>abnormalities of </a:t>
            </a:r>
            <a:r>
              <a:rPr sz="2500" spc="-10" dirty="0">
                <a:latin typeface="Calibri"/>
                <a:cs typeface="Calibri"/>
              </a:rPr>
              <a:t>sella turcica </a:t>
            </a:r>
            <a:r>
              <a:rPr sz="2500" spc="-5" dirty="0">
                <a:latin typeface="Calibri"/>
                <a:cs typeface="Calibri"/>
              </a:rPr>
              <a:t>:sellar </a:t>
            </a:r>
            <a:r>
              <a:rPr sz="2500" spc="-10" dirty="0">
                <a:latin typeface="Calibri"/>
                <a:cs typeface="Calibri"/>
              </a:rPr>
              <a:t>expansion,  </a:t>
            </a:r>
            <a:r>
              <a:rPr sz="2500" spc="-20" dirty="0">
                <a:latin typeface="Calibri"/>
                <a:cs typeface="Calibri"/>
              </a:rPr>
              <a:t>bony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erosions.</a:t>
            </a:r>
            <a:endParaRPr sz="2500">
              <a:latin typeface="Calibri"/>
              <a:cs typeface="Calibri"/>
            </a:endParaRPr>
          </a:p>
          <a:p>
            <a:pPr marL="12700" marR="446405">
              <a:lnSpc>
                <a:spcPct val="80000"/>
              </a:lnSpc>
              <a:spcBef>
                <a:spcPts val="620"/>
              </a:spcBef>
              <a:tabLst>
                <a:tab pos="3949065" algn="l"/>
              </a:tabLst>
            </a:pPr>
            <a:r>
              <a:rPr sz="2500" spc="-10" dirty="0">
                <a:latin typeface="Calibri"/>
                <a:cs typeface="Calibri"/>
              </a:rPr>
              <a:t>*Compression </a:t>
            </a:r>
            <a:r>
              <a:rPr sz="2500" dirty="0">
                <a:latin typeface="Calibri"/>
                <a:cs typeface="Calibri"/>
              </a:rPr>
              <a:t>of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optic </a:t>
            </a:r>
            <a:r>
              <a:rPr sz="2500" spc="-5" dirty="0">
                <a:latin typeface="Calibri"/>
                <a:cs typeface="Calibri"/>
              </a:rPr>
              <a:t>chiasm (the X-shaped </a:t>
            </a:r>
            <a:r>
              <a:rPr sz="2500" spc="-10" dirty="0">
                <a:latin typeface="Calibri"/>
                <a:cs typeface="Calibri"/>
              </a:rPr>
              <a:t>structure  </a:t>
            </a:r>
            <a:r>
              <a:rPr sz="2500" spc="-15" dirty="0">
                <a:latin typeface="Calibri"/>
                <a:cs typeface="Calibri"/>
              </a:rPr>
              <a:t>formed at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point below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brain </a:t>
            </a:r>
            <a:r>
              <a:rPr sz="2500" spc="-10" dirty="0">
                <a:latin typeface="Calibri"/>
                <a:cs typeface="Calibri"/>
              </a:rPr>
              <a:t>where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two </a:t>
            </a:r>
            <a:r>
              <a:rPr sz="2500" spc="-5" dirty="0">
                <a:latin typeface="Calibri"/>
                <a:cs typeface="Calibri"/>
              </a:rPr>
              <a:t>optic  nerves </a:t>
            </a:r>
            <a:r>
              <a:rPr sz="2500" spc="-10" dirty="0">
                <a:latin typeface="Calibri"/>
                <a:cs typeface="Calibri"/>
              </a:rPr>
              <a:t>cross </a:t>
            </a:r>
            <a:r>
              <a:rPr sz="2500" spc="-15" dirty="0">
                <a:latin typeface="Calibri"/>
                <a:cs typeface="Calibri"/>
              </a:rPr>
              <a:t>over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each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other)	</a:t>
            </a:r>
            <a:r>
              <a:rPr sz="2500" spc="-10" dirty="0">
                <a:latin typeface="Calibri"/>
                <a:cs typeface="Calibri"/>
              </a:rPr>
              <a:t>resulting </a:t>
            </a:r>
            <a:r>
              <a:rPr sz="2500" spc="-5" dirty="0">
                <a:latin typeface="Calibri"/>
                <a:cs typeface="Calibri"/>
              </a:rPr>
              <a:t>in visual </a:t>
            </a:r>
            <a:r>
              <a:rPr sz="2500" spc="-10" dirty="0">
                <a:latin typeface="Calibri"/>
                <a:cs typeface="Calibri"/>
              </a:rPr>
              <a:t>field  </a:t>
            </a:r>
            <a:r>
              <a:rPr sz="2500" spc="-5" dirty="0">
                <a:latin typeface="Calibri"/>
                <a:cs typeface="Calibri"/>
              </a:rPr>
              <a:t>abnormalities. ( </a:t>
            </a:r>
            <a:r>
              <a:rPr sz="2500" spc="-10" dirty="0">
                <a:latin typeface="Calibri"/>
                <a:cs typeface="Calibri"/>
              </a:rPr>
              <a:t>see </a:t>
            </a:r>
            <a:r>
              <a:rPr sz="2500" spc="-15" dirty="0">
                <a:latin typeface="Calibri"/>
                <a:cs typeface="Calibri"/>
              </a:rPr>
              <a:t>next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slide)</a:t>
            </a:r>
            <a:endParaRPr sz="2500">
              <a:latin typeface="Calibri"/>
              <a:cs typeface="Calibri"/>
            </a:endParaRPr>
          </a:p>
          <a:p>
            <a:pPr marL="12700" marR="113030">
              <a:lnSpc>
                <a:spcPct val="80000"/>
              </a:lnSpc>
              <a:spcBef>
                <a:spcPts val="600"/>
              </a:spcBef>
            </a:pPr>
            <a:r>
              <a:rPr sz="2500" spc="-15" dirty="0">
                <a:latin typeface="Calibri"/>
                <a:cs typeface="Calibri"/>
              </a:rPr>
              <a:t>*elevated intracranial pressure: </a:t>
            </a:r>
            <a:r>
              <a:rPr sz="2500" spc="-10" dirty="0">
                <a:latin typeface="Calibri"/>
                <a:cs typeface="Calibri"/>
              </a:rPr>
              <a:t>headache, </a:t>
            </a:r>
            <a:r>
              <a:rPr sz="2500" spc="-5" dirty="0">
                <a:latin typeface="Calibri"/>
                <a:cs typeface="Calibri"/>
              </a:rPr>
              <a:t>nausea, </a:t>
            </a:r>
            <a:r>
              <a:rPr sz="2500" spc="-10" dirty="0">
                <a:latin typeface="Calibri"/>
                <a:cs typeface="Calibri"/>
              </a:rPr>
              <a:t>vomiting.  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Note</a:t>
            </a:r>
            <a:r>
              <a:rPr sz="2500" spc="-5" dirty="0">
                <a:latin typeface="Calibri"/>
                <a:cs typeface="Calibri"/>
              </a:rPr>
              <a:t>: </a:t>
            </a:r>
            <a:r>
              <a:rPr sz="2500" spc="-20" dirty="0">
                <a:latin typeface="Calibri"/>
                <a:cs typeface="Calibri"/>
              </a:rPr>
              <a:t>any </a:t>
            </a:r>
            <a:r>
              <a:rPr sz="2500" spc="-5" dirty="0">
                <a:latin typeface="Calibri"/>
                <a:cs typeface="Calibri"/>
              </a:rPr>
              <a:t>mass </a:t>
            </a:r>
            <a:r>
              <a:rPr sz="2500" dirty="0">
                <a:latin typeface="Calibri"/>
                <a:cs typeface="Calibri"/>
              </a:rPr>
              <a:t>in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cranium (inside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skull) can </a:t>
            </a:r>
            <a:r>
              <a:rPr sz="2500" spc="-10" dirty="0">
                <a:latin typeface="Calibri"/>
                <a:cs typeface="Calibri"/>
              </a:rPr>
              <a:t>cause  increased intracranial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pressure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*seizures.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*Cranial </a:t>
            </a:r>
            <a:r>
              <a:rPr sz="2500" spc="-5" dirty="0">
                <a:latin typeface="Calibri"/>
                <a:cs typeface="Calibri"/>
              </a:rPr>
              <a:t>nerve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palsies.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*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pituitary </a:t>
            </a:r>
            <a:r>
              <a:rPr sz="2500" spc="-25" dirty="0">
                <a:solidFill>
                  <a:srgbClr val="FF0000"/>
                </a:solidFill>
                <a:latin typeface="Calibri"/>
                <a:cs typeface="Calibri"/>
              </a:rPr>
              <a:t>apoplexy..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More details </a:t>
            </a:r>
            <a:r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in a</a:t>
            </a:r>
            <a:r>
              <a:rPr sz="25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minute!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10"/>
    </mc:Choice>
    <mc:Fallback xmlns="">
      <p:transition spd="slow" advTm="854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5303" y="1030829"/>
            <a:ext cx="5111496" cy="4396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456436"/>
            <a:ext cx="2847975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The </a:t>
            </a:r>
            <a:r>
              <a:rPr sz="1600" b="1" spc="-5" dirty="0">
                <a:latin typeface="Calibri"/>
                <a:cs typeface="Calibri"/>
              </a:rPr>
              <a:t>optic chiasm is the X shaped  </a:t>
            </a:r>
            <a:r>
              <a:rPr sz="1600" b="1" spc="-10" dirty="0">
                <a:latin typeface="Calibri"/>
                <a:cs typeface="Calibri"/>
              </a:rPr>
              <a:t>structure formed </a:t>
            </a:r>
            <a:r>
              <a:rPr sz="1600" b="1" spc="-15" dirty="0">
                <a:latin typeface="Calibri"/>
                <a:cs typeface="Calibri"/>
              </a:rPr>
              <a:t>by </a:t>
            </a:r>
            <a:r>
              <a:rPr sz="1600" b="1" spc="-5" dirty="0">
                <a:latin typeface="Calibri"/>
                <a:cs typeface="Calibri"/>
              </a:rPr>
              <a:t>cross-over </a:t>
            </a:r>
            <a:r>
              <a:rPr sz="1600" b="1" dirty="0">
                <a:latin typeface="Calibri"/>
                <a:cs typeface="Calibri"/>
              </a:rPr>
              <a:t>of  </a:t>
            </a:r>
            <a:r>
              <a:rPr sz="1600" b="1" spc="-10" dirty="0">
                <a:latin typeface="Calibri"/>
                <a:cs typeface="Calibri"/>
              </a:rPr>
              <a:t>the optic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nerves.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latin typeface="Calibri"/>
                <a:cs typeface="Calibri"/>
              </a:rPr>
              <a:t>The pituitary is very close </a:t>
            </a:r>
            <a:r>
              <a:rPr sz="1600" b="1" spc="-10" dirty="0">
                <a:latin typeface="Calibri"/>
                <a:cs typeface="Calibri"/>
              </a:rPr>
              <a:t>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this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chiasm</a:t>
            </a:r>
            <a:endParaRPr sz="1600">
              <a:latin typeface="Calibri"/>
              <a:cs typeface="Calibri"/>
            </a:endParaRPr>
          </a:p>
          <a:p>
            <a:pPr marL="12700" marR="222885">
              <a:lnSpc>
                <a:spcPct val="100000"/>
              </a:lnSpc>
              <a:spcBef>
                <a:spcPts val="385"/>
              </a:spcBef>
            </a:pPr>
            <a:r>
              <a:rPr sz="1600" b="1" dirty="0">
                <a:latin typeface="Calibri"/>
                <a:cs typeface="Calibri"/>
              </a:rPr>
              <a:t>So: </a:t>
            </a:r>
            <a:r>
              <a:rPr sz="1600" b="1" spc="-5" dirty="0">
                <a:latin typeface="Calibri"/>
                <a:cs typeface="Calibri"/>
              </a:rPr>
              <a:t>a </a:t>
            </a:r>
            <a:r>
              <a:rPr sz="1600" b="1" spc="-10" dirty="0">
                <a:latin typeface="Calibri"/>
                <a:cs typeface="Calibri"/>
              </a:rPr>
              <a:t>mass </a:t>
            </a:r>
            <a:r>
              <a:rPr sz="1600" b="1" spc="-5" dirty="0">
                <a:latin typeface="Calibri"/>
                <a:cs typeface="Calibri"/>
              </a:rPr>
              <a:t>in </a:t>
            </a:r>
            <a:r>
              <a:rPr sz="1600" b="1" spc="-10" dirty="0">
                <a:latin typeface="Calibri"/>
                <a:cs typeface="Calibri"/>
              </a:rPr>
              <a:t>the </a:t>
            </a:r>
            <a:r>
              <a:rPr sz="1600" b="1" spc="-5" dirty="0">
                <a:latin typeface="Calibri"/>
                <a:cs typeface="Calibri"/>
              </a:rPr>
              <a:t>pituitary </a:t>
            </a:r>
            <a:r>
              <a:rPr sz="1600" b="1" spc="-10" dirty="0">
                <a:latin typeface="Calibri"/>
                <a:cs typeface="Calibri"/>
              </a:rPr>
              <a:t>can  compress the </a:t>
            </a:r>
            <a:r>
              <a:rPr sz="1600" b="1" spc="-5" dirty="0">
                <a:latin typeface="Calibri"/>
                <a:cs typeface="Calibri"/>
              </a:rPr>
              <a:t>chiasm.. </a:t>
            </a:r>
            <a:r>
              <a:rPr sz="1600" b="1" spc="-10" dirty="0">
                <a:latin typeface="Calibri"/>
                <a:cs typeface="Calibri"/>
              </a:rPr>
              <a:t>This will  affect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vision.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4508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Note: </a:t>
            </a:r>
            <a:r>
              <a:rPr sz="1600" b="1" spc="-5" dirty="0">
                <a:latin typeface="Calibri"/>
                <a:cs typeface="Calibri"/>
              </a:rPr>
              <a:t>because of this </a:t>
            </a:r>
            <a:r>
              <a:rPr sz="1600" b="1" spc="-10" dirty="0">
                <a:latin typeface="Calibri"/>
                <a:cs typeface="Calibri"/>
              </a:rPr>
              <a:t>cross </a:t>
            </a:r>
            <a:r>
              <a:rPr sz="1600" b="1" spc="-35" dirty="0">
                <a:latin typeface="Calibri"/>
                <a:cs typeface="Calibri"/>
              </a:rPr>
              <a:t>over,  </a:t>
            </a:r>
            <a:r>
              <a:rPr sz="1600" b="1" spc="-10" dirty="0">
                <a:latin typeface="Calibri"/>
                <a:cs typeface="Calibri"/>
              </a:rPr>
              <a:t>the right optic nerve </a:t>
            </a:r>
            <a:r>
              <a:rPr sz="1600" b="1" spc="-5" dirty="0">
                <a:latin typeface="Calibri"/>
                <a:cs typeface="Calibri"/>
              </a:rPr>
              <a:t>supplies </a:t>
            </a:r>
            <a:r>
              <a:rPr sz="1600" b="1" spc="-10" dirty="0">
                <a:latin typeface="Calibri"/>
                <a:cs typeface="Calibri"/>
              </a:rPr>
              <a:t>the  left </a:t>
            </a:r>
            <a:r>
              <a:rPr sz="1600" b="1" spc="-15" dirty="0">
                <a:latin typeface="Calibri"/>
                <a:cs typeface="Calibri"/>
              </a:rPr>
              <a:t>eye </a:t>
            </a:r>
            <a:r>
              <a:rPr sz="1600" b="1" spc="-5" dirty="0">
                <a:latin typeface="Calibri"/>
                <a:cs typeface="Calibri"/>
              </a:rPr>
              <a:t>and vice </a:t>
            </a:r>
            <a:r>
              <a:rPr sz="1600" b="1" spc="-10" dirty="0">
                <a:latin typeface="Calibri"/>
                <a:cs typeface="Calibri"/>
              </a:rPr>
              <a:t>versa.. </a:t>
            </a:r>
            <a:r>
              <a:rPr sz="1600" b="1" spc="-5" dirty="0">
                <a:latin typeface="Calibri"/>
                <a:cs typeface="Calibri"/>
              </a:rPr>
              <a:t>So a  </a:t>
            </a:r>
            <a:r>
              <a:rPr sz="1600" b="1" spc="-15" dirty="0">
                <a:latin typeface="Calibri"/>
                <a:cs typeface="Calibri"/>
              </a:rPr>
              <a:t>defect </a:t>
            </a:r>
            <a:r>
              <a:rPr sz="1600" b="1" spc="-5" dirty="0">
                <a:latin typeface="Calibri"/>
                <a:cs typeface="Calibri"/>
              </a:rPr>
              <a:t>in </a:t>
            </a:r>
            <a:r>
              <a:rPr sz="1600" b="1" spc="-10" dirty="0">
                <a:latin typeface="Calibri"/>
                <a:cs typeface="Calibri"/>
              </a:rPr>
              <a:t>the right optic nerve  </a:t>
            </a:r>
            <a:r>
              <a:rPr sz="1600" b="1" spc="-5" dirty="0">
                <a:latin typeface="Calibri"/>
                <a:cs typeface="Calibri"/>
              </a:rPr>
              <a:t>will cause visual field </a:t>
            </a:r>
            <a:r>
              <a:rPr sz="1600" b="1" spc="-15" dirty="0">
                <a:latin typeface="Calibri"/>
                <a:cs typeface="Calibri"/>
              </a:rPr>
              <a:t>defect </a:t>
            </a:r>
            <a:r>
              <a:rPr sz="1600" b="1" spc="-5" dirty="0">
                <a:latin typeface="Calibri"/>
                <a:cs typeface="Calibri"/>
              </a:rPr>
              <a:t>in  </a:t>
            </a:r>
            <a:r>
              <a:rPr sz="1600" b="1" spc="-10" dirty="0">
                <a:latin typeface="Calibri"/>
                <a:cs typeface="Calibri"/>
              </a:rPr>
              <a:t>the left </a:t>
            </a:r>
            <a:r>
              <a:rPr sz="1600" b="1" spc="-15" dirty="0">
                <a:latin typeface="Calibri"/>
                <a:cs typeface="Calibri"/>
              </a:rPr>
              <a:t>eye </a:t>
            </a:r>
            <a:r>
              <a:rPr sz="1600" b="1" spc="-5" dirty="0">
                <a:latin typeface="Calibri"/>
                <a:cs typeface="Calibri"/>
              </a:rPr>
              <a:t>( </a:t>
            </a:r>
            <a:r>
              <a:rPr sz="1600" b="1" spc="-10" dirty="0">
                <a:latin typeface="Calibri"/>
                <a:cs typeface="Calibri"/>
              </a:rPr>
              <a:t>the </a:t>
            </a:r>
            <a:r>
              <a:rPr sz="1600" b="1" spc="-15" dirty="0">
                <a:latin typeface="Calibri"/>
                <a:cs typeface="Calibri"/>
              </a:rPr>
              <a:t>contralateral  eye)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"/>
    </mc:Choice>
    <mc:Fallback xmlns="">
      <p:transition spd="slow" advTm="122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0389" y="461899"/>
            <a:ext cx="4443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Pituitary</a:t>
            </a:r>
            <a:r>
              <a:rPr sz="4400" spc="-45" dirty="0"/>
              <a:t> </a:t>
            </a:r>
            <a:r>
              <a:rPr sz="4400" dirty="0"/>
              <a:t>adenomas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301865" cy="27571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Functional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nonfunctional.</a:t>
            </a:r>
            <a:endParaRPr sz="3200" dirty="0">
              <a:latin typeface="Calibri"/>
              <a:cs typeface="Calibri"/>
            </a:endParaRPr>
          </a:p>
          <a:p>
            <a:pPr marL="355600" marR="1612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Functional: </a:t>
            </a: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b="1" dirty="0">
                <a:latin typeface="Calibri"/>
                <a:cs typeface="Calibri"/>
              </a:rPr>
              <a:t>one </a:t>
            </a:r>
            <a:r>
              <a:rPr sz="3200" b="1" spc="-5" dirty="0">
                <a:latin typeface="Calibri"/>
                <a:cs typeface="Calibri"/>
              </a:rPr>
              <a:t>cell </a:t>
            </a:r>
            <a:r>
              <a:rPr sz="3200" b="1" dirty="0">
                <a:latin typeface="Calibri"/>
                <a:cs typeface="Calibri"/>
              </a:rPr>
              <a:t>type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one  hormone</a:t>
            </a:r>
            <a:r>
              <a:rPr sz="3200" spc="-10" dirty="0">
                <a:latin typeface="Calibri"/>
                <a:cs typeface="Calibri"/>
              </a:rPr>
              <a:t> produced.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Classified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according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hormones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they  produce.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57"/>
    </mc:Choice>
    <mc:Fallback xmlns="">
      <p:transition spd="slow" advTm="8715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0117" y="466470"/>
            <a:ext cx="42252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Pituitary</a:t>
            </a:r>
            <a:r>
              <a:rPr sz="4400" spc="-50" dirty="0"/>
              <a:t> </a:t>
            </a:r>
            <a:r>
              <a:rPr sz="4400" dirty="0"/>
              <a:t>adenoma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167127" y="1600200"/>
            <a:ext cx="4809744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65"/>
    </mc:Choice>
    <mc:Fallback xmlns="">
      <p:transition spd="slow" advTm="6566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0117" y="461899"/>
            <a:ext cx="42252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Pituitary</a:t>
            </a:r>
            <a:r>
              <a:rPr sz="4400" spc="-50" dirty="0"/>
              <a:t> </a:t>
            </a:r>
            <a:r>
              <a:rPr sz="4400" dirty="0"/>
              <a:t>adenoma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994"/>
            <a:ext cx="7883525" cy="181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0894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Monomophic: </a:t>
            </a:r>
            <a:r>
              <a:rPr sz="2800" spc="-10" dirty="0">
                <a:latin typeface="Calibri"/>
                <a:cs typeface="Calibri"/>
              </a:rPr>
              <a:t>one </a:t>
            </a:r>
            <a:r>
              <a:rPr sz="2800" spc="-5" dirty="0">
                <a:latin typeface="Calibri"/>
                <a:cs typeface="Calibri"/>
              </a:rPr>
              <a:t>cell type.. All cells </a:t>
            </a:r>
            <a:r>
              <a:rPr sz="2800" dirty="0">
                <a:latin typeface="Calibri"/>
                <a:cs typeface="Calibri"/>
              </a:rPr>
              <a:t>look </a:t>
            </a:r>
            <a:r>
              <a:rPr sz="2800" spc="-40" dirty="0">
                <a:latin typeface="Calibri"/>
                <a:cs typeface="Calibri"/>
              </a:rPr>
              <a:t>similar,  </a:t>
            </a:r>
            <a:r>
              <a:rPr sz="2800" spc="-10" dirty="0">
                <a:latin typeface="Calibri"/>
                <a:cs typeface="Calibri"/>
              </a:rPr>
              <a:t>whereas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0" dirty="0">
                <a:latin typeface="Calibri"/>
                <a:cs typeface="Calibri"/>
              </a:rPr>
              <a:t>normal pituitary </a:t>
            </a:r>
            <a:r>
              <a:rPr sz="2800" spc="-20" dirty="0">
                <a:latin typeface="Calibri"/>
                <a:cs typeface="Calibri"/>
              </a:rPr>
              <a:t>several </a:t>
            </a:r>
            <a:r>
              <a:rPr sz="2800" spc="-5" dirty="0">
                <a:latin typeface="Calibri"/>
                <a:cs typeface="Calibri"/>
              </a:rPr>
              <a:t>cell types  </a:t>
            </a:r>
            <a:r>
              <a:rPr sz="2800" spc="-20" dirty="0">
                <a:latin typeface="Calibri"/>
                <a:cs typeface="Calibri"/>
              </a:rPr>
              <a:t>exist.</a:t>
            </a:r>
            <a:endParaRPr sz="2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75"/>
              </a:spcBef>
              <a:tabLst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9723" y="3630167"/>
            <a:ext cx="3768852" cy="249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39" y="3630167"/>
            <a:ext cx="4213860" cy="2496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38"/>
    </mc:Choice>
    <mc:Fallback xmlns="">
      <p:transition spd="slow" advTm="2963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741" y="461899"/>
            <a:ext cx="80486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Normal </a:t>
            </a:r>
            <a:r>
              <a:rPr sz="4400" spc="-30" dirty="0"/>
              <a:t>pituitary.. </a:t>
            </a:r>
            <a:r>
              <a:rPr sz="4400" spc="-20" dirty="0"/>
              <a:t>Several </a:t>
            </a:r>
            <a:r>
              <a:rPr sz="4400" dirty="0"/>
              <a:t>cell</a:t>
            </a:r>
            <a:r>
              <a:rPr sz="4400" spc="-15" dirty="0"/>
              <a:t> </a:t>
            </a:r>
            <a:r>
              <a:rPr sz="4400" dirty="0"/>
              <a:t>types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47116" y="1600200"/>
            <a:ext cx="804976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1534" y="461899"/>
            <a:ext cx="1362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No</a:t>
            </a:r>
            <a:r>
              <a:rPr sz="4400" spc="-40" dirty="0"/>
              <a:t>t</a:t>
            </a:r>
            <a:r>
              <a:rPr sz="4400" dirty="0"/>
              <a:t>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768590" cy="3768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2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2659380" algn="l"/>
              </a:tabLst>
            </a:pPr>
            <a:r>
              <a:rPr sz="3200" spc="-10" dirty="0">
                <a:latin typeface="Calibri"/>
                <a:cs typeface="Calibri"/>
              </a:rPr>
              <a:t>Office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hours:	</a:t>
            </a:r>
            <a:r>
              <a:rPr sz="3200" spc="-10" dirty="0">
                <a:latin typeface="Calibri"/>
                <a:cs typeface="Calibri"/>
              </a:rPr>
              <a:t>Sunday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Monday: </a:t>
            </a:r>
            <a:r>
              <a:rPr lang="en-US" sz="3200" spc="-5" dirty="0" smtClean="0">
                <a:latin typeface="Calibri"/>
                <a:cs typeface="Calibri"/>
              </a:rPr>
              <a:t>10</a:t>
            </a:r>
            <a:r>
              <a:rPr sz="3200" spc="-5" dirty="0" smtClean="0">
                <a:latin typeface="Calibri"/>
                <a:cs typeface="Calibri"/>
              </a:rPr>
              <a:t>-12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in  </a:t>
            </a:r>
            <a:r>
              <a:rPr sz="3200" spc="-10" dirty="0" smtClean="0">
                <a:latin typeface="Calibri"/>
                <a:cs typeface="Calibri"/>
              </a:rPr>
              <a:t>faculty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dirty="0">
                <a:latin typeface="Calibri"/>
                <a:cs typeface="Calibri"/>
              </a:rPr>
              <a:t>medicine, </a:t>
            </a:r>
            <a:r>
              <a:rPr lang="en-US" sz="3200" spc="-10" dirty="0" smtClean="0">
                <a:latin typeface="Calibri"/>
                <a:cs typeface="Calibri"/>
              </a:rPr>
              <a:t>third</a:t>
            </a:r>
            <a:r>
              <a:rPr sz="3200" dirty="0" smtClean="0">
                <a:latin typeface="Calibri"/>
                <a:cs typeface="Calibri"/>
              </a:rPr>
              <a:t> </a:t>
            </a:r>
            <a:r>
              <a:rPr sz="3200" spc="-60" dirty="0">
                <a:latin typeface="Calibri"/>
                <a:cs typeface="Calibri"/>
              </a:rPr>
              <a:t>floor.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Email: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3200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omarhamdan321988</a:t>
            </a:r>
            <a:r>
              <a:rPr sz="3200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@</a:t>
            </a:r>
            <a:r>
              <a:rPr lang="en-US" sz="3200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gmail.com.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Please ask me about </a:t>
            </a:r>
            <a:r>
              <a:rPr sz="3200" spc="-5" dirty="0">
                <a:latin typeface="Calibri"/>
                <a:cs typeface="Calibri"/>
              </a:rPr>
              <a:t>anything </a:t>
            </a:r>
            <a:r>
              <a:rPr sz="3200" spc="-15" dirty="0">
                <a:latin typeface="Calibri"/>
                <a:cs typeface="Calibri"/>
              </a:rPr>
              <a:t>you don’t  understand. </a:t>
            </a:r>
            <a:r>
              <a:rPr sz="3200" dirty="0">
                <a:latin typeface="Calibri"/>
                <a:cs typeface="Calibri"/>
              </a:rPr>
              <a:t>If </a:t>
            </a:r>
            <a:r>
              <a:rPr sz="3200" spc="-15" dirty="0">
                <a:latin typeface="Calibri"/>
                <a:cs typeface="Calibri"/>
              </a:rPr>
              <a:t>you </a:t>
            </a:r>
            <a:r>
              <a:rPr sz="3200" spc="-5" dirty="0">
                <a:latin typeface="Calibri"/>
                <a:cs typeface="Calibri"/>
              </a:rPr>
              <a:t>need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5" dirty="0">
                <a:latin typeface="Calibri"/>
                <a:cs typeface="Calibri"/>
              </a:rPr>
              <a:t>appointment  outside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office </a:t>
            </a:r>
            <a:r>
              <a:rPr sz="3200" spc="-15" dirty="0">
                <a:latin typeface="Calibri"/>
                <a:cs typeface="Calibri"/>
              </a:rPr>
              <a:t>hours, </a:t>
            </a:r>
            <a:r>
              <a:rPr sz="3200" spc="-5" dirty="0">
                <a:latin typeface="Calibri"/>
                <a:cs typeface="Calibri"/>
              </a:rPr>
              <a:t>please let </a:t>
            </a:r>
            <a:r>
              <a:rPr sz="3200" dirty="0">
                <a:latin typeface="Calibri"/>
                <a:cs typeface="Calibri"/>
              </a:rPr>
              <a:t>me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know</a:t>
            </a:r>
            <a:r>
              <a:rPr sz="3200" spc="-45" dirty="0" smtClean="0">
                <a:latin typeface="Calibri"/>
                <a:cs typeface="Calibri"/>
              </a:rPr>
              <a:t>.</a:t>
            </a:r>
            <a:endParaRPr lang="en-US" sz="3200" spc="-45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45" smtClean="0">
                <a:latin typeface="Calibri"/>
                <a:cs typeface="Calibri"/>
              </a:rPr>
              <a:t>LAB material is </a:t>
            </a:r>
            <a:r>
              <a:rPr lang="en-US" sz="3200" spc="-45" dirty="0" smtClean="0">
                <a:latin typeface="Calibri"/>
                <a:cs typeface="Calibri"/>
              </a:rPr>
              <a:t>included in the lectures.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2"/>
    </mc:Choice>
    <mc:Fallback xmlns="">
      <p:transition spd="slow" advTm="242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1910" marR="5080" indent="101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Adenoma.. </a:t>
            </a:r>
            <a:r>
              <a:rPr spc="-10" dirty="0"/>
              <a:t>One </a:t>
            </a:r>
            <a:r>
              <a:rPr spc="-5" dirty="0"/>
              <a:t>cell type =  monomorphic</a:t>
            </a:r>
            <a:r>
              <a:rPr spc="-35" dirty="0"/>
              <a:t> </a:t>
            </a:r>
            <a:r>
              <a:rPr spc="-10" dirty="0"/>
              <a:t>appearance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96"/>
    </mc:Choice>
    <mc:Fallback xmlns="">
      <p:transition spd="slow" advTm="2149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710" y="0"/>
            <a:ext cx="732663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Atypical </a:t>
            </a:r>
            <a:r>
              <a:rPr spc="-5" dirty="0"/>
              <a:t>adenoma with </a:t>
            </a:r>
            <a:r>
              <a:rPr spc="-10" dirty="0"/>
              <a:t>increased  mitosis.. These </a:t>
            </a:r>
            <a:r>
              <a:rPr spc="-35" dirty="0"/>
              <a:t>have </a:t>
            </a:r>
            <a:r>
              <a:rPr dirty="0"/>
              <a:t>TP53 </a:t>
            </a:r>
            <a:r>
              <a:rPr spc="-15" dirty="0"/>
              <a:t>mutation  </a:t>
            </a:r>
            <a:r>
              <a:rPr spc="-5" dirty="0"/>
              <a:t>and </a:t>
            </a:r>
            <a:r>
              <a:rPr spc="-25" dirty="0"/>
              <a:t>are</a:t>
            </a:r>
            <a:r>
              <a:rPr spc="-10" dirty="0"/>
              <a:t> aggressive</a:t>
            </a:r>
          </a:p>
        </p:txBody>
      </p:sp>
      <p:sp>
        <p:nvSpPr>
          <p:cNvPr id="3" name="object 3"/>
          <p:cNvSpPr/>
          <p:nvPr/>
        </p:nvSpPr>
        <p:spPr>
          <a:xfrm>
            <a:off x="1560575" y="1955292"/>
            <a:ext cx="6022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0"/>
    </mc:Choice>
    <mc:Fallback xmlns="">
      <p:transition spd="slow" advTm="1521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97535"/>
            <a:ext cx="8540750" cy="58153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200" i="1" dirty="0">
                <a:latin typeface="Arial Narrow"/>
                <a:cs typeface="Arial Narrow"/>
              </a:rPr>
              <a:t>-</a:t>
            </a:r>
            <a:r>
              <a:rPr sz="3200" i="1" spc="-15" dirty="0">
                <a:latin typeface="Arial Narrow"/>
                <a:cs typeface="Arial Narrow"/>
              </a:rPr>
              <a:t> </a:t>
            </a:r>
            <a:r>
              <a:rPr sz="3200" i="1" spc="-5" dirty="0">
                <a:solidFill>
                  <a:srgbClr val="FF0000"/>
                </a:solidFill>
                <a:latin typeface="Calibri"/>
                <a:cs typeface="Calibri"/>
              </a:rPr>
              <a:t>prolactinomas</a:t>
            </a:r>
            <a:endParaRPr sz="3200">
              <a:latin typeface="Calibri"/>
              <a:cs typeface="Calibri"/>
            </a:endParaRPr>
          </a:p>
          <a:p>
            <a:pPr marL="527685" marR="1044575" indent="-515620">
              <a:lnSpc>
                <a:spcPct val="100000"/>
              </a:lnSpc>
              <a:spcBef>
                <a:spcPts val="745"/>
              </a:spcBef>
            </a:pPr>
            <a:r>
              <a:rPr sz="3200" i="1" spc="-5" dirty="0">
                <a:latin typeface="Calibri"/>
                <a:cs typeface="Calibri"/>
              </a:rPr>
              <a:t>These are adenomas that </a:t>
            </a:r>
            <a:r>
              <a:rPr sz="3200" i="1" spc="-10" dirty="0">
                <a:latin typeface="Calibri"/>
                <a:cs typeface="Calibri"/>
              </a:rPr>
              <a:t>produce </a:t>
            </a:r>
            <a:r>
              <a:rPr sz="3200" i="1" spc="-5" dirty="0">
                <a:latin typeface="Calibri"/>
                <a:cs typeface="Calibri"/>
              </a:rPr>
              <a:t>prolactin.=  </a:t>
            </a:r>
            <a:r>
              <a:rPr sz="3200" i="1" spc="-10" dirty="0">
                <a:latin typeface="Calibri"/>
                <a:cs typeface="Calibri"/>
              </a:rPr>
              <a:t>hyperprolactinemia</a:t>
            </a:r>
            <a:endParaRPr sz="32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770"/>
              </a:spcBef>
            </a:pPr>
            <a:r>
              <a:rPr sz="3200" i="1" spc="-5" dirty="0">
                <a:latin typeface="Calibri"/>
                <a:cs typeface="Calibri"/>
              </a:rPr>
              <a:t>Hyperprolactinemia</a:t>
            </a:r>
            <a:r>
              <a:rPr sz="3200" i="1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causes:</a:t>
            </a:r>
            <a:endParaRPr sz="3200">
              <a:latin typeface="Calibri"/>
              <a:cs typeface="Calibri"/>
            </a:endParaRPr>
          </a:p>
          <a:p>
            <a:pPr marL="587375" indent="-57531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87375" algn="l"/>
                <a:tab pos="588010" algn="l"/>
              </a:tabLst>
            </a:pPr>
            <a:r>
              <a:rPr sz="3200" spc="-5" dirty="0">
                <a:latin typeface="Calibri"/>
                <a:cs typeface="Calibri"/>
              </a:rPr>
              <a:t>Amenorrhea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galactorrhea,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Loss of </a:t>
            </a:r>
            <a:r>
              <a:rPr sz="3200" spc="-15" dirty="0">
                <a:latin typeface="Calibri"/>
                <a:cs typeface="Calibri"/>
              </a:rPr>
              <a:t>libido,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infertility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200"/>
              </a:lnSpc>
              <a:tabLst>
                <a:tab pos="354965" algn="l"/>
              </a:tabLst>
            </a:pPr>
            <a:r>
              <a:rPr sz="3200" dirty="0">
                <a:latin typeface="Calibri"/>
                <a:cs typeface="Calibri"/>
              </a:rPr>
              <a:t>-	</a:t>
            </a:r>
            <a:r>
              <a:rPr sz="3200" spc="-10" dirty="0">
                <a:latin typeface="Calibri"/>
                <a:cs typeface="Calibri"/>
              </a:rPr>
              <a:t>prolactinomas </a:t>
            </a: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diagnosed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an earlier 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stage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women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reproductive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age </a:t>
            </a:r>
            <a:r>
              <a:rPr sz="3200" dirty="0">
                <a:latin typeface="Calibri"/>
                <a:cs typeface="Calibri"/>
              </a:rPr>
              <a:t>than in </a:t>
            </a:r>
            <a:r>
              <a:rPr sz="3200" spc="-5" dirty="0">
                <a:latin typeface="Calibri"/>
                <a:cs typeface="Calibri"/>
              </a:rPr>
              <a:t>other  </a:t>
            </a:r>
            <a:r>
              <a:rPr sz="3200" spc="-15" dirty="0">
                <a:latin typeface="Calibri"/>
                <a:cs typeface="Calibri"/>
              </a:rPr>
              <a:t>persons </a:t>
            </a:r>
            <a:r>
              <a:rPr sz="3200" spc="-5" dirty="0">
                <a:latin typeface="Calibri"/>
                <a:cs typeface="Calibri"/>
              </a:rPr>
              <a:t>.. Because </a:t>
            </a:r>
            <a:r>
              <a:rPr sz="3200" spc="-10" dirty="0">
                <a:latin typeface="Calibri"/>
                <a:cs typeface="Calibri"/>
              </a:rPr>
              <a:t>they are more </a:t>
            </a:r>
            <a:r>
              <a:rPr sz="3200" spc="-20" dirty="0">
                <a:latin typeface="Calibri"/>
                <a:cs typeface="Calibri"/>
              </a:rPr>
              <a:t>likely to have  </a:t>
            </a:r>
            <a:r>
              <a:rPr sz="3200" spc="-5" dirty="0">
                <a:latin typeface="Calibri"/>
                <a:cs typeface="Calibri"/>
              </a:rPr>
              <a:t>obvious </a:t>
            </a:r>
            <a:r>
              <a:rPr sz="3200" spc="-20" dirty="0">
                <a:latin typeface="Calibri"/>
                <a:cs typeface="Calibri"/>
              </a:rPr>
              <a:t>symptoms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81"/>
    </mc:Choice>
    <mc:Fallback xmlns="">
      <p:transition spd="slow" advTm="4768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64565"/>
            <a:ext cx="8962390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36089" indent="-342900">
              <a:lnSpc>
                <a:spcPct val="100000"/>
              </a:lnSpc>
              <a:spcBef>
                <a:spcPts val="105"/>
              </a:spcBef>
            </a:pP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Growth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Hormone-Producing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(Somatotroph)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Adenomas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5080" indent="-25146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-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quite large at </a:t>
            </a:r>
            <a:r>
              <a:rPr sz="3200" spc="-5" dirty="0">
                <a:latin typeface="Calibri"/>
                <a:cs typeface="Calibri"/>
              </a:rPr>
              <a:t>time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diagnosis because </a:t>
            </a:r>
            <a:r>
              <a:rPr sz="3200" spc="-10" dirty="0">
                <a:latin typeface="Calibri"/>
                <a:cs typeface="Calibri"/>
              </a:rPr>
              <a:t>the  clinical </a:t>
            </a:r>
            <a:r>
              <a:rPr sz="3200" spc="-20" dirty="0">
                <a:latin typeface="Calibri"/>
                <a:cs typeface="Calibri"/>
              </a:rPr>
              <a:t>manifestations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excessive </a:t>
            </a:r>
            <a:r>
              <a:rPr sz="3200" spc="-10" dirty="0">
                <a:latin typeface="Calibri"/>
                <a:cs typeface="Calibri"/>
              </a:rPr>
              <a:t>growth </a:t>
            </a:r>
            <a:r>
              <a:rPr sz="3200" spc="-5" dirty="0">
                <a:latin typeface="Calibri"/>
                <a:cs typeface="Calibri"/>
              </a:rPr>
              <a:t>hormone 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subtle,</a:t>
            </a:r>
            <a:endParaRPr sz="3200">
              <a:latin typeface="Calibri"/>
              <a:cs typeface="Calibri"/>
            </a:endParaRPr>
          </a:p>
          <a:p>
            <a:pPr marL="355600" marR="523240" indent="-3429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Small amounts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immunoreactive prolactin often 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present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well.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49"/>
    </mc:Choice>
    <mc:Fallback xmlns="">
      <p:transition spd="slow" advTm="2034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861" y="461899"/>
            <a:ext cx="2209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gigantism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48155" y="1600200"/>
            <a:ext cx="7895843" cy="512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7"/>
    </mc:Choice>
    <mc:Fallback xmlns="">
      <p:transition spd="slow" advTm="2558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2978" y="461899"/>
            <a:ext cx="2637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acromegaly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592580"/>
            <a:ext cx="5186172" cy="5265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281174"/>
            <a:ext cx="2271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ac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ome</a:t>
            </a:r>
            <a:r>
              <a:rPr sz="3200" spc="-5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aly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22"/>
    </mc:Choice>
    <mc:Fallback xmlns="">
      <p:transition spd="slow" advTm="3162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75827"/>
            <a:ext cx="8975725" cy="5683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200" b="1" i="1" spc="-5" dirty="0">
                <a:latin typeface="Calibri"/>
                <a:cs typeface="Calibri"/>
              </a:rPr>
              <a:t>Pituitary</a:t>
            </a:r>
            <a:r>
              <a:rPr sz="3200" b="1" i="1" spc="-5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carcinomas</a:t>
            </a:r>
            <a:endParaRPr sz="3200">
              <a:latin typeface="Calibri"/>
              <a:cs typeface="Calibri"/>
            </a:endParaRPr>
          </a:p>
          <a:p>
            <a:pPr marL="355600" marR="512445" indent="-342900">
              <a:lnSpc>
                <a:spcPct val="90000"/>
              </a:lnSpc>
              <a:spcBef>
                <a:spcPts val="765"/>
              </a:spcBef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3200" i="1" spc="-5" dirty="0">
                <a:latin typeface="Calibri"/>
                <a:cs typeface="Calibri"/>
              </a:rPr>
              <a:t>are </a:t>
            </a:r>
            <a:r>
              <a:rPr sz="3200" i="1" spc="-15" dirty="0">
                <a:latin typeface="Calibri"/>
                <a:cs typeface="Calibri"/>
              </a:rPr>
              <a:t>exceedingly </a:t>
            </a:r>
            <a:r>
              <a:rPr sz="3200" i="1" dirty="0">
                <a:latin typeface="Calibri"/>
                <a:cs typeface="Calibri"/>
              </a:rPr>
              <a:t>rare </a:t>
            </a:r>
            <a:r>
              <a:rPr sz="3200" i="1" spc="-5" dirty="0">
                <a:latin typeface="Calibri"/>
                <a:cs typeface="Calibri"/>
              </a:rPr>
              <a:t>and i</a:t>
            </a:r>
            <a:r>
              <a:rPr sz="3200" spc="-5" dirty="0">
                <a:latin typeface="Calibri"/>
                <a:cs typeface="Calibri"/>
              </a:rPr>
              <a:t>n </a:t>
            </a:r>
            <a:r>
              <a:rPr sz="3200" dirty="0">
                <a:latin typeface="Calibri"/>
                <a:cs typeface="Calibri"/>
              </a:rPr>
              <a:t>addition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local  </a:t>
            </a:r>
            <a:r>
              <a:rPr sz="3200" spc="-10" dirty="0">
                <a:latin typeface="Calibri"/>
                <a:cs typeface="Calibri"/>
              </a:rPr>
              <a:t>extension beyond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sella </a:t>
            </a:r>
            <a:r>
              <a:rPr sz="3200" spc="-10" dirty="0">
                <a:latin typeface="Calibri"/>
                <a:cs typeface="Calibri"/>
              </a:rPr>
              <a:t>turcica, </a:t>
            </a:r>
            <a:r>
              <a:rPr sz="3200" spc="-5" dirty="0">
                <a:latin typeface="Calibri"/>
                <a:cs typeface="Calibri"/>
              </a:rPr>
              <a:t>these </a:t>
            </a:r>
            <a:r>
              <a:rPr sz="3200" spc="-15" dirty="0">
                <a:latin typeface="Calibri"/>
                <a:cs typeface="Calibri"/>
              </a:rPr>
              <a:t>tumors  </a:t>
            </a:r>
            <a:r>
              <a:rPr sz="3200" dirty="0">
                <a:latin typeface="Calibri"/>
                <a:cs typeface="Calibri"/>
              </a:rPr>
              <a:t>virtually </a:t>
            </a:r>
            <a:r>
              <a:rPr sz="3200" spc="-20" dirty="0">
                <a:latin typeface="Calibri"/>
                <a:cs typeface="Calibri"/>
              </a:rPr>
              <a:t>always demonstrate </a:t>
            </a:r>
            <a:r>
              <a:rPr sz="3200" b="1" spc="-15" dirty="0">
                <a:latin typeface="Calibri"/>
                <a:cs typeface="Calibri"/>
              </a:rPr>
              <a:t>distant</a:t>
            </a:r>
            <a:r>
              <a:rPr sz="3200" b="1" spc="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metastases.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Char char="-"/>
            </a:pPr>
            <a:endParaRPr sz="43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Font typeface="Calibri"/>
              <a:buChar char="-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As a </a:t>
            </a:r>
            <a:r>
              <a:rPr sz="3200" b="1" spc="-20" dirty="0">
                <a:latin typeface="Calibri"/>
                <a:cs typeface="Calibri"/>
              </a:rPr>
              <a:t>general </a:t>
            </a:r>
            <a:r>
              <a:rPr sz="3200" b="1" spc="-5" dirty="0">
                <a:latin typeface="Calibri"/>
                <a:cs typeface="Calibri"/>
              </a:rPr>
              <a:t>rule: </a:t>
            </a:r>
            <a:r>
              <a:rPr sz="3200" b="1" spc="-10" dirty="0">
                <a:latin typeface="Calibri"/>
                <a:cs typeface="Calibri"/>
              </a:rPr>
              <a:t>Most </a:t>
            </a:r>
            <a:r>
              <a:rPr sz="3200" b="1" dirty="0">
                <a:latin typeface="Calibri"/>
                <a:cs typeface="Calibri"/>
              </a:rPr>
              <a:t>endocrine </a:t>
            </a:r>
            <a:r>
              <a:rPr sz="3200" b="1" spc="-10" dirty="0">
                <a:latin typeface="Calibri"/>
                <a:cs typeface="Calibri"/>
              </a:rPr>
              <a:t>carcinomas are  </a:t>
            </a:r>
            <a:r>
              <a:rPr sz="3200" b="1" dirty="0">
                <a:latin typeface="Calibri"/>
                <a:cs typeface="Calibri"/>
              </a:rPr>
              <a:t>diagnosed </a:t>
            </a:r>
            <a:r>
              <a:rPr sz="3200" b="1" spc="-5" dirty="0">
                <a:latin typeface="Calibri"/>
                <a:cs typeface="Calibri"/>
              </a:rPr>
              <a:t>depending </a:t>
            </a:r>
            <a:r>
              <a:rPr sz="3200" b="1" dirty="0">
                <a:latin typeface="Calibri"/>
                <a:cs typeface="Calibri"/>
              </a:rPr>
              <a:t>on </a:t>
            </a:r>
            <a:r>
              <a:rPr sz="3200" b="1" spc="-10" dirty="0">
                <a:latin typeface="Calibri"/>
                <a:cs typeface="Calibri"/>
              </a:rPr>
              <a:t>behavior </a:t>
            </a:r>
            <a:r>
              <a:rPr sz="3200" b="1" dirty="0">
                <a:latin typeface="Calibri"/>
                <a:cs typeface="Calibri"/>
              </a:rPr>
              <a:t>( </a:t>
            </a:r>
            <a:r>
              <a:rPr sz="3200" b="1" spc="-10" dirty="0">
                <a:latin typeface="Calibri"/>
                <a:cs typeface="Calibri"/>
              </a:rPr>
              <a:t>presence </a:t>
            </a:r>
            <a:r>
              <a:rPr sz="3200" b="1" dirty="0">
                <a:latin typeface="Calibri"/>
                <a:cs typeface="Calibri"/>
              </a:rPr>
              <a:t>of  </a:t>
            </a:r>
            <a:r>
              <a:rPr sz="3200" b="1" spc="-15" dirty="0">
                <a:latin typeface="Calibri"/>
                <a:cs typeface="Calibri"/>
              </a:rPr>
              <a:t>metastases) </a:t>
            </a:r>
            <a:r>
              <a:rPr sz="3200" b="1" dirty="0">
                <a:latin typeface="Calibri"/>
                <a:cs typeface="Calibri"/>
              </a:rPr>
              <a:t>and not on </a:t>
            </a:r>
            <a:r>
              <a:rPr sz="3200" b="1" spc="-10" dirty="0">
                <a:latin typeface="Calibri"/>
                <a:cs typeface="Calibri"/>
              </a:rPr>
              <a:t>histological appearance.  </a:t>
            </a:r>
            <a:r>
              <a:rPr sz="3200" b="1" dirty="0">
                <a:latin typeface="Calibri"/>
                <a:cs typeface="Calibri"/>
              </a:rPr>
              <a:t>i:e </a:t>
            </a:r>
            <a:r>
              <a:rPr sz="3200" b="1" spc="-5" dirty="0">
                <a:latin typeface="Calibri"/>
                <a:cs typeface="Calibri"/>
              </a:rPr>
              <a:t>under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microscope </a:t>
            </a:r>
            <a:r>
              <a:rPr sz="3200" b="1" dirty="0">
                <a:latin typeface="Calibri"/>
                <a:cs typeface="Calibri"/>
              </a:rPr>
              <a:t>adenoma and </a:t>
            </a:r>
            <a:r>
              <a:rPr sz="3200" b="1" spc="-10" dirty="0">
                <a:latin typeface="Calibri"/>
                <a:cs typeface="Calibri"/>
              </a:rPr>
              <a:t>carcinoma  can </a:t>
            </a:r>
            <a:r>
              <a:rPr sz="3200" b="1" dirty="0">
                <a:latin typeface="Calibri"/>
                <a:cs typeface="Calibri"/>
              </a:rPr>
              <a:t>look </a:t>
            </a:r>
            <a:r>
              <a:rPr sz="3200" b="1" spc="-30" dirty="0">
                <a:latin typeface="Calibri"/>
                <a:cs typeface="Calibri"/>
              </a:rPr>
              <a:t>similar.. </a:t>
            </a:r>
            <a:r>
              <a:rPr sz="3200" b="1" spc="-80" dirty="0">
                <a:latin typeface="Calibri"/>
                <a:cs typeface="Calibri"/>
              </a:rPr>
              <a:t>You </a:t>
            </a:r>
            <a:r>
              <a:rPr sz="3200" b="1" spc="-5" dirty="0">
                <a:latin typeface="Calibri"/>
                <a:cs typeface="Calibri"/>
              </a:rPr>
              <a:t>need </a:t>
            </a:r>
            <a:r>
              <a:rPr sz="3200" b="1" spc="-1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know the </a:t>
            </a:r>
            <a:r>
              <a:rPr sz="3200" b="1" spc="-5" dirty="0">
                <a:latin typeface="Calibri"/>
                <a:cs typeface="Calibri"/>
              </a:rPr>
              <a:t>clinical  </a:t>
            </a:r>
            <a:r>
              <a:rPr sz="3200" b="1" spc="-10" dirty="0">
                <a:latin typeface="Calibri"/>
                <a:cs typeface="Calibri"/>
              </a:rPr>
              <a:t>information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5" dirty="0">
                <a:latin typeface="Calibri"/>
                <a:cs typeface="Calibri"/>
              </a:rPr>
              <a:t>check </a:t>
            </a:r>
            <a:r>
              <a:rPr sz="3200" b="1" dirty="0">
                <a:latin typeface="Calibri"/>
                <a:cs typeface="Calibri"/>
              </a:rPr>
              <a:t>if </a:t>
            </a:r>
            <a:r>
              <a:rPr sz="3200" b="1" spc="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patient </a:t>
            </a:r>
            <a:r>
              <a:rPr sz="3200" b="1" dirty="0">
                <a:latin typeface="Calibri"/>
                <a:cs typeface="Calibri"/>
              </a:rPr>
              <a:t>has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metastatic  </a:t>
            </a:r>
            <a:r>
              <a:rPr sz="3200" b="1" dirty="0">
                <a:latin typeface="Calibri"/>
                <a:cs typeface="Calibri"/>
              </a:rPr>
              <a:t>disease in </a:t>
            </a:r>
            <a:r>
              <a:rPr sz="3200" b="1" spc="-10" dirty="0">
                <a:latin typeface="Calibri"/>
                <a:cs typeface="Calibri"/>
              </a:rPr>
              <a:t>order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call </a:t>
            </a:r>
            <a:r>
              <a:rPr sz="3200" b="1" dirty="0">
                <a:latin typeface="Calibri"/>
                <a:cs typeface="Calibri"/>
              </a:rPr>
              <a:t>the lesion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metastatic.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19"/>
    </mc:Choice>
    <mc:Fallback xmlns="">
      <p:transition spd="slow" advTm="10661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8425" y="461899"/>
            <a:ext cx="3868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Hyperpituitarism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992109" cy="40252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MOST </a:t>
            </a:r>
            <a:r>
              <a:rPr sz="3200" spc="-10" dirty="0">
                <a:latin typeface="Calibri"/>
                <a:cs typeface="Calibri"/>
              </a:rPr>
              <a:t>COMMON CAUSE: </a:t>
            </a:r>
            <a:r>
              <a:rPr sz="3200" spc="-5" dirty="0">
                <a:latin typeface="Calibri"/>
                <a:cs typeface="Calibri"/>
              </a:rPr>
              <a:t>functional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adenoma.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Other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causes</a:t>
            </a:r>
            <a:r>
              <a:rPr sz="3200" spc="-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Hyperplasia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Carcinoma</a:t>
            </a:r>
            <a:endParaRPr sz="3200">
              <a:latin typeface="Calibri"/>
              <a:cs typeface="Calibri"/>
            </a:endParaRPr>
          </a:p>
          <a:p>
            <a:pPr marL="355600" marR="1873885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Secretion of </a:t>
            </a:r>
            <a:r>
              <a:rPr sz="3200" spc="-10" dirty="0">
                <a:latin typeface="Calibri"/>
                <a:cs typeface="Calibri"/>
              </a:rPr>
              <a:t>pituitary </a:t>
            </a:r>
            <a:r>
              <a:rPr sz="3200" spc="-5" dirty="0">
                <a:latin typeface="Calibri"/>
                <a:cs typeface="Calibri"/>
              </a:rPr>
              <a:t>hormones </a:t>
            </a:r>
            <a:r>
              <a:rPr sz="3200" spc="-10" dirty="0">
                <a:latin typeface="Calibri"/>
                <a:cs typeface="Calibri"/>
              </a:rPr>
              <a:t>by  </a:t>
            </a:r>
            <a:r>
              <a:rPr sz="3200" spc="-5" dirty="0">
                <a:latin typeface="Calibri"/>
                <a:cs typeface="Calibri"/>
              </a:rPr>
              <a:t>nonpituitary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tumors.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Hypothalamic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disorders.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48"/>
    </mc:Choice>
    <mc:Fallback xmlns="">
      <p:transition spd="slow" advTm="3184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5303"/>
            <a:ext cx="8542020" cy="6282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Hypopituitarism</a:t>
            </a:r>
            <a:r>
              <a:rPr sz="2700" spc="-5" dirty="0">
                <a:latin typeface="Calibri"/>
                <a:cs typeface="Calibri"/>
              </a:rPr>
              <a:t>: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37585" algn="l"/>
              </a:tabLst>
            </a:pPr>
            <a:r>
              <a:rPr sz="2700" spc="-15" dirty="0">
                <a:latin typeface="Calibri"/>
                <a:cs typeface="Calibri"/>
              </a:rPr>
              <a:t>Occurs </a:t>
            </a:r>
            <a:r>
              <a:rPr sz="2700" dirty="0">
                <a:latin typeface="Calibri"/>
                <a:cs typeface="Calibri"/>
              </a:rPr>
              <a:t>if </a:t>
            </a:r>
            <a:r>
              <a:rPr sz="2700" spc="-10" dirty="0">
                <a:latin typeface="Calibri"/>
                <a:cs typeface="Calibri"/>
              </a:rPr>
              <a:t>there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Loss of	</a:t>
            </a:r>
            <a:r>
              <a:rPr sz="2700" b="1" spc="-15" dirty="0">
                <a:latin typeface="Calibri"/>
                <a:cs typeface="Calibri"/>
              </a:rPr>
              <a:t>at </a:t>
            </a:r>
            <a:r>
              <a:rPr sz="2700" b="1" spc="-10" dirty="0">
                <a:latin typeface="Calibri"/>
                <a:cs typeface="Calibri"/>
              </a:rPr>
              <a:t>least </a:t>
            </a:r>
            <a:r>
              <a:rPr sz="2700" b="1" spc="-5" dirty="0">
                <a:latin typeface="Calibri"/>
                <a:cs typeface="Calibri"/>
              </a:rPr>
              <a:t>75% </a:t>
            </a:r>
            <a:r>
              <a:rPr sz="2700" b="1" dirty="0">
                <a:latin typeface="Calibri"/>
                <a:cs typeface="Calibri"/>
              </a:rPr>
              <a:t>of </a:t>
            </a:r>
            <a:r>
              <a:rPr sz="2700" b="1" spc="-15" dirty="0">
                <a:latin typeface="Calibri"/>
                <a:cs typeface="Calibri"/>
              </a:rPr>
              <a:t>anterior</a:t>
            </a:r>
            <a:r>
              <a:rPr sz="2700" b="1" spc="2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pituitary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spc="-5" dirty="0">
                <a:latin typeface="Calibri"/>
                <a:cs typeface="Calibri"/>
              </a:rPr>
              <a:t>Causes:</a:t>
            </a:r>
            <a:endParaRPr sz="2700">
              <a:latin typeface="Calibri"/>
              <a:cs typeface="Calibri"/>
            </a:endParaRPr>
          </a:p>
          <a:p>
            <a:pPr marL="419734" indent="-330200">
              <a:lnSpc>
                <a:spcPct val="100000"/>
              </a:lnSpc>
              <a:buAutoNum type="alphaLcPeriod"/>
              <a:tabLst>
                <a:tab pos="420370" algn="l"/>
              </a:tabLst>
            </a:pPr>
            <a:r>
              <a:rPr sz="2700" spc="-10" dirty="0">
                <a:latin typeface="Calibri"/>
                <a:cs typeface="Calibri"/>
              </a:rPr>
              <a:t>C</a:t>
            </a:r>
            <a:r>
              <a:rPr sz="2700" i="1" spc="-10" dirty="0">
                <a:latin typeface="Calibri"/>
                <a:cs typeface="Calibri"/>
              </a:rPr>
              <a:t>ongenital </a:t>
            </a:r>
            <a:r>
              <a:rPr sz="2700" spc="-15" dirty="0">
                <a:latin typeface="Calibri"/>
                <a:cs typeface="Calibri"/>
              </a:rPr>
              <a:t>absence(exceedingly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rare)</a:t>
            </a:r>
            <a:endParaRPr sz="2700">
              <a:latin typeface="Calibri"/>
              <a:cs typeface="Calibri"/>
            </a:endParaRPr>
          </a:p>
          <a:p>
            <a:pPr marL="527685" marR="83185" indent="-515620">
              <a:lnSpc>
                <a:spcPts val="2590"/>
              </a:lnSpc>
              <a:spcBef>
                <a:spcPts val="63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700" spc="-5" dirty="0">
                <a:latin typeface="Calibri"/>
                <a:cs typeface="Calibri"/>
              </a:rPr>
              <a:t>Hypothalamic </a:t>
            </a:r>
            <a:r>
              <a:rPr sz="2700" spc="-10" dirty="0">
                <a:latin typeface="Calibri"/>
                <a:cs typeface="Calibri"/>
              </a:rPr>
              <a:t>tumors, </a:t>
            </a:r>
            <a:r>
              <a:rPr sz="2700" spc="-5" dirty="0">
                <a:latin typeface="Calibri"/>
                <a:cs typeface="Calibri"/>
              </a:rPr>
              <a:t>associated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10" dirty="0">
                <a:latin typeface="Calibri"/>
                <a:cs typeface="Calibri"/>
              </a:rPr>
              <a:t>posterior pituitary  dysfunction.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75"/>
              </a:spcBef>
            </a:pPr>
            <a:r>
              <a:rPr sz="2700" dirty="0">
                <a:latin typeface="Calibri"/>
                <a:cs typeface="Calibri"/>
              </a:rPr>
              <a:t>C . </a:t>
            </a:r>
            <a:r>
              <a:rPr sz="2700" spc="-5" dirty="0">
                <a:latin typeface="Calibri"/>
                <a:cs typeface="Calibri"/>
              </a:rPr>
              <a:t>Nonfunctioning </a:t>
            </a:r>
            <a:r>
              <a:rPr sz="2700" spc="-10" dirty="0">
                <a:latin typeface="Calibri"/>
                <a:cs typeface="Calibri"/>
              </a:rPr>
              <a:t>pituitary </a:t>
            </a:r>
            <a:r>
              <a:rPr sz="2700" dirty="0">
                <a:latin typeface="Calibri"/>
                <a:cs typeface="Calibri"/>
              </a:rPr>
              <a:t>adenomas </a:t>
            </a:r>
            <a:r>
              <a:rPr sz="2700" spc="-5" dirty="0">
                <a:latin typeface="Calibri"/>
                <a:cs typeface="Calibri"/>
              </a:rPr>
              <a:t>.. </a:t>
            </a:r>
            <a:r>
              <a:rPr sz="2700" spc="-10" dirty="0">
                <a:latin typeface="Calibri"/>
                <a:cs typeface="Calibri"/>
              </a:rPr>
              <a:t>Most common/  </a:t>
            </a:r>
            <a:r>
              <a:rPr sz="2700" spc="-5" dirty="0">
                <a:latin typeface="Calibri"/>
                <a:cs typeface="Calibri"/>
              </a:rPr>
              <a:t>remember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dirty="0">
                <a:latin typeface="Calibri"/>
                <a:cs typeface="Calibri"/>
              </a:rPr>
              <a:t>this </a:t>
            </a:r>
            <a:r>
              <a:rPr sz="2700" spc="-15" dirty="0">
                <a:latin typeface="Calibri"/>
                <a:cs typeface="Calibri"/>
              </a:rPr>
              <a:t>occurs </a:t>
            </a:r>
            <a:r>
              <a:rPr sz="2700" dirty="0">
                <a:latin typeface="Calibri"/>
                <a:cs typeface="Calibri"/>
              </a:rPr>
              <a:t>when the adenoma</a:t>
            </a:r>
            <a:r>
              <a:rPr sz="2700" spc="-1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compresses  </a:t>
            </a:r>
            <a:r>
              <a:rPr sz="2700" spc="-5" dirty="0">
                <a:latin typeface="Calibri"/>
                <a:cs typeface="Calibri"/>
              </a:rPr>
              <a:t>normal </a:t>
            </a:r>
            <a:r>
              <a:rPr sz="2700" spc="-10" dirty="0">
                <a:latin typeface="Calibri"/>
                <a:cs typeface="Calibri"/>
              </a:rPr>
              <a:t>pituitary </a:t>
            </a:r>
            <a:r>
              <a:rPr sz="2700" dirty="0">
                <a:latin typeface="Calibri"/>
                <a:cs typeface="Calibri"/>
              </a:rPr>
              <a:t>tissue and </a:t>
            </a:r>
            <a:r>
              <a:rPr sz="2700" spc="-15" dirty="0">
                <a:latin typeface="Calibri"/>
                <a:cs typeface="Calibri"/>
              </a:rPr>
              <a:t>affects </a:t>
            </a:r>
            <a:r>
              <a:rPr sz="2700" dirty="0">
                <a:latin typeface="Calibri"/>
                <a:cs typeface="Calibri"/>
              </a:rPr>
              <a:t>its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function.</a:t>
            </a:r>
            <a:endParaRPr sz="2700">
              <a:latin typeface="Calibri"/>
              <a:cs typeface="Calibri"/>
            </a:endParaRPr>
          </a:p>
          <a:p>
            <a:pPr marL="527685" marR="377825" indent="-515620">
              <a:lnSpc>
                <a:spcPct val="80000"/>
              </a:lnSpc>
              <a:spcBef>
                <a:spcPts val="645"/>
              </a:spcBef>
              <a:buAutoNum type="alphaLcPeriod" startAt="4"/>
              <a:tabLst>
                <a:tab pos="527685" algn="l"/>
                <a:tab pos="528320" algn="l"/>
              </a:tabLst>
            </a:pPr>
            <a:r>
              <a:rPr sz="2700" dirty="0">
                <a:latin typeface="Calibri"/>
                <a:cs typeface="Calibri"/>
              </a:rPr>
              <a:t>Ischemic </a:t>
            </a:r>
            <a:r>
              <a:rPr sz="2700" spc="-15" dirty="0">
                <a:latin typeface="Calibri"/>
                <a:cs typeface="Calibri"/>
              </a:rPr>
              <a:t>necrosis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anterior </a:t>
            </a:r>
            <a:r>
              <a:rPr sz="2700" spc="-30" dirty="0">
                <a:latin typeface="Calibri"/>
                <a:cs typeface="Calibri"/>
              </a:rPr>
              <a:t>pituitary, </a:t>
            </a:r>
            <a:r>
              <a:rPr sz="2700" dirty="0">
                <a:latin typeface="Calibri"/>
                <a:cs typeface="Calibri"/>
              </a:rPr>
              <a:t>e;g </a:t>
            </a:r>
            <a:r>
              <a:rPr sz="2700" spc="-5" dirty="0">
                <a:latin typeface="Calibri"/>
                <a:cs typeface="Calibri"/>
              </a:rPr>
              <a:t>Sheehan  </a:t>
            </a:r>
            <a:r>
              <a:rPr sz="2700" spc="-15" dirty="0">
                <a:latin typeface="Calibri"/>
                <a:cs typeface="Calibri"/>
              </a:rPr>
              <a:t>syndrome( </a:t>
            </a:r>
            <a:r>
              <a:rPr sz="2700" spc="-5" dirty="0">
                <a:latin typeface="Calibri"/>
                <a:cs typeface="Calibri"/>
              </a:rPr>
              <a:t>see </a:t>
            </a:r>
            <a:r>
              <a:rPr sz="2700" spc="-15" dirty="0">
                <a:latin typeface="Calibri"/>
                <a:cs typeface="Calibri"/>
              </a:rPr>
              <a:t>next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slide)</a:t>
            </a:r>
            <a:endParaRPr sz="27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5"/>
              </a:spcBef>
              <a:buAutoNum type="alphaLcPeriod" startAt="4"/>
              <a:tabLst>
                <a:tab pos="424815" algn="l"/>
                <a:tab pos="426084" algn="l"/>
              </a:tabLst>
            </a:pPr>
            <a:r>
              <a:rPr sz="2700" spc="-5" dirty="0">
                <a:latin typeface="Calibri"/>
                <a:cs typeface="Calibri"/>
              </a:rPr>
              <a:t>Ablation 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pituitary by </a:t>
            </a:r>
            <a:r>
              <a:rPr sz="2700" spc="-15" dirty="0">
                <a:latin typeface="Calibri"/>
                <a:cs typeface="Calibri"/>
              </a:rPr>
              <a:t>surgery </a:t>
            </a:r>
            <a:r>
              <a:rPr sz="2700" spc="-5" dirty="0">
                <a:latin typeface="Calibri"/>
                <a:cs typeface="Calibri"/>
              </a:rPr>
              <a:t>or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irradiation</a:t>
            </a:r>
            <a:endParaRPr sz="270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buAutoNum type="alphaLcPeriod" startAt="4"/>
              <a:tabLst>
                <a:tab pos="335915" algn="l"/>
                <a:tab pos="336550" algn="l"/>
              </a:tabLst>
            </a:pPr>
            <a:r>
              <a:rPr sz="2700" spc="-10" dirty="0">
                <a:latin typeface="Calibri"/>
                <a:cs typeface="Calibri"/>
              </a:rPr>
              <a:t>Inflammatory </a:t>
            </a:r>
            <a:r>
              <a:rPr sz="2700" dirty="0">
                <a:latin typeface="Calibri"/>
                <a:cs typeface="Calibri"/>
              </a:rPr>
              <a:t>lesions </a:t>
            </a:r>
            <a:r>
              <a:rPr sz="2700" spc="-5" dirty="0">
                <a:latin typeface="Calibri"/>
                <a:cs typeface="Calibri"/>
              </a:rPr>
              <a:t>such </a:t>
            </a:r>
            <a:r>
              <a:rPr sz="2700" dirty="0">
                <a:latin typeface="Calibri"/>
                <a:cs typeface="Calibri"/>
              </a:rPr>
              <a:t>as </a:t>
            </a:r>
            <a:r>
              <a:rPr sz="2700" spc="-10" dirty="0">
                <a:latin typeface="Calibri"/>
                <a:cs typeface="Calibri"/>
              </a:rPr>
              <a:t>sarcoidosis </a:t>
            </a:r>
            <a:r>
              <a:rPr sz="2700" spc="-5" dirty="0">
                <a:latin typeface="Calibri"/>
                <a:cs typeface="Calibri"/>
              </a:rPr>
              <a:t>or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tuberculosis</a:t>
            </a:r>
            <a:endParaRPr sz="2700">
              <a:latin typeface="Calibri"/>
              <a:cs typeface="Calibri"/>
            </a:endParaRPr>
          </a:p>
          <a:p>
            <a:pPr marL="340360" indent="-328295">
              <a:lnSpc>
                <a:spcPct val="100000"/>
              </a:lnSpc>
              <a:buAutoNum type="alphaLcPeriod" startAt="4"/>
              <a:tabLst>
                <a:tab pos="340995" algn="l"/>
              </a:tabLst>
            </a:pPr>
            <a:r>
              <a:rPr sz="2700" spc="-40" dirty="0">
                <a:latin typeface="Calibri"/>
                <a:cs typeface="Calibri"/>
              </a:rPr>
              <a:t>Trauma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20" dirty="0">
                <a:latin typeface="Calibri"/>
                <a:cs typeface="Calibri"/>
              </a:rPr>
              <a:t>Metastatic </a:t>
            </a:r>
            <a:r>
              <a:rPr sz="2700" spc="-5" dirty="0">
                <a:latin typeface="Calibri"/>
                <a:cs typeface="Calibri"/>
              </a:rPr>
              <a:t>neoplasms </a:t>
            </a:r>
            <a:r>
              <a:rPr sz="2700" spc="-10" dirty="0">
                <a:latin typeface="Calibri"/>
                <a:cs typeface="Calibri"/>
              </a:rPr>
              <a:t>involving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pituitary.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77"/>
    </mc:Choice>
    <mc:Fallback xmlns="">
      <p:transition spd="slow" advTm="4547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07594"/>
            <a:ext cx="8817610" cy="5090496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27685" marR="129539" indent="-515620">
              <a:lnSpc>
                <a:spcPts val="2880"/>
              </a:lnSpc>
              <a:spcBef>
                <a:spcPts val="795"/>
              </a:spcBef>
            </a:pPr>
            <a:r>
              <a:rPr sz="3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Sheehan </a:t>
            </a:r>
            <a:r>
              <a:rPr sz="3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syndrome</a:t>
            </a:r>
            <a:r>
              <a:rPr sz="3000" i="1" spc="-10" dirty="0">
                <a:latin typeface="Calibri"/>
                <a:cs typeface="Calibri"/>
              </a:rPr>
              <a:t>, </a:t>
            </a:r>
            <a:r>
              <a:rPr sz="3000" spc="-5" dirty="0">
                <a:latin typeface="Calibri"/>
                <a:cs typeface="Calibri"/>
              </a:rPr>
              <a:t>or postpartum </a:t>
            </a:r>
            <a:r>
              <a:rPr sz="3000" spc="-10" dirty="0">
                <a:latin typeface="Calibri"/>
                <a:cs typeface="Calibri"/>
              </a:rPr>
              <a:t>necrosis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anterior  </a:t>
            </a:r>
            <a:r>
              <a:rPr sz="3000" spc="-30" dirty="0">
                <a:latin typeface="Calibri"/>
                <a:cs typeface="Calibri"/>
              </a:rPr>
              <a:t>pituitary, </a:t>
            </a:r>
            <a:r>
              <a:rPr sz="3000" dirty="0">
                <a:latin typeface="Calibri"/>
                <a:cs typeface="Calibri"/>
              </a:rPr>
              <a:t>is the </a:t>
            </a:r>
            <a:r>
              <a:rPr sz="3000" spc="-10" dirty="0">
                <a:latin typeface="Calibri"/>
                <a:cs typeface="Calibri"/>
              </a:rPr>
              <a:t>most common </a:t>
            </a:r>
            <a:r>
              <a:rPr sz="3000" spc="-20" dirty="0">
                <a:latin typeface="Calibri"/>
                <a:cs typeface="Calibri"/>
              </a:rPr>
              <a:t>form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clinically  significant </a:t>
            </a:r>
            <a:r>
              <a:rPr sz="3000" spc="-5" dirty="0">
                <a:latin typeface="Calibri"/>
                <a:cs typeface="Calibri"/>
              </a:rPr>
              <a:t>ischemic </a:t>
            </a:r>
            <a:r>
              <a:rPr sz="3000" spc="-15" dirty="0">
                <a:latin typeface="Calibri"/>
                <a:cs typeface="Calibri"/>
              </a:rPr>
              <a:t>necrosis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anterior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pituitary.</a:t>
            </a:r>
            <a:endParaRPr sz="3000" dirty="0">
              <a:latin typeface="Calibri"/>
              <a:cs typeface="Calibri"/>
            </a:endParaRPr>
          </a:p>
          <a:p>
            <a:pPr marL="300355" marR="5080" indent="-300355">
              <a:lnSpc>
                <a:spcPct val="80000"/>
              </a:lnSpc>
              <a:spcBef>
                <a:spcPts val="745"/>
              </a:spcBef>
              <a:buChar char="-"/>
              <a:tabLst>
                <a:tab pos="300355" algn="l"/>
                <a:tab pos="300990" algn="l"/>
              </a:tabLst>
            </a:pPr>
            <a:r>
              <a:rPr sz="3000" spc="-5" dirty="0">
                <a:latin typeface="Calibri"/>
                <a:cs typeface="Calibri"/>
              </a:rPr>
              <a:t>During </a:t>
            </a:r>
            <a:r>
              <a:rPr sz="3000" spc="-30" dirty="0">
                <a:latin typeface="Calibri"/>
                <a:cs typeface="Calibri"/>
              </a:rPr>
              <a:t>pregnancy,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anterior pituitary enlarges  </a:t>
            </a:r>
            <a:r>
              <a:rPr sz="3000" spc="-30" dirty="0">
                <a:latin typeface="Calibri"/>
                <a:cs typeface="Calibri"/>
              </a:rPr>
              <a:t>considerably, </a:t>
            </a:r>
            <a:r>
              <a:rPr sz="3000" spc="-10" dirty="0">
                <a:latin typeface="Calibri"/>
                <a:cs typeface="Calibri"/>
              </a:rPr>
              <a:t>because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an </a:t>
            </a:r>
            <a:r>
              <a:rPr sz="3000" spc="-10" dirty="0">
                <a:latin typeface="Calibri"/>
                <a:cs typeface="Calibri"/>
              </a:rPr>
              <a:t>increase </a:t>
            </a:r>
            <a:r>
              <a:rPr sz="3000" dirty="0">
                <a:latin typeface="Calibri"/>
                <a:cs typeface="Calibri"/>
              </a:rPr>
              <a:t>in the </a:t>
            </a:r>
            <a:r>
              <a:rPr sz="3000" spc="-25" dirty="0">
                <a:latin typeface="Calibri"/>
                <a:cs typeface="Calibri"/>
              </a:rPr>
              <a:t>size </a:t>
            </a:r>
            <a:r>
              <a:rPr sz="3000" dirty="0">
                <a:latin typeface="Calibri"/>
                <a:cs typeface="Calibri"/>
              </a:rPr>
              <a:t>and  </a:t>
            </a:r>
            <a:r>
              <a:rPr sz="3000" spc="-10" dirty="0">
                <a:latin typeface="Calibri"/>
                <a:cs typeface="Calibri"/>
              </a:rPr>
              <a:t>number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prolactin-secreting </a:t>
            </a:r>
            <a:r>
              <a:rPr sz="3000" spc="-5" dirty="0">
                <a:latin typeface="Calibri"/>
                <a:cs typeface="Calibri"/>
              </a:rPr>
              <a:t>cells </a:t>
            </a:r>
            <a:r>
              <a:rPr sz="3000" dirty="0">
                <a:latin typeface="Calibri"/>
                <a:cs typeface="Calibri"/>
              </a:rPr>
              <a:t>and this  </a:t>
            </a:r>
            <a:r>
              <a:rPr sz="3000" spc="-15" dirty="0">
                <a:latin typeface="Calibri"/>
                <a:cs typeface="Calibri"/>
              </a:rPr>
              <a:t>physiologic enlargement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not accompanied </a:t>
            </a:r>
            <a:r>
              <a:rPr sz="3000" spc="-10" dirty="0">
                <a:latin typeface="Calibri"/>
                <a:cs typeface="Calibri"/>
              </a:rPr>
              <a:t>by </a:t>
            </a:r>
            <a:r>
              <a:rPr sz="3000" dirty="0">
                <a:latin typeface="Calibri"/>
                <a:cs typeface="Calibri"/>
              </a:rPr>
              <a:t>an  </a:t>
            </a:r>
            <a:r>
              <a:rPr sz="3000" spc="-10" dirty="0">
                <a:latin typeface="Calibri"/>
                <a:cs typeface="Calibri"/>
              </a:rPr>
              <a:t>increase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5" dirty="0">
                <a:latin typeface="Calibri"/>
                <a:cs typeface="Calibri"/>
              </a:rPr>
              <a:t>blood supply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low-pressure portal  venous </a:t>
            </a:r>
            <a:r>
              <a:rPr sz="3000" spc="-25" dirty="0">
                <a:latin typeface="Calibri"/>
                <a:cs typeface="Calibri"/>
              </a:rPr>
              <a:t>system.</a:t>
            </a:r>
            <a:endParaRPr sz="3000" dirty="0">
              <a:latin typeface="Calibri"/>
              <a:cs typeface="Calibri"/>
            </a:endParaRPr>
          </a:p>
          <a:p>
            <a:pPr marL="355600" marR="86995" indent="-342900">
              <a:lnSpc>
                <a:spcPct val="80000"/>
              </a:lnSpc>
              <a:spcBef>
                <a:spcPts val="720"/>
              </a:spcBef>
              <a:buChar char="-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enlarged </a:t>
            </a:r>
            <a:r>
              <a:rPr sz="3000" dirty="0">
                <a:latin typeface="Calibri"/>
                <a:cs typeface="Calibri"/>
              </a:rPr>
              <a:t>gland is thus </a:t>
            </a:r>
            <a:r>
              <a:rPr sz="3000" spc="-10" dirty="0">
                <a:latin typeface="Calibri"/>
                <a:cs typeface="Calibri"/>
              </a:rPr>
              <a:t>vulnerable to </a:t>
            </a:r>
            <a:r>
              <a:rPr sz="3000" spc="-5" dirty="0">
                <a:latin typeface="Calibri"/>
                <a:cs typeface="Calibri"/>
              </a:rPr>
              <a:t>ischemic  </a:t>
            </a:r>
            <a:r>
              <a:rPr sz="3000" spc="-35" dirty="0">
                <a:latin typeface="Calibri"/>
                <a:cs typeface="Calibri"/>
              </a:rPr>
              <a:t>injury, </a:t>
            </a:r>
            <a:r>
              <a:rPr sz="3000" spc="-5" dirty="0">
                <a:latin typeface="Calibri"/>
                <a:cs typeface="Calibri"/>
              </a:rPr>
              <a:t>especially </a:t>
            </a:r>
            <a:r>
              <a:rPr sz="3000" dirty="0">
                <a:latin typeface="Calibri"/>
                <a:cs typeface="Calibri"/>
              </a:rPr>
              <a:t>in </a:t>
            </a:r>
            <a:r>
              <a:rPr sz="3000" spc="-10" dirty="0">
                <a:latin typeface="Calibri"/>
                <a:cs typeface="Calibri"/>
              </a:rPr>
              <a:t>women </a:t>
            </a:r>
            <a:r>
              <a:rPr sz="3000" dirty="0">
                <a:latin typeface="Calibri"/>
                <a:cs typeface="Calibri"/>
              </a:rPr>
              <a:t>who </a:t>
            </a:r>
            <a:r>
              <a:rPr sz="3000" spc="-10" dirty="0">
                <a:latin typeface="Calibri"/>
                <a:cs typeface="Calibri"/>
              </a:rPr>
              <a:t>experience significant  </a:t>
            </a:r>
            <a:r>
              <a:rPr sz="3000" spc="-5" dirty="0">
                <a:latin typeface="Calibri"/>
                <a:cs typeface="Calibri"/>
              </a:rPr>
              <a:t>hemorrhage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5" dirty="0">
                <a:latin typeface="Calibri"/>
                <a:cs typeface="Calibri"/>
              </a:rPr>
              <a:t>hypotension </a:t>
            </a:r>
            <a:r>
              <a:rPr sz="3000" spc="-10" dirty="0">
                <a:latin typeface="Calibri"/>
                <a:cs typeface="Calibri"/>
              </a:rPr>
              <a:t>during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5" dirty="0">
                <a:latin typeface="Calibri"/>
                <a:cs typeface="Calibri"/>
              </a:rPr>
              <a:t>postpartum  </a:t>
            </a:r>
            <a:r>
              <a:rPr sz="3000" spc="-10" dirty="0" smtClean="0">
                <a:latin typeface="Calibri"/>
                <a:cs typeface="Calibri"/>
              </a:rPr>
              <a:t>period</a:t>
            </a:r>
            <a:r>
              <a:rPr lang="en-US" sz="3000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44"/>
    </mc:Choice>
    <mc:Fallback xmlns="">
      <p:transition spd="slow" advTm="693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402" y="496950"/>
            <a:ext cx="76809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Introduction </a:t>
            </a:r>
            <a:r>
              <a:rPr spc="-25" dirty="0"/>
              <a:t>to </a:t>
            </a:r>
            <a:r>
              <a:rPr spc="-5" dirty="0"/>
              <a:t>the endocrine</a:t>
            </a:r>
            <a:r>
              <a:rPr spc="20" dirty="0"/>
              <a:t> </a:t>
            </a:r>
            <a:r>
              <a:rPr spc="-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4042"/>
            <a:ext cx="7841615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endocrine </a:t>
            </a:r>
            <a:r>
              <a:rPr sz="2400" spc="-20" dirty="0">
                <a:latin typeface="Calibri"/>
                <a:cs typeface="Calibri"/>
              </a:rPr>
              <a:t>system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composed of glands 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distributed </a:t>
            </a:r>
            <a:r>
              <a:rPr sz="2400" spc="-5" dirty="0">
                <a:latin typeface="Calibri"/>
                <a:cs typeface="Calibri"/>
              </a:rPr>
              <a:t>on  various </a:t>
            </a:r>
            <a:r>
              <a:rPr sz="2400" spc="-10" dirty="0">
                <a:latin typeface="Calibri"/>
                <a:cs typeface="Calibri"/>
              </a:rPr>
              <a:t>anatomical </a:t>
            </a:r>
            <a:r>
              <a:rPr sz="2400" spc="-5" dirty="0">
                <a:latin typeface="Calibri"/>
                <a:cs typeface="Calibri"/>
              </a:rPr>
              <a:t>locations, that </a:t>
            </a:r>
            <a:r>
              <a:rPr sz="2400" spc="-10" dirty="0">
                <a:latin typeface="Calibri"/>
                <a:cs typeface="Calibri"/>
              </a:rPr>
              <a:t>work together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maintain  homeostasis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body’s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metabolic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equilibrium).</a:t>
            </a:r>
            <a:endParaRPr sz="2400" dirty="0">
              <a:latin typeface="Calibri"/>
              <a:cs typeface="Calibri"/>
            </a:endParaRPr>
          </a:p>
          <a:p>
            <a:pPr marL="355600" marR="505459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Endocrine glands </a:t>
            </a:r>
            <a:r>
              <a:rPr sz="2400" spc="-15" dirty="0">
                <a:latin typeface="Calibri"/>
                <a:cs typeface="Calibri"/>
              </a:rPr>
              <a:t>secrete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hormones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that circulate </a:t>
            </a:r>
            <a:r>
              <a:rPr sz="2400" dirty="0">
                <a:latin typeface="Calibri"/>
                <a:cs typeface="Calibri"/>
              </a:rPr>
              <a:t>in the  </a:t>
            </a:r>
            <a:r>
              <a:rPr sz="2400" spc="-5" dirty="0">
                <a:latin typeface="Calibri"/>
                <a:cs typeface="Calibri"/>
              </a:rPr>
              <a:t>blood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reach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affect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function of </a:t>
            </a:r>
            <a:r>
              <a:rPr sz="2400" spc="-15" dirty="0">
                <a:latin typeface="Calibri"/>
                <a:cs typeface="Calibri"/>
              </a:rPr>
              <a:t>target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cells.</a:t>
            </a:r>
          </a:p>
          <a:p>
            <a:pPr marL="355600" marR="22669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Most </a:t>
            </a:r>
            <a:r>
              <a:rPr sz="2400" spc="-5" dirty="0">
                <a:latin typeface="Calibri"/>
                <a:cs typeface="Calibri"/>
              </a:rPr>
              <a:t>hormones </a:t>
            </a:r>
            <a:r>
              <a:rPr sz="2400" spc="-10" dirty="0">
                <a:latin typeface="Calibri"/>
                <a:cs typeface="Calibri"/>
              </a:rPr>
              <a:t>are secreted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response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trophic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factors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 </a:t>
            </a:r>
            <a:r>
              <a:rPr sz="2400" spc="-10" dirty="0">
                <a:latin typeface="Calibri"/>
                <a:cs typeface="Calibri"/>
              </a:rPr>
              <a:t>are secreted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response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certain metabolic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needs.</a:t>
            </a:r>
            <a:endParaRPr sz="2400" dirty="0">
              <a:latin typeface="Calibri"/>
              <a:cs typeface="Calibri"/>
            </a:endParaRPr>
          </a:p>
          <a:p>
            <a:pPr marL="355600" marR="1079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dirty="0"/>
              <a:t>	</a:t>
            </a:r>
            <a:r>
              <a:rPr sz="2400" spc="-10" dirty="0">
                <a:latin typeface="Calibri"/>
                <a:cs typeface="Calibri"/>
              </a:rPr>
              <a:t>production </a:t>
            </a:r>
            <a:r>
              <a:rPr sz="2400" spc="-5" dirty="0">
                <a:latin typeface="Calibri"/>
                <a:cs typeface="Calibri"/>
              </a:rPr>
              <a:t>of hormones </a:t>
            </a:r>
            <a:r>
              <a:rPr sz="2400" spc="-10" dirty="0">
                <a:latin typeface="Calibri"/>
                <a:cs typeface="Calibri"/>
              </a:rPr>
              <a:t>downregulates </a:t>
            </a:r>
            <a:r>
              <a:rPr sz="2400" dirty="0">
                <a:latin typeface="Calibri"/>
                <a:cs typeface="Calibri"/>
              </a:rPr>
              <a:t>the activity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 gland </a:t>
            </a:r>
            <a:r>
              <a:rPr sz="2400" spc="-10" dirty="0">
                <a:latin typeface="Calibri"/>
                <a:cs typeface="Calibri"/>
              </a:rPr>
              <a:t>that secretes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trophic </a:t>
            </a:r>
            <a:r>
              <a:rPr sz="2400" spc="-5" dirty="0">
                <a:latin typeface="Calibri"/>
                <a:cs typeface="Calibri"/>
              </a:rPr>
              <a:t>hormone= </a:t>
            </a:r>
            <a:r>
              <a:rPr sz="2400" spc="-15" dirty="0">
                <a:latin typeface="Calibri"/>
                <a:cs typeface="Calibri"/>
              </a:rPr>
              <a:t>negative </a:t>
            </a:r>
            <a:r>
              <a:rPr sz="2400" spc="-10" dirty="0">
                <a:latin typeface="Calibri"/>
                <a:cs typeface="Calibri"/>
              </a:rPr>
              <a:t>feedback 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feedback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inhibition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See </a:t>
            </a:r>
            <a:r>
              <a:rPr sz="2400" spc="-15" dirty="0">
                <a:latin typeface="Calibri"/>
                <a:cs typeface="Calibri"/>
              </a:rPr>
              <a:t>example </a:t>
            </a:r>
            <a:r>
              <a:rPr sz="2400" spc="-5" dirty="0">
                <a:latin typeface="Calibri"/>
                <a:cs typeface="Calibri"/>
              </a:rPr>
              <a:t>on next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slide..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63"/>
    </mc:Choice>
    <mc:Fallback xmlns="">
      <p:transition spd="slow" advTm="5526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21182"/>
            <a:ext cx="8453755" cy="4321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POSTERIOR </a:t>
            </a:r>
            <a:r>
              <a:rPr sz="32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PITUITARY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SYNDROMES</a:t>
            </a:r>
            <a:r>
              <a:rPr sz="3200" spc="-1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20040" marR="5080" indent="-320040">
              <a:lnSpc>
                <a:spcPct val="100000"/>
              </a:lnSpc>
              <a:buChar char="-"/>
              <a:tabLst>
                <a:tab pos="320040" algn="l"/>
                <a:tab pos="320675" algn="l"/>
              </a:tabLst>
            </a:pPr>
            <a:r>
              <a:rPr sz="3200" spc="-5" dirty="0">
                <a:latin typeface="Calibri"/>
                <a:cs typeface="Calibri"/>
              </a:rPr>
              <a:t>Impairment of </a:t>
            </a:r>
            <a:r>
              <a:rPr sz="3200" spc="-15" dirty="0">
                <a:latin typeface="Calibri"/>
                <a:cs typeface="Calibri"/>
              </a:rPr>
              <a:t>oxytocin synthesis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release has  not been </a:t>
            </a:r>
            <a:r>
              <a:rPr sz="3200" spc="-10" dirty="0">
                <a:latin typeface="Calibri"/>
                <a:cs typeface="Calibri"/>
              </a:rPr>
              <a:t>associated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10" dirty="0">
                <a:latin typeface="Calibri"/>
                <a:cs typeface="Calibri"/>
              </a:rPr>
              <a:t>significant clinical  </a:t>
            </a:r>
            <a:r>
              <a:rPr sz="3200" spc="-5" dirty="0">
                <a:latin typeface="Calibri"/>
                <a:cs typeface="Calibri"/>
              </a:rPr>
              <a:t>abnormalities.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-"/>
            </a:pPr>
            <a:endParaRPr sz="4650">
              <a:latin typeface="Times New Roman"/>
              <a:cs typeface="Times New Roman"/>
            </a:endParaRPr>
          </a:p>
          <a:p>
            <a:pPr marL="320040" marR="1169670" indent="-320040">
              <a:lnSpc>
                <a:spcPct val="100600"/>
              </a:lnSpc>
              <a:buChar char="-"/>
              <a:tabLst>
                <a:tab pos="320040" algn="l"/>
                <a:tab pos="320675" algn="l"/>
              </a:tabLst>
            </a:pPr>
            <a:r>
              <a:rPr sz="3200" spc="-5" dirty="0">
                <a:latin typeface="Calibri"/>
                <a:cs typeface="Calibri"/>
              </a:rPr>
              <a:t>The clinically </a:t>
            </a:r>
            <a:r>
              <a:rPr sz="3200" spc="-10" dirty="0">
                <a:latin typeface="Calibri"/>
                <a:cs typeface="Calibri"/>
              </a:rPr>
              <a:t>important posterior pituitary  </a:t>
            </a:r>
            <a:r>
              <a:rPr sz="3200" spc="-15" dirty="0">
                <a:latin typeface="Calibri"/>
                <a:cs typeface="Calibri"/>
              </a:rPr>
              <a:t>syndromes involve </a:t>
            </a:r>
            <a:r>
              <a:rPr sz="3200" spc="-5" dirty="0">
                <a:latin typeface="Calibri"/>
                <a:cs typeface="Calibri"/>
              </a:rPr>
              <a:t>ADH=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vasopressin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9"/>
    </mc:Choice>
    <mc:Fallback xmlns="">
      <p:transition spd="slow" advTm="1697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1498" y="461899"/>
            <a:ext cx="34626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ADH</a:t>
            </a:r>
            <a:r>
              <a:rPr sz="4400" spc="-45" dirty="0"/>
              <a:t> </a:t>
            </a:r>
            <a:r>
              <a:rPr sz="4400" spc="-10" dirty="0"/>
              <a:t>deficiency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818755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5099050" algn="l"/>
              </a:tabLst>
            </a:pPr>
            <a:r>
              <a:rPr sz="3200" spc="-5" dirty="0">
                <a:latin typeface="Calibri"/>
                <a:cs typeface="Calibri"/>
              </a:rPr>
              <a:t>causes </a:t>
            </a:r>
            <a:r>
              <a:rPr sz="3200" i="1" spc="-10" dirty="0">
                <a:latin typeface="Calibri"/>
                <a:cs typeface="Calibri"/>
              </a:rPr>
              <a:t>diabetes </a:t>
            </a:r>
            <a:r>
              <a:rPr sz="3200" i="1" spc="-5" dirty="0">
                <a:latin typeface="Calibri"/>
                <a:cs typeface="Calibri"/>
              </a:rPr>
              <a:t>insipidus</a:t>
            </a:r>
            <a:r>
              <a:rPr sz="3200" i="1" spc="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(</a:t>
            </a:r>
            <a:r>
              <a:rPr sz="3200" i="1" spc="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DI)	</a:t>
            </a:r>
            <a:r>
              <a:rPr sz="3200" spc="-15" dirty="0">
                <a:latin typeface="Calibri"/>
                <a:cs typeface="Calibri"/>
              </a:rPr>
              <a:t>characterized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by 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excessive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urination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(polyuria) </a:t>
            </a:r>
            <a:r>
              <a:rPr sz="3200" spc="-5" dirty="0">
                <a:latin typeface="Calibri"/>
                <a:cs typeface="Calibri"/>
              </a:rPr>
              <a:t>caused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an  </a:t>
            </a:r>
            <a:r>
              <a:rPr sz="3200" spc="-5" dirty="0">
                <a:latin typeface="Calibri"/>
                <a:cs typeface="Calibri"/>
              </a:rPr>
              <a:t>inability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kidney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properly </a:t>
            </a:r>
            <a:r>
              <a:rPr sz="3200" spc="-5" dirty="0">
                <a:latin typeface="Calibri"/>
                <a:cs typeface="Calibri"/>
              </a:rPr>
              <a:t>resorb </a:t>
            </a:r>
            <a:r>
              <a:rPr sz="3200" spc="-20" dirty="0">
                <a:latin typeface="Calibri"/>
                <a:cs typeface="Calibri"/>
              </a:rPr>
              <a:t>water 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urine</a:t>
            </a:r>
            <a:endParaRPr sz="3200">
              <a:latin typeface="Calibri"/>
              <a:cs typeface="Calibri"/>
            </a:endParaRPr>
          </a:p>
          <a:p>
            <a:pPr marL="12700" marR="47498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Calibri"/>
                <a:cs typeface="Calibri"/>
              </a:rPr>
              <a:t>SO: </a:t>
            </a:r>
            <a:r>
              <a:rPr sz="3200" spc="-10" dirty="0">
                <a:latin typeface="Calibri"/>
                <a:cs typeface="Calibri"/>
              </a:rPr>
              <a:t>patients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20" dirty="0">
                <a:latin typeface="Calibri"/>
                <a:cs typeface="Calibri"/>
              </a:rPr>
              <a:t>thirsty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10" dirty="0">
                <a:latin typeface="Calibri"/>
                <a:cs typeface="Calibri"/>
              </a:rPr>
              <a:t>polydipsia=  </a:t>
            </a:r>
            <a:r>
              <a:rPr sz="3200" spc="-20" dirty="0">
                <a:latin typeface="Calibri"/>
                <a:cs typeface="Calibri"/>
              </a:rPr>
              <a:t>excessive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drinking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9011" y="4258054"/>
            <a:ext cx="3305555" cy="2487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64"/>
    </mc:Choice>
    <mc:Fallback xmlns="">
      <p:transition spd="slow" advTm="3176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8031"/>
            <a:ext cx="7950200" cy="414464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000" spc="-10" dirty="0">
                <a:latin typeface="Calibri"/>
                <a:cs typeface="Calibri"/>
              </a:rPr>
              <a:t>Diabetes insipidus can result </a:t>
            </a:r>
            <a:r>
              <a:rPr sz="3000" spc="-20" dirty="0">
                <a:latin typeface="Calibri"/>
                <a:cs typeface="Calibri"/>
              </a:rPr>
              <a:t>from several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causes,</a:t>
            </a:r>
            <a:endParaRPr sz="3000">
              <a:latin typeface="Calibri"/>
              <a:cs typeface="Calibri"/>
            </a:endParaRPr>
          </a:p>
          <a:p>
            <a:pPr marL="377190" indent="-365125">
              <a:lnSpc>
                <a:spcPct val="100000"/>
              </a:lnSpc>
              <a:spcBef>
                <a:spcPts val="720"/>
              </a:spcBef>
              <a:buAutoNum type="alphaLcPeriod"/>
              <a:tabLst>
                <a:tab pos="377825" algn="l"/>
              </a:tabLst>
            </a:pPr>
            <a:r>
              <a:rPr sz="3000" dirty="0">
                <a:latin typeface="Calibri"/>
                <a:cs typeface="Calibri"/>
              </a:rPr>
              <a:t>Head </a:t>
            </a:r>
            <a:r>
              <a:rPr sz="3000" spc="-10" dirty="0">
                <a:latin typeface="Calibri"/>
                <a:cs typeface="Calibri"/>
              </a:rPr>
              <a:t>trauma,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Neoplasms,</a:t>
            </a:r>
            <a:endParaRPr sz="3000">
              <a:latin typeface="Calibri"/>
              <a:cs typeface="Calibri"/>
            </a:endParaRPr>
          </a:p>
          <a:p>
            <a:pPr marL="480059" marR="90805" indent="-480059">
              <a:lnSpc>
                <a:spcPct val="100000"/>
              </a:lnSpc>
              <a:spcBef>
                <a:spcPts val="720"/>
              </a:spcBef>
              <a:buAutoNum type="alphaLcPeriod"/>
              <a:tabLst>
                <a:tab pos="480059" algn="l"/>
                <a:tab pos="480695" algn="l"/>
              </a:tabLst>
            </a:pPr>
            <a:r>
              <a:rPr sz="3000" spc="-10" dirty="0">
                <a:latin typeface="Calibri"/>
                <a:cs typeface="Calibri"/>
              </a:rPr>
              <a:t>Inflammatory </a:t>
            </a:r>
            <a:r>
              <a:rPr sz="3000" spc="-15" dirty="0">
                <a:latin typeface="Calibri"/>
                <a:cs typeface="Calibri"/>
              </a:rPr>
              <a:t>disorders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surgical </a:t>
            </a:r>
            <a:r>
              <a:rPr sz="3000" spc="-15" dirty="0">
                <a:latin typeface="Calibri"/>
                <a:cs typeface="Calibri"/>
              </a:rPr>
              <a:t>procedures 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hypothalamus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pituitary,</a:t>
            </a:r>
            <a:endParaRPr sz="3000">
              <a:latin typeface="Calibri"/>
              <a:cs typeface="Calibri"/>
            </a:endParaRPr>
          </a:p>
          <a:p>
            <a:pPr marL="356235" indent="-344170">
              <a:lnSpc>
                <a:spcPct val="100000"/>
              </a:lnSpc>
              <a:spcBef>
                <a:spcPts val="720"/>
              </a:spcBef>
              <a:buAutoNum type="alphaLcPeriod"/>
              <a:tabLst>
                <a:tab pos="356870" algn="l"/>
              </a:tabLst>
            </a:pP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10" dirty="0">
                <a:latin typeface="Calibri"/>
                <a:cs typeface="Calibri"/>
              </a:rPr>
              <a:t>condition </a:t>
            </a: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5" dirty="0">
                <a:latin typeface="Calibri"/>
                <a:cs typeface="Calibri"/>
              </a:rPr>
              <a:t>be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idiopathic.</a:t>
            </a:r>
            <a:endParaRPr sz="3000">
              <a:latin typeface="Calibri"/>
              <a:cs typeface="Calibri"/>
            </a:endParaRPr>
          </a:p>
          <a:p>
            <a:pPr marL="527685" marR="5080" indent="-515620">
              <a:lnSpc>
                <a:spcPct val="100400"/>
              </a:lnSpc>
              <a:spcBef>
                <a:spcPts val="710"/>
              </a:spcBef>
              <a:tabLst>
                <a:tab pos="1247140" algn="l"/>
              </a:tabLst>
            </a:pPr>
            <a:r>
              <a:rPr sz="3000" spc="-10" dirty="0">
                <a:latin typeface="Calibri"/>
                <a:cs typeface="Calibri"/>
              </a:rPr>
              <a:t>Note:-	Diabetes insipidus </a:t>
            </a:r>
            <a:r>
              <a:rPr sz="3000" spc="-20" dirty="0">
                <a:latin typeface="Calibri"/>
                <a:cs typeface="Calibri"/>
              </a:rPr>
              <a:t>from </a:t>
            </a:r>
            <a:r>
              <a:rPr sz="3000" dirty="0">
                <a:latin typeface="Calibri"/>
                <a:cs typeface="Calibri"/>
              </a:rPr>
              <a:t>ADH </a:t>
            </a:r>
            <a:r>
              <a:rPr sz="3000" spc="-10" dirty="0">
                <a:latin typeface="Calibri"/>
                <a:cs typeface="Calibri"/>
              </a:rPr>
              <a:t>deficiency </a:t>
            </a:r>
            <a:r>
              <a:rPr sz="3000" dirty="0">
                <a:latin typeface="Calibri"/>
                <a:cs typeface="Calibri"/>
              </a:rPr>
              <a:t>is  </a:t>
            </a:r>
            <a:r>
              <a:rPr sz="3000" spc="-10" dirty="0">
                <a:latin typeface="Calibri"/>
                <a:cs typeface="Calibri"/>
              </a:rPr>
              <a:t>designated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i="1" spc="-10" dirty="0">
                <a:solidFill>
                  <a:srgbClr val="FF0000"/>
                </a:solidFill>
                <a:latin typeface="Calibri"/>
                <a:cs typeface="Calibri"/>
              </a:rPr>
              <a:t>central </a:t>
            </a:r>
            <a:r>
              <a:rPr sz="3000" i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3000" i="1" dirty="0">
                <a:latin typeface="Calibri"/>
                <a:cs typeface="Calibri"/>
              </a:rPr>
              <a:t>,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25" dirty="0">
                <a:latin typeface="Calibri"/>
                <a:cs typeface="Calibri"/>
              </a:rPr>
              <a:t>differentiate </a:t>
            </a:r>
            <a:r>
              <a:rPr sz="3000" dirty="0">
                <a:latin typeface="Calibri"/>
                <a:cs typeface="Calibri"/>
              </a:rPr>
              <a:t>it </a:t>
            </a:r>
            <a:r>
              <a:rPr sz="3000" spc="-20" dirty="0">
                <a:latin typeface="Calibri"/>
                <a:cs typeface="Calibri"/>
              </a:rPr>
              <a:t>from  </a:t>
            </a:r>
            <a:r>
              <a:rPr sz="3000" i="1" spc="-5" dirty="0">
                <a:latin typeface="Calibri"/>
                <a:cs typeface="Calibri"/>
              </a:rPr>
              <a:t>nephrogenic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DI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2"/>
    </mc:Choice>
    <mc:Fallback xmlns="">
      <p:transition spd="slow" advTm="4803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29970"/>
            <a:ext cx="8750300" cy="529145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3200" dirty="0">
                <a:latin typeface="Arial Narrow"/>
                <a:cs typeface="Arial Narrow"/>
              </a:rPr>
              <a:t>- </a:t>
            </a:r>
            <a:r>
              <a:rPr sz="3200" spc="-5" dirty="0">
                <a:latin typeface="Calibri"/>
                <a:cs typeface="Calibri"/>
              </a:rPr>
              <a:t>The clinical </a:t>
            </a:r>
            <a:r>
              <a:rPr sz="3200" spc="-20" dirty="0">
                <a:latin typeface="Calibri"/>
                <a:cs typeface="Calibri"/>
              </a:rPr>
              <a:t>manifestations </a:t>
            </a:r>
            <a:r>
              <a:rPr sz="3200" spc="-5" dirty="0">
                <a:latin typeface="Calibri"/>
                <a:cs typeface="Calibri"/>
              </a:rPr>
              <a:t>of DI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include:</a:t>
            </a:r>
            <a:endParaRPr sz="3200">
              <a:latin typeface="Calibri"/>
              <a:cs typeface="Calibri"/>
            </a:endParaRPr>
          </a:p>
          <a:p>
            <a:pPr marL="402590" marR="5080" indent="-402590">
              <a:lnSpc>
                <a:spcPct val="100000"/>
              </a:lnSpc>
              <a:spcBef>
                <a:spcPts val="745"/>
              </a:spcBef>
              <a:buAutoNum type="alphaLcPeriod"/>
              <a:tabLst>
                <a:tab pos="40259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5" dirty="0">
                <a:latin typeface="Calibri"/>
                <a:cs typeface="Calibri"/>
              </a:rPr>
              <a:t>excretion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large </a:t>
            </a:r>
            <a:r>
              <a:rPr sz="3200" spc="-10" dirty="0">
                <a:latin typeface="Calibri"/>
                <a:cs typeface="Calibri"/>
              </a:rPr>
              <a:t>volumes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dilute </a:t>
            </a:r>
            <a:r>
              <a:rPr sz="3200" spc="-5" dirty="0">
                <a:latin typeface="Calibri"/>
                <a:cs typeface="Calibri"/>
              </a:rPr>
              <a:t>urine </a:t>
            </a:r>
            <a:r>
              <a:rPr sz="3200" dirty="0">
                <a:latin typeface="Calibri"/>
                <a:cs typeface="Calibri"/>
              </a:rPr>
              <a:t>with  an </a:t>
            </a:r>
            <a:r>
              <a:rPr sz="3200" spc="-10" dirty="0">
                <a:latin typeface="Calibri"/>
                <a:cs typeface="Calibri"/>
              </a:rPr>
              <a:t>inappropriately </a:t>
            </a:r>
            <a:r>
              <a:rPr sz="3200" b="1" dirty="0">
                <a:latin typeface="Calibri"/>
                <a:cs typeface="Calibri"/>
              </a:rPr>
              <a:t>low specific </a:t>
            </a:r>
            <a:r>
              <a:rPr sz="3200" b="1" spc="-20" dirty="0">
                <a:latin typeface="Calibri"/>
                <a:cs typeface="Calibri"/>
              </a:rPr>
              <a:t>gravity</a:t>
            </a:r>
            <a:endParaRPr sz="3200">
              <a:latin typeface="Calibri"/>
              <a:cs typeface="Calibri"/>
            </a:endParaRPr>
          </a:p>
          <a:p>
            <a:pPr marL="422909" marR="216535" indent="-422909">
              <a:lnSpc>
                <a:spcPct val="100000"/>
              </a:lnSpc>
              <a:spcBef>
                <a:spcPts val="770"/>
              </a:spcBef>
              <a:buFont typeface="Calibri"/>
              <a:buAutoNum type="alphaLcPeriod"/>
              <a:tabLst>
                <a:tab pos="422909" algn="l"/>
              </a:tabLst>
            </a:pPr>
            <a:r>
              <a:rPr sz="3200" b="1" dirty="0">
                <a:latin typeface="Calibri"/>
                <a:cs typeface="Calibri"/>
              </a:rPr>
              <a:t>Serum sodium and osmolality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are increased </a:t>
            </a:r>
            <a:r>
              <a:rPr sz="3200" b="1" dirty="0">
                <a:latin typeface="Calibri"/>
                <a:cs typeface="Calibri"/>
              </a:rPr>
              <a:t>as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  </a:t>
            </a:r>
            <a:r>
              <a:rPr sz="3200" b="1" spc="-10" dirty="0">
                <a:latin typeface="Calibri"/>
                <a:cs typeface="Calibri"/>
              </a:rPr>
              <a:t>result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20" dirty="0">
                <a:latin typeface="Calibri"/>
                <a:cs typeface="Calibri"/>
              </a:rPr>
              <a:t>excessive </a:t>
            </a:r>
            <a:r>
              <a:rPr sz="3200" b="1" spc="-10" dirty="0">
                <a:latin typeface="Calibri"/>
                <a:cs typeface="Calibri"/>
              </a:rPr>
              <a:t>renal </a:t>
            </a:r>
            <a:r>
              <a:rPr sz="3200" b="1" dirty="0">
                <a:latin typeface="Calibri"/>
                <a:cs typeface="Calibri"/>
              </a:rPr>
              <a:t>loss of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free </a:t>
            </a:r>
            <a:r>
              <a:rPr sz="32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water 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resulting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10" dirty="0">
                <a:latin typeface="Calibri"/>
                <a:cs typeface="Calibri"/>
              </a:rPr>
              <a:t>thirst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polydipsia</a:t>
            </a:r>
            <a:endParaRPr sz="3200">
              <a:latin typeface="Calibri"/>
              <a:cs typeface="Calibri"/>
            </a:endParaRPr>
          </a:p>
          <a:p>
            <a:pPr marL="527685" marR="108585" indent="-515620">
              <a:lnSpc>
                <a:spcPct val="100200"/>
              </a:lnSpc>
              <a:spcBef>
                <a:spcPts val="765"/>
              </a:spcBef>
              <a:tabLst>
                <a:tab pos="320040" algn="l"/>
              </a:tabLst>
            </a:pPr>
            <a:r>
              <a:rPr sz="3200" dirty="0">
                <a:latin typeface="Calibri"/>
                <a:cs typeface="Calibri"/>
              </a:rPr>
              <a:t>-	</a:t>
            </a:r>
            <a:r>
              <a:rPr sz="3200" spc="-20" dirty="0">
                <a:latin typeface="Calibri"/>
                <a:cs typeface="Calibri"/>
              </a:rPr>
              <a:t>Patients </a:t>
            </a:r>
            <a:r>
              <a:rPr sz="3200" dirty="0">
                <a:latin typeface="Calibri"/>
                <a:cs typeface="Calibri"/>
              </a:rPr>
              <a:t>who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drink </a:t>
            </a:r>
            <a:r>
              <a:rPr sz="3200" spc="-20" dirty="0">
                <a:latin typeface="Calibri"/>
                <a:cs typeface="Calibri"/>
              </a:rPr>
              <a:t>water </a:t>
            </a:r>
            <a:r>
              <a:rPr sz="3200" spc="-10" dirty="0">
                <a:latin typeface="Calibri"/>
                <a:cs typeface="Calibri"/>
              </a:rPr>
              <a:t>generally can  </a:t>
            </a:r>
            <a:r>
              <a:rPr sz="3200" spc="-15" dirty="0">
                <a:latin typeface="Calibri"/>
                <a:cs typeface="Calibri"/>
              </a:rPr>
              <a:t>compensate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urinary </a:t>
            </a:r>
            <a:r>
              <a:rPr sz="3200" dirty="0">
                <a:latin typeface="Calibri"/>
                <a:cs typeface="Calibri"/>
              </a:rPr>
              <a:t>losses; </a:t>
            </a:r>
            <a:r>
              <a:rPr sz="3200" spc="-10" dirty="0">
                <a:latin typeface="Calibri"/>
                <a:cs typeface="Calibri"/>
              </a:rPr>
              <a:t>patients </a:t>
            </a:r>
            <a:r>
              <a:rPr sz="3200" dirty="0">
                <a:latin typeface="Calibri"/>
                <a:cs typeface="Calibri"/>
              </a:rPr>
              <a:t>who </a:t>
            </a:r>
            <a:r>
              <a:rPr sz="3200" spc="-15" dirty="0">
                <a:latin typeface="Calibri"/>
                <a:cs typeface="Calibri"/>
              </a:rPr>
              <a:t>are  </a:t>
            </a:r>
            <a:r>
              <a:rPr sz="3200" spc="-5" dirty="0">
                <a:latin typeface="Calibri"/>
                <a:cs typeface="Calibri"/>
              </a:rPr>
              <a:t>bedridden,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10" dirty="0">
                <a:latin typeface="Calibri"/>
                <a:cs typeface="Calibri"/>
              </a:rPr>
              <a:t>limited </a:t>
            </a:r>
            <a:r>
              <a:rPr sz="3200" dirty="0">
                <a:latin typeface="Calibri"/>
                <a:cs typeface="Calibri"/>
              </a:rPr>
              <a:t>in their </a:t>
            </a:r>
            <a:r>
              <a:rPr sz="3200" spc="-5" dirty="0">
                <a:latin typeface="Calibri"/>
                <a:cs typeface="Calibri"/>
              </a:rPr>
              <a:t>ability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obtain  </a:t>
            </a:r>
            <a:r>
              <a:rPr sz="3200" spc="-20" dirty="0">
                <a:latin typeface="Calibri"/>
                <a:cs typeface="Calibri"/>
              </a:rPr>
              <a:t>water may </a:t>
            </a:r>
            <a:r>
              <a:rPr sz="3200" spc="-10" dirty="0">
                <a:latin typeface="Calibri"/>
                <a:cs typeface="Calibri"/>
              </a:rPr>
              <a:t>develop </a:t>
            </a:r>
            <a:r>
              <a:rPr sz="3200" spc="-25" dirty="0">
                <a:latin typeface="Calibri"/>
                <a:cs typeface="Calibri"/>
              </a:rPr>
              <a:t>life </a:t>
            </a:r>
            <a:r>
              <a:rPr sz="3200" spc="-10" dirty="0">
                <a:latin typeface="Calibri"/>
                <a:cs typeface="Calibri"/>
              </a:rPr>
              <a:t>threatening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dehydration.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5"/>
    </mc:Choice>
    <mc:Fallback xmlns="">
      <p:transition spd="slow" advTm="5400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6729" y="461899"/>
            <a:ext cx="5118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DI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527" y="1600200"/>
            <a:ext cx="6028944" cy="4977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8" rIns="0" bIns="0" rtlCol="0">
            <a:spAutoFit/>
          </a:bodyPr>
          <a:lstStyle/>
          <a:p>
            <a:pPr marL="721995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Increased </a:t>
            </a:r>
            <a:r>
              <a:rPr sz="3200" b="1" dirty="0">
                <a:latin typeface="Calibri"/>
                <a:cs typeface="Calibri"/>
              </a:rPr>
              <a:t>ADH= </a:t>
            </a:r>
            <a:r>
              <a:rPr sz="3200" b="1" spc="-15" dirty="0">
                <a:latin typeface="Calibri"/>
                <a:cs typeface="Calibri"/>
              </a:rPr>
              <a:t>Syndrome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0" dirty="0">
                <a:latin typeface="Calibri"/>
                <a:cs typeface="Calibri"/>
              </a:rPr>
              <a:t>inappropriate  antidiuretic </a:t>
            </a:r>
            <a:r>
              <a:rPr sz="3200" b="1" dirty="0">
                <a:latin typeface="Calibri"/>
                <a:cs typeface="Calibri"/>
              </a:rPr>
              <a:t>hormone </a:t>
            </a:r>
            <a:r>
              <a:rPr sz="3200" b="1" spc="-5" dirty="0">
                <a:latin typeface="Calibri"/>
                <a:cs typeface="Calibri"/>
              </a:rPr>
              <a:t>secretion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(SIADH)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7842"/>
            <a:ext cx="7936865" cy="42233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325755" indent="-342900">
              <a:lnSpc>
                <a:spcPts val="2590"/>
              </a:lnSpc>
              <a:spcBef>
                <a:spcPts val="725"/>
              </a:spcBef>
            </a:pPr>
            <a:r>
              <a:rPr sz="2700" dirty="0">
                <a:latin typeface="Calibri"/>
                <a:cs typeface="Calibri"/>
              </a:rPr>
              <a:t>In </a:t>
            </a:r>
            <a:r>
              <a:rPr sz="2700" i="1" dirty="0">
                <a:latin typeface="Calibri"/>
                <a:cs typeface="Calibri"/>
              </a:rPr>
              <a:t>(SIADH) </a:t>
            </a:r>
            <a:r>
              <a:rPr sz="2700" dirty="0">
                <a:latin typeface="Calibri"/>
                <a:cs typeface="Calibri"/>
              </a:rPr>
              <a:t>ADH </a:t>
            </a:r>
            <a:r>
              <a:rPr sz="2700" spc="-20" dirty="0">
                <a:latin typeface="Calibri"/>
                <a:cs typeface="Calibri"/>
              </a:rPr>
              <a:t>excess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0" dirty="0">
                <a:latin typeface="Calibri"/>
                <a:cs typeface="Calibri"/>
              </a:rPr>
              <a:t>caused by </a:t>
            </a:r>
            <a:r>
              <a:rPr sz="2700" spc="-20" dirty="0">
                <a:latin typeface="Calibri"/>
                <a:cs typeface="Calibri"/>
              </a:rPr>
              <a:t>several extracranial 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intracranial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disorders.</a:t>
            </a:r>
            <a:endParaRPr sz="2700">
              <a:latin typeface="Calibri"/>
              <a:cs typeface="Calibri"/>
            </a:endParaRPr>
          </a:p>
          <a:p>
            <a:pPr marL="273050" marR="81280" indent="-273050">
              <a:lnSpc>
                <a:spcPct val="80000"/>
              </a:lnSpc>
              <a:spcBef>
                <a:spcPts val="675"/>
              </a:spcBef>
              <a:buChar char="-"/>
              <a:tabLst>
                <a:tab pos="273050" algn="l"/>
                <a:tab pos="273685" algn="l"/>
              </a:tabLst>
            </a:pPr>
            <a:r>
              <a:rPr sz="2700" spc="-5" dirty="0">
                <a:latin typeface="Calibri"/>
                <a:cs typeface="Calibri"/>
              </a:rPr>
              <a:t>This condition </a:t>
            </a:r>
            <a:r>
              <a:rPr sz="2700" dirty="0">
                <a:latin typeface="Calibri"/>
                <a:cs typeface="Calibri"/>
              </a:rPr>
              <a:t>leads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b="1" spc="-10" dirty="0">
                <a:latin typeface="Calibri"/>
                <a:cs typeface="Calibri"/>
              </a:rPr>
              <a:t>resorption </a:t>
            </a:r>
            <a:r>
              <a:rPr sz="2700" b="1" dirty="0">
                <a:latin typeface="Calibri"/>
                <a:cs typeface="Calibri"/>
              </a:rPr>
              <a:t>of </a:t>
            </a:r>
            <a:r>
              <a:rPr sz="2700" b="1" spc="-20" dirty="0">
                <a:latin typeface="Calibri"/>
                <a:cs typeface="Calibri"/>
              </a:rPr>
              <a:t>excessive  </a:t>
            </a:r>
            <a:r>
              <a:rPr sz="2700" b="1" spc="-5" dirty="0">
                <a:latin typeface="Calibri"/>
                <a:cs typeface="Calibri"/>
              </a:rPr>
              <a:t>amounts </a:t>
            </a:r>
            <a:r>
              <a:rPr sz="2700" b="1" dirty="0">
                <a:latin typeface="Calibri"/>
                <a:cs typeface="Calibri"/>
              </a:rPr>
              <a:t>of </a:t>
            </a:r>
            <a:r>
              <a:rPr sz="2700" b="1" spc="-10" dirty="0">
                <a:latin typeface="Calibri"/>
                <a:cs typeface="Calibri"/>
              </a:rPr>
              <a:t>free </a:t>
            </a:r>
            <a:r>
              <a:rPr sz="2700" b="1" spc="-50" dirty="0">
                <a:latin typeface="Calibri"/>
                <a:cs typeface="Calibri"/>
              </a:rPr>
              <a:t>water, </a:t>
            </a:r>
            <a:r>
              <a:rPr sz="2700" b="1" spc="-5" dirty="0">
                <a:latin typeface="Calibri"/>
                <a:cs typeface="Calibri"/>
              </a:rPr>
              <a:t>with </a:t>
            </a:r>
            <a:r>
              <a:rPr sz="2700" b="1" spc="-15" dirty="0">
                <a:latin typeface="Calibri"/>
                <a:cs typeface="Calibri"/>
              </a:rPr>
              <a:t>resultant</a:t>
            </a:r>
            <a:r>
              <a:rPr sz="2700" b="1" spc="114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hyponatremia</a:t>
            </a:r>
            <a:r>
              <a:rPr sz="2700" spc="-15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350520" indent="-338455">
              <a:lnSpc>
                <a:spcPct val="100000"/>
              </a:lnSpc>
              <a:buChar char="-"/>
              <a:tabLst>
                <a:tab pos="350520" algn="l"/>
                <a:tab pos="351155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most </a:t>
            </a:r>
            <a:r>
              <a:rPr sz="2700" spc="-5" dirty="0">
                <a:latin typeface="Calibri"/>
                <a:cs typeface="Calibri"/>
              </a:rPr>
              <a:t>common causes of SIADH include;</a:t>
            </a:r>
            <a:endParaRPr sz="2700">
              <a:latin typeface="Calibri"/>
              <a:cs typeface="Calibri"/>
            </a:endParaRPr>
          </a:p>
          <a:p>
            <a:pPr marL="419100" indent="-407034">
              <a:lnSpc>
                <a:spcPct val="100000"/>
              </a:lnSpc>
              <a:buAutoNum type="alphaLcPeriod"/>
              <a:tabLst>
                <a:tab pos="419100" algn="l"/>
                <a:tab pos="419734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secretion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b="1" spc="-10" dirty="0">
                <a:latin typeface="Calibri"/>
                <a:cs typeface="Calibri"/>
              </a:rPr>
              <a:t>ectopic </a:t>
            </a:r>
            <a:r>
              <a:rPr sz="2700" dirty="0">
                <a:latin typeface="Calibri"/>
                <a:cs typeface="Calibri"/>
              </a:rPr>
              <a:t>ADH </a:t>
            </a:r>
            <a:r>
              <a:rPr sz="2700" spc="-10" dirty="0">
                <a:latin typeface="Calibri"/>
                <a:cs typeface="Calibri"/>
              </a:rPr>
              <a:t>by </a:t>
            </a:r>
            <a:r>
              <a:rPr sz="2700" spc="-5" dirty="0">
                <a:latin typeface="Calibri"/>
                <a:cs typeface="Calibri"/>
              </a:rPr>
              <a:t>malignant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neoplasms</a:t>
            </a:r>
            <a:endParaRPr sz="2700">
              <a:latin typeface="Calibri"/>
              <a:cs typeface="Calibri"/>
            </a:endParaRPr>
          </a:p>
          <a:p>
            <a:pPr marL="511809" indent="-499109">
              <a:lnSpc>
                <a:spcPct val="100000"/>
              </a:lnSpc>
              <a:buAutoNum type="alphaLcPeriod"/>
              <a:tabLst>
                <a:tab pos="511175" algn="l"/>
                <a:tab pos="511809" algn="l"/>
              </a:tabLst>
            </a:pPr>
            <a:r>
              <a:rPr sz="2700" spc="-5" dirty="0">
                <a:latin typeface="Calibri"/>
                <a:cs typeface="Calibri"/>
              </a:rPr>
              <a:t>Non-neoplastic diseases of the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lung</a:t>
            </a:r>
            <a:endParaRPr sz="2700">
              <a:latin typeface="Calibri"/>
              <a:cs typeface="Calibri"/>
            </a:endParaRPr>
          </a:p>
          <a:p>
            <a:pPr marL="476884" indent="-46482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476884" algn="l"/>
                <a:tab pos="477520" algn="l"/>
              </a:tabLst>
            </a:pPr>
            <a:r>
              <a:rPr sz="2700" spc="-5" dirty="0">
                <a:latin typeface="Calibri"/>
                <a:cs typeface="Calibri"/>
              </a:rPr>
              <a:t>local </a:t>
            </a:r>
            <a:r>
              <a:rPr sz="2700" dirty="0">
                <a:latin typeface="Calibri"/>
                <a:cs typeface="Calibri"/>
              </a:rPr>
              <a:t>injury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hypothalamus or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neurohypophysis.</a:t>
            </a:r>
            <a:endParaRPr sz="2700">
              <a:latin typeface="Calibri"/>
              <a:cs typeface="Calibri"/>
            </a:endParaRPr>
          </a:p>
          <a:p>
            <a:pPr marL="355600" marR="138430" indent="-342900">
              <a:lnSpc>
                <a:spcPts val="2590"/>
              </a:lnSpc>
              <a:spcBef>
                <a:spcPts val="625"/>
              </a:spcBef>
              <a:tabLst>
                <a:tab pos="273050" algn="l"/>
              </a:tabLst>
            </a:pPr>
            <a:r>
              <a:rPr sz="2700" dirty="0">
                <a:latin typeface="Calibri"/>
                <a:cs typeface="Calibri"/>
              </a:rPr>
              <a:t>-	</a:t>
            </a:r>
            <a:r>
              <a:rPr sz="2700" spc="-5" dirty="0">
                <a:latin typeface="Calibri"/>
                <a:cs typeface="Calibri"/>
              </a:rPr>
              <a:t>The clinical </a:t>
            </a:r>
            <a:r>
              <a:rPr sz="2700" spc="-15" dirty="0">
                <a:latin typeface="Calibri"/>
                <a:cs typeface="Calibri"/>
              </a:rPr>
              <a:t>manifestations </a:t>
            </a:r>
            <a:r>
              <a:rPr sz="2700" spc="-5" dirty="0">
                <a:latin typeface="Calibri"/>
                <a:cs typeface="Calibri"/>
              </a:rPr>
              <a:t>of SIADH </a:t>
            </a:r>
            <a:r>
              <a:rPr sz="2700" spc="-15" dirty="0">
                <a:latin typeface="Calibri"/>
                <a:cs typeface="Calibri"/>
              </a:rPr>
              <a:t>are </a:t>
            </a:r>
            <a:r>
              <a:rPr sz="2700" spc="-10" dirty="0">
                <a:latin typeface="Calibri"/>
                <a:cs typeface="Calibri"/>
              </a:rPr>
              <a:t>dominated by  hyponatremia, </a:t>
            </a:r>
            <a:r>
              <a:rPr sz="2700" spc="-15" dirty="0">
                <a:latin typeface="Calibri"/>
                <a:cs typeface="Calibri"/>
              </a:rPr>
              <a:t>cerebral </a:t>
            </a:r>
            <a:r>
              <a:rPr sz="2700" dirty="0">
                <a:latin typeface="Calibri"/>
                <a:cs typeface="Calibri"/>
              </a:rPr>
              <a:t>edema, and </a:t>
            </a:r>
            <a:r>
              <a:rPr sz="2700" spc="-15" dirty="0">
                <a:latin typeface="Calibri"/>
                <a:cs typeface="Calibri"/>
              </a:rPr>
              <a:t>resultant  </a:t>
            </a:r>
            <a:r>
              <a:rPr sz="2700" spc="-10" dirty="0">
                <a:latin typeface="Calibri"/>
                <a:cs typeface="Calibri"/>
              </a:rPr>
              <a:t>neurologic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dysfunction.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80"/>
    </mc:Choice>
    <mc:Fallback xmlns="">
      <p:transition spd="slow" advTm="5848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976" y="461899"/>
            <a:ext cx="56984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Diseases of </a:t>
            </a:r>
            <a:r>
              <a:rPr sz="4400" spc="-25" dirty="0"/>
              <a:t>thyroid</a:t>
            </a:r>
            <a:r>
              <a:rPr sz="4400" spc="-30" dirty="0"/>
              <a:t> </a:t>
            </a:r>
            <a:r>
              <a:rPr sz="4400" dirty="0"/>
              <a:t>gland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235190" cy="3888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Same </a:t>
            </a:r>
            <a:r>
              <a:rPr sz="3200" spc="-15" dirty="0">
                <a:latin typeface="Calibri"/>
                <a:cs typeface="Calibri"/>
              </a:rPr>
              <a:t>general </a:t>
            </a:r>
            <a:r>
              <a:rPr sz="3200" spc="-5" dirty="0">
                <a:latin typeface="Calibri"/>
                <a:cs typeface="Calibri"/>
              </a:rPr>
              <a:t>rules of </a:t>
            </a:r>
            <a:r>
              <a:rPr sz="3200" dirty="0">
                <a:latin typeface="Calibri"/>
                <a:cs typeface="Calibri"/>
              </a:rPr>
              <a:t>all endocrine </a:t>
            </a:r>
            <a:r>
              <a:rPr sz="3200" dirty="0" smtClean="0">
                <a:latin typeface="Calibri"/>
                <a:cs typeface="Calibri"/>
              </a:rPr>
              <a:t>glands!</a:t>
            </a:r>
            <a:endParaRPr lang="en-US" sz="3200" dirty="0" smtClean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200" dirty="0" smtClean="0">
                <a:latin typeface="Calibri"/>
                <a:cs typeface="Calibri"/>
              </a:rPr>
              <a:t>Mass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effect.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Hyperthyroidism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thyrotoxicosis).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Hypothyroidism.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14986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Again, there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no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relation between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mass 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effect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level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of hormonal</a:t>
            </a:r>
            <a:r>
              <a:rPr sz="32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production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0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6"/>
    </mc:Choice>
    <mc:Fallback xmlns="">
      <p:transition spd="slow" advTm="23426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050" y="461899"/>
            <a:ext cx="37668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Thyroid</a:t>
            </a:r>
            <a:r>
              <a:rPr sz="4400" spc="-75" dirty="0"/>
              <a:t> </a:t>
            </a:r>
            <a:r>
              <a:rPr sz="4400" dirty="0"/>
              <a:t>diseases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211067" y="1589532"/>
            <a:ext cx="2105025" cy="497205"/>
          </a:xfrm>
          <a:custGeom>
            <a:avLst/>
            <a:gdLst/>
            <a:ahLst/>
            <a:cxnLst/>
            <a:rect l="l" t="t" r="r" b="b"/>
            <a:pathLst>
              <a:path w="2105025" h="497205">
                <a:moveTo>
                  <a:pt x="0" y="496824"/>
                </a:moveTo>
                <a:lnTo>
                  <a:pt x="2104644" y="496824"/>
                </a:lnTo>
                <a:lnTo>
                  <a:pt x="2104644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9178"/>
            <a:ext cx="8032115" cy="44164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27685" marR="798195" indent="-515620">
              <a:lnSpc>
                <a:spcPts val="3460"/>
              </a:lnSpc>
              <a:spcBef>
                <a:spcPts val="5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i="1" spc="-5" dirty="0">
                <a:latin typeface="Calibri"/>
                <a:cs typeface="Calibri"/>
              </a:rPr>
              <a:t>Mass </a:t>
            </a:r>
            <a:r>
              <a:rPr sz="3200" b="1" i="1" spc="-10" dirty="0">
                <a:latin typeface="Calibri"/>
                <a:cs typeface="Calibri"/>
              </a:rPr>
              <a:t>effect</a:t>
            </a:r>
            <a:r>
              <a:rPr sz="3200" spc="-10" dirty="0">
                <a:latin typeface="Calibri"/>
                <a:cs typeface="Calibri"/>
              </a:rPr>
              <a:t>: enlargement can </a:t>
            </a:r>
            <a:r>
              <a:rPr sz="3200" spc="-5" dirty="0">
                <a:latin typeface="Calibri"/>
                <a:cs typeface="Calibri"/>
              </a:rPr>
              <a:t>be due </a:t>
            </a:r>
            <a:r>
              <a:rPr sz="3200" spc="-20" dirty="0">
                <a:latin typeface="Calibri"/>
                <a:cs typeface="Calibri"/>
              </a:rPr>
              <a:t>to:  </a:t>
            </a:r>
            <a:r>
              <a:rPr sz="3200" spc="-10" dirty="0">
                <a:latin typeface="Calibri"/>
                <a:cs typeface="Calibri"/>
              </a:rPr>
              <a:t>inflammation, </a:t>
            </a:r>
            <a:r>
              <a:rPr sz="3200" spc="-5" dirty="0">
                <a:latin typeface="Calibri"/>
                <a:cs typeface="Calibri"/>
              </a:rPr>
              <a:t>neoplasms, </a:t>
            </a:r>
            <a:r>
              <a:rPr sz="3200" spc="-10" dirty="0">
                <a:latin typeface="Calibri"/>
                <a:cs typeface="Calibri"/>
              </a:rPr>
              <a:t>autoimmune  </a:t>
            </a:r>
            <a:r>
              <a:rPr sz="3200" spc="-5" dirty="0">
                <a:latin typeface="Calibri"/>
                <a:cs typeface="Calibri"/>
              </a:rPr>
              <a:t>diseases. </a:t>
            </a:r>
            <a:r>
              <a:rPr sz="3200" dirty="0">
                <a:latin typeface="Calibri"/>
                <a:cs typeface="Calibri"/>
              </a:rPr>
              <a:t>( </a:t>
            </a:r>
            <a:r>
              <a:rPr sz="3200" spc="-10" dirty="0">
                <a:latin typeface="Calibri"/>
                <a:cs typeface="Calibri"/>
              </a:rPr>
              <a:t>details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later)</a:t>
            </a:r>
            <a:endParaRPr sz="3200">
              <a:latin typeface="Calibri"/>
              <a:cs typeface="Calibri"/>
            </a:endParaRPr>
          </a:p>
          <a:p>
            <a:pPr marL="12700" marR="699135" indent="551815">
              <a:lnSpc>
                <a:spcPts val="3460"/>
              </a:lnSpc>
              <a:spcBef>
                <a:spcPts val="760"/>
              </a:spcBef>
            </a:pPr>
            <a:r>
              <a:rPr sz="3200" spc="-20" dirty="0">
                <a:latin typeface="Calibri"/>
                <a:cs typeface="Calibri"/>
              </a:rPr>
              <a:t>Thyroid </a:t>
            </a:r>
            <a:r>
              <a:rPr sz="3200" spc="-10" dirty="0">
                <a:latin typeface="Calibri"/>
                <a:cs typeface="Calibri"/>
              </a:rPr>
              <a:t>enlargement, </a:t>
            </a:r>
            <a:r>
              <a:rPr sz="3200" spc="-5" dirty="0">
                <a:latin typeface="Calibri"/>
                <a:cs typeface="Calibri"/>
              </a:rPr>
              <a:t>due </a:t>
            </a:r>
            <a:r>
              <a:rPr sz="3200" spc="-20" dirty="0">
                <a:latin typeface="Calibri"/>
                <a:cs typeface="Calibri"/>
              </a:rPr>
              <a:t>to any </a:t>
            </a:r>
            <a:r>
              <a:rPr sz="3200" spc="-5" dirty="0">
                <a:latin typeface="Calibri"/>
                <a:cs typeface="Calibri"/>
              </a:rPr>
              <a:t>cause </a:t>
            </a:r>
            <a:r>
              <a:rPr sz="3200" spc="-10" dirty="0">
                <a:latin typeface="Calibri"/>
                <a:cs typeface="Calibri"/>
              </a:rPr>
              <a:t>is  </a:t>
            </a:r>
            <a:r>
              <a:rPr sz="3200" spc="-5" dirty="0">
                <a:latin typeface="Calibri"/>
                <a:cs typeface="Calibri"/>
              </a:rPr>
              <a:t>called: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goiter.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3460"/>
              </a:lnSpc>
              <a:spcBef>
                <a:spcPts val="760"/>
              </a:spcBef>
            </a:pPr>
            <a:r>
              <a:rPr sz="3200" spc="-10" dirty="0">
                <a:latin typeface="Calibri"/>
                <a:cs typeface="Calibri"/>
              </a:rPr>
              <a:t>AGAIN: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enlarged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gland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doesn’t necessarily mean  increased hormone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production.</a:t>
            </a:r>
            <a:endParaRPr sz="32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330"/>
              </a:spcBef>
              <a:buFont typeface="Calibri"/>
              <a:buAutoNum type="arabicPeriod" startAt="2"/>
              <a:tabLst>
                <a:tab pos="415925" algn="l"/>
              </a:tabLst>
            </a:pPr>
            <a:r>
              <a:rPr sz="3200" b="1" i="1" spc="-5" dirty="0">
                <a:latin typeface="Calibri"/>
                <a:cs typeface="Calibri"/>
              </a:rPr>
              <a:t>Hyperthyroidism </a:t>
            </a:r>
            <a:r>
              <a:rPr sz="3200" b="1" i="1" dirty="0">
                <a:latin typeface="Calibri"/>
                <a:cs typeface="Calibri"/>
              </a:rPr>
              <a:t>and</a:t>
            </a:r>
            <a:r>
              <a:rPr sz="3200" b="1" i="1" spc="-45" dirty="0">
                <a:latin typeface="Calibri"/>
                <a:cs typeface="Calibri"/>
              </a:rPr>
              <a:t> </a:t>
            </a:r>
            <a:r>
              <a:rPr sz="3200" b="1" i="1" spc="-15" dirty="0">
                <a:latin typeface="Calibri"/>
                <a:cs typeface="Calibri"/>
              </a:rPr>
              <a:t>thyrotoxicosis</a:t>
            </a:r>
            <a:r>
              <a:rPr sz="3200" i="1" spc="-1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385"/>
              </a:spcBef>
              <a:buFont typeface="Calibri"/>
              <a:buAutoNum type="arabicPeriod" startAt="2"/>
              <a:tabLst>
                <a:tab pos="415925" algn="l"/>
              </a:tabLst>
            </a:pPr>
            <a:r>
              <a:rPr sz="3200" b="1" i="1" spc="-5" dirty="0">
                <a:latin typeface="Calibri"/>
                <a:cs typeface="Calibri"/>
              </a:rPr>
              <a:t>Hypothyroidism.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0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89"/>
    </mc:Choice>
    <mc:Fallback xmlns="">
      <p:transition spd="slow" advTm="3378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50" rIns="0" bIns="0" rtlCol="0">
            <a:spAutoFit/>
          </a:bodyPr>
          <a:lstStyle/>
          <a:p>
            <a:pPr marL="2686685" marR="5080" indent="-24358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Goiter: </a:t>
            </a:r>
            <a:r>
              <a:rPr spc="-15" dirty="0"/>
              <a:t>enlarged </a:t>
            </a:r>
            <a:r>
              <a:rPr spc="-20" dirty="0"/>
              <a:t>thyroid.. </a:t>
            </a:r>
            <a:r>
              <a:rPr spc="-25" dirty="0"/>
              <a:t>Regardless  </a:t>
            </a:r>
            <a:r>
              <a:rPr spc="-5" dirty="0"/>
              <a:t>of the</a:t>
            </a:r>
            <a:r>
              <a:rPr spc="-15" dirty="0"/>
              <a:t> </a:t>
            </a:r>
            <a:r>
              <a:rPr spc="-10" dirty="0"/>
              <a:t>cause.</a:t>
            </a:r>
          </a:p>
        </p:txBody>
      </p:sp>
      <p:sp>
        <p:nvSpPr>
          <p:cNvPr id="3" name="object 3"/>
          <p:cNvSpPr/>
          <p:nvPr/>
        </p:nvSpPr>
        <p:spPr>
          <a:xfrm>
            <a:off x="3029711" y="2542032"/>
            <a:ext cx="3086100" cy="264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4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"/>
    </mc:Choice>
    <mc:Fallback xmlns="">
      <p:transition spd="slow" advTm="6813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50" rIns="0" bIns="0" rtlCol="0">
            <a:spAutoFit/>
          </a:bodyPr>
          <a:lstStyle/>
          <a:p>
            <a:pPr marL="2583180" marR="5080" indent="-14484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Increased </a:t>
            </a:r>
            <a:r>
              <a:rPr spc="-25" dirty="0"/>
              <a:t>thyroid </a:t>
            </a:r>
            <a:r>
              <a:rPr spc="-10" dirty="0"/>
              <a:t>hormone=  </a:t>
            </a:r>
            <a:r>
              <a:rPr spc="-25" dirty="0"/>
              <a:t>thyrotoxicosis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9178"/>
            <a:ext cx="8063230" cy="43148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79755" indent="-342900">
              <a:lnSpc>
                <a:spcPts val="2020"/>
              </a:lnSpc>
              <a:spcBef>
                <a:spcPts val="580"/>
              </a:spcBef>
            </a:pPr>
            <a:r>
              <a:rPr sz="2100" spc="-15" dirty="0">
                <a:latin typeface="Calibri"/>
                <a:cs typeface="Calibri"/>
              </a:rPr>
              <a:t>*Thyrotoxicosis </a:t>
            </a:r>
            <a:r>
              <a:rPr sz="2100" dirty="0">
                <a:latin typeface="Calibri"/>
                <a:cs typeface="Calibri"/>
              </a:rPr>
              <a:t>means: </a:t>
            </a:r>
            <a:r>
              <a:rPr sz="2100" spc="-5" dirty="0">
                <a:latin typeface="Calibri"/>
                <a:cs typeface="Calibri"/>
              </a:rPr>
              <a:t>increased </a:t>
            </a:r>
            <a:r>
              <a:rPr sz="2100" spc="-15" dirty="0">
                <a:latin typeface="Calibri"/>
                <a:cs typeface="Calibri"/>
              </a:rPr>
              <a:t>thyroid </a:t>
            </a:r>
            <a:r>
              <a:rPr sz="2100" spc="-5" dirty="0">
                <a:latin typeface="Calibri"/>
                <a:cs typeface="Calibri"/>
              </a:rPr>
              <a:t>hormone,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regardless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the 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cause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increase.</a:t>
            </a:r>
            <a:endParaRPr sz="2100">
              <a:latin typeface="Calibri"/>
              <a:cs typeface="Calibri"/>
            </a:endParaRPr>
          </a:p>
          <a:p>
            <a:pPr marL="355600" marR="5080" indent="-342900">
              <a:lnSpc>
                <a:spcPts val="2020"/>
              </a:lnSpc>
              <a:spcBef>
                <a:spcPts val="500"/>
              </a:spcBef>
            </a:pPr>
            <a:r>
              <a:rPr sz="2100" spc="-10" dirty="0">
                <a:latin typeface="Calibri"/>
                <a:cs typeface="Calibri"/>
              </a:rPr>
              <a:t>*Hyperthyroidism </a:t>
            </a:r>
            <a:r>
              <a:rPr sz="2100" dirty="0">
                <a:latin typeface="Calibri"/>
                <a:cs typeface="Calibri"/>
              </a:rPr>
              <a:t>is the </a:t>
            </a:r>
            <a:r>
              <a:rPr sz="2100" spc="-10" dirty="0">
                <a:latin typeface="Calibri"/>
                <a:cs typeface="Calibri"/>
              </a:rPr>
              <a:t>most common </a:t>
            </a:r>
            <a:r>
              <a:rPr sz="2100" spc="-5" dirty="0">
                <a:latin typeface="Calibri"/>
                <a:cs typeface="Calibri"/>
              </a:rPr>
              <a:t>cause of </a:t>
            </a:r>
            <a:r>
              <a:rPr sz="2100" spc="-15" dirty="0">
                <a:latin typeface="Calibri"/>
                <a:cs typeface="Calibri"/>
              </a:rPr>
              <a:t>thyrotoxicosis </a:t>
            </a:r>
            <a:r>
              <a:rPr sz="2100" dirty="0">
                <a:latin typeface="Calibri"/>
                <a:cs typeface="Calibri"/>
              </a:rPr>
              <a:t>and it  means </a:t>
            </a:r>
            <a:r>
              <a:rPr sz="2100" spc="-5" dirty="0">
                <a:latin typeface="Calibri"/>
                <a:cs typeface="Calibri"/>
              </a:rPr>
              <a:t>there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actual increase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15" dirty="0">
                <a:latin typeface="Calibri"/>
                <a:cs typeface="Calibri"/>
              </a:rPr>
              <a:t>thyroid </a:t>
            </a:r>
            <a:r>
              <a:rPr sz="2100" spc="-5" dirty="0">
                <a:latin typeface="Calibri"/>
                <a:cs typeface="Calibri"/>
              </a:rPr>
              <a:t>hormone </a:t>
            </a:r>
            <a:r>
              <a:rPr sz="2100" spc="-10" dirty="0">
                <a:latin typeface="Calibri"/>
                <a:cs typeface="Calibri"/>
              </a:rPr>
              <a:t>production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from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the 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thyroid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gland.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38100" indent="-342900">
              <a:lnSpc>
                <a:spcPct val="80000"/>
              </a:lnSpc>
              <a:spcBef>
                <a:spcPts val="5"/>
              </a:spcBef>
            </a:pP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NOTE</a:t>
            </a:r>
            <a:r>
              <a:rPr sz="2100" spc="-15" dirty="0">
                <a:latin typeface="Calibri"/>
                <a:cs typeface="Calibri"/>
              </a:rPr>
              <a:t>: </a:t>
            </a:r>
            <a:r>
              <a:rPr sz="2100" dirty="0">
                <a:latin typeface="Calibri"/>
                <a:cs typeface="Calibri"/>
              </a:rPr>
              <a:t>1.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actual increase </a:t>
            </a:r>
            <a:r>
              <a:rPr sz="2100" spc="-15" dirty="0">
                <a:latin typeface="Calibri"/>
                <a:cs typeface="Calibri"/>
              </a:rPr>
              <a:t>excludes </a:t>
            </a:r>
            <a:r>
              <a:rPr sz="2100" spc="-10" dirty="0">
                <a:latin typeface="Calibri"/>
                <a:cs typeface="Calibri"/>
              </a:rPr>
              <a:t>relative </a:t>
            </a:r>
            <a:r>
              <a:rPr sz="2100" spc="-5" dirty="0">
                <a:latin typeface="Calibri"/>
                <a:cs typeface="Calibri"/>
              </a:rPr>
              <a:t>increase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5" dirty="0">
                <a:latin typeface="Calibri"/>
                <a:cs typeface="Calibri"/>
              </a:rPr>
              <a:t>cases of </a:t>
            </a:r>
            <a:r>
              <a:rPr sz="2100" spc="-10" dirty="0">
                <a:latin typeface="Calibri"/>
                <a:cs typeface="Calibri"/>
              </a:rPr>
              <a:t>thyroiditis  </a:t>
            </a:r>
            <a:r>
              <a:rPr sz="2100" spc="-5" dirty="0">
                <a:latin typeface="Calibri"/>
                <a:cs typeface="Calibri"/>
              </a:rPr>
              <a:t>where there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5" dirty="0">
                <a:latin typeface="Calibri"/>
                <a:cs typeface="Calibri"/>
              </a:rPr>
              <a:t>destruction of the gland causing increased release </a:t>
            </a:r>
            <a:r>
              <a:rPr sz="2100" dirty="0">
                <a:latin typeface="Calibri"/>
                <a:cs typeface="Calibri"/>
              </a:rPr>
              <a:t>( </a:t>
            </a:r>
            <a:r>
              <a:rPr sz="2100" spc="-5" dirty="0">
                <a:latin typeface="Calibri"/>
                <a:cs typeface="Calibri"/>
              </a:rPr>
              <a:t>not  production) of </a:t>
            </a:r>
            <a:r>
              <a:rPr sz="2100" spc="-15" dirty="0">
                <a:latin typeface="Calibri"/>
                <a:cs typeface="Calibri"/>
              </a:rPr>
              <a:t>thyroid </a:t>
            </a:r>
            <a:r>
              <a:rPr sz="2100" spc="-10" dirty="0">
                <a:latin typeface="Calibri"/>
                <a:cs typeface="Calibri"/>
              </a:rPr>
              <a:t>hormones… </a:t>
            </a:r>
            <a:r>
              <a:rPr sz="2100" spc="-5" dirty="0">
                <a:latin typeface="Calibri"/>
                <a:cs typeface="Calibri"/>
              </a:rPr>
              <a:t>so there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relative </a:t>
            </a:r>
            <a:r>
              <a:rPr sz="2100" spc="-10" dirty="0">
                <a:latin typeface="Calibri"/>
                <a:cs typeface="Calibri"/>
              </a:rPr>
              <a:t>net increase </a:t>
            </a:r>
            <a:r>
              <a:rPr sz="2100" dirty="0">
                <a:latin typeface="Calibri"/>
                <a:cs typeface="Calibri"/>
              </a:rPr>
              <a:t>in  </a:t>
            </a:r>
            <a:r>
              <a:rPr sz="2100" spc="-5" dirty="0">
                <a:latin typeface="Calibri"/>
                <a:cs typeface="Calibri"/>
              </a:rPr>
              <a:t>T3 </a:t>
            </a:r>
            <a:r>
              <a:rPr sz="2100" dirty="0">
                <a:latin typeface="Calibri"/>
                <a:cs typeface="Calibri"/>
              </a:rPr>
              <a:t>&amp; </a:t>
            </a:r>
            <a:r>
              <a:rPr sz="2100" spc="-5" dirty="0">
                <a:latin typeface="Calibri"/>
                <a:cs typeface="Calibri"/>
              </a:rPr>
              <a:t>T4.. </a:t>
            </a:r>
            <a:r>
              <a:rPr sz="2100" spc="-10" dirty="0">
                <a:latin typeface="Calibri"/>
                <a:cs typeface="Calibri"/>
              </a:rPr>
              <a:t>Here </a:t>
            </a:r>
            <a:r>
              <a:rPr sz="2100" spc="-15" dirty="0">
                <a:latin typeface="Calibri"/>
                <a:cs typeface="Calibri"/>
              </a:rPr>
              <a:t>we </a:t>
            </a:r>
            <a:r>
              <a:rPr sz="2100" spc="-20" dirty="0">
                <a:latin typeface="Calibri"/>
                <a:cs typeface="Calibri"/>
              </a:rPr>
              <a:t>have </a:t>
            </a:r>
            <a:r>
              <a:rPr sz="2100" spc="-15" dirty="0">
                <a:latin typeface="Calibri"/>
                <a:cs typeface="Calibri"/>
              </a:rPr>
              <a:t>thyrotoxicosis </a:t>
            </a:r>
            <a:r>
              <a:rPr sz="2100" spc="-5" dirty="0">
                <a:latin typeface="Calibri"/>
                <a:cs typeface="Calibri"/>
              </a:rPr>
              <a:t>but no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hyperthyroidism</a:t>
            </a:r>
            <a:endParaRPr sz="2100">
              <a:latin typeface="Calibri"/>
              <a:cs typeface="Calibri"/>
            </a:endParaRPr>
          </a:p>
          <a:p>
            <a:pPr marL="355600" marR="647065" indent="441959">
              <a:lnSpc>
                <a:spcPts val="2020"/>
              </a:lnSpc>
              <a:spcBef>
                <a:spcPts val="480"/>
              </a:spcBef>
            </a:pPr>
            <a:r>
              <a:rPr sz="2100" dirty="0">
                <a:latin typeface="Calibri"/>
                <a:cs typeface="Calibri"/>
              </a:rPr>
              <a:t>2.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from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thyroid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gland</a:t>
            </a:r>
            <a:r>
              <a:rPr sz="2100" dirty="0">
                <a:latin typeface="Calibri"/>
                <a:cs typeface="Calibri"/>
              </a:rPr>
              <a:t>: this </a:t>
            </a:r>
            <a:r>
              <a:rPr sz="2100" spc="-15" dirty="0">
                <a:latin typeface="Calibri"/>
                <a:cs typeface="Calibri"/>
              </a:rPr>
              <a:t>excludes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ectopic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production </a:t>
            </a:r>
            <a:r>
              <a:rPr sz="2100" spc="-5" dirty="0">
                <a:latin typeface="Calibri"/>
                <a:cs typeface="Calibri"/>
              </a:rPr>
              <a:t>of  </a:t>
            </a:r>
            <a:r>
              <a:rPr sz="2100" spc="-15" dirty="0">
                <a:latin typeface="Calibri"/>
                <a:cs typeface="Calibri"/>
              </a:rPr>
              <a:t>thyroid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hormones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232410" indent="-342900">
              <a:lnSpc>
                <a:spcPct val="80000"/>
              </a:lnSpc>
            </a:pPr>
            <a:r>
              <a:rPr sz="2100" spc="-5" dirty="0">
                <a:latin typeface="Calibri"/>
                <a:cs typeface="Calibri"/>
              </a:rPr>
              <a:t>HOWEVER, </a:t>
            </a:r>
            <a:r>
              <a:rPr sz="2100" dirty="0">
                <a:latin typeface="Calibri"/>
                <a:cs typeface="Calibri"/>
              </a:rPr>
              <a:t>this is </a:t>
            </a:r>
            <a:r>
              <a:rPr sz="2100" spc="-10" dirty="0">
                <a:latin typeface="Calibri"/>
                <a:cs typeface="Calibri"/>
              </a:rPr>
              <a:t>philosophical!!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5" dirty="0">
                <a:latin typeface="Calibri"/>
                <a:cs typeface="Calibri"/>
              </a:rPr>
              <a:t>clinical </a:t>
            </a:r>
            <a:r>
              <a:rPr sz="2100" spc="-10" dirty="0">
                <a:latin typeface="Calibri"/>
                <a:cs typeface="Calibri"/>
              </a:rPr>
              <a:t>practice most </a:t>
            </a:r>
            <a:r>
              <a:rPr sz="2100" spc="-5" dirty="0">
                <a:latin typeface="Calibri"/>
                <a:cs typeface="Calibri"/>
              </a:rPr>
              <a:t>people use </a:t>
            </a:r>
            <a:r>
              <a:rPr sz="2100" dirty="0">
                <a:latin typeface="Calibri"/>
                <a:cs typeface="Calibri"/>
              </a:rPr>
              <a:t>the  </a:t>
            </a:r>
            <a:r>
              <a:rPr sz="2100" spc="-10" dirty="0">
                <a:latin typeface="Calibri"/>
                <a:cs typeface="Calibri"/>
              </a:rPr>
              <a:t>two </a:t>
            </a:r>
            <a:r>
              <a:rPr sz="2100" spc="-5" dirty="0">
                <a:latin typeface="Calibri"/>
                <a:cs typeface="Calibri"/>
              </a:rPr>
              <a:t>terms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dirty="0">
                <a:latin typeface="Calibri"/>
                <a:cs typeface="Calibri"/>
              </a:rPr>
              <a:t>mean </a:t>
            </a:r>
            <a:r>
              <a:rPr sz="2100" spc="-5" dirty="0">
                <a:latin typeface="Calibri"/>
                <a:cs typeface="Calibri"/>
              </a:rPr>
              <a:t>the same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thing!!!!</a:t>
            </a:r>
            <a:endParaRPr sz="2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3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8"/>
    </mc:Choice>
    <mc:Fallback xmlns="">
      <p:transition spd="slow" advTm="4553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55065"/>
            <a:ext cx="9213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example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800" y="175258"/>
            <a:ext cx="4953000" cy="6682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53388"/>
            <a:ext cx="280225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TRH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TSH are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trophic </a:t>
            </a:r>
            <a:r>
              <a:rPr sz="1800" spc="-5" dirty="0">
                <a:latin typeface="Calibri"/>
                <a:cs typeface="Calibri"/>
              </a:rPr>
              <a:t>hormones  responsible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stimulation 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thyroid </a:t>
            </a:r>
            <a:r>
              <a:rPr sz="1800" spc="-5" dirty="0">
                <a:latin typeface="Calibri"/>
                <a:cs typeface="Calibri"/>
              </a:rPr>
              <a:t>hormone  production </a:t>
            </a:r>
            <a:r>
              <a:rPr sz="1800" dirty="0">
                <a:latin typeface="Calibri"/>
                <a:cs typeface="Calibri"/>
              </a:rPr>
              <a:t>( </a:t>
            </a:r>
            <a:r>
              <a:rPr sz="1800" spc="-5" dirty="0">
                <a:latin typeface="Calibri"/>
                <a:cs typeface="Calibri"/>
              </a:rPr>
              <a:t>T3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T4)</a:t>
            </a:r>
            <a:endParaRPr sz="1800">
              <a:latin typeface="Calibri"/>
              <a:cs typeface="Calibri"/>
            </a:endParaRPr>
          </a:p>
          <a:p>
            <a:pPr marL="299085" marR="203835" indent="-287020" algn="just">
              <a:lnSpc>
                <a:spcPct val="100000"/>
              </a:lnSpc>
              <a:spcBef>
                <a:spcPts val="430"/>
              </a:spcBef>
              <a:buChar char="-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Once there is </a:t>
            </a:r>
            <a:r>
              <a:rPr sz="1800" dirty="0">
                <a:latin typeface="Calibri"/>
                <a:cs typeface="Calibri"/>
              </a:rPr>
              <a:t>enough </a:t>
            </a:r>
            <a:r>
              <a:rPr sz="1800" spc="-5" dirty="0">
                <a:latin typeface="Calibri"/>
                <a:cs typeface="Calibri"/>
              </a:rPr>
              <a:t>T3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T4 </a:t>
            </a:r>
            <a:r>
              <a:rPr sz="1800" spc="-10" dirty="0">
                <a:latin typeface="Calibri"/>
                <a:cs typeface="Calibri"/>
              </a:rPr>
              <a:t>,the </a:t>
            </a:r>
            <a:r>
              <a:rPr sz="1800" spc="-5" dirty="0">
                <a:latin typeface="Calibri"/>
                <a:cs typeface="Calibri"/>
              </a:rPr>
              <a:t>TRH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TSH  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decreased.</a:t>
            </a:r>
            <a:endParaRPr sz="1800">
              <a:latin typeface="Calibri"/>
              <a:cs typeface="Calibri"/>
            </a:endParaRPr>
          </a:p>
          <a:p>
            <a:pPr marL="299085" marR="19685" indent="-287020" algn="just">
              <a:lnSpc>
                <a:spcPct val="100000"/>
              </a:lnSpc>
              <a:spcBef>
                <a:spcPts val="434"/>
              </a:spcBef>
              <a:buChar char="-"/>
              <a:tabLst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This maintains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balance 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these </a:t>
            </a:r>
            <a:r>
              <a:rPr sz="1800" spc="-5" dirty="0">
                <a:latin typeface="Calibri"/>
                <a:cs typeface="Calibri"/>
              </a:rPr>
              <a:t>hormones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5"/>
    </mc:Choice>
    <mc:Fallback xmlns="">
      <p:transition spd="slow" advTm="16225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88389"/>
            <a:ext cx="8056880" cy="435038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622300" marR="449580" indent="-610235">
              <a:lnSpc>
                <a:spcPct val="60100"/>
              </a:lnSpc>
              <a:spcBef>
                <a:spcPts val="1295"/>
              </a:spcBef>
            </a:pPr>
            <a:r>
              <a:rPr sz="25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A. </a:t>
            </a:r>
            <a:r>
              <a:rPr sz="25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Thyrotoxicosis </a:t>
            </a:r>
            <a:r>
              <a:rPr sz="25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Associated </a:t>
            </a:r>
            <a:r>
              <a:rPr sz="25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with </a:t>
            </a:r>
            <a:r>
              <a:rPr sz="25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hyperthyroidism </a:t>
            </a:r>
            <a:r>
              <a:rPr sz="25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(Thyroid  </a:t>
            </a:r>
            <a:r>
              <a:rPr sz="25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hyperfunction)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100"/>
              </a:lnSpc>
              <a:tabLst>
                <a:tab pos="466725" algn="l"/>
              </a:tabLst>
            </a:pPr>
            <a:r>
              <a:rPr sz="2500" spc="-5" dirty="0">
                <a:latin typeface="Calibri"/>
                <a:cs typeface="Calibri"/>
              </a:rPr>
              <a:t>1.	</a:t>
            </a:r>
            <a:r>
              <a:rPr sz="2500" b="1" i="1" spc="-10" dirty="0">
                <a:latin typeface="Calibri"/>
                <a:cs typeface="Calibri"/>
              </a:rPr>
              <a:t>Primary</a:t>
            </a:r>
            <a:endParaRPr sz="2500">
              <a:latin typeface="Calibri"/>
              <a:cs typeface="Calibri"/>
            </a:endParaRPr>
          </a:p>
          <a:p>
            <a:pPr marL="387350" indent="-375285">
              <a:lnSpc>
                <a:spcPts val="2400"/>
              </a:lnSpc>
              <a:buAutoNum type="alphaLcPeriod"/>
              <a:tabLst>
                <a:tab pos="387350" algn="l"/>
                <a:tab pos="387985" algn="l"/>
              </a:tabLst>
            </a:pPr>
            <a:r>
              <a:rPr sz="2500" spc="-15" dirty="0">
                <a:latin typeface="Calibri"/>
                <a:cs typeface="Calibri"/>
              </a:rPr>
              <a:t>Diffuse </a:t>
            </a:r>
            <a:r>
              <a:rPr sz="2500" spc="-20" dirty="0">
                <a:latin typeface="Calibri"/>
                <a:cs typeface="Calibri"/>
              </a:rPr>
              <a:t>toxic </a:t>
            </a:r>
            <a:r>
              <a:rPr sz="2500" spc="-10" dirty="0">
                <a:latin typeface="Calibri"/>
                <a:cs typeface="Calibri"/>
              </a:rPr>
              <a:t>hyperplasia </a:t>
            </a:r>
            <a:r>
              <a:rPr sz="2500" spc="-20" dirty="0">
                <a:latin typeface="Calibri"/>
                <a:cs typeface="Calibri"/>
              </a:rPr>
              <a:t>(Graves</a:t>
            </a:r>
            <a:r>
              <a:rPr sz="2500" spc="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disease)</a:t>
            </a:r>
            <a:endParaRPr sz="2500">
              <a:latin typeface="Calibri"/>
              <a:cs typeface="Calibri"/>
            </a:endParaRPr>
          </a:p>
          <a:p>
            <a:pPr marL="400685" indent="-388620">
              <a:lnSpc>
                <a:spcPts val="2400"/>
              </a:lnSpc>
              <a:buAutoNum type="alphaLcPeriod"/>
              <a:tabLst>
                <a:tab pos="400685" algn="l"/>
                <a:tab pos="401320" algn="l"/>
              </a:tabLst>
            </a:pPr>
            <a:r>
              <a:rPr sz="2500" spc="-5" dirty="0">
                <a:latin typeface="Calibri"/>
                <a:cs typeface="Calibri"/>
              </a:rPr>
              <a:t>Hyperfunctioning </a:t>
            </a:r>
            <a:r>
              <a:rPr sz="2500" spc="-45" dirty="0">
                <a:latin typeface="Calibri"/>
                <a:cs typeface="Calibri"/>
              </a:rPr>
              <a:t>(Toxic) </a:t>
            </a:r>
            <a:r>
              <a:rPr sz="2500" spc="-5" dirty="0">
                <a:latin typeface="Calibri"/>
                <a:cs typeface="Calibri"/>
              </a:rPr>
              <a:t>multinodular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goitre.</a:t>
            </a:r>
            <a:endParaRPr sz="2500">
              <a:latin typeface="Calibri"/>
              <a:cs typeface="Calibri"/>
            </a:endParaRPr>
          </a:p>
          <a:p>
            <a:pPr marL="368935" indent="-356870">
              <a:lnSpc>
                <a:spcPts val="2400"/>
              </a:lnSpc>
              <a:buAutoNum type="alphaLcPeriod"/>
              <a:tabLst>
                <a:tab pos="368935" algn="l"/>
                <a:tab pos="369570" algn="l"/>
                <a:tab pos="2759075" algn="l"/>
              </a:tabLst>
            </a:pPr>
            <a:r>
              <a:rPr sz="2500" spc="-5" dirty="0">
                <a:latin typeface="Calibri"/>
                <a:cs typeface="Calibri"/>
              </a:rPr>
              <a:t>Hyperfunctioning	</a:t>
            </a:r>
            <a:r>
              <a:rPr sz="2500" spc="-20" dirty="0">
                <a:latin typeface="Calibri"/>
                <a:cs typeface="Calibri"/>
              </a:rPr>
              <a:t>(toxic </a:t>
            </a:r>
            <a:r>
              <a:rPr sz="2500" spc="-5" dirty="0">
                <a:latin typeface="Calibri"/>
                <a:cs typeface="Calibri"/>
              </a:rPr>
              <a:t>)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adenoma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700"/>
              </a:lnSpc>
              <a:tabLst>
                <a:tab pos="622300" algn="l"/>
                <a:tab pos="2393315" algn="l"/>
              </a:tabLst>
            </a:pPr>
            <a:r>
              <a:rPr sz="2500" b="1" i="1" spc="-10" dirty="0">
                <a:latin typeface="Calibri"/>
                <a:cs typeface="Calibri"/>
              </a:rPr>
              <a:t>2.	</a:t>
            </a:r>
            <a:r>
              <a:rPr sz="2500" b="1" i="1" spc="-5" dirty="0">
                <a:latin typeface="Calibri"/>
                <a:cs typeface="Calibri"/>
              </a:rPr>
              <a:t>Secondary </a:t>
            </a:r>
            <a:r>
              <a:rPr sz="2500" spc="-5" dirty="0">
                <a:latin typeface="Calibri"/>
                <a:cs typeface="Calibri"/>
              </a:rPr>
              <a:t>--	</a:t>
            </a:r>
            <a:r>
              <a:rPr sz="2500" spc="-10" dirty="0">
                <a:latin typeface="Calibri"/>
                <a:cs typeface="Calibri"/>
              </a:rPr>
              <a:t>TSH-secreting pituitary </a:t>
            </a:r>
            <a:r>
              <a:rPr sz="2500" spc="-5" dirty="0">
                <a:latin typeface="Calibri"/>
                <a:cs typeface="Calibri"/>
              </a:rPr>
              <a:t>adenoma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(rare)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622300" marR="397510" indent="-610235">
              <a:lnSpc>
                <a:spcPct val="60100"/>
              </a:lnSpc>
            </a:pPr>
            <a:r>
              <a:rPr sz="25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B. </a:t>
            </a:r>
            <a:r>
              <a:rPr sz="25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Thyrotoxicosis </a:t>
            </a:r>
            <a:r>
              <a:rPr sz="25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not associated </a:t>
            </a:r>
            <a:r>
              <a:rPr sz="25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with </a:t>
            </a:r>
            <a:r>
              <a:rPr sz="25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hyperthyroidism </a:t>
            </a:r>
            <a:r>
              <a:rPr sz="25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 </a:t>
            </a:r>
            <a:r>
              <a:rPr sz="25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less  </a:t>
            </a:r>
            <a:r>
              <a:rPr sz="25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common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425"/>
              </a:spcBef>
              <a:buChar char="-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Excessive </a:t>
            </a:r>
            <a:r>
              <a:rPr sz="2500" spc="-5" dirty="0">
                <a:latin typeface="Calibri"/>
                <a:cs typeface="Calibri"/>
              </a:rPr>
              <a:t>release of </a:t>
            </a:r>
            <a:r>
              <a:rPr sz="2500" spc="-15" dirty="0">
                <a:latin typeface="Calibri"/>
                <a:cs typeface="Calibri"/>
              </a:rPr>
              <a:t>pre-formed </a:t>
            </a:r>
            <a:r>
              <a:rPr sz="2500" spc="-10" dirty="0">
                <a:latin typeface="Calibri"/>
                <a:cs typeface="Calibri"/>
              </a:rPr>
              <a:t>hormones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5" dirty="0">
                <a:latin typeface="Calibri"/>
                <a:cs typeface="Calibri"/>
              </a:rPr>
              <a:t>thyroiditis </a:t>
            </a:r>
            <a:r>
              <a:rPr sz="2500" spc="-5" dirty="0">
                <a:latin typeface="Calibri"/>
                <a:cs typeface="Calibri"/>
              </a:rPr>
              <a:t>(  </a:t>
            </a:r>
            <a:r>
              <a:rPr sz="2500" spc="-15" dirty="0">
                <a:latin typeface="Calibri"/>
                <a:cs typeface="Calibri"/>
              </a:rPr>
              <a:t>just </a:t>
            </a:r>
            <a:r>
              <a:rPr sz="2500" spc="-5" dirty="0">
                <a:latin typeface="Calibri"/>
                <a:cs typeface="Calibri"/>
              </a:rPr>
              <a:t>increased release with no </a:t>
            </a:r>
            <a:r>
              <a:rPr sz="2500" spc="-10" dirty="0">
                <a:latin typeface="Calibri"/>
                <a:cs typeface="Calibri"/>
              </a:rPr>
              <a:t>increased </a:t>
            </a:r>
            <a:r>
              <a:rPr sz="2500" spc="-15" dirty="0">
                <a:latin typeface="Calibri"/>
                <a:cs typeface="Calibri"/>
              </a:rPr>
              <a:t>overall</a:t>
            </a:r>
            <a:r>
              <a:rPr sz="2500" spc="1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production)</a:t>
            </a:r>
            <a:endParaRPr sz="2500">
              <a:latin typeface="Calibri"/>
              <a:cs typeface="Calibri"/>
            </a:endParaRPr>
          </a:p>
          <a:p>
            <a:pPr marL="355600" marR="80645" indent="-342900">
              <a:lnSpc>
                <a:spcPts val="2400"/>
              </a:lnSpc>
              <a:spcBef>
                <a:spcPts val="600"/>
              </a:spcBef>
              <a:buChar char="-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Ectopic secretion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5" dirty="0">
                <a:latin typeface="Calibri"/>
                <a:cs typeface="Calibri"/>
              </a:rPr>
              <a:t>thyroid </a:t>
            </a:r>
            <a:r>
              <a:rPr sz="2500" spc="-5" dirty="0">
                <a:latin typeface="Calibri"/>
                <a:cs typeface="Calibri"/>
              </a:rPr>
              <a:t>hormones.. So </a:t>
            </a:r>
            <a:r>
              <a:rPr sz="2500" spc="-15" dirty="0">
                <a:latin typeface="Calibri"/>
                <a:cs typeface="Calibri"/>
              </a:rPr>
              <a:t>thyroid </a:t>
            </a:r>
            <a:r>
              <a:rPr sz="2500" spc="-5" dirty="0">
                <a:latin typeface="Calibri"/>
                <a:cs typeface="Calibri"/>
              </a:rPr>
              <a:t>function  is normal.</a:t>
            </a:r>
            <a:endParaRPr sz="2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6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72"/>
    </mc:Choice>
    <mc:Fallback xmlns="">
      <p:transition spd="slow" advTm="80872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50" rIns="0" bIns="0" rtlCol="0">
            <a:spAutoFit/>
          </a:bodyPr>
          <a:lstStyle/>
          <a:p>
            <a:pPr marL="2583180" marR="5080" indent="-115125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Clinical </a:t>
            </a:r>
            <a:r>
              <a:rPr spc="-20" dirty="0"/>
              <a:t>manifestations </a:t>
            </a:r>
            <a:r>
              <a:rPr spc="-10" dirty="0"/>
              <a:t>of  </a:t>
            </a:r>
            <a:r>
              <a:rPr spc="-25" dirty="0"/>
              <a:t>thyrotoxicosis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8028940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Thyroid </a:t>
            </a:r>
            <a:r>
              <a:rPr sz="3200" spc="-5" dirty="0">
                <a:latin typeface="Calibri"/>
                <a:cs typeface="Calibri"/>
              </a:rPr>
              <a:t>hormones increase basal metabolic  </a:t>
            </a:r>
            <a:r>
              <a:rPr sz="3200" spc="-25" dirty="0">
                <a:latin typeface="Calibri"/>
                <a:cs typeface="Calibri"/>
              </a:rPr>
              <a:t>rate, </a:t>
            </a:r>
            <a:r>
              <a:rPr sz="3200" spc="-5" dirty="0">
                <a:latin typeface="Calibri"/>
                <a:cs typeface="Calibri"/>
              </a:rPr>
              <a:t>increase appetite, increase </a:t>
            </a:r>
            <a:r>
              <a:rPr sz="3200" spc="-15" dirty="0">
                <a:latin typeface="Calibri"/>
                <a:cs typeface="Calibri"/>
              </a:rPr>
              <a:t>breakdown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spc="-30" dirty="0">
                <a:latin typeface="Calibri"/>
                <a:cs typeface="Calibri"/>
              </a:rPr>
              <a:t>fat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glucose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5" dirty="0">
                <a:latin typeface="Calibri"/>
                <a:cs typeface="Calibri"/>
              </a:rPr>
              <a:t>increase heart </a:t>
            </a:r>
            <a:r>
              <a:rPr sz="3200" spc="-25" dirty="0">
                <a:latin typeface="Calibri"/>
                <a:cs typeface="Calibri"/>
              </a:rPr>
              <a:t>rate, </a:t>
            </a:r>
            <a:r>
              <a:rPr sz="3200" spc="-5" dirty="0">
                <a:latin typeface="Calibri"/>
                <a:cs typeface="Calibri"/>
              </a:rPr>
              <a:t>cause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hypertension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Increase body </a:t>
            </a:r>
            <a:r>
              <a:rPr sz="3200" spc="-15" dirty="0">
                <a:latin typeface="Calibri"/>
                <a:cs typeface="Calibri"/>
              </a:rPr>
              <a:t>temperature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93726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SO if these </a:t>
            </a:r>
            <a:r>
              <a:rPr sz="3200" spc="-5" dirty="0">
                <a:latin typeface="Calibri"/>
                <a:cs typeface="Calibri"/>
              </a:rPr>
              <a:t>hormones </a:t>
            </a:r>
            <a:r>
              <a:rPr sz="3200" spc="-10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increased </a:t>
            </a:r>
            <a:r>
              <a:rPr sz="3200" spc="-15" dirty="0">
                <a:latin typeface="Calibri"/>
                <a:cs typeface="Calibri"/>
              </a:rPr>
              <a:t>you  </a:t>
            </a:r>
            <a:r>
              <a:rPr sz="3200" spc="-10" dirty="0">
                <a:latin typeface="Calibri"/>
                <a:cs typeface="Calibri"/>
              </a:rPr>
              <a:t>expect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see </a:t>
            </a:r>
            <a:r>
              <a:rPr sz="3200" dirty="0">
                <a:latin typeface="Calibri"/>
                <a:cs typeface="Calibri"/>
              </a:rPr>
              <a:t>a wide </a:t>
            </a:r>
            <a:r>
              <a:rPr sz="3200" spc="-15" dirty="0">
                <a:latin typeface="Calibri"/>
                <a:cs typeface="Calibri"/>
              </a:rPr>
              <a:t>range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symptoms.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8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71"/>
    </mc:Choice>
    <mc:Fallback xmlns="">
      <p:transition spd="slow" advTm="3287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453" rIns="0" bIns="0" rtlCol="0">
            <a:spAutoFit/>
          </a:bodyPr>
          <a:lstStyle/>
          <a:p>
            <a:pPr marL="2583180" marR="5080" indent="-1151255">
              <a:lnSpc>
                <a:spcPct val="100000"/>
              </a:lnSpc>
              <a:spcBef>
                <a:spcPts val="95"/>
              </a:spcBef>
            </a:pPr>
            <a:r>
              <a:rPr u="heavy" spc="-15" dirty="0">
                <a:uFill>
                  <a:solidFill>
                    <a:srgbClr val="000000"/>
                  </a:solidFill>
                </a:uFill>
              </a:rPr>
              <a:t>Clinical 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manifestations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of </a:t>
            </a:r>
            <a:r>
              <a:rPr spc="-10" dirty="0"/>
              <a:t> </a:t>
            </a:r>
            <a:r>
              <a:rPr u="heavy" spc="-25" dirty="0">
                <a:uFill>
                  <a:solidFill>
                    <a:srgbClr val="000000"/>
                  </a:solidFill>
                </a:uFill>
              </a:rPr>
              <a:t>thyrotoxicosis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70786"/>
            <a:ext cx="8003540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indent="-329565">
              <a:lnSpc>
                <a:spcPts val="2690"/>
              </a:lnSpc>
              <a:spcBef>
                <a:spcPts val="95"/>
              </a:spcBef>
              <a:buSzPct val="96428"/>
              <a:buAutoNum type="alphaLcPeriod"/>
              <a:tabLst>
                <a:tab pos="342265" algn="l"/>
                <a:tab pos="7087870" algn="l"/>
              </a:tabLst>
            </a:pPr>
            <a:r>
              <a:rPr sz="2800" spc="-10" dirty="0">
                <a:latin typeface="Calibri"/>
                <a:cs typeface="Calibri"/>
              </a:rPr>
              <a:t>Constitutional </a:t>
            </a:r>
            <a:r>
              <a:rPr sz="2800" spc="-20" dirty="0">
                <a:latin typeface="Calibri"/>
                <a:cs typeface="Calibri"/>
              </a:rPr>
              <a:t>symptoms </a:t>
            </a:r>
            <a:r>
              <a:rPr sz="2800" spc="-5" dirty="0">
                <a:latin typeface="Calibri"/>
                <a:cs typeface="Calibri"/>
              </a:rPr>
              <a:t>: </a:t>
            </a:r>
            <a:r>
              <a:rPr sz="2800" spc="-10" dirty="0">
                <a:latin typeface="Calibri"/>
                <a:cs typeface="Calibri"/>
              </a:rPr>
              <a:t>warm</a:t>
            </a:r>
            <a:r>
              <a:rPr sz="2800" spc="2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flushed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skin,	heat</a:t>
            </a:r>
            <a:endParaRPr sz="2800">
              <a:latin typeface="Calibri"/>
              <a:cs typeface="Calibri"/>
            </a:endParaRPr>
          </a:p>
          <a:p>
            <a:pPr marL="622300" marR="560705">
              <a:lnSpc>
                <a:spcPct val="60000"/>
              </a:lnSpc>
              <a:spcBef>
                <a:spcPts val="670"/>
              </a:spcBef>
            </a:pPr>
            <a:r>
              <a:rPr sz="2800" spc="-20" dirty="0">
                <a:latin typeface="Calibri"/>
                <a:cs typeface="Calibri"/>
              </a:rPr>
              <a:t>intolerance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excessive </a:t>
            </a:r>
            <a:r>
              <a:rPr sz="2800" spc="-15" dirty="0">
                <a:latin typeface="Calibri"/>
                <a:cs typeface="Calibri"/>
              </a:rPr>
              <a:t>sweating </a:t>
            </a:r>
            <a:r>
              <a:rPr sz="2800" spc="-10" dirty="0">
                <a:latin typeface="Calibri"/>
                <a:cs typeface="Calibri"/>
              </a:rPr>
              <a:t>,weight </a:t>
            </a:r>
            <a:r>
              <a:rPr sz="2800" spc="-5" dirty="0">
                <a:latin typeface="Calibri"/>
                <a:cs typeface="Calibri"/>
              </a:rPr>
              <a:t>loss  </a:t>
            </a:r>
            <a:r>
              <a:rPr sz="2800" spc="-10" dirty="0">
                <a:latin typeface="Calibri"/>
                <a:cs typeface="Calibri"/>
              </a:rPr>
              <a:t>despite increased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appetite.</a:t>
            </a:r>
            <a:endParaRPr sz="2800">
              <a:latin typeface="Calibri"/>
              <a:cs typeface="Calibri"/>
            </a:endParaRPr>
          </a:p>
          <a:p>
            <a:pPr marL="370840" marR="5080" indent="-370840">
              <a:lnSpc>
                <a:spcPct val="60000"/>
              </a:lnSpc>
              <a:spcBef>
                <a:spcPts val="675"/>
              </a:spcBef>
              <a:buAutoNum type="alphaLcPeriod" startAt="2"/>
              <a:tabLst>
                <a:tab pos="370840" algn="l"/>
              </a:tabLst>
            </a:pPr>
            <a:r>
              <a:rPr sz="2800" spc="-10" dirty="0">
                <a:latin typeface="Calibri"/>
                <a:cs typeface="Calibri"/>
              </a:rPr>
              <a:t>Malabsorption,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diarrhoea </a:t>
            </a:r>
            <a:r>
              <a:rPr sz="2800" spc="-5" dirty="0">
                <a:latin typeface="Calibri"/>
                <a:cs typeface="Calibri"/>
              </a:rPr>
              <a:t>( </a:t>
            </a:r>
            <a:r>
              <a:rPr sz="2800" spc="-10" dirty="0">
                <a:latin typeface="Calibri"/>
                <a:cs typeface="Calibri"/>
              </a:rPr>
              <a:t>because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increased  </a:t>
            </a:r>
            <a:r>
              <a:rPr sz="2800" spc="-15" dirty="0">
                <a:latin typeface="Calibri"/>
                <a:cs typeface="Calibri"/>
              </a:rPr>
              <a:t>intestinal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motility)</a:t>
            </a:r>
            <a:endParaRPr sz="2800">
              <a:latin typeface="Calibri"/>
              <a:cs typeface="Calibri"/>
            </a:endParaRPr>
          </a:p>
          <a:p>
            <a:pPr marL="333375" indent="-321310">
              <a:lnSpc>
                <a:spcPts val="2020"/>
              </a:lnSpc>
              <a:buAutoNum type="alphaLcPeriod" startAt="2"/>
              <a:tabLst>
                <a:tab pos="334010" algn="l"/>
              </a:tabLst>
            </a:pPr>
            <a:r>
              <a:rPr sz="2800" spc="-40" dirty="0">
                <a:latin typeface="Calibri"/>
                <a:cs typeface="Calibri"/>
              </a:rPr>
              <a:t>Tachycardia </a:t>
            </a:r>
            <a:r>
              <a:rPr sz="2800" spc="-5" dirty="0">
                <a:latin typeface="Calibri"/>
                <a:cs typeface="Calibri"/>
              </a:rPr>
              <a:t>and elderly </a:t>
            </a:r>
            <a:r>
              <a:rPr sz="2800" spc="-15" dirty="0">
                <a:latin typeface="Calibri"/>
                <a:cs typeface="Calibri"/>
              </a:rPr>
              <a:t>patients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5" dirty="0">
                <a:latin typeface="Calibri"/>
                <a:cs typeface="Calibri"/>
              </a:rPr>
              <a:t>develop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heart</a:t>
            </a:r>
            <a:endParaRPr sz="2800">
              <a:latin typeface="Calibri"/>
              <a:cs typeface="Calibri"/>
            </a:endParaRPr>
          </a:p>
          <a:p>
            <a:pPr marL="527685" marR="771525">
              <a:lnSpc>
                <a:spcPct val="60000"/>
              </a:lnSpc>
              <a:spcBef>
                <a:spcPts val="670"/>
              </a:spcBef>
            </a:pPr>
            <a:r>
              <a:rPr sz="2800" spc="-25" dirty="0">
                <a:latin typeface="Calibri"/>
                <a:cs typeface="Calibri"/>
              </a:rPr>
              <a:t>failure </a:t>
            </a: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15" dirty="0">
                <a:latin typeface="Calibri"/>
                <a:cs typeface="Calibri"/>
              </a:rPr>
              <a:t>to aggravation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pre-existing </a:t>
            </a:r>
            <a:r>
              <a:rPr sz="2800" spc="-10" dirty="0">
                <a:latin typeface="Calibri"/>
                <a:cs typeface="Calibri"/>
              </a:rPr>
              <a:t>heart  disease</a:t>
            </a:r>
            <a:endParaRPr sz="2800">
              <a:latin typeface="Calibri"/>
              <a:cs typeface="Calibri"/>
            </a:endParaRPr>
          </a:p>
          <a:p>
            <a:pPr marL="370205" indent="-358140">
              <a:lnSpc>
                <a:spcPts val="2355"/>
              </a:lnSpc>
              <a:buAutoNum type="alphaLcPeriod" startAt="4"/>
              <a:tabLst>
                <a:tab pos="370840" algn="l"/>
              </a:tabLst>
            </a:pPr>
            <a:r>
              <a:rPr sz="2800" spc="-10" dirty="0">
                <a:latin typeface="Calibri"/>
                <a:cs typeface="Calibri"/>
              </a:rPr>
              <a:t>Nervousness, </a:t>
            </a:r>
            <a:r>
              <a:rPr sz="2800" spc="-45" dirty="0">
                <a:latin typeface="Calibri"/>
                <a:cs typeface="Calibri"/>
              </a:rPr>
              <a:t>tremor,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irritability.</a:t>
            </a:r>
            <a:endParaRPr sz="2800">
              <a:latin typeface="Calibri"/>
              <a:cs typeface="Calibri"/>
            </a:endParaRPr>
          </a:p>
          <a:p>
            <a:pPr marL="359410" indent="-347345">
              <a:lnSpc>
                <a:spcPts val="2355"/>
              </a:lnSpc>
              <a:buAutoNum type="alphaLcPeriod" startAt="4"/>
              <a:tabLst>
                <a:tab pos="360045" algn="l"/>
              </a:tabLst>
            </a:pPr>
            <a:r>
              <a:rPr sz="2800" spc="-5" dirty="0">
                <a:latin typeface="Calibri"/>
                <a:cs typeface="Calibri"/>
              </a:rPr>
              <a:t>A wide, </a:t>
            </a:r>
            <a:r>
              <a:rPr sz="2800" spc="-15" dirty="0">
                <a:latin typeface="Calibri"/>
                <a:cs typeface="Calibri"/>
              </a:rPr>
              <a:t>staring </a:t>
            </a:r>
            <a:r>
              <a:rPr sz="2800" spc="-30" dirty="0">
                <a:latin typeface="Calibri"/>
                <a:cs typeface="Calibri"/>
              </a:rPr>
              <a:t>gaze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lid </a:t>
            </a:r>
            <a:r>
              <a:rPr sz="2800" spc="-5" dirty="0">
                <a:latin typeface="Calibri"/>
                <a:cs typeface="Calibri"/>
              </a:rPr>
              <a:t>lag </a:t>
            </a:r>
            <a:r>
              <a:rPr sz="2800" spc="-10" dirty="0">
                <a:latin typeface="Calibri"/>
                <a:cs typeface="Calibri"/>
              </a:rPr>
              <a:t>because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527685" marR="1329690">
              <a:lnSpc>
                <a:spcPct val="60000"/>
              </a:lnSpc>
              <a:spcBef>
                <a:spcPts val="675"/>
              </a:spcBef>
            </a:pPr>
            <a:r>
              <a:rPr sz="2800" spc="-15" dirty="0">
                <a:latin typeface="Calibri"/>
                <a:cs typeface="Calibri"/>
              </a:rPr>
              <a:t>sympathetic overstimulation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20" dirty="0">
                <a:latin typeface="Calibri"/>
                <a:cs typeface="Calibri"/>
              </a:rPr>
              <a:t>levator  </a:t>
            </a:r>
            <a:r>
              <a:rPr sz="2800" spc="-15" dirty="0">
                <a:latin typeface="Calibri"/>
                <a:cs typeface="Calibri"/>
              </a:rPr>
              <a:t>palpebrae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superioris</a:t>
            </a:r>
            <a:endParaRPr sz="2800">
              <a:latin typeface="Calibri"/>
              <a:cs typeface="Calibri"/>
            </a:endParaRPr>
          </a:p>
          <a:p>
            <a:pPr marL="269240" marR="741680" indent="-269240">
              <a:lnSpc>
                <a:spcPct val="60100"/>
              </a:lnSpc>
              <a:spcBef>
                <a:spcPts val="665"/>
              </a:spcBef>
              <a:buAutoNum type="alphaLcPeriod" startAt="6"/>
              <a:tabLst>
                <a:tab pos="269240" algn="l"/>
              </a:tabLst>
            </a:pPr>
            <a:r>
              <a:rPr sz="2800" spc="-5" dirty="0">
                <a:latin typeface="Calibri"/>
                <a:cs typeface="Calibri"/>
              </a:rPr>
              <a:t>50% </a:t>
            </a:r>
            <a:r>
              <a:rPr sz="2800" spc="-15" dirty="0">
                <a:latin typeface="Calibri"/>
                <a:cs typeface="Calibri"/>
              </a:rPr>
              <a:t>develop </a:t>
            </a:r>
            <a:r>
              <a:rPr sz="2800" spc="-20" dirty="0">
                <a:latin typeface="Calibri"/>
                <a:cs typeface="Calibri"/>
              </a:rPr>
              <a:t>proximal </a:t>
            </a:r>
            <a:r>
              <a:rPr sz="2800" spc="-5" dirty="0">
                <a:latin typeface="Calibri"/>
                <a:cs typeface="Calibri"/>
              </a:rPr>
              <a:t>muscle weakness </a:t>
            </a:r>
            <a:r>
              <a:rPr sz="2800" spc="-20" dirty="0">
                <a:latin typeface="Calibri"/>
                <a:cs typeface="Calibri"/>
              </a:rPr>
              <a:t>(thyroid  </a:t>
            </a:r>
            <a:r>
              <a:rPr sz="2800" spc="-25" dirty="0">
                <a:latin typeface="Calibri"/>
                <a:cs typeface="Calibri"/>
              </a:rPr>
              <a:t>myopathy).</a:t>
            </a:r>
            <a:endParaRPr sz="2800">
              <a:latin typeface="Calibri"/>
              <a:cs typeface="Calibri"/>
            </a:endParaRPr>
          </a:p>
          <a:p>
            <a:pPr marL="351155" indent="-339090">
              <a:lnSpc>
                <a:spcPts val="2690"/>
              </a:lnSpc>
              <a:buAutoNum type="alphaLcPeriod" startAt="6"/>
              <a:tabLst>
                <a:tab pos="351790" algn="l"/>
              </a:tabLst>
            </a:pPr>
            <a:r>
              <a:rPr sz="2800" spc="-20" dirty="0">
                <a:latin typeface="Calibri"/>
                <a:cs typeface="Calibri"/>
              </a:rPr>
              <a:t>Thyroid storm </a:t>
            </a:r>
            <a:r>
              <a:rPr sz="2800" spc="-5" dirty="0">
                <a:latin typeface="Calibri"/>
                <a:cs typeface="Calibri"/>
              </a:rPr>
              <a:t>.. </a:t>
            </a:r>
            <a:r>
              <a:rPr sz="2800" spc="-10" dirty="0">
                <a:latin typeface="Calibri"/>
                <a:cs typeface="Calibri"/>
              </a:rPr>
              <a:t>See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next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7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37"/>
    </mc:Choice>
    <mc:Fallback xmlns="">
      <p:transition spd="slow" advTm="4573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085" y="461899"/>
            <a:ext cx="3195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Thyroid</a:t>
            </a:r>
            <a:r>
              <a:rPr sz="4400" spc="-75" dirty="0"/>
              <a:t> </a:t>
            </a:r>
            <a:r>
              <a:rPr sz="4400" spc="-20" dirty="0"/>
              <a:t>storm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725409" cy="42208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Abrupt onset of </a:t>
            </a:r>
            <a:r>
              <a:rPr sz="3200" spc="-15" dirty="0">
                <a:latin typeface="Calibri"/>
                <a:cs typeface="Calibri"/>
              </a:rPr>
              <a:t>severe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hyperthyroidism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5201920" algn="l"/>
                <a:tab pos="6391910" algn="l"/>
              </a:tabLst>
            </a:pPr>
            <a:r>
              <a:rPr sz="3200" spc="-5" dirty="0">
                <a:latin typeface="Calibri"/>
                <a:cs typeface="Calibri"/>
              </a:rPr>
              <a:t>This condition </a:t>
            </a:r>
            <a:r>
              <a:rPr sz="3200" spc="-15" dirty="0">
                <a:latin typeface="Calibri"/>
                <a:cs typeface="Calibri"/>
              </a:rPr>
              <a:t>occurs </a:t>
            </a:r>
            <a:r>
              <a:rPr sz="3200" spc="-10" dirty="0">
                <a:latin typeface="Calibri"/>
                <a:cs typeface="Calibri"/>
              </a:rPr>
              <a:t>most </a:t>
            </a:r>
            <a:r>
              <a:rPr sz="3200" spc="-5" dirty="0">
                <a:latin typeface="Calibri"/>
                <a:cs typeface="Calibri"/>
              </a:rPr>
              <a:t>commonly </a:t>
            </a:r>
            <a:r>
              <a:rPr sz="3200" dirty="0">
                <a:latin typeface="Calibri"/>
                <a:cs typeface="Calibri"/>
              </a:rPr>
              <a:t>in  individuals with </a:t>
            </a:r>
            <a:r>
              <a:rPr sz="3200" spc="-25" dirty="0">
                <a:latin typeface="Calibri"/>
                <a:cs typeface="Calibri"/>
              </a:rPr>
              <a:t>Graves</a:t>
            </a:r>
            <a:r>
              <a:rPr sz="3200" spc="1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disease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	it is a  </a:t>
            </a:r>
            <a:r>
              <a:rPr sz="3200" spc="-5" dirty="0">
                <a:latin typeface="Calibri"/>
                <a:cs typeface="Calibri"/>
              </a:rPr>
              <a:t>medical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emergency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because	</a:t>
            </a:r>
            <a:r>
              <a:rPr sz="3200" spc="-10" dirty="0">
                <a:latin typeface="Calibri"/>
                <a:cs typeface="Calibri"/>
              </a:rPr>
              <a:t>significant  </a:t>
            </a:r>
            <a:r>
              <a:rPr sz="3200" spc="-15" dirty="0">
                <a:latin typeface="Calibri"/>
                <a:cs typeface="Calibri"/>
              </a:rPr>
              <a:t>numbers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untreated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patients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die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cardiac 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arrhythmias</a:t>
            </a:r>
            <a:endParaRPr sz="3200">
              <a:latin typeface="Calibri"/>
              <a:cs typeface="Calibri"/>
            </a:endParaRPr>
          </a:p>
          <a:p>
            <a:pPr marL="355600" marR="12192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Usually </a:t>
            </a:r>
            <a:r>
              <a:rPr sz="3200" spc="-10" dirty="0">
                <a:latin typeface="Calibri"/>
                <a:cs typeface="Calibri"/>
              </a:rPr>
              <a:t>occurs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5" dirty="0">
                <a:latin typeface="Calibri"/>
                <a:cs typeface="Calibri"/>
              </a:rPr>
              <a:t>untreated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undertreated  </a:t>
            </a:r>
            <a:r>
              <a:rPr sz="3200" spc="-5" dirty="0">
                <a:latin typeface="Calibri"/>
                <a:cs typeface="Calibri"/>
              </a:rPr>
              <a:t>people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3"/>
    </mc:Choice>
    <mc:Fallback xmlns="">
      <p:transition spd="slow" advTm="23233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085" y="461899"/>
            <a:ext cx="3195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Thyroid</a:t>
            </a:r>
            <a:r>
              <a:rPr sz="4400" spc="-75" dirty="0"/>
              <a:t> </a:t>
            </a:r>
            <a:r>
              <a:rPr sz="4400" spc="-20" dirty="0"/>
              <a:t>storm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8510"/>
            <a:ext cx="7695565" cy="419608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5244">
              <a:lnSpc>
                <a:spcPts val="2300"/>
              </a:lnSpc>
              <a:spcBef>
                <a:spcPts val="660"/>
              </a:spcBef>
            </a:pPr>
            <a:r>
              <a:rPr sz="2400" spc="-10" dirty="0">
                <a:latin typeface="Calibri"/>
                <a:cs typeface="Calibri"/>
              </a:rPr>
              <a:t>People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hyperthyroidism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10" dirty="0">
                <a:latin typeface="Calibri"/>
                <a:cs typeface="Calibri"/>
              </a:rPr>
              <a:t>develop </a:t>
            </a:r>
            <a:r>
              <a:rPr sz="2400" spc="-15" dirty="0">
                <a:latin typeface="Calibri"/>
                <a:cs typeface="Calibri"/>
              </a:rPr>
              <a:t>thyroid storm </a:t>
            </a:r>
            <a:r>
              <a:rPr sz="2400" spc="-10" dirty="0">
                <a:latin typeface="Calibri"/>
                <a:cs typeface="Calibri"/>
              </a:rPr>
              <a:t>after  </a:t>
            </a:r>
            <a:r>
              <a:rPr sz="2400" spc="-5" dirty="0">
                <a:latin typeface="Calibri"/>
                <a:cs typeface="Calibri"/>
              </a:rPr>
              <a:t>experiencing one 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following: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trauma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surgery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severe </a:t>
            </a:r>
            <a:r>
              <a:rPr sz="2400" spc="-5" dirty="0">
                <a:latin typeface="Calibri"/>
                <a:cs typeface="Calibri"/>
              </a:rPr>
              <a:t>emotional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distress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stroke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diabetic</a:t>
            </a:r>
            <a:r>
              <a:rPr sz="2400" spc="-15" dirty="0">
                <a:latin typeface="Calibri"/>
                <a:cs typeface="Calibri"/>
              </a:rPr>
              <a:t> ketoacidosis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congestive </a:t>
            </a:r>
            <a:r>
              <a:rPr sz="2400" dirty="0">
                <a:latin typeface="Calibri"/>
                <a:cs typeface="Calibri"/>
              </a:rPr>
              <a:t>heart </a:t>
            </a:r>
            <a:r>
              <a:rPr sz="2400" spc="-15" dirty="0"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pulmonary</a:t>
            </a:r>
            <a:r>
              <a:rPr sz="2400" spc="-5" dirty="0">
                <a:latin typeface="Calibri"/>
                <a:cs typeface="Calibri"/>
              </a:rPr>
              <a:t> embolism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300"/>
              </a:lnSpc>
              <a:spcBef>
                <a:spcPts val="560"/>
              </a:spcBef>
            </a:pPr>
            <a:r>
              <a:rPr sz="2400" spc="-5" dirty="0">
                <a:latin typeface="Calibri"/>
                <a:cs typeface="Calibri"/>
              </a:rPr>
              <a:t>SO: </a:t>
            </a:r>
            <a:r>
              <a:rPr sz="2400" spc="-20" dirty="0">
                <a:latin typeface="Calibri"/>
                <a:cs typeface="Calibri"/>
              </a:rPr>
              <a:t>make </a:t>
            </a:r>
            <a:r>
              <a:rPr sz="2400" spc="-15" dirty="0">
                <a:latin typeface="Calibri"/>
                <a:cs typeface="Calibri"/>
              </a:rPr>
              <a:t>sure </a:t>
            </a:r>
            <a:r>
              <a:rPr sz="2400" spc="-10" dirty="0">
                <a:latin typeface="Calibri"/>
                <a:cs typeface="Calibri"/>
              </a:rPr>
              <a:t>you </a:t>
            </a:r>
            <a:r>
              <a:rPr sz="2400" spc="-15" dirty="0">
                <a:latin typeface="Calibri"/>
                <a:cs typeface="Calibri"/>
              </a:rPr>
              <a:t>control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15" dirty="0">
                <a:latin typeface="Calibri"/>
                <a:cs typeface="Calibri"/>
              </a:rPr>
              <a:t>thyroid </a:t>
            </a:r>
            <a:r>
              <a:rPr sz="2400" spc="-5" dirty="0">
                <a:latin typeface="Calibri"/>
                <a:cs typeface="Calibri"/>
              </a:rPr>
              <a:t>hormone </a:t>
            </a:r>
            <a:r>
              <a:rPr sz="2400" spc="-10" dirty="0">
                <a:latin typeface="Calibri"/>
                <a:cs typeface="Calibri"/>
              </a:rPr>
              <a:t>levels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5" dirty="0">
                <a:latin typeface="Calibri"/>
                <a:cs typeface="Calibri"/>
              </a:rPr>
              <a:t>they 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one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above. </a:t>
            </a:r>
            <a:r>
              <a:rPr sz="2400" spc="-5" dirty="0">
                <a:latin typeface="Calibri"/>
                <a:cs typeface="Calibri"/>
              </a:rPr>
              <a:t>If they </a:t>
            </a:r>
            <a:r>
              <a:rPr sz="2400" spc="-10" dirty="0">
                <a:latin typeface="Calibri"/>
                <a:cs typeface="Calibri"/>
              </a:rPr>
              <a:t>undergo surgery </a:t>
            </a:r>
            <a:r>
              <a:rPr sz="2400" spc="-20" dirty="0">
                <a:latin typeface="Calibri"/>
                <a:cs typeface="Calibri"/>
              </a:rPr>
              <a:t>make </a:t>
            </a:r>
            <a:r>
              <a:rPr sz="2400" spc="-15" dirty="0">
                <a:latin typeface="Calibri"/>
                <a:cs typeface="Calibri"/>
              </a:rPr>
              <a:t>sure </a:t>
            </a:r>
            <a:r>
              <a:rPr sz="2400" spc="-10" dirty="0">
                <a:latin typeface="Calibri"/>
                <a:cs typeface="Calibri"/>
              </a:rPr>
              <a:t>you  correct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5" dirty="0">
                <a:latin typeface="Calibri"/>
                <a:cs typeface="Calibri"/>
              </a:rPr>
              <a:t>hormonal </a:t>
            </a:r>
            <a:r>
              <a:rPr sz="2400" spc="-10" dirty="0">
                <a:latin typeface="Calibri"/>
                <a:cs typeface="Calibri"/>
              </a:rPr>
              <a:t>levels </a:t>
            </a:r>
            <a:r>
              <a:rPr sz="2400" b="1" spc="-15" dirty="0">
                <a:latin typeface="Calibri"/>
                <a:cs typeface="Calibri"/>
              </a:rPr>
              <a:t>before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surgery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0367" y="2348483"/>
            <a:ext cx="3456432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9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40"/>
    </mc:Choice>
    <mc:Fallback xmlns="">
      <p:transition spd="slow" advTm="3334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336" y="461899"/>
            <a:ext cx="37547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hyperthyroidism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87574" y="1600200"/>
            <a:ext cx="6287117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5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5"/>
    </mc:Choice>
    <mc:Fallback xmlns="">
      <p:transition spd="slow" advTm="33275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7778" y="461899"/>
            <a:ext cx="202818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Lab</a:t>
            </a:r>
            <a:r>
              <a:rPr sz="4400" spc="-65" dirty="0"/>
              <a:t> </a:t>
            </a:r>
            <a:r>
              <a:rPr sz="4400" spc="-20" dirty="0"/>
              <a:t>tests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57745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3408679" algn="l"/>
              </a:tabLst>
            </a:pPr>
            <a:r>
              <a:rPr sz="3200" i="1" spc="-5" dirty="0">
                <a:latin typeface="Calibri"/>
                <a:cs typeface="Calibri"/>
              </a:rPr>
              <a:t>The measurement </a:t>
            </a:r>
            <a:r>
              <a:rPr sz="3200" i="1" dirty="0">
                <a:latin typeface="Calibri"/>
                <a:cs typeface="Calibri"/>
              </a:rPr>
              <a:t>of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serum </a:t>
            </a:r>
            <a:r>
              <a:rPr sz="3200" i="1" spc="-5" dirty="0">
                <a:solidFill>
                  <a:srgbClr val="FF0000"/>
                </a:solidFill>
                <a:latin typeface="Calibri"/>
                <a:cs typeface="Calibri"/>
              </a:rPr>
              <a:t>TSH </a:t>
            </a:r>
            <a:r>
              <a:rPr sz="3200" i="1" dirty="0">
                <a:latin typeface="Calibri"/>
                <a:cs typeface="Calibri"/>
              </a:rPr>
              <a:t>is the </a:t>
            </a:r>
            <a:r>
              <a:rPr sz="3200" i="1" spc="-15" dirty="0">
                <a:latin typeface="Calibri"/>
                <a:cs typeface="Calibri"/>
              </a:rPr>
              <a:t>most  </a:t>
            </a:r>
            <a:r>
              <a:rPr sz="3200" i="1" spc="-5" dirty="0">
                <a:latin typeface="Calibri"/>
                <a:cs typeface="Calibri"/>
              </a:rPr>
              <a:t>useful single </a:t>
            </a:r>
            <a:r>
              <a:rPr sz="3200" i="1" dirty="0">
                <a:latin typeface="Calibri"/>
                <a:cs typeface="Calibri"/>
              </a:rPr>
              <a:t>screening </a:t>
            </a:r>
            <a:r>
              <a:rPr sz="3200" i="1" spc="-15" dirty="0">
                <a:latin typeface="Calibri"/>
                <a:cs typeface="Calibri"/>
              </a:rPr>
              <a:t>test for  </a:t>
            </a:r>
            <a:r>
              <a:rPr sz="3200" i="1" spc="-10" dirty="0">
                <a:latin typeface="Calibri"/>
                <a:cs typeface="Calibri"/>
              </a:rPr>
              <a:t>hyperthyroidism,	</a:t>
            </a:r>
            <a:r>
              <a:rPr sz="3200" spc="-5" dirty="0">
                <a:latin typeface="Calibri"/>
                <a:cs typeface="Calibri"/>
              </a:rPr>
              <a:t>because </a:t>
            </a:r>
            <a:r>
              <a:rPr sz="3200" spc="-10" dirty="0">
                <a:latin typeface="Calibri"/>
                <a:cs typeface="Calibri"/>
              </a:rPr>
              <a:t>TSH levels </a:t>
            </a:r>
            <a:r>
              <a:rPr sz="3200" spc="-15" dirty="0">
                <a:latin typeface="Calibri"/>
                <a:cs typeface="Calibri"/>
              </a:rPr>
              <a:t>are  </a:t>
            </a:r>
            <a:r>
              <a:rPr sz="3200" spc="-5" dirty="0">
                <a:latin typeface="Calibri"/>
                <a:cs typeface="Calibri"/>
              </a:rPr>
              <a:t>decreased </a:t>
            </a:r>
            <a:r>
              <a:rPr sz="3200" spc="-10" dirty="0">
                <a:latin typeface="Calibri"/>
                <a:cs typeface="Calibri"/>
              </a:rPr>
              <a:t>even at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earliest </a:t>
            </a:r>
            <a:r>
              <a:rPr sz="3200" spc="-15" dirty="0">
                <a:latin typeface="Calibri"/>
                <a:cs typeface="Calibri"/>
              </a:rPr>
              <a:t>stages, </a:t>
            </a:r>
            <a:r>
              <a:rPr sz="3200" dirty="0">
                <a:latin typeface="Calibri"/>
                <a:cs typeface="Calibri"/>
              </a:rPr>
              <a:t>when  the </a:t>
            </a:r>
            <a:r>
              <a:rPr sz="3200" spc="-5" dirty="0">
                <a:latin typeface="Calibri"/>
                <a:cs typeface="Calibri"/>
              </a:rPr>
              <a:t>disease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10" dirty="0">
                <a:latin typeface="Calibri"/>
                <a:cs typeface="Calibri"/>
              </a:rPr>
              <a:t>still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subclinical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9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1"/>
    </mc:Choice>
    <mc:Fallback xmlns="">
      <p:transition spd="slow" advTm="2134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12165"/>
            <a:ext cx="8973820" cy="5949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99800"/>
              </a:lnSpc>
              <a:spcBef>
                <a:spcPts val="105"/>
              </a:spcBef>
              <a:tabLst>
                <a:tab pos="347345" algn="l"/>
                <a:tab pos="2465705" algn="l"/>
              </a:tabLst>
            </a:pPr>
            <a:r>
              <a:rPr sz="3600" dirty="0">
                <a:latin typeface="Arial Narrow"/>
                <a:cs typeface="Arial Narrow"/>
              </a:rPr>
              <a:t>-	</a:t>
            </a:r>
            <a:r>
              <a:rPr sz="3600" dirty="0">
                <a:latin typeface="Calibri"/>
                <a:cs typeface="Calibri"/>
              </a:rPr>
              <a:t>Once the </a:t>
            </a:r>
            <a:r>
              <a:rPr sz="3600" spc="-5" dirty="0">
                <a:latin typeface="Calibri"/>
                <a:cs typeface="Calibri"/>
              </a:rPr>
              <a:t>diagnosis of </a:t>
            </a:r>
            <a:r>
              <a:rPr sz="3600" spc="-25" dirty="0">
                <a:latin typeface="Calibri"/>
                <a:cs typeface="Calibri"/>
              </a:rPr>
              <a:t>thyrotoxicosis </a:t>
            </a:r>
            <a:r>
              <a:rPr sz="3600" dirty="0">
                <a:latin typeface="Calibri"/>
                <a:cs typeface="Calibri"/>
              </a:rPr>
              <a:t>has </a:t>
            </a:r>
            <a:r>
              <a:rPr sz="3600" spc="-10" dirty="0">
                <a:latin typeface="Calibri"/>
                <a:cs typeface="Calibri"/>
              </a:rPr>
              <a:t>been  confirmed	measurement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radioactive</a:t>
            </a:r>
            <a:r>
              <a:rPr sz="3600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iodine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35" dirty="0">
                <a:latin typeface="Calibri"/>
                <a:cs typeface="Calibri"/>
              </a:rPr>
              <a:t>uptake </a:t>
            </a:r>
            <a:r>
              <a:rPr sz="3600" spc="-5" dirty="0">
                <a:latin typeface="Calibri"/>
                <a:cs typeface="Calibri"/>
              </a:rPr>
              <a:t>by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20" dirty="0">
                <a:latin typeface="Calibri"/>
                <a:cs typeface="Calibri"/>
              </a:rPr>
              <a:t>thyroid </a:t>
            </a:r>
            <a:r>
              <a:rPr sz="3600" dirty="0">
                <a:latin typeface="Calibri"/>
                <a:cs typeface="Calibri"/>
              </a:rPr>
              <a:t>gland is </a:t>
            </a:r>
            <a:r>
              <a:rPr sz="3600" spc="-5" dirty="0">
                <a:latin typeface="Calibri"/>
                <a:cs typeface="Calibri"/>
              </a:rPr>
              <a:t>valuable </a:t>
            </a:r>
            <a:r>
              <a:rPr sz="3600" dirty="0">
                <a:latin typeface="Calibri"/>
                <a:cs typeface="Calibri"/>
              </a:rPr>
              <a:t>in  </a:t>
            </a:r>
            <a:r>
              <a:rPr sz="3600" spc="-10" dirty="0">
                <a:latin typeface="Calibri"/>
                <a:cs typeface="Calibri"/>
              </a:rPr>
              <a:t>determining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etiology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example,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such </a:t>
            </a: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scans </a:t>
            </a:r>
            <a:r>
              <a:rPr sz="36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may </a:t>
            </a:r>
            <a:r>
              <a:rPr sz="3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show</a:t>
            </a:r>
            <a:r>
              <a:rPr sz="36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355600" marR="514984" indent="-342900">
              <a:lnSpc>
                <a:spcPct val="100000"/>
              </a:lnSpc>
              <a:spcBef>
                <a:spcPts val="860"/>
              </a:spcBef>
              <a:buAutoNum type="alphaLcPeriod"/>
              <a:tabLst>
                <a:tab pos="450850" algn="l"/>
              </a:tabLst>
            </a:pPr>
            <a:r>
              <a:rPr sz="3600" spc="-10" dirty="0">
                <a:latin typeface="Calibri"/>
                <a:cs typeface="Calibri"/>
              </a:rPr>
              <a:t>Diffusely </a:t>
            </a:r>
            <a:r>
              <a:rPr sz="3600" spc="-5" dirty="0">
                <a:latin typeface="Calibri"/>
                <a:cs typeface="Calibri"/>
              </a:rPr>
              <a:t>increased (whole-gland) </a:t>
            </a:r>
            <a:r>
              <a:rPr sz="3600" spc="-35" dirty="0">
                <a:latin typeface="Calibri"/>
                <a:cs typeface="Calibri"/>
              </a:rPr>
              <a:t>uptake </a:t>
            </a:r>
            <a:r>
              <a:rPr sz="3600" dirty="0">
                <a:latin typeface="Calibri"/>
                <a:cs typeface="Calibri"/>
              </a:rPr>
              <a:t>in  </a:t>
            </a:r>
            <a:r>
              <a:rPr sz="3600" spc="-30" dirty="0">
                <a:latin typeface="Calibri"/>
                <a:cs typeface="Calibri"/>
              </a:rPr>
              <a:t>Graves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disease,</a:t>
            </a:r>
            <a:endParaRPr sz="3600">
              <a:latin typeface="Calibri"/>
              <a:cs typeface="Calibri"/>
            </a:endParaRPr>
          </a:p>
          <a:p>
            <a:pPr marL="355600" marR="274955" indent="-342900">
              <a:lnSpc>
                <a:spcPct val="100000"/>
              </a:lnSpc>
              <a:spcBef>
                <a:spcPts val="869"/>
              </a:spcBef>
              <a:buAutoNum type="alphaLcPeriod"/>
              <a:tabLst>
                <a:tab pos="472440" algn="l"/>
              </a:tabLst>
            </a:pPr>
            <a:r>
              <a:rPr sz="3600" spc="-5" dirty="0">
                <a:latin typeface="Calibri"/>
                <a:cs typeface="Calibri"/>
              </a:rPr>
              <a:t>Increased </a:t>
            </a:r>
            <a:r>
              <a:rPr sz="3600" spc="-35" dirty="0">
                <a:latin typeface="Calibri"/>
                <a:cs typeface="Calibri"/>
              </a:rPr>
              <a:t>uptake </a:t>
            </a:r>
            <a:r>
              <a:rPr sz="3600" dirty="0">
                <a:latin typeface="Calibri"/>
                <a:cs typeface="Calibri"/>
              </a:rPr>
              <a:t>in a </a:t>
            </a:r>
            <a:r>
              <a:rPr sz="3600" spc="-10" dirty="0">
                <a:latin typeface="Calibri"/>
                <a:cs typeface="Calibri"/>
              </a:rPr>
              <a:t>solitary </a:t>
            </a:r>
            <a:r>
              <a:rPr sz="3600" spc="-5" dirty="0">
                <a:latin typeface="Calibri"/>
                <a:cs typeface="Calibri"/>
              </a:rPr>
              <a:t>nodule </a:t>
            </a:r>
            <a:r>
              <a:rPr sz="3600" dirty="0">
                <a:latin typeface="Calibri"/>
                <a:cs typeface="Calibri"/>
              </a:rPr>
              <a:t>in </a:t>
            </a:r>
            <a:r>
              <a:rPr sz="3600" spc="-30" dirty="0">
                <a:latin typeface="Calibri"/>
                <a:cs typeface="Calibri"/>
              </a:rPr>
              <a:t>toxic  </a:t>
            </a:r>
            <a:r>
              <a:rPr sz="3600" dirty="0">
                <a:latin typeface="Calibri"/>
                <a:cs typeface="Calibri"/>
              </a:rPr>
              <a:t>adenoma</a:t>
            </a:r>
            <a:endParaRPr sz="3600">
              <a:latin typeface="Calibri"/>
              <a:cs typeface="Calibri"/>
            </a:endParaRPr>
          </a:p>
          <a:p>
            <a:pPr marL="424815" indent="-412750">
              <a:lnSpc>
                <a:spcPct val="100000"/>
              </a:lnSpc>
              <a:spcBef>
                <a:spcPts val="865"/>
              </a:spcBef>
              <a:buAutoNum type="alphaLcPeriod"/>
              <a:tabLst>
                <a:tab pos="425450" algn="l"/>
              </a:tabLst>
            </a:pPr>
            <a:r>
              <a:rPr sz="3600" spc="5" dirty="0">
                <a:latin typeface="Calibri"/>
                <a:cs typeface="Calibri"/>
              </a:rPr>
              <a:t>Or </a:t>
            </a:r>
            <a:r>
              <a:rPr sz="3600" spc="-10" dirty="0">
                <a:latin typeface="Calibri"/>
                <a:cs typeface="Calibri"/>
              </a:rPr>
              <a:t>decreased </a:t>
            </a:r>
            <a:r>
              <a:rPr sz="3600" spc="-35" dirty="0">
                <a:latin typeface="Calibri"/>
                <a:cs typeface="Calibri"/>
              </a:rPr>
              <a:t>uptake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thyroiditis.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6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48"/>
    </mc:Choice>
    <mc:Fallback xmlns="">
      <p:transition spd="slow" advTm="58548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045" y="75641"/>
            <a:ext cx="777113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685" algn="ctr">
              <a:lnSpc>
                <a:spcPct val="100000"/>
              </a:lnSpc>
              <a:spcBef>
                <a:spcPts val="105"/>
              </a:spcBef>
              <a:tabLst>
                <a:tab pos="1232535" algn="l"/>
              </a:tabLst>
            </a:pPr>
            <a:r>
              <a:rPr sz="3200" dirty="0"/>
              <a:t>Iodine </a:t>
            </a:r>
            <a:r>
              <a:rPr sz="3200" spc="-5" dirty="0"/>
              <a:t>scans.. </a:t>
            </a:r>
            <a:r>
              <a:rPr sz="3200" dirty="0"/>
              <a:t>Black </a:t>
            </a:r>
            <a:r>
              <a:rPr sz="3200" spc="-10" dirty="0"/>
              <a:t>color shows </a:t>
            </a:r>
            <a:r>
              <a:rPr sz="3200" spc="-5" dirty="0"/>
              <a:t>how </a:t>
            </a:r>
            <a:r>
              <a:rPr sz="3200" dirty="0"/>
              <a:t>much  iodine	the gland is </a:t>
            </a:r>
            <a:r>
              <a:rPr sz="3200" spc="-5" dirty="0"/>
              <a:t>taking.. </a:t>
            </a:r>
            <a:r>
              <a:rPr sz="3200" spc="-10" dirty="0"/>
              <a:t>More </a:t>
            </a:r>
            <a:r>
              <a:rPr sz="3200" dirty="0"/>
              <a:t>iodine means  </a:t>
            </a:r>
            <a:r>
              <a:rPr sz="3200" spc="-10" dirty="0"/>
              <a:t>more </a:t>
            </a:r>
            <a:r>
              <a:rPr sz="3200" dirty="0"/>
              <a:t>activity in </a:t>
            </a:r>
            <a:r>
              <a:rPr sz="3200" spc="-10" dirty="0"/>
              <a:t>producing </a:t>
            </a:r>
            <a:r>
              <a:rPr sz="3200" spc="-5" dirty="0"/>
              <a:t>hormones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7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9"/>
    </mc:Choice>
    <mc:Fallback xmlns="">
      <p:transition spd="slow" advTm="26189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505" y="720978"/>
            <a:ext cx="149733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b="1" dirty="0">
                <a:latin typeface="Calibri"/>
                <a:cs typeface="Calibri"/>
              </a:rPr>
              <a:t>Iodine  </a:t>
            </a:r>
            <a:r>
              <a:rPr sz="4400" b="1" spc="-5" dirty="0">
                <a:latin typeface="Calibri"/>
                <a:cs typeface="Calibri"/>
              </a:rPr>
              <a:t>scans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5505" y="2429383"/>
            <a:ext cx="2412365" cy="36747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11125">
              <a:lnSpc>
                <a:spcPct val="90000"/>
              </a:lnSpc>
              <a:spcBef>
                <a:spcPts val="315"/>
              </a:spcBef>
            </a:pPr>
            <a:r>
              <a:rPr sz="1800" b="1" spc="-5" dirty="0">
                <a:latin typeface="Calibri"/>
                <a:cs typeface="Calibri"/>
              </a:rPr>
              <a:t>The white color </a:t>
            </a:r>
            <a:r>
              <a:rPr sz="1800" b="1" dirty="0">
                <a:latin typeface="Calibri"/>
                <a:cs typeface="Calibri"/>
              </a:rPr>
              <a:t>(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arrow)  </a:t>
            </a:r>
            <a:r>
              <a:rPr sz="1800" b="1" spc="-10" dirty="0">
                <a:latin typeface="Calibri"/>
                <a:cs typeface="Calibri"/>
              </a:rPr>
              <a:t>indicates that </a:t>
            </a:r>
            <a:r>
              <a:rPr sz="1800" b="1" spc="-5" dirty="0">
                <a:latin typeface="Calibri"/>
                <a:cs typeface="Calibri"/>
              </a:rPr>
              <a:t>there </a:t>
            </a:r>
            <a:r>
              <a:rPr sz="1800" b="1" dirty="0">
                <a:latin typeface="Calibri"/>
                <a:cs typeface="Calibri"/>
              </a:rPr>
              <a:t>is  less iodine </a:t>
            </a:r>
            <a:r>
              <a:rPr sz="1800" b="1" spc="-15" dirty="0">
                <a:latin typeface="Calibri"/>
                <a:cs typeface="Calibri"/>
              </a:rPr>
              <a:t>uptake </a:t>
            </a:r>
            <a:r>
              <a:rPr sz="1800" b="1" dirty="0">
                <a:latin typeface="Calibri"/>
                <a:cs typeface="Calibri"/>
              </a:rPr>
              <a:t>than  normal; this is a </a:t>
            </a:r>
            <a:r>
              <a:rPr sz="1800" b="1" spc="-5" dirty="0">
                <a:latin typeface="Calibri"/>
                <a:cs typeface="Calibri"/>
              </a:rPr>
              <a:t>cold  nodule.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clinical </a:t>
            </a:r>
            <a:r>
              <a:rPr sz="1800" b="1" spc="-10" dirty="0">
                <a:latin typeface="Calibri"/>
                <a:cs typeface="Calibri"/>
              </a:rPr>
              <a:t>practice: </a:t>
            </a:r>
            <a:r>
              <a:rPr sz="1800" b="1" spc="-5" dirty="0">
                <a:latin typeface="Calibri"/>
                <a:cs typeface="Calibri"/>
              </a:rPr>
              <a:t>cold  nodule means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5" dirty="0">
                <a:latin typeface="Calibri"/>
                <a:cs typeface="Calibri"/>
              </a:rPr>
              <a:t>non-  </a:t>
            </a:r>
            <a:r>
              <a:rPr sz="1800" b="1" spc="-5" dirty="0">
                <a:latin typeface="Calibri"/>
                <a:cs typeface="Calibri"/>
              </a:rPr>
              <a:t>functioning </a:t>
            </a:r>
            <a:r>
              <a:rPr sz="1800" b="1" dirty="0">
                <a:latin typeface="Calibri"/>
                <a:cs typeface="Calibri"/>
              </a:rPr>
              <a:t>one ( no or  </a:t>
            </a:r>
            <a:r>
              <a:rPr sz="1800" b="1" spc="-10" dirty="0">
                <a:latin typeface="Calibri"/>
                <a:cs typeface="Calibri"/>
              </a:rPr>
              <a:t>decreased </a:t>
            </a:r>
            <a:r>
              <a:rPr sz="1800" b="1" dirty="0">
                <a:latin typeface="Calibri"/>
                <a:cs typeface="Calibri"/>
              </a:rPr>
              <a:t>iodine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uptake)</a:t>
            </a:r>
            <a:endParaRPr sz="1800">
              <a:latin typeface="Calibri"/>
              <a:cs typeface="Calibri"/>
            </a:endParaRPr>
          </a:p>
          <a:p>
            <a:pPr marL="12700" marR="152400">
              <a:lnSpc>
                <a:spcPct val="90000"/>
              </a:lnSpc>
              <a:spcBef>
                <a:spcPts val="430"/>
              </a:spcBef>
            </a:pPr>
            <a:r>
              <a:rPr sz="1800" b="1" dirty="0">
                <a:latin typeface="Calibri"/>
                <a:cs typeface="Calibri"/>
              </a:rPr>
              <a:t>Hot nodule=  </a:t>
            </a:r>
            <a:r>
              <a:rPr sz="1800" b="1" spc="-5" dirty="0">
                <a:latin typeface="Calibri"/>
                <a:cs typeface="Calibri"/>
              </a:rPr>
              <a:t>hyperfunctioning: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more  </a:t>
            </a:r>
            <a:r>
              <a:rPr sz="1800" b="1" dirty="0">
                <a:latin typeface="Calibri"/>
                <a:cs typeface="Calibri"/>
              </a:rPr>
              <a:t>iodine </a:t>
            </a:r>
            <a:r>
              <a:rPr sz="1800" b="1" spc="-15" dirty="0">
                <a:latin typeface="Calibri"/>
                <a:cs typeface="Calibri"/>
              </a:rPr>
              <a:t>uptake </a:t>
            </a:r>
            <a:r>
              <a:rPr sz="1800" b="1" dirty="0">
                <a:latin typeface="Calibri"/>
                <a:cs typeface="Calibri"/>
              </a:rPr>
              <a:t>than  normal.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79291" y="0"/>
            <a:ext cx="5664835" cy="6858000"/>
          </a:xfrm>
          <a:custGeom>
            <a:avLst/>
            <a:gdLst/>
            <a:ahLst/>
            <a:cxnLst/>
            <a:rect l="l" t="t" r="r" b="b"/>
            <a:pathLst>
              <a:path w="5664834" h="6858000">
                <a:moveTo>
                  <a:pt x="0" y="6858000"/>
                </a:moveTo>
                <a:lnTo>
                  <a:pt x="5664708" y="6858000"/>
                </a:lnTo>
                <a:lnTo>
                  <a:pt x="566470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0" y="440436"/>
            <a:ext cx="5061204" cy="5861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3528" y="484631"/>
            <a:ext cx="4937760" cy="5739765"/>
          </a:xfrm>
          <a:custGeom>
            <a:avLst/>
            <a:gdLst/>
            <a:ahLst/>
            <a:cxnLst/>
            <a:rect l="l" t="t" r="r" b="b"/>
            <a:pathLst>
              <a:path w="4937759" h="5739765">
                <a:moveTo>
                  <a:pt x="0" y="5739384"/>
                </a:moveTo>
                <a:lnTo>
                  <a:pt x="4937760" y="5739384"/>
                </a:lnTo>
                <a:lnTo>
                  <a:pt x="4937760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3528" y="484631"/>
            <a:ext cx="4937760" cy="5739765"/>
          </a:xfrm>
          <a:custGeom>
            <a:avLst/>
            <a:gdLst/>
            <a:ahLst/>
            <a:cxnLst/>
            <a:rect l="l" t="t" r="r" b="b"/>
            <a:pathLst>
              <a:path w="4937759" h="5739765">
                <a:moveTo>
                  <a:pt x="0" y="5739384"/>
                </a:moveTo>
                <a:lnTo>
                  <a:pt x="4937760" y="5739384"/>
                </a:lnTo>
                <a:lnTo>
                  <a:pt x="4937760" y="0"/>
                </a:lnTo>
                <a:lnTo>
                  <a:pt x="0" y="0"/>
                </a:lnTo>
                <a:lnTo>
                  <a:pt x="0" y="5739384"/>
                </a:lnTo>
                <a:close/>
              </a:path>
            </a:pathLst>
          </a:custGeom>
          <a:ln w="9144">
            <a:solidFill>
              <a:srgbClr val="C7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6240" y="1574291"/>
            <a:ext cx="4210812" cy="3759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41747" y="3816070"/>
            <a:ext cx="1069873" cy="5867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88991" y="3846576"/>
            <a:ext cx="978408" cy="484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88991" y="3846576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7"/>
                </a:moveTo>
                <a:lnTo>
                  <a:pt x="736092" y="121157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1"/>
                </a:lnTo>
                <a:lnTo>
                  <a:pt x="736092" y="363474"/>
                </a:lnTo>
                <a:lnTo>
                  <a:pt x="0" y="363474"/>
                </a:lnTo>
                <a:lnTo>
                  <a:pt x="0" y="12115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55"/>
    </mc:Choice>
    <mc:Fallback xmlns="">
      <p:transition spd="slow" advTm="4605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5805" marR="5080" indent="-6864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Endocrine </a:t>
            </a:r>
            <a:r>
              <a:rPr spc="-40" dirty="0"/>
              <a:t>system </a:t>
            </a:r>
            <a:r>
              <a:rPr spc="-10" dirty="0"/>
              <a:t>diseases  </a:t>
            </a:r>
            <a:r>
              <a:rPr spc="-20" dirty="0"/>
              <a:t>general</a:t>
            </a:r>
            <a:r>
              <a:rPr spc="-15" dirty="0"/>
              <a:t> </a:t>
            </a:r>
            <a:r>
              <a:rPr spc="-10" dirty="0"/>
              <a:t>principles/1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673340" cy="373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20040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diseases of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endocrine </a:t>
            </a:r>
            <a:r>
              <a:rPr sz="32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system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due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Mass</a:t>
            </a:r>
            <a:r>
              <a:rPr sz="3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effect</a:t>
            </a:r>
            <a:endParaRPr sz="32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Disordered</a:t>
            </a:r>
            <a:r>
              <a:rPr sz="3200" u="heavy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hormonal </a:t>
            </a:r>
            <a:r>
              <a:rPr sz="3200"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production </a:t>
            </a:r>
            <a:r>
              <a:rPr sz="3200"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(Under </a:t>
            </a:r>
            <a:r>
              <a:rPr sz="3200"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over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production)</a:t>
            </a:r>
            <a:endParaRPr sz="3200">
              <a:latin typeface="Calibri"/>
              <a:cs typeface="Calibri"/>
            </a:endParaRPr>
          </a:p>
          <a:p>
            <a:pPr marL="527685" marR="525780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End </a:t>
            </a:r>
            <a:r>
              <a:rPr sz="320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organ </a:t>
            </a:r>
            <a:r>
              <a:rPr sz="32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resistence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32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the  hormone.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34"/>
    </mc:Choice>
    <mc:Fallback xmlns="">
      <p:transition spd="slow" advTm="76534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69" y="1667255"/>
            <a:ext cx="7328042" cy="439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6401" y="461899"/>
            <a:ext cx="2713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REMEMBER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80295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large </a:t>
            </a:r>
            <a:r>
              <a:rPr sz="3200" dirty="0">
                <a:latin typeface="Calibri"/>
                <a:cs typeface="Calibri"/>
              </a:rPr>
              <a:t>gland </a:t>
            </a:r>
            <a:r>
              <a:rPr sz="3200" spc="-5" dirty="0">
                <a:latin typeface="Calibri"/>
                <a:cs typeface="Calibri"/>
              </a:rPr>
              <a:t>doesn't predict hormonal </a:t>
            </a:r>
            <a:r>
              <a:rPr sz="3200" spc="-10" dirty="0">
                <a:latin typeface="Calibri"/>
                <a:cs typeface="Calibri"/>
              </a:rPr>
              <a:t>level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!!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4500" y="2388107"/>
            <a:ext cx="5715000" cy="3654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"/>
    </mc:Choice>
    <mc:Fallback xmlns="">
      <p:transition spd="slow" advTm="78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3710" marR="5080" indent="-2592705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PITUITARY </a:t>
            </a:r>
            <a:r>
              <a:rPr spc="-5" dirty="0"/>
              <a:t>GLAND: </a:t>
            </a:r>
            <a:r>
              <a:rPr spc="-10" dirty="0"/>
              <a:t>THE </a:t>
            </a:r>
            <a:r>
              <a:rPr spc="-15" dirty="0"/>
              <a:t>ORCHISTRA  </a:t>
            </a:r>
            <a:r>
              <a:rPr spc="-20" dirty="0"/>
              <a:t>MAESTRO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30186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hormones </a:t>
            </a:r>
            <a:r>
              <a:rPr sz="3200" spc="-15" dirty="0">
                <a:latin typeface="Calibri"/>
                <a:cs typeface="Calibri"/>
              </a:rPr>
              <a:t>secreted from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pituitary  </a:t>
            </a:r>
            <a:r>
              <a:rPr sz="3200" dirty="0">
                <a:latin typeface="Calibri"/>
                <a:cs typeface="Calibri"/>
              </a:rPr>
              <a:t>gland </a:t>
            </a:r>
            <a:r>
              <a:rPr sz="3200" spc="-15" dirty="0">
                <a:latin typeface="Calibri"/>
                <a:cs typeface="Calibri"/>
              </a:rPr>
              <a:t>control </a:t>
            </a:r>
            <a:r>
              <a:rPr sz="3200" spc="-10" dirty="0">
                <a:latin typeface="Calibri"/>
                <a:cs typeface="Calibri"/>
              </a:rPr>
              <a:t>levels </a:t>
            </a:r>
            <a:r>
              <a:rPr sz="3200" spc="-5" dirty="0">
                <a:latin typeface="Calibri"/>
                <a:cs typeface="Calibri"/>
              </a:rPr>
              <a:t>of hormones </a:t>
            </a:r>
            <a:r>
              <a:rPr sz="3200" spc="-10" dirty="0">
                <a:latin typeface="Calibri"/>
                <a:cs typeface="Calibri"/>
              </a:rPr>
              <a:t>secreted 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spc="-5" dirty="0">
                <a:latin typeface="Calibri"/>
                <a:cs typeface="Calibri"/>
              </a:rPr>
              <a:t>other </a:t>
            </a:r>
            <a:r>
              <a:rPr sz="3200" dirty="0">
                <a:latin typeface="Calibri"/>
                <a:cs typeface="Calibri"/>
              </a:rPr>
              <a:t>endocrine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glands.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3273552"/>
            <a:ext cx="4572000" cy="285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5"/>
    </mc:Choice>
    <mc:Fallback xmlns="">
      <p:transition spd="slow" advTm="157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554" y="461899"/>
            <a:ext cx="3327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Pituitary</a:t>
            </a:r>
            <a:r>
              <a:rPr sz="4400" spc="-70" dirty="0"/>
              <a:t> </a:t>
            </a:r>
            <a:r>
              <a:rPr sz="4400" dirty="0"/>
              <a:t>gland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711138"/>
            <a:ext cx="8229600" cy="4385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55"/>
    </mc:Choice>
    <mc:Fallback xmlns="">
      <p:transition spd="slow" advTm="743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1560" marR="5080" indent="-325882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Examples </a:t>
            </a:r>
            <a:r>
              <a:rPr spc="-5" dirty="0"/>
              <a:t>of </a:t>
            </a:r>
            <a:r>
              <a:rPr spc="-10" dirty="0"/>
              <a:t>hypothalamic- </a:t>
            </a:r>
            <a:r>
              <a:rPr spc="-5" dirty="0"/>
              <a:t>pituitary  </a:t>
            </a:r>
            <a:r>
              <a:rPr spc="-15" dirty="0"/>
              <a:t>axis.</a:t>
            </a:r>
          </a:p>
        </p:txBody>
      </p:sp>
      <p:sp>
        <p:nvSpPr>
          <p:cNvPr id="3" name="object 3"/>
          <p:cNvSpPr/>
          <p:nvPr/>
        </p:nvSpPr>
        <p:spPr>
          <a:xfrm>
            <a:off x="5353811" y="1917192"/>
            <a:ext cx="3332988" cy="385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456" y="2039111"/>
            <a:ext cx="3733124" cy="4115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"/>
    </mc:Choice>
    <mc:Fallback xmlns="">
      <p:transition spd="slow" advTm="68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1359</Words>
  <Application>Microsoft Office PowerPoint</Application>
  <PresentationFormat>On-screen Show (4:3)</PresentationFormat>
  <Paragraphs>211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Arial Narrow</vt:lpstr>
      <vt:lpstr>Calibri</vt:lpstr>
      <vt:lpstr>Times New Roman</vt:lpstr>
      <vt:lpstr>Office Theme</vt:lpstr>
      <vt:lpstr>lecture 1</vt:lpstr>
      <vt:lpstr>Notes</vt:lpstr>
      <vt:lpstr>Introduction to the endocrine system</vt:lpstr>
      <vt:lpstr>example</vt:lpstr>
      <vt:lpstr>Endocrine system diseases  general principles/1</vt:lpstr>
      <vt:lpstr>REMEMBER</vt:lpstr>
      <vt:lpstr>PITUITARY GLAND: THE ORCHISTRA  MAESTRO</vt:lpstr>
      <vt:lpstr>Pituitary gland</vt:lpstr>
      <vt:lpstr>Examples of hypothalamic- pituitary  axis.</vt:lpstr>
      <vt:lpstr>Anterior versus posterior pituitary</vt:lpstr>
      <vt:lpstr>Anterior pituitary/ epithelial cells</vt:lpstr>
      <vt:lpstr>Diseases of the anterior pituitary gland</vt:lpstr>
      <vt:lpstr>PowerPoint Presentation</vt:lpstr>
      <vt:lpstr>Mass effects of pituitary adenomas or  cacinomas</vt:lpstr>
      <vt:lpstr>PowerPoint Presentation</vt:lpstr>
      <vt:lpstr>Pituitary adenomas</vt:lpstr>
      <vt:lpstr>Pituitary adenoma</vt:lpstr>
      <vt:lpstr>Pituitary adenoma</vt:lpstr>
      <vt:lpstr>Normal pituitary.. Several cell types</vt:lpstr>
      <vt:lpstr>Adenoma.. One cell type =  monomorphic appearance</vt:lpstr>
      <vt:lpstr>Atypical adenoma with increased  mitosis.. These have TP53 mutation  and are aggressive</vt:lpstr>
      <vt:lpstr>PowerPoint Presentation</vt:lpstr>
      <vt:lpstr>PowerPoint Presentation</vt:lpstr>
      <vt:lpstr>gigantism</vt:lpstr>
      <vt:lpstr>acromegaly</vt:lpstr>
      <vt:lpstr>PowerPoint Presentation</vt:lpstr>
      <vt:lpstr>Hyperpituitarism</vt:lpstr>
      <vt:lpstr>PowerPoint Presentation</vt:lpstr>
      <vt:lpstr>PowerPoint Presentation</vt:lpstr>
      <vt:lpstr>PowerPoint Presentation</vt:lpstr>
      <vt:lpstr>ADH deficiency</vt:lpstr>
      <vt:lpstr>PowerPoint Presentation</vt:lpstr>
      <vt:lpstr>PowerPoint Presentation</vt:lpstr>
      <vt:lpstr>PowerPoint Presentation</vt:lpstr>
      <vt:lpstr>Increased ADH= Syndrome of inappropriate  antidiuretic hormone secretion (SIADH)</vt:lpstr>
      <vt:lpstr>Diseases of thyroid gland</vt:lpstr>
      <vt:lpstr>Thyroid diseases</vt:lpstr>
      <vt:lpstr>Goiter: enlarged thyroid.. Regardless  of the cause.</vt:lpstr>
      <vt:lpstr>Increased thyroid hormone=  thyrotoxicosis</vt:lpstr>
      <vt:lpstr>PowerPoint Presentation</vt:lpstr>
      <vt:lpstr>Clinical manifestations of  thyrotoxicosis</vt:lpstr>
      <vt:lpstr>Clinical manifestations of  thyrotoxicosis</vt:lpstr>
      <vt:lpstr>Thyroid storm</vt:lpstr>
      <vt:lpstr>Thyroid storm</vt:lpstr>
      <vt:lpstr>hyperthyroidism</vt:lpstr>
      <vt:lpstr>Lab tests</vt:lpstr>
      <vt:lpstr>PowerPoint Presentation</vt:lpstr>
      <vt:lpstr>Iodine scans.. Black color shows how much  iodine the gland is taking.. More iodine means  more activity in producing hormones</vt:lpstr>
      <vt:lpstr>Iodine  scans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the endocrine system</dc:title>
  <dc:creator>heyam awad</dc:creator>
  <cp:lastModifiedBy>islam xayadneh</cp:lastModifiedBy>
  <cp:revision>36</cp:revision>
  <dcterms:created xsi:type="dcterms:W3CDTF">2020-03-14T16:47:21Z</dcterms:created>
  <dcterms:modified xsi:type="dcterms:W3CDTF">2020-03-18T10:52:30Z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2020-03-14T00:00:00Z</vt:filetime>
  </property>
</Properties>
</file>