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4"/>
  </p:notesMasterIdLst>
  <p:sldIdLst>
    <p:sldId id="303" r:id="rId2"/>
    <p:sldId id="314" r:id="rId3"/>
    <p:sldId id="318" r:id="rId4"/>
    <p:sldId id="315" r:id="rId5"/>
    <p:sldId id="319" r:id="rId6"/>
    <p:sldId id="320" r:id="rId7"/>
    <p:sldId id="306" r:id="rId8"/>
    <p:sldId id="307" r:id="rId9"/>
    <p:sldId id="308" r:id="rId10"/>
    <p:sldId id="304" r:id="rId11"/>
    <p:sldId id="305" r:id="rId12"/>
    <p:sldId id="289" r:id="rId13"/>
    <p:sldId id="288" r:id="rId14"/>
    <p:sldId id="309" r:id="rId15"/>
    <p:sldId id="310" r:id="rId16"/>
    <p:sldId id="311" r:id="rId17"/>
    <p:sldId id="312" r:id="rId18"/>
    <p:sldId id="298" r:id="rId19"/>
    <p:sldId id="299" r:id="rId20"/>
    <p:sldId id="300" r:id="rId21"/>
    <p:sldId id="301" r:id="rId22"/>
    <p:sldId id="313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DA7B-20D2-4288-BD89-562FC492870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C851F-6730-497C-8109-16F1210F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851F-6730-497C-8109-16F1210FF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Thyroid, esophagus, trachea, spinal cord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851F-6730-497C-8109-16F1210FF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1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0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Neck Injury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solidFill>
                  <a:schemeClr val="tx1"/>
                </a:solidFill>
              </a:rPr>
              <a:t>Supervised by Dr. Tariq </a:t>
            </a:r>
            <a:r>
              <a:rPr lang="en-US" sz="3100" dirty="0" err="1">
                <a:solidFill>
                  <a:schemeClr val="tx1"/>
                </a:solidFill>
              </a:rPr>
              <a:t>Aladwan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4960137"/>
            <a:ext cx="3048000" cy="1463040"/>
          </a:xfrm>
        </p:spPr>
        <p:txBody>
          <a:bodyPr/>
          <a:lstStyle/>
          <a:p>
            <a:r>
              <a:rPr lang="en-US" b="1" dirty="0" smtClean="0"/>
              <a:t>Presented by: </a:t>
            </a:r>
          </a:p>
          <a:p>
            <a:r>
              <a:rPr lang="en-US" b="1" dirty="0" err="1" smtClean="0"/>
              <a:t>Yara</a:t>
            </a:r>
            <a:r>
              <a:rPr lang="en-US" b="1" dirty="0" smtClean="0"/>
              <a:t> </a:t>
            </a:r>
            <a:r>
              <a:rPr lang="en-US" b="1" dirty="0" err="1" smtClean="0"/>
              <a:t>Khater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Areej</a:t>
            </a:r>
            <a:r>
              <a:rPr lang="en-US" b="1" dirty="0" smtClean="0"/>
              <a:t> </a:t>
            </a:r>
            <a:r>
              <a:rPr lang="en-US" b="1" dirty="0" err="1" smtClean="0"/>
              <a:t>Khashashneh</a:t>
            </a:r>
            <a:endParaRPr lang="en-US" b="1" dirty="0" smtClean="0"/>
          </a:p>
          <a:p>
            <a:r>
              <a:rPr lang="en-US" b="1" dirty="0" smtClean="0"/>
              <a:t>Farah </a:t>
            </a:r>
            <a:r>
              <a:rPr lang="en-US" b="1" dirty="0" err="1" smtClean="0"/>
              <a:t>Bashabsheh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51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Areej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Khashashneh</a:t>
            </a:r>
            <a:endParaRPr lang="en-US" sz="2000" b="1" dirty="0"/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342900" y="4854249"/>
            <a:ext cx="5829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Penetrating neck</a:t>
            </a:r>
            <a:r>
              <a:rPr sz="5400" spc="-80" dirty="0"/>
              <a:t> </a:t>
            </a:r>
            <a:r>
              <a:rPr sz="5400" dirty="0"/>
              <a:t>injuries</a:t>
            </a:r>
          </a:p>
        </p:txBody>
      </p:sp>
    </p:spTree>
    <p:extLst>
      <p:ext uri="{BB962C8B-B14F-4D97-AF65-F5344CB8AC3E}">
        <p14:creationId xmlns:p14="http://schemas.microsoft.com/office/powerpoint/2010/main" val="4226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216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b="1" spc="-10" dirty="0">
                <a:solidFill>
                  <a:schemeClr val="tx1"/>
                </a:solidFill>
                <a:latin typeface="Tahoma"/>
                <a:cs typeface="Tahoma"/>
              </a:rPr>
              <a:t>Classification </a:t>
            </a:r>
            <a:r>
              <a:rPr lang="en-US" sz="2800" b="1" spc="-5" dirty="0">
                <a:solidFill>
                  <a:schemeClr val="tx1"/>
                </a:solidFill>
                <a:latin typeface="Tahoma"/>
                <a:cs typeface="Tahoma"/>
              </a:rPr>
              <a:t>of </a:t>
            </a:r>
            <a:r>
              <a:rPr lang="en-US" sz="2800" b="1" spc="-10" dirty="0">
                <a:solidFill>
                  <a:schemeClr val="tx1"/>
                </a:solidFill>
                <a:latin typeface="Tahoma"/>
                <a:cs typeface="Tahoma"/>
              </a:rPr>
              <a:t>penetrating neck </a:t>
            </a:r>
            <a:r>
              <a:rPr lang="en-US" sz="2800" b="1" spc="-5" dirty="0">
                <a:solidFill>
                  <a:schemeClr val="tx1"/>
                </a:solidFill>
                <a:latin typeface="Tahoma"/>
                <a:cs typeface="Tahoma"/>
              </a:rPr>
              <a:t>injuries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sz="2800" spc="-10" dirty="0">
                <a:latin typeface="Tahoma"/>
                <a:cs typeface="Tahoma"/>
              </a:rPr>
              <a:t>Injuries </a:t>
            </a:r>
            <a:r>
              <a:rPr lang="en-US" sz="2800" dirty="0">
                <a:latin typeface="Tahoma"/>
                <a:cs typeface="Tahoma"/>
              </a:rPr>
              <a:t>penetrating </a:t>
            </a:r>
            <a:r>
              <a:rPr lang="en-US" sz="2800" spc="-5" dirty="0">
                <a:latin typeface="Tahoma"/>
                <a:cs typeface="Tahoma"/>
              </a:rPr>
              <a:t>the platysma </a:t>
            </a:r>
            <a:r>
              <a:rPr lang="en-US" sz="2800" spc="-10" dirty="0" smtClean="0">
                <a:latin typeface="Tahoma"/>
                <a:cs typeface="Tahoma"/>
              </a:rPr>
              <a:t>are classified to:</a:t>
            </a:r>
          </a:p>
          <a:p>
            <a:pPr marL="355600" marR="307975" indent="-343535">
              <a:lnSpc>
                <a:spcPct val="71300"/>
              </a:lnSpc>
              <a:spcBef>
                <a:spcPts val="10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235" algn="l"/>
              </a:tabLst>
            </a:pPr>
            <a:r>
              <a:rPr lang="en-US" sz="2600" b="1" u="sng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Posterior triangle </a:t>
            </a:r>
            <a:r>
              <a:rPr lang="en-US" sz="2600" b="1" u="sng" spc="-5" dirty="0" smtClean="0">
                <a:latin typeface="Tahoma"/>
                <a:cs typeface="Tahoma"/>
              </a:rPr>
              <a:t/>
            </a:r>
            <a:br>
              <a:rPr lang="en-US" sz="2600" b="1" u="sng" spc="-5" dirty="0" smtClean="0">
                <a:latin typeface="Tahoma"/>
                <a:cs typeface="Tahoma"/>
              </a:rPr>
            </a:br>
            <a:r>
              <a:rPr lang="en-US" sz="2800" b="1" u="sng" spc="-5" dirty="0" smtClean="0">
                <a:latin typeface="Tahoma"/>
                <a:cs typeface="Tahoma"/>
              </a:rPr>
              <a:t/>
            </a:r>
            <a:br>
              <a:rPr lang="en-US" sz="2800" b="1" u="sng" spc="-5" dirty="0" smtClean="0">
                <a:latin typeface="Tahoma"/>
                <a:cs typeface="Tahoma"/>
              </a:rPr>
            </a:br>
            <a:r>
              <a:rPr lang="en-US" sz="2300" spc="-5" dirty="0" smtClean="0">
                <a:latin typeface="Tahoma"/>
                <a:cs typeface="Tahoma"/>
              </a:rPr>
              <a:t>behind </a:t>
            </a:r>
            <a:r>
              <a:rPr lang="en-US" sz="2300" spc="-5" dirty="0">
                <a:latin typeface="Tahoma"/>
                <a:cs typeface="Tahoma"/>
              </a:rPr>
              <a:t>the</a:t>
            </a:r>
            <a:r>
              <a:rPr lang="en-US" sz="2300" spc="-145" dirty="0">
                <a:latin typeface="Tahoma"/>
                <a:cs typeface="Tahoma"/>
              </a:rPr>
              <a:t> </a:t>
            </a:r>
            <a:r>
              <a:rPr lang="en-US" sz="2300" spc="-5" dirty="0">
                <a:latin typeface="Tahoma"/>
                <a:cs typeface="Tahoma"/>
              </a:rPr>
              <a:t>posterior  </a:t>
            </a:r>
            <a:r>
              <a:rPr lang="en-US" sz="2300" dirty="0">
                <a:latin typeface="Tahoma"/>
                <a:cs typeface="Tahoma"/>
              </a:rPr>
              <a:t>border of </a:t>
            </a:r>
            <a:r>
              <a:rPr lang="en-US" sz="2300" spc="-5" dirty="0">
                <a:latin typeface="Tahoma"/>
                <a:cs typeface="Tahoma"/>
              </a:rPr>
              <a:t>the sternocleidomastoid</a:t>
            </a:r>
            <a:r>
              <a:rPr lang="en-US" sz="2300" spc="-90" dirty="0">
                <a:latin typeface="Tahoma"/>
                <a:cs typeface="Tahoma"/>
              </a:rPr>
              <a:t> </a:t>
            </a:r>
            <a:r>
              <a:rPr lang="en-US" sz="2300" dirty="0" smtClean="0">
                <a:latin typeface="Tahoma"/>
                <a:cs typeface="Tahoma"/>
              </a:rPr>
              <a:t>muscle</a:t>
            </a:r>
          </a:p>
          <a:p>
            <a:pPr marL="355600" marR="307975" indent="-343535">
              <a:lnSpc>
                <a:spcPct val="71300"/>
              </a:lnSpc>
              <a:spcBef>
                <a:spcPts val="10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235" algn="l"/>
              </a:tabLst>
            </a:pPr>
            <a:endParaRPr lang="en-US" sz="2300" dirty="0" smtClean="0">
              <a:latin typeface="Tahoma"/>
              <a:cs typeface="Tahoma"/>
            </a:endParaRPr>
          </a:p>
          <a:p>
            <a:pPr marL="355600" marR="307975" indent="-343535">
              <a:lnSpc>
                <a:spcPct val="71300"/>
              </a:lnSpc>
              <a:spcBef>
                <a:spcPts val="101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6235" algn="l"/>
              </a:tabLst>
            </a:pPr>
            <a:r>
              <a:rPr lang="en-US" sz="26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Anterior </a:t>
            </a:r>
            <a:r>
              <a:rPr lang="en-US" sz="2600" b="1" u="sng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triangle </a:t>
            </a:r>
            <a:r>
              <a:rPr lang="en-US" sz="2600" b="1" u="sng" spc="-5" dirty="0" smtClean="0">
                <a:latin typeface="Tahoma"/>
                <a:cs typeface="Tahoma"/>
              </a:rPr>
              <a:t/>
            </a:r>
            <a:br>
              <a:rPr lang="en-US" sz="2600" b="1" u="sng" spc="-5" dirty="0" smtClean="0">
                <a:latin typeface="Tahoma"/>
                <a:cs typeface="Tahoma"/>
              </a:rPr>
            </a:br>
            <a:r>
              <a:rPr lang="en-US" sz="2800" b="1" u="sng" spc="-5" dirty="0" smtClean="0">
                <a:latin typeface="Tahoma"/>
                <a:cs typeface="Tahoma"/>
              </a:rPr>
              <a:t/>
            </a:r>
            <a:br>
              <a:rPr lang="en-US" sz="2800" b="1" u="sng" spc="-5" dirty="0" smtClean="0">
                <a:latin typeface="Tahoma"/>
                <a:cs typeface="Tahoma"/>
              </a:rPr>
            </a:br>
            <a:r>
              <a:rPr lang="en-US" sz="2300" dirty="0" smtClean="0">
                <a:latin typeface="Tahoma"/>
                <a:cs typeface="Tahoma"/>
              </a:rPr>
              <a:t>in</a:t>
            </a:r>
            <a:r>
              <a:rPr lang="en-US" sz="2300" spc="-155" dirty="0" smtClean="0">
                <a:latin typeface="Tahoma"/>
                <a:cs typeface="Tahoma"/>
              </a:rPr>
              <a:t> </a:t>
            </a:r>
            <a:r>
              <a:rPr lang="en-US" sz="2300" spc="-5" dirty="0">
                <a:latin typeface="Tahoma"/>
                <a:cs typeface="Tahoma"/>
              </a:rPr>
              <a:t>front</a:t>
            </a:r>
            <a:r>
              <a:rPr lang="en-US" sz="2300" spc="-20" dirty="0">
                <a:latin typeface="Tahoma"/>
                <a:cs typeface="Tahoma"/>
              </a:rPr>
              <a:t> </a:t>
            </a:r>
            <a:r>
              <a:rPr lang="en-US" sz="2300" dirty="0" smtClean="0">
                <a:latin typeface="Tahoma"/>
                <a:cs typeface="Tahoma"/>
              </a:rPr>
              <a:t>of </a:t>
            </a:r>
            <a:r>
              <a:rPr lang="en-US" sz="2300" spc="-5" dirty="0" smtClean="0">
                <a:latin typeface="Tahoma"/>
                <a:cs typeface="Tahoma"/>
              </a:rPr>
              <a:t>the</a:t>
            </a:r>
            <a:r>
              <a:rPr lang="en-US" sz="2300" spc="-75" dirty="0" smtClean="0">
                <a:latin typeface="Tahoma"/>
                <a:cs typeface="Tahoma"/>
              </a:rPr>
              <a:t> </a:t>
            </a:r>
            <a:r>
              <a:rPr lang="en-US" sz="2300" spc="-5" dirty="0">
                <a:latin typeface="Tahoma"/>
                <a:cs typeface="Tahoma"/>
              </a:rPr>
              <a:t>anterior  </a:t>
            </a:r>
            <a:r>
              <a:rPr lang="en-US" sz="2300" dirty="0">
                <a:latin typeface="Tahoma"/>
                <a:cs typeface="Tahoma"/>
              </a:rPr>
              <a:t>border of </a:t>
            </a:r>
            <a:r>
              <a:rPr lang="en-US" sz="2300" spc="-5" dirty="0">
                <a:latin typeface="Tahoma"/>
                <a:cs typeface="Tahoma"/>
              </a:rPr>
              <a:t>the </a:t>
            </a:r>
            <a:r>
              <a:rPr lang="en-US" sz="2300" spc="-5" dirty="0" smtClean="0">
                <a:latin typeface="Tahoma"/>
                <a:cs typeface="Tahoma"/>
              </a:rPr>
              <a:t>sternocleidomastoid</a:t>
            </a:r>
            <a:r>
              <a:rPr lang="en-US" sz="2300" spc="-65" dirty="0" smtClean="0">
                <a:latin typeface="Tahoma"/>
                <a:cs typeface="Tahoma"/>
              </a:rPr>
              <a:t> </a:t>
            </a:r>
            <a:r>
              <a:rPr lang="en-US" sz="2300" dirty="0" smtClean="0">
                <a:latin typeface="Tahoma"/>
                <a:cs typeface="Tahoma"/>
              </a:rPr>
              <a:t>muscle</a:t>
            </a:r>
            <a:br>
              <a:rPr lang="en-US" sz="2300" dirty="0" smtClean="0">
                <a:latin typeface="Tahoma"/>
                <a:cs typeface="Tahoma"/>
              </a:rPr>
            </a:br>
            <a:endParaRPr lang="en-US" sz="2300" dirty="0" smtClean="0">
              <a:latin typeface="Tahoma"/>
              <a:cs typeface="Tahoma"/>
            </a:endParaRPr>
          </a:p>
          <a:p>
            <a:pPr marL="354965" marR="5080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Wingdings" panose="05000000000000000000" pitchFamily="2" charset="2"/>
              <a:buChar char="§"/>
              <a:tabLst>
                <a:tab pos="356235" algn="l"/>
                <a:tab pos="5793105" algn="l"/>
              </a:tabLst>
            </a:pPr>
            <a:r>
              <a:rPr lang="en-US" sz="2400" dirty="0" smtClean="0">
                <a:latin typeface="Tahoma"/>
                <a:cs typeface="Tahoma"/>
              </a:rPr>
              <a:t>The anterior triangle is subdivided into zone I, zone II and zone III</a:t>
            </a:r>
          </a:p>
          <a:p>
            <a:pPr marL="528701" marR="5080" lvl="1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Wingdings" panose="05000000000000000000" pitchFamily="2" charset="2"/>
              <a:buChar char="§"/>
              <a:tabLst>
                <a:tab pos="356235" algn="l"/>
                <a:tab pos="5793105" algn="l"/>
              </a:tabLst>
            </a:pPr>
            <a:r>
              <a:rPr lang="en-US" dirty="0" smtClean="0">
                <a:latin typeface="Tahoma"/>
                <a:cs typeface="Tahoma"/>
              </a:rPr>
              <a:t>Zone I- below a horizontal line at the level of cricoid cartilage </a:t>
            </a:r>
          </a:p>
          <a:p>
            <a:pPr marL="528701" marR="5080" lvl="1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Wingdings" panose="05000000000000000000" pitchFamily="2" charset="2"/>
              <a:buChar char="§"/>
              <a:tabLst>
                <a:tab pos="356235" algn="l"/>
                <a:tab pos="5793105" algn="l"/>
              </a:tabLst>
            </a:pPr>
            <a:r>
              <a:rPr lang="en-US" dirty="0" smtClean="0">
                <a:latin typeface="Tahoma"/>
                <a:cs typeface="Tahoma"/>
              </a:rPr>
              <a:t>Zone III- above the angle of mandible </a:t>
            </a:r>
          </a:p>
          <a:p>
            <a:pPr marL="528701" marR="5080" lvl="1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Wingdings" panose="05000000000000000000" pitchFamily="2" charset="2"/>
              <a:buChar char="§"/>
              <a:tabLst>
                <a:tab pos="356235" algn="l"/>
                <a:tab pos="5793105" algn="l"/>
              </a:tabLst>
            </a:pPr>
            <a:r>
              <a:rPr lang="en-US" dirty="0" smtClean="0">
                <a:latin typeface="Tahoma"/>
                <a:cs typeface="Tahoma"/>
              </a:rPr>
              <a:t>Zone II lies in between </a:t>
            </a:r>
          </a:p>
          <a:p>
            <a:pPr marL="711581" marR="5080" lvl="2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Arial" panose="020B0604020202020204" pitchFamily="34" charset="0"/>
              <a:buChar char="•"/>
              <a:tabLst>
                <a:tab pos="356235" algn="l"/>
                <a:tab pos="5793105" algn="l"/>
              </a:tabLst>
            </a:pPr>
            <a:endParaRPr lang="en-US" dirty="0" smtClean="0">
              <a:latin typeface="Tahoma"/>
              <a:cs typeface="Tahoma"/>
            </a:endParaRPr>
          </a:p>
          <a:p>
            <a:pPr marL="711581" marR="5080" lvl="2" indent="-342900">
              <a:lnSpc>
                <a:spcPct val="71300"/>
              </a:lnSpc>
              <a:spcBef>
                <a:spcPts val="795"/>
              </a:spcBef>
              <a:buClr>
                <a:srgbClr val="FFCC66"/>
              </a:buClr>
              <a:buSzPct val="79166"/>
              <a:buFont typeface="Arial" panose="020B0604020202020204" pitchFamily="34" charset="0"/>
              <a:buChar char="•"/>
              <a:tabLst>
                <a:tab pos="356235" algn="l"/>
                <a:tab pos="5793105" algn="l"/>
              </a:tabLst>
            </a:pPr>
            <a:endParaRPr lang="en-US" dirty="0">
              <a:latin typeface="Tahoma"/>
              <a:cs typeface="Tahoma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03" y="1046202"/>
            <a:ext cx="7710627" cy="553998"/>
          </a:xfrm>
        </p:spPr>
        <p:txBody>
          <a:bodyPr>
            <a:normAutofit fontScale="90000"/>
          </a:bodyPr>
          <a:lstStyle/>
          <a:p>
            <a:r>
              <a:rPr lang="en-US" b="1" spc="-5" dirty="0">
                <a:solidFill>
                  <a:schemeClr val="tx2">
                    <a:lumMod val="75000"/>
                  </a:schemeClr>
                </a:solidFill>
              </a:rPr>
              <a:t>Posterior</a:t>
            </a:r>
            <a:r>
              <a:rPr lang="en-US" b="1" spc="-6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spc="-5" dirty="0">
                <a:solidFill>
                  <a:schemeClr val="tx2">
                    <a:lumMod val="75000"/>
                  </a:schemeClr>
                </a:solidFill>
              </a:rPr>
              <a:t>triangle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5940" y="1600200"/>
            <a:ext cx="7971790" cy="3744615"/>
          </a:xfrm>
        </p:spPr>
        <p:txBody>
          <a:bodyPr/>
          <a:lstStyle/>
          <a:p>
            <a:pPr marL="355600" marR="5080" indent="-343535">
              <a:lnSpc>
                <a:spcPts val="4320"/>
              </a:lnSpc>
              <a:spcBef>
                <a:spcPts val="44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lang="en-US" sz="3200" spc="-5" dirty="0"/>
              <a:t>Generally </a:t>
            </a:r>
            <a:r>
              <a:rPr lang="en-US" sz="3200" dirty="0"/>
              <a:t>these injuries are </a:t>
            </a:r>
            <a:r>
              <a:rPr lang="en-US" sz="3200" i="1" spc="-80" dirty="0"/>
              <a:t>less </a:t>
            </a:r>
            <a:r>
              <a:rPr lang="en-US" sz="3200" i="1" spc="-75" dirty="0"/>
              <a:t>likely </a:t>
            </a:r>
            <a:r>
              <a:rPr lang="en-US" sz="3200" i="1" spc="-95" dirty="0"/>
              <a:t>to  </a:t>
            </a:r>
            <a:r>
              <a:rPr lang="en-US" sz="3200" i="1" spc="-90" dirty="0"/>
              <a:t>involve </a:t>
            </a:r>
            <a:r>
              <a:rPr lang="en-US" sz="3200" i="1" spc="-100" dirty="0"/>
              <a:t>the </a:t>
            </a:r>
            <a:r>
              <a:rPr lang="en-US" sz="3200" i="1" spc="-105" dirty="0"/>
              <a:t>major</a:t>
            </a:r>
            <a:r>
              <a:rPr lang="en-US" sz="3200" i="1" dirty="0"/>
              <a:t> </a:t>
            </a:r>
            <a:r>
              <a:rPr lang="en-US" sz="3200" i="1" spc="-90" dirty="0"/>
              <a:t>structures</a:t>
            </a:r>
            <a:r>
              <a:rPr lang="en-US" sz="3200" spc="-90" dirty="0"/>
              <a:t>.</a:t>
            </a:r>
            <a:endParaRPr lang="en-US" sz="3200" dirty="0"/>
          </a:p>
          <a:p>
            <a:pPr marL="355600" marR="908050" indent="-343535">
              <a:lnSpc>
                <a:spcPct val="100000"/>
              </a:lnSpc>
              <a:spcBef>
                <a:spcPts val="63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lang="en-US" sz="3200" dirty="0"/>
              <a:t>The </a:t>
            </a:r>
            <a:r>
              <a:rPr lang="en-US" sz="3200" spc="-5" dirty="0"/>
              <a:t>spinal cord, brachial </a:t>
            </a:r>
            <a:r>
              <a:rPr lang="en-US" sz="3200" dirty="0"/>
              <a:t>plexus, and  vertebral </a:t>
            </a:r>
            <a:r>
              <a:rPr lang="en-US" sz="3200" spc="-5" dirty="0"/>
              <a:t>arteries </a:t>
            </a:r>
            <a:r>
              <a:rPr lang="en-US" sz="3200" dirty="0"/>
              <a:t>may be at</a:t>
            </a:r>
            <a:r>
              <a:rPr lang="en-US" sz="3200" spc="-15" dirty="0"/>
              <a:t> </a:t>
            </a:r>
            <a:r>
              <a:rPr lang="en-US" sz="3200" spc="-10" dirty="0"/>
              <a:t>risk.</a:t>
            </a:r>
            <a:endParaRPr lang="en-US" sz="3200" dirty="0"/>
          </a:p>
          <a:p>
            <a:pPr marL="355600" marR="506095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lang="en-US" sz="3200" spc="-5" dirty="0"/>
              <a:t>If the </a:t>
            </a:r>
            <a:r>
              <a:rPr lang="en-US" sz="3200" dirty="0"/>
              <a:t>injury is </a:t>
            </a:r>
            <a:r>
              <a:rPr lang="en-US" sz="3200" spc="-5" dirty="0"/>
              <a:t>very </a:t>
            </a:r>
            <a:r>
              <a:rPr lang="en-US" sz="3200" dirty="0"/>
              <a:t>low, </a:t>
            </a:r>
            <a:r>
              <a:rPr lang="en-US" sz="3200" spc="-5" dirty="0"/>
              <a:t>the </a:t>
            </a:r>
            <a:r>
              <a:rPr lang="en-US" sz="3200" spc="-5" dirty="0" err="1"/>
              <a:t>subclavian</a:t>
            </a:r>
            <a:r>
              <a:rPr lang="en-US" sz="3200" spc="-5" dirty="0"/>
              <a:t>  vessels </a:t>
            </a:r>
            <a:r>
              <a:rPr lang="en-US" sz="3200" dirty="0"/>
              <a:t>or the </a:t>
            </a:r>
            <a:r>
              <a:rPr lang="en-US" sz="3200" spc="-5" dirty="0"/>
              <a:t>lung </a:t>
            </a:r>
            <a:r>
              <a:rPr lang="en-US" sz="3200" dirty="0"/>
              <a:t>apex </a:t>
            </a:r>
            <a:r>
              <a:rPr lang="en-US" sz="3200" spc="-5" dirty="0"/>
              <a:t>could </a:t>
            </a:r>
            <a:r>
              <a:rPr lang="en-US" sz="3200" dirty="0"/>
              <a:t>be  involved</a:t>
            </a:r>
          </a:p>
        </p:txBody>
      </p:sp>
    </p:spTree>
    <p:extLst>
      <p:ext uri="{BB962C8B-B14F-4D97-AF65-F5344CB8AC3E}">
        <p14:creationId xmlns:p14="http://schemas.microsoft.com/office/powerpoint/2010/main" val="271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5940" y="990600"/>
            <a:ext cx="7971790" cy="4560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algn="ctr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solidFill>
                  <a:schemeClr val="tx2">
                    <a:lumMod val="75000"/>
                  </a:schemeClr>
                </a:solidFill>
              </a:rPr>
              <a:t>Primary</a:t>
            </a:r>
            <a:r>
              <a:rPr u="sng" spc="-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u="sng" spc="-5" dirty="0">
                <a:solidFill>
                  <a:schemeClr val="tx2">
                    <a:lumMod val="75000"/>
                  </a:schemeClr>
                </a:solidFill>
              </a:rPr>
              <a:t>survey</a:t>
            </a:r>
          </a:p>
          <a:p>
            <a:pPr marL="355600" marR="5080" indent="-343535" algn="ctr">
              <a:lnSpc>
                <a:spcPts val="2590"/>
              </a:lnSpc>
              <a:spcBef>
                <a:spcPts val="655"/>
              </a:spcBef>
            </a:pPr>
            <a:r>
              <a:rPr sz="2700" spc="-10" dirty="0" smtClean="0">
                <a:solidFill>
                  <a:schemeClr val="tx1"/>
                </a:solidFill>
              </a:rPr>
              <a:t>assessment </a:t>
            </a:r>
            <a:r>
              <a:rPr sz="2700" spc="-5" dirty="0">
                <a:solidFill>
                  <a:schemeClr val="tx1"/>
                </a:solidFill>
              </a:rPr>
              <a:t>and management </a:t>
            </a:r>
            <a:r>
              <a:rPr sz="2700" dirty="0">
                <a:solidFill>
                  <a:schemeClr val="tx1"/>
                </a:solidFill>
              </a:rPr>
              <a:t>of </a:t>
            </a:r>
            <a:r>
              <a:rPr sz="2700" spc="-5" dirty="0">
                <a:solidFill>
                  <a:schemeClr val="tx1"/>
                </a:solidFill>
              </a:rPr>
              <a:t>neck </a:t>
            </a:r>
            <a:r>
              <a:rPr sz="2700" spc="-10" dirty="0">
                <a:solidFill>
                  <a:schemeClr val="tx1"/>
                </a:solidFill>
              </a:rPr>
              <a:t>injuries  </a:t>
            </a:r>
            <a:r>
              <a:rPr lang="en-US" sz="2700" spc="-5" dirty="0" smtClean="0">
                <a:solidFill>
                  <a:schemeClr val="tx1"/>
                </a:solidFill>
              </a:rPr>
              <a:t>is done according to </a:t>
            </a:r>
            <a:r>
              <a:rPr sz="2700" b="1" u="sng" spc="-5" dirty="0" smtClean="0">
                <a:solidFill>
                  <a:schemeClr val="tx1"/>
                </a:solidFill>
              </a:rPr>
              <a:t>ATLS</a:t>
            </a:r>
            <a:r>
              <a:rPr sz="2700" spc="-5" dirty="0" smtClean="0">
                <a:solidFill>
                  <a:schemeClr val="tx1"/>
                </a:solidFill>
              </a:rPr>
              <a:t> </a:t>
            </a:r>
            <a:r>
              <a:rPr sz="2700" dirty="0">
                <a:solidFill>
                  <a:schemeClr val="tx1"/>
                </a:solidFill>
              </a:rPr>
              <a:t>primary </a:t>
            </a:r>
            <a:r>
              <a:rPr sz="2700" spc="-10" dirty="0">
                <a:solidFill>
                  <a:schemeClr val="tx1"/>
                </a:solidFill>
              </a:rPr>
              <a:t>survery</a:t>
            </a:r>
            <a:r>
              <a:rPr sz="2700" spc="80" dirty="0">
                <a:solidFill>
                  <a:schemeClr val="tx1"/>
                </a:solidFill>
              </a:rPr>
              <a:t> </a:t>
            </a:r>
            <a:r>
              <a:rPr sz="2700" spc="-10" dirty="0">
                <a:solidFill>
                  <a:schemeClr val="tx1"/>
                </a:solidFill>
              </a:rPr>
              <a:t>principles</a:t>
            </a:r>
            <a:endParaRPr sz="2700" dirty="0">
              <a:solidFill>
                <a:schemeClr val="tx1"/>
              </a:solidFill>
            </a:endParaRPr>
          </a:p>
        </p:txBody>
      </p:sp>
      <p:sp>
        <p:nvSpPr>
          <p:cNvPr id="34" name="object 47"/>
          <p:cNvSpPr txBox="1"/>
          <p:nvPr/>
        </p:nvSpPr>
        <p:spPr>
          <a:xfrm>
            <a:off x="457200" y="1981201"/>
            <a:ext cx="8132445" cy="4693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04"/>
              </a:lnSpc>
              <a:spcBef>
                <a:spcPts val="95"/>
              </a:spcBef>
            </a:pPr>
            <a:r>
              <a:rPr sz="2850" b="1" i="1" spc="-9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Airway</a:t>
            </a:r>
            <a:endParaRPr sz="285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marR="280035" indent="-343535">
              <a:lnSpc>
                <a:spcPct val="80000"/>
              </a:lnSpc>
              <a:spcBef>
                <a:spcPts val="635"/>
              </a:spcBef>
              <a:buClr>
                <a:srgbClr val="FFCC66"/>
              </a:buClr>
              <a:buSzPct val="79629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700" spc="-5" dirty="0">
                <a:latin typeface="Tahoma"/>
                <a:cs typeface="Tahoma"/>
              </a:rPr>
              <a:t>Airway </a:t>
            </a:r>
            <a:r>
              <a:rPr sz="2700" spc="-10" dirty="0">
                <a:latin typeface="Tahoma"/>
                <a:cs typeface="Tahoma"/>
              </a:rPr>
              <a:t>compromise </a:t>
            </a:r>
            <a:r>
              <a:rPr sz="2700" dirty="0">
                <a:latin typeface="Tahoma"/>
                <a:cs typeface="Tahoma"/>
              </a:rPr>
              <a:t>may be </a:t>
            </a:r>
            <a:r>
              <a:rPr sz="2700" u="sng" spc="-10" dirty="0">
                <a:latin typeface="Tahoma"/>
                <a:cs typeface="Tahoma"/>
              </a:rPr>
              <a:t>directly</a:t>
            </a:r>
            <a:r>
              <a:rPr sz="2700" spc="-10" dirty="0">
                <a:latin typeface="Tahoma"/>
                <a:cs typeface="Tahoma"/>
              </a:rPr>
              <a:t> due </a:t>
            </a:r>
            <a:r>
              <a:rPr sz="2700" spc="-5" dirty="0">
                <a:latin typeface="Tahoma"/>
                <a:cs typeface="Tahoma"/>
              </a:rPr>
              <a:t>to injury  </a:t>
            </a:r>
            <a:r>
              <a:rPr sz="2700" dirty="0">
                <a:latin typeface="Tahoma"/>
                <a:cs typeface="Tahoma"/>
              </a:rPr>
              <a:t>or </a:t>
            </a:r>
            <a:r>
              <a:rPr sz="2700" spc="-5" dirty="0">
                <a:latin typeface="Tahoma"/>
                <a:cs typeface="Tahoma"/>
              </a:rPr>
              <a:t>blood; </a:t>
            </a:r>
            <a:r>
              <a:rPr sz="2700" dirty="0">
                <a:latin typeface="Tahoma"/>
                <a:cs typeface="Tahoma"/>
              </a:rPr>
              <a:t>or </a:t>
            </a:r>
            <a:r>
              <a:rPr sz="2700" u="sng" spc="-5" dirty="0">
                <a:latin typeface="Tahoma"/>
                <a:cs typeface="Tahoma"/>
              </a:rPr>
              <a:t>secondary</a:t>
            </a:r>
            <a:r>
              <a:rPr sz="2700" spc="-5" dirty="0">
                <a:latin typeface="Tahoma"/>
                <a:cs typeface="Tahoma"/>
              </a:rPr>
              <a:t>, e.g. oedema associated  with </a:t>
            </a:r>
            <a:r>
              <a:rPr sz="2700" dirty="0">
                <a:latin typeface="Tahoma"/>
                <a:cs typeface="Tahoma"/>
              </a:rPr>
              <a:t>a </a:t>
            </a:r>
            <a:r>
              <a:rPr sz="2700" spc="-5" dirty="0">
                <a:latin typeface="Tahoma"/>
                <a:cs typeface="Tahoma"/>
              </a:rPr>
              <a:t>haematoma, </a:t>
            </a:r>
            <a:r>
              <a:rPr sz="2700" dirty="0">
                <a:latin typeface="Tahoma"/>
                <a:cs typeface="Tahoma"/>
              </a:rPr>
              <a:t>or </a:t>
            </a:r>
            <a:r>
              <a:rPr sz="2700" spc="-5" dirty="0">
                <a:latin typeface="Tahoma"/>
                <a:cs typeface="Tahoma"/>
              </a:rPr>
              <a:t>vocal cord paralysis  secondary to </a:t>
            </a:r>
            <a:r>
              <a:rPr sz="2700" spc="-10" dirty="0">
                <a:latin typeface="Tahoma"/>
                <a:cs typeface="Tahoma"/>
              </a:rPr>
              <a:t>injury </a:t>
            </a:r>
            <a:r>
              <a:rPr sz="2700" spc="-5" dirty="0">
                <a:latin typeface="Tahoma"/>
                <a:cs typeface="Tahoma"/>
              </a:rPr>
              <a:t>to </a:t>
            </a:r>
            <a:r>
              <a:rPr sz="2700" spc="-10" dirty="0">
                <a:latin typeface="Tahoma"/>
                <a:cs typeface="Tahoma"/>
              </a:rPr>
              <a:t>the recurrent </a:t>
            </a:r>
            <a:r>
              <a:rPr sz="2700" spc="-5" dirty="0">
                <a:latin typeface="Tahoma"/>
                <a:cs typeface="Tahoma"/>
              </a:rPr>
              <a:t>laryngeal  nerve.</a:t>
            </a:r>
            <a:endParaRPr sz="2700" dirty="0">
              <a:latin typeface="Tahoma"/>
              <a:cs typeface="Tahoma"/>
            </a:endParaRPr>
          </a:p>
          <a:p>
            <a:pPr marL="355600" marR="166370" indent="-343535">
              <a:lnSpc>
                <a:spcPct val="80000"/>
              </a:lnSpc>
              <a:spcBef>
                <a:spcPts val="650"/>
              </a:spcBef>
              <a:buClr>
                <a:srgbClr val="FFCC66"/>
              </a:buClr>
              <a:buSzPct val="79629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700" spc="-5" dirty="0">
                <a:latin typeface="Tahoma"/>
                <a:cs typeface="Tahoma"/>
              </a:rPr>
              <a:t>If the airway is </a:t>
            </a:r>
            <a:r>
              <a:rPr sz="2700" spc="-10" dirty="0">
                <a:latin typeface="Tahoma"/>
                <a:cs typeface="Tahoma"/>
              </a:rPr>
              <a:t>compromised, </a:t>
            </a:r>
            <a:r>
              <a:rPr sz="2700" dirty="0">
                <a:latin typeface="Tahoma"/>
                <a:cs typeface="Tahoma"/>
              </a:rPr>
              <a:t>oral </a:t>
            </a:r>
            <a:r>
              <a:rPr sz="2700" spc="-5" dirty="0">
                <a:latin typeface="Tahoma"/>
                <a:cs typeface="Tahoma"/>
              </a:rPr>
              <a:t>intubation  </a:t>
            </a:r>
            <a:r>
              <a:rPr sz="2700" spc="-10" dirty="0">
                <a:latin typeface="Tahoma"/>
                <a:cs typeface="Tahoma"/>
              </a:rPr>
              <a:t>should </a:t>
            </a:r>
            <a:r>
              <a:rPr sz="2700" dirty="0">
                <a:latin typeface="Tahoma"/>
                <a:cs typeface="Tahoma"/>
              </a:rPr>
              <a:t>be </a:t>
            </a:r>
            <a:r>
              <a:rPr sz="2700" spc="-5" dirty="0">
                <a:latin typeface="Tahoma"/>
                <a:cs typeface="Tahoma"/>
              </a:rPr>
              <a:t>attempted </a:t>
            </a:r>
            <a:r>
              <a:rPr sz="2700" spc="-10" dirty="0">
                <a:latin typeface="Tahoma"/>
                <a:cs typeface="Tahoma"/>
              </a:rPr>
              <a:t>whenever possible but  </a:t>
            </a:r>
            <a:r>
              <a:rPr sz="2700" spc="-5" dirty="0">
                <a:latin typeface="Tahoma"/>
                <a:cs typeface="Tahoma"/>
              </a:rPr>
              <a:t>facilities to perform </a:t>
            </a:r>
            <a:r>
              <a:rPr sz="2700" dirty="0">
                <a:latin typeface="Tahoma"/>
                <a:cs typeface="Tahoma"/>
              </a:rPr>
              <a:t>an </a:t>
            </a:r>
            <a:r>
              <a:rPr sz="2700" spc="-5" dirty="0">
                <a:latin typeface="Tahoma"/>
                <a:cs typeface="Tahoma"/>
              </a:rPr>
              <a:t>emergency </a:t>
            </a:r>
            <a:r>
              <a:rPr sz="2700" spc="-10" dirty="0">
                <a:latin typeface="Tahoma"/>
                <a:cs typeface="Tahoma"/>
              </a:rPr>
              <a:t>surgical </a:t>
            </a:r>
            <a:r>
              <a:rPr sz="2700" spc="-5" dirty="0">
                <a:latin typeface="Tahoma"/>
                <a:cs typeface="Tahoma"/>
              </a:rPr>
              <a:t>airway  procedure must </a:t>
            </a:r>
            <a:r>
              <a:rPr sz="2700" spc="-10" dirty="0">
                <a:latin typeface="Tahoma"/>
                <a:cs typeface="Tahoma"/>
              </a:rPr>
              <a:t>be</a:t>
            </a:r>
            <a:r>
              <a:rPr sz="2700" spc="3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present.</a:t>
            </a:r>
            <a:endParaRPr sz="2700" dirty="0">
              <a:latin typeface="Tahoma"/>
              <a:cs typeface="Tahoma"/>
            </a:endParaRPr>
          </a:p>
          <a:p>
            <a:pPr marL="355600" marR="167640" indent="-343535">
              <a:lnSpc>
                <a:spcPct val="80000"/>
              </a:lnSpc>
              <a:spcBef>
                <a:spcPts val="650"/>
              </a:spcBef>
              <a:buClr>
                <a:srgbClr val="FFCC66"/>
              </a:buClr>
              <a:buSzPct val="79629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700" spc="-5" dirty="0">
                <a:latin typeface="Tahoma"/>
                <a:cs typeface="Tahoma"/>
              </a:rPr>
              <a:t>If there </a:t>
            </a:r>
            <a:r>
              <a:rPr sz="2700" dirty="0">
                <a:latin typeface="Tahoma"/>
                <a:cs typeface="Tahoma"/>
              </a:rPr>
              <a:t>is </a:t>
            </a:r>
            <a:r>
              <a:rPr sz="2700" spc="-5" dirty="0">
                <a:latin typeface="Tahoma"/>
                <a:cs typeface="Tahoma"/>
              </a:rPr>
              <a:t>an </a:t>
            </a:r>
            <a:r>
              <a:rPr sz="2700" spc="-10" dirty="0">
                <a:latin typeface="Tahoma"/>
                <a:cs typeface="Tahoma"/>
              </a:rPr>
              <a:t>obvious </a:t>
            </a:r>
            <a:r>
              <a:rPr sz="2700" spc="-5" dirty="0">
                <a:latin typeface="Tahoma"/>
                <a:cs typeface="Tahoma"/>
              </a:rPr>
              <a:t>open </a:t>
            </a:r>
            <a:r>
              <a:rPr sz="2700" spc="-10" dirty="0">
                <a:latin typeface="Tahoma"/>
                <a:cs typeface="Tahoma"/>
              </a:rPr>
              <a:t>injury </a:t>
            </a:r>
            <a:r>
              <a:rPr sz="2700" spc="-5" dirty="0">
                <a:latin typeface="Tahoma"/>
                <a:cs typeface="Tahoma"/>
              </a:rPr>
              <a:t>to the airway, </a:t>
            </a:r>
            <a:r>
              <a:rPr sz="2700" spc="-10" dirty="0">
                <a:latin typeface="Tahoma"/>
                <a:cs typeface="Tahoma"/>
              </a:rPr>
              <a:t>it  </a:t>
            </a:r>
            <a:r>
              <a:rPr sz="2700" dirty="0">
                <a:latin typeface="Tahoma"/>
                <a:cs typeface="Tahoma"/>
              </a:rPr>
              <a:t>is </a:t>
            </a:r>
            <a:r>
              <a:rPr sz="2700" spc="-5" dirty="0">
                <a:latin typeface="Tahoma"/>
                <a:cs typeface="Tahoma"/>
              </a:rPr>
              <a:t>better to </a:t>
            </a:r>
            <a:r>
              <a:rPr sz="2700" spc="-10" dirty="0">
                <a:latin typeface="Tahoma"/>
                <a:cs typeface="Tahoma"/>
              </a:rPr>
              <a:t>consider </a:t>
            </a:r>
            <a:r>
              <a:rPr sz="2700" spc="-5" dirty="0">
                <a:latin typeface="Tahoma"/>
                <a:cs typeface="Tahoma"/>
              </a:rPr>
              <a:t>tracheostomy </a:t>
            </a:r>
            <a:r>
              <a:rPr sz="2700" dirty="0">
                <a:latin typeface="Tahoma"/>
                <a:cs typeface="Tahoma"/>
              </a:rPr>
              <a:t>as </a:t>
            </a:r>
            <a:r>
              <a:rPr sz="2700" spc="-5" dirty="0">
                <a:latin typeface="Tahoma"/>
                <a:cs typeface="Tahoma"/>
              </a:rPr>
              <a:t>soon </a:t>
            </a:r>
            <a:r>
              <a:rPr sz="2700" dirty="0">
                <a:latin typeface="Tahoma"/>
                <a:cs typeface="Tahoma"/>
              </a:rPr>
              <a:t>as  </a:t>
            </a:r>
            <a:r>
              <a:rPr sz="2700" spc="-10" dirty="0">
                <a:latin typeface="Tahoma"/>
                <a:cs typeface="Tahoma"/>
              </a:rPr>
              <a:t>possible.</a:t>
            </a:r>
            <a:endParaRPr sz="2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201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Primary </a:t>
            </a:r>
            <a:r>
              <a:rPr lang="en-US" spc="-5" dirty="0" smtClean="0"/>
              <a:t>survey</a:t>
            </a:r>
            <a:r>
              <a:rPr lang="en-US" spc="-80" dirty="0" smtClean="0"/>
              <a:t>-</a:t>
            </a:r>
            <a:r>
              <a:rPr lang="en-US" dirty="0" smtClean="0"/>
              <a:t>ATLS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bject 47"/>
          <p:cNvSpPr txBox="1"/>
          <p:nvPr/>
        </p:nvSpPr>
        <p:spPr>
          <a:xfrm>
            <a:off x="533400" y="1828800"/>
            <a:ext cx="7988934" cy="488633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15"/>
              </a:spcBef>
            </a:pPr>
            <a:r>
              <a:rPr sz="2300" b="1" i="1" spc="-60" dirty="0">
                <a:latin typeface="Tahoma"/>
                <a:cs typeface="Tahoma"/>
              </a:rPr>
              <a:t>Breathing</a:t>
            </a:r>
            <a:endParaRPr sz="2300" dirty="0">
              <a:latin typeface="Tahoma"/>
              <a:cs typeface="Tahoma"/>
            </a:endParaRPr>
          </a:p>
          <a:p>
            <a:pPr marL="355600" indent="-343535">
              <a:lnSpc>
                <a:spcPts val="2100"/>
              </a:lnSpc>
              <a:buClr>
                <a:srgbClr val="FFCC6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The apex </a:t>
            </a:r>
            <a:r>
              <a:rPr sz="2200" spc="-10" dirty="0">
                <a:latin typeface="Tahoma"/>
                <a:cs typeface="Tahoma"/>
              </a:rPr>
              <a:t>of </a:t>
            </a:r>
            <a:r>
              <a:rPr sz="2200" spc="-5" dirty="0">
                <a:latin typeface="Tahoma"/>
                <a:cs typeface="Tahoma"/>
              </a:rPr>
              <a:t>the lung may be involved </a:t>
            </a:r>
            <a:r>
              <a:rPr sz="2200" spc="-10" dirty="0">
                <a:latin typeface="Tahoma"/>
                <a:cs typeface="Tahoma"/>
              </a:rPr>
              <a:t>when </a:t>
            </a:r>
            <a:r>
              <a:rPr sz="2200" spc="-5" dirty="0">
                <a:latin typeface="Tahoma"/>
                <a:cs typeface="Tahoma"/>
              </a:rPr>
              <a:t>a </a:t>
            </a:r>
            <a:r>
              <a:rPr sz="2200" spc="-10" dirty="0">
                <a:latin typeface="Tahoma"/>
                <a:cs typeface="Tahoma"/>
              </a:rPr>
              <a:t>neck wound</a:t>
            </a:r>
            <a:r>
              <a:rPr sz="2200" spc="19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is</a:t>
            </a:r>
            <a:endParaRPr sz="2200" dirty="0">
              <a:latin typeface="Tahoma"/>
              <a:cs typeface="Tahoma"/>
            </a:endParaRPr>
          </a:p>
          <a:p>
            <a:pPr marL="355600">
              <a:lnSpc>
                <a:spcPts val="2115"/>
              </a:lnSpc>
            </a:pPr>
            <a:r>
              <a:rPr sz="2200" spc="-5" dirty="0">
                <a:latin typeface="Tahoma"/>
                <a:cs typeface="Tahoma"/>
              </a:rPr>
              <a:t>present.</a:t>
            </a:r>
            <a:endParaRPr sz="2200" dirty="0">
              <a:latin typeface="Tahoma"/>
              <a:cs typeface="Tahoma"/>
            </a:endParaRPr>
          </a:p>
          <a:p>
            <a:pPr marL="355600" marR="1450975" indent="-343535">
              <a:lnSpc>
                <a:spcPct val="70000"/>
              </a:lnSpc>
              <a:spcBef>
                <a:spcPts val="660"/>
              </a:spcBef>
              <a:buClr>
                <a:srgbClr val="FFCC6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Always do a </a:t>
            </a:r>
            <a:r>
              <a:rPr sz="2200" spc="-10" dirty="0">
                <a:latin typeface="Tahoma"/>
                <a:cs typeface="Tahoma"/>
              </a:rPr>
              <a:t>chest X-Ray </a:t>
            </a:r>
            <a:r>
              <a:rPr sz="2200" spc="-5" dirty="0">
                <a:latin typeface="Tahoma"/>
                <a:cs typeface="Tahoma"/>
              </a:rPr>
              <a:t>to </a:t>
            </a:r>
            <a:r>
              <a:rPr sz="2200" spc="-10" dirty="0">
                <a:latin typeface="Tahoma"/>
                <a:cs typeface="Tahoma"/>
              </a:rPr>
              <a:t>check for </a:t>
            </a:r>
            <a:r>
              <a:rPr sz="2200" spc="-5" dirty="0">
                <a:latin typeface="Tahoma"/>
                <a:cs typeface="Tahoma"/>
              </a:rPr>
              <a:t>a haemo- or  </a:t>
            </a:r>
            <a:r>
              <a:rPr sz="2200" spc="-10" dirty="0">
                <a:latin typeface="Tahoma"/>
                <a:cs typeface="Tahoma"/>
              </a:rPr>
              <a:t>pneumothorax.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ts val="2620"/>
              </a:lnSpc>
              <a:spcBef>
                <a:spcPts val="2010"/>
              </a:spcBef>
            </a:pPr>
            <a:r>
              <a:rPr sz="2300" b="1" i="1" spc="-60" dirty="0">
                <a:latin typeface="Tahoma"/>
                <a:cs typeface="Tahoma"/>
              </a:rPr>
              <a:t>Circulation</a:t>
            </a:r>
            <a:endParaRPr sz="2300" dirty="0">
              <a:latin typeface="Tahoma"/>
              <a:cs typeface="Tahoma"/>
            </a:endParaRPr>
          </a:p>
          <a:p>
            <a:pPr marL="355600" indent="-343535">
              <a:lnSpc>
                <a:spcPts val="2100"/>
              </a:lnSpc>
              <a:buClr>
                <a:srgbClr val="FFCC6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latin typeface="Tahoma"/>
                <a:cs typeface="Tahoma"/>
              </a:rPr>
              <a:t>Vascular </a:t>
            </a:r>
            <a:r>
              <a:rPr sz="2200" spc="-5" dirty="0">
                <a:latin typeface="Tahoma"/>
                <a:cs typeface="Tahoma"/>
              </a:rPr>
              <a:t>injuries may present as neurological</a:t>
            </a:r>
            <a:r>
              <a:rPr sz="2200" spc="9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complications,</a:t>
            </a:r>
            <a:endParaRPr sz="2200" dirty="0">
              <a:latin typeface="Tahoma"/>
              <a:cs typeface="Tahoma"/>
            </a:endParaRPr>
          </a:p>
          <a:p>
            <a:pPr marL="355600">
              <a:lnSpc>
                <a:spcPts val="1850"/>
              </a:lnSpc>
            </a:pPr>
            <a:r>
              <a:rPr sz="2200" spc="-10" dirty="0">
                <a:latin typeface="Tahoma"/>
                <a:cs typeface="Tahoma"/>
              </a:rPr>
              <a:t>e.g. </a:t>
            </a:r>
            <a:r>
              <a:rPr sz="2200" spc="-5" dirty="0">
                <a:latin typeface="Tahoma"/>
                <a:cs typeface="Tahoma"/>
              </a:rPr>
              <a:t>neurological </a:t>
            </a:r>
            <a:r>
              <a:rPr sz="2200" spc="-10" dirty="0">
                <a:latin typeface="Tahoma"/>
                <a:cs typeface="Tahoma"/>
              </a:rPr>
              <a:t>fallout </a:t>
            </a:r>
            <a:r>
              <a:rPr sz="2200" spc="-5" dirty="0">
                <a:latin typeface="Tahoma"/>
                <a:cs typeface="Tahoma"/>
              </a:rPr>
              <a:t>in </a:t>
            </a:r>
            <a:r>
              <a:rPr sz="2200" spc="-10" dirty="0">
                <a:latin typeface="Tahoma"/>
                <a:cs typeface="Tahoma"/>
              </a:rPr>
              <a:t>the </a:t>
            </a:r>
            <a:r>
              <a:rPr sz="2200" spc="-5" dirty="0">
                <a:latin typeface="Tahoma"/>
                <a:cs typeface="Tahoma"/>
              </a:rPr>
              <a:t>distribution of the</a:t>
            </a:r>
            <a:r>
              <a:rPr sz="2200" spc="1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middle</a:t>
            </a:r>
            <a:endParaRPr sz="2200" dirty="0">
              <a:latin typeface="Tahoma"/>
              <a:cs typeface="Tahoma"/>
            </a:endParaRPr>
          </a:p>
          <a:p>
            <a:pPr marL="355600">
              <a:lnSpc>
                <a:spcPts val="2115"/>
              </a:lnSpc>
            </a:pPr>
            <a:r>
              <a:rPr sz="2200" spc="-10" dirty="0">
                <a:latin typeface="Tahoma"/>
                <a:cs typeface="Tahoma"/>
              </a:rPr>
              <a:t>cerebral </a:t>
            </a:r>
            <a:r>
              <a:rPr sz="2200" spc="-5" dirty="0">
                <a:latin typeface="Tahoma"/>
                <a:cs typeface="Tahoma"/>
              </a:rPr>
              <a:t>artery may be secondary to a carotid artery</a:t>
            </a:r>
            <a:r>
              <a:rPr sz="2200" spc="10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injury.</a:t>
            </a:r>
            <a:endParaRPr sz="2200" dirty="0">
              <a:latin typeface="Tahoma"/>
              <a:cs typeface="Tahoma"/>
            </a:endParaRPr>
          </a:p>
          <a:p>
            <a:pPr marL="355600" indent="-343535">
              <a:lnSpc>
                <a:spcPts val="2110"/>
              </a:lnSpc>
              <a:buClr>
                <a:srgbClr val="FFCC6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A </a:t>
            </a:r>
            <a:r>
              <a:rPr sz="2200" spc="-10" dirty="0">
                <a:latin typeface="Tahoma"/>
                <a:cs typeface="Tahoma"/>
              </a:rPr>
              <a:t>high-flow </a:t>
            </a:r>
            <a:r>
              <a:rPr sz="2200" spc="-5" dirty="0">
                <a:latin typeface="Tahoma"/>
                <a:cs typeface="Tahoma"/>
              </a:rPr>
              <a:t>intravenous line </a:t>
            </a:r>
            <a:r>
              <a:rPr sz="2200" spc="-10" dirty="0">
                <a:latin typeface="Tahoma"/>
                <a:cs typeface="Tahoma"/>
              </a:rPr>
              <a:t>should </a:t>
            </a:r>
            <a:r>
              <a:rPr sz="2200" spc="-5" dirty="0">
                <a:latin typeface="Tahoma"/>
                <a:cs typeface="Tahoma"/>
              </a:rPr>
              <a:t>be set up.</a:t>
            </a:r>
            <a:r>
              <a:rPr sz="2200" spc="1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Intravenous</a:t>
            </a:r>
            <a:endParaRPr sz="2200" dirty="0">
              <a:latin typeface="Tahoma"/>
              <a:cs typeface="Tahoma"/>
            </a:endParaRPr>
          </a:p>
          <a:p>
            <a:pPr marL="355600" marR="459105">
              <a:lnSpc>
                <a:spcPct val="70000"/>
              </a:lnSpc>
              <a:spcBef>
                <a:spcPts val="400"/>
              </a:spcBef>
            </a:pPr>
            <a:r>
              <a:rPr sz="2200" spc="-5" dirty="0">
                <a:latin typeface="Tahoma"/>
                <a:cs typeface="Tahoma"/>
              </a:rPr>
              <a:t>lines </a:t>
            </a:r>
            <a:r>
              <a:rPr sz="2200" spc="-10" dirty="0">
                <a:latin typeface="Tahoma"/>
                <a:cs typeface="Tahoma"/>
              </a:rPr>
              <a:t>should </a:t>
            </a:r>
            <a:r>
              <a:rPr sz="2200" spc="-5" dirty="0">
                <a:latin typeface="Tahoma"/>
                <a:cs typeface="Tahoma"/>
              </a:rPr>
              <a:t>be avoided in the arm on the </a:t>
            </a:r>
            <a:r>
              <a:rPr sz="2200" spc="-10" dirty="0">
                <a:latin typeface="Tahoma"/>
                <a:cs typeface="Tahoma"/>
              </a:rPr>
              <a:t>side </a:t>
            </a:r>
            <a:r>
              <a:rPr sz="2200" spc="-5" dirty="0">
                <a:latin typeface="Tahoma"/>
                <a:cs typeface="Tahoma"/>
              </a:rPr>
              <a:t>of the neck  </a:t>
            </a:r>
            <a:r>
              <a:rPr sz="2200" spc="-10" dirty="0">
                <a:latin typeface="Tahoma"/>
                <a:cs typeface="Tahoma"/>
              </a:rPr>
              <a:t>wound.</a:t>
            </a:r>
            <a:endParaRPr sz="2200" dirty="0">
              <a:latin typeface="Tahoma"/>
              <a:cs typeface="Tahoma"/>
            </a:endParaRPr>
          </a:p>
          <a:p>
            <a:pPr marL="355600" indent="-343535">
              <a:lnSpc>
                <a:spcPts val="1980"/>
              </a:lnSpc>
              <a:buClr>
                <a:srgbClr val="FFCC6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Active </a:t>
            </a:r>
            <a:r>
              <a:rPr sz="2200" spc="-10" dirty="0">
                <a:latin typeface="Tahoma"/>
                <a:cs typeface="Tahoma"/>
              </a:rPr>
              <a:t>external </a:t>
            </a:r>
            <a:r>
              <a:rPr sz="2200" spc="-5" dirty="0">
                <a:latin typeface="Tahoma"/>
                <a:cs typeface="Tahoma"/>
              </a:rPr>
              <a:t>bleeding </a:t>
            </a:r>
            <a:r>
              <a:rPr sz="2200" spc="-10" dirty="0">
                <a:latin typeface="Tahoma"/>
                <a:cs typeface="Tahoma"/>
              </a:rPr>
              <a:t>can </a:t>
            </a:r>
            <a:r>
              <a:rPr sz="2200" spc="-5" dirty="0">
                <a:latin typeface="Tahoma"/>
                <a:cs typeface="Tahoma"/>
              </a:rPr>
              <a:t>be controlled by </a:t>
            </a:r>
            <a:r>
              <a:rPr sz="2200" spc="-10" dirty="0">
                <a:latin typeface="Tahoma"/>
                <a:cs typeface="Tahoma"/>
              </a:rPr>
              <a:t>external</a:t>
            </a:r>
            <a:r>
              <a:rPr sz="2200" spc="1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digital</a:t>
            </a:r>
            <a:endParaRPr sz="2200" dirty="0">
              <a:latin typeface="Tahoma"/>
              <a:cs typeface="Tahoma"/>
            </a:endParaRPr>
          </a:p>
          <a:p>
            <a:pPr marL="355600">
              <a:lnSpc>
                <a:spcPts val="1850"/>
              </a:lnSpc>
            </a:pPr>
            <a:r>
              <a:rPr sz="2200" spc="-5" dirty="0">
                <a:latin typeface="Tahoma"/>
                <a:cs typeface="Tahoma"/>
              </a:rPr>
              <a:t>pressure or by inflating the bulb of a Foley’s catheter </a:t>
            </a:r>
            <a:r>
              <a:rPr sz="2200" spc="-10" dirty="0">
                <a:latin typeface="Tahoma"/>
                <a:cs typeface="Tahoma"/>
              </a:rPr>
              <a:t>that</a:t>
            </a:r>
            <a:r>
              <a:rPr sz="2200" spc="1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has</a:t>
            </a:r>
            <a:endParaRPr sz="2200" dirty="0">
              <a:latin typeface="Tahoma"/>
              <a:cs typeface="Tahoma"/>
            </a:endParaRPr>
          </a:p>
          <a:p>
            <a:pPr marL="355600">
              <a:lnSpc>
                <a:spcPts val="1850"/>
              </a:lnSpc>
            </a:pPr>
            <a:r>
              <a:rPr sz="2200" spc="-5" dirty="0">
                <a:latin typeface="Tahoma"/>
                <a:cs typeface="Tahoma"/>
              </a:rPr>
              <a:t>been </a:t>
            </a:r>
            <a:r>
              <a:rPr sz="2200" spc="-10" dirty="0">
                <a:latin typeface="Tahoma"/>
                <a:cs typeface="Tahoma"/>
              </a:rPr>
              <a:t>carefully </a:t>
            </a:r>
            <a:r>
              <a:rPr sz="2200" spc="-5" dirty="0">
                <a:latin typeface="Tahoma"/>
                <a:cs typeface="Tahoma"/>
              </a:rPr>
              <a:t>inserted as deep as possible into the</a:t>
            </a:r>
            <a:r>
              <a:rPr sz="2200" spc="1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wound.</a:t>
            </a:r>
            <a:endParaRPr sz="2200" dirty="0">
              <a:latin typeface="Tahoma"/>
              <a:cs typeface="Tahoma"/>
            </a:endParaRPr>
          </a:p>
          <a:p>
            <a:pPr marL="355600" marR="81089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Tahoma"/>
                <a:cs typeface="Tahoma"/>
              </a:rPr>
              <a:t>This is an </a:t>
            </a:r>
            <a:r>
              <a:rPr sz="2200" spc="-10" dirty="0">
                <a:latin typeface="Tahoma"/>
                <a:cs typeface="Tahoma"/>
              </a:rPr>
              <a:t>emergency </a:t>
            </a:r>
            <a:r>
              <a:rPr sz="2200" spc="-5" dirty="0">
                <a:latin typeface="Tahoma"/>
                <a:cs typeface="Tahoma"/>
              </a:rPr>
              <a:t>measure </a:t>
            </a:r>
            <a:r>
              <a:rPr sz="2200" spc="-10" dirty="0">
                <a:latin typeface="Tahoma"/>
                <a:cs typeface="Tahoma"/>
              </a:rPr>
              <a:t>that </a:t>
            </a:r>
            <a:r>
              <a:rPr sz="2200" spc="-5" dirty="0">
                <a:latin typeface="Tahoma"/>
                <a:cs typeface="Tahoma"/>
              </a:rPr>
              <a:t>provides </a:t>
            </a:r>
            <a:r>
              <a:rPr sz="2200" spc="-10" dirty="0">
                <a:latin typeface="Tahoma"/>
                <a:cs typeface="Tahoma"/>
              </a:rPr>
              <a:t>temporary  </a:t>
            </a:r>
            <a:r>
              <a:rPr sz="2200" spc="-5" dirty="0">
                <a:latin typeface="Tahoma"/>
                <a:cs typeface="Tahoma"/>
              </a:rPr>
              <a:t>control until </a:t>
            </a:r>
            <a:r>
              <a:rPr sz="2200" spc="-10" dirty="0">
                <a:latin typeface="Tahoma"/>
                <a:cs typeface="Tahoma"/>
              </a:rPr>
              <a:t>surgery can </a:t>
            </a:r>
            <a:r>
              <a:rPr sz="2200" spc="-5" dirty="0">
                <a:latin typeface="Tahoma"/>
                <a:cs typeface="Tahoma"/>
              </a:rPr>
              <a:t>be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done.</a:t>
            </a:r>
            <a:endParaRPr sz="2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3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742696" y="760984"/>
            <a:ext cx="7290054" cy="1499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Investigati</a:t>
            </a:r>
            <a:r>
              <a:rPr lang="en-US" sz="4400" spc="-5" dirty="0"/>
              <a:t>on</a:t>
            </a:r>
            <a:br>
              <a:rPr lang="en-US" sz="4400" spc="-5" dirty="0"/>
            </a:br>
            <a:endParaRPr sz="4400" dirty="0"/>
          </a:p>
        </p:txBody>
      </p:sp>
      <p:sp>
        <p:nvSpPr>
          <p:cNvPr id="5" name="object 46"/>
          <p:cNvSpPr txBox="1"/>
          <p:nvPr/>
        </p:nvSpPr>
        <p:spPr>
          <a:xfrm>
            <a:off x="429896" y="1838960"/>
            <a:ext cx="8714104" cy="4773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spcBef>
                <a:spcPts val="100"/>
              </a:spcBef>
              <a:buClr>
                <a:schemeClr val="tx2">
                  <a:lumMod val="75000"/>
                </a:schemeClr>
              </a:buClr>
              <a:buSzPct val="80555"/>
              <a:buFont typeface="Wingdings" panose="05000000000000000000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US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Chest</a:t>
            </a:r>
            <a:r>
              <a:rPr lang="en-US" b="1" u="sng" spc="-7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X-ray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sz="1800" spc="-5" dirty="0" smtClean="0">
                <a:latin typeface="Tahoma"/>
                <a:cs typeface="Tahoma"/>
              </a:rPr>
              <a:t>E</a:t>
            </a:r>
            <a:r>
              <a:rPr sz="1800" spc="-5" dirty="0" smtClean="0">
                <a:latin typeface="Tahoma"/>
                <a:cs typeface="Tahoma"/>
              </a:rPr>
              <a:t>ssential </a:t>
            </a:r>
            <a:r>
              <a:rPr sz="1800" spc="-5" dirty="0">
                <a:latin typeface="Tahoma"/>
                <a:cs typeface="Tahoma"/>
              </a:rPr>
              <a:t>in all </a:t>
            </a:r>
            <a:r>
              <a:rPr sz="1800" dirty="0">
                <a:latin typeface="Tahoma"/>
                <a:cs typeface="Tahoma"/>
              </a:rPr>
              <a:t>patients </a:t>
            </a:r>
            <a:r>
              <a:rPr sz="1800" spc="-10" dirty="0">
                <a:latin typeface="Tahoma"/>
                <a:cs typeface="Tahoma"/>
              </a:rPr>
              <a:t>with </a:t>
            </a:r>
            <a:r>
              <a:rPr sz="1800" spc="-5" dirty="0">
                <a:latin typeface="Tahoma"/>
                <a:cs typeface="Tahoma"/>
              </a:rPr>
              <a:t>neck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injuries</a:t>
            </a:r>
            <a:r>
              <a:rPr sz="1800" spc="-5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  <a:p>
            <a:pPr marL="355600" indent="-343535">
              <a:lnSpc>
                <a:spcPts val="1945"/>
              </a:lnSpc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1800" spc="-5" dirty="0">
                <a:latin typeface="Tahoma"/>
                <a:cs typeface="Tahoma"/>
              </a:rPr>
              <a:t>Do not sit patient </a:t>
            </a:r>
            <a:r>
              <a:rPr sz="1800" dirty="0">
                <a:latin typeface="Tahoma"/>
                <a:cs typeface="Tahoma"/>
              </a:rPr>
              <a:t>up; if </a:t>
            </a:r>
            <a:r>
              <a:rPr sz="1800" spc="-5" dirty="0">
                <a:latin typeface="Tahoma"/>
                <a:cs typeface="Tahoma"/>
              </a:rPr>
              <a:t>there </a:t>
            </a:r>
            <a:r>
              <a:rPr sz="1800" dirty="0">
                <a:latin typeface="Tahoma"/>
                <a:cs typeface="Tahoma"/>
              </a:rPr>
              <a:t>is an </a:t>
            </a:r>
            <a:r>
              <a:rPr sz="1800" spc="-5" dirty="0">
                <a:latin typeface="Tahoma"/>
                <a:cs typeface="Tahoma"/>
              </a:rPr>
              <a:t>open wound, it </a:t>
            </a:r>
            <a:r>
              <a:rPr sz="1800" dirty="0">
                <a:latin typeface="Tahoma"/>
                <a:cs typeface="Tahoma"/>
              </a:rPr>
              <a:t>may </a:t>
            </a:r>
            <a:r>
              <a:rPr sz="1800" spc="-5" dirty="0">
                <a:latin typeface="Tahoma"/>
                <a:cs typeface="Tahoma"/>
              </a:rPr>
              <a:t>cause </a:t>
            </a:r>
            <a:r>
              <a:rPr sz="1800" dirty="0">
                <a:latin typeface="Tahoma"/>
                <a:cs typeface="Tahoma"/>
              </a:rPr>
              <a:t>a </a:t>
            </a:r>
            <a:r>
              <a:rPr sz="1800" spc="-5" dirty="0">
                <a:latin typeface="Tahoma"/>
                <a:cs typeface="Tahoma"/>
              </a:rPr>
              <a:t>fatal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air</a:t>
            </a:r>
          </a:p>
          <a:p>
            <a:pPr marL="355600">
              <a:lnSpc>
                <a:spcPts val="1945"/>
              </a:lnSpc>
            </a:pPr>
            <a:r>
              <a:rPr sz="1800" spc="-5" dirty="0" smtClean="0">
                <a:latin typeface="Tahoma"/>
                <a:cs typeface="Tahoma"/>
              </a:rPr>
              <a:t>embolism </a:t>
            </a:r>
            <a:r>
              <a:rPr sz="1800" dirty="0" smtClean="0">
                <a:latin typeface="Tahoma"/>
                <a:cs typeface="Tahoma"/>
              </a:rPr>
              <a:t>or </a:t>
            </a:r>
            <a:r>
              <a:rPr sz="1800" spc="-5" dirty="0" smtClean="0">
                <a:latin typeface="Tahoma"/>
                <a:cs typeface="Tahoma"/>
              </a:rPr>
              <a:t>complicate </a:t>
            </a:r>
            <a:r>
              <a:rPr sz="1800" dirty="0" smtClean="0">
                <a:latin typeface="Tahoma"/>
                <a:cs typeface="Tahoma"/>
              </a:rPr>
              <a:t>a </a:t>
            </a:r>
            <a:r>
              <a:rPr sz="1800" spc="-5" dirty="0" smtClean="0">
                <a:latin typeface="Tahoma"/>
                <a:cs typeface="Tahoma"/>
              </a:rPr>
              <a:t>cervical spine</a:t>
            </a:r>
            <a:r>
              <a:rPr sz="1800" spc="45" dirty="0" smtClean="0">
                <a:latin typeface="Tahoma"/>
                <a:cs typeface="Tahoma"/>
              </a:rPr>
              <a:t> </a:t>
            </a:r>
            <a:r>
              <a:rPr sz="1800" spc="-5" dirty="0" smtClean="0">
                <a:latin typeface="Tahoma"/>
                <a:cs typeface="Tahoma"/>
              </a:rPr>
              <a:t>injury.</a:t>
            </a:r>
            <a:endParaRPr sz="180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 smtClean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u="sng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Cervical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spine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X-ray</a:t>
            </a:r>
            <a:endParaRPr sz="18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555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800" spc="-5" dirty="0" smtClean="0">
                <a:latin typeface="Tahoma"/>
                <a:cs typeface="Tahoma"/>
              </a:rPr>
              <a:t>Look </a:t>
            </a:r>
            <a:r>
              <a:rPr sz="1800" dirty="0">
                <a:latin typeface="Tahoma"/>
                <a:cs typeface="Tahoma"/>
              </a:rPr>
              <a:t>for </a:t>
            </a:r>
            <a:r>
              <a:rPr sz="1800" spc="-5" dirty="0">
                <a:latin typeface="Tahoma"/>
                <a:cs typeface="Tahoma"/>
              </a:rPr>
              <a:t>the </a:t>
            </a:r>
            <a:r>
              <a:rPr sz="1800" dirty="0">
                <a:latin typeface="Tahoma"/>
                <a:cs typeface="Tahoma"/>
              </a:rPr>
              <a:t>presence </a:t>
            </a:r>
            <a:r>
              <a:rPr sz="1800" spc="-5" dirty="0">
                <a:latin typeface="Tahoma"/>
                <a:cs typeface="Tahoma"/>
              </a:rPr>
              <a:t>of fractures, foreign bodies, </a:t>
            </a:r>
            <a:r>
              <a:rPr sz="1800" dirty="0">
                <a:latin typeface="Tahoma"/>
                <a:cs typeface="Tahoma"/>
              </a:rPr>
              <a:t>or </a:t>
            </a:r>
            <a:r>
              <a:rPr sz="1800" spc="-5" dirty="0">
                <a:latin typeface="Tahoma"/>
                <a:cs typeface="Tahoma"/>
              </a:rPr>
              <a:t>air in soft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tissues.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C66"/>
              </a:buClr>
              <a:buFont typeface="Wingdings"/>
              <a:buChar char=""/>
            </a:pPr>
            <a:endParaRPr sz="17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u="sng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CT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scan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or CT</a:t>
            </a:r>
            <a:r>
              <a:rPr sz="1800" b="1" spc="-4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angiography</a:t>
            </a:r>
            <a:endParaRPr sz="18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marR="73025" indent="-343535">
              <a:lnSpc>
                <a:spcPct val="80000"/>
              </a:lnSpc>
              <a:spcBef>
                <a:spcPts val="434"/>
              </a:spcBef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1800" spc="-5" dirty="0" smtClean="0">
                <a:latin typeface="Tahoma"/>
                <a:cs typeface="Tahoma"/>
              </a:rPr>
              <a:t>In </a:t>
            </a:r>
            <a:r>
              <a:rPr sz="1800" spc="-5" dirty="0">
                <a:latin typeface="Tahoma"/>
                <a:cs typeface="Tahoma"/>
              </a:rPr>
              <a:t>the stable patient, </a:t>
            </a:r>
            <a:r>
              <a:rPr sz="1800" dirty="0">
                <a:latin typeface="Tahoma"/>
                <a:cs typeface="Tahoma"/>
              </a:rPr>
              <a:t>a </a:t>
            </a:r>
            <a:r>
              <a:rPr sz="1800" spc="-5" dirty="0">
                <a:latin typeface="Tahoma"/>
                <a:cs typeface="Tahoma"/>
              </a:rPr>
              <a:t>spiral CT scan (if available) </a:t>
            </a:r>
            <a:r>
              <a:rPr sz="1800" spc="-10" dirty="0">
                <a:latin typeface="Tahoma"/>
                <a:cs typeface="Tahoma"/>
              </a:rPr>
              <a:t>with </a:t>
            </a:r>
            <a:r>
              <a:rPr sz="1800" spc="-5" dirty="0">
                <a:latin typeface="Tahoma"/>
                <a:cs typeface="Tahoma"/>
              </a:rPr>
              <a:t>intravenous  contrast will provide information on soft tissue, bony structures, wound  trajectory, </a:t>
            </a:r>
            <a:r>
              <a:rPr sz="1800" dirty="0">
                <a:latin typeface="Tahoma"/>
                <a:cs typeface="Tahoma"/>
              </a:rPr>
              <a:t>and </a:t>
            </a:r>
            <a:r>
              <a:rPr sz="1800" spc="-5" dirty="0">
                <a:latin typeface="Tahoma"/>
                <a:cs typeface="Tahoma"/>
              </a:rPr>
              <a:t>vascular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injuries.</a:t>
            </a:r>
            <a:endParaRPr sz="1800" dirty="0">
              <a:latin typeface="Tahoma"/>
              <a:cs typeface="Tahoma"/>
            </a:endParaRPr>
          </a:p>
          <a:p>
            <a:pPr marL="297815" indent="-285750">
              <a:lnSpc>
                <a:spcPct val="100000"/>
              </a:lnSpc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1800" spc="-5" dirty="0">
                <a:latin typeface="Tahoma"/>
                <a:cs typeface="Tahoma"/>
              </a:rPr>
              <a:t>Specifically look </a:t>
            </a:r>
            <a:r>
              <a:rPr sz="1800" dirty="0">
                <a:latin typeface="Tahoma"/>
                <a:cs typeface="Tahoma"/>
              </a:rPr>
              <a:t>out </a:t>
            </a:r>
            <a:r>
              <a:rPr sz="1800" spc="-5" dirty="0">
                <a:latin typeface="Tahoma"/>
                <a:cs typeface="Tahoma"/>
              </a:rPr>
              <a:t>for intimal injuries of the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carotids.</a:t>
            </a:r>
            <a:endParaRPr sz="18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1800" dirty="0">
                <a:latin typeface="Tahoma"/>
                <a:cs typeface="Tahoma"/>
              </a:rPr>
              <a:t>Oral </a:t>
            </a:r>
            <a:r>
              <a:rPr sz="1800" spc="-5" dirty="0">
                <a:latin typeface="Tahoma"/>
                <a:cs typeface="Tahoma"/>
              </a:rPr>
              <a:t>contrast can </a:t>
            </a:r>
            <a:r>
              <a:rPr sz="1800" dirty="0">
                <a:latin typeface="Tahoma"/>
                <a:cs typeface="Tahoma"/>
              </a:rPr>
              <a:t>be </a:t>
            </a:r>
            <a:r>
              <a:rPr sz="1800" spc="-5" dirty="0">
                <a:latin typeface="Tahoma"/>
                <a:cs typeface="Tahoma"/>
              </a:rPr>
              <a:t>given </a:t>
            </a:r>
            <a:r>
              <a:rPr sz="1800" dirty="0">
                <a:latin typeface="Tahoma"/>
                <a:cs typeface="Tahoma"/>
              </a:rPr>
              <a:t>if </a:t>
            </a:r>
            <a:r>
              <a:rPr sz="1800" spc="-5" dirty="0">
                <a:latin typeface="Tahoma"/>
                <a:cs typeface="Tahoma"/>
              </a:rPr>
              <a:t>required to identify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leaks.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C66"/>
              </a:buClr>
              <a:buFont typeface="Wingdings"/>
              <a:buChar char=""/>
            </a:pPr>
            <a:endParaRPr sz="17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u="sng" spc="-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Color Flow </a:t>
            </a:r>
            <a:r>
              <a:rPr sz="1800" b="1" spc="-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Doppler</a:t>
            </a:r>
            <a:r>
              <a:rPr sz="1800" b="1" spc="-2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(CFD)</a:t>
            </a:r>
            <a:endParaRPr sz="1800" dirty="0" smtClean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marR="613410" indent="-343535">
              <a:lnSpc>
                <a:spcPct val="80000"/>
              </a:lnSpc>
              <a:spcBef>
                <a:spcPts val="430"/>
              </a:spcBef>
              <a:buClr>
                <a:srgbClr val="FFCC66"/>
              </a:buClr>
              <a:buSzPct val="80555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1800" spc="-5" dirty="0" smtClean="0">
                <a:latin typeface="Tahoma"/>
                <a:cs typeface="Tahoma"/>
              </a:rPr>
              <a:t>Color </a:t>
            </a:r>
            <a:r>
              <a:rPr sz="1800" spc="-5" dirty="0">
                <a:latin typeface="Tahoma"/>
                <a:cs typeface="Tahoma"/>
              </a:rPr>
              <a:t>flow Doppler </a:t>
            </a:r>
            <a:r>
              <a:rPr sz="1800" dirty="0">
                <a:latin typeface="Tahoma"/>
                <a:cs typeface="Tahoma"/>
              </a:rPr>
              <a:t>has been </a:t>
            </a:r>
            <a:r>
              <a:rPr sz="1800" spc="-5" dirty="0">
                <a:latin typeface="Tahoma"/>
                <a:cs typeface="Tahoma"/>
              </a:rPr>
              <a:t>suggested </a:t>
            </a:r>
            <a:r>
              <a:rPr sz="1800" dirty="0">
                <a:latin typeface="Tahoma"/>
                <a:cs typeface="Tahoma"/>
              </a:rPr>
              <a:t>as a </a:t>
            </a:r>
            <a:r>
              <a:rPr sz="1800" spc="-5" dirty="0">
                <a:latin typeface="Tahoma"/>
                <a:cs typeface="Tahoma"/>
              </a:rPr>
              <a:t>reliable </a:t>
            </a:r>
            <a:r>
              <a:rPr sz="1800" dirty="0">
                <a:latin typeface="Tahoma"/>
                <a:cs typeface="Tahoma"/>
              </a:rPr>
              <a:t>alternative </a:t>
            </a:r>
            <a:r>
              <a:rPr sz="1800" spc="-5" dirty="0">
                <a:latin typeface="Tahoma"/>
                <a:cs typeface="Tahoma"/>
              </a:rPr>
              <a:t>to  angiography in the evaluation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PNI.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54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8534400" cy="469696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Consider early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intubation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or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surgical</a:t>
            </a:r>
            <a:r>
              <a:rPr lang="en-US" sz="2800" spc="2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airway</a:t>
            </a: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If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all the investigations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are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normal,</a:t>
            </a:r>
            <a:r>
              <a:rPr lang="en-US" sz="2800" spc="1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patient may be observed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over-night</a:t>
            </a:r>
            <a:r>
              <a:rPr lang="en-US" sz="2800" spc="-6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spc="-10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and </a:t>
            </a:r>
            <a:r>
              <a:rPr lang="en-US" sz="2800" b="1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discharged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home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if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there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is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no</a:t>
            </a:r>
            <a:r>
              <a:rPr lang="en-US" sz="2800" spc="-30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deterioration.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 </a:t>
            </a:r>
            <a:r>
              <a:rPr lang="en-US" sz="2800" spc="-10" dirty="0" err="1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hemothorax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spc="-1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should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be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managed accordingly.</a:t>
            </a: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If the patient is bleeding or airway compromised or investigations are abnormal, </a:t>
            </a:r>
            <a:r>
              <a:rPr lang="en-US" sz="2800" b="1" spc="-5" dirty="0" smtClean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immediate surgical  intervention </a:t>
            </a:r>
            <a:r>
              <a:rPr lang="en-US" sz="2800" spc="-5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is required.</a:t>
            </a: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Small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pharyngeal and tracheal </a:t>
            </a:r>
            <a:r>
              <a:rPr lang="en-US" sz="2800" spc="-1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injuries </a:t>
            </a:r>
            <a:r>
              <a:rPr lang="en-US" sz="2800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can</a:t>
            </a:r>
            <a:r>
              <a:rPr lang="en-US" sz="2800" spc="8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be treated </a:t>
            </a:r>
            <a:r>
              <a:rPr lang="en-US" sz="2800" b="1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conservatively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endParaRPr lang="en-US" sz="2800" spc="-5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endParaRPr lang="en-US" sz="2800" spc="-5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SzPct val="113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800" spc="-5" dirty="0" smtClean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ahoma"/>
                <a:cs typeface="Tahoma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0753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E62F6-FB00-A44B-A466-D458A7E12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Blunt neck</a:t>
            </a:r>
            <a:r>
              <a:rPr lang="en-US" sz="44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trauma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1995D0-B7E7-554D-A5EC-BC8F55EF7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931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95910" indent="-228600" algn="l">
              <a:spcBef>
                <a:spcPts val="320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motor </a:t>
            </a:r>
            <a:r>
              <a:rPr lang="en-US" sz="2000" dirty="0">
                <a:solidFill>
                  <a:srgbClr val="000000"/>
                </a:solidFill>
              </a:rPr>
              <a:t>vehicle </a:t>
            </a:r>
            <a:r>
              <a:rPr lang="en-US" sz="2000" spc="-5" dirty="0">
                <a:solidFill>
                  <a:srgbClr val="000000"/>
                </a:solidFill>
              </a:rPr>
              <a:t>accidents and</a:t>
            </a:r>
            <a:r>
              <a:rPr lang="en-US" sz="2000" spc="-1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sports</a:t>
            </a:r>
          </a:p>
          <a:p>
            <a:pPr marL="295910" marR="795655" indent="-228600" algn="l">
              <a:spcBef>
                <a:spcPts val="650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result </a:t>
            </a:r>
            <a:r>
              <a:rPr lang="en-US" sz="2000" spc="-5" dirty="0">
                <a:solidFill>
                  <a:srgbClr val="000000"/>
                </a:solidFill>
              </a:rPr>
              <a:t>in laryngeal, vascular,</a:t>
            </a:r>
            <a:r>
              <a:rPr lang="en-US" sz="2000" spc="-125" dirty="0">
                <a:solidFill>
                  <a:srgbClr val="000000"/>
                </a:solidFill>
              </a:rPr>
              <a:t> </a:t>
            </a:r>
            <a:r>
              <a:rPr lang="en-US" sz="2000" spc="-5" dirty="0">
                <a:solidFill>
                  <a:srgbClr val="000000"/>
                </a:solidFill>
              </a:rPr>
              <a:t>and  digestive</a:t>
            </a:r>
            <a:r>
              <a:rPr lang="en-US" sz="2000" spc="-25" dirty="0">
                <a:solidFill>
                  <a:srgbClr val="000000"/>
                </a:solidFill>
              </a:rPr>
              <a:t> </a:t>
            </a:r>
            <a:r>
              <a:rPr lang="en-US" sz="2000" spc="-10" dirty="0">
                <a:solidFill>
                  <a:srgbClr val="000000"/>
                </a:solidFill>
              </a:rPr>
              <a:t>injury</a:t>
            </a:r>
            <a:endParaRPr lang="en-US" sz="2000" dirty="0">
              <a:solidFill>
                <a:srgbClr val="000000"/>
              </a:solidFill>
            </a:endParaRPr>
          </a:p>
          <a:p>
            <a:pPr marL="295910" marR="5080" indent="-228600" algn="l">
              <a:spcBef>
                <a:spcPts val="590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easily underdiagnosed </a:t>
            </a:r>
            <a:r>
              <a:rPr lang="en-US" sz="2000" dirty="0">
                <a:solidFill>
                  <a:srgbClr val="000000"/>
                </a:solidFill>
              </a:rPr>
              <a:t>because</a:t>
            </a:r>
            <a:r>
              <a:rPr lang="en-US" sz="2000" spc="-105" dirty="0">
                <a:solidFill>
                  <a:srgbClr val="000000"/>
                </a:solidFill>
              </a:rPr>
              <a:t> </a:t>
            </a:r>
            <a:r>
              <a:rPr lang="en-US" sz="2000" spc="-5" dirty="0">
                <a:solidFill>
                  <a:srgbClr val="000000"/>
                </a:solidFill>
              </a:rPr>
              <a:t>their  onset </a:t>
            </a:r>
            <a:r>
              <a:rPr lang="en-US" sz="2000" dirty="0">
                <a:solidFill>
                  <a:srgbClr val="000000"/>
                </a:solidFill>
              </a:rPr>
              <a:t>can </a:t>
            </a:r>
            <a:r>
              <a:rPr lang="en-US" sz="2000" spc="-5" dirty="0">
                <a:solidFill>
                  <a:srgbClr val="000000"/>
                </a:solidFill>
              </a:rPr>
              <a:t>be</a:t>
            </a:r>
            <a:r>
              <a:rPr lang="en-US" sz="2000" spc="-50" dirty="0">
                <a:solidFill>
                  <a:srgbClr val="000000"/>
                </a:solidFill>
              </a:rPr>
              <a:t> </a:t>
            </a:r>
            <a:r>
              <a:rPr lang="en-US" sz="2000" spc="-5" dirty="0">
                <a:solidFill>
                  <a:srgbClr val="000000"/>
                </a:solidFill>
              </a:rPr>
              <a:t>delayed</a:t>
            </a:r>
            <a:endParaRPr lang="en-US" sz="2000" dirty="0">
              <a:solidFill>
                <a:srgbClr val="000000"/>
              </a:solidFill>
            </a:endParaRPr>
          </a:p>
          <a:p>
            <a:pPr marL="295910" indent="-228600" algn="l">
              <a:spcBef>
                <a:spcPts val="165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occult </a:t>
            </a:r>
            <a:r>
              <a:rPr lang="en-US" sz="2000" dirty="0">
                <a:solidFill>
                  <a:srgbClr val="000000"/>
                </a:solidFill>
              </a:rPr>
              <a:t>cervical spine</a:t>
            </a:r>
            <a:r>
              <a:rPr lang="en-US" sz="2000" spc="-85" dirty="0">
                <a:solidFill>
                  <a:srgbClr val="000000"/>
                </a:solidFill>
              </a:rPr>
              <a:t> </a:t>
            </a:r>
            <a:r>
              <a:rPr lang="en-US" sz="2000" spc="-10" dirty="0">
                <a:solidFill>
                  <a:srgbClr val="000000"/>
                </a:solidFill>
              </a:rPr>
              <a:t>injury</a:t>
            </a:r>
            <a:endParaRPr lang="en-US" sz="2000" dirty="0">
              <a:solidFill>
                <a:srgbClr val="000000"/>
              </a:solidFill>
            </a:endParaRPr>
          </a:p>
          <a:p>
            <a:pPr marL="295910" indent="-228600" algn="l">
              <a:spcBef>
                <a:spcPts val="215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Strangulation</a:t>
            </a:r>
            <a:endParaRPr lang="en-US" sz="2000" dirty="0">
              <a:solidFill>
                <a:srgbClr val="000000"/>
              </a:solidFill>
            </a:endParaRPr>
          </a:p>
          <a:p>
            <a:pPr marL="295910" indent="-228600" algn="l">
              <a:spcBef>
                <a:spcPts val="220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Blows from fists </a:t>
            </a:r>
            <a:r>
              <a:rPr lang="en-US" sz="2000" spc="-10" dirty="0">
                <a:solidFill>
                  <a:srgbClr val="000000"/>
                </a:solidFill>
              </a:rPr>
              <a:t>or </a:t>
            </a:r>
            <a:r>
              <a:rPr lang="en-US" sz="2000" spc="-5" dirty="0">
                <a:solidFill>
                  <a:srgbClr val="000000"/>
                </a:solidFill>
              </a:rPr>
              <a:t>feet</a:t>
            </a:r>
            <a:endParaRPr lang="en-US" sz="2000" dirty="0">
              <a:solidFill>
                <a:srgbClr val="000000"/>
              </a:solidFill>
            </a:endParaRPr>
          </a:p>
          <a:p>
            <a:pPr marL="295910" indent="-228600" algn="l">
              <a:spcBef>
                <a:spcPts val="215"/>
              </a:spcBef>
              <a:buClr>
                <a:srgbClr val="3891A7"/>
              </a:buClr>
              <a:buSzPct val="79687"/>
              <a:buFont typeface="Arial" panose="020B0604020202020204" pitchFamily="34" charset="0"/>
              <a:buChar char="•"/>
              <a:tabLst>
                <a:tab pos="296545" algn="l"/>
              </a:tabLst>
            </a:pPr>
            <a:r>
              <a:rPr lang="en-US" sz="2000" spc="-5" dirty="0">
                <a:solidFill>
                  <a:srgbClr val="000000"/>
                </a:solidFill>
              </a:rPr>
              <a:t>Excessive</a:t>
            </a:r>
            <a:r>
              <a:rPr lang="en-US" sz="2000" spc="-40" dirty="0">
                <a:solidFill>
                  <a:srgbClr val="000000"/>
                </a:solidFill>
              </a:rPr>
              <a:t> </a:t>
            </a:r>
            <a:r>
              <a:rPr lang="en-US" sz="2000" spc="-5" dirty="0">
                <a:solidFill>
                  <a:srgbClr val="000000"/>
                </a:solidFill>
              </a:rPr>
              <a:t>manipulation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4" y="0"/>
            <a:ext cx="91428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76726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F7093-41F6-8F4F-89B2-FA2F26A9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4996F9-6F7F-AF42-AB73-4F855AE7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 fontScale="92500" lnSpcReduction="20000"/>
          </a:bodyPr>
          <a:lstStyle/>
          <a:p>
            <a:pPr marL="295910" marR="545465" indent="-283845"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Common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all traumatic mechanisms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the  direct transfer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of severe forces to the larynx. 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These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forces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have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potential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produce  many devastating injuries, including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mucosal 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tears, dislocations, and</a:t>
            </a:r>
            <a:r>
              <a:rPr lang="en-US" sz="2100" spc="-2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fractures.</a:t>
            </a:r>
            <a:endParaRPr lang="en-US" sz="2100">
              <a:solidFill>
                <a:schemeClr val="bg1"/>
              </a:solidFill>
              <a:latin typeface="Arial"/>
              <a:cs typeface="Arial"/>
            </a:endParaRPr>
          </a:p>
          <a:p>
            <a:pPr marL="295910" marR="8255" indent="-283845"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408305" algn="l"/>
                <a:tab pos="408940" algn="l"/>
              </a:tabLst>
            </a:pPr>
            <a:r>
              <a:rPr lang="en-US" sz="2100">
                <a:solidFill>
                  <a:schemeClr val="bg1"/>
                </a:solidFill>
              </a:rPr>
              <a:t>	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Edema, hematoma, cartilage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necrosis, voice 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alteration,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cord paralysis,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aspiration, and</a:t>
            </a:r>
            <a:r>
              <a:rPr lang="en-US" sz="2100" spc="-8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airway  loss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may accompany these</a:t>
            </a:r>
            <a:r>
              <a:rPr lang="en-US" sz="2100" spc="-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injuries.</a:t>
            </a:r>
            <a:endParaRPr lang="en-US" sz="2100">
              <a:solidFill>
                <a:schemeClr val="bg1"/>
              </a:solidFill>
              <a:latin typeface="Arial"/>
              <a:cs typeface="Arial"/>
            </a:endParaRPr>
          </a:p>
          <a:p>
            <a:pPr marL="295910" marR="5080" indent="-283845"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408305" algn="l"/>
                <a:tab pos="408940" algn="l"/>
              </a:tabLst>
            </a:pPr>
            <a:r>
              <a:rPr lang="en-US" sz="2100">
                <a:solidFill>
                  <a:schemeClr val="bg1"/>
                </a:solidFill>
              </a:rPr>
              <a:t>	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Common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signs of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laryngeal injury include  </a:t>
            </a:r>
            <a:r>
              <a:rPr lang="en-US" sz="2100" spc="-25">
                <a:solidFill>
                  <a:schemeClr val="bg1"/>
                </a:solidFill>
                <a:latin typeface="Arial"/>
                <a:cs typeface="Arial"/>
              </a:rPr>
              <a:t>stridor,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subcutaneous emphysema,</a:t>
            </a:r>
            <a:r>
              <a:rPr lang="en-US" sz="2100" spc="-4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hemoptysis, 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hematoma,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ecchymosis,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laryngeal tenderness, 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vocal cord </a:t>
            </a:r>
            <a:r>
              <a:rPr lang="en-US" sz="2100" spc="-25">
                <a:solidFill>
                  <a:schemeClr val="bg1"/>
                </a:solidFill>
                <a:latin typeface="Arial"/>
                <a:cs typeface="Arial"/>
              </a:rPr>
              <a:t>immobility,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loss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2100" spc="-5">
                <a:solidFill>
                  <a:schemeClr val="bg1"/>
                </a:solidFill>
                <a:latin typeface="Arial"/>
                <a:cs typeface="Arial"/>
              </a:rPr>
              <a:t>anatomical  landmarks, and bony</a:t>
            </a:r>
            <a:r>
              <a:rPr lang="en-US" sz="2100" spc="-4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crepitus.</a:t>
            </a:r>
          </a:p>
        </p:txBody>
      </p:sp>
    </p:spTree>
    <p:extLst>
      <p:ext uri="{BB962C8B-B14F-4D97-AF65-F5344CB8AC3E}">
        <p14:creationId xmlns:p14="http://schemas.microsoft.com/office/powerpoint/2010/main" val="1514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81000"/>
            <a:ext cx="7290054" cy="1499616"/>
          </a:xfrm>
        </p:spPr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00200"/>
            <a:ext cx="7842504" cy="4876800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en-US" sz="2400" dirty="0"/>
              <a:t>Neck injuries is one of the most critical injuries, </a:t>
            </a:r>
            <a:r>
              <a:rPr lang="en-US" sz="2400" dirty="0" smtClean="0"/>
              <a:t>Its </a:t>
            </a:r>
            <a:r>
              <a:rPr lang="en-US" sz="2400" dirty="0" smtClean="0"/>
              <a:t>both an inlet and an outlet containing various structures. </a:t>
            </a:r>
          </a:p>
          <a:p>
            <a:pPr marL="228600" indent="-228600">
              <a:buAutoNum type="arabicPeriod"/>
            </a:pPr>
            <a:r>
              <a:rPr lang="en-US" sz="2400" dirty="0" smtClean="0"/>
              <a:t>P</a:t>
            </a:r>
            <a:r>
              <a:rPr lang="en-US" sz="2400" dirty="0" smtClean="0"/>
              <a:t>atient </a:t>
            </a:r>
            <a:r>
              <a:rPr lang="en-US" sz="2400" dirty="0"/>
              <a:t>may appear normal at first but </a:t>
            </a:r>
            <a:r>
              <a:rPr lang="en-US" sz="2400" dirty="0" smtClean="0"/>
              <a:t>deteriorate </a:t>
            </a:r>
            <a:r>
              <a:rPr lang="en-US" sz="2400" dirty="0"/>
              <a:t>after few hours (either death, </a:t>
            </a:r>
            <a:r>
              <a:rPr lang="en-US" sz="2400" dirty="0" smtClean="0"/>
              <a:t>paralysis</a:t>
            </a:r>
            <a:r>
              <a:rPr lang="en-US" sz="2400" dirty="0"/>
              <a:t>, asphyxia, ..) </a:t>
            </a:r>
          </a:p>
          <a:p>
            <a:pPr marL="228600" indent="-228600">
              <a:buAutoNum type="arabicPeriod"/>
            </a:pPr>
            <a:r>
              <a:rPr lang="en-US" sz="2400" dirty="0"/>
              <a:t>Neck anatomy is significant to identify the location of trauma and exact place of </a:t>
            </a:r>
            <a:r>
              <a:rPr lang="en-US" sz="2400" dirty="0" smtClean="0"/>
              <a:t>injury to predict the damaged structure.</a:t>
            </a:r>
            <a:endParaRPr lang="en-US" sz="2400" dirty="0"/>
          </a:p>
          <a:p>
            <a:pPr marL="228600" indent="-228600">
              <a:buAutoNum type="arabicPeriod"/>
            </a:pPr>
            <a:r>
              <a:rPr lang="en-US" sz="2400" dirty="0"/>
              <a:t>Neck is divided to </a:t>
            </a:r>
            <a:r>
              <a:rPr lang="en-US" sz="2400" dirty="0" smtClean="0"/>
              <a:t>Triangles. (Anterior + posterior triangles) </a:t>
            </a:r>
            <a:br>
              <a:rPr lang="en-US" sz="2400" dirty="0" smtClean="0"/>
            </a:br>
            <a:r>
              <a:rPr lang="en-US" sz="2400" dirty="0" smtClean="0"/>
              <a:t>anterior triangle is </a:t>
            </a:r>
            <a:r>
              <a:rPr lang="en-US" sz="2400" dirty="0" smtClean="0"/>
              <a:t>also is divided </a:t>
            </a:r>
            <a:r>
              <a:rPr lang="en-US" sz="2400" dirty="0"/>
              <a:t>to 3 </a:t>
            </a:r>
            <a:r>
              <a:rPr lang="en-US" sz="2400" dirty="0" smtClean="0"/>
              <a:t>zones (zone </a:t>
            </a:r>
            <a:r>
              <a:rPr lang="en-US" sz="2400" dirty="0"/>
              <a:t>2 is the </a:t>
            </a:r>
            <a:r>
              <a:rPr lang="en-US" sz="2400" dirty="0" smtClean="0"/>
              <a:t>most important) </a:t>
            </a:r>
            <a:endParaRPr lang="en-US" sz="2400" dirty="0"/>
          </a:p>
          <a:p>
            <a:pPr marL="228600" indent="-228600">
              <a:buAutoNum type="arabicPeriod"/>
            </a:pPr>
            <a:r>
              <a:rPr lang="en-US" sz="2400" dirty="0"/>
              <a:t>Most important information to ask about in a neck trauma: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</a:t>
            </a:r>
            <a:r>
              <a:rPr lang="en-US" sz="2400" dirty="0"/>
              <a:t>. site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</a:t>
            </a:r>
            <a:r>
              <a:rPr lang="en-US" sz="2400" dirty="0"/>
              <a:t>. type of injury (blunt/penetrating)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</a:t>
            </a:r>
            <a:r>
              <a:rPr lang="en-US" sz="2400" dirty="0"/>
              <a:t>. Signs (Hard/soft) </a:t>
            </a:r>
          </a:p>
        </p:txBody>
      </p:sp>
    </p:spTree>
    <p:extLst>
      <p:ext uri="{BB962C8B-B14F-4D97-AF65-F5344CB8AC3E}">
        <p14:creationId xmlns:p14="http://schemas.microsoft.com/office/powerpoint/2010/main" val="21301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05EE2-09A1-574C-BB47-12FF78C0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0263"/>
            <a:ext cx="3227070" cy="5254510"/>
          </a:xfrm>
        </p:spPr>
        <p:txBody>
          <a:bodyPr>
            <a:normAutofit/>
          </a:bodyPr>
          <a:lstStyle/>
          <a:p>
            <a:pPr marL="892175" marR="5080">
              <a:spcBef>
                <a:spcPts val="100"/>
              </a:spcBef>
            </a:pPr>
            <a:r>
              <a:rPr lang="en-US" sz="3700" dirty="0"/>
              <a:t>Laryngeal </a:t>
            </a:r>
            <a:r>
              <a:rPr lang="en-US" sz="3700" spc="-5" dirty="0"/>
              <a:t>injuries </a:t>
            </a:r>
            <a:r>
              <a:rPr lang="en-US" sz="3700" dirty="0"/>
              <a:t>vary </a:t>
            </a:r>
            <a:r>
              <a:rPr lang="en-US" sz="3700" spc="-5" dirty="0"/>
              <a:t>by  </a:t>
            </a:r>
            <a:r>
              <a:rPr lang="en-US" sz="3700" dirty="0"/>
              <a:t>anatomical</a:t>
            </a:r>
            <a:r>
              <a:rPr lang="en-US" sz="3700" spc="10" dirty="0"/>
              <a:t> </a:t>
            </a:r>
            <a:r>
              <a:rPr lang="en-US" sz="3700" spc="-5" dirty="0"/>
              <a:t>location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28993-E1B3-174F-BA80-7F60156D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Supraglottis: </a:t>
            </a:r>
            <a:r>
              <a:rPr lang="en-US" sz="1500" spc="-15">
                <a:solidFill>
                  <a:schemeClr val="bg1"/>
                </a:solidFill>
                <a:latin typeface="Arial"/>
                <a:cs typeface="Arial"/>
              </a:rPr>
              <a:t>Traumatic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forces commonly  produce horizontal fractures of the  thyroid alae and disruption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the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hyoepiglottic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ligament with subsequent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superior and posterior displacement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 the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 epiglottis.</a:t>
            </a:r>
          </a:p>
          <a:p>
            <a:pPr marL="295910" marR="941069" indent="-283845"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Glottis: </a:t>
            </a:r>
            <a:r>
              <a:rPr lang="en-US" sz="1500" spc="-15">
                <a:solidFill>
                  <a:schemeClr val="bg1"/>
                </a:solidFill>
                <a:latin typeface="Arial"/>
                <a:cs typeface="Arial"/>
              </a:rPr>
              <a:t>Traumatic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force results in</a:t>
            </a:r>
            <a:r>
              <a:rPr lang="en-US" sz="1500" spc="-1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cruciate  fractures of the thyroid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cartilage near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the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attachment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true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vocal</a:t>
            </a:r>
            <a:r>
              <a:rPr lang="en-US" sz="1500" spc="-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cords.</a:t>
            </a:r>
          </a:p>
          <a:p>
            <a:pPr marL="295910" marR="249554" indent="-283845"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Subglottis: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Crushing forces to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cricoid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cartilage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cause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injury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the cricothyroid joint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and may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result in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bilateral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vocal cord</a:t>
            </a:r>
            <a:r>
              <a:rPr lang="en-US" sz="1500" spc="-114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paralysis  from recurrent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laryngeal nerve</a:t>
            </a:r>
            <a:r>
              <a:rPr lang="en-US" sz="1500" spc="-10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damage.</a:t>
            </a:r>
            <a:endParaRPr lang="en-US" sz="1500">
              <a:solidFill>
                <a:schemeClr val="bg1"/>
              </a:solidFill>
              <a:latin typeface="Arial"/>
              <a:cs typeface="Arial"/>
            </a:endParaRPr>
          </a:p>
          <a:p>
            <a:pPr marL="295910" marR="5080" indent="-283845"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Hyoid bone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Found more commonly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lang="en-US" sz="1500" spc="-1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women, 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hyoid fractures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tend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occur in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central part 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the hyoid bone because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the inherent  strength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the</a:t>
            </a:r>
            <a:r>
              <a:rPr lang="en-US" sz="1500" spc="-5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cornua.</a:t>
            </a:r>
          </a:p>
          <a:p>
            <a:pPr marL="12700" marR="659130">
              <a:spcBef>
                <a:spcPts val="105"/>
              </a:spcBef>
            </a:pPr>
            <a:r>
              <a:rPr lang="en-US" sz="1500" b="1" spc="-5">
                <a:solidFill>
                  <a:schemeClr val="bg1"/>
                </a:solidFill>
                <a:latin typeface="Arial"/>
                <a:cs typeface="Arial"/>
              </a:rPr>
              <a:t>Cricoarytenoid </a:t>
            </a: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joint: </a:t>
            </a:r>
            <a:r>
              <a:rPr lang="en-US" sz="1500" spc="-15">
                <a:solidFill>
                  <a:schemeClr val="bg1"/>
                </a:solidFill>
                <a:latin typeface="Arial"/>
                <a:cs typeface="Arial"/>
              </a:rPr>
              <a:t>Traumatic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forces that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displace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the thyroid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alae medially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or cause  compression of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larynx against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1500" spc="-12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cervical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vertebrae often result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in cricoarytenoid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dislocation. This injury generally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occurs  </a:t>
            </a:r>
            <a:r>
              <a:rPr lang="en-US" sz="1500" spc="-25">
                <a:solidFill>
                  <a:schemeClr val="bg1"/>
                </a:solidFill>
                <a:latin typeface="Arial"/>
                <a:cs typeface="Arial"/>
              </a:rPr>
              <a:t>unilaterally.</a:t>
            </a:r>
            <a:endParaRPr lang="en-US" sz="150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Cricothyroid joint: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Injury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occurs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when traumatic 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forces to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anterior portion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of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neck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cause 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inferior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cornu of the thyroid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cartilage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be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displaced posterior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cricoid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cartilage.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This 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dislocation limits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cricothyroid muscle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function</a:t>
            </a:r>
            <a:r>
              <a:rPr lang="en-US" sz="1500" spc="-5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and  therefore pitch control. Injury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the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recurrent  laryngeal nerve may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also </a:t>
            </a:r>
            <a:r>
              <a:rPr lang="en-US" sz="1500" spc="-5">
                <a:solidFill>
                  <a:schemeClr val="bg1"/>
                </a:solidFill>
                <a:latin typeface="Arial"/>
                <a:cs typeface="Arial"/>
              </a:rPr>
              <a:t>contribute 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vocal cord  paralysis</a:t>
            </a:r>
          </a:p>
          <a:p>
            <a:endParaRPr lang="x-none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</p:spPr>
      </p:pic>
    </p:spTree>
    <p:extLst>
      <p:ext uri="{BB962C8B-B14F-4D97-AF65-F5344CB8AC3E}">
        <p14:creationId xmlns:p14="http://schemas.microsoft.com/office/powerpoint/2010/main" val="817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58025C-FB8B-2E46-96C7-BC43DA2D2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b="14286"/>
          <a:stretch/>
        </p:blipFill>
        <p:spPr>
          <a:xfrm>
            <a:off x="1828800" y="228600"/>
            <a:ext cx="5638800" cy="6163600"/>
          </a:xfrm>
        </p:spPr>
      </p:pic>
    </p:spTree>
    <p:extLst>
      <p:ext uri="{BB962C8B-B14F-4D97-AF65-F5344CB8AC3E}">
        <p14:creationId xmlns:p14="http://schemas.microsoft.com/office/powerpoint/2010/main" val="33124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20060" r="23187"/>
          <a:stretch/>
        </p:blipFill>
        <p:spPr>
          <a:xfrm>
            <a:off x="304800" y="3727662"/>
            <a:ext cx="3225293" cy="30327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" y="609600"/>
            <a:ext cx="7772400" cy="3269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Anterior&amp; posterior triangles separated by </a:t>
            </a:r>
            <a:r>
              <a:rPr lang="en-US" dirty="0">
                <a:solidFill>
                  <a:srgbClr val="FF0000"/>
                </a:solidFill>
              </a:rPr>
              <a:t>Sternocleidomastoid muscle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Posterior triangle is bordered posteriorly by </a:t>
            </a:r>
            <a:r>
              <a:rPr lang="en-US" dirty="0">
                <a:solidFill>
                  <a:srgbClr val="FF0000"/>
                </a:solidFill>
              </a:rPr>
              <a:t>Trapezius </a:t>
            </a:r>
            <a:r>
              <a:rPr lang="en-US" dirty="0" smtClean="0">
                <a:solidFill>
                  <a:srgbClr val="FF0000"/>
                </a:solidFill>
              </a:rPr>
              <a:t>muscle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Boarders of anterior triangle:</a:t>
            </a:r>
            <a:br>
              <a:rPr lang="en-US" dirty="0" smtClean="0"/>
            </a:br>
            <a:r>
              <a:rPr lang="en-US" sz="1600" b="1" dirty="0"/>
              <a:t>Superiorly</a:t>
            </a:r>
            <a:r>
              <a:rPr lang="en-US" sz="1600" dirty="0"/>
              <a:t> – inferior border of the </a:t>
            </a:r>
            <a:r>
              <a:rPr lang="en-US" sz="1600" dirty="0" smtClean="0"/>
              <a:t>mandible.</a:t>
            </a:r>
            <a:br>
              <a:rPr lang="en-US" sz="1600" dirty="0" smtClean="0"/>
            </a:br>
            <a:r>
              <a:rPr lang="en-US" sz="1600" b="1" dirty="0" smtClean="0"/>
              <a:t>Laterally</a:t>
            </a:r>
            <a:r>
              <a:rPr lang="en-US" sz="1600" dirty="0"/>
              <a:t> – anterior border of the </a:t>
            </a:r>
            <a:r>
              <a:rPr lang="en-US" sz="1600" dirty="0" smtClean="0"/>
              <a:t>sternocleidomastoid.</a:t>
            </a:r>
            <a:br>
              <a:rPr lang="en-US" sz="1600" dirty="0" smtClean="0"/>
            </a:br>
            <a:r>
              <a:rPr lang="en-US" sz="1600" b="1" dirty="0" smtClean="0"/>
              <a:t>Medially</a:t>
            </a:r>
            <a:r>
              <a:rPr lang="en-US" sz="1600" dirty="0"/>
              <a:t> – sagittal line down the midline of the neck</a:t>
            </a:r>
            <a:r>
              <a:rPr lang="en-US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Anterior Triangle is divided to: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1. Submandibular triangle 2. Submental Triangle 3. Carotid  4.Muscular triangle </a:t>
            </a:r>
            <a:endParaRPr lang="en-US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0" b="16461"/>
          <a:stretch/>
        </p:blipFill>
        <p:spPr>
          <a:xfrm>
            <a:off x="4191000" y="3879072"/>
            <a:ext cx="4816144" cy="28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6295081" cy="28669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5029200" y="152400"/>
            <a:ext cx="3946525" cy="3429000"/>
          </a:xfrm>
        </p:spPr>
      </p:pic>
    </p:spTree>
    <p:extLst>
      <p:ext uri="{BB962C8B-B14F-4D97-AF65-F5344CB8AC3E}">
        <p14:creationId xmlns:p14="http://schemas.microsoft.com/office/powerpoint/2010/main" val="18429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324900CE-6492-EB45-91B7-80458964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09" y="-23751"/>
            <a:ext cx="4041491" cy="68579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1493"/>
          <a:stretch/>
        </p:blipFill>
        <p:spPr>
          <a:xfrm>
            <a:off x="4948" y="0"/>
            <a:ext cx="5026309" cy="6851072"/>
          </a:xfrm>
        </p:spPr>
      </p:pic>
    </p:spTree>
    <p:extLst>
      <p:ext uri="{BB962C8B-B14F-4D97-AF65-F5344CB8AC3E}">
        <p14:creationId xmlns:p14="http://schemas.microsoft.com/office/powerpoint/2010/main" val="40041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6"/>
          <p:cNvSpPr txBox="1"/>
          <p:nvPr/>
        </p:nvSpPr>
        <p:spPr>
          <a:xfrm>
            <a:off x="590797" y="1874363"/>
            <a:ext cx="8534400" cy="486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ts val="288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Blood vessels</a:t>
            </a:r>
            <a:r>
              <a:rPr sz="2400" b="1" spc="-5" dirty="0" smtClean="0">
                <a:latin typeface="Tahoma"/>
                <a:cs typeface="Tahoma"/>
              </a:rPr>
              <a:t>: </a:t>
            </a:r>
            <a:r>
              <a:rPr sz="2400" dirty="0">
                <a:latin typeface="Tahoma"/>
                <a:cs typeface="Tahoma"/>
              </a:rPr>
              <a:t>aortic </a:t>
            </a:r>
            <a:r>
              <a:rPr sz="2400" spc="-5" dirty="0">
                <a:latin typeface="Tahoma"/>
                <a:cs typeface="Tahoma"/>
              </a:rPr>
              <a:t>arch, subclavian, and  innominate (brachiocephalic)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 smtClean="0">
                <a:latin typeface="Tahoma"/>
                <a:cs typeface="Tahoma"/>
              </a:rPr>
              <a:t>vessels</a:t>
            </a:r>
            <a:endParaRPr lang="en-US" sz="2400" spc="-5" dirty="0" smtClean="0">
              <a:latin typeface="Tahoma"/>
              <a:cs typeface="Tahoma"/>
            </a:endParaRPr>
          </a:p>
          <a:p>
            <a:pPr marL="355600" marR="5080" indent="-343535">
              <a:lnSpc>
                <a:spcPts val="288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endParaRPr sz="2400" dirty="0">
              <a:latin typeface="Tahoma"/>
              <a:cs typeface="Tahoma"/>
            </a:endParaRPr>
          </a:p>
          <a:p>
            <a:pPr marL="355600" marR="346075" indent="-343535">
              <a:lnSpc>
                <a:spcPct val="80000"/>
              </a:lnSpc>
              <a:spcBef>
                <a:spcPts val="74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Nerves</a:t>
            </a:r>
            <a:r>
              <a:rPr sz="2400" spc="-5" dirty="0" smtClean="0">
                <a:latin typeface="Tahoma"/>
                <a:cs typeface="Tahoma"/>
              </a:rPr>
              <a:t>: </a:t>
            </a:r>
            <a:r>
              <a:rPr sz="2400" spc="-5" dirty="0">
                <a:latin typeface="Tahoma"/>
                <a:cs typeface="Tahoma"/>
              </a:rPr>
              <a:t>brachial </a:t>
            </a:r>
            <a:r>
              <a:rPr sz="2400" dirty="0">
                <a:latin typeface="Tahoma"/>
                <a:cs typeface="Tahoma"/>
              </a:rPr>
              <a:t>plexus, left </a:t>
            </a:r>
            <a:r>
              <a:rPr sz="2400" spc="-5" dirty="0">
                <a:latin typeface="Tahoma"/>
                <a:cs typeface="Tahoma"/>
              </a:rPr>
              <a:t>recurrent  laryngeal </a:t>
            </a:r>
            <a:r>
              <a:rPr sz="2400" dirty="0">
                <a:latin typeface="Tahoma"/>
                <a:cs typeface="Tahoma"/>
              </a:rPr>
              <a:t>nerve, </a:t>
            </a:r>
            <a:r>
              <a:rPr sz="2400" spc="-5" dirty="0">
                <a:latin typeface="Tahoma"/>
                <a:cs typeface="Tahoma"/>
              </a:rPr>
              <a:t>spinal cord, sympathetic  </a:t>
            </a:r>
            <a:r>
              <a:rPr sz="2400" spc="-5" dirty="0" smtClean="0">
                <a:latin typeface="Tahoma"/>
                <a:cs typeface="Tahoma"/>
              </a:rPr>
              <a:t>trunks</a:t>
            </a:r>
            <a:endParaRPr lang="en-US" sz="2400" spc="-5" dirty="0" smtClean="0">
              <a:latin typeface="Tahoma"/>
              <a:cs typeface="Tahoma"/>
            </a:endParaRPr>
          </a:p>
          <a:p>
            <a:pPr marL="355600" marR="346075" indent="-343535">
              <a:lnSpc>
                <a:spcPct val="80000"/>
              </a:lnSpc>
              <a:spcBef>
                <a:spcPts val="74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b="1" u="sng" dirty="0" smtClean="0">
                <a:solidFill>
                  <a:schemeClr val="tx2"/>
                </a:solidFill>
                <a:latin typeface="Tahoma"/>
                <a:cs typeface="Tahoma"/>
              </a:rPr>
              <a:t>Respiratory</a:t>
            </a:r>
            <a:r>
              <a:rPr sz="2400" spc="-5" dirty="0" smtClean="0">
                <a:latin typeface="Tahoma"/>
                <a:cs typeface="Tahoma"/>
              </a:rPr>
              <a:t>: </a:t>
            </a:r>
            <a:r>
              <a:rPr sz="2400" spc="-5" dirty="0">
                <a:latin typeface="Tahoma"/>
                <a:cs typeface="Tahoma"/>
              </a:rPr>
              <a:t>trachea, </a:t>
            </a:r>
            <a:r>
              <a:rPr sz="2400" dirty="0">
                <a:latin typeface="Tahoma"/>
                <a:cs typeface="Tahoma"/>
              </a:rPr>
              <a:t>apex of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 smtClean="0">
                <a:latin typeface="Tahoma"/>
                <a:cs typeface="Tahoma"/>
              </a:rPr>
              <a:t>lung</a:t>
            </a:r>
            <a:endParaRPr lang="en-US" sz="2400" spc="-5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Digestive</a:t>
            </a:r>
            <a:r>
              <a:rPr sz="2400" spc="-5" dirty="0" smtClean="0">
                <a:latin typeface="Tahoma"/>
                <a:cs typeface="Tahoma"/>
              </a:rPr>
              <a:t>:</a:t>
            </a:r>
            <a:r>
              <a:rPr sz="2400" spc="-15" dirty="0" smtClean="0">
                <a:latin typeface="Tahoma"/>
                <a:cs typeface="Tahoma"/>
              </a:rPr>
              <a:t> </a:t>
            </a:r>
            <a:r>
              <a:rPr sz="2400" spc="-5" dirty="0" err="1" smtClean="0">
                <a:latin typeface="Tahoma"/>
                <a:cs typeface="Tahoma"/>
              </a:rPr>
              <a:t>oesophagus</a:t>
            </a:r>
            <a:endParaRPr lang="en-US" sz="2400" spc="-5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Lymphatic</a:t>
            </a:r>
            <a:r>
              <a:rPr sz="2400" spc="-5" dirty="0" smtClean="0">
                <a:latin typeface="Tahoma"/>
                <a:cs typeface="Tahoma"/>
              </a:rPr>
              <a:t>: </a:t>
            </a:r>
            <a:r>
              <a:rPr sz="2400" spc="-5" dirty="0">
                <a:latin typeface="Tahoma"/>
                <a:cs typeface="Tahoma"/>
              </a:rPr>
              <a:t>thoracic </a:t>
            </a:r>
            <a:r>
              <a:rPr sz="2400" dirty="0">
                <a:latin typeface="Tahoma"/>
                <a:cs typeface="Tahoma"/>
              </a:rPr>
              <a:t>duct </a:t>
            </a:r>
            <a:r>
              <a:rPr sz="2400" spc="-5" dirty="0">
                <a:latin typeface="Tahoma"/>
                <a:cs typeface="Tahoma"/>
              </a:rPr>
              <a:t>on the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 smtClean="0">
                <a:latin typeface="Tahoma"/>
                <a:cs typeface="Tahoma"/>
              </a:rPr>
              <a:t>left</a:t>
            </a:r>
            <a:endParaRPr lang="en-US" sz="2400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FFCC66"/>
              </a:buClr>
              <a:buSzPct val="80000"/>
              <a:buFont typeface="Wingdings"/>
              <a:buChar char=""/>
              <a:tabLst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Thyroid </a:t>
            </a:r>
            <a:r>
              <a:rPr sz="2400" spc="-10" dirty="0">
                <a:latin typeface="Tahoma"/>
                <a:cs typeface="Tahoma"/>
              </a:rPr>
              <a:t>gland.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729005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chemeClr val="tx2">
                    <a:lumMod val="75000"/>
                  </a:schemeClr>
                </a:solidFill>
              </a:rPr>
              <a:t>Anterior</a:t>
            </a:r>
            <a:r>
              <a:rPr sz="4400" b="1" spc="-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4400" b="1" spc="-5" dirty="0" smtClean="0">
                <a:solidFill>
                  <a:schemeClr val="tx2">
                    <a:lumMod val="75000"/>
                  </a:schemeClr>
                </a:solidFill>
              </a:rPr>
              <a:t>triangle</a:t>
            </a:r>
            <a:r>
              <a:rPr lang="en-US" b="1" spc="-5" dirty="0">
                <a:solidFill>
                  <a:schemeClr val="tx2">
                    <a:lumMod val="75000"/>
                  </a:schemeClr>
                </a:solidFill>
              </a:rPr>
              <a:t>-Zone </a:t>
            </a:r>
            <a:r>
              <a:rPr lang="en-US" sz="4000" b="1" spc="-5" dirty="0">
                <a:solidFill>
                  <a:schemeClr val="tx2"/>
                </a:solidFill>
                <a:latin typeface="Tahoma"/>
                <a:cs typeface="Tahoma"/>
              </a:rPr>
              <a:t>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</a:b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2047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Anterior</a:t>
            </a:r>
            <a:r>
              <a:rPr lang="en-US" b="1" spc="-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spc="-5" dirty="0" smtClean="0">
                <a:solidFill>
                  <a:schemeClr val="tx2">
                    <a:lumMod val="75000"/>
                  </a:schemeClr>
                </a:solidFill>
              </a:rPr>
              <a:t>triangle-Zone </a:t>
            </a:r>
            <a:r>
              <a:rPr lang="en-US" sz="4000" b="1" spc="-5" dirty="0">
                <a:solidFill>
                  <a:schemeClr val="tx2"/>
                </a:solidFill>
                <a:latin typeface="Tahoma"/>
                <a:cs typeface="Tahoma"/>
              </a:rPr>
              <a:t>II</a:t>
            </a:r>
            <a:endParaRPr lang="en-US" sz="40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4" name="object 20"/>
          <p:cNvSpPr txBox="1"/>
          <p:nvPr/>
        </p:nvSpPr>
        <p:spPr>
          <a:xfrm>
            <a:off x="533400" y="2122932"/>
            <a:ext cx="8610600" cy="43588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spc="-5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Blood vessels</a:t>
            </a:r>
            <a:r>
              <a:rPr sz="3200" spc="-5" dirty="0" smtClean="0">
                <a:solidFill>
                  <a:schemeClr val="tx2"/>
                </a:solidFill>
                <a:latin typeface="Tahoma"/>
                <a:cs typeface="Tahoma"/>
              </a:rPr>
              <a:t>: </a:t>
            </a:r>
            <a:r>
              <a:rPr lang="en-US" sz="3200" spc="-5" dirty="0" smtClean="0">
                <a:solidFill>
                  <a:schemeClr val="tx2"/>
                </a:solidFill>
                <a:latin typeface="Tahoma"/>
                <a:cs typeface="Tahoma"/>
              </a:rPr>
              <a:t/>
            </a:r>
            <a:br>
              <a:rPr lang="en-US" sz="3200" spc="-5" dirty="0" smtClean="0">
                <a:solidFill>
                  <a:schemeClr val="tx2"/>
                </a:solidFill>
                <a:latin typeface="Tahoma"/>
                <a:cs typeface="Tahoma"/>
              </a:rPr>
            </a:br>
            <a:r>
              <a:rPr sz="3200" spc="-5" dirty="0" smtClean="0">
                <a:latin typeface="Tahoma"/>
                <a:cs typeface="Tahoma"/>
              </a:rPr>
              <a:t>carotid </a:t>
            </a:r>
            <a:r>
              <a:rPr sz="3200" dirty="0">
                <a:latin typeface="Tahoma"/>
                <a:cs typeface="Tahoma"/>
              </a:rPr>
              <a:t>vessels, internal  jugular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vein</a:t>
            </a:r>
            <a:endParaRPr sz="3200" dirty="0">
              <a:latin typeface="Tahoma"/>
              <a:cs typeface="Tahoma"/>
            </a:endParaRPr>
          </a:p>
          <a:p>
            <a:pPr marL="355600" marR="56007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Nerves</a:t>
            </a:r>
            <a:r>
              <a:rPr sz="3200" spc="-5" dirty="0" smtClean="0">
                <a:latin typeface="Tahoma"/>
                <a:cs typeface="Tahoma"/>
              </a:rPr>
              <a:t>: </a:t>
            </a:r>
            <a:r>
              <a:rPr lang="en-US" sz="3200" spc="-5" dirty="0" smtClean="0">
                <a:latin typeface="Tahoma"/>
                <a:cs typeface="Tahoma"/>
              </a:rPr>
              <a:t/>
            </a:r>
            <a:br>
              <a:rPr lang="en-US" sz="3200" spc="-5" dirty="0" smtClean="0">
                <a:latin typeface="Tahoma"/>
                <a:cs typeface="Tahoma"/>
              </a:rPr>
            </a:br>
            <a:r>
              <a:rPr sz="3200" dirty="0" err="1" smtClean="0">
                <a:latin typeface="Tahoma"/>
                <a:cs typeface="Tahoma"/>
              </a:rPr>
              <a:t>vagus</a:t>
            </a:r>
            <a:r>
              <a:rPr sz="3200" dirty="0">
                <a:latin typeface="Tahoma"/>
                <a:cs typeface="Tahoma"/>
              </a:rPr>
              <a:t>, recurrent laryngeal,  </a:t>
            </a:r>
            <a:r>
              <a:rPr sz="3200" dirty="0" smtClean="0">
                <a:latin typeface="Tahoma"/>
                <a:cs typeface="Tahoma"/>
              </a:rPr>
              <a:t>phrenic</a:t>
            </a:r>
            <a:r>
              <a:rPr lang="en-US" sz="3200" spc="-10" dirty="0">
                <a:latin typeface="Tahoma"/>
                <a:cs typeface="Tahoma"/>
              </a:rPr>
              <a:t> </a:t>
            </a:r>
            <a:r>
              <a:rPr sz="3200" dirty="0" smtClean="0">
                <a:latin typeface="Tahoma"/>
                <a:cs typeface="Tahoma"/>
              </a:rPr>
              <a:t>nerve</a:t>
            </a:r>
            <a:endParaRPr sz="32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Respiratory</a:t>
            </a:r>
            <a:r>
              <a:rPr sz="3200" dirty="0" smtClean="0">
                <a:solidFill>
                  <a:schemeClr val="tx2"/>
                </a:solidFill>
                <a:latin typeface="Tahoma"/>
                <a:cs typeface="Tahoma"/>
              </a:rPr>
              <a:t>:</a:t>
            </a:r>
            <a:r>
              <a:rPr lang="en-US" sz="3200" dirty="0" smtClean="0">
                <a:solidFill>
                  <a:schemeClr val="tx2"/>
                </a:solidFill>
                <a:latin typeface="Tahoma"/>
                <a:cs typeface="Tahoma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Tahoma"/>
                <a:cs typeface="Tahoma"/>
              </a:rPr>
            </a:br>
            <a:r>
              <a:rPr sz="3200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en-US" sz="3200" spc="-5" dirty="0" smtClean="0">
                <a:latin typeface="Tahoma"/>
                <a:cs typeface="Tahoma"/>
              </a:rPr>
              <a:t>T</a:t>
            </a:r>
            <a:r>
              <a:rPr sz="3200" spc="-5" dirty="0" smtClean="0">
                <a:latin typeface="Tahoma"/>
                <a:cs typeface="Tahoma"/>
              </a:rPr>
              <a:t>rachea</a:t>
            </a:r>
            <a:r>
              <a:rPr sz="3200" spc="-5" dirty="0">
                <a:latin typeface="Tahoma"/>
                <a:cs typeface="Tahoma"/>
              </a:rPr>
              <a:t>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larynx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spc="-5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Digestive</a:t>
            </a:r>
            <a:r>
              <a:rPr sz="3200" spc="-5" dirty="0" smtClean="0">
                <a:solidFill>
                  <a:schemeClr val="tx2"/>
                </a:solidFill>
                <a:latin typeface="Tahoma"/>
                <a:cs typeface="Tahoma"/>
              </a:rPr>
              <a:t>:</a:t>
            </a:r>
            <a:r>
              <a:rPr lang="en-US" sz="3200" spc="-5" dirty="0" smtClean="0">
                <a:solidFill>
                  <a:schemeClr val="tx2"/>
                </a:solidFill>
                <a:latin typeface="Tahoma"/>
                <a:cs typeface="Tahoma"/>
              </a:rPr>
              <a:t/>
            </a:r>
            <a:br>
              <a:rPr lang="en-US" sz="3200" spc="-5" dirty="0" smtClean="0">
                <a:solidFill>
                  <a:schemeClr val="tx2"/>
                </a:solidFill>
                <a:latin typeface="Tahoma"/>
                <a:cs typeface="Tahoma"/>
              </a:rPr>
            </a:br>
            <a:r>
              <a:rPr sz="3200" spc="30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oesophagus</a:t>
            </a:r>
          </a:p>
        </p:txBody>
      </p:sp>
    </p:spTree>
    <p:extLst>
      <p:ext uri="{BB962C8B-B14F-4D97-AF65-F5344CB8AC3E}">
        <p14:creationId xmlns:p14="http://schemas.microsoft.com/office/powerpoint/2010/main" val="1992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Anterior</a:t>
            </a:r>
            <a:r>
              <a:rPr lang="en-US" b="1" spc="-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spc="-5" dirty="0">
                <a:solidFill>
                  <a:schemeClr val="tx2">
                    <a:lumMod val="75000"/>
                  </a:schemeClr>
                </a:solidFill>
              </a:rPr>
              <a:t>triangle-Zone </a:t>
            </a:r>
            <a:r>
              <a:rPr lang="en-US" sz="4000" b="1" spc="-5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II</a:t>
            </a:r>
            <a:r>
              <a:rPr lang="en-US" sz="4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I</a:t>
            </a:r>
          </a:p>
        </p:txBody>
      </p:sp>
      <p:sp>
        <p:nvSpPr>
          <p:cNvPr id="4" name="object 20"/>
          <p:cNvSpPr txBox="1"/>
          <p:nvPr/>
        </p:nvSpPr>
        <p:spPr>
          <a:xfrm>
            <a:off x="533400" y="2362200"/>
            <a:ext cx="7383780" cy="33740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spc="-5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Blood </a:t>
            </a:r>
            <a:r>
              <a:rPr sz="3200" b="1" u="sng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vessels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: </a:t>
            </a:r>
            <a:r>
              <a:rPr lang="en-US" sz="3200" spc="-5" dirty="0" smtClean="0">
                <a:latin typeface="Tahoma"/>
                <a:cs typeface="Tahoma"/>
              </a:rPr>
              <a:t/>
            </a:r>
            <a:br>
              <a:rPr lang="en-US" sz="3200" spc="-5" dirty="0" smtClean="0">
                <a:latin typeface="Tahoma"/>
                <a:cs typeface="Tahoma"/>
              </a:rPr>
            </a:br>
            <a:r>
              <a:rPr sz="3200" spc="-5" dirty="0" smtClean="0">
                <a:latin typeface="Tahoma"/>
                <a:cs typeface="Tahoma"/>
              </a:rPr>
              <a:t>carotid </a:t>
            </a:r>
            <a:r>
              <a:rPr sz="3200" dirty="0">
                <a:latin typeface="Tahoma"/>
                <a:cs typeface="Tahoma"/>
              </a:rPr>
              <a:t>vessels, internal  jugular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vein</a:t>
            </a:r>
            <a:endParaRPr sz="32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Nerves</a:t>
            </a:r>
            <a:r>
              <a:rPr sz="3200" spc="-5" dirty="0" smtClean="0">
                <a:latin typeface="Tahoma"/>
                <a:cs typeface="Tahoma"/>
              </a:rPr>
              <a:t>: </a:t>
            </a:r>
            <a:r>
              <a:rPr lang="en-US" sz="3200" spc="-5" dirty="0" smtClean="0">
                <a:latin typeface="Tahoma"/>
                <a:cs typeface="Tahoma"/>
              </a:rPr>
              <a:t/>
            </a:r>
            <a:br>
              <a:rPr lang="en-US" sz="3200" spc="-5" dirty="0" smtClean="0">
                <a:latin typeface="Tahoma"/>
                <a:cs typeface="Tahoma"/>
              </a:rPr>
            </a:br>
            <a:r>
              <a:rPr sz="3200" spc="-5" dirty="0" smtClean="0">
                <a:latin typeface="Tahoma"/>
                <a:cs typeface="Tahoma"/>
              </a:rPr>
              <a:t>cranial </a:t>
            </a:r>
            <a:r>
              <a:rPr sz="3200" dirty="0">
                <a:latin typeface="Tahoma"/>
                <a:cs typeface="Tahoma"/>
              </a:rPr>
              <a:t>nerves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VII-XII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sz="32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Respiratory</a:t>
            </a:r>
            <a:r>
              <a:rPr sz="3200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/</a:t>
            </a:r>
            <a:r>
              <a:rPr sz="3200" b="1" u="sng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digestive</a:t>
            </a:r>
            <a:r>
              <a:rPr sz="3200" spc="-5" dirty="0" smtClean="0">
                <a:latin typeface="Tahoma"/>
                <a:cs typeface="Tahoma"/>
              </a:rPr>
              <a:t>:</a:t>
            </a:r>
            <a:r>
              <a:rPr sz="3200" spc="-25" dirty="0" smtClean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pharynx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6235" algn="l"/>
              </a:tabLst>
            </a:pPr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Glands</a:t>
            </a:r>
            <a:r>
              <a:rPr lang="en-US" sz="3200" spc="-5" dirty="0" err="1" smtClean="0">
                <a:latin typeface="Tahoma"/>
                <a:cs typeface="Tahoma"/>
              </a:rPr>
              <a:t>:</a:t>
            </a:r>
            <a:r>
              <a:rPr sz="3200" spc="-5" dirty="0" err="1" smtClean="0">
                <a:latin typeface="Tahoma"/>
                <a:cs typeface="Tahoma"/>
              </a:rPr>
              <a:t>Parotid</a:t>
            </a:r>
            <a:r>
              <a:rPr sz="3200" dirty="0" smtClean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gland</a:t>
            </a:r>
            <a:endParaRPr sz="3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0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1246</TotalTime>
  <Words>968</Words>
  <Application>Microsoft Office PowerPoint</Application>
  <PresentationFormat>On-screen Show (4:3)</PresentationFormat>
  <Paragraphs>123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Courier New</vt:lpstr>
      <vt:lpstr>Tahoma</vt:lpstr>
      <vt:lpstr>Tw Cen MT</vt:lpstr>
      <vt:lpstr>Tw Cen MT Condensed</vt:lpstr>
      <vt:lpstr>Wingdings</vt:lpstr>
      <vt:lpstr>Wingdings 2</vt:lpstr>
      <vt:lpstr>Wingdings 3</vt:lpstr>
      <vt:lpstr>Integral</vt:lpstr>
      <vt:lpstr>Neck Injury  Supervised by Dr. Tariq Aladwan  </vt:lpstr>
      <vt:lpstr>intro</vt:lpstr>
      <vt:lpstr>PowerPoint Presentation</vt:lpstr>
      <vt:lpstr>PowerPoint Presentation</vt:lpstr>
      <vt:lpstr>PowerPoint Presentation</vt:lpstr>
      <vt:lpstr>PowerPoint Presentation</vt:lpstr>
      <vt:lpstr>Anterior triangle-Zone I </vt:lpstr>
      <vt:lpstr>Anterior triangle-Zone II</vt:lpstr>
      <vt:lpstr>Anterior triangle-Zone III</vt:lpstr>
      <vt:lpstr>Penetrating neck injuries</vt:lpstr>
      <vt:lpstr>Classification of penetrating neck injuries</vt:lpstr>
      <vt:lpstr>Posterior triangle</vt:lpstr>
      <vt:lpstr>PowerPoint Presentation</vt:lpstr>
      <vt:lpstr>Primary survey assessment and management of neck injuries  is done according to ATLS primary survery principles</vt:lpstr>
      <vt:lpstr>Primary survey-ATLS (cont)</vt:lpstr>
      <vt:lpstr>Investigation </vt:lpstr>
      <vt:lpstr>Management</vt:lpstr>
      <vt:lpstr>Blunt neck trauma</vt:lpstr>
      <vt:lpstr>PowerPoint Presentation</vt:lpstr>
      <vt:lpstr>Laryngeal injuries vary by  anatomical location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Penetrating neck injuries</dc:title>
  <dc:creator>User</dc:creator>
  <cp:lastModifiedBy>Yara Khater</cp:lastModifiedBy>
  <cp:revision>28</cp:revision>
  <dcterms:created xsi:type="dcterms:W3CDTF">2020-12-21T15:30:08Z</dcterms:created>
  <dcterms:modified xsi:type="dcterms:W3CDTF">2021-01-14T17:28:35Z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2020-12-21T00:00:00Z</vt:filetime>
  </property>
</Properties>
</file>