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</p:sldMasterIdLst>
  <p:notesMasterIdLst>
    <p:notesMasterId r:id="rId26"/>
  </p:notesMasterIdLst>
  <p:sldIdLst>
    <p:sldId id="256" r:id="rId4"/>
    <p:sldId id="292" r:id="rId5"/>
    <p:sldId id="313" r:id="rId6"/>
    <p:sldId id="314" r:id="rId7"/>
    <p:sldId id="316" r:id="rId8"/>
    <p:sldId id="318" r:id="rId9"/>
    <p:sldId id="317" r:id="rId10"/>
    <p:sldId id="319" r:id="rId11"/>
    <p:sldId id="320" r:id="rId12"/>
    <p:sldId id="321" r:id="rId13"/>
    <p:sldId id="315" r:id="rId14"/>
    <p:sldId id="322" r:id="rId15"/>
    <p:sldId id="323" r:id="rId16"/>
    <p:sldId id="325" r:id="rId17"/>
    <p:sldId id="304" r:id="rId18"/>
    <p:sldId id="305" r:id="rId19"/>
    <p:sldId id="306" r:id="rId20"/>
    <p:sldId id="308" r:id="rId21"/>
    <p:sldId id="326" r:id="rId22"/>
    <p:sldId id="327" r:id="rId23"/>
    <p:sldId id="328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  <a:srgbClr val="FF643F"/>
    <a:srgbClr val="FF3300"/>
    <a:srgbClr val="00FF00"/>
    <a:srgbClr val="BAE18F"/>
    <a:srgbClr val="000A1E"/>
    <a:srgbClr val="001642"/>
    <a:srgbClr val="221100"/>
    <a:srgbClr val="8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C950-0E90-4DD1-8782-17A7B93CDDA7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03D0C-C753-473B-AFAB-76A0C8F6E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3D0C-C753-473B-AFAB-76A0C8F6EE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D6737-AF70-4D11-8F55-28008A32A2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2BE6-A4E2-4AEC-BD82-1A7D1FDB3CB0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6823-782C-4CBE-ACE2-109A1F133CE0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4B4B-854A-41C5-A7BA-F566B8B26044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5577EEB-337F-4B28-8BF9-3B2959BCB2E9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549AB8D-3D2E-4F21-A68F-E0DB6CCD7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48CA59-AF40-491A-B099-86160C4419DE}" type="datetime1">
              <a:rPr lang="en-US" smtClean="0"/>
              <a:t>10/27/2020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7428-F896-4CC8-83D1-E184299FF696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FF8A-A8D8-4E86-962B-746BF14323BB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B06-A6A2-4980-B5AD-9BEBEBD3DCED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D4F1-541B-4A29-BDA4-65EEB5D9DD73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B7AC-6BE1-4854-8786-2B033D85B611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2D93-1A5E-4B3E-8498-4BC72984302F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F2EB-34EE-4E21-8A93-D6416706EB79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D68F293B-8965-43CD-BA04-8D537F11AE88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4FDA19-C49E-4843-A247-0F63BDB7ED92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5160-8EE0-4DB9-8836-0995DC9C0AF2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EDB9-5DC2-4A7B-8EF5-ADCC473BC6BD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8C60FCA-DE7A-4339-B479-5D15555EA027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549AB8D-3D2E-4F21-A68F-E0DB6CCD7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2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E1C4-D433-4F97-B76E-44B3E314A18F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4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5530-6E86-44DC-931F-ED2AA9468BCC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7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8BE7-9C2B-4AAE-A729-2743210051AB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22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3A6D-BF42-4A6F-82E8-18B6BA8E74F5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6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13A2-96F3-4A95-9C4B-E9F4124E9E26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2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E44A-854B-454A-B384-5FA5B1013707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AC9B-A8CA-40BD-9754-5D695A9BE0CE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756B-E7C5-4D59-8D6E-263D79A00B31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76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C9E7-B8F8-4DBA-A2EA-CB1F925B0822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81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B856-DB40-4B7A-8BA9-879A3B72A6F5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1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3E35-D35B-4F33-BF42-2C73B9A7D72C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8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7891-269D-4BC9-AD51-878867C3B788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1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BA5D-683B-4DC6-A596-BD2AB8141A9B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625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C4F6-8D9F-4939-BEC9-25241D459057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157-7564-4F57-9B72-AE28F8DB3AB6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6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A7FF-C130-430E-AB57-93B46B2DF1A7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89F4-E80E-42D8-9926-88EBCE0AC946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5E3A-DD44-445D-B3FE-2B1A2A699A7E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8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9A14-D532-468D-81A4-8657C1939246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6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2150-D0F2-4B2D-8A93-40E72153A52F}" type="datetime1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58A9-CDCA-4677-84BE-3A1B26493F41}" type="datetime1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481-3AAA-40B4-8AD3-8FBBF7D08518}" type="datetime1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7787-66AB-4C69-9A1E-E730ED015CF0}" type="datetime1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332D-CA04-46AE-9BFB-62F736D3799B}" type="datetime1">
              <a:rPr lang="en-US" smtClean="0"/>
              <a:t>10/27/2020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E165FE-B0A0-43C0-9BA6-03BDB8A19A43}" type="datetime1">
              <a:rPr lang="en-US" smtClean="0"/>
              <a:t>10/27/2020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C8AC3E-5988-4CA0-8F24-6CB66137FCF6}" type="datetime1">
              <a:rPr lang="en-US" smtClean="0"/>
              <a:t>10/27/2020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94AFB39-6D70-4AE3-89E8-1F8D632FC006}" type="datetime1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928E0D6-A20E-4793-BAC8-FC1D5048C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7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ackground Gold Silver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963" b="9167"/>
          <a:stretch/>
        </p:blipFill>
        <p:spPr bwMode="auto">
          <a:xfrm>
            <a:off x="0" y="-1"/>
            <a:ext cx="12344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bascota.com/up/uploads/136940436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05870"/>
            <a:ext cx="6629400" cy="504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01001" y="6248400"/>
            <a:ext cx="2367281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Prof. Dr. Ghada Fahmy Helaly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30737"/>
            <a:ext cx="1035376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Pathogenesis and immune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response: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9829800" cy="4058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cells through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angiotensin-converting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enzyme 2 (ACE2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Encodes viral antagonists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modulate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induction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IFN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cytokines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Excessive immune responses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 increased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levels of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pro-inflammatory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cytokines (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cytokine storm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)] and </a:t>
            </a:r>
            <a:r>
              <a:rPr lang="en-US" sz="2400" b="1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lytic </a:t>
            </a:r>
            <a:r>
              <a:rPr lang="en-US" sz="2400" b="1" dirty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virus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 severity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4997" y="5440079"/>
            <a:ext cx="2743805" cy="365125"/>
          </a:xfrm>
        </p:spPr>
        <p:txBody>
          <a:bodyPr/>
          <a:lstStyle/>
          <a:p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0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686800" y="5562600"/>
            <a:ext cx="2367281" cy="48768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2805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/>
                <a:ea typeface="+mj-ea"/>
                <a:cs typeface="Trebuchet MS"/>
              </a:rPr>
              <a:t>Diagnosis: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Open Sans"/>
              <a:ea typeface="+mj-ea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754" y="140829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(nasopharyngeal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oropharyngeal swab)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and, 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possible,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(sputum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tracheal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aspirate, 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bronchoalveolar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lavage)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043" y="1371600"/>
            <a:ext cx="329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Samples required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711" y="2819400"/>
            <a:ext cx="368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Laboratory findings: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6527" y="2816157"/>
            <a:ext cx="4351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Lymphopenia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Prolonged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Elevated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Cytokines 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Ag , RT-PCR and Ab-based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tests </a:t>
            </a:r>
          </a:p>
          <a:p>
            <a:endParaRPr lang="en-US" sz="24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711" y="468830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Radiology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findings: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6255" y="4796023"/>
            <a:ext cx="6452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CT-scan findings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ground-glass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consolidative pulmonary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opacities</a:t>
            </a:r>
          </a:p>
        </p:txBody>
      </p:sp>
      <p:pic>
        <p:nvPicPr>
          <p:cNvPr id="13" name="Picture 2" descr="This is a picture of CDC’s laboratory test kit for the 2019 novel coronavirus (2019-nCoV)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2"/>
          <a:stretch/>
        </p:blipFill>
        <p:spPr bwMode="auto">
          <a:xfrm>
            <a:off x="8691881" y="2857911"/>
            <a:ext cx="2362200" cy="19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610600" y="5486400"/>
            <a:ext cx="2367281" cy="48768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57200"/>
            <a:ext cx="309469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/>
                <a:ea typeface="+mj-ea"/>
                <a:cs typeface="Trebuchet MS"/>
              </a:defRPr>
            </a:lvl1pPr>
          </a:lstStyle>
          <a:p>
            <a:r>
              <a:rPr lang="en-US" dirty="0" smtClean="0"/>
              <a:t>Treatments: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205925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antiviral treatment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and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care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O2 therapy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fluid management,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antibiotics treatment.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 ??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Intravenous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might help for severely 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Remdesivir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Lopinavir-ritonavir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vaccination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1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3000" y="5486400"/>
            <a:ext cx="2367281" cy="48768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/>
                <a:cs typeface="Trebuchet MS"/>
              </a:rPr>
              <a:t>Control and prevention 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5069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cases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contact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tracing.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confirmed COVID-19 case require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hospitalization.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personnel should wear personal protective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(PPE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close contact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people who are sick.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enate to probe alleged overpriced DOH medical supplies | Philippines  Lifestyle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4380766" cy="33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1371613" cy="1609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13" y="457200"/>
            <a:ext cx="72009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home when you are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unusual symptoms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cough or sneeze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tissue, then throw the tissue in the trash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disinfect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frequently touched objects and surfaces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touching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eyes, nose, and mouth with unwashed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hygiene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wearing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facemask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also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enforced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Moderating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gatherings.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Consumption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 caught animal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 should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Locking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 </a:t>
            </a:r>
          </a:p>
          <a:p>
            <a:pPr>
              <a:buClr>
                <a:srgbClr val="FFFF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2557" r="2815" b="7386"/>
          <a:stretch/>
        </p:blipFill>
        <p:spPr bwMode="auto">
          <a:xfrm>
            <a:off x="9220200" y="920825"/>
            <a:ext cx="1871465" cy="160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52013" y="213360"/>
            <a:ext cx="2367281" cy="48768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65719" y="2590800"/>
            <a:ext cx="1562094" cy="1873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366775" y="2664502"/>
            <a:ext cx="1442867" cy="172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avoid live market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" b="16033"/>
          <a:stretch/>
        </p:blipFill>
        <p:spPr bwMode="auto">
          <a:xfrm>
            <a:off x="6596166" y="5084537"/>
            <a:ext cx="2200067" cy="12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oronavir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88" y="4467736"/>
            <a:ext cx="2082577" cy="156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9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rhinovirus[1]-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0389" y="1371600"/>
            <a:ext cx="2625621" cy="276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0183" y="1508577"/>
            <a:ext cx="9282067" cy="21336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130000"/>
              <a:buFont typeface="Wingdings" pitchFamily="2" charset="2"/>
              <a:buChar char="Ø"/>
            </a:pPr>
            <a:r>
              <a:rPr lang="nl-BE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The most commonly isolated in mild upper respiratory illness.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Picornavirus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family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at least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serotypes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Common cold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81000" y="309154"/>
            <a:ext cx="3886200" cy="838200"/>
            <a:chOff x="457200" y="304800"/>
            <a:chExt cx="3657600" cy="83820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457200" y="304800"/>
              <a:ext cx="3657600" cy="83820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21001">
                  <a:srgbClr val="221830"/>
                </a:gs>
                <a:gs pos="35001">
                  <a:srgbClr val="1E3913"/>
                </a:gs>
                <a:gs pos="52000">
                  <a:schemeClr val="tx2">
                    <a:lumMod val="90000"/>
                  </a:schemeClr>
                </a:gs>
                <a:gs pos="73000">
                  <a:srgbClr val="761D08"/>
                </a:gs>
                <a:gs pos="88000">
                  <a:srgbClr val="2D0514"/>
                </a:gs>
                <a:gs pos="100000">
                  <a:srgbClr val="25051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unset" dir="t"/>
            </a:scene3d>
            <a:sp3d>
              <a:bevelT w="190500" h="381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5">
                <a:buSzPct val="150000"/>
                <a:defRPr/>
              </a:pPr>
              <a:endPara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4769" y="369957"/>
              <a:ext cx="3200400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marL="0" lvl="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ln/>
                  <a:solidFill>
                    <a:schemeClr val="accent3"/>
                  </a:solidFill>
                  <a:latin typeface="Arial Rounded MT Bold" pitchFamily="34" charset="0"/>
                </a:rPr>
                <a:t>Rhinoviruses: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467600" y="404791"/>
            <a:ext cx="2895600" cy="457200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292" y="3380567"/>
            <a:ext cx="32829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Characteristics: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843650" y="4003400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Naked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neucleocapsid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Single-stranded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-polarity RNA.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virion polymerase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Destroyed by stomach acid.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988980" y="2278712"/>
            <a:ext cx="1021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Infection is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limited to the mucosa of the upper respiratory tract and conjunctiva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virus replicates best at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low temperatures (33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 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less well at 37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990601" y="924918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Aerosol droplets and hand- to- nose contact.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64994"/>
            <a:ext cx="4370152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Transmission:           </a:t>
            </a: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264" y="1515315"/>
            <a:ext cx="3441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Pathogenesis: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01001" y="522963"/>
            <a:ext cx="2350681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988980" y="3691058"/>
            <a:ext cx="3124200" cy="5715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Entering a Cell: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39230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cell surface receptor for rhinoviruses  is ICAM-1 , an adhesion protein .</a:t>
            </a:r>
          </a:p>
        </p:txBody>
      </p:sp>
      <p:pic>
        <p:nvPicPr>
          <p:cNvPr id="9" name="Picture 3" descr="rhinovirus-biologyboundwithantibodi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977"/>
          <a:stretch/>
        </p:blipFill>
        <p:spPr>
          <a:xfrm>
            <a:off x="9944100" y="3732475"/>
            <a:ext cx="1402772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067800" y="5700408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Rhinovirus bonded to a ICAM-1 receptor</a:t>
            </a:r>
          </a:p>
        </p:txBody>
      </p:sp>
    </p:spTree>
    <p:extLst>
      <p:ext uri="{BB962C8B-B14F-4D97-AF65-F5344CB8AC3E}">
        <p14:creationId xmlns:p14="http://schemas.microsoft.com/office/powerpoint/2010/main" val="418547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0" y="838200"/>
            <a:ext cx="6899366" cy="1752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Incubation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2-4 days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Last for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 days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Sneezing, Nasal Obstruction, Sore throat.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Secondary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infection with Bacteria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8228"/>
            <a:ext cx="8229600" cy="609600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Clinical Findings: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72401" y="381001"/>
            <a:ext cx="2350681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499920"/>
            <a:ext cx="5791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Laboratory diagnosis: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48691" y="2993814"/>
            <a:ext cx="838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Rarely used clinically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Viral growth in cell culture.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Serologic tests are not useful.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032011"/>
            <a:ext cx="403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Prevention: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66406" y="4495801"/>
            <a:ext cx="7772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 vaccine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eaLnBrk="0" hangingPunct="0">
              <a:lnSpc>
                <a:spcPct val="15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54477" y="4863020"/>
            <a:ext cx="82296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Immunity – Rhinoviruses: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66406" y="5363036"/>
            <a:ext cx="6191794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Recurrent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infections with antigenic variants,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may be 2-3 attacks a year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58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14661" y="-11160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IN" sz="2800" dirty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Stop Spreading the Virus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490006" y="6096001"/>
            <a:ext cx="2350681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80856" y="796844"/>
            <a:ext cx="79248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Use Tissue Paper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4724401" y="1357240"/>
            <a:ext cx="5943599" cy="175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Sneeze or cough into a facial tissue, and promptly throw it away.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80856" y="2842232"/>
            <a:ext cx="2567940" cy="73005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>
                <a:ln/>
                <a:solidFill>
                  <a:schemeClr val="accent3"/>
                </a:solidFill>
                <a:effectLst/>
              </a:rPr>
              <a:t>Hand washing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572000" y="3632327"/>
            <a:ext cx="6476999" cy="1947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simplest and most effective way to keep from getting rhinovirus colds.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2028"/>
            <a:ext cx="2895600" cy="430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8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1" y="296573"/>
            <a:ext cx="3200399" cy="365125"/>
          </a:xfrm>
        </p:spPr>
        <p:txBody>
          <a:bodyPr/>
          <a:lstStyle/>
          <a:p>
            <a:r>
              <a:rPr lang="en-US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036"/>
            <a:ext cx="4953001" cy="838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21001">
                <a:srgbClr val="221830"/>
              </a:gs>
              <a:gs pos="35001">
                <a:srgbClr val="1E3913"/>
              </a:gs>
              <a:gs pos="52000">
                <a:schemeClr val="tx2">
                  <a:lumMod val="90000"/>
                </a:schemeClr>
              </a:gs>
              <a:gs pos="73000">
                <a:srgbClr val="761D08"/>
              </a:gs>
              <a:gs pos="88000">
                <a:srgbClr val="2D0514"/>
              </a:gs>
              <a:gs pos="100000">
                <a:srgbClr val="25051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ood" dir="tl"/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Arial Rounded MT Bold" pitchFamily="34" charset="0"/>
              </a:rPr>
              <a:t>    Paramyxoviruses</a:t>
            </a:r>
            <a:endParaRPr lang="en-US" sz="3600" b="1" dirty="0">
              <a:ln/>
              <a:solidFill>
                <a:schemeClr val="accent3"/>
              </a:solidFill>
              <a:latin typeface="Arial Rounded MT Bold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9703"/>
              </p:ext>
            </p:extLst>
          </p:nvPr>
        </p:nvGraphicFramePr>
        <p:xfrm>
          <a:off x="194552" y="1021404"/>
          <a:ext cx="11845048" cy="5547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15468">
                  <a:extLst>
                    <a:ext uri="{9D8B030D-6E8A-4147-A177-3AD203B41FA5}">
                      <a16:colId xmlns:a16="http://schemas.microsoft.com/office/drawing/2014/main" val="4054239720"/>
                    </a:ext>
                  </a:extLst>
                </a:gridCol>
                <a:gridCol w="3531764">
                  <a:extLst>
                    <a:ext uri="{9D8B030D-6E8A-4147-A177-3AD203B41FA5}">
                      <a16:colId xmlns:a16="http://schemas.microsoft.com/office/drawing/2014/main" val="2978871740"/>
                    </a:ext>
                  </a:extLst>
                </a:gridCol>
                <a:gridCol w="3732001">
                  <a:extLst>
                    <a:ext uri="{9D8B030D-6E8A-4147-A177-3AD203B41FA5}">
                      <a16:colId xmlns:a16="http://schemas.microsoft.com/office/drawing/2014/main" val="1871685498"/>
                    </a:ext>
                  </a:extLst>
                </a:gridCol>
                <a:gridCol w="3165815">
                  <a:extLst>
                    <a:ext uri="{9D8B030D-6E8A-4147-A177-3AD203B41FA5}">
                      <a16:colId xmlns:a16="http://schemas.microsoft.com/office/drawing/2014/main" val="2431961524"/>
                    </a:ext>
                  </a:extLst>
                </a:gridCol>
              </a:tblGrid>
              <a:tr h="7006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Virus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Parainfluenza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Respiratory Syncytial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Mumps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96140"/>
                  </a:ext>
                </a:extLst>
              </a:tr>
              <a:tr h="1736446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Properties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45972"/>
                  </a:ext>
                </a:extLst>
              </a:tr>
              <a:tr h="31073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Enveloped. 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 nucleocapsid 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piece of single stranded, negative polarity RNA. </a:t>
                      </a:r>
                    </a:p>
                    <a:p>
                      <a:r>
                        <a:rPr lang="en-IN" sz="18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IN" sz="180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haemagglutinin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IN" sz="18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neuraminidase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glycoprotein "spikes" on their surface (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antigenicity is stable)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four serotypes types of HPIV (1 through 4) and two subtypes (4a and 4b).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Enveloped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 nucleocapsid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piece of single stranded, negative polarity RNA.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RNA polymerase in the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virion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a fusion protein.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serotype ??, two serotypes A and B.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types of envelope spikes: one with both H and N activities and the other with cell-fusing activity.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serotype. </a:t>
                      </a:r>
                    </a:p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58447"/>
                  </a:ext>
                </a:extLst>
              </a:tr>
            </a:tbl>
          </a:graphicData>
        </a:graphic>
      </p:graphicFrame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199" y="1752600"/>
            <a:ext cx="3505201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cdn.vtherm.com/public/246/images/img-rsv-big-246-26196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39751"/>
            <a:ext cx="3505200" cy="168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صورة ذات صلة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752600"/>
            <a:ext cx="3200400" cy="168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نتيجة بحث الصور عن ‪golden background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293654" y="4206416"/>
            <a:ext cx="7282543" cy="2499184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spcBef>
                <a:spcPts val="0"/>
              </a:spcBef>
              <a:buNone/>
            </a:pP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BY</a:t>
            </a:r>
          </a:p>
          <a:p>
            <a:pPr marL="109537" indent="0" algn="ctr">
              <a:spcBef>
                <a:spcPts val="0"/>
              </a:spcBef>
              <a:buNone/>
            </a:pPr>
            <a:endParaRPr lang="en-US" sz="12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109537" indent="0" algn="ctr">
              <a:spcBef>
                <a:spcPts val="0"/>
              </a:spcBef>
              <a:buNone/>
            </a:pPr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Prof. Dr. Ghada Fahmy Helaly</a:t>
            </a:r>
          </a:p>
          <a:p>
            <a:pPr marL="109537" indent="0" algn="ctr">
              <a:spcBef>
                <a:spcPts val="0"/>
              </a:spcBef>
              <a:buNone/>
            </a:pP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109537" indent="0" algn="ctr">
              <a:spcBef>
                <a:spcPts val="0"/>
              </a:spcBef>
              <a:buNone/>
            </a:pP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109537" indent="0" algn="ctr">
              <a:spcBef>
                <a:spcPts val="0"/>
              </a:spcBef>
              <a:buNone/>
            </a:pP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109537" indent="0" algn="ctr">
              <a:buNone/>
            </a:pPr>
            <a:endParaRPr lang="en-US" sz="3200" b="1" spc="150" dirty="0">
              <a:ln w="11430"/>
              <a:solidFill>
                <a:srgbClr val="2211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592" y="36443"/>
            <a:ext cx="2691008" cy="270675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flood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59586" y="304801"/>
            <a:ext cx="2350681" cy="365125"/>
          </a:xfrm>
        </p:spPr>
        <p:txBody>
          <a:bodyPr/>
          <a:lstStyle/>
          <a:p>
            <a:r>
              <a:rPr lang="en-US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20400" y="6124138"/>
            <a:ext cx="1219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RSM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515082"/>
            <a:ext cx="8839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RTI: Corona, Rhino and Paramyxoviruses</a:t>
            </a:r>
          </a:p>
        </p:txBody>
      </p:sp>
    </p:spTree>
    <p:extLst>
      <p:ext uri="{BB962C8B-B14F-4D97-AF65-F5344CB8AC3E}">
        <p14:creationId xmlns:p14="http://schemas.microsoft.com/office/powerpoint/2010/main" val="392016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16278"/>
              </p:ext>
            </p:extLst>
          </p:nvPr>
        </p:nvGraphicFramePr>
        <p:xfrm>
          <a:off x="152400" y="609600"/>
          <a:ext cx="11810998" cy="599871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05423972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978871740"/>
                    </a:ext>
                  </a:extLst>
                </a:gridCol>
                <a:gridCol w="4456952">
                  <a:extLst>
                    <a:ext uri="{9D8B030D-6E8A-4147-A177-3AD203B41FA5}">
                      <a16:colId xmlns:a16="http://schemas.microsoft.com/office/drawing/2014/main" val="1871685498"/>
                    </a:ext>
                  </a:extLst>
                </a:gridCol>
                <a:gridCol w="3010646">
                  <a:extLst>
                    <a:ext uri="{9D8B030D-6E8A-4147-A177-3AD203B41FA5}">
                      <a16:colId xmlns:a16="http://schemas.microsoft.com/office/drawing/2014/main" val="243196152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Virus</a:t>
                      </a:r>
                    </a:p>
                    <a:p>
                      <a:endParaRPr lang="en-US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Parainfluenza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Syncytial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Mumps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96140"/>
                  </a:ext>
                </a:extLst>
              </a:tr>
              <a:tr h="1126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droplets, winter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droplets.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Contaminated objects.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Outbreaks of RI in hospitalized infants.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Clr>
                          <a:srgbClr val="00FF00"/>
                        </a:buClr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droplets.</a:t>
                      </a:r>
                    </a:p>
                    <a:p>
                      <a:pPr>
                        <a:buClr>
                          <a:srgbClr val="00FF00"/>
                        </a:buClr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Worldwide, winter. </a:t>
                      </a:r>
                    </a:p>
                    <a:p>
                      <a:pPr>
                        <a:buClr>
                          <a:srgbClr val="00FF00"/>
                        </a:buClr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subclinical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immunity.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45972"/>
                  </a:ext>
                </a:extLst>
              </a:tr>
              <a:tr h="36014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Manifestations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Croup (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laryngo-tracheobroncitis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children under 5 </a:t>
                      </a:r>
                      <a:r>
                        <a:rPr lang="en-IN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ys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parainfluenza virus 1 &amp; 2  infection.</a:t>
                      </a:r>
                    </a:p>
                    <a:p>
                      <a:pPr marL="174625" indent="-174625">
                        <a:buFont typeface="Wingdings" pitchFamily="2" charset="2"/>
                        <a:buChar char="§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cold, pharyngitis, laryngitis, otitis media, bronchitis, bronchiolitis and pneumonia.</a:t>
                      </a:r>
                      <a:endParaRPr lang="en-US" sz="1800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Bronchiolitis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pneumonia in infants: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URTIs (colds)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LRTIs (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 and bronchiolitis,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Bronchopneumonia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Croup (10% of cases).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Otitis media in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 in the elderly and in patients with chronic cardiopulmonary diseases.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Infants at Risk of Severe </a:t>
                      </a:r>
                      <a:r>
                        <a:rPr lang="en-US" sz="1800" b="1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Infection:</a:t>
                      </a:r>
                      <a:endParaRPr lang="en-US" sz="1800" b="1" u="sng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marR="0" lvl="2" indent="-174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Congenital heart disease.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marR="0" lvl="2" indent="-174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pulmonary 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4625" marR="0" lvl="2" indent="-174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Immuno-compromised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IP: 18 to 21 days, </a:t>
                      </a:r>
                    </a:p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fever, ..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swelling of the parotid glands(unilateral or bilateral).</a:t>
                      </a:r>
                    </a:p>
                    <a:p>
                      <a:r>
                        <a:rPr lang="en-US" sz="1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complications are of significance: </a:t>
                      </a:r>
                    </a:p>
                    <a:p>
                      <a:pPr marL="109728" indent="0">
                        <a:buNone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Orchitis, if bilateral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sterility.</a:t>
                      </a:r>
                    </a:p>
                    <a:p>
                      <a:pPr marL="109728" indent="0">
                        <a:buNone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Meningitis.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17758"/>
                  </a:ext>
                </a:extLst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20197" y="152400"/>
            <a:ext cx="2743201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45685"/>
              </p:ext>
            </p:extLst>
          </p:nvPr>
        </p:nvGraphicFramePr>
        <p:xfrm>
          <a:off x="152400" y="533400"/>
          <a:ext cx="11887200" cy="61864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87215">
                  <a:extLst>
                    <a:ext uri="{9D8B030D-6E8A-4147-A177-3AD203B41FA5}">
                      <a16:colId xmlns:a16="http://schemas.microsoft.com/office/drawing/2014/main" val="4054239720"/>
                    </a:ext>
                  </a:extLst>
                </a:gridCol>
                <a:gridCol w="2607515">
                  <a:extLst>
                    <a:ext uri="{9D8B030D-6E8A-4147-A177-3AD203B41FA5}">
                      <a16:colId xmlns:a16="http://schemas.microsoft.com/office/drawing/2014/main" val="2978871740"/>
                    </a:ext>
                  </a:extLst>
                </a:gridCol>
                <a:gridCol w="3757889">
                  <a:extLst>
                    <a:ext uri="{9D8B030D-6E8A-4147-A177-3AD203B41FA5}">
                      <a16:colId xmlns:a16="http://schemas.microsoft.com/office/drawing/2014/main" val="1871685498"/>
                    </a:ext>
                  </a:extLst>
                </a:gridCol>
                <a:gridCol w="3834581">
                  <a:extLst>
                    <a:ext uri="{9D8B030D-6E8A-4147-A177-3AD203B41FA5}">
                      <a16:colId xmlns:a16="http://schemas.microsoft.com/office/drawing/2014/main" val="243196152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Virus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Parainfluenza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Respiratory Syncytial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Mumps Virus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696140"/>
                  </a:ext>
                </a:extLst>
              </a:tr>
              <a:tr h="128015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Pathogenesis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8275" marR="0" indent="-168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 of respiratory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epithelium without systemic spread </a:t>
                      </a:r>
                    </a:p>
                    <a:p>
                      <a:pPr marL="168275" marR="0" indent="-168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Multinucleated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giant cells are a hallmark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tract in infants without systemic spread. </a:t>
                      </a: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response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pathogenesis. Immune complexes may be involved.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Clr>
                          <a:srgbClr val="FFFF00"/>
                        </a:buClr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respiratory tract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blood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parotid glands, testis, ovaries, pancreas, meninges ??.</a:t>
                      </a:r>
                    </a:p>
                    <a:p>
                      <a:pPr>
                        <a:buClr>
                          <a:srgbClr val="FFFF00"/>
                        </a:buClr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Buccal mucosa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parotid gland.</a:t>
                      </a:r>
                    </a:p>
                    <a:p>
                      <a:pPr>
                        <a:buClr>
                          <a:srgbClr val="FFFF00"/>
                        </a:buClr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Life-long immunity.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45972"/>
                  </a:ext>
                </a:extLst>
              </a:tr>
              <a:tr h="192710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Laboratory 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diagnosis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Nasopharyngeal Swabs, Nasal washings. </a:t>
                      </a:r>
                    </a:p>
                    <a:p>
                      <a:pPr marL="60325" marR="0" lvl="0" indent="-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Isolation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virus in cell culture.</a:t>
                      </a: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4-fold or greater rise in antibody titer.</a:t>
                      </a: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PCR.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8275" marR="0" lvl="0" indent="-168275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antigen test in respiratory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secretions.</a:t>
                      </a:r>
                    </a:p>
                    <a:p>
                      <a:pPr marL="168275" marR="0" lvl="0" indent="-168275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Virus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Isolation - CPE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syncytia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</a:t>
                      </a:r>
                    </a:p>
                    <a:p>
                      <a:pPr marL="168275" marR="0" lvl="0" indent="-168275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Rise in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antibody titer of at least 4-fold.</a:t>
                      </a: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168275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RT-PCR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test.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Clinically.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culture.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PCR assay. 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Serological: 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(S,V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Abs).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617758"/>
                  </a:ext>
                </a:extLst>
              </a:tr>
              <a:tr h="192710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8275" marR="0" lvl="0" indent="-168275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specific antiviral treatment available.</a:t>
                      </a:r>
                    </a:p>
                    <a:p>
                      <a:pPr marL="60325" marR="0" lvl="0" indent="-603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cases of croup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(oxygen tents).</a:t>
                      </a:r>
                    </a:p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Trials of  live attenuated vaccines.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8275" marR="0" lvl="1" indent="-168275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Char char="◦"/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Aerosolized ribavirin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severe infection.</a:t>
                      </a:r>
                    </a:p>
                    <a:p>
                      <a:pPr marL="168275" marR="0" lvl="1" indent="-168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Verdana" panose="020B0604030504040204" pitchFamily="34" charset="0"/>
                        <a:buChar char="◦"/>
                        <a:tabLst>
                          <a:tab pos="9144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bronchodilators, antipyretics.</a:t>
                      </a:r>
                    </a:p>
                    <a:p>
                      <a:pPr marL="168275" marR="0" lvl="0" indent="-168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vaccine.</a:t>
                      </a:r>
                    </a:p>
                    <a:p>
                      <a:pPr marL="168275" marR="0" lvl="0" indent="-168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RSV immunoglobulin.</a:t>
                      </a:r>
                    </a:p>
                    <a:p>
                      <a:pPr marL="168275" marR="0" lvl="0" indent="-168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1-2 wks.</a:t>
                      </a:r>
                    </a:p>
                    <a:p>
                      <a:pPr marL="168275" marR="0" lvl="0" indent="-1682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 panose="05040102010807070707" pitchFamily="18" charset="2"/>
                        <a:buChar char=""/>
                        <a:tabLst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Nosocomial outbreaks ??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antiviral therapy 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attenuated vaccine.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837676"/>
                  </a:ext>
                </a:extLst>
              </a:tr>
            </a:tbl>
          </a:graphicData>
        </a:graphic>
      </p:graphicFrame>
      <p:pic>
        <p:nvPicPr>
          <p:cNvPr id="7" name="Picture 6" descr="C:\Users\Dell\Desktop\viruses pictures\mumps.bmp"/>
          <p:cNvPicPr>
            <a:picLocks noChangeAspect="1" noChangeArrowheads="1"/>
          </p:cNvPicPr>
          <p:nvPr/>
        </p:nvPicPr>
        <p:blipFill>
          <a:blip r:embed="rId2" cstate="print"/>
          <a:srcRect l="25194" r="23643"/>
          <a:stretch>
            <a:fillRect/>
          </a:stretch>
        </p:blipFill>
        <p:spPr bwMode="auto">
          <a:xfrm>
            <a:off x="10363200" y="2590800"/>
            <a:ext cx="1102187" cy="1436184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 descr="scan0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436" y="5181600"/>
            <a:ext cx="82743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8382000" y="152400"/>
            <a:ext cx="3200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ta.hdwallpapers.im/summer_go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43400" y="1143000"/>
            <a:ext cx="5715000" cy="167640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powder"/>
        </p:spPr>
        <p:txBody>
          <a:bodyPr wrap="none">
            <a:prstTxWarp prst="textWave1">
              <a:avLst>
                <a:gd name="adj1" fmla="val 12500"/>
                <a:gd name="adj2" fmla="val -170"/>
              </a:avLst>
            </a:prstTxWarp>
            <a:spAutoFit/>
            <a:sp3d extrusionH="31750" contourW="6350" prstMaterial="powder">
              <a:bevelT w="698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>
                <a:ln/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ush Script MT" pitchFamily="66" charset="0"/>
                <a:cs typeface="Arial" charset="0"/>
              </a:rPr>
              <a:t>Thank You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24401" y="6248400"/>
            <a:ext cx="2367281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6420" y="1449636"/>
            <a:ext cx="4421124" cy="6309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Coronaviridae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4197" y="2862038"/>
            <a:ext cx="2961397" cy="6309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Torovirinae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37871" y="2908972"/>
            <a:ext cx="3413760" cy="6309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Coronavirinae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00701" y="4342262"/>
            <a:ext cx="2362199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Alpha coronavirus 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27960" y="4247146"/>
            <a:ext cx="2315750" cy="73589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Delta</a:t>
            </a:r>
          </a:p>
          <a:p>
            <a:pPr algn="ctr"/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coronavirus </a:t>
            </a:r>
          </a:p>
        </p:txBody>
      </p:sp>
      <p:sp>
        <p:nvSpPr>
          <p:cNvPr id="12" name="Oval 11"/>
          <p:cNvSpPr/>
          <p:nvPr/>
        </p:nvSpPr>
        <p:spPr>
          <a:xfrm>
            <a:off x="3180044" y="4312994"/>
            <a:ext cx="2302001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Beta coronavirus </a:t>
            </a:r>
          </a:p>
        </p:txBody>
      </p:sp>
      <p:sp>
        <p:nvSpPr>
          <p:cNvPr id="13" name="Oval 12"/>
          <p:cNvSpPr/>
          <p:nvPr/>
        </p:nvSpPr>
        <p:spPr>
          <a:xfrm>
            <a:off x="6324600" y="4339457"/>
            <a:ext cx="2406032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Gamma coronavirus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707" y="5073868"/>
            <a:ext cx="2133235" cy="389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HCoV-229E,.. </a:t>
            </a:r>
            <a:endParaRPr lang="en-US" b="1" dirty="0">
              <a:solidFill>
                <a:srgbClr val="000E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0420" y="5043527"/>
            <a:ext cx="1937832" cy="16864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HCoV-OC43</a:t>
            </a:r>
            <a:r>
              <a:rPr lang="en-US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HCoV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MERS-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2178" y="5104974"/>
            <a:ext cx="2099476" cy="5094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whales and birds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11037" y="5107309"/>
            <a:ext cx="1949596" cy="541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 and birds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674961" y="2457953"/>
            <a:ext cx="4581807" cy="53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1" idx="0"/>
          </p:cNvCxnSpPr>
          <p:nvPr/>
        </p:nvCxnSpPr>
        <p:spPr>
          <a:xfrm>
            <a:off x="1643520" y="3879369"/>
            <a:ext cx="8742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696370" y="5722766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Zoonotic diseases</a:t>
            </a:r>
            <a:r>
              <a:rPr lang="en-US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Down Arrow 68"/>
          <p:cNvSpPr/>
          <p:nvPr/>
        </p:nvSpPr>
        <p:spPr>
          <a:xfrm>
            <a:off x="5899420" y="2080028"/>
            <a:ext cx="228600" cy="4046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4259135" y="3903809"/>
            <a:ext cx="228600" cy="4046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10271535" y="3879369"/>
            <a:ext cx="228600" cy="4046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7443523" y="3931533"/>
            <a:ext cx="198393" cy="4046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3518819" y="3556242"/>
            <a:ext cx="279506" cy="3264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8186295" y="2464962"/>
            <a:ext cx="228600" cy="4046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1591024" y="3903809"/>
            <a:ext cx="228600" cy="4046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3612545" y="2497203"/>
            <a:ext cx="228600" cy="4046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C:\Users\Dell\Desktop\viruses pictures\coronaviru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47" y="990600"/>
            <a:ext cx="1963648" cy="1955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>
          <a:xfrm>
            <a:off x="9411037" y="294646"/>
            <a:ext cx="2323764" cy="365125"/>
          </a:xfrm>
        </p:spPr>
        <p:txBody>
          <a:bodyPr/>
          <a:lstStyle/>
          <a:p>
            <a:r>
              <a:rPr lang="en-US" sz="1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1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 Diagonal Corner Rectangle 78"/>
          <p:cNvSpPr/>
          <p:nvPr/>
        </p:nvSpPr>
        <p:spPr>
          <a:xfrm>
            <a:off x="172353" y="150563"/>
            <a:ext cx="4112133" cy="61571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6000">
                <a:schemeClr val="tx2">
                  <a:lumMod val="10000"/>
                </a:schemeClr>
              </a:gs>
              <a:gs pos="47000">
                <a:schemeClr val="accent4">
                  <a:lumMod val="60000"/>
                  <a:lumOff val="40000"/>
                </a:schemeClr>
              </a:gs>
              <a:gs pos="60001">
                <a:schemeClr val="accent1">
                  <a:lumMod val="40000"/>
                  <a:lumOff val="60000"/>
                </a:schemeClr>
              </a:gs>
              <a:gs pos="71001">
                <a:schemeClr val="bg1">
                  <a:lumMod val="65000"/>
                  <a:lumOff val="35000"/>
                </a:schemeClr>
              </a:gs>
              <a:gs pos="81000">
                <a:schemeClr val="accent3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dkEdge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Times New Roman" pitchFamily="18" charset="0"/>
              </a:rPr>
              <a:t>Coronaviruses</a:t>
            </a:r>
            <a:endParaRPr lang="en-US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54140" y="837518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Open Sans"/>
              </a:rPr>
              <a:t>Coronaviruses are named for the crown-like spikes on their surface.</a:t>
            </a:r>
            <a:endParaRPr lang="en-US" sz="24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5438252" y="5710624"/>
            <a:ext cx="272959" cy="533426"/>
            <a:chOff x="5442041" y="5831880"/>
            <a:chExt cx="272959" cy="53342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715000" y="5831880"/>
              <a:ext cx="0" cy="5334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56652" y="5831880"/>
              <a:ext cx="250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2041" y="6360120"/>
              <a:ext cx="258118" cy="518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442041" y="6096000"/>
              <a:ext cx="25076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8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83" y="253026"/>
            <a:ext cx="3581400" cy="970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Diseases: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629" y="1371600"/>
            <a:ext cx="8745771" cy="405875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itchFamily="34" charset="0"/>
              </a:rPr>
              <a:t>Common cold</a:t>
            </a: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Severe </a:t>
            </a: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acute respiratory </a:t>
            </a:r>
            <a:r>
              <a:rPr lang="en-US" sz="24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syndrome (</a:t>
            </a:r>
            <a:r>
              <a:rPr lang="en-US" alt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SARS):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originated in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in 2002.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Fatality 9%. Transmitted from civet cats to humans.</a:t>
            </a:r>
          </a:p>
          <a:p>
            <a:r>
              <a:rPr lang="en-US" sz="2400" b="1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Middle </a:t>
            </a:r>
            <a:r>
              <a:rPr lang="en-US" sz="2400" b="1" dirty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East respiratory </a:t>
            </a:r>
            <a:r>
              <a:rPr lang="en-US" sz="2400" b="1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syndrome (</a:t>
            </a:r>
            <a:r>
              <a:rPr lang="en-US" alt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MERS):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reported in 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 Arabia in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largest outbreak: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Korea 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Transmitted from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camels to humans.</a:t>
            </a:r>
          </a:p>
          <a:p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 disease 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(COVID-19</a:t>
            </a:r>
            <a:r>
              <a:rPr lang="en-US" sz="24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Wuhan City in Hubei Province December 2019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novel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coronavirus (2019-nCoV)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WHO, later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renamed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SARS-CoV-2.</a:t>
            </a:r>
            <a:r>
              <a:rPr lang="en-US" dirty="0">
                <a:effectLst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نتيجة بحث الصور عن ‪S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8" y="413850"/>
            <a:ext cx="1752601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نتيجة بحث الصور عن ‪civet cats sar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2" y="2487097"/>
            <a:ext cx="2009775" cy="13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33" y="4402430"/>
            <a:ext cx="2043954" cy="16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5578475"/>
            <a:ext cx="2515205" cy="365125"/>
          </a:xfrm>
        </p:spPr>
        <p:txBody>
          <a:bodyPr/>
          <a:lstStyle/>
          <a:p>
            <a:r>
              <a:rPr lang="en-US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pic>
        <p:nvPicPr>
          <p:cNvPr id="5" name="Picture 2" descr="https://media.graytvinc.com/images/810*456/coronavirus+for+we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7" b="1961"/>
          <a:stretch/>
        </p:blipFill>
        <p:spPr bwMode="auto">
          <a:xfrm>
            <a:off x="17835" y="0"/>
            <a:ext cx="54102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mage result for coronavi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21" y="1453594"/>
            <a:ext cx="5410200" cy="429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153211" y="1847802"/>
            <a:ext cx="533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roughly spherical particles with unique surface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Non-segmented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single-stranded, positive-polarity RNA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genome.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RNA sequence is approximately 30,000 bases in length. </a:t>
            </a:r>
          </a:p>
          <a:p>
            <a:pPr marL="233363" indent="-233363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Helical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nucleocapsid.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42893"/>
            <a:ext cx="4352474" cy="739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Properties:</a:t>
            </a:r>
            <a:endParaRPr lang="en-US" sz="32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919" y="160923"/>
            <a:ext cx="279508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SARS-CoV-2: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8839200" y="393858"/>
            <a:ext cx="25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749"/>
            <a:ext cx="5410805" cy="970450"/>
          </a:xfrm>
        </p:spPr>
        <p:txBody>
          <a:bodyPr/>
          <a:lstStyle/>
          <a:p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Source </a:t>
            </a:r>
            <a:r>
              <a:rPr lang="en-US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of the </a:t>
            </a:r>
            <a:r>
              <a:rPr lang="en-US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virus: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94" y="1421714"/>
            <a:ext cx="8306407" cy="4058751"/>
          </a:xfrm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speculation pointed to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seafood, snakes….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Pangolins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the original host of this virus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Koalas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giant salamanders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Human-to-human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 of infected family members and medical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8" y="1295400"/>
            <a:ext cx="1875915" cy="1875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09" y="4763355"/>
            <a:ext cx="2362200" cy="168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4" y="3289421"/>
            <a:ext cx="2618865" cy="147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16716" y="646504"/>
            <a:ext cx="2515205" cy="365125"/>
          </a:xfrm>
        </p:spPr>
        <p:txBody>
          <a:bodyPr/>
          <a:lstStyle/>
          <a:p>
            <a:r>
              <a:rPr lang="en-US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73967" y="5883275"/>
            <a:ext cx="6672865" cy="365125"/>
          </a:xfrm>
        </p:spPr>
        <p:txBody>
          <a:bodyPr/>
          <a:lstStyle/>
          <a:p>
            <a:r>
              <a:rPr lang="en-US" sz="1100" b="1" dirty="0" smtClean="0">
                <a:effectLst/>
              </a:rPr>
              <a:t>Prof. Dr. Ghada Fahmy Helaly</a:t>
            </a:r>
            <a:endParaRPr lang="en-US" sz="1100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38591"/>
            <a:ext cx="5848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there have been more than 43.1 million cases have been confirmed, with more than 1.15 million deaths attributed to COVID-19.</a:t>
            </a:r>
          </a:p>
        </p:txBody>
      </p:sp>
      <p:pic>
        <p:nvPicPr>
          <p:cNvPr id="6" name="Picture 5" descr="Coronavirus outbreak - The countries affec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262" y="609600"/>
            <a:ext cx="1752600" cy="228975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52400" y="304800"/>
            <a:ext cx="9107666" cy="70788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>
              <a:spcBef>
                <a:spcPct val="0"/>
              </a:spcBef>
              <a:buNone/>
              <a:def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Open Sans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Epidemiology and Modes of </a:t>
            </a:r>
            <a:r>
              <a:rPr lang="en-US" sz="3200" dirty="0" smtClean="0"/>
              <a:t>transmission: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7200" y="3404157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Respiratory droplets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an infected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coughs or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sneezes)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indirect contact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infected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secretions(Fomites).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transmission ??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evidence of </a:t>
            </a:r>
            <a:r>
              <a:rPr lang="en-US" sz="2400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vertical </a:t>
            </a:r>
            <a:r>
              <a:rPr lang="en-US" sz="2400" dirty="0" smtClean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transmission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59" y="4141856"/>
            <a:ext cx="1225524" cy="147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01" y="4094032"/>
            <a:ext cx="1203461" cy="1322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ile:COVID-19 Outbreak World Map per Capit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9885"/>
            <a:ext cx="3851789" cy="19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2075"/>
            <a:ext cx="4039205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Clinical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Picture: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474" y="1351450"/>
            <a:ext cx="10353762" cy="550655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IP. as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long as </a:t>
            </a:r>
            <a:r>
              <a:rPr lang="en-US" sz="2200" b="1" dirty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or 24 </a:t>
            </a:r>
            <a:r>
              <a:rPr lang="en-US" sz="2200" b="1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Symptoms ranging from </a:t>
            </a:r>
            <a:r>
              <a:rPr lang="en-US" sz="2200" b="1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200" b="1" dirty="0" smtClean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illness, may appear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solidFill>
                  <a:srgbClr val="00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2-14 days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after exposure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virus.</a:t>
            </a:r>
          </a:p>
          <a:p>
            <a:r>
              <a:rPr lang="en-US" sz="22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spreaders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Fever or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chills    Cough   Shortness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breath or difficulty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breathing   Fatigue  Muscle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body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aches   Headache  New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 of taste or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smell   Sore throat  Congestion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runny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nose  Nausea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vomiting   Diarrhea</a:t>
            </a:r>
          </a:p>
          <a:p>
            <a:r>
              <a:rPr lang="en-US" sz="2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warning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signs: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Trouble breathing  Persistent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 or pressure in the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chest  confusion Inability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stay awake  Bluish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lips or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Severe cases: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pneumonia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severe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acute respiratory syndrome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arrythmia, shock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acute cardiac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injury,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Kidney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failure and even death.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19222" y="564738"/>
            <a:ext cx="2515205" cy="365125"/>
          </a:xfrm>
        </p:spPr>
        <p:txBody>
          <a:bodyPr/>
          <a:lstStyle/>
          <a:p>
            <a:r>
              <a:rPr lang="en-US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1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353405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Open Sans"/>
              </a:rPr>
              <a:t>Risk factors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34400" y="682683"/>
            <a:ext cx="2439005" cy="365125"/>
          </a:xfrm>
        </p:spPr>
        <p:txBody>
          <a:bodyPr/>
          <a:lstStyle/>
          <a:p>
            <a:r>
              <a:rPr lang="en-US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534654"/>
            <a:ext cx="9144605" cy="4058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 between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 and 59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years-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----- Sever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≥60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years of age.</a:t>
            </a:r>
            <a:endParaRPr lang="en-US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cardiovascular and cerebrovascular diseases and diabetes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Coinfections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bacteria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fungi.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might be 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 likely 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be infected or, if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infected,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manifestations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78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1479</Words>
  <Application>Microsoft Office PowerPoint</Application>
  <PresentationFormat>Widescreen</PresentationFormat>
  <Paragraphs>258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 Unicode MS</vt:lpstr>
      <vt:lpstr>Arial</vt:lpstr>
      <vt:lpstr>Arial Rounded MT Bold</vt:lpstr>
      <vt:lpstr>Book Antiqua</vt:lpstr>
      <vt:lpstr>Brush Script MT</vt:lpstr>
      <vt:lpstr>Calibri</vt:lpstr>
      <vt:lpstr>Calisto MT</vt:lpstr>
      <vt:lpstr>Cambria</vt:lpstr>
      <vt:lpstr>Lucida Sans Unicode</vt:lpstr>
      <vt:lpstr>Open Sans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Adjacency</vt:lpstr>
      <vt:lpstr>Concourse</vt:lpstr>
      <vt:lpstr>Slate</vt:lpstr>
      <vt:lpstr>PowerPoint Presentation</vt:lpstr>
      <vt:lpstr>PowerPoint Presentation</vt:lpstr>
      <vt:lpstr>PowerPoint Presentation</vt:lpstr>
      <vt:lpstr> Diseases: </vt:lpstr>
      <vt:lpstr>PowerPoint Presentation</vt:lpstr>
      <vt:lpstr>Source of the virus:</vt:lpstr>
      <vt:lpstr>PowerPoint Presentation</vt:lpstr>
      <vt:lpstr>Clinical Picture:</vt:lpstr>
      <vt:lpstr>Risk factors</vt:lpstr>
      <vt:lpstr>Pathogenesis and immune response: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Findings:</vt:lpstr>
      <vt:lpstr>Stop Spreading the Virus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172</cp:revision>
  <dcterms:created xsi:type="dcterms:W3CDTF">2015-09-01T22:14:50Z</dcterms:created>
  <dcterms:modified xsi:type="dcterms:W3CDTF">2020-10-27T10:05:04Z</dcterms:modified>
  <cp:contentStatus/>
</cp:coreProperties>
</file>