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59" r:id="rId5"/>
    <p:sldId id="260" r:id="rId6"/>
    <p:sldId id="261" r:id="rId7"/>
    <p:sldId id="282" r:id="rId8"/>
    <p:sldId id="262" r:id="rId9"/>
    <p:sldId id="263" r:id="rId10"/>
    <p:sldId id="264" r:id="rId11"/>
    <p:sldId id="278" r:id="rId12"/>
    <p:sldId id="265" r:id="rId13"/>
    <p:sldId id="279" r:id="rId14"/>
    <p:sldId id="266" r:id="rId15"/>
    <p:sldId id="267" r:id="rId16"/>
    <p:sldId id="268" r:id="rId17"/>
    <p:sldId id="269" r:id="rId18"/>
    <p:sldId id="280" r:id="rId19"/>
    <p:sldId id="270" r:id="rId20"/>
    <p:sldId id="271" r:id="rId21"/>
    <p:sldId id="272" r:id="rId22"/>
    <p:sldId id="273" r:id="rId23"/>
    <p:sldId id="274" r:id="rId24"/>
    <p:sldId id="283" r:id="rId25"/>
    <p:sldId id="275" r:id="rId26"/>
    <p:sldId id="276" r:id="rId27"/>
    <p:sldId id="277"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8F3C59-13DB-4DF8-B8CF-EDC52D9DFF8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0C7CB-B971-4FC8-A78A-1C8842F59B1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32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F3C59-13DB-4DF8-B8CF-EDC52D9DFF8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0C7CB-B971-4FC8-A78A-1C8842F59B14}" type="slidenum">
              <a:rPr lang="en-US" smtClean="0"/>
              <a:t>‹#›</a:t>
            </a:fld>
            <a:endParaRPr lang="en-US"/>
          </a:p>
        </p:txBody>
      </p:sp>
    </p:spTree>
    <p:extLst>
      <p:ext uri="{BB962C8B-B14F-4D97-AF65-F5344CB8AC3E}">
        <p14:creationId xmlns:p14="http://schemas.microsoft.com/office/powerpoint/2010/main" val="124973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F3C59-13DB-4DF8-B8CF-EDC52D9DFF8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0C7CB-B971-4FC8-A78A-1C8842F59B14}" type="slidenum">
              <a:rPr lang="en-US" smtClean="0"/>
              <a:t>‹#›</a:t>
            </a:fld>
            <a:endParaRPr lang="en-US"/>
          </a:p>
        </p:txBody>
      </p:sp>
    </p:spTree>
    <p:extLst>
      <p:ext uri="{BB962C8B-B14F-4D97-AF65-F5344CB8AC3E}">
        <p14:creationId xmlns:p14="http://schemas.microsoft.com/office/powerpoint/2010/main" val="97153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F3C59-13DB-4DF8-B8CF-EDC52D9DFF8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0C7CB-B971-4FC8-A78A-1C8842F59B14}" type="slidenum">
              <a:rPr lang="en-US" smtClean="0"/>
              <a:t>‹#›</a:t>
            </a:fld>
            <a:endParaRPr lang="en-US"/>
          </a:p>
        </p:txBody>
      </p:sp>
    </p:spTree>
    <p:extLst>
      <p:ext uri="{BB962C8B-B14F-4D97-AF65-F5344CB8AC3E}">
        <p14:creationId xmlns:p14="http://schemas.microsoft.com/office/powerpoint/2010/main" val="265453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8F3C59-13DB-4DF8-B8CF-EDC52D9DFF8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0C7CB-B971-4FC8-A78A-1C8842F59B1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21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8F3C59-13DB-4DF8-B8CF-EDC52D9DFF84}"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0C7CB-B971-4FC8-A78A-1C8842F59B14}" type="slidenum">
              <a:rPr lang="en-US" smtClean="0"/>
              <a:t>‹#›</a:t>
            </a:fld>
            <a:endParaRPr lang="en-US"/>
          </a:p>
        </p:txBody>
      </p:sp>
    </p:spTree>
    <p:extLst>
      <p:ext uri="{BB962C8B-B14F-4D97-AF65-F5344CB8AC3E}">
        <p14:creationId xmlns:p14="http://schemas.microsoft.com/office/powerpoint/2010/main" val="148156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8F3C59-13DB-4DF8-B8CF-EDC52D9DFF84}"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0C7CB-B971-4FC8-A78A-1C8842F59B14}" type="slidenum">
              <a:rPr lang="en-US" smtClean="0"/>
              <a:t>‹#›</a:t>
            </a:fld>
            <a:endParaRPr lang="en-US"/>
          </a:p>
        </p:txBody>
      </p:sp>
    </p:spTree>
    <p:extLst>
      <p:ext uri="{BB962C8B-B14F-4D97-AF65-F5344CB8AC3E}">
        <p14:creationId xmlns:p14="http://schemas.microsoft.com/office/powerpoint/2010/main" val="141662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8F3C59-13DB-4DF8-B8CF-EDC52D9DFF84}"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0C7CB-B971-4FC8-A78A-1C8842F59B14}" type="slidenum">
              <a:rPr lang="en-US" smtClean="0"/>
              <a:t>‹#›</a:t>
            </a:fld>
            <a:endParaRPr lang="en-US"/>
          </a:p>
        </p:txBody>
      </p:sp>
    </p:spTree>
    <p:extLst>
      <p:ext uri="{BB962C8B-B14F-4D97-AF65-F5344CB8AC3E}">
        <p14:creationId xmlns:p14="http://schemas.microsoft.com/office/powerpoint/2010/main" val="376844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68F3C59-13DB-4DF8-B8CF-EDC52D9DFF84}" type="datetimeFigureOut">
              <a:rPr lang="en-US" smtClean="0"/>
              <a:t>3/8/2023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6D0C7CB-B971-4FC8-A78A-1C8842F59B14}" type="slidenum">
              <a:rPr lang="en-US" smtClean="0"/>
              <a:t>‹#›</a:t>
            </a:fld>
            <a:endParaRPr lang="en-US"/>
          </a:p>
        </p:txBody>
      </p:sp>
    </p:spTree>
    <p:extLst>
      <p:ext uri="{BB962C8B-B14F-4D97-AF65-F5344CB8AC3E}">
        <p14:creationId xmlns:p14="http://schemas.microsoft.com/office/powerpoint/2010/main" val="48264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68F3C59-13DB-4DF8-B8CF-EDC52D9DFF84}" type="datetimeFigureOut">
              <a:rPr lang="en-US" smtClean="0"/>
              <a:t>3/8/2023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D0C7CB-B971-4FC8-A78A-1C8842F59B14}" type="slidenum">
              <a:rPr lang="en-US" smtClean="0"/>
              <a:t>‹#›</a:t>
            </a:fld>
            <a:endParaRPr lang="en-US"/>
          </a:p>
        </p:txBody>
      </p:sp>
    </p:spTree>
    <p:extLst>
      <p:ext uri="{BB962C8B-B14F-4D97-AF65-F5344CB8AC3E}">
        <p14:creationId xmlns:p14="http://schemas.microsoft.com/office/powerpoint/2010/main" val="147636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8F3C59-13DB-4DF8-B8CF-EDC52D9DFF84}"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0C7CB-B971-4FC8-A78A-1C8842F59B14}" type="slidenum">
              <a:rPr lang="en-US" smtClean="0"/>
              <a:t>‹#›</a:t>
            </a:fld>
            <a:endParaRPr lang="en-US"/>
          </a:p>
        </p:txBody>
      </p:sp>
    </p:spTree>
    <p:extLst>
      <p:ext uri="{BB962C8B-B14F-4D97-AF65-F5344CB8AC3E}">
        <p14:creationId xmlns:p14="http://schemas.microsoft.com/office/powerpoint/2010/main" val="336818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68F3C59-13DB-4DF8-B8CF-EDC52D9DFF84}" type="datetimeFigureOut">
              <a:rPr lang="en-US" smtClean="0"/>
              <a:t>3/8/2023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6D0C7CB-B971-4FC8-A78A-1C8842F59B1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9770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7280" y="762000"/>
            <a:ext cx="10058400" cy="2673927"/>
          </a:xfrm>
        </p:spPr>
        <p:txBody>
          <a:bodyPr>
            <a:normAutofit/>
          </a:bodyPr>
          <a:lstStyle/>
          <a:p>
            <a:pPr algn="ctr" rtl="1"/>
            <a:r>
              <a:rPr lang="en-US" sz="5400" b="1" dirty="0" smtClean="0">
                <a:solidFill>
                  <a:schemeClr val="accent2">
                    <a:lumMod val="75000"/>
                  </a:schemeClr>
                </a:solidFill>
                <a:latin typeface="+mn-lt"/>
              </a:rPr>
              <a:t>Physiology of Hearing</a:t>
            </a: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
            </a:r>
            <a:br>
              <a:rPr lang="en-US" dirty="0" smtClean="0">
                <a:solidFill>
                  <a:schemeClr val="accent2">
                    <a:lumMod val="75000"/>
                  </a:schemeClr>
                </a:solidFill>
              </a:rPr>
            </a:br>
            <a:r>
              <a:rPr lang="en-US" sz="4800" b="1" i="1" dirty="0" smtClean="0"/>
              <a:t>By</a:t>
            </a:r>
            <a:endParaRPr lang="en-US" sz="4800" b="1" i="1" dirty="0"/>
          </a:p>
        </p:txBody>
      </p:sp>
      <p:sp>
        <p:nvSpPr>
          <p:cNvPr id="5" name="Subtitle 4"/>
          <p:cNvSpPr>
            <a:spLocks noGrp="1"/>
          </p:cNvSpPr>
          <p:nvPr>
            <p:ph type="subTitle" idx="1"/>
          </p:nvPr>
        </p:nvSpPr>
        <p:spPr/>
        <p:txBody>
          <a:bodyPr>
            <a:normAutofit fontScale="85000" lnSpcReduction="20000"/>
          </a:bodyPr>
          <a:lstStyle/>
          <a:p>
            <a:r>
              <a:rPr lang="en-US" sz="3600" b="1" dirty="0" smtClean="0">
                <a:solidFill>
                  <a:schemeClr val="tx1"/>
                </a:solidFill>
              </a:rPr>
              <a:t>Dr. Nour</a:t>
            </a:r>
            <a:r>
              <a:rPr lang="en-US" sz="3600" b="1" dirty="0">
                <a:solidFill>
                  <a:schemeClr val="tx1"/>
                </a:solidFill>
              </a:rPr>
              <a:t> </a:t>
            </a:r>
            <a:r>
              <a:rPr lang="en-US" sz="3600" b="1" dirty="0" smtClean="0">
                <a:solidFill>
                  <a:schemeClr val="tx1"/>
                </a:solidFill>
              </a:rPr>
              <a:t>A. Mohammed</a:t>
            </a:r>
          </a:p>
          <a:p>
            <a:r>
              <a:rPr lang="en-US" sz="4800" b="1" i="1" dirty="0" smtClean="0">
                <a:solidFill>
                  <a:schemeClr val="accent2">
                    <a:lumMod val="75000"/>
                  </a:schemeClr>
                </a:solidFill>
              </a:rPr>
              <a:t>MUTAH SCHOOL OF MEDICINE </a:t>
            </a:r>
            <a:endParaRPr lang="en-US" sz="4800" b="1" i="1" dirty="0">
              <a:solidFill>
                <a:schemeClr val="accent2">
                  <a:lumMod val="75000"/>
                </a:schemeClr>
              </a:solidFill>
            </a:endParaRPr>
          </a:p>
        </p:txBody>
      </p:sp>
    </p:spTree>
    <p:extLst>
      <p:ext uri="{BB962C8B-B14F-4D97-AF65-F5344CB8AC3E}">
        <p14:creationId xmlns:p14="http://schemas.microsoft.com/office/powerpoint/2010/main" val="203249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lumMod val="75000"/>
                  </a:schemeClr>
                </a:solidFill>
              </a:rPr>
              <a:t>THE INNER EAR </a:t>
            </a:r>
            <a:r>
              <a:rPr lang="en-US" b="1" dirty="0" smtClean="0">
                <a:solidFill>
                  <a:schemeClr val="accent2">
                    <a:lumMod val="75000"/>
                  </a:schemeClr>
                </a:solidFill>
              </a:rPr>
              <a:t>(Cochlea) </a:t>
            </a:r>
            <a:endParaRPr lang="en-US" b="1" dirty="0">
              <a:solidFill>
                <a:schemeClr val="accent2">
                  <a:lumMod val="75000"/>
                </a:schemeClr>
              </a:solidFill>
            </a:endParaRPr>
          </a:p>
        </p:txBody>
      </p:sp>
      <p:sp>
        <p:nvSpPr>
          <p:cNvPr id="3" name="Content Placeholder 2"/>
          <p:cNvSpPr>
            <a:spLocks noGrp="1"/>
          </p:cNvSpPr>
          <p:nvPr>
            <p:ph idx="1"/>
          </p:nvPr>
        </p:nvSpPr>
        <p:spPr>
          <a:xfrm>
            <a:off x="263237" y="1737361"/>
            <a:ext cx="11665528" cy="4608021"/>
          </a:xfrm>
        </p:spPr>
        <p:txBody>
          <a:bodyPr>
            <a:noAutofit/>
          </a:bodyPr>
          <a:lstStyle/>
          <a:p>
            <a:r>
              <a:rPr lang="en-US" sz="2400" b="1" dirty="0">
                <a:solidFill>
                  <a:schemeClr val="accent2">
                    <a:lumMod val="75000"/>
                  </a:schemeClr>
                </a:solidFill>
              </a:rPr>
              <a:t>The cochlea </a:t>
            </a:r>
            <a:r>
              <a:rPr lang="en-US" sz="2400" dirty="0"/>
              <a:t>is a coiled tube which in human is </a:t>
            </a:r>
            <a:r>
              <a:rPr lang="en-US" sz="2400" b="1" dirty="0">
                <a:solidFill>
                  <a:schemeClr val="accent2">
                    <a:lumMod val="75000"/>
                  </a:schemeClr>
                </a:solidFill>
              </a:rPr>
              <a:t>35mm </a:t>
            </a:r>
            <a:r>
              <a:rPr lang="en-US" sz="2400" b="1" dirty="0" smtClean="0">
                <a:solidFill>
                  <a:schemeClr val="accent2">
                    <a:lumMod val="75000"/>
                  </a:schemeClr>
                </a:solidFill>
              </a:rPr>
              <a:t>long</a:t>
            </a:r>
            <a:r>
              <a:rPr lang="en-US" sz="2400" dirty="0" smtClean="0"/>
              <a:t> </a:t>
            </a:r>
          </a:p>
          <a:p>
            <a:r>
              <a:rPr lang="en-US" sz="2400" dirty="0" smtClean="0"/>
              <a:t>The </a:t>
            </a:r>
            <a:r>
              <a:rPr lang="en-US" sz="2400" b="1" dirty="0">
                <a:solidFill>
                  <a:schemeClr val="accent2">
                    <a:lumMod val="75000"/>
                  </a:schemeClr>
                </a:solidFill>
              </a:rPr>
              <a:t>basilar membrane </a:t>
            </a:r>
            <a:r>
              <a:rPr lang="en-US" sz="2400" dirty="0"/>
              <a:t>and </a:t>
            </a:r>
            <a:r>
              <a:rPr lang="en-US" sz="2400" b="1" dirty="0">
                <a:solidFill>
                  <a:schemeClr val="accent2">
                    <a:lumMod val="75000"/>
                  </a:schemeClr>
                </a:solidFill>
              </a:rPr>
              <a:t>Reissner's membrane </a:t>
            </a:r>
            <a:r>
              <a:rPr lang="en-US" sz="2400" dirty="0"/>
              <a:t>divide it into </a:t>
            </a:r>
            <a:r>
              <a:rPr lang="en-US" sz="2400" b="1" dirty="0">
                <a:solidFill>
                  <a:schemeClr val="accent2">
                    <a:lumMod val="75000"/>
                  </a:schemeClr>
                </a:solidFill>
              </a:rPr>
              <a:t>3</a:t>
            </a:r>
            <a:r>
              <a:rPr lang="en-US" sz="2400" dirty="0"/>
              <a:t> chambers (scalae). </a:t>
            </a:r>
            <a:endParaRPr lang="en-US" sz="2400" dirty="0" smtClean="0"/>
          </a:p>
          <a:p>
            <a:r>
              <a:rPr lang="en-US" sz="2400" dirty="0" smtClean="0"/>
              <a:t>The </a:t>
            </a:r>
            <a:r>
              <a:rPr lang="en-US" sz="2400" b="1" dirty="0">
                <a:solidFill>
                  <a:schemeClr val="accent2">
                    <a:lumMod val="75000"/>
                  </a:schemeClr>
                </a:solidFill>
              </a:rPr>
              <a:t>upper </a:t>
            </a:r>
            <a:r>
              <a:rPr lang="en-US" sz="2400" b="1" dirty="0" smtClean="0">
                <a:solidFill>
                  <a:schemeClr val="accent2">
                    <a:lumMod val="75000"/>
                  </a:schemeClr>
                </a:solidFill>
              </a:rPr>
              <a:t>Scala </a:t>
            </a:r>
            <a:r>
              <a:rPr lang="en-US" sz="2400" b="1" dirty="0">
                <a:solidFill>
                  <a:schemeClr val="accent2">
                    <a:lumMod val="75000"/>
                  </a:schemeClr>
                </a:solidFill>
              </a:rPr>
              <a:t>vestibuli </a:t>
            </a:r>
            <a:r>
              <a:rPr lang="en-US" sz="2400" dirty="0"/>
              <a:t>and the </a:t>
            </a:r>
            <a:r>
              <a:rPr lang="en-US" sz="2400" b="1" dirty="0">
                <a:solidFill>
                  <a:schemeClr val="accent2">
                    <a:lumMod val="75000"/>
                  </a:schemeClr>
                </a:solidFill>
              </a:rPr>
              <a:t>lower </a:t>
            </a:r>
            <a:r>
              <a:rPr lang="en-US" sz="2400" b="1" dirty="0" smtClean="0">
                <a:solidFill>
                  <a:schemeClr val="accent2">
                    <a:lumMod val="75000"/>
                  </a:schemeClr>
                </a:solidFill>
              </a:rPr>
              <a:t>Scala </a:t>
            </a:r>
            <a:r>
              <a:rPr lang="en-US" sz="2400" b="1" dirty="0">
                <a:solidFill>
                  <a:schemeClr val="accent2">
                    <a:lumMod val="75000"/>
                  </a:schemeClr>
                </a:solidFill>
              </a:rPr>
              <a:t>tympani </a:t>
            </a:r>
            <a:r>
              <a:rPr lang="en-US" sz="2400" dirty="0"/>
              <a:t>contain perilymph (which resembles in structure the extracellular fluid i.e. rich in Na+ and poor in K+ </a:t>
            </a:r>
            <a:r>
              <a:rPr lang="en-US" sz="2400" dirty="0" smtClean="0"/>
              <a:t>)  </a:t>
            </a:r>
            <a:r>
              <a:rPr lang="en-US" sz="2400" dirty="0"/>
              <a:t>and communicate with each other at the apex of the </a:t>
            </a:r>
            <a:r>
              <a:rPr lang="en-US" sz="2400" dirty="0" smtClean="0"/>
              <a:t>cochlea. </a:t>
            </a:r>
          </a:p>
          <a:p>
            <a:r>
              <a:rPr lang="en-US" sz="2400" dirty="0" smtClean="0"/>
              <a:t>The </a:t>
            </a:r>
            <a:r>
              <a:rPr lang="en-US" sz="2400" b="1" dirty="0" smtClean="0">
                <a:solidFill>
                  <a:schemeClr val="accent2">
                    <a:lumMod val="75000"/>
                  </a:schemeClr>
                </a:solidFill>
              </a:rPr>
              <a:t>Scala </a:t>
            </a:r>
            <a:r>
              <a:rPr lang="en-US" sz="2400" b="1" dirty="0">
                <a:solidFill>
                  <a:schemeClr val="accent2">
                    <a:lumMod val="75000"/>
                  </a:schemeClr>
                </a:solidFill>
              </a:rPr>
              <a:t>vestibuli </a:t>
            </a:r>
            <a:r>
              <a:rPr lang="en-US" sz="2400" dirty="0"/>
              <a:t>ends at the </a:t>
            </a:r>
            <a:r>
              <a:rPr lang="en-US" sz="2400" b="1" dirty="0">
                <a:solidFill>
                  <a:schemeClr val="accent2">
                    <a:lumMod val="75000"/>
                  </a:schemeClr>
                </a:solidFill>
              </a:rPr>
              <a:t>oval window</a:t>
            </a:r>
            <a:r>
              <a:rPr lang="en-US" sz="2400" dirty="0"/>
              <a:t>, which is closed by the foot plate of the stapes. </a:t>
            </a:r>
            <a:endParaRPr lang="en-US" sz="2400" dirty="0" smtClean="0"/>
          </a:p>
          <a:p>
            <a:r>
              <a:rPr lang="en-US" sz="2400" dirty="0" smtClean="0"/>
              <a:t>The </a:t>
            </a:r>
            <a:r>
              <a:rPr lang="en-US" sz="2400" b="1" dirty="0" smtClean="0">
                <a:solidFill>
                  <a:schemeClr val="accent2">
                    <a:lumMod val="75000"/>
                  </a:schemeClr>
                </a:solidFill>
              </a:rPr>
              <a:t>Scala </a:t>
            </a:r>
            <a:r>
              <a:rPr lang="en-US" sz="2400" b="1" dirty="0">
                <a:solidFill>
                  <a:schemeClr val="accent2">
                    <a:lumMod val="75000"/>
                  </a:schemeClr>
                </a:solidFill>
              </a:rPr>
              <a:t>tympani </a:t>
            </a:r>
            <a:r>
              <a:rPr lang="en-US" sz="2400" dirty="0"/>
              <a:t>ends at the </a:t>
            </a:r>
            <a:r>
              <a:rPr lang="en-US" sz="2400" b="1" dirty="0">
                <a:solidFill>
                  <a:schemeClr val="accent2">
                    <a:lumMod val="75000"/>
                  </a:schemeClr>
                </a:solidFill>
              </a:rPr>
              <a:t>round window</a:t>
            </a:r>
            <a:r>
              <a:rPr lang="en-US" sz="2400" dirty="0"/>
              <a:t>, a foramen on the medial wall of the middle ear that is closed by the flexible secondary tympanic membrane. </a:t>
            </a:r>
            <a:endParaRPr lang="en-US" sz="2400" dirty="0" smtClean="0"/>
          </a:p>
          <a:p>
            <a:r>
              <a:rPr lang="en-US" sz="2400" dirty="0" smtClean="0"/>
              <a:t>The </a:t>
            </a:r>
            <a:r>
              <a:rPr lang="en-US" sz="2400" b="1" dirty="0" smtClean="0">
                <a:solidFill>
                  <a:schemeClr val="accent2">
                    <a:lumMod val="75000"/>
                  </a:schemeClr>
                </a:solidFill>
              </a:rPr>
              <a:t>Scala </a:t>
            </a:r>
            <a:r>
              <a:rPr lang="en-US" sz="2400" b="1" dirty="0">
                <a:solidFill>
                  <a:schemeClr val="accent2">
                    <a:lumMod val="75000"/>
                  </a:schemeClr>
                </a:solidFill>
              </a:rPr>
              <a:t>media</a:t>
            </a:r>
            <a:r>
              <a:rPr lang="en-US" sz="2400" dirty="0"/>
              <a:t>, the middle cochlear chamber, </a:t>
            </a:r>
            <a:r>
              <a:rPr lang="en-US" sz="2400" dirty="0" smtClean="0"/>
              <a:t>does </a:t>
            </a:r>
            <a:r>
              <a:rPr lang="en-US" sz="2400" dirty="0"/>
              <a:t>not communicate with the other 2 scalae. It contains </a:t>
            </a:r>
            <a:r>
              <a:rPr lang="en-US" sz="2400" dirty="0" smtClean="0"/>
              <a:t>endolymph</a:t>
            </a:r>
            <a:r>
              <a:rPr lang="en-US" sz="2400" dirty="0"/>
              <a:t> </a:t>
            </a:r>
            <a:r>
              <a:rPr lang="en-US" sz="2400" dirty="0" smtClean="0"/>
              <a:t>(which resembles </a:t>
            </a:r>
            <a:r>
              <a:rPr lang="en-US" sz="2400" dirty="0"/>
              <a:t>in structure the intracellular fluid, it is rich in K+ (135mEq/L) and poor in Na+ (15mEq/L)</a:t>
            </a:r>
          </a:p>
        </p:txBody>
      </p:sp>
    </p:spTree>
    <p:extLst>
      <p:ext uri="{BB962C8B-B14F-4D97-AF65-F5344CB8AC3E}">
        <p14:creationId xmlns:p14="http://schemas.microsoft.com/office/powerpoint/2010/main" val="415497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97280" y="286603"/>
            <a:ext cx="9099665" cy="5809397"/>
          </a:xfrm>
          <a:prstGeom prst="rect">
            <a:avLst/>
          </a:prstGeom>
        </p:spPr>
      </p:pic>
    </p:spTree>
    <p:extLst>
      <p:ext uri="{BB962C8B-B14F-4D97-AF65-F5344CB8AC3E}">
        <p14:creationId xmlns:p14="http://schemas.microsoft.com/office/powerpoint/2010/main" val="223307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07906"/>
          </a:xfrm>
        </p:spPr>
        <p:txBody>
          <a:bodyPr/>
          <a:lstStyle/>
          <a:p>
            <a:pPr algn="ctr"/>
            <a:r>
              <a:rPr lang="en-US" b="1" dirty="0">
                <a:solidFill>
                  <a:schemeClr val="accent2">
                    <a:lumMod val="75000"/>
                  </a:schemeClr>
                </a:solidFill>
              </a:rPr>
              <a:t>Organ of Corti</a:t>
            </a:r>
          </a:p>
        </p:txBody>
      </p:sp>
      <p:sp>
        <p:nvSpPr>
          <p:cNvPr id="3" name="Content Placeholder 2"/>
          <p:cNvSpPr>
            <a:spLocks noGrp="1"/>
          </p:cNvSpPr>
          <p:nvPr>
            <p:ph idx="1"/>
          </p:nvPr>
        </p:nvSpPr>
        <p:spPr>
          <a:xfrm>
            <a:off x="1097280" y="1233055"/>
            <a:ext cx="10058400" cy="4724400"/>
          </a:xfrm>
        </p:spPr>
        <p:txBody>
          <a:bodyPr>
            <a:noAutofit/>
          </a:bodyPr>
          <a:lstStyle/>
          <a:p>
            <a:r>
              <a:rPr lang="en-US" sz="2400" b="1" dirty="0">
                <a:solidFill>
                  <a:schemeClr val="accent2">
                    <a:lumMod val="75000"/>
                  </a:schemeClr>
                </a:solidFill>
              </a:rPr>
              <a:t>The organ of Corti </a:t>
            </a:r>
            <a:r>
              <a:rPr lang="en-US" sz="2400" dirty="0"/>
              <a:t>is located on the </a:t>
            </a:r>
            <a:r>
              <a:rPr lang="en-US" sz="2400" b="1" dirty="0">
                <a:solidFill>
                  <a:schemeClr val="accent2">
                    <a:lumMod val="75000"/>
                  </a:schemeClr>
                </a:solidFill>
              </a:rPr>
              <a:t>basilar </a:t>
            </a:r>
            <a:r>
              <a:rPr lang="en-US" sz="2400" b="1" dirty="0" smtClean="0">
                <a:solidFill>
                  <a:schemeClr val="accent2">
                    <a:lumMod val="75000"/>
                  </a:schemeClr>
                </a:solidFill>
              </a:rPr>
              <a:t>membrane</a:t>
            </a:r>
          </a:p>
          <a:p>
            <a:r>
              <a:rPr lang="en-US" sz="2400" dirty="0" smtClean="0"/>
              <a:t> </a:t>
            </a:r>
            <a:r>
              <a:rPr lang="en-US" sz="2400" dirty="0"/>
              <a:t>It contains the </a:t>
            </a:r>
            <a:r>
              <a:rPr lang="en-US" sz="2400" b="1" dirty="0">
                <a:solidFill>
                  <a:schemeClr val="accent2">
                    <a:lumMod val="75000"/>
                  </a:schemeClr>
                </a:solidFill>
              </a:rPr>
              <a:t>hair cells </a:t>
            </a:r>
            <a:r>
              <a:rPr lang="en-US" sz="2400" dirty="0"/>
              <a:t>which are the </a:t>
            </a:r>
            <a:r>
              <a:rPr lang="en-US" sz="2400" b="1" dirty="0">
                <a:solidFill>
                  <a:schemeClr val="accent2">
                    <a:lumMod val="75000"/>
                  </a:schemeClr>
                </a:solidFill>
              </a:rPr>
              <a:t>auditory </a:t>
            </a:r>
            <a:r>
              <a:rPr lang="en-US" sz="2400" b="1" dirty="0" smtClean="0">
                <a:solidFill>
                  <a:schemeClr val="accent2">
                    <a:lumMod val="75000"/>
                  </a:schemeClr>
                </a:solidFill>
              </a:rPr>
              <a:t>receptors</a:t>
            </a:r>
            <a:r>
              <a:rPr lang="en-US" sz="2400" dirty="0" smtClean="0"/>
              <a:t> </a:t>
            </a:r>
          </a:p>
          <a:p>
            <a:r>
              <a:rPr lang="en-US" sz="2400" dirty="0" smtClean="0"/>
              <a:t>This </a:t>
            </a:r>
            <a:r>
              <a:rPr lang="en-US" sz="2400" dirty="0"/>
              <a:t>organ extends from the apex to the base of the </a:t>
            </a:r>
            <a:r>
              <a:rPr lang="en-US" sz="2400" dirty="0" smtClean="0"/>
              <a:t>cochlea.</a:t>
            </a:r>
          </a:p>
          <a:p>
            <a:r>
              <a:rPr lang="en-US" sz="2400" dirty="0" smtClean="0"/>
              <a:t>The </a:t>
            </a:r>
            <a:r>
              <a:rPr lang="en-US" sz="2400" dirty="0"/>
              <a:t>hair cells are arranged in </a:t>
            </a:r>
            <a:r>
              <a:rPr lang="en-US" sz="2400" b="1" dirty="0">
                <a:solidFill>
                  <a:schemeClr val="accent2">
                    <a:lumMod val="75000"/>
                  </a:schemeClr>
                </a:solidFill>
              </a:rPr>
              <a:t>4 rows</a:t>
            </a:r>
            <a:r>
              <a:rPr lang="en-US" sz="2400" b="1" dirty="0"/>
              <a:t>: </a:t>
            </a:r>
            <a:r>
              <a:rPr lang="en-US" sz="2400" b="1" dirty="0">
                <a:solidFill>
                  <a:schemeClr val="accent2">
                    <a:lumMod val="75000"/>
                  </a:schemeClr>
                </a:solidFill>
              </a:rPr>
              <a:t>3 outer hair cells</a:t>
            </a:r>
            <a:r>
              <a:rPr lang="en-US" sz="2400" dirty="0">
                <a:solidFill>
                  <a:schemeClr val="accent2">
                    <a:lumMod val="75000"/>
                  </a:schemeClr>
                </a:solidFill>
              </a:rPr>
              <a:t> </a:t>
            </a:r>
            <a:r>
              <a:rPr lang="en-US" sz="2400" dirty="0"/>
              <a:t>lateral to the tunnel formed by the rods of Corti</a:t>
            </a:r>
            <a:r>
              <a:rPr lang="en-US" sz="2400" dirty="0" smtClean="0"/>
              <a:t>, </a:t>
            </a:r>
            <a:r>
              <a:rPr lang="en-US" sz="2400" dirty="0"/>
              <a:t>and </a:t>
            </a:r>
            <a:r>
              <a:rPr lang="en-US" sz="2400" b="1" dirty="0">
                <a:solidFill>
                  <a:schemeClr val="accent2">
                    <a:lumMod val="75000"/>
                  </a:schemeClr>
                </a:solidFill>
              </a:rPr>
              <a:t>one row inner hair cells </a:t>
            </a:r>
            <a:r>
              <a:rPr lang="en-US" sz="2400" dirty="0"/>
              <a:t>medial to the tunnel</a:t>
            </a:r>
            <a:r>
              <a:rPr lang="en-US" sz="2400" dirty="0" smtClean="0"/>
              <a:t>.</a:t>
            </a:r>
          </a:p>
          <a:p>
            <a:r>
              <a:rPr lang="en-US" sz="2400" dirty="0" smtClean="0"/>
              <a:t> </a:t>
            </a:r>
            <a:r>
              <a:rPr lang="en-US" sz="2400" dirty="0"/>
              <a:t>There are </a:t>
            </a:r>
            <a:r>
              <a:rPr lang="en-US" sz="2400" b="1" dirty="0">
                <a:solidFill>
                  <a:schemeClr val="accent2">
                    <a:lumMod val="75000"/>
                  </a:schemeClr>
                </a:solidFill>
              </a:rPr>
              <a:t>20.000 outer hair cells </a:t>
            </a:r>
            <a:r>
              <a:rPr lang="en-US" sz="2400" dirty="0"/>
              <a:t>and </a:t>
            </a:r>
            <a:r>
              <a:rPr lang="en-US" sz="2400" b="1" dirty="0">
                <a:solidFill>
                  <a:schemeClr val="accent2">
                    <a:lumMod val="75000"/>
                  </a:schemeClr>
                </a:solidFill>
              </a:rPr>
              <a:t>3500 inner hair cells </a:t>
            </a:r>
            <a:r>
              <a:rPr lang="en-US" sz="2400" dirty="0"/>
              <a:t>in each human </a:t>
            </a:r>
            <a:r>
              <a:rPr lang="en-US" sz="2400" dirty="0" smtClean="0"/>
              <a:t>cochlea</a:t>
            </a:r>
          </a:p>
          <a:p>
            <a:r>
              <a:rPr lang="en-US" sz="2400" dirty="0" smtClean="0"/>
              <a:t> </a:t>
            </a:r>
            <a:r>
              <a:rPr lang="en-US" sz="2400" dirty="0"/>
              <a:t>Covering the rows of hair cells is a thin, viscous, but </a:t>
            </a:r>
            <a:r>
              <a:rPr lang="en-US" sz="2400" b="1" dirty="0">
                <a:solidFill>
                  <a:schemeClr val="accent2">
                    <a:lumMod val="75000"/>
                  </a:schemeClr>
                </a:solidFill>
              </a:rPr>
              <a:t>elastic tectorial membrane </a:t>
            </a:r>
            <a:r>
              <a:rPr lang="en-US" sz="2400" dirty="0"/>
              <a:t>in which the </a:t>
            </a:r>
            <a:r>
              <a:rPr lang="en-US" sz="2400" b="1" dirty="0">
                <a:solidFill>
                  <a:schemeClr val="accent2">
                    <a:lumMod val="75000"/>
                  </a:schemeClr>
                </a:solidFill>
              </a:rPr>
              <a:t>tips of the hair cells are </a:t>
            </a:r>
            <a:r>
              <a:rPr lang="en-US" sz="2400" b="1" dirty="0" smtClean="0">
                <a:solidFill>
                  <a:schemeClr val="accent2">
                    <a:lumMod val="75000"/>
                  </a:schemeClr>
                </a:solidFill>
              </a:rPr>
              <a:t>embedded</a:t>
            </a:r>
          </a:p>
          <a:p>
            <a:r>
              <a:rPr lang="en-US" sz="2400" dirty="0"/>
              <a:t>The </a:t>
            </a:r>
            <a:r>
              <a:rPr lang="en-US" sz="2400" b="1" dirty="0">
                <a:solidFill>
                  <a:schemeClr val="accent2">
                    <a:lumMod val="75000"/>
                  </a:schemeClr>
                </a:solidFill>
              </a:rPr>
              <a:t>cell bodies of the afferent neurons </a:t>
            </a:r>
            <a:r>
              <a:rPr lang="en-US" sz="2400" dirty="0"/>
              <a:t>are located in the </a:t>
            </a:r>
            <a:r>
              <a:rPr lang="en-US" sz="2400" b="1" dirty="0">
                <a:solidFill>
                  <a:schemeClr val="accent2">
                    <a:lumMod val="75000"/>
                  </a:schemeClr>
                </a:solidFill>
              </a:rPr>
              <a:t>spiral ganglion </a:t>
            </a:r>
          </a:p>
          <a:p>
            <a:endParaRPr lang="en-US" sz="2400" dirty="0" smtClean="0"/>
          </a:p>
        </p:txBody>
      </p:sp>
    </p:spTree>
    <p:extLst>
      <p:ext uri="{BB962C8B-B14F-4D97-AF65-F5344CB8AC3E}">
        <p14:creationId xmlns:p14="http://schemas.microsoft.com/office/powerpoint/2010/main" val="294330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97280" y="1737360"/>
            <a:ext cx="10058400" cy="4524894"/>
          </a:xfrm>
          <a:prstGeom prst="rect">
            <a:avLst/>
          </a:prstGeom>
        </p:spPr>
      </p:pic>
    </p:spTree>
    <p:extLst>
      <p:ext uri="{BB962C8B-B14F-4D97-AF65-F5344CB8AC3E}">
        <p14:creationId xmlns:p14="http://schemas.microsoft.com/office/powerpoint/2010/main" val="317979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69818" y="286603"/>
            <a:ext cx="10044546" cy="5795541"/>
          </a:xfrm>
          <a:prstGeom prst="rect">
            <a:avLst/>
          </a:prstGeom>
        </p:spPr>
      </p:pic>
    </p:spTree>
    <p:extLst>
      <p:ext uri="{BB962C8B-B14F-4D97-AF65-F5344CB8AC3E}">
        <p14:creationId xmlns:p14="http://schemas.microsoft.com/office/powerpoint/2010/main" val="89315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solidFill>
                  <a:schemeClr val="accent2">
                    <a:lumMod val="75000"/>
                  </a:schemeClr>
                </a:solidFill>
              </a:rPr>
              <a:t>In the cochlea</a:t>
            </a:r>
            <a:r>
              <a:rPr lang="en-US" sz="2400" dirty="0"/>
              <a:t>, there are tight junctions between the hair cells and the adjacent </a:t>
            </a:r>
            <a:r>
              <a:rPr lang="en-US" sz="2400" dirty="0" smtClean="0"/>
              <a:t>cells</a:t>
            </a:r>
            <a:r>
              <a:rPr lang="en-US" sz="2400" dirty="0"/>
              <a:t>, these prevent endolymph from reaching the bases of the hair </a:t>
            </a:r>
            <a:r>
              <a:rPr lang="en-US" sz="2400" dirty="0" smtClean="0"/>
              <a:t>cells</a:t>
            </a:r>
          </a:p>
          <a:p>
            <a:r>
              <a:rPr lang="en-US" sz="2400" dirty="0" smtClean="0"/>
              <a:t> However, </a:t>
            </a:r>
            <a:r>
              <a:rPr lang="en-US" sz="2400" b="1" dirty="0">
                <a:solidFill>
                  <a:schemeClr val="accent2">
                    <a:lumMod val="75000"/>
                  </a:schemeClr>
                </a:solidFill>
              </a:rPr>
              <a:t>the basilar membrane is relatively permeable to perilymph </a:t>
            </a:r>
            <a:r>
              <a:rPr lang="en-US" sz="2400" dirty="0"/>
              <a:t>in the </a:t>
            </a:r>
            <a:r>
              <a:rPr lang="en-US" sz="2400" dirty="0" smtClean="0"/>
              <a:t>Scala tympanai </a:t>
            </a:r>
            <a:r>
              <a:rPr lang="en-US" sz="2400" dirty="0"/>
              <a:t>and consequently the </a:t>
            </a:r>
            <a:r>
              <a:rPr lang="en-US" sz="2400" b="1" dirty="0">
                <a:solidFill>
                  <a:schemeClr val="accent2">
                    <a:lumMod val="75000"/>
                  </a:schemeClr>
                </a:solidFill>
              </a:rPr>
              <a:t>tunnel of the organ of Corti and the bases of the hair cells are bathed in </a:t>
            </a:r>
            <a:r>
              <a:rPr lang="en-US" sz="2400" b="1" dirty="0" smtClean="0">
                <a:solidFill>
                  <a:schemeClr val="accent2">
                    <a:lumMod val="75000"/>
                  </a:schemeClr>
                </a:solidFill>
              </a:rPr>
              <a:t>perilymph </a:t>
            </a:r>
          </a:p>
          <a:p>
            <a:r>
              <a:rPr lang="en-US" sz="2400" dirty="0" smtClean="0"/>
              <a:t>Therefore</a:t>
            </a:r>
            <a:r>
              <a:rPr lang="en-US" sz="2400" dirty="0"/>
              <a:t>, the </a:t>
            </a:r>
            <a:r>
              <a:rPr lang="en-US" sz="2400" b="1" dirty="0">
                <a:solidFill>
                  <a:schemeClr val="accent2">
                    <a:lumMod val="75000"/>
                  </a:schemeClr>
                </a:solidFill>
              </a:rPr>
              <a:t>bases of the hair cells are bathed in perilymph </a:t>
            </a:r>
            <a:r>
              <a:rPr lang="en-US" sz="2400" dirty="0"/>
              <a:t>while their </a:t>
            </a:r>
            <a:r>
              <a:rPr lang="en-US" sz="2400" b="1" dirty="0">
                <a:solidFill>
                  <a:schemeClr val="accent2">
                    <a:lumMod val="75000"/>
                  </a:schemeClr>
                </a:solidFill>
              </a:rPr>
              <a:t>processes are bathed in endolymph </a:t>
            </a:r>
            <a:r>
              <a:rPr lang="en-US" sz="2400" dirty="0"/>
              <a:t>and this is very important for generation of receptor potential. </a:t>
            </a:r>
          </a:p>
        </p:txBody>
      </p:sp>
    </p:spTree>
    <p:extLst>
      <p:ext uri="{BB962C8B-B14F-4D97-AF65-F5344CB8AC3E}">
        <p14:creationId xmlns:p14="http://schemas.microsoft.com/office/powerpoint/2010/main" val="215046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lumMod val="75000"/>
                  </a:schemeClr>
                </a:solidFill>
              </a:rPr>
              <a:t>Possible Mechanism of Hearing</a:t>
            </a:r>
          </a:p>
        </p:txBody>
      </p:sp>
      <p:sp>
        <p:nvSpPr>
          <p:cNvPr id="3" name="Content Placeholder 2"/>
          <p:cNvSpPr>
            <a:spLocks noGrp="1"/>
          </p:cNvSpPr>
          <p:nvPr>
            <p:ph idx="1"/>
          </p:nvPr>
        </p:nvSpPr>
        <p:spPr>
          <a:xfrm>
            <a:off x="221673" y="1737360"/>
            <a:ext cx="11804072" cy="4608022"/>
          </a:xfrm>
        </p:spPr>
        <p:txBody>
          <a:bodyPr>
            <a:noAutofit/>
          </a:bodyPr>
          <a:lstStyle/>
          <a:p>
            <a:pPr>
              <a:buFont typeface="Wingdings" panose="05000000000000000000" pitchFamily="2" charset="2"/>
              <a:buChar char="v"/>
            </a:pPr>
            <a:r>
              <a:rPr lang="en-US" sz="2400" dirty="0"/>
              <a:t>The sound waves are collected to some extent by the ear pinna which also determines the direction of the sound. </a:t>
            </a:r>
            <a:endParaRPr lang="en-US" sz="2400" dirty="0" smtClean="0"/>
          </a:p>
          <a:p>
            <a:pPr>
              <a:buFont typeface="Wingdings" panose="05000000000000000000" pitchFamily="2" charset="2"/>
              <a:buChar char="v"/>
            </a:pPr>
            <a:r>
              <a:rPr lang="en-US" sz="2400" dirty="0" smtClean="0"/>
              <a:t>Then </a:t>
            </a:r>
            <a:r>
              <a:rPr lang="en-US" sz="2400" dirty="0"/>
              <a:t>these waves travel the external auditory tube to be concentrated on the tympanic membrane which responds to these sound vibrations and with the help of the three bonny ossicles, these vibrations are magnified and produces forward </a:t>
            </a:r>
            <a:r>
              <a:rPr lang="en-US" sz="2400" dirty="0" smtClean="0"/>
              <a:t>and backward </a:t>
            </a:r>
            <a:r>
              <a:rPr lang="en-US" sz="2400" dirty="0"/>
              <a:t>movements in the oval window. </a:t>
            </a:r>
            <a:endParaRPr lang="en-US" sz="2400" dirty="0" smtClean="0"/>
          </a:p>
          <a:p>
            <a:pPr>
              <a:buFont typeface="Wingdings" panose="05000000000000000000" pitchFamily="2" charset="2"/>
              <a:buChar char="v"/>
            </a:pPr>
            <a:r>
              <a:rPr lang="en-US" sz="2400" dirty="0" smtClean="0"/>
              <a:t>The </a:t>
            </a:r>
            <a:r>
              <a:rPr lang="en-US" sz="2400" dirty="0"/>
              <a:t>movements of the oval window lead to movements in the perilymph of the </a:t>
            </a:r>
            <a:r>
              <a:rPr lang="en-US" sz="2400" dirty="0" smtClean="0"/>
              <a:t>Scala </a:t>
            </a:r>
            <a:r>
              <a:rPr lang="en-US" sz="2400" dirty="0"/>
              <a:t>vestibuli with subsequent upward and downward movements of the thin Reissener's (vestibular) membrane. </a:t>
            </a:r>
            <a:endParaRPr lang="en-US" sz="2400" dirty="0" smtClean="0"/>
          </a:p>
          <a:p>
            <a:pPr>
              <a:buFont typeface="Wingdings" panose="05000000000000000000" pitchFamily="2" charset="2"/>
              <a:buChar char="v"/>
            </a:pPr>
            <a:r>
              <a:rPr lang="en-US" sz="2400" dirty="0" smtClean="0"/>
              <a:t>The </a:t>
            </a:r>
            <a:r>
              <a:rPr lang="en-US" sz="2400" dirty="0"/>
              <a:t>vibrations of this membrane are transmitted to the endolymph of the </a:t>
            </a:r>
            <a:r>
              <a:rPr lang="en-US" sz="2400" dirty="0" smtClean="0"/>
              <a:t>Scala </a:t>
            </a:r>
            <a:r>
              <a:rPr lang="en-US" sz="2400" dirty="0"/>
              <a:t>media and causes vibration of the basilar membrane which moves the hair cells up and down and from side to side.</a:t>
            </a:r>
          </a:p>
        </p:txBody>
      </p:sp>
    </p:spTree>
    <p:extLst>
      <p:ext uri="{BB962C8B-B14F-4D97-AF65-F5344CB8AC3E}">
        <p14:creationId xmlns:p14="http://schemas.microsoft.com/office/powerpoint/2010/main" val="643332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400" b="1" dirty="0">
                <a:solidFill>
                  <a:schemeClr val="accent2">
                    <a:lumMod val="75000"/>
                  </a:schemeClr>
                </a:solidFill>
              </a:rPr>
              <a:t>The stereocilia of the hair cells </a:t>
            </a:r>
            <a:r>
              <a:rPr lang="en-US" sz="2400" dirty="0"/>
              <a:t>are attached </a:t>
            </a:r>
            <a:r>
              <a:rPr lang="en-US" sz="2400" dirty="0" smtClean="0"/>
              <a:t>to </a:t>
            </a:r>
            <a:r>
              <a:rPr lang="en-US" sz="2400" dirty="0"/>
              <a:t>the tectorial membrane and both the tectorial and basilar membranes are attached to the </a:t>
            </a:r>
            <a:r>
              <a:rPr lang="en-US" sz="2400" b="1" dirty="0" smtClean="0">
                <a:solidFill>
                  <a:schemeClr val="accent2">
                    <a:lumMod val="75000"/>
                  </a:schemeClr>
                </a:solidFill>
              </a:rPr>
              <a:t>limbus</a:t>
            </a:r>
            <a:r>
              <a:rPr lang="en-US" sz="2400" dirty="0" smtClean="0"/>
              <a:t>,  </a:t>
            </a:r>
            <a:r>
              <a:rPr lang="en-US" sz="2400" dirty="0"/>
              <a:t>thus both membranes slide on each other causing what is called </a:t>
            </a:r>
            <a:r>
              <a:rPr lang="en-US" sz="2400" b="1" dirty="0">
                <a:solidFill>
                  <a:schemeClr val="accent2">
                    <a:lumMod val="75000"/>
                  </a:schemeClr>
                </a:solidFill>
              </a:rPr>
              <a:t>"shearing movement" </a:t>
            </a:r>
            <a:endParaRPr lang="en-US" sz="2400" b="1" dirty="0" smtClean="0">
              <a:solidFill>
                <a:schemeClr val="accent2">
                  <a:lumMod val="75000"/>
                </a:schemeClr>
              </a:solidFill>
            </a:endParaRPr>
          </a:p>
          <a:p>
            <a:r>
              <a:rPr lang="en-US" sz="2400" dirty="0" smtClean="0"/>
              <a:t>These </a:t>
            </a:r>
            <a:r>
              <a:rPr lang="en-US" sz="2400" dirty="0"/>
              <a:t>shearing movements make the stereocilia on the hair cells to bend back and forth. </a:t>
            </a:r>
            <a:endParaRPr lang="en-US" sz="2400" dirty="0" smtClean="0"/>
          </a:p>
          <a:p>
            <a:r>
              <a:rPr lang="en-US" sz="2400" dirty="0" smtClean="0"/>
              <a:t>It </a:t>
            </a:r>
            <a:r>
              <a:rPr lang="en-US" sz="2400" dirty="0"/>
              <a:t>was found that when the </a:t>
            </a:r>
            <a:r>
              <a:rPr lang="en-US" sz="2400" b="1" dirty="0">
                <a:solidFill>
                  <a:schemeClr val="accent2">
                    <a:lumMod val="75000"/>
                  </a:schemeClr>
                </a:solidFill>
              </a:rPr>
              <a:t>organ of Corti moves up</a:t>
            </a:r>
            <a:r>
              <a:rPr lang="en-US" sz="2400" dirty="0"/>
              <a:t>, the </a:t>
            </a:r>
            <a:r>
              <a:rPr lang="en-US" sz="2400" b="1" dirty="0">
                <a:solidFill>
                  <a:schemeClr val="accent2">
                    <a:lumMod val="75000"/>
                  </a:schemeClr>
                </a:solidFill>
              </a:rPr>
              <a:t>stereocilia bend away from the limbus </a:t>
            </a:r>
            <a:r>
              <a:rPr lang="en-US" sz="2400" dirty="0"/>
              <a:t>(modiolus) </a:t>
            </a:r>
            <a:r>
              <a:rPr lang="en-US" sz="2400" b="1" dirty="0">
                <a:solidFill>
                  <a:schemeClr val="accent2">
                    <a:lumMod val="75000"/>
                  </a:schemeClr>
                </a:solidFill>
              </a:rPr>
              <a:t>causing the K+ </a:t>
            </a:r>
            <a:r>
              <a:rPr lang="en-US" sz="2400" b="1" dirty="0" smtClean="0">
                <a:solidFill>
                  <a:schemeClr val="accent2">
                    <a:lumMod val="75000"/>
                  </a:schemeClr>
                </a:solidFill>
              </a:rPr>
              <a:t>channels </a:t>
            </a:r>
            <a:r>
              <a:rPr lang="en-US" sz="2400" b="1" dirty="0">
                <a:solidFill>
                  <a:schemeClr val="accent2">
                    <a:lumMod val="75000"/>
                  </a:schemeClr>
                </a:solidFill>
              </a:rPr>
              <a:t>to be opened </a:t>
            </a:r>
            <a:r>
              <a:rPr lang="en-US" sz="2400" dirty="0"/>
              <a:t>with subsequent </a:t>
            </a:r>
            <a:r>
              <a:rPr lang="en-US" sz="2400" b="1" dirty="0">
                <a:solidFill>
                  <a:schemeClr val="accent2">
                    <a:lumMod val="75000"/>
                  </a:schemeClr>
                </a:solidFill>
              </a:rPr>
              <a:t>K+ influx into hair cells </a:t>
            </a:r>
            <a:r>
              <a:rPr lang="en-US" sz="2400" dirty="0"/>
              <a:t>causing their </a:t>
            </a:r>
            <a:r>
              <a:rPr lang="en-US" sz="2400" b="1" dirty="0">
                <a:solidFill>
                  <a:schemeClr val="accent2">
                    <a:lumMod val="75000"/>
                  </a:schemeClr>
                </a:solidFill>
              </a:rPr>
              <a:t>depolarization</a:t>
            </a:r>
            <a:r>
              <a:rPr lang="en-US" sz="2400" dirty="0"/>
              <a:t>. </a:t>
            </a:r>
            <a:endParaRPr lang="en-US" sz="2400" dirty="0" smtClean="0"/>
          </a:p>
          <a:p>
            <a:r>
              <a:rPr lang="en-US" sz="2400" dirty="0" smtClean="0"/>
              <a:t>On </a:t>
            </a:r>
            <a:r>
              <a:rPr lang="en-US" sz="2400" dirty="0"/>
              <a:t>the other hand when the </a:t>
            </a:r>
            <a:r>
              <a:rPr lang="en-US" sz="2400" b="1" dirty="0">
                <a:solidFill>
                  <a:schemeClr val="accent2">
                    <a:lumMod val="75000"/>
                  </a:schemeClr>
                </a:solidFill>
              </a:rPr>
              <a:t>organ of Corti moves down</a:t>
            </a:r>
            <a:r>
              <a:rPr lang="en-US" sz="2400" dirty="0"/>
              <a:t>, the </a:t>
            </a:r>
            <a:r>
              <a:rPr lang="en-US" sz="2400" b="1" dirty="0">
                <a:solidFill>
                  <a:schemeClr val="accent2">
                    <a:lumMod val="75000"/>
                  </a:schemeClr>
                </a:solidFill>
              </a:rPr>
              <a:t>stereocilia bend towards the limbus </a:t>
            </a:r>
            <a:r>
              <a:rPr lang="en-US" sz="2400" dirty="0"/>
              <a:t>and the </a:t>
            </a:r>
            <a:r>
              <a:rPr lang="en-US" sz="2400" b="1" dirty="0">
                <a:solidFill>
                  <a:schemeClr val="accent2">
                    <a:lumMod val="75000"/>
                  </a:schemeClr>
                </a:solidFill>
              </a:rPr>
              <a:t>K+ channels are closed </a:t>
            </a:r>
            <a:r>
              <a:rPr lang="en-US" sz="2400" dirty="0"/>
              <a:t>causing their </a:t>
            </a:r>
            <a:r>
              <a:rPr lang="en-US" sz="2400" b="1" dirty="0">
                <a:solidFill>
                  <a:schemeClr val="accent2">
                    <a:lumMod val="75000"/>
                  </a:schemeClr>
                </a:solidFill>
              </a:rPr>
              <a:t>hyperpolarization</a:t>
            </a:r>
            <a:r>
              <a:rPr lang="en-US" sz="2400" dirty="0"/>
              <a:t>. </a:t>
            </a:r>
          </a:p>
        </p:txBody>
      </p:sp>
    </p:spTree>
    <p:extLst>
      <p:ext uri="{BB962C8B-B14F-4D97-AF65-F5344CB8AC3E}">
        <p14:creationId xmlns:p14="http://schemas.microsoft.com/office/powerpoint/2010/main" val="389072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79419" y="180109"/>
            <a:ext cx="7329054" cy="6082146"/>
          </a:xfrm>
          <a:prstGeom prst="rect">
            <a:avLst/>
          </a:prstGeom>
        </p:spPr>
      </p:pic>
    </p:spTree>
    <p:extLst>
      <p:ext uri="{BB962C8B-B14F-4D97-AF65-F5344CB8AC3E}">
        <p14:creationId xmlns:p14="http://schemas.microsoft.com/office/powerpoint/2010/main" val="266083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dirty="0"/>
              <a:t>Depolarization of the hair cells appears to allow </a:t>
            </a:r>
            <a:r>
              <a:rPr lang="en-US" sz="2400" b="1" dirty="0">
                <a:solidFill>
                  <a:schemeClr val="accent2">
                    <a:lumMod val="75000"/>
                  </a:schemeClr>
                </a:solidFill>
              </a:rPr>
              <a:t>Ca 2+ ions to enter the hair cells</a:t>
            </a:r>
            <a:r>
              <a:rPr lang="en-US" sz="2400" dirty="0"/>
              <a:t> with subsequent </a:t>
            </a:r>
            <a:r>
              <a:rPr lang="en-US" sz="2400" b="1" dirty="0">
                <a:solidFill>
                  <a:schemeClr val="accent2">
                    <a:lumMod val="75000"/>
                  </a:schemeClr>
                </a:solidFill>
              </a:rPr>
              <a:t>release of synaptic transmitter </a:t>
            </a:r>
            <a:r>
              <a:rPr lang="en-US" sz="2400" dirty="0"/>
              <a:t>which stimulates the auditory nerve fibers that are scattered around the inner hair cells mainly (afferent fibers) </a:t>
            </a:r>
            <a:endParaRPr lang="en-US" sz="2400" dirty="0" smtClean="0"/>
          </a:p>
        </p:txBody>
      </p:sp>
    </p:spTree>
    <p:extLst>
      <p:ext uri="{BB962C8B-B14F-4D97-AF65-F5344CB8AC3E}">
        <p14:creationId xmlns:p14="http://schemas.microsoft.com/office/powerpoint/2010/main" val="327293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3964"/>
            <a:ext cx="10058400" cy="734291"/>
          </a:xfrm>
        </p:spPr>
        <p:txBody>
          <a:bodyPr>
            <a:normAutofit/>
          </a:bodyPr>
          <a:lstStyle/>
          <a:p>
            <a:pPr algn="ctr"/>
            <a:r>
              <a:rPr lang="en-US" b="1" dirty="0">
                <a:solidFill>
                  <a:schemeClr val="accent2">
                    <a:lumMod val="75000"/>
                  </a:schemeClr>
                </a:solidFill>
              </a:rPr>
              <a:t>Characters of the sound waves</a:t>
            </a:r>
          </a:p>
        </p:txBody>
      </p:sp>
      <p:sp>
        <p:nvSpPr>
          <p:cNvPr id="3" name="Content Placeholder 2"/>
          <p:cNvSpPr>
            <a:spLocks noGrp="1"/>
          </p:cNvSpPr>
          <p:nvPr>
            <p:ph idx="1"/>
          </p:nvPr>
        </p:nvSpPr>
        <p:spPr>
          <a:xfrm>
            <a:off x="180109" y="831272"/>
            <a:ext cx="11859491" cy="5500255"/>
          </a:xfrm>
        </p:spPr>
        <p:txBody>
          <a:bodyPr>
            <a:noAutofit/>
          </a:bodyPr>
          <a:lstStyle/>
          <a:p>
            <a:r>
              <a:rPr lang="en-US" sz="2400" b="1" dirty="0">
                <a:solidFill>
                  <a:schemeClr val="accent2">
                    <a:lumMod val="75000"/>
                  </a:schemeClr>
                </a:solidFill>
              </a:rPr>
              <a:t>1-Frequency: - </a:t>
            </a:r>
            <a:r>
              <a:rPr lang="en-US" sz="2400" dirty="0"/>
              <a:t>is the number of waves/second and is expressed in Hertz (Hz). The normal human ear can detect sound frequencies from 20Hz to </a:t>
            </a:r>
            <a:r>
              <a:rPr lang="en-US" sz="2400" dirty="0" smtClean="0"/>
              <a:t>20.000Hz</a:t>
            </a:r>
          </a:p>
          <a:p>
            <a:r>
              <a:rPr lang="en-US" sz="2400" b="1" dirty="0">
                <a:solidFill>
                  <a:schemeClr val="accent2">
                    <a:lumMod val="75000"/>
                  </a:schemeClr>
                </a:solidFill>
              </a:rPr>
              <a:t>2-Wavelength</a:t>
            </a:r>
            <a:r>
              <a:rPr lang="en-US" sz="2400" dirty="0"/>
              <a:t> is the distance between two successive peaks or two successive bottoms </a:t>
            </a:r>
            <a:endParaRPr lang="en-US" sz="2400" dirty="0" smtClean="0"/>
          </a:p>
          <a:p>
            <a:r>
              <a:rPr lang="en-US" sz="2400" b="1" dirty="0">
                <a:solidFill>
                  <a:schemeClr val="accent2">
                    <a:lumMod val="75000"/>
                  </a:schemeClr>
                </a:solidFill>
              </a:rPr>
              <a:t>3- Amplitude or intensity </a:t>
            </a:r>
            <a:r>
              <a:rPr lang="en-US" sz="2400" dirty="0"/>
              <a:t>of the sound which is measured by specific scale called decibel "dB" </a:t>
            </a:r>
            <a:r>
              <a:rPr lang="en-US" sz="2400" b="1" dirty="0">
                <a:solidFill>
                  <a:schemeClr val="tx1"/>
                </a:solidFill>
              </a:rPr>
              <a:t>(one decibel = 1/10 </a:t>
            </a:r>
            <a:r>
              <a:rPr lang="en-US" sz="2400" b="1" dirty="0" smtClean="0">
                <a:solidFill>
                  <a:schemeClr val="tx1"/>
                </a:solidFill>
              </a:rPr>
              <a:t>Bell)</a:t>
            </a:r>
          </a:p>
          <a:p>
            <a:endParaRPr lang="en-US" sz="2400" dirty="0" smtClean="0"/>
          </a:p>
          <a:p>
            <a:endParaRPr lang="en-US" sz="2400" dirty="0"/>
          </a:p>
          <a:p>
            <a:pPr marL="0" indent="0">
              <a:buNone/>
            </a:pPr>
            <a:r>
              <a:rPr lang="en-US" sz="2400" dirty="0" smtClean="0"/>
              <a:t>The </a:t>
            </a:r>
            <a:r>
              <a:rPr lang="en-US" sz="2400" dirty="0"/>
              <a:t>standard sound is a sound at frequency 1000 Hz and an intensity that is just heard by the average normal human ear (zero bel). Because log 1= zero, a value of zero bel does not mean absence of sound but a sound having an intensity equal to that of the standard. </a:t>
            </a:r>
          </a:p>
          <a:p>
            <a:pPr marL="0" indent="0">
              <a:buNone/>
            </a:pPr>
            <a:r>
              <a:rPr lang="en-US" sz="2400" b="1" dirty="0" smtClean="0">
                <a:solidFill>
                  <a:schemeClr val="accent2">
                    <a:lumMod val="75000"/>
                  </a:schemeClr>
                </a:solidFill>
              </a:rPr>
              <a:t>Masking</a:t>
            </a:r>
            <a:r>
              <a:rPr lang="en-US" sz="2400" b="1" dirty="0">
                <a:solidFill>
                  <a:schemeClr val="accent2">
                    <a:lumMod val="75000"/>
                  </a:schemeClr>
                </a:solidFill>
              </a:rPr>
              <a:t>: </a:t>
            </a:r>
            <a:r>
              <a:rPr lang="en-US" sz="2400" dirty="0"/>
              <a:t>It means that the presence of one sound decreases the individual's ability to hear another sound. This phenomenon is attributed to the absolute refractoriness of the previously stimulated auditory nerve fibers.</a:t>
            </a:r>
            <a:endParaRPr lang="en-US" sz="2400" dirty="0" smtClean="0"/>
          </a:p>
        </p:txBody>
      </p:sp>
      <p:pic>
        <p:nvPicPr>
          <p:cNvPr id="4" name="Picture 3"/>
          <p:cNvPicPr>
            <a:picLocks noChangeAspect="1"/>
          </p:cNvPicPr>
          <p:nvPr/>
        </p:nvPicPr>
        <p:blipFill>
          <a:blip r:embed="rId2"/>
          <a:stretch>
            <a:fillRect/>
          </a:stretch>
        </p:blipFill>
        <p:spPr>
          <a:xfrm>
            <a:off x="4475017" y="2895600"/>
            <a:ext cx="6885709" cy="1108364"/>
          </a:xfrm>
          <a:prstGeom prst="rect">
            <a:avLst/>
          </a:prstGeom>
        </p:spPr>
      </p:pic>
    </p:spTree>
    <p:extLst>
      <p:ext uri="{BB962C8B-B14F-4D97-AF65-F5344CB8AC3E}">
        <p14:creationId xmlns:p14="http://schemas.microsoft.com/office/powerpoint/2010/main" val="303095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2">
                    <a:lumMod val="75000"/>
                  </a:schemeClr>
                </a:solidFill>
              </a:rPr>
              <a:t>Endo cochlear </a:t>
            </a:r>
            <a:r>
              <a:rPr lang="en-US" b="1" i="1" dirty="0">
                <a:solidFill>
                  <a:schemeClr val="accent2">
                    <a:lumMod val="75000"/>
                  </a:schemeClr>
                </a:solidFill>
              </a:rPr>
              <a:t>potential</a:t>
            </a:r>
            <a:endParaRPr lang="en-US" b="1" dirty="0">
              <a:solidFill>
                <a:schemeClr val="accent2">
                  <a:lumMod val="75000"/>
                </a:schemeClr>
              </a:solidFill>
            </a:endParaRPr>
          </a:p>
        </p:txBody>
      </p:sp>
      <p:sp>
        <p:nvSpPr>
          <p:cNvPr id="3" name="Content Placeholder 2"/>
          <p:cNvSpPr>
            <a:spLocks noGrp="1"/>
          </p:cNvSpPr>
          <p:nvPr>
            <p:ph idx="1"/>
          </p:nvPr>
        </p:nvSpPr>
        <p:spPr>
          <a:xfrm>
            <a:off x="1097280" y="1845733"/>
            <a:ext cx="10058400" cy="4236411"/>
          </a:xfrm>
        </p:spPr>
        <p:txBody>
          <a:bodyPr>
            <a:normAutofit/>
          </a:bodyPr>
          <a:lstStyle/>
          <a:p>
            <a:pPr>
              <a:buFont typeface="Wingdings" panose="05000000000000000000" pitchFamily="2" charset="2"/>
              <a:buChar char="v"/>
            </a:pPr>
            <a:r>
              <a:rPr lang="en-US" sz="2400" dirty="0"/>
              <a:t>The endolymph is positive (+80 mV.) relative to the perilymph (0 mV</a:t>
            </a:r>
            <a:r>
              <a:rPr lang="en-US" sz="2400" dirty="0" smtClean="0"/>
              <a:t>.).</a:t>
            </a:r>
          </a:p>
          <a:p>
            <a:pPr>
              <a:buFont typeface="Wingdings" panose="05000000000000000000" pitchFamily="2" charset="2"/>
              <a:buChar char="v"/>
            </a:pPr>
            <a:r>
              <a:rPr lang="en-US" sz="2400" dirty="0" smtClean="0"/>
              <a:t> </a:t>
            </a:r>
            <a:r>
              <a:rPr lang="en-US" sz="2400" dirty="0"/>
              <a:t>There is a potential difference between the endolymph and the perilymph about 80 mV. and this is called the </a:t>
            </a:r>
            <a:r>
              <a:rPr lang="en-US" sz="2800" b="1" i="1" dirty="0" smtClean="0">
                <a:solidFill>
                  <a:schemeClr val="accent1">
                    <a:lumMod val="75000"/>
                  </a:schemeClr>
                </a:solidFill>
              </a:rPr>
              <a:t>endo cochlear </a:t>
            </a:r>
            <a:r>
              <a:rPr lang="en-US" sz="2800" b="1" i="1" dirty="0">
                <a:solidFill>
                  <a:schemeClr val="accent1">
                    <a:lumMod val="75000"/>
                  </a:schemeClr>
                </a:solidFill>
              </a:rPr>
              <a:t>potential</a:t>
            </a:r>
            <a:r>
              <a:rPr lang="en-US" sz="2800" dirty="0" smtClean="0"/>
              <a:t>.</a:t>
            </a:r>
          </a:p>
          <a:p>
            <a:pPr>
              <a:buFont typeface="Wingdings" panose="05000000000000000000" pitchFamily="2" charset="2"/>
              <a:buChar char="v"/>
            </a:pPr>
            <a:r>
              <a:rPr lang="en-US" sz="2400" dirty="0"/>
              <a:t>The hair cells which have their processes projecting into the endolymph have a negative intracellular potential = -70 mV. </a:t>
            </a:r>
            <a:r>
              <a:rPr lang="en-US" sz="2400" dirty="0" smtClean="0"/>
              <a:t>, Thus </a:t>
            </a:r>
            <a:r>
              <a:rPr lang="en-US" sz="2400" dirty="0"/>
              <a:t>they have about I50 mV. potential difference between inside these cells and the endolymph. </a:t>
            </a:r>
            <a:endParaRPr lang="en-US" sz="2400" dirty="0" smtClean="0"/>
          </a:p>
          <a:p>
            <a:pPr>
              <a:buFont typeface="Wingdings" panose="05000000000000000000" pitchFamily="2" charset="2"/>
              <a:buChar char="v"/>
            </a:pPr>
            <a:r>
              <a:rPr lang="en-US" sz="2400" dirty="0" smtClean="0"/>
              <a:t>The </a:t>
            </a:r>
            <a:r>
              <a:rPr lang="en-US" sz="2400" dirty="0"/>
              <a:t>tunnel of Corti which contains fibers of the auditory nerve contains perilymph. If it was filled with endolymph the nerve impulses in the nerve would be not transmitted because the endolymph has nearly the same ionic composition of their axoplasm. </a:t>
            </a:r>
          </a:p>
        </p:txBody>
      </p:sp>
    </p:spTree>
    <p:extLst>
      <p:ext uri="{BB962C8B-B14F-4D97-AF65-F5344CB8AC3E}">
        <p14:creationId xmlns:p14="http://schemas.microsoft.com/office/powerpoint/2010/main" val="411383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Discrimination of Sound</a:t>
            </a:r>
          </a:p>
        </p:txBody>
      </p:sp>
      <p:sp>
        <p:nvSpPr>
          <p:cNvPr id="3" name="Content Placeholder 2"/>
          <p:cNvSpPr>
            <a:spLocks noGrp="1"/>
          </p:cNvSpPr>
          <p:nvPr>
            <p:ph idx="1"/>
          </p:nvPr>
        </p:nvSpPr>
        <p:spPr>
          <a:xfrm>
            <a:off x="180109" y="1737360"/>
            <a:ext cx="11804073" cy="4608022"/>
          </a:xfrm>
        </p:spPr>
        <p:txBody>
          <a:bodyPr>
            <a:noAutofit/>
          </a:bodyPr>
          <a:lstStyle/>
          <a:p>
            <a:r>
              <a:rPr lang="en-US" sz="2400" dirty="0"/>
              <a:t>Sound must be discriminated according to 4 items:- </a:t>
            </a:r>
            <a:endParaRPr lang="en-US" sz="2400" dirty="0" smtClean="0"/>
          </a:p>
          <a:p>
            <a:r>
              <a:rPr lang="en-US" sz="2400" dirty="0" smtClean="0"/>
              <a:t>1- </a:t>
            </a:r>
            <a:r>
              <a:rPr lang="en-US" sz="2400" dirty="0"/>
              <a:t>Frequency or "pitch". 2- Intensity or "loudness" 3- Regular or </a:t>
            </a:r>
            <a:r>
              <a:rPr lang="en-US" sz="2400" dirty="0" smtClean="0"/>
              <a:t>noise </a:t>
            </a:r>
            <a:r>
              <a:rPr lang="en-US" sz="2400" dirty="0"/>
              <a:t>4- Sound </a:t>
            </a:r>
            <a:r>
              <a:rPr lang="en-US" sz="2400" dirty="0" smtClean="0"/>
              <a:t>localization </a:t>
            </a:r>
          </a:p>
          <a:p>
            <a:r>
              <a:rPr lang="en-US" sz="2400" b="1" dirty="0">
                <a:solidFill>
                  <a:schemeClr val="accent2">
                    <a:lumMod val="75000"/>
                  </a:schemeClr>
                </a:solidFill>
              </a:rPr>
              <a:t>1-Frequency discrimination of sound </a:t>
            </a:r>
            <a:r>
              <a:rPr lang="en-US" sz="2400" dirty="0"/>
              <a:t>theories that explain discrimination of sound frequencies are:- </a:t>
            </a:r>
            <a:endParaRPr lang="en-US" sz="2400" dirty="0" smtClean="0"/>
          </a:p>
          <a:p>
            <a:r>
              <a:rPr lang="en-US" sz="2400" b="1" dirty="0">
                <a:solidFill>
                  <a:schemeClr val="accent2">
                    <a:lumMod val="75000"/>
                  </a:schemeClr>
                </a:solidFill>
              </a:rPr>
              <a:t>A- Place or Helmholtz </a:t>
            </a:r>
            <a:r>
              <a:rPr lang="en-US" sz="2400" b="1" dirty="0" smtClean="0">
                <a:solidFill>
                  <a:schemeClr val="accent2">
                    <a:lumMod val="75000"/>
                  </a:schemeClr>
                </a:solidFill>
              </a:rPr>
              <a:t>theory</a:t>
            </a:r>
            <a:endParaRPr lang="en-US" sz="2400" dirty="0" smtClean="0"/>
          </a:p>
          <a:p>
            <a:pPr>
              <a:buFont typeface="Wingdings" panose="05000000000000000000" pitchFamily="2" charset="2"/>
              <a:buChar char="§"/>
            </a:pPr>
            <a:r>
              <a:rPr lang="en-US" sz="2400" dirty="0" smtClean="0"/>
              <a:t>It </a:t>
            </a:r>
            <a:r>
              <a:rPr lang="en-US" sz="2400" dirty="0"/>
              <a:t>was put in consideration after studying the detailed examination of the basilar membrane structure. </a:t>
            </a:r>
            <a:endParaRPr lang="en-US" sz="2400" dirty="0" smtClean="0"/>
          </a:p>
          <a:p>
            <a:pPr>
              <a:buFont typeface="Wingdings" panose="05000000000000000000" pitchFamily="2" charset="2"/>
              <a:buChar char="§"/>
            </a:pPr>
            <a:r>
              <a:rPr lang="en-US" sz="2400" dirty="0" smtClean="0"/>
              <a:t>This </a:t>
            </a:r>
            <a:r>
              <a:rPr lang="en-US" sz="2400" dirty="0"/>
              <a:t>membrane consists of nearly 20.000 transverse parallel fibers which differ in thickness and tension. The fibers are short and highly stretched near the base of the cochlea but becomes gradually longer and more lax as they become nearer to the apex of the cochlea i.e. the basilar membrane is wider near the apex. </a:t>
            </a:r>
            <a:endParaRPr lang="en-US" sz="2400" b="1" dirty="0">
              <a:solidFill>
                <a:schemeClr val="accent1">
                  <a:lumMod val="75000"/>
                </a:schemeClr>
              </a:solidFill>
            </a:endParaRPr>
          </a:p>
        </p:txBody>
      </p:sp>
    </p:spTree>
    <p:extLst>
      <p:ext uri="{BB962C8B-B14F-4D97-AF65-F5344CB8AC3E}">
        <p14:creationId xmlns:p14="http://schemas.microsoft.com/office/powerpoint/2010/main" val="207794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It was found that high frequencies sound cause vibration of those fibers that lie near the base of the cochlea (short, tense fibers) while low frequency sound waves cause resonance or vibration of lax long fibers near the apex of the cochlea. Such different vibrations in the basilar membrane will excite different groups of hair cells which would excite the auditory cortex at different localities. According to these different localities the brain can differentiate between high and low pitched sounds. </a:t>
            </a:r>
            <a:endParaRPr lang="en-US" sz="2400" dirty="0" smtClean="0"/>
          </a:p>
          <a:p>
            <a:pPr>
              <a:buFont typeface="Wingdings" panose="05000000000000000000" pitchFamily="2" charset="2"/>
              <a:buChar char="§"/>
            </a:pPr>
            <a:r>
              <a:rPr lang="en-US" sz="2400" dirty="0"/>
              <a:t>This theory was proved by histological examination of the basilar membrane as well as destruction of that membrane at certain sites makes the animals "deaf "to certain frequencies. Also prolonged exposure to high frequency sounds cause damage of the basilar membrane at certain localities.</a:t>
            </a:r>
          </a:p>
        </p:txBody>
      </p:sp>
    </p:spTree>
    <p:extLst>
      <p:ext uri="{BB962C8B-B14F-4D97-AF65-F5344CB8AC3E}">
        <p14:creationId xmlns:p14="http://schemas.microsoft.com/office/powerpoint/2010/main" val="1108968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0306"/>
          </a:xfrm>
        </p:spPr>
        <p:txBody>
          <a:bodyPr/>
          <a:lstStyle/>
          <a:p>
            <a:endParaRPr lang="en-US" dirty="0"/>
          </a:p>
        </p:txBody>
      </p:sp>
      <p:sp>
        <p:nvSpPr>
          <p:cNvPr id="3" name="Content Placeholder 2"/>
          <p:cNvSpPr>
            <a:spLocks noGrp="1"/>
          </p:cNvSpPr>
          <p:nvPr>
            <p:ph idx="1"/>
          </p:nvPr>
        </p:nvSpPr>
        <p:spPr>
          <a:xfrm>
            <a:off x="166255" y="1737360"/>
            <a:ext cx="11859490" cy="4621876"/>
          </a:xfrm>
        </p:spPr>
        <p:txBody>
          <a:bodyPr>
            <a:normAutofit fontScale="85000" lnSpcReduction="10000"/>
          </a:bodyPr>
          <a:lstStyle/>
          <a:p>
            <a:r>
              <a:rPr lang="en-US" sz="2800" b="1" i="1" dirty="0">
                <a:solidFill>
                  <a:schemeClr val="accent2">
                    <a:lumMod val="75000"/>
                  </a:schemeClr>
                </a:solidFill>
              </a:rPr>
              <a:t>B-Traveling wave theory of Von Bekesy </a:t>
            </a:r>
            <a:endParaRPr lang="en-US" sz="2800" b="1" i="1" dirty="0" smtClean="0">
              <a:solidFill>
                <a:schemeClr val="accent2">
                  <a:lumMod val="75000"/>
                </a:schemeClr>
              </a:solidFill>
            </a:endParaRPr>
          </a:p>
          <a:p>
            <a:pPr>
              <a:buFont typeface="Wingdings" panose="05000000000000000000" pitchFamily="2" charset="2"/>
              <a:buChar char="§"/>
            </a:pPr>
            <a:r>
              <a:rPr lang="en-US" sz="2800" dirty="0" smtClean="0"/>
              <a:t>It </a:t>
            </a:r>
            <a:r>
              <a:rPr lang="en-US" sz="2800" dirty="0"/>
              <a:t>assumes that the sound vibrations when reach the foot plate of the stapes that move the oval window produce a pattern like traveling waves in the perilymph of the </a:t>
            </a:r>
            <a:r>
              <a:rPr lang="en-US" sz="2800" dirty="0" smtClean="0"/>
              <a:t>Scala </a:t>
            </a:r>
            <a:r>
              <a:rPr lang="en-US" sz="2800" dirty="0"/>
              <a:t>vestibuli that run from the base towards the apex of the cochlea. </a:t>
            </a:r>
            <a:endParaRPr lang="en-US" sz="2800" dirty="0" smtClean="0"/>
          </a:p>
          <a:p>
            <a:pPr>
              <a:buFont typeface="Wingdings" panose="05000000000000000000" pitchFamily="2" charset="2"/>
              <a:buChar char="§"/>
            </a:pPr>
            <a:r>
              <a:rPr lang="en-US" sz="2800" dirty="0" smtClean="0"/>
              <a:t>Sound </a:t>
            </a:r>
            <a:r>
              <a:rPr lang="en-US" sz="2800" dirty="0"/>
              <a:t>of high frequency waves produce maximum height near the base of the cochlea, while sounds of low frequencies produce maximum height near the apex of the cochlea. </a:t>
            </a:r>
            <a:endParaRPr lang="en-US" sz="2800" dirty="0" smtClean="0"/>
          </a:p>
          <a:p>
            <a:pPr>
              <a:buFont typeface="Wingdings" panose="05000000000000000000" pitchFamily="2" charset="2"/>
              <a:buChar char="§"/>
            </a:pPr>
            <a:r>
              <a:rPr lang="en-US" sz="2800" dirty="0"/>
              <a:t>Because the basilar membrane is not under tension, it is readily depressed into the </a:t>
            </a:r>
            <a:r>
              <a:rPr lang="en-US" sz="2800" dirty="0" smtClean="0"/>
              <a:t>Scala </a:t>
            </a:r>
            <a:r>
              <a:rPr lang="en-US" sz="2800" dirty="0"/>
              <a:t>tympani by the peaks of waves in the </a:t>
            </a:r>
            <a:r>
              <a:rPr lang="en-US" sz="2800" dirty="0" smtClean="0"/>
              <a:t>Scala </a:t>
            </a:r>
            <a:r>
              <a:rPr lang="en-US" sz="2800" dirty="0"/>
              <a:t>vestibuli. Therefore, sound waves produce distortion of the basilar membrane and the site at which this distortion is maximal is determined by the frequency of the wave. </a:t>
            </a:r>
            <a:endParaRPr lang="en-US" sz="2800" dirty="0" smtClean="0"/>
          </a:p>
          <a:p>
            <a:pPr>
              <a:buFont typeface="Wingdings" panose="05000000000000000000" pitchFamily="2" charset="2"/>
              <a:buChar char="§"/>
            </a:pPr>
            <a:r>
              <a:rPr lang="en-US" sz="2800" dirty="0"/>
              <a:t>Thus according to the pitch of the sound the basilar membrane is moved maximally at certain site, stimulating specific hair cells that also reach certain localities in auditory cortex which can determine these frequencies. </a:t>
            </a:r>
          </a:p>
        </p:txBody>
      </p:sp>
    </p:spTree>
    <p:extLst>
      <p:ext uri="{BB962C8B-B14F-4D97-AF65-F5344CB8AC3E}">
        <p14:creationId xmlns:p14="http://schemas.microsoft.com/office/powerpoint/2010/main" val="416283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97279" y="166255"/>
            <a:ext cx="8836429" cy="6345381"/>
          </a:xfrm>
          <a:prstGeom prst="rect">
            <a:avLst/>
          </a:prstGeom>
        </p:spPr>
      </p:pic>
    </p:spTree>
    <p:extLst>
      <p:ext uri="{BB962C8B-B14F-4D97-AF65-F5344CB8AC3E}">
        <p14:creationId xmlns:p14="http://schemas.microsoft.com/office/powerpoint/2010/main" val="348310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solidFill>
                  <a:schemeClr val="accent1">
                    <a:lumMod val="75000"/>
                  </a:schemeClr>
                </a:solidFill>
              </a:rPr>
              <a:t>2-Discrimination of the intensity (loudness</a:t>
            </a:r>
            <a:r>
              <a:rPr lang="en-US" sz="2400" dirty="0">
                <a:solidFill>
                  <a:schemeClr val="accent1">
                    <a:lumMod val="75000"/>
                  </a:schemeClr>
                </a:solidFill>
              </a:rPr>
              <a:t>)</a:t>
            </a:r>
            <a:r>
              <a:rPr lang="en-US" sz="2400" dirty="0"/>
              <a:t> </a:t>
            </a:r>
            <a:endParaRPr lang="en-US" sz="2400" dirty="0" smtClean="0"/>
          </a:p>
          <a:p>
            <a:r>
              <a:rPr lang="en-US" sz="2400" dirty="0" smtClean="0"/>
              <a:t>The </a:t>
            </a:r>
            <a:r>
              <a:rPr lang="en-US" sz="2400" dirty="0"/>
              <a:t>stronger the intensity .of the sound, the larger the portion of the basilar membrane that is vibrated and the more the number of action potentials that travel the auditory nerve fibers. These are interpreted by the auditory cortex as an increased intensity of </a:t>
            </a:r>
            <a:r>
              <a:rPr lang="en-US" sz="2400" dirty="0" smtClean="0"/>
              <a:t>sound</a:t>
            </a:r>
          </a:p>
          <a:p>
            <a:r>
              <a:rPr lang="en-US" sz="2400" b="1" dirty="0" smtClean="0">
                <a:solidFill>
                  <a:schemeClr val="accent1">
                    <a:lumMod val="75000"/>
                  </a:schemeClr>
                </a:solidFill>
              </a:rPr>
              <a:t>3- </a:t>
            </a:r>
            <a:r>
              <a:rPr lang="en-US" sz="2400" b="1" dirty="0">
                <a:solidFill>
                  <a:schemeClr val="accent1">
                    <a:lumMod val="75000"/>
                  </a:schemeClr>
                </a:solidFill>
              </a:rPr>
              <a:t>Determination of sound locality (source of the sound)</a:t>
            </a:r>
            <a:r>
              <a:rPr lang="en-US" sz="2400" dirty="0"/>
              <a:t> </a:t>
            </a:r>
            <a:endParaRPr lang="en-US" sz="2400" dirty="0" smtClean="0"/>
          </a:p>
          <a:p>
            <a:r>
              <a:rPr lang="en-US" sz="2400" dirty="0" smtClean="0"/>
              <a:t>Near </a:t>
            </a:r>
            <a:r>
              <a:rPr lang="en-US" sz="2400" dirty="0"/>
              <a:t>sounds usually are heard stronger than far sounds. </a:t>
            </a:r>
            <a:endParaRPr lang="en-US" sz="2400" dirty="0" smtClean="0"/>
          </a:p>
          <a:p>
            <a:r>
              <a:rPr lang="en-US" sz="2400" dirty="0" smtClean="0"/>
              <a:t>Also </a:t>
            </a:r>
            <a:r>
              <a:rPr lang="en-US" sz="2400" dirty="0"/>
              <a:t>the direction is determined by the time differences in the sound waves striking the two ears. </a:t>
            </a:r>
          </a:p>
        </p:txBody>
      </p:sp>
    </p:spTree>
    <p:extLst>
      <p:ext uri="{BB962C8B-B14F-4D97-AF65-F5344CB8AC3E}">
        <p14:creationId xmlns:p14="http://schemas.microsoft.com/office/powerpoint/2010/main" val="3221734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solidFill>
                  <a:schemeClr val="accent1">
                    <a:lumMod val="75000"/>
                  </a:schemeClr>
                </a:solidFill>
              </a:rPr>
              <a:t>4-Determination of sound patterns </a:t>
            </a:r>
            <a:endParaRPr lang="en-US" sz="2400" b="1" dirty="0" smtClean="0">
              <a:solidFill>
                <a:schemeClr val="accent1">
                  <a:lumMod val="75000"/>
                </a:schemeClr>
              </a:solidFill>
            </a:endParaRPr>
          </a:p>
          <a:p>
            <a:r>
              <a:rPr lang="en-US" sz="2400" dirty="0" smtClean="0"/>
              <a:t>It </a:t>
            </a:r>
            <a:r>
              <a:rPr lang="en-US" sz="2400" dirty="0"/>
              <a:t>is the ability to recognize combination and sequence of tones and to differentiate regular sound from noisy sound. This is appearing to be a cortical function. Ear can discriminate two separate sounds if the interval time between them is more than 1/10 second. </a:t>
            </a:r>
          </a:p>
        </p:txBody>
      </p:sp>
    </p:spTree>
    <p:extLst>
      <p:ext uri="{BB962C8B-B14F-4D97-AF65-F5344CB8AC3E}">
        <p14:creationId xmlns:p14="http://schemas.microsoft.com/office/powerpoint/2010/main" val="306619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lumMod val="75000"/>
                  </a:schemeClr>
                </a:solidFill>
              </a:rPr>
              <a:t>Auditory pathway</a:t>
            </a:r>
          </a:p>
        </p:txBody>
      </p:sp>
      <p:sp>
        <p:nvSpPr>
          <p:cNvPr id="3" name="Content Placeholder 2"/>
          <p:cNvSpPr>
            <a:spLocks noGrp="1"/>
          </p:cNvSpPr>
          <p:nvPr>
            <p:ph idx="1"/>
          </p:nvPr>
        </p:nvSpPr>
        <p:spPr>
          <a:xfrm>
            <a:off x="0" y="1737359"/>
            <a:ext cx="12192000" cy="4635732"/>
          </a:xfrm>
        </p:spPr>
        <p:txBody>
          <a:bodyPr>
            <a:noAutofit/>
          </a:bodyPr>
          <a:lstStyle/>
          <a:p>
            <a:r>
              <a:rPr lang="en-US" sz="2400" b="1" dirty="0">
                <a:solidFill>
                  <a:schemeClr val="accent2">
                    <a:lumMod val="75000"/>
                  </a:schemeClr>
                </a:solidFill>
              </a:rPr>
              <a:t>1st. order neuron: </a:t>
            </a:r>
            <a:r>
              <a:rPr lang="en-US" sz="2400" dirty="0"/>
              <a:t>- Found in the spiral ganglia (bipolar </a:t>
            </a:r>
            <a:r>
              <a:rPr lang="en-US" sz="2400" dirty="0" smtClean="0"/>
              <a:t>cells)near </a:t>
            </a:r>
            <a:r>
              <a:rPr lang="en-US" sz="2400" dirty="0"/>
              <a:t>modulus in the </a:t>
            </a:r>
            <a:r>
              <a:rPr lang="en-US" sz="2400" dirty="0" smtClean="0"/>
              <a:t>cochlea</a:t>
            </a:r>
          </a:p>
          <a:p>
            <a:r>
              <a:rPr lang="en-US" sz="2400" b="1" dirty="0">
                <a:solidFill>
                  <a:schemeClr val="accent2">
                    <a:lumMod val="75000"/>
                  </a:schemeClr>
                </a:solidFill>
              </a:rPr>
              <a:t>2nd. order neuron: - </a:t>
            </a:r>
            <a:r>
              <a:rPr lang="en-US" sz="2400" dirty="0"/>
              <a:t>Ventral &amp; dorsal cochlear nuclei at the junction of pons with </a:t>
            </a:r>
            <a:r>
              <a:rPr lang="en-US" sz="2400" dirty="0" smtClean="0"/>
              <a:t>medulla </a:t>
            </a:r>
          </a:p>
          <a:p>
            <a:r>
              <a:rPr lang="en-US" sz="2400" dirty="0" smtClean="0"/>
              <a:t>Most of 2nd </a:t>
            </a:r>
            <a:r>
              <a:rPr lang="en-US" sz="2400" dirty="0"/>
              <a:t>order neurons cross to the opposite side passing through the trapezoid body to relay in the superior olivary nucleus</a:t>
            </a:r>
            <a:r>
              <a:rPr lang="en-US" sz="2400" dirty="0" smtClean="0"/>
              <a:t>.</a:t>
            </a:r>
          </a:p>
          <a:p>
            <a:r>
              <a:rPr lang="en-US" sz="2400" b="1" dirty="0">
                <a:solidFill>
                  <a:schemeClr val="accent2">
                    <a:lumMod val="75000"/>
                  </a:schemeClr>
                </a:solidFill>
              </a:rPr>
              <a:t>3rd. order neuron</a:t>
            </a:r>
            <a:r>
              <a:rPr lang="en-US" sz="2400" dirty="0"/>
              <a:t>: - </a:t>
            </a:r>
            <a:r>
              <a:rPr lang="en-US" sz="2400" dirty="0" smtClean="0"/>
              <a:t>Superior </a:t>
            </a:r>
            <a:r>
              <a:rPr lang="en-US" sz="2400" dirty="0"/>
              <a:t>Olivary nucleus </a:t>
            </a:r>
            <a:r>
              <a:rPr lang="en-US" sz="2400" dirty="0" smtClean="0"/>
              <a:t>, 3rd </a:t>
            </a:r>
            <a:r>
              <a:rPr lang="en-US" sz="2400" dirty="0"/>
              <a:t>order neurons ascend in the lateral lemniscus </a:t>
            </a:r>
            <a:r>
              <a:rPr lang="en-US" sz="2400" dirty="0" smtClean="0"/>
              <a:t> then reach </a:t>
            </a:r>
            <a:r>
              <a:rPr lang="en-US" sz="2400" dirty="0"/>
              <a:t>the inferior colliculi of the mid </a:t>
            </a:r>
            <a:r>
              <a:rPr lang="en-US" sz="2400" dirty="0" smtClean="0"/>
              <a:t>brain</a:t>
            </a:r>
          </a:p>
          <a:p>
            <a:r>
              <a:rPr lang="en-US" sz="2400" b="1" dirty="0">
                <a:solidFill>
                  <a:schemeClr val="accent2">
                    <a:lumMod val="75000"/>
                  </a:schemeClr>
                </a:solidFill>
              </a:rPr>
              <a:t>4th. order neuron:</a:t>
            </a:r>
            <a:r>
              <a:rPr lang="en-US" sz="2400" dirty="0"/>
              <a:t> - Inferior colliculi of the mid </a:t>
            </a:r>
            <a:r>
              <a:rPr lang="en-US" sz="2400" dirty="0" smtClean="0"/>
              <a:t>brain then 4th </a:t>
            </a:r>
            <a:r>
              <a:rPr lang="en-US" sz="2400" dirty="0"/>
              <a:t>order neurons ascend to relay in the Medial geniculate body of the thalamus </a:t>
            </a:r>
            <a:r>
              <a:rPr lang="en-US" sz="2400" dirty="0" smtClean="0"/>
              <a:t>(MGB) .</a:t>
            </a:r>
          </a:p>
          <a:p>
            <a:r>
              <a:rPr lang="en-US" sz="2400" b="1" dirty="0">
                <a:solidFill>
                  <a:schemeClr val="accent2">
                    <a:lumMod val="75000"/>
                  </a:schemeClr>
                </a:solidFill>
              </a:rPr>
              <a:t>5th. order neuron: </a:t>
            </a:r>
            <a:r>
              <a:rPr lang="en-US" sz="2400" dirty="0"/>
              <a:t>- Medial geniculate body of the thalamus (MGB) Axons of the 5th order neurons arise from MGB and run as the auditory radiation pass in the </a:t>
            </a:r>
            <a:r>
              <a:rPr lang="en-US" sz="2400" dirty="0" smtClean="0"/>
              <a:t>retro-lenticular </a:t>
            </a:r>
            <a:r>
              <a:rPr lang="en-US" sz="2400" dirty="0"/>
              <a:t>part of the internal capsule to relay finally in the auditory cortex in the temporal lobe. </a:t>
            </a:r>
          </a:p>
        </p:txBody>
      </p:sp>
    </p:spTree>
    <p:extLst>
      <p:ext uri="{BB962C8B-B14F-4D97-AF65-F5344CB8AC3E}">
        <p14:creationId xmlns:p14="http://schemas.microsoft.com/office/powerpoint/2010/main" val="372862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00545" y="286603"/>
            <a:ext cx="10598728" cy="5864815"/>
          </a:xfrm>
          <a:prstGeom prst="rect">
            <a:avLst/>
          </a:prstGeom>
        </p:spPr>
      </p:pic>
    </p:spTree>
    <p:extLst>
      <p:ext uri="{BB962C8B-B14F-4D97-AF65-F5344CB8AC3E}">
        <p14:creationId xmlns:p14="http://schemas.microsoft.com/office/powerpoint/2010/main" val="245948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3542"/>
          </a:xfrm>
        </p:spPr>
        <p:txBody>
          <a:bodyPr/>
          <a:lstStyle/>
          <a:p>
            <a:pPr algn="ctr"/>
            <a:r>
              <a:rPr lang="en-US" b="1" dirty="0">
                <a:solidFill>
                  <a:schemeClr val="accent2">
                    <a:lumMod val="75000"/>
                  </a:schemeClr>
                </a:solidFill>
              </a:rPr>
              <a:t>Functional Structure of the Human Ear</a:t>
            </a:r>
          </a:p>
        </p:txBody>
      </p:sp>
      <p:sp>
        <p:nvSpPr>
          <p:cNvPr id="3" name="Content Placeholder 2"/>
          <p:cNvSpPr>
            <a:spLocks noGrp="1"/>
          </p:cNvSpPr>
          <p:nvPr>
            <p:ph idx="1"/>
          </p:nvPr>
        </p:nvSpPr>
        <p:spPr>
          <a:xfrm>
            <a:off x="180109" y="1737361"/>
            <a:ext cx="12011891" cy="4621876"/>
          </a:xfrm>
        </p:spPr>
        <p:txBody>
          <a:bodyPr>
            <a:noAutofit/>
          </a:bodyPr>
          <a:lstStyle/>
          <a:p>
            <a:r>
              <a:rPr lang="en-US" sz="2400" dirty="0"/>
              <a:t>The human ear is divided into </a:t>
            </a:r>
            <a:r>
              <a:rPr lang="en-US" sz="2400" b="1" dirty="0">
                <a:solidFill>
                  <a:schemeClr val="accent2">
                    <a:lumMod val="50000"/>
                  </a:schemeClr>
                </a:solidFill>
              </a:rPr>
              <a:t>3</a:t>
            </a:r>
            <a:r>
              <a:rPr lang="en-US" sz="2400" dirty="0"/>
              <a:t> parts</a:t>
            </a:r>
            <a:r>
              <a:rPr lang="en-US" sz="2400" dirty="0" smtClean="0"/>
              <a:t>:-           </a:t>
            </a:r>
            <a:r>
              <a:rPr lang="en-US" sz="2400" b="1" dirty="0" smtClean="0">
                <a:solidFill>
                  <a:schemeClr val="accent2">
                    <a:lumMod val="50000"/>
                  </a:schemeClr>
                </a:solidFill>
              </a:rPr>
              <a:t>1- </a:t>
            </a:r>
            <a:r>
              <a:rPr lang="en-US" sz="2400" b="1" dirty="0">
                <a:solidFill>
                  <a:schemeClr val="accent2">
                    <a:lumMod val="50000"/>
                  </a:schemeClr>
                </a:solidFill>
              </a:rPr>
              <a:t>External </a:t>
            </a:r>
            <a:r>
              <a:rPr lang="en-US" sz="2400" b="1" dirty="0" smtClean="0">
                <a:solidFill>
                  <a:schemeClr val="accent2">
                    <a:lumMod val="50000"/>
                  </a:schemeClr>
                </a:solidFill>
              </a:rPr>
              <a:t>ear    </a:t>
            </a:r>
            <a:r>
              <a:rPr lang="en-US" sz="2400" b="1" dirty="0">
                <a:solidFill>
                  <a:schemeClr val="accent2">
                    <a:lumMod val="50000"/>
                  </a:schemeClr>
                </a:solidFill>
              </a:rPr>
              <a:t>2- Middle </a:t>
            </a:r>
            <a:r>
              <a:rPr lang="en-US" sz="2400" b="1" dirty="0" smtClean="0">
                <a:solidFill>
                  <a:schemeClr val="accent2">
                    <a:lumMod val="50000"/>
                  </a:schemeClr>
                </a:solidFill>
              </a:rPr>
              <a:t>ear     3-Inner ear</a:t>
            </a:r>
          </a:p>
          <a:p>
            <a:r>
              <a:rPr lang="en-US" sz="2400" b="1" dirty="0">
                <a:solidFill>
                  <a:schemeClr val="accent2">
                    <a:lumMod val="75000"/>
                  </a:schemeClr>
                </a:solidFill>
              </a:rPr>
              <a:t>THE EXTERNAL EAR </a:t>
            </a:r>
            <a:r>
              <a:rPr lang="en-US" sz="2400" dirty="0"/>
              <a:t>It is composed of: </a:t>
            </a:r>
            <a:r>
              <a:rPr lang="en-US" sz="2400" dirty="0" smtClean="0"/>
              <a:t>  1- </a:t>
            </a:r>
            <a:r>
              <a:rPr lang="en-US" sz="2400" dirty="0"/>
              <a:t>ear pinna </a:t>
            </a:r>
            <a:r>
              <a:rPr lang="en-US" sz="2400" dirty="0" smtClean="0"/>
              <a:t>    2- </a:t>
            </a:r>
            <a:r>
              <a:rPr lang="en-US" sz="2400" dirty="0"/>
              <a:t>external auditory </a:t>
            </a:r>
            <a:r>
              <a:rPr lang="en-US" sz="2400" dirty="0" smtClean="0"/>
              <a:t>meatus   </a:t>
            </a:r>
          </a:p>
          <a:p>
            <a:r>
              <a:rPr lang="en-US" sz="2400" dirty="0"/>
              <a:t> </a:t>
            </a:r>
            <a:r>
              <a:rPr lang="en-US" sz="2400" dirty="0" smtClean="0"/>
              <a:t>                                                                                 3- </a:t>
            </a:r>
            <a:r>
              <a:rPr lang="en-US" sz="2400" dirty="0"/>
              <a:t>tympanic </a:t>
            </a:r>
            <a:r>
              <a:rPr lang="en-US" sz="2400" dirty="0" smtClean="0"/>
              <a:t>membrane</a:t>
            </a:r>
          </a:p>
          <a:p>
            <a:r>
              <a:rPr lang="en-US" sz="2400" b="1" dirty="0" smtClean="0">
                <a:solidFill>
                  <a:schemeClr val="accent2">
                    <a:lumMod val="75000"/>
                  </a:schemeClr>
                </a:solidFill>
              </a:rPr>
              <a:t>Functions </a:t>
            </a:r>
            <a:r>
              <a:rPr lang="en-US" sz="2400" b="1" dirty="0">
                <a:solidFill>
                  <a:schemeClr val="accent2">
                    <a:lumMod val="75000"/>
                  </a:schemeClr>
                </a:solidFill>
              </a:rPr>
              <a:t>of external ear</a:t>
            </a:r>
            <a:r>
              <a:rPr lang="en-US" sz="2400" b="1" dirty="0" smtClean="0">
                <a:solidFill>
                  <a:schemeClr val="accent2">
                    <a:lumMod val="75000"/>
                  </a:schemeClr>
                </a:solidFill>
              </a:rPr>
              <a:t>:-</a:t>
            </a:r>
          </a:p>
          <a:p>
            <a:r>
              <a:rPr lang="en-US" sz="2400" b="1" dirty="0" smtClean="0">
                <a:solidFill>
                  <a:schemeClr val="accent1">
                    <a:lumMod val="75000"/>
                  </a:schemeClr>
                </a:solidFill>
              </a:rPr>
              <a:t> </a:t>
            </a:r>
            <a:r>
              <a:rPr lang="en-US" sz="2400" b="1" dirty="0">
                <a:solidFill>
                  <a:schemeClr val="accent1">
                    <a:lumMod val="75000"/>
                  </a:schemeClr>
                </a:solidFill>
              </a:rPr>
              <a:t>1-Ear pinna </a:t>
            </a:r>
            <a:r>
              <a:rPr lang="en-US" sz="2400" dirty="0"/>
              <a:t>collects sound waves acts as a funnel </a:t>
            </a:r>
            <a:endParaRPr lang="en-US" sz="2400" dirty="0" smtClean="0"/>
          </a:p>
          <a:p>
            <a:r>
              <a:rPr lang="en-US" sz="2400" b="1" dirty="0">
                <a:solidFill>
                  <a:schemeClr val="accent1">
                    <a:lumMod val="75000"/>
                  </a:schemeClr>
                </a:solidFill>
              </a:rPr>
              <a:t>2-The auditory canal </a:t>
            </a:r>
            <a:r>
              <a:rPr lang="en-US" sz="2400" dirty="0"/>
              <a:t>amplify sounds by concentrating pressure on ear </a:t>
            </a:r>
            <a:r>
              <a:rPr lang="en-US" sz="2400" dirty="0" smtClean="0"/>
              <a:t>drum</a:t>
            </a:r>
          </a:p>
          <a:p>
            <a:r>
              <a:rPr lang="en-US" sz="2400" b="1" dirty="0">
                <a:solidFill>
                  <a:schemeClr val="accent1">
                    <a:lumMod val="75000"/>
                  </a:schemeClr>
                </a:solidFill>
              </a:rPr>
              <a:t>3-Hair</a:t>
            </a:r>
            <a:r>
              <a:rPr lang="en-US" sz="2400" dirty="0"/>
              <a:t> traps the fine dusty particles from entering the canal while the waxy material </a:t>
            </a:r>
            <a:r>
              <a:rPr lang="en-US" sz="2400" dirty="0" smtClean="0"/>
              <a:t>has </a:t>
            </a:r>
            <a:r>
              <a:rPr lang="en-US" sz="2400" dirty="0"/>
              <a:t>strong antiseptic effect preventing bacteria or fungi from growth </a:t>
            </a:r>
            <a:r>
              <a:rPr lang="en-US" sz="2400" dirty="0" smtClean="0"/>
              <a:t>due </a:t>
            </a:r>
            <a:r>
              <a:rPr lang="en-US" sz="2400" dirty="0"/>
              <a:t>to its </a:t>
            </a:r>
            <a:r>
              <a:rPr lang="en-US" sz="2400" dirty="0" smtClean="0"/>
              <a:t>acidity </a:t>
            </a:r>
          </a:p>
          <a:p>
            <a:r>
              <a:rPr lang="en-US" sz="2400" b="1" dirty="0" smtClean="0">
                <a:solidFill>
                  <a:schemeClr val="accent1">
                    <a:lumMod val="75000"/>
                  </a:schemeClr>
                </a:solidFill>
              </a:rPr>
              <a:t>4-External </a:t>
            </a:r>
            <a:r>
              <a:rPr lang="en-US" sz="2400" b="1" dirty="0">
                <a:solidFill>
                  <a:schemeClr val="accent1">
                    <a:lumMod val="75000"/>
                  </a:schemeClr>
                </a:solidFill>
              </a:rPr>
              <a:t>canal </a:t>
            </a:r>
            <a:r>
              <a:rPr lang="en-US" sz="2400" dirty="0"/>
              <a:t>keeps air temperature inside it about 37° which is very important to the hearing </a:t>
            </a:r>
            <a:r>
              <a:rPr lang="en-US" sz="2400" dirty="0" smtClean="0"/>
              <a:t>process</a:t>
            </a:r>
            <a:endParaRPr lang="en-US" sz="2400" dirty="0"/>
          </a:p>
        </p:txBody>
      </p:sp>
    </p:spTree>
    <p:extLst>
      <p:ext uri="{BB962C8B-B14F-4D97-AF65-F5344CB8AC3E}">
        <p14:creationId xmlns:p14="http://schemas.microsoft.com/office/powerpoint/2010/main" val="114717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solidFill>
                  <a:schemeClr val="accent1">
                    <a:lumMod val="75000"/>
                  </a:schemeClr>
                </a:solidFill>
              </a:rPr>
              <a:t>5- The main functions of the tympanic membrane</a:t>
            </a:r>
            <a:r>
              <a:rPr lang="en-US" sz="2400" dirty="0"/>
              <a:t> (ear drum) is to transmit sound waves to middle ear and also with the bony ossicles accentuates and concentrates sound pressures on the </a:t>
            </a:r>
            <a:r>
              <a:rPr lang="en-US" sz="2400" b="1" dirty="0">
                <a:solidFill>
                  <a:schemeClr val="accent1">
                    <a:lumMod val="75000"/>
                  </a:schemeClr>
                </a:solidFill>
              </a:rPr>
              <a:t>oval </a:t>
            </a:r>
            <a:r>
              <a:rPr lang="en-US" sz="2400" b="1" dirty="0" smtClean="0">
                <a:solidFill>
                  <a:schemeClr val="accent1">
                    <a:lumMod val="75000"/>
                  </a:schemeClr>
                </a:solidFill>
              </a:rPr>
              <a:t>window</a:t>
            </a:r>
            <a:r>
              <a:rPr lang="en-US" sz="2400" dirty="0" smtClean="0"/>
              <a:t> </a:t>
            </a:r>
            <a:endParaRPr lang="en-US" sz="2400" dirty="0"/>
          </a:p>
        </p:txBody>
      </p:sp>
      <p:pic>
        <p:nvPicPr>
          <p:cNvPr id="4" name="Picture 3"/>
          <p:cNvPicPr>
            <a:picLocks noChangeAspect="1"/>
          </p:cNvPicPr>
          <p:nvPr/>
        </p:nvPicPr>
        <p:blipFill>
          <a:blip r:embed="rId2"/>
          <a:stretch>
            <a:fillRect/>
          </a:stretch>
        </p:blipFill>
        <p:spPr>
          <a:xfrm>
            <a:off x="2563091" y="3158836"/>
            <a:ext cx="6954982" cy="3546764"/>
          </a:xfrm>
          <a:prstGeom prst="rect">
            <a:avLst/>
          </a:prstGeom>
        </p:spPr>
      </p:pic>
    </p:spTree>
    <p:extLst>
      <p:ext uri="{BB962C8B-B14F-4D97-AF65-F5344CB8AC3E}">
        <p14:creationId xmlns:p14="http://schemas.microsoft.com/office/powerpoint/2010/main" val="380074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66255"/>
            <a:ext cx="10058400" cy="1302327"/>
          </a:xfrm>
        </p:spPr>
        <p:txBody>
          <a:bodyPr>
            <a:normAutofit fontScale="90000"/>
          </a:bodyPr>
          <a:lstStyle/>
          <a:p>
            <a:pPr algn="ctr"/>
            <a:r>
              <a:rPr lang="en-US" b="1" dirty="0">
                <a:solidFill>
                  <a:schemeClr val="accent1">
                    <a:lumMod val="75000"/>
                  </a:schemeClr>
                </a:solidFill>
              </a:rPr>
              <a:t>THE MIDDLE </a:t>
            </a:r>
            <a:r>
              <a:rPr lang="en-US" b="1" dirty="0" smtClean="0">
                <a:solidFill>
                  <a:schemeClr val="accent1">
                    <a:lumMod val="75000"/>
                  </a:schemeClr>
                </a:solidFill>
              </a:rPr>
              <a:t>EAR</a:t>
            </a:r>
            <a:br>
              <a:rPr lang="en-US" b="1" dirty="0" smtClean="0">
                <a:solidFill>
                  <a:schemeClr val="accent1">
                    <a:lumMod val="75000"/>
                  </a:schemeClr>
                </a:solidFill>
              </a:rPr>
            </a:br>
            <a:r>
              <a:rPr lang="en-US" b="1" dirty="0">
                <a:solidFill>
                  <a:schemeClr val="accent1">
                    <a:lumMod val="75000"/>
                  </a:schemeClr>
                </a:solidFill>
              </a:rPr>
              <a:t>Functions of the middle ear</a:t>
            </a:r>
          </a:p>
        </p:txBody>
      </p:sp>
      <p:sp>
        <p:nvSpPr>
          <p:cNvPr id="3" name="Content Placeholder 2"/>
          <p:cNvSpPr>
            <a:spLocks noGrp="1"/>
          </p:cNvSpPr>
          <p:nvPr>
            <p:ph idx="1"/>
          </p:nvPr>
        </p:nvSpPr>
        <p:spPr>
          <a:xfrm>
            <a:off x="110837" y="1745673"/>
            <a:ext cx="11859490" cy="4599709"/>
          </a:xfrm>
        </p:spPr>
        <p:txBody>
          <a:bodyPr>
            <a:noAutofit/>
          </a:bodyPr>
          <a:lstStyle/>
          <a:p>
            <a:r>
              <a:rPr lang="en-US" sz="2400" b="1" dirty="0" smtClean="0">
                <a:solidFill>
                  <a:schemeClr val="accent1">
                    <a:lumMod val="75000"/>
                  </a:schemeClr>
                </a:solidFill>
              </a:rPr>
              <a:t>1-Faithfull </a:t>
            </a:r>
            <a:r>
              <a:rPr lang="en-US" sz="2400" b="1" dirty="0">
                <a:solidFill>
                  <a:schemeClr val="accent1">
                    <a:lumMod val="75000"/>
                  </a:schemeClr>
                </a:solidFill>
              </a:rPr>
              <a:t>transmition </a:t>
            </a:r>
            <a:r>
              <a:rPr lang="en-US" sz="2400" b="1" dirty="0" smtClean="0">
                <a:solidFill>
                  <a:schemeClr val="accent1">
                    <a:lumMod val="75000"/>
                  </a:schemeClr>
                </a:solidFill>
              </a:rPr>
              <a:t>(frequency ) of different </a:t>
            </a:r>
            <a:r>
              <a:rPr lang="en-US" sz="2400" b="1" dirty="0">
                <a:solidFill>
                  <a:schemeClr val="accent1">
                    <a:lumMod val="75000"/>
                  </a:schemeClr>
                </a:solidFill>
              </a:rPr>
              <a:t>sound waves </a:t>
            </a:r>
            <a:r>
              <a:rPr lang="en-US" sz="2400" dirty="0"/>
              <a:t>from the vibrating tympanic membrane to the inner ear through the </a:t>
            </a:r>
            <a:r>
              <a:rPr lang="en-US" sz="2400" b="1" dirty="0">
                <a:solidFill>
                  <a:schemeClr val="accent1">
                    <a:lumMod val="75000"/>
                  </a:schemeClr>
                </a:solidFill>
              </a:rPr>
              <a:t>oval window </a:t>
            </a:r>
            <a:r>
              <a:rPr lang="en-US" sz="2400" dirty="0"/>
              <a:t>which is in direct contact with the </a:t>
            </a:r>
            <a:r>
              <a:rPr lang="en-US" sz="2400" b="1" dirty="0">
                <a:solidFill>
                  <a:schemeClr val="accent1">
                    <a:lumMod val="75000"/>
                  </a:schemeClr>
                </a:solidFill>
              </a:rPr>
              <a:t>perilymph in </a:t>
            </a:r>
            <a:r>
              <a:rPr lang="en-US" sz="2400" b="1" dirty="0" smtClean="0">
                <a:solidFill>
                  <a:schemeClr val="accent1">
                    <a:lumMod val="75000"/>
                  </a:schemeClr>
                </a:solidFill>
              </a:rPr>
              <a:t>Scala </a:t>
            </a:r>
            <a:r>
              <a:rPr lang="en-US" sz="2400" b="1" dirty="0">
                <a:solidFill>
                  <a:schemeClr val="accent1">
                    <a:lumMod val="75000"/>
                  </a:schemeClr>
                </a:solidFill>
              </a:rPr>
              <a:t>vestibuli </a:t>
            </a:r>
            <a:r>
              <a:rPr lang="en-US" sz="2400" dirty="0"/>
              <a:t>of the cochlea. </a:t>
            </a:r>
            <a:endParaRPr lang="en-US" sz="2400" dirty="0" smtClean="0"/>
          </a:p>
          <a:p>
            <a:r>
              <a:rPr lang="en-US" sz="2400" b="1" dirty="0" smtClean="0">
                <a:solidFill>
                  <a:schemeClr val="accent1">
                    <a:lumMod val="75000"/>
                  </a:schemeClr>
                </a:solidFill>
              </a:rPr>
              <a:t>2- Amplification of amplitude of sound</a:t>
            </a:r>
            <a:r>
              <a:rPr lang="en-US" sz="2400" dirty="0" smtClean="0"/>
              <a:t>: </a:t>
            </a:r>
            <a:r>
              <a:rPr lang="en-US" sz="2400" dirty="0"/>
              <a:t>This </a:t>
            </a:r>
            <a:r>
              <a:rPr lang="en-US" sz="2400" dirty="0">
                <a:solidFill>
                  <a:schemeClr val="tx1"/>
                </a:solidFill>
              </a:rPr>
              <a:t>Amplification</a:t>
            </a:r>
            <a:r>
              <a:rPr lang="en-US" sz="2400" dirty="0" smtClean="0"/>
              <a:t> </a:t>
            </a:r>
            <a:r>
              <a:rPr lang="en-US" sz="2400" dirty="0"/>
              <a:t>is mainly attributed to 2 causes: </a:t>
            </a:r>
            <a:r>
              <a:rPr lang="en-US" sz="2400" dirty="0" smtClean="0"/>
              <a:t>-</a:t>
            </a:r>
          </a:p>
          <a:p>
            <a:r>
              <a:rPr lang="en-US" sz="2400" dirty="0" smtClean="0"/>
              <a:t> </a:t>
            </a:r>
            <a:r>
              <a:rPr lang="en-US" sz="2400" b="1" dirty="0">
                <a:solidFill>
                  <a:schemeClr val="accent1">
                    <a:lumMod val="75000"/>
                  </a:schemeClr>
                </a:solidFill>
              </a:rPr>
              <a:t>First,</a:t>
            </a:r>
            <a:r>
              <a:rPr lang="en-US" sz="2400" dirty="0"/>
              <a:t> the arrangement of the bony ossicles in </a:t>
            </a:r>
            <a:r>
              <a:rPr lang="en-US" sz="2400" b="1" dirty="0">
                <a:solidFill>
                  <a:schemeClr val="accent1">
                    <a:lumMod val="75000"/>
                  </a:schemeClr>
                </a:solidFill>
              </a:rPr>
              <a:t>a lever like system </a:t>
            </a:r>
            <a:r>
              <a:rPr lang="en-US" sz="2400" dirty="0"/>
              <a:t>amplify the pushing force of the stapes over the oval window which magnifies the sound by about 1.3 folds. </a:t>
            </a:r>
            <a:endParaRPr lang="en-US" sz="2400" dirty="0" smtClean="0"/>
          </a:p>
          <a:p>
            <a:r>
              <a:rPr lang="en-US" sz="2400" b="1" dirty="0" smtClean="0">
                <a:solidFill>
                  <a:schemeClr val="accent1">
                    <a:lumMod val="75000"/>
                  </a:schemeClr>
                </a:solidFill>
              </a:rPr>
              <a:t>Second</a:t>
            </a:r>
            <a:r>
              <a:rPr lang="en-US" sz="2400" b="1" dirty="0">
                <a:solidFill>
                  <a:schemeClr val="accent1">
                    <a:lumMod val="75000"/>
                  </a:schemeClr>
                </a:solidFill>
              </a:rPr>
              <a:t>, </a:t>
            </a:r>
            <a:r>
              <a:rPr lang="en-US" sz="2400" dirty="0"/>
              <a:t>the large area of the tympanic membrane in comparison to small area of the oval window. This means that the all force of vibrating waves collected in tympanic membrane is concentrated over the small area of the oval window. </a:t>
            </a:r>
            <a:endParaRPr lang="en-US" sz="2400" dirty="0" smtClean="0"/>
          </a:p>
          <a:p>
            <a:r>
              <a:rPr lang="en-US" sz="2400" dirty="0" smtClean="0"/>
              <a:t>This </a:t>
            </a:r>
            <a:r>
              <a:rPr lang="en-US" sz="2400" dirty="0"/>
              <a:t>leads to more 17 times increase in sound intensity. Thus the total increase in pressure force caused by the middle = 17 X 1.3 = </a:t>
            </a:r>
            <a:r>
              <a:rPr lang="en-US" sz="2400" b="1" dirty="0">
                <a:solidFill>
                  <a:schemeClr val="accent1">
                    <a:lumMod val="75000"/>
                  </a:schemeClr>
                </a:solidFill>
              </a:rPr>
              <a:t>22 </a:t>
            </a:r>
            <a:r>
              <a:rPr lang="en-US" sz="2400" b="1" dirty="0" smtClean="0">
                <a:solidFill>
                  <a:schemeClr val="accent1">
                    <a:lumMod val="75000"/>
                  </a:schemeClr>
                </a:solidFill>
              </a:rPr>
              <a:t>times</a:t>
            </a:r>
            <a:r>
              <a:rPr lang="en-US" sz="2400" dirty="0" smtClean="0"/>
              <a:t> </a:t>
            </a:r>
            <a:endParaRPr lang="en-US" sz="2400" dirty="0"/>
          </a:p>
        </p:txBody>
      </p:sp>
    </p:spTree>
    <p:extLst>
      <p:ext uri="{BB962C8B-B14F-4D97-AF65-F5344CB8AC3E}">
        <p14:creationId xmlns:p14="http://schemas.microsoft.com/office/powerpoint/2010/main" val="246539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26561"/>
          </a:xfrm>
        </p:spPr>
        <p:txBody>
          <a:bodyPr/>
          <a:lstStyle/>
          <a:p>
            <a:endParaRPr lang="en-US" dirty="0"/>
          </a:p>
        </p:txBody>
      </p:sp>
      <p:sp>
        <p:nvSpPr>
          <p:cNvPr id="3" name="Content Placeholder 2"/>
          <p:cNvSpPr>
            <a:spLocks noGrp="1"/>
          </p:cNvSpPr>
          <p:nvPr>
            <p:ph idx="1"/>
          </p:nvPr>
        </p:nvSpPr>
        <p:spPr>
          <a:xfrm>
            <a:off x="360218" y="1845734"/>
            <a:ext cx="10795462" cy="4458084"/>
          </a:xfrm>
        </p:spPr>
        <p:txBody>
          <a:bodyPr>
            <a:normAutofit fontScale="92500"/>
          </a:bodyPr>
          <a:lstStyle/>
          <a:p>
            <a:r>
              <a:rPr lang="en-US" sz="2600" b="1" dirty="0">
                <a:solidFill>
                  <a:schemeClr val="accent2">
                    <a:lumMod val="75000"/>
                  </a:schemeClr>
                </a:solidFill>
              </a:rPr>
              <a:t>3-The tensor tympani muscle </a:t>
            </a:r>
            <a:r>
              <a:rPr lang="en-US" sz="2600" dirty="0"/>
              <a:t>pulls inward the handle of the malleus which in its turn is attached to the tympanic membrane, this keeps the membrane continuously tensed which help optimum vibration and function. </a:t>
            </a:r>
            <a:endParaRPr lang="en-US" sz="2600" dirty="0" smtClean="0"/>
          </a:p>
          <a:p>
            <a:r>
              <a:rPr lang="en-US" sz="2600" b="1" dirty="0" smtClean="0">
                <a:solidFill>
                  <a:schemeClr val="accent2">
                    <a:lumMod val="75000"/>
                  </a:schemeClr>
                </a:solidFill>
              </a:rPr>
              <a:t>4-Protection </a:t>
            </a:r>
            <a:r>
              <a:rPr lang="en-US" sz="2600" dirty="0"/>
              <a:t>of the delicate structure of the inner ear from high sound by the acoustic or </a:t>
            </a:r>
            <a:r>
              <a:rPr lang="en-US" sz="2600" b="1" dirty="0">
                <a:solidFill>
                  <a:schemeClr val="accent2">
                    <a:lumMod val="75000"/>
                  </a:schemeClr>
                </a:solidFill>
              </a:rPr>
              <a:t>tympanic </a:t>
            </a:r>
            <a:r>
              <a:rPr lang="en-US" sz="2600" b="1" dirty="0" smtClean="0">
                <a:solidFill>
                  <a:schemeClr val="accent2">
                    <a:lumMod val="75000"/>
                  </a:schemeClr>
                </a:solidFill>
              </a:rPr>
              <a:t>reflex</a:t>
            </a:r>
            <a:endParaRPr lang="en-US" sz="2600" dirty="0" smtClean="0"/>
          </a:p>
          <a:p>
            <a:r>
              <a:rPr lang="en-US" sz="2600" dirty="0" smtClean="0"/>
              <a:t>This </a:t>
            </a:r>
            <a:r>
              <a:rPr lang="en-US" sz="2600" dirty="0"/>
              <a:t>reflex occurs in response to </a:t>
            </a:r>
            <a:r>
              <a:rPr lang="en-US" sz="2600" b="1" dirty="0">
                <a:solidFill>
                  <a:schemeClr val="accent2">
                    <a:lumMod val="75000"/>
                  </a:schemeClr>
                </a:solidFill>
              </a:rPr>
              <a:t>high pitched </a:t>
            </a:r>
            <a:r>
              <a:rPr lang="en-US" sz="2600" b="1" dirty="0" smtClean="0">
                <a:solidFill>
                  <a:schemeClr val="accent2">
                    <a:lumMod val="75000"/>
                  </a:schemeClr>
                </a:solidFill>
              </a:rPr>
              <a:t>loud </a:t>
            </a:r>
            <a:r>
              <a:rPr lang="en-US" sz="2600" b="1" dirty="0">
                <a:solidFill>
                  <a:schemeClr val="accent2">
                    <a:lumMod val="75000"/>
                  </a:schemeClr>
                </a:solidFill>
              </a:rPr>
              <a:t>sounds </a:t>
            </a:r>
            <a:r>
              <a:rPr lang="en-US" sz="2600" dirty="0"/>
              <a:t>and causes both muscles to contract reflexly. </a:t>
            </a:r>
            <a:endParaRPr lang="en-US" sz="2600" dirty="0" smtClean="0"/>
          </a:p>
          <a:p>
            <a:r>
              <a:rPr lang="en-US" sz="2600" dirty="0" smtClean="0"/>
              <a:t>Contraction </a:t>
            </a:r>
            <a:r>
              <a:rPr lang="en-US" sz="2600" dirty="0"/>
              <a:t>of </a:t>
            </a:r>
            <a:r>
              <a:rPr lang="en-US" sz="2600" b="1" dirty="0">
                <a:solidFill>
                  <a:schemeClr val="accent2">
                    <a:lumMod val="75000"/>
                  </a:schemeClr>
                </a:solidFill>
              </a:rPr>
              <a:t>tensor tympani </a:t>
            </a:r>
            <a:r>
              <a:rPr lang="en-US" sz="2600" dirty="0"/>
              <a:t>pulls on tympanic </a:t>
            </a:r>
            <a:r>
              <a:rPr lang="en-US" sz="2600" dirty="0" smtClean="0"/>
              <a:t>membrane </a:t>
            </a:r>
            <a:r>
              <a:rPr lang="en-US" sz="2600" dirty="0"/>
              <a:t>makes it more tense thus preventing vigorous vibration to occur. </a:t>
            </a:r>
            <a:endParaRPr lang="en-US" sz="2600" dirty="0" smtClean="0"/>
          </a:p>
          <a:p>
            <a:r>
              <a:rPr lang="en-US" sz="2600" dirty="0" smtClean="0"/>
              <a:t>Contraction </a:t>
            </a:r>
            <a:r>
              <a:rPr lang="en-US" sz="2600" dirty="0"/>
              <a:t>of </a:t>
            </a:r>
            <a:r>
              <a:rPr lang="en-US" sz="2600" b="1" dirty="0">
                <a:solidFill>
                  <a:schemeClr val="accent2">
                    <a:lumMod val="75000"/>
                  </a:schemeClr>
                </a:solidFill>
              </a:rPr>
              <a:t>the stapedius </a:t>
            </a:r>
            <a:r>
              <a:rPr lang="en-US" sz="2600" dirty="0"/>
              <a:t>prevents inward displacement of the stapes inside oval window, thus abolishing effect of high sounds to damage cochlear structure. </a:t>
            </a:r>
            <a:r>
              <a:rPr lang="en-US" sz="2600" dirty="0" smtClean="0"/>
              <a:t> </a:t>
            </a:r>
          </a:p>
          <a:p>
            <a:endParaRPr lang="en-US" dirty="0"/>
          </a:p>
        </p:txBody>
      </p:sp>
    </p:spTree>
    <p:extLst>
      <p:ext uri="{BB962C8B-B14F-4D97-AF65-F5344CB8AC3E}">
        <p14:creationId xmlns:p14="http://schemas.microsoft.com/office/powerpoint/2010/main" val="106293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97280" y="286603"/>
            <a:ext cx="10058400" cy="5823252"/>
          </a:xfrm>
          <a:prstGeom prst="rect">
            <a:avLst/>
          </a:prstGeom>
        </p:spPr>
      </p:pic>
    </p:spTree>
    <p:extLst>
      <p:ext uri="{BB962C8B-B14F-4D97-AF65-F5344CB8AC3E}">
        <p14:creationId xmlns:p14="http://schemas.microsoft.com/office/powerpoint/2010/main" val="248815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7819" y="1845733"/>
            <a:ext cx="11804072" cy="4485794"/>
          </a:xfrm>
        </p:spPr>
        <p:txBody>
          <a:bodyPr>
            <a:noAutofit/>
          </a:bodyPr>
          <a:lstStyle/>
          <a:p>
            <a:r>
              <a:rPr lang="en-US" sz="2400" b="1" dirty="0">
                <a:solidFill>
                  <a:schemeClr val="accent2">
                    <a:lumMod val="75000"/>
                  </a:schemeClr>
                </a:solidFill>
              </a:rPr>
              <a:t>5-The middle ear equalizes the pressure across the two sides of the tympanic membrane </a:t>
            </a:r>
            <a:r>
              <a:rPr lang="en-US" sz="2400" dirty="0"/>
              <a:t>thus facilitates its mobility which is essential for the hearing process. </a:t>
            </a:r>
            <a:endParaRPr lang="en-US" sz="2400" dirty="0" smtClean="0"/>
          </a:p>
          <a:p>
            <a:r>
              <a:rPr lang="en-US" sz="2400" dirty="0" smtClean="0"/>
              <a:t>This </a:t>
            </a:r>
            <a:r>
              <a:rPr lang="en-US" sz="2400" dirty="0"/>
              <a:t>is </a:t>
            </a:r>
            <a:r>
              <a:rPr lang="en-US" sz="2400" b="1" dirty="0">
                <a:solidFill>
                  <a:schemeClr val="accent2">
                    <a:lumMod val="75000"/>
                  </a:schemeClr>
                </a:solidFill>
              </a:rPr>
              <a:t>mediated by the Eustachian tube </a:t>
            </a:r>
            <a:r>
              <a:rPr lang="en-US" sz="2400" dirty="0"/>
              <a:t>which connects the cavity of the </a:t>
            </a:r>
            <a:r>
              <a:rPr lang="en-US" sz="2400" b="1" dirty="0">
                <a:solidFill>
                  <a:schemeClr val="accent2">
                    <a:lumMod val="75000"/>
                  </a:schemeClr>
                </a:solidFill>
              </a:rPr>
              <a:t>middle ear </a:t>
            </a:r>
            <a:r>
              <a:rPr lang="en-US" sz="2400" dirty="0"/>
              <a:t>to the </a:t>
            </a:r>
            <a:r>
              <a:rPr lang="en-US" sz="2400" b="1" dirty="0">
                <a:solidFill>
                  <a:schemeClr val="accent2">
                    <a:lumMod val="75000"/>
                  </a:schemeClr>
                </a:solidFill>
              </a:rPr>
              <a:t>nasopharynx </a:t>
            </a:r>
            <a:r>
              <a:rPr lang="en-US" sz="2400" dirty="0"/>
              <a:t>making both sides of the tympanic membrane are exposed equally to the atmospheric pressure. </a:t>
            </a:r>
            <a:endParaRPr lang="en-US" sz="2400" dirty="0" smtClean="0"/>
          </a:p>
          <a:p>
            <a:r>
              <a:rPr lang="en-US" sz="2400" dirty="0" smtClean="0"/>
              <a:t>The </a:t>
            </a:r>
            <a:r>
              <a:rPr lang="en-US" sz="2400" b="1" dirty="0">
                <a:solidFill>
                  <a:schemeClr val="accent2">
                    <a:lumMod val="75000"/>
                  </a:schemeClr>
                </a:solidFill>
              </a:rPr>
              <a:t>Eustachian tube is normally collapsed </a:t>
            </a:r>
            <a:r>
              <a:rPr lang="en-US" sz="2400" dirty="0"/>
              <a:t>but is </a:t>
            </a:r>
            <a:r>
              <a:rPr lang="en-US" sz="2400" b="1" dirty="0">
                <a:solidFill>
                  <a:schemeClr val="accent2">
                    <a:lumMod val="75000"/>
                  </a:schemeClr>
                </a:solidFill>
              </a:rPr>
              <a:t>opens during swallowing, yawing or chewing </a:t>
            </a:r>
            <a:r>
              <a:rPr lang="en-US" sz="2400" dirty="0"/>
              <a:t>which cause renewal of the air in the middle </a:t>
            </a:r>
            <a:r>
              <a:rPr lang="en-US" sz="2400" dirty="0" smtClean="0"/>
              <a:t>ear </a:t>
            </a:r>
          </a:p>
          <a:p>
            <a:r>
              <a:rPr lang="en-US" sz="2400" b="1" dirty="0">
                <a:solidFill>
                  <a:schemeClr val="accent2">
                    <a:lumMod val="75000"/>
                  </a:schemeClr>
                </a:solidFill>
              </a:rPr>
              <a:t>6-Impedance matching function of the middle </a:t>
            </a:r>
            <a:r>
              <a:rPr lang="en-US" sz="2400" b="1" dirty="0" smtClean="0">
                <a:solidFill>
                  <a:schemeClr val="accent2">
                    <a:lumMod val="75000"/>
                  </a:schemeClr>
                </a:solidFill>
              </a:rPr>
              <a:t>ear</a:t>
            </a:r>
            <a:r>
              <a:rPr lang="en-US" sz="2400" dirty="0"/>
              <a:t> </a:t>
            </a:r>
            <a:r>
              <a:rPr lang="en-US" sz="2400" dirty="0" smtClean="0"/>
              <a:t>which </a:t>
            </a:r>
            <a:r>
              <a:rPr lang="en-US" sz="2400" dirty="0"/>
              <a:t>means the ability of the middle ear to overcome inertia of </a:t>
            </a:r>
            <a:r>
              <a:rPr lang="en-US" sz="2400" dirty="0" smtClean="0"/>
              <a:t>perilymph </a:t>
            </a:r>
            <a:r>
              <a:rPr lang="en-US" sz="2400" dirty="0"/>
              <a:t>by converting movement of low density air waves to high density aqueous medium of the inner ear. This is done through marked potentiation of sound waves </a:t>
            </a:r>
            <a:r>
              <a:rPr lang="en-US" sz="2400" b="1" dirty="0">
                <a:solidFill>
                  <a:schemeClr val="accent2">
                    <a:lumMod val="75000"/>
                  </a:schemeClr>
                </a:solidFill>
              </a:rPr>
              <a:t>(22 times) </a:t>
            </a:r>
          </a:p>
        </p:txBody>
      </p:sp>
    </p:spTree>
    <p:extLst>
      <p:ext uri="{BB962C8B-B14F-4D97-AF65-F5344CB8AC3E}">
        <p14:creationId xmlns:p14="http://schemas.microsoft.com/office/powerpoint/2010/main" val="70901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solidFill>
                  <a:schemeClr val="accent2">
                    <a:lumMod val="75000"/>
                  </a:schemeClr>
                </a:solidFill>
              </a:rPr>
              <a:t>7-The middle ear contains the round window </a:t>
            </a:r>
            <a:r>
              <a:rPr lang="en-US" sz="2400" dirty="0"/>
              <a:t>(secondary tympanic membrane) which is a flexible membrane connected to the </a:t>
            </a:r>
            <a:r>
              <a:rPr lang="en-US" sz="2400" dirty="0" smtClean="0"/>
              <a:t>Scala </a:t>
            </a:r>
            <a:r>
              <a:rPr lang="en-US" sz="2400" dirty="0"/>
              <a:t>tympani of the inner ear. </a:t>
            </a:r>
            <a:endParaRPr lang="en-US" sz="2400" dirty="0" smtClean="0"/>
          </a:p>
          <a:p>
            <a:r>
              <a:rPr lang="en-US" sz="2400" dirty="0" smtClean="0"/>
              <a:t>This </a:t>
            </a:r>
            <a:r>
              <a:rPr lang="en-US" sz="2400" dirty="0"/>
              <a:t>membrane moves with the movements of the basilar membrane to absorb waves created in the perilymph of the </a:t>
            </a:r>
            <a:r>
              <a:rPr lang="en-US" sz="2400" dirty="0" smtClean="0"/>
              <a:t>Scala </a:t>
            </a:r>
            <a:r>
              <a:rPr lang="en-US" sz="2400" dirty="0"/>
              <a:t>vestibuli secondary to the movement of basilar membrane. </a:t>
            </a:r>
            <a:endParaRPr lang="en-US" sz="2400" dirty="0" smtClean="0"/>
          </a:p>
          <a:p>
            <a:r>
              <a:rPr lang="en-US" sz="2400" dirty="0" smtClean="0"/>
              <a:t>Fixation </a:t>
            </a:r>
            <a:r>
              <a:rPr lang="en-US" sz="2400" dirty="0"/>
              <a:t>of this membrane leads to hearing </a:t>
            </a:r>
            <a:r>
              <a:rPr lang="en-US" sz="2400" dirty="0" smtClean="0"/>
              <a:t>loss</a:t>
            </a:r>
            <a:endParaRPr lang="en-US" sz="2400" b="1" dirty="0"/>
          </a:p>
        </p:txBody>
      </p:sp>
    </p:spTree>
    <p:extLst>
      <p:ext uri="{BB962C8B-B14F-4D97-AF65-F5344CB8AC3E}">
        <p14:creationId xmlns:p14="http://schemas.microsoft.com/office/powerpoint/2010/main" val="332269512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1860</TotalTime>
  <Words>2376</Words>
  <Application>Microsoft Office PowerPoint</Application>
  <PresentationFormat>Widescreen</PresentationFormat>
  <Paragraphs>100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Calibri Light</vt:lpstr>
      <vt:lpstr>Wingdings</vt:lpstr>
      <vt:lpstr>Retrospect</vt:lpstr>
      <vt:lpstr>Physiology of Hearing  By</vt:lpstr>
      <vt:lpstr>Characters of the sound waves</vt:lpstr>
      <vt:lpstr>Functional Structure of the Human Ear</vt:lpstr>
      <vt:lpstr>PowerPoint Presentation</vt:lpstr>
      <vt:lpstr>THE MIDDLE EAR Functions of the middle ear</vt:lpstr>
      <vt:lpstr>PowerPoint Presentation</vt:lpstr>
      <vt:lpstr>PowerPoint Presentation</vt:lpstr>
      <vt:lpstr>PowerPoint Presentation</vt:lpstr>
      <vt:lpstr>PowerPoint Presentation</vt:lpstr>
      <vt:lpstr>THE INNER EAR (Cochlea) </vt:lpstr>
      <vt:lpstr>PowerPoint Presentation</vt:lpstr>
      <vt:lpstr>Organ of Corti</vt:lpstr>
      <vt:lpstr>PowerPoint Presentation</vt:lpstr>
      <vt:lpstr>PowerPoint Presentation</vt:lpstr>
      <vt:lpstr>PowerPoint Presentation</vt:lpstr>
      <vt:lpstr>Possible Mechanism of Hearing</vt:lpstr>
      <vt:lpstr>PowerPoint Presentation</vt:lpstr>
      <vt:lpstr>PowerPoint Presentation</vt:lpstr>
      <vt:lpstr>PowerPoint Presentation</vt:lpstr>
      <vt:lpstr>Endo cochlear potential</vt:lpstr>
      <vt:lpstr>Discrimination of Sound</vt:lpstr>
      <vt:lpstr>PowerPoint Presentation</vt:lpstr>
      <vt:lpstr>PowerPoint Presentation</vt:lpstr>
      <vt:lpstr>PowerPoint Presentation</vt:lpstr>
      <vt:lpstr>PowerPoint Presentation</vt:lpstr>
      <vt:lpstr>PowerPoint Presentation</vt:lpstr>
      <vt:lpstr>Auditory pathway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Hearing  By</dc:title>
  <dc:creator>DELL</dc:creator>
  <cp:lastModifiedBy>DELL</cp:lastModifiedBy>
  <cp:revision>83</cp:revision>
  <dcterms:created xsi:type="dcterms:W3CDTF">2023-02-08T03:23:06Z</dcterms:created>
  <dcterms:modified xsi:type="dcterms:W3CDTF">2023-03-09T04:55:49Z</dcterms:modified>
</cp:coreProperties>
</file>