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sldIdLst>
    <p:sldId id="256" r:id="rId5"/>
    <p:sldId id="257" r:id="rId6"/>
    <p:sldId id="275"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6" r:id="rId25"/>
    <p:sldId id="277" r:id="rId26"/>
    <p:sldId id="278"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F06F2F-F662-42E0-9742-5ED233934622}" v="1" dt="2021-07-28T12:28:18.5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Taha AlMahadin" userId="661296c0-f45a-4084-bee6-c3bf2a99d4bd" providerId="ADAL" clId="{4E5962F2-77BC-BE40-AFDC-17C8F483DA35}"/>
    <pc:docChg chg="modSld">
      <pc:chgData name="Tamara Taha AlMahadin" userId="661296c0-f45a-4084-bee6-c3bf2a99d4bd" providerId="ADAL" clId="{4E5962F2-77BC-BE40-AFDC-17C8F483DA35}" dt="2021-07-16T10:46:49.116" v="0" actId="139"/>
      <pc:docMkLst>
        <pc:docMk/>
      </pc:docMkLst>
      <pc:sldChg chg="addSp">
        <pc:chgData name="Tamara Taha AlMahadin" userId="661296c0-f45a-4084-bee6-c3bf2a99d4bd" providerId="ADAL" clId="{4E5962F2-77BC-BE40-AFDC-17C8F483DA35}" dt="2021-07-16T10:46:49.116" v="0" actId="139"/>
        <pc:sldMkLst>
          <pc:docMk/>
          <pc:sldMk cId="4003603474" sldId="256"/>
        </pc:sldMkLst>
        <pc:spChg chg="add">
          <ac:chgData name="Tamara Taha AlMahadin" userId="661296c0-f45a-4084-bee6-c3bf2a99d4bd" providerId="ADAL" clId="{4E5962F2-77BC-BE40-AFDC-17C8F483DA35}" dt="2021-07-16T10:46:49.116" v="0" actId="139"/>
          <ac:spMkLst>
            <pc:docMk/>
            <pc:sldMk cId="4003603474" sldId="256"/>
            <ac:spMk id="4" creationId="{42A0FD5E-56FD-574B-A6C6-3AE741967F6C}"/>
          </ac:spMkLst>
        </pc:spChg>
      </pc:sldChg>
    </pc:docChg>
  </pc:docChgLst>
  <pc:docChgLst>
    <pc:chgData name="Rahaf Mhawish al-abdallat" userId="S::120191501095@mutah.edu.jo::c55b110b-b029-4b0a-8e0f-82dda8723d46" providerId="AD" clId="Web-{D4F06F2F-F662-42E0-9742-5ED233934622}"/>
    <pc:docChg chg="modSld addMainMaster delMainMaster">
      <pc:chgData name="Rahaf Mhawish al-abdallat" userId="S::120191501095@mutah.edu.jo::c55b110b-b029-4b0a-8e0f-82dda8723d46" providerId="AD" clId="Web-{D4F06F2F-F662-42E0-9742-5ED233934622}" dt="2021-07-28T12:28:18.558" v="0"/>
      <pc:docMkLst>
        <pc:docMk/>
      </pc:docMkLst>
      <pc:sldChg chg="modSp mod modClrScheme chgLayout">
        <pc:chgData name="Rahaf Mhawish al-abdallat" userId="S::120191501095@mutah.edu.jo::c55b110b-b029-4b0a-8e0f-82dda8723d46" providerId="AD" clId="Web-{D4F06F2F-F662-42E0-9742-5ED233934622}" dt="2021-07-28T12:28:18.558" v="0"/>
        <pc:sldMkLst>
          <pc:docMk/>
          <pc:sldMk cId="4003603474" sldId="256"/>
        </pc:sldMkLst>
        <pc:spChg chg="mod ord">
          <ac:chgData name="Rahaf Mhawish al-abdallat" userId="S::120191501095@mutah.edu.jo::c55b110b-b029-4b0a-8e0f-82dda8723d46" providerId="AD" clId="Web-{D4F06F2F-F662-42E0-9742-5ED233934622}" dt="2021-07-28T12:28:18.558" v="0"/>
          <ac:spMkLst>
            <pc:docMk/>
            <pc:sldMk cId="4003603474" sldId="256"/>
            <ac:spMk id="2" creationId="{EC427C82-ADF4-4D0E-8748-BB0010EDBC8B}"/>
          </ac:spMkLst>
        </pc:spChg>
        <pc:spChg chg="mod ord">
          <ac:chgData name="Rahaf Mhawish al-abdallat" userId="S::120191501095@mutah.edu.jo::c55b110b-b029-4b0a-8e0f-82dda8723d46" providerId="AD" clId="Web-{D4F06F2F-F662-42E0-9742-5ED233934622}" dt="2021-07-28T12:28:18.558" v="0"/>
          <ac:spMkLst>
            <pc:docMk/>
            <pc:sldMk cId="4003603474" sldId="256"/>
            <ac:spMk id="3" creationId="{AFAC72AC-70E2-4659-9C66-BB32CA8B3014}"/>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2008714233" sldId="257"/>
        </pc:sldMkLst>
        <pc:spChg chg="mod ord">
          <ac:chgData name="Rahaf Mhawish al-abdallat" userId="S::120191501095@mutah.edu.jo::c55b110b-b029-4b0a-8e0f-82dda8723d46" providerId="AD" clId="Web-{D4F06F2F-F662-42E0-9742-5ED233934622}" dt="2021-07-28T12:28:18.558" v="0"/>
          <ac:spMkLst>
            <pc:docMk/>
            <pc:sldMk cId="2008714233" sldId="257"/>
            <ac:spMk id="2" creationId="{99ECB411-C136-4E5E-943F-3271F7B996B2}"/>
          </ac:spMkLst>
        </pc:spChg>
        <pc:spChg chg="mod ord">
          <ac:chgData name="Rahaf Mhawish al-abdallat" userId="S::120191501095@mutah.edu.jo::c55b110b-b029-4b0a-8e0f-82dda8723d46" providerId="AD" clId="Web-{D4F06F2F-F662-42E0-9742-5ED233934622}" dt="2021-07-28T12:28:18.558" v="0"/>
          <ac:spMkLst>
            <pc:docMk/>
            <pc:sldMk cId="2008714233" sldId="257"/>
            <ac:spMk id="3" creationId="{07D044A2-727A-47F5-9962-93ED1C644FF4}"/>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67728083" sldId="258"/>
        </pc:sldMkLst>
        <pc:spChg chg="mod ord">
          <ac:chgData name="Rahaf Mhawish al-abdallat" userId="S::120191501095@mutah.edu.jo::c55b110b-b029-4b0a-8e0f-82dda8723d46" providerId="AD" clId="Web-{D4F06F2F-F662-42E0-9742-5ED233934622}" dt="2021-07-28T12:28:18.558" v="0"/>
          <ac:spMkLst>
            <pc:docMk/>
            <pc:sldMk cId="67728083" sldId="258"/>
            <ac:spMk id="2" creationId="{B296A477-5AD1-4FC5-93AC-5BC429497E7A}"/>
          </ac:spMkLst>
        </pc:spChg>
        <pc:spChg chg="mod ord">
          <ac:chgData name="Rahaf Mhawish al-abdallat" userId="S::120191501095@mutah.edu.jo::c55b110b-b029-4b0a-8e0f-82dda8723d46" providerId="AD" clId="Web-{D4F06F2F-F662-42E0-9742-5ED233934622}" dt="2021-07-28T12:28:18.558" v="0"/>
          <ac:spMkLst>
            <pc:docMk/>
            <pc:sldMk cId="67728083" sldId="258"/>
            <ac:spMk id="3" creationId="{50564B88-72D2-4FB0-8F12-18B6013F086A}"/>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2757812976" sldId="259"/>
        </pc:sldMkLst>
        <pc:spChg chg="mod ord">
          <ac:chgData name="Rahaf Mhawish al-abdallat" userId="S::120191501095@mutah.edu.jo::c55b110b-b029-4b0a-8e0f-82dda8723d46" providerId="AD" clId="Web-{D4F06F2F-F662-42E0-9742-5ED233934622}" dt="2021-07-28T12:28:18.558" v="0"/>
          <ac:spMkLst>
            <pc:docMk/>
            <pc:sldMk cId="2757812976" sldId="259"/>
            <ac:spMk id="2" creationId="{9F265617-457E-4511-8FC2-7B780340AE5F}"/>
          </ac:spMkLst>
        </pc:spChg>
        <pc:spChg chg="mod ord">
          <ac:chgData name="Rahaf Mhawish al-abdallat" userId="S::120191501095@mutah.edu.jo::c55b110b-b029-4b0a-8e0f-82dda8723d46" providerId="AD" clId="Web-{D4F06F2F-F662-42E0-9742-5ED233934622}" dt="2021-07-28T12:28:18.558" v="0"/>
          <ac:spMkLst>
            <pc:docMk/>
            <pc:sldMk cId="2757812976" sldId="259"/>
            <ac:spMk id="3" creationId="{21E5ED9D-B574-494E-B594-B0FBF1BDCB47}"/>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749771338" sldId="260"/>
        </pc:sldMkLst>
        <pc:spChg chg="mod ord">
          <ac:chgData name="Rahaf Mhawish al-abdallat" userId="S::120191501095@mutah.edu.jo::c55b110b-b029-4b0a-8e0f-82dda8723d46" providerId="AD" clId="Web-{D4F06F2F-F662-42E0-9742-5ED233934622}" dt="2021-07-28T12:28:18.558" v="0"/>
          <ac:spMkLst>
            <pc:docMk/>
            <pc:sldMk cId="749771338" sldId="260"/>
            <ac:spMk id="2" creationId="{5AD91758-FD11-4D6E-BCF9-C03D60F6FFEE}"/>
          </ac:spMkLst>
        </pc:spChg>
        <pc:spChg chg="mod ord">
          <ac:chgData name="Rahaf Mhawish al-abdallat" userId="S::120191501095@mutah.edu.jo::c55b110b-b029-4b0a-8e0f-82dda8723d46" providerId="AD" clId="Web-{D4F06F2F-F662-42E0-9742-5ED233934622}" dt="2021-07-28T12:28:18.558" v="0"/>
          <ac:spMkLst>
            <pc:docMk/>
            <pc:sldMk cId="749771338" sldId="260"/>
            <ac:spMk id="3" creationId="{1D52DE20-DDD5-44B0-B32C-554425510815}"/>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360577641" sldId="261"/>
        </pc:sldMkLst>
        <pc:spChg chg="mod ord">
          <ac:chgData name="Rahaf Mhawish al-abdallat" userId="S::120191501095@mutah.edu.jo::c55b110b-b029-4b0a-8e0f-82dda8723d46" providerId="AD" clId="Web-{D4F06F2F-F662-42E0-9742-5ED233934622}" dt="2021-07-28T12:28:18.558" v="0"/>
          <ac:spMkLst>
            <pc:docMk/>
            <pc:sldMk cId="360577641" sldId="261"/>
            <ac:spMk id="2" creationId="{22979C2B-F9E9-4F2A-8E7B-7FDDD72887DE}"/>
          </ac:spMkLst>
        </pc:spChg>
        <pc:spChg chg="mod ord">
          <ac:chgData name="Rahaf Mhawish al-abdallat" userId="S::120191501095@mutah.edu.jo::c55b110b-b029-4b0a-8e0f-82dda8723d46" providerId="AD" clId="Web-{D4F06F2F-F662-42E0-9742-5ED233934622}" dt="2021-07-28T12:28:18.558" v="0"/>
          <ac:spMkLst>
            <pc:docMk/>
            <pc:sldMk cId="360577641" sldId="261"/>
            <ac:spMk id="3" creationId="{5DD6404C-E281-429F-9342-C313CA30B813}"/>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1337527042" sldId="262"/>
        </pc:sldMkLst>
        <pc:spChg chg="mod ord">
          <ac:chgData name="Rahaf Mhawish al-abdallat" userId="S::120191501095@mutah.edu.jo::c55b110b-b029-4b0a-8e0f-82dda8723d46" providerId="AD" clId="Web-{D4F06F2F-F662-42E0-9742-5ED233934622}" dt="2021-07-28T12:28:18.558" v="0"/>
          <ac:spMkLst>
            <pc:docMk/>
            <pc:sldMk cId="1337527042" sldId="262"/>
            <ac:spMk id="2" creationId="{39EC4BFC-71FD-4E33-876D-E0758BB1E4FF}"/>
          </ac:spMkLst>
        </pc:spChg>
        <pc:spChg chg="mod ord">
          <ac:chgData name="Rahaf Mhawish al-abdallat" userId="S::120191501095@mutah.edu.jo::c55b110b-b029-4b0a-8e0f-82dda8723d46" providerId="AD" clId="Web-{D4F06F2F-F662-42E0-9742-5ED233934622}" dt="2021-07-28T12:28:18.558" v="0"/>
          <ac:spMkLst>
            <pc:docMk/>
            <pc:sldMk cId="1337527042" sldId="262"/>
            <ac:spMk id="3" creationId="{3739B40B-E870-4ECA-95CE-1FBBF135A3F1}"/>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515885959" sldId="263"/>
        </pc:sldMkLst>
        <pc:spChg chg="mod ord">
          <ac:chgData name="Rahaf Mhawish al-abdallat" userId="S::120191501095@mutah.edu.jo::c55b110b-b029-4b0a-8e0f-82dda8723d46" providerId="AD" clId="Web-{D4F06F2F-F662-42E0-9742-5ED233934622}" dt="2021-07-28T12:28:18.558" v="0"/>
          <ac:spMkLst>
            <pc:docMk/>
            <pc:sldMk cId="515885959" sldId="263"/>
            <ac:spMk id="2" creationId="{672351E0-94AE-46C1-80E8-CC1234D2DD6B}"/>
          </ac:spMkLst>
        </pc:spChg>
        <pc:spChg chg="mod ord">
          <ac:chgData name="Rahaf Mhawish al-abdallat" userId="S::120191501095@mutah.edu.jo::c55b110b-b029-4b0a-8e0f-82dda8723d46" providerId="AD" clId="Web-{D4F06F2F-F662-42E0-9742-5ED233934622}" dt="2021-07-28T12:28:18.558" v="0"/>
          <ac:spMkLst>
            <pc:docMk/>
            <pc:sldMk cId="515885959" sldId="263"/>
            <ac:spMk id="3" creationId="{DA303271-7EDD-40A7-B81C-22B3954CF03F}"/>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561049977" sldId="264"/>
        </pc:sldMkLst>
        <pc:spChg chg="mod ord">
          <ac:chgData name="Rahaf Mhawish al-abdallat" userId="S::120191501095@mutah.edu.jo::c55b110b-b029-4b0a-8e0f-82dda8723d46" providerId="AD" clId="Web-{D4F06F2F-F662-42E0-9742-5ED233934622}" dt="2021-07-28T12:28:18.558" v="0"/>
          <ac:spMkLst>
            <pc:docMk/>
            <pc:sldMk cId="561049977" sldId="264"/>
            <ac:spMk id="2" creationId="{B9940C89-EBC8-4F2A-B25B-78C8115B882C}"/>
          </ac:spMkLst>
        </pc:spChg>
        <pc:spChg chg="mod ord">
          <ac:chgData name="Rahaf Mhawish al-abdallat" userId="S::120191501095@mutah.edu.jo::c55b110b-b029-4b0a-8e0f-82dda8723d46" providerId="AD" clId="Web-{D4F06F2F-F662-42E0-9742-5ED233934622}" dt="2021-07-28T12:28:18.558" v="0"/>
          <ac:spMkLst>
            <pc:docMk/>
            <pc:sldMk cId="561049977" sldId="264"/>
            <ac:spMk id="3" creationId="{6E882BC0-273D-4650-A0BA-6051565982A2}"/>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103306201" sldId="265"/>
        </pc:sldMkLst>
        <pc:spChg chg="mod ord">
          <ac:chgData name="Rahaf Mhawish al-abdallat" userId="S::120191501095@mutah.edu.jo::c55b110b-b029-4b0a-8e0f-82dda8723d46" providerId="AD" clId="Web-{D4F06F2F-F662-42E0-9742-5ED233934622}" dt="2021-07-28T12:28:18.558" v="0"/>
          <ac:spMkLst>
            <pc:docMk/>
            <pc:sldMk cId="103306201" sldId="265"/>
            <ac:spMk id="2" creationId="{EB2281B3-0005-45E9-8941-2DCCA8AE3FB7}"/>
          </ac:spMkLst>
        </pc:spChg>
        <pc:spChg chg="mod ord">
          <ac:chgData name="Rahaf Mhawish al-abdallat" userId="S::120191501095@mutah.edu.jo::c55b110b-b029-4b0a-8e0f-82dda8723d46" providerId="AD" clId="Web-{D4F06F2F-F662-42E0-9742-5ED233934622}" dt="2021-07-28T12:28:18.558" v="0"/>
          <ac:spMkLst>
            <pc:docMk/>
            <pc:sldMk cId="103306201" sldId="265"/>
            <ac:spMk id="3" creationId="{D40A6028-0B25-4510-98F6-125991B9D776}"/>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2881233283" sldId="266"/>
        </pc:sldMkLst>
        <pc:spChg chg="mod ord">
          <ac:chgData name="Rahaf Mhawish al-abdallat" userId="S::120191501095@mutah.edu.jo::c55b110b-b029-4b0a-8e0f-82dda8723d46" providerId="AD" clId="Web-{D4F06F2F-F662-42E0-9742-5ED233934622}" dt="2021-07-28T12:28:18.558" v="0"/>
          <ac:spMkLst>
            <pc:docMk/>
            <pc:sldMk cId="2881233283" sldId="266"/>
            <ac:spMk id="2" creationId="{8718EA72-55D1-4487-8DEA-FC4E1983257D}"/>
          </ac:spMkLst>
        </pc:spChg>
        <pc:spChg chg="mod ord">
          <ac:chgData name="Rahaf Mhawish al-abdallat" userId="S::120191501095@mutah.edu.jo::c55b110b-b029-4b0a-8e0f-82dda8723d46" providerId="AD" clId="Web-{D4F06F2F-F662-42E0-9742-5ED233934622}" dt="2021-07-28T12:28:18.558" v="0"/>
          <ac:spMkLst>
            <pc:docMk/>
            <pc:sldMk cId="2881233283" sldId="266"/>
            <ac:spMk id="3" creationId="{D58E0C06-FB52-4631-8CD0-4CC6D911025E}"/>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3597568754" sldId="267"/>
        </pc:sldMkLst>
        <pc:spChg chg="mod ord">
          <ac:chgData name="Rahaf Mhawish al-abdallat" userId="S::120191501095@mutah.edu.jo::c55b110b-b029-4b0a-8e0f-82dda8723d46" providerId="AD" clId="Web-{D4F06F2F-F662-42E0-9742-5ED233934622}" dt="2021-07-28T12:28:18.558" v="0"/>
          <ac:spMkLst>
            <pc:docMk/>
            <pc:sldMk cId="3597568754" sldId="267"/>
            <ac:spMk id="2" creationId="{C2CFD87C-7437-41D1-B78F-93B13119F482}"/>
          </ac:spMkLst>
        </pc:spChg>
        <pc:spChg chg="mod ord">
          <ac:chgData name="Rahaf Mhawish al-abdallat" userId="S::120191501095@mutah.edu.jo::c55b110b-b029-4b0a-8e0f-82dda8723d46" providerId="AD" clId="Web-{D4F06F2F-F662-42E0-9742-5ED233934622}" dt="2021-07-28T12:28:18.558" v="0"/>
          <ac:spMkLst>
            <pc:docMk/>
            <pc:sldMk cId="3597568754" sldId="267"/>
            <ac:spMk id="3" creationId="{64E59341-8BE8-490C-96DC-C03AED9A5655}"/>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2897457500" sldId="268"/>
        </pc:sldMkLst>
        <pc:spChg chg="mod ord">
          <ac:chgData name="Rahaf Mhawish al-abdallat" userId="S::120191501095@mutah.edu.jo::c55b110b-b029-4b0a-8e0f-82dda8723d46" providerId="AD" clId="Web-{D4F06F2F-F662-42E0-9742-5ED233934622}" dt="2021-07-28T12:28:18.558" v="0"/>
          <ac:spMkLst>
            <pc:docMk/>
            <pc:sldMk cId="2897457500" sldId="268"/>
            <ac:spMk id="2" creationId="{DF9F4D53-45A0-475D-85D9-B94945A67EC1}"/>
          </ac:spMkLst>
        </pc:spChg>
        <pc:picChg chg="mod ord">
          <ac:chgData name="Rahaf Mhawish al-abdallat" userId="S::120191501095@mutah.edu.jo::c55b110b-b029-4b0a-8e0f-82dda8723d46" providerId="AD" clId="Web-{D4F06F2F-F662-42E0-9742-5ED233934622}" dt="2021-07-28T12:28:18.558" v="0"/>
          <ac:picMkLst>
            <pc:docMk/>
            <pc:sldMk cId="2897457500" sldId="268"/>
            <ac:picMk id="5" creationId="{E63986EB-0ADD-4966-AC36-EB1B2DFE6437}"/>
          </ac:picMkLst>
        </pc:picChg>
      </pc:sldChg>
      <pc:sldChg chg="modSp mod modClrScheme chgLayout">
        <pc:chgData name="Rahaf Mhawish al-abdallat" userId="S::120191501095@mutah.edu.jo::c55b110b-b029-4b0a-8e0f-82dda8723d46" providerId="AD" clId="Web-{D4F06F2F-F662-42E0-9742-5ED233934622}" dt="2021-07-28T12:28:18.558" v="0"/>
        <pc:sldMkLst>
          <pc:docMk/>
          <pc:sldMk cId="1537065434" sldId="269"/>
        </pc:sldMkLst>
        <pc:spChg chg="mod ord">
          <ac:chgData name="Rahaf Mhawish al-abdallat" userId="S::120191501095@mutah.edu.jo::c55b110b-b029-4b0a-8e0f-82dda8723d46" providerId="AD" clId="Web-{D4F06F2F-F662-42E0-9742-5ED233934622}" dt="2021-07-28T12:28:18.558" v="0"/>
          <ac:spMkLst>
            <pc:docMk/>
            <pc:sldMk cId="1537065434" sldId="269"/>
            <ac:spMk id="2" creationId="{AFA684CB-89B9-4328-B2B9-D8F201A2625C}"/>
          </ac:spMkLst>
        </pc:spChg>
        <pc:spChg chg="mod ord">
          <ac:chgData name="Rahaf Mhawish al-abdallat" userId="S::120191501095@mutah.edu.jo::c55b110b-b029-4b0a-8e0f-82dda8723d46" providerId="AD" clId="Web-{D4F06F2F-F662-42E0-9742-5ED233934622}" dt="2021-07-28T12:28:18.558" v="0"/>
          <ac:spMkLst>
            <pc:docMk/>
            <pc:sldMk cId="1537065434" sldId="269"/>
            <ac:spMk id="3" creationId="{721DA380-98A2-4689-A0DE-C47C0756C135}"/>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113110883" sldId="270"/>
        </pc:sldMkLst>
        <pc:spChg chg="mod ord">
          <ac:chgData name="Rahaf Mhawish al-abdallat" userId="S::120191501095@mutah.edu.jo::c55b110b-b029-4b0a-8e0f-82dda8723d46" providerId="AD" clId="Web-{D4F06F2F-F662-42E0-9742-5ED233934622}" dt="2021-07-28T12:28:18.558" v="0"/>
          <ac:spMkLst>
            <pc:docMk/>
            <pc:sldMk cId="113110883" sldId="270"/>
            <ac:spMk id="2" creationId="{0B1F02E4-3B8A-4564-87FD-DAB6801E8D18}"/>
          </ac:spMkLst>
        </pc:spChg>
        <pc:spChg chg="mod ord">
          <ac:chgData name="Rahaf Mhawish al-abdallat" userId="S::120191501095@mutah.edu.jo::c55b110b-b029-4b0a-8e0f-82dda8723d46" providerId="AD" clId="Web-{D4F06F2F-F662-42E0-9742-5ED233934622}" dt="2021-07-28T12:28:18.558" v="0"/>
          <ac:spMkLst>
            <pc:docMk/>
            <pc:sldMk cId="113110883" sldId="270"/>
            <ac:spMk id="3" creationId="{BF2B1238-CF99-4491-BA85-5459ABA497FA}"/>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1312720275" sldId="271"/>
        </pc:sldMkLst>
        <pc:spChg chg="mod ord">
          <ac:chgData name="Rahaf Mhawish al-abdallat" userId="S::120191501095@mutah.edu.jo::c55b110b-b029-4b0a-8e0f-82dda8723d46" providerId="AD" clId="Web-{D4F06F2F-F662-42E0-9742-5ED233934622}" dt="2021-07-28T12:28:18.558" v="0"/>
          <ac:spMkLst>
            <pc:docMk/>
            <pc:sldMk cId="1312720275" sldId="271"/>
            <ac:spMk id="2" creationId="{08F42635-69E4-448C-A230-00B329E4028E}"/>
          </ac:spMkLst>
        </pc:spChg>
        <pc:spChg chg="mod ord">
          <ac:chgData name="Rahaf Mhawish al-abdallat" userId="S::120191501095@mutah.edu.jo::c55b110b-b029-4b0a-8e0f-82dda8723d46" providerId="AD" clId="Web-{D4F06F2F-F662-42E0-9742-5ED233934622}" dt="2021-07-28T12:28:18.558" v="0"/>
          <ac:spMkLst>
            <pc:docMk/>
            <pc:sldMk cId="1312720275" sldId="271"/>
            <ac:spMk id="3" creationId="{F58AD933-0E9C-4137-A3FD-B71CC639A8D6}"/>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1893595803" sldId="272"/>
        </pc:sldMkLst>
        <pc:spChg chg="mod ord">
          <ac:chgData name="Rahaf Mhawish al-abdallat" userId="S::120191501095@mutah.edu.jo::c55b110b-b029-4b0a-8e0f-82dda8723d46" providerId="AD" clId="Web-{D4F06F2F-F662-42E0-9742-5ED233934622}" dt="2021-07-28T12:28:18.558" v="0"/>
          <ac:spMkLst>
            <pc:docMk/>
            <pc:sldMk cId="1893595803" sldId="272"/>
            <ac:spMk id="2" creationId="{6E14A192-034B-47B2-B456-7A6BEE86EF92}"/>
          </ac:spMkLst>
        </pc:spChg>
        <pc:spChg chg="mod ord">
          <ac:chgData name="Rahaf Mhawish al-abdallat" userId="S::120191501095@mutah.edu.jo::c55b110b-b029-4b0a-8e0f-82dda8723d46" providerId="AD" clId="Web-{D4F06F2F-F662-42E0-9742-5ED233934622}" dt="2021-07-28T12:28:18.558" v="0"/>
          <ac:spMkLst>
            <pc:docMk/>
            <pc:sldMk cId="1893595803" sldId="272"/>
            <ac:spMk id="3" creationId="{A56857CE-702B-4710-BF15-18EAF8EB8781}"/>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1696091656" sldId="273"/>
        </pc:sldMkLst>
        <pc:spChg chg="mod ord">
          <ac:chgData name="Rahaf Mhawish al-abdallat" userId="S::120191501095@mutah.edu.jo::c55b110b-b029-4b0a-8e0f-82dda8723d46" providerId="AD" clId="Web-{D4F06F2F-F662-42E0-9742-5ED233934622}" dt="2021-07-28T12:28:18.558" v="0"/>
          <ac:spMkLst>
            <pc:docMk/>
            <pc:sldMk cId="1696091656" sldId="273"/>
            <ac:spMk id="2" creationId="{A543E002-7741-4150-8951-5E504F43B4EB}"/>
          </ac:spMkLst>
        </pc:spChg>
        <pc:spChg chg="mod ord">
          <ac:chgData name="Rahaf Mhawish al-abdallat" userId="S::120191501095@mutah.edu.jo::c55b110b-b029-4b0a-8e0f-82dda8723d46" providerId="AD" clId="Web-{D4F06F2F-F662-42E0-9742-5ED233934622}" dt="2021-07-28T12:28:18.558" v="0"/>
          <ac:spMkLst>
            <pc:docMk/>
            <pc:sldMk cId="1696091656" sldId="273"/>
            <ac:spMk id="3" creationId="{72F2FA4D-08B1-4E37-9C4C-7DC038426A1D}"/>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2813092534" sldId="274"/>
        </pc:sldMkLst>
        <pc:spChg chg="mod ord">
          <ac:chgData name="Rahaf Mhawish al-abdallat" userId="S::120191501095@mutah.edu.jo::c55b110b-b029-4b0a-8e0f-82dda8723d46" providerId="AD" clId="Web-{D4F06F2F-F662-42E0-9742-5ED233934622}" dt="2021-07-28T12:28:18.558" v="0"/>
          <ac:spMkLst>
            <pc:docMk/>
            <pc:sldMk cId="2813092534" sldId="274"/>
            <ac:spMk id="2" creationId="{8A11C8F4-8B37-4024-A30E-8084CA46D23C}"/>
          </ac:spMkLst>
        </pc:spChg>
        <pc:spChg chg="mod ord">
          <ac:chgData name="Rahaf Mhawish al-abdallat" userId="S::120191501095@mutah.edu.jo::c55b110b-b029-4b0a-8e0f-82dda8723d46" providerId="AD" clId="Web-{D4F06F2F-F662-42E0-9742-5ED233934622}" dt="2021-07-28T12:28:18.558" v="0"/>
          <ac:spMkLst>
            <pc:docMk/>
            <pc:sldMk cId="2813092534" sldId="274"/>
            <ac:spMk id="3" creationId="{83EC70DF-9015-453C-B437-48745CD72FF4}"/>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535471866" sldId="275"/>
        </pc:sldMkLst>
        <pc:spChg chg="mod ord">
          <ac:chgData name="Rahaf Mhawish al-abdallat" userId="S::120191501095@mutah.edu.jo::c55b110b-b029-4b0a-8e0f-82dda8723d46" providerId="AD" clId="Web-{D4F06F2F-F662-42E0-9742-5ED233934622}" dt="2021-07-28T12:28:18.558" v="0"/>
          <ac:spMkLst>
            <pc:docMk/>
            <pc:sldMk cId="535471866" sldId="275"/>
            <ac:spMk id="2" creationId="{734C7B17-0AC3-4200-ACED-5FC75D1E1574}"/>
          </ac:spMkLst>
        </pc:spChg>
        <pc:spChg chg="mod ord">
          <ac:chgData name="Rahaf Mhawish al-abdallat" userId="S::120191501095@mutah.edu.jo::c55b110b-b029-4b0a-8e0f-82dda8723d46" providerId="AD" clId="Web-{D4F06F2F-F662-42E0-9742-5ED233934622}" dt="2021-07-28T12:28:18.558" v="0"/>
          <ac:spMkLst>
            <pc:docMk/>
            <pc:sldMk cId="535471866" sldId="275"/>
            <ac:spMk id="3" creationId="{4A56D615-EF57-44C0-BF81-201CB2BD0E0E}"/>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2079888858" sldId="276"/>
        </pc:sldMkLst>
        <pc:spChg chg="mod ord">
          <ac:chgData name="Rahaf Mhawish al-abdallat" userId="S::120191501095@mutah.edu.jo::c55b110b-b029-4b0a-8e0f-82dda8723d46" providerId="AD" clId="Web-{D4F06F2F-F662-42E0-9742-5ED233934622}" dt="2021-07-28T12:28:18.558" v="0"/>
          <ac:spMkLst>
            <pc:docMk/>
            <pc:sldMk cId="2079888858" sldId="276"/>
            <ac:spMk id="2" creationId="{DD1C2518-F22A-4705-A8A8-5F8643C38467}"/>
          </ac:spMkLst>
        </pc:spChg>
        <pc:spChg chg="mod ord">
          <ac:chgData name="Rahaf Mhawish al-abdallat" userId="S::120191501095@mutah.edu.jo::c55b110b-b029-4b0a-8e0f-82dda8723d46" providerId="AD" clId="Web-{D4F06F2F-F662-42E0-9742-5ED233934622}" dt="2021-07-28T12:28:18.558" v="0"/>
          <ac:spMkLst>
            <pc:docMk/>
            <pc:sldMk cId="2079888858" sldId="276"/>
            <ac:spMk id="3" creationId="{805BF0F5-3181-41CA-9838-DBEC24DAE5F8}"/>
          </ac:spMkLst>
        </pc:spChg>
      </pc:sldChg>
      <pc:sldChg chg="modSp mod modClrScheme chgLayout">
        <pc:chgData name="Rahaf Mhawish al-abdallat" userId="S::120191501095@mutah.edu.jo::c55b110b-b029-4b0a-8e0f-82dda8723d46" providerId="AD" clId="Web-{D4F06F2F-F662-42E0-9742-5ED233934622}" dt="2021-07-28T12:28:18.558" v="0"/>
        <pc:sldMkLst>
          <pc:docMk/>
          <pc:sldMk cId="3547616031" sldId="277"/>
        </pc:sldMkLst>
        <pc:spChg chg="mod ord">
          <ac:chgData name="Rahaf Mhawish al-abdallat" userId="S::120191501095@mutah.edu.jo::c55b110b-b029-4b0a-8e0f-82dda8723d46" providerId="AD" clId="Web-{D4F06F2F-F662-42E0-9742-5ED233934622}" dt="2021-07-28T12:28:18.558" v="0"/>
          <ac:spMkLst>
            <pc:docMk/>
            <pc:sldMk cId="3547616031" sldId="277"/>
            <ac:spMk id="2" creationId="{19720696-C130-4FC9-9C1B-B8AF88A64AFA}"/>
          </ac:spMkLst>
        </pc:spChg>
        <pc:spChg chg="mod ord">
          <ac:chgData name="Rahaf Mhawish al-abdallat" userId="S::120191501095@mutah.edu.jo::c55b110b-b029-4b0a-8e0f-82dda8723d46" providerId="AD" clId="Web-{D4F06F2F-F662-42E0-9742-5ED233934622}" dt="2021-07-28T12:28:18.558" v="0"/>
          <ac:spMkLst>
            <pc:docMk/>
            <pc:sldMk cId="3547616031" sldId="277"/>
            <ac:spMk id="3" creationId="{220B85A0-EACC-431B-B467-9055E85EEBBC}"/>
          </ac:spMkLst>
        </pc:spChg>
      </pc:sldChg>
      <pc:sldChg chg="mod modClrScheme chgLayout">
        <pc:chgData name="Rahaf Mhawish al-abdallat" userId="S::120191501095@mutah.edu.jo::c55b110b-b029-4b0a-8e0f-82dda8723d46" providerId="AD" clId="Web-{D4F06F2F-F662-42E0-9742-5ED233934622}" dt="2021-07-28T12:28:18.558" v="0"/>
        <pc:sldMkLst>
          <pc:docMk/>
          <pc:sldMk cId="4063764392" sldId="278"/>
        </pc:sldMkLst>
      </pc:sldChg>
      <pc:sldMasterChg chg="del delSldLayout">
        <pc:chgData name="Rahaf Mhawish al-abdallat" userId="S::120191501095@mutah.edu.jo::c55b110b-b029-4b0a-8e0f-82dda8723d46" providerId="AD" clId="Web-{D4F06F2F-F662-42E0-9742-5ED233934622}" dt="2021-07-28T12:28:18.558" v="0"/>
        <pc:sldMasterMkLst>
          <pc:docMk/>
          <pc:sldMasterMk cId="2392125452" sldId="2147483660"/>
        </pc:sldMasterMkLst>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1744882253" sldId="2147483661"/>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359824965" sldId="2147483662"/>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2657643940" sldId="2147483663"/>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1380062590" sldId="2147483664"/>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740994006" sldId="2147483665"/>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3524241085" sldId="2147483666"/>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3831543285" sldId="2147483667"/>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2113685719" sldId="2147483668"/>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591235244" sldId="2147483669"/>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3914232704" sldId="2147483670"/>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406055265" sldId="2147483671"/>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967910754" sldId="2147483672"/>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1221319217" sldId="2147483673"/>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2963437717" sldId="2147483674"/>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2695525956" sldId="2147483675"/>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2761496787" sldId="2147483676"/>
          </pc:sldLayoutMkLst>
        </pc:sldLayoutChg>
        <pc:sldLayoutChg chg="del">
          <pc:chgData name="Rahaf Mhawish al-abdallat" userId="S::120191501095@mutah.edu.jo::c55b110b-b029-4b0a-8e0f-82dda8723d46" providerId="AD" clId="Web-{D4F06F2F-F662-42E0-9742-5ED233934622}" dt="2021-07-28T12:28:18.558" v="0"/>
          <pc:sldLayoutMkLst>
            <pc:docMk/>
            <pc:sldMasterMk cId="2392125452" sldId="2147483660"/>
            <pc:sldLayoutMk cId="2484081782" sldId="2147483677"/>
          </pc:sldLayoutMkLst>
        </pc:sldLayoutChg>
      </pc:sldMasterChg>
      <pc:sldMasterChg chg="add addSldLayout modSldLayout">
        <pc:chgData name="Rahaf Mhawish al-abdallat" userId="S::120191501095@mutah.edu.jo::c55b110b-b029-4b0a-8e0f-82dda8723d46" providerId="AD" clId="Web-{D4F06F2F-F662-42E0-9742-5ED233934622}" dt="2021-07-28T12:28:18.558" v="0"/>
        <pc:sldMasterMkLst>
          <pc:docMk/>
          <pc:sldMasterMk cId="2191494855" sldId="2147483678"/>
        </pc:sldMasterMkLst>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2426249761" sldId="2147483679"/>
          </pc:sldLayoutMkLst>
        </pc:sldLayoutChg>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154967579" sldId="2147483680"/>
          </pc:sldLayoutMkLst>
        </pc:sldLayoutChg>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3767578162" sldId="2147483681"/>
          </pc:sldLayoutMkLst>
        </pc:sldLayoutChg>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699143509" sldId="2147483682"/>
          </pc:sldLayoutMkLst>
        </pc:sldLayoutChg>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1759460326" sldId="2147483683"/>
          </pc:sldLayoutMkLst>
        </pc:sldLayoutChg>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920080735" sldId="2147483684"/>
          </pc:sldLayoutMkLst>
        </pc:sldLayoutChg>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1542854102" sldId="2147483685"/>
          </pc:sldLayoutMkLst>
        </pc:sldLayoutChg>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2273667950" sldId="2147483686"/>
          </pc:sldLayoutMkLst>
        </pc:sldLayoutChg>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3266994439" sldId="2147483687"/>
          </pc:sldLayoutMkLst>
        </pc:sldLayoutChg>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2471979243" sldId="2147483688"/>
          </pc:sldLayoutMkLst>
        </pc:sldLayoutChg>
        <pc:sldLayoutChg chg="add mod replId">
          <pc:chgData name="Rahaf Mhawish al-abdallat" userId="S::120191501095@mutah.edu.jo::c55b110b-b029-4b0a-8e0f-82dda8723d46" providerId="AD" clId="Web-{D4F06F2F-F662-42E0-9742-5ED233934622}" dt="2021-07-28T12:28:18.558" v="0"/>
          <pc:sldLayoutMkLst>
            <pc:docMk/>
            <pc:sldMasterMk cId="2191494855" sldId="2147483678"/>
            <pc:sldLayoutMk cId="2685612322" sldId="214748368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2624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7197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85612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4967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67578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99143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7/28/2021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460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20080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4285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73667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66994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7/28/2021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19149485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27C82-ADF4-4D0E-8748-BB0010EDBC8B}"/>
              </a:ext>
            </a:extLst>
          </p:cNvPr>
          <p:cNvSpPr>
            <a:spLocks noGrp="1"/>
          </p:cNvSpPr>
          <p:nvPr>
            <p:ph type="ctrTitle"/>
          </p:nvPr>
        </p:nvSpPr>
        <p:spPr/>
        <p:txBody>
          <a:bodyPr/>
          <a:lstStyle/>
          <a:p>
            <a:r>
              <a:rPr lang="en-US" dirty="0"/>
              <a:t>The Assessment Interview</a:t>
            </a:r>
          </a:p>
        </p:txBody>
      </p:sp>
      <p:sp>
        <p:nvSpPr>
          <p:cNvPr id="3" name="Subtitle 2">
            <a:extLst>
              <a:ext uri="{FF2B5EF4-FFF2-40B4-BE49-F238E27FC236}">
                <a16:creationId xmlns:a16="http://schemas.microsoft.com/office/drawing/2014/main" id="{AFAC72AC-70E2-4659-9C66-BB32CA8B3014}"/>
              </a:ext>
            </a:extLst>
          </p:cNvPr>
          <p:cNvSpPr>
            <a:spLocks noGrp="1"/>
          </p:cNvSpPr>
          <p:nvPr>
            <p:ph type="subTitle" idx="1"/>
          </p:nvPr>
        </p:nvSpPr>
        <p:spPr/>
        <p:txBody>
          <a:bodyPr/>
          <a:lstStyle/>
          <a:p>
            <a:pPr algn="l"/>
            <a:r>
              <a:rPr lang="en-US" dirty="0"/>
              <a:t>Summer of 2021</a:t>
            </a:r>
          </a:p>
          <a:p>
            <a:pPr algn="l"/>
            <a:r>
              <a:rPr lang="en-US" dirty="0"/>
              <a:t>Dr. Yazan Al-Mrayat</a:t>
            </a:r>
          </a:p>
        </p:txBody>
      </p:sp>
      <p:sp>
        <p:nvSpPr>
          <p:cNvPr id="4" name="TextBox 3">
            <a:extLst>
              <a:ext uri="{FF2B5EF4-FFF2-40B4-BE49-F238E27FC236}">
                <a16:creationId xmlns:a16="http://schemas.microsoft.com/office/drawing/2014/main" id="{42A0FD5E-56FD-574B-A6C6-3AE741967F6C}"/>
              </a:ext>
            </a:extLst>
          </p:cNvPr>
          <p:cNvSpPr txBox="1"/>
          <p:nvPr/>
        </p:nvSpPr>
        <p:spPr>
          <a:xfrm>
            <a:off x="5187553" y="2514600"/>
            <a:ext cx="1828800" cy="1828800"/>
          </a:xfrm>
          <a:prstGeom prst="rect">
            <a:avLst/>
          </a:prstGeom>
          <a:noFill/>
        </p:spPr>
        <p:txBody>
          <a:bodyPr wrap="square" rtlCol="0">
            <a:spAutoFit/>
          </a:bodyPr>
          <a:lstStyle/>
          <a:p>
            <a:pPr algn="l"/>
            <a:endParaRPr lang="en-US"/>
          </a:p>
        </p:txBody>
      </p:sp>
    </p:spTree>
    <p:extLst>
      <p:ext uri="{BB962C8B-B14F-4D97-AF65-F5344CB8AC3E}">
        <p14:creationId xmlns:p14="http://schemas.microsoft.com/office/powerpoint/2010/main" val="4003603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0C89-EBC8-4F2A-B25B-78C8115B882C}"/>
              </a:ext>
            </a:extLst>
          </p:cNvPr>
          <p:cNvSpPr>
            <a:spLocks noGrp="1"/>
          </p:cNvSpPr>
          <p:nvPr>
            <p:ph type="title"/>
          </p:nvPr>
        </p:nvSpPr>
        <p:spPr/>
        <p:txBody>
          <a:bodyPr>
            <a:noAutofit/>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Interviewing Essentials</a:t>
            </a:r>
            <a:br>
              <a:rPr lang="en-US" sz="2800" dirty="0">
                <a:effectLst/>
                <a:latin typeface="Calibri" panose="020F0502020204030204" pitchFamily="34" charset="0"/>
                <a:ea typeface="Calibri" panose="020F0502020204030204" pitchFamily="34" charset="0"/>
                <a:cs typeface="Arial" panose="020B0604020202020204" pitchFamily="34" charset="0"/>
              </a:rPr>
            </a:br>
            <a:r>
              <a:rPr lang="en-US" sz="2800" b="1" dirty="0">
                <a:effectLst/>
                <a:latin typeface="Times New Roman" panose="02020603050405020304" pitchFamily="18" charset="0"/>
                <a:ea typeface="Calibri" panose="020F0502020204030204" pitchFamily="34" charset="0"/>
                <a:cs typeface="Arial" panose="020B0604020202020204" pitchFamily="34" charset="0"/>
              </a:rPr>
              <a:t>and Techniques</a:t>
            </a:r>
            <a:endParaRPr lang="en-US" sz="2800" dirty="0"/>
          </a:p>
        </p:txBody>
      </p:sp>
      <p:sp>
        <p:nvSpPr>
          <p:cNvPr id="3" name="Content Placeholder 2">
            <a:extLst>
              <a:ext uri="{FF2B5EF4-FFF2-40B4-BE49-F238E27FC236}">
                <a16:creationId xmlns:a16="http://schemas.microsoft.com/office/drawing/2014/main" id="{6E882BC0-273D-4650-A0BA-6051565982A2}"/>
              </a:ext>
            </a:extLst>
          </p:cNvPr>
          <p:cNvSpPr>
            <a:spLocks noGrp="1"/>
          </p:cNvSpPr>
          <p:nvPr>
            <p:ph idx="1"/>
          </p:nvPr>
        </p:nvSpPr>
        <p:spPr/>
        <p:txBody>
          <a:bodyPr/>
          <a:lstStyle/>
          <a:p>
            <a:pP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Note-Taking and Recording</a:t>
            </a:r>
          </a:p>
          <a:p>
            <a:pPr marL="0" marR="0" indent="0">
              <a:lnSpc>
                <a:spcPct val="107000"/>
              </a:lnSpc>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With today’s technology, it is easy to audiotape or videotape interviews. Under no circumstances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should this be done without the patient’s fully informed consent. In the vast majority of cases, a</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few minutes’ explanation of the desirability of taping, with an accompanying assurance to the patient that the tape will be kept confidential (or released only to persons authorized by the patient), will result in complete cooperation.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61049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281B3-0005-45E9-8941-2DCCA8AE3FB7}"/>
              </a:ext>
            </a:extLst>
          </p:cNvPr>
          <p:cNvSpPr>
            <a:spLocks noGrp="1"/>
          </p:cNvSpPr>
          <p:nvPr>
            <p:ph type="title"/>
          </p:nvPr>
        </p:nvSpPr>
        <p:spPr/>
        <p:txBody>
          <a:bodyPr>
            <a:normAutofit/>
          </a:bodyPr>
          <a:lstStyle/>
          <a:p>
            <a:pPr marL="0" marR="0" algn="ctr">
              <a:lnSpc>
                <a:spcPct val="107000"/>
              </a:lnSpc>
              <a:spcBef>
                <a:spcPts val="0"/>
              </a:spcBef>
              <a:spcAft>
                <a:spcPts val="800"/>
              </a:spcAft>
            </a:pPr>
            <a:r>
              <a:rPr lang="en-US" sz="2800" b="1" dirty="0">
                <a:effectLst/>
                <a:latin typeface="Times New Roman" panose="02020603050405020304" pitchFamily="18" charset="0"/>
                <a:ea typeface="Calibri" panose="020F0502020204030204" pitchFamily="34" charset="0"/>
                <a:cs typeface="Arial" panose="020B0604020202020204" pitchFamily="34" charset="0"/>
              </a:rPr>
              <a:t>Rapport</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40A6028-0B25-4510-98F6-125991B9D776}"/>
              </a:ext>
            </a:extLst>
          </p:cNvPr>
          <p:cNvSpPr>
            <a:spLocks noGrp="1"/>
          </p:cNvSpPr>
          <p:nvPr>
            <p:ph idx="1"/>
          </p:nvPr>
        </p:nvSpPr>
        <p:spPr/>
        <p:txBody>
          <a:bodyPr>
            <a:normAutofit fontScale="92500" lnSpcReduction="20000"/>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Perhaps the most essential ingredient of a good interview is a relationship between the clinician and the patient. The quality and nature of that relationship will vary, of course, depending on the purpose of the interview.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Rapport involves a comfortable atmosphere and a mutual understanding of the purpose of the interview. Good rapport can be a primary instrument by which the clinician achieves the purposes of the interview. A cold, hostile, or adversarial relationship is not likely to be constructive.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Rapport does not require that the clinician like every patient. It does not require the clinician to befriend every patient. It does not require the clinician to master an agreed-upon set of behaviors guaranteed to produce instant rapport. It does require that patients not be prejudged based on the problems they seek help for. Attitudes of understanding, sincerity, acceptance, and empathy are not techniques; to regard them as such is to miss their true import.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3306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8EA72-55D1-4487-8DEA-FC4E1983257D}"/>
              </a:ext>
            </a:extLst>
          </p:cNvPr>
          <p:cNvSpPr>
            <a:spLocks noGrp="1"/>
          </p:cNvSpPr>
          <p:nvPr>
            <p:ph type="title"/>
          </p:nvPr>
        </p:nvSpPr>
        <p:spPr/>
        <p:txBody>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Rapport</a:t>
            </a:r>
            <a:endParaRPr lang="en-US" dirty="0"/>
          </a:p>
        </p:txBody>
      </p:sp>
      <p:sp>
        <p:nvSpPr>
          <p:cNvPr id="3" name="Content Placeholder 2">
            <a:extLst>
              <a:ext uri="{FF2B5EF4-FFF2-40B4-BE49-F238E27FC236}">
                <a16:creationId xmlns:a16="http://schemas.microsoft.com/office/drawing/2014/main" id="{D58E0C06-FB52-4631-8CD0-4CC6D911025E}"/>
              </a:ext>
            </a:extLst>
          </p:cNvPr>
          <p:cNvSpPr>
            <a:spLocks noGrp="1"/>
          </p:cNvSpPr>
          <p:nvPr>
            <p:ph idx="1"/>
          </p:nvPr>
        </p:nvSpPr>
        <p:spPr/>
        <p:txBody>
          <a:bodyPr>
            <a:normAutofit fontScale="92500"/>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When patients realize that the clinician is trying to understand their problems in order to help them, then a broad range of interviewer behavior becomes possible. Probing, confrontation, and interviewer assertiveness may be acceptable once rapport has been established.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Rapport is not  a state wherein the clinician is always liked or always regarded as a great person. Rather, it is a relationship founded on respect, mutual confidence, trust, and a certain degree of permissiveness.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Some patients have had past experiences that will not easily permit them to accept even genuine overtures for a professional relationship. But in most cases, if the clinician perseveres in the proper role and maintains an attitude of respect as she or he searches for understanding, the relationship will develop.</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81233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D87C-7437-41D1-B78F-93B13119F482}"/>
              </a:ext>
            </a:extLst>
          </p:cNvPr>
          <p:cNvSpPr>
            <a:spLocks noGrp="1"/>
          </p:cNvSpPr>
          <p:nvPr>
            <p:ph type="title"/>
          </p:nvPr>
        </p:nvSpPr>
        <p:spPr/>
        <p:txBody>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Communication</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64E59341-8BE8-490C-96DC-C03AED9A5655}"/>
              </a:ext>
            </a:extLst>
          </p:cNvPr>
          <p:cNvSpPr>
            <a:spLocks noGrp="1"/>
          </p:cNvSpPr>
          <p:nvPr>
            <p:ph idx="1"/>
          </p:nvPr>
        </p:nvSpPr>
        <p:spPr/>
        <p:txBody>
          <a:bodyPr>
            <a:normAutofit fontScale="85000" lnSpcReduction="20000"/>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In any interview, there must be communication. Whether we are helping persons in distress or assisting patients in realizing their potential, communication is our vehicle.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Arial" panose="020B0604020202020204" pitchFamily="34" charset="0"/>
              </a:rPr>
              <a:t>Beginning a Session. </a:t>
            </a:r>
            <a:r>
              <a:rPr lang="en-US" sz="1800" dirty="0">
                <a:effectLst/>
                <a:latin typeface="Times New Roman" panose="02020603050405020304" pitchFamily="18" charset="0"/>
                <a:ea typeface="Calibri" panose="020F0502020204030204" pitchFamily="34" charset="0"/>
                <a:cs typeface="Arial" panose="020B0604020202020204" pitchFamily="34" charset="0"/>
              </a:rPr>
              <a:t>It is often useful to begin an assessment session with a casual conversation. A brief comment or question about difficulties in finding a parking space or even a banal comment on the weather may help establish the clinician as a real person and allay any fears the patient may have.</a:t>
            </a: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Arial" panose="020B0604020202020204" pitchFamily="34" charset="0"/>
              </a:rPr>
              <a:t>Language. </a:t>
            </a:r>
            <a:r>
              <a:rPr lang="en-US" sz="1800" dirty="0">
                <a:effectLst/>
                <a:latin typeface="Times New Roman" panose="02020603050405020304" pitchFamily="18" charset="0"/>
                <a:ea typeface="Calibri" panose="020F0502020204030204" pitchFamily="34" charset="0"/>
                <a:cs typeface="Arial" panose="020B0604020202020204" pitchFamily="34" charset="0"/>
              </a:rPr>
              <a:t>Of extreme importance is the use of language that the patient can understand. Some initial estimate of the patient’s background, educational level, or general sophistication should be made. The kind of language employed should then reflect that judgment. It is offensive to speak to a 40-year-old woman with a master’s degree in history as if she were an eighth grader. It is not necessary to infantilize people seeking help; asking for help need not imply that one has a diminished capacity to understand.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At the same time, it may be necessary to abandon psychological jargon to be understood by some patients. If we find ourselves unwittingly using grandiose language to extort admiration from patients, then something is wrong.</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97568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F4D53-45A0-475D-85D9-B94945A67EC1}"/>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rPr>
              <a:t>The Use of Questions</a:t>
            </a:r>
            <a:endParaRPr lang="en-US" sz="6000" dirty="0"/>
          </a:p>
        </p:txBody>
      </p:sp>
      <p:pic>
        <p:nvPicPr>
          <p:cNvPr id="5" name="Content Placeholder 4" descr="Graphical user interface, text&#10;&#10;Description automatically generated">
            <a:extLst>
              <a:ext uri="{FF2B5EF4-FFF2-40B4-BE49-F238E27FC236}">
                <a16:creationId xmlns:a16="http://schemas.microsoft.com/office/drawing/2014/main" id="{E63986EB-0ADD-4966-AC36-EB1B2DFE64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523700"/>
            <a:ext cx="10515600" cy="2955187"/>
          </a:xfrm>
        </p:spPr>
      </p:pic>
    </p:spTree>
    <p:extLst>
      <p:ext uri="{BB962C8B-B14F-4D97-AF65-F5344CB8AC3E}">
        <p14:creationId xmlns:p14="http://schemas.microsoft.com/office/powerpoint/2010/main" val="2897457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684CB-89B9-4328-B2B9-D8F201A2625C}"/>
              </a:ext>
            </a:extLst>
          </p:cNvPr>
          <p:cNvSpPr>
            <a:spLocks noGrp="1"/>
          </p:cNvSpPr>
          <p:nvPr>
            <p:ph type="title"/>
          </p:nvPr>
        </p:nvSpPr>
        <p:spPr/>
        <p:txBody>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Communication</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721DA380-98A2-4689-A0DE-C47C0756C135}"/>
              </a:ext>
            </a:extLst>
          </p:cNvPr>
          <p:cNvSpPr>
            <a:spLocks noGrp="1"/>
          </p:cNvSpPr>
          <p:nvPr>
            <p:ph idx="1"/>
          </p:nvPr>
        </p:nvSpPr>
        <p:spPr/>
        <p:txBody>
          <a:bodyPr>
            <a:normAutofit/>
          </a:bodyPr>
          <a:lstStyle/>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Arial" panose="020B0604020202020204" pitchFamily="34" charset="0"/>
              </a:rPr>
              <a:t>Silence. </a:t>
            </a:r>
            <a:r>
              <a:rPr lang="en-US" sz="1800" dirty="0">
                <a:effectLst/>
                <a:latin typeface="Times New Roman" panose="02020603050405020304" pitchFamily="18" charset="0"/>
                <a:ea typeface="Calibri" panose="020F0502020204030204" pitchFamily="34" charset="0"/>
                <a:cs typeface="Arial" panose="020B0604020202020204" pitchFamily="34" charset="0"/>
              </a:rPr>
              <a:t>Perhaps nothing is more disturbing to a beginning interviewer than silence. However,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silences can mean many things. The important point is to assess the meaning and function of</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silence in the context of the specific interview. The clinician’s response to silence should be reasoned and responsive to the goals of the interview rather than to personal needs or insecurities.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Arial" panose="020B0604020202020204" pitchFamily="34" charset="0"/>
              </a:rPr>
              <a:t>Listening. </a:t>
            </a:r>
            <a:r>
              <a:rPr lang="en-US" sz="1800" dirty="0">
                <a:effectLst/>
                <a:latin typeface="Times New Roman" panose="02020603050405020304" pitchFamily="18" charset="0"/>
                <a:ea typeface="Calibri" panose="020F0502020204030204" pitchFamily="34" charset="0"/>
                <a:cs typeface="Arial" panose="020B0604020202020204" pitchFamily="34" charset="0"/>
              </a:rPr>
              <a:t>If we are to communicate effectively in the clinician’s role, our communication must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reflect understanding and acceptance.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Many people, for example, when introduced to someone, cannot recall the person’s name 2 minutes later. The most common reason for this is a failure to listen. They were distracted, preoccupied, or perhaps so concerned about their own appearance that they never really heard the name.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537065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F02E4-3B8A-4564-87FD-DAB6801E8D18}"/>
              </a:ext>
            </a:extLst>
          </p:cNvPr>
          <p:cNvSpPr>
            <a:spLocks noGrp="1"/>
          </p:cNvSpPr>
          <p:nvPr>
            <p:ph type="title"/>
          </p:nvPr>
        </p:nvSpPr>
        <p:spPr/>
        <p:txBody>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Communication</a:t>
            </a:r>
            <a:endParaRPr lang="en-US" dirty="0"/>
          </a:p>
        </p:txBody>
      </p:sp>
      <p:sp>
        <p:nvSpPr>
          <p:cNvPr id="3" name="Content Placeholder 2">
            <a:extLst>
              <a:ext uri="{FF2B5EF4-FFF2-40B4-BE49-F238E27FC236}">
                <a16:creationId xmlns:a16="http://schemas.microsoft.com/office/drawing/2014/main" id="{BF2B1238-CF99-4491-BA85-5459ABA497FA}"/>
              </a:ext>
            </a:extLst>
          </p:cNvPr>
          <p:cNvSpPr>
            <a:spLocks noGrp="1"/>
          </p:cNvSpPr>
          <p:nvPr>
            <p:ph idx="1"/>
          </p:nvPr>
        </p:nvSpPr>
        <p:spPr/>
        <p:txBody>
          <a:bodyPr>
            <a:normAutofit fontScale="92500" lnSpcReduction="20000"/>
          </a:bodyPr>
          <a:lstStyle/>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Arial" panose="020B0604020202020204" pitchFamily="34" charset="0"/>
              </a:rPr>
              <a:t>Gratification of Self. </a:t>
            </a:r>
            <a:r>
              <a:rPr lang="en-US" sz="1800" dirty="0">
                <a:effectLst/>
                <a:latin typeface="Times New Roman" panose="02020603050405020304" pitchFamily="18" charset="0"/>
                <a:ea typeface="Calibri" panose="020F0502020204030204" pitchFamily="34" charset="0"/>
                <a:cs typeface="Arial" panose="020B0604020202020204" pitchFamily="34" charset="0"/>
              </a:rPr>
              <a:t>The clinical interview is not the time or the place for clinicians to work out their own problems. Sometimes a clinician is professionally insecure or inexperienced. Sometimes the patient’s problems, experiences, or conversation reminds clinicians of their own problems or threatens their own values, attitudes, or adjustment. In one way or another, however, clinicians must resist the temptation to shift the focus to themselves. Rather, their focus must remain on the patient.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In some instances, the patient will ask personal questions of the clinician. In general, clinicians should avoid discussing their personal lives or opinions.</a:t>
            </a:r>
          </a:p>
          <a:p>
            <a:pPr marL="0" marR="0" indent="0">
              <a:lnSpc>
                <a:spcPct val="107000"/>
              </a:lnSpc>
              <a:spcBef>
                <a:spcPts val="0"/>
              </a:spcBef>
              <a:spcAft>
                <a:spcPts val="0"/>
              </a:spcAft>
              <a:buNone/>
            </a:pPr>
            <a:endParaRPr lang="en-US" sz="1800" dirty="0">
              <a:latin typeface="Times New Roman" panose="02020603050405020304" pitchFamily="18" charset="0"/>
              <a:ea typeface="Calibri" panose="020F0502020204030204" pitchFamily="34" charset="0"/>
              <a:cs typeface="Arial" panose="020B0604020202020204" pitchFamily="34" charset="0"/>
            </a:endParaRPr>
          </a:p>
          <a:p>
            <a:pPr marL="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Arial" panose="020B0604020202020204" pitchFamily="34" charset="0"/>
              </a:rPr>
              <a:t>The Impact of the Clinician. </a:t>
            </a:r>
            <a:r>
              <a:rPr lang="en-US" sz="1800" dirty="0">
                <a:effectLst/>
                <a:latin typeface="Times New Roman" panose="02020603050405020304" pitchFamily="18" charset="0"/>
                <a:ea typeface="Calibri" panose="020F0502020204030204" pitchFamily="34" charset="0"/>
                <a:cs typeface="Arial" panose="020B0604020202020204" pitchFamily="34" charset="0"/>
              </a:rPr>
              <a:t>A female interviewer may elicit responses in a client very different from those elicited by her male counterpart. Therefore, it is important for all clinicians to cultivate a degree of self-insight or at least a mental set to consider the possible effects of their own impact before attaching meaning to the behavior of their patients.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3110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42635-69E4-448C-A230-00B329E4028E}"/>
              </a:ext>
            </a:extLst>
          </p:cNvPr>
          <p:cNvSpPr>
            <a:spLocks noGrp="1"/>
          </p:cNvSpPr>
          <p:nvPr>
            <p:ph type="title"/>
          </p:nvPr>
        </p:nvSpPr>
        <p:spPr/>
        <p:txBody>
          <a:bodyPr>
            <a:normAutofit fontScale="90000"/>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The Patient’s Frame of Reference</a:t>
            </a:r>
            <a:br>
              <a:rPr lang="en-US" sz="2800" dirty="0">
                <a:effectLst/>
                <a:latin typeface="Calibri" panose="020F0502020204030204" pitchFamily="34" charset="0"/>
                <a:ea typeface="Calibri" panose="020F0502020204030204" pitchFamily="34" charset="0"/>
                <a:cs typeface="Arial" panose="020B0604020202020204" pitchFamily="34" charset="0"/>
              </a:rPr>
            </a:br>
            <a:endParaRPr lang="en-US" sz="6000" dirty="0"/>
          </a:p>
        </p:txBody>
      </p:sp>
      <p:sp>
        <p:nvSpPr>
          <p:cNvPr id="3" name="Content Placeholder 2">
            <a:extLst>
              <a:ext uri="{FF2B5EF4-FFF2-40B4-BE49-F238E27FC236}">
                <a16:creationId xmlns:a16="http://schemas.microsoft.com/office/drawing/2014/main" id="{F58AD933-0E9C-4137-A3FD-B71CC639A8D6}"/>
              </a:ext>
            </a:extLst>
          </p:cNvPr>
          <p:cNvSpPr>
            <a:spLocks noGrp="1"/>
          </p:cNvSpPr>
          <p:nvPr>
            <p:ph idx="1"/>
          </p:nvPr>
        </p:nvSpPr>
        <p:spPr/>
        <p:txBody>
          <a:bodyPr>
            <a:normAutofit lnSpcReduction="10000"/>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If the clinician is going to be effective in achieving the goals of the interview, it is essential that he or she have an idea of how the patient views the first meeting. Only with such awareness can the patient’s verbalizations and behaviors be placed in their proper context. By the same token, the establishment of rapport will be more difficult if the clinician is not sensitive to the patient’s initial perceptions and expectations.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For many individuals, going to see a clinical psychologist arouses feelings of inadequacy. Some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individuals will respond to this by “clamming up.” Others will display a kind of bravado that says, “See, I’m not weak at all!” Still others may become competitive and imply that psychology is not all it’s cracked up to be or suggest that it is really unlikely that the clinician has much to offer. In contrast, there are patients who start with a view of the clinician as a kind of savior.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12720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4A192-034B-47B2-B456-7A6BEE86EF92}"/>
              </a:ext>
            </a:extLst>
          </p:cNvPr>
          <p:cNvSpPr>
            <a:spLocks noGrp="1"/>
          </p:cNvSpPr>
          <p:nvPr>
            <p:ph type="title"/>
          </p:nvPr>
        </p:nvSpPr>
        <p:spPr/>
        <p:txBody>
          <a:bodyPr>
            <a:noAutofit/>
          </a:bodyPr>
          <a:lstStyle/>
          <a:p>
            <a:br>
              <a:rPr lang="en-US" sz="2800" b="1" dirty="0">
                <a:effectLst/>
                <a:latin typeface="Times New Roman" panose="02020603050405020304" pitchFamily="18" charset="0"/>
                <a:ea typeface="Calibri" panose="020F0502020204030204" pitchFamily="34" charset="0"/>
                <a:cs typeface="Arial" panose="020B0604020202020204" pitchFamily="34" charset="0"/>
              </a:rPr>
            </a:br>
            <a:r>
              <a:rPr lang="en-US" sz="2800" b="1" dirty="0">
                <a:effectLst/>
                <a:latin typeface="Times New Roman" panose="02020603050405020304" pitchFamily="18" charset="0"/>
                <a:ea typeface="Calibri" panose="020F0502020204030204" pitchFamily="34" charset="0"/>
                <a:cs typeface="Arial" panose="020B0604020202020204" pitchFamily="34" charset="0"/>
              </a:rPr>
              <a:t>The Clinician’s Frame of Reference</a:t>
            </a:r>
            <a:br>
              <a:rPr lang="en-US" sz="2800" dirty="0">
                <a:effectLst/>
                <a:latin typeface="Calibri" panose="020F0502020204030204" pitchFamily="34" charset="0"/>
                <a:ea typeface="Calibri" panose="020F0502020204030204" pitchFamily="34" charset="0"/>
                <a:cs typeface="Arial" panose="020B0604020202020204" pitchFamily="34" charset="0"/>
              </a:rPr>
            </a:br>
            <a:endParaRPr lang="en-US" sz="6000" dirty="0"/>
          </a:p>
        </p:txBody>
      </p:sp>
      <p:sp>
        <p:nvSpPr>
          <p:cNvPr id="3" name="Content Placeholder 2">
            <a:extLst>
              <a:ext uri="{FF2B5EF4-FFF2-40B4-BE49-F238E27FC236}">
                <a16:creationId xmlns:a16="http://schemas.microsoft.com/office/drawing/2014/main" id="{A56857CE-702B-4710-BF15-18EAF8EB8781}"/>
              </a:ext>
            </a:extLst>
          </p:cNvPr>
          <p:cNvSpPr>
            <a:spLocks noGrp="1"/>
          </p:cNvSpPr>
          <p:nvPr>
            <p:ph idx="1"/>
          </p:nvPr>
        </p:nvSpPr>
        <p:spPr/>
        <p:txBody>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In a sense, the general dictum here, as in any endeavor, is “Be prepared.” This implies that the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clinician should have carefully gone over any existing records on the patient, checked the information provided by the person who arranged the appointment, and so on. Such a posture will ensure that the clinician knows as much as can be known at that point about the patient. Such preparation may also minimize spending interview time going over material that the patient may already have covered with other clinic staff.</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893595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3E002-7741-4150-8951-5E504F43B4EB}"/>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VARIETIES OF INTERVIEWS</a:t>
            </a:r>
            <a:endParaRPr lang="en-US" sz="6000" dirty="0"/>
          </a:p>
        </p:txBody>
      </p:sp>
      <p:sp>
        <p:nvSpPr>
          <p:cNvPr id="3" name="Content Placeholder 2">
            <a:extLst>
              <a:ext uri="{FF2B5EF4-FFF2-40B4-BE49-F238E27FC236}">
                <a16:creationId xmlns:a16="http://schemas.microsoft.com/office/drawing/2014/main" id="{72F2FA4D-08B1-4E37-9C4C-7DC038426A1D}"/>
              </a:ext>
            </a:extLst>
          </p:cNvPr>
          <p:cNvSpPr>
            <a:spLocks noGrp="1"/>
          </p:cNvSpPr>
          <p:nvPr>
            <p:ph idx="1"/>
          </p:nvPr>
        </p:nvSpPr>
        <p:spPr/>
        <p:txBody>
          <a:bodyPr>
            <a:normAutofit/>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It is important to note, however, that more than one of these interviews may be administered to the same client or patient. For example, the same patient may complete an intake admission interview when admitted to a hospital, a case-history and </a:t>
            </a:r>
            <a:r>
              <a:rPr lang="en-US" sz="1800" i="1" dirty="0">
                <a:effectLst/>
                <a:latin typeface="Times New Roman" panose="02020603050405020304" pitchFamily="18" charset="0"/>
                <a:ea typeface="Calibri" panose="020F0502020204030204" pitchFamily="34" charset="0"/>
                <a:cs typeface="Arial" panose="020B0604020202020204" pitchFamily="34" charset="0"/>
              </a:rPr>
              <a:t>mental status examination interview </a:t>
            </a:r>
            <a:r>
              <a:rPr lang="en-US" sz="1800" dirty="0">
                <a:effectLst/>
                <a:latin typeface="Times New Roman" panose="02020603050405020304" pitchFamily="18" charset="0"/>
                <a:ea typeface="Calibri" panose="020F0502020204030204" pitchFamily="34" charset="0"/>
                <a:cs typeface="Arial" panose="020B0604020202020204" pitchFamily="34" charset="0"/>
              </a:rPr>
              <a:t>once on the hospital unit, and later a </a:t>
            </a:r>
            <a:r>
              <a:rPr lang="en-US" sz="1800" i="1" dirty="0">
                <a:effectLst/>
                <a:latin typeface="Times New Roman" panose="02020603050405020304" pitchFamily="18" charset="0"/>
                <a:ea typeface="Calibri" panose="020F0502020204030204" pitchFamily="34" charset="0"/>
                <a:cs typeface="Arial" panose="020B0604020202020204" pitchFamily="34" charset="0"/>
              </a:rPr>
              <a:t>structured diagnostic interview </a:t>
            </a:r>
            <a:r>
              <a:rPr lang="en-US" sz="1800" dirty="0">
                <a:effectLst/>
                <a:latin typeface="Times New Roman" panose="02020603050405020304" pitchFamily="18" charset="0"/>
                <a:ea typeface="Calibri" panose="020F0502020204030204" pitchFamily="34" charset="0"/>
                <a:cs typeface="Arial" panose="020B0604020202020204" pitchFamily="34" charset="0"/>
              </a:rPr>
              <a:t>by the treating clinician.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The many varieties of interviews have two primary distinguishing features. First, interviews differ in their purpose. The second major distinguishing factor is whether an interview is unstructured (often labeled a “clinical interview”) or structured. In </a:t>
            </a:r>
            <a:r>
              <a:rPr lang="en-US" sz="1800" i="1" dirty="0">
                <a:effectLst/>
                <a:latin typeface="Times New Roman" panose="02020603050405020304" pitchFamily="18" charset="0"/>
                <a:ea typeface="Calibri" panose="020F0502020204030204" pitchFamily="34" charset="0"/>
                <a:cs typeface="Arial" panose="020B0604020202020204" pitchFamily="34" charset="0"/>
              </a:rPr>
              <a:t>unstructured interview</a:t>
            </a:r>
            <a:r>
              <a:rPr lang="en-US" sz="1800" dirty="0">
                <a:effectLst/>
                <a:latin typeface="Times New Roman" panose="02020603050405020304" pitchFamily="18" charset="0"/>
                <a:ea typeface="Calibri" panose="020F0502020204030204" pitchFamily="34" charset="0"/>
                <a:cs typeface="Arial" panose="020B0604020202020204" pitchFamily="34" charset="0"/>
              </a:rPr>
              <a:t>s, clinicians are allowed to ask any questions that come to mind in any order. In contrast, structured interviews require the clinician to ask, verbatim, a set of standardized questions in a specified sequence.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696091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CB411-C136-4E5E-943F-3271F7B996B2}"/>
              </a:ext>
            </a:extLst>
          </p:cNvPr>
          <p:cNvSpPr>
            <a:spLocks noGrp="1"/>
          </p:cNvSpPr>
          <p:nvPr>
            <p:ph type="title"/>
          </p:nvPr>
        </p:nvSpPr>
        <p:spPr/>
        <p:txBody>
          <a:bodyPr/>
          <a:lstStyle/>
          <a:p>
            <a:pPr algn="l"/>
            <a:r>
              <a:rPr lang="en-US" dirty="0"/>
              <a:t>Outlines</a:t>
            </a:r>
          </a:p>
        </p:txBody>
      </p:sp>
      <p:sp>
        <p:nvSpPr>
          <p:cNvPr id="3" name="Content Placeholder 2">
            <a:extLst>
              <a:ext uri="{FF2B5EF4-FFF2-40B4-BE49-F238E27FC236}">
                <a16:creationId xmlns:a16="http://schemas.microsoft.com/office/drawing/2014/main" id="{07D044A2-727A-47F5-9962-93ED1C644FF4}"/>
              </a:ext>
            </a:extLst>
          </p:cNvPr>
          <p:cNvSpPr>
            <a:spLocks noGrp="1"/>
          </p:cNvSpPr>
          <p:nvPr>
            <p:ph idx="1"/>
          </p:nvPr>
        </p:nvSpPr>
        <p:spPr/>
        <p:txBody>
          <a:bodyPr/>
          <a:lstStyle/>
          <a:p>
            <a:r>
              <a:rPr lang="en-US" dirty="0"/>
              <a:t>General characteristics of interviews</a:t>
            </a:r>
          </a:p>
          <a:p>
            <a:r>
              <a:rPr lang="en-US" dirty="0"/>
              <a:t>Interviewing essentials and techniques</a:t>
            </a:r>
          </a:p>
          <a:p>
            <a:r>
              <a:rPr lang="en-US" dirty="0"/>
              <a:t>Common types of interviews</a:t>
            </a:r>
          </a:p>
        </p:txBody>
      </p:sp>
    </p:spTree>
    <p:extLst>
      <p:ext uri="{BB962C8B-B14F-4D97-AF65-F5344CB8AC3E}">
        <p14:creationId xmlns:p14="http://schemas.microsoft.com/office/powerpoint/2010/main" val="200871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1C8F4-8B37-4024-A30E-8084CA46D23C}"/>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VARIETIES OF INTERVIEWS</a:t>
            </a:r>
            <a:endParaRPr lang="en-US" sz="2800" dirty="0"/>
          </a:p>
        </p:txBody>
      </p:sp>
      <p:sp>
        <p:nvSpPr>
          <p:cNvPr id="3" name="Content Placeholder 2">
            <a:extLst>
              <a:ext uri="{FF2B5EF4-FFF2-40B4-BE49-F238E27FC236}">
                <a16:creationId xmlns:a16="http://schemas.microsoft.com/office/drawing/2014/main" id="{83EC70DF-9015-453C-B437-48745CD72FF4}"/>
              </a:ext>
            </a:extLst>
          </p:cNvPr>
          <p:cNvSpPr>
            <a:spLocks noGrp="1"/>
          </p:cNvSpPr>
          <p:nvPr>
            <p:ph idx="1"/>
          </p:nvPr>
        </p:nvSpPr>
        <p:spPr/>
        <p: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The Intake-Admission Interview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An intake interview generally has two purposes: (a) to determine why the patient has come to the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clinic or hospital and (b) to judge whether the agency’s facilities, policies, and services will meet the needs and expectations of the patient.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Another function of the initial interview is to inform the patient of such matters as the clinic’s functions, fees, policies, procedures, and personnel. Patients are consumers and have every right to information regarding services and charges.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13092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C2518-F22A-4705-A8A8-5F8643C38467}"/>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VARIETIES OF INTERVIEWS</a:t>
            </a:r>
            <a:endParaRPr lang="en-US" sz="2800" dirty="0"/>
          </a:p>
        </p:txBody>
      </p:sp>
      <p:sp>
        <p:nvSpPr>
          <p:cNvPr id="3" name="Content Placeholder 2">
            <a:extLst>
              <a:ext uri="{FF2B5EF4-FFF2-40B4-BE49-F238E27FC236}">
                <a16:creationId xmlns:a16="http://schemas.microsoft.com/office/drawing/2014/main" id="{805BF0F5-3181-41CA-9838-DBEC24DAE5F8}"/>
              </a:ext>
            </a:extLst>
          </p:cNvPr>
          <p:cNvSpPr>
            <a:spLocks noGrp="1"/>
          </p:cNvSpPr>
          <p:nvPr>
            <p:ph idx="1"/>
          </p:nvPr>
        </p:nvSpPr>
        <p:spPr/>
        <p:txBody>
          <a:bodyPr>
            <a:normAutofit fontScale="92500" lnSpcReduction="20000"/>
          </a:bodyPr>
          <a:lstStyle/>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The Case-History Interview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Basically, the purpose of a case history is to provide a broad background and context in which both the patient and the problem can be placed.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It is essential that the patient’s problems be placed in a proper historical-developmental context so that their diagnostic significance and their therapeutic implications can be more reliably determined. The range of material covered in personal social histories is quite broad. It covers both childhood and adulthood, and it includes educational, sexual, medical, parental- environmental, religious, and psychopathological matters.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A parent, spouse, an employer, a teacher, or a friend can be rich sources of information. Depending on the age or cognitive ability of the client, these “external informants” sometimes are the only valid sources of useable information.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79888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20696-C130-4FC9-9C1B-B8AF88A64AFA}"/>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VARIETIES OF INTERVIEWS</a:t>
            </a:r>
            <a:endParaRPr lang="en-US" sz="2800" dirty="0"/>
          </a:p>
        </p:txBody>
      </p:sp>
      <p:sp>
        <p:nvSpPr>
          <p:cNvPr id="3" name="Content Placeholder 2">
            <a:extLst>
              <a:ext uri="{FF2B5EF4-FFF2-40B4-BE49-F238E27FC236}">
                <a16:creationId xmlns:a16="http://schemas.microsoft.com/office/drawing/2014/main" id="{220B85A0-EACC-431B-B467-9055E85EEBBC}"/>
              </a:ext>
            </a:extLst>
          </p:cNvPr>
          <p:cNvSpPr>
            <a:spLocks noGrp="1"/>
          </p:cNvSpPr>
          <p:nvPr>
            <p:ph idx="1"/>
          </p:nvPr>
        </p:nvSpPr>
        <p:spPr/>
        <p:txBody>
          <a:bodyPr>
            <a:normAutofit fontScale="85000" lnSpcReduction="20000"/>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The Mental Status Examination Interview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A </a:t>
            </a:r>
            <a:r>
              <a:rPr lang="en-US" sz="1800" i="1" dirty="0">
                <a:effectLst/>
                <a:latin typeface="Times New Roman" panose="02020603050405020304" pitchFamily="18" charset="0"/>
                <a:ea typeface="Calibri" panose="020F0502020204030204" pitchFamily="34" charset="0"/>
                <a:cs typeface="Arial" panose="020B0604020202020204" pitchFamily="34" charset="0"/>
              </a:rPr>
              <a:t>mental status examination </a:t>
            </a:r>
            <a:r>
              <a:rPr lang="en-US" sz="1800" dirty="0">
                <a:effectLst/>
                <a:latin typeface="Times New Roman" panose="02020603050405020304" pitchFamily="18" charset="0"/>
                <a:ea typeface="Calibri" panose="020F0502020204030204" pitchFamily="34" charset="0"/>
                <a:cs typeface="Arial" panose="020B0604020202020204" pitchFamily="34" charset="0"/>
              </a:rPr>
              <a:t>is typically conducted to assess the presence of cognitive, emotional, or behavioral problems.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The Crisis Interview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The purpose of the </a:t>
            </a:r>
            <a:r>
              <a:rPr lang="en-US" sz="1800" i="1" dirty="0">
                <a:effectLst/>
                <a:latin typeface="Times New Roman" panose="02020603050405020304" pitchFamily="18" charset="0"/>
                <a:ea typeface="Calibri" panose="020F0502020204030204" pitchFamily="34" charset="0"/>
                <a:cs typeface="Arial" panose="020B0604020202020204" pitchFamily="34" charset="0"/>
              </a:rPr>
              <a:t>crisis interview </a:t>
            </a:r>
            <a:r>
              <a:rPr lang="en-US" sz="1800" dirty="0">
                <a:effectLst/>
                <a:latin typeface="Times New Roman" panose="02020603050405020304" pitchFamily="18" charset="0"/>
                <a:ea typeface="Calibri" panose="020F0502020204030204" pitchFamily="34" charset="0"/>
                <a:cs typeface="Arial" panose="020B0604020202020204" pitchFamily="34" charset="0"/>
              </a:rPr>
              <a:t>is to meet problems as they occur and to provide an immediate resource. Their purpose is to deflect the potential for disaster and to encourage callers to enter into a relationship with the clinic or make a referral so that a longer-term solution can be worked out. </a:t>
            </a: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The Diagnostic Interview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Researchers have developed </a:t>
            </a:r>
            <a:r>
              <a:rPr lang="en-US" sz="1800" i="1" dirty="0">
                <a:effectLst/>
                <a:latin typeface="Times New Roman" panose="02020603050405020304" pitchFamily="18" charset="0"/>
                <a:ea typeface="Calibri" panose="020F0502020204030204" pitchFamily="34" charset="0"/>
                <a:cs typeface="Arial" panose="020B0604020202020204" pitchFamily="34" charset="0"/>
              </a:rPr>
              <a:t>structured diagnostic interviews </a:t>
            </a:r>
            <a:r>
              <a:rPr lang="en-US" sz="1800" dirty="0">
                <a:effectLst/>
                <a:latin typeface="Times New Roman" panose="02020603050405020304" pitchFamily="18" charset="0"/>
                <a:ea typeface="Calibri" panose="020F0502020204030204" pitchFamily="34" charset="0"/>
                <a:cs typeface="Arial" panose="020B0604020202020204" pitchFamily="34" charset="0"/>
              </a:rPr>
              <a:t>that can be used by clinical psychologists in their research or clinical work. A structured diagnostic interview consists of a standard set of questions and follow-up probes that are asked in a specified sequence. The use of structured diagnostic interviews ensures that all patients or subjects are asked the same questions.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47616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7B831EF-E1B2-431C-A9BE-C6B7C9A1E547}"/>
              </a:ext>
            </a:extLst>
          </p:cNvPr>
          <p:cNvSpPr/>
          <p:nvPr/>
        </p:nvSpPr>
        <p:spPr>
          <a:xfrm>
            <a:off x="4237127" y="2967335"/>
            <a:ext cx="3717749" cy="923330"/>
          </a:xfrm>
          <a:prstGeom prst="rect">
            <a:avLst/>
          </a:prstGeom>
          <a:noFill/>
        </p:spPr>
        <p:txBody>
          <a:bodyPr wrap="none" lIns="91440" tIns="45720" rIns="91440" bIns="45720">
            <a:spAutoFit/>
          </a:bodyPr>
          <a:lstStyle/>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Thank you!!</a:t>
            </a:r>
          </a:p>
        </p:txBody>
      </p:sp>
    </p:spTree>
    <p:extLst>
      <p:ext uri="{BB962C8B-B14F-4D97-AF65-F5344CB8AC3E}">
        <p14:creationId xmlns:p14="http://schemas.microsoft.com/office/powerpoint/2010/main" val="4063764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C7B17-0AC3-4200-ACED-5FC75D1E15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A56D615-EF57-44C0-BF81-201CB2BD0E0E}"/>
              </a:ext>
            </a:extLst>
          </p:cNvPr>
          <p:cNvSpPr>
            <a:spLocks noGrp="1"/>
          </p:cNvSpPr>
          <p:nvPr>
            <p:ph idx="1"/>
          </p:nvPr>
        </p:nvSpPr>
        <p:spPr/>
        <p:txBody>
          <a:bodyPr/>
          <a:lstStyle/>
          <a:p>
            <a:r>
              <a:rPr lang="en-US" sz="1800" dirty="0">
                <a:effectLst/>
                <a:latin typeface="Times New Roman" panose="02020603050405020304" pitchFamily="18" charset="0"/>
                <a:ea typeface="Calibri" panose="020F0502020204030204" pitchFamily="34" charset="0"/>
                <a:cs typeface="Arial" panose="020B0604020202020204" pitchFamily="34" charset="0"/>
              </a:rPr>
              <a:t>The </a:t>
            </a:r>
            <a:r>
              <a:rPr lang="en-US" sz="1800" i="1" dirty="0">
                <a:effectLst/>
                <a:latin typeface="Times New Roman" panose="02020603050405020304" pitchFamily="18" charset="0"/>
                <a:ea typeface="Calibri" panose="020F0502020204030204" pitchFamily="34" charset="0"/>
                <a:cs typeface="Arial" panose="020B0604020202020204" pitchFamily="34" charset="0"/>
              </a:rPr>
              <a:t>assessment interview </a:t>
            </a:r>
            <a:r>
              <a:rPr lang="en-US" sz="1800" dirty="0">
                <a:effectLst/>
                <a:latin typeface="Times New Roman" panose="02020603050405020304" pitchFamily="18" charset="0"/>
                <a:ea typeface="Calibri" panose="020F0502020204030204" pitchFamily="34" charset="0"/>
                <a:cs typeface="Arial" panose="020B0604020202020204" pitchFamily="34" charset="0"/>
              </a:rPr>
              <a:t>is at once the most basic and the most serviceable technique used by </a:t>
            </a:r>
            <a:r>
              <a:rPr lang="en-US" sz="1800" dirty="0">
                <a:latin typeface="Times New Roman" panose="02020603050405020304" pitchFamily="18" charset="0"/>
                <a:ea typeface="Calibri" panose="020F0502020204030204" pitchFamily="34" charset="0"/>
                <a:cs typeface="Arial" panose="020B0604020202020204" pitchFamily="34" charset="0"/>
              </a:rPr>
              <a:t>the</a:t>
            </a:r>
            <a:r>
              <a:rPr lang="en-US" sz="1800" dirty="0">
                <a:effectLst/>
                <a:latin typeface="Times New Roman" panose="02020603050405020304" pitchFamily="18" charset="0"/>
                <a:ea typeface="Calibri" panose="020F0502020204030204" pitchFamily="34" charset="0"/>
                <a:cs typeface="Arial" panose="020B0604020202020204" pitchFamily="34" charset="0"/>
              </a:rPr>
              <a:t> clinical psychologist. In the hands of a skilled clinician, its wide range of application and adaptability make it a major instrument for clinical decision making, understanding, and prediction.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35471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6A477-5AD1-4FC5-93AC-5BC429497E7A}"/>
              </a:ext>
            </a:extLst>
          </p:cNvPr>
          <p:cNvSpPr>
            <a:spLocks noGrp="1"/>
          </p:cNvSpPr>
          <p:nvPr>
            <p:ph type="title"/>
          </p:nvPr>
        </p:nvSpPr>
        <p:spPr/>
        <p:txBody>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General Characteristics of Interviews</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50564B88-72D2-4FB0-8F12-18B6013F086A}"/>
              </a:ext>
            </a:extLst>
          </p:cNvPr>
          <p:cNvSpPr>
            <a:spLocks noGrp="1"/>
          </p:cNvSpPr>
          <p:nvPr>
            <p:ph idx="1"/>
          </p:nvPr>
        </p:nvSpPr>
        <p:spPr/>
        <p: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An Interaction. </a:t>
            </a:r>
            <a:r>
              <a:rPr lang="en-US" sz="1800" dirty="0">
                <a:effectLst/>
                <a:latin typeface="Times New Roman" panose="02020603050405020304" pitchFamily="18" charset="0"/>
                <a:ea typeface="Calibri" panose="020F0502020204030204" pitchFamily="34" charset="0"/>
                <a:cs typeface="Arial" panose="020B0604020202020204" pitchFamily="34" charset="0"/>
              </a:rPr>
              <a:t>An interview is an interaction between at least two persons. Each participant contributes to the process, and each influences the responses of the other.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Ordinary conversation is interactional, but surely, interviewing goes beyond that. Interviewing, like conversation, involves face-to-face verbal encounters or exchanges. However, a clinical interview is initiated with a goal or set of goals in mind. The interviewer approaches the interaction purposefully, bearing the responsibility for keeping the interview on track and moving toward the goal.</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A good interview is one that is carefully planned, deliberately and skillfully executed, and goal-oriented throughout.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67728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65617-457E-4511-8FC2-7B780340AE5F}"/>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General Characteristics of Interviews</a:t>
            </a:r>
            <a:endParaRPr lang="en-US" sz="2800" dirty="0"/>
          </a:p>
        </p:txBody>
      </p:sp>
      <p:sp>
        <p:nvSpPr>
          <p:cNvPr id="3" name="Content Placeholder 2">
            <a:extLst>
              <a:ext uri="{FF2B5EF4-FFF2-40B4-BE49-F238E27FC236}">
                <a16:creationId xmlns:a16="http://schemas.microsoft.com/office/drawing/2014/main" id="{21E5ED9D-B574-494E-B594-B0FBF1BDCB47}"/>
              </a:ext>
            </a:extLst>
          </p:cNvPr>
          <p:cNvSpPr>
            <a:spLocks noGrp="1"/>
          </p:cNvSpPr>
          <p:nvPr>
            <p:ph idx="1"/>
          </p:nvPr>
        </p:nvSpPr>
        <p:spPr/>
        <p: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Interviewing clearly takes many forms—from fact finding to emotional release to cross-examination. However, all forms of professionally executed interviews are devoid of one feature that often characterizes normal conversation: Interviewers are not using the interchange to achieve either personal satisfaction or enhanced prestige. They are using it to elicit data, information, beliefs, or attitudes in the most skilled fashion possible.</a:t>
            </a:r>
            <a:endParaRPr lang="en-US" sz="1800" dirty="0">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Interviews Versus Tests. </a:t>
            </a:r>
            <a:r>
              <a:rPr lang="en-US" sz="1800" dirty="0">
                <a:effectLst/>
                <a:latin typeface="Times New Roman" panose="02020603050405020304" pitchFamily="18" charset="0"/>
                <a:ea typeface="Calibri" panose="020F0502020204030204" pitchFamily="34" charset="0"/>
                <a:cs typeface="Arial" panose="020B0604020202020204" pitchFamily="34" charset="0"/>
              </a:rPr>
              <a:t>In a sense, interviews occupy a position somewhere between ordinary conversation and tests. Interviews are more purposeful and organized than conversation but sometimes less formalized or standardized than psychological tests.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57812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91758-FD11-4D6E-BCF9-C03D60F6FFEE}"/>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General Characteristics of Interviews</a:t>
            </a:r>
            <a:endParaRPr lang="en-US" sz="2800" dirty="0"/>
          </a:p>
        </p:txBody>
      </p:sp>
      <p:sp>
        <p:nvSpPr>
          <p:cNvPr id="3" name="Content Placeholder 2">
            <a:extLst>
              <a:ext uri="{FF2B5EF4-FFF2-40B4-BE49-F238E27FC236}">
                <a16:creationId xmlns:a16="http://schemas.microsoft.com/office/drawing/2014/main" id="{1D52DE20-DDD5-44B0-B32C-554425510815}"/>
              </a:ext>
            </a:extLst>
          </p:cNvPr>
          <p:cNvSpPr>
            <a:spLocks noGrp="1"/>
          </p:cNvSpPr>
          <p:nvPr>
            <p:ph idx="1"/>
          </p:nvPr>
        </p:nvSpPr>
        <p:spPr/>
        <p:txBody>
          <a:bodyPr/>
          <a:lstStyle/>
          <a:p>
            <a:r>
              <a:rPr lang="en-US" sz="1800" b="1" dirty="0">
                <a:effectLst/>
                <a:latin typeface="Times New Roman" panose="02020603050405020304" pitchFamily="18" charset="0"/>
                <a:ea typeface="Calibri" panose="020F0502020204030204" pitchFamily="34" charset="0"/>
                <a:cs typeface="Arial" panose="020B0604020202020204" pitchFamily="34" charset="0"/>
              </a:rPr>
              <a:t>The Art of Interviewing. </a:t>
            </a:r>
            <a:r>
              <a:rPr lang="en-US" sz="1800" dirty="0">
                <a:effectLst/>
                <a:latin typeface="Times New Roman" panose="02020603050405020304" pitchFamily="18" charset="0"/>
                <a:ea typeface="Calibri" panose="020F0502020204030204" pitchFamily="34" charset="0"/>
                <a:cs typeface="Arial" panose="020B0604020202020204" pitchFamily="34" charset="0"/>
              </a:rPr>
              <a:t>Interviewing has often been regarded as an art. Except in the most structured, formal interviews, there is a degree of freedom to exercise one’s skill and resourcefulness that is generally absent from other assessment procedures. Decisions such as when to probe, when to be silent, or when to be indirect or subtle test the skill of the interviewer. With experience, one learns to respond to interviewee cues in a progressively more sensitive fashion that ultimately serves the purposes of  the interview.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749771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79C2B-F9E9-4F2A-8E7B-7FDDD72887DE}"/>
              </a:ext>
            </a:extLst>
          </p:cNvPr>
          <p:cNvSpPr>
            <a:spLocks noGrp="1"/>
          </p:cNvSpPr>
          <p:nvPr>
            <p:ph type="title"/>
          </p:nvPr>
        </p:nvSpPr>
        <p:spPr/>
        <p:txBody>
          <a:bodyPr>
            <a:normAutofit/>
          </a:bodyPr>
          <a:lstStyle/>
          <a:p>
            <a:pPr marL="0" marR="0" algn="ctr">
              <a:lnSpc>
                <a:spcPct val="107000"/>
              </a:lnSpc>
              <a:spcBef>
                <a:spcPts val="0"/>
              </a:spcBef>
              <a:spcAft>
                <a:spcPts val="0"/>
              </a:spcAft>
            </a:pPr>
            <a:r>
              <a:rPr lang="en-US" sz="2800" b="1" dirty="0">
                <a:effectLst/>
                <a:latin typeface="Times New Roman" panose="02020603050405020304" pitchFamily="18" charset="0"/>
                <a:ea typeface="Calibri" panose="020F0502020204030204" pitchFamily="34" charset="0"/>
                <a:cs typeface="Arial" panose="020B0604020202020204" pitchFamily="34" charset="0"/>
              </a:rPr>
              <a:t>Interviewing Essentials</a:t>
            </a:r>
            <a:br>
              <a:rPr lang="en-US" sz="2800" dirty="0">
                <a:effectLst/>
                <a:latin typeface="Calibri" panose="020F0502020204030204" pitchFamily="34" charset="0"/>
                <a:ea typeface="Calibri" panose="020F0502020204030204" pitchFamily="34" charset="0"/>
                <a:cs typeface="Arial" panose="020B0604020202020204" pitchFamily="34" charset="0"/>
              </a:rPr>
            </a:br>
            <a:r>
              <a:rPr lang="en-US" sz="2800" b="1" dirty="0">
                <a:effectLst/>
                <a:latin typeface="Times New Roman" panose="02020603050405020304" pitchFamily="18" charset="0"/>
                <a:ea typeface="Calibri" panose="020F0502020204030204" pitchFamily="34" charset="0"/>
                <a:cs typeface="Arial" panose="020B0604020202020204" pitchFamily="34" charset="0"/>
              </a:rPr>
              <a:t>and Techniques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DD6404C-E281-429F-9342-C313CA30B813}"/>
              </a:ext>
            </a:extLst>
          </p:cNvPr>
          <p:cNvSpPr>
            <a:spLocks noGrp="1"/>
          </p:cNvSpPr>
          <p:nvPr>
            <p:ph idx="1"/>
          </p:nvPr>
        </p:nvSpPr>
        <p:spPr/>
        <p:txBody>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Many factors influence the productivity and utility of data obtained from interviews. Some involve the physical setting. Others are related to the nature of the patient.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Several factors or skills can increase the likelihood that interviews will be productive. Training and supervised experience in interviewing are very important. Techniques that work well for one interviewer can be notably less effective for another; there is a crucial interaction between technique and interviewer.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60577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C4BFC-71FD-4E33-876D-E0758BB1E4FF}"/>
              </a:ext>
            </a:extLst>
          </p:cNvPr>
          <p:cNvSpPr>
            <a:spLocks noGrp="1"/>
          </p:cNvSpPr>
          <p:nvPr>
            <p:ph type="title"/>
          </p:nvPr>
        </p:nvSpPr>
        <p:spPr/>
        <p:txBody>
          <a:bodyPr>
            <a:noAutofit/>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Interviewing Essentials</a:t>
            </a:r>
            <a:br>
              <a:rPr lang="en-US" sz="2800" dirty="0">
                <a:effectLst/>
                <a:latin typeface="Calibri" panose="020F0502020204030204" pitchFamily="34" charset="0"/>
                <a:ea typeface="Calibri" panose="020F0502020204030204" pitchFamily="34" charset="0"/>
                <a:cs typeface="Arial" panose="020B0604020202020204" pitchFamily="34" charset="0"/>
              </a:rPr>
            </a:br>
            <a:r>
              <a:rPr lang="en-US" sz="2800" b="1" dirty="0">
                <a:effectLst/>
                <a:latin typeface="Times New Roman" panose="02020603050405020304" pitchFamily="18" charset="0"/>
                <a:ea typeface="Calibri" panose="020F0502020204030204" pitchFamily="34" charset="0"/>
                <a:cs typeface="Arial" panose="020B0604020202020204" pitchFamily="34" charset="0"/>
              </a:rPr>
              <a:t>and Techniques</a:t>
            </a:r>
            <a:endParaRPr lang="en-US" sz="2800" dirty="0"/>
          </a:p>
        </p:txBody>
      </p:sp>
      <p:sp>
        <p:nvSpPr>
          <p:cNvPr id="3" name="Content Placeholder 2">
            <a:extLst>
              <a:ext uri="{FF2B5EF4-FFF2-40B4-BE49-F238E27FC236}">
                <a16:creationId xmlns:a16="http://schemas.microsoft.com/office/drawing/2014/main" id="{3739B40B-E870-4ECA-95CE-1FBBF135A3F1}"/>
              </a:ext>
            </a:extLst>
          </p:cNvPr>
          <p:cNvSpPr>
            <a:spLocks noGrp="1"/>
          </p:cNvSpPr>
          <p:nvPr>
            <p:ph idx="1"/>
          </p:nvPr>
        </p:nvSpPr>
        <p:spPr/>
        <p:txBody>
          <a:bodyPr>
            <a:normAutofit fontScale="92500" lnSpcReduction="10000"/>
          </a:bodyPr>
          <a:lstStyle/>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The Physical Arrangements.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Certain physical arrangements are especially desirable for an interview. Two of the most important considerations are privacy and protection from interruptions. Nothing is more damaging to the continuity of an interview than a phone that rings relentlessly, an administrative assistant’s query, or an imperative knock on the door. Such interruptions are extremely disruptive. But even more important is the message they subtly convey—that the patient and his or her problems are of secondary importance.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Because lack of privacy can lead to many deleterious outcomes, soundproofing is also very important. If noise from a hallway or an adjacent office intrudes, patients will probably assume that their own voices can also be heard outside. Few patients are likely to be open and responsive under such conditions.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The office or its furnishings can be as distracting as loud noises and external clamor.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37527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351E0-94AE-46C1-80E8-CC1234D2DD6B}"/>
              </a:ext>
            </a:extLst>
          </p:cNvPr>
          <p:cNvSpPr>
            <a:spLocks noGrp="1"/>
          </p:cNvSpPr>
          <p:nvPr>
            <p:ph type="title"/>
          </p:nvPr>
        </p:nvSpPr>
        <p:spPr/>
        <p:txBody>
          <a:bodyPr>
            <a:noAutofit/>
          </a:bodyPr>
          <a:lstStyle/>
          <a:p>
            <a:r>
              <a:rPr lang="en-US" sz="2800" b="1" dirty="0">
                <a:effectLst/>
                <a:latin typeface="Times New Roman" panose="02020603050405020304" pitchFamily="18" charset="0"/>
                <a:ea typeface="Calibri" panose="020F0502020204030204" pitchFamily="34" charset="0"/>
                <a:cs typeface="Arial" panose="020B0604020202020204" pitchFamily="34" charset="0"/>
              </a:rPr>
              <a:t>Interviewing Essentials</a:t>
            </a:r>
            <a:br>
              <a:rPr lang="en-US" sz="2800" dirty="0">
                <a:effectLst/>
                <a:latin typeface="Calibri" panose="020F0502020204030204" pitchFamily="34" charset="0"/>
                <a:ea typeface="Calibri" panose="020F0502020204030204" pitchFamily="34" charset="0"/>
                <a:cs typeface="Arial" panose="020B0604020202020204" pitchFamily="34" charset="0"/>
              </a:rPr>
            </a:br>
            <a:r>
              <a:rPr lang="en-US" sz="2800" b="1" dirty="0">
                <a:effectLst/>
                <a:latin typeface="Times New Roman" panose="02020603050405020304" pitchFamily="18" charset="0"/>
                <a:ea typeface="Calibri" panose="020F0502020204030204" pitchFamily="34" charset="0"/>
                <a:cs typeface="Arial" panose="020B0604020202020204" pitchFamily="34" charset="0"/>
              </a:rPr>
              <a:t>and Techniques</a:t>
            </a:r>
            <a:endParaRPr lang="en-US" sz="2800" dirty="0"/>
          </a:p>
        </p:txBody>
      </p:sp>
      <p:sp>
        <p:nvSpPr>
          <p:cNvPr id="3" name="Content Placeholder 2">
            <a:extLst>
              <a:ext uri="{FF2B5EF4-FFF2-40B4-BE49-F238E27FC236}">
                <a16:creationId xmlns:a16="http://schemas.microsoft.com/office/drawing/2014/main" id="{DA303271-7EDD-40A7-B81C-22B3954CF03F}"/>
              </a:ext>
            </a:extLst>
          </p:cNvPr>
          <p:cNvSpPr>
            <a:spLocks noGrp="1"/>
          </p:cNvSpPr>
          <p:nvPr>
            <p:ph idx="1"/>
          </p:nvPr>
        </p:nvSpPr>
        <p:spPr/>
        <p:txBody>
          <a:bodyPr>
            <a:normAutofit fontScale="92500" lnSpcReduction="20000"/>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Note-Taking and Recording</a:t>
            </a:r>
          </a:p>
          <a:p>
            <a:pPr marL="0" marR="0">
              <a:lnSpc>
                <a:spcPct val="107000"/>
              </a:lnSpc>
              <a:spcBef>
                <a:spcPts val="0"/>
              </a:spcBef>
              <a:spcAft>
                <a:spcPts val="0"/>
              </a:spcAft>
            </a:pPr>
            <a:endParaRPr lang="en-US" sz="1800" b="1" dirty="0">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All contacts with clients ultimately need to be documented.  However, there is some debate over whether notes should be taken during an interview.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Most clinicians have had the experience of feeling that the material in an interview is so important that there is no need to take notes—that the material will easily be remembered. However, after having seen a few additional patients, the clinician may not be able to recall much from the earlier interview. Therefore, a moderate amount of note-taking seems worthwhile.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An overriding compulsion to get it all down can detract from a genuine understanding of the nuances and significance of the patient’s remarks. In addition, excessive note-taking tends to prevent the clinician from observing the patient and from noting subtle changes of expression or slight changes in body position.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158859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مستند" ma:contentTypeID="0x010100F9D038223EA4B048BFB7C0E417E82C9B" ma:contentTypeVersion="4" ma:contentTypeDescription="إنشاء مستند جديد." ma:contentTypeScope="" ma:versionID="7a807d897ff64ea8c8e216984a92ee76">
  <xsd:schema xmlns:xsd="http://www.w3.org/2001/XMLSchema" xmlns:xs="http://www.w3.org/2001/XMLSchema" xmlns:p="http://schemas.microsoft.com/office/2006/metadata/properties" xmlns:ns2="45500715-b3f9-42b0-bc72-b20bef4117f8" targetNamespace="http://schemas.microsoft.com/office/2006/metadata/properties" ma:root="true" ma:fieldsID="57b596d2cadf4b5c24f541034da76957" ns2:_="">
    <xsd:import namespace="45500715-b3f9-42b0-bc72-b20bef4117f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500715-b3f9-42b0-bc72-b20bef4117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7B9BA4-AC91-4BEA-B287-460D7DC19109}">
  <ds:schemaRefs>
    <ds:schemaRef ds:uri="http://schemas.microsoft.com/sharepoint/v3/contenttype/forms"/>
  </ds:schemaRefs>
</ds:datastoreItem>
</file>

<file path=customXml/itemProps2.xml><?xml version="1.0" encoding="utf-8"?>
<ds:datastoreItem xmlns:ds="http://schemas.openxmlformats.org/officeDocument/2006/customXml" ds:itemID="{98A2FF0C-FAD6-4485-8C70-28DFD4DD8996}">
  <ds:schemaRefs>
    <ds:schemaRef ds:uri="http://schemas.microsoft.com/office/2006/metadata/properties"/>
    <ds:schemaRef ds:uri="http://www.w3.org/2000/xmlns/"/>
    <ds:schemaRef ds:uri="http://schemas.microsoft.com/office/infopath/2007/PartnerControls"/>
  </ds:schemaRefs>
</ds:datastoreItem>
</file>

<file path=customXml/itemProps3.xml><?xml version="1.0" encoding="utf-8"?>
<ds:datastoreItem xmlns:ds="http://schemas.openxmlformats.org/officeDocument/2006/customXml" ds:itemID="{D9FBDF2C-80EA-4B53-B9C3-C712862CFD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500715-b3f9-42b0-bc72-b20bef4117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Organic</Template>
  <TotalTime>56</TotalTime>
  <Words>2589</Words>
  <Application>Microsoft Office PowerPoint</Application>
  <PresentationFormat>Widescreen</PresentationFormat>
  <Paragraphs>115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The Assessment Interview</vt:lpstr>
      <vt:lpstr>Outlines</vt:lpstr>
      <vt:lpstr>PowerPoint Presentation</vt:lpstr>
      <vt:lpstr>General Characteristics of Interviews </vt:lpstr>
      <vt:lpstr>General Characteristics of Interviews</vt:lpstr>
      <vt:lpstr>General Characteristics of Interviews</vt:lpstr>
      <vt:lpstr>Interviewing Essentials and Techniques</vt:lpstr>
      <vt:lpstr>Interviewing Essentials and Techniques</vt:lpstr>
      <vt:lpstr>Interviewing Essentials and Techniques</vt:lpstr>
      <vt:lpstr>Interviewing Essentials and Techniques</vt:lpstr>
      <vt:lpstr>Rapport</vt:lpstr>
      <vt:lpstr>Rapport</vt:lpstr>
      <vt:lpstr>Communication </vt:lpstr>
      <vt:lpstr>The Use of Questions</vt:lpstr>
      <vt:lpstr>Communication </vt:lpstr>
      <vt:lpstr>Communication</vt:lpstr>
      <vt:lpstr>The Patient’s Frame of Reference </vt:lpstr>
      <vt:lpstr> The Clinician’s Frame of Reference </vt:lpstr>
      <vt:lpstr>VARIETIES OF INTERVIEWS</vt:lpstr>
      <vt:lpstr>VARIETIES OF INTERVIEWS</vt:lpstr>
      <vt:lpstr>VARIETIES OF INTERVIEWS</vt:lpstr>
      <vt:lpstr>VARIETIES OF INTERVIEWS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Assessment Interview</dc:title>
  <dc:creator>Yazan Almrayat</dc:creator>
  <cp:lastModifiedBy>Tamara Taha AlMahadin</cp:lastModifiedBy>
  <cp:revision>17</cp:revision>
  <dcterms:created xsi:type="dcterms:W3CDTF">2021-07-13T06:46:31Z</dcterms:created>
  <dcterms:modified xsi:type="dcterms:W3CDTF">2021-07-28T12:28:20Z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0x010100F9D038223EA4B048BFB7C0E417E82C9B</vt:lpwstr>
  </property>
</Properties>
</file>