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59" r:id="rId4"/>
    <p:sldId id="643" r:id="rId5"/>
    <p:sldId id="260" r:id="rId6"/>
    <p:sldId id="278" r:id="rId7"/>
    <p:sldId id="667" r:id="rId8"/>
    <p:sldId id="459" r:id="rId9"/>
    <p:sldId id="647" r:id="rId10"/>
    <p:sldId id="462" r:id="rId11"/>
    <p:sldId id="281" r:id="rId12"/>
    <p:sldId id="282" r:id="rId13"/>
    <p:sldId id="460" r:id="rId14"/>
    <p:sldId id="457" r:id="rId15"/>
    <p:sldId id="284" r:id="rId16"/>
    <p:sldId id="461" r:id="rId17"/>
    <p:sldId id="285" r:id="rId18"/>
    <p:sldId id="668" r:id="rId19"/>
    <p:sldId id="286" r:id="rId20"/>
    <p:sldId id="464" r:id="rId21"/>
    <p:sldId id="287" r:id="rId22"/>
    <p:sldId id="289" r:id="rId23"/>
    <p:sldId id="291" r:id="rId24"/>
    <p:sldId id="290" r:id="rId25"/>
    <p:sldId id="648" r:id="rId26"/>
    <p:sldId id="292" r:id="rId27"/>
    <p:sldId id="293" r:id="rId28"/>
    <p:sldId id="301" r:id="rId29"/>
    <p:sldId id="302" r:id="rId30"/>
    <p:sldId id="303" r:id="rId31"/>
    <p:sldId id="304" r:id="rId32"/>
    <p:sldId id="307" r:id="rId33"/>
    <p:sldId id="324" r:id="rId34"/>
    <p:sldId id="669" r:id="rId35"/>
    <p:sldId id="3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6372" autoAdjust="0"/>
  </p:normalViewPr>
  <p:slideViewPr>
    <p:cSldViewPr>
      <p:cViewPr varScale="1">
        <p:scale>
          <a:sx n="85" d="100"/>
          <a:sy n="85" d="100"/>
        </p:scale>
        <p:origin x="-1382" y="-77"/>
      </p:cViewPr>
      <p:guideLst>
        <p:guide orient="horz" pos="2160"/>
        <p:guide pos="2880"/>
      </p:guideLst>
    </p:cSldViewPr>
  </p:slideViewPr>
  <p:outlineViewPr>
    <p:cViewPr>
      <p:scale>
        <a:sx n="33" d="100"/>
        <a:sy n="33" d="100"/>
      </p:scale>
      <p:origin x="0" y="6648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CF252-203F-468A-9FE6-4D4B18989567}" type="datetimeFigureOut">
              <a:rPr lang="en-US" smtClean="0"/>
              <a:pPr/>
              <a:t>8/12/2023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A5FA9-6758-4CBD-864A-C6B3F22023A3}" type="slidenum">
              <a:rPr lang="en-US" smtClean="0"/>
              <a:pPr/>
              <a:t>‹#›</a:t>
            </a:fld>
            <a:endParaRPr lang="en-US"/>
          </a:p>
        </p:txBody>
      </p:sp>
    </p:spTree>
    <p:extLst>
      <p:ext uri="{BB962C8B-B14F-4D97-AF65-F5344CB8AC3E}">
        <p14:creationId xmlns="" xmlns:p14="http://schemas.microsoft.com/office/powerpoint/2010/main" val="2713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he charge and size selective properties of the glomerular capillary wall prevent significant amounts of albumin, globulin, and other large plasma proteins from entering the urinary space (see Chapter 508). Smaller proteins (low-molecular-weight proteins) do cross the </a:t>
            </a:r>
            <a:r>
              <a:rPr lang="en-US" dirty="0" err="1" smtClean="0"/>
              <a:t>capillary</a:t>
            </a:r>
            <a:r>
              <a:rPr lang="en-US" dirty="0" smtClean="0"/>
              <a:t> wall but are reabsorbed by the proximal tubule. A very small amount of protein that normally appears in the urine is the result of normal tubular secretion.</a:t>
            </a:r>
            <a:endParaRPr lang="en-US" dirty="0"/>
          </a:p>
        </p:txBody>
      </p:sp>
      <p:sp>
        <p:nvSpPr>
          <p:cNvPr id="4" name="عنصر نائب لرقم الشريحة 3"/>
          <p:cNvSpPr>
            <a:spLocks noGrp="1"/>
          </p:cNvSpPr>
          <p:nvPr>
            <p:ph type="sldNum" sz="quarter" idx="10"/>
          </p:nvPr>
        </p:nvSpPr>
        <p:spPr/>
        <p:txBody>
          <a:bodyPr/>
          <a:lstStyle/>
          <a:p>
            <a:fld id="{5A8A5FA9-6758-4CBD-864A-C6B3F22023A3}" type="slidenum">
              <a:rPr lang="en-US" smtClean="0"/>
              <a:pPr/>
              <a:t>10</a:t>
            </a:fld>
            <a:endParaRPr lang="en-US"/>
          </a:p>
        </p:txBody>
      </p:sp>
    </p:spTree>
    <p:extLst>
      <p:ext uri="{BB962C8B-B14F-4D97-AF65-F5344CB8AC3E}">
        <p14:creationId xmlns="" xmlns:p14="http://schemas.microsoft.com/office/powerpoint/2010/main" val="231477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6838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52089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275561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122256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410221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75C4C4B-8C5C-42ED-BAE6-7B40A93C38FC}" type="datetimeFigureOut">
              <a:rPr lang="en-US" smtClean="0"/>
              <a:pPr/>
              <a:t>8/12/2023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41055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75C4C4B-8C5C-42ED-BAE6-7B40A93C38FC}" type="datetimeFigureOut">
              <a:rPr lang="en-US" smtClean="0"/>
              <a:pPr/>
              <a:t>8/12/2023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317009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75C4C4B-8C5C-42ED-BAE6-7B40A93C38FC}" type="datetimeFigureOut">
              <a:rPr lang="en-US" smtClean="0"/>
              <a:pPr/>
              <a:t>8/12/2023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5010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5C4C4B-8C5C-42ED-BAE6-7B40A93C38FC}" type="datetimeFigureOut">
              <a:rPr lang="en-US" smtClean="0"/>
              <a:pPr/>
              <a:t>8/12/2023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2806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C4C4B-8C5C-42ED-BAE6-7B40A93C38FC}" type="datetimeFigureOut">
              <a:rPr lang="en-US" smtClean="0"/>
              <a:pPr/>
              <a:t>8/12/2023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291553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C4C4B-8C5C-42ED-BAE6-7B40A93C38FC}" type="datetimeFigureOut">
              <a:rPr lang="en-US" smtClean="0"/>
              <a:pPr/>
              <a:t>8/12/2023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226974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C4C4B-8C5C-42ED-BAE6-7B40A93C38FC}" type="datetimeFigureOut">
              <a:rPr lang="en-US" smtClean="0"/>
              <a:pPr/>
              <a:t>8/12/2023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2485B-E3E7-4DC5-AF96-E709624123DE}" type="slidenum">
              <a:rPr lang="en-US" smtClean="0"/>
              <a:pPr/>
              <a:t>‹#›</a:t>
            </a:fld>
            <a:endParaRPr lang="en-US"/>
          </a:p>
        </p:txBody>
      </p:sp>
    </p:spTree>
    <p:extLst>
      <p:ext uri="{BB962C8B-B14F-4D97-AF65-F5344CB8AC3E}">
        <p14:creationId xmlns="" xmlns:p14="http://schemas.microsoft.com/office/powerpoint/2010/main" val="85383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Nephrotic Syndrome</a:t>
            </a:r>
            <a:endParaRPr lang="en-US" dirty="0">
              <a:latin typeface="Times New Roman" panose="02020603050405020304" pitchFamily="18" charset="0"/>
              <a:cs typeface="Times New Roman" panose="02020603050405020304" pitchFamily="18" charset="0"/>
            </a:endParaRPr>
          </a:p>
        </p:txBody>
      </p:sp>
      <p:sp>
        <p:nvSpPr>
          <p:cNvPr id="4" name="مستطيل 3"/>
          <p:cNvSpPr/>
          <p:nvPr/>
        </p:nvSpPr>
        <p:spPr>
          <a:xfrm>
            <a:off x="1428728" y="3571876"/>
            <a:ext cx="6324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solidFill>
                  <a:schemeClr val="tx1"/>
                </a:solidFill>
                <a:latin typeface="Times New Roman" panose="02020603050405020304" pitchFamily="18" charset="0"/>
                <a:cs typeface="Times New Roman" panose="02020603050405020304" pitchFamily="18" charset="0"/>
              </a:rPr>
              <a:t>Dr. </a:t>
            </a:r>
            <a:r>
              <a:rPr lang="en-US" sz="2600" dirty="0" err="1" smtClean="0">
                <a:solidFill>
                  <a:schemeClr val="tx1"/>
                </a:solidFill>
                <a:latin typeface="Times New Roman" panose="02020603050405020304" pitchFamily="18" charset="0"/>
                <a:cs typeface="Times New Roman" panose="02020603050405020304" pitchFamily="18" charset="0"/>
              </a:rPr>
              <a:t>Reham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Almardini</a:t>
            </a:r>
            <a:endParaRPr lang="en-US" sz="2600" dirty="0" smtClean="0">
              <a:solidFill>
                <a:schemeClr val="tx1"/>
              </a:solidFill>
              <a:latin typeface="Times New Roman" panose="02020603050405020304" pitchFamily="18" charset="0"/>
              <a:cs typeface="Times New Roman" panose="02020603050405020304" pitchFamily="18" charset="0"/>
            </a:endParaRPr>
          </a:p>
          <a:p>
            <a:pPr algn="ctr"/>
            <a:r>
              <a:rPr lang="en-US" sz="2600" dirty="0" smtClean="0">
                <a:solidFill>
                  <a:schemeClr val="tx1"/>
                </a:solidFill>
                <a:latin typeface="Times New Roman" panose="02020603050405020304" pitchFamily="18" charset="0"/>
                <a:cs typeface="Times New Roman" panose="02020603050405020304" pitchFamily="18" charset="0"/>
              </a:rPr>
              <a:t>5</a:t>
            </a:r>
            <a:r>
              <a:rPr lang="en-US" sz="2600" baseline="30000" dirty="0" smtClean="0">
                <a:solidFill>
                  <a:schemeClr val="tx1"/>
                </a:solidFill>
                <a:latin typeface="Times New Roman" panose="02020603050405020304" pitchFamily="18" charset="0"/>
                <a:cs typeface="Times New Roman" panose="02020603050405020304" pitchFamily="18" charset="0"/>
              </a:rPr>
              <a:t>th</a:t>
            </a:r>
            <a:r>
              <a:rPr lang="en-US" sz="2600" dirty="0" smtClean="0">
                <a:solidFill>
                  <a:schemeClr val="tx1"/>
                </a:solidFill>
                <a:latin typeface="Times New Roman" panose="02020603050405020304" pitchFamily="18" charset="0"/>
                <a:cs typeface="Times New Roman" panose="02020603050405020304" pitchFamily="18" charset="0"/>
              </a:rPr>
              <a:t> year 23-24</a:t>
            </a:r>
          </a:p>
          <a:p>
            <a:pPr algn="ctr"/>
            <a:r>
              <a:rPr lang="en-US" sz="1600" dirty="0" smtClean="0">
                <a:solidFill>
                  <a:srgbClr val="0070C0"/>
                </a:solidFill>
                <a:latin typeface="Times New Roman" panose="02020603050405020304" pitchFamily="18" charset="0"/>
                <a:cs typeface="Times New Roman" panose="02020603050405020304" pitchFamily="18" charset="0"/>
              </a:rPr>
              <a:t>By: Mona </a:t>
            </a:r>
            <a:r>
              <a:rPr lang="en-US" sz="1600" dirty="0" err="1" smtClean="0">
                <a:solidFill>
                  <a:srgbClr val="0070C0"/>
                </a:solidFill>
                <a:latin typeface="Times New Roman" panose="02020603050405020304" pitchFamily="18" charset="0"/>
                <a:cs typeface="Times New Roman" panose="02020603050405020304" pitchFamily="18" charset="0"/>
              </a:rPr>
              <a:t>Alzoubi</a:t>
            </a:r>
            <a:endParaRPr lang="en-US" sz="1600" dirty="0">
              <a:solidFill>
                <a:srgbClr val="0070C0"/>
              </a:solidFill>
              <a:latin typeface="Times New Roman" panose="02020603050405020304" pitchFamily="18" charset="0"/>
              <a:cs typeface="Times New Roman" panose="02020603050405020304" pitchFamily="18" charset="0"/>
            </a:endParaRPr>
          </a:p>
        </p:txBody>
      </p:sp>
      <p:pic>
        <p:nvPicPr>
          <p:cNvPr id="6" name="صورة 5" descr="photo_5891239591921433488_y.jpg"/>
          <p:cNvPicPr>
            <a:picLocks noChangeAspect="1"/>
          </p:cNvPicPr>
          <p:nvPr/>
        </p:nvPicPr>
        <p:blipFill>
          <a:blip r:embed="rId2" cstate="print"/>
          <a:stretch>
            <a:fillRect/>
          </a:stretch>
        </p:blipFill>
        <p:spPr>
          <a:xfrm>
            <a:off x="5214942" y="1"/>
            <a:ext cx="3929058" cy="2661974"/>
          </a:xfrm>
          <a:prstGeom prst="rect">
            <a:avLst/>
          </a:prstGeom>
        </p:spPr>
      </p:pic>
    </p:spTree>
    <p:extLst>
      <p:ext uri="{BB962C8B-B14F-4D97-AF65-F5344CB8AC3E}">
        <p14:creationId xmlns="" xmlns:p14="http://schemas.microsoft.com/office/powerpoint/2010/main" val="90242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Glomerular Filtration Barrier</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size and charge selective  </a:t>
            </a:r>
            <a:endParaRPr lang="en-US"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idx="1"/>
          </p:nvPr>
        </p:nvSpPr>
        <p:spPr>
          <a:xfrm>
            <a:off x="428596" y="1214422"/>
            <a:ext cx="4040188" cy="639762"/>
          </a:xfrm>
        </p:spPr>
        <p:txBody>
          <a:bodyPr/>
          <a:lstStyle/>
          <a:p>
            <a:r>
              <a:rPr lang="en-US" dirty="0" smtClean="0"/>
              <a:t>Normal</a:t>
            </a:r>
            <a:endParaRPr lang="en-US" dirty="0"/>
          </a:p>
        </p:txBody>
      </p:sp>
      <p:pic>
        <p:nvPicPr>
          <p:cNvPr id="10" name="Picture 2"/>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tretch>
            <a:fillRect/>
          </a:stretch>
        </p:blipFill>
        <p:spPr bwMode="auto">
          <a:xfrm>
            <a:off x="0" y="1785926"/>
            <a:ext cx="4040188" cy="30868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Text Placeholder 11"/>
          <p:cNvSpPr>
            <a:spLocks noGrp="1"/>
          </p:cNvSpPr>
          <p:nvPr>
            <p:ph type="body" sz="quarter" idx="3"/>
          </p:nvPr>
        </p:nvSpPr>
        <p:spPr>
          <a:xfrm>
            <a:off x="4643438" y="1214422"/>
            <a:ext cx="4041775" cy="639762"/>
          </a:xfrm>
        </p:spPr>
        <p:txBody>
          <a:bodyPr/>
          <a:lstStyle/>
          <a:p>
            <a:r>
              <a:rPr lang="en-US" dirty="0" smtClean="0"/>
              <a:t>Nephrotic</a:t>
            </a:r>
            <a:endParaRPr lang="en-US" dirty="0"/>
          </a:p>
        </p:txBody>
      </p:sp>
      <p:pic>
        <p:nvPicPr>
          <p:cNvPr id="11" name="Picture 2"/>
          <p:cNvPicPr>
            <a:picLocks noGrp="1" noChangeAspect="1" noChangeArrowheads="1"/>
          </p:cNvPicPr>
          <p:nvPr>
            <p:ph sz="quarter" idx="4"/>
          </p:nvPr>
        </p:nvPicPr>
        <p:blipFill>
          <a:blip r:embed="rId4">
            <a:extLst>
              <a:ext uri="{28A0092B-C50C-407E-A947-70E740481C1C}">
                <a14:useLocalDpi xmlns="" xmlns:a14="http://schemas.microsoft.com/office/drawing/2010/main" val="0"/>
              </a:ext>
            </a:extLst>
          </a:blip>
          <a:stretch>
            <a:fillRect/>
          </a:stretch>
        </p:blipFill>
        <p:spPr bwMode="auto">
          <a:xfrm>
            <a:off x="4071934" y="1785926"/>
            <a:ext cx="4041775" cy="31432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مربع نص 6"/>
          <p:cNvSpPr txBox="1"/>
          <p:nvPr/>
        </p:nvSpPr>
        <p:spPr>
          <a:xfrm>
            <a:off x="0" y="4929198"/>
            <a:ext cx="9144000" cy="1815882"/>
          </a:xfrm>
          <a:prstGeom prst="rect">
            <a:avLst/>
          </a:prstGeom>
          <a:noFill/>
        </p:spPr>
        <p:txBody>
          <a:bodyPr wrap="square" rtlCol="1">
            <a:spAutoFit/>
          </a:bodyPr>
          <a:lstStyle/>
          <a:p>
            <a:r>
              <a:rPr lang="en-US" sz="1400" dirty="0" smtClean="0">
                <a:solidFill>
                  <a:srgbClr val="0070C0"/>
                </a:solidFill>
              </a:rPr>
              <a:t>Podocytes: finger- like projections//  slit diaphragm found between these projections contain large amount of proteins (</a:t>
            </a:r>
            <a:r>
              <a:rPr lang="en-US" sz="1400" dirty="0" err="1" smtClean="0">
                <a:solidFill>
                  <a:srgbClr val="0070C0"/>
                </a:solidFill>
              </a:rPr>
              <a:t>nephrin</a:t>
            </a:r>
            <a:r>
              <a:rPr lang="en-US" sz="1400" dirty="0" smtClean="0">
                <a:solidFill>
                  <a:srgbClr val="0070C0"/>
                </a:solidFill>
              </a:rPr>
              <a:t>, </a:t>
            </a:r>
            <a:r>
              <a:rPr lang="en-US" sz="1400" dirty="0" err="1" smtClean="0">
                <a:solidFill>
                  <a:srgbClr val="0070C0"/>
                </a:solidFill>
              </a:rPr>
              <a:t>podocin</a:t>
            </a:r>
            <a:r>
              <a:rPr lang="en-US" sz="1400" dirty="0" smtClean="0">
                <a:solidFill>
                  <a:srgbClr val="0070C0"/>
                </a:solidFill>
              </a:rPr>
              <a:t>,…)</a:t>
            </a:r>
          </a:p>
          <a:p>
            <a:r>
              <a:rPr lang="en-US" sz="1400" dirty="0" smtClean="0">
                <a:solidFill>
                  <a:srgbClr val="0070C0"/>
                </a:solidFill>
              </a:rPr>
              <a:t>Factors prevent loss of protein through the filtration barrier: interaction between podocytes,</a:t>
            </a:r>
          </a:p>
          <a:p>
            <a:r>
              <a:rPr lang="en-US" sz="1400" dirty="0" smtClean="0">
                <a:solidFill>
                  <a:srgbClr val="0070C0"/>
                </a:solidFill>
              </a:rPr>
              <a:t>intact BM, negatively charged endothelial cells repel the protein which is negatively charged (physiological barrier)</a:t>
            </a:r>
            <a:r>
              <a:rPr lang="en-US" sz="1400" dirty="0" smtClean="0">
                <a:solidFill>
                  <a:srgbClr val="0070C0"/>
                </a:solidFill>
                <a:sym typeface="Wingdings" pitchFamily="2" charset="2"/>
              </a:rPr>
              <a:t> </a:t>
            </a:r>
            <a:r>
              <a:rPr lang="en-US" sz="1400" dirty="0" smtClean="0">
                <a:solidFill>
                  <a:srgbClr val="0070C0"/>
                </a:solidFill>
              </a:rPr>
              <a:t>net result: protein impermeable barrier</a:t>
            </a:r>
          </a:p>
          <a:p>
            <a:r>
              <a:rPr lang="en-US" sz="1400" dirty="0" smtClean="0">
                <a:solidFill>
                  <a:srgbClr val="0070C0"/>
                </a:solidFill>
              </a:rPr>
              <a:t>Main pathology of nephrotic syndrome</a:t>
            </a:r>
            <a:r>
              <a:rPr lang="en-US" sz="1400" dirty="0" smtClean="0">
                <a:solidFill>
                  <a:srgbClr val="0070C0"/>
                </a:solidFill>
                <a:sym typeface="Wingdings" pitchFamily="2" charset="2"/>
              </a:rPr>
              <a:t> injury of GFB (effacement of podocytes) protein leak.</a:t>
            </a:r>
          </a:p>
          <a:p>
            <a:r>
              <a:rPr lang="en-US" sz="1400" dirty="0" smtClean="0">
                <a:solidFill>
                  <a:srgbClr val="0070C0"/>
                </a:solidFill>
                <a:sym typeface="Wingdings" pitchFamily="2" charset="2"/>
              </a:rPr>
              <a:t>Diseases of GBM which end with protein leak: Alport, Good pasture syndrome, </a:t>
            </a:r>
            <a:r>
              <a:rPr lang="en-US" sz="1400" dirty="0" err="1" smtClean="0">
                <a:solidFill>
                  <a:srgbClr val="0070C0"/>
                </a:solidFill>
                <a:sym typeface="Wingdings" pitchFamily="2" charset="2"/>
              </a:rPr>
              <a:t>membrano</a:t>
            </a:r>
            <a:r>
              <a:rPr lang="en-US" sz="1400" dirty="0" smtClean="0">
                <a:solidFill>
                  <a:srgbClr val="0070C0"/>
                </a:solidFill>
                <a:sym typeface="Wingdings" pitchFamily="2" charset="2"/>
              </a:rPr>
              <a:t>-proliferative and membranous diseases</a:t>
            </a:r>
            <a:endParaRPr lang="ar-JO" sz="1400" dirty="0">
              <a:solidFill>
                <a:srgbClr val="0070C0"/>
              </a:solidFill>
            </a:endParaRPr>
          </a:p>
        </p:txBody>
      </p:sp>
      <p:sp>
        <p:nvSpPr>
          <p:cNvPr id="8" name="مستطيل 7"/>
          <p:cNvSpPr/>
          <p:nvPr/>
        </p:nvSpPr>
        <p:spPr>
          <a:xfrm>
            <a:off x="0" y="2928934"/>
            <a:ext cx="857224" cy="17145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3" name="مربع نص 12"/>
          <p:cNvSpPr txBox="1"/>
          <p:nvPr/>
        </p:nvSpPr>
        <p:spPr>
          <a:xfrm>
            <a:off x="0" y="2285992"/>
            <a:ext cx="1071511" cy="523220"/>
          </a:xfrm>
          <a:prstGeom prst="rect">
            <a:avLst/>
          </a:prstGeom>
          <a:noFill/>
        </p:spPr>
        <p:txBody>
          <a:bodyPr wrap="none" rtlCol="1">
            <a:spAutoFit/>
          </a:bodyPr>
          <a:lstStyle/>
          <a:p>
            <a:r>
              <a:rPr lang="en-US" sz="1400" b="1" dirty="0" smtClean="0">
                <a:solidFill>
                  <a:srgbClr val="0070C0"/>
                </a:solidFill>
              </a:rPr>
              <a:t>Anatomical </a:t>
            </a:r>
          </a:p>
          <a:p>
            <a:r>
              <a:rPr lang="en-US" sz="1400" b="1" dirty="0" smtClean="0">
                <a:solidFill>
                  <a:srgbClr val="0070C0"/>
                </a:solidFill>
              </a:rPr>
              <a:t>barrier:</a:t>
            </a:r>
            <a:endParaRPr lang="ar-JO" sz="1400" b="1" dirty="0">
              <a:solidFill>
                <a:srgbClr val="0070C0"/>
              </a:solidFill>
            </a:endParaRPr>
          </a:p>
        </p:txBody>
      </p:sp>
      <p:cxnSp>
        <p:nvCxnSpPr>
          <p:cNvPr id="15" name="رابط كسهم مستقيم 14"/>
          <p:cNvCxnSpPr/>
          <p:nvPr/>
        </p:nvCxnSpPr>
        <p:spPr>
          <a:xfrm rot="5400000">
            <a:off x="427802" y="2786058"/>
            <a:ext cx="572298"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27764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latin typeface="Times New Roman" panose="02020603050405020304" pitchFamily="18" charset="0"/>
                <a:cs typeface="Times New Roman" panose="02020603050405020304" pitchFamily="18" charset="0"/>
              </a:rPr>
              <a:t>False Positive Dipstick</a:t>
            </a:r>
            <a:endParaRPr lang="en-US" dirty="0">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idx="1"/>
          </p:nvPr>
        </p:nvSpPr>
        <p:spPr>
          <a:xfrm>
            <a:off x="457200" y="2027237"/>
            <a:ext cx="8229600" cy="4525963"/>
          </a:xfrm>
        </p:spPr>
        <p:txBody>
          <a:bodyPr/>
          <a:lstStyle/>
          <a:p>
            <a:pPr>
              <a:buSzPct val="100000"/>
            </a:pPr>
            <a:r>
              <a:rPr lang="en-US" dirty="0" smtClean="0">
                <a:latin typeface="Times New Roman" panose="02020603050405020304" pitchFamily="18" charset="0"/>
                <a:cs typeface="Times New Roman" panose="02020603050405020304" pitchFamily="18" charset="0"/>
              </a:rPr>
              <a:t>Very Alkaline Urine- some UTI</a:t>
            </a:r>
          </a:p>
          <a:p>
            <a:pPr>
              <a:buSzPct val="100000"/>
            </a:pPr>
            <a:r>
              <a:rPr lang="en-US" dirty="0" smtClean="0">
                <a:latin typeface="Times New Roman" panose="02020603050405020304" pitchFamily="18" charset="0"/>
                <a:cs typeface="Times New Roman" panose="02020603050405020304" pitchFamily="18" charset="0"/>
              </a:rPr>
              <a:t>Hematuria</a:t>
            </a:r>
          </a:p>
          <a:p>
            <a:pPr>
              <a:buSzPct val="100000"/>
            </a:pPr>
            <a:r>
              <a:rPr lang="en-US" dirty="0" smtClean="0">
                <a:latin typeface="Times New Roman" panose="02020603050405020304" pitchFamily="18" charset="0"/>
                <a:cs typeface="Times New Roman" panose="02020603050405020304" pitchFamily="18" charset="0"/>
              </a:rPr>
              <a:t>Very concentrated urine( SG&gt; 1.030)</a:t>
            </a:r>
          </a:p>
          <a:p>
            <a:pPr>
              <a:buSzPct val="100000"/>
            </a:pPr>
            <a:r>
              <a:rPr lang="en-US" dirty="0" smtClean="0">
                <a:latin typeface="Times New Roman" panose="02020603050405020304" pitchFamily="18" charset="0"/>
                <a:cs typeface="Times New Roman" panose="02020603050405020304" pitchFamily="18" charset="0"/>
              </a:rPr>
              <a:t>Chlorohexidine</a:t>
            </a:r>
          </a:p>
          <a:p>
            <a:pPr>
              <a:buSzPct val="100000"/>
            </a:pPr>
            <a:r>
              <a:rPr lang="en-US" dirty="0" smtClean="0">
                <a:latin typeface="Times New Roman" panose="02020603050405020304" pitchFamily="18" charset="0"/>
                <a:cs typeface="Times New Roman" panose="02020603050405020304" pitchFamily="18" charset="0"/>
              </a:rPr>
              <a:t>Contamination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40063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style>
          <a:lnRef idx="2">
            <a:schemeClr val="accent2"/>
          </a:lnRef>
          <a:fillRef idx="1">
            <a:schemeClr val="lt1"/>
          </a:fillRef>
          <a:effectRef idx="0">
            <a:schemeClr val="accent2"/>
          </a:effectRef>
          <a:fontRef idx="minor">
            <a:schemeClr val="dk1"/>
          </a:fontRef>
        </p:style>
        <p:txBody>
          <a:bodyPr/>
          <a:lstStyle/>
          <a:p>
            <a:r>
              <a:rPr lang="en-US" dirty="0" smtClean="0">
                <a:latin typeface="Times New Roman" panose="02020603050405020304" pitchFamily="18" charset="0"/>
                <a:cs typeface="Times New Roman" panose="02020603050405020304" pitchFamily="18" charset="0"/>
              </a:rPr>
              <a:t>Causes of proteinuria</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981200"/>
            <a:ext cx="8229600" cy="4144963"/>
          </a:xfrm>
        </p:spPr>
        <p:txBody>
          <a:bodyPr>
            <a:normAutofit fontScale="77500" lnSpcReduction="20000"/>
          </a:bodyPr>
          <a:lstStyle/>
          <a:p>
            <a:pPr>
              <a:buClr>
                <a:schemeClr val="accent2">
                  <a:lumMod val="60000"/>
                  <a:lumOff val="40000"/>
                </a:schemeClr>
              </a:buClr>
              <a:buSzPct val="200000"/>
            </a:pPr>
            <a:r>
              <a:rPr lang="en-US" b="1" u="sng" dirty="0" smtClean="0">
                <a:solidFill>
                  <a:srgbClr val="C00000"/>
                </a:solidFill>
                <a:latin typeface="Times New Roman" panose="02020603050405020304" pitchFamily="18" charset="0"/>
                <a:cs typeface="Times New Roman" panose="02020603050405020304" pitchFamily="18" charset="0"/>
              </a:rPr>
              <a:t>Non Pathological causes </a:t>
            </a:r>
            <a:r>
              <a:rPr lang="en-US" sz="2300" b="1" u="sng" dirty="0" smtClean="0">
                <a:solidFill>
                  <a:srgbClr val="0070C0"/>
                </a:solidFill>
                <a:latin typeface="Times New Roman" panose="02020603050405020304" pitchFamily="18" charset="0"/>
                <a:cs typeface="Times New Roman" panose="02020603050405020304" pitchFamily="18" charset="0"/>
              </a:rPr>
              <a:t>(+2&gt;)</a:t>
            </a:r>
            <a:endParaRPr lang="en-US" b="1" u="sng" dirty="0" smtClean="0">
              <a:solidFill>
                <a:srgbClr val="0070C0"/>
              </a:solidFill>
              <a:latin typeface="Times New Roman" panose="02020603050405020304" pitchFamily="18" charset="0"/>
              <a:cs typeface="Times New Roman" panose="02020603050405020304" pitchFamily="18" charset="0"/>
            </a:endParaRPr>
          </a:p>
          <a:p>
            <a:pPr>
              <a:buFontTx/>
              <a:buChar char="-"/>
            </a:pPr>
            <a:r>
              <a:rPr lang="en-US" dirty="0" smtClean="0">
                <a:latin typeface="Times New Roman" panose="02020603050405020304" pitchFamily="18" charset="0"/>
                <a:cs typeface="Times New Roman" panose="02020603050405020304" pitchFamily="18" charset="0"/>
              </a:rPr>
              <a:t>Orthostatic: Hematuria</a:t>
            </a:r>
            <a:r>
              <a:rPr lang="en-US" dirty="0">
                <a:latin typeface="Times New Roman" panose="02020603050405020304" pitchFamily="18" charset="0"/>
                <a:cs typeface="Times New Roman" panose="02020603050405020304" pitchFamily="18" charset="0"/>
              </a:rPr>
              <a:t>, hypertension, </a:t>
            </a:r>
            <a:r>
              <a:rPr lang="en-US" dirty="0" smtClean="0">
                <a:latin typeface="Times New Roman" panose="02020603050405020304" pitchFamily="18" charset="0"/>
                <a:cs typeface="Times New Roman" panose="02020603050405020304" pitchFamily="18" charset="0"/>
              </a:rPr>
              <a:t>hypoalbuminemia</a:t>
            </a:r>
            <a:r>
              <a:rPr lang="en-US" dirty="0">
                <a:latin typeface="Times New Roman" panose="02020603050405020304" pitchFamily="18" charset="0"/>
                <a:cs typeface="Times New Roman" panose="02020603050405020304" pitchFamily="18" charset="0"/>
              </a:rPr>
              <a:t>, edema, and renal dysfunction are </a:t>
            </a:r>
            <a:r>
              <a:rPr lang="en-US" dirty="0" smtClean="0">
                <a:latin typeface="Times New Roman" panose="02020603050405020304" pitchFamily="18" charset="0"/>
                <a:cs typeface="Times New Roman" panose="02020603050405020304" pitchFamily="18" charset="0"/>
              </a:rPr>
              <a:t>absent   </a:t>
            </a:r>
          </a:p>
          <a:p>
            <a:pPr>
              <a:buFontTx/>
              <a:buChar char="-"/>
            </a:pPr>
            <a:r>
              <a:rPr lang="en-US" dirty="0" smtClean="0">
                <a:latin typeface="Times New Roman" panose="02020603050405020304" pitchFamily="18" charset="0"/>
                <a:cs typeface="Times New Roman" panose="02020603050405020304" pitchFamily="18" charset="0"/>
              </a:rPr>
              <a:t>Febrile</a:t>
            </a:r>
          </a:p>
          <a:p>
            <a:pPr>
              <a:buFontTx/>
              <a:buChar char="-"/>
            </a:pPr>
            <a:r>
              <a:rPr lang="en-US" dirty="0" smtClean="0">
                <a:latin typeface="Times New Roman" panose="02020603050405020304" pitchFamily="18" charset="0"/>
                <a:cs typeface="Times New Roman" panose="02020603050405020304" pitchFamily="18" charset="0"/>
              </a:rPr>
              <a:t>Exercise induced</a:t>
            </a:r>
          </a:p>
          <a:p>
            <a:pPr>
              <a:buFontTx/>
              <a:buChar char="-"/>
            </a:pPr>
            <a:r>
              <a:rPr lang="en-US" dirty="0">
                <a:latin typeface="Times New Roman" panose="02020603050405020304" pitchFamily="18" charset="0"/>
                <a:cs typeface="Times New Roman" panose="02020603050405020304" pitchFamily="18" charset="0"/>
              </a:rPr>
              <a:t>dehydration, cold exposure, heart failure, seizures, or </a:t>
            </a:r>
            <a:r>
              <a:rPr lang="en-US" dirty="0" smtClean="0">
                <a:latin typeface="Times New Roman" panose="02020603050405020304" pitchFamily="18" charset="0"/>
                <a:cs typeface="Times New Roman" panose="02020603050405020304" pitchFamily="18" charset="0"/>
              </a:rPr>
              <a:t>stress</a:t>
            </a:r>
          </a:p>
          <a:p>
            <a:pPr marL="0" indent="0">
              <a:buNone/>
            </a:pPr>
            <a:endParaRPr lang="en-US" dirty="0" smtClean="0">
              <a:latin typeface="Times New Roman" panose="02020603050405020304" pitchFamily="18" charset="0"/>
              <a:cs typeface="Times New Roman" panose="02020603050405020304" pitchFamily="18" charset="0"/>
            </a:endParaRPr>
          </a:p>
          <a:p>
            <a:pPr>
              <a:buClr>
                <a:schemeClr val="accent2">
                  <a:lumMod val="60000"/>
                  <a:lumOff val="40000"/>
                </a:schemeClr>
              </a:buClr>
              <a:buSzPct val="200000"/>
            </a:pPr>
            <a:r>
              <a:rPr lang="en-US" b="1" u="sng" dirty="0" smtClean="0">
                <a:solidFill>
                  <a:srgbClr val="C00000"/>
                </a:solidFill>
                <a:latin typeface="Times New Roman" panose="02020603050405020304" pitchFamily="18" charset="0"/>
                <a:cs typeface="Times New Roman" panose="02020603050405020304" pitchFamily="18" charset="0"/>
              </a:rPr>
              <a:t>Pathological Causes</a:t>
            </a:r>
          </a:p>
          <a:p>
            <a:pPr>
              <a:buFontTx/>
              <a:buChar char="-"/>
            </a:pPr>
            <a:r>
              <a:rPr lang="en-US" dirty="0" smtClean="0">
                <a:latin typeface="Times New Roman" panose="02020603050405020304" pitchFamily="18" charset="0"/>
                <a:cs typeface="Times New Roman" panose="02020603050405020304" pitchFamily="18" charset="0"/>
              </a:rPr>
              <a:t>Tubular (Allergic interstitial nephritis, ATN)</a:t>
            </a:r>
          </a:p>
          <a:p>
            <a:pPr>
              <a:buFontTx/>
              <a:buChar char="-"/>
            </a:pPr>
            <a:r>
              <a:rPr lang="en-US" dirty="0" smtClean="0">
                <a:latin typeface="Times New Roman" panose="02020603050405020304" pitchFamily="18" charset="0"/>
                <a:cs typeface="Times New Roman" panose="02020603050405020304" pitchFamily="18" charset="0"/>
              </a:rPr>
              <a:t>Glomerular ( NS, GN) </a:t>
            </a: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3780930" y="1214422"/>
            <a:ext cx="5363070" cy="830997"/>
          </a:xfrm>
          <a:prstGeom prst="rect">
            <a:avLst/>
          </a:prstGeom>
          <a:noFill/>
        </p:spPr>
        <p:txBody>
          <a:bodyPr wrap="none" rtlCol="1">
            <a:spAutoFit/>
          </a:bodyPr>
          <a:lstStyle/>
          <a:p>
            <a:r>
              <a:rPr lang="en-US" sz="1600" dirty="0" smtClean="0">
                <a:solidFill>
                  <a:srgbClr val="0070C0"/>
                </a:solidFill>
              </a:rPr>
              <a:t>**Persistent proteinuria</a:t>
            </a:r>
            <a:r>
              <a:rPr lang="en-US" sz="1600" dirty="0" smtClean="0">
                <a:solidFill>
                  <a:srgbClr val="0070C0"/>
                </a:solidFill>
                <a:sym typeface="Wingdings" pitchFamily="2" charset="2"/>
              </a:rPr>
              <a:t> </a:t>
            </a:r>
            <a:r>
              <a:rPr lang="en-US" sz="1600" dirty="0" smtClean="0">
                <a:solidFill>
                  <a:srgbClr val="0070C0"/>
                </a:solidFill>
              </a:rPr>
              <a:t>+ve protein for more than 2 weeks,</a:t>
            </a:r>
          </a:p>
          <a:p>
            <a:r>
              <a:rPr lang="en-US" sz="1600" dirty="0" smtClean="0">
                <a:solidFill>
                  <a:srgbClr val="0070C0"/>
                </a:solidFill>
              </a:rPr>
              <a:t>**Transnet proteinuria</a:t>
            </a:r>
            <a:r>
              <a:rPr lang="en-US" sz="1600" dirty="0" smtClean="0">
                <a:solidFill>
                  <a:srgbClr val="0070C0"/>
                </a:solidFill>
                <a:sym typeface="Wingdings" pitchFamily="2" charset="2"/>
              </a:rPr>
              <a:t> less than 2 weeks</a:t>
            </a:r>
            <a:endParaRPr lang="en-US" sz="1600" dirty="0" smtClean="0">
              <a:solidFill>
                <a:srgbClr val="0070C0"/>
              </a:solidFill>
            </a:endParaRPr>
          </a:p>
          <a:p>
            <a:r>
              <a:rPr lang="en-US" sz="1600" dirty="0" smtClean="0">
                <a:solidFill>
                  <a:srgbClr val="0070C0"/>
                </a:solidFill>
              </a:rPr>
              <a:t>**Hematuria preferable more than proteinuria</a:t>
            </a:r>
            <a:endParaRPr lang="ar-JO" sz="1600" dirty="0">
              <a:solidFill>
                <a:srgbClr val="0070C0"/>
              </a:solidFill>
            </a:endParaRPr>
          </a:p>
        </p:txBody>
      </p:sp>
      <p:sp>
        <p:nvSpPr>
          <p:cNvPr id="5" name="مربع نص 4"/>
          <p:cNvSpPr txBox="1"/>
          <p:nvPr/>
        </p:nvSpPr>
        <p:spPr>
          <a:xfrm>
            <a:off x="0" y="5643578"/>
            <a:ext cx="9572660" cy="1107996"/>
          </a:xfrm>
          <a:prstGeom prst="rect">
            <a:avLst/>
          </a:prstGeom>
          <a:noFill/>
        </p:spPr>
        <p:txBody>
          <a:bodyPr wrap="square" rtlCol="1">
            <a:spAutoFit/>
          </a:bodyPr>
          <a:lstStyle/>
          <a:p>
            <a:r>
              <a:rPr lang="en-US" sz="1600" dirty="0" smtClean="0">
                <a:solidFill>
                  <a:srgbClr val="0070C0"/>
                </a:solidFill>
              </a:rPr>
              <a:t>To say its orthostatic proteinuria these points are must:</a:t>
            </a:r>
          </a:p>
          <a:p>
            <a:r>
              <a:rPr lang="en-US" sz="1600" dirty="0" smtClean="0">
                <a:solidFill>
                  <a:srgbClr val="0070C0"/>
                </a:solidFill>
              </a:rPr>
              <a:t>*Variations of Protein levels during the day: +ve at night, -ve at morning,</a:t>
            </a:r>
          </a:p>
          <a:p>
            <a:r>
              <a:rPr lang="en-US" sz="1600" dirty="0" smtClean="0">
                <a:solidFill>
                  <a:srgbClr val="0070C0"/>
                </a:solidFill>
              </a:rPr>
              <a:t>*Normal KFT, *Normal BP, *-ve Hematuria, *No systemic disease.</a:t>
            </a:r>
          </a:p>
          <a:p>
            <a:r>
              <a:rPr lang="en-US" b="1" dirty="0" smtClean="0">
                <a:solidFill>
                  <a:srgbClr val="0070C0"/>
                </a:solidFill>
              </a:rPr>
              <a:t>-</a:t>
            </a:r>
            <a:r>
              <a:rPr lang="en-US" sz="1600" dirty="0" smtClean="0">
                <a:solidFill>
                  <a:srgbClr val="0070C0"/>
                </a:solidFill>
              </a:rPr>
              <a:t>Orthostatic proteinuria is an accidental finding, no need for treatment, </a:t>
            </a:r>
            <a:r>
              <a:rPr lang="en-US" sz="1600" dirty="0" err="1" smtClean="0">
                <a:solidFill>
                  <a:srgbClr val="0070C0"/>
                </a:solidFill>
              </a:rPr>
              <a:t>Dx</a:t>
            </a:r>
            <a:r>
              <a:rPr lang="en-US" sz="1600" dirty="0" smtClean="0">
                <a:solidFill>
                  <a:srgbClr val="0070C0"/>
                </a:solidFill>
              </a:rPr>
              <a:t>: morning+ evening protein testing</a:t>
            </a:r>
            <a:endParaRPr lang="ar-JO" sz="1600" dirty="0">
              <a:solidFill>
                <a:srgbClr val="0070C0"/>
              </a:solidFill>
            </a:endParaRPr>
          </a:p>
        </p:txBody>
      </p:sp>
      <p:sp>
        <p:nvSpPr>
          <p:cNvPr id="6" name="مربع نص 5"/>
          <p:cNvSpPr txBox="1"/>
          <p:nvPr/>
        </p:nvSpPr>
        <p:spPr>
          <a:xfrm>
            <a:off x="3714744" y="5357826"/>
            <a:ext cx="668773" cy="338554"/>
          </a:xfrm>
          <a:prstGeom prst="rect">
            <a:avLst/>
          </a:prstGeom>
          <a:noFill/>
        </p:spPr>
        <p:txBody>
          <a:bodyPr wrap="none" rtlCol="1">
            <a:spAutoFit/>
          </a:bodyPr>
          <a:lstStyle/>
          <a:p>
            <a:r>
              <a:rPr lang="ar-JO" sz="1600" dirty="0" smtClean="0">
                <a:solidFill>
                  <a:srgbClr val="0070C0"/>
                </a:solidFill>
              </a:rPr>
              <a:t>الأخطر</a:t>
            </a:r>
            <a:endParaRPr lang="ar-JO" sz="1600" dirty="0">
              <a:solidFill>
                <a:srgbClr val="0070C0"/>
              </a:solidFill>
            </a:endParaRPr>
          </a:p>
        </p:txBody>
      </p:sp>
    </p:spTree>
    <p:extLst>
      <p:ext uri="{BB962C8B-B14F-4D97-AF65-F5344CB8AC3E}">
        <p14:creationId xmlns="" xmlns:p14="http://schemas.microsoft.com/office/powerpoint/2010/main" val="3750401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normAutofit/>
          </a:bodyPr>
          <a:lstStyle/>
          <a:p>
            <a:r>
              <a:rPr lang="en-US" sz="5000" b="1" dirty="0" smtClean="0">
                <a:solidFill>
                  <a:srgbClr val="FF0000"/>
                </a:solidFill>
                <a:latin typeface="Times New Roman" panose="02020603050405020304" pitchFamily="18" charset="0"/>
                <a:cs typeface="Times New Roman" panose="02020603050405020304" pitchFamily="18" charset="0"/>
              </a:rPr>
              <a:t>Nephrotic Syndrome</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5" name="عنوان فرعي 4"/>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1421369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iagnosis</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lnSpcReduction="10000"/>
          </a:bodyPr>
          <a:lstStyle/>
          <a:p>
            <a:pPr marL="0" indent="0">
              <a:buNone/>
            </a:pPr>
            <a:r>
              <a:rPr lang="en-US" dirty="0" smtClean="0">
                <a:latin typeface="Times New Roman" panose="02020603050405020304" pitchFamily="18" charset="0"/>
                <a:cs typeface="Times New Roman" panose="02020603050405020304" pitchFamily="18" charset="0"/>
              </a:rPr>
              <a:t>1. </a:t>
            </a:r>
            <a:r>
              <a:rPr lang="en-US" b="1" dirty="0" smtClean="0">
                <a:solidFill>
                  <a:srgbClr val="C00000"/>
                </a:solidFill>
                <a:latin typeface="Times New Roman" panose="02020603050405020304" pitchFamily="18" charset="0"/>
                <a:cs typeface="Times New Roman" panose="02020603050405020304" pitchFamily="18" charset="0"/>
              </a:rPr>
              <a:t>Nephrotic range</a:t>
            </a:r>
            <a:r>
              <a:rPr lang="en-US" dirty="0" smtClean="0">
                <a:solidFill>
                  <a:srgbClr val="C00000"/>
                </a:solidFill>
                <a:latin typeface="Times New Roman" panose="02020603050405020304" pitchFamily="18" charset="0"/>
                <a:cs typeface="Times New Roman" panose="02020603050405020304" pitchFamily="18" charset="0"/>
              </a:rPr>
              <a:t> proteinuria</a:t>
            </a:r>
          </a:p>
          <a:p>
            <a:pPr marL="0" indent="0">
              <a:buNone/>
            </a:pPr>
            <a:r>
              <a:rPr lang="en-US" dirty="0" smtClean="0">
                <a:latin typeface="Times New Roman" panose="02020603050405020304" pitchFamily="18" charset="0"/>
                <a:cs typeface="Times New Roman" panose="02020603050405020304" pitchFamily="18" charset="0"/>
              </a:rPr>
              <a:t>    +3, +4 on dipstick</a:t>
            </a:r>
          </a:p>
          <a:p>
            <a:pPr marL="0" indent="0">
              <a:buNone/>
            </a:pPr>
            <a:r>
              <a:rPr lang="en-US" dirty="0" smtClean="0">
                <a:latin typeface="Times New Roman" panose="02020603050405020304" pitchFamily="18" charset="0"/>
                <a:cs typeface="Times New Roman" panose="02020603050405020304" pitchFamily="18" charset="0"/>
              </a:rPr>
              <a:t>     PCR &gt; 2 mg %</a:t>
            </a:r>
          </a:p>
          <a:p>
            <a:pPr marL="0" indent="0">
              <a:buNone/>
            </a:pPr>
            <a:r>
              <a:rPr lang="en-US" dirty="0" smtClean="0">
                <a:latin typeface="Times New Roman" panose="02020603050405020304" pitchFamily="18" charset="0"/>
                <a:cs typeface="Times New Roman" panose="02020603050405020304" pitchFamily="18" charset="0"/>
              </a:rPr>
              <a:t>    24 hr collection &gt; 40mg/m²/hr, 50 mg/kg/day</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a:t>
            </a:r>
            <a:r>
              <a:rPr lang="en-US" dirty="0" smtClean="0">
                <a:solidFill>
                  <a:srgbClr val="C00000"/>
                </a:solidFill>
                <a:latin typeface="Times New Roman" panose="02020603050405020304" pitchFamily="18" charset="0"/>
                <a:cs typeface="Times New Roman" panose="02020603050405020304" pitchFamily="18" charset="0"/>
              </a:rPr>
              <a:t>Hypoalbuminemia &lt; 2.5 gm/dl</a:t>
            </a:r>
          </a:p>
          <a:p>
            <a:pPr marL="0" indent="0">
              <a:buNone/>
            </a:pPr>
            <a:r>
              <a:rPr lang="en-US" dirty="0" smtClean="0">
                <a:latin typeface="Times New Roman" panose="02020603050405020304" pitchFamily="18" charset="0"/>
                <a:cs typeface="Times New Roman" panose="02020603050405020304" pitchFamily="18" charset="0"/>
              </a:rPr>
              <a:t>3. </a:t>
            </a:r>
            <a:r>
              <a:rPr lang="en-US" dirty="0" smtClean="0">
                <a:solidFill>
                  <a:srgbClr val="C00000"/>
                </a:solidFill>
                <a:latin typeface="Times New Roman" panose="02020603050405020304" pitchFamily="18" charset="0"/>
                <a:cs typeface="Times New Roman" panose="02020603050405020304" pitchFamily="18" charset="0"/>
              </a:rPr>
              <a:t>Cholesterol &gt; 200 mg /dl</a:t>
            </a:r>
          </a:p>
          <a:p>
            <a:pPr marL="0" indent="0">
              <a:buNone/>
            </a:pPr>
            <a:r>
              <a:rPr lang="en-US" dirty="0" smtClean="0">
                <a:latin typeface="Times New Roman" panose="02020603050405020304" pitchFamily="18" charset="0"/>
                <a:cs typeface="Times New Roman" panose="02020603050405020304" pitchFamily="18" charset="0"/>
              </a:rPr>
              <a:t>4. </a:t>
            </a:r>
            <a:r>
              <a:rPr lang="en-US" dirty="0" smtClean="0">
                <a:solidFill>
                  <a:srgbClr val="C00000"/>
                </a:solidFill>
                <a:latin typeface="Times New Roman" panose="02020603050405020304" pitchFamily="18" charset="0"/>
                <a:cs typeface="Times New Roman" panose="02020603050405020304" pitchFamily="18" charset="0"/>
              </a:rPr>
              <a:t>Edema </a:t>
            </a:r>
            <a:r>
              <a:rPr lang="en-US" sz="1800" dirty="0" smtClean="0">
                <a:solidFill>
                  <a:srgbClr val="0070C0"/>
                </a:solidFill>
                <a:latin typeface="Times New Roman" panose="02020603050405020304" pitchFamily="18" charset="0"/>
                <a:cs typeface="Times New Roman" panose="02020603050405020304" pitchFamily="18" charset="0"/>
              </a:rPr>
              <a:t>(decreased oncotic pressure)</a:t>
            </a:r>
            <a:endParaRPr lang="en-US" sz="2800" dirty="0" smtClean="0">
              <a:solidFill>
                <a:srgbClr val="0070C0"/>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28662" y="3714752"/>
            <a:ext cx="5772349" cy="369332"/>
          </a:xfrm>
          <a:prstGeom prst="rect">
            <a:avLst/>
          </a:prstGeom>
          <a:noFill/>
        </p:spPr>
        <p:txBody>
          <a:bodyPr wrap="none" rtlCol="1">
            <a:spAutoFit/>
          </a:bodyPr>
          <a:lstStyle/>
          <a:p>
            <a:r>
              <a:rPr lang="en-US" dirty="0" smtClean="0">
                <a:solidFill>
                  <a:srgbClr val="0070C0"/>
                </a:solidFill>
              </a:rPr>
              <a:t>Between 4-40, +1 +2, PCR .2-2 </a:t>
            </a:r>
            <a:r>
              <a:rPr lang="en-US" dirty="0" smtClean="0">
                <a:solidFill>
                  <a:srgbClr val="0070C0"/>
                </a:solidFill>
                <a:sym typeface="Wingdings" pitchFamily="2" charset="2"/>
              </a:rPr>
              <a:t> non nephrotic proteinuria</a:t>
            </a:r>
            <a:endParaRPr lang="ar-JO" dirty="0">
              <a:solidFill>
                <a:srgbClr val="0070C0"/>
              </a:solidFill>
            </a:endParaRPr>
          </a:p>
        </p:txBody>
      </p:sp>
      <p:sp>
        <p:nvSpPr>
          <p:cNvPr id="5" name="مربع نص 4"/>
          <p:cNvSpPr txBox="1"/>
          <p:nvPr/>
        </p:nvSpPr>
        <p:spPr>
          <a:xfrm>
            <a:off x="0" y="6072206"/>
            <a:ext cx="9143999" cy="584775"/>
          </a:xfrm>
          <a:prstGeom prst="rect">
            <a:avLst/>
          </a:prstGeom>
          <a:noFill/>
        </p:spPr>
        <p:txBody>
          <a:bodyPr wrap="square" rtlCol="1">
            <a:spAutoFit/>
          </a:bodyPr>
          <a:lstStyle/>
          <a:p>
            <a:r>
              <a:rPr lang="en-US" sz="1600" dirty="0" smtClean="0">
                <a:solidFill>
                  <a:srgbClr val="0070C0"/>
                </a:solidFill>
              </a:rPr>
              <a:t>20% of nephrotic pt. have minimal microscopic </a:t>
            </a:r>
            <a:r>
              <a:rPr lang="en-US" sz="1600" dirty="0" err="1" smtClean="0">
                <a:solidFill>
                  <a:srgbClr val="0070C0"/>
                </a:solidFill>
              </a:rPr>
              <a:t>hematuria</a:t>
            </a:r>
            <a:r>
              <a:rPr lang="en-US" sz="1600" dirty="0" smtClean="0">
                <a:solidFill>
                  <a:srgbClr val="0070C0"/>
                </a:solidFill>
              </a:rPr>
              <a:t>// borderline HTN which relieved with treatment</a:t>
            </a:r>
            <a:r>
              <a:rPr lang="en-US" sz="1600" dirty="0" smtClean="0">
                <a:solidFill>
                  <a:srgbClr val="0070C0"/>
                </a:solidFill>
                <a:sym typeface="Wingdings" pitchFamily="2" charset="2"/>
              </a:rPr>
              <a:t> no need for biopsy (as it can be mistaken with mixed picture of nephrotic+ nephritic)</a:t>
            </a:r>
            <a:endParaRPr lang="ar-JO" sz="1600" dirty="0">
              <a:solidFill>
                <a:srgbClr val="0070C0"/>
              </a:solidFill>
            </a:endParaRPr>
          </a:p>
        </p:txBody>
      </p:sp>
    </p:spTree>
    <p:extLst>
      <p:ext uri="{BB962C8B-B14F-4D97-AF65-F5344CB8AC3E}">
        <p14:creationId xmlns="" xmlns:p14="http://schemas.microsoft.com/office/powerpoint/2010/main" val="4173266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219200"/>
          </a:xfrm>
        </p:spPr>
        <p:style>
          <a:lnRef idx="2">
            <a:schemeClr val="accent2"/>
          </a:lnRef>
          <a:fillRef idx="1">
            <a:schemeClr val="lt1"/>
          </a:fillRef>
          <a:effectRef idx="0">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Clinical presentation</a:t>
            </a:r>
          </a:p>
        </p:txBody>
      </p:sp>
      <p:sp>
        <p:nvSpPr>
          <p:cNvPr id="3" name="عنصر نائب للمحتوى 2"/>
          <p:cNvSpPr>
            <a:spLocks noGrp="1"/>
          </p:cNvSpPr>
          <p:nvPr>
            <p:ph idx="1"/>
          </p:nvPr>
        </p:nvSpPr>
        <p:spPr>
          <a:xfrm>
            <a:off x="457200" y="1600200"/>
            <a:ext cx="8229600" cy="4800600"/>
          </a:xfrm>
        </p:spPr>
        <p:txBody>
          <a:bodyPr>
            <a:normAutofit fontScale="77500" lnSpcReduction="20000"/>
          </a:bodyPr>
          <a:lstStyle/>
          <a:p>
            <a:pPr>
              <a:buClr>
                <a:srgbClr val="C00000"/>
              </a:buClr>
              <a:buSzPct val="150000"/>
            </a:pPr>
            <a:r>
              <a:rPr lang="en-US" dirty="0" smtClean="0">
                <a:latin typeface="Times New Roman" panose="02020603050405020304" pitchFamily="18" charset="0"/>
                <a:cs typeface="Times New Roman" panose="02020603050405020304" pitchFamily="18" charset="0"/>
              </a:rPr>
              <a:t>Edema: morning periorbital, </a:t>
            </a:r>
            <a:r>
              <a:rPr lang="en-US" sz="2100" dirty="0" smtClean="0">
                <a:solidFill>
                  <a:srgbClr val="0070C0"/>
                </a:solidFill>
                <a:latin typeface="Times New Roman" panose="02020603050405020304" pitchFamily="18" charset="0"/>
                <a:cs typeface="Times New Roman" panose="02020603050405020304" pitchFamily="18" charset="0"/>
              </a:rPr>
              <a:t>evening</a:t>
            </a:r>
            <a:r>
              <a:rPr lang="en-US" sz="21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Lower limb </a:t>
            </a:r>
            <a:r>
              <a:rPr lang="en-US" sz="2100" dirty="0" smtClean="0">
                <a:solidFill>
                  <a:srgbClr val="0070C0"/>
                </a:solidFill>
                <a:latin typeface="Times New Roman" panose="02020603050405020304" pitchFamily="18" charset="0"/>
                <a:cs typeface="Times New Roman" panose="02020603050405020304" pitchFamily="18" charset="0"/>
              </a:rPr>
              <a:t>(gravity effect), (</a:t>
            </a:r>
            <a:r>
              <a:rPr lang="en-US" dirty="0" err="1" smtClean="0">
                <a:latin typeface="Times New Roman" panose="02020603050405020304" pitchFamily="18" charset="0"/>
                <a:cs typeface="Times New Roman" panose="02020603050405020304" pitchFamily="18" charset="0"/>
              </a:rPr>
              <a:t>ascites</a:t>
            </a:r>
            <a:r>
              <a:rPr lang="en-US" dirty="0" smtClean="0">
                <a:latin typeface="Times New Roman" panose="02020603050405020304" pitchFamily="18" charset="0"/>
                <a:cs typeface="Times New Roman" panose="02020603050405020304" pitchFamily="18" charset="0"/>
              </a:rPr>
              <a:t>, plural effusion, pre-sacral edema, external genital edema  morning</a:t>
            </a:r>
            <a:r>
              <a:rPr lang="en-US" sz="2600" dirty="0" smtClean="0">
                <a:solidFill>
                  <a:srgbClr val="0070C0"/>
                </a:solidFill>
                <a:latin typeface="Times New Roman" panose="02020603050405020304" pitchFamily="18" charset="0"/>
                <a:cs typeface="Times New Roman" panose="02020603050405020304" pitchFamily="18" charset="0"/>
                <a:sym typeface="Wingdings" pitchFamily="2" charset="2"/>
              </a:rPr>
              <a:t> 3</a:t>
            </a:r>
            <a:r>
              <a:rPr lang="en-US" sz="2600" baseline="30000" dirty="0" smtClean="0">
                <a:solidFill>
                  <a:srgbClr val="0070C0"/>
                </a:solidFill>
                <a:latin typeface="Times New Roman" panose="02020603050405020304" pitchFamily="18" charset="0"/>
                <a:cs typeface="Times New Roman" panose="02020603050405020304" pitchFamily="18" charset="0"/>
                <a:sym typeface="Wingdings" pitchFamily="2" charset="2"/>
              </a:rPr>
              <a:t>rd</a:t>
            </a:r>
            <a:r>
              <a:rPr lang="en-US" sz="2600" dirty="0" smtClean="0">
                <a:solidFill>
                  <a:srgbClr val="0070C0"/>
                </a:solidFill>
                <a:latin typeface="Times New Roman" panose="02020603050405020304" pitchFamily="18" charset="0"/>
                <a:cs typeface="Times New Roman" panose="02020603050405020304" pitchFamily="18" charset="0"/>
                <a:sym typeface="Wingdings" pitchFamily="2" charset="2"/>
              </a:rPr>
              <a:t> space loss)</a:t>
            </a:r>
            <a:endParaRPr lang="en-US" dirty="0" smtClean="0">
              <a:solidFill>
                <a:srgbClr val="0070C0"/>
              </a:solidFill>
              <a:latin typeface="Times New Roman" panose="02020603050405020304" pitchFamily="18" charset="0"/>
              <a:cs typeface="Times New Roman" panose="02020603050405020304" pitchFamily="18" charset="0"/>
            </a:endParaRPr>
          </a:p>
          <a:p>
            <a:pPr>
              <a:buClr>
                <a:srgbClr val="C00000"/>
              </a:buClr>
              <a:buSzPct val="150000"/>
            </a:pPr>
            <a:r>
              <a:rPr lang="en-US" dirty="0" smtClean="0">
                <a:latin typeface="Times New Roman" panose="02020603050405020304" pitchFamily="18" charset="0"/>
                <a:cs typeface="Times New Roman" panose="02020603050405020304" pitchFamily="18" charset="0"/>
              </a:rPr>
              <a:t>Decreased Urine </a:t>
            </a:r>
            <a:r>
              <a:rPr lang="en-US" dirty="0">
                <a:latin typeface="Times New Roman" panose="02020603050405020304" pitchFamily="18" charset="0"/>
                <a:cs typeface="Times New Roman" panose="02020603050405020304" pitchFamily="18" charset="0"/>
              </a:rPr>
              <a:t>output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frothy or </a:t>
            </a:r>
            <a:r>
              <a:rPr lang="en-US" dirty="0" smtClean="0">
                <a:latin typeface="Times New Roman" panose="02020603050405020304" pitchFamily="18" charset="0"/>
                <a:cs typeface="Times New Roman" panose="02020603050405020304" pitchFamily="18" charset="0"/>
              </a:rPr>
              <a:t>foamy</a:t>
            </a:r>
          </a:p>
          <a:p>
            <a:pPr>
              <a:buClr>
                <a:srgbClr val="C00000"/>
              </a:buClr>
              <a:buSzPct val="150000"/>
            </a:pPr>
            <a:r>
              <a:rPr lang="en-US" dirty="0" smtClean="0">
                <a:latin typeface="Times New Roman" panose="02020603050405020304" pitchFamily="18" charset="0"/>
                <a:cs typeface="Times New Roman" panose="02020603050405020304" pitchFamily="18" charset="0"/>
              </a:rPr>
              <a:t>Abdominal </a:t>
            </a:r>
            <a:r>
              <a:rPr lang="en-US" dirty="0">
                <a:latin typeface="Times New Roman" panose="02020603050405020304" pitchFamily="18" charset="0"/>
                <a:cs typeface="Times New Roman" panose="02020603050405020304" pitchFamily="18" charset="0"/>
              </a:rPr>
              <a:t>pain </a:t>
            </a:r>
            <a:r>
              <a:rPr lang="en-US" sz="2300" dirty="0" smtClean="0">
                <a:solidFill>
                  <a:srgbClr val="0070C0"/>
                </a:solidFill>
                <a:latin typeface="Times New Roman" panose="02020603050405020304" pitchFamily="18" charset="0"/>
                <a:cs typeface="Times New Roman" panose="02020603050405020304" pitchFamily="18" charset="0"/>
              </a:rPr>
              <a:t>(due to intravascular depletion, </a:t>
            </a:r>
            <a:r>
              <a:rPr lang="en-US" sz="2300" dirty="0" err="1" smtClean="0">
                <a:solidFill>
                  <a:srgbClr val="0070C0"/>
                </a:solidFill>
                <a:latin typeface="Times New Roman" panose="02020603050405020304" pitchFamily="18" charset="0"/>
                <a:cs typeface="Times New Roman" panose="02020603050405020304" pitchFamily="18" charset="0"/>
              </a:rPr>
              <a:t>ascites</a:t>
            </a:r>
            <a:r>
              <a:rPr lang="en-US" sz="2300" dirty="0" smtClean="0">
                <a:solidFill>
                  <a:srgbClr val="0070C0"/>
                </a:solidFill>
                <a:latin typeface="Times New Roman" panose="02020603050405020304" pitchFamily="18" charset="0"/>
                <a:cs typeface="Times New Roman" panose="02020603050405020304" pitchFamily="18" charset="0"/>
              </a:rPr>
              <a:t>, secondary infection)</a:t>
            </a:r>
            <a:endParaRPr lang="en-US" dirty="0" smtClean="0">
              <a:solidFill>
                <a:srgbClr val="0070C0"/>
              </a:solidFill>
              <a:latin typeface="Times New Roman" panose="02020603050405020304" pitchFamily="18" charset="0"/>
              <a:cs typeface="Times New Roman" panose="02020603050405020304" pitchFamily="18" charset="0"/>
            </a:endParaRPr>
          </a:p>
          <a:p>
            <a:pPr marL="0" indent="0">
              <a:buClr>
                <a:srgbClr val="C00000"/>
              </a:buClr>
              <a:buSzPct val="150000"/>
              <a:buNone/>
            </a:pPr>
            <a:endParaRPr lang="en-US" dirty="0">
              <a:latin typeface="Times New Roman" panose="02020603050405020304" pitchFamily="18" charset="0"/>
              <a:cs typeface="Times New Roman" panose="02020603050405020304" pitchFamily="18" charset="0"/>
            </a:endParaRPr>
          </a:p>
          <a:p>
            <a:pPr marL="0" indent="0">
              <a:buClr>
                <a:srgbClr val="C00000"/>
              </a:buClr>
              <a:buSzPct val="150000"/>
              <a:buNone/>
            </a:pPr>
            <a:r>
              <a:rPr lang="en-US" b="1" dirty="0" smtClean="0">
                <a:latin typeface="Times New Roman" panose="02020603050405020304" pitchFamily="18" charset="0"/>
                <a:cs typeface="Times New Roman" panose="02020603050405020304" pitchFamily="18" charset="0"/>
              </a:rPr>
              <a:t>Complications can be part of presentations as</a:t>
            </a:r>
          </a:p>
          <a:p>
            <a:pPr>
              <a:buClr>
                <a:srgbClr val="C00000"/>
              </a:buClr>
              <a:buSzPct val="150000"/>
            </a:pPr>
            <a:r>
              <a:rPr lang="en-US" dirty="0" smtClean="0">
                <a:latin typeface="Times New Roman" panose="02020603050405020304" pitchFamily="18" charset="0"/>
                <a:cs typeface="Times New Roman" panose="02020603050405020304" pitchFamily="18" charset="0"/>
              </a:rPr>
              <a:t>Headache </a:t>
            </a:r>
            <a:r>
              <a:rPr lang="en-US" dirty="0">
                <a:latin typeface="Times New Roman" panose="02020603050405020304" pitchFamily="18" charset="0"/>
                <a:cs typeface="Times New Roman" panose="02020603050405020304" pitchFamily="18" charset="0"/>
              </a:rPr>
              <a:t>with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neurological signs or </a:t>
            </a:r>
            <a:r>
              <a:rPr lang="en-US" dirty="0" smtClean="0">
                <a:latin typeface="Times New Roman" panose="02020603050405020304" pitchFamily="18" charset="0"/>
                <a:cs typeface="Times New Roman" panose="02020603050405020304" pitchFamily="18" charset="0"/>
              </a:rPr>
              <a:t>irritability: </a:t>
            </a:r>
            <a:r>
              <a:rPr lang="en-US" dirty="0" smtClean="0">
                <a:solidFill>
                  <a:srgbClr val="C00000"/>
                </a:solidFill>
                <a:latin typeface="Times New Roman" panose="02020603050405020304" pitchFamily="18" charset="0"/>
                <a:cs typeface="Times New Roman" panose="02020603050405020304" pitchFamily="18" charset="0"/>
              </a:rPr>
              <a:t>cerebral </a:t>
            </a:r>
            <a:r>
              <a:rPr lang="en-US" dirty="0">
                <a:solidFill>
                  <a:srgbClr val="C00000"/>
                </a:solidFill>
                <a:latin typeface="Times New Roman" panose="02020603050405020304" pitchFamily="18" charset="0"/>
                <a:cs typeface="Times New Roman" panose="02020603050405020304" pitchFamily="18" charset="0"/>
              </a:rPr>
              <a:t>venous sinus </a:t>
            </a:r>
            <a:r>
              <a:rPr lang="en-US" dirty="0" smtClean="0">
                <a:solidFill>
                  <a:srgbClr val="C00000"/>
                </a:solidFill>
                <a:latin typeface="Times New Roman" panose="02020603050405020304" pitchFamily="18" charset="0"/>
                <a:cs typeface="Times New Roman" panose="02020603050405020304" pitchFamily="18" charset="0"/>
              </a:rPr>
              <a:t>thrombosis</a:t>
            </a:r>
          </a:p>
          <a:p>
            <a:pPr>
              <a:buClr>
                <a:srgbClr val="C00000"/>
              </a:buClr>
              <a:buSzPct val="150000"/>
            </a:pPr>
            <a:r>
              <a:rPr lang="en-US" dirty="0">
                <a:latin typeface="Times New Roman" panose="02020603050405020304" pitchFamily="18" charset="0"/>
                <a:cs typeface="Times New Roman" panose="02020603050405020304" pitchFamily="18" charset="0"/>
              </a:rPr>
              <a:t>Hematuria (Gross in </a:t>
            </a:r>
            <a:r>
              <a:rPr lang="en-US" dirty="0" smtClean="0">
                <a:latin typeface="Times New Roman" panose="02020603050405020304" pitchFamily="18" charset="0"/>
                <a:cs typeface="Times New Roman" panose="02020603050405020304" pitchFamily="18" charset="0"/>
              </a:rPr>
              <a:t>&lt; 5%, microscopic in </a:t>
            </a:r>
            <a:r>
              <a:rPr lang="en-US" dirty="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a:t>
            </a:r>
          </a:p>
          <a:p>
            <a:pPr>
              <a:buClr>
                <a:srgbClr val="C00000"/>
              </a:buClr>
              <a:buSzPct val="150000"/>
            </a:pPr>
            <a:r>
              <a:rPr lang="en-US" dirty="0" smtClean="0">
                <a:latin typeface="Times New Roman" panose="02020603050405020304" pitchFamily="18" charset="0"/>
                <a:cs typeface="Times New Roman" panose="02020603050405020304" pitchFamily="18" charset="0"/>
              </a:rPr>
              <a:t>Mild Hypertension (5%)</a:t>
            </a:r>
          </a:p>
          <a:p>
            <a:pPr>
              <a:buClr>
                <a:srgbClr val="C00000"/>
              </a:buClr>
              <a:buSzPct val="150000"/>
            </a:pPr>
            <a:r>
              <a:rPr lang="en-US" dirty="0" smtClean="0">
                <a:latin typeface="Times New Roman" panose="02020603050405020304" pitchFamily="18" charset="0"/>
                <a:cs typeface="Times New Roman" panose="02020603050405020304" pitchFamily="18" charset="0"/>
              </a:rPr>
              <a:t>Deep vein thrombosis</a:t>
            </a:r>
          </a:p>
          <a:p>
            <a:pPr>
              <a:buClr>
                <a:srgbClr val="C00000"/>
              </a:buClr>
              <a:buSzPct val="150000"/>
            </a:pPr>
            <a:r>
              <a:rPr lang="en-US" dirty="0" smtClean="0">
                <a:latin typeface="Times New Roman" panose="02020603050405020304" pitchFamily="18" charset="0"/>
                <a:cs typeface="Times New Roman" panose="02020603050405020304" pitchFamily="18" charset="0"/>
              </a:rPr>
              <a:t>Abdominal pain - Peritonitis</a:t>
            </a:r>
          </a:p>
        </p:txBody>
      </p:sp>
      <p:sp>
        <p:nvSpPr>
          <p:cNvPr id="4" name="مربع نص 3"/>
          <p:cNvSpPr txBox="1"/>
          <p:nvPr/>
        </p:nvSpPr>
        <p:spPr>
          <a:xfrm>
            <a:off x="7000892" y="4857760"/>
            <a:ext cx="2137124" cy="276999"/>
          </a:xfrm>
          <a:prstGeom prst="rect">
            <a:avLst/>
          </a:prstGeom>
          <a:noFill/>
        </p:spPr>
        <p:txBody>
          <a:bodyPr wrap="none" rtlCol="1">
            <a:spAutoFit/>
          </a:bodyPr>
          <a:lstStyle/>
          <a:p>
            <a:r>
              <a:rPr lang="ar-JO" sz="1200" dirty="0" smtClean="0">
                <a:solidFill>
                  <a:srgbClr val="0070C0"/>
                </a:solidFill>
              </a:rPr>
              <a:t>بتحسنوا بدون اشي ما في داعي </a:t>
            </a:r>
            <a:r>
              <a:rPr lang="ar-JO" sz="1200" dirty="0" err="1" smtClean="0">
                <a:solidFill>
                  <a:srgbClr val="0070C0"/>
                </a:solidFill>
              </a:rPr>
              <a:t>للخزعة</a:t>
            </a:r>
            <a:r>
              <a:rPr lang="ar-JO" sz="1200" dirty="0" smtClean="0">
                <a:solidFill>
                  <a:srgbClr val="0070C0"/>
                </a:solidFill>
              </a:rPr>
              <a:t> </a:t>
            </a:r>
            <a:endParaRPr lang="ar-JO" sz="1200" dirty="0">
              <a:solidFill>
                <a:srgbClr val="0070C0"/>
              </a:solidFill>
            </a:endParaRPr>
          </a:p>
        </p:txBody>
      </p:sp>
    </p:spTree>
    <p:extLst>
      <p:ext uri="{BB962C8B-B14F-4D97-AF65-F5344CB8AC3E}">
        <p14:creationId xmlns="" xmlns:p14="http://schemas.microsoft.com/office/powerpoint/2010/main" val="1164057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Epidemiology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600200"/>
            <a:ext cx="8686800" cy="4525963"/>
          </a:xfrm>
        </p:spPr>
        <p:txBody>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Age: 2 </a:t>
            </a:r>
            <a:r>
              <a:rPr lang="en-US" dirty="0">
                <a:latin typeface="Times New Roman" panose="02020603050405020304" pitchFamily="18" charset="0"/>
                <a:cs typeface="Times New Roman" panose="02020603050405020304" pitchFamily="18" charset="0"/>
              </a:rPr>
              <a:t>to 10yrs of age </a:t>
            </a:r>
            <a:r>
              <a:rPr lang="en-US" sz="1600" dirty="0" smtClean="0">
                <a:solidFill>
                  <a:srgbClr val="0070C0"/>
                </a:solidFill>
                <a:latin typeface="Times New Roman" panose="02020603050405020304" pitchFamily="18" charset="0"/>
                <a:cs typeface="Times New Roman" panose="02020603050405020304" pitchFamily="18" charset="0"/>
              </a:rPr>
              <a:t>(2&gt;: inherited causes// 10&lt;: FSGS, Membranous, </a:t>
            </a:r>
            <a:r>
              <a:rPr lang="en-US" sz="1600" dirty="0" err="1" smtClean="0">
                <a:solidFill>
                  <a:srgbClr val="0070C0"/>
                </a:solidFill>
                <a:latin typeface="Times New Roman" panose="02020603050405020304" pitchFamily="18" charset="0"/>
                <a:cs typeface="Times New Roman" panose="02020603050405020304" pitchFamily="18" charset="0"/>
              </a:rPr>
              <a:t>Membrano</a:t>
            </a:r>
            <a:r>
              <a:rPr lang="en-US" sz="1600" dirty="0" smtClean="0">
                <a:solidFill>
                  <a:srgbClr val="0070C0"/>
                </a:solidFill>
                <a:latin typeface="Times New Roman" panose="02020603050405020304" pitchFamily="18" charset="0"/>
                <a:cs typeface="Times New Roman" panose="02020603050405020304" pitchFamily="18" charset="0"/>
              </a:rPr>
              <a:t>-proliferative)</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ale predominance, male- Female (2:1)</a:t>
            </a:r>
          </a:p>
          <a:p>
            <a:r>
              <a:rPr lang="en-US" dirty="0" smtClean="0">
                <a:latin typeface="Times New Roman" panose="02020603050405020304" pitchFamily="18" charset="0"/>
                <a:cs typeface="Times New Roman" panose="02020603050405020304" pitchFamily="18" charset="0"/>
              </a:rPr>
              <a:t>Nephrotic Syndrome affects 1-3/100 000 children </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429000" y="3719594"/>
            <a:ext cx="2686050" cy="25891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مربع نص 4"/>
          <p:cNvSpPr txBox="1"/>
          <p:nvPr/>
        </p:nvSpPr>
        <p:spPr>
          <a:xfrm>
            <a:off x="1142976" y="4643446"/>
            <a:ext cx="2316660" cy="369332"/>
          </a:xfrm>
          <a:prstGeom prst="rect">
            <a:avLst/>
          </a:prstGeom>
          <a:noFill/>
        </p:spPr>
        <p:txBody>
          <a:bodyPr wrap="none" rtlCol="1">
            <a:spAutoFit/>
          </a:bodyPr>
          <a:lstStyle/>
          <a:p>
            <a:r>
              <a:rPr lang="ar-JO" dirty="0" smtClean="0">
                <a:solidFill>
                  <a:srgbClr val="0070C0"/>
                </a:solidFill>
              </a:rPr>
              <a:t>صورة مكررة </a:t>
            </a:r>
            <a:r>
              <a:rPr lang="ar-JO" dirty="0" err="1" smtClean="0">
                <a:solidFill>
                  <a:srgbClr val="0070C0"/>
                </a:solidFill>
              </a:rPr>
              <a:t>بالميني</a:t>
            </a:r>
            <a:r>
              <a:rPr lang="ar-JO" dirty="0" smtClean="0">
                <a:solidFill>
                  <a:srgbClr val="0070C0"/>
                </a:solidFill>
              </a:rPr>
              <a:t> </a:t>
            </a:r>
            <a:r>
              <a:rPr lang="ar-JO" dirty="0" err="1" smtClean="0">
                <a:solidFill>
                  <a:srgbClr val="0070C0"/>
                </a:solidFill>
              </a:rPr>
              <a:t>اوسكي</a:t>
            </a:r>
            <a:endParaRPr lang="ar-JO" dirty="0">
              <a:solidFill>
                <a:srgbClr val="0070C0"/>
              </a:solidFill>
            </a:endParaRPr>
          </a:p>
        </p:txBody>
      </p:sp>
    </p:spTree>
    <p:extLst>
      <p:ext uri="{BB962C8B-B14F-4D97-AF65-F5344CB8AC3E}">
        <p14:creationId xmlns="" xmlns:p14="http://schemas.microsoft.com/office/powerpoint/2010/main" val="1938880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quarter" idx="4294967295"/>
          </p:nvPr>
        </p:nvPicPr>
        <p:blipFill>
          <a:blip r:embed="rId2">
            <a:extLst>
              <a:ext uri="{28A0092B-C50C-407E-A947-70E740481C1C}">
                <a14:useLocalDpi xmlns="" xmlns:a14="http://schemas.microsoft.com/office/drawing/2010/main" val="0"/>
              </a:ext>
            </a:extLst>
          </a:blip>
          <a:stretch>
            <a:fillRect/>
          </a:stretch>
        </p:blipFill>
        <p:spPr bwMode="auto">
          <a:xfrm>
            <a:off x="7296150" y="304800"/>
            <a:ext cx="1847850" cy="1781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6" name="Picture 2"/>
          <p:cNvPicPr>
            <a:picLocks noGrp="1" noChangeAspect="1" noChangeArrowheads="1"/>
          </p:cNvPicPr>
          <p:nvPr>
            <p:ph sz="half" idx="4294967295"/>
          </p:nvPr>
        </p:nvPicPr>
        <p:blipFill>
          <a:blip r:embed="rId3">
            <a:extLst>
              <a:ext uri="{28A0092B-C50C-407E-A947-70E740481C1C}">
                <a14:useLocalDpi xmlns="" xmlns:a14="http://schemas.microsoft.com/office/drawing/2010/main" val="0"/>
              </a:ext>
            </a:extLst>
          </a:blip>
          <a:stretch>
            <a:fillRect/>
          </a:stretch>
        </p:blipFill>
        <p:spPr bwMode="auto">
          <a:xfrm>
            <a:off x="0" y="228600"/>
            <a:ext cx="2413000"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733802" y="228600"/>
            <a:ext cx="2185986" cy="159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5922" y="2590800"/>
            <a:ext cx="2457450" cy="1438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4953000"/>
            <a:ext cx="2423614" cy="1438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323781" y="2628758"/>
            <a:ext cx="3267075" cy="3790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مربع نص 8"/>
          <p:cNvSpPr txBox="1"/>
          <p:nvPr/>
        </p:nvSpPr>
        <p:spPr>
          <a:xfrm>
            <a:off x="2571736" y="3214686"/>
            <a:ext cx="1489510" cy="338554"/>
          </a:xfrm>
          <a:prstGeom prst="rect">
            <a:avLst/>
          </a:prstGeom>
          <a:noFill/>
        </p:spPr>
        <p:txBody>
          <a:bodyPr wrap="none" rtlCol="1">
            <a:spAutoFit/>
          </a:bodyPr>
          <a:lstStyle/>
          <a:p>
            <a:r>
              <a:rPr lang="ar-JO" sz="1600" dirty="0" smtClean="0">
                <a:solidFill>
                  <a:srgbClr val="0070C0"/>
                </a:solidFill>
              </a:rPr>
              <a:t>مكرر </a:t>
            </a:r>
            <a:r>
              <a:rPr lang="ar-JO" sz="1600" dirty="0" err="1" smtClean="0">
                <a:solidFill>
                  <a:srgbClr val="0070C0"/>
                </a:solidFill>
              </a:rPr>
              <a:t>للميني</a:t>
            </a:r>
            <a:r>
              <a:rPr lang="ar-JO" sz="1600" dirty="0" smtClean="0">
                <a:solidFill>
                  <a:srgbClr val="0070C0"/>
                </a:solidFill>
              </a:rPr>
              <a:t> </a:t>
            </a:r>
            <a:r>
              <a:rPr lang="ar-JO" sz="1600" dirty="0" err="1" smtClean="0">
                <a:solidFill>
                  <a:srgbClr val="0070C0"/>
                </a:solidFill>
              </a:rPr>
              <a:t>اوسكي</a:t>
            </a:r>
            <a:endParaRPr lang="ar-JO" sz="1600" dirty="0">
              <a:solidFill>
                <a:srgbClr val="0070C0"/>
              </a:solidFill>
            </a:endParaRPr>
          </a:p>
        </p:txBody>
      </p:sp>
      <p:sp>
        <p:nvSpPr>
          <p:cNvPr id="10" name="مربع نص 9"/>
          <p:cNvSpPr txBox="1"/>
          <p:nvPr/>
        </p:nvSpPr>
        <p:spPr>
          <a:xfrm>
            <a:off x="4286248" y="1857364"/>
            <a:ext cx="745140" cy="338554"/>
          </a:xfrm>
          <a:prstGeom prst="rect">
            <a:avLst/>
          </a:prstGeom>
          <a:noFill/>
        </p:spPr>
        <p:txBody>
          <a:bodyPr wrap="none" rtlCol="1">
            <a:spAutoFit/>
          </a:bodyPr>
          <a:lstStyle/>
          <a:p>
            <a:r>
              <a:rPr lang="en-US" sz="1600" dirty="0" err="1" smtClean="0">
                <a:solidFill>
                  <a:srgbClr val="0070C0"/>
                </a:solidFill>
              </a:rPr>
              <a:t>ascites</a:t>
            </a:r>
            <a:endParaRPr lang="ar-JO" dirty="0">
              <a:solidFill>
                <a:srgbClr val="0070C0"/>
              </a:solidFill>
            </a:endParaRPr>
          </a:p>
        </p:txBody>
      </p:sp>
      <p:sp>
        <p:nvSpPr>
          <p:cNvPr id="11" name="مربع نص 10"/>
          <p:cNvSpPr txBox="1"/>
          <p:nvPr/>
        </p:nvSpPr>
        <p:spPr>
          <a:xfrm>
            <a:off x="7361333" y="2071678"/>
            <a:ext cx="1782667" cy="338554"/>
          </a:xfrm>
          <a:prstGeom prst="rect">
            <a:avLst/>
          </a:prstGeom>
          <a:noFill/>
        </p:spPr>
        <p:txBody>
          <a:bodyPr wrap="none" rtlCol="1">
            <a:spAutoFit/>
          </a:bodyPr>
          <a:lstStyle/>
          <a:p>
            <a:r>
              <a:rPr lang="en-US" sz="1600" dirty="0" err="1" smtClean="0">
                <a:solidFill>
                  <a:srgbClr val="0070C0"/>
                </a:solidFill>
              </a:rPr>
              <a:t>Peri</a:t>
            </a:r>
            <a:r>
              <a:rPr lang="en-US" sz="1600" dirty="0" smtClean="0">
                <a:solidFill>
                  <a:srgbClr val="0070C0"/>
                </a:solidFill>
              </a:rPr>
              <a:t>- orbital edema</a:t>
            </a:r>
            <a:endParaRPr lang="ar-JO" sz="1600" dirty="0">
              <a:solidFill>
                <a:srgbClr val="0070C0"/>
              </a:solidFill>
            </a:endParaRPr>
          </a:p>
        </p:txBody>
      </p:sp>
      <p:sp>
        <p:nvSpPr>
          <p:cNvPr id="12" name="مربع نص 11"/>
          <p:cNvSpPr txBox="1"/>
          <p:nvPr/>
        </p:nvSpPr>
        <p:spPr>
          <a:xfrm>
            <a:off x="428596" y="6429396"/>
            <a:ext cx="1205073" cy="338554"/>
          </a:xfrm>
          <a:prstGeom prst="rect">
            <a:avLst/>
          </a:prstGeom>
          <a:noFill/>
        </p:spPr>
        <p:txBody>
          <a:bodyPr wrap="none" rtlCol="1">
            <a:spAutoFit/>
          </a:bodyPr>
          <a:lstStyle/>
          <a:p>
            <a:r>
              <a:rPr lang="en-US" sz="1600" dirty="0" smtClean="0">
                <a:solidFill>
                  <a:srgbClr val="0070C0"/>
                </a:solidFill>
              </a:rPr>
              <a:t>Frothy urine</a:t>
            </a:r>
            <a:endParaRPr lang="ar-JO" sz="1600" dirty="0">
              <a:solidFill>
                <a:srgbClr val="0070C0"/>
              </a:solidFill>
            </a:endParaRPr>
          </a:p>
        </p:txBody>
      </p:sp>
      <p:sp>
        <p:nvSpPr>
          <p:cNvPr id="13" name="مربع نص 12"/>
          <p:cNvSpPr txBox="1"/>
          <p:nvPr/>
        </p:nvSpPr>
        <p:spPr>
          <a:xfrm>
            <a:off x="4500562" y="6488668"/>
            <a:ext cx="1377300" cy="338554"/>
          </a:xfrm>
          <a:prstGeom prst="rect">
            <a:avLst/>
          </a:prstGeom>
          <a:noFill/>
        </p:spPr>
        <p:txBody>
          <a:bodyPr wrap="none" rtlCol="1">
            <a:spAutoFit/>
          </a:bodyPr>
          <a:lstStyle/>
          <a:p>
            <a:r>
              <a:rPr lang="en-US" sz="1600" dirty="0" smtClean="0">
                <a:solidFill>
                  <a:srgbClr val="0070C0"/>
                </a:solidFill>
              </a:rPr>
              <a:t>Plural effusion</a:t>
            </a:r>
            <a:endParaRPr lang="ar-JO" sz="1600" dirty="0">
              <a:solidFill>
                <a:srgbClr val="0070C0"/>
              </a:solidFill>
            </a:endParaRPr>
          </a:p>
        </p:txBody>
      </p:sp>
      <p:sp>
        <p:nvSpPr>
          <p:cNvPr id="14" name="مربع نص 13"/>
          <p:cNvSpPr txBox="1"/>
          <p:nvPr/>
        </p:nvSpPr>
        <p:spPr>
          <a:xfrm>
            <a:off x="7643834" y="4214818"/>
            <a:ext cx="1643074" cy="523220"/>
          </a:xfrm>
          <a:prstGeom prst="rect">
            <a:avLst/>
          </a:prstGeom>
          <a:noFill/>
        </p:spPr>
        <p:txBody>
          <a:bodyPr wrap="square" rtlCol="1">
            <a:spAutoFit/>
          </a:bodyPr>
          <a:lstStyle/>
          <a:p>
            <a:r>
              <a:rPr lang="en-US" sz="1400" dirty="0" smtClean="0">
                <a:solidFill>
                  <a:srgbClr val="0070C0"/>
                </a:solidFill>
              </a:rPr>
              <a:t>**Pulmonary edema: nephritic</a:t>
            </a:r>
            <a:endParaRPr lang="ar-JO" sz="1400" dirty="0">
              <a:solidFill>
                <a:srgbClr val="0070C0"/>
              </a:solidFill>
            </a:endParaRPr>
          </a:p>
        </p:txBody>
      </p:sp>
    </p:spTree>
    <p:extLst>
      <p:ext uri="{BB962C8B-B14F-4D97-AF65-F5344CB8AC3E}">
        <p14:creationId xmlns="" xmlns:p14="http://schemas.microsoft.com/office/powerpoint/2010/main" val="1943039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Etiology of Edema in NS</a:t>
            </a:r>
            <a:endParaRPr lang="en-US" dirty="0"/>
          </a:p>
        </p:txBody>
      </p:sp>
      <p:pic>
        <p:nvPicPr>
          <p:cNvPr id="4" name="Content Placeholder 3"/>
          <p:cNvPicPr>
            <a:picLocks noGrp="1" noChangeAspect="1"/>
          </p:cNvPicPr>
          <p:nvPr>
            <p:ph idx="1"/>
          </p:nvPr>
        </p:nvPicPr>
        <p:blipFill>
          <a:blip r:embed="rId2"/>
          <a:stretch>
            <a:fillRect/>
          </a:stretch>
        </p:blipFill>
        <p:spPr>
          <a:xfrm>
            <a:off x="0" y="857232"/>
            <a:ext cx="3286125" cy="5227926"/>
          </a:xfrm>
          <a:prstGeom prst="rect">
            <a:avLst/>
          </a:prstGeom>
        </p:spPr>
      </p:pic>
      <p:sp>
        <p:nvSpPr>
          <p:cNvPr id="5" name="مربع نص 4"/>
          <p:cNvSpPr txBox="1"/>
          <p:nvPr/>
        </p:nvSpPr>
        <p:spPr>
          <a:xfrm>
            <a:off x="3286116" y="857232"/>
            <a:ext cx="5857884" cy="1077218"/>
          </a:xfrm>
          <a:prstGeom prst="rect">
            <a:avLst/>
          </a:prstGeom>
          <a:noFill/>
        </p:spPr>
        <p:txBody>
          <a:bodyPr wrap="square" rtlCol="1">
            <a:spAutoFit/>
          </a:bodyPr>
          <a:lstStyle/>
          <a:p>
            <a:pPr>
              <a:buFont typeface="Arial" pitchFamily="34" charset="0"/>
              <a:buChar char="•"/>
            </a:pPr>
            <a:r>
              <a:rPr lang="en-US" sz="1600" dirty="0" smtClean="0">
                <a:solidFill>
                  <a:srgbClr val="0070C0"/>
                </a:solidFill>
              </a:rPr>
              <a:t> 2 theories explain the edema in pt. with nephrotic:</a:t>
            </a:r>
          </a:p>
          <a:p>
            <a:pPr marL="342900" indent="-342900">
              <a:buAutoNum type="arabicParenR"/>
            </a:pPr>
            <a:r>
              <a:rPr lang="en-US" sz="1600" b="1" dirty="0" smtClean="0">
                <a:solidFill>
                  <a:srgbClr val="0070C0"/>
                </a:solidFill>
              </a:rPr>
              <a:t>Overfill</a:t>
            </a:r>
            <a:r>
              <a:rPr lang="en-US" sz="1600" dirty="0" smtClean="0">
                <a:solidFill>
                  <a:srgbClr val="0070C0"/>
                </a:solidFill>
              </a:rPr>
              <a:t> (high Na+, high intravascular volume, high BP.. Don’t give albumin to avoid HF)</a:t>
            </a:r>
          </a:p>
          <a:p>
            <a:pPr marL="342900" indent="-342900">
              <a:buAutoNum type="arabicParenR"/>
            </a:pPr>
            <a:r>
              <a:rPr lang="en-US" sz="1600" b="1" dirty="0" smtClean="0">
                <a:solidFill>
                  <a:srgbClr val="0070C0"/>
                </a:solidFill>
              </a:rPr>
              <a:t>Underfill:</a:t>
            </a:r>
            <a:endParaRPr lang="ar-JO" sz="1600" b="1" dirty="0">
              <a:solidFill>
                <a:srgbClr val="0070C0"/>
              </a:solidFill>
            </a:endParaRPr>
          </a:p>
        </p:txBody>
      </p:sp>
      <p:sp>
        <p:nvSpPr>
          <p:cNvPr id="6" name="قوس كبير أيمن 5"/>
          <p:cNvSpPr/>
          <p:nvPr/>
        </p:nvSpPr>
        <p:spPr>
          <a:xfrm>
            <a:off x="3143240" y="3429000"/>
            <a:ext cx="214314" cy="1643074"/>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7" name="مربع نص 6"/>
          <p:cNvSpPr txBox="1"/>
          <p:nvPr/>
        </p:nvSpPr>
        <p:spPr>
          <a:xfrm>
            <a:off x="3357554" y="4071942"/>
            <a:ext cx="3214710" cy="523220"/>
          </a:xfrm>
          <a:prstGeom prst="rect">
            <a:avLst/>
          </a:prstGeom>
          <a:noFill/>
        </p:spPr>
        <p:txBody>
          <a:bodyPr wrap="square" rtlCol="1">
            <a:spAutoFit/>
          </a:bodyPr>
          <a:lstStyle/>
          <a:p>
            <a:r>
              <a:rPr lang="en-US" sz="1400" dirty="0" smtClean="0">
                <a:solidFill>
                  <a:srgbClr val="0070C0"/>
                </a:solidFill>
              </a:rPr>
              <a:t>Compensatory mechanism to improve renal perfusion, but it fails at the end </a:t>
            </a:r>
            <a:r>
              <a:rPr lang="en-US" sz="1400" dirty="0" smtClean="0">
                <a:solidFill>
                  <a:srgbClr val="0070C0"/>
                </a:solidFill>
                <a:sym typeface="Wingdings" pitchFamily="2" charset="2"/>
              </a:rPr>
              <a:t></a:t>
            </a:r>
            <a:endParaRPr lang="en-US" sz="1400" dirty="0" smtClean="0">
              <a:solidFill>
                <a:srgbClr val="0070C0"/>
              </a:solidFill>
            </a:endParaRPr>
          </a:p>
        </p:txBody>
      </p:sp>
      <p:sp>
        <p:nvSpPr>
          <p:cNvPr id="8" name="مربع نص 7"/>
          <p:cNvSpPr txBox="1"/>
          <p:nvPr/>
        </p:nvSpPr>
        <p:spPr>
          <a:xfrm>
            <a:off x="2143108" y="4572008"/>
            <a:ext cx="375424" cy="307777"/>
          </a:xfrm>
          <a:prstGeom prst="rect">
            <a:avLst/>
          </a:prstGeom>
          <a:noFill/>
        </p:spPr>
        <p:txBody>
          <a:bodyPr wrap="none" rtlCol="1">
            <a:spAutoFit/>
          </a:bodyPr>
          <a:lstStyle/>
          <a:p>
            <a:r>
              <a:rPr lang="en-US" sz="1400" dirty="0" smtClean="0">
                <a:solidFill>
                  <a:srgbClr val="0070C0"/>
                </a:solidFill>
              </a:rPr>
              <a:t>BP</a:t>
            </a:r>
            <a:endParaRPr lang="ar-JO" dirty="0">
              <a:solidFill>
                <a:srgbClr val="0070C0"/>
              </a:solidFill>
            </a:endParaRPr>
          </a:p>
        </p:txBody>
      </p:sp>
      <p:cxnSp>
        <p:nvCxnSpPr>
          <p:cNvPr id="10" name="رابط كسهم مستقيم 9"/>
          <p:cNvCxnSpPr/>
          <p:nvPr/>
        </p:nvCxnSpPr>
        <p:spPr>
          <a:xfrm rot="5400000" flipH="1" flipV="1">
            <a:off x="2036746" y="4678370"/>
            <a:ext cx="21431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3286116" y="2000240"/>
            <a:ext cx="5857884" cy="2031325"/>
          </a:xfrm>
          <a:prstGeom prst="rect">
            <a:avLst/>
          </a:prstGeom>
          <a:noFill/>
        </p:spPr>
        <p:txBody>
          <a:bodyPr wrap="square" rtlCol="1">
            <a:spAutoFit/>
          </a:bodyPr>
          <a:lstStyle/>
          <a:p>
            <a:r>
              <a:rPr lang="en-US" sz="1400" dirty="0" smtClean="0">
                <a:solidFill>
                  <a:srgbClr val="0070C0"/>
                </a:solidFill>
              </a:rPr>
              <a:t>**Activation of the compensatory mechanism</a:t>
            </a:r>
            <a:r>
              <a:rPr lang="en-US" sz="1400" dirty="0" smtClean="0">
                <a:solidFill>
                  <a:srgbClr val="0070C0"/>
                </a:solidFill>
                <a:sym typeface="Wingdings" pitchFamily="2" charset="2"/>
              </a:rPr>
              <a:t> </a:t>
            </a:r>
            <a:r>
              <a:rPr lang="en-US" sz="1400" dirty="0" smtClean="0">
                <a:solidFill>
                  <a:srgbClr val="0070C0"/>
                </a:solidFill>
              </a:rPr>
              <a:t>Na+/ water reabsorption into  BV lumen which has low oncotic pressure </a:t>
            </a:r>
            <a:r>
              <a:rPr lang="en-US" sz="1400" dirty="0" smtClean="0">
                <a:solidFill>
                  <a:srgbClr val="0070C0"/>
                </a:solidFill>
                <a:sym typeface="Wingdings" pitchFamily="2" charset="2"/>
              </a:rPr>
              <a:t> so they will back to the interstitium  salt and water retention</a:t>
            </a:r>
          </a:p>
          <a:p>
            <a:r>
              <a:rPr lang="en-US" sz="1400" dirty="0" smtClean="0">
                <a:solidFill>
                  <a:srgbClr val="0070C0"/>
                </a:solidFill>
                <a:sym typeface="Wingdings" pitchFamily="2" charset="2"/>
              </a:rPr>
              <a:t>… compensatory mechanism is a cause for edema.</a:t>
            </a:r>
          </a:p>
          <a:p>
            <a:r>
              <a:rPr lang="en-US" sz="1400" dirty="0" smtClean="0">
                <a:solidFill>
                  <a:srgbClr val="0070C0"/>
                </a:solidFill>
              </a:rPr>
              <a:t>**To stop this cycle of underfill theory give </a:t>
            </a:r>
            <a:r>
              <a:rPr lang="en-US" sz="1400" b="1" dirty="0" smtClean="0">
                <a:solidFill>
                  <a:srgbClr val="0070C0"/>
                </a:solidFill>
              </a:rPr>
              <a:t>colloid</a:t>
            </a:r>
            <a:r>
              <a:rPr lang="en-US" sz="1400" dirty="0" smtClean="0">
                <a:solidFill>
                  <a:srgbClr val="0070C0"/>
                </a:solidFill>
              </a:rPr>
              <a:t> infusion upon 4h(albumin) </a:t>
            </a:r>
            <a:r>
              <a:rPr lang="en-US" sz="1400" dirty="0" smtClean="0">
                <a:solidFill>
                  <a:srgbClr val="0070C0"/>
                </a:solidFill>
                <a:sym typeface="Wingdings" pitchFamily="2" charset="2"/>
              </a:rPr>
              <a:t> increase oncotic pressure Na+/ water reabsorption into the blood </a:t>
            </a:r>
            <a:r>
              <a:rPr lang="en-US" sz="1400" dirty="0" smtClean="0">
                <a:solidFill>
                  <a:srgbClr val="0070C0"/>
                </a:solidFill>
              </a:rPr>
              <a:t> stop </a:t>
            </a:r>
            <a:r>
              <a:rPr lang="en-US" sz="1400" b="1" dirty="0" smtClean="0">
                <a:solidFill>
                  <a:srgbClr val="0070C0"/>
                </a:solidFill>
              </a:rPr>
              <a:t>EDEMA.</a:t>
            </a:r>
          </a:p>
          <a:p>
            <a:r>
              <a:rPr lang="en-US" sz="1400" dirty="0" smtClean="0">
                <a:solidFill>
                  <a:srgbClr val="0070C0"/>
                </a:solidFill>
              </a:rPr>
              <a:t>**After albumin give diuretics (furosemide)  to excrete the extra water had reabsorbed into the blood</a:t>
            </a:r>
            <a:endParaRPr lang="ar-JO" sz="1400" dirty="0" smtClean="0">
              <a:solidFill>
                <a:srgbClr val="0070C0"/>
              </a:solidFill>
            </a:endParaRPr>
          </a:p>
        </p:txBody>
      </p:sp>
      <p:sp>
        <p:nvSpPr>
          <p:cNvPr id="16" name="مربع نص 15"/>
          <p:cNvSpPr txBox="1"/>
          <p:nvPr/>
        </p:nvSpPr>
        <p:spPr>
          <a:xfrm>
            <a:off x="3357554" y="4714884"/>
            <a:ext cx="3643338" cy="1815882"/>
          </a:xfrm>
          <a:prstGeom prst="rect">
            <a:avLst/>
          </a:prstGeom>
          <a:noFill/>
        </p:spPr>
        <p:txBody>
          <a:bodyPr wrap="square" rtlCol="1">
            <a:spAutoFit/>
          </a:bodyPr>
          <a:lstStyle/>
          <a:p>
            <a:r>
              <a:rPr lang="en-US" sz="1400" dirty="0" smtClean="0">
                <a:solidFill>
                  <a:srgbClr val="0070C0"/>
                </a:solidFill>
              </a:rPr>
              <a:t>**Clinical picture:</a:t>
            </a:r>
          </a:p>
          <a:p>
            <a:r>
              <a:rPr lang="en-US" sz="1400" dirty="0" smtClean="0">
                <a:solidFill>
                  <a:srgbClr val="0070C0"/>
                </a:solidFill>
              </a:rPr>
              <a:t>Edema+ intravascular volume depletion..</a:t>
            </a:r>
          </a:p>
          <a:p>
            <a:r>
              <a:rPr lang="en-US" sz="1400" dirty="0" smtClean="0">
                <a:solidFill>
                  <a:srgbClr val="0070C0"/>
                </a:solidFill>
              </a:rPr>
              <a:t>**Signs of volume depletion:</a:t>
            </a:r>
          </a:p>
          <a:p>
            <a:pPr marL="342900" indent="-342900">
              <a:buAutoNum type="arabicParenR"/>
            </a:pPr>
            <a:r>
              <a:rPr lang="en-US" sz="1400" dirty="0" smtClean="0">
                <a:solidFill>
                  <a:srgbClr val="0070C0"/>
                </a:solidFill>
              </a:rPr>
              <a:t>Decreased BP</a:t>
            </a:r>
          </a:p>
          <a:p>
            <a:pPr marL="342900" indent="-342900">
              <a:buAutoNum type="arabicParenR"/>
            </a:pPr>
            <a:r>
              <a:rPr lang="en-US" sz="1400" dirty="0" smtClean="0">
                <a:solidFill>
                  <a:srgbClr val="0070C0"/>
                </a:solidFill>
              </a:rPr>
              <a:t>Decreased urine output</a:t>
            </a:r>
          </a:p>
          <a:p>
            <a:pPr marL="342900" indent="-342900">
              <a:buAutoNum type="arabicParenR"/>
            </a:pPr>
            <a:r>
              <a:rPr lang="en-US" sz="1400" dirty="0" smtClean="0">
                <a:solidFill>
                  <a:srgbClr val="0070C0"/>
                </a:solidFill>
              </a:rPr>
              <a:t>Tachycardia</a:t>
            </a:r>
          </a:p>
          <a:p>
            <a:pPr marL="342900" indent="-342900">
              <a:buAutoNum type="arabicParenR"/>
            </a:pPr>
            <a:r>
              <a:rPr lang="en-US" sz="1400" dirty="0" smtClean="0">
                <a:solidFill>
                  <a:srgbClr val="0070C0"/>
                </a:solidFill>
              </a:rPr>
              <a:t>Cold extremities </a:t>
            </a:r>
          </a:p>
          <a:p>
            <a:pPr marL="342900" indent="-342900">
              <a:buAutoNum type="arabicParenR"/>
            </a:pPr>
            <a:r>
              <a:rPr lang="en-US" sz="1400" dirty="0" smtClean="0">
                <a:solidFill>
                  <a:srgbClr val="0070C0"/>
                </a:solidFill>
              </a:rPr>
              <a:t>Delayed capillary refill time</a:t>
            </a:r>
          </a:p>
        </p:txBody>
      </p:sp>
      <p:sp>
        <p:nvSpPr>
          <p:cNvPr id="18" name="مستطيل 17"/>
          <p:cNvSpPr/>
          <p:nvPr/>
        </p:nvSpPr>
        <p:spPr>
          <a:xfrm>
            <a:off x="3357554" y="4071942"/>
            <a:ext cx="300039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 xmlns:p14="http://schemas.microsoft.com/office/powerpoint/2010/main" val="3886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33953" y="216976"/>
            <a:ext cx="8252847" cy="120066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latin typeface="Times New Roman" panose="02020603050405020304" pitchFamily="18" charset="0"/>
                <a:cs typeface="Times New Roman" panose="02020603050405020304" pitchFamily="18" charset="0"/>
              </a:rPr>
              <a:t>Differential Diagnosis of Nephrotic Syndrome ( hypoalbuminemia), edema</a:t>
            </a:r>
            <a:endParaRPr lang="en-US" dirty="0">
              <a:latin typeface="Times New Roman" panose="02020603050405020304" pitchFamily="18" charset="0"/>
              <a:cs typeface="Times New Roman" panose="02020603050405020304" pitchFamily="18" charset="0"/>
            </a:endParaRPr>
          </a:p>
        </p:txBody>
      </p:sp>
      <p:sp>
        <p:nvSpPr>
          <p:cNvPr id="4" name="عنصر نائب للمحتوى 3"/>
          <p:cNvSpPr>
            <a:spLocks noGrp="1"/>
          </p:cNvSpPr>
          <p:nvPr>
            <p:ph idx="1"/>
          </p:nvPr>
        </p:nvSpPr>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Protein- </a:t>
            </a:r>
            <a:r>
              <a:rPr lang="en-US" dirty="0">
                <a:latin typeface="Times New Roman" panose="02020603050405020304" pitchFamily="18" charset="0"/>
                <a:cs typeface="Times New Roman" panose="02020603050405020304" pitchFamily="18" charset="0"/>
              </a:rPr>
              <a:t>loosing </a:t>
            </a:r>
            <a:r>
              <a:rPr lang="en-US" dirty="0" err="1" smtClean="0">
                <a:latin typeface="Times New Roman" panose="02020603050405020304" pitchFamily="18" charset="0"/>
                <a:cs typeface="Times New Roman" panose="02020603050405020304" pitchFamily="18" charset="0"/>
              </a:rPr>
              <a:t>enteropathy</a:t>
            </a:r>
            <a:r>
              <a:rPr lang="en-US" dirty="0" smtClean="0">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(malabsorption, celiac)</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Hepatic failure</a:t>
            </a:r>
          </a:p>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rotein </a:t>
            </a:r>
            <a:r>
              <a:rPr lang="en-US" dirty="0">
                <a:latin typeface="Times New Roman" panose="02020603050405020304" pitchFamily="18" charset="0"/>
                <a:cs typeface="Times New Roman" panose="02020603050405020304" pitchFamily="18" charset="0"/>
              </a:rPr>
              <a:t>energy </a:t>
            </a:r>
            <a:r>
              <a:rPr lang="en-US" dirty="0" smtClean="0">
                <a:latin typeface="Times New Roman" panose="02020603050405020304" pitchFamily="18" charset="0"/>
                <a:cs typeface="Times New Roman" panose="02020603050405020304" pitchFamily="18" charset="0"/>
              </a:rPr>
              <a:t>malnutrition</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cute </a:t>
            </a:r>
            <a:r>
              <a:rPr lang="en-US" dirty="0">
                <a:latin typeface="Times New Roman" panose="02020603050405020304" pitchFamily="18" charset="0"/>
                <a:cs typeface="Times New Roman" panose="02020603050405020304" pitchFamily="18" charset="0"/>
              </a:rPr>
              <a:t>and chronic </a:t>
            </a:r>
            <a:r>
              <a:rPr lang="en-US" dirty="0" smtClean="0">
                <a:latin typeface="Times New Roman" panose="02020603050405020304" pitchFamily="18" charset="0"/>
                <a:cs typeface="Times New Roman" panose="02020603050405020304" pitchFamily="18" charset="0"/>
              </a:rPr>
              <a:t>GN</a:t>
            </a:r>
          </a:p>
          <a:p>
            <a:r>
              <a:rPr lang="en-US" dirty="0" smtClean="0">
                <a:latin typeface="Times New Roman" panose="02020603050405020304" pitchFamily="18" charset="0"/>
                <a:cs typeface="Times New Roman" panose="02020603050405020304" pitchFamily="18" charset="0"/>
              </a:rPr>
              <a:t>Heart failure</a:t>
            </a:r>
          </a:p>
          <a:p>
            <a:r>
              <a:rPr lang="en-US" dirty="0" smtClean="0">
                <a:solidFill>
                  <a:srgbClr val="FF0000"/>
                </a:solidFill>
                <a:latin typeface="Times New Roman" panose="02020603050405020304" pitchFamily="18" charset="0"/>
                <a:cs typeface="Times New Roman" panose="02020603050405020304" pitchFamily="18" charset="0"/>
              </a:rPr>
              <a:t>Urticaria </a:t>
            </a:r>
            <a:r>
              <a:rPr lang="en-US" dirty="0">
                <a:solidFill>
                  <a:srgbClr val="FF0000"/>
                </a:solidFill>
                <a:latin typeface="Times New Roman" panose="02020603050405020304" pitchFamily="18" charset="0"/>
                <a:cs typeface="Times New Roman" panose="02020603050405020304" pitchFamily="18" charset="0"/>
              </a:rPr>
              <a:t>&amp; </a:t>
            </a:r>
            <a:r>
              <a:rPr lang="en-US" dirty="0" smtClean="0">
                <a:solidFill>
                  <a:srgbClr val="FF0000"/>
                </a:solidFill>
                <a:latin typeface="Times New Roman" panose="02020603050405020304" pitchFamily="18" charset="0"/>
                <a:cs typeface="Times New Roman" panose="02020603050405020304" pitchFamily="18" charset="0"/>
              </a:rPr>
              <a:t>Angioedema (just edema with no hypoalbuminemia)</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7128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810000" cy="1143000"/>
          </a:xfrm>
        </p:spPr>
        <p:txBody>
          <a:bodyPr/>
          <a:lstStyle/>
          <a:p>
            <a:r>
              <a:rPr lang="en-US" dirty="0" smtClean="0">
                <a:latin typeface="Times New Roman" panose="02020603050405020304" pitchFamily="18" charset="0"/>
                <a:cs typeface="Times New Roman" panose="02020603050405020304" pitchFamily="18" charset="0"/>
              </a:rPr>
              <a:t>Introduction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28596" y="3500438"/>
            <a:ext cx="8229600" cy="3094038"/>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etroperitoneal space </a:t>
            </a: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bove the level of the umbilicus</a:t>
            </a:r>
          </a:p>
          <a:p>
            <a:r>
              <a:rPr lang="en-US" dirty="0" smtClean="0">
                <a:latin typeface="Times New Roman" panose="02020603050405020304" pitchFamily="18" charset="0"/>
                <a:cs typeface="Times New Roman" panose="02020603050405020304" pitchFamily="18" charset="0"/>
              </a:rPr>
              <a:t>6 cm, 24 g in term newborn  - ≥12 cm, 150 g in an adult</a:t>
            </a:r>
          </a:p>
          <a:p>
            <a:r>
              <a:rPr lang="en-US" dirty="0" smtClean="0">
                <a:latin typeface="Times New Roman" panose="02020603050405020304" pitchFamily="18" charset="0"/>
                <a:cs typeface="Times New Roman" panose="02020603050405020304" pitchFamily="18" charset="0"/>
              </a:rPr>
              <a:t>Each kidney contains  around 1 million </a:t>
            </a:r>
            <a:r>
              <a:rPr lang="en-US" dirty="0" err="1" smtClean="0">
                <a:latin typeface="Times New Roman" panose="02020603050405020304" pitchFamily="18" charset="0"/>
                <a:cs typeface="Times New Roman" panose="02020603050405020304" pitchFamily="18" charset="0"/>
              </a:rPr>
              <a:t>nephrons</a:t>
            </a:r>
            <a:r>
              <a:rPr lang="en-US" dirty="0" smtClean="0">
                <a:latin typeface="Times New Roman" panose="02020603050405020304" pitchFamily="18" charset="0"/>
                <a:cs typeface="Times New Roman" panose="02020603050405020304" pitchFamily="18" charset="0"/>
              </a:rPr>
              <a:t> </a:t>
            </a:r>
            <a:r>
              <a:rPr lang="en-US" sz="2600" dirty="0" smtClean="0">
                <a:solidFill>
                  <a:srgbClr val="0070C0"/>
                </a:solidFill>
                <a:latin typeface="Times New Roman" panose="02020603050405020304" pitchFamily="18" charset="0"/>
                <a:cs typeface="Times New Roman" panose="02020603050405020304" pitchFamily="18" charset="0"/>
              </a:rPr>
              <a:t>(outcomes of kidney diseases is directly proportional to the number of healthy </a:t>
            </a:r>
            <a:r>
              <a:rPr lang="en-US" sz="2600" dirty="0" err="1" smtClean="0">
                <a:solidFill>
                  <a:srgbClr val="0070C0"/>
                </a:solidFill>
                <a:latin typeface="Times New Roman" panose="02020603050405020304" pitchFamily="18" charset="0"/>
                <a:cs typeface="Times New Roman" panose="02020603050405020304" pitchFamily="18" charset="0"/>
              </a:rPr>
              <a:t>nephrons</a:t>
            </a:r>
            <a:r>
              <a:rPr lang="en-US" sz="2600" dirty="0" smtClean="0">
                <a:solidFill>
                  <a:srgbClr val="0070C0"/>
                </a:solidFill>
                <a:latin typeface="Times New Roman" panose="02020603050405020304" pitchFamily="18" charset="0"/>
                <a:cs typeface="Times New Roman" panose="02020603050405020304" pitchFamily="18" charset="0"/>
              </a:rPr>
              <a:t>)</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Number of nephrons completes at 36-40 </a:t>
            </a:r>
            <a:r>
              <a:rPr lang="en-US" dirty="0" err="1" smtClean="0">
                <a:latin typeface="Times New Roman" panose="02020603050405020304" pitchFamily="18" charset="0"/>
                <a:cs typeface="Times New Roman" panose="02020603050405020304" pitchFamily="18" charset="0"/>
              </a:rPr>
              <a:t>wk</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Functional maturation; continues during the 1st decade of life </a:t>
            </a:r>
          </a:p>
          <a:p>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14800" y="76200"/>
            <a:ext cx="4876800" cy="3581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57200" y="1447800"/>
            <a:ext cx="2552700" cy="1743075"/>
          </a:xfrm>
          <a:prstGeom prst="rect">
            <a:avLst/>
          </a:prstGeom>
        </p:spPr>
      </p:pic>
      <p:sp>
        <p:nvSpPr>
          <p:cNvPr id="7" name="مربع نص 6"/>
          <p:cNvSpPr txBox="1"/>
          <p:nvPr/>
        </p:nvSpPr>
        <p:spPr>
          <a:xfrm>
            <a:off x="1285852" y="5996226"/>
            <a:ext cx="7858148" cy="861774"/>
          </a:xfrm>
          <a:prstGeom prst="rect">
            <a:avLst/>
          </a:prstGeom>
          <a:noFill/>
        </p:spPr>
        <p:txBody>
          <a:bodyPr wrap="square" rtlCol="1">
            <a:spAutoFit/>
          </a:bodyPr>
          <a:lstStyle/>
          <a:p>
            <a:pPr algn="r"/>
            <a:r>
              <a:rPr lang="ar-JO" sz="1600" dirty="0" smtClean="0">
                <a:solidFill>
                  <a:srgbClr val="0070C0"/>
                </a:solidFill>
              </a:rPr>
              <a:t>قبل </a:t>
            </a:r>
            <a:r>
              <a:rPr lang="ar-JO" sz="1600" dirty="0" err="1" smtClean="0">
                <a:solidFill>
                  <a:srgbClr val="0070C0"/>
                </a:solidFill>
              </a:rPr>
              <a:t>ال</a:t>
            </a:r>
            <a:r>
              <a:rPr lang="ar-JO" sz="1600" dirty="0" smtClean="0">
                <a:solidFill>
                  <a:srgbClr val="0070C0"/>
                </a:solidFill>
              </a:rPr>
              <a:t> 34-36 استكمال للعدد وبعد هذا العمر بوقف العدد عن الزيادة, يعني لو طفل </a:t>
            </a:r>
            <a:r>
              <a:rPr lang="ar-JO" sz="1600" dirty="0" err="1" smtClean="0">
                <a:solidFill>
                  <a:srgbClr val="0070C0"/>
                </a:solidFill>
              </a:rPr>
              <a:t>انولد</a:t>
            </a:r>
            <a:r>
              <a:rPr lang="ar-JO" sz="1600" dirty="0" smtClean="0">
                <a:solidFill>
                  <a:srgbClr val="0070C0"/>
                </a:solidFill>
              </a:rPr>
              <a:t> قبل ال34 رح </a:t>
            </a:r>
            <a:r>
              <a:rPr lang="ar-JO" sz="1600" dirty="0" err="1" smtClean="0">
                <a:solidFill>
                  <a:srgbClr val="0070C0"/>
                </a:solidFill>
              </a:rPr>
              <a:t>يجي</a:t>
            </a:r>
            <a:r>
              <a:rPr lang="ar-JO" sz="1600" dirty="0" smtClean="0">
                <a:solidFill>
                  <a:srgbClr val="0070C0"/>
                </a:solidFill>
              </a:rPr>
              <a:t> بعدد ناقص ويكمل حياته بالعدد اللي </a:t>
            </a:r>
            <a:r>
              <a:rPr lang="ar-JO" sz="1600" dirty="0" err="1" smtClean="0">
                <a:solidFill>
                  <a:srgbClr val="0070C0"/>
                </a:solidFill>
              </a:rPr>
              <a:t>اجى</a:t>
            </a:r>
            <a:r>
              <a:rPr lang="ar-JO" sz="1600" dirty="0" smtClean="0">
                <a:solidFill>
                  <a:srgbClr val="0070C0"/>
                </a:solidFill>
              </a:rPr>
              <a:t> فيه وبكون عرضة </a:t>
            </a:r>
            <a:r>
              <a:rPr lang="ar-JO" sz="1600" dirty="0" err="1" smtClean="0">
                <a:solidFill>
                  <a:srgbClr val="0070C0"/>
                </a:solidFill>
              </a:rPr>
              <a:t>اكثر</a:t>
            </a:r>
            <a:r>
              <a:rPr lang="ar-JO" sz="1600" dirty="0" smtClean="0">
                <a:solidFill>
                  <a:srgbClr val="0070C0"/>
                </a:solidFill>
              </a:rPr>
              <a:t> في المستقبل </a:t>
            </a:r>
            <a:r>
              <a:rPr lang="ar-JO" sz="1600" dirty="0" err="1" smtClean="0">
                <a:solidFill>
                  <a:srgbClr val="0070C0"/>
                </a:solidFill>
              </a:rPr>
              <a:t>لل</a:t>
            </a:r>
            <a:r>
              <a:rPr lang="ar-JO" sz="1600" dirty="0" smtClean="0">
                <a:solidFill>
                  <a:srgbClr val="0070C0"/>
                </a:solidFill>
              </a:rPr>
              <a:t> </a:t>
            </a:r>
          </a:p>
          <a:p>
            <a:pPr algn="r"/>
            <a:r>
              <a:rPr lang="en-US" sz="1600" dirty="0" smtClean="0">
                <a:solidFill>
                  <a:srgbClr val="0070C0"/>
                </a:solidFill>
              </a:rPr>
              <a:t>Maturation without </a:t>
            </a:r>
            <a:r>
              <a:rPr lang="en-US" sz="1600" dirty="0" err="1" smtClean="0">
                <a:solidFill>
                  <a:srgbClr val="0070C0"/>
                </a:solidFill>
              </a:rPr>
              <a:t>nephronogenesis</a:t>
            </a:r>
            <a:r>
              <a:rPr lang="ar-JO" sz="1600" dirty="0" smtClean="0">
                <a:solidFill>
                  <a:srgbClr val="0070C0"/>
                </a:solidFill>
              </a:rPr>
              <a:t>بعد ال36 استكمال الوظيفة فقط...   </a:t>
            </a:r>
            <a:endParaRPr lang="ar-JO" sz="1600" dirty="0">
              <a:solidFill>
                <a:srgbClr val="0070C0"/>
              </a:solidFill>
            </a:endParaRPr>
          </a:p>
        </p:txBody>
      </p:sp>
      <p:sp>
        <p:nvSpPr>
          <p:cNvPr id="8" name="مربع نص 7"/>
          <p:cNvSpPr txBox="1"/>
          <p:nvPr/>
        </p:nvSpPr>
        <p:spPr>
          <a:xfrm>
            <a:off x="3786182" y="6215082"/>
            <a:ext cx="465960" cy="338554"/>
          </a:xfrm>
          <a:prstGeom prst="rect">
            <a:avLst/>
          </a:prstGeom>
          <a:noFill/>
        </p:spPr>
        <p:txBody>
          <a:bodyPr wrap="none" rtlCol="1">
            <a:spAutoFit/>
          </a:bodyPr>
          <a:lstStyle/>
          <a:p>
            <a:r>
              <a:rPr lang="en-US" sz="1600" dirty="0" err="1" smtClean="0">
                <a:solidFill>
                  <a:srgbClr val="0070C0"/>
                </a:solidFill>
              </a:rPr>
              <a:t>ckd</a:t>
            </a:r>
            <a:endParaRPr lang="ar-JO" dirty="0">
              <a:solidFill>
                <a:srgbClr val="0070C0"/>
              </a:solidFill>
            </a:endParaRPr>
          </a:p>
        </p:txBody>
      </p:sp>
    </p:spTree>
    <p:extLst>
      <p:ext uri="{BB962C8B-B14F-4D97-AF65-F5344CB8AC3E}">
        <p14:creationId xmlns="" xmlns:p14="http://schemas.microsoft.com/office/powerpoint/2010/main" val="1572934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Glucocorticoid </a:t>
            </a:r>
            <a:r>
              <a:rPr lang="en-US" b="1" dirty="0">
                <a:solidFill>
                  <a:srgbClr val="00B050"/>
                </a:solidFill>
                <a:latin typeface="Times New Roman" panose="02020603050405020304" pitchFamily="18" charset="0"/>
                <a:cs typeface="Times New Roman" panose="02020603050405020304" pitchFamily="18" charset="0"/>
              </a:rPr>
              <a:t>therapy is standard therapy for nephrotic </a:t>
            </a:r>
            <a:r>
              <a:rPr lang="en-US" b="1" dirty="0" smtClean="0">
                <a:solidFill>
                  <a:srgbClr val="00B050"/>
                </a:solidFill>
                <a:latin typeface="Times New Roman" panose="02020603050405020304" pitchFamily="18" charset="0"/>
                <a:cs typeface="Times New Roman" panose="02020603050405020304" pitchFamily="18" charset="0"/>
              </a:rPr>
              <a:t>syndrome </a:t>
            </a:r>
            <a:r>
              <a:rPr lang="en-US" sz="2400" b="1" dirty="0" smtClean="0">
                <a:solidFill>
                  <a:srgbClr val="0070C0"/>
                </a:solidFill>
                <a:latin typeface="Times New Roman" panose="02020603050405020304" pitchFamily="18" charset="0"/>
                <a:cs typeface="Times New Roman" panose="02020603050405020304" pitchFamily="18" charset="0"/>
              </a:rPr>
              <a:t>(first line treatment)</a:t>
            </a:r>
            <a:endParaRPr lang="en-US" b="1" dirty="0" smtClean="0">
              <a:solidFill>
                <a:srgbClr val="0070C0"/>
              </a:solidFill>
              <a:latin typeface="Times New Roman" panose="02020603050405020304" pitchFamily="18" charset="0"/>
              <a:cs typeface="Times New Roman" panose="02020603050405020304" pitchFamily="18" charset="0"/>
            </a:endParaRPr>
          </a:p>
          <a:p>
            <a:endParaRPr lang="en-US" b="1" dirty="0">
              <a:solidFill>
                <a:srgbClr val="00B050"/>
              </a:solidFill>
              <a:latin typeface="Times New Roman" panose="02020603050405020304" pitchFamily="18" charset="0"/>
              <a:cs typeface="Times New Roman" panose="02020603050405020304" pitchFamily="18" charset="0"/>
            </a:endParaRPr>
          </a:p>
          <a:p>
            <a:endParaRPr lang="en-US" b="1" dirty="0" smtClean="0">
              <a:solidFill>
                <a:srgbClr val="00B050"/>
              </a:solidFill>
              <a:latin typeface="Times New Roman" panose="02020603050405020304" pitchFamily="18" charset="0"/>
              <a:cs typeface="Times New Roman" panose="02020603050405020304" pitchFamily="18" charset="0"/>
            </a:endParaRPr>
          </a:p>
          <a:p>
            <a:r>
              <a:rPr lang="en-US" b="1" dirty="0" smtClean="0">
                <a:solidFill>
                  <a:srgbClr val="00B050"/>
                </a:solidFill>
                <a:latin typeface="Times New Roman" panose="02020603050405020304" pitchFamily="18" charset="0"/>
                <a:cs typeface="Times New Roman" panose="02020603050405020304" pitchFamily="18" charset="0"/>
              </a:rPr>
              <a:t>We start by 1-2 mg/kg/day or 60mg/m²/day for 4 weeks and then start tapering over 3- 4 months</a:t>
            </a:r>
            <a:endParaRPr lang="en-US" b="1" dirty="0">
              <a:solidFill>
                <a:srgbClr val="00B050"/>
              </a:solidFill>
              <a:latin typeface="Times New Roman" panose="02020603050405020304" pitchFamily="18" charset="0"/>
              <a:cs typeface="Times New Roman" panose="02020603050405020304" pitchFamily="18" charset="0"/>
            </a:endParaRPr>
          </a:p>
        </p:txBody>
      </p:sp>
      <p:cxnSp>
        <p:nvCxnSpPr>
          <p:cNvPr id="5" name="رابط كسهم مستقيم 4"/>
          <p:cNvCxnSpPr/>
          <p:nvPr/>
        </p:nvCxnSpPr>
        <p:spPr>
          <a:xfrm rot="16200000" flipH="1">
            <a:off x="2321703" y="4964917"/>
            <a:ext cx="714380" cy="50006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1357290" y="5500702"/>
            <a:ext cx="4610557" cy="338554"/>
          </a:xfrm>
          <a:prstGeom prst="rect">
            <a:avLst/>
          </a:prstGeom>
          <a:noFill/>
        </p:spPr>
        <p:txBody>
          <a:bodyPr wrap="none" rtlCol="1">
            <a:spAutoFit/>
          </a:bodyPr>
          <a:lstStyle/>
          <a:p>
            <a:r>
              <a:rPr lang="ar-JO" sz="1600" dirty="0" err="1" smtClean="0">
                <a:solidFill>
                  <a:srgbClr val="0070C0"/>
                </a:solidFill>
              </a:rPr>
              <a:t>بنكمل</a:t>
            </a:r>
            <a:r>
              <a:rPr lang="ar-JO" sz="1600" dirty="0" smtClean="0">
                <a:solidFill>
                  <a:srgbClr val="0070C0"/>
                </a:solidFill>
              </a:rPr>
              <a:t> ال4 </a:t>
            </a:r>
            <a:r>
              <a:rPr lang="ar-JO" sz="1600" dirty="0" err="1" smtClean="0">
                <a:solidFill>
                  <a:srgbClr val="0070C0"/>
                </a:solidFill>
              </a:rPr>
              <a:t>اسابيع</a:t>
            </a:r>
            <a:r>
              <a:rPr lang="ar-JO" sz="1600" dirty="0" smtClean="0">
                <a:solidFill>
                  <a:srgbClr val="0070C0"/>
                </a:solidFill>
              </a:rPr>
              <a:t> كاملين حتى لو المريض استجاب خلال </a:t>
            </a:r>
            <a:r>
              <a:rPr lang="ar-JO" sz="1600" dirty="0" err="1" smtClean="0">
                <a:solidFill>
                  <a:srgbClr val="0070C0"/>
                </a:solidFill>
              </a:rPr>
              <a:t>اول</a:t>
            </a:r>
            <a:r>
              <a:rPr lang="ar-JO" sz="1600" dirty="0" smtClean="0">
                <a:solidFill>
                  <a:srgbClr val="0070C0"/>
                </a:solidFill>
              </a:rPr>
              <a:t> </a:t>
            </a:r>
            <a:r>
              <a:rPr lang="ar-JO" sz="1600" dirty="0" err="1" smtClean="0">
                <a:solidFill>
                  <a:srgbClr val="0070C0"/>
                </a:solidFill>
              </a:rPr>
              <a:t>اسبوع</a:t>
            </a:r>
            <a:endParaRPr lang="ar-JO" sz="1600" dirty="0">
              <a:solidFill>
                <a:srgbClr val="0070C0"/>
              </a:solidFill>
            </a:endParaRPr>
          </a:p>
        </p:txBody>
      </p:sp>
    </p:spTree>
    <p:extLst>
      <p:ext uri="{BB962C8B-B14F-4D97-AF65-F5344CB8AC3E}">
        <p14:creationId xmlns="" xmlns:p14="http://schemas.microsoft.com/office/powerpoint/2010/main" val="3043388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latin typeface="Times New Roman" panose="02020603050405020304" pitchFamily="18" charset="0"/>
                <a:cs typeface="Times New Roman" panose="02020603050405020304" pitchFamily="18" charset="0"/>
              </a:rPr>
              <a:t>Relevant </a:t>
            </a:r>
            <a:r>
              <a:rPr lang="en-US" dirty="0" smtClean="0">
                <a:latin typeface="Times New Roman" panose="02020603050405020304" pitchFamily="18" charset="0"/>
                <a:cs typeface="Times New Roman" panose="02020603050405020304" pitchFamily="18" charset="0"/>
              </a:rPr>
              <a:t>definitions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219200"/>
            <a:ext cx="9144000" cy="5334000"/>
          </a:xfrm>
        </p:spPr>
        <p:txBody>
          <a:bodyPr>
            <a:normAutofit fontScale="70000" lnSpcReduction="20000"/>
          </a:bodyPr>
          <a:lstStyle/>
          <a:p>
            <a:r>
              <a:rPr lang="en-US" b="1" u="sng" dirty="0" smtClean="0">
                <a:solidFill>
                  <a:srgbClr val="C00000"/>
                </a:solidFill>
                <a:latin typeface="Times New Roman" panose="02020603050405020304" pitchFamily="18" charset="0"/>
                <a:cs typeface="Times New Roman" panose="02020603050405020304" pitchFamily="18" charset="0"/>
              </a:rPr>
              <a:t>Remission</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Trace </a:t>
            </a:r>
            <a:r>
              <a:rPr lang="en-US" dirty="0">
                <a:latin typeface="Times New Roman" panose="02020603050405020304" pitchFamily="18" charset="0"/>
                <a:cs typeface="Times New Roman" panose="02020603050405020304" pitchFamily="18" charset="0"/>
              </a:rPr>
              <a:t>or negative on dipstick or proteinuria &lt;4 </a:t>
            </a:r>
            <a:r>
              <a:rPr lang="en-US" dirty="0" smtClean="0">
                <a:latin typeface="Times New Roman" panose="02020603050405020304" pitchFamily="18" charset="0"/>
                <a:cs typeface="Times New Roman" panose="02020603050405020304" pitchFamily="18" charset="0"/>
              </a:rPr>
              <a:t>mg/m²/h </a:t>
            </a:r>
            <a:r>
              <a:rPr lang="en-US" dirty="0">
                <a:latin typeface="Times New Roman" panose="02020603050405020304" pitchFamily="18" charset="0"/>
                <a:cs typeface="Times New Roman" panose="02020603050405020304" pitchFamily="18" charset="0"/>
              </a:rPr>
              <a:t>or urinary </a:t>
            </a:r>
            <a:r>
              <a:rPr lang="en-US" dirty="0" smtClean="0">
                <a:latin typeface="Times New Roman" panose="02020603050405020304" pitchFamily="18" charset="0"/>
                <a:cs typeface="Times New Roman" panose="02020603050405020304" pitchFamily="18" charset="0"/>
              </a:rPr>
              <a:t>P/C </a:t>
            </a:r>
            <a:r>
              <a:rPr lang="en-US" dirty="0">
                <a:latin typeface="Times New Roman" panose="02020603050405020304" pitchFamily="18" charset="0"/>
                <a:cs typeface="Times New Roman" panose="02020603050405020304" pitchFamily="18" charset="0"/>
              </a:rPr>
              <a:t>ratio &lt;200 mg/g (20 mg/</a:t>
            </a:r>
            <a:r>
              <a:rPr lang="en-US" dirty="0" err="1">
                <a:latin typeface="Times New Roman" panose="02020603050405020304" pitchFamily="18" charset="0"/>
                <a:cs typeface="Times New Roman" panose="02020603050405020304" pitchFamily="18" charset="0"/>
              </a:rPr>
              <a:t>mmol</a:t>
            </a:r>
            <a:r>
              <a:rPr lang="en-US" dirty="0">
                <a:latin typeface="Times New Roman" panose="02020603050405020304" pitchFamily="18" charset="0"/>
                <a:cs typeface="Times New Roman" panose="02020603050405020304" pitchFamily="18" charset="0"/>
              </a:rPr>
              <a:t>) for 3 consecutive days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b="1" u="sng" dirty="0" smtClean="0">
                <a:solidFill>
                  <a:srgbClr val="C00000"/>
                </a:solidFill>
                <a:latin typeface="Times New Roman" panose="02020603050405020304" pitchFamily="18" charset="0"/>
                <a:cs typeface="Times New Roman" panose="02020603050405020304" pitchFamily="18" charset="0"/>
              </a:rPr>
              <a:t>Relapse</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Urine albumin 3+ or 4+ or proteinuria &gt;40 </a:t>
            </a:r>
            <a:r>
              <a:rPr lang="en-US" dirty="0" smtClean="0">
                <a:latin typeface="Times New Roman" panose="02020603050405020304" pitchFamily="18" charset="0"/>
                <a:cs typeface="Times New Roman" panose="02020603050405020304" pitchFamily="18" charset="0"/>
              </a:rPr>
              <a:t>mg/m²/ </a:t>
            </a:r>
            <a:r>
              <a:rPr lang="en-US" dirty="0">
                <a:latin typeface="Times New Roman" panose="02020603050405020304" pitchFamily="18" charset="0"/>
                <a:cs typeface="Times New Roman" panose="02020603050405020304" pitchFamily="18" charset="0"/>
              </a:rPr>
              <a:t>h or urinary </a:t>
            </a:r>
            <a:r>
              <a:rPr lang="en-US" dirty="0" smtClean="0">
                <a:latin typeface="Times New Roman" panose="02020603050405020304" pitchFamily="18" charset="0"/>
                <a:cs typeface="Times New Roman" panose="02020603050405020304" pitchFamily="18" charset="0"/>
              </a:rPr>
              <a:t>P/C </a:t>
            </a:r>
            <a:r>
              <a:rPr lang="en-US" dirty="0">
                <a:latin typeface="Times New Roman" panose="02020603050405020304" pitchFamily="18" charset="0"/>
                <a:cs typeface="Times New Roman" panose="02020603050405020304" pitchFamily="18" charset="0"/>
              </a:rPr>
              <a:t>ratio &gt;200 mg/g (20 mg/</a:t>
            </a:r>
            <a:r>
              <a:rPr lang="en-US" dirty="0" err="1">
                <a:latin typeface="Times New Roman" panose="02020603050405020304" pitchFamily="18" charset="0"/>
                <a:cs typeface="Times New Roman" panose="02020603050405020304" pitchFamily="18" charset="0"/>
              </a:rPr>
              <a:t>mmol</a:t>
            </a:r>
            <a:r>
              <a:rPr lang="en-US" dirty="0">
                <a:latin typeface="Times New Roman" panose="02020603050405020304" pitchFamily="18" charset="0"/>
                <a:cs typeface="Times New Roman" panose="02020603050405020304" pitchFamily="18" charset="0"/>
              </a:rPr>
              <a:t>) for 3 consecutive </a:t>
            </a:r>
            <a:r>
              <a:rPr lang="en-US" dirty="0" smtClean="0">
                <a:latin typeface="Times New Roman" panose="02020603050405020304" pitchFamily="18" charset="0"/>
                <a:cs typeface="Times New Roman" panose="02020603050405020304" pitchFamily="18" charset="0"/>
              </a:rPr>
              <a:t>days </a:t>
            </a:r>
            <a:r>
              <a:rPr lang="en-US" sz="2600" dirty="0" smtClean="0">
                <a:solidFill>
                  <a:srgbClr val="0070C0"/>
                </a:solidFill>
                <a:latin typeface="Times New Roman" panose="02020603050405020304" pitchFamily="18" charset="0"/>
                <a:cs typeface="Times New Roman" panose="02020603050405020304" pitchFamily="18" charset="0"/>
              </a:rPr>
              <a:t>+ edema+ hyperlipidemia</a:t>
            </a:r>
            <a:endParaRPr lang="en-US" dirty="0" smtClean="0">
              <a:solidFill>
                <a:srgbClr val="0070C0"/>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u="sng" dirty="0">
                <a:solidFill>
                  <a:srgbClr val="C00000"/>
                </a:solidFill>
                <a:latin typeface="Times New Roman" panose="02020603050405020304" pitchFamily="18" charset="0"/>
                <a:cs typeface="Times New Roman" panose="02020603050405020304" pitchFamily="18" charset="0"/>
              </a:rPr>
              <a:t>Frequently </a:t>
            </a:r>
            <a:r>
              <a:rPr lang="en-US" b="1" u="sng" dirty="0" smtClean="0">
                <a:solidFill>
                  <a:srgbClr val="C00000"/>
                </a:solidFill>
                <a:latin typeface="Times New Roman" panose="02020603050405020304" pitchFamily="18" charset="0"/>
                <a:cs typeface="Times New Roman" panose="02020603050405020304" pitchFamily="18" charset="0"/>
              </a:rPr>
              <a:t>relapsing: </a:t>
            </a:r>
            <a:r>
              <a:rPr lang="en-US" dirty="0">
                <a:latin typeface="Times New Roman" panose="02020603050405020304" pitchFamily="18" charset="0"/>
                <a:cs typeface="Times New Roman" panose="02020603050405020304" pitchFamily="18" charset="0"/>
              </a:rPr>
              <a:t>≥2 relapses within 6 months of initial response or ≥4 in any 12 month </a:t>
            </a:r>
            <a:r>
              <a:rPr lang="en-US" dirty="0" smtClean="0">
                <a:latin typeface="Times New Roman" panose="02020603050405020304" pitchFamily="18" charset="0"/>
                <a:cs typeface="Times New Roman" panose="02020603050405020304" pitchFamily="18" charset="0"/>
              </a:rPr>
              <a:t>period</a:t>
            </a:r>
          </a:p>
          <a:p>
            <a:pPr marL="0" indent="0">
              <a:buNone/>
            </a:pPr>
            <a:endParaRPr lang="en-US" dirty="0" smtClean="0">
              <a:latin typeface="Times New Roman" panose="02020603050405020304" pitchFamily="18" charset="0"/>
              <a:cs typeface="Times New Roman" panose="02020603050405020304" pitchFamily="18" charset="0"/>
            </a:endParaRPr>
          </a:p>
          <a:p>
            <a:r>
              <a:rPr lang="en-US" u="sng" dirty="0" smtClean="0">
                <a:solidFill>
                  <a:srgbClr val="C00000"/>
                </a:solidFill>
                <a:latin typeface="Times New Roman" panose="02020603050405020304" pitchFamily="18" charset="0"/>
                <a:cs typeface="Times New Roman" panose="02020603050405020304" pitchFamily="18" charset="0"/>
              </a:rPr>
              <a:t> </a:t>
            </a:r>
            <a:r>
              <a:rPr lang="en-US" b="1" u="sng" dirty="0" smtClean="0">
                <a:solidFill>
                  <a:srgbClr val="C00000"/>
                </a:solidFill>
                <a:latin typeface="Times New Roman" panose="02020603050405020304" pitchFamily="18" charset="0"/>
                <a:cs typeface="Times New Roman" panose="02020603050405020304" pitchFamily="18" charset="0"/>
              </a:rPr>
              <a:t>Steroid-dependent</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consecutive relapses occurring while weaning to alternate day steroids or within 2 weeks of steroid </a:t>
            </a:r>
            <a:r>
              <a:rPr lang="en-US" dirty="0" smtClean="0">
                <a:latin typeface="Times New Roman" panose="02020603050405020304" pitchFamily="18" charset="0"/>
                <a:cs typeface="Times New Roman" panose="02020603050405020304" pitchFamily="18" charset="0"/>
              </a:rPr>
              <a:t>discontinuation</a:t>
            </a:r>
          </a:p>
          <a:p>
            <a:pPr marL="0" indent="0">
              <a:buNone/>
            </a:pPr>
            <a:r>
              <a:rPr lang="en-US" dirty="0" smtClean="0">
                <a:latin typeface="Times New Roman" panose="02020603050405020304" pitchFamily="18" charset="0"/>
                <a:cs typeface="Times New Roman" panose="02020603050405020304" pitchFamily="18" charset="0"/>
              </a:rPr>
              <a:t> </a:t>
            </a:r>
          </a:p>
          <a:p>
            <a:r>
              <a:rPr lang="en-US" b="1" u="sng" dirty="0" smtClean="0">
                <a:solidFill>
                  <a:srgbClr val="C00000"/>
                </a:solidFill>
                <a:latin typeface="Times New Roman" panose="02020603050405020304" pitchFamily="18" charset="0"/>
                <a:cs typeface="Times New Roman" panose="02020603050405020304" pitchFamily="18" charset="0"/>
              </a:rPr>
              <a:t>Steroid-resistant</a:t>
            </a:r>
            <a:r>
              <a:rPr lang="en-US" u="sng"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Persistent proteinuria despite 60 mg/m² or 2 mg/kg for 8 weeks, after ensuring no infection or non-adherence to </a:t>
            </a:r>
            <a:r>
              <a:rPr lang="en-US" dirty="0" smtClean="0">
                <a:latin typeface="Times New Roman" panose="02020603050405020304" pitchFamily="18" charset="0"/>
                <a:cs typeface="Times New Roman" panose="02020603050405020304" pitchFamily="18" charset="0"/>
              </a:rPr>
              <a:t>medication </a:t>
            </a:r>
            <a:r>
              <a:rPr lang="en-US" sz="2600" dirty="0" smtClean="0">
                <a:solidFill>
                  <a:srgbClr val="0070C0"/>
                </a:solidFill>
                <a:latin typeface="Times New Roman" panose="02020603050405020304" pitchFamily="18" charset="0"/>
                <a:cs typeface="Times New Roman" panose="02020603050405020304" pitchFamily="18" charset="0"/>
              </a:rPr>
              <a:t>(no response to full dose steroid in absence of infection// infection cause relapse)</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1100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 xmlns:a14="http://schemas.microsoft.com/office/drawing/2010/main" val="0"/>
              </a:ext>
            </a:extLst>
          </a:blip>
          <a:stretch>
            <a:fillRect/>
          </a:stretch>
        </p:blipFill>
        <p:spPr bwMode="auto">
          <a:xfrm>
            <a:off x="0" y="0"/>
            <a:ext cx="8191525" cy="61436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مستطيل 2"/>
          <p:cNvSpPr/>
          <p:nvPr/>
        </p:nvSpPr>
        <p:spPr>
          <a:xfrm>
            <a:off x="142844" y="1357298"/>
            <a:ext cx="1000132"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مستطيل 3"/>
          <p:cNvSpPr/>
          <p:nvPr/>
        </p:nvSpPr>
        <p:spPr>
          <a:xfrm>
            <a:off x="4143372" y="1357298"/>
            <a:ext cx="571504"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5" name="مربع نص 4"/>
          <p:cNvSpPr txBox="1"/>
          <p:nvPr/>
        </p:nvSpPr>
        <p:spPr>
          <a:xfrm>
            <a:off x="4143372" y="1643050"/>
            <a:ext cx="2726003" cy="307777"/>
          </a:xfrm>
          <a:prstGeom prst="rect">
            <a:avLst/>
          </a:prstGeom>
          <a:noFill/>
        </p:spPr>
        <p:txBody>
          <a:bodyPr wrap="none" rtlCol="1">
            <a:spAutoFit/>
          </a:bodyPr>
          <a:lstStyle/>
          <a:p>
            <a:r>
              <a:rPr lang="en-US" sz="1400" dirty="0" smtClean="0">
                <a:solidFill>
                  <a:srgbClr val="0070C0"/>
                </a:solidFill>
              </a:rPr>
              <a:t>The Most common one in children </a:t>
            </a:r>
            <a:endParaRPr lang="ar-JO" sz="1400" dirty="0">
              <a:solidFill>
                <a:srgbClr val="0070C0"/>
              </a:solidFill>
            </a:endParaRPr>
          </a:p>
        </p:txBody>
      </p:sp>
      <p:sp>
        <p:nvSpPr>
          <p:cNvPr id="6" name="مربع نص 5"/>
          <p:cNvSpPr txBox="1"/>
          <p:nvPr/>
        </p:nvSpPr>
        <p:spPr>
          <a:xfrm>
            <a:off x="1142976" y="1428736"/>
            <a:ext cx="838115" cy="338554"/>
          </a:xfrm>
          <a:prstGeom prst="rect">
            <a:avLst/>
          </a:prstGeom>
          <a:noFill/>
        </p:spPr>
        <p:txBody>
          <a:bodyPr wrap="none" rtlCol="1">
            <a:spAutoFit/>
          </a:bodyPr>
          <a:lstStyle/>
          <a:p>
            <a:r>
              <a:rPr lang="en-US" sz="1600" dirty="0" smtClean="0">
                <a:solidFill>
                  <a:srgbClr val="0070C0"/>
                </a:solidFill>
              </a:rPr>
              <a:t>primary</a:t>
            </a:r>
            <a:endParaRPr lang="ar-JO" dirty="0">
              <a:solidFill>
                <a:srgbClr val="0070C0"/>
              </a:solidFill>
            </a:endParaRPr>
          </a:p>
        </p:txBody>
      </p:sp>
      <p:sp>
        <p:nvSpPr>
          <p:cNvPr id="7" name="مربع نص 6"/>
          <p:cNvSpPr txBox="1"/>
          <p:nvPr/>
        </p:nvSpPr>
        <p:spPr>
          <a:xfrm>
            <a:off x="5572132" y="5143512"/>
            <a:ext cx="2509469" cy="338554"/>
          </a:xfrm>
          <a:prstGeom prst="rect">
            <a:avLst/>
          </a:prstGeom>
          <a:noFill/>
        </p:spPr>
        <p:txBody>
          <a:bodyPr wrap="none" rtlCol="1">
            <a:spAutoFit/>
          </a:bodyPr>
          <a:lstStyle/>
          <a:p>
            <a:r>
              <a:rPr lang="en-US" sz="1600" dirty="0" smtClean="0">
                <a:solidFill>
                  <a:srgbClr val="0070C0"/>
                </a:solidFill>
              </a:rPr>
              <a:t>+ </a:t>
            </a:r>
            <a:r>
              <a:rPr lang="en-US" sz="1600" dirty="0" err="1" smtClean="0">
                <a:solidFill>
                  <a:srgbClr val="0070C0"/>
                </a:solidFill>
              </a:rPr>
              <a:t>Tacrolimus</a:t>
            </a:r>
            <a:r>
              <a:rPr lang="en-US" sz="1600" dirty="0" smtClean="0">
                <a:solidFill>
                  <a:srgbClr val="0070C0"/>
                </a:solidFill>
              </a:rPr>
              <a:t> + cyclosporine </a:t>
            </a:r>
            <a:endParaRPr lang="ar-JO" sz="1600" dirty="0">
              <a:solidFill>
                <a:srgbClr val="0070C0"/>
              </a:solidFill>
            </a:endParaRPr>
          </a:p>
        </p:txBody>
      </p:sp>
      <p:sp>
        <p:nvSpPr>
          <p:cNvPr id="8" name="قوس كبير أيمن 7"/>
          <p:cNvSpPr/>
          <p:nvPr/>
        </p:nvSpPr>
        <p:spPr>
          <a:xfrm>
            <a:off x="2571736" y="1928802"/>
            <a:ext cx="571504" cy="407196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1" anchor="ctr"/>
          <a:lstStyle/>
          <a:p>
            <a:pPr algn="ctr"/>
            <a:endParaRPr lang="ar-JO"/>
          </a:p>
        </p:txBody>
      </p:sp>
      <p:sp>
        <p:nvSpPr>
          <p:cNvPr id="9" name="مربع نص 8"/>
          <p:cNvSpPr txBox="1"/>
          <p:nvPr/>
        </p:nvSpPr>
        <p:spPr>
          <a:xfrm>
            <a:off x="3000364" y="3429000"/>
            <a:ext cx="1214446" cy="1323439"/>
          </a:xfrm>
          <a:prstGeom prst="rect">
            <a:avLst/>
          </a:prstGeom>
          <a:noFill/>
        </p:spPr>
        <p:txBody>
          <a:bodyPr wrap="square" rtlCol="1">
            <a:spAutoFit/>
          </a:bodyPr>
          <a:lstStyle/>
          <a:p>
            <a:r>
              <a:rPr lang="en-US" sz="1600" dirty="0" smtClean="0">
                <a:solidFill>
                  <a:srgbClr val="0070C0"/>
                </a:solidFill>
              </a:rPr>
              <a:t>Secondary causes;</a:t>
            </a:r>
          </a:p>
          <a:p>
            <a:r>
              <a:rPr lang="en-US" sz="1600" dirty="0" smtClean="0">
                <a:solidFill>
                  <a:srgbClr val="0070C0"/>
                </a:solidFill>
              </a:rPr>
              <a:t>Treat the underlying cause</a:t>
            </a:r>
          </a:p>
        </p:txBody>
      </p:sp>
      <p:sp>
        <p:nvSpPr>
          <p:cNvPr id="10" name="مربع نص 9"/>
          <p:cNvSpPr txBox="1"/>
          <p:nvPr/>
        </p:nvSpPr>
        <p:spPr>
          <a:xfrm>
            <a:off x="2857488" y="6119336"/>
            <a:ext cx="6286512" cy="738664"/>
          </a:xfrm>
          <a:prstGeom prst="rect">
            <a:avLst/>
          </a:prstGeom>
          <a:noFill/>
        </p:spPr>
        <p:txBody>
          <a:bodyPr wrap="square" rtlCol="1">
            <a:spAutoFit/>
          </a:bodyPr>
          <a:lstStyle/>
          <a:p>
            <a:r>
              <a:rPr lang="en-US" sz="1400" dirty="0" smtClean="0">
                <a:solidFill>
                  <a:srgbClr val="0070C0"/>
                </a:solidFill>
              </a:rPr>
              <a:t>Lymphoma and NS both have a good response when giving steroids, but 6 months after stopping steroids lymphoma is worsen because you didn’t treat the original cause (misdiagnosis). Always Keep in mind secondary diseases</a:t>
            </a:r>
            <a:endParaRPr lang="ar-JO" sz="1400" dirty="0">
              <a:solidFill>
                <a:srgbClr val="0070C0"/>
              </a:solidFill>
            </a:endParaRPr>
          </a:p>
        </p:txBody>
      </p:sp>
      <p:sp>
        <p:nvSpPr>
          <p:cNvPr id="11" name="مستطيل 10"/>
          <p:cNvSpPr/>
          <p:nvPr/>
        </p:nvSpPr>
        <p:spPr>
          <a:xfrm>
            <a:off x="5715008" y="2000240"/>
            <a:ext cx="2357454"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12" name="مربع نص 11"/>
          <p:cNvSpPr txBox="1"/>
          <p:nvPr/>
        </p:nvSpPr>
        <p:spPr>
          <a:xfrm>
            <a:off x="4786314" y="2285992"/>
            <a:ext cx="3218060" cy="338554"/>
          </a:xfrm>
          <a:prstGeom prst="rect">
            <a:avLst/>
          </a:prstGeom>
          <a:noFill/>
        </p:spPr>
        <p:txBody>
          <a:bodyPr wrap="none" rtlCol="1">
            <a:spAutoFit/>
          </a:bodyPr>
          <a:lstStyle/>
          <a:p>
            <a:r>
              <a:rPr lang="en-US" sz="1600" dirty="0" smtClean="0">
                <a:solidFill>
                  <a:srgbClr val="0070C0"/>
                </a:solidFill>
              </a:rPr>
              <a:t>Pt. with NS; test for these infections </a:t>
            </a:r>
            <a:endParaRPr lang="ar-JO" sz="1600" dirty="0">
              <a:solidFill>
                <a:srgbClr val="0070C0"/>
              </a:solidFill>
            </a:endParaRPr>
          </a:p>
        </p:txBody>
      </p:sp>
    </p:spTree>
    <p:extLst>
      <p:ext uri="{BB962C8B-B14F-4D97-AF65-F5344CB8AC3E}">
        <p14:creationId xmlns="" xmlns:p14="http://schemas.microsoft.com/office/powerpoint/2010/main" val="2588119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0" y="1214422"/>
            <a:ext cx="2071670" cy="639762"/>
          </a:xfrm>
        </p:spPr>
        <p:txBody>
          <a:bodyPr/>
          <a:lstStyle/>
          <a:p>
            <a:pPr algn="ctr"/>
            <a:r>
              <a:rPr lang="en-US" dirty="0" smtClean="0">
                <a:latin typeface="Times New Roman" panose="02020603050405020304" pitchFamily="18" charset="0"/>
                <a:cs typeface="Times New Roman" panose="02020603050405020304" pitchFamily="18" charset="0"/>
              </a:rPr>
              <a:t>MCD</a:t>
            </a:r>
            <a:endParaRPr lang="en-US" dirty="0">
              <a:latin typeface="Times New Roman" panose="02020603050405020304" pitchFamily="18" charset="0"/>
              <a:cs typeface="Times New Roman" panose="02020603050405020304" pitchFamily="18" charset="0"/>
            </a:endParaRPr>
          </a:p>
        </p:txBody>
      </p:sp>
      <p:pic>
        <p:nvPicPr>
          <p:cNvPr id="19458" name="Picture 2"/>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bwMode="auto">
          <a:xfrm>
            <a:off x="304800" y="1828801"/>
            <a:ext cx="3639344" cy="4202906"/>
          </a:xfrm>
          <a:prstGeom prst="rect">
            <a:avLst/>
          </a:prstGeom>
          <a:ln/>
          <a:extLst/>
        </p:spPr>
        <p:style>
          <a:lnRef idx="2">
            <a:schemeClr val="accent2"/>
          </a:lnRef>
          <a:fillRef idx="1">
            <a:schemeClr val="lt1"/>
          </a:fillRef>
          <a:effectRef idx="0">
            <a:schemeClr val="accent2"/>
          </a:effectRef>
          <a:fontRef idx="minor">
            <a:schemeClr val="dk1"/>
          </a:fontRef>
        </p:style>
      </p:pic>
      <p:sp>
        <p:nvSpPr>
          <p:cNvPr id="8" name="عنصر نائب للنص 7"/>
          <p:cNvSpPr>
            <a:spLocks noGrp="1"/>
          </p:cNvSpPr>
          <p:nvPr>
            <p:ph type="body" sz="quarter" idx="3"/>
          </p:nvPr>
        </p:nvSpPr>
        <p:spPr>
          <a:xfrm>
            <a:off x="4645025" y="1219200"/>
            <a:ext cx="4041775" cy="638014"/>
          </a:xfrm>
        </p:spPr>
        <p:txBody>
          <a:bodyPr/>
          <a:lstStyle/>
          <a:p>
            <a:pPr algn="ctr"/>
            <a:r>
              <a:rPr lang="en-US" dirty="0" smtClean="0">
                <a:latin typeface="Times New Roman" panose="02020603050405020304" pitchFamily="18" charset="0"/>
                <a:cs typeface="Times New Roman" panose="02020603050405020304" pitchFamily="18" charset="0"/>
              </a:rPr>
              <a:t>FSGS</a:t>
            </a:r>
            <a:endParaRPr lang="en-US" dirty="0">
              <a:latin typeface="Times New Roman" panose="02020603050405020304" pitchFamily="18" charset="0"/>
              <a:cs typeface="Times New Roman" panose="02020603050405020304" pitchFamily="18" charset="0"/>
            </a:endParaRPr>
          </a:p>
        </p:txBody>
      </p:sp>
      <p:pic>
        <p:nvPicPr>
          <p:cNvPr id="19459" name="Picture 3"/>
          <p:cNvPicPr>
            <a:picLocks noGrp="1" noChangeAspect="1" noChangeArrowheads="1"/>
          </p:cNvPicPr>
          <p:nvPr>
            <p:ph sz="quarter" idx="4"/>
          </p:nvPr>
        </p:nvPicPr>
        <p:blipFill>
          <a:blip r:embed="rId3">
            <a:extLst>
              <a:ext uri="{28A0092B-C50C-407E-A947-70E740481C1C}">
                <a14:useLocalDpi xmlns="" xmlns:a14="http://schemas.microsoft.com/office/drawing/2010/main" val="0"/>
              </a:ext>
            </a:extLst>
          </a:blip>
          <a:srcRect/>
          <a:stretch>
            <a:fillRect/>
          </a:stretch>
        </p:blipFill>
        <p:spPr bwMode="auto">
          <a:xfrm>
            <a:off x="4929190" y="3357562"/>
            <a:ext cx="3343275" cy="2514600"/>
          </a:xfrm>
          <a:prstGeom prst="rect">
            <a:avLst/>
          </a:prstGeom>
          <a:ln/>
          <a:extLst/>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2819400" y="228600"/>
            <a:ext cx="3470465" cy="1015663"/>
          </a:xfrm>
          <a:prstGeom prst="rect">
            <a:avLst/>
          </a:prstGeom>
        </p:spPr>
        <p:txBody>
          <a:bodyPr wrap="square">
            <a:spAutoFit/>
          </a:bodyPr>
          <a:lstStyle/>
          <a:p>
            <a:r>
              <a:rPr lang="en-US" sz="6000" b="1" u="sng" dirty="0">
                <a:solidFill>
                  <a:srgbClr val="C00000"/>
                </a:solidFill>
                <a:latin typeface="Times New Roman" panose="02020603050405020304" pitchFamily="18" charset="0"/>
                <a:cs typeface="Times New Roman" panose="02020603050405020304" pitchFamily="18" charset="0"/>
              </a:rPr>
              <a:t>Pathology</a:t>
            </a:r>
            <a:endParaRPr lang="en-US" sz="6000" dirty="0"/>
          </a:p>
        </p:txBody>
      </p:sp>
      <p:sp>
        <p:nvSpPr>
          <p:cNvPr id="7" name="مربع نص 6"/>
          <p:cNvSpPr txBox="1"/>
          <p:nvPr/>
        </p:nvSpPr>
        <p:spPr>
          <a:xfrm>
            <a:off x="1428728" y="1500174"/>
            <a:ext cx="1626343" cy="338554"/>
          </a:xfrm>
          <a:prstGeom prst="rect">
            <a:avLst/>
          </a:prstGeom>
          <a:noFill/>
        </p:spPr>
        <p:txBody>
          <a:bodyPr wrap="none" rtlCol="1">
            <a:spAutoFit/>
          </a:bodyPr>
          <a:lstStyle/>
          <a:p>
            <a:r>
              <a:rPr lang="en-US" sz="1600" dirty="0" smtClean="0">
                <a:solidFill>
                  <a:srgbClr val="0070C0"/>
                </a:solidFill>
              </a:rPr>
              <a:t>Diagnosed by EM</a:t>
            </a:r>
            <a:endParaRPr lang="ar-JO" sz="1600" dirty="0">
              <a:solidFill>
                <a:srgbClr val="0070C0"/>
              </a:solidFill>
            </a:endParaRPr>
          </a:p>
        </p:txBody>
      </p:sp>
      <p:sp>
        <p:nvSpPr>
          <p:cNvPr id="9" name="مربع نص 8"/>
          <p:cNvSpPr txBox="1"/>
          <p:nvPr/>
        </p:nvSpPr>
        <p:spPr>
          <a:xfrm>
            <a:off x="4000496" y="1928802"/>
            <a:ext cx="5000628" cy="1384995"/>
          </a:xfrm>
          <a:prstGeom prst="rect">
            <a:avLst/>
          </a:prstGeom>
          <a:noFill/>
        </p:spPr>
        <p:txBody>
          <a:bodyPr wrap="square" rtlCol="1">
            <a:spAutoFit/>
          </a:bodyPr>
          <a:lstStyle/>
          <a:p>
            <a:r>
              <a:rPr lang="en-US" sz="1400" dirty="0" smtClean="0">
                <a:solidFill>
                  <a:srgbClr val="0070C0"/>
                </a:solidFill>
              </a:rPr>
              <a:t>Second most common in children, diagnosed by LM.</a:t>
            </a:r>
          </a:p>
          <a:p>
            <a:r>
              <a:rPr lang="en-US" sz="1400" dirty="0" smtClean="0">
                <a:solidFill>
                  <a:srgbClr val="0070C0"/>
                </a:solidFill>
              </a:rPr>
              <a:t>When you take a biopsy to diagnose FSGS be sure to take a large sample..</a:t>
            </a:r>
          </a:p>
          <a:p>
            <a:r>
              <a:rPr lang="en-US" sz="1400" dirty="0" smtClean="0">
                <a:solidFill>
                  <a:srgbClr val="0070C0"/>
                </a:solidFill>
              </a:rPr>
              <a:t>On LM: It’s a FOCAL, SEGMENTAL disease which mean that the other segments are normal, so you will misdiagnose it with MCD because you take the normal segment not the affected one</a:t>
            </a:r>
          </a:p>
        </p:txBody>
      </p:sp>
    </p:spTree>
    <p:extLst>
      <p:ext uri="{BB962C8B-B14F-4D97-AF65-F5344CB8AC3E}">
        <p14:creationId xmlns="" xmlns:p14="http://schemas.microsoft.com/office/powerpoint/2010/main" val="3026556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solidFill>
                  <a:srgbClr val="C00000"/>
                </a:solidFill>
                <a:latin typeface="Times New Roman" panose="02020603050405020304" pitchFamily="18" charset="0"/>
                <a:cs typeface="Times New Roman" panose="02020603050405020304" pitchFamily="18" charset="0"/>
              </a:rPr>
              <a:t>Pathology</a:t>
            </a:r>
          </a:p>
        </p:txBody>
      </p:sp>
      <p:sp>
        <p:nvSpPr>
          <p:cNvPr id="3" name="عنصر نائب للمحتوى 2"/>
          <p:cNvSpPr>
            <a:spLocks noGrp="1"/>
          </p:cNvSpPr>
          <p:nvPr>
            <p:ph sz="half" idx="2"/>
          </p:nvPr>
        </p:nvSpPr>
        <p:spPr>
          <a:xfrm>
            <a:off x="457200" y="1524000"/>
            <a:ext cx="5029200" cy="4602163"/>
          </a:xfrm>
        </p:spPr>
        <p:txBody>
          <a:bodyPr>
            <a:normAutofit fontScale="92500" lnSpcReduction="10000"/>
          </a:bodyPr>
          <a:lstStyle/>
          <a:p>
            <a:pPr>
              <a:buClr>
                <a:schemeClr val="accent2"/>
              </a:buClr>
              <a:buSzPct val="150000"/>
            </a:pPr>
            <a:r>
              <a:rPr lang="en-US" b="1" dirty="0" smtClean="0">
                <a:latin typeface="Times New Roman" panose="02020603050405020304" pitchFamily="18" charset="0"/>
                <a:cs typeface="Times New Roman" panose="02020603050405020304" pitchFamily="18" charset="0"/>
              </a:rPr>
              <a:t>Most </a:t>
            </a:r>
            <a:r>
              <a:rPr lang="en-US" b="1" dirty="0">
                <a:latin typeface="Times New Roman" panose="02020603050405020304" pitchFamily="18" charset="0"/>
                <a:cs typeface="Times New Roman" panose="02020603050405020304" pitchFamily="18" charset="0"/>
              </a:rPr>
              <a:t>children do not get a kidney biopsy </a:t>
            </a:r>
            <a:endParaRPr lang="en-US" b="1" dirty="0" smtClean="0">
              <a:latin typeface="Times New Roman" panose="02020603050405020304" pitchFamily="18" charset="0"/>
              <a:cs typeface="Times New Roman" panose="02020603050405020304" pitchFamily="18" charset="0"/>
            </a:endParaRPr>
          </a:p>
          <a:p>
            <a:pPr marL="0" indent="0">
              <a:buClr>
                <a:schemeClr val="accent2"/>
              </a:buClr>
              <a:buSzPct val="150000"/>
              <a:buNone/>
            </a:pPr>
            <a:endParaRPr lang="en-US" b="1" dirty="0" smtClean="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MCD </a:t>
            </a:r>
            <a:r>
              <a:rPr lang="en-US" b="1" dirty="0">
                <a:latin typeface="Times New Roman" panose="02020603050405020304" pitchFamily="18" charset="0"/>
                <a:cs typeface="Times New Roman" panose="02020603050405020304" pitchFamily="18" charset="0"/>
              </a:rPr>
              <a:t>or </a:t>
            </a:r>
            <a:r>
              <a:rPr lang="en-US" b="1" dirty="0" smtClean="0">
                <a:latin typeface="Times New Roman" panose="02020603050405020304" pitchFamily="18" charset="0"/>
                <a:cs typeface="Times New Roman" panose="02020603050405020304" pitchFamily="18" charset="0"/>
              </a:rPr>
              <a:t>FSGS</a:t>
            </a:r>
            <a:endParaRPr lang="en-US" b="1" dirty="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t>
            </a:r>
            <a:r>
              <a:rPr lang="en-US" b="1" dirty="0" smtClean="0">
                <a:latin typeface="Times New Roman" panose="02020603050405020304" pitchFamily="18" charset="0"/>
                <a:cs typeface="Times New Roman" panose="02020603050405020304" pitchFamily="18" charset="0"/>
              </a:rPr>
              <a:t>inimal </a:t>
            </a:r>
            <a:r>
              <a:rPr lang="en-US" b="1" dirty="0">
                <a:latin typeface="Times New Roman" panose="02020603050405020304" pitchFamily="18" charset="0"/>
                <a:cs typeface="Times New Roman" panose="02020603050405020304" pitchFamily="18" charset="0"/>
              </a:rPr>
              <a:t>change, </a:t>
            </a:r>
            <a:r>
              <a:rPr lang="en-US" b="1" dirty="0" smtClean="0">
                <a:latin typeface="Times New Roman" panose="02020603050405020304" pitchFamily="18" charset="0"/>
                <a:cs typeface="Times New Roman" panose="02020603050405020304" pitchFamily="18" charset="0"/>
              </a:rPr>
              <a:t>Normal glomeruli under LM, </a:t>
            </a:r>
            <a:r>
              <a:rPr lang="en-US" b="1" dirty="0">
                <a:latin typeface="Times New Roman" panose="02020603050405020304" pitchFamily="18" charset="0"/>
                <a:cs typeface="Times New Roman" panose="02020603050405020304" pitchFamily="18" charset="0"/>
              </a:rPr>
              <a:t>with </a:t>
            </a:r>
            <a:r>
              <a:rPr lang="en-US" b="1" dirty="0" smtClean="0">
                <a:latin typeface="Times New Roman" panose="02020603050405020304" pitchFamily="18" charset="0"/>
                <a:cs typeface="Times New Roman" panose="02020603050405020304" pitchFamily="18" charset="0"/>
              </a:rPr>
              <a:t>podocyte </a:t>
            </a:r>
            <a:r>
              <a:rPr lang="en-US" b="1" dirty="0">
                <a:latin typeface="Times New Roman" panose="02020603050405020304" pitchFamily="18" charset="0"/>
                <a:cs typeface="Times New Roman" panose="02020603050405020304" pitchFamily="18" charset="0"/>
              </a:rPr>
              <a:t>effacement by </a:t>
            </a:r>
            <a:r>
              <a:rPr lang="en-US" b="1" dirty="0" smtClean="0">
                <a:latin typeface="Times New Roman" panose="02020603050405020304" pitchFamily="18" charset="0"/>
                <a:cs typeface="Times New Roman" panose="02020603050405020304" pitchFamily="18" charset="0"/>
              </a:rPr>
              <a:t>EM</a:t>
            </a:r>
          </a:p>
          <a:p>
            <a:pPr>
              <a:buClr>
                <a:schemeClr val="accent2"/>
              </a:buClr>
              <a:buSzPct val="150000"/>
            </a:pPr>
            <a:endParaRPr lang="en-US" b="1" dirty="0" smtClean="0">
              <a:latin typeface="Times New Roman" panose="02020603050405020304" pitchFamily="18" charset="0"/>
              <a:cs typeface="Times New Roman" panose="02020603050405020304" pitchFamily="18" charset="0"/>
            </a:endParaRPr>
          </a:p>
          <a:p>
            <a:pPr>
              <a:buClr>
                <a:schemeClr val="accent2"/>
              </a:buClr>
              <a:buSzPct val="150000"/>
            </a:pPr>
            <a:r>
              <a:rPr lang="en-US" b="1" dirty="0" smtClean="0">
                <a:latin typeface="Times New Roman" panose="02020603050405020304" pitchFamily="18" charset="0"/>
                <a:cs typeface="Times New Roman" panose="02020603050405020304" pitchFamily="18" charset="0"/>
              </a:rPr>
              <a:t>Characteristic </a:t>
            </a:r>
            <a:r>
              <a:rPr lang="en-US" b="1" dirty="0">
                <a:latin typeface="Times New Roman" panose="02020603050405020304" pitchFamily="18" charset="0"/>
                <a:cs typeface="Times New Roman" panose="02020603050405020304" pitchFamily="18" charset="0"/>
              </a:rPr>
              <a:t>histology in FSGS is segmental sclerosis of affected glomeruli, with the segment often adherent to Bowman’s capsule by </a:t>
            </a:r>
            <a:r>
              <a:rPr lang="en-US" b="1" dirty="0" err="1" smtClean="0">
                <a:latin typeface="Times New Roman" panose="02020603050405020304" pitchFamily="18" charset="0"/>
                <a:cs typeface="Times New Roman" panose="02020603050405020304" pitchFamily="18" charset="0"/>
              </a:rPr>
              <a:t>synechiae</a:t>
            </a:r>
            <a:endParaRPr lang="en-US" b="1"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sz="quarter" idx="4"/>
          </p:nvPr>
        </p:nvPicPr>
        <p:blipFill>
          <a:blip r:embed="rId2">
            <a:extLst>
              <a:ext uri="{28A0092B-C50C-407E-A947-70E740481C1C}">
                <a14:useLocalDpi xmlns="" xmlns:a14="http://schemas.microsoft.com/office/drawing/2010/main" val="0"/>
              </a:ext>
            </a:extLst>
          </a:blip>
          <a:stretch>
            <a:fillRect/>
          </a:stretch>
        </p:blipFill>
        <p:spPr bwMode="auto">
          <a:xfrm>
            <a:off x="5783071" y="1600200"/>
            <a:ext cx="2979929" cy="4525963"/>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 xmlns:p14="http://schemas.microsoft.com/office/powerpoint/2010/main" val="1667477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Investigations</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CBC </a:t>
            </a:r>
            <a:r>
              <a:rPr lang="en-US" sz="1800" dirty="0" smtClean="0">
                <a:solidFill>
                  <a:srgbClr val="0070C0"/>
                </a:solidFill>
                <a:latin typeface="Times New Roman" panose="02020603050405020304" pitchFamily="18" charset="0"/>
                <a:cs typeface="Times New Roman" panose="02020603050405020304" pitchFamily="18" charset="0"/>
              </a:rPr>
              <a:t>(high </a:t>
            </a:r>
            <a:r>
              <a:rPr lang="en-US" sz="1800" dirty="0" err="1" smtClean="0">
                <a:solidFill>
                  <a:srgbClr val="0070C0"/>
                </a:solidFill>
                <a:latin typeface="Times New Roman" panose="02020603050405020304" pitchFamily="18" charset="0"/>
                <a:cs typeface="Times New Roman" panose="02020603050405020304" pitchFamily="18" charset="0"/>
              </a:rPr>
              <a:t>Hgb</a:t>
            </a:r>
            <a:r>
              <a:rPr lang="en-US" sz="1800" dirty="0" smtClean="0">
                <a:solidFill>
                  <a:srgbClr val="0070C0"/>
                </a:solidFill>
                <a:latin typeface="Times New Roman" panose="02020603050405020304" pitchFamily="18" charset="0"/>
                <a:cs typeface="Times New Roman" panose="02020603050405020304" pitchFamily="18" charset="0"/>
              </a:rPr>
              <a:t> if there is volume depletion, high WBCs with infections)</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KFT </a:t>
            </a:r>
            <a:r>
              <a:rPr lang="en-US" sz="1800" dirty="0" smtClean="0">
                <a:solidFill>
                  <a:srgbClr val="0070C0"/>
                </a:solidFill>
                <a:latin typeface="Times New Roman" panose="02020603050405020304" pitchFamily="18" charset="0"/>
                <a:cs typeface="Times New Roman" panose="02020603050405020304" pitchFamily="18" charset="0"/>
              </a:rPr>
              <a:t>(should be normal)</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Urine Analysis</a:t>
            </a:r>
          </a:p>
          <a:p>
            <a:r>
              <a:rPr lang="en-US" b="1" dirty="0" smtClean="0">
                <a:latin typeface="Times New Roman" panose="02020603050405020304" pitchFamily="18" charset="0"/>
                <a:cs typeface="Times New Roman" panose="02020603050405020304" pitchFamily="18" charset="0"/>
              </a:rPr>
              <a:t>S. Albumin </a:t>
            </a:r>
            <a:r>
              <a:rPr lang="en-US" sz="1800" b="1" dirty="0" smtClean="0">
                <a:solidFill>
                  <a:srgbClr val="0070C0"/>
                </a:solidFill>
                <a:latin typeface="Times New Roman" panose="02020603050405020304" pitchFamily="18" charset="0"/>
                <a:cs typeface="Times New Roman" panose="02020603050405020304" pitchFamily="18" charset="0"/>
              </a:rPr>
              <a:t>(low) </a:t>
            </a:r>
            <a:r>
              <a:rPr lang="en-US" b="1" dirty="0" smtClean="0">
                <a:latin typeface="Times New Roman" panose="02020603050405020304" pitchFamily="18" charset="0"/>
                <a:cs typeface="Times New Roman" panose="02020603050405020304" pitchFamily="18" charset="0"/>
              </a:rPr>
              <a:t>&amp; LFT</a:t>
            </a:r>
          </a:p>
          <a:p>
            <a:r>
              <a:rPr lang="en-US" b="1" dirty="0" smtClean="0">
                <a:latin typeface="Times New Roman" panose="02020603050405020304" pitchFamily="18" charset="0"/>
                <a:cs typeface="Times New Roman" panose="02020603050405020304" pitchFamily="18" charset="0"/>
              </a:rPr>
              <a:t>Cholesterol &amp; </a:t>
            </a:r>
            <a:r>
              <a:rPr lang="en-US" b="1" dirty="0" err="1" smtClean="0">
                <a:latin typeface="Times New Roman" panose="02020603050405020304" pitchFamily="18" charset="0"/>
                <a:cs typeface="Times New Roman" panose="02020603050405020304" pitchFamily="18" charset="0"/>
              </a:rPr>
              <a:t>Triglycerid</a:t>
            </a:r>
            <a:r>
              <a:rPr lang="en-US" b="1" dirty="0" smtClean="0">
                <a:latin typeface="Times New Roman" panose="02020603050405020304" pitchFamily="18" charset="0"/>
                <a:cs typeface="Times New Roman" panose="02020603050405020304" pitchFamily="18" charset="0"/>
              </a:rPr>
              <a:t> </a:t>
            </a:r>
            <a:r>
              <a:rPr lang="en-US" sz="1800" b="1" dirty="0" smtClean="0">
                <a:solidFill>
                  <a:srgbClr val="0070C0"/>
                </a:solidFill>
                <a:latin typeface="Times New Roman" panose="02020603050405020304" pitchFamily="18" charset="0"/>
                <a:cs typeface="Times New Roman" panose="02020603050405020304" pitchFamily="18" charset="0"/>
              </a:rPr>
              <a:t>(high)</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84888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Second line investigations in NS</a:t>
            </a:r>
          </a:p>
        </p:txBody>
      </p:sp>
      <p:sp>
        <p:nvSpPr>
          <p:cNvPr id="8" name="عنصر نائب للمحتوى 7"/>
          <p:cNvSpPr>
            <a:spLocks noGrp="1"/>
          </p:cNvSpPr>
          <p:nvPr>
            <p:ph idx="1"/>
          </p:nvPr>
        </p:nvSpPr>
        <p:spPr>
          <a:xfrm>
            <a:off x="457200" y="1828800"/>
            <a:ext cx="8686800" cy="4297363"/>
          </a:xfrm>
        </p:spPr>
        <p:txBody>
          <a:bodyPr>
            <a:noAutofit/>
          </a:bodyPr>
          <a:lstStyle/>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Complement </a:t>
            </a:r>
            <a:r>
              <a:rPr lang="en-US" sz="3000" dirty="0">
                <a:latin typeface="Times New Roman" panose="02020603050405020304" pitchFamily="18" charset="0"/>
                <a:cs typeface="Times New Roman" panose="02020603050405020304" pitchFamily="18" charset="0"/>
              </a:rPr>
              <a:t>C3, </a:t>
            </a:r>
            <a:r>
              <a:rPr lang="en-US" sz="3000" dirty="0" smtClean="0">
                <a:latin typeface="Times New Roman" panose="02020603050405020304" pitchFamily="18" charset="0"/>
                <a:cs typeface="Times New Roman" panose="02020603050405020304" pitchFamily="18" charset="0"/>
              </a:rPr>
              <a:t>C4 </a:t>
            </a:r>
            <a:r>
              <a:rPr lang="en-US" sz="1800" dirty="0" smtClean="0">
                <a:solidFill>
                  <a:srgbClr val="0070C0"/>
                </a:solidFill>
                <a:latin typeface="Times New Roman" panose="02020603050405020304" pitchFamily="18" charset="0"/>
                <a:cs typeface="Times New Roman" panose="02020603050405020304" pitchFamily="18" charset="0"/>
              </a:rPr>
              <a:t>(normal in MCD)</a:t>
            </a:r>
            <a:endParaRPr lang="en-US" sz="3000" dirty="0" smtClean="0">
              <a:solidFill>
                <a:srgbClr val="0070C0"/>
              </a:solidFill>
              <a:latin typeface="Times New Roman" panose="02020603050405020304" pitchFamily="18" charset="0"/>
              <a:cs typeface="Times New Roman" panose="02020603050405020304" pitchFamily="18" charset="0"/>
            </a:endParaRP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Antinuclear </a:t>
            </a:r>
            <a:r>
              <a:rPr lang="en-US" sz="3000" dirty="0">
                <a:latin typeface="Times New Roman" panose="02020603050405020304" pitchFamily="18" charset="0"/>
                <a:cs typeface="Times New Roman" panose="02020603050405020304" pitchFamily="18" charset="0"/>
              </a:rPr>
              <a:t>antibody (ANA</a:t>
            </a:r>
            <a:r>
              <a:rPr lang="en-US" sz="3000" dirty="0" smtClean="0">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(to rule out SLE as a secondary cause)</a:t>
            </a:r>
            <a:endParaRPr lang="en-US" sz="3000" dirty="0" smtClean="0">
              <a:solidFill>
                <a:srgbClr val="0070C0"/>
              </a:solidFill>
              <a:latin typeface="Times New Roman" panose="02020603050405020304" pitchFamily="18" charset="0"/>
              <a:cs typeface="Times New Roman" panose="02020603050405020304" pitchFamily="18" charset="0"/>
            </a:endParaRP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Anti-double- </a:t>
            </a:r>
            <a:r>
              <a:rPr lang="en-US" sz="3000" dirty="0">
                <a:latin typeface="Times New Roman" panose="02020603050405020304" pitchFamily="18" charset="0"/>
                <a:cs typeface="Times New Roman" panose="02020603050405020304" pitchFamily="18" charset="0"/>
              </a:rPr>
              <a:t>stranded DNA (anti-dsDNA) and </a:t>
            </a:r>
            <a:r>
              <a:rPr lang="en-US" sz="3000" dirty="0" smtClean="0">
                <a:latin typeface="Times New Roman" panose="02020603050405020304" pitchFamily="18" charset="0"/>
                <a:cs typeface="Times New Roman" panose="02020603050405020304" pitchFamily="18" charset="0"/>
              </a:rPr>
              <a:t>ANCA</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Hepatitis </a:t>
            </a:r>
            <a:r>
              <a:rPr lang="en-US" sz="3000" dirty="0">
                <a:latin typeface="Times New Roman" panose="02020603050405020304" pitchFamily="18" charset="0"/>
                <a:cs typeface="Times New Roman" panose="02020603050405020304" pitchFamily="18" charset="0"/>
              </a:rPr>
              <a:t>B and C (</a:t>
            </a:r>
            <a:r>
              <a:rPr lang="en-US" sz="3000" dirty="0" err="1">
                <a:latin typeface="Times New Roman" panose="02020603050405020304" pitchFamily="18" charset="0"/>
                <a:cs typeface="Times New Roman" panose="02020603050405020304" pitchFamily="18" charset="0"/>
              </a:rPr>
              <a:t>HBsAg</a:t>
            </a:r>
            <a:r>
              <a:rPr lang="en-US" sz="3000" dirty="0">
                <a:latin typeface="Times New Roman" panose="02020603050405020304" pitchFamily="18" charset="0"/>
                <a:cs typeface="Times New Roman" panose="02020603050405020304" pitchFamily="18" charset="0"/>
              </a:rPr>
              <a:t>, anti </a:t>
            </a:r>
            <a:r>
              <a:rPr lang="en-US" sz="3000" dirty="0" smtClean="0">
                <a:latin typeface="Times New Roman" panose="02020603050405020304" pitchFamily="18" charset="0"/>
                <a:cs typeface="Times New Roman" panose="02020603050405020304" pitchFamily="18" charset="0"/>
              </a:rPr>
              <a:t>HCV)</a:t>
            </a:r>
          </a:p>
          <a:p>
            <a:pPr>
              <a:buClr>
                <a:schemeClr val="accent6">
                  <a:lumMod val="50000"/>
                </a:schemeClr>
              </a:buClr>
              <a:buSzPct val="150000"/>
            </a:pPr>
            <a:r>
              <a:rPr lang="en-US" sz="3000" dirty="0">
                <a:latin typeface="Times New Roman" panose="02020603050405020304" pitchFamily="18" charset="0"/>
                <a:cs typeface="Times New Roman" panose="02020603050405020304" pitchFamily="18" charset="0"/>
              </a:rPr>
              <a:t>A</a:t>
            </a:r>
            <a:r>
              <a:rPr lang="en-US" sz="3000" dirty="0" smtClean="0">
                <a:latin typeface="Times New Roman" panose="02020603050405020304" pitchFamily="18" charset="0"/>
                <a:cs typeface="Times New Roman" panose="02020603050405020304" pitchFamily="18" charset="0"/>
              </a:rPr>
              <a:t>nti </a:t>
            </a:r>
            <a:r>
              <a:rPr lang="en-US" sz="3000" dirty="0">
                <a:latin typeface="Times New Roman" panose="02020603050405020304" pitchFamily="18" charset="0"/>
                <a:cs typeface="Times New Roman" panose="02020603050405020304" pitchFamily="18" charset="0"/>
              </a:rPr>
              <a:t>HIV </a:t>
            </a:r>
            <a:r>
              <a:rPr lang="en-US" sz="3000" dirty="0" smtClean="0">
                <a:latin typeface="Times New Roman" panose="02020603050405020304" pitchFamily="18" charset="0"/>
                <a:cs typeface="Times New Roman" panose="02020603050405020304" pitchFamily="18" charset="0"/>
              </a:rPr>
              <a:t>antibodies</a:t>
            </a: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Genetic </a:t>
            </a:r>
            <a:r>
              <a:rPr lang="en-US" sz="3000" dirty="0">
                <a:latin typeface="Times New Roman" panose="02020603050405020304" pitchFamily="18" charset="0"/>
                <a:cs typeface="Times New Roman" panose="02020603050405020304" pitchFamily="18" charset="0"/>
              </a:rPr>
              <a:t>mutation </a:t>
            </a:r>
            <a:r>
              <a:rPr lang="en-US" sz="3000" dirty="0" smtClean="0">
                <a:latin typeface="Times New Roman" panose="02020603050405020304" pitchFamily="18" charset="0"/>
                <a:cs typeface="Times New Roman" panose="02020603050405020304" pitchFamily="18" charset="0"/>
              </a:rPr>
              <a:t>analysis </a:t>
            </a:r>
            <a:r>
              <a:rPr lang="en-US" sz="1600" dirty="0" smtClean="0">
                <a:solidFill>
                  <a:srgbClr val="0070C0"/>
                </a:solidFill>
                <a:latin typeface="Times New Roman" panose="02020603050405020304" pitchFamily="18" charset="0"/>
                <a:cs typeface="Times New Roman" panose="02020603050405020304" pitchFamily="18" charset="0"/>
              </a:rPr>
              <a:t>(in pt. less than 2 years, in case of +ve </a:t>
            </a:r>
            <a:r>
              <a:rPr lang="en-US" sz="1600" dirty="0" err="1" smtClean="0">
                <a:solidFill>
                  <a:srgbClr val="0070C0"/>
                </a:solidFill>
                <a:latin typeface="Times New Roman" panose="02020603050405020304" pitchFamily="18" charset="0"/>
                <a:cs typeface="Times New Roman" panose="02020603050405020304" pitchFamily="18" charset="0"/>
              </a:rPr>
              <a:t>famiy</a:t>
            </a:r>
            <a:r>
              <a:rPr lang="en-US" sz="1600" dirty="0" smtClean="0">
                <a:solidFill>
                  <a:srgbClr val="0070C0"/>
                </a:solidFill>
                <a:latin typeface="Times New Roman" panose="02020603050405020304" pitchFamily="18" charset="0"/>
                <a:cs typeface="Times New Roman" panose="02020603050405020304" pitchFamily="18" charset="0"/>
              </a:rPr>
              <a:t> </a:t>
            </a:r>
            <a:r>
              <a:rPr lang="en-US" sz="1600" dirty="0" err="1" smtClean="0">
                <a:solidFill>
                  <a:srgbClr val="0070C0"/>
                </a:solidFill>
                <a:latin typeface="Times New Roman" panose="02020603050405020304" pitchFamily="18" charset="0"/>
                <a:cs typeface="Times New Roman" panose="02020603050405020304" pitchFamily="18" charset="0"/>
              </a:rPr>
              <a:t>Hx</a:t>
            </a:r>
            <a:r>
              <a:rPr lang="en-US" sz="1600" dirty="0" smtClean="0">
                <a:solidFill>
                  <a:srgbClr val="0070C0"/>
                </a:solidFill>
                <a:latin typeface="Times New Roman" panose="02020603050405020304" pitchFamily="18" charset="0"/>
                <a:cs typeface="Times New Roman" panose="02020603050405020304" pitchFamily="18" charset="0"/>
              </a:rPr>
              <a:t>)</a:t>
            </a:r>
            <a:endParaRPr lang="en-US" sz="3000" dirty="0" smtClean="0">
              <a:solidFill>
                <a:srgbClr val="0070C0"/>
              </a:solidFill>
              <a:latin typeface="Times New Roman" panose="02020603050405020304" pitchFamily="18" charset="0"/>
              <a:cs typeface="Times New Roman" panose="02020603050405020304" pitchFamily="18" charset="0"/>
            </a:endParaRPr>
          </a:p>
          <a:p>
            <a:pPr>
              <a:buClr>
                <a:schemeClr val="accent6">
                  <a:lumMod val="50000"/>
                </a:schemeClr>
              </a:buClr>
              <a:buSzPct val="150000"/>
            </a:pP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Renal </a:t>
            </a:r>
            <a:r>
              <a:rPr lang="en-US" sz="3000" dirty="0" smtClean="0">
                <a:latin typeface="Times New Roman" panose="02020603050405020304" pitchFamily="18" charset="0"/>
                <a:cs typeface="Times New Roman" panose="02020603050405020304" pitchFamily="18" charset="0"/>
              </a:rPr>
              <a:t>biopsy</a:t>
            </a:r>
          </a:p>
        </p:txBody>
      </p:sp>
      <p:sp>
        <p:nvSpPr>
          <p:cNvPr id="4" name="مربع نص 3"/>
          <p:cNvSpPr txBox="1"/>
          <p:nvPr/>
        </p:nvSpPr>
        <p:spPr>
          <a:xfrm>
            <a:off x="4349162" y="1428736"/>
            <a:ext cx="4867358" cy="584775"/>
          </a:xfrm>
          <a:prstGeom prst="rect">
            <a:avLst/>
          </a:prstGeom>
          <a:noFill/>
        </p:spPr>
        <p:txBody>
          <a:bodyPr wrap="none" rtlCol="1">
            <a:spAutoFit/>
          </a:bodyPr>
          <a:lstStyle/>
          <a:p>
            <a:r>
              <a:rPr lang="en-US" sz="1600" dirty="0" smtClean="0">
                <a:solidFill>
                  <a:srgbClr val="0070C0"/>
                </a:solidFill>
              </a:rPr>
              <a:t>*MCD, FSGS, Membranous</a:t>
            </a:r>
            <a:r>
              <a:rPr lang="en-US" sz="1600" dirty="0" smtClean="0">
                <a:solidFill>
                  <a:srgbClr val="0070C0"/>
                </a:solidFill>
                <a:sym typeface="Wingdings" pitchFamily="2" charset="2"/>
              </a:rPr>
              <a:t> normal complement level</a:t>
            </a:r>
          </a:p>
          <a:p>
            <a:r>
              <a:rPr lang="en-US" sz="1600" dirty="0" smtClean="0">
                <a:solidFill>
                  <a:srgbClr val="0070C0"/>
                </a:solidFill>
                <a:sym typeface="Wingdings" pitchFamily="2" charset="2"/>
              </a:rPr>
              <a:t>*</a:t>
            </a:r>
            <a:r>
              <a:rPr lang="en-US" sz="1600" dirty="0" err="1" smtClean="0">
                <a:solidFill>
                  <a:srgbClr val="0070C0"/>
                </a:solidFill>
                <a:sym typeface="Wingdings" pitchFamily="2" charset="2"/>
              </a:rPr>
              <a:t>Membrano</a:t>
            </a:r>
            <a:r>
              <a:rPr lang="en-US" sz="1600" dirty="0" smtClean="0">
                <a:solidFill>
                  <a:srgbClr val="0070C0"/>
                </a:solidFill>
                <a:sym typeface="Wingdings" pitchFamily="2" charset="2"/>
              </a:rPr>
              <a:t>- proliferative low complement              </a:t>
            </a:r>
            <a:r>
              <a:rPr lang="ar-JO" sz="1600" dirty="0" smtClean="0">
                <a:solidFill>
                  <a:srgbClr val="0070C0"/>
                </a:solidFill>
                <a:sym typeface="Wingdings" pitchFamily="2" charset="2"/>
              </a:rPr>
              <a:t>مهم</a:t>
            </a:r>
            <a:endParaRPr lang="ar-JO" sz="1600" dirty="0">
              <a:solidFill>
                <a:srgbClr val="0070C0"/>
              </a:solidFill>
            </a:endParaRPr>
          </a:p>
        </p:txBody>
      </p:sp>
      <p:sp>
        <p:nvSpPr>
          <p:cNvPr id="5" name="مستطيل 4"/>
          <p:cNvSpPr/>
          <p:nvPr/>
        </p:nvSpPr>
        <p:spPr>
          <a:xfrm>
            <a:off x="4357686" y="1428736"/>
            <a:ext cx="4786314"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 xmlns:p14="http://schemas.microsoft.com/office/powerpoint/2010/main" val="233336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Indications </a:t>
            </a:r>
            <a:r>
              <a:rPr lang="en-US" dirty="0">
                <a:solidFill>
                  <a:srgbClr val="FF0000"/>
                </a:solidFill>
                <a:latin typeface="Times New Roman" panose="02020603050405020304" pitchFamily="18" charset="0"/>
                <a:cs typeface="Times New Roman" panose="02020603050405020304" pitchFamily="18" charset="0"/>
              </a:rPr>
              <a:t>for Renal biopsy At </a:t>
            </a:r>
            <a:r>
              <a:rPr lang="en-US" dirty="0" smtClean="0">
                <a:solidFill>
                  <a:srgbClr val="FF0000"/>
                </a:solidFill>
                <a:latin typeface="Times New Roman" panose="02020603050405020304" pitchFamily="18" charset="0"/>
                <a:cs typeface="Times New Roman" panose="02020603050405020304" pitchFamily="18" charset="0"/>
              </a:rPr>
              <a:t>Onset</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600200"/>
            <a:ext cx="9144000" cy="4525963"/>
          </a:xfrm>
        </p:spPr>
        <p:txBody>
          <a:bodyPr>
            <a:normAutofit fontScale="92500" lnSpcReduction="10000"/>
          </a:bodyPr>
          <a:lstStyle/>
          <a:p>
            <a:pPr>
              <a:buClr>
                <a:schemeClr val="accent2"/>
              </a:buClr>
              <a:buSzPct val="150000"/>
            </a:pPr>
            <a:r>
              <a:rPr lang="en-US" dirty="0" smtClean="0">
                <a:latin typeface="Times New Roman" panose="02020603050405020304" pitchFamily="18" charset="0"/>
                <a:cs typeface="Times New Roman" panose="02020603050405020304" pitchFamily="18" charset="0"/>
              </a:rPr>
              <a:t>Age : more10yrs , less than 1 year</a:t>
            </a:r>
          </a:p>
          <a:p>
            <a:pPr>
              <a:buClr>
                <a:schemeClr val="accent2"/>
              </a:buClr>
              <a:buSzPct val="150000"/>
            </a:pPr>
            <a:r>
              <a:rPr lang="en-US" dirty="0" smtClean="0">
                <a:latin typeface="Times New Roman" panose="02020603050405020304" pitchFamily="18" charset="0"/>
                <a:cs typeface="Times New Roman" panose="02020603050405020304" pitchFamily="18" charset="0"/>
              </a:rPr>
              <a:t>Gross </a:t>
            </a:r>
            <a:r>
              <a:rPr lang="en-US" dirty="0" err="1">
                <a:latin typeface="Times New Roman" panose="02020603050405020304" pitchFamily="18" charset="0"/>
                <a:cs typeface="Times New Roman" panose="02020603050405020304" pitchFamily="18" charset="0"/>
              </a:rPr>
              <a:t>hematuria</a:t>
            </a:r>
            <a:r>
              <a:rPr lang="en-US" dirty="0">
                <a:latin typeface="Times New Roman" panose="02020603050405020304" pitchFamily="18" charset="0"/>
                <a:cs typeface="Times New Roman" panose="02020603050405020304" pitchFamily="18" charset="0"/>
              </a:rPr>
              <a:t>, persistent microscopic </a:t>
            </a:r>
            <a:r>
              <a:rPr lang="en-US" dirty="0" err="1">
                <a:latin typeface="Times New Roman" panose="02020603050405020304" pitchFamily="18" charset="0"/>
                <a:cs typeface="Times New Roman" panose="02020603050405020304" pitchFamily="18" charset="0"/>
              </a:rPr>
              <a:t>hematuria</a:t>
            </a:r>
            <a:r>
              <a:rPr lang="en-US" dirty="0">
                <a:latin typeface="Times New Roman" panose="02020603050405020304" pitchFamily="18" charset="0"/>
                <a:cs typeface="Times New Roman" panose="02020603050405020304" pitchFamily="18" charset="0"/>
              </a:rPr>
              <a:t> </a:t>
            </a:r>
            <a:r>
              <a:rPr lang="ar-JO" sz="1900" dirty="0" smtClean="0">
                <a:solidFill>
                  <a:srgbClr val="0070C0"/>
                </a:solidFill>
                <a:latin typeface="Times New Roman" panose="02020603050405020304" pitchFamily="18" charset="0"/>
                <a:cs typeface="Times New Roman" panose="02020603050405020304" pitchFamily="18" charset="0"/>
              </a:rPr>
              <a:t>لأنه الطبيعي ما يكون في دم بالبول</a:t>
            </a:r>
            <a:endParaRPr lang="en-US" dirty="0" smtClean="0">
              <a:solidFill>
                <a:srgbClr val="0070C0"/>
              </a:solidFill>
              <a:latin typeface="Times New Roman" panose="02020603050405020304" pitchFamily="18" charset="0"/>
              <a:cs typeface="Times New Roman" panose="02020603050405020304" pitchFamily="18" charset="0"/>
            </a:endParaRPr>
          </a:p>
          <a:p>
            <a:pPr>
              <a:buClr>
                <a:schemeClr val="accent2"/>
              </a:buClr>
              <a:buSzPct val="150000"/>
            </a:pP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ow C3, Low C3 &amp; C4</a:t>
            </a:r>
          </a:p>
          <a:p>
            <a:pPr>
              <a:buClr>
                <a:schemeClr val="accent2"/>
              </a:buClr>
              <a:buSzPct val="150000"/>
            </a:pPr>
            <a:r>
              <a:rPr lang="en-US" dirty="0" smtClean="0">
                <a:latin typeface="Times New Roman" panose="02020603050405020304" pitchFamily="18" charset="0"/>
                <a:cs typeface="Times New Roman" panose="02020603050405020304" pitchFamily="18" charset="0"/>
              </a:rPr>
              <a:t>Sustained hypertension</a:t>
            </a:r>
          </a:p>
          <a:p>
            <a:pPr>
              <a:buClr>
                <a:schemeClr val="accent2"/>
              </a:buClr>
              <a:buSzPct val="150000"/>
            </a:pPr>
            <a:r>
              <a:rPr lang="en-US" dirty="0" smtClean="0">
                <a:latin typeface="Times New Roman" panose="02020603050405020304" pitchFamily="18" charset="0"/>
                <a:cs typeface="Times New Roman" panose="02020603050405020304" pitchFamily="18" charset="0"/>
              </a:rPr>
              <a:t> Renal </a:t>
            </a:r>
            <a:r>
              <a:rPr lang="en-US" dirty="0">
                <a:latin typeface="Times New Roman" panose="02020603050405020304" pitchFamily="18" charset="0"/>
                <a:cs typeface="Times New Roman" panose="02020603050405020304" pitchFamily="18" charset="0"/>
              </a:rPr>
              <a:t>failure not attributable to hypovolemia </a:t>
            </a: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uspected </a:t>
            </a:r>
            <a:r>
              <a:rPr lang="en-US" dirty="0">
                <a:latin typeface="Times New Roman" panose="02020603050405020304" pitchFamily="18" charset="0"/>
                <a:cs typeface="Times New Roman" panose="02020603050405020304" pitchFamily="18" charset="0"/>
              </a:rPr>
              <a:t>secondary </a:t>
            </a:r>
            <a:r>
              <a:rPr lang="en-US" dirty="0" smtClean="0">
                <a:latin typeface="Times New Roman" panose="02020603050405020304" pitchFamily="18" charset="0"/>
                <a:cs typeface="Times New Roman" panose="02020603050405020304" pitchFamily="18" charset="0"/>
              </a:rPr>
              <a:t>causes</a:t>
            </a:r>
          </a:p>
          <a:p>
            <a:pPr>
              <a:buClr>
                <a:schemeClr val="accent2"/>
              </a:buClr>
              <a:buSzPct val="150000"/>
            </a:pPr>
            <a:r>
              <a:rPr lang="en-US" sz="3000" dirty="0" smtClean="0">
                <a:latin typeface="Times New Roman" panose="02020603050405020304" pitchFamily="18" charset="0"/>
                <a:cs typeface="Times New Roman" panose="02020603050405020304" pitchFamily="18" charset="0"/>
              </a:rPr>
              <a:t>Proteinuria </a:t>
            </a:r>
            <a:r>
              <a:rPr lang="en-US" sz="3000" dirty="0">
                <a:latin typeface="Times New Roman" panose="02020603050405020304" pitchFamily="18" charset="0"/>
                <a:cs typeface="Times New Roman" panose="02020603050405020304" pitchFamily="18" charset="0"/>
              </a:rPr>
              <a:t>despite 4 weeks of </a:t>
            </a:r>
            <a:r>
              <a:rPr lang="en-US" sz="3000" dirty="0" smtClean="0">
                <a:latin typeface="Times New Roman" panose="02020603050405020304" pitchFamily="18" charset="0"/>
                <a:cs typeface="Times New Roman" panose="02020603050405020304" pitchFamily="18" charset="0"/>
              </a:rPr>
              <a:t>full daily steroids </a:t>
            </a:r>
            <a:r>
              <a:rPr lang="en-US" sz="2200" dirty="0" smtClean="0">
                <a:solidFill>
                  <a:srgbClr val="0070C0"/>
                </a:solidFill>
                <a:latin typeface="Times New Roman" panose="02020603050405020304" pitchFamily="18" charset="0"/>
                <a:cs typeface="Times New Roman" panose="02020603050405020304" pitchFamily="18" charset="0"/>
              </a:rPr>
              <a:t>(steroid resistance)</a:t>
            </a:r>
            <a:endParaRPr lang="en-US" sz="3000" dirty="0" smtClean="0">
              <a:solidFill>
                <a:srgbClr val="0070C0"/>
              </a:solidFill>
              <a:latin typeface="Times New Roman" panose="02020603050405020304" pitchFamily="18" charset="0"/>
              <a:cs typeface="Times New Roman" panose="02020603050405020304" pitchFamily="18" charset="0"/>
            </a:endParaRPr>
          </a:p>
          <a:p>
            <a:pPr>
              <a:buClr>
                <a:schemeClr val="accent2"/>
              </a:buClr>
              <a:buSzPct val="150000"/>
            </a:pPr>
            <a:r>
              <a:rPr lang="en-US" dirty="0" smtClean="0">
                <a:latin typeface="Times New Roman" panose="02020603050405020304" pitchFamily="18" charset="0"/>
                <a:cs typeface="Times New Roman" panose="02020603050405020304" pitchFamily="18" charset="0"/>
              </a:rPr>
              <a:t>Before </a:t>
            </a:r>
            <a:r>
              <a:rPr lang="en-US" dirty="0">
                <a:latin typeface="Times New Roman" panose="02020603050405020304" pitchFamily="18" charset="0"/>
                <a:cs typeface="Times New Roman" panose="02020603050405020304" pitchFamily="18" charset="0"/>
              </a:rPr>
              <a:t>initiating treatment with </a:t>
            </a:r>
            <a:r>
              <a:rPr lang="en-US" dirty="0" smtClean="0">
                <a:latin typeface="Times New Roman" panose="02020603050405020304" pitchFamily="18" charset="0"/>
                <a:cs typeface="Times New Roman" panose="02020603050405020304" pitchFamily="18" charset="0"/>
              </a:rPr>
              <a:t>tacrolimus (CNI)</a:t>
            </a: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1571604" y="5929330"/>
            <a:ext cx="6643734" cy="584775"/>
          </a:xfrm>
          <a:prstGeom prst="rect">
            <a:avLst/>
          </a:prstGeom>
          <a:noFill/>
        </p:spPr>
        <p:txBody>
          <a:bodyPr wrap="square" rtlCol="1">
            <a:spAutoFit/>
          </a:bodyPr>
          <a:lstStyle/>
          <a:p>
            <a:r>
              <a:rPr lang="en-US" sz="1600" dirty="0" smtClean="0">
                <a:solidFill>
                  <a:srgbClr val="0070C0"/>
                </a:solidFill>
              </a:rPr>
              <a:t>CNI (</a:t>
            </a:r>
            <a:r>
              <a:rPr lang="en-US" sz="1600" dirty="0" err="1" smtClean="0">
                <a:solidFill>
                  <a:srgbClr val="0070C0"/>
                </a:solidFill>
              </a:rPr>
              <a:t>Tacrolimus</a:t>
            </a:r>
            <a:r>
              <a:rPr lang="en-US" sz="1600" dirty="0" smtClean="0">
                <a:solidFill>
                  <a:srgbClr val="0070C0"/>
                </a:solidFill>
              </a:rPr>
              <a:t>+ </a:t>
            </a:r>
            <a:r>
              <a:rPr lang="en-US" sz="1600" dirty="0" err="1" smtClean="0">
                <a:solidFill>
                  <a:srgbClr val="0070C0"/>
                </a:solidFill>
              </a:rPr>
              <a:t>cyclosperin</a:t>
            </a:r>
            <a:r>
              <a:rPr lang="en-US" sz="1600" dirty="0" smtClean="0">
                <a:solidFill>
                  <a:srgbClr val="0070C0"/>
                </a:solidFill>
              </a:rPr>
              <a:t>) is a second line treatment and it’s a nephrotoxic medication, so biopsy is indicated before to be sure that the kidney is healthy.</a:t>
            </a:r>
            <a:endParaRPr lang="ar-JO" sz="1600" dirty="0">
              <a:solidFill>
                <a:srgbClr val="0070C0"/>
              </a:solidFill>
            </a:endParaRPr>
          </a:p>
        </p:txBody>
      </p:sp>
    </p:spTree>
    <p:extLst>
      <p:ext uri="{BB962C8B-B14F-4D97-AF65-F5344CB8AC3E}">
        <p14:creationId xmlns="" xmlns:p14="http://schemas.microsoft.com/office/powerpoint/2010/main" val="197133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6868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solidFill>
                  <a:schemeClr val="accent2"/>
                </a:solidFill>
                <a:latin typeface="Times New Roman" panose="02020603050405020304" pitchFamily="18" charset="0"/>
                <a:cs typeface="Times New Roman" panose="02020603050405020304" pitchFamily="18" charset="0"/>
              </a:rPr>
              <a:t>Complications of </a:t>
            </a:r>
            <a:r>
              <a:rPr lang="en-US" b="1" dirty="0" smtClean="0">
                <a:solidFill>
                  <a:schemeClr val="accent2"/>
                </a:solidFill>
                <a:latin typeface="Times New Roman" panose="02020603050405020304" pitchFamily="18" charset="0"/>
                <a:cs typeface="Times New Roman" panose="02020603050405020304" pitchFamily="18" charset="0"/>
              </a:rPr>
              <a:t>Nephrotic </a:t>
            </a:r>
            <a:r>
              <a:rPr lang="en-US" b="1" dirty="0">
                <a:solidFill>
                  <a:schemeClr val="accent2"/>
                </a:solidFill>
                <a:latin typeface="Times New Roman" panose="02020603050405020304" pitchFamily="18" charset="0"/>
                <a:cs typeface="Times New Roman" panose="02020603050405020304" pitchFamily="18" charset="0"/>
              </a:rPr>
              <a:t>S</a:t>
            </a:r>
            <a:r>
              <a:rPr lang="en-US" b="1" dirty="0" smtClean="0">
                <a:solidFill>
                  <a:schemeClr val="accent2"/>
                </a:solidFill>
                <a:latin typeface="Times New Roman" panose="02020603050405020304" pitchFamily="18" charset="0"/>
                <a:cs typeface="Times New Roman" panose="02020603050405020304" pitchFamily="18" charset="0"/>
              </a:rPr>
              <a:t>yndrome </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600200"/>
            <a:ext cx="8686800" cy="4525963"/>
          </a:xfrm>
        </p:spPr>
        <p:txBody>
          <a:bodyPr>
            <a:normAutofit fontScale="92500" lnSpcReduction="10000"/>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Infection</a:t>
            </a:r>
          </a:p>
          <a:p>
            <a:r>
              <a:rPr lang="en-US" dirty="0">
                <a:latin typeface="Times New Roman" panose="02020603050405020304" pitchFamily="18" charset="0"/>
                <a:cs typeface="Times New Roman" panose="02020603050405020304" pitchFamily="18" charset="0"/>
              </a:rPr>
              <a:t>Venous </a:t>
            </a:r>
            <a:r>
              <a:rPr lang="en-US" dirty="0" err="1" smtClean="0">
                <a:latin typeface="Times New Roman" panose="02020603050405020304" pitchFamily="18" charset="0"/>
                <a:cs typeface="Times New Roman" panose="02020603050405020304" pitchFamily="18" charset="0"/>
              </a:rPr>
              <a:t>thromboembolism</a:t>
            </a:r>
            <a:r>
              <a:rPr lang="en-US" dirty="0" smtClean="0">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+arterial thrombosis</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Acute kidney injury (AKI</a:t>
            </a:r>
            <a:r>
              <a:rPr lang="en-US" dirty="0" smtClean="0">
                <a:latin typeface="Times New Roman" panose="02020603050405020304" pitchFamily="18" charset="0"/>
                <a:cs typeface="Times New Roman" panose="02020603050405020304" pitchFamily="18" charset="0"/>
              </a:rPr>
              <a:t>) </a:t>
            </a:r>
            <a:r>
              <a:rPr lang="en-US" sz="1600" dirty="0" smtClean="0">
                <a:solidFill>
                  <a:srgbClr val="0070C0"/>
                </a:solidFill>
                <a:latin typeface="Times New Roman" panose="02020603050405020304" pitchFamily="18" charset="0"/>
                <a:cs typeface="Times New Roman" panose="02020603050405020304" pitchFamily="18" charset="0"/>
              </a:rPr>
              <a:t>(due to untreated intravascular depletion/ giving NSAIDs or ACEI to a nephrotic pt./ original disease end up with AKI)</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Dyslipidemias</a:t>
            </a:r>
          </a:p>
          <a:p>
            <a:r>
              <a:rPr lang="en-US" dirty="0" smtClean="0">
                <a:latin typeface="Times New Roman" panose="02020603050405020304" pitchFamily="18" charset="0"/>
                <a:cs typeface="Times New Roman" panose="02020603050405020304" pitchFamily="18" charset="0"/>
              </a:rPr>
              <a:t>Subclinical Hypothyroidism, iron and </a:t>
            </a:r>
            <a:r>
              <a:rPr lang="en-US" dirty="0" err="1" smtClean="0">
                <a:latin typeface="Times New Roman" panose="02020603050405020304" pitchFamily="18" charset="0"/>
                <a:cs typeface="Times New Roman" panose="02020603050405020304" pitchFamily="18" charset="0"/>
              </a:rPr>
              <a:t>Vit</a:t>
            </a:r>
            <a:r>
              <a:rPr lang="en-US" dirty="0" smtClean="0">
                <a:latin typeface="Times New Roman" panose="02020603050405020304" pitchFamily="18" charset="0"/>
                <a:cs typeface="Times New Roman" panose="02020603050405020304" pitchFamily="18" charset="0"/>
              </a:rPr>
              <a:t>. D deficiency </a:t>
            </a:r>
            <a:r>
              <a:rPr lang="en-US" sz="1800" dirty="0" smtClean="0">
                <a:solidFill>
                  <a:srgbClr val="0070C0"/>
                </a:solidFill>
                <a:latin typeface="Times New Roman" panose="02020603050405020304" pitchFamily="18" charset="0"/>
                <a:cs typeface="Times New Roman" panose="02020603050405020304" pitchFamily="18" charset="0"/>
              </a:rPr>
              <a:t>(due to loss of there carrying proteins in urine// firstly protein loss is selective to albumen then it becomes non selective) </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Growth failure </a:t>
            </a:r>
            <a:r>
              <a:rPr lang="en-US" sz="1900" dirty="0" smtClean="0">
                <a:solidFill>
                  <a:srgbClr val="0070C0"/>
                </a:solidFill>
                <a:latin typeface="Times New Roman" panose="02020603050405020304" pitchFamily="18" charset="0"/>
                <a:cs typeface="Times New Roman" panose="02020603050405020304" pitchFamily="18" charset="0"/>
              </a:rPr>
              <a:t>(due to food restriction+ long term use of steroids)</a:t>
            </a:r>
            <a:endParaRPr lang="en-US"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89663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44562"/>
          </a:xfrm>
        </p:spPr>
        <p:txBody>
          <a:bodyPr/>
          <a:lstStyle/>
          <a:p>
            <a:r>
              <a:rPr lang="en-US" b="1" dirty="0" smtClean="0">
                <a:solidFill>
                  <a:schemeClr val="accent2"/>
                </a:solidFill>
                <a:latin typeface="Times New Roman" panose="02020603050405020304" pitchFamily="18" charset="0"/>
                <a:cs typeface="Times New Roman" panose="02020603050405020304" pitchFamily="18" charset="0"/>
              </a:rPr>
              <a:t>Infections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6" name="عنصر نائب للمحتوى 5"/>
          <p:cNvSpPr>
            <a:spLocks noGrp="1"/>
          </p:cNvSpPr>
          <p:nvPr>
            <p:ph idx="1"/>
          </p:nvPr>
        </p:nvSpPr>
        <p:spPr>
          <a:xfrm>
            <a:off x="457200" y="1600200"/>
            <a:ext cx="8229600" cy="49530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Major complication in NS</a:t>
            </a:r>
          </a:p>
          <a:p>
            <a:r>
              <a:rPr lang="en-US" dirty="0">
                <a:latin typeface="Times New Roman" panose="02020603050405020304" pitchFamily="18" charset="0"/>
                <a:cs typeface="Times New Roman" panose="02020603050405020304" pitchFamily="18" charset="0"/>
              </a:rPr>
              <a:t>It triggers Relapses</a:t>
            </a:r>
          </a:p>
          <a:p>
            <a:r>
              <a:rPr lang="en-US" b="1" u="sng" dirty="0">
                <a:solidFill>
                  <a:schemeClr val="accent2"/>
                </a:solidFill>
                <a:latin typeface="Times New Roman" panose="02020603050405020304" pitchFamily="18" charset="0"/>
                <a:cs typeface="Times New Roman" panose="02020603050405020304" pitchFamily="18" charset="0"/>
              </a:rPr>
              <a:t>Causes</a:t>
            </a:r>
          </a:p>
          <a:p>
            <a:pPr marL="514350" indent="-514350">
              <a:buAutoNum type="alphaUcPeriod"/>
            </a:pPr>
            <a:r>
              <a:rPr lang="en-US" dirty="0">
                <a:latin typeface="Times New Roman" panose="02020603050405020304" pitchFamily="18" charset="0"/>
                <a:cs typeface="Times New Roman" panose="02020603050405020304" pitchFamily="18" charset="0"/>
              </a:rPr>
              <a:t>Loss of Ig in the urine and impaired synthesis</a:t>
            </a:r>
          </a:p>
          <a:p>
            <a:pPr marL="514350" indent="-514350">
              <a:buAutoNum type="alphaUcPeriod"/>
            </a:pPr>
            <a:r>
              <a:rPr lang="en-US" dirty="0">
                <a:latin typeface="Times New Roman" panose="02020603050405020304" pitchFamily="18" charset="0"/>
                <a:cs typeface="Times New Roman" panose="02020603050405020304" pitchFamily="18" charset="0"/>
              </a:rPr>
              <a:t>Impaired T lymphocytes </a:t>
            </a:r>
            <a:r>
              <a:rPr lang="en-US" dirty="0" smtClean="0">
                <a:latin typeface="Times New Roman" panose="02020603050405020304" pitchFamily="18" charset="0"/>
                <a:cs typeface="Times New Roman" panose="02020603050405020304" pitchFamily="18" charset="0"/>
              </a:rPr>
              <a:t>function</a:t>
            </a:r>
          </a:p>
          <a:p>
            <a:pPr marL="514350" indent="-514350">
              <a:buAutoNum type="alphaUcPeriod"/>
            </a:pPr>
            <a:r>
              <a:rPr lang="en-US" dirty="0" smtClean="0">
                <a:latin typeface="Times New Roman" panose="02020603050405020304" pitchFamily="18" charset="0"/>
                <a:cs typeface="Times New Roman" panose="02020603050405020304" pitchFamily="18" charset="0"/>
              </a:rPr>
              <a:t>Loss of Compliment</a:t>
            </a:r>
            <a:endParaRPr lang="en-US" dirty="0">
              <a:latin typeface="Times New Roman" panose="02020603050405020304" pitchFamily="18" charset="0"/>
              <a:cs typeface="Times New Roman" panose="02020603050405020304" pitchFamily="18" charset="0"/>
            </a:endParaRPr>
          </a:p>
          <a:p>
            <a:pPr marL="514350" indent="-514350">
              <a:buAutoNum type="alphaUcPeriod"/>
            </a:pPr>
            <a:r>
              <a:rPr lang="en-US" dirty="0">
                <a:latin typeface="Times New Roman" panose="02020603050405020304" pitchFamily="18" charset="0"/>
                <a:cs typeface="Times New Roman" panose="02020603050405020304" pitchFamily="18" charset="0"/>
              </a:rPr>
              <a:t>Edema</a:t>
            </a:r>
          </a:p>
          <a:p>
            <a:pPr marL="514350" indent="-514350">
              <a:buAutoNum type="alphaUcPeriod"/>
            </a:pPr>
            <a:r>
              <a:rPr lang="en-US" dirty="0">
                <a:latin typeface="Times New Roman" panose="02020603050405020304" pitchFamily="18" charset="0"/>
                <a:cs typeface="Times New Roman" panose="02020603050405020304" pitchFamily="18" charset="0"/>
              </a:rPr>
              <a:t>Corticosteroids and Immunosuppressive agents</a:t>
            </a:r>
          </a:p>
          <a:p>
            <a:pPr marL="514350" indent="-514350">
              <a:buAutoNum type="alphaUcPeriod"/>
            </a:pPr>
            <a:r>
              <a:rPr lang="en-US" dirty="0" err="1" smtClean="0">
                <a:latin typeface="Times New Roman" panose="02020603050405020304" pitchFamily="18" charset="0"/>
                <a:cs typeface="Times New Roman" panose="02020603050405020304" pitchFamily="18" charset="0"/>
              </a:rPr>
              <a:t>Malnutrition</a:t>
            </a:r>
            <a:r>
              <a:rPr lang="en-US" dirty="0" err="1">
                <a:latin typeface="Times New Roman" panose="02020603050405020304" pitchFamily="18" charset="0"/>
                <a:cs typeface="Times New Roman" panose="02020603050405020304" pitchFamily="18" charset="0"/>
              </a:rPr>
              <a:t>urinary</a:t>
            </a:r>
            <a:r>
              <a:rPr lang="en-US" dirty="0">
                <a:latin typeface="Times New Roman" panose="02020603050405020304" pitchFamily="18" charset="0"/>
                <a:cs typeface="Times New Roman" panose="02020603050405020304" pitchFamily="18" charset="0"/>
              </a:rPr>
              <a:t> </a:t>
            </a:r>
          </a:p>
          <a:p>
            <a:pPr marL="514350" indent="-514350">
              <a:buAutoNum type="alphaUcPeriod"/>
            </a:pPr>
            <a:r>
              <a:rPr lang="en-US" dirty="0" smtClean="0">
                <a:latin typeface="Times New Roman" panose="02020603050405020304" pitchFamily="18" charset="0"/>
                <a:cs typeface="Times New Roman" panose="02020603050405020304" pitchFamily="18" charset="0"/>
              </a:rPr>
              <a:t>Loss of Compliment factors </a:t>
            </a:r>
            <a:r>
              <a:rPr lang="en-US" dirty="0">
                <a:latin typeface="Times New Roman" panose="02020603050405020304" pitchFamily="18" charset="0"/>
                <a:cs typeface="Times New Roman" panose="02020603050405020304" pitchFamily="18" charset="0"/>
              </a:rPr>
              <a:t>B and D, lead to impaired </a:t>
            </a:r>
            <a:r>
              <a:rPr lang="en-US" dirty="0" err="1">
                <a:latin typeface="Times New Roman" panose="02020603050405020304" pitchFamily="18" charset="0"/>
                <a:cs typeface="Times New Roman" panose="02020603050405020304" pitchFamily="18" charset="0"/>
              </a:rPr>
              <a:t>opsonization</a:t>
            </a:r>
            <a:r>
              <a:rPr lang="en-US" dirty="0">
                <a:latin typeface="Times New Roman" panose="02020603050405020304" pitchFamily="18" charset="0"/>
                <a:cs typeface="Times New Roman" panose="02020603050405020304" pitchFamily="18" charset="0"/>
              </a:rPr>
              <a:t> of microorganisms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Common infections: URTI, peritonitis, Cellulitis, </a:t>
            </a:r>
            <a:r>
              <a:rPr lang="en-US" dirty="0" smtClean="0">
                <a:latin typeface="Times New Roman" panose="02020603050405020304" pitchFamily="18" charset="0"/>
                <a:cs typeface="Times New Roman" panose="02020603050405020304" pitchFamily="18" charset="0"/>
              </a:rPr>
              <a:t> bacteremia, others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Encapsulated ( </a:t>
            </a:r>
            <a:r>
              <a:rPr lang="en-US" dirty="0" smtClean="0">
                <a:latin typeface="Times New Roman" panose="02020603050405020304" pitchFamily="18" charset="0"/>
                <a:cs typeface="Times New Roman" panose="02020603050405020304" pitchFamily="18" charset="0"/>
              </a:rPr>
              <a:t>Pneumococci, </a:t>
            </a:r>
            <a:r>
              <a:rPr lang="en-US" dirty="0">
                <a:latin typeface="Times New Roman" panose="02020603050405020304" pitchFamily="18" charset="0"/>
                <a:cs typeface="Times New Roman" panose="02020603050405020304" pitchFamily="18" charset="0"/>
              </a:rPr>
              <a:t>H. </a:t>
            </a:r>
            <a:r>
              <a:rPr lang="en-US" dirty="0" smtClean="0">
                <a:latin typeface="Times New Roman" panose="02020603050405020304" pitchFamily="18" charset="0"/>
                <a:cs typeface="Times New Roman" panose="02020603050405020304" pitchFamily="18" charset="0"/>
              </a:rPr>
              <a:t>Influenza), Gram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viral ( Chicken pox)</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786446" y="642918"/>
            <a:ext cx="3357554" cy="1569660"/>
          </a:xfrm>
          <a:prstGeom prst="rect">
            <a:avLst/>
          </a:prstGeom>
          <a:noFill/>
        </p:spPr>
        <p:txBody>
          <a:bodyPr wrap="square" rtlCol="1">
            <a:spAutoFit/>
          </a:bodyPr>
          <a:lstStyle/>
          <a:p>
            <a:r>
              <a:rPr lang="en-US" sz="1600" dirty="0" smtClean="0">
                <a:solidFill>
                  <a:srgbClr val="0070C0"/>
                </a:solidFill>
              </a:rPr>
              <a:t>The Most common infection: peritonitis</a:t>
            </a:r>
          </a:p>
          <a:p>
            <a:r>
              <a:rPr lang="en-US" sz="1600" dirty="0" smtClean="0">
                <a:solidFill>
                  <a:srgbClr val="0070C0"/>
                </a:solidFill>
              </a:rPr>
              <a:t>The most common micro-organism: gram –ve + strep. Pneumonia.</a:t>
            </a:r>
          </a:p>
          <a:p>
            <a:r>
              <a:rPr lang="en-US" sz="1600" dirty="0" smtClean="0">
                <a:solidFill>
                  <a:srgbClr val="0070C0"/>
                </a:solidFill>
              </a:rPr>
              <a:t>Don’t miss pneumococcal vaccine in nephrotic pt.</a:t>
            </a:r>
            <a:endParaRPr lang="ar-JO" sz="1600" dirty="0">
              <a:solidFill>
                <a:srgbClr val="0070C0"/>
              </a:solidFill>
            </a:endParaRPr>
          </a:p>
        </p:txBody>
      </p:sp>
    </p:spTree>
    <p:extLst>
      <p:ext uri="{BB962C8B-B14F-4D97-AF65-F5344CB8AC3E}">
        <p14:creationId xmlns="" xmlns:p14="http://schemas.microsoft.com/office/powerpoint/2010/main" val="215850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Nephrons Number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 New nephrons cannot be formed after birth</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iseases results in  loss of nephrons  lead to renal insufficiency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L</a:t>
            </a:r>
            <a:r>
              <a:rPr lang="en-US" b="1" dirty="0" smtClean="0">
                <a:solidFill>
                  <a:srgbClr val="FF0000"/>
                </a:solidFill>
                <a:latin typeface="Times New Roman" panose="02020603050405020304" pitchFamily="18" charset="0"/>
                <a:cs typeface="Times New Roman" panose="02020603050405020304" pitchFamily="18" charset="0"/>
              </a:rPr>
              <a:t>ow birthweight &amp; Prematurity </a:t>
            </a:r>
          </a:p>
          <a:p>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isk  for: HTN, CKD</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Low nephron number: hyperfiltration and  sclerosis of “overworked” </a:t>
            </a:r>
            <a:r>
              <a:rPr lang="en-US" dirty="0" err="1" smtClean="0">
                <a:latin typeface="Times New Roman" panose="02020603050405020304" pitchFamily="18" charset="0"/>
                <a:cs typeface="Times New Roman" panose="02020603050405020304" pitchFamily="18" charset="0"/>
              </a:rPr>
              <a:t>nephron</a:t>
            </a:r>
            <a:r>
              <a:rPr lang="en-US" dirty="0" smtClean="0">
                <a:latin typeface="Times New Roman" panose="02020603050405020304" pitchFamily="18" charset="0"/>
                <a:cs typeface="Times New Roman" panose="02020603050405020304" pitchFamily="18" charset="0"/>
              </a:rPr>
              <a:t> units</a:t>
            </a:r>
          </a:p>
          <a:p>
            <a:r>
              <a:rPr lang="en-US" sz="2100" dirty="0" smtClean="0">
                <a:solidFill>
                  <a:srgbClr val="0070C0"/>
                </a:solidFill>
                <a:latin typeface="Times New Roman" panose="02020603050405020304" pitchFamily="18" charset="0"/>
                <a:cs typeface="Times New Roman" panose="02020603050405020304" pitchFamily="18" charset="0"/>
              </a:rPr>
              <a:t>Low </a:t>
            </a:r>
            <a:r>
              <a:rPr lang="en-US" sz="2100" dirty="0" err="1" smtClean="0">
                <a:solidFill>
                  <a:srgbClr val="0070C0"/>
                </a:solidFill>
                <a:latin typeface="Times New Roman" panose="02020603050405020304" pitchFamily="18" charset="0"/>
                <a:cs typeface="Times New Roman" panose="02020603050405020304" pitchFamily="18" charset="0"/>
              </a:rPr>
              <a:t>nephron</a:t>
            </a:r>
            <a:r>
              <a:rPr lang="en-US" sz="2100" dirty="0" smtClean="0">
                <a:solidFill>
                  <a:srgbClr val="0070C0"/>
                </a:solidFill>
                <a:latin typeface="Times New Roman" panose="02020603050405020304" pitchFamily="18" charset="0"/>
                <a:cs typeface="Times New Roman" panose="02020603050405020304" pitchFamily="18" charset="0"/>
              </a:rPr>
              <a:t> number</a:t>
            </a:r>
            <a:r>
              <a:rPr lang="en-US" sz="2100" dirty="0" smtClean="0">
                <a:solidFill>
                  <a:srgbClr val="0070C0"/>
                </a:solidFill>
                <a:latin typeface="Times New Roman" panose="02020603050405020304" pitchFamily="18" charset="0"/>
                <a:cs typeface="Times New Roman" panose="02020603050405020304" pitchFamily="18" charset="0"/>
                <a:sym typeface="Wingdings" pitchFamily="2" charset="2"/>
              </a:rPr>
              <a:t> over activity of the preserved </a:t>
            </a:r>
            <a:r>
              <a:rPr lang="en-US" sz="2100" dirty="0" err="1" smtClean="0">
                <a:solidFill>
                  <a:srgbClr val="0070C0"/>
                </a:solidFill>
                <a:latin typeface="Times New Roman" panose="02020603050405020304" pitchFamily="18" charset="0"/>
                <a:cs typeface="Times New Roman" panose="02020603050405020304" pitchFamily="18" charset="0"/>
                <a:sym typeface="Wingdings" pitchFamily="2" charset="2"/>
              </a:rPr>
              <a:t>nephrons</a:t>
            </a:r>
            <a:r>
              <a:rPr lang="en-US" sz="2100" dirty="0" smtClean="0">
                <a:solidFill>
                  <a:srgbClr val="0070C0"/>
                </a:solidFill>
                <a:latin typeface="Times New Roman" panose="02020603050405020304" pitchFamily="18" charset="0"/>
                <a:cs typeface="Times New Roman" panose="02020603050405020304" pitchFamily="18" charset="0"/>
                <a:sym typeface="Wingdings" pitchFamily="2" charset="2"/>
              </a:rPr>
              <a:t> to compensate the loss  hyperfiltration </a:t>
            </a:r>
            <a:r>
              <a:rPr lang="en-US" sz="2100" dirty="0" err="1" smtClean="0">
                <a:solidFill>
                  <a:srgbClr val="0070C0"/>
                </a:solidFill>
                <a:latin typeface="Times New Roman" panose="02020603050405020304" pitchFamily="18" charset="0"/>
                <a:cs typeface="Times New Roman" panose="02020603050405020304" pitchFamily="18" charset="0"/>
                <a:sym typeface="Wingdings" pitchFamily="2" charset="2"/>
              </a:rPr>
              <a:t>nephron</a:t>
            </a:r>
            <a:r>
              <a:rPr lang="en-US" sz="2100" dirty="0" smtClean="0">
                <a:solidFill>
                  <a:srgbClr val="0070C0"/>
                </a:solidFill>
                <a:latin typeface="Times New Roman" panose="02020603050405020304" pitchFamily="18" charset="0"/>
                <a:cs typeface="Times New Roman" panose="02020603050405020304" pitchFamily="18" charset="0"/>
                <a:sym typeface="Wingdings" pitchFamily="2" charset="2"/>
              </a:rPr>
              <a:t> injury apoptosis increase CKD risk</a:t>
            </a:r>
            <a:endParaRPr lang="en-US" sz="2100" dirty="0" smtClean="0">
              <a:solidFill>
                <a:srgbClr val="0070C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18912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300" b="1" dirty="0" smtClean="0">
                <a:solidFill>
                  <a:schemeClr val="accent2"/>
                </a:solidFill>
                <a:latin typeface="Times New Roman" panose="02020603050405020304" pitchFamily="18" charset="0"/>
                <a:cs typeface="Times New Roman" panose="02020603050405020304" pitchFamily="18" charset="0"/>
              </a:rPr>
              <a:t>Thrombosis </a:t>
            </a:r>
            <a:br>
              <a:rPr lang="en-US" sz="3300" b="1" dirty="0" smtClean="0">
                <a:solidFill>
                  <a:schemeClr val="accent2"/>
                </a:solidFill>
                <a:latin typeface="Times New Roman" panose="02020603050405020304" pitchFamily="18" charset="0"/>
                <a:cs typeface="Times New Roman" panose="02020603050405020304" pitchFamily="18" charset="0"/>
              </a:rPr>
            </a:br>
            <a:r>
              <a:rPr lang="en-US" sz="3300" b="1" dirty="0" smtClean="0">
                <a:solidFill>
                  <a:schemeClr val="accent2"/>
                </a:solidFill>
                <a:latin typeface="Times New Roman" panose="02020603050405020304" pitchFamily="18" charset="0"/>
                <a:cs typeface="Times New Roman" panose="02020603050405020304" pitchFamily="18" charset="0"/>
              </a:rPr>
              <a:t>Nephrotic Syndrome is a hypercoagulability state</a:t>
            </a:r>
            <a:endParaRPr lang="en-US" sz="3300"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normAutofit fontScale="62500" lnSpcReduction="20000"/>
          </a:bodyPr>
          <a:lstStyle/>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erebral </a:t>
            </a:r>
            <a:r>
              <a:rPr lang="en-US" dirty="0">
                <a:latin typeface="Times New Roman" panose="02020603050405020304" pitchFamily="18" charset="0"/>
                <a:cs typeface="Times New Roman" panose="02020603050405020304" pitchFamily="18" charset="0"/>
              </a:rPr>
              <a:t>sinus venous </a:t>
            </a:r>
            <a:r>
              <a:rPr lang="en-US" dirty="0" smtClean="0">
                <a:latin typeface="Times New Roman" panose="02020603050405020304" pitchFamily="18" charset="0"/>
                <a:cs typeface="Times New Roman" panose="02020603050405020304" pitchFamily="18" charset="0"/>
              </a:rPr>
              <a:t>thrombosis </a:t>
            </a:r>
            <a:r>
              <a:rPr lang="en-US" sz="2600" dirty="0" smtClean="0">
                <a:solidFill>
                  <a:srgbClr val="0070C0"/>
                </a:solidFill>
                <a:latin typeface="Times New Roman" panose="02020603050405020304" pitchFamily="18" charset="0"/>
                <a:cs typeface="Times New Roman" panose="02020603050405020304" pitchFamily="18" charset="0"/>
              </a:rPr>
              <a:t>(convulsions), </a:t>
            </a:r>
            <a:r>
              <a:rPr lang="en-US" dirty="0">
                <a:latin typeface="Times New Roman" panose="02020603050405020304" pitchFamily="18" charset="0"/>
                <a:cs typeface="Times New Roman" panose="02020603050405020304" pitchFamily="18" charset="0"/>
              </a:rPr>
              <a:t>pulmonary </a:t>
            </a:r>
            <a:r>
              <a:rPr lang="en-US" dirty="0" smtClean="0">
                <a:latin typeface="Times New Roman" panose="02020603050405020304" pitchFamily="18" charset="0"/>
                <a:cs typeface="Times New Roman" panose="02020603050405020304" pitchFamily="18" charset="0"/>
              </a:rPr>
              <a:t>embolism </a:t>
            </a:r>
            <a:r>
              <a:rPr lang="en-US" sz="2600" dirty="0" smtClean="0">
                <a:solidFill>
                  <a:srgbClr val="0070C0"/>
                </a:solidFill>
                <a:latin typeface="Times New Roman" panose="02020603050405020304" pitchFamily="18" charset="0"/>
                <a:cs typeface="Times New Roman" panose="02020603050405020304" pitchFamily="18" charset="0"/>
              </a:rPr>
              <a:t>(tachypnea)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renal vein </a:t>
            </a:r>
            <a:r>
              <a:rPr lang="en-US" dirty="0" smtClean="0">
                <a:latin typeface="Times New Roman" panose="02020603050405020304" pitchFamily="18" charset="0"/>
                <a:cs typeface="Times New Roman" panose="02020603050405020304" pitchFamily="18" charset="0"/>
              </a:rPr>
              <a:t>thrombosis </a:t>
            </a:r>
            <a:r>
              <a:rPr lang="en-US" sz="2600" dirty="0" smtClean="0">
                <a:solidFill>
                  <a:srgbClr val="0070C0"/>
                </a:solidFill>
                <a:latin typeface="Times New Roman" panose="02020603050405020304" pitchFamily="18" charset="0"/>
                <a:cs typeface="Times New Roman" panose="02020603050405020304" pitchFamily="18" charset="0"/>
              </a:rPr>
              <a:t>(ARF), deep vein thrombosis (redness and pain in the calf), intra- cardiac thrombosis</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VTE occurs in </a:t>
            </a:r>
            <a:r>
              <a:rPr lang="en-US" dirty="0">
                <a:latin typeface="Times New Roman" panose="02020603050405020304" pitchFamily="18" charset="0"/>
                <a:cs typeface="Times New Roman" panose="02020603050405020304" pitchFamily="18" charset="0"/>
              </a:rPr>
              <a:t>3% of cases of NS during </a:t>
            </a:r>
            <a:r>
              <a:rPr lang="en-US" dirty="0" smtClean="0">
                <a:latin typeface="Times New Roman" panose="02020603050405020304" pitchFamily="18" charset="0"/>
                <a:cs typeface="Times New Roman" panose="02020603050405020304" pitchFamily="18" charset="0"/>
              </a:rPr>
              <a:t>childhood</a:t>
            </a:r>
          </a:p>
          <a:p>
            <a:endParaRPr lang="en-US"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a:solidFill>
                  <a:srgbClr val="C00000"/>
                </a:solidFill>
                <a:latin typeface="Times New Roman" panose="02020603050405020304" pitchFamily="18" charset="0"/>
                <a:cs typeface="Times New Roman" panose="02020603050405020304" pitchFamily="18" charset="0"/>
              </a:rPr>
              <a:t>platelet </a:t>
            </a:r>
            <a:r>
              <a:rPr lang="en-US" dirty="0" smtClean="0">
                <a:solidFill>
                  <a:srgbClr val="C00000"/>
                </a:solidFill>
                <a:latin typeface="Times New Roman" panose="02020603050405020304" pitchFamily="18" charset="0"/>
                <a:cs typeface="Times New Roman" panose="02020603050405020304" pitchFamily="18" charset="0"/>
              </a:rPr>
              <a:t>aggregation</a:t>
            </a: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increased synthesis of </a:t>
            </a:r>
            <a:r>
              <a:rPr lang="en-US" dirty="0" err="1">
                <a:solidFill>
                  <a:srgbClr val="C00000"/>
                </a:solidFill>
                <a:latin typeface="Times New Roman" panose="02020603050405020304" pitchFamily="18" charset="0"/>
                <a:cs typeface="Times New Roman" panose="02020603050405020304" pitchFamily="18" charset="0"/>
              </a:rPr>
              <a:t>prothrombotic</a:t>
            </a:r>
            <a:r>
              <a:rPr lang="en-US" dirty="0">
                <a:solidFill>
                  <a:srgbClr val="C00000"/>
                </a:solidFill>
                <a:latin typeface="Times New Roman" panose="02020603050405020304" pitchFamily="18" charset="0"/>
                <a:cs typeface="Times New Roman" panose="02020603050405020304" pitchFamily="18" charset="0"/>
              </a:rPr>
              <a:t> factors (factors V and </a:t>
            </a:r>
            <a:r>
              <a:rPr lang="en-US" dirty="0" smtClean="0">
                <a:solidFill>
                  <a:srgbClr val="C00000"/>
                </a:solidFill>
                <a:latin typeface="Times New Roman" panose="02020603050405020304" pitchFamily="18" charset="0"/>
                <a:cs typeface="Times New Roman" panose="02020603050405020304" pitchFamily="18" charset="0"/>
              </a:rPr>
              <a:t>VIII)</a:t>
            </a:r>
          </a:p>
          <a:p>
            <a:pPr marL="514350" indent="-514350">
              <a:buFont typeface="+mj-lt"/>
              <a:buAutoNum type="alphaUcPeriod"/>
            </a:pPr>
            <a:r>
              <a:rPr lang="en-US" sz="4000" b="1" dirty="0" smtClean="0">
                <a:solidFill>
                  <a:srgbClr val="C00000"/>
                </a:solidFill>
                <a:latin typeface="Times New Roman" panose="02020603050405020304" pitchFamily="18" charset="0"/>
                <a:cs typeface="Times New Roman" panose="02020603050405020304" pitchFamily="18" charset="0"/>
              </a:rPr>
              <a:t>urinary </a:t>
            </a:r>
            <a:r>
              <a:rPr lang="en-US" sz="4000" b="1" dirty="0">
                <a:solidFill>
                  <a:srgbClr val="C00000"/>
                </a:solidFill>
                <a:latin typeface="Times New Roman" panose="02020603050405020304" pitchFamily="18" charset="0"/>
                <a:cs typeface="Times New Roman" panose="02020603050405020304" pitchFamily="18" charset="0"/>
              </a:rPr>
              <a:t>loss of </a:t>
            </a:r>
            <a:r>
              <a:rPr lang="en-US" sz="4000" b="1" dirty="0" err="1" smtClean="0">
                <a:solidFill>
                  <a:srgbClr val="C00000"/>
                </a:solidFill>
                <a:latin typeface="Times New Roman" panose="02020603050405020304" pitchFamily="18" charset="0"/>
                <a:cs typeface="Times New Roman" panose="02020603050405020304" pitchFamily="18" charset="0"/>
              </a:rPr>
              <a:t>antithrombin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a:solidFill>
                  <a:srgbClr val="C00000"/>
                </a:solidFill>
                <a:latin typeface="Times New Roman" panose="02020603050405020304" pitchFamily="18" charset="0"/>
                <a:cs typeface="Times New Roman" panose="02020603050405020304" pitchFamily="18" charset="0"/>
              </a:rPr>
              <a:t>III, </a:t>
            </a:r>
            <a:r>
              <a:rPr lang="en-US" dirty="0">
                <a:solidFill>
                  <a:srgbClr val="C00000"/>
                </a:solidFill>
                <a:latin typeface="Times New Roman" panose="02020603050405020304" pitchFamily="18" charset="0"/>
                <a:cs typeface="Times New Roman" panose="02020603050405020304" pitchFamily="18" charset="0"/>
              </a:rPr>
              <a:t>protein C and </a:t>
            </a:r>
            <a:r>
              <a:rPr lang="en-US" dirty="0" smtClean="0">
                <a:solidFill>
                  <a:srgbClr val="C00000"/>
                </a:solidFill>
                <a:latin typeface="Times New Roman" panose="02020603050405020304" pitchFamily="18" charset="0"/>
                <a:cs typeface="Times New Roman" panose="02020603050405020304" pitchFamily="18" charset="0"/>
              </a:rPr>
              <a:t>S</a:t>
            </a:r>
            <a:endParaRPr lang="en-US" dirty="0">
              <a:solidFill>
                <a:srgbClr val="C00000"/>
              </a:solidFill>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a:t>
            </a:r>
            <a:r>
              <a:rPr lang="en-US" dirty="0">
                <a:solidFill>
                  <a:srgbClr val="C00000"/>
                </a:solidFill>
                <a:latin typeface="Times New Roman" panose="02020603050405020304" pitchFamily="18" charset="0"/>
                <a:cs typeface="Times New Roman" panose="02020603050405020304" pitchFamily="18" charset="0"/>
              </a:rPr>
              <a:t>altered </a:t>
            </a:r>
            <a:r>
              <a:rPr lang="en-US" dirty="0" smtClean="0">
                <a:solidFill>
                  <a:srgbClr val="C00000"/>
                </a:solidFill>
                <a:latin typeface="Times New Roman" panose="02020603050405020304" pitchFamily="18" charset="0"/>
                <a:cs typeface="Times New Roman" panose="02020603050405020304" pitchFamily="18" charset="0"/>
              </a:rPr>
              <a:t>fibrinolysis</a:t>
            </a:r>
          </a:p>
          <a:p>
            <a:pPr marL="514350" indent="-514350">
              <a:buFont typeface="+mj-lt"/>
              <a:buAutoNum type="alphaUcPeriod"/>
            </a:pPr>
            <a:r>
              <a:rPr lang="en-US" dirty="0" smtClean="0">
                <a:solidFill>
                  <a:srgbClr val="C00000"/>
                </a:solidFill>
                <a:latin typeface="Times New Roman" panose="02020603050405020304" pitchFamily="18" charset="0"/>
                <a:cs typeface="Times New Roman" panose="02020603050405020304" pitchFamily="18" charset="0"/>
              </a:rPr>
              <a:t> intra </a:t>
            </a:r>
            <a:r>
              <a:rPr lang="en-US" dirty="0">
                <a:solidFill>
                  <a:srgbClr val="C00000"/>
                </a:solidFill>
                <a:latin typeface="Times New Roman" panose="02020603050405020304" pitchFamily="18" charset="0"/>
                <a:cs typeface="Times New Roman" panose="02020603050405020304" pitchFamily="18" charset="0"/>
              </a:rPr>
              <a:t>vascular fluid </a:t>
            </a:r>
            <a:r>
              <a:rPr lang="en-US" dirty="0" smtClean="0">
                <a:solidFill>
                  <a:srgbClr val="C00000"/>
                </a:solidFill>
                <a:latin typeface="Times New Roman" panose="02020603050405020304" pitchFamily="18" charset="0"/>
                <a:cs typeface="Times New Roman" panose="02020603050405020304" pitchFamily="18" charset="0"/>
              </a:rPr>
              <a:t>depletion</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Treatment with low-molecular-weight </a:t>
            </a:r>
            <a:r>
              <a:rPr lang="en-US" dirty="0" smtClean="0">
                <a:latin typeface="Times New Roman" panose="02020603050405020304" pitchFamily="18" charset="0"/>
                <a:cs typeface="Times New Roman" panose="02020603050405020304" pitchFamily="18" charset="0"/>
              </a:rPr>
              <a:t>heparin</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insufficient evidence to warrant universal thrombosis prophylaxis in </a:t>
            </a:r>
            <a:r>
              <a:rPr lang="en-US" dirty="0" smtClean="0">
                <a:latin typeface="Times New Roman" panose="02020603050405020304" pitchFamily="18" charset="0"/>
                <a:cs typeface="Times New Roman" panose="02020603050405020304" pitchFamily="18" charset="0"/>
              </a:rPr>
              <a:t>childhood NS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00034" y="5786454"/>
            <a:ext cx="6214009" cy="584775"/>
          </a:xfrm>
          <a:prstGeom prst="rect">
            <a:avLst/>
          </a:prstGeom>
          <a:noFill/>
        </p:spPr>
        <p:txBody>
          <a:bodyPr wrap="none" rtlCol="1">
            <a:spAutoFit/>
          </a:bodyPr>
          <a:lstStyle/>
          <a:p>
            <a:r>
              <a:rPr lang="en-US" sz="1600" dirty="0" smtClean="0">
                <a:solidFill>
                  <a:srgbClr val="0070C0"/>
                </a:solidFill>
              </a:rPr>
              <a:t>Once we establish remission state the risk of all complications disappear,</a:t>
            </a:r>
          </a:p>
          <a:p>
            <a:r>
              <a:rPr lang="en-US" sz="1600" dirty="0" smtClean="0">
                <a:solidFill>
                  <a:srgbClr val="0070C0"/>
                </a:solidFill>
              </a:rPr>
              <a:t>so your aim is the remission state not to protect against complications</a:t>
            </a:r>
            <a:endParaRPr lang="ar-JO" sz="1600" dirty="0">
              <a:solidFill>
                <a:srgbClr val="0070C0"/>
              </a:solidFill>
            </a:endParaRPr>
          </a:p>
        </p:txBody>
      </p:sp>
    </p:spTree>
    <p:extLst>
      <p:ext uri="{BB962C8B-B14F-4D97-AF65-F5344CB8AC3E}">
        <p14:creationId xmlns="" xmlns:p14="http://schemas.microsoft.com/office/powerpoint/2010/main" val="511034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accent2"/>
                </a:solidFill>
                <a:latin typeface="Times New Roman" panose="02020603050405020304" pitchFamily="18" charset="0"/>
                <a:cs typeface="Times New Roman" panose="02020603050405020304" pitchFamily="18" charset="0"/>
              </a:rPr>
              <a:t>Acute Kidney Injury in Nephrotic Syndrome</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457200" y="1600200"/>
            <a:ext cx="8229600" cy="48006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most </a:t>
            </a:r>
            <a:r>
              <a:rPr lang="en-US" dirty="0">
                <a:latin typeface="Times New Roman" panose="02020603050405020304" pitchFamily="18" charset="0"/>
                <a:cs typeface="Times New Roman" panose="02020603050405020304" pitchFamily="18" charset="0"/>
              </a:rPr>
              <a:t>important complication </a:t>
            </a:r>
            <a:r>
              <a:rPr lang="en-US" dirty="0" smtClean="0">
                <a:latin typeface="Times New Roman" panose="02020603050405020304" pitchFamily="18" charset="0"/>
                <a:cs typeface="Times New Roman" panose="02020603050405020304" pitchFamily="18" charset="0"/>
              </a:rPr>
              <a:t>in NS </a:t>
            </a:r>
          </a:p>
          <a:p>
            <a:pPr marL="0" indent="0">
              <a:buNone/>
            </a:pP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smtClean="0">
                <a:latin typeface="Times New Roman" panose="02020603050405020304" pitchFamily="18" charset="0"/>
                <a:cs typeface="Times New Roman" panose="02020603050405020304" pitchFamily="18" charset="0"/>
              </a:rPr>
              <a:t>Diuretics </a:t>
            </a:r>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 hemoconcentration</a:t>
            </a: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ntravascular </a:t>
            </a:r>
            <a:r>
              <a:rPr lang="en-US" dirty="0">
                <a:latin typeface="Times New Roman" panose="02020603050405020304" pitchFamily="18" charset="0"/>
                <a:cs typeface="Times New Roman" panose="02020603050405020304" pitchFamily="18" charset="0"/>
              </a:rPr>
              <a:t>volume depletion </a:t>
            </a:r>
            <a:endParaRPr lang="en-US" dirty="0" smtClean="0">
              <a:latin typeface="Times New Roman" panose="02020603050405020304" pitchFamily="18" charset="0"/>
              <a:cs typeface="Times New Roman" panose="02020603050405020304" pitchFamily="18" charset="0"/>
            </a:endParaRP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Renal vein </a:t>
            </a:r>
            <a:r>
              <a:rPr lang="en-US" dirty="0" smtClean="0">
                <a:latin typeface="Times New Roman" panose="02020603050405020304" pitchFamily="18" charset="0"/>
                <a:cs typeface="Times New Roman" panose="02020603050405020304" pitchFamily="18" charset="0"/>
              </a:rPr>
              <a:t>thrombosis</a:t>
            </a:r>
          </a:p>
          <a:p>
            <a:pPr>
              <a:buClr>
                <a:schemeClr val="accent2"/>
              </a:buClr>
              <a:buSzPct val="150000"/>
            </a:pPr>
            <a:r>
              <a:rPr lang="en-US" dirty="0" smtClean="0">
                <a:latin typeface="Times New Roman" panose="02020603050405020304" pitchFamily="18" charset="0"/>
                <a:cs typeface="Times New Roman" panose="02020603050405020304" pitchFamily="18" charset="0"/>
              </a:rPr>
              <a:t>ATN </a:t>
            </a:r>
            <a:r>
              <a:rPr lang="en-US" dirty="0">
                <a:latin typeface="Times New Roman" panose="02020603050405020304" pitchFamily="18" charset="0"/>
                <a:cs typeface="Times New Roman" panose="02020603050405020304" pitchFamily="18" charset="0"/>
              </a:rPr>
              <a:t>in the setting of </a:t>
            </a:r>
            <a:r>
              <a:rPr lang="en-US" dirty="0" smtClean="0">
                <a:latin typeface="Times New Roman" panose="02020603050405020304" pitchFamily="18" charset="0"/>
                <a:cs typeface="Times New Roman" panose="02020603050405020304" pitchFamily="18" charset="0"/>
              </a:rPr>
              <a:t>hypovolemia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sepsis</a:t>
            </a:r>
          </a:p>
          <a:p>
            <a:pPr>
              <a:buClr>
                <a:schemeClr val="accent2"/>
              </a:buClr>
              <a:buSzPct val="150000"/>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nterstitial </a:t>
            </a:r>
            <a:r>
              <a:rPr lang="en-US" dirty="0">
                <a:latin typeface="Times New Roman" panose="02020603050405020304" pitchFamily="18" charset="0"/>
                <a:cs typeface="Times New Roman" panose="02020603050405020304" pitchFamily="18" charset="0"/>
              </a:rPr>
              <a:t>nephritis induced by non-steroidal anti-inflammatory drugs or </a:t>
            </a:r>
            <a:r>
              <a:rPr lang="en-US" dirty="0" smtClean="0">
                <a:latin typeface="Times New Roman" panose="02020603050405020304" pitchFamily="18" charset="0"/>
                <a:cs typeface="Times New Roman" panose="02020603050405020304" pitchFamily="18" charset="0"/>
              </a:rPr>
              <a:t>antibiotics</a:t>
            </a:r>
          </a:p>
          <a:p>
            <a:pPr>
              <a:buClr>
                <a:schemeClr val="accent2"/>
              </a:buClr>
              <a:buSzPct val="150000"/>
            </a:pPr>
            <a:r>
              <a:rPr lang="en-US" dirty="0" err="1">
                <a:latin typeface="Times New Roman" panose="02020603050405020304" pitchFamily="18" charset="0"/>
                <a:cs typeface="Times New Roman" panose="02020603050405020304" pitchFamily="18" charset="0"/>
              </a:rPr>
              <a:t>Intrarenal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 </a:t>
            </a:r>
            <a:r>
              <a:rPr lang="en-US" sz="2100" dirty="0" smtClean="0">
                <a:solidFill>
                  <a:srgbClr val="0070C0"/>
                </a:solidFill>
                <a:latin typeface="Times New Roman" panose="02020603050405020304" pitchFamily="18" charset="0"/>
                <a:cs typeface="Times New Roman" panose="02020603050405020304" pitchFamily="18" charset="0"/>
              </a:rPr>
              <a:t>(compartment syndrome)</a:t>
            </a:r>
            <a:endParaRPr lang="en-US" dirty="0" smtClean="0">
              <a:solidFill>
                <a:srgbClr val="0070C0"/>
              </a:solidFill>
              <a:latin typeface="Times New Roman" panose="02020603050405020304" pitchFamily="18" charset="0"/>
              <a:cs typeface="Times New Roman" panose="02020603050405020304" pitchFamily="18" charset="0"/>
            </a:endParaRPr>
          </a:p>
          <a:p>
            <a:pPr>
              <a:buClr>
                <a:schemeClr val="accent2"/>
              </a:buClr>
              <a:buSzPct val="150000"/>
            </a:pPr>
            <a:r>
              <a:rPr lang="en-US" dirty="0">
                <a:latin typeface="Times New Roman" panose="02020603050405020304" pitchFamily="18" charset="0"/>
                <a:cs typeface="Times New Roman" panose="02020603050405020304" pitchFamily="18" charset="0"/>
              </a:rPr>
              <a:t>Transformation of underlying glomerular disease (e.g., crescentic nephritis superimposed on membranous nephropathy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87484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chemeClr val="accent2"/>
                </a:solidFill>
                <a:latin typeface="Times New Roman" panose="02020603050405020304" pitchFamily="18" charset="0"/>
                <a:cs typeface="Times New Roman" panose="02020603050405020304" pitchFamily="18" charset="0"/>
              </a:rPr>
              <a:t>Management E</a:t>
            </a:r>
            <a:r>
              <a:rPr lang="en-US" b="1" dirty="0" smtClean="0">
                <a:solidFill>
                  <a:schemeClr val="accent2"/>
                </a:solidFill>
                <a:latin typeface="Times New Roman" panose="02020603050405020304" pitchFamily="18" charset="0"/>
                <a:cs typeface="Times New Roman" panose="02020603050405020304" pitchFamily="18" charset="0"/>
              </a:rPr>
              <a:t>dema </a:t>
            </a:r>
            <a:r>
              <a:rPr lang="en-US" b="1" dirty="0">
                <a:solidFill>
                  <a:schemeClr val="accent2"/>
                </a:solidFill>
                <a:latin typeface="Times New Roman" panose="02020603050405020304" pitchFamily="18" charset="0"/>
                <a:cs typeface="Times New Roman" panose="02020603050405020304" pitchFamily="18" charset="0"/>
              </a:rPr>
              <a:t>in nephrotic syndrome</a:t>
            </a:r>
          </a:p>
        </p:txBody>
      </p:sp>
      <p:sp>
        <p:nvSpPr>
          <p:cNvPr id="3" name="عنصر نائب للمحتوى 2"/>
          <p:cNvSpPr>
            <a:spLocks noGrp="1"/>
          </p:cNvSpPr>
          <p:nvPr>
            <p:ph idx="1"/>
          </p:nvPr>
        </p:nvSpPr>
        <p:spPr>
          <a:xfrm>
            <a:off x="457200" y="1600200"/>
            <a:ext cx="8229600" cy="480060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alt </a:t>
            </a:r>
            <a:r>
              <a:rPr lang="en-US" dirty="0">
                <a:latin typeface="Times New Roman" panose="02020603050405020304" pitchFamily="18" charset="0"/>
                <a:cs typeface="Times New Roman" panose="02020603050405020304" pitchFamily="18" charset="0"/>
              </a:rPr>
              <a:t>and fluid restriction with addition of a loop diuretic for severe or symptomatic </a:t>
            </a:r>
            <a:r>
              <a:rPr lang="en-US" dirty="0" smtClean="0">
                <a:latin typeface="Times New Roman" panose="02020603050405020304" pitchFamily="18" charset="0"/>
                <a:cs typeface="Times New Roman" panose="02020603050405020304" pitchFamily="18" charset="0"/>
              </a:rPr>
              <a:t>edema</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Albumin </a:t>
            </a:r>
            <a:r>
              <a:rPr lang="en-US" dirty="0">
                <a:latin typeface="Times New Roman" panose="02020603050405020304" pitchFamily="18" charset="0"/>
                <a:cs typeface="Times New Roman" panose="02020603050405020304" pitchFamily="18" charset="0"/>
              </a:rPr>
              <a:t>infusion,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combination with a loop </a:t>
            </a:r>
            <a:r>
              <a:rPr lang="en-US" dirty="0" smtClean="0">
                <a:latin typeface="Times New Roman" panose="02020603050405020304" pitchFamily="18" charset="0"/>
                <a:cs typeface="Times New Roman" panose="02020603050405020304" pitchFamily="18" charset="0"/>
              </a:rPr>
              <a:t>diuretic: not in all patients only in cases of intravascular depletion</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Albumin infusion is contraindicated in patients with hypertension and it can induce pulmonary edema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79020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6429388" cy="1143000"/>
          </a:xfrm>
        </p:spPr>
        <p:txBody>
          <a:bodyPr/>
          <a:lstStyle/>
          <a:p>
            <a:r>
              <a:rPr lang="en-US" dirty="0" smtClean="0">
                <a:latin typeface="Times New Roman" panose="02020603050405020304" pitchFamily="18" charset="0"/>
                <a:cs typeface="Times New Roman" panose="02020603050405020304" pitchFamily="18" charset="0"/>
              </a:rPr>
              <a:t>Steroid Sparing agents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000108"/>
            <a:ext cx="9144000" cy="5857892"/>
          </a:xfrm>
        </p:spPr>
        <p:txBody>
          <a:bodyPr>
            <a:normAutofit fontScale="77500" lnSpcReduction="20000"/>
          </a:bodyPr>
          <a:lstStyle/>
          <a:p>
            <a:r>
              <a:rPr lang="en-US" b="1" dirty="0" err="1" smtClean="0">
                <a:solidFill>
                  <a:schemeClr val="accent2"/>
                </a:solidFill>
                <a:latin typeface="Times New Roman" panose="02020603050405020304" pitchFamily="18" charset="0"/>
                <a:cs typeface="Times New Roman" panose="02020603050405020304" pitchFamily="18" charset="0"/>
              </a:rPr>
              <a:t>Levamisole</a:t>
            </a:r>
            <a:r>
              <a:rPr lang="en-US" b="1" dirty="0" smtClean="0">
                <a:solidFill>
                  <a:schemeClr val="accent2"/>
                </a:solidFill>
                <a:latin typeface="Times New Roman" panose="02020603050405020304" pitchFamily="18" charset="0"/>
                <a:cs typeface="Times New Roman" panose="02020603050405020304" pitchFamily="18" charset="0"/>
              </a:rPr>
              <a:t> </a:t>
            </a:r>
            <a:r>
              <a:rPr lang="en-US" sz="1900" b="1" dirty="0" smtClean="0">
                <a:solidFill>
                  <a:srgbClr val="0070C0"/>
                </a:solidFill>
                <a:latin typeface="Times New Roman" panose="02020603050405020304" pitchFamily="18" charset="0"/>
                <a:cs typeface="Times New Roman" panose="02020603050405020304" pitchFamily="18" charset="0"/>
              </a:rPr>
              <a:t>(</a:t>
            </a:r>
            <a:r>
              <a:rPr lang="en-US" sz="1900" dirty="0" smtClean="0">
                <a:solidFill>
                  <a:srgbClr val="0070C0"/>
                </a:solidFill>
              </a:rPr>
              <a:t>used to treat parasitic worm infections, have an immune modulatory effect, </a:t>
            </a:r>
            <a:r>
              <a:rPr lang="en-US" sz="1900" dirty="0" err="1" smtClean="0">
                <a:solidFill>
                  <a:srgbClr val="0070C0"/>
                </a:solidFill>
              </a:rPr>
              <a:t>hepatotoxic</a:t>
            </a:r>
            <a:r>
              <a:rPr lang="en-US" sz="1900" dirty="0" smtClean="0">
                <a:solidFill>
                  <a:srgbClr val="0070C0"/>
                </a:solidFill>
              </a:rPr>
              <a:t>, short course for 6 months, </a:t>
            </a:r>
            <a:r>
              <a:rPr lang="ar-JO" sz="1900" dirty="0" smtClean="0">
                <a:solidFill>
                  <a:srgbClr val="0070C0"/>
                </a:solidFill>
              </a:rPr>
              <a:t> (يوم بعد يوم</a:t>
            </a:r>
            <a:r>
              <a:rPr lang="en-US" b="1" dirty="0" smtClean="0">
                <a:solidFill>
                  <a:schemeClr val="accent2"/>
                </a:solidFill>
                <a:latin typeface="Times New Roman" panose="02020603050405020304" pitchFamily="18" charset="0"/>
                <a:cs typeface="Times New Roman" panose="02020603050405020304" pitchFamily="18" charset="0"/>
              </a:rPr>
              <a:t>: Steroid dependent, </a:t>
            </a:r>
          </a:p>
          <a:p>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err="1" smtClean="0">
                <a:solidFill>
                  <a:schemeClr val="accent2"/>
                </a:solidFill>
                <a:latin typeface="Times New Roman" panose="02020603050405020304" pitchFamily="18" charset="0"/>
                <a:cs typeface="Times New Roman" panose="02020603050405020304" pitchFamily="18" charset="0"/>
              </a:rPr>
              <a:t>Cyclophosphamide</a:t>
            </a:r>
            <a:r>
              <a:rPr lang="en-US" b="1" dirty="0" smtClean="0">
                <a:solidFill>
                  <a:schemeClr val="accent2"/>
                </a:solidFill>
                <a:latin typeface="Times New Roman" panose="02020603050405020304" pitchFamily="18" charset="0"/>
                <a:cs typeface="Times New Roman" panose="02020603050405020304" pitchFamily="18" charset="0"/>
              </a:rPr>
              <a:t> </a:t>
            </a:r>
            <a:r>
              <a:rPr lang="en-US" sz="1900" b="1" dirty="0" smtClean="0">
                <a:solidFill>
                  <a:srgbClr val="0070C0"/>
                </a:solidFill>
                <a:latin typeface="Times New Roman" panose="02020603050405020304" pitchFamily="18" charset="0"/>
                <a:cs typeface="Times New Roman" panose="02020603050405020304" pitchFamily="18" charset="0"/>
              </a:rPr>
              <a:t>(good 2</a:t>
            </a:r>
            <a:r>
              <a:rPr lang="en-US" sz="1900" b="1" baseline="30000" dirty="0" smtClean="0">
                <a:solidFill>
                  <a:srgbClr val="0070C0"/>
                </a:solidFill>
                <a:latin typeface="Times New Roman" panose="02020603050405020304" pitchFamily="18" charset="0"/>
                <a:cs typeface="Times New Roman" panose="02020603050405020304" pitchFamily="18" charset="0"/>
              </a:rPr>
              <a:t>nd</a:t>
            </a:r>
            <a:r>
              <a:rPr lang="en-US" sz="1900" b="1" dirty="0" smtClean="0">
                <a:solidFill>
                  <a:srgbClr val="0070C0"/>
                </a:solidFill>
                <a:latin typeface="Times New Roman" panose="02020603050405020304" pitchFamily="18" charset="0"/>
                <a:cs typeface="Times New Roman" panose="02020603050405020304" pitchFamily="18" charset="0"/>
              </a:rPr>
              <a:t> line/ S.E: hemorrhagic cystitis, BM suppression, malignancy with long term use, infertility in boys.. To avoid these SE use it for a short term for 8 weeks with dose of  2-3 mg/kg)</a:t>
            </a:r>
            <a:r>
              <a:rPr lang="en-US" b="1" dirty="0" smtClean="0">
                <a:solidFill>
                  <a:schemeClr val="accent2"/>
                </a:solidFill>
                <a:latin typeface="Times New Roman" panose="02020603050405020304" pitchFamily="18" charset="0"/>
                <a:cs typeface="Times New Roman" panose="02020603050405020304" pitchFamily="18" charset="0"/>
              </a:rPr>
              <a:t>: Steroid dependent and frequent </a:t>
            </a:r>
            <a:r>
              <a:rPr lang="en-US" b="1" dirty="0" err="1" smtClean="0">
                <a:solidFill>
                  <a:schemeClr val="accent2"/>
                </a:solidFill>
                <a:latin typeface="Times New Roman" panose="02020603050405020304" pitchFamily="18" charset="0"/>
                <a:cs typeface="Times New Roman" panose="02020603050405020304" pitchFamily="18" charset="0"/>
              </a:rPr>
              <a:t>relapsers</a:t>
            </a:r>
            <a:r>
              <a:rPr lang="en-US" b="1" dirty="0" smtClean="0">
                <a:solidFill>
                  <a:schemeClr val="accent2"/>
                </a:solidFill>
                <a:latin typeface="Times New Roman" panose="02020603050405020304" pitchFamily="18" charset="0"/>
                <a:cs typeface="Times New Roman" panose="02020603050405020304" pitchFamily="18" charset="0"/>
              </a:rPr>
              <a:t>// </a:t>
            </a:r>
            <a:r>
              <a:rPr lang="en-US" sz="1900" b="1" dirty="0" smtClean="0">
                <a:solidFill>
                  <a:srgbClr val="0070C0"/>
                </a:solidFill>
                <a:latin typeface="Times New Roman" panose="02020603050405020304" pitchFamily="18" charset="0"/>
                <a:cs typeface="Times New Roman" panose="02020603050405020304" pitchFamily="18" charset="0"/>
              </a:rPr>
              <a:t>***not given in steroid resistant cases***</a:t>
            </a:r>
          </a:p>
          <a:p>
            <a:endParaRPr lang="en-US" b="1" dirty="0" smtClean="0">
              <a:solidFill>
                <a:srgbClr val="0070C0"/>
              </a:solidFill>
              <a:latin typeface="Times New Roman" panose="02020603050405020304" pitchFamily="18" charset="0"/>
              <a:cs typeface="Times New Roman" panose="02020603050405020304" pitchFamily="18" charset="0"/>
            </a:endParaRPr>
          </a:p>
          <a:p>
            <a:r>
              <a:rPr lang="en-US" b="1" dirty="0" err="1" smtClean="0">
                <a:solidFill>
                  <a:schemeClr val="accent2"/>
                </a:solidFill>
                <a:latin typeface="Times New Roman" panose="02020603050405020304" pitchFamily="18" charset="0"/>
                <a:cs typeface="Times New Roman" panose="02020603050405020304" pitchFamily="18" charset="0"/>
              </a:rPr>
              <a:t>Calcineurin</a:t>
            </a:r>
            <a:r>
              <a:rPr lang="en-US" b="1" dirty="0" smtClean="0">
                <a:solidFill>
                  <a:schemeClr val="accent2"/>
                </a:solidFill>
                <a:latin typeface="Times New Roman" panose="02020603050405020304" pitchFamily="18" charset="0"/>
                <a:cs typeface="Times New Roman" panose="02020603050405020304" pitchFamily="18" charset="0"/>
              </a:rPr>
              <a:t> inhibitor </a:t>
            </a:r>
            <a:r>
              <a:rPr lang="en-US" sz="2100" b="1" dirty="0" smtClean="0">
                <a:solidFill>
                  <a:srgbClr val="0070C0"/>
                </a:solidFill>
                <a:latin typeface="Times New Roman" panose="02020603050405020304" pitchFamily="18" charset="0"/>
                <a:cs typeface="Times New Roman" panose="02020603050405020304" pitchFamily="18" charset="0"/>
              </a:rPr>
              <a:t>(S.E: nephrotoxic, so do biopsy first)</a:t>
            </a:r>
            <a:r>
              <a:rPr lang="en-US" b="1" dirty="0" smtClean="0">
                <a:solidFill>
                  <a:schemeClr val="accent2"/>
                </a:solidFill>
                <a:latin typeface="Times New Roman" panose="02020603050405020304" pitchFamily="18" charset="0"/>
                <a:cs typeface="Times New Roman" panose="02020603050405020304" pitchFamily="18" charset="0"/>
              </a:rPr>
              <a:t> : Cyclosporine and Tacrolimus, Steroid resistant </a:t>
            </a:r>
            <a:r>
              <a:rPr lang="en-US" sz="2100" b="1" dirty="0" smtClean="0">
                <a:solidFill>
                  <a:srgbClr val="0070C0"/>
                </a:solidFill>
                <a:latin typeface="Times New Roman" panose="02020603050405020304" pitchFamily="18" charset="0"/>
                <a:cs typeface="Times New Roman" panose="02020603050405020304" pitchFamily="18" charset="0"/>
              </a:rPr>
              <a:t>(2</a:t>
            </a:r>
            <a:r>
              <a:rPr lang="en-US" sz="2100" b="1" baseline="30000" dirty="0" smtClean="0">
                <a:solidFill>
                  <a:srgbClr val="0070C0"/>
                </a:solidFill>
                <a:latin typeface="Times New Roman" panose="02020603050405020304" pitchFamily="18" charset="0"/>
                <a:cs typeface="Times New Roman" panose="02020603050405020304" pitchFamily="18" charset="0"/>
              </a:rPr>
              <a:t>nd</a:t>
            </a:r>
            <a:r>
              <a:rPr lang="en-US" sz="2100" b="1" dirty="0" smtClean="0">
                <a:solidFill>
                  <a:srgbClr val="0070C0"/>
                </a:solidFill>
                <a:latin typeface="Times New Roman" panose="02020603050405020304" pitchFamily="18" charset="0"/>
                <a:cs typeface="Times New Roman" panose="02020603050405020304" pitchFamily="18" charset="0"/>
              </a:rPr>
              <a:t> line in case of resistant, 3</a:t>
            </a:r>
            <a:r>
              <a:rPr lang="en-US" sz="2100" b="1" baseline="30000" dirty="0" smtClean="0">
                <a:solidFill>
                  <a:srgbClr val="0070C0"/>
                </a:solidFill>
                <a:latin typeface="Times New Roman" panose="02020603050405020304" pitchFamily="18" charset="0"/>
                <a:cs typeface="Times New Roman" panose="02020603050405020304" pitchFamily="18" charset="0"/>
              </a:rPr>
              <a:t>rd</a:t>
            </a:r>
            <a:r>
              <a:rPr lang="en-US" sz="2100" b="1" dirty="0" smtClean="0">
                <a:solidFill>
                  <a:srgbClr val="0070C0"/>
                </a:solidFill>
                <a:latin typeface="Times New Roman" panose="02020603050405020304" pitchFamily="18" charset="0"/>
                <a:cs typeface="Times New Roman" panose="02020603050405020304" pitchFamily="18" charset="0"/>
              </a:rPr>
              <a:t> line in case of dependent)</a:t>
            </a:r>
          </a:p>
          <a:p>
            <a:endParaRPr lang="en-US" b="1" dirty="0" smtClean="0">
              <a:solidFill>
                <a:srgbClr val="0070C0"/>
              </a:solidFill>
              <a:latin typeface="Times New Roman" panose="02020603050405020304" pitchFamily="18" charset="0"/>
              <a:cs typeface="Times New Roman" panose="02020603050405020304" pitchFamily="18" charset="0"/>
            </a:endParaRPr>
          </a:p>
          <a:p>
            <a:r>
              <a:rPr lang="en-US" b="1" dirty="0" err="1" smtClean="0">
                <a:solidFill>
                  <a:schemeClr val="accent2"/>
                </a:solidFill>
                <a:latin typeface="Times New Roman" panose="02020603050405020304" pitchFamily="18" charset="0"/>
                <a:cs typeface="Times New Roman" panose="02020603050405020304" pitchFamily="18" charset="0"/>
              </a:rPr>
              <a:t>Mycophenolate</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mofitel</a:t>
            </a:r>
            <a:r>
              <a:rPr lang="en-US" b="1" dirty="0" smtClean="0">
                <a:solidFill>
                  <a:schemeClr val="accent2"/>
                </a:solidFill>
                <a:latin typeface="Times New Roman" panose="02020603050405020304" pitchFamily="18" charset="0"/>
                <a:cs typeface="Times New Roman" panose="02020603050405020304" pitchFamily="18" charset="0"/>
              </a:rPr>
              <a:t> </a:t>
            </a:r>
            <a:r>
              <a:rPr lang="en-US" sz="1900" b="1" dirty="0" smtClean="0">
                <a:solidFill>
                  <a:srgbClr val="0070C0"/>
                </a:solidFill>
                <a:latin typeface="Times New Roman" panose="02020603050405020304" pitchFamily="18" charset="0"/>
                <a:cs typeface="Times New Roman" panose="02020603050405020304" pitchFamily="18" charset="0"/>
              </a:rPr>
              <a:t>(could be 2</a:t>
            </a:r>
            <a:r>
              <a:rPr lang="en-US" sz="1900" b="1" baseline="30000" dirty="0" smtClean="0">
                <a:solidFill>
                  <a:srgbClr val="0070C0"/>
                </a:solidFill>
                <a:latin typeface="Times New Roman" panose="02020603050405020304" pitchFamily="18" charset="0"/>
                <a:cs typeface="Times New Roman" panose="02020603050405020304" pitchFamily="18" charset="0"/>
              </a:rPr>
              <a:t>nd</a:t>
            </a:r>
            <a:r>
              <a:rPr lang="en-US" sz="1900" b="1" dirty="0" smtClean="0">
                <a:solidFill>
                  <a:srgbClr val="0070C0"/>
                </a:solidFill>
                <a:latin typeface="Times New Roman" panose="02020603050405020304" pitchFamily="18" charset="0"/>
                <a:cs typeface="Times New Roman" panose="02020603050405020304" pitchFamily="18" charset="0"/>
              </a:rPr>
              <a:t> or 3</a:t>
            </a:r>
            <a:r>
              <a:rPr lang="en-US" sz="1900" b="1" baseline="30000" dirty="0" smtClean="0">
                <a:solidFill>
                  <a:srgbClr val="0070C0"/>
                </a:solidFill>
                <a:latin typeface="Times New Roman" panose="02020603050405020304" pitchFamily="18" charset="0"/>
                <a:cs typeface="Times New Roman" panose="02020603050405020304" pitchFamily="18" charset="0"/>
              </a:rPr>
              <a:t>rd</a:t>
            </a:r>
            <a:r>
              <a:rPr lang="en-US" sz="1900" b="1" dirty="0" smtClean="0">
                <a:solidFill>
                  <a:srgbClr val="0070C0"/>
                </a:solidFill>
                <a:latin typeface="Times New Roman" panose="02020603050405020304" pitchFamily="18" charset="0"/>
                <a:cs typeface="Times New Roman" panose="02020603050405020304" pitchFamily="18" charset="0"/>
              </a:rPr>
              <a:t> line, less S.E than </a:t>
            </a:r>
            <a:r>
              <a:rPr lang="en-US" sz="1900" b="1" dirty="0" err="1" smtClean="0">
                <a:solidFill>
                  <a:srgbClr val="0070C0"/>
                </a:solidFill>
                <a:latin typeface="Times New Roman" panose="02020603050405020304" pitchFamily="18" charset="0"/>
                <a:cs typeface="Times New Roman" panose="02020603050405020304" pitchFamily="18" charset="0"/>
              </a:rPr>
              <a:t>cyclophosphamide</a:t>
            </a:r>
            <a:r>
              <a:rPr lang="en-US" sz="1900" b="1" dirty="0" smtClean="0">
                <a:solidFill>
                  <a:srgbClr val="0070C0"/>
                </a:solidFill>
                <a:latin typeface="Times New Roman" panose="02020603050405020304" pitchFamily="18" charset="0"/>
                <a:cs typeface="Times New Roman" panose="02020603050405020304" pitchFamily="18" charset="0"/>
              </a:rPr>
              <a:t>) </a:t>
            </a:r>
            <a:r>
              <a:rPr lang="en-US" b="1" dirty="0" smtClean="0">
                <a:solidFill>
                  <a:schemeClr val="accent2"/>
                </a:solidFill>
                <a:latin typeface="Times New Roman" panose="02020603050405020304" pitchFamily="18" charset="0"/>
                <a:cs typeface="Times New Roman" panose="02020603050405020304" pitchFamily="18" charset="0"/>
              </a:rPr>
              <a:t>: Steroid dependent</a:t>
            </a:r>
          </a:p>
          <a:p>
            <a:endParaRPr lang="en-US" b="1" dirty="0" smtClean="0">
              <a:solidFill>
                <a:schemeClr val="accent2"/>
              </a:solidFill>
              <a:latin typeface="Times New Roman" panose="02020603050405020304" pitchFamily="18" charset="0"/>
              <a:cs typeface="Times New Roman" panose="02020603050405020304" pitchFamily="18" charset="0"/>
            </a:endParaRPr>
          </a:p>
          <a:p>
            <a:r>
              <a:rPr lang="en-US" b="1" dirty="0" err="1" smtClean="0">
                <a:solidFill>
                  <a:schemeClr val="accent2"/>
                </a:solidFill>
                <a:latin typeface="Times New Roman" panose="02020603050405020304" pitchFamily="18" charset="0"/>
                <a:cs typeface="Times New Roman" panose="02020603050405020304" pitchFamily="18" charset="0"/>
              </a:rPr>
              <a:t>Rituximab</a:t>
            </a:r>
            <a:r>
              <a:rPr lang="en-US" b="1" dirty="0" smtClean="0">
                <a:solidFill>
                  <a:schemeClr val="accent2"/>
                </a:solidFill>
                <a:latin typeface="Times New Roman" panose="02020603050405020304" pitchFamily="18" charset="0"/>
                <a:cs typeface="Times New Roman" panose="02020603050405020304" pitchFamily="18" charset="0"/>
              </a:rPr>
              <a:t> </a:t>
            </a:r>
            <a:r>
              <a:rPr lang="en-US" sz="2100" b="1" dirty="0" smtClean="0">
                <a:solidFill>
                  <a:srgbClr val="0070C0"/>
                </a:solidFill>
                <a:latin typeface="Times New Roman" panose="02020603050405020304" pitchFamily="18" charset="0"/>
                <a:cs typeface="Times New Roman" panose="02020603050405020304" pitchFamily="18" charset="0"/>
              </a:rPr>
              <a:t>(monoclonal </a:t>
            </a:r>
            <a:r>
              <a:rPr lang="en-US" sz="2100" b="1" dirty="0" err="1" smtClean="0">
                <a:solidFill>
                  <a:srgbClr val="0070C0"/>
                </a:solidFill>
                <a:latin typeface="Times New Roman" panose="02020603050405020304" pitchFamily="18" charset="0"/>
                <a:cs typeface="Times New Roman" panose="02020603050405020304" pitchFamily="18" charset="0"/>
              </a:rPr>
              <a:t>Ab</a:t>
            </a:r>
            <a:r>
              <a:rPr lang="en-US" sz="2100" b="1" dirty="0" smtClean="0">
                <a:solidFill>
                  <a:srgbClr val="0070C0"/>
                </a:solidFill>
                <a:latin typeface="Times New Roman" panose="02020603050405020304" pitchFamily="18" charset="0"/>
                <a:cs typeface="Times New Roman" panose="02020603050405020304" pitchFamily="18" charset="0"/>
              </a:rPr>
              <a:t>, Anti CD19,20/ 3</a:t>
            </a:r>
            <a:r>
              <a:rPr lang="en-US" sz="2100" b="1" baseline="30000" dirty="0" smtClean="0">
                <a:solidFill>
                  <a:srgbClr val="0070C0"/>
                </a:solidFill>
                <a:latin typeface="Times New Roman" panose="02020603050405020304" pitchFamily="18" charset="0"/>
                <a:cs typeface="Times New Roman" panose="02020603050405020304" pitchFamily="18" charset="0"/>
              </a:rPr>
              <a:t>rd</a:t>
            </a:r>
            <a:r>
              <a:rPr lang="en-US" sz="2100" b="1" dirty="0" smtClean="0">
                <a:solidFill>
                  <a:srgbClr val="0070C0"/>
                </a:solidFill>
                <a:latin typeface="Times New Roman" panose="02020603050405020304" pitchFamily="18" charset="0"/>
                <a:cs typeface="Times New Roman" panose="02020603050405020304" pitchFamily="18" charset="0"/>
              </a:rPr>
              <a:t> , 4</a:t>
            </a:r>
            <a:r>
              <a:rPr lang="en-US" sz="2100" b="1" baseline="30000" dirty="0" smtClean="0">
                <a:solidFill>
                  <a:srgbClr val="0070C0"/>
                </a:solidFill>
                <a:latin typeface="Times New Roman" panose="02020603050405020304" pitchFamily="18" charset="0"/>
                <a:cs typeface="Times New Roman" panose="02020603050405020304" pitchFamily="18" charset="0"/>
              </a:rPr>
              <a:t>th</a:t>
            </a:r>
            <a:r>
              <a:rPr lang="en-US" sz="2100" b="1" dirty="0" smtClean="0">
                <a:solidFill>
                  <a:srgbClr val="0070C0"/>
                </a:solidFill>
                <a:latin typeface="Times New Roman" panose="02020603050405020304" pitchFamily="18" charset="0"/>
                <a:cs typeface="Times New Roman" panose="02020603050405020304" pitchFamily="18" charset="0"/>
              </a:rPr>
              <a:t> line in steroid dependent) </a:t>
            </a:r>
            <a:r>
              <a:rPr lang="en-US" b="1" dirty="0" smtClean="0">
                <a:solidFill>
                  <a:schemeClr val="accent2"/>
                </a:solidFill>
                <a:latin typeface="Times New Roman" panose="02020603050405020304" pitchFamily="18" charset="0"/>
                <a:cs typeface="Times New Roman" panose="02020603050405020304" pitchFamily="18" charset="0"/>
              </a:rPr>
              <a:t>: Steroid dependent and less resistant. </a:t>
            </a:r>
          </a:p>
          <a:p>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715008" y="0"/>
            <a:ext cx="3428992" cy="1077218"/>
          </a:xfrm>
          <a:prstGeom prst="rect">
            <a:avLst/>
          </a:prstGeom>
          <a:noFill/>
        </p:spPr>
        <p:txBody>
          <a:bodyPr wrap="square" rtlCol="1">
            <a:spAutoFit/>
          </a:bodyPr>
          <a:lstStyle/>
          <a:p>
            <a:r>
              <a:rPr lang="en-US" sz="1600" dirty="0" smtClean="0">
                <a:solidFill>
                  <a:srgbClr val="0070C0"/>
                </a:solidFill>
              </a:rPr>
              <a:t>2</a:t>
            </a:r>
            <a:r>
              <a:rPr lang="en-US" sz="1600" baseline="30000" dirty="0" smtClean="0">
                <a:solidFill>
                  <a:srgbClr val="0070C0"/>
                </a:solidFill>
              </a:rPr>
              <a:t>nd+</a:t>
            </a:r>
            <a:r>
              <a:rPr lang="en-US" sz="1600" dirty="0" smtClean="0">
                <a:solidFill>
                  <a:srgbClr val="0070C0"/>
                </a:solidFill>
              </a:rPr>
              <a:t> 3</a:t>
            </a:r>
            <a:r>
              <a:rPr lang="en-US" sz="1600" baseline="30000" dirty="0" smtClean="0">
                <a:solidFill>
                  <a:srgbClr val="0070C0"/>
                </a:solidFill>
              </a:rPr>
              <a:t>rd</a:t>
            </a:r>
            <a:r>
              <a:rPr lang="en-US" sz="1600" dirty="0" smtClean="0">
                <a:solidFill>
                  <a:srgbClr val="0070C0"/>
                </a:solidFill>
              </a:rPr>
              <a:t> line of treatment   </a:t>
            </a:r>
            <a:r>
              <a:rPr lang="ar-JO" sz="1600" dirty="0" smtClean="0">
                <a:solidFill>
                  <a:srgbClr val="0070C0"/>
                </a:solidFill>
              </a:rPr>
              <a:t>المطلوب:</a:t>
            </a:r>
            <a:endParaRPr lang="en-US" sz="1600" dirty="0" smtClean="0">
              <a:solidFill>
                <a:srgbClr val="0070C0"/>
              </a:solidFill>
            </a:endParaRPr>
          </a:p>
          <a:p>
            <a:r>
              <a:rPr lang="en-US" sz="1600" dirty="0" smtClean="0">
                <a:solidFill>
                  <a:srgbClr val="0070C0"/>
                </a:solidFill>
              </a:rPr>
              <a:t>S.E//  Indications for each one</a:t>
            </a:r>
          </a:p>
          <a:p>
            <a:pPr algn="r"/>
            <a:r>
              <a:rPr lang="ar-JO" sz="1600" dirty="0" smtClean="0">
                <a:solidFill>
                  <a:srgbClr val="0070C0"/>
                </a:solidFill>
              </a:rPr>
              <a:t>**الأعراض الجانبية لكل </a:t>
            </a:r>
            <a:r>
              <a:rPr lang="ar-JO" sz="1600" dirty="0" err="1" smtClean="0">
                <a:solidFill>
                  <a:srgbClr val="0070C0"/>
                </a:solidFill>
              </a:rPr>
              <a:t>دوا</a:t>
            </a:r>
            <a:r>
              <a:rPr lang="ar-JO" sz="1600" dirty="0" smtClean="0">
                <a:solidFill>
                  <a:srgbClr val="0070C0"/>
                </a:solidFill>
              </a:rPr>
              <a:t> مكتوب </a:t>
            </a:r>
            <a:r>
              <a:rPr lang="ar-JO" sz="1600" dirty="0" smtClean="0">
                <a:solidFill>
                  <a:srgbClr val="0070C0"/>
                </a:solidFill>
              </a:rPr>
              <a:t>مطلوبة, </a:t>
            </a:r>
            <a:r>
              <a:rPr lang="ar-JO" sz="1600" dirty="0" smtClean="0">
                <a:solidFill>
                  <a:srgbClr val="0070C0"/>
                </a:solidFill>
              </a:rPr>
              <a:t>شوفوهم </a:t>
            </a:r>
            <a:r>
              <a:rPr lang="ar-JO" sz="1600" dirty="0" err="1" smtClean="0">
                <a:solidFill>
                  <a:srgbClr val="0070C0"/>
                </a:solidFill>
              </a:rPr>
              <a:t>بالسلايد</a:t>
            </a:r>
            <a:r>
              <a:rPr lang="ar-JO" sz="1600" dirty="0" smtClean="0">
                <a:solidFill>
                  <a:srgbClr val="0070C0"/>
                </a:solidFill>
              </a:rPr>
              <a:t> </a:t>
            </a:r>
            <a:r>
              <a:rPr lang="ar-JO" sz="1600" dirty="0" err="1" smtClean="0">
                <a:solidFill>
                  <a:srgbClr val="0070C0"/>
                </a:solidFill>
              </a:rPr>
              <a:t>الجاي</a:t>
            </a:r>
            <a:r>
              <a:rPr lang="ar-JO" sz="1600" dirty="0" smtClean="0">
                <a:solidFill>
                  <a:srgbClr val="0070C0"/>
                </a:solidFill>
              </a:rPr>
              <a:t> </a:t>
            </a:r>
            <a:endParaRPr lang="ar-JO" sz="1600" dirty="0">
              <a:solidFill>
                <a:srgbClr val="0070C0"/>
              </a:solidFill>
            </a:endParaRPr>
          </a:p>
        </p:txBody>
      </p:sp>
      <p:sp>
        <p:nvSpPr>
          <p:cNvPr id="5" name="مربع نص 4"/>
          <p:cNvSpPr txBox="1"/>
          <p:nvPr/>
        </p:nvSpPr>
        <p:spPr>
          <a:xfrm>
            <a:off x="3357554" y="2928934"/>
            <a:ext cx="5572164" cy="584775"/>
          </a:xfrm>
          <a:prstGeom prst="rect">
            <a:avLst/>
          </a:prstGeom>
          <a:noFill/>
        </p:spPr>
        <p:txBody>
          <a:bodyPr wrap="square" rtlCol="1">
            <a:spAutoFit/>
          </a:bodyPr>
          <a:lstStyle/>
          <a:p>
            <a:r>
              <a:rPr lang="en-US" sz="1600" dirty="0" smtClean="0">
                <a:solidFill>
                  <a:srgbClr val="0070C0"/>
                </a:solidFill>
              </a:rPr>
              <a:t>*10 year old nephrotic boy (age of puberty), steroid dependent</a:t>
            </a:r>
            <a:r>
              <a:rPr lang="en-US" sz="1600" dirty="0" smtClean="0">
                <a:solidFill>
                  <a:srgbClr val="0070C0"/>
                </a:solidFill>
                <a:sym typeface="Wingdings" pitchFamily="2" charset="2"/>
              </a:rPr>
              <a:t> don’t give him </a:t>
            </a:r>
            <a:r>
              <a:rPr lang="en-US" sz="1600" dirty="0" err="1" smtClean="0">
                <a:solidFill>
                  <a:srgbClr val="0070C0"/>
                </a:solidFill>
                <a:sym typeface="Wingdings" pitchFamily="2" charset="2"/>
              </a:rPr>
              <a:t>cyclophsphamide</a:t>
            </a:r>
            <a:r>
              <a:rPr lang="en-US" sz="1600" dirty="0" smtClean="0">
                <a:solidFill>
                  <a:srgbClr val="0070C0"/>
                </a:solidFill>
                <a:sym typeface="Wingdings" pitchFamily="2" charset="2"/>
              </a:rPr>
              <a:t> to avoid infertility</a:t>
            </a:r>
            <a:endParaRPr lang="ar-JO" sz="1600" dirty="0">
              <a:solidFill>
                <a:srgbClr val="0070C0"/>
              </a:solidFill>
            </a:endParaRPr>
          </a:p>
        </p:txBody>
      </p:sp>
      <p:sp>
        <p:nvSpPr>
          <p:cNvPr id="6" name="مستطيل 5"/>
          <p:cNvSpPr/>
          <p:nvPr/>
        </p:nvSpPr>
        <p:spPr>
          <a:xfrm>
            <a:off x="3357554" y="2928934"/>
            <a:ext cx="5500726"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 xmlns:p14="http://schemas.microsoft.com/office/powerpoint/2010/main" val="4119373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mycophenolate.PNG"/>
          <p:cNvPicPr>
            <a:picLocks noChangeAspect="1"/>
          </p:cNvPicPr>
          <p:nvPr/>
        </p:nvPicPr>
        <p:blipFill>
          <a:blip r:embed="rId2"/>
          <a:stretch>
            <a:fillRect/>
          </a:stretch>
        </p:blipFill>
        <p:spPr>
          <a:xfrm>
            <a:off x="0" y="357166"/>
            <a:ext cx="5000628" cy="1267933"/>
          </a:xfrm>
          <a:prstGeom prst="rect">
            <a:avLst/>
          </a:prstGeom>
        </p:spPr>
      </p:pic>
      <p:pic>
        <p:nvPicPr>
          <p:cNvPr id="9" name="صورة 8" descr="tacrolimus.PNG"/>
          <p:cNvPicPr>
            <a:picLocks noChangeAspect="1"/>
          </p:cNvPicPr>
          <p:nvPr/>
        </p:nvPicPr>
        <p:blipFill>
          <a:blip r:embed="rId3"/>
          <a:stretch>
            <a:fillRect/>
          </a:stretch>
        </p:blipFill>
        <p:spPr>
          <a:xfrm>
            <a:off x="0" y="2000240"/>
            <a:ext cx="3993226" cy="1996613"/>
          </a:xfrm>
          <a:prstGeom prst="rect">
            <a:avLst/>
          </a:prstGeom>
        </p:spPr>
      </p:pic>
      <p:pic>
        <p:nvPicPr>
          <p:cNvPr id="10" name="صورة 9" descr="cyclosporine.PNG"/>
          <p:cNvPicPr>
            <a:picLocks noChangeAspect="1"/>
          </p:cNvPicPr>
          <p:nvPr/>
        </p:nvPicPr>
        <p:blipFill>
          <a:blip r:embed="rId4"/>
          <a:stretch>
            <a:fillRect/>
          </a:stretch>
        </p:blipFill>
        <p:spPr>
          <a:xfrm>
            <a:off x="0" y="4286257"/>
            <a:ext cx="4099916" cy="2571744"/>
          </a:xfrm>
          <a:prstGeom prst="rect">
            <a:avLst/>
          </a:prstGeom>
        </p:spPr>
      </p:pic>
      <p:pic>
        <p:nvPicPr>
          <p:cNvPr id="11" name="صورة 10" descr="cyclophosphamide.PNG"/>
          <p:cNvPicPr>
            <a:picLocks noChangeAspect="1"/>
          </p:cNvPicPr>
          <p:nvPr/>
        </p:nvPicPr>
        <p:blipFill>
          <a:blip r:embed="rId5"/>
          <a:stretch>
            <a:fillRect/>
          </a:stretch>
        </p:blipFill>
        <p:spPr>
          <a:xfrm>
            <a:off x="5013602" y="357166"/>
            <a:ext cx="4130398" cy="1531753"/>
          </a:xfrm>
          <a:prstGeom prst="rect">
            <a:avLst/>
          </a:prstGeom>
        </p:spPr>
      </p:pic>
      <p:sp>
        <p:nvSpPr>
          <p:cNvPr id="12" name="مربع نص 11"/>
          <p:cNvSpPr txBox="1"/>
          <p:nvPr/>
        </p:nvSpPr>
        <p:spPr>
          <a:xfrm>
            <a:off x="0" y="0"/>
            <a:ext cx="1707647" cy="369332"/>
          </a:xfrm>
          <a:prstGeom prst="rect">
            <a:avLst/>
          </a:prstGeom>
          <a:noFill/>
        </p:spPr>
        <p:txBody>
          <a:bodyPr wrap="none" rtlCol="1">
            <a:spAutoFit/>
          </a:bodyPr>
          <a:lstStyle/>
          <a:p>
            <a:r>
              <a:rPr lang="en-US" dirty="0" err="1" smtClean="0">
                <a:solidFill>
                  <a:srgbClr val="0070C0"/>
                </a:solidFill>
              </a:rPr>
              <a:t>Mycophenolate</a:t>
            </a:r>
            <a:endParaRPr lang="ar-JO" dirty="0">
              <a:solidFill>
                <a:srgbClr val="0070C0"/>
              </a:solidFill>
            </a:endParaRPr>
          </a:p>
        </p:txBody>
      </p:sp>
      <p:sp>
        <p:nvSpPr>
          <p:cNvPr id="13" name="مربع نص 12"/>
          <p:cNvSpPr txBox="1"/>
          <p:nvPr/>
        </p:nvSpPr>
        <p:spPr>
          <a:xfrm>
            <a:off x="0" y="1714488"/>
            <a:ext cx="1240147" cy="369332"/>
          </a:xfrm>
          <a:prstGeom prst="rect">
            <a:avLst/>
          </a:prstGeom>
          <a:noFill/>
        </p:spPr>
        <p:txBody>
          <a:bodyPr wrap="none" rtlCol="1">
            <a:spAutoFit/>
          </a:bodyPr>
          <a:lstStyle/>
          <a:p>
            <a:r>
              <a:rPr lang="en-US" dirty="0" err="1" smtClean="0">
                <a:solidFill>
                  <a:srgbClr val="0070C0"/>
                </a:solidFill>
              </a:rPr>
              <a:t>Tacrolimus</a:t>
            </a:r>
            <a:r>
              <a:rPr lang="en-US" dirty="0" smtClean="0">
                <a:solidFill>
                  <a:srgbClr val="0070C0"/>
                </a:solidFill>
              </a:rPr>
              <a:t> </a:t>
            </a:r>
            <a:endParaRPr lang="ar-JO" dirty="0">
              <a:solidFill>
                <a:srgbClr val="0070C0"/>
              </a:solidFill>
            </a:endParaRPr>
          </a:p>
        </p:txBody>
      </p:sp>
      <p:sp>
        <p:nvSpPr>
          <p:cNvPr id="14" name="مربع نص 13"/>
          <p:cNvSpPr txBox="1"/>
          <p:nvPr/>
        </p:nvSpPr>
        <p:spPr>
          <a:xfrm>
            <a:off x="0" y="4000504"/>
            <a:ext cx="1438471" cy="369332"/>
          </a:xfrm>
          <a:prstGeom prst="rect">
            <a:avLst/>
          </a:prstGeom>
          <a:noFill/>
        </p:spPr>
        <p:txBody>
          <a:bodyPr wrap="none" rtlCol="1">
            <a:spAutoFit/>
          </a:bodyPr>
          <a:lstStyle/>
          <a:p>
            <a:r>
              <a:rPr lang="en-US" dirty="0" smtClean="0">
                <a:solidFill>
                  <a:srgbClr val="0070C0"/>
                </a:solidFill>
              </a:rPr>
              <a:t>Cyclosporine </a:t>
            </a:r>
            <a:endParaRPr lang="ar-JO" dirty="0">
              <a:solidFill>
                <a:srgbClr val="0070C0"/>
              </a:solidFill>
            </a:endParaRPr>
          </a:p>
        </p:txBody>
      </p:sp>
      <p:sp>
        <p:nvSpPr>
          <p:cNvPr id="15" name="مربع نص 14"/>
          <p:cNvSpPr txBox="1"/>
          <p:nvPr/>
        </p:nvSpPr>
        <p:spPr>
          <a:xfrm>
            <a:off x="5143504" y="0"/>
            <a:ext cx="2018758" cy="369332"/>
          </a:xfrm>
          <a:prstGeom prst="rect">
            <a:avLst/>
          </a:prstGeom>
          <a:noFill/>
        </p:spPr>
        <p:txBody>
          <a:bodyPr wrap="none" rtlCol="1">
            <a:spAutoFit/>
          </a:bodyPr>
          <a:lstStyle/>
          <a:p>
            <a:r>
              <a:rPr lang="en-US" dirty="0" err="1" smtClean="0">
                <a:solidFill>
                  <a:srgbClr val="0070C0"/>
                </a:solidFill>
              </a:rPr>
              <a:t>Cyclophosphamide</a:t>
            </a:r>
            <a:r>
              <a:rPr lang="en-US" dirty="0" smtClean="0">
                <a:solidFill>
                  <a:srgbClr val="0070C0"/>
                </a:solidFill>
              </a:rPr>
              <a:t> </a:t>
            </a:r>
            <a:endParaRPr lang="ar-JO" dirty="0">
              <a:solidFill>
                <a:srgbClr val="0070C0"/>
              </a:solidFill>
            </a:endParaRPr>
          </a:p>
        </p:txBody>
      </p:sp>
      <p:pic>
        <p:nvPicPr>
          <p:cNvPr id="16" name="صورة 15" descr="riy.PNG"/>
          <p:cNvPicPr>
            <a:picLocks noChangeAspect="1"/>
          </p:cNvPicPr>
          <p:nvPr/>
        </p:nvPicPr>
        <p:blipFill>
          <a:blip r:embed="rId6"/>
          <a:stretch>
            <a:fillRect/>
          </a:stretch>
        </p:blipFill>
        <p:spPr>
          <a:xfrm>
            <a:off x="5286380" y="2214554"/>
            <a:ext cx="2987299" cy="2545301"/>
          </a:xfrm>
          <a:prstGeom prst="rect">
            <a:avLst/>
          </a:prstGeom>
        </p:spPr>
      </p:pic>
      <p:sp>
        <p:nvSpPr>
          <p:cNvPr id="17" name="مربع نص 16"/>
          <p:cNvSpPr txBox="1"/>
          <p:nvPr/>
        </p:nvSpPr>
        <p:spPr>
          <a:xfrm>
            <a:off x="5286380" y="1857364"/>
            <a:ext cx="1183336" cy="369332"/>
          </a:xfrm>
          <a:prstGeom prst="rect">
            <a:avLst/>
          </a:prstGeom>
          <a:noFill/>
        </p:spPr>
        <p:txBody>
          <a:bodyPr wrap="none" rtlCol="1">
            <a:spAutoFit/>
          </a:bodyPr>
          <a:lstStyle/>
          <a:p>
            <a:r>
              <a:rPr lang="en-US" dirty="0" err="1" smtClean="0">
                <a:solidFill>
                  <a:srgbClr val="0070C0"/>
                </a:solidFill>
              </a:rPr>
              <a:t>Rituximab</a:t>
            </a:r>
            <a:r>
              <a:rPr lang="en-US" dirty="0" smtClean="0">
                <a:solidFill>
                  <a:srgbClr val="0070C0"/>
                </a:solidFill>
              </a:rPr>
              <a:t> </a:t>
            </a:r>
            <a:endParaRPr lang="ar-JO" dirty="0">
              <a:solidFill>
                <a:srgbClr val="0070C0"/>
              </a:solidFill>
            </a:endParaRPr>
          </a:p>
        </p:txBody>
      </p:sp>
      <p:sp>
        <p:nvSpPr>
          <p:cNvPr id="19" name="مربع نص 18"/>
          <p:cNvSpPr txBox="1"/>
          <p:nvPr/>
        </p:nvSpPr>
        <p:spPr>
          <a:xfrm>
            <a:off x="5286380" y="4929198"/>
            <a:ext cx="1574469" cy="369332"/>
          </a:xfrm>
          <a:prstGeom prst="rect">
            <a:avLst/>
          </a:prstGeom>
          <a:noFill/>
        </p:spPr>
        <p:txBody>
          <a:bodyPr wrap="none" rtlCol="1">
            <a:spAutoFit/>
          </a:bodyPr>
          <a:lstStyle/>
          <a:p>
            <a:r>
              <a:rPr lang="en-US" b="1" dirty="0" err="1" smtClean="0">
                <a:solidFill>
                  <a:srgbClr val="0070C0"/>
                </a:solidFill>
                <a:latin typeface="Times New Roman" panose="02020603050405020304" pitchFamily="18" charset="0"/>
                <a:cs typeface="Times New Roman" panose="02020603050405020304" pitchFamily="18" charset="0"/>
              </a:rPr>
              <a:t>Levamisole</a:t>
            </a:r>
            <a:r>
              <a:rPr lang="en-US" b="1" dirty="0" smtClean="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rPr>
              <a:t>….</a:t>
            </a:r>
            <a:endParaRPr lang="ar-JO" dirty="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0" y="0"/>
            <a:ext cx="8229600" cy="1143000"/>
          </a:xfrm>
        </p:spPr>
        <p:txBody>
          <a:bodyPr>
            <a:normAutofit/>
          </a:bodyPr>
          <a:lstStyle/>
          <a:p>
            <a:r>
              <a:rPr lang="en-US" sz="3600" b="1" dirty="0">
                <a:solidFill>
                  <a:schemeClr val="accent2"/>
                </a:solidFill>
                <a:latin typeface="Times New Roman" panose="02020603050405020304" pitchFamily="18" charset="0"/>
                <a:cs typeface="Times New Roman" panose="02020603050405020304" pitchFamily="18" charset="0"/>
              </a:rPr>
              <a:t>Immunization in Nephrotic syndrome</a:t>
            </a:r>
          </a:p>
        </p:txBody>
      </p:sp>
      <p:sp>
        <p:nvSpPr>
          <p:cNvPr id="4" name="عنصر نائب للمحتوى 3"/>
          <p:cNvSpPr>
            <a:spLocks noGrp="1"/>
          </p:cNvSpPr>
          <p:nvPr>
            <p:ph idx="1"/>
          </p:nvPr>
        </p:nvSpPr>
        <p:spPr>
          <a:xfrm>
            <a:off x="0" y="857232"/>
            <a:ext cx="8072462" cy="5072098"/>
          </a:xfrm>
        </p:spPr>
        <p:txBody>
          <a:bodyPr>
            <a:normAutofit fontScale="85000" lnSpcReduction="20000"/>
          </a:bodyPr>
          <a:lstStyle/>
          <a:p>
            <a:r>
              <a:rPr lang="en-US" sz="4500" b="1" dirty="0" smtClean="0">
                <a:solidFill>
                  <a:srgbClr val="C00000"/>
                </a:solidFill>
                <a:latin typeface="Times New Roman" panose="02020603050405020304" pitchFamily="18" charset="0"/>
                <a:cs typeface="Times New Roman" panose="02020603050405020304" pitchFamily="18" charset="0"/>
              </a:rPr>
              <a:t>Live </a:t>
            </a:r>
            <a:r>
              <a:rPr lang="en-US" sz="4500" b="1" dirty="0">
                <a:solidFill>
                  <a:srgbClr val="C00000"/>
                </a:solidFill>
                <a:latin typeface="Times New Roman" panose="02020603050405020304" pitchFamily="18" charset="0"/>
                <a:cs typeface="Times New Roman" panose="02020603050405020304" pitchFamily="18" charset="0"/>
              </a:rPr>
              <a:t>vaccines </a:t>
            </a:r>
            <a:r>
              <a:rPr lang="en-US" dirty="0">
                <a:latin typeface="Times New Roman" panose="02020603050405020304" pitchFamily="18" charset="0"/>
                <a:cs typeface="Times New Roman" panose="02020603050405020304" pitchFamily="18" charset="0"/>
              </a:rPr>
              <a:t>are </a:t>
            </a:r>
            <a:r>
              <a:rPr lang="en-US" sz="4500" b="1" dirty="0">
                <a:solidFill>
                  <a:srgbClr val="C00000"/>
                </a:solidFill>
                <a:latin typeface="Times New Roman" panose="02020603050405020304" pitchFamily="18" charset="0"/>
                <a:cs typeface="Times New Roman" panose="02020603050405020304" pitchFamily="18" charset="0"/>
              </a:rPr>
              <a:t>contraindicated </a:t>
            </a:r>
            <a:r>
              <a:rPr lang="en-US" dirty="0" smtClean="0">
                <a:latin typeface="Times New Roman" panose="02020603050405020304" pitchFamily="18" charset="0"/>
                <a:cs typeface="Times New Roman" panose="02020603050405020304" pitchFamily="18" charset="0"/>
              </a:rPr>
              <a:t>if the </a:t>
            </a:r>
            <a:r>
              <a:rPr lang="en-US" dirty="0">
                <a:latin typeface="Times New Roman" panose="02020603050405020304" pitchFamily="18" charset="0"/>
                <a:cs typeface="Times New Roman" panose="02020603050405020304" pitchFamily="18" charset="0"/>
              </a:rPr>
              <a:t>child is </a:t>
            </a:r>
            <a:r>
              <a:rPr lang="en-US" dirty="0" smtClean="0">
                <a:latin typeface="Times New Roman" panose="02020603050405020304" pitchFamily="18" charset="0"/>
                <a:cs typeface="Times New Roman" panose="02020603050405020304" pitchFamily="18" charset="0"/>
              </a:rPr>
              <a:t>receiving  </a:t>
            </a:r>
            <a:r>
              <a:rPr lang="en-US" dirty="0">
                <a:latin typeface="Times New Roman" panose="02020603050405020304" pitchFamily="18" charset="0"/>
                <a:cs typeface="Times New Roman" panose="02020603050405020304" pitchFamily="18" charset="0"/>
              </a:rPr>
              <a:t>steroids </a:t>
            </a:r>
            <a:r>
              <a:rPr lang="en-US" dirty="0" smtClean="0">
                <a:latin typeface="Times New Roman" panose="02020603050405020304" pitchFamily="18" charset="0"/>
                <a:cs typeface="Times New Roman" panose="02020603050405020304" pitchFamily="18" charset="0"/>
              </a:rPr>
              <a:t>or immunosuppressive agents </a:t>
            </a:r>
          </a:p>
          <a:p>
            <a:r>
              <a:rPr lang="en-US" dirty="0" smtClean="0">
                <a:latin typeface="Times New Roman" panose="02020603050405020304" pitchFamily="18" charset="0"/>
                <a:cs typeface="Times New Roman" panose="02020603050405020304" pitchFamily="18" charset="0"/>
              </a:rPr>
              <a:t> OPV should </a:t>
            </a:r>
            <a:r>
              <a:rPr lang="en-US" dirty="0">
                <a:latin typeface="Times New Roman" panose="02020603050405020304" pitchFamily="18" charset="0"/>
                <a:cs typeface="Times New Roman" panose="02020603050405020304" pitchFamily="18" charset="0"/>
              </a:rPr>
              <a:t>not be given to siblings of children with active nephrotic syndrome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Killed/adjuvant vaccines when in remission or on alternate day steroids of 0.5 mg/kg </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Annual </a:t>
            </a:r>
            <a:r>
              <a:rPr lang="en-US" b="1" dirty="0">
                <a:latin typeface="Times New Roman" panose="02020603050405020304" pitchFamily="18" charset="0"/>
                <a:cs typeface="Times New Roman" panose="02020603050405020304" pitchFamily="18" charset="0"/>
              </a:rPr>
              <a:t>influenza </a:t>
            </a:r>
            <a:r>
              <a:rPr lang="en-US" b="1" dirty="0" smtClean="0">
                <a:latin typeface="Times New Roman" panose="02020603050405020304" pitchFamily="18" charset="0"/>
                <a:cs typeface="Times New Roman" panose="02020603050405020304" pitchFamily="18" charset="0"/>
              </a:rPr>
              <a:t>vaccine </a:t>
            </a:r>
            <a:r>
              <a:rPr lang="en-US" sz="1900" b="1" dirty="0" smtClean="0">
                <a:solidFill>
                  <a:srgbClr val="0070C0"/>
                </a:solidFill>
                <a:latin typeface="Times New Roman" panose="02020603050405020304" pitchFamily="18" charset="0"/>
                <a:cs typeface="Times New Roman" panose="02020603050405020304" pitchFamily="18" charset="0"/>
              </a:rPr>
              <a:t>(INJECTIBLE)</a:t>
            </a:r>
            <a:endParaRPr lang="en-US" b="1" dirty="0" smtClean="0">
              <a:solidFill>
                <a:srgbClr val="0070C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Varicella</a:t>
            </a:r>
            <a:r>
              <a:rPr lang="en-US" dirty="0">
                <a:latin typeface="Times New Roman" panose="02020603050405020304" pitchFamily="18" charset="0"/>
                <a:cs typeface="Times New Roman" panose="02020603050405020304" pitchFamily="18" charset="0"/>
              </a:rPr>
              <a:t> 2 doses at 3 months interval </a:t>
            </a:r>
            <a:r>
              <a:rPr lang="en-US" dirty="0" smtClean="0">
                <a:latin typeface="Times New Roman" panose="02020603050405020304" pitchFamily="18" charset="0"/>
                <a:cs typeface="Times New Roman" panose="02020603050405020304" pitchFamily="18" charset="0"/>
              </a:rPr>
              <a:t>( should not be receiving Steroid or other immunosuppressant </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Pneumococcal conjugate vaccine </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5" name="مستطيل 4"/>
          <p:cNvSpPr/>
          <p:nvPr/>
        </p:nvSpPr>
        <p:spPr>
          <a:xfrm>
            <a:off x="0" y="5786454"/>
            <a:ext cx="9144000" cy="1071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dirty="0" smtClean="0">
                <a:solidFill>
                  <a:srgbClr val="0070C0"/>
                </a:solidFill>
              </a:rPr>
              <a:t>Live vaccines: MMR, OPV, Rota virus, BCG, </a:t>
            </a:r>
            <a:r>
              <a:rPr lang="en-US" sz="1600" dirty="0" err="1" smtClean="0">
                <a:solidFill>
                  <a:srgbClr val="0070C0"/>
                </a:solidFill>
              </a:rPr>
              <a:t>Varicella</a:t>
            </a:r>
            <a:r>
              <a:rPr lang="en-US" sz="1600" dirty="0" smtClean="0">
                <a:solidFill>
                  <a:srgbClr val="0070C0"/>
                </a:solidFill>
              </a:rPr>
              <a:t> (chickenpox), Yellow, oral Typhoid, intranasal influenza.</a:t>
            </a:r>
          </a:p>
          <a:p>
            <a:r>
              <a:rPr lang="en-US" sz="1600" dirty="0" smtClean="0">
                <a:solidFill>
                  <a:srgbClr val="0070C0"/>
                </a:solidFill>
              </a:rPr>
              <a:t>Give them after one month of stopping steroids.</a:t>
            </a:r>
          </a:p>
          <a:p>
            <a:pPr algn="r"/>
            <a:r>
              <a:rPr lang="ar-JO" sz="1600" dirty="0" smtClean="0">
                <a:solidFill>
                  <a:srgbClr val="0070C0"/>
                </a:solidFill>
              </a:rPr>
              <a:t>بالعادة </a:t>
            </a:r>
            <a:r>
              <a:rPr lang="ar-JO" sz="1600" dirty="0" err="1" smtClean="0">
                <a:solidFill>
                  <a:srgbClr val="0070C0"/>
                </a:solidFill>
              </a:rPr>
              <a:t>الاطفال</a:t>
            </a:r>
            <a:r>
              <a:rPr lang="ar-JO" sz="1600" dirty="0" smtClean="0">
                <a:solidFill>
                  <a:srgbClr val="0070C0"/>
                </a:solidFill>
              </a:rPr>
              <a:t> </a:t>
            </a:r>
            <a:r>
              <a:rPr lang="ar-JO" sz="1600" dirty="0" err="1" smtClean="0">
                <a:solidFill>
                  <a:srgbClr val="0070C0"/>
                </a:solidFill>
              </a:rPr>
              <a:t>بتشخصوا</a:t>
            </a:r>
            <a:r>
              <a:rPr lang="ar-JO" sz="1600" dirty="0" smtClean="0">
                <a:solidFill>
                  <a:srgbClr val="0070C0"/>
                </a:solidFill>
              </a:rPr>
              <a:t> على عمر ال6 سنوات اللي هو عمر المدرسة </a:t>
            </a:r>
            <a:r>
              <a:rPr lang="ar-JO" sz="1600" dirty="0" err="1" smtClean="0">
                <a:solidFill>
                  <a:srgbClr val="0070C0"/>
                </a:solidFill>
              </a:rPr>
              <a:t>وبوخذوا</a:t>
            </a:r>
            <a:r>
              <a:rPr lang="ar-JO" sz="1600" dirty="0" smtClean="0">
                <a:solidFill>
                  <a:srgbClr val="0070C0"/>
                </a:solidFill>
              </a:rPr>
              <a:t> بهذا الوقت </a:t>
            </a:r>
            <a:r>
              <a:rPr lang="ar-JO" sz="1600" dirty="0" err="1" smtClean="0">
                <a:solidFill>
                  <a:srgbClr val="0070C0"/>
                </a:solidFill>
              </a:rPr>
              <a:t>مطعوم</a:t>
            </a:r>
            <a:r>
              <a:rPr lang="ar-JO" sz="1600" dirty="0" smtClean="0">
                <a:solidFill>
                  <a:srgbClr val="0070C0"/>
                </a:solidFill>
              </a:rPr>
              <a:t> </a:t>
            </a:r>
            <a:r>
              <a:rPr lang="ar-JO" sz="1600" dirty="0" err="1" smtClean="0">
                <a:solidFill>
                  <a:srgbClr val="0070C0"/>
                </a:solidFill>
              </a:rPr>
              <a:t>ال</a:t>
            </a:r>
            <a:r>
              <a:rPr lang="ar-JO" sz="1600" dirty="0" smtClean="0">
                <a:solidFill>
                  <a:srgbClr val="0070C0"/>
                </a:solidFill>
              </a:rPr>
              <a:t>        , </a:t>
            </a:r>
            <a:r>
              <a:rPr lang="ar-JO" sz="1600" dirty="0" err="1" smtClean="0">
                <a:solidFill>
                  <a:srgbClr val="0070C0"/>
                </a:solidFill>
              </a:rPr>
              <a:t>بننبه</a:t>
            </a:r>
            <a:r>
              <a:rPr lang="ar-JO" sz="1600" dirty="0" smtClean="0">
                <a:solidFill>
                  <a:srgbClr val="0070C0"/>
                </a:solidFill>
              </a:rPr>
              <a:t> </a:t>
            </a:r>
            <a:r>
              <a:rPr lang="ar-JO" sz="1600" dirty="0" err="1" smtClean="0">
                <a:solidFill>
                  <a:srgbClr val="0070C0"/>
                </a:solidFill>
              </a:rPr>
              <a:t>الاهل</a:t>
            </a:r>
            <a:r>
              <a:rPr lang="ar-JO" sz="1600" dirty="0" smtClean="0">
                <a:solidFill>
                  <a:srgbClr val="0070C0"/>
                </a:solidFill>
              </a:rPr>
              <a:t> </a:t>
            </a:r>
            <a:r>
              <a:rPr lang="ar-JO" sz="1600" dirty="0" err="1" smtClean="0">
                <a:solidFill>
                  <a:srgbClr val="0070C0"/>
                </a:solidFill>
              </a:rPr>
              <a:t>انهم</a:t>
            </a:r>
            <a:r>
              <a:rPr lang="ar-JO" sz="1600" dirty="0" smtClean="0">
                <a:solidFill>
                  <a:srgbClr val="0070C0"/>
                </a:solidFill>
              </a:rPr>
              <a:t> ما يعطوه </a:t>
            </a:r>
            <a:r>
              <a:rPr lang="ar-JO" sz="1600" dirty="0" err="1" smtClean="0">
                <a:solidFill>
                  <a:srgbClr val="0070C0"/>
                </a:solidFill>
              </a:rPr>
              <a:t>اياه</a:t>
            </a:r>
            <a:r>
              <a:rPr lang="ar-JO" sz="1600" dirty="0" smtClean="0">
                <a:solidFill>
                  <a:srgbClr val="0070C0"/>
                </a:solidFill>
              </a:rPr>
              <a:t> عشان ما </a:t>
            </a:r>
            <a:r>
              <a:rPr lang="ar-JO" sz="1600" dirty="0" err="1" smtClean="0">
                <a:solidFill>
                  <a:srgbClr val="0070C0"/>
                </a:solidFill>
              </a:rPr>
              <a:t>ينصاب</a:t>
            </a:r>
            <a:r>
              <a:rPr lang="ar-JO" sz="1600" dirty="0" smtClean="0">
                <a:solidFill>
                  <a:srgbClr val="0070C0"/>
                </a:solidFill>
              </a:rPr>
              <a:t> الطفل بالعدوى نفسها بسبب </a:t>
            </a:r>
            <a:r>
              <a:rPr lang="ar-JO" sz="1600" dirty="0" err="1" smtClean="0">
                <a:solidFill>
                  <a:srgbClr val="0070C0"/>
                </a:solidFill>
              </a:rPr>
              <a:t>المطعوم</a:t>
            </a:r>
            <a:r>
              <a:rPr lang="ar-JO" sz="1600" dirty="0" smtClean="0">
                <a:solidFill>
                  <a:srgbClr val="0070C0"/>
                </a:solidFill>
              </a:rPr>
              <a:t> ومناعته الضعيفة  </a:t>
            </a:r>
            <a:endParaRPr lang="ar-JO" sz="1600" dirty="0">
              <a:solidFill>
                <a:srgbClr val="0070C0"/>
              </a:solidFill>
            </a:endParaRPr>
          </a:p>
        </p:txBody>
      </p:sp>
      <p:sp>
        <p:nvSpPr>
          <p:cNvPr id="6" name="مربع نص 5"/>
          <p:cNvSpPr txBox="1"/>
          <p:nvPr/>
        </p:nvSpPr>
        <p:spPr>
          <a:xfrm>
            <a:off x="2000232" y="6286520"/>
            <a:ext cx="590225" cy="307777"/>
          </a:xfrm>
          <a:prstGeom prst="rect">
            <a:avLst/>
          </a:prstGeom>
          <a:noFill/>
        </p:spPr>
        <p:txBody>
          <a:bodyPr wrap="none" rtlCol="1">
            <a:spAutoFit/>
          </a:bodyPr>
          <a:lstStyle/>
          <a:p>
            <a:r>
              <a:rPr lang="en-US" sz="1400" dirty="0" smtClean="0">
                <a:solidFill>
                  <a:srgbClr val="0070C0"/>
                </a:solidFill>
              </a:rPr>
              <a:t>MMR</a:t>
            </a:r>
            <a:endParaRPr lang="ar-JO" sz="1400" dirty="0">
              <a:solidFill>
                <a:srgbClr val="0070C0"/>
              </a:solidFill>
            </a:endParaRPr>
          </a:p>
        </p:txBody>
      </p:sp>
    </p:spTree>
    <p:extLst>
      <p:ext uri="{BB962C8B-B14F-4D97-AF65-F5344CB8AC3E}">
        <p14:creationId xmlns="" xmlns:p14="http://schemas.microsoft.com/office/powerpoint/2010/main" val="4104663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6000" dirty="0" smtClean="0">
                <a:solidFill>
                  <a:schemeClr val="accent2"/>
                </a:solidFill>
                <a:latin typeface="Times New Roman" panose="02020603050405020304" pitchFamily="18" charset="0"/>
                <a:cs typeface="Times New Roman" panose="02020603050405020304" pitchFamily="18" charset="0"/>
              </a:rPr>
              <a:t>Your mission as a physician is to keep the nephron number and protect them from Loss</a:t>
            </a:r>
            <a:endParaRPr lang="en-US" sz="60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06269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Functions of the kidneys </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Filtration and excretion of fluid &amp; </a:t>
            </a:r>
            <a:r>
              <a:rPr lang="en-US" sz="2800" dirty="0" smtClean="0">
                <a:solidFill>
                  <a:srgbClr val="0070C0"/>
                </a:solidFill>
                <a:latin typeface="Times New Roman" panose="02020603050405020304" pitchFamily="18" charset="0"/>
                <a:cs typeface="Times New Roman" panose="02020603050405020304" pitchFamily="18" charset="0"/>
              </a:rPr>
              <a:t>nitrogenous</a:t>
            </a:r>
            <a:r>
              <a:rPr lang="en-US" sz="28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waste products</a:t>
            </a:r>
          </a:p>
          <a:p>
            <a:r>
              <a:rPr lang="en-US" dirty="0" smtClean="0">
                <a:latin typeface="Times New Roman" panose="02020603050405020304" pitchFamily="18" charset="0"/>
                <a:cs typeface="Times New Roman" panose="02020603050405020304" pitchFamily="18" charset="0"/>
              </a:rPr>
              <a:t>Bp. control</a:t>
            </a:r>
          </a:p>
          <a:p>
            <a:r>
              <a:rPr lang="en-US" dirty="0" smtClean="0">
                <a:latin typeface="Times New Roman" panose="02020603050405020304" pitchFamily="18" charset="0"/>
                <a:cs typeface="Times New Roman" panose="02020603050405020304" pitchFamily="18" charset="0"/>
              </a:rPr>
              <a:t>Acid base balance </a:t>
            </a:r>
          </a:p>
          <a:p>
            <a:r>
              <a:rPr lang="en-US" dirty="0" smtClean="0">
                <a:latin typeface="Times New Roman" panose="02020603050405020304" pitchFamily="18" charset="0"/>
                <a:cs typeface="Times New Roman" panose="02020603050405020304" pitchFamily="18" charset="0"/>
              </a:rPr>
              <a:t>Production of Erythropoietin and renin</a:t>
            </a:r>
          </a:p>
          <a:p>
            <a:r>
              <a:rPr lang="en-US" dirty="0" smtClean="0">
                <a:latin typeface="Times New Roman" panose="02020603050405020304" pitchFamily="18" charset="0"/>
                <a:cs typeface="Times New Roman" panose="02020603050405020304" pitchFamily="18" charset="0"/>
              </a:rPr>
              <a:t>Activation of vitamin D</a:t>
            </a:r>
          </a:p>
          <a:p>
            <a:r>
              <a:rPr lang="en-US" dirty="0" smtClean="0">
                <a:latin typeface="Times New Roman" panose="02020603050405020304" pitchFamily="18" charset="0"/>
                <a:cs typeface="Times New Roman" panose="02020603050405020304" pitchFamily="18" charset="0"/>
              </a:rPr>
              <a:t>Others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036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ctrTitle"/>
          </p:nvPr>
        </p:nvSpPr>
        <p:spPr/>
        <p:txBody>
          <a:bodyPr>
            <a:normAutofit fontScale="90000"/>
          </a:bodyPr>
          <a:lstStyle/>
          <a:p>
            <a:r>
              <a:rPr lang="en-US" sz="6000" dirty="0" smtClean="0">
                <a:solidFill>
                  <a:srgbClr val="FF0000"/>
                </a:solidFill>
                <a:latin typeface="Times New Roman" panose="02020603050405020304" pitchFamily="18" charset="0"/>
                <a:cs typeface="Times New Roman" panose="02020603050405020304" pitchFamily="18" charset="0"/>
              </a:rPr>
              <a:t>Proteinuria</a:t>
            </a:r>
            <a:br>
              <a:rPr lang="en-US" sz="6000" dirty="0" smtClean="0">
                <a:solidFill>
                  <a:srgbClr val="FF0000"/>
                </a:solidFill>
                <a:latin typeface="Times New Roman" panose="02020603050405020304" pitchFamily="18" charset="0"/>
                <a:cs typeface="Times New Roman" panose="02020603050405020304" pitchFamily="18" charset="0"/>
              </a:rPr>
            </a:br>
            <a:r>
              <a:rPr lang="en-US" sz="1800" dirty="0" smtClean="0">
                <a:solidFill>
                  <a:srgbClr val="0070C0"/>
                </a:solidFill>
                <a:latin typeface="Times New Roman" panose="02020603050405020304" pitchFamily="18" charset="0"/>
                <a:cs typeface="Times New Roman" panose="02020603050405020304" pitchFamily="18" charset="0"/>
              </a:rPr>
              <a:t>(nephrotic related)</a:t>
            </a:r>
            <a:br>
              <a:rPr lang="en-US" sz="1800" dirty="0" smtClean="0">
                <a:solidFill>
                  <a:srgbClr val="0070C0"/>
                </a:solidFill>
                <a:latin typeface="Times New Roman" panose="02020603050405020304" pitchFamily="18" charset="0"/>
                <a:cs typeface="Times New Roman" panose="02020603050405020304" pitchFamily="18" charset="0"/>
              </a:rPr>
            </a:br>
            <a:r>
              <a:rPr lang="en-US" sz="1800" dirty="0" smtClean="0">
                <a:solidFill>
                  <a:srgbClr val="0070C0"/>
                </a:solidFill>
                <a:latin typeface="Times New Roman" panose="02020603050405020304" pitchFamily="18" charset="0"/>
                <a:cs typeface="Times New Roman" panose="02020603050405020304" pitchFamily="18" charset="0"/>
              </a:rPr>
              <a:t>**nephrotic syndrome is a disease of podocytes</a:t>
            </a:r>
            <a:endParaRPr lang="en-US" sz="1800" dirty="0">
              <a:solidFill>
                <a:srgbClr val="0070C0"/>
              </a:solidFill>
              <a:latin typeface="Times New Roman" panose="02020603050405020304" pitchFamily="18" charset="0"/>
              <a:cs typeface="Times New Roman" panose="02020603050405020304" pitchFamily="18" charset="0"/>
            </a:endParaRPr>
          </a:p>
        </p:txBody>
      </p:sp>
      <p:sp>
        <p:nvSpPr>
          <p:cNvPr id="4" name="مربع نص 3"/>
          <p:cNvSpPr txBox="1"/>
          <p:nvPr/>
        </p:nvSpPr>
        <p:spPr>
          <a:xfrm>
            <a:off x="785786" y="4286256"/>
            <a:ext cx="7358114" cy="1354217"/>
          </a:xfrm>
          <a:prstGeom prst="rect">
            <a:avLst/>
          </a:prstGeom>
          <a:noFill/>
        </p:spPr>
        <p:txBody>
          <a:bodyPr wrap="square" rtlCol="1">
            <a:spAutoFit/>
          </a:bodyPr>
          <a:lstStyle/>
          <a:p>
            <a:r>
              <a:rPr lang="en-US" sz="1600" dirty="0" smtClean="0">
                <a:solidFill>
                  <a:srgbClr val="0070C0"/>
                </a:solidFill>
              </a:rPr>
              <a:t>**Proteinuria</a:t>
            </a:r>
            <a:r>
              <a:rPr lang="en-US" sz="1600" dirty="0" smtClean="0">
                <a:solidFill>
                  <a:srgbClr val="0070C0"/>
                </a:solidFill>
                <a:sym typeface="Wingdings" pitchFamily="2" charset="2"/>
              </a:rPr>
              <a:t> nephrotic related (nephrotic may have some degree of microscopic </a:t>
            </a:r>
            <a:r>
              <a:rPr lang="en-US" sz="1600" dirty="0" err="1" smtClean="0">
                <a:solidFill>
                  <a:srgbClr val="0070C0"/>
                </a:solidFill>
                <a:sym typeface="Wingdings" pitchFamily="2" charset="2"/>
              </a:rPr>
              <a:t>hematuria</a:t>
            </a:r>
            <a:r>
              <a:rPr lang="en-US" sz="1600" dirty="0" smtClean="0">
                <a:solidFill>
                  <a:srgbClr val="0070C0"/>
                </a:solidFill>
                <a:sym typeface="Wingdings" pitchFamily="2" charset="2"/>
              </a:rPr>
              <a:t>)</a:t>
            </a:r>
          </a:p>
          <a:p>
            <a:r>
              <a:rPr lang="en-US" sz="1600" dirty="0" smtClean="0">
                <a:solidFill>
                  <a:srgbClr val="0070C0"/>
                </a:solidFill>
                <a:sym typeface="Wingdings" pitchFamily="2" charset="2"/>
              </a:rPr>
              <a:t>**Hematuria nephritic related (nephrotic may have some degree of proteinuria)</a:t>
            </a:r>
          </a:p>
          <a:p>
            <a:r>
              <a:rPr lang="en-US" sz="1600" dirty="0" smtClean="0">
                <a:solidFill>
                  <a:srgbClr val="0070C0"/>
                </a:solidFill>
              </a:rPr>
              <a:t>**Diseases of mixed picture of Nephrotic+ nephritic</a:t>
            </a:r>
            <a:r>
              <a:rPr lang="en-US" sz="1600" dirty="0" smtClean="0">
                <a:solidFill>
                  <a:srgbClr val="0070C0"/>
                </a:solidFill>
                <a:sym typeface="Wingdings" pitchFamily="2" charset="2"/>
              </a:rPr>
              <a:t> kidney biopsy is indicated here</a:t>
            </a:r>
          </a:p>
          <a:p>
            <a:r>
              <a:rPr lang="en-US" sz="1600" dirty="0" smtClean="0">
                <a:solidFill>
                  <a:srgbClr val="0070C0"/>
                </a:solidFill>
                <a:sym typeface="Wingdings" pitchFamily="2" charset="2"/>
              </a:rPr>
              <a:t>**Mixed picture causes post strep, </a:t>
            </a:r>
            <a:r>
              <a:rPr lang="en-US" sz="1600" dirty="0" err="1" smtClean="0">
                <a:solidFill>
                  <a:srgbClr val="0070C0"/>
                </a:solidFill>
                <a:sym typeface="Wingdings" pitchFamily="2" charset="2"/>
              </a:rPr>
              <a:t>membrano</a:t>
            </a:r>
            <a:r>
              <a:rPr lang="en-US" sz="1600" dirty="0" smtClean="0">
                <a:solidFill>
                  <a:srgbClr val="0070C0"/>
                </a:solidFill>
                <a:sym typeface="Wingdings" pitchFamily="2" charset="2"/>
              </a:rPr>
              <a:t>-proliferative nephritis</a:t>
            </a:r>
            <a:endParaRPr lang="en-US" sz="1600" dirty="0" smtClean="0">
              <a:solidFill>
                <a:srgbClr val="0070C0"/>
              </a:solidFill>
            </a:endParaRPr>
          </a:p>
        </p:txBody>
      </p:sp>
    </p:spTree>
    <p:extLst>
      <p:ext uri="{BB962C8B-B14F-4D97-AF65-F5344CB8AC3E}">
        <p14:creationId xmlns="" xmlns:p14="http://schemas.microsoft.com/office/powerpoint/2010/main" val="35195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278968"/>
            <a:ext cx="8839200" cy="65790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smtClean="0">
                <a:solidFill>
                  <a:srgbClr val="C00000"/>
                </a:solidFill>
                <a:latin typeface="Times New Roman" panose="02020603050405020304" pitchFamily="18" charset="0"/>
                <a:cs typeface="Times New Roman" panose="02020603050405020304" pitchFamily="18" charset="0"/>
              </a:rPr>
              <a:t>In Children </a:t>
            </a:r>
          </a:p>
          <a:p>
            <a:pPr algn="ctr"/>
            <a:r>
              <a:rPr lang="en-US" sz="3600" b="1" dirty="0" smtClean="0">
                <a:solidFill>
                  <a:srgbClr val="C00000"/>
                </a:solidFill>
                <a:latin typeface="Times New Roman" panose="02020603050405020304" pitchFamily="18" charset="0"/>
                <a:cs typeface="Times New Roman" panose="02020603050405020304" pitchFamily="18" charset="0"/>
              </a:rPr>
              <a:t>normal Protein in urine &lt; 4 mg/m²/ hr</a:t>
            </a:r>
          </a:p>
          <a:p>
            <a:pPr algn="ctr"/>
            <a:endParaRPr lang="en-US" sz="3600" b="1" dirty="0" smtClean="0">
              <a:solidFill>
                <a:srgbClr val="C00000"/>
              </a:solidFill>
              <a:latin typeface="Times New Roman" panose="02020603050405020304" pitchFamily="18" charset="0"/>
              <a:cs typeface="Times New Roman" panose="02020603050405020304" pitchFamily="18" charset="0"/>
            </a:endParaRPr>
          </a:p>
          <a:p>
            <a:pPr algn="ctr"/>
            <a:r>
              <a:rPr lang="en-US" sz="3600" b="1" dirty="0" smtClean="0">
                <a:solidFill>
                  <a:srgbClr val="C00000"/>
                </a:solidFill>
                <a:latin typeface="Times New Roman" panose="02020603050405020304" pitchFamily="18" charset="0"/>
                <a:cs typeface="Times New Roman" panose="02020603050405020304" pitchFamily="18" charset="0"/>
              </a:rPr>
              <a:t>&lt;</a:t>
            </a:r>
            <a:r>
              <a:rPr lang="en-US" sz="3600" b="1" dirty="0">
                <a:solidFill>
                  <a:srgbClr val="C00000"/>
                </a:solidFill>
                <a:latin typeface="Times New Roman" panose="02020603050405020304" pitchFamily="18" charset="0"/>
                <a:cs typeface="Times New Roman" panose="02020603050405020304" pitchFamily="18" charset="0"/>
              </a:rPr>
              <a:t>150 mg/24 hr </a:t>
            </a:r>
          </a:p>
          <a:p>
            <a:pPr algn="ctr"/>
            <a:endParaRPr lang="en-US" sz="3600" b="1" dirty="0" smtClean="0">
              <a:solidFill>
                <a:srgbClr val="C00000"/>
              </a:solidFill>
              <a:latin typeface="Times New Roman" panose="02020603050405020304" pitchFamily="18" charset="0"/>
              <a:cs typeface="Times New Roman" panose="02020603050405020304" pitchFamily="18" charset="0"/>
            </a:endParaRPr>
          </a:p>
          <a:p>
            <a:pPr algn="ctr"/>
            <a:r>
              <a:rPr lang="en-US" sz="3600" b="1" dirty="0" smtClean="0">
                <a:solidFill>
                  <a:srgbClr val="C00000"/>
                </a:solidFill>
                <a:latin typeface="Times New Roman" panose="02020603050405020304" pitchFamily="18" charset="0"/>
                <a:cs typeface="Times New Roman" panose="02020603050405020304" pitchFamily="18" charset="0"/>
              </a:rPr>
              <a:t>Spot urine  P/C &lt; 0.2 mg % </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50446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How to measure Proteinuria</a:t>
            </a:r>
            <a:endParaRPr lang="en-US"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0" y="1643050"/>
            <a:ext cx="9144000" cy="4525963"/>
          </a:xfrm>
        </p:spPr>
        <p:txBody>
          <a:bodyPr/>
          <a:lstStyle/>
          <a:p>
            <a:pPr marL="0" indent="0">
              <a:buNone/>
            </a:pPr>
            <a:r>
              <a:rPr lang="en-US" dirty="0" smtClean="0">
                <a:latin typeface="Times New Roman" panose="02020603050405020304" pitchFamily="18" charset="0"/>
                <a:cs typeface="Times New Roman" panose="02020603050405020304" pitchFamily="18" charset="0"/>
              </a:rPr>
              <a:t>1. </a:t>
            </a:r>
            <a:r>
              <a:rPr lang="en-US" b="1" dirty="0" smtClean="0">
                <a:solidFill>
                  <a:srgbClr val="FF0000"/>
                </a:solidFill>
                <a:latin typeface="Times New Roman" panose="02020603050405020304" pitchFamily="18" charset="0"/>
                <a:cs typeface="Times New Roman" panose="02020603050405020304" pitchFamily="18" charset="0"/>
              </a:rPr>
              <a:t>Quantitative method:</a:t>
            </a:r>
          </a:p>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rotein in 24 hour urine collection </a:t>
            </a:r>
            <a:r>
              <a:rPr lang="en-US" sz="1800" dirty="0" smtClean="0">
                <a:solidFill>
                  <a:srgbClr val="0070C0"/>
                </a:solidFill>
                <a:latin typeface="Times New Roman" panose="02020603050405020304" pitchFamily="18" charset="0"/>
                <a:cs typeface="Times New Roman" panose="02020603050405020304" pitchFamily="18" charset="0"/>
              </a:rPr>
              <a:t>/surface area</a:t>
            </a:r>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Spot Urine: Early </a:t>
            </a:r>
            <a:r>
              <a:rPr lang="en-US" dirty="0" smtClean="0">
                <a:solidFill>
                  <a:srgbClr val="FF0000"/>
                </a:solidFill>
                <a:latin typeface="Times New Roman" panose="02020603050405020304" pitchFamily="18" charset="0"/>
                <a:cs typeface="Times New Roman" panose="02020603050405020304" pitchFamily="18" charset="0"/>
              </a:rPr>
              <a:t>morning </a:t>
            </a:r>
            <a:r>
              <a:rPr lang="en-US" sz="1600" dirty="0" smtClean="0">
                <a:solidFill>
                  <a:srgbClr val="0070C0"/>
                </a:solidFill>
                <a:latin typeface="Times New Roman" panose="02020603050405020304" pitchFamily="18" charset="0"/>
                <a:cs typeface="Times New Roman" panose="02020603050405020304" pitchFamily="18" charset="0"/>
              </a:rPr>
              <a:t>(to eliminate the effect of orthostatic proteinuria) </a:t>
            </a:r>
            <a:r>
              <a:rPr lang="en-US" dirty="0" smtClean="0">
                <a:latin typeface="Times New Roman" panose="02020603050405020304" pitchFamily="18" charset="0"/>
                <a:cs typeface="Times New Roman" panose="02020603050405020304" pitchFamily="18" charset="0"/>
              </a:rPr>
              <a:t>Protein / Creatinine ratio</a:t>
            </a:r>
          </a:p>
          <a:p>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a:t>
            </a:r>
            <a:r>
              <a:rPr lang="en-US" b="1" dirty="0" smtClean="0">
                <a:solidFill>
                  <a:srgbClr val="FF0000"/>
                </a:solidFill>
                <a:latin typeface="Times New Roman" panose="02020603050405020304" pitchFamily="18" charset="0"/>
                <a:cs typeface="Times New Roman" panose="02020603050405020304" pitchFamily="18" charset="0"/>
              </a:rPr>
              <a:t>Semi-quantitative method:</a:t>
            </a:r>
          </a:p>
          <a:p>
            <a:r>
              <a:rPr lang="en-US" dirty="0" smtClean="0">
                <a:latin typeface="Times New Roman" panose="02020603050405020304" pitchFamily="18" charset="0"/>
                <a:cs typeface="Times New Roman" panose="02020603050405020304" pitchFamily="18" charset="0"/>
              </a:rPr>
              <a:t>Dipstick testing: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ill</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5572132" y="4000504"/>
            <a:ext cx="184730" cy="369332"/>
          </a:xfrm>
          <a:prstGeom prst="rect">
            <a:avLst/>
          </a:prstGeom>
          <a:noFill/>
        </p:spPr>
        <p:txBody>
          <a:bodyPr wrap="none" rtlCol="1">
            <a:spAutoFit/>
          </a:bodyPr>
          <a:lstStyle/>
          <a:p>
            <a:endParaRPr lang="ar-JO" dirty="0"/>
          </a:p>
        </p:txBody>
      </p:sp>
      <p:sp>
        <p:nvSpPr>
          <p:cNvPr id="5" name="مربع نص 4"/>
          <p:cNvSpPr txBox="1"/>
          <p:nvPr/>
        </p:nvSpPr>
        <p:spPr>
          <a:xfrm>
            <a:off x="1928794" y="3786190"/>
            <a:ext cx="2738249" cy="338554"/>
          </a:xfrm>
          <a:prstGeom prst="rect">
            <a:avLst/>
          </a:prstGeom>
          <a:noFill/>
        </p:spPr>
        <p:txBody>
          <a:bodyPr wrap="none" rtlCol="1">
            <a:spAutoFit/>
          </a:bodyPr>
          <a:lstStyle/>
          <a:p>
            <a:r>
              <a:rPr lang="ar-JO" sz="1600" dirty="0" smtClean="0">
                <a:solidFill>
                  <a:srgbClr val="0070C0"/>
                </a:solidFill>
              </a:rPr>
              <a:t>ننتبه انه زراعة البول </a:t>
            </a:r>
            <a:r>
              <a:rPr lang="ar-JO" sz="1600" dirty="0" err="1" smtClean="0">
                <a:solidFill>
                  <a:srgbClr val="0070C0"/>
                </a:solidFill>
              </a:rPr>
              <a:t>بنعملها</a:t>
            </a:r>
            <a:r>
              <a:rPr lang="ar-JO" sz="1600" dirty="0" smtClean="0">
                <a:solidFill>
                  <a:srgbClr val="0070C0"/>
                </a:solidFill>
              </a:rPr>
              <a:t> </a:t>
            </a:r>
            <a:r>
              <a:rPr lang="ar-JO" sz="1600" dirty="0" err="1" smtClean="0">
                <a:solidFill>
                  <a:srgbClr val="0070C0"/>
                </a:solidFill>
              </a:rPr>
              <a:t>باي</a:t>
            </a:r>
            <a:r>
              <a:rPr lang="ar-JO" sz="1600" dirty="0" smtClean="0">
                <a:solidFill>
                  <a:srgbClr val="0070C0"/>
                </a:solidFill>
              </a:rPr>
              <a:t> وقت </a:t>
            </a:r>
            <a:endParaRPr lang="ar-JO" sz="1600" dirty="0">
              <a:solidFill>
                <a:srgbClr val="0070C0"/>
              </a:solidFill>
            </a:endParaRPr>
          </a:p>
        </p:txBody>
      </p:sp>
    </p:spTree>
    <p:extLst>
      <p:ext uri="{BB962C8B-B14F-4D97-AF65-F5344CB8AC3E}">
        <p14:creationId xmlns="" xmlns:p14="http://schemas.microsoft.com/office/powerpoint/2010/main" val="1352818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Dipstick  testing</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2367613"/>
            <a:ext cx="2438400" cy="2356787"/>
          </a:xfrm>
          <a:prstGeom prst="rect">
            <a:avLst/>
          </a:prstGeom>
        </p:spPr>
      </p:pic>
      <p:pic>
        <p:nvPicPr>
          <p:cNvPr id="5" name="Picture 4"/>
          <p:cNvPicPr>
            <a:picLocks noChangeAspect="1"/>
          </p:cNvPicPr>
          <p:nvPr/>
        </p:nvPicPr>
        <p:blipFill>
          <a:blip r:embed="rId3"/>
          <a:stretch>
            <a:fillRect/>
          </a:stretch>
        </p:blipFill>
        <p:spPr>
          <a:xfrm>
            <a:off x="2438400" y="2362200"/>
            <a:ext cx="3886200" cy="2362199"/>
          </a:xfrm>
          <a:prstGeom prst="rect">
            <a:avLst/>
          </a:prstGeom>
        </p:spPr>
      </p:pic>
      <p:pic>
        <p:nvPicPr>
          <p:cNvPr id="6" name="Picture 5"/>
          <p:cNvPicPr>
            <a:picLocks noChangeAspect="1"/>
          </p:cNvPicPr>
          <p:nvPr/>
        </p:nvPicPr>
        <p:blipFill>
          <a:blip r:embed="rId4"/>
          <a:stretch>
            <a:fillRect/>
          </a:stretch>
        </p:blipFill>
        <p:spPr>
          <a:xfrm>
            <a:off x="6477000" y="2362200"/>
            <a:ext cx="2666999" cy="2362199"/>
          </a:xfrm>
          <a:prstGeom prst="rect">
            <a:avLst/>
          </a:prstGeom>
        </p:spPr>
      </p:pic>
      <p:cxnSp>
        <p:nvCxnSpPr>
          <p:cNvPr id="8" name="رابط كسهم مستقيم 7"/>
          <p:cNvCxnSpPr/>
          <p:nvPr/>
        </p:nvCxnSpPr>
        <p:spPr>
          <a:xfrm rot="5400000" flipH="1" flipV="1">
            <a:off x="7143768" y="2500306"/>
            <a:ext cx="1285884" cy="571504"/>
          </a:xfrm>
          <a:prstGeom prst="straightConnector1">
            <a:avLst/>
          </a:prstGeom>
          <a:ln w="44450" cmpd="thickThin">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7394482" y="1857364"/>
            <a:ext cx="1574534" cy="338554"/>
          </a:xfrm>
          <a:prstGeom prst="rect">
            <a:avLst/>
          </a:prstGeom>
          <a:noFill/>
        </p:spPr>
        <p:txBody>
          <a:bodyPr wrap="none" rtlCol="1">
            <a:spAutoFit/>
          </a:bodyPr>
          <a:lstStyle/>
          <a:p>
            <a:r>
              <a:rPr lang="en-US" sz="1600" dirty="0" smtClean="0">
                <a:solidFill>
                  <a:srgbClr val="0070C0"/>
                </a:solidFill>
              </a:rPr>
              <a:t>Protein indicator</a:t>
            </a:r>
            <a:endParaRPr lang="ar-JO" sz="1600" dirty="0">
              <a:solidFill>
                <a:srgbClr val="0070C0"/>
              </a:solidFill>
            </a:endParaRPr>
          </a:p>
        </p:txBody>
      </p:sp>
      <p:sp>
        <p:nvSpPr>
          <p:cNvPr id="11" name="مربع نص 10"/>
          <p:cNvSpPr txBox="1"/>
          <p:nvPr/>
        </p:nvSpPr>
        <p:spPr>
          <a:xfrm>
            <a:off x="3643306" y="1214422"/>
            <a:ext cx="1842171" cy="338554"/>
          </a:xfrm>
          <a:prstGeom prst="rect">
            <a:avLst/>
          </a:prstGeom>
          <a:noFill/>
        </p:spPr>
        <p:txBody>
          <a:bodyPr wrap="none" rtlCol="1">
            <a:spAutoFit/>
          </a:bodyPr>
          <a:lstStyle/>
          <a:p>
            <a:r>
              <a:rPr lang="ar-JO" sz="1600" dirty="0" smtClean="0">
                <a:solidFill>
                  <a:srgbClr val="0070C0"/>
                </a:solidFill>
              </a:rPr>
              <a:t>ممكن يعملوه الأهل بالبيت</a:t>
            </a:r>
            <a:endParaRPr lang="ar-JO" sz="1600" dirty="0">
              <a:solidFill>
                <a:srgbClr val="0070C0"/>
              </a:solidFill>
            </a:endParaRPr>
          </a:p>
        </p:txBody>
      </p:sp>
    </p:spTree>
    <p:extLst>
      <p:ext uri="{BB962C8B-B14F-4D97-AF65-F5344CB8AC3E}">
        <p14:creationId xmlns="" xmlns:p14="http://schemas.microsoft.com/office/powerpoint/2010/main" val="1161421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21420</TotalTime>
  <Words>2559</Words>
  <Application>Microsoft Office PowerPoint</Application>
  <PresentationFormat>عرض على الشاشة (3:4)‏</PresentationFormat>
  <Paragraphs>302</Paragraphs>
  <Slides>35</Slides>
  <Notes>1</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نسق Office</vt:lpstr>
      <vt:lpstr>Nephrotic Syndrome</vt:lpstr>
      <vt:lpstr>Introduction </vt:lpstr>
      <vt:lpstr>Nephrons Number </vt:lpstr>
      <vt:lpstr>الشريحة 4</vt:lpstr>
      <vt:lpstr>Functions of the kidneys </vt:lpstr>
      <vt:lpstr>Proteinuria (nephrotic related) **nephrotic syndrome is a disease of podocytes</vt:lpstr>
      <vt:lpstr>الشريحة 7</vt:lpstr>
      <vt:lpstr>How to measure Proteinuria</vt:lpstr>
      <vt:lpstr>Dipstick  testing</vt:lpstr>
      <vt:lpstr>Glomerular Filtration Barrier size and charge selective  </vt:lpstr>
      <vt:lpstr>False Positive Dipstick</vt:lpstr>
      <vt:lpstr>Causes of proteinuria</vt:lpstr>
      <vt:lpstr>Nephrotic Syndrome</vt:lpstr>
      <vt:lpstr>Diagnosis</vt:lpstr>
      <vt:lpstr>Clinical presentation</vt:lpstr>
      <vt:lpstr>Epidemiology </vt:lpstr>
      <vt:lpstr>الشريحة 17</vt:lpstr>
      <vt:lpstr>Etiology of Edema in NS</vt:lpstr>
      <vt:lpstr>Differential Diagnosis of Nephrotic Syndrome ( hypoalbuminemia), edema</vt:lpstr>
      <vt:lpstr>الشريحة 20</vt:lpstr>
      <vt:lpstr>Relevant definitions </vt:lpstr>
      <vt:lpstr>الشريحة 22</vt:lpstr>
      <vt:lpstr>الشريحة 23</vt:lpstr>
      <vt:lpstr>Pathology</vt:lpstr>
      <vt:lpstr>Investigations</vt:lpstr>
      <vt:lpstr>Second line investigations in NS</vt:lpstr>
      <vt:lpstr> Indications for Renal biopsy At Onset </vt:lpstr>
      <vt:lpstr>Complications of Nephrotic Syndrome </vt:lpstr>
      <vt:lpstr>Infections</vt:lpstr>
      <vt:lpstr>Thrombosis  Nephrotic Syndrome is a hypercoagulability state</vt:lpstr>
      <vt:lpstr>Acute Kidney Injury in Nephrotic Syndrome</vt:lpstr>
      <vt:lpstr>Management Edema in nephrotic syndrome</vt:lpstr>
      <vt:lpstr>Steroid Sparing agents </vt:lpstr>
      <vt:lpstr>الشريحة 34</vt:lpstr>
      <vt:lpstr>Immunization in Nephrotic syndrome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NEPHOLOGY MODULE</dc:title>
  <dc:creator>HP</dc:creator>
  <cp:keywords>Nephrotic</cp:keywords>
  <cp:lastModifiedBy>user</cp:lastModifiedBy>
  <cp:revision>248</cp:revision>
  <dcterms:created xsi:type="dcterms:W3CDTF">2020-07-15T11:31:15Z</dcterms:created>
  <dcterms:modified xsi:type="dcterms:W3CDTF">2023-08-12T17:18:13Z</dcterms:modified>
</cp:coreProperties>
</file>