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9" r:id="rId2"/>
  </p:sldMasterIdLst>
  <p:notesMasterIdLst>
    <p:notesMasterId r:id="rId37"/>
  </p:notesMasterIdLst>
  <p:sldIdLst>
    <p:sldId id="256" r:id="rId3"/>
    <p:sldId id="257" r:id="rId4"/>
    <p:sldId id="314" r:id="rId5"/>
    <p:sldId id="315" r:id="rId6"/>
    <p:sldId id="313" r:id="rId7"/>
    <p:sldId id="259" r:id="rId8"/>
    <p:sldId id="316" r:id="rId9"/>
    <p:sldId id="261" r:id="rId10"/>
    <p:sldId id="362" r:id="rId11"/>
    <p:sldId id="320" r:id="rId12"/>
    <p:sldId id="321" r:id="rId13"/>
    <p:sldId id="322" r:id="rId14"/>
    <p:sldId id="339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</p:sldIdLst>
  <p:sldSz cx="9144000" cy="5143500" type="screen16x9"/>
  <p:notesSz cx="6858000" cy="9144000"/>
  <p:embeddedFontLst>
    <p:embeddedFont>
      <p:font typeface="Palanquin Dark" panose="020B0604020202020204" charset="0"/>
      <p:regular r:id="rId38"/>
    </p:embeddedFont>
    <p:embeddedFont>
      <p:font typeface="SimSun" panose="02010600030101010101" pitchFamily="2" charset="-122"/>
      <p:regular r:id="rId39"/>
    </p:embeddedFont>
    <p:embeddedFont>
      <p:font typeface="Cabin" panose="020B0604020202020204" charset="0"/>
      <p:regular r:id="rId40"/>
    </p:embeddedFont>
    <p:embeddedFont>
      <p:font typeface="Nyala" panose="02000504070300020003" pitchFamily="2" charset="0"/>
      <p:regular r:id="rId41"/>
    </p:embeddedFont>
    <p:embeddedFont>
      <p:font typeface="Rockwell" panose="02060603020205020403" pitchFamily="18" charset="0"/>
      <p:regular r:id="rId42"/>
      <p:bold r:id="rId43"/>
      <p:italic r:id="rId44"/>
      <p:boldItalic r:id="rId45"/>
    </p:embeddedFont>
    <p:embeddedFont>
      <p:font typeface="MS PMincho" panose="02020600040205080304" pitchFamily="18" charset="-128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11681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.amboss.com/us/article/kO0msT#Zc9de2f2a91f2af1f12509d886fdddafd" TargetMode="External"/><Relationship Id="rId13" Type="http://schemas.openxmlformats.org/officeDocument/2006/relationships/hyperlink" Target="https://next.amboss.com/us/article/kO0msT#Z8a850b1efc351b18b8f170c487cd6137" TargetMode="External"/><Relationship Id="rId18" Type="http://schemas.openxmlformats.org/officeDocument/2006/relationships/hyperlink" Target="https://next.amboss.com/us/article/br0Hfh#Z0d961331073bf4f16bde23d4f40ca5d7" TargetMode="External"/><Relationship Id="rId26" Type="http://schemas.openxmlformats.org/officeDocument/2006/relationships/hyperlink" Target="https://next.amboss.com/us/article/zg0rB2#Zb456a9caadd7afa2c1cf137138f4e897" TargetMode="External"/><Relationship Id="rId3" Type="http://schemas.openxmlformats.org/officeDocument/2006/relationships/hyperlink" Target="https://next.amboss.com/us/article/kO0msT#Z6ec4d92bf58a162b02eda183b4a0c2ae" TargetMode="External"/><Relationship Id="rId21" Type="http://schemas.openxmlformats.org/officeDocument/2006/relationships/hyperlink" Target="https://next.amboss.com/us/article/1q02xS#Z7b66e1ec3856faa6bd38fa6101e50cb9" TargetMode="External"/><Relationship Id="rId7" Type="http://schemas.openxmlformats.org/officeDocument/2006/relationships/hyperlink" Target="https://next.amboss.com/us/article/Rp0l6S#Z3a9be6d77b8ac1229882a1913aa48e90" TargetMode="External"/><Relationship Id="rId12" Type="http://schemas.openxmlformats.org/officeDocument/2006/relationships/hyperlink" Target="https://next.amboss.com/us/article/rM0fJg#Z37db8b3507728b2ed0a2b090aa8b0a68" TargetMode="External"/><Relationship Id="rId17" Type="http://schemas.openxmlformats.org/officeDocument/2006/relationships/hyperlink" Target="https://next.amboss.com/us/article/Ig0Y92#Zeb53713ef6f84bacbbe3e3392a007886" TargetMode="External"/><Relationship Id="rId25" Type="http://schemas.openxmlformats.org/officeDocument/2006/relationships/hyperlink" Target="https://next.amboss.com/us/article/Og0Iv2#Z6deecfc16edc5ff8ed1ad2f586f55305" TargetMode="External"/><Relationship Id="rId2" Type="http://schemas.openxmlformats.org/officeDocument/2006/relationships/slide" Target="../slides/slide28.xml"/><Relationship Id="rId16" Type="http://schemas.openxmlformats.org/officeDocument/2006/relationships/hyperlink" Target="https://next.amboss.com/us/article/fM0kLg#Z0ca66c2df4b99953c5a0cb25aed87835" TargetMode="External"/><Relationship Id="rId20" Type="http://schemas.openxmlformats.org/officeDocument/2006/relationships/hyperlink" Target="https://next.amboss.com/us/article/Gm0BSg#Z22bb3029af932ca3214f211adb89e9e3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ext.amboss.com/us/article/zo0reS#Z5187178e03db14012e904aa6c4b15de8" TargetMode="External"/><Relationship Id="rId11" Type="http://schemas.openxmlformats.org/officeDocument/2006/relationships/hyperlink" Target="https://next.amboss.com/us/article/8l0OAT#Z4b78074d7f3517317c507d989c20f079" TargetMode="External"/><Relationship Id="rId24" Type="http://schemas.openxmlformats.org/officeDocument/2006/relationships/hyperlink" Target="https://next.amboss.com/us/article/S50yjg#Zef910046f72f69090cf9d6f050d10395" TargetMode="External"/><Relationship Id="rId5" Type="http://schemas.openxmlformats.org/officeDocument/2006/relationships/hyperlink" Target="https://next.amboss.com/us/article/zo0reS#Zba888509bc5541f2634f41dc0a157841" TargetMode="External"/><Relationship Id="rId15" Type="http://schemas.openxmlformats.org/officeDocument/2006/relationships/hyperlink" Target="https://next.amboss.com/us/article/fM0kLg#Z6f58ed1b8e7110c8ddaacdeb63da3c0e" TargetMode="External"/><Relationship Id="rId23" Type="http://schemas.openxmlformats.org/officeDocument/2006/relationships/hyperlink" Target="https://next.amboss.com/us/article/fh0kWf#Z9f613921bf3d055e10039a25860f89ed" TargetMode="External"/><Relationship Id="rId10" Type="http://schemas.openxmlformats.org/officeDocument/2006/relationships/hyperlink" Target="https://next.amboss.com/us/article/Ln0wFg#Ze5957aa695a0f9fa976ee98e1caa3482" TargetMode="External"/><Relationship Id="rId19" Type="http://schemas.openxmlformats.org/officeDocument/2006/relationships/hyperlink" Target="https://next.amboss.com/us/article/QJ0uFS#Z02b9270c710b96930e101f65f39a9dad" TargetMode="External"/><Relationship Id="rId4" Type="http://schemas.openxmlformats.org/officeDocument/2006/relationships/hyperlink" Target="https://next.amboss.com/us/article/HJ0KvS#Z4c499c242a59418fd0b8026a9b66f84e" TargetMode="External"/><Relationship Id="rId9" Type="http://schemas.openxmlformats.org/officeDocument/2006/relationships/hyperlink" Target="https://next.amboss.com/us/article/kO0msT#Z75813684cbaddcd436339b6b8d787255" TargetMode="External"/><Relationship Id="rId14" Type="http://schemas.openxmlformats.org/officeDocument/2006/relationships/hyperlink" Target="https://next.amboss.com/us/article/kO0msT#Zeb046898e8ff773e34be92e0b31292e9" TargetMode="External"/><Relationship Id="rId22" Type="http://schemas.openxmlformats.org/officeDocument/2006/relationships/hyperlink" Target="https://next.amboss.com/us/article/2M0TLg#Z0d767a500a4efcb1314a93ab2616de44" TargetMode="Externa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.amboss.com/us/questions/GmpmBSJgX/1/article/j50_Pg#Za5de83449ff6a749e6c1348b93b1f3b1" TargetMode="External"/><Relationship Id="rId13" Type="http://schemas.openxmlformats.org/officeDocument/2006/relationships/hyperlink" Target="https://next.amboss.com/us/questions/GmpmBSJgX/1/article/_405NT#Za55944151461e1f8e8c40b24592110d5" TargetMode="External"/><Relationship Id="rId18" Type="http://schemas.openxmlformats.org/officeDocument/2006/relationships/hyperlink" Target="https://next.amboss.com/us/questions/GmpmBSJgX/1/article/mm0VTg#Zac33714c20522712f23f517fc3bbb806" TargetMode="External"/><Relationship Id="rId26" Type="http://schemas.openxmlformats.org/officeDocument/2006/relationships/hyperlink" Target="https://next.amboss.com/us/questions/GmpmBSJgX/1/article/_f05K2#Z42daed3b750cc5c6270636fddee0486d" TargetMode="External"/><Relationship Id="rId3" Type="http://schemas.openxmlformats.org/officeDocument/2006/relationships/hyperlink" Target="https://next.amboss.com/us/questions/GmpmBSJgX/1/article/oh00Uf#Zfb01fcdeb51ff26f23e3b2e25e04e156" TargetMode="External"/><Relationship Id="rId21" Type="http://schemas.openxmlformats.org/officeDocument/2006/relationships/hyperlink" Target="https://next.amboss.com/us/questions/GmpmBSJgX/1/article/mh0Vef#Za8e4e71cd352d1c683892bb60b8ff1b3" TargetMode="External"/><Relationship Id="rId7" Type="http://schemas.openxmlformats.org/officeDocument/2006/relationships/hyperlink" Target="https://next.amboss.com/us/questions/GmpmBSJgX/1/article/eo0xaS#Zcda47ad2f9d1107fac48126410f29c8c" TargetMode="External"/><Relationship Id="rId12" Type="http://schemas.openxmlformats.org/officeDocument/2006/relationships/hyperlink" Target="https://next.amboss.com/us/questions/GmpmBSJgX/1/article/550ikg#Z52e61f3001c4e85b8f008d4ed8bde7fd" TargetMode="External"/><Relationship Id="rId17" Type="http://schemas.openxmlformats.org/officeDocument/2006/relationships/hyperlink" Target="https://next.amboss.com/us/questions/GmpmBSJgX/1/article/ap0QLS#Z5a964768554f93e7967999032fda236f" TargetMode="External"/><Relationship Id="rId25" Type="http://schemas.openxmlformats.org/officeDocument/2006/relationships/hyperlink" Target="https://next.amboss.com/us/questions/GmpmBSJgX/1/article/mm0VTg#Z4660f53b2b0c85aa3f9ab01bdf3f14f3" TargetMode="External"/><Relationship Id="rId2" Type="http://schemas.openxmlformats.org/officeDocument/2006/relationships/slide" Target="../slides/slide30.xml"/><Relationship Id="rId16" Type="http://schemas.openxmlformats.org/officeDocument/2006/relationships/hyperlink" Target="https://next.amboss.com/us/questions/GmpmBSJgX/1/article/230T3f#Zd632dab0bd82fad268f38b319729e1c3" TargetMode="External"/><Relationship Id="rId20" Type="http://schemas.openxmlformats.org/officeDocument/2006/relationships/hyperlink" Target="https://next.amboss.com/us/questions/GmpmBSJgX/1/article/mh0Vef#Z36f83311c3582932defdae7a73e5730b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ext.amboss.com/us/questions/GmpmBSJgX/1/article/3L0Sxg#Z53178f74af701c6933574f4f111d6391" TargetMode="External"/><Relationship Id="rId11" Type="http://schemas.openxmlformats.org/officeDocument/2006/relationships/hyperlink" Target="https://next.amboss.com/us/questions/GmpmBSJgX/1/article/mm0VTg#Z38b86da11311413fd0c09044b27de851" TargetMode="External"/><Relationship Id="rId24" Type="http://schemas.openxmlformats.org/officeDocument/2006/relationships/hyperlink" Target="https://next.amboss.com/us/questions/GmpmBSJgX/1/article/xm0E3g#Zb3de189fac0d57eac5b7798e127a5e19" TargetMode="External"/><Relationship Id="rId5" Type="http://schemas.openxmlformats.org/officeDocument/2006/relationships/hyperlink" Target="https://next.amboss.com/us/questions/GmpmBSJgX/1/article/tl0XAT#Z9f745914c0340ad3beed72e989c555ff" TargetMode="External"/><Relationship Id="rId15" Type="http://schemas.openxmlformats.org/officeDocument/2006/relationships/hyperlink" Target="https://next.amboss.com/us/questions/GmpmBSJgX/1/article/in0JGg#Z6bb85b5f149c4f20667ad51bf29e0f86" TargetMode="External"/><Relationship Id="rId23" Type="http://schemas.openxmlformats.org/officeDocument/2006/relationships/hyperlink" Target="https://next.amboss.com/us/questions/GmpmBSJgX/1/article/Vl0GDT#Zaf074edfb4940be0ed1d4fcfc4ea0dee" TargetMode="External"/><Relationship Id="rId10" Type="http://schemas.openxmlformats.org/officeDocument/2006/relationships/hyperlink" Target="https://next.amboss.com/us/questions/GmpmBSJgX/1/article/mm0VTg#Z7dbf771bb5cba0042a1dc93dad471b17" TargetMode="External"/><Relationship Id="rId19" Type="http://schemas.openxmlformats.org/officeDocument/2006/relationships/hyperlink" Target="https://next.amboss.com/us/questions/GmpmBSJgX/1/article/mm0VTg#Z9884c173cd8bcd36d44eb85ea8acfec2" TargetMode="External"/><Relationship Id="rId4" Type="http://schemas.openxmlformats.org/officeDocument/2006/relationships/hyperlink" Target="https://next.amboss.com/us/questions/GmpmBSJgX/1/article/Xq09CS#Zec7af3634c75f9e5227d266d823e5ea7" TargetMode="External"/><Relationship Id="rId9" Type="http://schemas.openxmlformats.org/officeDocument/2006/relationships/hyperlink" Target="https://next.amboss.com/us/questions/GmpmBSJgX/1/article/Ln0wFg#Z6dc7d06398ab4df15d6cf3db3340a81f" TargetMode="External"/><Relationship Id="rId14" Type="http://schemas.openxmlformats.org/officeDocument/2006/relationships/hyperlink" Target="https://next.amboss.com/us/questions/GmpmBSJgX/1/article/XL09wg#Z7652297b0d1d3329afb5adf733a84e32" TargetMode="External"/><Relationship Id="rId22" Type="http://schemas.openxmlformats.org/officeDocument/2006/relationships/hyperlink" Target="https://next.amboss.com/us/questions/GmpmBSJgX/1/article/Sn0ysg#Z5266f495549f81f5bdc3b4943e146b23" TargetMode="External"/><Relationship Id="rId27" Type="http://schemas.openxmlformats.org/officeDocument/2006/relationships/hyperlink" Target="https://next.amboss.com/us/questions/GmpmBSJgX/1/article/Sn0ysg#Z33c273a24153e06aeb9c13e648e8eaf1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552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775714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Monitor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/>
              </a:rPr>
              <a:t>hemodynamic parameters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 </a:t>
            </a:r>
            <a:r>
              <a:rPr lang="en-US" sz="1100" b="0" i="0" u="none" strike="noStrike" cap="none" baseline="30000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[7][24]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1" algn="l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4"/>
              </a:rPr>
              <a:t>Vital signs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 e.g., 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5"/>
              </a:rPr>
              <a:t>mean arterial pressure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(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5"/>
              </a:rPr>
              <a:t>MAP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6"/>
              </a:rPr>
              <a:t>heart rate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1" algn="l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Other clinical parameters: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e.g.,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7"/>
              </a:rPr>
              <a:t>urine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output, capillary refill,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8"/>
              </a:rPr>
              <a:t>signs of poor peripheral perfusion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1" algn="l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Consider invasive vascular monitoring (if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9"/>
              </a:rPr>
              <a:t>vasopressors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are used). </a:t>
            </a:r>
          </a:p>
          <a:p>
            <a:pPr lvl="1" algn="l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Biomarkers: e.g., 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serum 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0"/>
              </a:rPr>
              <a:t>lactate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,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1"/>
              </a:rPr>
              <a:t>base excess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1" algn="l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Cardiac function monitoring: e.g., devices that measure cardiac index,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2"/>
              </a:rPr>
              <a:t>echocardiography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algn="l"/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Consider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protocolized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resuscitation targets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1" algn="l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3"/>
              </a:rPr>
              <a:t>Lactate guided fluid resuscitation strategy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1" algn="l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4"/>
              </a:rPr>
              <a:t>Early goal-directed therapy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tabLst/>
              <a:defRPr/>
            </a:pPr>
            <a:r>
              <a:rPr lang="en-US" sz="1100" b="1" dirty="0" smtClean="0">
                <a:solidFill>
                  <a:srgbClr val="EF7A5F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Supportive care</a:t>
            </a:r>
          </a:p>
          <a:p>
            <a:pPr algn="l"/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Fluids, nutrition, and electrolytes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</a:t>
            </a:r>
            <a:r>
              <a:rPr lang="en-US" sz="1100" b="0" i="0" u="none" strike="noStrike" cap="none" baseline="30000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[7][26]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1" algn="l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5"/>
              </a:rPr>
              <a:t>Maintenance fluids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 Consider after initial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6"/>
              </a:rPr>
              <a:t>fluid therapy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for stable patients at risk of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7"/>
              </a:rPr>
              <a:t>hypovolemia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</a:p>
          <a:p>
            <a:pPr lvl="1" algn="l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Bowel rest or enteral feeds: indication depends on the source of infection and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8"/>
              </a:rPr>
              <a:t>level of consciousness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1" algn="l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9"/>
              </a:rPr>
              <a:t>Electrolyte repletion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1" algn="l"/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Normoglycemia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0"/>
              </a:rPr>
              <a:t>insulin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as needed for target glucose of 140–180 mg/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dL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(see “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1"/>
              </a:rPr>
              <a:t>Inpatient management of hyperglycemia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”)</a:t>
            </a:r>
          </a:p>
          <a:p>
            <a:pPr algn="l"/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2"/>
              </a:rPr>
              <a:t>Transfusions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 to consider as needed </a:t>
            </a:r>
            <a:r>
              <a:rPr lang="en-US" sz="1100" b="0" i="0" u="none" strike="noStrike" cap="none" baseline="30000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[7][26]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algn="l"/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Other supportive measures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</a:t>
            </a:r>
            <a:r>
              <a:rPr lang="en-US" sz="1100" b="0" i="0" u="none" strike="noStrike" cap="none" baseline="30000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[7][26]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1" algn="l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3"/>
              </a:rPr>
              <a:t>VTE prophylaxis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1" algn="l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4"/>
              </a:rPr>
              <a:t>Renal replacement therapy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 e.g., for patients with concomitant severe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5"/>
              </a:rPr>
              <a:t>acute kidney injury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1" algn="l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6"/>
              </a:rPr>
              <a:t>Stress ulcer prophylaxis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 on a case-by-case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basi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algn="l"/>
            <a:endParaRPr lang="ar-JO" dirty="0" smtClean="0"/>
          </a:p>
          <a:p>
            <a:pPr algn="l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908846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CT of the chest with contrast may be used for the diagnosis of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/>
              </a:rPr>
              <a:t>pulmonary embolism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(</a:t>
            </a:r>
            <a:r>
              <a:rPr lang="en-US" sz="1100" b="0" i="0" u="sng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). Given her hospitalization and recent operation, this patient is at an increased risk for developing </a:t>
            </a:r>
            <a:r>
              <a:rPr lang="en-US" sz="1100" b="0" i="0" u="sng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and has some symptoms that are consistent with this condition, like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4"/>
              </a:rPr>
              <a:t>dyspnea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5"/>
              </a:rPr>
              <a:t>tachypnea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and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6"/>
              </a:rPr>
              <a:t>cough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 However, this diagnosis is unlikely because the patient does not mention any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7"/>
              </a:rPr>
              <a:t>chest pain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and – unlike the acute onset of symptoms typically seen in </a:t>
            </a:r>
            <a:r>
              <a:rPr lang="en-US" sz="1100" b="0" i="0" u="sng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– this patient's condition was insidious in onset. The presence of </a:t>
            </a:r>
            <a:r>
              <a:rPr lang="en-US" sz="1100" b="0" i="0" u="sng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malaise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8"/>
              </a:rPr>
              <a:t>fever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and chills, together with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9"/>
              </a:rPr>
              <a:t>leukocytosis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suggest an infectious etiology.</a:t>
            </a:r>
          </a:p>
          <a:p>
            <a:pPr algn="l"/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algn="l"/>
            <a:r>
              <a:rPr lang="en-US" sz="1100" b="0" i="0" u="none" strike="sng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ravenous </a:t>
            </a:r>
            <a:r>
              <a:rPr lang="en-US" sz="1100" b="0" i="0" u="none" strike="sngStrike" cap="none" dirty="0" err="1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cefepime</a:t>
            </a:r>
            <a:r>
              <a:rPr lang="en-US" sz="1100" b="0" i="0" u="none" strike="sng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and oral metronidazole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algn="l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Intravenous 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0"/>
              </a:rPr>
              <a:t>cefepime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combined with oral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1"/>
              </a:rPr>
              <a:t>metronidazole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is used for the treatment of postoperative abdominal infections. Although this patient has had abdominal surgery, there is no evidence of a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2"/>
              </a:rPr>
              <a:t>surgical site infection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; she has a well-healing surgical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3"/>
              </a:rPr>
              <a:t>scar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and her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4"/>
              </a:rPr>
              <a:t>abdominal examination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does not show any abnormalities</a:t>
            </a:r>
          </a:p>
          <a:p>
            <a:pPr algn="l"/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algn="l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An abdominal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5"/>
              </a:rPr>
              <a:t>x-ray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may be useful for the diagnosis of pathological processes involving the abdomen such as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6"/>
              </a:rPr>
              <a:t>bowel obstruction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or a perforated </a:t>
            </a:r>
            <a:r>
              <a:rPr lang="en-US" sz="1100" b="0" i="0" u="sng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ulcer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 While postsurgical patients are at increased risk of developing a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6"/>
              </a:rPr>
              <a:t>bowel obstruction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the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4"/>
              </a:rPr>
              <a:t>abdominal examination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was unremarkable in this patient. Her symptoms suggest an infectious condition originating in the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7"/>
              </a:rPr>
              <a:t>lungs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algn="l"/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algn="l"/>
            <a:r>
              <a:rPr lang="en-US" sz="1100" b="0" i="0" u="none" strike="sngStrike" cap="none" dirty="0" err="1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ntravenous</a:t>
            </a:r>
            <a:r>
              <a:rPr lang="en-US" sz="1100" b="0" i="0" u="none" strike="sng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ceftriaxone and azithromycin</a:t>
            </a:r>
          </a:p>
          <a:p>
            <a:pPr algn="l"/>
            <a:r>
              <a:rPr lang="en-US" sz="1100" b="1" i="0" u="none" strike="noStrike" cap="all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22%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algn="l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Intravenous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8"/>
              </a:rPr>
              <a:t>ceftriaxone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and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9"/>
              </a:rPr>
              <a:t>azithromycin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may be used for the inpatient treatment of community-acquired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0"/>
              </a:rPr>
              <a:t>pneumonia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 This patient has features suggesting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0"/>
              </a:rPr>
              <a:t>pneumonia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but she meets the criteria for hospital-acquired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0"/>
              </a:rPr>
              <a:t>pneumonia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(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1"/>
              </a:rPr>
              <a:t>HAP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 rather than community-acquired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0"/>
              </a:rPr>
              <a:t>pneumonia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1"/>
              </a:rPr>
              <a:t>HAP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is most commonly caused by gram-negative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2"/>
              </a:rPr>
              <a:t>bacilli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(e.g., Pseudomonas) and 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3"/>
              </a:rPr>
              <a:t>Staphylococcus </a:t>
            </a:r>
            <a:r>
              <a:rPr lang="en-US" sz="1100" b="0" i="1" u="none" strike="noStrike" cap="none" dirty="0" err="1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3"/>
              </a:rPr>
              <a:t>aureus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which are not sufficiently covered by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8"/>
              </a:rPr>
              <a:t>ceftriaxone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and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9"/>
              </a:rPr>
              <a:t>azithromycin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 In addition, she has signs and symptoms suggestive of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4"/>
              </a:rPr>
              <a:t>sepsis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which further warrants the use of broad-spectrum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5"/>
              </a:rPr>
              <a:t>antibiotics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that also cover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6"/>
              </a:rPr>
              <a:t>MRSA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and 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7"/>
              </a:rPr>
              <a:t>Pseudomonas </a:t>
            </a:r>
            <a:r>
              <a:rPr lang="en-US" sz="1100" b="0" i="1" u="none" strike="noStrike" cap="none" dirty="0" err="1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7"/>
              </a:rPr>
              <a:t>aeruginosa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</a:p>
          <a:p>
            <a:pPr algn="l"/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algn="l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9596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e47e84f11d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e47e84f11d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36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e47e84f11d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e47e84f11d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13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e58dbad33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e58dbad33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323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Sepsis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 a severe, life-threatening condition that results from a dysregulation of the patient's response to an infection, causing tissue and organ damage and subsequent 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organ dysfunction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 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696265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Laboratory signs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— Similarly, laboratory features are nonspecific and may be associated with abnormalities due to the underlying cause of sepsis or to tissue hypoperfusion or organ dysfunction from sepsis.</a:t>
            </a:r>
          </a:p>
          <a:p>
            <a:pPr algn="l"/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algn="l"/>
            <a:r>
              <a:rPr lang="en-US" dirty="0" smtClean="0"/>
              <a:t>Leukocytosis (white blood cell [WBC] count &gt;12,000 </a:t>
            </a:r>
            <a:r>
              <a:rPr lang="en-US" dirty="0" err="1" smtClean="0"/>
              <a:t>microL</a:t>
            </a:r>
            <a:r>
              <a:rPr lang="en-US" dirty="0" smtClean="0"/>
              <a:t>–1) or leukopenia (WBC count &lt;4000 </a:t>
            </a:r>
            <a:r>
              <a:rPr lang="en-US" dirty="0" err="1" smtClean="0"/>
              <a:t>microL</a:t>
            </a:r>
            <a:r>
              <a:rPr lang="en-US" dirty="0" smtClean="0"/>
              <a:t>–1) (table 2).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●Hyperglycemia (plasma glucose &gt;140 mg/</a:t>
            </a:r>
            <a:r>
              <a:rPr lang="en-US" dirty="0" err="1" smtClean="0"/>
              <a:t>dL</a:t>
            </a:r>
            <a:r>
              <a:rPr lang="en-US" dirty="0" smtClean="0"/>
              <a:t> or 7.7 </a:t>
            </a:r>
            <a:r>
              <a:rPr lang="en-US" dirty="0" err="1" smtClean="0"/>
              <a:t>mmol</a:t>
            </a:r>
            <a:r>
              <a:rPr lang="en-US" dirty="0" smtClean="0"/>
              <a:t>/L) in the absence of diabetes.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●Plasma C-reactive protein more than two standard deviations above the normal value.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●Arterial hypoxemia (arterial oxygen tension [PaO2]/fraction of inspired oxygen [FiO2] &lt;300).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●Acute oliguria (urine output &lt;0.5 mL/kg/hour for at least two hours despite adequate fluid resuscitation).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●Creatinine increase &gt;0.5 mg/</a:t>
            </a:r>
            <a:r>
              <a:rPr lang="en-US" dirty="0" err="1" smtClean="0"/>
              <a:t>dL</a:t>
            </a:r>
            <a:r>
              <a:rPr lang="en-US" dirty="0" smtClean="0"/>
              <a:t> or 44.2 </a:t>
            </a:r>
            <a:r>
              <a:rPr lang="en-US" dirty="0" err="1" smtClean="0"/>
              <a:t>micromol</a:t>
            </a:r>
            <a:r>
              <a:rPr lang="en-US" dirty="0" smtClean="0"/>
              <a:t>/L.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●Coagulation abnormalities (international normalized ratio [INR] &gt;1.5 or activated partial </a:t>
            </a:r>
            <a:r>
              <a:rPr lang="en-US" dirty="0" err="1" smtClean="0"/>
              <a:t>thromboplastin</a:t>
            </a:r>
            <a:r>
              <a:rPr lang="en-US" dirty="0" smtClean="0"/>
              <a:t> time [</a:t>
            </a:r>
            <a:r>
              <a:rPr lang="en-US" dirty="0" err="1" smtClean="0"/>
              <a:t>aPTT</a:t>
            </a:r>
            <a:r>
              <a:rPr lang="en-US" dirty="0" smtClean="0"/>
              <a:t>] &gt;60 seconds).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●Thrombocytopenia (platelet count &lt;100,000 </a:t>
            </a:r>
            <a:r>
              <a:rPr lang="en-US" dirty="0" err="1" smtClean="0"/>
              <a:t>microL</a:t>
            </a:r>
            <a:r>
              <a:rPr lang="en-US" dirty="0" smtClean="0"/>
              <a:t>–1).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●</a:t>
            </a:r>
            <a:r>
              <a:rPr lang="en-US" dirty="0" err="1" smtClean="0"/>
              <a:t>Hyperbilirubinemia</a:t>
            </a:r>
            <a:r>
              <a:rPr lang="en-US" dirty="0" smtClean="0"/>
              <a:t> (plasma total bilirubin &gt;4 mg/</a:t>
            </a:r>
            <a:r>
              <a:rPr lang="en-US" dirty="0" err="1" smtClean="0"/>
              <a:t>dL</a:t>
            </a:r>
            <a:r>
              <a:rPr lang="en-US" dirty="0" smtClean="0"/>
              <a:t> or 70 </a:t>
            </a:r>
            <a:r>
              <a:rPr lang="en-US" dirty="0" err="1" smtClean="0"/>
              <a:t>micromol</a:t>
            </a:r>
            <a:r>
              <a:rPr lang="en-US" dirty="0" smtClean="0"/>
              <a:t>/L).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●Adrenal insufficiency (</a:t>
            </a:r>
            <a:r>
              <a:rPr lang="en-US" dirty="0" err="1" smtClean="0"/>
              <a:t>eg</a:t>
            </a:r>
            <a:r>
              <a:rPr lang="en-US" dirty="0" smtClean="0"/>
              <a:t>, </a:t>
            </a:r>
            <a:r>
              <a:rPr lang="en-US" dirty="0" err="1" smtClean="0"/>
              <a:t>hyponatremia</a:t>
            </a:r>
            <a:r>
              <a:rPr lang="en-US" dirty="0" smtClean="0"/>
              <a:t>, hyperkalemia), and the </a:t>
            </a:r>
            <a:r>
              <a:rPr lang="en-US" dirty="0" err="1" smtClean="0"/>
              <a:t>euthyroid</a:t>
            </a:r>
            <a:r>
              <a:rPr lang="en-US" dirty="0" smtClean="0"/>
              <a:t> sick syndrome can also be found in sepsis.</a:t>
            </a:r>
          </a:p>
          <a:p>
            <a:pPr algn="l"/>
            <a:endParaRPr lang="en-US" dirty="0" smtClean="0"/>
          </a:p>
          <a:p>
            <a:pPr algn="l"/>
            <a:endParaRPr lang="ar-JO" dirty="0" smtClean="0"/>
          </a:p>
          <a:p>
            <a:pPr algn="l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26180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Procalcitonin: </a:t>
            </a:r>
          </a:p>
          <a:p>
            <a:pPr algn="l"/>
            <a:r>
              <a:rPr lang="en-US" dirty="0" smtClean="0"/>
              <a:t>A hormone that is synthesized by the </a:t>
            </a:r>
            <a:r>
              <a:rPr lang="en-US" dirty="0" err="1" smtClean="0"/>
              <a:t>parafollicular</a:t>
            </a:r>
            <a:r>
              <a:rPr lang="en-US" dirty="0" smtClean="0"/>
              <a:t> C cells of thyroid: </a:t>
            </a:r>
          </a:p>
          <a:p>
            <a:pPr algn="l"/>
            <a:r>
              <a:rPr lang="en-US" dirty="0" smtClean="0"/>
              <a:t>➢ normal level &lt;0.05ng/ml </a:t>
            </a:r>
          </a:p>
          <a:p>
            <a:pPr algn="l"/>
            <a:r>
              <a:rPr lang="en-US" dirty="0" smtClean="0"/>
              <a:t>➢ &lt;0.5 rules out infection </a:t>
            </a:r>
          </a:p>
          <a:p>
            <a:pPr algn="l"/>
            <a:r>
              <a:rPr lang="en-US" dirty="0" smtClean="0"/>
              <a:t>➢ 0.5-2 suspected sepsis </a:t>
            </a:r>
          </a:p>
          <a:p>
            <a:pPr algn="l"/>
            <a:r>
              <a:rPr lang="en-US" dirty="0" smtClean="0"/>
              <a:t>➢ &gt;2- 100 sepsis severity</a:t>
            </a:r>
          </a:p>
          <a:p>
            <a:pPr algn="l"/>
            <a:r>
              <a:rPr lang="en-US" dirty="0" smtClean="0"/>
              <a:t>The rise in concentration start after 6 hrs. and the t1/2 is 24 hrs.  </a:t>
            </a:r>
          </a:p>
          <a:p>
            <a:pPr algn="l"/>
            <a:r>
              <a:rPr lang="en-US" dirty="0" smtClean="0"/>
              <a:t>• C-reactive protein (CRP):  acute phase reactant used to assess the severity of sepsis  </a:t>
            </a:r>
          </a:p>
          <a:p>
            <a:pPr algn="l"/>
            <a:r>
              <a:rPr lang="en-US" dirty="0" smtClean="0"/>
              <a:t>normal value &lt;6mg/l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096902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l">
              <a:buNone/>
            </a:pPr>
            <a:r>
              <a:rPr lang="en-US" sz="1200" b="1" dirty="0" smtClean="0">
                <a:solidFill>
                  <a:srgbClr val="000000"/>
                </a:solidFill>
              </a:rPr>
              <a:t>Examples of commonly performed imaging include:</a:t>
            </a:r>
          </a:p>
          <a:p>
            <a:pPr marL="285750" indent="-171450" algn="l"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rgbClr val="000000"/>
                </a:solidFill>
              </a:rPr>
              <a:t>Chest x-ray: if pneumonia is suspected and/or to determine if ARDS is present as a complication </a:t>
            </a:r>
          </a:p>
          <a:p>
            <a:pPr marL="285750" indent="-171450" algn="l"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rgbClr val="000000"/>
                </a:solidFill>
              </a:rPr>
              <a:t>Abdominal x-ray: if a perforation or obstruction is suspected (</a:t>
            </a:r>
            <a:r>
              <a:rPr lang="en-US" sz="1100" dirty="0" err="1" smtClean="0">
                <a:solidFill>
                  <a:srgbClr val="000000"/>
                </a:solidFill>
              </a:rPr>
              <a:t>pneumoperitoneum</a:t>
            </a:r>
            <a:r>
              <a:rPr lang="en-US" sz="1100" dirty="0" smtClean="0">
                <a:solidFill>
                  <a:srgbClr val="000000"/>
                </a:solidFill>
              </a:rPr>
              <a:t>, air-fluid levels)</a:t>
            </a:r>
          </a:p>
          <a:p>
            <a:pPr marL="285750" indent="-171450" algn="l"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rgbClr val="000000"/>
                </a:solidFill>
              </a:rPr>
              <a:t>Abdominal ultrasound: initial abdomen assessment in most cases </a:t>
            </a:r>
          </a:p>
          <a:p>
            <a:pPr marL="285750" indent="-171450" algn="l"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rgbClr val="000000"/>
                </a:solidFill>
              </a:rPr>
              <a:t>Soft tissue: initial assessment of cellulitis and, in most cases, soft tissue abscess </a:t>
            </a:r>
          </a:p>
          <a:p>
            <a:pPr marL="285750" indent="-171450" algn="l"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rgbClr val="000000"/>
                </a:solidFill>
              </a:rPr>
              <a:t>CT scan: for a more detailed assessment of thoracic and abdominal/pelvic pathology </a:t>
            </a:r>
          </a:p>
          <a:p>
            <a:pPr marL="285750" indent="-171450" algn="l"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rgbClr val="000000"/>
                </a:solidFill>
              </a:rPr>
              <a:t>Echocardiography: to identify valve </a:t>
            </a:r>
            <a:r>
              <a:rPr lang="en-US" sz="1100" dirty="0" err="1" smtClean="0">
                <a:solidFill>
                  <a:srgbClr val="000000"/>
                </a:solidFill>
              </a:rPr>
              <a:t>vegetations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endParaRPr lang="ar-JO" sz="1100" dirty="0" smtClean="0">
              <a:solidFill>
                <a:srgbClr val="000000"/>
              </a:solidFill>
            </a:endParaRPr>
          </a:p>
          <a:p>
            <a:pPr algn="l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149964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• The early goal directed therapy  </a:t>
            </a:r>
          </a:p>
          <a:p>
            <a:pPr algn="l"/>
            <a:r>
              <a:rPr lang="en-US" dirty="0" smtClean="0"/>
              <a:t>• Lung protective ventilation  </a:t>
            </a:r>
          </a:p>
          <a:p>
            <a:pPr algn="l"/>
            <a:r>
              <a:rPr lang="en-US" dirty="0" smtClean="0"/>
              <a:t>• administration of adequate antibiotic therapy </a:t>
            </a:r>
          </a:p>
          <a:p>
            <a:pPr algn="l"/>
            <a:r>
              <a:rPr lang="en-US" dirty="0" smtClean="0"/>
              <a:t>• Steroids </a:t>
            </a:r>
          </a:p>
          <a:p>
            <a:pPr algn="l"/>
            <a:r>
              <a:rPr lang="en-US" dirty="0" smtClean="0"/>
              <a:t>• Activated protein C </a:t>
            </a:r>
          </a:p>
          <a:p>
            <a:pPr algn="l"/>
            <a:r>
              <a:rPr lang="en-US" dirty="0" smtClean="0"/>
              <a:t>• goal directed hemodynamic resuscitation </a:t>
            </a:r>
          </a:p>
          <a:p>
            <a:pPr algn="l"/>
            <a:r>
              <a:rPr lang="en-US" dirty="0" smtClean="0"/>
              <a:t>• Maintenance of normal glucose level (4-6 </a:t>
            </a:r>
            <a:r>
              <a:rPr lang="en-US" dirty="0" err="1" smtClean="0"/>
              <a:t>mmol</a:t>
            </a:r>
            <a:r>
              <a:rPr lang="en-US" dirty="0" smtClean="0"/>
              <a:t>/L) </a:t>
            </a:r>
          </a:p>
          <a:p>
            <a:pPr algn="l"/>
            <a:r>
              <a:rPr lang="en-US" dirty="0" smtClean="0"/>
              <a:t>The goals during the first 6 hours of resuscitation should be:  </a:t>
            </a:r>
          </a:p>
          <a:p>
            <a:pPr algn="l"/>
            <a:r>
              <a:rPr lang="en-US" dirty="0" smtClean="0"/>
              <a:t>1. CVP 8-12mm Hg (12-15 on ventilated patients) </a:t>
            </a:r>
          </a:p>
          <a:p>
            <a:pPr algn="l"/>
            <a:r>
              <a:rPr lang="en-US" dirty="0" smtClean="0"/>
              <a:t>2. Mean arterial pressure &gt; 65 mm Hg </a:t>
            </a:r>
          </a:p>
          <a:p>
            <a:pPr algn="l"/>
            <a:r>
              <a:rPr lang="en-US" dirty="0" smtClean="0"/>
              <a:t>3. Urine output &gt; 0.5 mL/kg/</a:t>
            </a:r>
            <a:r>
              <a:rPr lang="en-US" dirty="0" err="1" smtClean="0"/>
              <a:t>hr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07646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998917">
            <a:off x="6070985" y="1746706"/>
            <a:ext cx="5186694" cy="3745340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19495" y="2690540"/>
            <a:ext cx="4512818" cy="3732581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356655">
            <a:off x="-1531471" y="-284583"/>
            <a:ext cx="6807804" cy="5407863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52253">
            <a:off x="5491935" y="-301751"/>
            <a:ext cx="4356918" cy="3900306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315575" y="-142773"/>
            <a:ext cx="2413507" cy="1384738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978081" y="3271196"/>
            <a:ext cx="2321264" cy="1990031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927800" y="1438848"/>
            <a:ext cx="5288400" cy="170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accent3"/>
                </a:solidFill>
                <a:latin typeface="Palanquin Dark" panose="020B0004020203020204"/>
                <a:ea typeface="Palanquin Dark" panose="020B0004020203020204"/>
                <a:cs typeface="Palanquin Dark" panose="020B0004020203020204"/>
                <a:sym typeface="Palanquin Dark" panose="020B0004020203020204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927800" y="3143150"/>
            <a:ext cx="52884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 rot="-9256340">
            <a:off x="2804847" y="1727129"/>
            <a:ext cx="4830575" cy="4762516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 rot="9764796">
            <a:off x="4787327" y="1644877"/>
            <a:ext cx="6252891" cy="4515825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 rot="10800000">
            <a:off x="-571521" y="-479722"/>
            <a:ext cx="4670595" cy="3642022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 rot="-7879387">
            <a:off x="6992106" y="-276181"/>
            <a:ext cx="2413601" cy="1384792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title" hasCustomPrompt="1"/>
          </p:nvPr>
        </p:nvSpPr>
        <p:spPr>
          <a:xfrm>
            <a:off x="1465050" y="1841825"/>
            <a:ext cx="6213900" cy="10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8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>
            <a:spLocks noGrp="1"/>
          </p:cNvSpPr>
          <p:nvPr>
            <p:ph type="subTitle" idx="1"/>
          </p:nvPr>
        </p:nvSpPr>
        <p:spPr>
          <a:xfrm>
            <a:off x="2352600" y="2954850"/>
            <a:ext cx="44388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/>
          <p:nvPr/>
        </p:nvSpPr>
        <p:spPr>
          <a:xfrm rot="4648568">
            <a:off x="-31351" y="3423980"/>
            <a:ext cx="2107824" cy="1959141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2"/>
          </p:nvPr>
        </p:nvSpPr>
        <p:spPr>
          <a:xfrm>
            <a:off x="1996388" y="1517850"/>
            <a:ext cx="23337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996388" y="1966800"/>
            <a:ext cx="23337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3" hasCustomPrompt="1"/>
          </p:nvPr>
        </p:nvSpPr>
        <p:spPr>
          <a:xfrm>
            <a:off x="984912" y="1705700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4"/>
          </p:nvPr>
        </p:nvSpPr>
        <p:spPr>
          <a:xfrm>
            <a:off x="5825438" y="1517850"/>
            <a:ext cx="23337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5"/>
          </p:nvPr>
        </p:nvSpPr>
        <p:spPr>
          <a:xfrm>
            <a:off x="5825438" y="1966800"/>
            <a:ext cx="23337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6" hasCustomPrompt="1"/>
          </p:nvPr>
        </p:nvSpPr>
        <p:spPr>
          <a:xfrm>
            <a:off x="4813962" y="1705700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7"/>
          </p:nvPr>
        </p:nvSpPr>
        <p:spPr>
          <a:xfrm>
            <a:off x="1996388" y="3134625"/>
            <a:ext cx="23337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8"/>
          </p:nvPr>
        </p:nvSpPr>
        <p:spPr>
          <a:xfrm>
            <a:off x="1996388" y="3583575"/>
            <a:ext cx="23337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9" hasCustomPrompt="1"/>
          </p:nvPr>
        </p:nvSpPr>
        <p:spPr>
          <a:xfrm>
            <a:off x="984912" y="3322475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3"/>
          </p:nvPr>
        </p:nvSpPr>
        <p:spPr>
          <a:xfrm>
            <a:off x="5825438" y="3134625"/>
            <a:ext cx="23337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4"/>
          </p:nvPr>
        </p:nvSpPr>
        <p:spPr>
          <a:xfrm>
            <a:off x="5825438" y="3583575"/>
            <a:ext cx="23337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15" hasCustomPrompt="1"/>
          </p:nvPr>
        </p:nvSpPr>
        <p:spPr>
          <a:xfrm>
            <a:off x="4813962" y="3322475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/>
          <p:nvPr/>
        </p:nvSpPr>
        <p:spPr>
          <a:xfrm rot="5270767">
            <a:off x="6651499" y="-644138"/>
            <a:ext cx="3164683" cy="2617605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-4956263">
            <a:off x="7218527" y="-335331"/>
            <a:ext cx="3503719" cy="2530055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 rot="4415037">
            <a:off x="7380578" y="-251825"/>
            <a:ext cx="1869657" cy="1602867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6275" cap="flat" cmpd="sng">
            <a:solidFill>
              <a:srgbClr val="87725D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"/>
          <p:cNvSpPr/>
          <p:nvPr/>
        </p:nvSpPr>
        <p:spPr>
          <a:xfrm rot="4500066">
            <a:off x="-362918" y="3520386"/>
            <a:ext cx="2413501" cy="1384735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_3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 rot="-6273318">
            <a:off x="-1114515" y="1348068"/>
            <a:ext cx="6807805" cy="5407863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4"/>
          <p:cNvSpPr/>
          <p:nvPr/>
        </p:nvSpPr>
        <p:spPr>
          <a:xfrm rot="-4839408">
            <a:off x="-1517862" y="2215435"/>
            <a:ext cx="3735016" cy="3682210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title" idx="2"/>
          </p:nvPr>
        </p:nvSpPr>
        <p:spPr>
          <a:xfrm>
            <a:off x="1965439" y="279420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ubTitle" idx="1"/>
          </p:nvPr>
        </p:nvSpPr>
        <p:spPr>
          <a:xfrm>
            <a:off x="1965438" y="3281897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title" idx="3"/>
          </p:nvPr>
        </p:nvSpPr>
        <p:spPr>
          <a:xfrm>
            <a:off x="4850554" y="279420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ubTitle" idx="4"/>
          </p:nvPr>
        </p:nvSpPr>
        <p:spPr>
          <a:xfrm>
            <a:off x="4850549" y="3281897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/>
          <p:nvPr/>
        </p:nvSpPr>
        <p:spPr>
          <a:xfrm rot="4652350">
            <a:off x="6595177" y="-196058"/>
            <a:ext cx="2465090" cy="2291206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/>
          <p:nvPr/>
        </p:nvSpPr>
        <p:spPr>
          <a:xfrm rot="3584790">
            <a:off x="6956331" y="-680817"/>
            <a:ext cx="2946740" cy="2460840"/>
          </a:xfrm>
          <a:custGeom>
            <a:avLst/>
            <a:gdLst/>
            <a:ahLst/>
            <a:cxnLst/>
            <a:rect l="l" t="t" r="r" b="b"/>
            <a:pathLst>
              <a:path w="104922" h="86002" extrusionOk="0">
                <a:moveTo>
                  <a:pt x="90057" y="0"/>
                </a:moveTo>
                <a:cubicBezTo>
                  <a:pt x="89197" y="0"/>
                  <a:pt x="88357" y="35"/>
                  <a:pt x="87554" y="97"/>
                </a:cubicBezTo>
                <a:cubicBezTo>
                  <a:pt x="77970" y="808"/>
                  <a:pt x="69516" y="5830"/>
                  <a:pt x="62652" y="12317"/>
                </a:cubicBezTo>
                <a:cubicBezTo>
                  <a:pt x="58551" y="16210"/>
                  <a:pt x="55203" y="20730"/>
                  <a:pt x="51352" y="24915"/>
                </a:cubicBezTo>
                <a:cubicBezTo>
                  <a:pt x="49385" y="27133"/>
                  <a:pt x="47042" y="29058"/>
                  <a:pt x="44489" y="30565"/>
                </a:cubicBezTo>
                <a:cubicBezTo>
                  <a:pt x="41648" y="32143"/>
                  <a:pt x="38882" y="32494"/>
                  <a:pt x="35770" y="32494"/>
                </a:cubicBezTo>
                <a:cubicBezTo>
                  <a:pt x="35580" y="32494"/>
                  <a:pt x="35390" y="32492"/>
                  <a:pt x="35198" y="32490"/>
                </a:cubicBezTo>
                <a:cubicBezTo>
                  <a:pt x="29715" y="32490"/>
                  <a:pt x="25321" y="34080"/>
                  <a:pt x="21345" y="37931"/>
                </a:cubicBezTo>
                <a:cubicBezTo>
                  <a:pt x="18834" y="40316"/>
                  <a:pt x="16825" y="43204"/>
                  <a:pt x="14816" y="46050"/>
                </a:cubicBezTo>
                <a:cubicBezTo>
                  <a:pt x="14398" y="46092"/>
                  <a:pt x="14021" y="46385"/>
                  <a:pt x="13770" y="46719"/>
                </a:cubicBezTo>
                <a:cubicBezTo>
                  <a:pt x="12807" y="48184"/>
                  <a:pt x="11887" y="49649"/>
                  <a:pt x="10966" y="51114"/>
                </a:cubicBezTo>
                <a:lnTo>
                  <a:pt x="10589" y="51532"/>
                </a:lnTo>
                <a:cubicBezTo>
                  <a:pt x="10380" y="51741"/>
                  <a:pt x="10254" y="52034"/>
                  <a:pt x="10212" y="52327"/>
                </a:cubicBezTo>
                <a:cubicBezTo>
                  <a:pt x="8455" y="55090"/>
                  <a:pt x="6739" y="57852"/>
                  <a:pt x="5107" y="60698"/>
                </a:cubicBezTo>
                <a:cubicBezTo>
                  <a:pt x="2721" y="64757"/>
                  <a:pt x="1" y="69194"/>
                  <a:pt x="629" y="74132"/>
                </a:cubicBezTo>
                <a:cubicBezTo>
                  <a:pt x="1565" y="81740"/>
                  <a:pt x="9376" y="86002"/>
                  <a:pt x="16499" y="86002"/>
                </a:cubicBezTo>
                <a:cubicBezTo>
                  <a:pt x="17017" y="86002"/>
                  <a:pt x="17531" y="85979"/>
                  <a:pt x="18039" y="85934"/>
                </a:cubicBezTo>
                <a:cubicBezTo>
                  <a:pt x="28878" y="84930"/>
                  <a:pt x="36872" y="76852"/>
                  <a:pt x="46916" y="73672"/>
                </a:cubicBezTo>
                <a:cubicBezTo>
                  <a:pt x="52106" y="72039"/>
                  <a:pt x="57588" y="72583"/>
                  <a:pt x="62819" y="71202"/>
                </a:cubicBezTo>
                <a:cubicBezTo>
                  <a:pt x="67298" y="70072"/>
                  <a:pt x="71315" y="67561"/>
                  <a:pt x="74873" y="64715"/>
                </a:cubicBezTo>
                <a:cubicBezTo>
                  <a:pt x="82531" y="58605"/>
                  <a:pt x="88307" y="50360"/>
                  <a:pt x="93873" y="42367"/>
                </a:cubicBezTo>
                <a:cubicBezTo>
                  <a:pt x="96886" y="38182"/>
                  <a:pt x="99230" y="33536"/>
                  <a:pt x="100779" y="28640"/>
                </a:cubicBezTo>
                <a:cubicBezTo>
                  <a:pt x="102285" y="23785"/>
                  <a:pt x="103038" y="18721"/>
                  <a:pt x="103708" y="13657"/>
                </a:cubicBezTo>
                <a:cubicBezTo>
                  <a:pt x="104210" y="9681"/>
                  <a:pt x="104922" y="5245"/>
                  <a:pt x="101071" y="2692"/>
                </a:cubicBezTo>
                <a:cubicBezTo>
                  <a:pt x="98034" y="678"/>
                  <a:pt x="93856" y="0"/>
                  <a:pt x="90057" y="0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5"/>
          <p:cNvSpPr/>
          <p:nvPr/>
        </p:nvSpPr>
        <p:spPr>
          <a:xfrm rot="4788513">
            <a:off x="-466981" y="3024871"/>
            <a:ext cx="2794270" cy="2639946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5"/>
          <p:cNvSpPr/>
          <p:nvPr/>
        </p:nvSpPr>
        <p:spPr>
          <a:xfrm rot="-5399798">
            <a:off x="-866013" y="1463371"/>
            <a:ext cx="4469940" cy="3973070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-248606" y="4147850"/>
            <a:ext cx="1279462" cy="675396"/>
          </a:xfrm>
          <a:custGeom>
            <a:avLst/>
            <a:gdLst/>
            <a:ahLst/>
            <a:cxnLst/>
            <a:rect l="l" t="t" r="r" b="b"/>
            <a:pathLst>
              <a:path w="19504" h="10799" fill="none" extrusionOk="0">
                <a:moveTo>
                  <a:pt x="1" y="10798"/>
                </a:moveTo>
                <a:cubicBezTo>
                  <a:pt x="1" y="10798"/>
                  <a:pt x="11217" y="1"/>
                  <a:pt x="11175" y="3098"/>
                </a:cubicBezTo>
                <a:cubicBezTo>
                  <a:pt x="11133" y="8957"/>
                  <a:pt x="14105" y="8078"/>
                  <a:pt x="19504" y="221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title" idx="2"/>
          </p:nvPr>
        </p:nvSpPr>
        <p:spPr>
          <a:xfrm>
            <a:off x="880151" y="258465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ubTitle" idx="1"/>
          </p:nvPr>
        </p:nvSpPr>
        <p:spPr>
          <a:xfrm>
            <a:off x="880151" y="3072347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title" idx="3"/>
          </p:nvPr>
        </p:nvSpPr>
        <p:spPr>
          <a:xfrm>
            <a:off x="3407991" y="258465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4"/>
          </p:nvPr>
        </p:nvSpPr>
        <p:spPr>
          <a:xfrm>
            <a:off x="3407987" y="3072347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title" idx="5"/>
          </p:nvPr>
        </p:nvSpPr>
        <p:spPr>
          <a:xfrm>
            <a:off x="5935831" y="258465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6"/>
          </p:nvPr>
        </p:nvSpPr>
        <p:spPr>
          <a:xfrm>
            <a:off x="5935823" y="3072347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7341200" y="3618574"/>
            <a:ext cx="2177002" cy="1971759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_4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title" idx="2"/>
          </p:nvPr>
        </p:nvSpPr>
        <p:spPr>
          <a:xfrm>
            <a:off x="4838701" y="119400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ubTitle" idx="1"/>
          </p:nvPr>
        </p:nvSpPr>
        <p:spPr>
          <a:xfrm>
            <a:off x="4838700" y="1662649"/>
            <a:ext cx="23280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title" idx="3" hasCustomPrompt="1"/>
          </p:nvPr>
        </p:nvSpPr>
        <p:spPr>
          <a:xfrm>
            <a:off x="7433287" y="1362388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32" name="Google Shape;132;p16"/>
          <p:cNvSpPr txBox="1">
            <a:spLocks noGrp="1"/>
          </p:cNvSpPr>
          <p:nvPr>
            <p:ph type="title" idx="4"/>
          </p:nvPr>
        </p:nvSpPr>
        <p:spPr>
          <a:xfrm>
            <a:off x="4838701" y="243225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subTitle" idx="5"/>
          </p:nvPr>
        </p:nvSpPr>
        <p:spPr>
          <a:xfrm>
            <a:off x="4838700" y="2900899"/>
            <a:ext cx="23280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title" idx="6" hasCustomPrompt="1"/>
          </p:nvPr>
        </p:nvSpPr>
        <p:spPr>
          <a:xfrm>
            <a:off x="7433287" y="2600638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35" name="Google Shape;135;p16"/>
          <p:cNvSpPr txBox="1">
            <a:spLocks noGrp="1"/>
          </p:cNvSpPr>
          <p:nvPr>
            <p:ph type="title" idx="7"/>
          </p:nvPr>
        </p:nvSpPr>
        <p:spPr>
          <a:xfrm>
            <a:off x="4838701" y="367050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ubTitle" idx="8"/>
          </p:nvPr>
        </p:nvSpPr>
        <p:spPr>
          <a:xfrm>
            <a:off x="4838700" y="4139149"/>
            <a:ext cx="23280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title" idx="9" hasCustomPrompt="1"/>
          </p:nvPr>
        </p:nvSpPr>
        <p:spPr>
          <a:xfrm>
            <a:off x="7433287" y="3838888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38" name="Google Shape;138;p16"/>
          <p:cNvSpPr/>
          <p:nvPr/>
        </p:nvSpPr>
        <p:spPr>
          <a:xfrm rot="3838914">
            <a:off x="7361942" y="-305779"/>
            <a:ext cx="1734372" cy="1486886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6"/>
          <p:cNvSpPr/>
          <p:nvPr/>
        </p:nvSpPr>
        <p:spPr>
          <a:xfrm rot="5532347">
            <a:off x="840123" y="1864670"/>
            <a:ext cx="4245378" cy="3386492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6"/>
          <p:cNvSpPr/>
          <p:nvPr/>
        </p:nvSpPr>
        <p:spPr>
          <a:xfrm rot="-5697006">
            <a:off x="-1965766" y="1387923"/>
            <a:ext cx="5847716" cy="4645205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6"/>
          <p:cNvSpPr/>
          <p:nvPr/>
        </p:nvSpPr>
        <p:spPr>
          <a:xfrm rot="-1682610">
            <a:off x="-215601" y="1720690"/>
            <a:ext cx="958378" cy="811981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 rot="5353502">
            <a:off x="7382770" y="-282590"/>
            <a:ext cx="2715105" cy="2594236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7"/>
          <p:cNvSpPr/>
          <p:nvPr/>
        </p:nvSpPr>
        <p:spPr>
          <a:xfrm rot="5567869">
            <a:off x="5887204" y="73635"/>
            <a:ext cx="4083743" cy="3462183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title" idx="2"/>
          </p:nvPr>
        </p:nvSpPr>
        <p:spPr>
          <a:xfrm>
            <a:off x="714301" y="1412388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1"/>
          </p:nvPr>
        </p:nvSpPr>
        <p:spPr>
          <a:xfrm>
            <a:off x="714301" y="1900085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title" idx="3"/>
          </p:nvPr>
        </p:nvSpPr>
        <p:spPr>
          <a:xfrm>
            <a:off x="6101707" y="1412388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subTitle" idx="4"/>
          </p:nvPr>
        </p:nvSpPr>
        <p:spPr>
          <a:xfrm>
            <a:off x="6101707" y="1900085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title" idx="5"/>
          </p:nvPr>
        </p:nvSpPr>
        <p:spPr>
          <a:xfrm>
            <a:off x="714306" y="2974488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subTitle" idx="6"/>
          </p:nvPr>
        </p:nvSpPr>
        <p:spPr>
          <a:xfrm>
            <a:off x="714298" y="3462185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title" idx="7"/>
          </p:nvPr>
        </p:nvSpPr>
        <p:spPr>
          <a:xfrm>
            <a:off x="6101707" y="2974488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subTitle" idx="8"/>
          </p:nvPr>
        </p:nvSpPr>
        <p:spPr>
          <a:xfrm>
            <a:off x="6101707" y="3462185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7"/>
          <p:cNvSpPr/>
          <p:nvPr/>
        </p:nvSpPr>
        <p:spPr>
          <a:xfrm rot="3217063">
            <a:off x="-591918" y="3998645"/>
            <a:ext cx="1817409" cy="1211605"/>
          </a:xfrm>
          <a:custGeom>
            <a:avLst/>
            <a:gdLst/>
            <a:ahLst/>
            <a:cxnLst/>
            <a:rect l="l" t="t" r="r" b="b"/>
            <a:pathLst>
              <a:path w="34486" h="21510" extrusionOk="0">
                <a:moveTo>
                  <a:pt x="22207" y="1"/>
                </a:moveTo>
                <a:cubicBezTo>
                  <a:pt x="21729" y="1"/>
                  <a:pt x="21245" y="36"/>
                  <a:pt x="20758" y="110"/>
                </a:cubicBezTo>
                <a:cubicBezTo>
                  <a:pt x="19252" y="361"/>
                  <a:pt x="17745" y="738"/>
                  <a:pt x="16280" y="1240"/>
                </a:cubicBezTo>
                <a:cubicBezTo>
                  <a:pt x="10881" y="1491"/>
                  <a:pt x="4018" y="2872"/>
                  <a:pt x="2176" y="7895"/>
                </a:cubicBezTo>
                <a:cubicBezTo>
                  <a:pt x="0" y="13838"/>
                  <a:pt x="4897" y="18943"/>
                  <a:pt x="10212" y="20617"/>
                </a:cubicBezTo>
                <a:cubicBezTo>
                  <a:pt x="12124" y="21221"/>
                  <a:pt x="14131" y="21509"/>
                  <a:pt x="16146" y="21509"/>
                </a:cubicBezTo>
                <a:cubicBezTo>
                  <a:pt x="20700" y="21509"/>
                  <a:pt x="25292" y="20035"/>
                  <a:pt x="28919" y="17395"/>
                </a:cubicBezTo>
                <a:cubicBezTo>
                  <a:pt x="31305" y="15679"/>
                  <a:pt x="33732" y="13293"/>
                  <a:pt x="34151" y="10238"/>
                </a:cubicBezTo>
                <a:cubicBezTo>
                  <a:pt x="34485" y="7267"/>
                  <a:pt x="32644" y="4923"/>
                  <a:pt x="30426" y="3207"/>
                </a:cubicBezTo>
                <a:cubicBezTo>
                  <a:pt x="28042" y="1401"/>
                  <a:pt x="25222" y="1"/>
                  <a:pt x="22207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7"/>
          <p:cNvSpPr/>
          <p:nvPr/>
        </p:nvSpPr>
        <p:spPr>
          <a:xfrm rot="5599243">
            <a:off x="-353873" y="3986135"/>
            <a:ext cx="1756879" cy="1924855"/>
          </a:xfrm>
          <a:custGeom>
            <a:avLst/>
            <a:gdLst/>
            <a:ahLst/>
            <a:cxnLst/>
            <a:rect l="l" t="t" r="r" b="b"/>
            <a:pathLst>
              <a:path w="42271" h="44824" fill="none" extrusionOk="0">
                <a:moveTo>
                  <a:pt x="8120" y="38546"/>
                </a:moveTo>
                <a:cubicBezTo>
                  <a:pt x="8120" y="38546"/>
                  <a:pt x="1" y="26493"/>
                  <a:pt x="14858" y="13267"/>
                </a:cubicBezTo>
                <a:cubicBezTo>
                  <a:pt x="29715" y="1"/>
                  <a:pt x="42271" y="8873"/>
                  <a:pt x="36244" y="18792"/>
                </a:cubicBezTo>
                <a:cubicBezTo>
                  <a:pt x="30259" y="28752"/>
                  <a:pt x="21178" y="44823"/>
                  <a:pt x="8120" y="38546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_2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/>
          <p:nvPr/>
        </p:nvSpPr>
        <p:spPr>
          <a:xfrm rot="5102601">
            <a:off x="-1013782" y="3309147"/>
            <a:ext cx="3809925" cy="2751168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8"/>
          <p:cNvSpPr/>
          <p:nvPr/>
        </p:nvSpPr>
        <p:spPr>
          <a:xfrm rot="6031513">
            <a:off x="7370036" y="-568439"/>
            <a:ext cx="2217072" cy="2114341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8"/>
          <p:cNvSpPr/>
          <p:nvPr/>
        </p:nvSpPr>
        <p:spPr>
          <a:xfrm rot="-8100000">
            <a:off x="6749627" y="-309711"/>
            <a:ext cx="2413581" cy="1384781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8"/>
          <p:cNvSpPr/>
          <p:nvPr/>
        </p:nvSpPr>
        <p:spPr>
          <a:xfrm rot="5161967">
            <a:off x="-972174" y="1285593"/>
            <a:ext cx="5659694" cy="4681085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title" idx="2"/>
          </p:nvPr>
        </p:nvSpPr>
        <p:spPr>
          <a:xfrm>
            <a:off x="3407213" y="1860088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subTitle" idx="1"/>
          </p:nvPr>
        </p:nvSpPr>
        <p:spPr>
          <a:xfrm>
            <a:off x="3407213" y="2328748"/>
            <a:ext cx="2328000" cy="3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title" idx="3"/>
          </p:nvPr>
        </p:nvSpPr>
        <p:spPr>
          <a:xfrm>
            <a:off x="6101688" y="1860088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4"/>
          </p:nvPr>
        </p:nvSpPr>
        <p:spPr>
          <a:xfrm>
            <a:off x="6101688" y="2328748"/>
            <a:ext cx="2328000" cy="3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title" idx="5"/>
          </p:nvPr>
        </p:nvSpPr>
        <p:spPr>
          <a:xfrm>
            <a:off x="6101688" y="377745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subTitle" idx="6"/>
          </p:nvPr>
        </p:nvSpPr>
        <p:spPr>
          <a:xfrm>
            <a:off x="6101688" y="4246100"/>
            <a:ext cx="2328000" cy="3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title" idx="7"/>
          </p:nvPr>
        </p:nvSpPr>
        <p:spPr>
          <a:xfrm>
            <a:off x="3407213" y="377745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subTitle" idx="8"/>
          </p:nvPr>
        </p:nvSpPr>
        <p:spPr>
          <a:xfrm>
            <a:off x="3407213" y="4246100"/>
            <a:ext cx="2328000" cy="3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/>
          <p:nvPr/>
        </p:nvSpPr>
        <p:spPr>
          <a:xfrm rot="5400000">
            <a:off x="6335146" y="-631141"/>
            <a:ext cx="3868736" cy="3463286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9"/>
          <p:cNvSpPr/>
          <p:nvPr/>
        </p:nvSpPr>
        <p:spPr>
          <a:xfrm rot="4622985">
            <a:off x="7656636" y="-466822"/>
            <a:ext cx="2411387" cy="1994530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9"/>
          <p:cNvSpPr/>
          <p:nvPr/>
        </p:nvSpPr>
        <p:spPr>
          <a:xfrm rot="4568820">
            <a:off x="7486758" y="63306"/>
            <a:ext cx="1885876" cy="1202733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title" idx="2"/>
          </p:nvPr>
        </p:nvSpPr>
        <p:spPr>
          <a:xfrm>
            <a:off x="714301" y="1781213"/>
            <a:ext cx="2386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subTitle" idx="1"/>
          </p:nvPr>
        </p:nvSpPr>
        <p:spPr>
          <a:xfrm>
            <a:off x="714300" y="2201108"/>
            <a:ext cx="23862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title" idx="3"/>
          </p:nvPr>
        </p:nvSpPr>
        <p:spPr>
          <a:xfrm>
            <a:off x="3378911" y="1781213"/>
            <a:ext cx="2386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subTitle" idx="4"/>
          </p:nvPr>
        </p:nvSpPr>
        <p:spPr>
          <a:xfrm>
            <a:off x="3378907" y="2201108"/>
            <a:ext cx="23862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5"/>
          </p:nvPr>
        </p:nvSpPr>
        <p:spPr>
          <a:xfrm>
            <a:off x="6043497" y="1781213"/>
            <a:ext cx="2386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6"/>
          </p:nvPr>
        </p:nvSpPr>
        <p:spPr>
          <a:xfrm>
            <a:off x="6043489" y="2201108"/>
            <a:ext cx="23862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title" idx="7"/>
          </p:nvPr>
        </p:nvSpPr>
        <p:spPr>
          <a:xfrm>
            <a:off x="714301" y="3585669"/>
            <a:ext cx="2386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subTitle" idx="8"/>
          </p:nvPr>
        </p:nvSpPr>
        <p:spPr>
          <a:xfrm>
            <a:off x="714300" y="4005564"/>
            <a:ext cx="23862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title" idx="9"/>
          </p:nvPr>
        </p:nvSpPr>
        <p:spPr>
          <a:xfrm>
            <a:off x="3378911" y="3585669"/>
            <a:ext cx="2386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13"/>
          </p:nvPr>
        </p:nvSpPr>
        <p:spPr>
          <a:xfrm>
            <a:off x="3378907" y="4005564"/>
            <a:ext cx="23862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 idx="14"/>
          </p:nvPr>
        </p:nvSpPr>
        <p:spPr>
          <a:xfrm>
            <a:off x="6043497" y="3585669"/>
            <a:ext cx="2386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15"/>
          </p:nvPr>
        </p:nvSpPr>
        <p:spPr>
          <a:xfrm>
            <a:off x="6043489" y="4005564"/>
            <a:ext cx="23862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9"/>
          <p:cNvSpPr/>
          <p:nvPr/>
        </p:nvSpPr>
        <p:spPr>
          <a:xfrm>
            <a:off x="-125625" y="4249625"/>
            <a:ext cx="820556" cy="785357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1_1_1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 idx="2"/>
          </p:nvPr>
        </p:nvSpPr>
        <p:spPr>
          <a:xfrm>
            <a:off x="3524105" y="3595347"/>
            <a:ext cx="2095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1"/>
          </p:nvPr>
        </p:nvSpPr>
        <p:spPr>
          <a:xfrm>
            <a:off x="3524105" y="4015242"/>
            <a:ext cx="20958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title" idx="3"/>
          </p:nvPr>
        </p:nvSpPr>
        <p:spPr>
          <a:xfrm>
            <a:off x="6333904" y="3595353"/>
            <a:ext cx="2095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subTitle" idx="4"/>
          </p:nvPr>
        </p:nvSpPr>
        <p:spPr>
          <a:xfrm>
            <a:off x="6333904" y="4015248"/>
            <a:ext cx="20958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title" idx="5"/>
          </p:nvPr>
        </p:nvSpPr>
        <p:spPr>
          <a:xfrm>
            <a:off x="4929004" y="1834313"/>
            <a:ext cx="2095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subTitle" idx="6"/>
          </p:nvPr>
        </p:nvSpPr>
        <p:spPr>
          <a:xfrm>
            <a:off x="4929004" y="2254208"/>
            <a:ext cx="20958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0"/>
          <p:cNvSpPr txBox="1">
            <a:spLocks noGrp="1"/>
          </p:cNvSpPr>
          <p:nvPr>
            <p:ph type="title" idx="7"/>
          </p:nvPr>
        </p:nvSpPr>
        <p:spPr>
          <a:xfrm>
            <a:off x="714300" y="3594917"/>
            <a:ext cx="2095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subTitle" idx="8"/>
          </p:nvPr>
        </p:nvSpPr>
        <p:spPr>
          <a:xfrm>
            <a:off x="714300" y="4014812"/>
            <a:ext cx="20958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0"/>
          <p:cNvSpPr txBox="1">
            <a:spLocks noGrp="1"/>
          </p:cNvSpPr>
          <p:nvPr>
            <p:ph type="title" idx="9"/>
          </p:nvPr>
        </p:nvSpPr>
        <p:spPr>
          <a:xfrm>
            <a:off x="2119205" y="1834313"/>
            <a:ext cx="2095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subTitle" idx="13"/>
          </p:nvPr>
        </p:nvSpPr>
        <p:spPr>
          <a:xfrm>
            <a:off x="2119205" y="2254208"/>
            <a:ext cx="20958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title" idx="14" hasCustomPrompt="1"/>
          </p:nvPr>
        </p:nvSpPr>
        <p:spPr>
          <a:xfrm>
            <a:off x="2728055" y="1160731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01" name="Google Shape;201;p20"/>
          <p:cNvSpPr txBox="1">
            <a:spLocks noGrp="1"/>
          </p:cNvSpPr>
          <p:nvPr>
            <p:ph type="title" idx="15" hasCustomPrompt="1"/>
          </p:nvPr>
        </p:nvSpPr>
        <p:spPr>
          <a:xfrm>
            <a:off x="4132955" y="2921767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02" name="Google Shape;202;p20"/>
          <p:cNvSpPr txBox="1">
            <a:spLocks noGrp="1"/>
          </p:cNvSpPr>
          <p:nvPr>
            <p:ph type="title" idx="16" hasCustomPrompt="1"/>
          </p:nvPr>
        </p:nvSpPr>
        <p:spPr>
          <a:xfrm>
            <a:off x="1323150" y="2921331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03" name="Google Shape;203;p20"/>
          <p:cNvSpPr txBox="1">
            <a:spLocks noGrp="1"/>
          </p:cNvSpPr>
          <p:nvPr>
            <p:ph type="title" idx="17" hasCustomPrompt="1"/>
          </p:nvPr>
        </p:nvSpPr>
        <p:spPr>
          <a:xfrm>
            <a:off x="5537854" y="1160731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 idx="18" hasCustomPrompt="1"/>
          </p:nvPr>
        </p:nvSpPr>
        <p:spPr>
          <a:xfrm>
            <a:off x="6942754" y="2921767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05" name="Google Shape;205;p20"/>
          <p:cNvSpPr/>
          <p:nvPr/>
        </p:nvSpPr>
        <p:spPr>
          <a:xfrm rot="6275148">
            <a:off x="7732052" y="-200371"/>
            <a:ext cx="2274259" cy="2148633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0"/>
          <p:cNvSpPr/>
          <p:nvPr/>
        </p:nvSpPr>
        <p:spPr>
          <a:xfrm rot="6238415">
            <a:off x="6630717" y="-14755"/>
            <a:ext cx="3257705" cy="2895676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0"/>
          <p:cNvSpPr/>
          <p:nvPr/>
        </p:nvSpPr>
        <p:spPr>
          <a:xfrm rot="-4680824">
            <a:off x="7645501" y="128742"/>
            <a:ext cx="1794003" cy="1662423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0"/>
          <p:cNvSpPr/>
          <p:nvPr/>
        </p:nvSpPr>
        <p:spPr>
          <a:xfrm>
            <a:off x="-359931" y="2367275"/>
            <a:ext cx="1279462" cy="675396"/>
          </a:xfrm>
          <a:custGeom>
            <a:avLst/>
            <a:gdLst/>
            <a:ahLst/>
            <a:cxnLst/>
            <a:rect l="l" t="t" r="r" b="b"/>
            <a:pathLst>
              <a:path w="19504" h="10799" fill="none" extrusionOk="0">
                <a:moveTo>
                  <a:pt x="1" y="10798"/>
                </a:moveTo>
                <a:cubicBezTo>
                  <a:pt x="1" y="10798"/>
                  <a:pt x="11217" y="1"/>
                  <a:pt x="11175" y="3098"/>
                </a:cubicBezTo>
                <a:cubicBezTo>
                  <a:pt x="11133" y="8957"/>
                  <a:pt x="14105" y="8078"/>
                  <a:pt x="19504" y="221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714300" y="2545772"/>
            <a:ext cx="3373800" cy="10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714300" y="3710425"/>
            <a:ext cx="26766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1025650" y="242973"/>
            <a:ext cx="1868700" cy="11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/>
          <p:nvPr/>
        </p:nvSpPr>
        <p:spPr>
          <a:xfrm rot="5976367">
            <a:off x="3132825" y="-370192"/>
            <a:ext cx="4000141" cy="3308533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-5400000">
            <a:off x="1922416" y="923035"/>
            <a:ext cx="4830673" cy="4762506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-6273318">
            <a:off x="4640710" y="-1006720"/>
            <a:ext cx="6807805" cy="5407863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-212348" y="-140052"/>
            <a:ext cx="2107854" cy="1959169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 rot="-1682655">
            <a:off x="8233206" y="3645551"/>
            <a:ext cx="1460998" cy="1398326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-6300005">
            <a:off x="5890652" y="-414286"/>
            <a:ext cx="3326664" cy="2851966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/>
          <p:nvPr/>
        </p:nvSpPr>
        <p:spPr>
          <a:xfrm rot="4177519">
            <a:off x="-193236" y="1222111"/>
            <a:ext cx="4789743" cy="4091132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1"/>
          <p:cNvSpPr/>
          <p:nvPr/>
        </p:nvSpPr>
        <p:spPr>
          <a:xfrm rot="5140792">
            <a:off x="3859630" y="-322682"/>
            <a:ext cx="6807852" cy="5407901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1"/>
          <p:cNvSpPr/>
          <p:nvPr/>
        </p:nvSpPr>
        <p:spPr>
          <a:xfrm rot="-4081846">
            <a:off x="6251241" y="158993"/>
            <a:ext cx="4356925" cy="3900312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1"/>
          <p:cNvSpPr/>
          <p:nvPr/>
        </p:nvSpPr>
        <p:spPr>
          <a:xfrm>
            <a:off x="7025381" y="3180296"/>
            <a:ext cx="2321264" cy="1990031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title"/>
          </p:nvPr>
        </p:nvSpPr>
        <p:spPr>
          <a:xfrm>
            <a:off x="2193000" y="2978225"/>
            <a:ext cx="475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2192925" y="1739600"/>
            <a:ext cx="4758000" cy="1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/>
          <p:nvPr/>
        </p:nvSpPr>
        <p:spPr>
          <a:xfrm rot="-5778727">
            <a:off x="5973632" y="-947599"/>
            <a:ext cx="2521152" cy="2485765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2"/>
          <p:cNvSpPr/>
          <p:nvPr/>
        </p:nvSpPr>
        <p:spPr>
          <a:xfrm rot="-5678897">
            <a:off x="6440600" y="-852060"/>
            <a:ext cx="4595694" cy="3650645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2"/>
          <p:cNvSpPr txBox="1">
            <a:spLocks noGrp="1"/>
          </p:cNvSpPr>
          <p:nvPr>
            <p:ph type="title" hasCustomPrompt="1"/>
          </p:nvPr>
        </p:nvSpPr>
        <p:spPr>
          <a:xfrm>
            <a:off x="1470150" y="2162225"/>
            <a:ext cx="8793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0" name="Google Shape;220;p22"/>
          <p:cNvSpPr txBox="1">
            <a:spLocks noGrp="1"/>
          </p:cNvSpPr>
          <p:nvPr>
            <p:ph type="subTitle" idx="1"/>
          </p:nvPr>
        </p:nvSpPr>
        <p:spPr>
          <a:xfrm>
            <a:off x="714300" y="3459350"/>
            <a:ext cx="23910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2"/>
          <p:cNvSpPr txBox="1">
            <a:spLocks noGrp="1"/>
          </p:cNvSpPr>
          <p:nvPr>
            <p:ph type="title" idx="2" hasCustomPrompt="1"/>
          </p:nvPr>
        </p:nvSpPr>
        <p:spPr>
          <a:xfrm>
            <a:off x="4132350" y="2162225"/>
            <a:ext cx="8793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2" name="Google Shape;222;p22"/>
          <p:cNvSpPr txBox="1">
            <a:spLocks noGrp="1"/>
          </p:cNvSpPr>
          <p:nvPr>
            <p:ph type="subTitle" idx="3"/>
          </p:nvPr>
        </p:nvSpPr>
        <p:spPr>
          <a:xfrm>
            <a:off x="3376500" y="3459350"/>
            <a:ext cx="23910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title" idx="4" hasCustomPrompt="1"/>
          </p:nvPr>
        </p:nvSpPr>
        <p:spPr>
          <a:xfrm>
            <a:off x="6794550" y="2162225"/>
            <a:ext cx="8793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4" name="Google Shape;224;p22"/>
          <p:cNvSpPr txBox="1">
            <a:spLocks noGrp="1"/>
          </p:cNvSpPr>
          <p:nvPr>
            <p:ph type="subTitle" idx="5"/>
          </p:nvPr>
        </p:nvSpPr>
        <p:spPr>
          <a:xfrm>
            <a:off x="6038700" y="3459350"/>
            <a:ext cx="23910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title" idx="6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2"/>
          <p:cNvSpPr/>
          <p:nvPr/>
        </p:nvSpPr>
        <p:spPr>
          <a:xfrm rot="4055280">
            <a:off x="-252534" y="3825053"/>
            <a:ext cx="2168051" cy="1243909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/>
          <p:nvPr/>
        </p:nvSpPr>
        <p:spPr>
          <a:xfrm rot="10606036">
            <a:off x="1609573" y="1938266"/>
            <a:ext cx="4512845" cy="3732604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3"/>
          <p:cNvSpPr/>
          <p:nvPr/>
        </p:nvSpPr>
        <p:spPr>
          <a:xfrm rot="-891676">
            <a:off x="2817246" y="81354"/>
            <a:ext cx="6807831" cy="5407884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3"/>
          <p:cNvSpPr/>
          <p:nvPr/>
        </p:nvSpPr>
        <p:spPr>
          <a:xfrm rot="527964">
            <a:off x="-344519" y="-1031475"/>
            <a:ext cx="4357019" cy="3900396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3"/>
          <p:cNvSpPr txBox="1">
            <a:spLocks noGrp="1"/>
          </p:cNvSpPr>
          <p:nvPr>
            <p:ph type="title" hasCustomPrompt="1"/>
          </p:nvPr>
        </p:nvSpPr>
        <p:spPr>
          <a:xfrm>
            <a:off x="714300" y="492450"/>
            <a:ext cx="35709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23"/>
          <p:cNvSpPr txBox="1">
            <a:spLocks noGrp="1"/>
          </p:cNvSpPr>
          <p:nvPr>
            <p:ph type="subTitle" idx="1"/>
          </p:nvPr>
        </p:nvSpPr>
        <p:spPr>
          <a:xfrm>
            <a:off x="714300" y="1017600"/>
            <a:ext cx="35709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3"/>
          <p:cNvSpPr txBox="1">
            <a:spLocks noGrp="1"/>
          </p:cNvSpPr>
          <p:nvPr>
            <p:ph type="title" idx="2" hasCustomPrompt="1"/>
          </p:nvPr>
        </p:nvSpPr>
        <p:spPr>
          <a:xfrm>
            <a:off x="2786559" y="2111700"/>
            <a:ext cx="35709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4" name="Google Shape;234;p23"/>
          <p:cNvSpPr txBox="1">
            <a:spLocks noGrp="1"/>
          </p:cNvSpPr>
          <p:nvPr>
            <p:ph type="subTitle" idx="3"/>
          </p:nvPr>
        </p:nvSpPr>
        <p:spPr>
          <a:xfrm>
            <a:off x="2786559" y="2636804"/>
            <a:ext cx="35709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3"/>
          <p:cNvSpPr txBox="1">
            <a:spLocks noGrp="1"/>
          </p:cNvSpPr>
          <p:nvPr>
            <p:ph type="title" idx="4" hasCustomPrompt="1"/>
          </p:nvPr>
        </p:nvSpPr>
        <p:spPr>
          <a:xfrm>
            <a:off x="4858792" y="3730950"/>
            <a:ext cx="35709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23"/>
          <p:cNvSpPr txBox="1">
            <a:spLocks noGrp="1"/>
          </p:cNvSpPr>
          <p:nvPr>
            <p:ph type="subTitle" idx="5"/>
          </p:nvPr>
        </p:nvSpPr>
        <p:spPr>
          <a:xfrm>
            <a:off x="4858792" y="4256100"/>
            <a:ext cx="35709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3"/>
          <p:cNvSpPr/>
          <p:nvPr/>
        </p:nvSpPr>
        <p:spPr>
          <a:xfrm rot="4214568">
            <a:off x="-274471" y="3712183"/>
            <a:ext cx="2413678" cy="1384836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3"/>
          <p:cNvSpPr/>
          <p:nvPr/>
        </p:nvSpPr>
        <p:spPr>
          <a:xfrm rot="3791608">
            <a:off x="6727159" y="-445433"/>
            <a:ext cx="2321302" cy="1990065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3"/>
          <p:cNvSpPr/>
          <p:nvPr/>
        </p:nvSpPr>
        <p:spPr>
          <a:xfrm>
            <a:off x="-127256" y="-114312"/>
            <a:ext cx="787204" cy="753435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/>
          <p:nvPr/>
        </p:nvSpPr>
        <p:spPr>
          <a:xfrm rot="-768228">
            <a:off x="-1120600" y="-149335"/>
            <a:ext cx="4356890" cy="3900280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4"/>
          <p:cNvSpPr txBox="1">
            <a:spLocks noGrp="1"/>
          </p:cNvSpPr>
          <p:nvPr>
            <p:ph type="title"/>
          </p:nvPr>
        </p:nvSpPr>
        <p:spPr>
          <a:xfrm>
            <a:off x="1069223" y="1414500"/>
            <a:ext cx="2035800" cy="9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4"/>
          <p:cNvSpPr txBox="1">
            <a:spLocks noGrp="1"/>
          </p:cNvSpPr>
          <p:nvPr>
            <p:ph type="subTitle" idx="1"/>
          </p:nvPr>
        </p:nvSpPr>
        <p:spPr>
          <a:xfrm>
            <a:off x="1069213" y="2577294"/>
            <a:ext cx="2386200" cy="10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4"/>
          <p:cNvSpPr/>
          <p:nvPr/>
        </p:nvSpPr>
        <p:spPr>
          <a:xfrm rot="-356655">
            <a:off x="3949904" y="455992"/>
            <a:ext cx="6807804" cy="5407863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4"/>
          <p:cNvSpPr/>
          <p:nvPr/>
        </p:nvSpPr>
        <p:spPr>
          <a:xfrm rot="-998917">
            <a:off x="6830735" y="1791981"/>
            <a:ext cx="5186694" cy="3745340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/>
          <p:cNvSpPr/>
          <p:nvPr/>
        </p:nvSpPr>
        <p:spPr>
          <a:xfrm rot="6388679">
            <a:off x="5949343" y="290408"/>
            <a:ext cx="4670665" cy="3642002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5"/>
          <p:cNvSpPr txBox="1">
            <a:spLocks noGrp="1"/>
          </p:cNvSpPr>
          <p:nvPr>
            <p:ph type="title"/>
          </p:nvPr>
        </p:nvSpPr>
        <p:spPr>
          <a:xfrm>
            <a:off x="6210300" y="1414500"/>
            <a:ext cx="1864500" cy="9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5"/>
          <p:cNvSpPr txBox="1">
            <a:spLocks noGrp="1"/>
          </p:cNvSpPr>
          <p:nvPr>
            <p:ph type="subTitle" idx="1"/>
          </p:nvPr>
        </p:nvSpPr>
        <p:spPr>
          <a:xfrm>
            <a:off x="5688588" y="2577294"/>
            <a:ext cx="2386200" cy="10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5"/>
          <p:cNvSpPr/>
          <p:nvPr/>
        </p:nvSpPr>
        <p:spPr>
          <a:xfrm rot="10110706" flipH="1">
            <a:off x="-449403" y="2370694"/>
            <a:ext cx="4830496" cy="4762459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5"/>
          <p:cNvSpPr/>
          <p:nvPr/>
        </p:nvSpPr>
        <p:spPr>
          <a:xfrm rot="-9558160" flipH="1">
            <a:off x="-1160634" y="959262"/>
            <a:ext cx="6252960" cy="4515801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5"/>
          <p:cNvSpPr/>
          <p:nvPr/>
        </p:nvSpPr>
        <p:spPr>
          <a:xfrm rot="10800000">
            <a:off x="-57148" y="-142765"/>
            <a:ext cx="2413507" cy="1384738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_1_1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/>
          <p:nvPr/>
        </p:nvSpPr>
        <p:spPr>
          <a:xfrm rot="4956184">
            <a:off x="-728309" y="2318483"/>
            <a:ext cx="4000081" cy="3308483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6"/>
          <p:cNvSpPr/>
          <p:nvPr/>
        </p:nvSpPr>
        <p:spPr>
          <a:xfrm rot="-6273318">
            <a:off x="-807590" y="299218"/>
            <a:ext cx="6807805" cy="5407863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6"/>
          <p:cNvSpPr/>
          <p:nvPr/>
        </p:nvSpPr>
        <p:spPr>
          <a:xfrm rot="-1682655">
            <a:off x="-383294" y="-149562"/>
            <a:ext cx="1460998" cy="1398326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6"/>
          <p:cNvSpPr/>
          <p:nvPr/>
        </p:nvSpPr>
        <p:spPr>
          <a:xfrm rot="-6300005">
            <a:off x="-47873" y="2546739"/>
            <a:ext cx="3326664" cy="2851966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6"/>
          <p:cNvSpPr/>
          <p:nvPr/>
        </p:nvSpPr>
        <p:spPr>
          <a:xfrm rot="-5400000">
            <a:off x="5014166" y="-936977"/>
            <a:ext cx="4830673" cy="4762506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6"/>
          <p:cNvSpPr txBox="1">
            <a:spLocks noGrp="1"/>
          </p:cNvSpPr>
          <p:nvPr>
            <p:ph type="title"/>
          </p:nvPr>
        </p:nvSpPr>
        <p:spPr>
          <a:xfrm>
            <a:off x="2806475" y="1514725"/>
            <a:ext cx="3531000" cy="9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6"/>
          <p:cNvSpPr txBox="1">
            <a:spLocks noGrp="1"/>
          </p:cNvSpPr>
          <p:nvPr>
            <p:ph type="subTitle" idx="1"/>
          </p:nvPr>
        </p:nvSpPr>
        <p:spPr>
          <a:xfrm>
            <a:off x="2475825" y="2696575"/>
            <a:ext cx="4192200" cy="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8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7"/>
          <p:cNvSpPr txBox="1">
            <a:spLocks noGrp="1"/>
          </p:cNvSpPr>
          <p:nvPr>
            <p:ph type="subTitle" idx="1"/>
          </p:nvPr>
        </p:nvSpPr>
        <p:spPr>
          <a:xfrm>
            <a:off x="714275" y="1028700"/>
            <a:ext cx="7715400" cy="3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27"/>
          <p:cNvSpPr/>
          <p:nvPr/>
        </p:nvSpPr>
        <p:spPr>
          <a:xfrm rot="-891691">
            <a:off x="5179466" y="1478143"/>
            <a:ext cx="5040712" cy="4004151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7"/>
          <p:cNvSpPr/>
          <p:nvPr/>
        </p:nvSpPr>
        <p:spPr>
          <a:xfrm rot="5400000">
            <a:off x="7329461" y="514438"/>
            <a:ext cx="2413701" cy="1384850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/>
          <p:nvPr/>
        </p:nvSpPr>
        <p:spPr>
          <a:xfrm rot="-6410965">
            <a:off x="-1170806" y="736946"/>
            <a:ext cx="6807800" cy="5407859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" name="Google Shape;268;p28"/>
          <p:cNvGrpSpPr/>
          <p:nvPr/>
        </p:nvGrpSpPr>
        <p:grpSpPr>
          <a:xfrm>
            <a:off x="4205700" y="-395646"/>
            <a:ext cx="5889967" cy="5925070"/>
            <a:chOff x="4205700" y="-395646"/>
            <a:chExt cx="5889967" cy="5925070"/>
          </a:xfrm>
        </p:grpSpPr>
        <p:sp>
          <p:nvSpPr>
            <p:cNvPr id="269" name="Google Shape;269;p28"/>
            <p:cNvSpPr/>
            <p:nvPr/>
          </p:nvSpPr>
          <p:spPr>
            <a:xfrm>
              <a:off x="7086600" y="-19050"/>
              <a:ext cx="21147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 rot="-10523676" flipH="1">
              <a:off x="4417718" y="-185084"/>
              <a:ext cx="5465931" cy="5503946"/>
            </a:xfrm>
            <a:custGeom>
              <a:avLst/>
              <a:gdLst/>
              <a:ahLst/>
              <a:cxnLst/>
              <a:rect l="l" t="t" r="r" b="b"/>
              <a:pathLst>
                <a:path w="82071" h="72795" extrusionOk="0">
                  <a:moveTo>
                    <a:pt x="34596" y="1"/>
                  </a:moveTo>
                  <a:cubicBezTo>
                    <a:pt x="10896" y="1"/>
                    <a:pt x="1" y="14348"/>
                    <a:pt x="1" y="34124"/>
                  </a:cubicBezTo>
                  <a:cubicBezTo>
                    <a:pt x="1" y="55217"/>
                    <a:pt x="17829" y="72795"/>
                    <a:pt x="38880" y="72795"/>
                  </a:cubicBezTo>
                  <a:cubicBezTo>
                    <a:pt x="59973" y="72795"/>
                    <a:pt x="82071" y="71790"/>
                    <a:pt x="82071" y="50697"/>
                  </a:cubicBezTo>
                  <a:cubicBezTo>
                    <a:pt x="82071" y="29646"/>
                    <a:pt x="71022" y="2526"/>
                    <a:pt x="39341" y="182"/>
                  </a:cubicBezTo>
                  <a:cubicBezTo>
                    <a:pt x="37706" y="61"/>
                    <a:pt x="36124" y="1"/>
                    <a:pt x="34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28"/>
          <p:cNvSpPr/>
          <p:nvPr/>
        </p:nvSpPr>
        <p:spPr>
          <a:xfrm rot="4954971">
            <a:off x="-921479" y="2857372"/>
            <a:ext cx="4512762" cy="3732537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8"/>
          <p:cNvSpPr/>
          <p:nvPr/>
        </p:nvSpPr>
        <p:spPr>
          <a:xfrm rot="-6722174">
            <a:off x="-277462" y="3697611"/>
            <a:ext cx="2413498" cy="1384733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8"/>
          <p:cNvSpPr txBox="1">
            <a:spLocks noGrp="1"/>
          </p:cNvSpPr>
          <p:nvPr>
            <p:ph type="title"/>
          </p:nvPr>
        </p:nvSpPr>
        <p:spPr>
          <a:xfrm>
            <a:off x="4571997" y="587725"/>
            <a:ext cx="3857700" cy="9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4" name="Google Shape;274;p28"/>
          <p:cNvSpPr txBox="1">
            <a:spLocks noGrp="1"/>
          </p:cNvSpPr>
          <p:nvPr>
            <p:ph type="subTitle" idx="1"/>
          </p:nvPr>
        </p:nvSpPr>
        <p:spPr>
          <a:xfrm>
            <a:off x="4572075" y="1636218"/>
            <a:ext cx="3857700" cy="13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8"/>
          <p:cNvSpPr txBox="1"/>
          <p:nvPr/>
        </p:nvSpPr>
        <p:spPr>
          <a:xfrm>
            <a:off x="5174050" y="3122125"/>
            <a:ext cx="32187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rPr>
              <a:t>CREDITS: This presentation template was created by </a:t>
            </a:r>
            <a:r>
              <a:rPr lang="en-GB" sz="1200" b="1">
                <a:solidFill>
                  <a:schemeClr val="accent3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2"/>
              </a:rPr>
              <a:t>Slidesgo</a:t>
            </a:r>
            <a:r>
              <a:rPr lang="en-GB" sz="120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rPr>
              <a:t>, including icons by </a:t>
            </a:r>
            <a:r>
              <a:rPr lang="en-GB" sz="1200" b="1">
                <a:solidFill>
                  <a:schemeClr val="accent3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3"/>
              </a:rPr>
              <a:t>Flaticon</a:t>
            </a:r>
            <a:r>
              <a:rPr lang="en-GB" sz="120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rPr>
              <a:t> and infographics &amp; images by </a:t>
            </a:r>
            <a:r>
              <a:rPr lang="en-GB" sz="1200" b="1">
                <a:solidFill>
                  <a:schemeClr val="accent3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4"/>
              </a:rPr>
              <a:t>Freepik</a:t>
            </a:r>
            <a:endParaRPr sz="1200" b="1">
              <a:solidFill>
                <a:schemeClr val="accent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0"/>
          <p:cNvSpPr/>
          <p:nvPr/>
        </p:nvSpPr>
        <p:spPr>
          <a:xfrm rot="-5400000">
            <a:off x="3248800" y="-132152"/>
            <a:ext cx="6807742" cy="5407813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0"/>
          <p:cNvSpPr/>
          <p:nvPr/>
        </p:nvSpPr>
        <p:spPr>
          <a:xfrm rot="4954971">
            <a:off x="4031396" y="2247772"/>
            <a:ext cx="4512762" cy="3732537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0"/>
          <p:cNvSpPr/>
          <p:nvPr/>
        </p:nvSpPr>
        <p:spPr>
          <a:xfrm rot="-5400000">
            <a:off x="-292863" y="3119028"/>
            <a:ext cx="2321264" cy="1990031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0"/>
          <p:cNvSpPr/>
          <p:nvPr/>
        </p:nvSpPr>
        <p:spPr>
          <a:xfrm>
            <a:off x="8569369" y="172875"/>
            <a:ext cx="787204" cy="753435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714300" y="1104900"/>
            <a:ext cx="7715400" cy="3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 rot="-4566704">
            <a:off x="7182910" y="-571588"/>
            <a:ext cx="3423849" cy="2472526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 rot="3773783">
            <a:off x="6146568" y="-706038"/>
            <a:ext cx="2568737" cy="2040507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rot="7391375">
            <a:off x="8457991" y="-41986"/>
            <a:ext cx="1236155" cy="1183127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rot="-3794629">
            <a:off x="-798574" y="3754548"/>
            <a:ext cx="1898849" cy="1699846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_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 rot="-928921">
            <a:off x="2122187" y="-624817"/>
            <a:ext cx="4357078" cy="3900449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1"/>
          <p:cNvSpPr/>
          <p:nvPr/>
        </p:nvSpPr>
        <p:spPr>
          <a:xfrm rot="9772828">
            <a:off x="7239597" y="3280594"/>
            <a:ext cx="3201185" cy="2647695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1"/>
          <p:cNvSpPr/>
          <p:nvPr/>
        </p:nvSpPr>
        <p:spPr>
          <a:xfrm rot="-891676">
            <a:off x="-1488054" y="-779896"/>
            <a:ext cx="6807831" cy="5407884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1"/>
          <p:cNvSpPr/>
          <p:nvPr/>
        </p:nvSpPr>
        <p:spPr>
          <a:xfrm rot="9726913">
            <a:off x="-492559" y="73675"/>
            <a:ext cx="2413700" cy="1384849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1"/>
          <p:cNvSpPr/>
          <p:nvPr/>
        </p:nvSpPr>
        <p:spPr>
          <a:xfrm rot="10263989">
            <a:off x="7061232" y="3116875"/>
            <a:ext cx="2321378" cy="1990129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714300" y="1104900"/>
            <a:ext cx="7715400" cy="3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251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582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1">
  <p:cSld name="Title and two columns 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 rot="-6273318">
            <a:off x="-1114514" y="1348069"/>
            <a:ext cx="6807805" cy="5407863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07" name="Google Shape;107;p14"/>
          <p:cNvSpPr/>
          <p:nvPr/>
        </p:nvSpPr>
        <p:spPr>
          <a:xfrm rot="-4839408">
            <a:off x="-1517862" y="2215436"/>
            <a:ext cx="3735016" cy="3682210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title" idx="2"/>
          </p:nvPr>
        </p:nvSpPr>
        <p:spPr>
          <a:xfrm>
            <a:off x="1965439" y="279420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ubTitle" idx="1"/>
          </p:nvPr>
        </p:nvSpPr>
        <p:spPr>
          <a:xfrm>
            <a:off x="1965438" y="3281897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title" idx="3"/>
          </p:nvPr>
        </p:nvSpPr>
        <p:spPr>
          <a:xfrm>
            <a:off x="4850554" y="279420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ubTitle" idx="4"/>
          </p:nvPr>
        </p:nvSpPr>
        <p:spPr>
          <a:xfrm>
            <a:off x="4850549" y="3281897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/>
          <p:nvPr/>
        </p:nvSpPr>
        <p:spPr>
          <a:xfrm rot="4652350">
            <a:off x="6595177" y="-196058"/>
            <a:ext cx="2465090" cy="2291206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7474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Title and three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/>
          <p:nvPr/>
        </p:nvSpPr>
        <p:spPr>
          <a:xfrm rot="3584790">
            <a:off x="6956332" y="-680817"/>
            <a:ext cx="2946740" cy="2460840"/>
          </a:xfrm>
          <a:custGeom>
            <a:avLst/>
            <a:gdLst/>
            <a:ahLst/>
            <a:cxnLst/>
            <a:rect l="l" t="t" r="r" b="b"/>
            <a:pathLst>
              <a:path w="104922" h="86002" extrusionOk="0">
                <a:moveTo>
                  <a:pt x="90057" y="0"/>
                </a:moveTo>
                <a:cubicBezTo>
                  <a:pt x="89197" y="0"/>
                  <a:pt x="88357" y="35"/>
                  <a:pt x="87554" y="97"/>
                </a:cubicBezTo>
                <a:cubicBezTo>
                  <a:pt x="77970" y="808"/>
                  <a:pt x="69516" y="5830"/>
                  <a:pt x="62652" y="12317"/>
                </a:cubicBezTo>
                <a:cubicBezTo>
                  <a:pt x="58551" y="16210"/>
                  <a:pt x="55203" y="20730"/>
                  <a:pt x="51352" y="24915"/>
                </a:cubicBezTo>
                <a:cubicBezTo>
                  <a:pt x="49385" y="27133"/>
                  <a:pt x="47042" y="29058"/>
                  <a:pt x="44489" y="30565"/>
                </a:cubicBezTo>
                <a:cubicBezTo>
                  <a:pt x="41648" y="32143"/>
                  <a:pt x="38882" y="32494"/>
                  <a:pt x="35770" y="32494"/>
                </a:cubicBezTo>
                <a:cubicBezTo>
                  <a:pt x="35580" y="32494"/>
                  <a:pt x="35390" y="32492"/>
                  <a:pt x="35198" y="32490"/>
                </a:cubicBezTo>
                <a:cubicBezTo>
                  <a:pt x="29715" y="32490"/>
                  <a:pt x="25321" y="34080"/>
                  <a:pt x="21345" y="37931"/>
                </a:cubicBezTo>
                <a:cubicBezTo>
                  <a:pt x="18834" y="40316"/>
                  <a:pt x="16825" y="43204"/>
                  <a:pt x="14816" y="46050"/>
                </a:cubicBezTo>
                <a:cubicBezTo>
                  <a:pt x="14398" y="46092"/>
                  <a:pt x="14021" y="46385"/>
                  <a:pt x="13770" y="46719"/>
                </a:cubicBezTo>
                <a:cubicBezTo>
                  <a:pt x="12807" y="48184"/>
                  <a:pt x="11887" y="49649"/>
                  <a:pt x="10966" y="51114"/>
                </a:cubicBezTo>
                <a:lnTo>
                  <a:pt x="10589" y="51532"/>
                </a:lnTo>
                <a:cubicBezTo>
                  <a:pt x="10380" y="51741"/>
                  <a:pt x="10254" y="52034"/>
                  <a:pt x="10212" y="52327"/>
                </a:cubicBezTo>
                <a:cubicBezTo>
                  <a:pt x="8455" y="55090"/>
                  <a:pt x="6739" y="57852"/>
                  <a:pt x="5107" y="60698"/>
                </a:cubicBezTo>
                <a:cubicBezTo>
                  <a:pt x="2721" y="64757"/>
                  <a:pt x="1" y="69194"/>
                  <a:pt x="629" y="74132"/>
                </a:cubicBezTo>
                <a:cubicBezTo>
                  <a:pt x="1565" y="81740"/>
                  <a:pt x="9376" y="86002"/>
                  <a:pt x="16499" y="86002"/>
                </a:cubicBezTo>
                <a:cubicBezTo>
                  <a:pt x="17017" y="86002"/>
                  <a:pt x="17531" y="85979"/>
                  <a:pt x="18039" y="85934"/>
                </a:cubicBezTo>
                <a:cubicBezTo>
                  <a:pt x="28878" y="84930"/>
                  <a:pt x="36872" y="76852"/>
                  <a:pt x="46916" y="73672"/>
                </a:cubicBezTo>
                <a:cubicBezTo>
                  <a:pt x="52106" y="72039"/>
                  <a:pt x="57588" y="72583"/>
                  <a:pt x="62819" y="71202"/>
                </a:cubicBezTo>
                <a:cubicBezTo>
                  <a:pt x="67298" y="70072"/>
                  <a:pt x="71315" y="67561"/>
                  <a:pt x="74873" y="64715"/>
                </a:cubicBezTo>
                <a:cubicBezTo>
                  <a:pt x="82531" y="58605"/>
                  <a:pt x="88307" y="50360"/>
                  <a:pt x="93873" y="42367"/>
                </a:cubicBezTo>
                <a:cubicBezTo>
                  <a:pt x="96886" y="38182"/>
                  <a:pt x="99230" y="33536"/>
                  <a:pt x="100779" y="28640"/>
                </a:cubicBezTo>
                <a:cubicBezTo>
                  <a:pt x="102285" y="23785"/>
                  <a:pt x="103038" y="18721"/>
                  <a:pt x="103708" y="13657"/>
                </a:cubicBezTo>
                <a:cubicBezTo>
                  <a:pt x="104210" y="9681"/>
                  <a:pt x="104922" y="5245"/>
                  <a:pt x="101071" y="2692"/>
                </a:cubicBezTo>
                <a:cubicBezTo>
                  <a:pt x="98034" y="678"/>
                  <a:pt x="93856" y="0"/>
                  <a:pt x="90057" y="0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16" name="Google Shape;116;p15"/>
          <p:cNvSpPr/>
          <p:nvPr/>
        </p:nvSpPr>
        <p:spPr>
          <a:xfrm rot="4788513">
            <a:off x="-466981" y="3024871"/>
            <a:ext cx="2794270" cy="2639946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17" name="Google Shape;117;p15"/>
          <p:cNvSpPr/>
          <p:nvPr/>
        </p:nvSpPr>
        <p:spPr>
          <a:xfrm rot="-5399798">
            <a:off x="-866013" y="1463371"/>
            <a:ext cx="4469940" cy="3973070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-248605" y="4147850"/>
            <a:ext cx="1279462" cy="675396"/>
          </a:xfrm>
          <a:custGeom>
            <a:avLst/>
            <a:gdLst/>
            <a:ahLst/>
            <a:cxnLst/>
            <a:rect l="l" t="t" r="r" b="b"/>
            <a:pathLst>
              <a:path w="19504" h="10799" fill="none" extrusionOk="0">
                <a:moveTo>
                  <a:pt x="1" y="10798"/>
                </a:moveTo>
                <a:cubicBezTo>
                  <a:pt x="1" y="10798"/>
                  <a:pt x="11217" y="1"/>
                  <a:pt x="11175" y="3098"/>
                </a:cubicBezTo>
                <a:cubicBezTo>
                  <a:pt x="11133" y="8957"/>
                  <a:pt x="14105" y="8078"/>
                  <a:pt x="19504" y="221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title" idx="2"/>
          </p:nvPr>
        </p:nvSpPr>
        <p:spPr>
          <a:xfrm>
            <a:off x="880151" y="258465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ubTitle" idx="1"/>
          </p:nvPr>
        </p:nvSpPr>
        <p:spPr>
          <a:xfrm>
            <a:off x="880151" y="3072347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title" idx="3"/>
          </p:nvPr>
        </p:nvSpPr>
        <p:spPr>
          <a:xfrm>
            <a:off x="3407991" y="258465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4"/>
          </p:nvPr>
        </p:nvSpPr>
        <p:spPr>
          <a:xfrm>
            <a:off x="3407987" y="3072347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title" idx="5"/>
          </p:nvPr>
        </p:nvSpPr>
        <p:spPr>
          <a:xfrm>
            <a:off x="5935831" y="258465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6"/>
          </p:nvPr>
        </p:nvSpPr>
        <p:spPr>
          <a:xfrm>
            <a:off x="5935823" y="3072347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7341201" y="3618575"/>
            <a:ext cx="2177002" cy="1971759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3457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title" idx="2"/>
          </p:nvPr>
        </p:nvSpPr>
        <p:spPr>
          <a:xfrm>
            <a:off x="4838701" y="119400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ubTitle" idx="1"/>
          </p:nvPr>
        </p:nvSpPr>
        <p:spPr>
          <a:xfrm>
            <a:off x="4838700" y="1662649"/>
            <a:ext cx="23280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title" idx="3" hasCustomPrompt="1"/>
          </p:nvPr>
        </p:nvSpPr>
        <p:spPr>
          <a:xfrm>
            <a:off x="7433287" y="1362388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32" name="Google Shape;132;p16"/>
          <p:cNvSpPr txBox="1">
            <a:spLocks noGrp="1"/>
          </p:cNvSpPr>
          <p:nvPr>
            <p:ph type="title" idx="4"/>
          </p:nvPr>
        </p:nvSpPr>
        <p:spPr>
          <a:xfrm>
            <a:off x="4838701" y="243225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subTitle" idx="5"/>
          </p:nvPr>
        </p:nvSpPr>
        <p:spPr>
          <a:xfrm>
            <a:off x="4838700" y="2900899"/>
            <a:ext cx="23280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title" idx="6" hasCustomPrompt="1"/>
          </p:nvPr>
        </p:nvSpPr>
        <p:spPr>
          <a:xfrm>
            <a:off x="7433287" y="2600638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35" name="Google Shape;135;p16"/>
          <p:cNvSpPr txBox="1">
            <a:spLocks noGrp="1"/>
          </p:cNvSpPr>
          <p:nvPr>
            <p:ph type="title" idx="7"/>
          </p:nvPr>
        </p:nvSpPr>
        <p:spPr>
          <a:xfrm>
            <a:off x="4838701" y="367050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ubTitle" idx="8"/>
          </p:nvPr>
        </p:nvSpPr>
        <p:spPr>
          <a:xfrm>
            <a:off x="4838700" y="4139149"/>
            <a:ext cx="23280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title" idx="9" hasCustomPrompt="1"/>
          </p:nvPr>
        </p:nvSpPr>
        <p:spPr>
          <a:xfrm>
            <a:off x="7433287" y="3838888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38" name="Google Shape;138;p16"/>
          <p:cNvSpPr/>
          <p:nvPr/>
        </p:nvSpPr>
        <p:spPr>
          <a:xfrm rot="3838914">
            <a:off x="7361942" y="-305779"/>
            <a:ext cx="1734372" cy="1486886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39" name="Google Shape;139;p16"/>
          <p:cNvSpPr/>
          <p:nvPr/>
        </p:nvSpPr>
        <p:spPr>
          <a:xfrm rot="5532347">
            <a:off x="840123" y="1864671"/>
            <a:ext cx="4245378" cy="3386492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40" name="Google Shape;140;p16"/>
          <p:cNvSpPr/>
          <p:nvPr/>
        </p:nvSpPr>
        <p:spPr>
          <a:xfrm rot="-5697006">
            <a:off x="-1965766" y="1387924"/>
            <a:ext cx="5847716" cy="4645205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41" name="Google Shape;141;p16"/>
          <p:cNvSpPr/>
          <p:nvPr/>
        </p:nvSpPr>
        <p:spPr>
          <a:xfrm rot="-1682610">
            <a:off x="-215601" y="1720691"/>
            <a:ext cx="958378" cy="811981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7129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 and four column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 rot="5353502">
            <a:off x="7382771" y="-282590"/>
            <a:ext cx="2715105" cy="2594236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44" name="Google Shape;144;p17"/>
          <p:cNvSpPr/>
          <p:nvPr/>
        </p:nvSpPr>
        <p:spPr>
          <a:xfrm rot="5567869">
            <a:off x="5887205" y="73636"/>
            <a:ext cx="4083743" cy="3462183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45" name="Google Shape;145;p17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title" idx="2"/>
          </p:nvPr>
        </p:nvSpPr>
        <p:spPr>
          <a:xfrm>
            <a:off x="714301" y="1412388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1"/>
          </p:nvPr>
        </p:nvSpPr>
        <p:spPr>
          <a:xfrm>
            <a:off x="714301" y="1900085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title" idx="3"/>
          </p:nvPr>
        </p:nvSpPr>
        <p:spPr>
          <a:xfrm>
            <a:off x="6101707" y="1412388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subTitle" idx="4"/>
          </p:nvPr>
        </p:nvSpPr>
        <p:spPr>
          <a:xfrm>
            <a:off x="6101707" y="1900085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title" idx="5"/>
          </p:nvPr>
        </p:nvSpPr>
        <p:spPr>
          <a:xfrm>
            <a:off x="714306" y="2974488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subTitle" idx="6"/>
          </p:nvPr>
        </p:nvSpPr>
        <p:spPr>
          <a:xfrm>
            <a:off x="714298" y="3462185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title" idx="7"/>
          </p:nvPr>
        </p:nvSpPr>
        <p:spPr>
          <a:xfrm>
            <a:off x="6101707" y="2974488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subTitle" idx="8"/>
          </p:nvPr>
        </p:nvSpPr>
        <p:spPr>
          <a:xfrm>
            <a:off x="6101707" y="3462185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7"/>
          <p:cNvSpPr/>
          <p:nvPr/>
        </p:nvSpPr>
        <p:spPr>
          <a:xfrm rot="3217063">
            <a:off x="-591917" y="3998646"/>
            <a:ext cx="1817409" cy="1211605"/>
          </a:xfrm>
          <a:custGeom>
            <a:avLst/>
            <a:gdLst/>
            <a:ahLst/>
            <a:cxnLst/>
            <a:rect l="l" t="t" r="r" b="b"/>
            <a:pathLst>
              <a:path w="34486" h="21510" extrusionOk="0">
                <a:moveTo>
                  <a:pt x="22207" y="1"/>
                </a:moveTo>
                <a:cubicBezTo>
                  <a:pt x="21729" y="1"/>
                  <a:pt x="21245" y="36"/>
                  <a:pt x="20758" y="110"/>
                </a:cubicBezTo>
                <a:cubicBezTo>
                  <a:pt x="19252" y="361"/>
                  <a:pt x="17745" y="738"/>
                  <a:pt x="16280" y="1240"/>
                </a:cubicBezTo>
                <a:cubicBezTo>
                  <a:pt x="10881" y="1491"/>
                  <a:pt x="4018" y="2872"/>
                  <a:pt x="2176" y="7895"/>
                </a:cubicBezTo>
                <a:cubicBezTo>
                  <a:pt x="0" y="13838"/>
                  <a:pt x="4897" y="18943"/>
                  <a:pt x="10212" y="20617"/>
                </a:cubicBezTo>
                <a:cubicBezTo>
                  <a:pt x="12124" y="21221"/>
                  <a:pt x="14131" y="21509"/>
                  <a:pt x="16146" y="21509"/>
                </a:cubicBezTo>
                <a:cubicBezTo>
                  <a:pt x="20700" y="21509"/>
                  <a:pt x="25292" y="20035"/>
                  <a:pt x="28919" y="17395"/>
                </a:cubicBezTo>
                <a:cubicBezTo>
                  <a:pt x="31305" y="15679"/>
                  <a:pt x="33732" y="13293"/>
                  <a:pt x="34151" y="10238"/>
                </a:cubicBezTo>
                <a:cubicBezTo>
                  <a:pt x="34485" y="7267"/>
                  <a:pt x="32644" y="4923"/>
                  <a:pt x="30426" y="3207"/>
                </a:cubicBezTo>
                <a:cubicBezTo>
                  <a:pt x="28042" y="1401"/>
                  <a:pt x="25222" y="1"/>
                  <a:pt x="22207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55" name="Google Shape;155;p17"/>
          <p:cNvSpPr/>
          <p:nvPr/>
        </p:nvSpPr>
        <p:spPr>
          <a:xfrm rot="5599243">
            <a:off x="-353872" y="3986136"/>
            <a:ext cx="1756879" cy="1924855"/>
          </a:xfrm>
          <a:custGeom>
            <a:avLst/>
            <a:gdLst/>
            <a:ahLst/>
            <a:cxnLst/>
            <a:rect l="l" t="t" r="r" b="b"/>
            <a:pathLst>
              <a:path w="42271" h="44824" fill="none" extrusionOk="0">
                <a:moveTo>
                  <a:pt x="8120" y="38546"/>
                </a:moveTo>
                <a:cubicBezTo>
                  <a:pt x="8120" y="38546"/>
                  <a:pt x="1" y="26493"/>
                  <a:pt x="14858" y="13267"/>
                </a:cubicBezTo>
                <a:cubicBezTo>
                  <a:pt x="29715" y="1"/>
                  <a:pt x="42271" y="8873"/>
                  <a:pt x="36244" y="18792"/>
                </a:cubicBezTo>
                <a:cubicBezTo>
                  <a:pt x="30259" y="28752"/>
                  <a:pt x="21178" y="44823"/>
                  <a:pt x="8120" y="38546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76804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/>
          <p:nvPr/>
        </p:nvSpPr>
        <p:spPr>
          <a:xfrm rot="5102601">
            <a:off x="-1013782" y="3309147"/>
            <a:ext cx="3809925" cy="2751168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58" name="Google Shape;158;p18"/>
          <p:cNvSpPr/>
          <p:nvPr/>
        </p:nvSpPr>
        <p:spPr>
          <a:xfrm rot="6031513">
            <a:off x="7370036" y="-568438"/>
            <a:ext cx="2217072" cy="2114341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59" name="Google Shape;159;p18"/>
          <p:cNvSpPr/>
          <p:nvPr/>
        </p:nvSpPr>
        <p:spPr>
          <a:xfrm rot="-8100000">
            <a:off x="6749627" y="-309710"/>
            <a:ext cx="2413581" cy="1384781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60" name="Google Shape;160;p18"/>
          <p:cNvSpPr/>
          <p:nvPr/>
        </p:nvSpPr>
        <p:spPr>
          <a:xfrm rot="5161967">
            <a:off x="-972174" y="1285594"/>
            <a:ext cx="5659694" cy="4681085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title" idx="2"/>
          </p:nvPr>
        </p:nvSpPr>
        <p:spPr>
          <a:xfrm>
            <a:off x="3407213" y="1860088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subTitle" idx="1"/>
          </p:nvPr>
        </p:nvSpPr>
        <p:spPr>
          <a:xfrm>
            <a:off x="3407213" y="2328748"/>
            <a:ext cx="2328000" cy="3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title" idx="3"/>
          </p:nvPr>
        </p:nvSpPr>
        <p:spPr>
          <a:xfrm>
            <a:off x="6101688" y="1860088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4"/>
          </p:nvPr>
        </p:nvSpPr>
        <p:spPr>
          <a:xfrm>
            <a:off x="6101688" y="2328748"/>
            <a:ext cx="2328000" cy="3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title" idx="5"/>
          </p:nvPr>
        </p:nvSpPr>
        <p:spPr>
          <a:xfrm>
            <a:off x="6101688" y="377745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subTitle" idx="6"/>
          </p:nvPr>
        </p:nvSpPr>
        <p:spPr>
          <a:xfrm>
            <a:off x="6101688" y="4246100"/>
            <a:ext cx="2328000" cy="3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title" idx="7"/>
          </p:nvPr>
        </p:nvSpPr>
        <p:spPr>
          <a:xfrm>
            <a:off x="3407213" y="377745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subTitle" idx="8"/>
          </p:nvPr>
        </p:nvSpPr>
        <p:spPr>
          <a:xfrm>
            <a:off x="3407213" y="4246100"/>
            <a:ext cx="2328000" cy="3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2331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/>
          <p:nvPr/>
        </p:nvSpPr>
        <p:spPr>
          <a:xfrm rot="5400000">
            <a:off x="6335146" y="-631141"/>
            <a:ext cx="3868736" cy="3463286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72" name="Google Shape;172;p19"/>
          <p:cNvSpPr/>
          <p:nvPr/>
        </p:nvSpPr>
        <p:spPr>
          <a:xfrm rot="4622985">
            <a:off x="7656637" y="-466822"/>
            <a:ext cx="2411387" cy="1994530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73" name="Google Shape;173;p19"/>
          <p:cNvSpPr/>
          <p:nvPr/>
        </p:nvSpPr>
        <p:spPr>
          <a:xfrm rot="4568820">
            <a:off x="7486758" y="63307"/>
            <a:ext cx="1885876" cy="1202733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74" name="Google Shape;174;p19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title" idx="2"/>
          </p:nvPr>
        </p:nvSpPr>
        <p:spPr>
          <a:xfrm>
            <a:off x="714301" y="1781213"/>
            <a:ext cx="2386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subTitle" idx="1"/>
          </p:nvPr>
        </p:nvSpPr>
        <p:spPr>
          <a:xfrm>
            <a:off x="714300" y="2201108"/>
            <a:ext cx="23862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title" idx="3"/>
          </p:nvPr>
        </p:nvSpPr>
        <p:spPr>
          <a:xfrm>
            <a:off x="3378911" y="1781213"/>
            <a:ext cx="2386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subTitle" idx="4"/>
          </p:nvPr>
        </p:nvSpPr>
        <p:spPr>
          <a:xfrm>
            <a:off x="3378907" y="2201108"/>
            <a:ext cx="23862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5"/>
          </p:nvPr>
        </p:nvSpPr>
        <p:spPr>
          <a:xfrm>
            <a:off x="6043497" y="1781213"/>
            <a:ext cx="2386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6"/>
          </p:nvPr>
        </p:nvSpPr>
        <p:spPr>
          <a:xfrm>
            <a:off x="6043489" y="2201108"/>
            <a:ext cx="23862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title" idx="7"/>
          </p:nvPr>
        </p:nvSpPr>
        <p:spPr>
          <a:xfrm>
            <a:off x="714301" y="3585669"/>
            <a:ext cx="2386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subTitle" idx="8"/>
          </p:nvPr>
        </p:nvSpPr>
        <p:spPr>
          <a:xfrm>
            <a:off x="714300" y="4005564"/>
            <a:ext cx="23862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title" idx="9"/>
          </p:nvPr>
        </p:nvSpPr>
        <p:spPr>
          <a:xfrm>
            <a:off x="3378911" y="3585669"/>
            <a:ext cx="2386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13"/>
          </p:nvPr>
        </p:nvSpPr>
        <p:spPr>
          <a:xfrm>
            <a:off x="3378907" y="4005564"/>
            <a:ext cx="23862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 idx="14"/>
          </p:nvPr>
        </p:nvSpPr>
        <p:spPr>
          <a:xfrm>
            <a:off x="6043497" y="3585669"/>
            <a:ext cx="2386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15"/>
          </p:nvPr>
        </p:nvSpPr>
        <p:spPr>
          <a:xfrm>
            <a:off x="6043489" y="4005564"/>
            <a:ext cx="23862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9"/>
          <p:cNvSpPr/>
          <p:nvPr/>
        </p:nvSpPr>
        <p:spPr>
          <a:xfrm>
            <a:off x="-125625" y="4249626"/>
            <a:ext cx="820556" cy="785357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2676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">
  <p:cSld name="Title and five column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 idx="2"/>
          </p:nvPr>
        </p:nvSpPr>
        <p:spPr>
          <a:xfrm>
            <a:off x="3524105" y="3595347"/>
            <a:ext cx="2095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1"/>
          </p:nvPr>
        </p:nvSpPr>
        <p:spPr>
          <a:xfrm>
            <a:off x="3524105" y="4015242"/>
            <a:ext cx="20958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title" idx="3"/>
          </p:nvPr>
        </p:nvSpPr>
        <p:spPr>
          <a:xfrm>
            <a:off x="6333904" y="3595353"/>
            <a:ext cx="2095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subTitle" idx="4"/>
          </p:nvPr>
        </p:nvSpPr>
        <p:spPr>
          <a:xfrm>
            <a:off x="6333904" y="4015248"/>
            <a:ext cx="20958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title" idx="5"/>
          </p:nvPr>
        </p:nvSpPr>
        <p:spPr>
          <a:xfrm>
            <a:off x="4929004" y="1834313"/>
            <a:ext cx="2095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subTitle" idx="6"/>
          </p:nvPr>
        </p:nvSpPr>
        <p:spPr>
          <a:xfrm>
            <a:off x="4929004" y="2254208"/>
            <a:ext cx="20958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0"/>
          <p:cNvSpPr txBox="1">
            <a:spLocks noGrp="1"/>
          </p:cNvSpPr>
          <p:nvPr>
            <p:ph type="title" idx="7"/>
          </p:nvPr>
        </p:nvSpPr>
        <p:spPr>
          <a:xfrm>
            <a:off x="714300" y="3594917"/>
            <a:ext cx="2095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subTitle" idx="8"/>
          </p:nvPr>
        </p:nvSpPr>
        <p:spPr>
          <a:xfrm>
            <a:off x="714300" y="4014812"/>
            <a:ext cx="20958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0"/>
          <p:cNvSpPr txBox="1">
            <a:spLocks noGrp="1"/>
          </p:cNvSpPr>
          <p:nvPr>
            <p:ph type="title" idx="9"/>
          </p:nvPr>
        </p:nvSpPr>
        <p:spPr>
          <a:xfrm>
            <a:off x="2119205" y="1834313"/>
            <a:ext cx="2095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subTitle" idx="13"/>
          </p:nvPr>
        </p:nvSpPr>
        <p:spPr>
          <a:xfrm>
            <a:off x="2119205" y="2254208"/>
            <a:ext cx="20958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title" idx="14" hasCustomPrompt="1"/>
          </p:nvPr>
        </p:nvSpPr>
        <p:spPr>
          <a:xfrm>
            <a:off x="2728055" y="1160731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01" name="Google Shape;201;p20"/>
          <p:cNvSpPr txBox="1">
            <a:spLocks noGrp="1"/>
          </p:cNvSpPr>
          <p:nvPr>
            <p:ph type="title" idx="15" hasCustomPrompt="1"/>
          </p:nvPr>
        </p:nvSpPr>
        <p:spPr>
          <a:xfrm>
            <a:off x="4132955" y="2921767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02" name="Google Shape;202;p20"/>
          <p:cNvSpPr txBox="1">
            <a:spLocks noGrp="1"/>
          </p:cNvSpPr>
          <p:nvPr>
            <p:ph type="title" idx="16" hasCustomPrompt="1"/>
          </p:nvPr>
        </p:nvSpPr>
        <p:spPr>
          <a:xfrm>
            <a:off x="1323150" y="2921331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03" name="Google Shape;203;p20"/>
          <p:cNvSpPr txBox="1">
            <a:spLocks noGrp="1"/>
          </p:cNvSpPr>
          <p:nvPr>
            <p:ph type="title" idx="17" hasCustomPrompt="1"/>
          </p:nvPr>
        </p:nvSpPr>
        <p:spPr>
          <a:xfrm>
            <a:off x="5537854" y="1160731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 idx="18" hasCustomPrompt="1"/>
          </p:nvPr>
        </p:nvSpPr>
        <p:spPr>
          <a:xfrm>
            <a:off x="6942754" y="2921767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05" name="Google Shape;205;p20"/>
          <p:cNvSpPr/>
          <p:nvPr/>
        </p:nvSpPr>
        <p:spPr>
          <a:xfrm rot="6275148">
            <a:off x="7732053" y="-200371"/>
            <a:ext cx="2274259" cy="2148633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06" name="Google Shape;206;p20"/>
          <p:cNvSpPr/>
          <p:nvPr/>
        </p:nvSpPr>
        <p:spPr>
          <a:xfrm rot="6238415">
            <a:off x="6630718" y="-14755"/>
            <a:ext cx="3257705" cy="2895676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07" name="Google Shape;207;p20"/>
          <p:cNvSpPr/>
          <p:nvPr/>
        </p:nvSpPr>
        <p:spPr>
          <a:xfrm rot="-4680824">
            <a:off x="7645502" y="128743"/>
            <a:ext cx="1794003" cy="1662423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08" name="Google Shape;208;p20"/>
          <p:cNvSpPr/>
          <p:nvPr/>
        </p:nvSpPr>
        <p:spPr>
          <a:xfrm>
            <a:off x="-359931" y="2367275"/>
            <a:ext cx="1279462" cy="675396"/>
          </a:xfrm>
          <a:custGeom>
            <a:avLst/>
            <a:gdLst/>
            <a:ahLst/>
            <a:cxnLst/>
            <a:rect l="l" t="t" r="r" b="b"/>
            <a:pathLst>
              <a:path w="19504" h="10799" fill="none" extrusionOk="0">
                <a:moveTo>
                  <a:pt x="1" y="10798"/>
                </a:moveTo>
                <a:cubicBezTo>
                  <a:pt x="1" y="10798"/>
                  <a:pt x="11217" y="1"/>
                  <a:pt x="11175" y="3098"/>
                </a:cubicBezTo>
                <a:cubicBezTo>
                  <a:pt x="11133" y="8957"/>
                  <a:pt x="14105" y="8078"/>
                  <a:pt x="19504" y="221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902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2"/>
          </p:nvPr>
        </p:nvSpPr>
        <p:spPr>
          <a:xfrm>
            <a:off x="1607984" y="3362433"/>
            <a:ext cx="2386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1607984" y="3782327"/>
            <a:ext cx="23862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3"/>
          </p:nvPr>
        </p:nvSpPr>
        <p:spPr>
          <a:xfrm>
            <a:off x="5063618" y="3362433"/>
            <a:ext cx="2386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063618" y="3782327"/>
            <a:ext cx="23862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 rot="-5603121" flipH="1">
            <a:off x="-1306333" y="45330"/>
            <a:ext cx="3708172" cy="3167391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 rot="-3717891" flipH="1">
            <a:off x="-1554698" y="-697711"/>
            <a:ext cx="3398098" cy="2416950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rot="4712408" flipH="1">
            <a:off x="7563976" y="3133583"/>
            <a:ext cx="2157865" cy="1849949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/>
          <p:nvPr/>
        </p:nvSpPr>
        <p:spPr>
          <a:xfrm rot="4177519">
            <a:off x="-193235" y="1222111"/>
            <a:ext cx="4789743" cy="4091132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11" name="Google Shape;211;p21"/>
          <p:cNvSpPr/>
          <p:nvPr/>
        </p:nvSpPr>
        <p:spPr>
          <a:xfrm rot="5140792">
            <a:off x="3859630" y="-322681"/>
            <a:ext cx="6807852" cy="5407901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12" name="Google Shape;212;p21"/>
          <p:cNvSpPr/>
          <p:nvPr/>
        </p:nvSpPr>
        <p:spPr>
          <a:xfrm rot="-4081846">
            <a:off x="6251242" y="158993"/>
            <a:ext cx="4356925" cy="3900312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13" name="Google Shape;213;p21"/>
          <p:cNvSpPr/>
          <p:nvPr/>
        </p:nvSpPr>
        <p:spPr>
          <a:xfrm>
            <a:off x="7025382" y="3180297"/>
            <a:ext cx="2321264" cy="1990031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14" name="Google Shape;214;p21"/>
          <p:cNvSpPr txBox="1">
            <a:spLocks noGrp="1"/>
          </p:cNvSpPr>
          <p:nvPr>
            <p:ph type="title"/>
          </p:nvPr>
        </p:nvSpPr>
        <p:spPr>
          <a:xfrm>
            <a:off x="2193000" y="2978225"/>
            <a:ext cx="475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2192925" y="1739600"/>
            <a:ext cx="4758000" cy="1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9051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/>
          <p:nvPr/>
        </p:nvSpPr>
        <p:spPr>
          <a:xfrm rot="-5778727">
            <a:off x="5973632" y="-947599"/>
            <a:ext cx="2521152" cy="2485765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18" name="Google Shape;218;p22"/>
          <p:cNvSpPr/>
          <p:nvPr/>
        </p:nvSpPr>
        <p:spPr>
          <a:xfrm rot="-5678897">
            <a:off x="6440600" y="-852060"/>
            <a:ext cx="4595694" cy="3650645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19" name="Google Shape;219;p22"/>
          <p:cNvSpPr txBox="1">
            <a:spLocks noGrp="1"/>
          </p:cNvSpPr>
          <p:nvPr>
            <p:ph type="title" hasCustomPrompt="1"/>
          </p:nvPr>
        </p:nvSpPr>
        <p:spPr>
          <a:xfrm>
            <a:off x="1470150" y="2162225"/>
            <a:ext cx="8793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0" name="Google Shape;220;p22"/>
          <p:cNvSpPr txBox="1">
            <a:spLocks noGrp="1"/>
          </p:cNvSpPr>
          <p:nvPr>
            <p:ph type="subTitle" idx="1"/>
          </p:nvPr>
        </p:nvSpPr>
        <p:spPr>
          <a:xfrm>
            <a:off x="714300" y="3459350"/>
            <a:ext cx="23910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2"/>
          <p:cNvSpPr txBox="1">
            <a:spLocks noGrp="1"/>
          </p:cNvSpPr>
          <p:nvPr>
            <p:ph type="title" idx="2" hasCustomPrompt="1"/>
          </p:nvPr>
        </p:nvSpPr>
        <p:spPr>
          <a:xfrm>
            <a:off x="4132350" y="2162225"/>
            <a:ext cx="8793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2" name="Google Shape;222;p22"/>
          <p:cNvSpPr txBox="1">
            <a:spLocks noGrp="1"/>
          </p:cNvSpPr>
          <p:nvPr>
            <p:ph type="subTitle" idx="3"/>
          </p:nvPr>
        </p:nvSpPr>
        <p:spPr>
          <a:xfrm>
            <a:off x="3376500" y="3459350"/>
            <a:ext cx="23910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title" idx="4" hasCustomPrompt="1"/>
          </p:nvPr>
        </p:nvSpPr>
        <p:spPr>
          <a:xfrm>
            <a:off x="6794550" y="2162225"/>
            <a:ext cx="8793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4" name="Google Shape;224;p22"/>
          <p:cNvSpPr txBox="1">
            <a:spLocks noGrp="1"/>
          </p:cNvSpPr>
          <p:nvPr>
            <p:ph type="subTitle" idx="5"/>
          </p:nvPr>
        </p:nvSpPr>
        <p:spPr>
          <a:xfrm>
            <a:off x="6038700" y="3459350"/>
            <a:ext cx="23910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title" idx="6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2"/>
          <p:cNvSpPr/>
          <p:nvPr/>
        </p:nvSpPr>
        <p:spPr>
          <a:xfrm rot="4055280">
            <a:off x="-252534" y="3825054"/>
            <a:ext cx="2168051" cy="1243909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34277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 1">
  <p:cSld name="Numbers and text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/>
          <p:nvPr/>
        </p:nvSpPr>
        <p:spPr>
          <a:xfrm rot="10606036">
            <a:off x="1609574" y="1938267"/>
            <a:ext cx="4512845" cy="3732604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29" name="Google Shape;229;p23"/>
          <p:cNvSpPr/>
          <p:nvPr/>
        </p:nvSpPr>
        <p:spPr>
          <a:xfrm rot="-891676">
            <a:off x="2817247" y="81354"/>
            <a:ext cx="6807831" cy="5407884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30" name="Google Shape;230;p23"/>
          <p:cNvSpPr/>
          <p:nvPr/>
        </p:nvSpPr>
        <p:spPr>
          <a:xfrm rot="527964">
            <a:off x="-344518" y="-1031475"/>
            <a:ext cx="4357019" cy="3900396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31" name="Google Shape;231;p23"/>
          <p:cNvSpPr txBox="1">
            <a:spLocks noGrp="1"/>
          </p:cNvSpPr>
          <p:nvPr>
            <p:ph type="title" hasCustomPrompt="1"/>
          </p:nvPr>
        </p:nvSpPr>
        <p:spPr>
          <a:xfrm>
            <a:off x="714300" y="492450"/>
            <a:ext cx="35709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23"/>
          <p:cNvSpPr txBox="1">
            <a:spLocks noGrp="1"/>
          </p:cNvSpPr>
          <p:nvPr>
            <p:ph type="subTitle" idx="1"/>
          </p:nvPr>
        </p:nvSpPr>
        <p:spPr>
          <a:xfrm>
            <a:off x="714300" y="1017600"/>
            <a:ext cx="35709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3"/>
          <p:cNvSpPr txBox="1">
            <a:spLocks noGrp="1"/>
          </p:cNvSpPr>
          <p:nvPr>
            <p:ph type="title" idx="2" hasCustomPrompt="1"/>
          </p:nvPr>
        </p:nvSpPr>
        <p:spPr>
          <a:xfrm>
            <a:off x="2786559" y="2111700"/>
            <a:ext cx="35709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4" name="Google Shape;234;p23"/>
          <p:cNvSpPr txBox="1">
            <a:spLocks noGrp="1"/>
          </p:cNvSpPr>
          <p:nvPr>
            <p:ph type="subTitle" idx="3"/>
          </p:nvPr>
        </p:nvSpPr>
        <p:spPr>
          <a:xfrm>
            <a:off x="2786559" y="2636804"/>
            <a:ext cx="35709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3"/>
          <p:cNvSpPr txBox="1">
            <a:spLocks noGrp="1"/>
          </p:cNvSpPr>
          <p:nvPr>
            <p:ph type="title" idx="4" hasCustomPrompt="1"/>
          </p:nvPr>
        </p:nvSpPr>
        <p:spPr>
          <a:xfrm>
            <a:off x="4858792" y="3730950"/>
            <a:ext cx="35709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23"/>
          <p:cNvSpPr txBox="1">
            <a:spLocks noGrp="1"/>
          </p:cNvSpPr>
          <p:nvPr>
            <p:ph type="subTitle" idx="5"/>
          </p:nvPr>
        </p:nvSpPr>
        <p:spPr>
          <a:xfrm>
            <a:off x="4858792" y="4256100"/>
            <a:ext cx="3570900" cy="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3"/>
          <p:cNvSpPr/>
          <p:nvPr/>
        </p:nvSpPr>
        <p:spPr>
          <a:xfrm rot="4214568">
            <a:off x="-274471" y="3712183"/>
            <a:ext cx="2413678" cy="1384836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38" name="Google Shape;238;p23"/>
          <p:cNvSpPr/>
          <p:nvPr/>
        </p:nvSpPr>
        <p:spPr>
          <a:xfrm rot="3791608">
            <a:off x="6727160" y="-445433"/>
            <a:ext cx="2321302" cy="1990065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-127256" y="-114311"/>
            <a:ext cx="787204" cy="753435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01610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/>
          <p:nvPr/>
        </p:nvSpPr>
        <p:spPr>
          <a:xfrm rot="-768228">
            <a:off x="-1120600" y="-149335"/>
            <a:ext cx="4356890" cy="3900280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42" name="Google Shape;242;p24"/>
          <p:cNvSpPr txBox="1">
            <a:spLocks noGrp="1"/>
          </p:cNvSpPr>
          <p:nvPr>
            <p:ph type="title"/>
          </p:nvPr>
        </p:nvSpPr>
        <p:spPr>
          <a:xfrm>
            <a:off x="1069223" y="1414500"/>
            <a:ext cx="2035800" cy="9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4"/>
          <p:cNvSpPr txBox="1">
            <a:spLocks noGrp="1"/>
          </p:cNvSpPr>
          <p:nvPr>
            <p:ph type="subTitle" idx="1"/>
          </p:nvPr>
        </p:nvSpPr>
        <p:spPr>
          <a:xfrm>
            <a:off x="1069213" y="2577294"/>
            <a:ext cx="2386200" cy="10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4"/>
          <p:cNvSpPr/>
          <p:nvPr/>
        </p:nvSpPr>
        <p:spPr>
          <a:xfrm rot="-356655">
            <a:off x="3949904" y="455993"/>
            <a:ext cx="6807804" cy="5407863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45" name="Google Shape;245;p24"/>
          <p:cNvSpPr/>
          <p:nvPr/>
        </p:nvSpPr>
        <p:spPr>
          <a:xfrm rot="-998917">
            <a:off x="6830735" y="1791982"/>
            <a:ext cx="5186694" cy="3745340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5351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/>
          <p:cNvSpPr/>
          <p:nvPr/>
        </p:nvSpPr>
        <p:spPr>
          <a:xfrm rot="6388679">
            <a:off x="5949344" y="290409"/>
            <a:ext cx="4670665" cy="3642002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48" name="Google Shape;248;p25"/>
          <p:cNvSpPr txBox="1">
            <a:spLocks noGrp="1"/>
          </p:cNvSpPr>
          <p:nvPr>
            <p:ph type="title"/>
          </p:nvPr>
        </p:nvSpPr>
        <p:spPr>
          <a:xfrm>
            <a:off x="6210300" y="1414500"/>
            <a:ext cx="1864500" cy="9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5"/>
          <p:cNvSpPr txBox="1">
            <a:spLocks noGrp="1"/>
          </p:cNvSpPr>
          <p:nvPr>
            <p:ph type="subTitle" idx="1"/>
          </p:nvPr>
        </p:nvSpPr>
        <p:spPr>
          <a:xfrm>
            <a:off x="5688588" y="2577294"/>
            <a:ext cx="2386200" cy="10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5"/>
          <p:cNvSpPr/>
          <p:nvPr/>
        </p:nvSpPr>
        <p:spPr>
          <a:xfrm rot="10110706" flipH="1">
            <a:off x="-449403" y="2370695"/>
            <a:ext cx="4830496" cy="4762459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51" name="Google Shape;251;p25"/>
          <p:cNvSpPr/>
          <p:nvPr/>
        </p:nvSpPr>
        <p:spPr>
          <a:xfrm rot="-9558160" flipH="1">
            <a:off x="-1160634" y="959263"/>
            <a:ext cx="6252960" cy="4515801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52" name="Google Shape;252;p25"/>
          <p:cNvSpPr/>
          <p:nvPr/>
        </p:nvSpPr>
        <p:spPr>
          <a:xfrm rot="10800000">
            <a:off x="-57148" y="-142765"/>
            <a:ext cx="2413507" cy="1384738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51178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/>
          <p:nvPr/>
        </p:nvSpPr>
        <p:spPr>
          <a:xfrm rot="4956184">
            <a:off x="-728308" y="2318484"/>
            <a:ext cx="4000081" cy="3308483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55" name="Google Shape;255;p26"/>
          <p:cNvSpPr/>
          <p:nvPr/>
        </p:nvSpPr>
        <p:spPr>
          <a:xfrm rot="-6273318">
            <a:off x="-807589" y="299219"/>
            <a:ext cx="6807805" cy="5407863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56" name="Google Shape;256;p26"/>
          <p:cNvSpPr/>
          <p:nvPr/>
        </p:nvSpPr>
        <p:spPr>
          <a:xfrm rot="-1682655">
            <a:off x="-383293" y="-149562"/>
            <a:ext cx="1460998" cy="1398326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57" name="Google Shape;257;p26"/>
          <p:cNvSpPr/>
          <p:nvPr/>
        </p:nvSpPr>
        <p:spPr>
          <a:xfrm rot="-6300005">
            <a:off x="-47873" y="2546739"/>
            <a:ext cx="3326664" cy="2851966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58" name="Google Shape;258;p26"/>
          <p:cNvSpPr/>
          <p:nvPr/>
        </p:nvSpPr>
        <p:spPr>
          <a:xfrm rot="-5400000">
            <a:off x="5014167" y="-936977"/>
            <a:ext cx="4830673" cy="4762506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59" name="Google Shape;259;p26"/>
          <p:cNvSpPr txBox="1">
            <a:spLocks noGrp="1"/>
          </p:cNvSpPr>
          <p:nvPr>
            <p:ph type="title"/>
          </p:nvPr>
        </p:nvSpPr>
        <p:spPr>
          <a:xfrm>
            <a:off x="2806475" y="1514725"/>
            <a:ext cx="3531000" cy="9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6"/>
          <p:cNvSpPr txBox="1">
            <a:spLocks noGrp="1"/>
          </p:cNvSpPr>
          <p:nvPr>
            <p:ph type="subTitle" idx="1"/>
          </p:nvPr>
        </p:nvSpPr>
        <p:spPr>
          <a:xfrm>
            <a:off x="2475825" y="2696575"/>
            <a:ext cx="4192200" cy="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63206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7"/>
          <p:cNvSpPr txBox="1">
            <a:spLocks noGrp="1"/>
          </p:cNvSpPr>
          <p:nvPr>
            <p:ph type="subTitle" idx="1"/>
          </p:nvPr>
        </p:nvSpPr>
        <p:spPr>
          <a:xfrm>
            <a:off x="714275" y="1028700"/>
            <a:ext cx="7715400" cy="3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27"/>
          <p:cNvSpPr/>
          <p:nvPr/>
        </p:nvSpPr>
        <p:spPr>
          <a:xfrm rot="-891691">
            <a:off x="5179467" y="1478144"/>
            <a:ext cx="5040712" cy="4004151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65" name="Google Shape;265;p27"/>
          <p:cNvSpPr/>
          <p:nvPr/>
        </p:nvSpPr>
        <p:spPr>
          <a:xfrm rot="5400000">
            <a:off x="7329461" y="514438"/>
            <a:ext cx="2413701" cy="1384850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8561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/>
          <p:nvPr/>
        </p:nvSpPr>
        <p:spPr>
          <a:xfrm rot="-6410965">
            <a:off x="-1170806" y="736947"/>
            <a:ext cx="6807800" cy="5407859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grpSp>
        <p:nvGrpSpPr>
          <p:cNvPr id="268" name="Google Shape;268;p28"/>
          <p:cNvGrpSpPr/>
          <p:nvPr/>
        </p:nvGrpSpPr>
        <p:grpSpPr>
          <a:xfrm>
            <a:off x="4205701" y="-395646"/>
            <a:ext cx="5889967" cy="5925070"/>
            <a:chOff x="4205700" y="-395646"/>
            <a:chExt cx="5889967" cy="5925070"/>
          </a:xfrm>
        </p:grpSpPr>
        <p:sp>
          <p:nvSpPr>
            <p:cNvPr id="269" name="Google Shape;269;p28"/>
            <p:cNvSpPr/>
            <p:nvPr/>
          </p:nvSpPr>
          <p:spPr>
            <a:xfrm>
              <a:off x="7086600" y="-19050"/>
              <a:ext cx="21147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ea typeface="+mn-ea"/>
              </a:endParaRPr>
            </a:p>
          </p:txBody>
        </p:sp>
        <p:sp>
          <p:nvSpPr>
            <p:cNvPr id="270" name="Google Shape;270;p28"/>
            <p:cNvSpPr/>
            <p:nvPr/>
          </p:nvSpPr>
          <p:spPr>
            <a:xfrm rot="-10523676" flipH="1">
              <a:off x="4417718" y="-185084"/>
              <a:ext cx="5465931" cy="5503946"/>
            </a:xfrm>
            <a:custGeom>
              <a:avLst/>
              <a:gdLst/>
              <a:ahLst/>
              <a:cxnLst/>
              <a:rect l="l" t="t" r="r" b="b"/>
              <a:pathLst>
                <a:path w="82071" h="72795" extrusionOk="0">
                  <a:moveTo>
                    <a:pt x="34596" y="1"/>
                  </a:moveTo>
                  <a:cubicBezTo>
                    <a:pt x="10896" y="1"/>
                    <a:pt x="1" y="14348"/>
                    <a:pt x="1" y="34124"/>
                  </a:cubicBezTo>
                  <a:cubicBezTo>
                    <a:pt x="1" y="55217"/>
                    <a:pt x="17829" y="72795"/>
                    <a:pt x="38880" y="72795"/>
                  </a:cubicBezTo>
                  <a:cubicBezTo>
                    <a:pt x="59973" y="72795"/>
                    <a:pt x="82071" y="71790"/>
                    <a:pt x="82071" y="50697"/>
                  </a:cubicBezTo>
                  <a:cubicBezTo>
                    <a:pt x="82071" y="29646"/>
                    <a:pt x="71022" y="2526"/>
                    <a:pt x="39341" y="182"/>
                  </a:cubicBezTo>
                  <a:cubicBezTo>
                    <a:pt x="37706" y="61"/>
                    <a:pt x="36124" y="1"/>
                    <a:pt x="34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ea typeface="+mn-ea"/>
              </a:endParaRPr>
            </a:p>
          </p:txBody>
        </p:sp>
      </p:grpSp>
      <p:sp>
        <p:nvSpPr>
          <p:cNvPr id="271" name="Google Shape;271;p28"/>
          <p:cNvSpPr/>
          <p:nvPr/>
        </p:nvSpPr>
        <p:spPr>
          <a:xfrm rot="4954971">
            <a:off x="-921479" y="2857373"/>
            <a:ext cx="4512762" cy="3732537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72" name="Google Shape;272;p28"/>
          <p:cNvSpPr/>
          <p:nvPr/>
        </p:nvSpPr>
        <p:spPr>
          <a:xfrm rot="-6722174">
            <a:off x="-277462" y="3697612"/>
            <a:ext cx="2413498" cy="1384733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73" name="Google Shape;273;p28"/>
          <p:cNvSpPr txBox="1">
            <a:spLocks noGrp="1"/>
          </p:cNvSpPr>
          <p:nvPr>
            <p:ph type="title"/>
          </p:nvPr>
        </p:nvSpPr>
        <p:spPr>
          <a:xfrm>
            <a:off x="4571997" y="587725"/>
            <a:ext cx="3857700" cy="9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4" name="Google Shape;274;p28"/>
          <p:cNvSpPr txBox="1">
            <a:spLocks noGrp="1"/>
          </p:cNvSpPr>
          <p:nvPr>
            <p:ph type="subTitle" idx="1"/>
          </p:nvPr>
        </p:nvSpPr>
        <p:spPr>
          <a:xfrm>
            <a:off x="4572075" y="1636218"/>
            <a:ext cx="3857700" cy="13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8"/>
          <p:cNvSpPr txBox="1"/>
          <p:nvPr/>
        </p:nvSpPr>
        <p:spPr>
          <a:xfrm>
            <a:off x="5174050" y="3122125"/>
            <a:ext cx="32187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spcBef>
                <a:spcPts val="300"/>
              </a:spcBef>
            </a:pPr>
            <a:r>
              <a:rPr lang="en-GB" sz="1200">
                <a:solidFill>
                  <a:srgbClr val="87725D"/>
                </a:solidFill>
                <a:latin typeface="Cabin"/>
                <a:ea typeface="Cabin"/>
                <a:cs typeface="Cabin"/>
                <a:sym typeface="Cabin"/>
              </a:rPr>
              <a:t>CREDITS: This presentation template was created by </a:t>
            </a:r>
            <a:r>
              <a:rPr lang="en-GB" sz="1200" b="1">
                <a:solidFill>
                  <a:srgbClr val="87725D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2"/>
              </a:rPr>
              <a:t>Slidesgo</a:t>
            </a:r>
            <a:r>
              <a:rPr lang="en-GB" sz="1200">
                <a:solidFill>
                  <a:srgbClr val="87725D"/>
                </a:solidFill>
                <a:latin typeface="Cabin"/>
                <a:ea typeface="Cabin"/>
                <a:cs typeface="Cabin"/>
                <a:sym typeface="Cabin"/>
              </a:rPr>
              <a:t>, including icons by </a:t>
            </a:r>
            <a:r>
              <a:rPr lang="en-GB" sz="1200" b="1">
                <a:solidFill>
                  <a:srgbClr val="87725D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3"/>
              </a:rPr>
              <a:t>Flaticon</a:t>
            </a:r>
            <a:r>
              <a:rPr lang="en-GB" sz="1200">
                <a:solidFill>
                  <a:srgbClr val="87725D"/>
                </a:solidFill>
                <a:latin typeface="Cabin"/>
                <a:ea typeface="Cabin"/>
                <a:cs typeface="Cabin"/>
                <a:sym typeface="Cabin"/>
              </a:rPr>
              <a:t> and infographics &amp; images by </a:t>
            </a:r>
            <a:r>
              <a:rPr lang="en-GB" sz="1200" b="1">
                <a:solidFill>
                  <a:srgbClr val="87725D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4"/>
              </a:rPr>
              <a:t>Freepik</a:t>
            </a:r>
            <a:endParaRPr sz="1200" b="1">
              <a:solidFill>
                <a:srgbClr val="87725D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6272226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6601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0"/>
          <p:cNvSpPr/>
          <p:nvPr/>
        </p:nvSpPr>
        <p:spPr>
          <a:xfrm rot="-5400000">
            <a:off x="3248801" y="-132151"/>
            <a:ext cx="6807742" cy="5407813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79" name="Google Shape;279;p30"/>
          <p:cNvSpPr/>
          <p:nvPr/>
        </p:nvSpPr>
        <p:spPr>
          <a:xfrm rot="4954971">
            <a:off x="4031396" y="2247773"/>
            <a:ext cx="4512762" cy="3732537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80" name="Google Shape;280;p30"/>
          <p:cNvSpPr/>
          <p:nvPr/>
        </p:nvSpPr>
        <p:spPr>
          <a:xfrm rot="-5400000">
            <a:off x="-292863" y="3119029"/>
            <a:ext cx="2321264" cy="1990031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81" name="Google Shape;281;p30"/>
          <p:cNvSpPr/>
          <p:nvPr/>
        </p:nvSpPr>
        <p:spPr>
          <a:xfrm>
            <a:off x="8569370" y="172876"/>
            <a:ext cx="787204" cy="753435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095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/>
          <p:nvPr/>
        </p:nvSpPr>
        <p:spPr>
          <a:xfrm rot="-7414492">
            <a:off x="6999632" y="-142779"/>
            <a:ext cx="2413570" cy="1384774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 rot="4609385">
            <a:off x="-244039" y="3948197"/>
            <a:ext cx="2479161" cy="1790216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 rot="6135325">
            <a:off x="-1668154" y="3077807"/>
            <a:ext cx="3254033" cy="2584881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 rot="-928921">
            <a:off x="2122188" y="-624816"/>
            <a:ext cx="4357078" cy="3900449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84" name="Google Shape;284;p31"/>
          <p:cNvSpPr/>
          <p:nvPr/>
        </p:nvSpPr>
        <p:spPr>
          <a:xfrm rot="9772828">
            <a:off x="7239598" y="3280595"/>
            <a:ext cx="3201185" cy="2647695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85" name="Google Shape;285;p31"/>
          <p:cNvSpPr/>
          <p:nvPr/>
        </p:nvSpPr>
        <p:spPr>
          <a:xfrm rot="-891676">
            <a:off x="-1488053" y="-779896"/>
            <a:ext cx="6807831" cy="5407884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86" name="Google Shape;286;p31"/>
          <p:cNvSpPr/>
          <p:nvPr/>
        </p:nvSpPr>
        <p:spPr>
          <a:xfrm rot="9726913">
            <a:off x="-492559" y="73676"/>
            <a:ext cx="2413700" cy="1384849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287" name="Google Shape;287;p31"/>
          <p:cNvSpPr/>
          <p:nvPr/>
        </p:nvSpPr>
        <p:spPr>
          <a:xfrm rot="10263989">
            <a:off x="7061233" y="3116876"/>
            <a:ext cx="2321378" cy="1990129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001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subTitle" idx="1"/>
          </p:nvPr>
        </p:nvSpPr>
        <p:spPr>
          <a:xfrm>
            <a:off x="714300" y="1638300"/>
            <a:ext cx="3400500" cy="25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34863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/>
          <p:nvPr/>
        </p:nvSpPr>
        <p:spPr>
          <a:xfrm rot="5229352">
            <a:off x="4169125" y="557956"/>
            <a:ext cx="6454718" cy="4590139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/>
          <p:nvPr/>
        </p:nvSpPr>
        <p:spPr>
          <a:xfrm rot="-6438280">
            <a:off x="387401" y="3224867"/>
            <a:ext cx="2349395" cy="2540325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rot="-2113016">
            <a:off x="8285452" y="762909"/>
            <a:ext cx="1062594" cy="1017012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 rot="5400000">
            <a:off x="6467651" y="-449431"/>
            <a:ext cx="3924083" cy="2777220"/>
          </a:xfrm>
          <a:custGeom>
            <a:avLst/>
            <a:gdLst/>
            <a:ahLst/>
            <a:cxnLst/>
            <a:rect l="l" t="t" r="r" b="b"/>
            <a:pathLst>
              <a:path w="104922" h="86002" extrusionOk="0">
                <a:moveTo>
                  <a:pt x="90057" y="0"/>
                </a:moveTo>
                <a:cubicBezTo>
                  <a:pt x="89197" y="0"/>
                  <a:pt x="88357" y="35"/>
                  <a:pt x="87554" y="97"/>
                </a:cubicBezTo>
                <a:cubicBezTo>
                  <a:pt x="77970" y="808"/>
                  <a:pt x="69516" y="5830"/>
                  <a:pt x="62652" y="12317"/>
                </a:cubicBezTo>
                <a:cubicBezTo>
                  <a:pt x="58551" y="16210"/>
                  <a:pt x="55203" y="20730"/>
                  <a:pt x="51352" y="24915"/>
                </a:cubicBezTo>
                <a:cubicBezTo>
                  <a:pt x="49385" y="27133"/>
                  <a:pt x="47042" y="29058"/>
                  <a:pt x="44489" y="30565"/>
                </a:cubicBezTo>
                <a:cubicBezTo>
                  <a:pt x="41648" y="32143"/>
                  <a:pt x="38882" y="32494"/>
                  <a:pt x="35770" y="32494"/>
                </a:cubicBezTo>
                <a:cubicBezTo>
                  <a:pt x="35580" y="32494"/>
                  <a:pt x="35390" y="32492"/>
                  <a:pt x="35198" y="32490"/>
                </a:cubicBezTo>
                <a:cubicBezTo>
                  <a:pt x="29715" y="32490"/>
                  <a:pt x="25321" y="34080"/>
                  <a:pt x="21345" y="37931"/>
                </a:cubicBezTo>
                <a:cubicBezTo>
                  <a:pt x="18834" y="40316"/>
                  <a:pt x="16825" y="43204"/>
                  <a:pt x="14816" y="46050"/>
                </a:cubicBezTo>
                <a:cubicBezTo>
                  <a:pt x="14398" y="46092"/>
                  <a:pt x="14021" y="46385"/>
                  <a:pt x="13770" y="46719"/>
                </a:cubicBezTo>
                <a:cubicBezTo>
                  <a:pt x="12807" y="48184"/>
                  <a:pt x="11887" y="49649"/>
                  <a:pt x="10966" y="51114"/>
                </a:cubicBezTo>
                <a:lnTo>
                  <a:pt x="10589" y="51532"/>
                </a:lnTo>
                <a:cubicBezTo>
                  <a:pt x="10380" y="51741"/>
                  <a:pt x="10254" y="52034"/>
                  <a:pt x="10212" y="52327"/>
                </a:cubicBezTo>
                <a:cubicBezTo>
                  <a:pt x="8455" y="55090"/>
                  <a:pt x="6739" y="57852"/>
                  <a:pt x="5107" y="60698"/>
                </a:cubicBezTo>
                <a:cubicBezTo>
                  <a:pt x="2721" y="64757"/>
                  <a:pt x="1" y="69194"/>
                  <a:pt x="629" y="74132"/>
                </a:cubicBezTo>
                <a:cubicBezTo>
                  <a:pt x="1565" y="81740"/>
                  <a:pt x="9376" y="86002"/>
                  <a:pt x="16499" y="86002"/>
                </a:cubicBezTo>
                <a:cubicBezTo>
                  <a:pt x="17017" y="86002"/>
                  <a:pt x="17531" y="85979"/>
                  <a:pt x="18039" y="85934"/>
                </a:cubicBezTo>
                <a:cubicBezTo>
                  <a:pt x="28878" y="84930"/>
                  <a:pt x="36872" y="76852"/>
                  <a:pt x="46916" y="73672"/>
                </a:cubicBezTo>
                <a:cubicBezTo>
                  <a:pt x="52106" y="72039"/>
                  <a:pt x="57588" y="72583"/>
                  <a:pt x="62819" y="71202"/>
                </a:cubicBezTo>
                <a:cubicBezTo>
                  <a:pt x="67298" y="70072"/>
                  <a:pt x="71315" y="67561"/>
                  <a:pt x="74873" y="64715"/>
                </a:cubicBezTo>
                <a:cubicBezTo>
                  <a:pt x="82531" y="58605"/>
                  <a:pt x="88307" y="50360"/>
                  <a:pt x="93873" y="42367"/>
                </a:cubicBezTo>
                <a:cubicBezTo>
                  <a:pt x="96886" y="38182"/>
                  <a:pt x="99230" y="33536"/>
                  <a:pt x="100779" y="28640"/>
                </a:cubicBezTo>
                <a:cubicBezTo>
                  <a:pt x="102285" y="23785"/>
                  <a:pt x="103038" y="18721"/>
                  <a:pt x="103708" y="13657"/>
                </a:cubicBezTo>
                <a:cubicBezTo>
                  <a:pt x="104210" y="9681"/>
                  <a:pt x="104922" y="5245"/>
                  <a:pt x="101071" y="2692"/>
                </a:cubicBezTo>
                <a:cubicBezTo>
                  <a:pt x="98034" y="678"/>
                  <a:pt x="93856" y="0"/>
                  <a:pt x="90057" y="0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>
            <a:off x="5292275" y="1757799"/>
            <a:ext cx="4467316" cy="3661750"/>
          </a:xfrm>
          <a:custGeom>
            <a:avLst/>
            <a:gdLst/>
            <a:ahLst/>
            <a:cxnLst/>
            <a:rect l="l" t="t" r="r" b="b"/>
            <a:pathLst>
              <a:path w="104922" h="86002" extrusionOk="0">
                <a:moveTo>
                  <a:pt x="90057" y="0"/>
                </a:moveTo>
                <a:cubicBezTo>
                  <a:pt x="89197" y="0"/>
                  <a:pt x="88357" y="35"/>
                  <a:pt x="87554" y="97"/>
                </a:cubicBezTo>
                <a:cubicBezTo>
                  <a:pt x="77970" y="808"/>
                  <a:pt x="69516" y="5830"/>
                  <a:pt x="62652" y="12317"/>
                </a:cubicBezTo>
                <a:cubicBezTo>
                  <a:pt x="58551" y="16210"/>
                  <a:pt x="55203" y="20730"/>
                  <a:pt x="51352" y="24915"/>
                </a:cubicBezTo>
                <a:cubicBezTo>
                  <a:pt x="49385" y="27133"/>
                  <a:pt x="47042" y="29058"/>
                  <a:pt x="44489" y="30565"/>
                </a:cubicBezTo>
                <a:cubicBezTo>
                  <a:pt x="41648" y="32143"/>
                  <a:pt x="38882" y="32494"/>
                  <a:pt x="35770" y="32494"/>
                </a:cubicBezTo>
                <a:cubicBezTo>
                  <a:pt x="35580" y="32494"/>
                  <a:pt x="35390" y="32492"/>
                  <a:pt x="35198" y="32490"/>
                </a:cubicBezTo>
                <a:cubicBezTo>
                  <a:pt x="29715" y="32490"/>
                  <a:pt x="25321" y="34080"/>
                  <a:pt x="21345" y="37931"/>
                </a:cubicBezTo>
                <a:cubicBezTo>
                  <a:pt x="18834" y="40316"/>
                  <a:pt x="16825" y="43204"/>
                  <a:pt x="14816" y="46050"/>
                </a:cubicBezTo>
                <a:cubicBezTo>
                  <a:pt x="14398" y="46092"/>
                  <a:pt x="14021" y="46385"/>
                  <a:pt x="13770" y="46719"/>
                </a:cubicBezTo>
                <a:cubicBezTo>
                  <a:pt x="12807" y="48184"/>
                  <a:pt x="11887" y="49649"/>
                  <a:pt x="10966" y="51114"/>
                </a:cubicBezTo>
                <a:lnTo>
                  <a:pt x="10589" y="51532"/>
                </a:lnTo>
                <a:cubicBezTo>
                  <a:pt x="10380" y="51741"/>
                  <a:pt x="10254" y="52034"/>
                  <a:pt x="10212" y="52327"/>
                </a:cubicBezTo>
                <a:cubicBezTo>
                  <a:pt x="8455" y="55090"/>
                  <a:pt x="6739" y="57852"/>
                  <a:pt x="5107" y="60698"/>
                </a:cubicBezTo>
                <a:cubicBezTo>
                  <a:pt x="2721" y="64757"/>
                  <a:pt x="1" y="69194"/>
                  <a:pt x="629" y="74132"/>
                </a:cubicBezTo>
                <a:cubicBezTo>
                  <a:pt x="1565" y="81740"/>
                  <a:pt x="9376" y="86002"/>
                  <a:pt x="16499" y="86002"/>
                </a:cubicBezTo>
                <a:cubicBezTo>
                  <a:pt x="17017" y="86002"/>
                  <a:pt x="17531" y="85979"/>
                  <a:pt x="18039" y="85934"/>
                </a:cubicBezTo>
                <a:cubicBezTo>
                  <a:pt x="28878" y="84930"/>
                  <a:pt x="36872" y="76852"/>
                  <a:pt x="46916" y="73672"/>
                </a:cubicBezTo>
                <a:cubicBezTo>
                  <a:pt x="52106" y="72039"/>
                  <a:pt x="57588" y="72583"/>
                  <a:pt x="62819" y="71202"/>
                </a:cubicBezTo>
                <a:cubicBezTo>
                  <a:pt x="67298" y="70072"/>
                  <a:pt x="71315" y="67561"/>
                  <a:pt x="74873" y="64715"/>
                </a:cubicBezTo>
                <a:cubicBezTo>
                  <a:pt x="82531" y="58605"/>
                  <a:pt x="88307" y="50360"/>
                  <a:pt x="93873" y="42367"/>
                </a:cubicBezTo>
                <a:cubicBezTo>
                  <a:pt x="96886" y="38182"/>
                  <a:pt x="99230" y="33536"/>
                  <a:pt x="100779" y="28640"/>
                </a:cubicBezTo>
                <a:cubicBezTo>
                  <a:pt x="102285" y="23785"/>
                  <a:pt x="103038" y="18721"/>
                  <a:pt x="103708" y="13657"/>
                </a:cubicBezTo>
                <a:cubicBezTo>
                  <a:pt x="104210" y="9681"/>
                  <a:pt x="104922" y="5245"/>
                  <a:pt x="101071" y="2692"/>
                </a:cubicBezTo>
                <a:cubicBezTo>
                  <a:pt x="98034" y="678"/>
                  <a:pt x="93856" y="0"/>
                  <a:pt x="90057" y="0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-679625" y="-275575"/>
            <a:ext cx="3765651" cy="3086612"/>
          </a:xfrm>
          <a:custGeom>
            <a:avLst/>
            <a:gdLst/>
            <a:ahLst/>
            <a:cxnLst/>
            <a:rect l="l" t="t" r="r" b="b"/>
            <a:pathLst>
              <a:path w="104922" h="86002" extrusionOk="0">
                <a:moveTo>
                  <a:pt x="90057" y="0"/>
                </a:moveTo>
                <a:cubicBezTo>
                  <a:pt x="89197" y="0"/>
                  <a:pt x="88357" y="35"/>
                  <a:pt x="87554" y="97"/>
                </a:cubicBezTo>
                <a:cubicBezTo>
                  <a:pt x="77970" y="808"/>
                  <a:pt x="69516" y="5830"/>
                  <a:pt x="62652" y="12317"/>
                </a:cubicBezTo>
                <a:cubicBezTo>
                  <a:pt x="58551" y="16210"/>
                  <a:pt x="55203" y="20730"/>
                  <a:pt x="51352" y="24915"/>
                </a:cubicBezTo>
                <a:cubicBezTo>
                  <a:pt x="49385" y="27133"/>
                  <a:pt x="47042" y="29058"/>
                  <a:pt x="44489" y="30565"/>
                </a:cubicBezTo>
                <a:cubicBezTo>
                  <a:pt x="41648" y="32143"/>
                  <a:pt x="38882" y="32494"/>
                  <a:pt x="35770" y="32494"/>
                </a:cubicBezTo>
                <a:cubicBezTo>
                  <a:pt x="35580" y="32494"/>
                  <a:pt x="35390" y="32492"/>
                  <a:pt x="35198" y="32490"/>
                </a:cubicBezTo>
                <a:cubicBezTo>
                  <a:pt x="29715" y="32490"/>
                  <a:pt x="25321" y="34080"/>
                  <a:pt x="21345" y="37931"/>
                </a:cubicBezTo>
                <a:cubicBezTo>
                  <a:pt x="18834" y="40316"/>
                  <a:pt x="16825" y="43204"/>
                  <a:pt x="14816" y="46050"/>
                </a:cubicBezTo>
                <a:cubicBezTo>
                  <a:pt x="14398" y="46092"/>
                  <a:pt x="14021" y="46385"/>
                  <a:pt x="13770" y="46719"/>
                </a:cubicBezTo>
                <a:cubicBezTo>
                  <a:pt x="12807" y="48184"/>
                  <a:pt x="11887" y="49649"/>
                  <a:pt x="10966" y="51114"/>
                </a:cubicBezTo>
                <a:lnTo>
                  <a:pt x="10589" y="51532"/>
                </a:lnTo>
                <a:cubicBezTo>
                  <a:pt x="10380" y="51741"/>
                  <a:pt x="10254" y="52034"/>
                  <a:pt x="10212" y="52327"/>
                </a:cubicBezTo>
                <a:cubicBezTo>
                  <a:pt x="8455" y="55090"/>
                  <a:pt x="6739" y="57852"/>
                  <a:pt x="5107" y="60698"/>
                </a:cubicBezTo>
                <a:cubicBezTo>
                  <a:pt x="2721" y="64757"/>
                  <a:pt x="1" y="69194"/>
                  <a:pt x="629" y="74132"/>
                </a:cubicBezTo>
                <a:cubicBezTo>
                  <a:pt x="1565" y="81740"/>
                  <a:pt x="9376" y="86002"/>
                  <a:pt x="16499" y="86002"/>
                </a:cubicBezTo>
                <a:cubicBezTo>
                  <a:pt x="17017" y="86002"/>
                  <a:pt x="17531" y="85979"/>
                  <a:pt x="18039" y="85934"/>
                </a:cubicBezTo>
                <a:cubicBezTo>
                  <a:pt x="28878" y="84930"/>
                  <a:pt x="36495" y="77396"/>
                  <a:pt x="46539" y="74258"/>
                </a:cubicBezTo>
                <a:cubicBezTo>
                  <a:pt x="51729" y="72625"/>
                  <a:pt x="57588" y="72583"/>
                  <a:pt x="62819" y="71202"/>
                </a:cubicBezTo>
                <a:cubicBezTo>
                  <a:pt x="67298" y="70031"/>
                  <a:pt x="71315" y="67561"/>
                  <a:pt x="74873" y="64715"/>
                </a:cubicBezTo>
                <a:cubicBezTo>
                  <a:pt x="82573" y="58605"/>
                  <a:pt x="88307" y="50360"/>
                  <a:pt x="93873" y="42367"/>
                </a:cubicBezTo>
                <a:cubicBezTo>
                  <a:pt x="96886" y="38182"/>
                  <a:pt x="99230" y="33536"/>
                  <a:pt x="100779" y="28640"/>
                </a:cubicBezTo>
                <a:cubicBezTo>
                  <a:pt x="102285" y="23785"/>
                  <a:pt x="103038" y="18721"/>
                  <a:pt x="103708" y="13657"/>
                </a:cubicBezTo>
                <a:cubicBezTo>
                  <a:pt x="104210" y="9681"/>
                  <a:pt x="104922" y="5245"/>
                  <a:pt x="101071" y="2692"/>
                </a:cubicBezTo>
                <a:cubicBezTo>
                  <a:pt x="98034" y="678"/>
                  <a:pt x="93856" y="0"/>
                  <a:pt x="90057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6638700" y="3440150"/>
            <a:ext cx="2938145" cy="2328600"/>
          </a:xfrm>
          <a:custGeom>
            <a:avLst/>
            <a:gdLst/>
            <a:ahLst/>
            <a:cxnLst/>
            <a:rect l="l" t="t" r="r" b="b"/>
            <a:pathLst>
              <a:path w="32686" h="25905" extrusionOk="0">
                <a:moveTo>
                  <a:pt x="21329" y="0"/>
                </a:moveTo>
                <a:cubicBezTo>
                  <a:pt x="19366" y="0"/>
                  <a:pt x="17336" y="548"/>
                  <a:pt x="15527" y="1166"/>
                </a:cubicBezTo>
                <a:cubicBezTo>
                  <a:pt x="11384" y="2547"/>
                  <a:pt x="7324" y="4723"/>
                  <a:pt x="4143" y="7737"/>
                </a:cubicBezTo>
                <a:cubicBezTo>
                  <a:pt x="1758" y="9997"/>
                  <a:pt x="0" y="13052"/>
                  <a:pt x="544" y="16442"/>
                </a:cubicBezTo>
                <a:cubicBezTo>
                  <a:pt x="963" y="18576"/>
                  <a:pt x="2051" y="20543"/>
                  <a:pt x="3641" y="22050"/>
                </a:cubicBezTo>
                <a:cubicBezTo>
                  <a:pt x="3683" y="22133"/>
                  <a:pt x="3767" y="22259"/>
                  <a:pt x="3850" y="22343"/>
                </a:cubicBezTo>
                <a:cubicBezTo>
                  <a:pt x="6010" y="24865"/>
                  <a:pt x="8762" y="25904"/>
                  <a:pt x="11596" y="25904"/>
                </a:cubicBezTo>
                <a:cubicBezTo>
                  <a:pt x="15627" y="25904"/>
                  <a:pt x="19825" y="23802"/>
                  <a:pt x="22725" y="20878"/>
                </a:cubicBezTo>
                <a:cubicBezTo>
                  <a:pt x="27329" y="16316"/>
                  <a:pt x="32686" y="7151"/>
                  <a:pt x="26241" y="1668"/>
                </a:cubicBezTo>
                <a:cubicBezTo>
                  <a:pt x="24796" y="441"/>
                  <a:pt x="23089" y="0"/>
                  <a:pt x="21329" y="0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-340189" y="1496776"/>
            <a:ext cx="3224730" cy="2328596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 rot="-6438256">
            <a:off x="6844977" y="-582414"/>
            <a:ext cx="2259668" cy="2264037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-245531" y="3769438"/>
            <a:ext cx="787204" cy="753435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2238300" y="1640238"/>
            <a:ext cx="4667400" cy="18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 rot="-5176318">
            <a:off x="3700103" y="2441808"/>
            <a:ext cx="4356925" cy="3900312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9"/>
          <p:cNvSpPr/>
          <p:nvPr/>
        </p:nvSpPr>
        <p:spPr>
          <a:xfrm rot="5400000">
            <a:off x="3755276" y="-33235"/>
            <a:ext cx="6774088" cy="6017608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4306200" y="647563"/>
            <a:ext cx="4045200" cy="6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4562400" y="1477063"/>
            <a:ext cx="3789000" cy="14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/>
          <p:nvPr/>
        </p:nvSpPr>
        <p:spPr>
          <a:xfrm rot="3560212">
            <a:off x="-571500" y="3660852"/>
            <a:ext cx="3403362" cy="2814878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-187107" y="-176854"/>
            <a:ext cx="2321264" cy="1990031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 rot="-860657">
            <a:off x="6930725" y="2822299"/>
            <a:ext cx="3262101" cy="2519342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0"/>
          <p:cNvSpPr/>
          <p:nvPr/>
        </p:nvSpPr>
        <p:spPr>
          <a:xfrm rot="-10033128">
            <a:off x="5503072" y="2965095"/>
            <a:ext cx="3193226" cy="2923295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4857600" y="3145475"/>
            <a:ext cx="35721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/>
          <p:nvPr/>
        </p:nvSpPr>
        <p:spPr>
          <a:xfrm rot="-142057">
            <a:off x="-428808" y="-655072"/>
            <a:ext cx="2457272" cy="2233824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 rot="606550">
            <a:off x="1108380" y="308358"/>
            <a:ext cx="1082721" cy="709818"/>
          </a:xfrm>
          <a:custGeom>
            <a:avLst/>
            <a:gdLst/>
            <a:ahLst/>
            <a:cxnLst/>
            <a:rect l="l" t="t" r="r" b="b"/>
            <a:pathLst>
              <a:path w="22685" h="14872" extrusionOk="0">
                <a:moveTo>
                  <a:pt x="14283" y="1"/>
                </a:moveTo>
                <a:cubicBezTo>
                  <a:pt x="11362" y="1"/>
                  <a:pt x="8452" y="943"/>
                  <a:pt x="5944" y="2533"/>
                </a:cubicBezTo>
                <a:cubicBezTo>
                  <a:pt x="5693" y="2533"/>
                  <a:pt x="5400" y="2659"/>
                  <a:pt x="5190" y="2785"/>
                </a:cubicBezTo>
                <a:cubicBezTo>
                  <a:pt x="3181" y="4249"/>
                  <a:pt x="1131" y="5882"/>
                  <a:pt x="545" y="8434"/>
                </a:cubicBezTo>
                <a:cubicBezTo>
                  <a:pt x="1" y="10611"/>
                  <a:pt x="921" y="12871"/>
                  <a:pt x="2805" y="14043"/>
                </a:cubicBezTo>
                <a:cubicBezTo>
                  <a:pt x="3848" y="14633"/>
                  <a:pt x="5022" y="14872"/>
                  <a:pt x="6207" y="14872"/>
                </a:cubicBezTo>
                <a:cubicBezTo>
                  <a:pt x="7541" y="14872"/>
                  <a:pt x="8890" y="14570"/>
                  <a:pt x="10087" y="14126"/>
                </a:cubicBezTo>
                <a:cubicBezTo>
                  <a:pt x="12933" y="13122"/>
                  <a:pt x="15653" y="11741"/>
                  <a:pt x="18164" y="10025"/>
                </a:cubicBezTo>
                <a:cubicBezTo>
                  <a:pt x="21805" y="7472"/>
                  <a:pt x="22684" y="1696"/>
                  <a:pt x="17495" y="399"/>
                </a:cubicBezTo>
                <a:cubicBezTo>
                  <a:pt x="16436" y="129"/>
                  <a:pt x="15358" y="1"/>
                  <a:pt x="14283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/>
          <p:nvPr/>
        </p:nvSpPr>
        <p:spPr>
          <a:xfrm rot="10167592">
            <a:off x="-231614" y="9178"/>
            <a:ext cx="2942751" cy="1460570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Palanquin Dark" panose="020B0004020203020204"/>
              <a:buNone/>
              <a:defRPr sz="3000">
                <a:solidFill>
                  <a:schemeClr val="accent3"/>
                </a:solidFill>
                <a:latin typeface="Palanquin Dark" panose="020B0004020203020204"/>
                <a:ea typeface="Palanquin Dark" panose="020B0004020203020204"/>
                <a:cs typeface="Palanquin Dark" panose="020B0004020203020204"/>
                <a:sym typeface="Palanquin Dark" panose="020B0004020203020204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bin"/>
              <a:buChar char="●"/>
              <a:defRPr sz="180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Palanquin Dark" panose="020B0004020203020204"/>
              <a:buNone/>
              <a:defRPr sz="3000">
                <a:solidFill>
                  <a:schemeClr val="accent3"/>
                </a:solidFill>
                <a:latin typeface="Palanquin Dark" panose="020B0004020203020204"/>
                <a:ea typeface="Palanquin Dark" panose="020B0004020203020204"/>
                <a:cs typeface="Palanquin Dark" panose="020B0004020203020204"/>
                <a:sym typeface="Palanquin Dark" panose="020B0004020203020204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bin"/>
              <a:buChar char="●"/>
              <a:defRPr sz="180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>
                <a:solidFill>
                  <a:srgbClr val="C4F6FA"/>
                </a:solidFill>
                <a:ea typeface="+mn-ea"/>
              </a:rPr>
              <a:pPr/>
              <a:t>‹#›</a:t>
            </a:fld>
            <a:endParaRPr lang="en-GB">
              <a:solidFill>
                <a:srgbClr val="C4F6FA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75360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1j02zf#Zcf1358edcfe7fb3d42c283a2755114f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xm0E3g#Z31c0ac4cef450bb8f5f6de0c64b2e11c" TargetMode="External"/><Relationship Id="rId2" Type="http://schemas.openxmlformats.org/officeDocument/2006/relationships/hyperlink" Target="https://next.amboss.com/us/article/1j02zf#Zcf1358edcfe7fb3d42c283a2755114f4" TargetMode="Externa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mm0VTg#Z4660f53b2b0c85aa3f9ab01bdf3f14f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/>
          <p:nvPr/>
        </p:nvSpPr>
        <p:spPr>
          <a:xfrm rot="-10523714" flipH="1">
            <a:off x="1400566" y="927378"/>
            <a:ext cx="6335608" cy="3288745"/>
          </a:xfrm>
          <a:custGeom>
            <a:avLst/>
            <a:gdLst/>
            <a:ahLst/>
            <a:cxnLst/>
            <a:rect l="l" t="t" r="r" b="b"/>
            <a:pathLst>
              <a:path w="82071" h="72795" extrusionOk="0">
                <a:moveTo>
                  <a:pt x="34596" y="1"/>
                </a:moveTo>
                <a:cubicBezTo>
                  <a:pt x="10896" y="1"/>
                  <a:pt x="1" y="14348"/>
                  <a:pt x="1" y="34124"/>
                </a:cubicBezTo>
                <a:cubicBezTo>
                  <a:pt x="1" y="55217"/>
                  <a:pt x="17829" y="72795"/>
                  <a:pt x="38880" y="72795"/>
                </a:cubicBezTo>
                <a:cubicBezTo>
                  <a:pt x="59973" y="72795"/>
                  <a:pt x="82071" y="71790"/>
                  <a:pt x="82071" y="50697"/>
                </a:cubicBezTo>
                <a:cubicBezTo>
                  <a:pt x="82071" y="29646"/>
                  <a:pt x="71022" y="2526"/>
                  <a:pt x="39341" y="182"/>
                </a:cubicBezTo>
                <a:cubicBezTo>
                  <a:pt x="37706" y="61"/>
                  <a:pt x="36124" y="1"/>
                  <a:pt x="345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4"/>
          <p:cNvSpPr txBox="1">
            <a:spLocks noGrp="1"/>
          </p:cNvSpPr>
          <p:nvPr>
            <p:ph type="ctrTitle"/>
          </p:nvPr>
        </p:nvSpPr>
        <p:spPr>
          <a:xfrm>
            <a:off x="1907540" y="1635760"/>
            <a:ext cx="5288280" cy="28346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ym typeface="+mn-ea"/>
              </a:rPr>
              <a:t>SIRS, Sepsis and septic shock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299" name="Google Shape;299;p34"/>
          <p:cNvSpPr/>
          <p:nvPr/>
        </p:nvSpPr>
        <p:spPr>
          <a:xfrm>
            <a:off x="5303875" y="497980"/>
            <a:ext cx="1249169" cy="779146"/>
          </a:xfrm>
          <a:custGeom>
            <a:avLst/>
            <a:gdLst/>
            <a:ahLst/>
            <a:cxnLst/>
            <a:rect l="l" t="t" r="r" b="b"/>
            <a:pathLst>
              <a:path w="34486" h="21510" extrusionOk="0">
                <a:moveTo>
                  <a:pt x="22207" y="1"/>
                </a:moveTo>
                <a:cubicBezTo>
                  <a:pt x="21729" y="1"/>
                  <a:pt x="21245" y="36"/>
                  <a:pt x="20758" y="110"/>
                </a:cubicBezTo>
                <a:cubicBezTo>
                  <a:pt x="19252" y="361"/>
                  <a:pt x="17745" y="738"/>
                  <a:pt x="16280" y="1240"/>
                </a:cubicBezTo>
                <a:cubicBezTo>
                  <a:pt x="10881" y="1491"/>
                  <a:pt x="4018" y="2872"/>
                  <a:pt x="2176" y="7895"/>
                </a:cubicBezTo>
                <a:cubicBezTo>
                  <a:pt x="0" y="13838"/>
                  <a:pt x="4897" y="18943"/>
                  <a:pt x="10212" y="20617"/>
                </a:cubicBezTo>
                <a:cubicBezTo>
                  <a:pt x="12124" y="21221"/>
                  <a:pt x="14131" y="21509"/>
                  <a:pt x="16146" y="21509"/>
                </a:cubicBezTo>
                <a:cubicBezTo>
                  <a:pt x="20700" y="21509"/>
                  <a:pt x="25292" y="20035"/>
                  <a:pt x="28919" y="17395"/>
                </a:cubicBezTo>
                <a:cubicBezTo>
                  <a:pt x="31305" y="15679"/>
                  <a:pt x="33732" y="13293"/>
                  <a:pt x="34151" y="10238"/>
                </a:cubicBezTo>
                <a:cubicBezTo>
                  <a:pt x="34485" y="7267"/>
                  <a:pt x="32644" y="4923"/>
                  <a:pt x="30426" y="3207"/>
                </a:cubicBezTo>
                <a:cubicBezTo>
                  <a:pt x="28042" y="1401"/>
                  <a:pt x="25222" y="1"/>
                  <a:pt x="22207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4"/>
          <p:cNvSpPr/>
          <p:nvPr/>
        </p:nvSpPr>
        <p:spPr>
          <a:xfrm rot="2468524">
            <a:off x="1008058" y="2932724"/>
            <a:ext cx="1028556" cy="779115"/>
          </a:xfrm>
          <a:custGeom>
            <a:avLst/>
            <a:gdLst/>
            <a:ahLst/>
            <a:cxnLst/>
            <a:rect l="l" t="t" r="r" b="b"/>
            <a:pathLst>
              <a:path w="33148" h="31997" extrusionOk="0">
                <a:moveTo>
                  <a:pt x="21103" y="1"/>
                </a:moveTo>
                <a:cubicBezTo>
                  <a:pt x="16934" y="1"/>
                  <a:pt x="13364" y="2166"/>
                  <a:pt x="10589" y="5187"/>
                </a:cubicBezTo>
                <a:cubicBezTo>
                  <a:pt x="5525" y="9372"/>
                  <a:pt x="1" y="16780"/>
                  <a:pt x="1675" y="23601"/>
                </a:cubicBezTo>
                <a:cubicBezTo>
                  <a:pt x="2921" y="28856"/>
                  <a:pt x="7583" y="31996"/>
                  <a:pt x="12607" y="31996"/>
                </a:cubicBezTo>
                <a:cubicBezTo>
                  <a:pt x="13825" y="31996"/>
                  <a:pt x="15064" y="31812"/>
                  <a:pt x="16281" y="31428"/>
                </a:cubicBezTo>
                <a:cubicBezTo>
                  <a:pt x="23145" y="29335"/>
                  <a:pt x="29087" y="21593"/>
                  <a:pt x="31180" y="14896"/>
                </a:cubicBezTo>
                <a:cubicBezTo>
                  <a:pt x="33147" y="8577"/>
                  <a:pt x="30469" y="1629"/>
                  <a:pt x="23563" y="248"/>
                </a:cubicBezTo>
                <a:cubicBezTo>
                  <a:pt x="22722" y="80"/>
                  <a:pt x="21901" y="1"/>
                  <a:pt x="21103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4"/>
          <p:cNvSpPr/>
          <p:nvPr/>
        </p:nvSpPr>
        <p:spPr>
          <a:xfrm>
            <a:off x="5545725" y="262755"/>
            <a:ext cx="1249169" cy="779146"/>
          </a:xfrm>
          <a:custGeom>
            <a:avLst/>
            <a:gdLst/>
            <a:ahLst/>
            <a:cxnLst/>
            <a:rect l="l" t="t" r="r" b="b"/>
            <a:pathLst>
              <a:path w="34486" h="21510" extrusionOk="0">
                <a:moveTo>
                  <a:pt x="22207" y="1"/>
                </a:moveTo>
                <a:cubicBezTo>
                  <a:pt x="21729" y="1"/>
                  <a:pt x="21245" y="36"/>
                  <a:pt x="20758" y="110"/>
                </a:cubicBezTo>
                <a:cubicBezTo>
                  <a:pt x="19252" y="361"/>
                  <a:pt x="17745" y="738"/>
                  <a:pt x="16280" y="1240"/>
                </a:cubicBezTo>
                <a:cubicBezTo>
                  <a:pt x="10881" y="1491"/>
                  <a:pt x="4018" y="2872"/>
                  <a:pt x="2176" y="7895"/>
                </a:cubicBezTo>
                <a:cubicBezTo>
                  <a:pt x="0" y="13838"/>
                  <a:pt x="4897" y="18943"/>
                  <a:pt x="10212" y="20617"/>
                </a:cubicBezTo>
                <a:cubicBezTo>
                  <a:pt x="12124" y="21221"/>
                  <a:pt x="14131" y="21509"/>
                  <a:pt x="16146" y="21509"/>
                </a:cubicBezTo>
                <a:cubicBezTo>
                  <a:pt x="20700" y="21509"/>
                  <a:pt x="25292" y="20035"/>
                  <a:pt x="28919" y="17395"/>
                </a:cubicBezTo>
                <a:cubicBezTo>
                  <a:pt x="31305" y="15679"/>
                  <a:pt x="33732" y="13293"/>
                  <a:pt x="34151" y="10238"/>
                </a:cubicBezTo>
                <a:cubicBezTo>
                  <a:pt x="34485" y="7267"/>
                  <a:pt x="32644" y="4923"/>
                  <a:pt x="30426" y="3207"/>
                </a:cubicBezTo>
                <a:cubicBezTo>
                  <a:pt x="28042" y="1401"/>
                  <a:pt x="25222" y="1"/>
                  <a:pt x="22207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939285" y="4037780"/>
            <a:ext cx="21210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 smtClean="0"/>
              <a:t>Hadeel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salameen</a:t>
            </a:r>
            <a:r>
              <a:rPr lang="en-US" sz="1800" b="1" dirty="0" smtClean="0"/>
              <a:t> </a:t>
            </a:r>
          </a:p>
          <a:p>
            <a:r>
              <a:rPr lang="en-US" sz="1800" b="1" dirty="0" smtClean="0"/>
              <a:t>Aseel Sadaqa </a:t>
            </a:r>
          </a:p>
          <a:p>
            <a:r>
              <a:rPr lang="en-US" sz="1800" b="1" dirty="0" smtClean="0"/>
              <a:t>Lubna Sameer</a:t>
            </a:r>
            <a:endParaRPr lang="ar-JO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14375" y="1298575"/>
            <a:ext cx="4394835" cy="2892425"/>
          </a:xfrm>
        </p:spPr>
        <p:txBody>
          <a:bodyPr/>
          <a:lstStyle/>
          <a:p>
            <a:r>
              <a:rPr lang="en-US" sz="1800"/>
              <a:t>Sepsis:life threatning condition when body’s excessive response to an infection causes damage to its own tissue </a:t>
            </a:r>
          </a:p>
          <a:p>
            <a:r>
              <a:rPr lang="en-US" sz="1800"/>
              <a:t>it  is the systemic response to infection and is defined as the presence of SIRS in addition to a documented or presumed infection.</a:t>
            </a:r>
          </a:p>
          <a:p>
            <a:r>
              <a:rPr lang="en-US" sz="1800"/>
              <a:t>Most commenly due to bacterial cause.</a:t>
            </a:r>
          </a:p>
          <a:p>
            <a:pPr marL="114300" indent="0">
              <a:buNone/>
            </a:pPr>
            <a:endParaRPr lang="en-US" sz="18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Sepsis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14375" y="1638300"/>
            <a:ext cx="3400425" cy="2840990"/>
          </a:xfrm>
        </p:spPr>
        <p:txBody>
          <a:bodyPr/>
          <a:lstStyle/>
          <a:p>
            <a:r>
              <a:rPr lang="en-US" sz="1600"/>
              <a:t>Fever , chills , diaphoresis.</a:t>
            </a:r>
          </a:p>
          <a:p>
            <a:r>
              <a:rPr lang="en-US" sz="1600"/>
              <a:t>Tachycardia </a:t>
            </a:r>
          </a:p>
          <a:p>
            <a:r>
              <a:rPr lang="en-US" sz="1600"/>
              <a:t>Tachypnea </a:t>
            </a:r>
          </a:p>
          <a:p>
            <a:r>
              <a:rPr lang="en-US" sz="1600"/>
              <a:t>Sweating </a:t>
            </a:r>
          </a:p>
          <a:p>
            <a:r>
              <a:rPr lang="en-US" sz="1600"/>
              <a:t>Fatigue </a:t>
            </a:r>
          </a:p>
          <a:p>
            <a:pPr marL="114300" indent="0">
              <a:buNone/>
            </a:pPr>
            <a:r>
              <a:rPr lang="en-US" sz="1600"/>
              <a:t>+CONFIRMATION of ongoing infection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 and Symptom of Sepsis </a:t>
            </a:r>
          </a:p>
        </p:txBody>
      </p:sp>
      <p:pic>
        <p:nvPicPr>
          <p:cNvPr id="4" name="Picture 3" descr="sepsis-1200x6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80" y="0"/>
            <a:ext cx="511302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Multiple organ failuer </a:t>
            </a:r>
          </a:p>
          <a:p>
            <a:r>
              <a:rPr lang="en-US"/>
              <a:t>RS Failuer </a:t>
            </a:r>
          </a:p>
          <a:p>
            <a:r>
              <a:rPr lang="en-US"/>
              <a:t>Renal failuer </a:t>
            </a:r>
          </a:p>
          <a:p>
            <a:r>
              <a:rPr lang="en-US"/>
              <a:t>DIC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5" y="396385"/>
            <a:ext cx="3486300" cy="1017000"/>
          </a:xfrm>
        </p:spPr>
        <p:txBody>
          <a:bodyPr/>
          <a:lstStyle/>
          <a:p>
            <a:r>
              <a:rPr lang="en-US"/>
              <a:t>Complications of Sepsis </a:t>
            </a:r>
          </a:p>
        </p:txBody>
      </p:sp>
      <p:pic>
        <p:nvPicPr>
          <p:cNvPr id="4" name="Picture 3" descr="new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0"/>
            <a:ext cx="6076950" cy="5062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14375" y="1186180"/>
            <a:ext cx="3644900" cy="3621405"/>
          </a:xfrm>
        </p:spPr>
        <p:txBody>
          <a:bodyPr/>
          <a:lstStyle/>
          <a:p>
            <a:r>
              <a:rPr lang="en-US" altLang="en-GB" b="1" dirty="0">
                <a:sym typeface="+mn-ea"/>
              </a:rPr>
              <a:t>Sepsis if </a:t>
            </a:r>
            <a:r>
              <a:rPr lang="en-GB" b="1" dirty="0">
                <a:sym typeface="+mn-ea"/>
              </a:rPr>
              <a:t>Left untreated</a:t>
            </a:r>
            <a:r>
              <a:rPr lang="en-US" altLang="en-GB" b="1" dirty="0">
                <a:sym typeface="+mn-ea"/>
              </a:rPr>
              <a:t> may progress to septick shock a body-wide defeciency of blood supply thar leads to oxygen deprevation , build up of waste produts and eventully organ failuer </a:t>
            </a:r>
          </a:p>
          <a:p>
            <a:r>
              <a:rPr lang="en-US" altLang="en-GB" b="1" dirty="0">
                <a:sym typeface="+mn-ea"/>
              </a:rPr>
              <a:t>to</a:t>
            </a:r>
            <a:r>
              <a:rPr lang="en-GB" b="1" dirty="0">
                <a:sym typeface="+mn-ea"/>
              </a:rPr>
              <a:t>xins produced by bacteria can damage the small blood vessels, causing them to leak fluid into the surrounding tissues.</a:t>
            </a:r>
            <a:r>
              <a:rPr lang="en-US" altLang="en-GB" b="1" dirty="0">
                <a:sym typeface="+mn-ea"/>
              </a:rPr>
              <a:t> cytokine relaese leads to widespraed VD which leads to fluid leakage from capillaries . it also activates coagulation factors that leads to mictothrobi formation which in turn decrease blodd flow to organs , and depleting coagulation factors on the other hand </a:t>
            </a:r>
            <a:r>
              <a:rPr lang="en-GB" b="1" dirty="0">
                <a:sym typeface="+mn-ea"/>
              </a:rPr>
              <a:t/>
            </a:r>
            <a:br>
              <a:rPr lang="en-GB" b="1" dirty="0">
                <a:sym typeface="+mn-ea"/>
              </a:rPr>
            </a:br>
            <a:r>
              <a:rPr lang="en-GB" dirty="0">
                <a:sym typeface="+mn-ea"/>
              </a:rPr>
              <a:t/>
            </a:r>
            <a:br>
              <a:rPr lang="en-GB" dirty="0">
                <a:sym typeface="+mn-ea"/>
              </a:rPr>
            </a:br>
            <a:endParaRPr lang="en-GB" dirty="0"/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Septic Shock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334760" y="1447800"/>
            <a:ext cx="24003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this poor capillary blood flow , decreased oxygen supply , impairs removal of co2 and waste products which leads to organ failuer </a:t>
            </a:r>
          </a:p>
        </p:txBody>
      </p:sp>
      <p:sp>
        <p:nvSpPr>
          <p:cNvPr id="5" name="Notched Right Arrow 4"/>
          <p:cNvSpPr/>
          <p:nvPr/>
        </p:nvSpPr>
        <p:spPr>
          <a:xfrm>
            <a:off x="4358640" y="2117090"/>
            <a:ext cx="1827530" cy="10350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14375" y="1447800"/>
            <a:ext cx="3726180" cy="3156585"/>
          </a:xfrm>
        </p:spPr>
        <p:txBody>
          <a:bodyPr/>
          <a:lstStyle/>
          <a:p>
            <a:r>
              <a:rPr lang="en-US" sz="1600"/>
              <a:t>Signs and Symptom of sepsis and signs and symptom of shock :</a:t>
            </a:r>
          </a:p>
          <a:p>
            <a:r>
              <a:rPr lang="en-US" sz="1600"/>
              <a:t>Sepsis : </a:t>
            </a:r>
            <a:r>
              <a:rPr lang="en-GB" sz="1600" dirty="0">
                <a:sym typeface="+mn-ea"/>
              </a:rPr>
              <a:t>Fever (usually &gt;101°F [38°C]), chills, or </a:t>
            </a:r>
            <a:r>
              <a:rPr lang="en-GB" sz="1600" dirty="0" err="1">
                <a:sym typeface="+mn-ea"/>
              </a:rPr>
              <a:t>rigors</a:t>
            </a:r>
            <a:endParaRPr lang="en-GB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/>
          </a:p>
          <a:p>
            <a:r>
              <a:rPr lang="en-GB" sz="1600" dirty="0">
                <a:sym typeface="+mn-ea"/>
              </a:rPr>
              <a:t>Confusion</a:t>
            </a:r>
            <a:endParaRPr lang="en-GB" sz="1600" dirty="0"/>
          </a:p>
          <a:p>
            <a:pPr marL="114300" indent="0">
              <a:buNone/>
            </a:pPr>
            <a:endParaRPr lang="en-GB" sz="1600" dirty="0"/>
          </a:p>
          <a:p>
            <a:r>
              <a:rPr lang="en-GB" sz="1600" dirty="0">
                <a:sym typeface="+mn-ea"/>
              </a:rPr>
              <a:t>Anxiety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>
                <a:sym typeface="+mn-ea"/>
              </a:rPr>
              <a:t>Difficulty breathing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>
                <a:sym typeface="+mn-ea"/>
              </a:rPr>
              <a:t>Fatigue, malaise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>
                <a:sym typeface="+mn-ea"/>
              </a:rPr>
              <a:t>Nausea and vomiting</a:t>
            </a:r>
            <a:endParaRPr lang="en-US" sz="16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4375" y="430530"/>
            <a:ext cx="7813675" cy="1017270"/>
          </a:xfrm>
        </p:spPr>
        <p:txBody>
          <a:bodyPr/>
          <a:lstStyle/>
          <a:p>
            <a:r>
              <a:rPr lang="en-US"/>
              <a:t>Signs and Symptom  of Septic Shock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198110" y="1943735"/>
            <a:ext cx="3074670" cy="2276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dirty="0">
                <a:sym typeface="+mn-ea"/>
              </a:rPr>
              <a:t>SHOCK</a:t>
            </a:r>
            <a:r>
              <a:rPr lang="en-GB" sz="1600" dirty="0">
                <a:sym typeface="+mn-ea"/>
              </a:rPr>
              <a:t>: </a:t>
            </a:r>
            <a:endParaRPr lang="en-GB" sz="1600" dirty="0"/>
          </a:p>
          <a:p>
            <a:endParaRPr lang="en-GB" sz="1600" b="1" dirty="0"/>
          </a:p>
          <a:p>
            <a:r>
              <a:rPr lang="en-GB" sz="1600" b="1" dirty="0">
                <a:sym typeface="+mn-ea"/>
              </a:rPr>
              <a:t>-Hypotension</a:t>
            </a:r>
            <a:endParaRPr lang="en-GB" sz="1600" b="1" dirty="0"/>
          </a:p>
          <a:p>
            <a:r>
              <a:rPr lang="en-GB" sz="1600" b="1" dirty="0">
                <a:sym typeface="+mn-ea"/>
              </a:rPr>
              <a:t>-Tachycardia</a:t>
            </a:r>
            <a:endParaRPr lang="en-GB" sz="1600" b="1" dirty="0"/>
          </a:p>
          <a:p>
            <a:r>
              <a:rPr lang="en-GB" sz="1600" b="1" dirty="0">
                <a:sym typeface="+mn-ea"/>
              </a:rPr>
              <a:t>-</a:t>
            </a:r>
            <a:r>
              <a:rPr lang="en-US" altLang="en-GB" sz="1600" b="1" dirty="0">
                <a:sym typeface="+mn-ea"/>
              </a:rPr>
              <a:t>skin intially warm and flushed becomes cold and swaety motteled or bluish.</a:t>
            </a:r>
            <a:endParaRPr lang="en-GB" sz="1600" b="1" dirty="0"/>
          </a:p>
          <a:p>
            <a:r>
              <a:rPr lang="en-GB" sz="1600" b="1" dirty="0">
                <a:sym typeface="+mn-ea"/>
              </a:rPr>
              <a:t>- Confusion/disorientation</a:t>
            </a:r>
            <a:endParaRPr lang="en-GB" b="1" dirty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ym typeface="+mn-ea"/>
              </a:rPr>
              <a:t>-Treating </a:t>
            </a:r>
            <a:r>
              <a:rPr lang="en-GB" i="1" dirty="0">
                <a:sym typeface="+mn-ea"/>
              </a:rPr>
              <a:t>sepsis</a:t>
            </a:r>
            <a:r>
              <a:rPr lang="en-GB" dirty="0">
                <a:sym typeface="+mn-ea"/>
              </a:rPr>
              <a:t>: IV broad spectrum </a:t>
            </a:r>
            <a:r>
              <a:rPr lang="en-GB" i="1" u="sng" dirty="0">
                <a:sym typeface="+mn-ea"/>
              </a:rPr>
              <a:t>antibiotics </a:t>
            </a:r>
            <a:r>
              <a:rPr lang="en-GB" dirty="0" err="1">
                <a:sym typeface="+mn-ea"/>
              </a:rPr>
              <a:t>cefotaxime</a:t>
            </a:r>
            <a:r>
              <a:rPr lang="en-GB" dirty="0">
                <a:sym typeface="+mn-ea"/>
              </a:rPr>
              <a:t>).</a:t>
            </a:r>
            <a:br>
              <a:rPr lang="en-GB" dirty="0">
                <a:sym typeface="+mn-ea"/>
              </a:rPr>
            </a:br>
            <a:r>
              <a:rPr lang="en-GB" dirty="0">
                <a:sym typeface="+mn-ea"/>
              </a:rPr>
              <a:t/>
            </a:r>
            <a:br>
              <a:rPr lang="en-GB" dirty="0">
                <a:sym typeface="+mn-ea"/>
              </a:rPr>
            </a:br>
            <a:r>
              <a:rPr lang="en-GB" dirty="0">
                <a:sym typeface="+mn-ea"/>
              </a:rPr>
              <a:t>-Treating </a:t>
            </a:r>
            <a:r>
              <a:rPr lang="en-GB" i="1" dirty="0">
                <a:sym typeface="+mn-ea"/>
              </a:rPr>
              <a:t>shock</a:t>
            </a:r>
            <a:r>
              <a:rPr lang="en-GB" dirty="0">
                <a:sym typeface="+mn-ea"/>
              </a:rPr>
              <a:t>: aggressive </a:t>
            </a:r>
            <a:r>
              <a:rPr lang="en-GB" i="1" dirty="0">
                <a:sym typeface="+mn-ea"/>
              </a:rPr>
              <a:t>IV fluids </a:t>
            </a:r>
            <a:r>
              <a:rPr lang="en-GB" dirty="0">
                <a:sym typeface="+mn-ea"/>
              </a:rPr>
              <a:t>and </a:t>
            </a:r>
            <a:r>
              <a:rPr lang="en-GB" u="sng" dirty="0" err="1">
                <a:sym typeface="+mn-ea"/>
              </a:rPr>
              <a:t>pressors</a:t>
            </a:r>
            <a:r>
              <a:rPr lang="en-GB" dirty="0">
                <a:sym typeface="+mn-ea"/>
              </a:rPr>
              <a:t>(norepinephrine)</a:t>
            </a:r>
            <a:endParaRPr lang="en-GB" dirty="0"/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4375" y="430530"/>
            <a:ext cx="6219190" cy="1017270"/>
          </a:xfrm>
        </p:spPr>
        <p:txBody>
          <a:bodyPr/>
          <a:lstStyle/>
          <a:p>
            <a:r>
              <a:rPr lang="en-US"/>
              <a:t>Treatment of septick Shock</a:t>
            </a:r>
          </a:p>
        </p:txBody>
      </p:sp>
      <p:pic>
        <p:nvPicPr>
          <p:cNvPr id="5" name="Picture 4" descr="downloa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1028700"/>
            <a:ext cx="4307840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6.lar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0"/>
            <a:ext cx="660146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8135" y="1284194"/>
            <a:ext cx="8333890" cy="3499800"/>
          </a:xfrm>
        </p:spPr>
        <p:txBody>
          <a:bodyPr/>
          <a:lstStyle/>
          <a:p>
            <a:pPr marL="400040" indent="-285743">
              <a:buFont typeface="Arial" panose="020B0604020202020204" pitchFamily="34" charset="0"/>
              <a:buChar char="•"/>
            </a:pPr>
            <a:r>
              <a:rPr lang="en-US" sz="2800" b="1" dirty="0"/>
              <a:t>MULTIPLE ORGANS DYSFUNCTION (MODS)</a:t>
            </a:r>
          </a:p>
          <a:p>
            <a:pPr marL="400040" indent="-285743">
              <a:buFont typeface="Arial" panose="020B0604020202020204" pitchFamily="34" charset="0"/>
              <a:buChar char="•"/>
            </a:pPr>
            <a:r>
              <a:rPr lang="en-US" sz="2800" b="1" dirty="0"/>
              <a:t>Diagnosis </a:t>
            </a:r>
          </a:p>
          <a:p>
            <a:pPr marL="400040" indent="-285743">
              <a:buFont typeface="Arial" panose="020B0604020202020204" pitchFamily="34" charset="0"/>
              <a:buChar char="•"/>
            </a:pPr>
            <a:r>
              <a:rPr lang="en-US" sz="2800" b="1" dirty="0"/>
              <a:t>Management </a:t>
            </a:r>
          </a:p>
          <a:p>
            <a:pPr marL="400040" indent="-285743">
              <a:buFont typeface="Arial" panose="020B0604020202020204" pitchFamily="34" charset="0"/>
              <a:buChar char="•"/>
            </a:pPr>
            <a:endParaRPr lang="ar-JO" sz="1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0000" y="478300"/>
            <a:ext cx="7715400" cy="468000"/>
          </a:xfrm>
        </p:spPr>
        <p:txBody>
          <a:bodyPr/>
          <a:lstStyle/>
          <a:p>
            <a:r>
              <a:rPr lang="en-US" b="1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To be continued </a:t>
            </a:r>
            <a:r>
              <a:rPr lang="en-US" b="1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:</a:t>
            </a:r>
            <a:r>
              <a:rPr lang="en-US" sz="3200" b="1" dirty="0">
                <a:solidFill>
                  <a:srgbClr val="FF0000"/>
                </a:solidFill>
              </a:rPr>
              <a:t>Lubna Sameer</a:t>
            </a:r>
            <a:r>
              <a:rPr lang="ar-JO" sz="3200" b="1" dirty="0"/>
              <a:t/>
            </a:r>
            <a:br>
              <a:rPr lang="ar-JO" sz="3200" b="1" dirty="0"/>
            </a:br>
            <a:r>
              <a:rPr lang="en-US" b="1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b="1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/>
            </a:r>
            <a:br>
              <a:rPr lang="en-US" b="1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</a:br>
            <a:endParaRPr lang="ar-JO" b="1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37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0900" y="1060752"/>
            <a:ext cx="8601150" cy="4041624"/>
          </a:xfrm>
        </p:spPr>
        <p:txBody>
          <a:bodyPr/>
          <a:lstStyle/>
          <a:p>
            <a:pPr marL="114297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Progressive and potentially reversible failure in the physiologic function of several organs and/or systems </a:t>
            </a:r>
            <a:r>
              <a:rPr lang="en-US" sz="1600" baseline="30000" dirty="0">
                <a:solidFill>
                  <a:srgbClr val="000000"/>
                </a:solidFill>
              </a:rPr>
              <a:t>…</a:t>
            </a:r>
            <a:r>
              <a:rPr lang="en-US" sz="1600" dirty="0">
                <a:solidFill>
                  <a:srgbClr val="000000"/>
                </a:solidFill>
              </a:rPr>
              <a:t>The more organs that are affected, the greater the </a:t>
            </a:r>
            <a:r>
              <a:rPr lang="en-US" sz="1600" dirty="0">
                <a:solidFill>
                  <a:srgbClr val="000000"/>
                </a:solidFill>
                <a:hlinkClick r:id="rId3"/>
              </a:rPr>
              <a:t>mortality</a:t>
            </a:r>
            <a:r>
              <a:rPr lang="en-US" sz="1600" dirty="0">
                <a:solidFill>
                  <a:srgbClr val="000000"/>
                </a:solidFill>
              </a:rPr>
              <a:t> risk </a:t>
            </a:r>
          </a:p>
          <a:p>
            <a:pPr marL="114297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114297" indent="0">
              <a:buNone/>
            </a:pPr>
            <a:r>
              <a:rPr lang="en-US" sz="1800" b="1" u="sng" dirty="0">
                <a:solidFill>
                  <a:srgbClr val="000000"/>
                </a:solidFill>
              </a:rPr>
              <a:t>It is at the severe end of the severity of illness spectrum of both infectious (sepsis, septic shock) and noninfectious conditions (</a:t>
            </a:r>
            <a:r>
              <a:rPr lang="en-US" sz="1800" b="1" u="sng" dirty="0" err="1">
                <a:solidFill>
                  <a:srgbClr val="000000"/>
                </a:solidFill>
              </a:rPr>
              <a:t>eg</a:t>
            </a:r>
            <a:r>
              <a:rPr lang="en-US" sz="1800" b="1" u="sng" dirty="0">
                <a:solidFill>
                  <a:srgbClr val="000000"/>
                </a:solidFill>
              </a:rPr>
              <a:t>, SIRS from pancreatitis).</a:t>
            </a:r>
          </a:p>
          <a:p>
            <a:pPr marL="114297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114297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The presence of altered organ function in an acutely ill patient so that homeostasis cannot be maintained without intervention and it is of two types: </a:t>
            </a:r>
          </a:p>
          <a:p>
            <a:pPr marL="114297" indent="0">
              <a:buNone/>
            </a:pPr>
            <a:r>
              <a:rPr lang="en-US" sz="1600" dirty="0"/>
              <a:t> </a:t>
            </a:r>
            <a:endParaRPr lang="en-US" sz="1600" b="1" dirty="0">
              <a:solidFill>
                <a:srgbClr val="000000"/>
              </a:solidFill>
            </a:endParaRPr>
          </a:p>
          <a:p>
            <a:pPr marL="114297" indent="0">
              <a:buNone/>
            </a:pPr>
            <a:r>
              <a:rPr lang="en-US" sz="1600" b="1" dirty="0">
                <a:solidFill>
                  <a:srgbClr val="000000"/>
                </a:solidFill>
              </a:rPr>
              <a:t>o 1-Primary MODS: </a:t>
            </a:r>
            <a:r>
              <a:rPr lang="en-US" sz="1400" dirty="0">
                <a:solidFill>
                  <a:srgbClr val="000000"/>
                </a:solidFill>
              </a:rPr>
              <a:t>a well-defined insult, occurs early and can be directly associated to the insult itself</a:t>
            </a:r>
          </a:p>
          <a:p>
            <a:pPr marL="114297" indent="0">
              <a:buNone/>
            </a:pPr>
            <a:r>
              <a:rPr lang="en-US" sz="1400" dirty="0">
                <a:solidFill>
                  <a:srgbClr val="000000"/>
                </a:solidFill>
              </a:rPr>
              <a:t> (e.g., renal failure due to rhabdomyolysis ). </a:t>
            </a:r>
          </a:p>
          <a:p>
            <a:pPr marL="114297" indent="0">
              <a:buNone/>
            </a:pPr>
            <a:endParaRPr lang="en-US" sz="1600" b="1" dirty="0">
              <a:solidFill>
                <a:srgbClr val="000000"/>
              </a:solidFill>
            </a:endParaRPr>
          </a:p>
          <a:p>
            <a:pPr marL="114297" indent="0">
              <a:buNone/>
            </a:pPr>
            <a:r>
              <a:rPr lang="en-US" sz="1600" b="1" dirty="0">
                <a:solidFill>
                  <a:srgbClr val="000000"/>
                </a:solidFill>
              </a:rPr>
              <a:t>o 2-Secondary MODS: </a:t>
            </a:r>
            <a:r>
              <a:rPr lang="en-US" sz="1400" dirty="0">
                <a:solidFill>
                  <a:srgbClr val="000000"/>
                </a:solidFill>
              </a:rPr>
              <a:t>not in direct response to the insult itself, but as a consequence of a host response (SIRS) </a:t>
            </a:r>
            <a:endParaRPr lang="ar-JO" sz="14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1000"/>
            <a:ext cx="7610550" cy="468000"/>
          </a:xfrm>
        </p:spPr>
        <p:txBody>
          <a:bodyPr/>
          <a:lstStyle/>
          <a:p>
            <a:r>
              <a:rPr lang="en-US" sz="2700" b="1" dirty="0">
                <a:solidFill>
                  <a:srgbClr val="EF7A5F"/>
                </a:solidFill>
              </a:rPr>
              <a:t>MULTIPLE ORGANS DYSFUNCTION (MODS)</a:t>
            </a:r>
            <a:br>
              <a:rPr lang="en-US" sz="2700" b="1" dirty="0">
                <a:solidFill>
                  <a:srgbClr val="EF7A5F"/>
                </a:solidFill>
              </a:rPr>
            </a:br>
            <a:endParaRPr lang="ar-JO" sz="2700" dirty="0">
              <a:solidFill>
                <a:srgbClr val="EF7A5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7143" r="32961"/>
          <a:stretch/>
        </p:blipFill>
        <p:spPr>
          <a:xfrm>
            <a:off x="7467600" y="136389"/>
            <a:ext cx="1506071" cy="748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11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0900" y="457200"/>
            <a:ext cx="8858326" cy="3499800"/>
          </a:xfrm>
        </p:spPr>
        <p:txBody>
          <a:bodyPr/>
          <a:lstStyle/>
          <a:p>
            <a:pPr marL="114297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There are no universally accepted criteria for individual organ dysfunction in MODS.</a:t>
            </a:r>
          </a:p>
          <a:p>
            <a:pPr marL="114297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 However, progressive abnormalities of the following organ-specific parameters are commonly used to diagnose MODS and are also used in scoring systems</a:t>
            </a:r>
          </a:p>
          <a:p>
            <a:pPr marL="114297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 (</a:t>
            </a:r>
            <a:r>
              <a:rPr lang="en-US" sz="1800" dirty="0" err="1">
                <a:solidFill>
                  <a:srgbClr val="000000"/>
                </a:solidFill>
              </a:rPr>
              <a:t>eg</a:t>
            </a:r>
            <a:r>
              <a:rPr lang="en-US" sz="1800" dirty="0">
                <a:solidFill>
                  <a:srgbClr val="000000"/>
                </a:solidFill>
              </a:rPr>
              <a:t>, SOFA or LODS) to predict ICU mortality </a:t>
            </a:r>
          </a:p>
          <a:p>
            <a:pPr marL="114297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114297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●</a:t>
            </a:r>
            <a:r>
              <a:rPr lang="en-US" sz="1800" b="1" dirty="0">
                <a:solidFill>
                  <a:srgbClr val="000000"/>
                </a:solidFill>
              </a:rPr>
              <a:t>Respiratory – </a:t>
            </a:r>
            <a:r>
              <a:rPr lang="en-US" sz="1800" dirty="0">
                <a:solidFill>
                  <a:srgbClr val="000000"/>
                </a:solidFill>
              </a:rPr>
              <a:t>Partial pressure of arterial oxygen (PaO</a:t>
            </a:r>
            <a:r>
              <a:rPr lang="en-US" sz="1800" baseline="-25000" dirty="0">
                <a:solidFill>
                  <a:srgbClr val="000000"/>
                </a:solidFill>
              </a:rPr>
              <a:t>2</a:t>
            </a:r>
            <a:r>
              <a:rPr lang="en-US" sz="1800" dirty="0">
                <a:solidFill>
                  <a:srgbClr val="000000"/>
                </a:solidFill>
              </a:rPr>
              <a:t>)/fraction of inspired oxygen (FiO</a:t>
            </a:r>
            <a:r>
              <a:rPr lang="en-US" sz="1800" baseline="-25000" dirty="0">
                <a:solidFill>
                  <a:srgbClr val="000000"/>
                </a:solidFill>
              </a:rPr>
              <a:t>2</a:t>
            </a:r>
            <a:r>
              <a:rPr lang="en-US" sz="1800" dirty="0">
                <a:solidFill>
                  <a:srgbClr val="000000"/>
                </a:solidFill>
              </a:rPr>
              <a:t>) ratio</a:t>
            </a:r>
          </a:p>
          <a:p>
            <a:pPr marL="114297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●</a:t>
            </a:r>
            <a:r>
              <a:rPr lang="en-US" sz="1800" b="1" dirty="0">
                <a:solidFill>
                  <a:srgbClr val="000000"/>
                </a:solidFill>
              </a:rPr>
              <a:t>Hematology – </a:t>
            </a:r>
            <a:r>
              <a:rPr lang="en-US" sz="1800" dirty="0">
                <a:solidFill>
                  <a:srgbClr val="000000"/>
                </a:solidFill>
              </a:rPr>
              <a:t>Platelet count</a:t>
            </a:r>
          </a:p>
          <a:p>
            <a:pPr marL="114297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●</a:t>
            </a:r>
            <a:r>
              <a:rPr lang="en-US" sz="1800" b="1" dirty="0">
                <a:solidFill>
                  <a:srgbClr val="000000"/>
                </a:solidFill>
              </a:rPr>
              <a:t>Liver – </a:t>
            </a:r>
            <a:r>
              <a:rPr lang="en-US" sz="1800" dirty="0">
                <a:solidFill>
                  <a:srgbClr val="000000"/>
                </a:solidFill>
              </a:rPr>
              <a:t>Serum bilirubin</a:t>
            </a:r>
          </a:p>
          <a:p>
            <a:pPr marL="114297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●</a:t>
            </a:r>
            <a:r>
              <a:rPr lang="en-US" sz="1800" b="1" dirty="0">
                <a:solidFill>
                  <a:srgbClr val="000000"/>
                </a:solidFill>
              </a:rPr>
              <a:t>Renal – </a:t>
            </a:r>
            <a:r>
              <a:rPr lang="en-US" sz="1800" dirty="0">
                <a:solidFill>
                  <a:srgbClr val="000000"/>
                </a:solidFill>
              </a:rPr>
              <a:t>Serum creatinine (or urine output)</a:t>
            </a:r>
          </a:p>
          <a:p>
            <a:pPr marL="114297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●</a:t>
            </a:r>
            <a:r>
              <a:rPr lang="en-US" sz="1800" b="1" dirty="0">
                <a:solidFill>
                  <a:srgbClr val="000000"/>
                </a:solidFill>
              </a:rPr>
              <a:t>Brain – </a:t>
            </a:r>
            <a:r>
              <a:rPr lang="en-US" sz="1800" dirty="0">
                <a:solidFill>
                  <a:srgbClr val="000000"/>
                </a:solidFill>
              </a:rPr>
              <a:t>Glasgow coma score</a:t>
            </a:r>
          </a:p>
          <a:p>
            <a:pPr marL="114297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●</a:t>
            </a:r>
            <a:r>
              <a:rPr lang="en-US" sz="1800" b="1" dirty="0">
                <a:solidFill>
                  <a:srgbClr val="000000"/>
                </a:solidFill>
              </a:rPr>
              <a:t>Cardiovascular – </a:t>
            </a:r>
            <a:r>
              <a:rPr lang="en-US" sz="1800" dirty="0">
                <a:solidFill>
                  <a:srgbClr val="000000"/>
                </a:solidFill>
              </a:rPr>
              <a:t>Hypotension and vasopressor requirement</a:t>
            </a:r>
          </a:p>
          <a:p>
            <a:pPr marL="114297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114297" indent="0">
              <a:buNone/>
            </a:pPr>
            <a:r>
              <a:rPr lang="en-US" sz="1800" b="1" u="sng" dirty="0">
                <a:solidFill>
                  <a:srgbClr val="000000"/>
                </a:solidFill>
              </a:rPr>
              <a:t>In general, the greater the number of organ failures, the higher the mortality, with the greatest risk being associated with respiratory failure requiring mechanical ventilation. </a:t>
            </a:r>
            <a:endParaRPr lang="ar-JO" sz="1800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1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"/>
          <p:cNvSpPr txBox="1">
            <a:spLocks noGrp="1"/>
          </p:cNvSpPr>
          <p:nvPr>
            <p:ph type="subTitle" idx="1"/>
          </p:nvPr>
        </p:nvSpPr>
        <p:spPr>
          <a:xfrm>
            <a:off x="714300" y="1104900"/>
            <a:ext cx="7715400" cy="3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</a:pPr>
            <a:r>
              <a:rPr lang="en-US" altLang="en-GB" sz="1600"/>
              <a:t>Definitions</a:t>
            </a: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</a:pPr>
            <a:r>
              <a:rPr lang="en-US" altLang="en-GB" sz="1600"/>
              <a:t>SIRS criteria</a:t>
            </a: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</a:pPr>
            <a:r>
              <a:rPr lang="en-US" altLang="en-GB" sz="1600"/>
              <a:t>Sepsis definition , signs &amp; symptoms</a:t>
            </a: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</a:pPr>
            <a:r>
              <a:rPr lang="en-US" altLang="en-GB" sz="1600"/>
              <a:t>Multi Organ Dysfunction  (MODS)</a:t>
            </a: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</a:pPr>
            <a:r>
              <a:rPr lang="en-US" altLang="en-GB" sz="1600"/>
              <a:t>Treatment for sever sepsis</a:t>
            </a:r>
          </a:p>
        </p:txBody>
      </p:sp>
      <p:sp>
        <p:nvSpPr>
          <p:cNvPr id="307" name="Google Shape;307;p35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Contents </a:t>
            </a:r>
            <a:r>
              <a:rPr lang="en-US" altLang="en-GB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4347" y="1418665"/>
            <a:ext cx="8340053" cy="3499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</a:rPr>
              <a:t>Used in critical care settings as a tool to identify organ failure and predict </a:t>
            </a:r>
            <a:r>
              <a:rPr lang="en-US" sz="1600" dirty="0">
                <a:solidFill>
                  <a:srgbClr val="000000"/>
                </a:solidFill>
                <a:hlinkClick r:id="rId2"/>
              </a:rPr>
              <a:t>mortality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</a:rPr>
              <a:t>The score should be calculated after 24 hours of ICU admission and then every 48 hours.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</a:rPr>
              <a:t>Should not be used to diagnose sepsis</a:t>
            </a:r>
          </a:p>
          <a:p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4347" y="514719"/>
            <a:ext cx="8739505" cy="468000"/>
          </a:xfrm>
        </p:spPr>
        <p:txBody>
          <a:bodyPr/>
          <a:lstStyle/>
          <a:p>
            <a:r>
              <a:rPr lang="en-US" b="1" dirty="0">
                <a:solidFill>
                  <a:srgbClr val="EF7A5F"/>
                </a:solidFill>
              </a:rPr>
              <a:t>Sequential organ failure assessment score (</a:t>
            </a:r>
            <a:r>
              <a:rPr lang="en-US" b="1" dirty="0">
                <a:solidFill>
                  <a:srgbClr val="EF7A5F"/>
                </a:solidFill>
                <a:hlinkClick r:id="rId3"/>
              </a:rPr>
              <a:t>SOFA score</a:t>
            </a:r>
            <a:r>
              <a:rPr lang="en-US" b="1" dirty="0">
                <a:solidFill>
                  <a:srgbClr val="EF7A5F"/>
                </a:solidFill>
              </a:rPr>
              <a:t>)</a:t>
            </a:r>
            <a:endParaRPr lang="ar-JO" dirty="0">
              <a:solidFill>
                <a:srgbClr val="EF7A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5" y="0"/>
            <a:ext cx="911651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3276" y="1200043"/>
            <a:ext cx="9010725" cy="552450"/>
          </a:xfrm>
        </p:spPr>
        <p:txBody>
          <a:bodyPr/>
          <a:lstStyle/>
          <a:p>
            <a:pPr marL="114297" indent="0">
              <a:buNone/>
            </a:pPr>
            <a:r>
              <a:rPr lang="en-US" sz="2000" b="1" dirty="0">
                <a:solidFill>
                  <a:srgbClr val="87725D"/>
                </a:solidFill>
              </a:rPr>
              <a:t>The main goals of the diagnostic workup in a patient with suspected sepsis are to determine the presence and severity of organ dysfunction and to identify the source of infection</a:t>
            </a:r>
          </a:p>
          <a:p>
            <a:pPr marL="114297" indent="0">
              <a:buNone/>
            </a:pPr>
            <a:endParaRPr lang="en-US" dirty="0"/>
          </a:p>
          <a:p>
            <a:pPr marL="114297" indent="0">
              <a:buNone/>
            </a:pP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275" y="133295"/>
            <a:ext cx="7715400" cy="468000"/>
          </a:xfrm>
        </p:spPr>
        <p:txBody>
          <a:bodyPr/>
          <a:lstStyle/>
          <a:p>
            <a:r>
              <a:rPr lang="en-US" sz="5400" dirty="0">
                <a:solidFill>
                  <a:srgbClr val="EF7A5F"/>
                </a:solidFill>
              </a:rPr>
              <a:t>Diagnosis : </a:t>
            </a:r>
            <a:endParaRPr lang="ar-JO" sz="5400" dirty="0">
              <a:solidFill>
                <a:srgbClr val="EF7A5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714" y="2484537"/>
            <a:ext cx="624722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43" indent="-285743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1A1C1C"/>
                </a:solidFill>
                <a:latin typeface="Lato"/>
                <a:ea typeface="+mn-ea"/>
              </a:rPr>
              <a:t>Laboratory studies</a:t>
            </a:r>
          </a:p>
          <a:p>
            <a:pPr marL="285743" indent="-285743">
              <a:buFont typeface="Wingdings" panose="05000000000000000000" pitchFamily="2" charset="2"/>
              <a:buChar char="Ø"/>
            </a:pPr>
            <a:r>
              <a:rPr lang="en-US" sz="2800" b="1" dirty="0">
                <a:ea typeface="+mn-ea"/>
              </a:rPr>
              <a:t>identifying the source of infection</a:t>
            </a:r>
          </a:p>
          <a:p>
            <a:pPr marL="285743" indent="-285743">
              <a:buFont typeface="Wingdings" panose="05000000000000000000" pitchFamily="2" charset="2"/>
              <a:buChar char="Ø"/>
            </a:pPr>
            <a:r>
              <a:rPr lang="en-US" sz="2800" b="1" dirty="0">
                <a:ea typeface="+mn-ea"/>
              </a:rPr>
              <a:t>Imaging</a:t>
            </a:r>
          </a:p>
          <a:p>
            <a:endParaRPr lang="en-US" dirty="0">
              <a:ea typeface="+mn-ea"/>
            </a:endParaRPr>
          </a:p>
          <a:p>
            <a:endParaRPr lang="en-US" dirty="0">
              <a:solidFill>
                <a:srgbClr val="1A1C1C"/>
              </a:solidFill>
              <a:latin typeface="Lato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85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325" y="257176"/>
            <a:ext cx="8991676" cy="433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297" indent="0">
              <a:buNone/>
            </a:pPr>
            <a:r>
              <a:rPr lang="en-US" sz="2800" b="1" dirty="0">
                <a:solidFill>
                  <a:srgbClr val="EF7A5F"/>
                </a:solidFill>
                <a:latin typeface="Lato"/>
              </a:rPr>
              <a:t>Laboratory studies</a:t>
            </a:r>
          </a:p>
          <a:p>
            <a:pPr marL="114297" indent="0">
              <a:buNone/>
            </a:pPr>
            <a:r>
              <a:rPr lang="en-US" sz="1400" dirty="0">
                <a:solidFill>
                  <a:srgbClr val="1A1C1C"/>
                </a:solidFill>
                <a:latin typeface="Lato"/>
              </a:rPr>
              <a:t>In addition to serum lactate and blood cultures (at least two sets), the following laboratory studies should be obtained to support the diagnosis and evaluate for organ dysfunction.</a:t>
            </a:r>
          </a:p>
          <a:p>
            <a:pPr marL="114297" indent="0">
              <a:buNone/>
            </a:pPr>
            <a:endParaRPr lang="en-US" dirty="0" smtClean="0">
              <a:solidFill>
                <a:srgbClr val="1A1C1C"/>
              </a:solidFill>
              <a:latin typeface="Lato"/>
            </a:endParaRPr>
          </a:p>
          <a:p>
            <a:pPr marL="400040" indent="-285743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0000"/>
                </a:solidFill>
                <a:latin typeface="Lato"/>
              </a:rPr>
              <a:t>CBC</a:t>
            </a:r>
            <a:r>
              <a:rPr lang="en-US" sz="1400" dirty="0">
                <a:solidFill>
                  <a:srgbClr val="1A1C1C"/>
                </a:solidFill>
                <a:latin typeface="Lato"/>
              </a:rPr>
              <a:t>:</a:t>
            </a:r>
          </a:p>
          <a:p>
            <a:pPr marL="114297" indent="0">
              <a:buNone/>
            </a:pPr>
            <a:r>
              <a:rPr lang="en-US" dirty="0" smtClean="0">
                <a:solidFill>
                  <a:srgbClr val="1A1C1C"/>
                </a:solidFill>
                <a:latin typeface="Lato"/>
              </a:rPr>
              <a:t>variable findings, Leukocytosis </a:t>
            </a:r>
            <a:r>
              <a:rPr lang="en-US" dirty="0">
                <a:solidFill>
                  <a:srgbClr val="1A1C1C"/>
                </a:solidFill>
                <a:latin typeface="Lato"/>
              </a:rPr>
              <a:t>or </a:t>
            </a:r>
            <a:r>
              <a:rPr lang="en-US" dirty="0" smtClean="0">
                <a:solidFill>
                  <a:srgbClr val="1A1C1C"/>
                </a:solidFill>
                <a:latin typeface="Lato"/>
              </a:rPr>
              <a:t>leukopenia, Thrombocytosis </a:t>
            </a:r>
            <a:r>
              <a:rPr lang="en-US" dirty="0">
                <a:solidFill>
                  <a:srgbClr val="1A1C1C"/>
                </a:solidFill>
                <a:latin typeface="Lato"/>
              </a:rPr>
              <a:t>or thrombocytopenia</a:t>
            </a:r>
          </a:p>
          <a:p>
            <a:pPr marL="400040" indent="-285743">
              <a:buFont typeface="Wingdings" panose="05000000000000000000" pitchFamily="2" charset="2"/>
              <a:buChar char="Ø"/>
            </a:pPr>
            <a:r>
              <a:rPr lang="en-US" sz="1800" b="1" u="sng" dirty="0">
                <a:solidFill>
                  <a:srgbClr val="000000"/>
                </a:solidFill>
                <a:latin typeface="Lato"/>
              </a:rPr>
              <a:t>CRP, procalcitonin: </a:t>
            </a:r>
            <a:r>
              <a:rPr lang="en-US" b="1" u="sng" dirty="0" smtClean="0">
                <a:solidFill>
                  <a:srgbClr val="1A1C1C"/>
                </a:solidFill>
                <a:latin typeface="Lato"/>
              </a:rPr>
              <a:t>typically </a:t>
            </a:r>
            <a:r>
              <a:rPr lang="en-US" b="1" u="sng" dirty="0">
                <a:solidFill>
                  <a:srgbClr val="1A1C1C"/>
                </a:solidFill>
                <a:latin typeface="Lato"/>
              </a:rPr>
              <a:t>elevated  </a:t>
            </a:r>
            <a:endParaRPr lang="en-US" b="1" u="sng" dirty="0" smtClean="0">
              <a:solidFill>
                <a:srgbClr val="1A1C1C"/>
              </a:solidFill>
              <a:latin typeface="Lato"/>
            </a:endParaRPr>
          </a:p>
          <a:p>
            <a:pPr marL="400040" indent="-285743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0000"/>
                </a:solidFill>
                <a:latin typeface="Lato"/>
              </a:rPr>
              <a:t>BMP and electrolytes</a:t>
            </a:r>
          </a:p>
          <a:p>
            <a:pPr marL="285743" indent="-171446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1C1C"/>
                </a:solidFill>
                <a:latin typeface="Lato"/>
              </a:rPr>
              <a:t>Renal function: ↑ BUN and ↑ creatinine</a:t>
            </a:r>
          </a:p>
          <a:p>
            <a:pPr marL="285743" indent="-171446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1C1C"/>
                </a:solidFill>
                <a:latin typeface="Lato"/>
              </a:rPr>
              <a:t>Glucose: hyperglycemia, hypoglycemia </a:t>
            </a:r>
          </a:p>
          <a:p>
            <a:pPr marL="285743" indent="-171446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1C1C"/>
                </a:solidFill>
                <a:latin typeface="Lato"/>
              </a:rPr>
              <a:t>Electrolyte derangements</a:t>
            </a:r>
          </a:p>
          <a:p>
            <a:pPr marL="400040" indent="-285743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0000"/>
                </a:solidFill>
                <a:latin typeface="Lato"/>
              </a:rPr>
              <a:t>Liver chemistry and synthetic function tests: </a:t>
            </a:r>
          </a:p>
          <a:p>
            <a:pPr marL="114297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dirty="0" err="1" smtClean="0">
                <a:solidFill>
                  <a:srgbClr val="1A1C1C"/>
                </a:solidFill>
                <a:latin typeface="Lato"/>
              </a:rPr>
              <a:t>hyperbilirubinemia</a:t>
            </a:r>
            <a:r>
              <a:rPr lang="en-US" dirty="0">
                <a:solidFill>
                  <a:srgbClr val="1A1C1C"/>
                </a:solidFill>
                <a:latin typeface="Lato"/>
              </a:rPr>
              <a:t>, ↑ INR, ↑ ALT, ↑ AST</a:t>
            </a:r>
          </a:p>
          <a:p>
            <a:pPr marL="400040" indent="-285743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0000"/>
                </a:solidFill>
                <a:latin typeface="Lato"/>
              </a:rPr>
              <a:t>Coagulation panel</a:t>
            </a:r>
            <a:endParaRPr lang="en-US" sz="1400" dirty="0">
              <a:solidFill>
                <a:srgbClr val="1A1C1C"/>
              </a:solidFill>
              <a:latin typeface="Lato"/>
            </a:endParaRPr>
          </a:p>
          <a:p>
            <a:pPr marL="114297" indent="0">
              <a:buNone/>
            </a:pPr>
            <a:r>
              <a:rPr lang="en-US" dirty="0">
                <a:solidFill>
                  <a:srgbClr val="1A1C1C"/>
                </a:solidFill>
                <a:latin typeface="Lato"/>
              </a:rPr>
              <a:t> </a:t>
            </a:r>
            <a:r>
              <a:rPr lang="en-US" dirty="0" smtClean="0">
                <a:solidFill>
                  <a:srgbClr val="1A1C1C"/>
                </a:solidFill>
                <a:latin typeface="Lato"/>
              </a:rPr>
              <a:t> </a:t>
            </a:r>
            <a:r>
              <a:rPr lang="en-US" dirty="0">
                <a:solidFill>
                  <a:srgbClr val="1A1C1C"/>
                </a:solidFill>
                <a:latin typeface="Lato"/>
              </a:rPr>
              <a:t>D dimer: ↑ prothrombin time, ↑ activated partial </a:t>
            </a:r>
            <a:r>
              <a:rPr lang="en-US" dirty="0" err="1">
                <a:solidFill>
                  <a:srgbClr val="1A1C1C"/>
                </a:solidFill>
                <a:latin typeface="Lato"/>
              </a:rPr>
              <a:t>thromboplastin</a:t>
            </a:r>
            <a:r>
              <a:rPr lang="en-US" dirty="0">
                <a:solidFill>
                  <a:srgbClr val="1A1C1C"/>
                </a:solidFill>
                <a:latin typeface="Lato"/>
              </a:rPr>
              <a:t> time, ↓ </a:t>
            </a:r>
            <a:r>
              <a:rPr lang="en-US" dirty="0" err="1">
                <a:solidFill>
                  <a:srgbClr val="1A1C1C"/>
                </a:solidFill>
                <a:latin typeface="Lato"/>
              </a:rPr>
              <a:t>antithrombin</a:t>
            </a:r>
            <a:r>
              <a:rPr lang="en-US" dirty="0">
                <a:solidFill>
                  <a:srgbClr val="1A1C1C"/>
                </a:solidFill>
                <a:latin typeface="Lato"/>
              </a:rPr>
              <a:t> III, ↑ D dimer may be present </a:t>
            </a:r>
            <a:endParaRPr lang="en-US" dirty="0" smtClean="0">
              <a:solidFill>
                <a:srgbClr val="1A1C1C"/>
              </a:solidFill>
              <a:latin typeface="Lato"/>
            </a:endParaRPr>
          </a:p>
          <a:p>
            <a:pPr marL="400040" indent="-285743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0000"/>
                </a:solidFill>
                <a:latin typeface="Lato"/>
              </a:rPr>
              <a:t>Consider amylase, lipase</a:t>
            </a:r>
            <a:r>
              <a:rPr lang="en-US" dirty="0" smtClean="0">
                <a:solidFill>
                  <a:srgbClr val="1A1C1C"/>
                </a:solidFill>
                <a:latin typeface="Lato"/>
              </a:rPr>
              <a:t>(if</a:t>
            </a:r>
            <a:r>
              <a:rPr lang="en-US" sz="1400" dirty="0">
                <a:solidFill>
                  <a:srgbClr val="1A1C1C"/>
                </a:solidFill>
                <a:latin typeface="Lato"/>
              </a:rPr>
              <a:t> </a:t>
            </a:r>
            <a:r>
              <a:rPr lang="en-US" dirty="0">
                <a:solidFill>
                  <a:srgbClr val="1A1C1C"/>
                </a:solidFill>
                <a:latin typeface="Lato"/>
              </a:rPr>
              <a:t>pancreatitis is suspected)</a:t>
            </a:r>
          </a:p>
          <a:p>
            <a:pPr marL="400040" indent="-285743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0000"/>
                </a:solidFill>
                <a:latin typeface="Lato"/>
              </a:rPr>
              <a:t>Blood gas </a:t>
            </a:r>
            <a:r>
              <a:rPr lang="en-US" dirty="0" smtClean="0">
                <a:solidFill>
                  <a:srgbClr val="1A1C1C"/>
                </a:solidFill>
                <a:latin typeface="Lato"/>
              </a:rPr>
              <a:t>to </a:t>
            </a:r>
            <a:r>
              <a:rPr lang="en-US" dirty="0">
                <a:solidFill>
                  <a:srgbClr val="1A1C1C"/>
                </a:solidFill>
                <a:latin typeface="Lato"/>
              </a:rPr>
              <a:t>identify possible acid-base disturbances and assess </a:t>
            </a:r>
            <a:r>
              <a:rPr lang="en-US" dirty="0" smtClean="0">
                <a:solidFill>
                  <a:srgbClr val="1A1C1C"/>
                </a:solidFill>
                <a:latin typeface="Lato"/>
              </a:rPr>
              <a:t>oxygenation</a:t>
            </a:r>
            <a:endParaRPr lang="en-US" dirty="0">
              <a:solidFill>
                <a:srgbClr val="1A1C1C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25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9100" y="3404432"/>
            <a:ext cx="7848600" cy="14763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JO">
              <a:solidFill>
                <a:srgbClr val="F8F1E5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1375" y="180975"/>
            <a:ext cx="8753550" cy="3499800"/>
          </a:xfrm>
        </p:spPr>
        <p:txBody>
          <a:bodyPr/>
          <a:lstStyle/>
          <a:p>
            <a:pPr marL="114297" indent="0">
              <a:buNone/>
            </a:pPr>
            <a:r>
              <a:rPr lang="en-US" sz="2800" b="1" dirty="0">
                <a:solidFill>
                  <a:srgbClr val="000000"/>
                </a:solidFill>
              </a:rPr>
              <a:t>Hyperlactatemia</a:t>
            </a:r>
            <a:r>
              <a:rPr lang="en-US" sz="1600" dirty="0">
                <a:solidFill>
                  <a:srgbClr val="000000"/>
                </a:solidFill>
              </a:rPr>
              <a:t> (higher than the laboratory upper limit of normal) </a:t>
            </a:r>
          </a:p>
          <a:p>
            <a:pPr marL="114297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An elevated serum lactate (</a:t>
            </a:r>
            <a:r>
              <a:rPr lang="en-US" sz="1600" dirty="0" err="1">
                <a:solidFill>
                  <a:srgbClr val="000000"/>
                </a:solidFill>
              </a:rPr>
              <a:t>eg</a:t>
            </a:r>
            <a:r>
              <a:rPr lang="en-US" sz="1600" dirty="0">
                <a:solidFill>
                  <a:srgbClr val="000000"/>
                </a:solidFill>
              </a:rPr>
              <a:t>, &gt;2 </a:t>
            </a:r>
            <a:r>
              <a:rPr lang="en-US" sz="1600" dirty="0" err="1">
                <a:solidFill>
                  <a:srgbClr val="000000"/>
                </a:solidFill>
              </a:rPr>
              <a:t>mmol</a:t>
            </a:r>
            <a:r>
              <a:rPr lang="en-US" sz="1600" dirty="0">
                <a:solidFill>
                  <a:srgbClr val="000000"/>
                </a:solidFill>
              </a:rPr>
              <a:t>/L) can be a manifestation of organ hypoperfusion in the presence or absence of hypotension and is an important component of the initial evaluation, since elevated lactate is associated with poor prognosis </a:t>
            </a:r>
          </a:p>
          <a:p>
            <a:pPr marL="114297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serum lactate level ≥4 </a:t>
            </a:r>
            <a:r>
              <a:rPr lang="en-US" sz="2000" b="1" dirty="0" err="1">
                <a:solidFill>
                  <a:srgbClr val="000000"/>
                </a:solidFill>
              </a:rPr>
              <a:t>mmol</a:t>
            </a:r>
            <a:r>
              <a:rPr lang="en-US" sz="2000" b="1" dirty="0">
                <a:solidFill>
                  <a:srgbClr val="000000"/>
                </a:solidFill>
              </a:rPr>
              <a:t>/L </a:t>
            </a:r>
            <a:r>
              <a:rPr lang="en-US" sz="1600" dirty="0">
                <a:solidFill>
                  <a:srgbClr val="000000"/>
                </a:solidFill>
              </a:rPr>
              <a:t>is consistent with, but not diagnostic of, septic shock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0000"/>
              </a:solidFill>
            </a:endParaRPr>
          </a:p>
          <a:p>
            <a:pPr marL="114297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Plasma procalcitonin </a:t>
            </a:r>
            <a:r>
              <a:rPr lang="en-US" sz="1600" dirty="0">
                <a:solidFill>
                  <a:srgbClr val="000000"/>
                </a:solidFill>
              </a:rPr>
              <a:t>more than two standard deviations above the normal value ,Elevated serum procalcitonin levels are associated with bacterial infection and sepsis </a:t>
            </a:r>
          </a:p>
          <a:p>
            <a:pPr marL="114297" indent="0">
              <a:buNone/>
            </a:pPr>
            <a:endParaRPr lang="en-US" dirty="0"/>
          </a:p>
          <a:p>
            <a:pPr marL="114297" indent="0">
              <a:buNone/>
            </a:pPr>
            <a:endParaRPr lang="ar-JO" dirty="0"/>
          </a:p>
        </p:txBody>
      </p:sp>
      <p:sp>
        <p:nvSpPr>
          <p:cNvPr id="4" name="Rectangle 3"/>
          <p:cNvSpPr/>
          <p:nvPr/>
        </p:nvSpPr>
        <p:spPr>
          <a:xfrm>
            <a:off x="495300" y="3450121"/>
            <a:ext cx="65211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+mn-ea"/>
              </a:rPr>
              <a:t>Procalcitonin: </a:t>
            </a:r>
          </a:p>
          <a:p>
            <a:r>
              <a:rPr lang="en-US" dirty="0">
                <a:ea typeface="+mn-ea"/>
              </a:rPr>
              <a:t>A hormone that is synthesized by the </a:t>
            </a:r>
            <a:r>
              <a:rPr lang="en-US" dirty="0" err="1">
                <a:ea typeface="+mn-ea"/>
              </a:rPr>
              <a:t>parafollicular</a:t>
            </a:r>
            <a:r>
              <a:rPr lang="en-US" dirty="0">
                <a:ea typeface="+mn-ea"/>
              </a:rPr>
              <a:t> C cells of thyroid: </a:t>
            </a:r>
          </a:p>
          <a:p>
            <a:r>
              <a:rPr lang="en-US" dirty="0">
                <a:ea typeface="+mn-ea"/>
              </a:rPr>
              <a:t>➢ normal level &lt;0.05ng/ml </a:t>
            </a:r>
          </a:p>
          <a:p>
            <a:r>
              <a:rPr lang="en-US" dirty="0">
                <a:ea typeface="+mn-ea"/>
              </a:rPr>
              <a:t>➢ &lt;0.5 rules out infection </a:t>
            </a:r>
          </a:p>
          <a:p>
            <a:r>
              <a:rPr lang="en-US" dirty="0">
                <a:ea typeface="+mn-ea"/>
              </a:rPr>
              <a:t>➢ 0.5-2 suspected sepsis </a:t>
            </a:r>
          </a:p>
          <a:p>
            <a:r>
              <a:rPr lang="en-US" dirty="0">
                <a:ea typeface="+mn-ea"/>
              </a:rPr>
              <a:t>➢ &gt;2- 100 sepsis severity</a:t>
            </a:r>
          </a:p>
        </p:txBody>
      </p:sp>
    </p:spTree>
    <p:extLst>
      <p:ext uri="{BB962C8B-B14F-4D97-AF65-F5344CB8AC3E}">
        <p14:creationId xmlns:p14="http://schemas.microsoft.com/office/powerpoint/2010/main" val="15184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0425" y="333375"/>
            <a:ext cx="8791650" cy="3499800"/>
          </a:xfrm>
        </p:spPr>
        <p:txBody>
          <a:bodyPr/>
          <a:lstStyle/>
          <a:p>
            <a:pPr marL="114297" indent="0">
              <a:buNone/>
            </a:pPr>
            <a:r>
              <a:rPr lang="en-US" sz="2400" b="1" dirty="0">
                <a:solidFill>
                  <a:srgbClr val="EF7A5F"/>
                </a:solidFill>
              </a:rPr>
              <a:t>identifying the source of infection</a:t>
            </a:r>
          </a:p>
          <a:p>
            <a:pPr marL="114297" indent="0">
              <a:buNone/>
            </a:pPr>
            <a:r>
              <a:rPr lang="en-US" sz="2000" b="1" dirty="0">
                <a:solidFill>
                  <a:srgbClr val="EF7A5F"/>
                </a:solidFill>
              </a:rPr>
              <a:t>Microbiology</a:t>
            </a:r>
          </a:p>
          <a:p>
            <a:pPr marL="285743" indent="-171446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</a:rPr>
              <a:t>In addition to blood cultures, consider additional cultures guided by clinical judgment</a:t>
            </a:r>
          </a:p>
          <a:p>
            <a:pPr marL="285743" indent="-171446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</a:rPr>
              <a:t>Urinalysis and urine culture </a:t>
            </a:r>
          </a:p>
          <a:p>
            <a:pPr marL="285743" indent="-171446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</a:rPr>
              <a:t>Sputum culture </a:t>
            </a:r>
          </a:p>
          <a:p>
            <a:pPr marL="285743" indent="-171446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</a:rPr>
              <a:t>Consider also: CSF , wound secretion, tissue/fluid </a:t>
            </a:r>
          </a:p>
          <a:p>
            <a:pPr marL="285743" indent="-171446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</a:rPr>
              <a:t>Diagnostic procedures as indicated to obtain samples for cultures (e.g., lumbar puncture, </a:t>
            </a:r>
            <a:r>
              <a:rPr lang="en-US" sz="1400" dirty="0" err="1">
                <a:solidFill>
                  <a:srgbClr val="000000"/>
                </a:solidFill>
              </a:rPr>
              <a:t>thoracentesis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paracentesis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arthrocentesis</a:t>
            </a:r>
            <a:r>
              <a:rPr lang="en-US" sz="1400" dirty="0">
                <a:solidFill>
                  <a:srgbClr val="000000"/>
                </a:solidFill>
              </a:rPr>
              <a:t>)</a:t>
            </a:r>
          </a:p>
          <a:p>
            <a:pPr marL="114297" indent="0">
              <a:buNone/>
            </a:pPr>
            <a:endParaRPr lang="en-US" dirty="0"/>
          </a:p>
          <a:p>
            <a:pPr marL="114297" indent="0">
              <a:buNone/>
            </a:pPr>
            <a:endParaRPr lang="en-US" sz="2800" b="1" dirty="0">
              <a:solidFill>
                <a:srgbClr val="EF7A5F"/>
              </a:solidFill>
            </a:endParaRPr>
          </a:p>
          <a:p>
            <a:pPr marL="114297" indent="0">
              <a:buNone/>
            </a:pPr>
            <a:r>
              <a:rPr lang="en-US" sz="2800" b="1" dirty="0">
                <a:solidFill>
                  <a:srgbClr val="EF7A5F"/>
                </a:solidFill>
              </a:rPr>
              <a:t>Imaging</a:t>
            </a:r>
          </a:p>
          <a:p>
            <a:pPr marL="114297" indent="0">
              <a:buNone/>
            </a:pPr>
            <a:r>
              <a:rPr lang="en-US" sz="1600" b="1" dirty="0">
                <a:solidFill>
                  <a:srgbClr val="000000"/>
                </a:solidFill>
              </a:rPr>
              <a:t>Direct decisions based on clinical suspicion. </a:t>
            </a:r>
          </a:p>
          <a:p>
            <a:pPr marL="114297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There are no radiologic signs that are specific to the identification of sepsis other than those associated with infection in a specific site (</a:t>
            </a:r>
            <a:r>
              <a:rPr lang="en-US" sz="1600" dirty="0" err="1">
                <a:solidFill>
                  <a:srgbClr val="000000"/>
                </a:solidFill>
              </a:rPr>
              <a:t>eg</a:t>
            </a:r>
            <a:r>
              <a:rPr lang="en-US" sz="1600" dirty="0">
                <a:solidFill>
                  <a:srgbClr val="000000"/>
                </a:solidFill>
              </a:rPr>
              <a:t>, pneumonia on chest radiography, fluid collection on computed tomography of the abdomen)</a:t>
            </a:r>
            <a:endParaRPr lang="ar-JO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0118" y="938645"/>
            <a:ext cx="8309627" cy="3499800"/>
          </a:xfrm>
        </p:spPr>
        <p:txBody>
          <a:bodyPr/>
          <a:lstStyle/>
          <a:p>
            <a:pPr marL="114297" indent="0">
              <a:buNone/>
            </a:pPr>
            <a:r>
              <a:rPr lang="en-US" sz="1800" dirty="0"/>
              <a:t>Diagnostic and treatment measures should be conducted simultaneously in a patient suspected of having sepsis. Success depends on </a:t>
            </a:r>
            <a:r>
              <a:rPr lang="en-US" sz="1800" b="1" dirty="0"/>
              <a:t>early detection</a:t>
            </a:r>
            <a:r>
              <a:rPr lang="en-US" sz="1800" dirty="0"/>
              <a:t>, early and </a:t>
            </a:r>
            <a:r>
              <a:rPr lang="en-US" sz="1800" b="1" dirty="0"/>
              <a:t>effective resuscitation</a:t>
            </a:r>
            <a:r>
              <a:rPr lang="en-US" sz="1800" dirty="0"/>
              <a:t>, and early </a:t>
            </a:r>
            <a:r>
              <a:rPr lang="en-US" sz="1800" b="1" dirty="0">
                <a:hlinkClick r:id="rId3"/>
              </a:rPr>
              <a:t>antibiotic therapy</a:t>
            </a:r>
            <a:r>
              <a:rPr lang="en-US" sz="1800" dirty="0"/>
              <a:t>.</a:t>
            </a:r>
            <a:endParaRPr lang="ar-JO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117" y="255184"/>
            <a:ext cx="7715400" cy="468000"/>
          </a:xfrm>
        </p:spPr>
        <p:txBody>
          <a:bodyPr/>
          <a:lstStyle/>
          <a:p>
            <a:r>
              <a:rPr lang="en-US" sz="3200" b="1" u="sng" dirty="0"/>
              <a:t>Management: </a:t>
            </a:r>
            <a:endParaRPr lang="ar-JO" sz="32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18" y="1978095"/>
            <a:ext cx="8810625" cy="57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60117" y="2657326"/>
            <a:ext cx="2608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297">
              <a:buClr>
                <a:srgbClr val="434343"/>
              </a:buClr>
              <a:buSzPts val="1200"/>
            </a:pPr>
            <a:r>
              <a:rPr lang="en-US" sz="3600" b="1" u="sng" dirty="0">
                <a:solidFill>
                  <a:srgbClr val="87725D"/>
                </a:solidFill>
                <a:latin typeface="Lato"/>
                <a:ea typeface="+mn-ea"/>
                <a:sym typeface="Cabin"/>
              </a:rPr>
              <a:t>Approach:</a:t>
            </a:r>
            <a:endParaRPr lang="en-US" sz="3200" b="1" u="sng" dirty="0">
              <a:solidFill>
                <a:srgbClr val="87725D"/>
              </a:solidFill>
              <a:latin typeface="Lato"/>
              <a:ea typeface="+mn-ea"/>
              <a:sym typeface="Cabi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340" y="3457562"/>
            <a:ext cx="682109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43" indent="-285743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EF7A5F"/>
                </a:solidFill>
                <a:ea typeface="+mn-ea"/>
              </a:rPr>
              <a:t>Sepsis surveillance</a:t>
            </a:r>
          </a:p>
          <a:p>
            <a:pPr marL="285743" indent="-285743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EF7A5F"/>
                </a:solidFill>
                <a:ea typeface="+mn-ea"/>
              </a:rPr>
              <a:t>Initial clinical evaluation (should follow ABCDE approach)</a:t>
            </a:r>
          </a:p>
          <a:p>
            <a:pPr marL="285743" indent="-285743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EF7A5F"/>
                </a:solidFill>
                <a:ea typeface="+mn-ea"/>
              </a:rPr>
              <a:t>Initial resuscitation and ongoing clinical reassessment</a:t>
            </a:r>
          </a:p>
          <a:p>
            <a:pPr marL="285743" indent="-285743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EF7A5F"/>
                </a:solidFill>
                <a:ea typeface="+mn-ea"/>
              </a:rPr>
              <a:t>Supportive care</a:t>
            </a:r>
          </a:p>
          <a:p>
            <a:endParaRPr lang="en-US" b="1" dirty="0">
              <a:solidFill>
                <a:srgbClr val="EF7A5F"/>
              </a:solidFill>
              <a:ea typeface="+mn-ea"/>
            </a:endParaRPr>
          </a:p>
          <a:p>
            <a:endParaRPr lang="en-US" b="1" dirty="0">
              <a:solidFill>
                <a:srgbClr val="EF7A5F"/>
              </a:solidFill>
              <a:ea typeface="+mn-ea"/>
            </a:endParaRPr>
          </a:p>
          <a:p>
            <a:endParaRPr lang="en-US" b="1" dirty="0">
              <a:solidFill>
                <a:srgbClr val="EF7A5F"/>
              </a:solidFill>
              <a:ea typeface="+mn-ea"/>
            </a:endParaRPr>
          </a:p>
          <a:p>
            <a:endParaRPr lang="ar-JO" dirty="0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1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9585" y="172570"/>
            <a:ext cx="8877935" cy="3499800"/>
          </a:xfrm>
        </p:spPr>
        <p:txBody>
          <a:bodyPr/>
          <a:lstStyle/>
          <a:p>
            <a:pPr marL="114297" indent="0">
              <a:buNone/>
            </a:pPr>
            <a:r>
              <a:rPr lang="en-US" sz="4000" b="1" dirty="0">
                <a:solidFill>
                  <a:srgbClr val="EF7A5F"/>
                </a:solidFill>
                <a:latin typeface="Lato"/>
              </a:rPr>
              <a:t>Approach: </a:t>
            </a:r>
            <a:endParaRPr lang="en-US" sz="3200" b="1" dirty="0">
              <a:solidFill>
                <a:srgbClr val="EF7A5F"/>
              </a:solidFill>
              <a:latin typeface="Lato"/>
            </a:endParaRPr>
          </a:p>
          <a:p>
            <a:pPr marL="114297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ar-JO" dirty="0"/>
          </a:p>
        </p:txBody>
      </p:sp>
      <p:sp>
        <p:nvSpPr>
          <p:cNvPr id="4" name="Rectangle 3"/>
          <p:cNvSpPr/>
          <p:nvPr/>
        </p:nvSpPr>
        <p:spPr>
          <a:xfrm>
            <a:off x="119584" y="1046515"/>
            <a:ext cx="902441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ea typeface="+mn-ea"/>
            </a:endParaRPr>
          </a:p>
          <a:p>
            <a:pPr marL="285743" indent="-285743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EF7A5F"/>
                </a:solidFill>
                <a:ea typeface="+mn-ea"/>
              </a:rPr>
              <a:t>Sepsis surveillance</a:t>
            </a:r>
            <a:r>
              <a:rPr lang="en-US" sz="1800" b="1" dirty="0">
                <a:solidFill>
                  <a:srgbClr val="EF7A5F"/>
                </a:solidFill>
                <a:ea typeface="+mn-ea"/>
              </a:rPr>
              <a:t>: </a:t>
            </a:r>
            <a:r>
              <a:rPr lang="en-US" dirty="0">
                <a:ea typeface="+mn-ea"/>
              </a:rPr>
              <a:t>Identify patients with potential sepsis.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n-US" sz="1600" dirty="0">
                <a:ea typeface="+mn-ea"/>
              </a:rPr>
              <a:t>Quick SOFA criteria :  </a:t>
            </a:r>
          </a:p>
          <a:p>
            <a:r>
              <a:rPr lang="en-US" sz="1600" dirty="0">
                <a:ea typeface="+mn-ea"/>
              </a:rPr>
              <a:t>Consider positive if ≥ 2 of the following are present:</a:t>
            </a:r>
          </a:p>
          <a:p>
            <a:pPr marL="285743" indent="-285743">
              <a:buFont typeface="Wingdings" panose="05000000000000000000" pitchFamily="2" charset="2"/>
              <a:buChar char="§"/>
            </a:pPr>
            <a:r>
              <a:rPr lang="en-US" sz="1600" dirty="0">
                <a:ea typeface="+mn-ea"/>
              </a:rPr>
              <a:t>Alteration in mental status</a:t>
            </a:r>
          </a:p>
          <a:p>
            <a:pPr marL="285743" indent="-285743">
              <a:buFont typeface="Wingdings" panose="05000000000000000000" pitchFamily="2" charset="2"/>
              <a:buChar char="§"/>
            </a:pPr>
            <a:r>
              <a:rPr lang="en-US" sz="1600" dirty="0">
                <a:ea typeface="+mn-ea"/>
              </a:rPr>
              <a:t>Systolic blood pressure ≤ 100 mm Hg</a:t>
            </a:r>
          </a:p>
          <a:p>
            <a:pPr marL="285743" indent="-285743">
              <a:buFont typeface="Wingdings" panose="05000000000000000000" pitchFamily="2" charset="2"/>
              <a:buChar char="§"/>
            </a:pPr>
            <a:r>
              <a:rPr lang="en-US" sz="1600" dirty="0">
                <a:ea typeface="+mn-ea"/>
              </a:rPr>
              <a:t>Respiratory rate ≥ 22/min</a:t>
            </a:r>
          </a:p>
          <a:p>
            <a:pPr marL="285743" indent="-285743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EF7A5F"/>
              </a:solidFill>
              <a:ea typeface="+mn-ea"/>
            </a:endParaRPr>
          </a:p>
          <a:p>
            <a:pPr marL="285743" indent="-285743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EF7A5F"/>
                </a:solidFill>
                <a:ea typeface="+mn-ea"/>
              </a:rPr>
              <a:t>Initial clinical evaluation (should follow ABCDE approach)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n-US" sz="1600" b="1" dirty="0">
                <a:ea typeface="+mn-ea"/>
              </a:rPr>
              <a:t>IV access, vital signs, monitor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n-US" sz="1600" b="1" dirty="0">
                <a:ea typeface="+mn-ea"/>
              </a:rPr>
              <a:t>Initial labs:</a:t>
            </a:r>
          </a:p>
          <a:p>
            <a:pPr marL="285743" indent="-285743">
              <a:buFont typeface="Wingdings" panose="05000000000000000000" pitchFamily="2" charset="2"/>
              <a:buChar char="§"/>
            </a:pPr>
            <a:r>
              <a:rPr lang="en-US" sz="1600" b="1" dirty="0">
                <a:ea typeface="+mn-ea"/>
              </a:rPr>
              <a:t>Serum lactate: </a:t>
            </a:r>
            <a:r>
              <a:rPr lang="en-US" sz="1600" dirty="0">
                <a:ea typeface="+mn-ea"/>
              </a:rPr>
              <a:t>Elevated lactate reflects hypoperfusion and is associated with worse outcomes. </a:t>
            </a:r>
          </a:p>
          <a:p>
            <a:pPr marL="285743" indent="-285743">
              <a:buFont typeface="Wingdings" panose="05000000000000000000" pitchFamily="2" charset="2"/>
              <a:buChar char="§"/>
            </a:pPr>
            <a:r>
              <a:rPr lang="en-US" sz="1600" b="1" dirty="0">
                <a:ea typeface="+mn-ea"/>
              </a:rPr>
              <a:t>2 sets of blood cultures </a:t>
            </a:r>
            <a:r>
              <a:rPr lang="en-US" sz="1600" dirty="0">
                <a:ea typeface="+mn-ea"/>
              </a:rPr>
              <a:t>(aerobic and anaerobic) before administering antibiotics </a:t>
            </a:r>
          </a:p>
          <a:p>
            <a:r>
              <a:rPr lang="en-US" sz="1600" dirty="0">
                <a:ea typeface="+mn-ea"/>
              </a:rPr>
              <a:t>     (if possible) </a:t>
            </a:r>
          </a:p>
          <a:p>
            <a:endParaRPr lang="en-US" b="1" dirty="0">
              <a:solidFill>
                <a:srgbClr val="EF7A5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95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7453" y="141390"/>
            <a:ext cx="8779323" cy="3499800"/>
          </a:xfrm>
        </p:spPr>
        <p:txBody>
          <a:bodyPr/>
          <a:lstStyle/>
          <a:p>
            <a:pPr marL="285743" indent="-285743">
              <a:buClr>
                <a:srgbClr val="000000"/>
              </a:buClr>
              <a:buSzTx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EF7A5F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Initial resuscitation and ongoing clinical reassessment</a:t>
            </a:r>
          </a:p>
          <a:p>
            <a:pPr marL="285743" indent="-285743">
              <a:buClr>
                <a:srgbClr val="000000"/>
              </a:buClr>
              <a:buSzTx/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285743" indent="-285743">
              <a:buClr>
                <a:srgbClr val="000000"/>
              </a:buClr>
              <a:buSzTx/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285743" indent="-285743">
              <a:buClr>
                <a:srgbClr val="000000"/>
              </a:buClr>
              <a:buSzTx/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285743" indent="-285743">
              <a:buClr>
                <a:srgbClr val="000000"/>
              </a:buClr>
              <a:buSzTx/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Provide hemodynamic support.</a:t>
            </a:r>
          </a:p>
          <a:p>
            <a:pPr marL="0" indent="0">
              <a:buClr>
                <a:srgbClr val="000000"/>
              </a:buClr>
              <a:buSzTx/>
              <a:buNone/>
            </a:pPr>
            <a:endParaRPr lang="en-US" sz="140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285743" indent="-285743">
              <a:buClr>
                <a:srgbClr val="000000"/>
              </a:buClr>
              <a:buSzTx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Fluid resuscitation: Many patients may benefit from around </a:t>
            </a:r>
            <a:r>
              <a:rPr lang="en-US" sz="1400" b="1" u="sng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30 mL/kg of crystalloid fluids </a:t>
            </a:r>
          </a:p>
          <a:p>
            <a:pPr marL="0" indent="0">
              <a:buClr>
                <a:srgbClr val="000000"/>
              </a:buClr>
              <a:buSzTx/>
              <a:buNone/>
            </a:pPr>
            <a:r>
              <a:rPr lang="en-US" sz="1400" u="sng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A fluid administration is continued as long as the hemodynamic improvement continues  (e.g., arterial pressure, heart rate, urine output)</a:t>
            </a:r>
          </a:p>
          <a:p>
            <a:pPr marL="285743" indent="-285743">
              <a:buClr>
                <a:srgbClr val="000000"/>
              </a:buClr>
              <a:buSzTx/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285743" indent="-285743">
              <a:buClr>
                <a:srgbClr val="000000"/>
              </a:buClr>
              <a:buSzTx/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285743" indent="-285743">
              <a:buClr>
                <a:srgbClr val="000000"/>
              </a:buClr>
              <a:buSzTx/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285743" indent="-285743">
              <a:buClr>
                <a:srgbClr val="000000"/>
              </a:buClr>
              <a:buSzTx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If there is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persistent hypotension </a:t>
            </a:r>
            <a:r>
              <a:rPr lang="en-US" sz="140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during or after fluid resuscitation,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start vasopressors </a:t>
            </a:r>
            <a:r>
              <a:rPr lang="en-US" sz="140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and titrate </a:t>
            </a:r>
            <a:r>
              <a:rPr lang="en-US" sz="1400" b="1" u="sng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to maintain a MAP ≥ 65 mm Hg. </a:t>
            </a:r>
          </a:p>
          <a:p>
            <a:pPr marL="285743" indent="-285743">
              <a:buClr>
                <a:srgbClr val="000000"/>
              </a:buClr>
              <a:buSzTx/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285743" indent="-285743">
              <a:buClr>
                <a:srgbClr val="000000"/>
              </a:buClr>
              <a:buSzTx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Start </a:t>
            </a:r>
            <a:r>
              <a:rPr lang="en-US" sz="1400" b="1" u="sng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empiric broad-spectrum antibiotics </a:t>
            </a:r>
          </a:p>
          <a:p>
            <a:pPr marL="285743" indent="-285743">
              <a:buClr>
                <a:srgbClr val="000000"/>
              </a:buClr>
              <a:buSzTx/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285743" indent="-285743">
              <a:buClr>
                <a:srgbClr val="000000"/>
              </a:buClr>
              <a:buSzTx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Continuous reassessment of the clinical response to resuscitation to guide the decision to escalate fluids or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pressors</a:t>
            </a:r>
            <a:r>
              <a:rPr lang="en-US" sz="140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 </a:t>
            </a:r>
          </a:p>
          <a:p>
            <a:pPr marL="0" indent="0">
              <a:buClr>
                <a:srgbClr val="000000"/>
              </a:buClr>
              <a:buSzTx/>
              <a:buNone/>
            </a:pPr>
            <a:endParaRPr lang="en-US" sz="140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>
              <a:buClr>
                <a:srgbClr val="000000"/>
              </a:buClr>
              <a:buSzTx/>
              <a:buNone/>
            </a:pPr>
            <a:endParaRPr lang="en-US" sz="140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285743" indent="-285743">
              <a:buClr>
                <a:srgbClr val="000000"/>
              </a:buClr>
              <a:buSzTx/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EF7A5F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endParaRPr lang="ar-J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7" y="582137"/>
            <a:ext cx="8791575" cy="55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19" y="2428970"/>
            <a:ext cx="7426043" cy="441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453" y="4606872"/>
            <a:ext cx="2799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43" indent="-285743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EF7A5F"/>
                </a:solidFill>
                <a:ea typeface="+mn-ea"/>
              </a:rPr>
              <a:t>Supportive care</a:t>
            </a:r>
          </a:p>
        </p:txBody>
      </p:sp>
    </p:spTree>
    <p:extLst>
      <p:ext uri="{BB962C8B-B14F-4D97-AF65-F5344CB8AC3E}">
        <p14:creationId xmlns:p14="http://schemas.microsoft.com/office/powerpoint/2010/main" val="774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748" y="1514096"/>
            <a:ext cx="36615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7BCAF">
                    <a:lumMod val="75000"/>
                  </a:srgbClr>
                </a:solidFill>
                <a:ea typeface="+mn-ea"/>
              </a:rPr>
              <a:t>CASE :</a:t>
            </a:r>
            <a:endParaRPr lang="ar-JO" sz="8000" b="1" dirty="0">
              <a:solidFill>
                <a:srgbClr val="F7BCAF">
                  <a:lumMod val="75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750" y="771525"/>
            <a:ext cx="7465695" cy="1403350"/>
          </a:xfrm>
        </p:spPr>
        <p:txBody>
          <a:bodyPr/>
          <a:lstStyle/>
          <a:p>
            <a:pPr marL="114300" indent="0" algn="ctr">
              <a:buFont typeface="Wingdings" panose="05000000000000000000" charset="0"/>
              <a:buNone/>
            </a:pPr>
            <a:endParaRPr lang="en-US" sz="1400" b="1" i="1"/>
          </a:p>
          <a:p>
            <a:pPr marL="400050" indent="-285750" algn="ctr">
              <a:buFont typeface="Wingdings" panose="05000000000000000000" charset="0"/>
              <a:buChar char="§"/>
            </a:pPr>
            <a:r>
              <a:rPr lang="en-US" sz="1400" b="1" i="1">
                <a:sym typeface="+mn-ea"/>
              </a:rPr>
              <a:t>Infection : </a:t>
            </a:r>
            <a:r>
              <a:rPr lang="en-US" sz="1400" b="1">
                <a:sym typeface="+mn-ea"/>
              </a:rPr>
              <a:t>microbial phenomenon characterized by an inflammatory respnse to the presence of microorganisms or the invasion of normally sterile host tissues by the organism. </a:t>
            </a:r>
            <a:endParaRPr lang="en-US" sz="1400" b="1"/>
          </a:p>
          <a:p>
            <a:pPr marL="400050" indent="-285750" algn="ctr">
              <a:buFont typeface="Wingdings" panose="05000000000000000000" charset="0"/>
              <a:buChar char="§"/>
            </a:pPr>
            <a:endParaRPr lang="en-US" sz="1400" b="1" i="1"/>
          </a:p>
          <a:p>
            <a:pPr marL="400050" indent="-285750" algn="ctr">
              <a:buFont typeface="Wingdings" panose="05000000000000000000" charset="0"/>
              <a:buChar char="§"/>
            </a:pPr>
            <a:r>
              <a:rPr lang="en-US" sz="1400" b="1" i="1"/>
              <a:t>Inflammation : </a:t>
            </a:r>
            <a:r>
              <a:rPr lang="en-US" sz="1400" b="1"/>
              <a:t>is the term used to describe how blood vessels &amp; immune cells react     to injury , allows inflammatory cells , plasma proteins , and fluid to exit blood vessels and enter the interstitial space .</a:t>
            </a:r>
          </a:p>
          <a:p>
            <a:pPr marL="114300" indent="0">
              <a:buNone/>
            </a:pPr>
            <a:r>
              <a:rPr lang="en-US" sz="1400" b="1" i="1"/>
              <a:t>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430" y="195725"/>
            <a:ext cx="7715400" cy="468000"/>
          </a:xfrm>
        </p:spPr>
        <p:txBody>
          <a:bodyPr/>
          <a:lstStyle/>
          <a:p>
            <a:r>
              <a:rPr lang="en-US" u="sng"/>
              <a:t>DEFINITIONS</a:t>
            </a:r>
            <a:r>
              <a:rPr lang="en-US"/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4238" t="2347" r="3571" b="3640"/>
          <a:stretch>
            <a:fillRect/>
          </a:stretch>
        </p:blipFill>
        <p:spPr>
          <a:xfrm>
            <a:off x="2267585" y="2691130"/>
            <a:ext cx="4892040" cy="2350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4" y="352889"/>
            <a:ext cx="8973927" cy="2451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04" y="3070621"/>
            <a:ext cx="8973927" cy="119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657350"/>
            <a:ext cx="8972550" cy="182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729" y="504001"/>
            <a:ext cx="27863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7BCAF">
                    <a:lumMod val="75000"/>
                  </a:srgbClr>
                </a:solidFill>
                <a:ea typeface="+mn-ea"/>
              </a:rPr>
              <a:t>Answer :</a:t>
            </a:r>
            <a:endParaRPr lang="ar-JO" sz="4800" b="1" dirty="0">
              <a:solidFill>
                <a:srgbClr val="F7BCAF">
                  <a:lumMod val="75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14" y="119658"/>
            <a:ext cx="8093365" cy="3623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14" y="3919537"/>
            <a:ext cx="8093365" cy="107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67" y="1133475"/>
            <a:ext cx="8720929" cy="3314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5514" y="177069"/>
            <a:ext cx="27863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4800" b="1" dirty="0">
                <a:solidFill>
                  <a:srgbClr val="F7BCAF">
                    <a:lumMod val="75000"/>
                  </a:srgbClr>
                </a:solidFill>
                <a:ea typeface="+mn-ea"/>
              </a:rPr>
              <a:t>Answer :</a:t>
            </a:r>
            <a:endParaRPr lang="ar-JO" sz="4800" b="1" dirty="0">
              <a:solidFill>
                <a:srgbClr val="F7BCAF">
                  <a:lumMod val="75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3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2475" y="1462057"/>
            <a:ext cx="7715400" cy="468000"/>
          </a:xfrm>
        </p:spPr>
        <p:txBody>
          <a:bodyPr/>
          <a:lstStyle/>
          <a:p>
            <a:r>
              <a:rPr lang="en-US" sz="13875" dirty="0">
                <a:solidFill>
                  <a:schemeClr val="tx2">
                    <a:lumMod val="75000"/>
                  </a:schemeClr>
                </a:solidFill>
                <a:latin typeface="Nyala" panose="02000504070300020003" pitchFamily="2" charset="0"/>
              </a:rPr>
              <a:t>Thank you </a:t>
            </a:r>
            <a:endParaRPr lang="ar-JO" sz="13875" dirty="0">
              <a:solidFill>
                <a:schemeClr val="tx2">
                  <a:lumMod val="75000"/>
                </a:schemeClr>
              </a:solidFill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14300" y="1419860"/>
            <a:ext cx="7715400" cy="3499800"/>
          </a:xfrm>
        </p:spPr>
        <p:txBody>
          <a:bodyPr/>
          <a:lstStyle/>
          <a:p>
            <a:pPr marL="114300" indent="0">
              <a:buNone/>
            </a:pPr>
            <a:r>
              <a:rPr lang="en-US" sz="1800" b="1" i="1"/>
              <a:t>1. Acute:</a:t>
            </a:r>
            <a:r>
              <a:rPr lang="en-US" sz="1600" b="1" i="1"/>
              <a:t> </a:t>
            </a:r>
            <a:r>
              <a:rPr lang="en-US" sz="1600"/>
              <a:t> </a:t>
            </a:r>
            <a:r>
              <a:rPr lang="en-US" sz="1800"/>
              <a:t> immediate response with limited specificity , arises in response to</a:t>
            </a:r>
          </a:p>
          <a:p>
            <a:pPr marL="114300" indent="0">
              <a:buNone/>
            </a:pPr>
            <a:r>
              <a:rPr lang="en-US" sz="1800"/>
              <a:t>                   2 tyes of stimuli : </a:t>
            </a:r>
          </a:p>
          <a:p>
            <a:pPr marL="114300" indent="0" algn="l">
              <a:buFont typeface="Arial" panose="020B0604020202020204" pitchFamily="34" charset="0"/>
              <a:buNone/>
            </a:pPr>
            <a:r>
              <a:rPr lang="en-US" sz="1800"/>
              <a:t>                   *Infection “ particularly bacterial” -&gt; to eliminate the pathogen.</a:t>
            </a:r>
          </a:p>
          <a:p>
            <a:pPr marL="114300" indent="0" algn="l">
              <a:buFont typeface="Arial" panose="020B0604020202020204" pitchFamily="34" charset="0"/>
              <a:buNone/>
            </a:pPr>
            <a:r>
              <a:rPr lang="en-US" sz="1800"/>
              <a:t>                   * necrosis -&gt; th eliminate debris .</a:t>
            </a:r>
          </a:p>
          <a:p>
            <a:pPr marL="114300" indent="0" algn="l">
              <a:buNone/>
            </a:pPr>
            <a:endParaRPr lang="en-US" sz="1600"/>
          </a:p>
          <a:p>
            <a:pPr marL="114300" indent="0" algn="l">
              <a:buNone/>
            </a:pPr>
            <a:r>
              <a:rPr lang="en-US" sz="1800" b="1" i="1"/>
              <a:t>2. Chronic: </a:t>
            </a:r>
            <a:r>
              <a:rPr lang="en-US" sz="1800"/>
              <a:t> antibodies &amp; T-cells to specific antigen .</a:t>
            </a:r>
          </a:p>
          <a:p>
            <a:pPr marL="114300" indent="0" algn="l">
              <a:buNone/>
            </a:pPr>
            <a:endParaRPr lang="en-US" sz="1800"/>
          </a:p>
          <a:p>
            <a:pPr marL="114300" indent="0" algn="l">
              <a:buNone/>
            </a:pPr>
            <a:r>
              <a:rPr lang="en-US" sz="1800" b="1" i="1"/>
              <a:t>3. Bacteremia :</a:t>
            </a:r>
            <a:r>
              <a:rPr lang="en-US" sz="1800"/>
              <a:t> presence of viable bacteria in blood stream.</a:t>
            </a:r>
          </a:p>
          <a:p>
            <a:pPr marL="114300" indent="0" algn="l">
              <a:buNone/>
            </a:pPr>
            <a:endParaRPr lang="en-US" sz="1800" b="1" i="1"/>
          </a:p>
          <a:p>
            <a:pPr marL="114300" indent="0" algn="l">
              <a:buNone/>
            </a:pPr>
            <a:endParaRPr lang="en-US" sz="18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/>
              <a:t>cont</a:t>
            </a:r>
            <a:r>
              <a:rPr lang="en-US" sz="320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55650" y="1995805"/>
            <a:ext cx="7663180" cy="2323465"/>
          </a:xfrm>
        </p:spPr>
        <p:txBody>
          <a:bodyPr/>
          <a:lstStyle/>
          <a:p>
            <a:pPr marL="114300" indent="0" algn="just">
              <a:lnSpc>
                <a:spcPct val="130000"/>
              </a:lnSpc>
              <a:buNone/>
            </a:pPr>
            <a:r>
              <a:rPr lang="en-US" sz="1800" b="1" dirty="0">
                <a:sym typeface="+mn-ea"/>
              </a:rPr>
              <a:t> Is an exaggerated defense response of the body to a stressor</a:t>
            </a:r>
          </a:p>
          <a:p>
            <a:pPr marL="114300" indent="0" algn="just">
              <a:lnSpc>
                <a:spcPct val="130000"/>
              </a:lnSpc>
              <a:buNone/>
            </a:pPr>
            <a:r>
              <a:rPr lang="en-US" sz="1800" b="1" dirty="0">
                <a:sym typeface="+mn-ea"/>
              </a:rPr>
              <a:t> (infection, trauma, surgery, acute inflammation, ischemia or reperfusion, or malignancy) to localize and then eliminate the endogenous or exogenous source of the insult.</a:t>
            </a:r>
          </a:p>
          <a:p>
            <a:pPr marL="114300" indent="0" algn="just">
              <a:lnSpc>
                <a:spcPct val="130000"/>
              </a:lnSpc>
              <a:buNone/>
            </a:pPr>
            <a:endParaRPr lang="en-US" sz="1800" b="1" dirty="0"/>
          </a:p>
          <a:p>
            <a:pPr algn="just">
              <a:lnSpc>
                <a:spcPct val="130000"/>
              </a:lnSpc>
            </a:pPr>
            <a:endParaRPr lang="en-US" sz="1800" b="1" dirty="0"/>
          </a:p>
        </p:txBody>
      </p:sp>
      <p:sp>
        <p:nvSpPr>
          <p:cNvPr id="344" name="Google Shape;344;p38"/>
          <p:cNvSpPr/>
          <p:nvPr/>
        </p:nvSpPr>
        <p:spPr>
          <a:xfrm>
            <a:off x="1115695" y="51435"/>
            <a:ext cx="6266815" cy="1473200"/>
          </a:xfrm>
          <a:custGeom>
            <a:avLst/>
            <a:gdLst/>
            <a:ahLst/>
            <a:cxnLst/>
            <a:rect l="l" t="t" r="r" b="b"/>
            <a:pathLst>
              <a:path w="55344" h="51696" extrusionOk="0">
                <a:moveTo>
                  <a:pt x="6521" y="7894"/>
                </a:moveTo>
                <a:cubicBezTo>
                  <a:pt x="1060" y="14876"/>
                  <a:pt x="-2877" y="35818"/>
                  <a:pt x="2711" y="42927"/>
                </a:cubicBezTo>
                <a:cubicBezTo>
                  <a:pt x="8299" y="50036"/>
                  <a:pt x="31286" y="53722"/>
                  <a:pt x="40049" y="50547"/>
                </a:cubicBezTo>
                <a:cubicBezTo>
                  <a:pt x="48812" y="47372"/>
                  <a:pt x="56051" y="32129"/>
                  <a:pt x="55289" y="23877"/>
                </a:cubicBezTo>
                <a:cubicBezTo>
                  <a:pt x="54527" y="15625"/>
                  <a:pt x="43605" y="3700"/>
                  <a:pt x="35477" y="1036"/>
                </a:cubicBezTo>
                <a:cubicBezTo>
                  <a:pt x="27349" y="-1628"/>
                  <a:pt x="11982" y="912"/>
                  <a:pt x="6521" y="78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4030" y="267335"/>
            <a:ext cx="5133340" cy="467995"/>
          </a:xfrm>
        </p:spPr>
        <p:txBody>
          <a:bodyPr/>
          <a:lstStyle/>
          <a:p>
            <a:r>
              <a:rPr lang="en-US" b="1" dirty="0">
                <a:sym typeface="+mn-ea"/>
              </a:rPr>
              <a:t>Systemic inflammatory response syndrome</a:t>
            </a:r>
            <a:r>
              <a:rPr lang="en-US" dirty="0">
                <a:sym typeface="+mn-ea"/>
              </a:rPr>
              <a:t> (</a:t>
            </a:r>
            <a:r>
              <a:rPr lang="en-US" b="1" dirty="0">
                <a:sym typeface="+mn-ea"/>
              </a:rPr>
              <a:t>SIRS</a:t>
            </a:r>
            <a:r>
              <a:rPr lang="en-US" dirty="0">
                <a:sym typeface="+mn-ea"/>
              </a:rPr>
              <a:t>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7"/>
          <p:cNvSpPr/>
          <p:nvPr/>
        </p:nvSpPr>
        <p:spPr>
          <a:xfrm>
            <a:off x="984862" y="3293169"/>
            <a:ext cx="878171" cy="755020"/>
          </a:xfrm>
          <a:custGeom>
            <a:avLst/>
            <a:gdLst/>
            <a:ahLst/>
            <a:cxnLst/>
            <a:rect l="l" t="t" r="r" b="b"/>
            <a:pathLst>
              <a:path w="55344" h="51696" extrusionOk="0">
                <a:moveTo>
                  <a:pt x="6521" y="7894"/>
                </a:moveTo>
                <a:cubicBezTo>
                  <a:pt x="1060" y="14876"/>
                  <a:pt x="-2877" y="35818"/>
                  <a:pt x="2711" y="42927"/>
                </a:cubicBezTo>
                <a:cubicBezTo>
                  <a:pt x="8299" y="50036"/>
                  <a:pt x="31286" y="53722"/>
                  <a:pt x="40049" y="50547"/>
                </a:cubicBezTo>
                <a:cubicBezTo>
                  <a:pt x="48812" y="47372"/>
                  <a:pt x="56051" y="32129"/>
                  <a:pt x="55289" y="23877"/>
                </a:cubicBezTo>
                <a:cubicBezTo>
                  <a:pt x="54527" y="15625"/>
                  <a:pt x="43605" y="3700"/>
                  <a:pt x="35477" y="1036"/>
                </a:cubicBezTo>
                <a:cubicBezTo>
                  <a:pt x="27349" y="-1628"/>
                  <a:pt x="11982" y="912"/>
                  <a:pt x="6521" y="78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324" name="Google Shape;324;p37"/>
          <p:cNvSpPr/>
          <p:nvPr/>
        </p:nvSpPr>
        <p:spPr>
          <a:xfrm>
            <a:off x="4813924" y="1677225"/>
            <a:ext cx="878171" cy="755020"/>
          </a:xfrm>
          <a:custGeom>
            <a:avLst/>
            <a:gdLst/>
            <a:ahLst/>
            <a:cxnLst/>
            <a:rect l="l" t="t" r="r" b="b"/>
            <a:pathLst>
              <a:path w="55344" h="51696" extrusionOk="0">
                <a:moveTo>
                  <a:pt x="6521" y="7894"/>
                </a:moveTo>
                <a:cubicBezTo>
                  <a:pt x="1060" y="14876"/>
                  <a:pt x="-2877" y="35818"/>
                  <a:pt x="2711" y="42927"/>
                </a:cubicBezTo>
                <a:cubicBezTo>
                  <a:pt x="8299" y="50036"/>
                  <a:pt x="31286" y="53722"/>
                  <a:pt x="40049" y="50547"/>
                </a:cubicBezTo>
                <a:cubicBezTo>
                  <a:pt x="48812" y="47372"/>
                  <a:pt x="56051" y="32129"/>
                  <a:pt x="55289" y="23877"/>
                </a:cubicBezTo>
                <a:cubicBezTo>
                  <a:pt x="54527" y="15625"/>
                  <a:pt x="43605" y="3700"/>
                  <a:pt x="35477" y="1036"/>
                </a:cubicBezTo>
                <a:cubicBezTo>
                  <a:pt x="27349" y="-1628"/>
                  <a:pt x="11982" y="912"/>
                  <a:pt x="6521" y="78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325" name="Google Shape;325;p37"/>
          <p:cNvSpPr/>
          <p:nvPr/>
        </p:nvSpPr>
        <p:spPr>
          <a:xfrm>
            <a:off x="4813924" y="3293169"/>
            <a:ext cx="878171" cy="755020"/>
          </a:xfrm>
          <a:custGeom>
            <a:avLst/>
            <a:gdLst/>
            <a:ahLst/>
            <a:cxnLst/>
            <a:rect l="l" t="t" r="r" b="b"/>
            <a:pathLst>
              <a:path w="55344" h="51696" extrusionOk="0">
                <a:moveTo>
                  <a:pt x="6521" y="7894"/>
                </a:moveTo>
                <a:cubicBezTo>
                  <a:pt x="1060" y="14876"/>
                  <a:pt x="-2877" y="35818"/>
                  <a:pt x="2711" y="42927"/>
                </a:cubicBezTo>
                <a:cubicBezTo>
                  <a:pt x="8299" y="50036"/>
                  <a:pt x="31286" y="53722"/>
                  <a:pt x="40049" y="50547"/>
                </a:cubicBezTo>
                <a:cubicBezTo>
                  <a:pt x="48812" y="47372"/>
                  <a:pt x="56051" y="32129"/>
                  <a:pt x="55289" y="23877"/>
                </a:cubicBezTo>
                <a:cubicBezTo>
                  <a:pt x="54527" y="15625"/>
                  <a:pt x="43605" y="3700"/>
                  <a:pt x="35477" y="1036"/>
                </a:cubicBezTo>
                <a:cubicBezTo>
                  <a:pt x="27349" y="-1628"/>
                  <a:pt x="11982" y="912"/>
                  <a:pt x="6521" y="78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326" name="Google Shape;326;p37"/>
          <p:cNvSpPr/>
          <p:nvPr/>
        </p:nvSpPr>
        <p:spPr>
          <a:xfrm>
            <a:off x="984862" y="1677225"/>
            <a:ext cx="878171" cy="755020"/>
          </a:xfrm>
          <a:custGeom>
            <a:avLst/>
            <a:gdLst/>
            <a:ahLst/>
            <a:cxnLst/>
            <a:rect l="l" t="t" r="r" b="b"/>
            <a:pathLst>
              <a:path w="55344" h="51696" extrusionOk="0">
                <a:moveTo>
                  <a:pt x="6521" y="7894"/>
                </a:moveTo>
                <a:cubicBezTo>
                  <a:pt x="1060" y="14876"/>
                  <a:pt x="-2877" y="35818"/>
                  <a:pt x="2711" y="42927"/>
                </a:cubicBezTo>
                <a:cubicBezTo>
                  <a:pt x="8299" y="50036"/>
                  <a:pt x="31286" y="53722"/>
                  <a:pt x="40049" y="50547"/>
                </a:cubicBezTo>
                <a:cubicBezTo>
                  <a:pt x="48812" y="47372"/>
                  <a:pt x="56051" y="32129"/>
                  <a:pt x="55289" y="23877"/>
                </a:cubicBezTo>
                <a:cubicBezTo>
                  <a:pt x="54527" y="15625"/>
                  <a:pt x="43605" y="3700"/>
                  <a:pt x="35477" y="1036"/>
                </a:cubicBezTo>
                <a:cubicBezTo>
                  <a:pt x="27349" y="-1628"/>
                  <a:pt x="11982" y="912"/>
                  <a:pt x="6521" y="78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327" name="Google Shape;327;p37"/>
          <p:cNvSpPr txBox="1">
            <a:spLocks noGrp="1"/>
          </p:cNvSpPr>
          <p:nvPr>
            <p:ph type="title"/>
          </p:nvPr>
        </p:nvSpPr>
        <p:spPr>
          <a:xfrm>
            <a:off x="611430" y="339870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u="sng"/>
              <a:t>Criteria of SIRS :</a:t>
            </a:r>
          </a:p>
        </p:txBody>
      </p:sp>
      <p:sp>
        <p:nvSpPr>
          <p:cNvPr id="328" name="Google Shape;328;p37"/>
          <p:cNvSpPr txBox="1">
            <a:spLocks noGrp="1"/>
          </p:cNvSpPr>
          <p:nvPr>
            <p:ph type="title" idx="2"/>
          </p:nvPr>
        </p:nvSpPr>
        <p:spPr>
          <a:xfrm>
            <a:off x="1996388" y="1517850"/>
            <a:ext cx="23337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Fever</a:t>
            </a:r>
          </a:p>
        </p:txBody>
      </p:sp>
      <p:sp>
        <p:nvSpPr>
          <p:cNvPr id="329" name="Google Shape;329;p37"/>
          <p:cNvSpPr txBox="1">
            <a:spLocks noGrp="1"/>
          </p:cNvSpPr>
          <p:nvPr>
            <p:ph type="subTitle" idx="1"/>
          </p:nvPr>
        </p:nvSpPr>
        <p:spPr>
          <a:xfrm>
            <a:off x="1907488" y="2067765"/>
            <a:ext cx="23337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600"/>
              <a:t> More than 38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600"/>
              <a:t> or less than 36 </a:t>
            </a:r>
            <a:r>
              <a:rPr lang="en-US" sz="1600"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℃</a:t>
            </a:r>
            <a:endParaRPr lang="en-US" altLang="en-GB" sz="1600">
              <a:latin typeface="SimSun" panose="02010600030101010101" pitchFamily="2" charset="-122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330" name="Google Shape;330;p37"/>
          <p:cNvSpPr txBox="1">
            <a:spLocks noGrp="1"/>
          </p:cNvSpPr>
          <p:nvPr>
            <p:ph type="title" idx="3"/>
          </p:nvPr>
        </p:nvSpPr>
        <p:spPr>
          <a:xfrm>
            <a:off x="984912" y="1705700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</a:p>
        </p:txBody>
      </p:sp>
      <p:sp>
        <p:nvSpPr>
          <p:cNvPr id="331" name="Google Shape;331;p37"/>
          <p:cNvSpPr txBox="1">
            <a:spLocks noGrp="1"/>
          </p:cNvSpPr>
          <p:nvPr>
            <p:ph type="title" idx="7"/>
          </p:nvPr>
        </p:nvSpPr>
        <p:spPr>
          <a:xfrm>
            <a:off x="1996440" y="3134360"/>
            <a:ext cx="2510790" cy="4679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2400"/>
              <a:t>Respiratory Rate</a:t>
            </a:r>
          </a:p>
        </p:txBody>
      </p:sp>
      <p:sp>
        <p:nvSpPr>
          <p:cNvPr id="332" name="Google Shape;332;p37"/>
          <p:cNvSpPr txBox="1">
            <a:spLocks noGrp="1"/>
          </p:cNvSpPr>
          <p:nvPr>
            <p:ph type="subTitle" idx="8"/>
          </p:nvPr>
        </p:nvSpPr>
        <p:spPr>
          <a:xfrm>
            <a:off x="1996388" y="3583575"/>
            <a:ext cx="23337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1600"/>
              <a:t>More than20 breaths per minute or arterial CO2 tension ( PaCO2) less than 32 mmHg.</a:t>
            </a:r>
          </a:p>
        </p:txBody>
      </p:sp>
      <p:sp>
        <p:nvSpPr>
          <p:cNvPr id="333" name="Google Shape;333;p37"/>
          <p:cNvSpPr txBox="1">
            <a:spLocks noGrp="1"/>
          </p:cNvSpPr>
          <p:nvPr>
            <p:ph type="title" idx="9"/>
          </p:nvPr>
        </p:nvSpPr>
        <p:spPr>
          <a:xfrm>
            <a:off x="984912" y="3322475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03</a:t>
            </a:r>
          </a:p>
        </p:txBody>
      </p:sp>
      <p:sp>
        <p:nvSpPr>
          <p:cNvPr id="334" name="Google Shape;334;p37"/>
          <p:cNvSpPr txBox="1">
            <a:spLocks noGrp="1"/>
          </p:cNvSpPr>
          <p:nvPr>
            <p:ph type="title" idx="13"/>
          </p:nvPr>
        </p:nvSpPr>
        <p:spPr>
          <a:xfrm>
            <a:off x="5825490" y="3134360"/>
            <a:ext cx="2600960" cy="4679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2400"/>
              <a:t>Abnormal WBCs Count</a:t>
            </a:r>
          </a:p>
        </p:txBody>
      </p:sp>
      <p:sp>
        <p:nvSpPr>
          <p:cNvPr id="335" name="Google Shape;335;p37"/>
          <p:cNvSpPr txBox="1">
            <a:spLocks noGrp="1"/>
          </p:cNvSpPr>
          <p:nvPr>
            <p:ph type="subTitle" idx="14"/>
          </p:nvPr>
        </p:nvSpPr>
        <p:spPr>
          <a:xfrm>
            <a:off x="5867983" y="3868055"/>
            <a:ext cx="23337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1600"/>
              <a:t>More than 12,000 or, less than 4,000 or,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1600"/>
              <a:t> &gt; 10%  immature band  B cell </a:t>
            </a:r>
          </a:p>
        </p:txBody>
      </p:sp>
      <p:sp>
        <p:nvSpPr>
          <p:cNvPr id="336" name="Google Shape;336;p37"/>
          <p:cNvSpPr txBox="1">
            <a:spLocks noGrp="1"/>
          </p:cNvSpPr>
          <p:nvPr>
            <p:ph type="title" idx="15"/>
          </p:nvPr>
        </p:nvSpPr>
        <p:spPr>
          <a:xfrm>
            <a:off x="4813962" y="3322475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04</a:t>
            </a:r>
          </a:p>
        </p:txBody>
      </p:sp>
      <p:sp>
        <p:nvSpPr>
          <p:cNvPr id="337" name="Google Shape;337;p37"/>
          <p:cNvSpPr txBox="1">
            <a:spLocks noGrp="1"/>
          </p:cNvSpPr>
          <p:nvPr>
            <p:ph type="title" idx="4"/>
          </p:nvPr>
        </p:nvSpPr>
        <p:spPr>
          <a:xfrm>
            <a:off x="5825438" y="1517850"/>
            <a:ext cx="23337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/>
              <a:t>Heart Rate</a:t>
            </a:r>
          </a:p>
        </p:txBody>
      </p:sp>
      <p:sp>
        <p:nvSpPr>
          <p:cNvPr id="338" name="Google Shape;338;p37"/>
          <p:cNvSpPr txBox="1">
            <a:spLocks noGrp="1"/>
          </p:cNvSpPr>
          <p:nvPr>
            <p:ph type="subTitle" idx="5"/>
          </p:nvPr>
        </p:nvSpPr>
        <p:spPr>
          <a:xfrm>
            <a:off x="5795645" y="2067560"/>
            <a:ext cx="2463800" cy="621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1600"/>
              <a:t>   More than 90 beats per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1600"/>
              <a:t>    minute</a:t>
            </a:r>
          </a:p>
        </p:txBody>
      </p:sp>
      <p:sp>
        <p:nvSpPr>
          <p:cNvPr id="339" name="Google Shape;339;p37"/>
          <p:cNvSpPr txBox="1">
            <a:spLocks noGrp="1"/>
          </p:cNvSpPr>
          <p:nvPr>
            <p:ph type="title" idx="6"/>
          </p:nvPr>
        </p:nvSpPr>
        <p:spPr>
          <a:xfrm>
            <a:off x="4813962" y="1705700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187450" y="1059815"/>
            <a:ext cx="2846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1800">
                <a:solidFill>
                  <a:schemeClr val="accent3"/>
                </a:solidFill>
                <a:latin typeface="Palanquin Dark" panose="020B0004020203020204"/>
                <a:ea typeface="Palanquin Dark" panose="020B0004020203020204"/>
                <a:cs typeface="Palanquin Dark" panose="020B0004020203020204"/>
                <a:sym typeface="+mn-ea"/>
              </a:rPr>
              <a:t>At least 2 of the following </a:t>
            </a:r>
            <a:r>
              <a:rPr lang="en-US" dirty="0">
                <a:sym typeface="+mn-ea"/>
              </a:rPr>
              <a:t>  </a:t>
            </a:r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3164205" y="2139950"/>
            <a:ext cx="3492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solidFill>
                  <a:schemeClr val="accent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14375" y="885190"/>
            <a:ext cx="7620635" cy="3305810"/>
          </a:xfrm>
        </p:spPr>
        <p:txBody>
          <a:bodyPr/>
          <a:lstStyle/>
          <a:p>
            <a:r>
              <a:rPr lang="en-US" sz="2000">
                <a:latin typeface="Rockwell" panose="02060603020205020403" charset="0"/>
                <a:cs typeface="Rockwell" panose="02060603020205020403" charset="0"/>
              </a:rPr>
              <a:t>Sepsis causes a drop of systolic pressure to less than 90 mmHg or a reduction more than 40 mmHg frem baseline in the absence of other causes of hypotension &amp; despite adequate fluid resuscitation .</a:t>
            </a:r>
          </a:p>
          <a:p>
            <a:pPr marL="114300" indent="0">
              <a:buNone/>
            </a:pPr>
            <a:endParaRPr lang="en-US" sz="2000">
              <a:latin typeface="Rockwell" panose="02060603020205020403" charset="0"/>
              <a:cs typeface="Rockwell" panose="02060603020205020403" charset="0"/>
            </a:endParaRPr>
          </a:p>
          <a:p>
            <a:r>
              <a:rPr lang="en-US" sz="2000">
                <a:latin typeface="Rockwell" panose="02060603020205020403" charset="0"/>
                <a:cs typeface="Rockwell" panose="02060603020205020403" charset="0"/>
              </a:rPr>
              <a:t>this is called” Septic Shock”</a:t>
            </a:r>
          </a:p>
          <a:p>
            <a:endParaRPr lang="en-US" sz="2000">
              <a:latin typeface="Rockwell" panose="02060603020205020403" charset="0"/>
              <a:cs typeface="Rockwell" panose="02060603020205020403" charset="0"/>
            </a:endParaRPr>
          </a:p>
          <a:p>
            <a:r>
              <a:rPr lang="en-US" sz="2000">
                <a:latin typeface="Rockwell" panose="02060603020205020403" charset="0"/>
                <a:cs typeface="Rockwell" panose="02060603020205020403" charset="0"/>
              </a:rPr>
              <a:t>Causes could be : Pneumonia , Urinary tract infection , Peritonitis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9"/>
          <p:cNvSpPr/>
          <p:nvPr/>
        </p:nvSpPr>
        <p:spPr>
          <a:xfrm rot="10523904">
            <a:off x="4058381" y="-117778"/>
            <a:ext cx="5621312" cy="4039164"/>
          </a:xfrm>
          <a:custGeom>
            <a:avLst/>
            <a:gdLst/>
            <a:ahLst/>
            <a:cxnLst/>
            <a:rect l="l" t="t" r="r" b="b"/>
            <a:pathLst>
              <a:path w="82071" h="72795" extrusionOk="0">
                <a:moveTo>
                  <a:pt x="34596" y="1"/>
                </a:moveTo>
                <a:cubicBezTo>
                  <a:pt x="10896" y="1"/>
                  <a:pt x="1" y="14348"/>
                  <a:pt x="1" y="34124"/>
                </a:cubicBezTo>
                <a:cubicBezTo>
                  <a:pt x="1" y="55217"/>
                  <a:pt x="17829" y="72795"/>
                  <a:pt x="38880" y="72795"/>
                </a:cubicBezTo>
                <a:cubicBezTo>
                  <a:pt x="59973" y="72795"/>
                  <a:pt x="82071" y="71790"/>
                  <a:pt x="82071" y="50697"/>
                </a:cubicBezTo>
                <a:cubicBezTo>
                  <a:pt x="82071" y="29646"/>
                  <a:pt x="71022" y="2526"/>
                  <a:pt x="39341" y="182"/>
                </a:cubicBezTo>
                <a:cubicBezTo>
                  <a:pt x="37706" y="61"/>
                  <a:pt x="36124" y="1"/>
                  <a:pt x="345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9"/>
          <p:cNvSpPr/>
          <p:nvPr/>
        </p:nvSpPr>
        <p:spPr>
          <a:xfrm rot="10800000" flipH="1">
            <a:off x="3289550" y="784784"/>
            <a:ext cx="1016647" cy="634115"/>
          </a:xfrm>
          <a:custGeom>
            <a:avLst/>
            <a:gdLst/>
            <a:ahLst/>
            <a:cxnLst/>
            <a:rect l="l" t="t" r="r" b="b"/>
            <a:pathLst>
              <a:path w="34486" h="21510" extrusionOk="0">
                <a:moveTo>
                  <a:pt x="22207" y="1"/>
                </a:moveTo>
                <a:cubicBezTo>
                  <a:pt x="21729" y="1"/>
                  <a:pt x="21245" y="36"/>
                  <a:pt x="20758" y="110"/>
                </a:cubicBezTo>
                <a:cubicBezTo>
                  <a:pt x="19252" y="361"/>
                  <a:pt x="17745" y="738"/>
                  <a:pt x="16280" y="1240"/>
                </a:cubicBezTo>
                <a:cubicBezTo>
                  <a:pt x="10881" y="1491"/>
                  <a:pt x="4018" y="2872"/>
                  <a:pt x="2176" y="7895"/>
                </a:cubicBezTo>
                <a:cubicBezTo>
                  <a:pt x="0" y="13838"/>
                  <a:pt x="4897" y="18943"/>
                  <a:pt x="10212" y="20617"/>
                </a:cubicBezTo>
                <a:cubicBezTo>
                  <a:pt x="12124" y="21221"/>
                  <a:pt x="14131" y="21509"/>
                  <a:pt x="16146" y="21509"/>
                </a:cubicBezTo>
                <a:cubicBezTo>
                  <a:pt x="20700" y="21509"/>
                  <a:pt x="25292" y="20035"/>
                  <a:pt x="28919" y="17395"/>
                </a:cubicBezTo>
                <a:cubicBezTo>
                  <a:pt x="31305" y="15679"/>
                  <a:pt x="33732" y="13293"/>
                  <a:pt x="34151" y="10238"/>
                </a:cubicBezTo>
                <a:cubicBezTo>
                  <a:pt x="34485" y="7267"/>
                  <a:pt x="32644" y="4923"/>
                  <a:pt x="30426" y="3207"/>
                </a:cubicBezTo>
                <a:cubicBezTo>
                  <a:pt x="28042" y="1401"/>
                  <a:pt x="25222" y="1"/>
                  <a:pt x="22207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9"/>
          <p:cNvSpPr/>
          <p:nvPr/>
        </p:nvSpPr>
        <p:spPr>
          <a:xfrm>
            <a:off x="-10185033" y="579304"/>
            <a:ext cx="1601628" cy="1488652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9"/>
          <p:cNvSpPr/>
          <p:nvPr/>
        </p:nvSpPr>
        <p:spPr>
          <a:xfrm>
            <a:off x="-9256181" y="228225"/>
            <a:ext cx="787204" cy="753435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337820"/>
            <a:ext cx="8096250" cy="446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0254" y="1629933"/>
            <a:ext cx="633152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87725D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Palanquin Dark" panose="020B0004020203020204"/>
                <a:sym typeface="Palanquin Dark" panose="020B0004020203020204"/>
              </a:rPr>
              <a:t>To be continued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Palanquin Dark" panose="020B0004020203020204"/>
                <a:ea typeface="MS PMincho" panose="02020600040205080304" pitchFamily="18" charset="-128"/>
                <a:cs typeface="Palanquin Dark" panose="020B0004020203020204"/>
                <a:sym typeface="Palanquin Dark" panose="020B0004020203020204"/>
              </a:rPr>
              <a:t>Aseel Sadaqa </a:t>
            </a:r>
            <a:r>
              <a:rPr lang="ar-JO" sz="3200" b="1" dirty="0">
                <a:solidFill>
                  <a:srgbClr val="87725D"/>
                </a:solidFill>
                <a:latin typeface="Palanquin Dark" panose="020B0004020203020204"/>
                <a:sym typeface="Palanquin Dark" panose="020B0004020203020204"/>
              </a:rPr>
              <a:t/>
            </a:r>
            <a:br>
              <a:rPr lang="ar-JO" sz="3200" b="1" dirty="0">
                <a:solidFill>
                  <a:srgbClr val="87725D"/>
                </a:solidFill>
                <a:latin typeface="Palanquin Dark" panose="020B0004020203020204"/>
                <a:sym typeface="Palanquin Dark" panose="020B0004020203020204"/>
              </a:rPr>
            </a:br>
            <a:r>
              <a:rPr lang="en-US" sz="3000" b="1" dirty="0">
                <a:solidFill>
                  <a:srgbClr val="87725D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Palanquin Dark" panose="020B0004020203020204"/>
                <a:sym typeface="Palanquin Dark" panose="020B0004020203020204"/>
              </a:rPr>
              <a:t> </a:t>
            </a:r>
            <a:br>
              <a:rPr lang="en-US" sz="3000" b="1" dirty="0">
                <a:solidFill>
                  <a:srgbClr val="87725D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Palanquin Dark" panose="020B0004020203020204"/>
                <a:sym typeface="Palanquin Dark" panose="020B0004020203020204"/>
              </a:rPr>
            </a:b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545632696"/>
      </p:ext>
    </p:extLst>
  </p:cSld>
  <p:clrMapOvr>
    <a:masterClrMapping/>
  </p:clrMapOvr>
</p:sld>
</file>

<file path=ppt/theme/theme1.xml><?xml version="1.0" encoding="utf-8"?>
<a:theme xmlns:a="http://schemas.openxmlformats.org/drawingml/2006/main" name=" Book Club Slides for College by Slidesgo">
  <a:themeElements>
    <a:clrScheme name="Simple Light">
      <a:dk1>
        <a:srgbClr val="FFFFFF"/>
      </a:dk1>
      <a:lt1>
        <a:srgbClr val="F8F1E5"/>
      </a:lt1>
      <a:dk2>
        <a:srgbClr val="C4F6FA"/>
      </a:dk2>
      <a:lt2>
        <a:srgbClr val="F7BCAF"/>
      </a:lt2>
      <a:accent1>
        <a:srgbClr val="8F8688"/>
      </a:accent1>
      <a:accent2>
        <a:srgbClr val="F8D6C0"/>
      </a:accent2>
      <a:accent3>
        <a:srgbClr val="87725D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 Book Club Slides for College by Slidesgo">
  <a:themeElements>
    <a:clrScheme name="Simple Light">
      <a:dk1>
        <a:srgbClr val="FFFFFF"/>
      </a:dk1>
      <a:lt1>
        <a:srgbClr val="F8F1E5"/>
      </a:lt1>
      <a:dk2>
        <a:srgbClr val="C4F6FA"/>
      </a:dk2>
      <a:lt2>
        <a:srgbClr val="F7BCAF"/>
      </a:lt2>
      <a:accent1>
        <a:srgbClr val="8F8688"/>
      </a:accent1>
      <a:accent2>
        <a:srgbClr val="F8D6C0"/>
      </a:accent2>
      <a:accent3>
        <a:srgbClr val="87725D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1702</Words>
  <Application>Microsoft Office PowerPoint</Application>
  <PresentationFormat>On-screen Show (16:9)</PresentationFormat>
  <Paragraphs>300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Palanquin Dark</vt:lpstr>
      <vt:lpstr>SimSun</vt:lpstr>
      <vt:lpstr>Cabin</vt:lpstr>
      <vt:lpstr>Arial</vt:lpstr>
      <vt:lpstr>Nyala</vt:lpstr>
      <vt:lpstr>Rockwell</vt:lpstr>
      <vt:lpstr>MS PMincho</vt:lpstr>
      <vt:lpstr>Lato</vt:lpstr>
      <vt:lpstr>Wingdings</vt:lpstr>
      <vt:lpstr>Roboto Condensed Light</vt:lpstr>
      <vt:lpstr> Book Club Slides for College by Slidesgo</vt:lpstr>
      <vt:lpstr>1_ Book Club Slides for College by Slidesgo</vt:lpstr>
      <vt:lpstr>SIRS, Sepsis and septic shock </vt:lpstr>
      <vt:lpstr>Contents :</vt:lpstr>
      <vt:lpstr>DEFINITIONS:</vt:lpstr>
      <vt:lpstr>cont...</vt:lpstr>
      <vt:lpstr>Systemic inflammatory response syndrome (SIRS)</vt:lpstr>
      <vt:lpstr>Criteria of SIRS :</vt:lpstr>
      <vt:lpstr>PowerPoint Presentation</vt:lpstr>
      <vt:lpstr>PowerPoint Presentation</vt:lpstr>
      <vt:lpstr>PowerPoint Presentation</vt:lpstr>
      <vt:lpstr>Sepsis</vt:lpstr>
      <vt:lpstr>Sign and Symptom of Sepsis </vt:lpstr>
      <vt:lpstr>Complications of Sepsis </vt:lpstr>
      <vt:lpstr>Septic Shock</vt:lpstr>
      <vt:lpstr>Signs and Symptom  of Septic Shock</vt:lpstr>
      <vt:lpstr>Treatment of septick Shock</vt:lpstr>
      <vt:lpstr>PowerPoint Presentation</vt:lpstr>
      <vt:lpstr>To be continued :Lubna Sameer   </vt:lpstr>
      <vt:lpstr>MULTIPLE ORGANS DYSFUNCTION (MODS) </vt:lpstr>
      <vt:lpstr>PowerPoint Presentation</vt:lpstr>
      <vt:lpstr>Sequential organ failure assessment score (SOFA score)</vt:lpstr>
      <vt:lpstr>PowerPoint Presentation</vt:lpstr>
      <vt:lpstr>Diagnosis : </vt:lpstr>
      <vt:lpstr>PowerPoint Presentation</vt:lpstr>
      <vt:lpstr>PowerPoint Presentation</vt:lpstr>
      <vt:lpstr>PowerPoint Presentation</vt:lpstr>
      <vt:lpstr>Management: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SIRS, Sepsis and septic shock </dc:title>
  <dc:creator/>
  <cp:lastModifiedBy>lubna sameer</cp:lastModifiedBy>
  <cp:revision>13</cp:revision>
  <dcterms:created xsi:type="dcterms:W3CDTF">2021-09-21T19:21:00Z</dcterms:created>
  <dcterms:modified xsi:type="dcterms:W3CDTF">2021-09-23T08:01:10Z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1033-11.2.0.10296</vt:lpwstr>
  </property>
  <property fmtid="{D5CDD505-2E9C-101B-9397-08002B2CF9AE}" pid="3" name="ICV">
    <vt:lpwstr>76A8C4D05D684EFBB6D13E3BA89D6402</vt:lpwstr>
  </property>
</Properties>
</file>