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4" r:id="rId2"/>
  </p:sldMasterIdLst>
  <p:notesMasterIdLst>
    <p:notesMasterId r:id="rId76"/>
  </p:notesMasterIdLst>
  <p:handoutMasterIdLst>
    <p:handoutMasterId r:id="rId77"/>
  </p:handoutMasterIdLst>
  <p:sldIdLst>
    <p:sldId id="257" r:id="rId3"/>
    <p:sldId id="294" r:id="rId4"/>
    <p:sldId id="264" r:id="rId5"/>
    <p:sldId id="266" r:id="rId6"/>
    <p:sldId id="268" r:id="rId7"/>
    <p:sldId id="273" r:id="rId8"/>
    <p:sldId id="280" r:id="rId9"/>
    <p:sldId id="281" r:id="rId10"/>
    <p:sldId id="293" r:id="rId11"/>
    <p:sldId id="267" r:id="rId12"/>
    <p:sldId id="272" r:id="rId13"/>
    <p:sldId id="269" r:id="rId14"/>
    <p:sldId id="270" r:id="rId15"/>
    <p:sldId id="292" r:id="rId16"/>
    <p:sldId id="286" r:id="rId17"/>
    <p:sldId id="287" r:id="rId18"/>
    <p:sldId id="289" r:id="rId19"/>
    <p:sldId id="290" r:id="rId20"/>
    <p:sldId id="274" r:id="rId21"/>
    <p:sldId id="275" r:id="rId22"/>
    <p:sldId id="277" r:id="rId23"/>
    <p:sldId id="285" r:id="rId24"/>
    <p:sldId id="390" r:id="rId25"/>
    <p:sldId id="391" r:id="rId26"/>
    <p:sldId id="392" r:id="rId27"/>
    <p:sldId id="393" r:id="rId28"/>
    <p:sldId id="394" r:id="rId29"/>
    <p:sldId id="395" r:id="rId30"/>
    <p:sldId id="396" r:id="rId31"/>
    <p:sldId id="397" r:id="rId32"/>
    <p:sldId id="398" r:id="rId33"/>
    <p:sldId id="399" r:id="rId34"/>
    <p:sldId id="401" r:id="rId35"/>
    <p:sldId id="402" r:id="rId36"/>
    <p:sldId id="403" r:id="rId37"/>
    <p:sldId id="349" r:id="rId38"/>
    <p:sldId id="350" r:id="rId39"/>
    <p:sldId id="404" r:id="rId40"/>
    <p:sldId id="351" r:id="rId41"/>
    <p:sldId id="405" r:id="rId42"/>
    <p:sldId id="352" r:id="rId43"/>
    <p:sldId id="353" r:id="rId44"/>
    <p:sldId id="354" r:id="rId45"/>
    <p:sldId id="355" r:id="rId46"/>
    <p:sldId id="356" r:id="rId47"/>
    <p:sldId id="357" r:id="rId48"/>
    <p:sldId id="358" r:id="rId49"/>
    <p:sldId id="359" r:id="rId50"/>
    <p:sldId id="364" r:id="rId51"/>
    <p:sldId id="365" r:id="rId52"/>
    <p:sldId id="366" r:id="rId53"/>
    <p:sldId id="367" r:id="rId54"/>
    <p:sldId id="368" r:id="rId55"/>
    <p:sldId id="369" r:id="rId56"/>
    <p:sldId id="370" r:id="rId57"/>
    <p:sldId id="371" r:id="rId58"/>
    <p:sldId id="372" r:id="rId59"/>
    <p:sldId id="373" r:id="rId60"/>
    <p:sldId id="374" r:id="rId61"/>
    <p:sldId id="375" r:id="rId62"/>
    <p:sldId id="376" r:id="rId63"/>
    <p:sldId id="377" r:id="rId64"/>
    <p:sldId id="378" r:id="rId65"/>
    <p:sldId id="379" r:id="rId66"/>
    <p:sldId id="380" r:id="rId67"/>
    <p:sldId id="381" r:id="rId68"/>
    <p:sldId id="382" r:id="rId69"/>
    <p:sldId id="383" r:id="rId70"/>
    <p:sldId id="384" r:id="rId71"/>
    <p:sldId id="385" r:id="rId72"/>
    <p:sldId id="386" r:id="rId73"/>
    <p:sldId id="387" r:id="rId74"/>
    <p:sldId id="38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7565" autoAdjust="0"/>
  </p:normalViewPr>
  <p:slideViewPr>
    <p:cSldViewPr showGuides="1">
      <p:cViewPr varScale="1">
        <p:scale>
          <a:sx n="105" d="100"/>
          <a:sy n="105" d="100"/>
        </p:scale>
        <p:origin x="-686" y="-67"/>
      </p:cViewPr>
      <p:guideLst>
        <p:guide orient="horz" pos="2160"/>
        <p:guide pos="3840"/>
      </p:guideLst>
    </p:cSldViewPr>
  </p:slideViewPr>
  <p:notesTextViewPr>
    <p:cViewPr>
      <p:scale>
        <a:sx n="1" d="1"/>
        <a:sy n="1" d="1"/>
      </p:scale>
      <p:origin x="0" y="0"/>
    </p:cViewPr>
  </p:notesTextViewPr>
  <p:sorterViewPr>
    <p:cViewPr>
      <p:scale>
        <a:sx n="100" d="100"/>
        <a:sy n="100" d="100"/>
      </p:scale>
      <p:origin x="0" y="7776"/>
    </p:cViewPr>
  </p:sorterViewPr>
  <p:notesViewPr>
    <p:cSldViewPr>
      <p:cViewPr varScale="1">
        <p:scale>
          <a:sx n="76" d="100"/>
          <a:sy n="76" d="100"/>
        </p:scale>
        <p:origin x="24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svg"/><Relationship Id="rId1" Type="http://schemas.openxmlformats.org/officeDocument/2006/relationships/image" Target="../media/image40.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8C694C-FBDB-4E74-AEF8-82612BA11C0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2992852-CB3F-4021-8208-1CF29209562C}">
      <dgm:prSet/>
      <dgm:spPr/>
      <dgm:t>
        <a:bodyPr/>
        <a:lstStyle/>
        <a:p>
          <a:pPr>
            <a:lnSpc>
              <a:spcPct val="100000"/>
            </a:lnSpc>
          </a:pPr>
          <a:r>
            <a:rPr lang="en-US"/>
            <a:t>Double-barrel Colostomy</a:t>
          </a:r>
        </a:p>
      </dgm:t>
    </dgm:pt>
    <dgm:pt modelId="{5C805E0D-B673-4E72-8320-B12D681DFE45}" type="parTrans" cxnId="{F2B2FF6A-AC85-4114-89F6-EC06D9E5FDB9}">
      <dgm:prSet/>
      <dgm:spPr/>
      <dgm:t>
        <a:bodyPr/>
        <a:lstStyle/>
        <a:p>
          <a:endParaRPr lang="en-US"/>
        </a:p>
      </dgm:t>
    </dgm:pt>
    <dgm:pt modelId="{49EF6537-8E8D-44DF-BBEE-CB760211F306}" type="sibTrans" cxnId="{F2B2FF6A-AC85-4114-89F6-EC06D9E5FDB9}">
      <dgm:prSet/>
      <dgm:spPr/>
      <dgm:t>
        <a:bodyPr/>
        <a:lstStyle/>
        <a:p>
          <a:endParaRPr lang="en-US"/>
        </a:p>
      </dgm:t>
    </dgm:pt>
    <dgm:pt modelId="{B0BA3C82-E2E4-42F4-819A-397D181C4B14}">
      <dgm:prSet/>
      <dgm:spPr/>
      <dgm:t>
        <a:bodyPr/>
        <a:lstStyle/>
        <a:p>
          <a:pPr>
            <a:lnSpc>
              <a:spcPct val="100000"/>
            </a:lnSpc>
          </a:pPr>
          <a:r>
            <a:rPr lang="en-US"/>
            <a:t>If you have to resect a short (5cm) length of gut you can bring the cut ends out through same incision (F). </a:t>
          </a:r>
        </a:p>
      </dgm:t>
    </dgm:pt>
    <dgm:pt modelId="{A4DDD507-8E3F-4642-8A75-7199ABA1BFB7}" type="parTrans" cxnId="{6F93DB7C-F013-41F9-8E7F-22235E2A5B3C}">
      <dgm:prSet/>
      <dgm:spPr/>
      <dgm:t>
        <a:bodyPr/>
        <a:lstStyle/>
        <a:p>
          <a:endParaRPr lang="en-US"/>
        </a:p>
      </dgm:t>
    </dgm:pt>
    <dgm:pt modelId="{47159C9F-4DC6-4EEC-A1C3-F3D00585B247}" type="sibTrans" cxnId="{6F93DB7C-F013-41F9-8E7F-22235E2A5B3C}">
      <dgm:prSet/>
      <dgm:spPr/>
      <dgm:t>
        <a:bodyPr/>
        <a:lstStyle/>
        <a:p>
          <a:endParaRPr lang="en-US"/>
        </a:p>
      </dgm:t>
    </dgm:pt>
    <dgm:pt modelId="{D65D6F72-A47E-41A0-B277-BBBEB2623B2D}" type="pres">
      <dgm:prSet presAssocID="{2D8C694C-FBDB-4E74-AEF8-82612BA11C0A}" presName="root" presStyleCnt="0">
        <dgm:presLayoutVars>
          <dgm:dir/>
          <dgm:resizeHandles val="exact"/>
        </dgm:presLayoutVars>
      </dgm:prSet>
      <dgm:spPr/>
      <dgm:t>
        <a:bodyPr/>
        <a:lstStyle/>
        <a:p>
          <a:endParaRPr lang="en-US"/>
        </a:p>
      </dgm:t>
    </dgm:pt>
    <dgm:pt modelId="{DA781983-1C92-42A8-A2A6-E4FA4E214B0C}" type="pres">
      <dgm:prSet presAssocID="{82992852-CB3F-4021-8208-1CF29209562C}" presName="compNode" presStyleCnt="0"/>
      <dgm:spPr/>
    </dgm:pt>
    <dgm:pt modelId="{452A8433-42EB-4641-8D00-B303FA579DF4}" type="pres">
      <dgm:prSet presAssocID="{82992852-CB3F-4021-8208-1CF29209562C}" presName="bgRect" presStyleLbl="bgShp" presStyleIdx="0" presStyleCnt="2"/>
      <dgm:spPr/>
    </dgm:pt>
    <dgm:pt modelId="{671852A5-FAFB-47D4-B097-2474D4D2B911}" type="pres">
      <dgm:prSet presAssocID="{82992852-CB3F-4021-8208-1CF29209562C}"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Water"/>
        </a:ext>
      </dgm:extLst>
    </dgm:pt>
    <dgm:pt modelId="{CE6568A1-22C2-4DC9-8545-730694D6FD62}" type="pres">
      <dgm:prSet presAssocID="{82992852-CB3F-4021-8208-1CF29209562C}" presName="spaceRect" presStyleCnt="0"/>
      <dgm:spPr/>
    </dgm:pt>
    <dgm:pt modelId="{927D3A65-FDCC-43F9-8232-032D2A62CF66}" type="pres">
      <dgm:prSet presAssocID="{82992852-CB3F-4021-8208-1CF29209562C}" presName="parTx" presStyleLbl="revTx" presStyleIdx="0" presStyleCnt="2">
        <dgm:presLayoutVars>
          <dgm:chMax val="0"/>
          <dgm:chPref val="0"/>
        </dgm:presLayoutVars>
      </dgm:prSet>
      <dgm:spPr/>
      <dgm:t>
        <a:bodyPr/>
        <a:lstStyle/>
        <a:p>
          <a:endParaRPr lang="en-US"/>
        </a:p>
      </dgm:t>
    </dgm:pt>
    <dgm:pt modelId="{B94F4948-FB9C-4C73-8A49-E5BA6DFB176F}" type="pres">
      <dgm:prSet presAssocID="{49EF6537-8E8D-44DF-BBEE-CB760211F306}" presName="sibTrans" presStyleCnt="0"/>
      <dgm:spPr/>
    </dgm:pt>
    <dgm:pt modelId="{3807DB96-3A79-4E8E-AD52-584764C91387}" type="pres">
      <dgm:prSet presAssocID="{B0BA3C82-E2E4-42F4-819A-397D181C4B14}" presName="compNode" presStyleCnt="0"/>
      <dgm:spPr/>
    </dgm:pt>
    <dgm:pt modelId="{BFDD2A2F-261F-4C9D-93B6-524335188B15}" type="pres">
      <dgm:prSet presAssocID="{B0BA3C82-E2E4-42F4-819A-397D181C4B14}" presName="bgRect" presStyleLbl="bgShp" presStyleIdx="1" presStyleCnt="2"/>
      <dgm:spPr/>
    </dgm:pt>
    <dgm:pt modelId="{2332101F-BCED-4A4E-BAFB-1C978A5CAE6A}" type="pres">
      <dgm:prSet presAssocID="{B0BA3C82-E2E4-42F4-819A-397D181C4B14}"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n-US"/>
        </a:p>
      </dgm:t>
      <dgm:extLst>
        <a:ext uri="{E40237B7-FDA0-4F09-8148-C483321AD2D9}">
          <dgm14:cNvPr xmlns:dgm14="http://schemas.microsoft.com/office/drawing/2010/diagram" id="0" name="" descr="Kidneys"/>
        </a:ext>
      </dgm:extLst>
    </dgm:pt>
    <dgm:pt modelId="{36D06685-27EF-488B-BDDD-A80461FD5AF6}" type="pres">
      <dgm:prSet presAssocID="{B0BA3C82-E2E4-42F4-819A-397D181C4B14}" presName="spaceRect" presStyleCnt="0"/>
      <dgm:spPr/>
    </dgm:pt>
    <dgm:pt modelId="{9C7779B8-86E6-4591-B0EB-53C3EFF9217A}" type="pres">
      <dgm:prSet presAssocID="{B0BA3C82-E2E4-42F4-819A-397D181C4B14}" presName="parTx" presStyleLbl="revTx" presStyleIdx="1" presStyleCnt="2">
        <dgm:presLayoutVars>
          <dgm:chMax val="0"/>
          <dgm:chPref val="0"/>
        </dgm:presLayoutVars>
      </dgm:prSet>
      <dgm:spPr/>
      <dgm:t>
        <a:bodyPr/>
        <a:lstStyle/>
        <a:p>
          <a:endParaRPr lang="en-US"/>
        </a:p>
      </dgm:t>
    </dgm:pt>
  </dgm:ptLst>
  <dgm:cxnLst>
    <dgm:cxn modelId="{F2B2FF6A-AC85-4114-89F6-EC06D9E5FDB9}" srcId="{2D8C694C-FBDB-4E74-AEF8-82612BA11C0A}" destId="{82992852-CB3F-4021-8208-1CF29209562C}" srcOrd="0" destOrd="0" parTransId="{5C805E0D-B673-4E72-8320-B12D681DFE45}" sibTransId="{49EF6537-8E8D-44DF-BBEE-CB760211F306}"/>
    <dgm:cxn modelId="{F2601961-FCDB-4D2F-A7C7-061039CA8AB0}" type="presOf" srcId="{2D8C694C-FBDB-4E74-AEF8-82612BA11C0A}" destId="{D65D6F72-A47E-41A0-B277-BBBEB2623B2D}" srcOrd="0" destOrd="0" presId="urn:microsoft.com/office/officeart/2018/2/layout/IconVerticalSolidList"/>
    <dgm:cxn modelId="{7E26FCF7-6276-4967-9ED2-0CF9ED580974}" type="presOf" srcId="{B0BA3C82-E2E4-42F4-819A-397D181C4B14}" destId="{9C7779B8-86E6-4591-B0EB-53C3EFF9217A}" srcOrd="0" destOrd="0" presId="urn:microsoft.com/office/officeart/2018/2/layout/IconVerticalSolidList"/>
    <dgm:cxn modelId="{6F93DB7C-F013-41F9-8E7F-22235E2A5B3C}" srcId="{2D8C694C-FBDB-4E74-AEF8-82612BA11C0A}" destId="{B0BA3C82-E2E4-42F4-819A-397D181C4B14}" srcOrd="1" destOrd="0" parTransId="{A4DDD507-8E3F-4642-8A75-7199ABA1BFB7}" sibTransId="{47159C9F-4DC6-4EEC-A1C3-F3D00585B247}"/>
    <dgm:cxn modelId="{915302A5-D2E1-491F-82E1-3813147EB02F}" type="presOf" srcId="{82992852-CB3F-4021-8208-1CF29209562C}" destId="{927D3A65-FDCC-43F9-8232-032D2A62CF66}" srcOrd="0" destOrd="0" presId="urn:microsoft.com/office/officeart/2018/2/layout/IconVerticalSolidList"/>
    <dgm:cxn modelId="{1AC4B474-D239-42CC-B47E-5B2AABAA08D8}" type="presParOf" srcId="{D65D6F72-A47E-41A0-B277-BBBEB2623B2D}" destId="{DA781983-1C92-42A8-A2A6-E4FA4E214B0C}" srcOrd="0" destOrd="0" presId="urn:microsoft.com/office/officeart/2018/2/layout/IconVerticalSolidList"/>
    <dgm:cxn modelId="{A623349B-C837-4E01-B9C0-C1782330B98D}" type="presParOf" srcId="{DA781983-1C92-42A8-A2A6-E4FA4E214B0C}" destId="{452A8433-42EB-4641-8D00-B303FA579DF4}" srcOrd="0" destOrd="0" presId="urn:microsoft.com/office/officeart/2018/2/layout/IconVerticalSolidList"/>
    <dgm:cxn modelId="{F81838FF-34D2-490C-8422-6F375FD423A1}" type="presParOf" srcId="{DA781983-1C92-42A8-A2A6-E4FA4E214B0C}" destId="{671852A5-FAFB-47D4-B097-2474D4D2B911}" srcOrd="1" destOrd="0" presId="urn:microsoft.com/office/officeart/2018/2/layout/IconVerticalSolidList"/>
    <dgm:cxn modelId="{CB4F26BD-488F-4D92-8DAC-38C5B8A37811}" type="presParOf" srcId="{DA781983-1C92-42A8-A2A6-E4FA4E214B0C}" destId="{CE6568A1-22C2-4DC9-8545-730694D6FD62}" srcOrd="2" destOrd="0" presId="urn:microsoft.com/office/officeart/2018/2/layout/IconVerticalSolidList"/>
    <dgm:cxn modelId="{7853D105-B99F-4AE3-8F41-CAEE0DBD7919}" type="presParOf" srcId="{DA781983-1C92-42A8-A2A6-E4FA4E214B0C}" destId="{927D3A65-FDCC-43F9-8232-032D2A62CF66}" srcOrd="3" destOrd="0" presId="urn:microsoft.com/office/officeart/2018/2/layout/IconVerticalSolidList"/>
    <dgm:cxn modelId="{68A53323-CA88-47DD-B237-5ED47677F951}" type="presParOf" srcId="{D65D6F72-A47E-41A0-B277-BBBEB2623B2D}" destId="{B94F4948-FB9C-4C73-8A49-E5BA6DFB176F}" srcOrd="1" destOrd="0" presId="urn:microsoft.com/office/officeart/2018/2/layout/IconVerticalSolidList"/>
    <dgm:cxn modelId="{0D822F7B-CBE8-4200-AB5C-74F8CB16BBCA}" type="presParOf" srcId="{D65D6F72-A47E-41A0-B277-BBBEB2623B2D}" destId="{3807DB96-3A79-4E8E-AD52-584764C91387}" srcOrd="2" destOrd="0" presId="urn:microsoft.com/office/officeart/2018/2/layout/IconVerticalSolidList"/>
    <dgm:cxn modelId="{E7BBEDCB-EEA7-40D5-A905-6FC9A8A2AA73}" type="presParOf" srcId="{3807DB96-3A79-4E8E-AD52-584764C91387}" destId="{BFDD2A2F-261F-4C9D-93B6-524335188B15}" srcOrd="0" destOrd="0" presId="urn:microsoft.com/office/officeart/2018/2/layout/IconVerticalSolidList"/>
    <dgm:cxn modelId="{88038528-BC34-489B-AE89-525CA10DB9E8}" type="presParOf" srcId="{3807DB96-3A79-4E8E-AD52-584764C91387}" destId="{2332101F-BCED-4A4E-BAFB-1C978A5CAE6A}" srcOrd="1" destOrd="0" presId="urn:microsoft.com/office/officeart/2018/2/layout/IconVerticalSolidList"/>
    <dgm:cxn modelId="{58587376-95F2-4E8E-B04E-8E587D59CFD3}" type="presParOf" srcId="{3807DB96-3A79-4E8E-AD52-584764C91387}" destId="{36D06685-27EF-488B-BDDD-A80461FD5AF6}" srcOrd="2" destOrd="0" presId="urn:microsoft.com/office/officeart/2018/2/layout/IconVerticalSolidList"/>
    <dgm:cxn modelId="{BFEFF8D2-13E7-4CB7-8691-0C452792BDCD}" type="presParOf" srcId="{3807DB96-3A79-4E8E-AD52-584764C91387}" destId="{9C7779B8-86E6-4591-B0EB-53C3EFF9217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132EAF-C064-4DBD-893A-E9C483F7B72B}" type="datetimeFigureOut">
              <a:rPr lang="en-US" smtClean="0"/>
              <a:pPr/>
              <a:t>9/14/2023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72E445-32C1-478D-BA37-0AEE81A2366D}" type="slidenum">
              <a:rPr lang="en-US" smtClean="0"/>
              <a:pPr/>
              <a:t>‹#›</a:t>
            </a:fld>
            <a:endParaRPr lang="en-US"/>
          </a:p>
        </p:txBody>
      </p:sp>
    </p:spTree>
    <p:extLst>
      <p:ext uri="{BB962C8B-B14F-4D97-AF65-F5344CB8AC3E}">
        <p14:creationId xmlns:p14="http://schemas.microsoft.com/office/powerpoint/2010/main" val="3699431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68482-7B14-4CB2-8D4B-1D596CC92045}" type="datetimeFigureOut">
              <a:rPr lang="en-US" smtClean="0"/>
              <a:pPr/>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B14A3-4BF5-4460-A475-6ABA76B862A2}" type="slidenum">
              <a:rPr lang="en-US" smtClean="0"/>
              <a:pPr/>
              <a:t>‹#›</a:t>
            </a:fld>
            <a:endParaRPr lang="en-US"/>
          </a:p>
        </p:txBody>
      </p:sp>
    </p:spTree>
    <p:extLst>
      <p:ext uri="{BB962C8B-B14F-4D97-AF65-F5344CB8AC3E}">
        <p14:creationId xmlns:p14="http://schemas.microsoft.com/office/powerpoint/2010/main" val="22156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B14A3-4BF5-4460-A475-6ABA76B862A2}" type="slidenum">
              <a:rPr lang="en-US" smtClean="0"/>
              <a:pPr/>
              <a:t>1</a:t>
            </a:fld>
            <a:endParaRPr lang="en-US"/>
          </a:p>
        </p:txBody>
      </p:sp>
    </p:spTree>
    <p:extLst>
      <p:ext uri="{BB962C8B-B14F-4D97-AF65-F5344CB8AC3E}">
        <p14:creationId xmlns:p14="http://schemas.microsoft.com/office/powerpoint/2010/main" val="321877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B14A3-4BF5-4460-A475-6ABA76B862A2}" type="slidenum">
              <a:rPr lang="en-US" smtClean="0"/>
              <a:pPr/>
              <a:t>3</a:t>
            </a:fld>
            <a:endParaRPr lang="en-US"/>
          </a:p>
        </p:txBody>
      </p:sp>
    </p:spTree>
    <p:extLst>
      <p:ext uri="{BB962C8B-B14F-4D97-AF65-F5344CB8AC3E}">
        <p14:creationId xmlns:p14="http://schemas.microsoft.com/office/powerpoint/2010/main" val="277120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AB14A3-4BF5-4460-A475-6ABA76B862A2}" type="slidenum">
              <a:rPr lang="en-US" smtClean="0"/>
              <a:pPr/>
              <a:t>16</a:t>
            </a:fld>
            <a:endParaRPr lang="en-US"/>
          </a:p>
        </p:txBody>
      </p:sp>
    </p:spTree>
    <p:extLst>
      <p:ext uri="{BB962C8B-B14F-4D97-AF65-F5344CB8AC3E}">
        <p14:creationId xmlns:p14="http://schemas.microsoft.com/office/powerpoint/2010/main" val="2933084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F3C9F3-BC04-43DF-BECF-ED071B5901FA}" type="datetime1">
              <a:rPr lang="en-US" smtClean="0"/>
              <a:pPr/>
              <a:t>9/14/2023</a:t>
            </a:fld>
            <a:endParaRPr lang="en-US"/>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438768845"/>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A5426-CDE5-4A9A-A2DE-4762493B25D5}" type="datetime1">
              <a:rPr lang="en-US" smtClean="0"/>
              <a:pPr/>
              <a:t>9/14/2023</a:t>
            </a:fld>
            <a:endParaRPr lang="en-US"/>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28901044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A5426-CDE5-4A9A-A2DE-4762493B25D5}" type="datetime1">
              <a:rPr lang="en-US" smtClean="0"/>
              <a:pPr/>
              <a:t>9/14/2023</a:t>
            </a:fld>
            <a:endParaRPr lang="en-US"/>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673C52-BC4E-4C96-AFCF-B2E7CF5882D3}"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208297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C6A5426-CDE5-4A9A-A2DE-4762493B25D5}" type="datetime1">
              <a:rPr lang="en-US" smtClean="0"/>
              <a:pPr/>
              <a:t>9/14/2023</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399554907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C6A5426-CDE5-4A9A-A2DE-4762493B25D5}" type="datetime1">
              <a:rPr lang="en-US" smtClean="0"/>
              <a:pPr/>
              <a:t>9/14/2023</a:t>
            </a:fld>
            <a:endParaRPr lang="en-US"/>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673C52-BC4E-4C96-AFCF-B2E7CF5882D3}"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483847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C6A5426-CDE5-4A9A-A2DE-4762493B25D5}" type="datetime1">
              <a:rPr lang="en-US" smtClean="0"/>
              <a:pPr/>
              <a:t>9/14/2023</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362924761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CCF0E-557A-4B3F-988B-63466321D5C5}" type="datetime1">
              <a:rPr lang="en-US" smtClean="0"/>
              <a:pPr/>
              <a:t>9/14/2023</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2785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89C38-52EB-418D-9CD5-626E99F74889}" type="datetime1">
              <a:rPr lang="en-US" smtClean="0"/>
              <a:pPr/>
              <a:t>9/14/2023</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274715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A5426-CDE5-4A9A-A2DE-4762493B25D5}" type="datetime1">
              <a:rPr lang="en-US" smtClean="0"/>
              <a:pPr/>
              <a:t>9/14/2023</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232383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AFDBF-5861-4B02-A573-D8EB564FDE45}" type="datetime1">
              <a:rPr lang="en-US" smtClean="0"/>
              <a:pPr/>
              <a:t>9/14/2023</a:t>
            </a:fld>
            <a:endParaRPr lang="en-US"/>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205037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0F8966-9D82-4D4A-91E2-46BF4F13F77B}" type="datetime1">
              <a:rPr lang="en-US" smtClean="0"/>
              <a:pPr/>
              <a:t>9/14/2023</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2234872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0B44C1-C2AE-4920-A290-315656E06A1C}" type="datetime1">
              <a:rPr lang="en-US" smtClean="0"/>
              <a:pPr/>
              <a:t>9/14/2023</a:t>
            </a:fld>
            <a:endParaRPr lang="en-US"/>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134622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02AB20-3B43-43F6-A965-F9F947908B14}" type="datetime1">
              <a:rPr lang="en-US" smtClean="0"/>
              <a:pPr/>
              <a:t>9/14/2023</a:t>
            </a:fld>
            <a:endParaRPr lang="en-US"/>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199902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10EB7-16D0-402A-88DC-9B449126610D}" type="datetime1">
              <a:rPr lang="en-US" smtClean="0"/>
              <a:pPr/>
              <a:t>9/14/2023</a:t>
            </a:fld>
            <a:endParaRPr lang="en-US"/>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182066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6A5426-CDE5-4A9A-A2DE-4762493B25D5}" type="datetime1">
              <a:rPr lang="en-US" smtClean="0"/>
              <a:pPr/>
              <a:t>9/14/2023</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16612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449F67-1E3F-4893-9247-D97D6D0599EE}" type="datetime1">
              <a:rPr lang="en-US" smtClean="0"/>
              <a:pPr/>
              <a:t>9/14/2023</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673C52-BC4E-4C96-AFCF-B2E7CF5882D3}" type="slidenum">
              <a:rPr lang="en-US" smtClean="0"/>
              <a:pPr/>
              <a:t>‹#›</a:t>
            </a:fld>
            <a:endParaRPr lang="en-US"/>
          </a:p>
        </p:txBody>
      </p:sp>
    </p:spTree>
    <p:extLst>
      <p:ext uri="{BB962C8B-B14F-4D97-AF65-F5344CB8AC3E}">
        <p14:creationId xmlns:p14="http://schemas.microsoft.com/office/powerpoint/2010/main" val="611935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C6A5426-CDE5-4A9A-A2DE-4762493B25D5}" type="datetime1">
              <a:rPr lang="en-US" smtClean="0"/>
              <a:pPr/>
              <a:t>9/14/2023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4673C52-BC4E-4C96-AFCF-B2E7CF5882D3}" type="slidenum">
              <a:rPr lang="en-US" smtClean="0"/>
              <a:pPr/>
              <a:t>‹#›</a:t>
            </a:fld>
            <a:endParaRPr lang="en-US"/>
          </a:p>
        </p:txBody>
      </p:sp>
    </p:spTree>
    <p:extLst>
      <p:ext uri="{BB962C8B-B14F-4D97-AF65-F5344CB8AC3E}">
        <p14:creationId xmlns:p14="http://schemas.microsoft.com/office/powerpoint/2010/main" val="210218931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7152" userDrawn="1">
          <p15:clr>
            <a:srgbClr val="F26B43"/>
          </p15:clr>
        </p15:guide>
        <p15:guide id="4" pos="528" userDrawn="1">
          <p15:clr>
            <a:srgbClr val="F26B43"/>
          </p15:clr>
        </p15:guide>
        <p15:guide id="5" orient="horz" pos="3888" userDrawn="1">
          <p15:clr>
            <a:srgbClr val="F26B43"/>
          </p15:clr>
        </p15:guide>
        <p15:guide id="6" orient="horz" pos="10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uptodate.com/contents/image?imageKey=SURG/62682&amp;topicKey=SURG/7955&amp;search=splenic%20rupture&amp;source=see_lin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6.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590800"/>
            <a:ext cx="9073208" cy="1170026"/>
          </a:xfrm>
        </p:spPr>
        <p:txBody>
          <a:bodyPr/>
          <a:lstStyle/>
          <a:p>
            <a:r>
              <a:rPr lang="en-US" dirty="0"/>
              <a:t>Abdominal trauma</a:t>
            </a:r>
          </a:p>
        </p:txBody>
      </p:sp>
      <p:sp>
        <p:nvSpPr>
          <p:cNvPr id="3" name="Subtitle 2"/>
          <p:cNvSpPr>
            <a:spLocks noGrp="1"/>
          </p:cNvSpPr>
          <p:nvPr>
            <p:ph type="subTitle" idx="1"/>
          </p:nvPr>
        </p:nvSpPr>
        <p:spPr>
          <a:xfrm>
            <a:off x="3962399" y="3789040"/>
            <a:ext cx="7197726" cy="2376264"/>
          </a:xfrm>
        </p:spPr>
        <p:txBody>
          <a:bodyPr>
            <a:normAutofit/>
          </a:bodyPr>
          <a:lstStyle/>
          <a:p>
            <a:pPr algn="l"/>
            <a:r>
              <a:rPr lang="en-US" dirty="0"/>
              <a:t>Done by:                                         supervised by: </a:t>
            </a:r>
            <a:r>
              <a:rPr lang="en-US" dirty="0" err="1"/>
              <a:t>dr</a:t>
            </a:r>
            <a:r>
              <a:rPr lang="en-US" dirty="0"/>
              <a:t> </a:t>
            </a:r>
            <a:r>
              <a:rPr lang="en-US" dirty="0" err="1"/>
              <a:t>saad</a:t>
            </a:r>
            <a:r>
              <a:rPr lang="en-US" dirty="0"/>
              <a:t> </a:t>
            </a:r>
            <a:r>
              <a:rPr lang="en-US" dirty="0" err="1"/>
              <a:t>azzawi</a:t>
            </a:r>
            <a:endParaRPr lang="en-US" dirty="0"/>
          </a:p>
          <a:p>
            <a:pPr algn="l"/>
            <a:r>
              <a:rPr lang="en-US" dirty="0" err="1"/>
              <a:t>Miqdad</a:t>
            </a:r>
            <a:r>
              <a:rPr lang="en-US" dirty="0"/>
              <a:t> </a:t>
            </a:r>
            <a:r>
              <a:rPr lang="en-US" dirty="0" err="1"/>
              <a:t>Alsarayreh</a:t>
            </a:r>
            <a:endParaRPr lang="en-US" dirty="0"/>
          </a:p>
          <a:p>
            <a:pPr algn="l"/>
            <a:r>
              <a:rPr lang="en-US" dirty="0"/>
              <a:t>Rayyan </a:t>
            </a:r>
            <a:r>
              <a:rPr lang="en-US"/>
              <a:t>Alrawashdeh</a:t>
            </a:r>
            <a:endParaRPr lang="en-US" dirty="0"/>
          </a:p>
          <a:p>
            <a:pPr algn="l"/>
            <a:r>
              <a:rPr lang="en-US" dirty="0"/>
              <a:t>Hasan </a:t>
            </a:r>
            <a:r>
              <a:rPr lang="en-US" dirty="0" err="1"/>
              <a:t>abbadi</a:t>
            </a:r>
            <a:r>
              <a:rPr lang="en-US" dirty="0"/>
              <a:t> </a:t>
            </a:r>
          </a:p>
        </p:txBody>
      </p:sp>
    </p:spTree>
    <p:extLst>
      <p:ext uri="{BB962C8B-B14F-4D97-AF65-F5344CB8AC3E}">
        <p14:creationId xmlns:p14="http://schemas.microsoft.com/office/powerpoint/2010/main" val="1871870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6182" y="116632"/>
            <a:ext cx="10131425" cy="1456267"/>
          </a:xfrm>
        </p:spPr>
        <p:txBody>
          <a:bodyPr>
            <a:normAutofit/>
          </a:bodyPr>
          <a:lstStyle/>
          <a:p>
            <a:r>
              <a:rPr lang="en-US" dirty="0"/>
              <a:t>Assessment of blunt abdominal trauma:-</a:t>
            </a:r>
          </a:p>
        </p:txBody>
      </p:sp>
      <p:sp>
        <p:nvSpPr>
          <p:cNvPr id="3" name="Content Placeholder 2"/>
          <p:cNvSpPr>
            <a:spLocks noGrp="1"/>
          </p:cNvSpPr>
          <p:nvPr>
            <p:ph sz="half" idx="1"/>
          </p:nvPr>
        </p:nvSpPr>
        <p:spPr/>
        <p:txBody>
          <a:bodyPr>
            <a:noAutofit/>
          </a:bodyPr>
          <a:lstStyle/>
          <a:p>
            <a:pPr marL="0" indent="0">
              <a:buNone/>
            </a:pPr>
            <a:r>
              <a:rPr lang="en-US" sz="2000" dirty="0"/>
              <a:t>History:-</a:t>
            </a:r>
          </a:p>
          <a:p>
            <a:pPr marL="0" indent="0">
              <a:buNone/>
            </a:pPr>
            <a:r>
              <a:rPr lang="en-US" sz="2000" dirty="0"/>
              <a:t>In RTA:-</a:t>
            </a:r>
          </a:p>
          <a:p>
            <a:pPr marL="0" indent="0">
              <a:buNone/>
            </a:pPr>
            <a:r>
              <a:rPr lang="en-US" sz="2000" dirty="0"/>
              <a:t>1- The type of collision.</a:t>
            </a:r>
          </a:p>
          <a:p>
            <a:pPr marL="0" indent="0">
              <a:buNone/>
            </a:pPr>
            <a:r>
              <a:rPr lang="en-US" sz="2000" dirty="0"/>
              <a:t>2- The extent of vehicle damage.</a:t>
            </a:r>
          </a:p>
          <a:p>
            <a:pPr marL="0" indent="0">
              <a:buNone/>
            </a:pPr>
            <a:r>
              <a:rPr lang="en-US" sz="2000" dirty="0"/>
              <a:t>3- The patient position in the vehicle.</a:t>
            </a:r>
          </a:p>
          <a:p>
            <a:pPr marL="0" indent="0">
              <a:buNone/>
            </a:pPr>
            <a:r>
              <a:rPr lang="en-US" sz="2000" dirty="0"/>
              <a:t>4- The extraction time.</a:t>
            </a:r>
          </a:p>
          <a:p>
            <a:pPr marL="0" indent="0">
              <a:buNone/>
            </a:pPr>
            <a:r>
              <a:rPr lang="en-US" sz="2000" dirty="0"/>
              <a:t>5- The status of other passengers.</a:t>
            </a:r>
          </a:p>
          <a:p>
            <a:pPr marL="0" indent="0">
              <a:buNone/>
            </a:pPr>
            <a:r>
              <a:rPr lang="en-US" sz="2000" dirty="0"/>
              <a:t>In Falling Down patients the most important question is to ask about the height of FD and in direct blow patients you have to ask about the site of blow.</a:t>
            </a:r>
          </a:p>
          <a:p>
            <a:pPr marL="0" indent="0">
              <a:buNone/>
            </a:pPr>
            <a:r>
              <a:rPr lang="en-US" sz="2000" dirty="0"/>
              <a:t>We have to ask about the BP of the patient to know if there is intraabdominal injury even if the patient arrives at hospital normotensive.</a:t>
            </a:r>
          </a:p>
        </p:txBody>
      </p:sp>
      <p:sp>
        <p:nvSpPr>
          <p:cNvPr id="2" name="Content Placeholder 1"/>
          <p:cNvSpPr>
            <a:spLocks noGrp="1"/>
          </p:cNvSpPr>
          <p:nvPr>
            <p:ph sz="half" idx="2"/>
          </p:nvPr>
        </p:nvSpPr>
        <p:spPr/>
        <p:txBody>
          <a:bodyPr>
            <a:noAutofit/>
          </a:bodyPr>
          <a:lstStyle/>
          <a:p>
            <a:r>
              <a:rPr lang="en-US" sz="2400" dirty="0"/>
              <a:t>Examination:-</a:t>
            </a:r>
          </a:p>
          <a:p>
            <a:r>
              <a:rPr lang="en-US" sz="2400" dirty="0"/>
              <a:t>There are some signs that indicate an intra abdominal injury such as abdominal distention, seat belt mark, abrasions and ecchymosis.</a:t>
            </a:r>
          </a:p>
          <a:p>
            <a:r>
              <a:rPr lang="en-US" sz="2400" dirty="0"/>
              <a:t>The most reliable signs and symptoms in alert patients are pain, tenderness, gastrointestinal hemorrhage, hypovolemia, and evidence of peritoneal irritation.</a:t>
            </a:r>
          </a:p>
        </p:txBody>
      </p:sp>
    </p:spTree>
    <p:extLst>
      <p:ext uri="{BB962C8B-B14F-4D97-AF65-F5344CB8AC3E}">
        <p14:creationId xmlns:p14="http://schemas.microsoft.com/office/powerpoint/2010/main" val="1405018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نتيجة بحث الصور عن ‪blunt abdominal trau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3581400"/>
            <a:ext cx="38862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نتيجة بحث الصور عن ‪blunt abdominal trau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429000"/>
            <a:ext cx="285750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نتيجة بحث الصور عن ‪blunt abdominal trau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57200"/>
            <a:ext cx="3654425" cy="285591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نتيجة بحث الصور عن ‪blunt abdominal trau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3023" y="609600"/>
            <a:ext cx="3276600" cy="229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09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Assessment of penetrating injuries:-</a:t>
            </a:r>
          </a:p>
        </p:txBody>
      </p:sp>
      <p:sp>
        <p:nvSpPr>
          <p:cNvPr id="3" name="Content Placeholder 2"/>
          <p:cNvSpPr>
            <a:spLocks noGrp="1"/>
          </p:cNvSpPr>
          <p:nvPr>
            <p:ph sz="half" idx="1"/>
          </p:nvPr>
        </p:nvSpPr>
        <p:spPr/>
        <p:txBody>
          <a:bodyPr>
            <a:normAutofit fontScale="92500" lnSpcReduction="20000"/>
          </a:bodyPr>
          <a:lstStyle/>
          <a:p>
            <a:r>
              <a:rPr lang="en-US" sz="2400" dirty="0"/>
              <a:t>History:- generally we have to ask about the time between injury and reaching hospital and the type of weapon and the site of injury.</a:t>
            </a:r>
          </a:p>
          <a:p>
            <a:r>
              <a:rPr lang="en-US" sz="2400" dirty="0"/>
              <a:t>If it is knife we have to ask about how many times and its length.</a:t>
            </a:r>
          </a:p>
          <a:p>
            <a:r>
              <a:rPr lang="en-US" sz="2400" dirty="0"/>
              <a:t>If it is gunshot we have to ask about the type and how many bullets.</a:t>
            </a:r>
          </a:p>
        </p:txBody>
      </p:sp>
      <p:sp>
        <p:nvSpPr>
          <p:cNvPr id="2" name="Content Placeholder 1"/>
          <p:cNvSpPr>
            <a:spLocks noGrp="1"/>
          </p:cNvSpPr>
          <p:nvPr>
            <p:ph sz="half" idx="2"/>
          </p:nvPr>
        </p:nvSpPr>
        <p:spPr/>
        <p:txBody>
          <a:bodyPr>
            <a:normAutofit fontScale="92500" lnSpcReduction="20000"/>
          </a:bodyPr>
          <a:lstStyle/>
          <a:p>
            <a:r>
              <a:rPr lang="en-US" sz="2400" dirty="0"/>
              <a:t>Examination:-</a:t>
            </a:r>
          </a:p>
          <a:p>
            <a:pPr marL="0" indent="0">
              <a:buNone/>
            </a:pPr>
            <a:r>
              <a:rPr lang="en-US" sz="2400" dirty="0"/>
              <a:t>Assessment should be done when the patient is stable.</a:t>
            </a:r>
          </a:p>
        </p:txBody>
      </p:sp>
    </p:spTree>
    <p:extLst>
      <p:ext uri="{BB962C8B-B14F-4D97-AF65-F5344CB8AC3E}">
        <p14:creationId xmlns:p14="http://schemas.microsoft.com/office/powerpoint/2010/main" val="189229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cont</a:t>
            </a:r>
            <a:endParaRPr lang="en-US" dirty="0"/>
          </a:p>
        </p:txBody>
      </p:sp>
      <p:sp>
        <p:nvSpPr>
          <p:cNvPr id="3" name="Content Placeholder 2"/>
          <p:cNvSpPr>
            <a:spLocks noGrp="1"/>
          </p:cNvSpPr>
          <p:nvPr>
            <p:ph sz="half" idx="1"/>
          </p:nvPr>
        </p:nvSpPr>
        <p:spPr/>
        <p:txBody>
          <a:bodyPr>
            <a:normAutofit lnSpcReduction="10000"/>
          </a:bodyPr>
          <a:lstStyle/>
          <a:p>
            <a:r>
              <a:rPr lang="en-US" sz="2400" dirty="0"/>
              <a:t>Site:-</a:t>
            </a:r>
          </a:p>
          <a:p>
            <a:r>
              <a:rPr lang="en-US" sz="2400" dirty="0"/>
              <a:t>Any wound in the boundaries of the abdomen is a potential abdominal injury.</a:t>
            </a:r>
          </a:p>
          <a:p>
            <a:r>
              <a:rPr lang="en-US" sz="2400" dirty="0"/>
              <a:t>If the wound in the retroperitoneum we consider it in the ascending or descending colon.</a:t>
            </a:r>
          </a:p>
        </p:txBody>
      </p:sp>
      <p:pic>
        <p:nvPicPr>
          <p:cNvPr id="2054" name="Picture 6" descr="نتيجة بحث الصور عن ‪penetrating abdominal injuri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191375" y="2397324"/>
            <a:ext cx="4313238" cy="323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396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09800"/>
            <a:ext cx="8507288" cy="4459560"/>
          </a:xfrm>
        </p:spPr>
        <p:txBody>
          <a:bodyPr/>
          <a:lstStyle/>
          <a:p>
            <a:pPr>
              <a:buClr>
                <a:schemeClr val="accent1"/>
              </a:buClr>
            </a:pPr>
            <a:r>
              <a:rPr lang="en-US" sz="2400" dirty="0">
                <a:latin typeface="Calibri" panose="020F0502020204030204" pitchFamily="34" charset="0"/>
              </a:rPr>
              <a:t>The patient must be fully undressed.</a:t>
            </a:r>
          </a:p>
          <a:p>
            <a:pPr>
              <a:buClr>
                <a:schemeClr val="accent1"/>
              </a:buClr>
            </a:pPr>
            <a:r>
              <a:rPr lang="en-US" sz="2400" dirty="0">
                <a:latin typeface="Calibri" panose="020F0502020204030204" pitchFamily="34" charset="0"/>
              </a:rPr>
              <a:t>The anterior and posterior abdomen, as well as the lower chest and perineum, should be inspected for:</a:t>
            </a:r>
            <a:endParaRPr lang="en-US" sz="2400" dirty="0">
              <a:solidFill>
                <a:schemeClr val="tx1"/>
              </a:solidFill>
              <a:latin typeface="Calibri" panose="020F0502020204030204" pitchFamily="34" charset="0"/>
            </a:endParaRP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Abrasions, contusions from restraint devices, lacerations, Penetrating wounds. </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Abdominal distension</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Impaled foreign bodies.</a:t>
            </a:r>
          </a:p>
          <a:p>
            <a:pPr marL="411162" lvl="1" indent="0">
              <a:buClr>
                <a:schemeClr val="accent1"/>
              </a:buClr>
              <a:buNone/>
            </a:pPr>
            <a:endParaRPr lang="en-US" sz="2400" dirty="0">
              <a:solidFill>
                <a:schemeClr val="tx1"/>
              </a:solidFill>
              <a:latin typeface="Calibri" panose="020F0502020204030204" pitchFamily="34" charset="0"/>
            </a:endParaRPr>
          </a:p>
          <a:p>
            <a:pPr>
              <a:buClr>
                <a:schemeClr val="accent1"/>
              </a:buClr>
            </a:pPr>
            <a:r>
              <a:rPr lang="en-US" sz="2400" dirty="0">
                <a:latin typeface="Calibri" panose="020F0502020204030204" pitchFamily="34" charset="0"/>
              </a:rPr>
              <a:t>Log roll the patient for complete examination. </a:t>
            </a:r>
            <a:endParaRPr lang="en-US" sz="2400" dirty="0">
              <a:solidFill>
                <a:schemeClr val="tx1"/>
              </a:solidFill>
              <a:latin typeface="Calibri" panose="020F0502020204030204" pitchFamily="34" charset="0"/>
            </a:endParaRPr>
          </a:p>
        </p:txBody>
      </p:sp>
      <p:sp>
        <p:nvSpPr>
          <p:cNvPr id="4" name="Rectangle 3"/>
          <p:cNvSpPr/>
          <p:nvPr/>
        </p:nvSpPr>
        <p:spPr>
          <a:xfrm>
            <a:off x="1524000" y="228600"/>
            <a:ext cx="9144000" cy="1446550"/>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Physical Examination: Inspection</a:t>
            </a:r>
          </a:p>
        </p:txBody>
      </p:sp>
    </p:spTree>
    <p:extLst>
      <p:ext uri="{BB962C8B-B14F-4D97-AF65-F5344CB8AC3E}">
        <p14:creationId xmlns:p14="http://schemas.microsoft.com/office/powerpoint/2010/main" val="67016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1504" y="2276872"/>
            <a:ext cx="5380568" cy="4464496"/>
          </a:xfrm>
        </p:spPr>
        <p:txBody>
          <a:bodyPr/>
          <a:lstStyle/>
          <a:p>
            <a:pPr>
              <a:buClr>
                <a:schemeClr val="accent1"/>
              </a:buClr>
            </a:pPr>
            <a:r>
              <a:rPr lang="en-US" sz="2400" dirty="0">
                <a:latin typeface="Calibri" panose="020F0502020204030204" pitchFamily="34" charset="0"/>
              </a:rPr>
              <a:t>Distinguish superficial (abdominal wall) and deep tenderness.</a:t>
            </a:r>
            <a:endParaRPr lang="en-US" altLang="en-US" sz="2400" dirty="0">
              <a:latin typeface="Calibri" panose="020F0502020204030204" pitchFamily="34" charset="0"/>
            </a:endParaRPr>
          </a:p>
          <a:p>
            <a:pPr>
              <a:buClr>
                <a:schemeClr val="accent1"/>
              </a:buClr>
            </a:pPr>
            <a:r>
              <a:rPr lang="en-US" altLang="en-US" sz="2400" dirty="0">
                <a:latin typeface="Calibri" panose="020F0502020204030204" pitchFamily="34" charset="0"/>
              </a:rPr>
              <a:t>Signs of peritoneal irritation: </a:t>
            </a:r>
            <a:r>
              <a:rPr lang="en-US" altLang="en-US" sz="2400" dirty="0" err="1">
                <a:latin typeface="Calibri" panose="020F0502020204030204" pitchFamily="34" charset="0"/>
              </a:rPr>
              <a:t>gaurdining</a:t>
            </a:r>
            <a:r>
              <a:rPr lang="en-US" altLang="en-US" sz="2400" dirty="0">
                <a:latin typeface="Calibri" panose="020F0502020204030204" pitchFamily="34" charset="0"/>
              </a:rPr>
              <a:t>, rigidity and rebound tenderness.</a:t>
            </a:r>
          </a:p>
          <a:p>
            <a:pPr>
              <a:buClr>
                <a:schemeClr val="accent1"/>
              </a:buClr>
            </a:pPr>
            <a:r>
              <a:rPr lang="en-US" altLang="en-US" sz="2400" dirty="0">
                <a:latin typeface="Calibri" panose="020F0502020204030204" pitchFamily="34" charset="0"/>
              </a:rPr>
              <a:t>Crepitus at lower thoracic cage.</a:t>
            </a:r>
          </a:p>
          <a:p>
            <a:pPr>
              <a:buClr>
                <a:schemeClr val="accent1"/>
              </a:buClr>
            </a:pPr>
            <a:r>
              <a:rPr lang="en-US" sz="2400" dirty="0">
                <a:latin typeface="Calibri" panose="020F0502020204030204" pitchFamily="34" charset="0"/>
              </a:rPr>
              <a:t>The presence of a pregnant uterus.</a:t>
            </a:r>
          </a:p>
          <a:p>
            <a:pPr>
              <a:buClr>
                <a:schemeClr val="accent1"/>
              </a:buClr>
            </a:pPr>
            <a:endParaRPr lang="en-US" sz="2400" dirty="0">
              <a:latin typeface="Calibri" panose="020F0502020204030204" pitchFamily="34" charset="0"/>
            </a:endParaRPr>
          </a:p>
        </p:txBody>
      </p:sp>
      <p:sp>
        <p:nvSpPr>
          <p:cNvPr id="4" name="Rectangle 3"/>
          <p:cNvSpPr/>
          <p:nvPr/>
        </p:nvSpPr>
        <p:spPr>
          <a:xfrm>
            <a:off x="1524000" y="620689"/>
            <a:ext cx="9144000" cy="1323439"/>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Physical Examination: Palpation</a:t>
            </a:r>
          </a:p>
        </p:txBody>
      </p:sp>
      <p:pic>
        <p:nvPicPr>
          <p:cNvPr id="8194" name="Picture 2" descr="http://img.wonderhowto.com/img/48/32/63475371745653/0/perform-basic-abdominal-examination.128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120" y="2276872"/>
            <a:ext cx="3394720" cy="4392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947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852936"/>
            <a:ext cx="8229600" cy="3720902"/>
          </a:xfrm>
        </p:spPr>
        <p:txBody>
          <a:bodyPr>
            <a:normAutofit/>
          </a:bodyPr>
          <a:lstStyle/>
          <a:p>
            <a:pPr>
              <a:buClr>
                <a:schemeClr val="accent1"/>
              </a:buClr>
            </a:pPr>
            <a:r>
              <a:rPr lang="en-US" sz="2800" dirty="0">
                <a:latin typeface="Calibri" panose="020F0502020204030204" pitchFamily="34" charset="0"/>
              </a:rPr>
              <a:t>Used to confirm the presence or absence of bowel sounds.</a:t>
            </a:r>
          </a:p>
          <a:p>
            <a:pPr>
              <a:buClr>
                <a:schemeClr val="accent1"/>
              </a:buClr>
            </a:pPr>
            <a:endParaRPr lang="en-US" sz="2800" dirty="0">
              <a:latin typeface="Calibri" panose="020F0502020204030204" pitchFamily="34" charset="0"/>
            </a:endParaRPr>
          </a:p>
        </p:txBody>
      </p:sp>
      <p:sp>
        <p:nvSpPr>
          <p:cNvPr id="4" name="Rectangle 3"/>
          <p:cNvSpPr/>
          <p:nvPr/>
        </p:nvSpPr>
        <p:spPr>
          <a:xfrm>
            <a:off x="1524000" y="620688"/>
            <a:ext cx="9144000" cy="1446550"/>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Physical Examination: Auscultation</a:t>
            </a:r>
          </a:p>
        </p:txBody>
      </p:sp>
    </p:spTree>
    <p:extLst>
      <p:ext uri="{BB962C8B-B14F-4D97-AF65-F5344CB8AC3E}">
        <p14:creationId xmlns:p14="http://schemas.microsoft.com/office/powerpoint/2010/main" val="3239577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Clr>
                <a:schemeClr val="accent1"/>
              </a:buClr>
            </a:pPr>
            <a:r>
              <a:rPr lang="en-US" sz="2000" dirty="0">
                <a:latin typeface="Calibri" panose="020F0502020204030204" pitchFamily="34" charset="0"/>
              </a:rPr>
              <a:t>Look for evidence of urethral injury: </a:t>
            </a:r>
          </a:p>
          <a:p>
            <a:pPr lvl="1">
              <a:buClr>
                <a:schemeClr val="accent1"/>
              </a:buClr>
              <a:buFont typeface="Wingdings" panose="05000000000000000000" pitchFamily="2" charset="2"/>
              <a:buChar char="Ø"/>
            </a:pPr>
            <a:r>
              <a:rPr lang="en-US" sz="2000" dirty="0">
                <a:solidFill>
                  <a:schemeClr val="tx1"/>
                </a:solidFill>
                <a:latin typeface="Calibri" panose="020F0502020204030204" pitchFamily="34" charset="0"/>
              </a:rPr>
              <a:t>Blood at the urethral meatus</a:t>
            </a:r>
          </a:p>
          <a:p>
            <a:pPr lvl="1">
              <a:buClr>
                <a:schemeClr val="accent1"/>
              </a:buClr>
              <a:buFont typeface="Wingdings" panose="05000000000000000000" pitchFamily="2" charset="2"/>
              <a:buChar char="Ø"/>
            </a:pPr>
            <a:r>
              <a:rPr lang="en-US" sz="2000" dirty="0">
                <a:solidFill>
                  <a:schemeClr val="tx1"/>
                </a:solidFill>
                <a:latin typeface="Calibri" panose="020F0502020204030204" pitchFamily="34" charset="0"/>
              </a:rPr>
              <a:t>Scrotal ecchymosis or hematoma</a:t>
            </a:r>
          </a:p>
          <a:p>
            <a:pPr lvl="1">
              <a:buClr>
                <a:schemeClr val="accent1"/>
              </a:buClr>
              <a:buFont typeface="Wingdings" panose="05000000000000000000" pitchFamily="2" charset="2"/>
              <a:buChar char="Ø"/>
            </a:pPr>
            <a:endParaRPr lang="en-US" sz="2000" dirty="0">
              <a:solidFill>
                <a:schemeClr val="tx1"/>
              </a:solidFill>
              <a:latin typeface="Calibri" panose="020F0502020204030204" pitchFamily="34" charset="0"/>
            </a:endParaRPr>
          </a:p>
          <a:p>
            <a:pPr lvl="1">
              <a:buClr>
                <a:schemeClr val="accent1"/>
              </a:buClr>
            </a:pPr>
            <a:endParaRPr lang="en-US" sz="2000" dirty="0">
              <a:solidFill>
                <a:schemeClr val="tx1"/>
              </a:solidFill>
              <a:latin typeface="Calibri" panose="020F0502020204030204" pitchFamily="34" charset="0"/>
            </a:endParaRPr>
          </a:p>
          <a:p>
            <a:pPr>
              <a:buClr>
                <a:schemeClr val="accent1"/>
              </a:buClr>
            </a:pPr>
            <a:r>
              <a:rPr lang="en-US" sz="2000" dirty="0">
                <a:latin typeface="Calibri" panose="020F0502020204030204" pitchFamily="34" charset="0"/>
              </a:rPr>
              <a:t>Rectal examination, look for: </a:t>
            </a:r>
          </a:p>
          <a:p>
            <a:pPr lvl="1">
              <a:buClr>
                <a:schemeClr val="accent1"/>
              </a:buClr>
              <a:buFont typeface="Wingdings" panose="05000000000000000000" pitchFamily="2" charset="2"/>
              <a:buChar char="Ø"/>
            </a:pPr>
            <a:r>
              <a:rPr lang="en-US" sz="2000" dirty="0">
                <a:solidFill>
                  <a:schemeClr val="tx1"/>
                </a:solidFill>
                <a:latin typeface="Calibri" panose="020F0502020204030204" pitchFamily="34" charset="0"/>
              </a:rPr>
              <a:t>Assess sphincter tone and rectal mucosal integrity.</a:t>
            </a:r>
          </a:p>
          <a:p>
            <a:pPr lvl="1">
              <a:buClr>
                <a:schemeClr val="accent1"/>
              </a:buClr>
              <a:buFont typeface="Wingdings" panose="05000000000000000000" pitchFamily="2" charset="2"/>
              <a:buChar char="Ø"/>
            </a:pPr>
            <a:r>
              <a:rPr lang="en-US" sz="2000" dirty="0">
                <a:solidFill>
                  <a:schemeClr val="tx1"/>
                </a:solidFill>
                <a:latin typeface="Calibri" panose="020F0502020204030204" pitchFamily="34" charset="0"/>
              </a:rPr>
              <a:t>Determine the position of the prostate.</a:t>
            </a:r>
          </a:p>
          <a:p>
            <a:pPr lvl="1">
              <a:buClr>
                <a:schemeClr val="accent1"/>
              </a:buClr>
              <a:buFont typeface="Wingdings" panose="05000000000000000000" pitchFamily="2" charset="2"/>
              <a:buChar char="Ø"/>
            </a:pPr>
            <a:r>
              <a:rPr lang="en-US" sz="2000" dirty="0">
                <a:solidFill>
                  <a:schemeClr val="tx1"/>
                </a:solidFill>
                <a:latin typeface="Calibri" panose="020F0502020204030204" pitchFamily="34" charset="0"/>
              </a:rPr>
              <a:t>Identify any fractures of the pelvic bones.</a:t>
            </a:r>
          </a:p>
          <a:p>
            <a:pPr lvl="1">
              <a:buClr>
                <a:schemeClr val="accent1"/>
              </a:buClr>
              <a:buFont typeface="Wingdings" panose="05000000000000000000" pitchFamily="2" charset="2"/>
              <a:buChar char="Ø"/>
            </a:pPr>
            <a:r>
              <a:rPr lang="en-US" sz="2000" dirty="0">
                <a:solidFill>
                  <a:schemeClr val="tx1"/>
                </a:solidFill>
                <a:latin typeface="Calibri" panose="020F0502020204030204" pitchFamily="34" charset="0"/>
              </a:rPr>
              <a:t>Gross blood from bowel perforation.</a:t>
            </a:r>
          </a:p>
        </p:txBody>
      </p:sp>
      <p:sp>
        <p:nvSpPr>
          <p:cNvPr id="4" name="Rectangle 3"/>
          <p:cNvSpPr/>
          <p:nvPr/>
        </p:nvSpPr>
        <p:spPr>
          <a:xfrm>
            <a:off x="1487488" y="-24011"/>
            <a:ext cx="9144000" cy="1384995"/>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Urethral, Perineal and Rectal examination</a:t>
            </a:r>
          </a:p>
        </p:txBody>
      </p:sp>
      <p:pic>
        <p:nvPicPr>
          <p:cNvPr id="9218" name="Picture 2" descr="http://img.medscape.com/boards/user/1df2640d/Image%201%20Urethral%20te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0176" y="2209800"/>
            <a:ext cx="2880320" cy="2619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0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1988840"/>
            <a:ext cx="8640960" cy="4224958"/>
          </a:xfrm>
        </p:spPr>
        <p:txBody>
          <a:bodyPr>
            <a:noAutofit/>
          </a:bodyPr>
          <a:lstStyle/>
          <a:p>
            <a:pPr>
              <a:buClr>
                <a:schemeClr val="accent1"/>
              </a:buClr>
            </a:pPr>
            <a:r>
              <a:rPr lang="en-US" sz="2400" dirty="0">
                <a:latin typeface="Calibri" panose="020F0502020204030204" pitchFamily="34" charset="0"/>
              </a:rPr>
              <a:t>Lastly, Vaginal examination is done if severe perineal injuries, pelvic fracture or trans-pelvic gunshot are present.</a:t>
            </a:r>
          </a:p>
          <a:p>
            <a:pPr>
              <a:buClr>
                <a:schemeClr val="accent1"/>
              </a:buClr>
            </a:pPr>
            <a:r>
              <a:rPr lang="en-US" sz="2400" dirty="0">
                <a:latin typeface="Calibri" panose="020F0502020204030204" pitchFamily="34" charset="0"/>
              </a:rPr>
              <a:t>Gluteal examination: Penetrating injuries to this area are associated with up to a 50% incidence of significant intra-abdominal  injuries.</a:t>
            </a:r>
          </a:p>
          <a:p>
            <a:pPr>
              <a:buClr>
                <a:schemeClr val="accent1"/>
              </a:buClr>
            </a:pPr>
            <a:r>
              <a:rPr lang="en-US" sz="2400" dirty="0">
                <a:latin typeface="Calibri" panose="020F0502020204030204" pitchFamily="34" charset="0"/>
              </a:rPr>
              <a:t>At the conclusion of the rapid physical exam, the patient should be covered with warmed blankets to help prevent hypothermia.</a:t>
            </a:r>
          </a:p>
          <a:p>
            <a:pPr>
              <a:buClr>
                <a:schemeClr val="accent1"/>
              </a:buClr>
            </a:pPr>
            <a:r>
              <a:rPr lang="en-US" sz="2400" dirty="0">
                <a:latin typeface="Calibri" panose="020F0502020204030204" pitchFamily="34" charset="0"/>
              </a:rPr>
              <a:t>Repeated Physical examinations are encouraged to detect signs of bleeding or peritonitis developing over time. </a:t>
            </a:r>
          </a:p>
        </p:txBody>
      </p:sp>
      <p:sp>
        <p:nvSpPr>
          <p:cNvPr id="4" name="Rectangle 3"/>
          <p:cNvSpPr/>
          <p:nvPr/>
        </p:nvSpPr>
        <p:spPr>
          <a:xfrm>
            <a:off x="1524000" y="116632"/>
            <a:ext cx="9144000" cy="1446550"/>
          </a:xfrm>
          <a:prstGeom prst="rect">
            <a:avLst/>
          </a:prstGeom>
          <a:noFill/>
        </p:spPr>
        <p:txBody>
          <a:bodyPr wrap="square">
            <a:spAutoFit/>
          </a:bodyPr>
          <a:lstStyle/>
          <a:p>
            <a:pPr algn="ctr">
              <a:defRPr/>
            </a:pP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endParaRPr>
          </a:p>
          <a:p>
            <a:pPr algn="ctr">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Physical examination</a:t>
            </a:r>
          </a:p>
        </p:txBody>
      </p:sp>
    </p:spTree>
    <p:extLst>
      <p:ext uri="{BB962C8B-B14F-4D97-AF65-F5344CB8AC3E}">
        <p14:creationId xmlns:p14="http://schemas.microsoft.com/office/powerpoint/2010/main" val="2872990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Diagnosis </a:t>
            </a:r>
          </a:p>
        </p:txBody>
      </p:sp>
      <p:sp>
        <p:nvSpPr>
          <p:cNvPr id="3" name="Content Placeholder 2"/>
          <p:cNvSpPr>
            <a:spLocks noGrp="1"/>
          </p:cNvSpPr>
          <p:nvPr>
            <p:ph sz="half" idx="1"/>
          </p:nvPr>
        </p:nvSpPr>
        <p:spPr/>
        <p:txBody>
          <a:bodyPr>
            <a:noAutofit/>
          </a:bodyPr>
          <a:lstStyle/>
          <a:p>
            <a:r>
              <a:rPr lang="en-US" sz="2000" dirty="0"/>
              <a:t>1- Local wound exploration:-it is done for penetrating injuries if it is stab wound we dilate the wound and we put a probe to explore the wound when the probe stops it indicates the depth of the wound. If the probe passes the peritoneum then we have to do laparotomy.</a:t>
            </a:r>
          </a:p>
          <a:p>
            <a:r>
              <a:rPr lang="en-US" sz="2000" dirty="0"/>
              <a:t>If the cause is gunshot then radiological studies are used to determine the depth of injury.</a:t>
            </a:r>
          </a:p>
        </p:txBody>
      </p:sp>
      <p:sp>
        <p:nvSpPr>
          <p:cNvPr id="2" name="Content Placeholder 1"/>
          <p:cNvSpPr>
            <a:spLocks noGrp="1"/>
          </p:cNvSpPr>
          <p:nvPr>
            <p:ph sz="half" idx="2"/>
          </p:nvPr>
        </p:nvSpPr>
        <p:spPr/>
        <p:txBody>
          <a:bodyPr>
            <a:noAutofit/>
          </a:bodyPr>
          <a:lstStyle/>
          <a:p>
            <a:r>
              <a:rPr lang="en-US" dirty="0"/>
              <a:t>2- Focused abdominal sonar for trauma:- it is used to indicate the presence of blood in the abdominal cavity mainly (</a:t>
            </a:r>
            <a:r>
              <a:rPr lang="en-US" dirty="0" err="1"/>
              <a:t>morison</a:t>
            </a:r>
            <a:r>
              <a:rPr lang="en-US" dirty="0"/>
              <a:t> (</a:t>
            </a:r>
            <a:r>
              <a:rPr lang="en-US" dirty="0" err="1"/>
              <a:t>hepatorenal</a:t>
            </a:r>
            <a:r>
              <a:rPr lang="en-US" dirty="0"/>
              <a:t> recess) pouch, </a:t>
            </a:r>
            <a:r>
              <a:rPr lang="en-US" dirty="0" err="1"/>
              <a:t>paracolic</a:t>
            </a:r>
            <a:r>
              <a:rPr lang="en-US" dirty="0"/>
              <a:t> gutter, </a:t>
            </a:r>
            <a:r>
              <a:rPr lang="en-US" dirty="0" err="1"/>
              <a:t>splenorenal</a:t>
            </a:r>
            <a:r>
              <a:rPr lang="en-US" dirty="0"/>
              <a:t> recess and pouch of </a:t>
            </a:r>
            <a:r>
              <a:rPr lang="en-US" dirty="0" err="1"/>
              <a:t>douglas</a:t>
            </a:r>
            <a:r>
              <a:rPr lang="en-US" dirty="0"/>
              <a:t>). If it is present it is an indication of laparotomy. It can be done in unstable patients.</a:t>
            </a:r>
          </a:p>
          <a:p>
            <a:r>
              <a:rPr lang="en-US" dirty="0"/>
              <a:t>Accurate in detecting more than 100 ml of fluid in the abdomen.</a:t>
            </a:r>
          </a:p>
          <a:p>
            <a:r>
              <a:rPr lang="en-US" dirty="0"/>
              <a:t>Should be repeated in 30 minutes for detection of progressive </a:t>
            </a:r>
            <a:r>
              <a:rPr lang="en-US" dirty="0" err="1"/>
              <a:t>hemoperitoneum</a:t>
            </a:r>
            <a:r>
              <a:rPr lang="en-US" dirty="0"/>
              <a:t>.</a:t>
            </a:r>
          </a:p>
        </p:txBody>
      </p:sp>
    </p:spTree>
    <p:extLst>
      <p:ext uri="{BB962C8B-B14F-4D97-AF65-F5344CB8AC3E}">
        <p14:creationId xmlns:p14="http://schemas.microsoft.com/office/powerpoint/2010/main" val="315303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p:nvPr>
        </p:nvSpPr>
        <p:spPr>
          <a:xfrm>
            <a:off x="1524000" y="1"/>
            <a:ext cx="8229600" cy="836613"/>
          </a:xfrm>
        </p:spPr>
        <p:txBody>
          <a:bodyPr/>
          <a:lstStyle/>
          <a:p>
            <a:pPr algn="l"/>
            <a:r>
              <a:rPr lang="en-US" altLang="en-US" sz="3200" b="1" u="sng" dirty="0"/>
              <a:t>Introduction</a:t>
            </a:r>
          </a:p>
        </p:txBody>
      </p:sp>
      <p:sp>
        <p:nvSpPr>
          <p:cNvPr id="4099" name="Rectangle 3"/>
          <p:cNvSpPr>
            <a:spLocks noGrp="1"/>
          </p:cNvSpPr>
          <p:nvPr>
            <p:ph idx="1"/>
          </p:nvPr>
        </p:nvSpPr>
        <p:spPr>
          <a:xfrm>
            <a:off x="191344" y="548680"/>
            <a:ext cx="6048672" cy="5257800"/>
          </a:xfrm>
        </p:spPr>
        <p:txBody>
          <a:bodyPr>
            <a:normAutofit fontScale="92500" lnSpcReduction="10000"/>
          </a:bodyPr>
          <a:lstStyle/>
          <a:p>
            <a:pPr rtl="1" eaLnBrk="1" hangingPunct="1">
              <a:buFont typeface="Arial" panose="020B0604020202020204" pitchFamily="34" charset="0"/>
              <a:buNone/>
            </a:pPr>
            <a:endParaRPr lang="en-US" altLang="en-US" b="1" dirty="0">
              <a:solidFill>
                <a:schemeClr val="accent2"/>
              </a:solidFill>
            </a:endParaRPr>
          </a:p>
          <a:p>
            <a:pPr rtl="1" eaLnBrk="1" hangingPunct="1">
              <a:buFont typeface="Arial" panose="020B0604020202020204" pitchFamily="34" charset="0"/>
              <a:buNone/>
            </a:pPr>
            <a:r>
              <a:rPr lang="en-US" altLang="en-US" sz="2800" b="1" dirty="0"/>
              <a:t>1.</a:t>
            </a:r>
            <a:r>
              <a:rPr lang="en-US" altLang="en-US" sz="2800" u="sng" dirty="0"/>
              <a:t>Road traffic accidents is</a:t>
            </a:r>
            <a:r>
              <a:rPr lang="en-US" altLang="en-US" sz="2800" b="1" dirty="0"/>
              <a:t> </a:t>
            </a:r>
            <a:r>
              <a:rPr lang="en-US" altLang="en-US" sz="2800" dirty="0"/>
              <a:t>the</a:t>
            </a:r>
            <a:r>
              <a:rPr lang="en-US" altLang="en-US" sz="2800" b="1" dirty="0"/>
              <a:t> </a:t>
            </a:r>
            <a:r>
              <a:rPr lang="en-US" altLang="en-US" sz="2800" b="1" u="sng" dirty="0"/>
              <a:t>main cause</a:t>
            </a:r>
            <a:r>
              <a:rPr lang="en-US" altLang="en-US" sz="2800" b="1" dirty="0"/>
              <a:t> </a:t>
            </a:r>
            <a:r>
              <a:rPr lang="en-US" altLang="en-US" sz="2800" dirty="0"/>
              <a:t>of  abdominal trauma in the  civilian population </a:t>
            </a:r>
            <a:endParaRPr lang="en-US" altLang="en-US" sz="2800" u="sng" dirty="0"/>
          </a:p>
          <a:p>
            <a:pPr rtl="1" eaLnBrk="1" hangingPunct="1">
              <a:buFont typeface="Arial" panose="020B0604020202020204" pitchFamily="34" charset="0"/>
              <a:buNone/>
            </a:pPr>
            <a:endParaRPr lang="en-US" altLang="en-US" sz="2800" b="1" dirty="0"/>
          </a:p>
          <a:p>
            <a:pPr rtl="1" eaLnBrk="1" hangingPunct="1">
              <a:buFont typeface="Arial" panose="020B0604020202020204" pitchFamily="34" charset="0"/>
              <a:buNone/>
            </a:pPr>
            <a:r>
              <a:rPr lang="en-US" altLang="en-US" sz="2800" b="1" dirty="0"/>
              <a:t>2. </a:t>
            </a:r>
            <a:r>
              <a:rPr lang="en-US" altLang="en-US" sz="2800" dirty="0"/>
              <a:t>Abdominal injuries</a:t>
            </a:r>
            <a:r>
              <a:rPr lang="en-US" altLang="en-US" sz="2800" b="1" dirty="0"/>
              <a:t> </a:t>
            </a:r>
            <a:r>
              <a:rPr lang="en-US" altLang="en-US" sz="2800" b="1" u="sng" dirty="0"/>
              <a:t>rank third</a:t>
            </a:r>
            <a:r>
              <a:rPr lang="en-US" altLang="en-US" sz="2800" b="1" dirty="0"/>
              <a:t> </a:t>
            </a:r>
            <a:r>
              <a:rPr lang="en-US" altLang="en-US" sz="2800" dirty="0"/>
              <a:t>as a cause of  </a:t>
            </a:r>
            <a:r>
              <a:rPr lang="en-US" altLang="en-US" sz="2800" u="sng" dirty="0"/>
              <a:t>traumatic death</a:t>
            </a:r>
            <a:r>
              <a:rPr lang="en-US" altLang="en-US" sz="2800" dirty="0"/>
              <a:t> after head and chest injuries</a:t>
            </a:r>
            <a:r>
              <a:rPr lang="en-US" altLang="en-US" sz="2800" b="1" dirty="0"/>
              <a:t> </a:t>
            </a:r>
          </a:p>
          <a:p>
            <a:pPr eaLnBrk="1" hangingPunct="1">
              <a:buFont typeface="Arial" panose="020B0604020202020204" pitchFamily="34" charset="0"/>
              <a:buNone/>
            </a:pPr>
            <a:endParaRPr lang="en-US" altLang="en-US" sz="2800" b="1" dirty="0"/>
          </a:p>
          <a:p>
            <a:pPr eaLnBrk="1" hangingPunct="1">
              <a:buFont typeface="Arial" panose="020B0604020202020204" pitchFamily="34" charset="0"/>
              <a:buNone/>
            </a:pPr>
            <a:r>
              <a:rPr lang="en-US" altLang="en-US" sz="2800" b="1" dirty="0"/>
              <a:t>3. </a:t>
            </a:r>
            <a:r>
              <a:rPr lang="en-US" altLang="en-US" sz="2800" dirty="0"/>
              <a:t>The</a:t>
            </a:r>
            <a:r>
              <a:rPr lang="en-US" altLang="en-US" sz="2800" b="1" dirty="0"/>
              <a:t> </a:t>
            </a:r>
            <a:r>
              <a:rPr lang="en-US" altLang="en-US" sz="2800" b="1" u="sng" dirty="0"/>
              <a:t>primary cause</a:t>
            </a:r>
            <a:r>
              <a:rPr lang="en-US" altLang="en-US" sz="2800" b="1" dirty="0"/>
              <a:t> </a:t>
            </a:r>
            <a:r>
              <a:rPr lang="en-US" altLang="en-US" sz="2800" dirty="0"/>
              <a:t>of death in abdominal trauma is                                                                                                                 </a:t>
            </a:r>
            <a:r>
              <a:rPr lang="en-US" altLang="en-US" sz="2800" u="sng" dirty="0"/>
              <a:t>hemorrhage</a:t>
            </a:r>
            <a:r>
              <a:rPr lang="en-US" altLang="en-US" sz="2800" dirty="0"/>
              <a:t> and </a:t>
            </a:r>
            <a:r>
              <a:rPr lang="en-US" altLang="en-US" sz="2800" u="sng" dirty="0"/>
              <a:t>sepsis</a:t>
            </a:r>
            <a:r>
              <a:rPr lang="en-US" altLang="en-US" sz="2800" dirty="0"/>
              <a:t> after 48 hours</a:t>
            </a:r>
          </a:p>
        </p:txBody>
      </p:sp>
      <p:pic>
        <p:nvPicPr>
          <p:cNvPr id="4" name="Picture 2" descr="نتيجة بحث الصور عن ‪abdominal trauma epidem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6" y="1033890"/>
            <a:ext cx="6220780" cy="426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78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cont</a:t>
            </a:r>
            <a:endParaRPr lang="en-US" dirty="0"/>
          </a:p>
        </p:txBody>
      </p:sp>
      <p:sp>
        <p:nvSpPr>
          <p:cNvPr id="3" name="Content Placeholder 2"/>
          <p:cNvSpPr>
            <a:spLocks noGrp="1"/>
          </p:cNvSpPr>
          <p:nvPr>
            <p:ph sz="half" idx="1"/>
          </p:nvPr>
        </p:nvSpPr>
        <p:spPr/>
        <p:txBody>
          <a:bodyPr>
            <a:normAutofit fontScale="77500" lnSpcReduction="20000"/>
          </a:bodyPr>
          <a:lstStyle/>
          <a:p>
            <a:r>
              <a:rPr lang="en-US" sz="2800" dirty="0"/>
              <a:t>3- CT scan:- it is used in stable patients to identify injured organs(solid and retroperitoneal)</a:t>
            </a:r>
          </a:p>
          <a:p>
            <a:r>
              <a:rPr lang="en-US" sz="2800" dirty="0"/>
              <a:t>We can determine bowel perforation, diaphragmatic rupture, retroperitoneal blood and pelvic and spinal fractures.</a:t>
            </a:r>
          </a:p>
        </p:txBody>
      </p:sp>
      <p:sp>
        <p:nvSpPr>
          <p:cNvPr id="2" name="Content Placeholder 1"/>
          <p:cNvSpPr>
            <a:spLocks noGrp="1"/>
          </p:cNvSpPr>
          <p:nvPr>
            <p:ph sz="half" idx="2"/>
          </p:nvPr>
        </p:nvSpPr>
        <p:spPr/>
        <p:txBody>
          <a:bodyPr>
            <a:normAutofit fontScale="77500" lnSpcReduction="20000"/>
          </a:bodyPr>
          <a:lstStyle/>
          <a:p>
            <a:r>
              <a:rPr lang="en-US" sz="2400" dirty="0"/>
              <a:t>4- DPL:- it is used to asses the presence of blood in the abdomen. </a:t>
            </a:r>
          </a:p>
          <a:p>
            <a:endParaRPr lang="en-US" sz="2400" dirty="0"/>
          </a:p>
          <a:p>
            <a:r>
              <a:rPr lang="en-US" sz="2400" dirty="0"/>
              <a:t>Indications of DPL:-</a:t>
            </a:r>
          </a:p>
          <a:p>
            <a:r>
              <a:rPr lang="en-US" sz="2400" dirty="0"/>
              <a:t>1- ambiguous clinical examination.</a:t>
            </a:r>
          </a:p>
          <a:p>
            <a:r>
              <a:rPr lang="en-US" sz="2400" dirty="0"/>
              <a:t>2- difficulty in assessing the patient.</a:t>
            </a:r>
          </a:p>
          <a:p>
            <a:r>
              <a:rPr lang="en-US" sz="2400" dirty="0"/>
              <a:t>3- persistence of hypotension despite resuscitation.</a:t>
            </a:r>
          </a:p>
          <a:p>
            <a:r>
              <a:rPr lang="en-US" sz="2400" dirty="0"/>
              <a:t>4- presence of multiple injuries.</a:t>
            </a:r>
          </a:p>
          <a:p>
            <a:pPr marL="0" indent="0">
              <a:buNone/>
            </a:pPr>
            <a:endParaRPr lang="en-US" dirty="0"/>
          </a:p>
        </p:txBody>
      </p:sp>
    </p:spTree>
    <p:extLst>
      <p:ext uri="{BB962C8B-B14F-4D97-AF65-F5344CB8AC3E}">
        <p14:creationId xmlns:p14="http://schemas.microsoft.com/office/powerpoint/2010/main" val="234985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800" y="1447800"/>
            <a:ext cx="9601200" cy="4568825"/>
          </a:xfrm>
        </p:spPr>
        <p:txBody>
          <a:bodyPr>
            <a:normAutofit lnSpcReduction="10000"/>
          </a:bodyPr>
          <a:lstStyle/>
          <a:p>
            <a:r>
              <a:rPr lang="en-US" sz="2800" dirty="0"/>
              <a:t>Positive results of DPL:-</a:t>
            </a:r>
          </a:p>
          <a:p>
            <a:r>
              <a:rPr lang="en-US" sz="2800" dirty="0"/>
              <a:t>Before putting RL:-</a:t>
            </a:r>
          </a:p>
          <a:p>
            <a:r>
              <a:rPr lang="en-US" sz="2800" dirty="0"/>
              <a:t> - more than 10 ml of blood is aspirated from the abdomen at first.</a:t>
            </a:r>
          </a:p>
          <a:p>
            <a:r>
              <a:rPr lang="en-US" sz="2800" dirty="0"/>
              <a:t>After putting RL</a:t>
            </a:r>
          </a:p>
          <a:p>
            <a:r>
              <a:rPr lang="en-US" sz="2800" dirty="0"/>
              <a:t> - the presence of more than 100,000 red cells/µL or more than 500white cells/µL.</a:t>
            </a:r>
          </a:p>
          <a:p>
            <a:r>
              <a:rPr lang="en-US" sz="2800" dirty="0"/>
              <a:t>Amylase &gt; 175 units.</a:t>
            </a:r>
          </a:p>
          <a:p>
            <a:r>
              <a:rPr lang="en-US" sz="2800" dirty="0"/>
              <a:t>The presence of enteric contents or bile.</a:t>
            </a:r>
          </a:p>
          <a:p>
            <a:endParaRPr lang="en-US" dirty="0"/>
          </a:p>
        </p:txBody>
      </p:sp>
    </p:spTree>
    <p:extLst>
      <p:ext uri="{BB962C8B-B14F-4D97-AF65-F5344CB8AC3E}">
        <p14:creationId xmlns:p14="http://schemas.microsoft.com/office/powerpoint/2010/main" val="3694930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9213" y="2524769"/>
            <a:ext cx="8915400" cy="2995911"/>
          </a:xfrm>
        </p:spPr>
      </p:pic>
      <p:sp>
        <p:nvSpPr>
          <p:cNvPr id="5" name="Rectangle 4"/>
          <p:cNvSpPr/>
          <p:nvPr/>
        </p:nvSpPr>
        <p:spPr>
          <a:xfrm>
            <a:off x="1512277" y="533400"/>
            <a:ext cx="9144000" cy="923330"/>
          </a:xfrm>
          <a:prstGeom prst="rect">
            <a:avLst/>
          </a:prstGeom>
          <a:noFill/>
        </p:spPr>
        <p:txBody>
          <a:bodyPr wrap="square">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Comparison</a:t>
            </a:r>
          </a:p>
        </p:txBody>
      </p:sp>
    </p:spTree>
    <p:extLst>
      <p:ext uri="{BB962C8B-B14F-4D97-AF65-F5344CB8AC3E}">
        <p14:creationId xmlns:p14="http://schemas.microsoft.com/office/powerpoint/2010/main" val="4184382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BD47A2-0AD9-5D17-6371-BD8BAE7735D2}"/>
              </a:ext>
            </a:extLst>
          </p:cNvPr>
          <p:cNvSpPr>
            <a:spLocks noGrp="1"/>
          </p:cNvSpPr>
          <p:nvPr>
            <p:ph type="title"/>
          </p:nvPr>
        </p:nvSpPr>
        <p:spPr/>
        <p:txBody>
          <a:bodyPr/>
          <a:lstStyle/>
          <a:p>
            <a:r>
              <a:rPr lang="en-US" b="1" i="0" dirty="0">
                <a:solidFill>
                  <a:schemeClr val="tx1">
                    <a:lumMod val="95000"/>
                  </a:schemeClr>
                </a:solidFill>
                <a:effectLst/>
                <a:latin typeface="Noto Sans" panose="020B0502040504020204" pitchFamily="34" charset="0"/>
              </a:rPr>
              <a:t>splenic injury</a:t>
            </a:r>
            <a:endParaRPr lang="en-US" dirty="0">
              <a:solidFill>
                <a:schemeClr val="tx1">
                  <a:lumMod val="95000"/>
                </a:schemeClr>
              </a:solidFill>
            </a:endParaRPr>
          </a:p>
        </p:txBody>
      </p:sp>
      <p:sp>
        <p:nvSpPr>
          <p:cNvPr id="3" name="Content Placeholder 2">
            <a:extLst>
              <a:ext uri="{FF2B5EF4-FFF2-40B4-BE49-F238E27FC236}">
                <a16:creationId xmlns:a16="http://schemas.microsoft.com/office/drawing/2014/main" xmlns="" id="{772179EE-4DE5-8F2A-1E30-2EAE83528A61}"/>
              </a:ext>
            </a:extLst>
          </p:cNvPr>
          <p:cNvSpPr>
            <a:spLocks noGrp="1"/>
          </p:cNvSpPr>
          <p:nvPr>
            <p:ph idx="1"/>
          </p:nvPr>
        </p:nvSpPr>
        <p:spPr>
          <a:xfrm>
            <a:off x="839416" y="1412776"/>
            <a:ext cx="8915400" cy="3777622"/>
          </a:xfrm>
        </p:spPr>
        <p:txBody>
          <a:bodyPr/>
          <a:lstStyle/>
          <a:p>
            <a:r>
              <a:rPr lang="en-US" dirty="0">
                <a:solidFill>
                  <a:srgbClr val="232323"/>
                </a:solidFill>
                <a:latin typeface="Noto Sans" panose="020B0502040504020204" pitchFamily="34" charset="0"/>
              </a:rPr>
              <a:t>The spleen is located </a:t>
            </a:r>
            <a:r>
              <a:rPr lang="en-US" dirty="0" err="1">
                <a:solidFill>
                  <a:srgbClr val="232323"/>
                </a:solidFill>
                <a:latin typeface="Noto Sans" panose="020B0502040504020204" pitchFamily="34" charset="0"/>
              </a:rPr>
              <a:t>posterolaterally</a:t>
            </a:r>
            <a:r>
              <a:rPr lang="en-US" dirty="0">
                <a:solidFill>
                  <a:srgbClr val="232323"/>
                </a:solidFill>
                <a:latin typeface="Noto Sans" panose="020B0502040504020204" pitchFamily="34" charset="0"/>
              </a:rPr>
              <a:t> in the left upper quadrant of the abdomen (</a:t>
            </a:r>
            <a:r>
              <a:rPr lang="en-US" dirty="0">
                <a:solidFill>
                  <a:srgbClr val="005B92"/>
                </a:solidFill>
                <a:latin typeface="Noto Sans" panose="020B0502040504020204" pitchFamily="34" charset="0"/>
                <a:hlinkClick r:id="rId2"/>
              </a:rPr>
              <a:t>figure 1</a:t>
            </a:r>
            <a:r>
              <a:rPr lang="en-US" dirty="0">
                <a:solidFill>
                  <a:srgbClr val="232323"/>
                </a:solidFill>
                <a:latin typeface="Noto Sans" panose="020B0502040504020204" pitchFamily="34" charset="0"/>
              </a:rPr>
              <a:t>) beneath the left hemidiaphragm and lateral to the greater curvature of the stomach. The spleen is surrounded by a fibrous capsule composed of collagen, elastin, and smooth muscle. The spleen is important for opsonization of encapsulated organisms</a:t>
            </a:r>
            <a:r>
              <a:rPr lang="en-US" dirty="0" smtClean="0">
                <a:solidFill>
                  <a:srgbClr val="232323"/>
                </a:solidFill>
                <a:latin typeface="Noto Sans" panose="020B0502040504020204" pitchFamily="34" charset="0"/>
              </a:rPr>
              <a:t>.</a:t>
            </a:r>
            <a:endParaRPr lang="en-US" dirty="0">
              <a:solidFill>
                <a:srgbClr val="232323"/>
              </a:solidFill>
              <a:latin typeface="Noto Sans" panose="020B0502040504020204" pitchFamily="34" charset="0"/>
            </a:endParaRPr>
          </a:p>
          <a:p>
            <a:r>
              <a:rPr lang="en-US" b="0" i="0" dirty="0">
                <a:solidFill>
                  <a:srgbClr val="232323"/>
                </a:solidFill>
                <a:effectLst/>
                <a:latin typeface="Noto Sans" panose="020B0502040504020204" pitchFamily="34" charset="0"/>
              </a:rPr>
              <a:t>The spleen is predominantly perfused by the splenic artery, which is a branch of the celiac trunk. Collateral splenic blood flow is also derived from the short gastric arteries, which can have contributions from the left gastric and left gastroepiploic artery. The splenic artery, which can be quite tortuous, traverses along the superior margin of the pancreas, supplying branches to it, before continuing to the spleen</a:t>
            </a:r>
            <a:endParaRPr lang="en-US" dirty="0"/>
          </a:p>
        </p:txBody>
      </p:sp>
    </p:spTree>
    <p:extLst>
      <p:ext uri="{BB962C8B-B14F-4D97-AF65-F5344CB8AC3E}">
        <p14:creationId xmlns:p14="http://schemas.microsoft.com/office/powerpoint/2010/main" val="1655306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65323-99D8-661A-D74F-CF0386AB41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56541D5-43C7-8312-2AB0-16966794ED5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8670618D-14EF-3F24-6DFE-5E7C5666479F}"/>
              </a:ext>
            </a:extLst>
          </p:cNvPr>
          <p:cNvPicPr>
            <a:picLocks noChangeAspect="1"/>
          </p:cNvPicPr>
          <p:nvPr/>
        </p:nvPicPr>
        <p:blipFill>
          <a:blip r:embed="rId2"/>
          <a:stretch>
            <a:fillRect/>
          </a:stretch>
        </p:blipFill>
        <p:spPr>
          <a:xfrm>
            <a:off x="2783632" y="260648"/>
            <a:ext cx="7097684" cy="5393836"/>
          </a:xfrm>
          <a:prstGeom prst="rect">
            <a:avLst/>
          </a:prstGeom>
        </p:spPr>
      </p:pic>
    </p:spTree>
    <p:extLst>
      <p:ext uri="{BB962C8B-B14F-4D97-AF65-F5344CB8AC3E}">
        <p14:creationId xmlns:p14="http://schemas.microsoft.com/office/powerpoint/2010/main" val="3926227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F15AFD-E2EF-A8FC-45B9-718B092E2855}"/>
              </a:ext>
            </a:extLst>
          </p:cNvPr>
          <p:cNvSpPr>
            <a:spLocks noGrp="1"/>
          </p:cNvSpPr>
          <p:nvPr>
            <p:ph type="title"/>
          </p:nvPr>
        </p:nvSpPr>
        <p:spPr/>
        <p:txBody>
          <a:bodyPr/>
          <a:lstStyle/>
          <a:p>
            <a:r>
              <a:rPr lang="en-US" b="1" i="0" dirty="0">
                <a:solidFill>
                  <a:srgbClr val="353535"/>
                </a:solidFill>
                <a:effectLst/>
                <a:latin typeface="Noto Sans" panose="020B0502040504020204" pitchFamily="34" charset="0"/>
              </a:rPr>
              <a:t>MECHANISM OF INJURY</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600F7BF3-F430-708B-2CC6-BF6EFD07D56F}"/>
              </a:ext>
            </a:extLst>
          </p:cNvPr>
          <p:cNvSpPr>
            <a:spLocks noGrp="1"/>
          </p:cNvSpPr>
          <p:nvPr>
            <p:ph idx="1"/>
          </p:nvPr>
        </p:nvSpPr>
        <p:spPr/>
        <p:txBody>
          <a:bodyPr>
            <a:normAutofit fontScale="92500" lnSpcReduction="10000"/>
          </a:bodyPr>
          <a:lstStyle/>
          <a:p>
            <a:pPr algn="l"/>
            <a:r>
              <a:rPr lang="en-US" b="0" i="0" dirty="0">
                <a:solidFill>
                  <a:srgbClr val="232323"/>
                </a:solidFill>
                <a:effectLst/>
                <a:latin typeface="Noto Sans" panose="020B0502040504020204" pitchFamily="34" charset="0"/>
              </a:rPr>
              <a:t>Splenic injury most commonly occurs following blunt trauma due to motor vehicle collisions (driver, passenger, or pedestrian). However, blunt splenic injury can also result from falls, sports-related activities, or assaults . Penetrating splenic trauma is less common compared with blunt injury and is typically due to assault, but inadvertent impalement may also occur. Assault with a knife compared with gunshot or shotgun wounds is less likely to result in penetrating injury due to the spleen's protected location.</a:t>
            </a:r>
          </a:p>
          <a:p>
            <a:pPr algn="l"/>
            <a:r>
              <a:rPr lang="en-US" b="0" i="0" dirty="0">
                <a:solidFill>
                  <a:srgbClr val="232323"/>
                </a:solidFill>
                <a:effectLst/>
                <a:latin typeface="Noto Sans" panose="020B0502040504020204" pitchFamily="34" charset="0"/>
              </a:rPr>
              <a:t>The spleen and liver are the most commonly injured intra-abdominal organs following blunt trauma. In up to 60 percent of patients, the spleen is the only organ injured . Specific elements of the history, physical examination, and diagnostic evaluation pertaining to splenic injury are presented below.</a:t>
            </a:r>
          </a:p>
          <a:p>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4129766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0664CB-10D3-18C6-CC4D-5CBA6F76ADDB}"/>
              </a:ext>
            </a:extLst>
          </p:cNvPr>
          <p:cNvSpPr>
            <a:spLocks noGrp="1"/>
          </p:cNvSpPr>
          <p:nvPr>
            <p:ph type="title"/>
          </p:nvPr>
        </p:nvSpPr>
        <p:spPr/>
        <p:txBody>
          <a:bodyPr/>
          <a:lstStyle/>
          <a:p>
            <a:r>
              <a:rPr lang="en-US" b="1" i="0" dirty="0">
                <a:solidFill>
                  <a:srgbClr val="232323"/>
                </a:solidFill>
                <a:effectLst/>
                <a:latin typeface="Noto Sans" panose="020B0502040504020204" pitchFamily="34" charset="0"/>
              </a:rPr>
              <a:t>History and physical examination</a:t>
            </a:r>
            <a:endParaRPr lang="en-US" dirty="0"/>
          </a:p>
        </p:txBody>
      </p:sp>
      <p:sp>
        <p:nvSpPr>
          <p:cNvPr id="3" name="Content Placeholder 2">
            <a:extLst>
              <a:ext uri="{FF2B5EF4-FFF2-40B4-BE49-F238E27FC236}">
                <a16:creationId xmlns:a16="http://schemas.microsoft.com/office/drawing/2014/main" xmlns="" id="{4B1A9A3A-18D4-B344-E314-A243FE77D6B8}"/>
              </a:ext>
            </a:extLst>
          </p:cNvPr>
          <p:cNvSpPr>
            <a:spLocks noGrp="1"/>
          </p:cNvSpPr>
          <p:nvPr>
            <p:ph idx="1"/>
          </p:nvPr>
        </p:nvSpPr>
        <p:spPr>
          <a:xfrm>
            <a:off x="1487488" y="1916832"/>
            <a:ext cx="8915400" cy="3777622"/>
          </a:xfrm>
        </p:spPr>
        <p:txBody>
          <a:bodyPr>
            <a:noAutofit/>
          </a:bodyPr>
          <a:lstStyle/>
          <a:p>
            <a:pPr algn="l"/>
            <a:r>
              <a:rPr lang="en-US" b="0" i="0" dirty="0">
                <a:solidFill>
                  <a:srgbClr val="232323"/>
                </a:solidFill>
                <a:effectLst/>
                <a:latin typeface="Noto Sans" panose="020B0502040504020204" pitchFamily="34" charset="0"/>
              </a:rPr>
              <a:t> A history of trauma to the left upper quadrant, left rib cage, or left flank should increase the suspicion for splenic injury. However, a negative history does not reliably exclude splenic injury. A penetrating object can injure the spleen even if the entrance wound is not in proximity to the spleen.</a:t>
            </a:r>
          </a:p>
          <a:p>
            <a:pPr algn="l"/>
            <a:r>
              <a:rPr lang="en-US" b="0" i="0" dirty="0">
                <a:solidFill>
                  <a:srgbClr val="232323"/>
                </a:solidFill>
                <a:effectLst/>
                <a:latin typeface="Noto Sans" panose="020B0502040504020204" pitchFamily="34" charset="0"/>
              </a:rPr>
              <a:t>The patient may complain of left upper abdominal, left chest wall, or left shoulder pain (</a:t>
            </a:r>
            <a:r>
              <a:rPr lang="en-US" b="0" i="0" dirty="0" err="1">
                <a:solidFill>
                  <a:srgbClr val="232323"/>
                </a:solidFill>
                <a:effectLst/>
                <a:latin typeface="Noto Sans" panose="020B0502040504020204" pitchFamily="34" charset="0"/>
              </a:rPr>
              <a:t>ie</a:t>
            </a:r>
            <a:r>
              <a:rPr lang="en-US" b="0" i="0" dirty="0">
                <a:solidFill>
                  <a:srgbClr val="232323"/>
                </a:solidFill>
                <a:effectLst/>
                <a:latin typeface="Noto Sans" panose="020B0502040504020204" pitchFamily="34" charset="0"/>
              </a:rPr>
              <a:t>, </a:t>
            </a:r>
            <a:r>
              <a:rPr lang="en-US" b="0" i="0" dirty="0" err="1">
                <a:solidFill>
                  <a:srgbClr val="232323"/>
                </a:solidFill>
                <a:effectLst/>
                <a:latin typeface="Noto Sans" panose="020B0502040504020204" pitchFamily="34" charset="0"/>
              </a:rPr>
              <a:t>Kehr's</a:t>
            </a:r>
            <a:r>
              <a:rPr lang="en-US" b="0" i="0" dirty="0">
                <a:solidFill>
                  <a:srgbClr val="232323"/>
                </a:solidFill>
                <a:effectLst/>
                <a:latin typeface="Noto Sans" panose="020B0502040504020204" pitchFamily="34" charset="0"/>
              </a:rPr>
              <a:t> sign). </a:t>
            </a:r>
            <a:r>
              <a:rPr lang="en-US" b="0" i="0" dirty="0" err="1">
                <a:solidFill>
                  <a:srgbClr val="232323"/>
                </a:solidFill>
                <a:effectLst/>
                <a:latin typeface="Noto Sans" panose="020B0502040504020204" pitchFamily="34" charset="0"/>
              </a:rPr>
              <a:t>Kehr's</a:t>
            </a:r>
            <a:r>
              <a:rPr lang="en-US" b="0" i="0" dirty="0">
                <a:solidFill>
                  <a:srgbClr val="232323"/>
                </a:solidFill>
                <a:effectLst/>
                <a:latin typeface="Noto Sans" panose="020B0502040504020204" pitchFamily="34" charset="0"/>
              </a:rPr>
              <a:t> sign is pain referred to the left shoulder that worsens with inspiration and is due to irritation of the phrenic nerve from blood adjacent to the left hemidiaphragm.</a:t>
            </a:r>
          </a:p>
          <a:p>
            <a:pPr algn="l"/>
            <a:r>
              <a:rPr lang="en-US" b="0" i="0" dirty="0">
                <a:solidFill>
                  <a:srgbClr val="232323"/>
                </a:solidFill>
                <a:effectLst/>
                <a:latin typeface="Noto Sans" panose="020B0502040504020204" pitchFamily="34" charset="0"/>
              </a:rPr>
              <a:t>Abdominal tenderness and peritoneal signs are the most common findings indicative of intra-abdominal injury; however, these are not sensitive or specific for splenic injury. Physical findings associated with splenic injury include left upper quadrant or generalized abdominal tenderness, abdominal wall contusion or hematoma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seat belt sign), as well as left lower chest wall tenderness, contusion, or instability due to rib fractures. However, an unremarkable physical examination does not exclude splenic injury</a:t>
            </a:r>
          </a:p>
          <a:p>
            <a:endParaRPr lang="en-US" dirty="0"/>
          </a:p>
        </p:txBody>
      </p:sp>
    </p:spTree>
    <p:extLst>
      <p:ext uri="{BB962C8B-B14F-4D97-AF65-F5344CB8AC3E}">
        <p14:creationId xmlns:p14="http://schemas.microsoft.com/office/powerpoint/2010/main" val="1861204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96A46E-A7E0-B93B-5413-87DA8E969205}"/>
              </a:ext>
            </a:extLst>
          </p:cNvPr>
          <p:cNvSpPr>
            <a:spLocks noGrp="1"/>
          </p:cNvSpPr>
          <p:nvPr>
            <p:ph type="title"/>
          </p:nvPr>
        </p:nvSpPr>
        <p:spPr/>
        <p:txBody>
          <a:bodyPr/>
          <a:lstStyle/>
          <a:p>
            <a:r>
              <a:rPr lang="en-US" b="1" i="0" dirty="0">
                <a:solidFill>
                  <a:srgbClr val="232323"/>
                </a:solidFill>
                <a:effectLst/>
                <a:latin typeface="Noto Sans" panose="020B0502040504020204" pitchFamily="34" charset="0"/>
              </a:rPr>
              <a:t>Diagnostic evaluation</a:t>
            </a:r>
            <a:r>
              <a:rPr lang="en-US" b="0" i="0" dirty="0">
                <a:solidFill>
                  <a:srgbClr val="232323"/>
                </a:solidFill>
                <a:effectLst/>
                <a:latin typeface="Noto Sans" panose="020B0502040504020204" pitchFamily="34" charset="0"/>
              </a:rPr>
              <a:t> </a:t>
            </a:r>
            <a:endParaRPr lang="en-US" dirty="0"/>
          </a:p>
        </p:txBody>
      </p:sp>
      <p:sp>
        <p:nvSpPr>
          <p:cNvPr id="3" name="Content Placeholder 2">
            <a:extLst>
              <a:ext uri="{FF2B5EF4-FFF2-40B4-BE49-F238E27FC236}">
                <a16:creationId xmlns:a16="http://schemas.microsoft.com/office/drawing/2014/main" xmlns="" id="{979187C2-1414-8663-85FE-CB6308890CED}"/>
              </a:ext>
            </a:extLst>
          </p:cNvPr>
          <p:cNvSpPr>
            <a:spLocks noGrp="1"/>
          </p:cNvSpPr>
          <p:nvPr>
            <p:ph idx="1"/>
          </p:nvPr>
        </p:nvSpPr>
        <p:spPr>
          <a:xfrm>
            <a:off x="911424" y="1484784"/>
            <a:ext cx="8915400" cy="3777622"/>
          </a:xfrm>
        </p:spPr>
        <p:txBody>
          <a:bodyPr>
            <a:normAutofit fontScale="85000" lnSpcReduction="10000"/>
          </a:bodyPr>
          <a:lstStyle/>
          <a:p>
            <a:pPr algn="l"/>
            <a:r>
              <a:rPr lang="en-US" b="0" i="0" dirty="0">
                <a:solidFill>
                  <a:srgbClr val="232323"/>
                </a:solidFill>
                <a:effectLst/>
                <a:latin typeface="Noto Sans" panose="020B0502040504020204" pitchFamily="34" charset="0"/>
              </a:rPr>
              <a:t>Evaluation of the abdominal trauma patient commonly uses focused assessment with sonography in trauma (FAST exam) and computed tomography (CT). The FAST exam is more useful in hemodynamically unstable patients; however, a negative FAST examination is not adequate to exclude splenic injury, particularly intraparenchymal injury. The use of diagnostic peritoneal aspiration/lavage (DPA/DPL) is less common, having been largely replaced by the FAST examination in most major trauma centers. </a:t>
            </a:r>
            <a:br>
              <a:rPr lang="en-US" b="0" i="0" dirty="0">
                <a:solidFill>
                  <a:srgbClr val="232323"/>
                </a:solidFill>
                <a:effectLst/>
                <a:latin typeface="Noto Sans" panose="020B0502040504020204" pitchFamily="34" charset="0"/>
              </a:rPr>
            </a:br>
            <a:r>
              <a:rPr lang="en-US" b="0" i="0" dirty="0">
                <a:solidFill>
                  <a:srgbClr val="232323"/>
                </a:solidFill>
                <a:effectLst/>
                <a:latin typeface="Noto Sans" panose="020B0502040504020204" pitchFamily="34" charset="0"/>
              </a:rPr>
              <a:t/>
            </a:r>
            <a:br>
              <a:rPr lang="en-US" b="0" i="0" dirty="0">
                <a:solidFill>
                  <a:srgbClr val="232323"/>
                </a:solidFill>
                <a:effectLst/>
                <a:latin typeface="Noto Sans" panose="020B0502040504020204" pitchFamily="34" charset="0"/>
              </a:rPr>
            </a:br>
            <a:r>
              <a:rPr lang="en-US" b="1" i="0" dirty="0">
                <a:solidFill>
                  <a:srgbClr val="232323"/>
                </a:solidFill>
                <a:effectLst/>
                <a:latin typeface="Noto Sans" panose="020B0502040504020204" pitchFamily="34" charset="0"/>
              </a:rPr>
              <a:t>FAST findings</a:t>
            </a:r>
            <a:r>
              <a:rPr lang="en-US" b="0" i="0" dirty="0">
                <a:solidFill>
                  <a:srgbClr val="232323"/>
                </a:solidFill>
                <a:effectLst/>
                <a:latin typeface="Noto Sans" panose="020B0502040504020204" pitchFamily="34" charset="0"/>
              </a:rPr>
              <a:t> — Signs of splenic injury observed with FAST examination include a finding of hypoechoic (</a:t>
            </a:r>
            <a:r>
              <a:rPr lang="en-US" b="0" i="0" dirty="0" err="1">
                <a:solidFill>
                  <a:srgbClr val="232323"/>
                </a:solidFill>
                <a:effectLst/>
                <a:latin typeface="Noto Sans" panose="020B0502040504020204" pitchFamily="34" charset="0"/>
              </a:rPr>
              <a:t>ie</a:t>
            </a:r>
            <a:r>
              <a:rPr lang="en-US" b="0" i="0" dirty="0">
                <a:solidFill>
                  <a:srgbClr val="232323"/>
                </a:solidFill>
                <a:effectLst/>
                <a:latin typeface="Noto Sans" panose="020B0502040504020204" pitchFamily="34" charset="0"/>
              </a:rPr>
              <a:t>, black) rim around the spleen, which may represent subcapsular fluid or intraperitoneal </a:t>
            </a:r>
            <a:r>
              <a:rPr lang="en-US" b="0" i="0" dirty="0" err="1">
                <a:solidFill>
                  <a:srgbClr val="232323"/>
                </a:solidFill>
                <a:effectLst/>
                <a:latin typeface="Noto Sans" panose="020B0502040504020204" pitchFamily="34" charset="0"/>
              </a:rPr>
              <a:t>perisplenic</a:t>
            </a:r>
            <a:r>
              <a:rPr lang="en-US" b="0" i="0" dirty="0">
                <a:solidFill>
                  <a:srgbClr val="232323"/>
                </a:solidFill>
                <a:effectLst/>
                <a:latin typeface="Noto Sans" panose="020B0502040504020204" pitchFamily="34" charset="0"/>
              </a:rPr>
              <a:t> fluid, or fluid in Morison's pouch (hepatorenal space).</a:t>
            </a:r>
          </a:p>
          <a:p>
            <a:pPr algn="l"/>
            <a:r>
              <a:rPr lang="en-US" b="0" i="0" dirty="0">
                <a:solidFill>
                  <a:srgbClr val="232323"/>
                </a:solidFill>
                <a:effectLst/>
                <a:latin typeface="Noto Sans" panose="020B0502040504020204" pitchFamily="34" charset="0"/>
              </a:rPr>
              <a:t> CT scan is typically performed intravenous (IV) contrast  to establish and grade splenic injury.</a:t>
            </a:r>
            <a:br>
              <a:rPr lang="en-US" b="0" i="0" dirty="0">
                <a:solidFill>
                  <a:srgbClr val="232323"/>
                </a:solidFill>
                <a:effectLst/>
                <a:latin typeface="Noto Sans" panose="020B0502040504020204" pitchFamily="34" charset="0"/>
              </a:rPr>
            </a:br>
            <a:r>
              <a:rPr lang="en-US" b="0" i="0" dirty="0">
                <a:solidFill>
                  <a:srgbClr val="232323"/>
                </a:solidFill>
                <a:effectLst/>
                <a:latin typeface="Noto Sans" panose="020B0502040504020204" pitchFamily="34" charset="0"/>
              </a:rPr>
              <a:t/>
            </a:r>
            <a:br>
              <a:rPr lang="en-US" b="0" i="0" dirty="0">
                <a:solidFill>
                  <a:srgbClr val="232323"/>
                </a:solidFill>
                <a:effectLst/>
                <a:latin typeface="Noto Sans" panose="020B0502040504020204" pitchFamily="34" charset="0"/>
              </a:rPr>
            </a:br>
            <a:r>
              <a:rPr lang="en-US" b="1" i="0" dirty="0">
                <a:solidFill>
                  <a:srgbClr val="232323"/>
                </a:solidFill>
                <a:effectLst/>
                <a:latin typeface="Noto Sans" panose="020B0502040504020204" pitchFamily="34" charset="0"/>
              </a:rPr>
              <a:t>Other imaging</a:t>
            </a:r>
            <a:r>
              <a:rPr lang="en-US" b="0" i="0" dirty="0">
                <a:solidFill>
                  <a:srgbClr val="232323"/>
                </a:solidFill>
                <a:effectLst/>
                <a:latin typeface="Noto Sans" panose="020B0502040504020204" pitchFamily="34" charset="0"/>
              </a:rPr>
              <a:t> — Plain films, organ-based ultrasound imaging, and magnetic resonance imaging (MRI) are of limited value in the acute diagnosis of splenic injury.</a:t>
            </a:r>
            <a:br>
              <a:rPr lang="en-US" b="0" i="0" dirty="0">
                <a:solidFill>
                  <a:srgbClr val="232323"/>
                </a:solidFill>
                <a:effectLst/>
                <a:latin typeface="Noto Sans" panose="020B0502040504020204" pitchFamily="34" charset="0"/>
              </a:rPr>
            </a:br>
            <a:r>
              <a:rPr lang="en-US" b="0" i="0" dirty="0">
                <a:solidFill>
                  <a:srgbClr val="232323"/>
                </a:solidFill>
                <a:effectLst/>
                <a:latin typeface="Noto Sans" panose="020B0502040504020204" pitchFamily="34" charset="0"/>
              </a:rPr>
              <a:t/>
            </a:r>
            <a:br>
              <a:rPr lang="en-US" b="0" i="0" dirty="0">
                <a:solidFill>
                  <a:srgbClr val="232323"/>
                </a:solidFill>
                <a:effectLst/>
                <a:latin typeface="Noto Sans" panose="020B0502040504020204" pitchFamily="34" charset="0"/>
              </a:rPr>
            </a:br>
            <a:endParaRPr lang="en-US" dirty="0"/>
          </a:p>
        </p:txBody>
      </p:sp>
    </p:spTree>
    <p:extLst>
      <p:ext uri="{BB962C8B-B14F-4D97-AF65-F5344CB8AC3E}">
        <p14:creationId xmlns:p14="http://schemas.microsoft.com/office/powerpoint/2010/main" val="1755262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CE2BD-65D1-4DB8-7E30-2C1293B41D1C}"/>
              </a:ext>
            </a:extLst>
          </p:cNvPr>
          <p:cNvSpPr>
            <a:spLocks noGrp="1"/>
          </p:cNvSpPr>
          <p:nvPr>
            <p:ph type="title"/>
          </p:nvPr>
        </p:nvSpPr>
        <p:spPr>
          <a:xfrm>
            <a:off x="1487488" y="404664"/>
            <a:ext cx="8911687" cy="1280890"/>
          </a:xfrm>
        </p:spPr>
        <p:txBody>
          <a:bodyPr/>
          <a:lstStyle/>
          <a:p>
            <a:r>
              <a:rPr lang="en-US" b="0" i="0" dirty="0">
                <a:solidFill>
                  <a:srgbClr val="232323"/>
                </a:solidFill>
                <a:effectLst/>
                <a:latin typeface="Noto Sans" panose="020B0502040504020204" pitchFamily="34" charset="0"/>
              </a:rPr>
              <a:t>The AAST imaging criteria for splenic injury are as follows :</a:t>
            </a:r>
            <a:endParaRPr lang="en-US" dirty="0"/>
          </a:p>
        </p:txBody>
      </p:sp>
      <p:sp>
        <p:nvSpPr>
          <p:cNvPr id="3" name="Content Placeholder 2">
            <a:extLst>
              <a:ext uri="{FF2B5EF4-FFF2-40B4-BE49-F238E27FC236}">
                <a16:creationId xmlns:a16="http://schemas.microsoft.com/office/drawing/2014/main" xmlns="" id="{A97925A4-9362-C24C-CCF8-C5A8A9BED9A7}"/>
              </a:ext>
            </a:extLst>
          </p:cNvPr>
          <p:cNvSpPr>
            <a:spLocks noGrp="1"/>
          </p:cNvSpPr>
          <p:nvPr>
            <p:ph idx="1"/>
          </p:nvPr>
        </p:nvSpPr>
        <p:spPr/>
        <p:txBody>
          <a:bodyPr>
            <a:normAutofit fontScale="92500" lnSpcReduction="10000"/>
          </a:bodyPr>
          <a:lstStyle/>
          <a:p>
            <a:pPr algn="l"/>
            <a:r>
              <a:rPr lang="en-US" b="0" i="0" dirty="0" smtClean="0">
                <a:solidFill>
                  <a:srgbClr val="232323"/>
                </a:solidFill>
                <a:effectLst/>
                <a:latin typeface="Noto Sans" panose="020B0502040504020204" pitchFamily="34" charset="0"/>
              </a:rPr>
              <a:t>the </a:t>
            </a:r>
            <a:r>
              <a:rPr lang="en-US" b="0" i="0" dirty="0">
                <a:solidFill>
                  <a:srgbClr val="232323"/>
                </a:solidFill>
                <a:effectLst/>
                <a:latin typeface="Noto Sans" panose="020B0502040504020204" pitchFamily="34" charset="0"/>
              </a:rPr>
              <a:t>AAST imaging criteria for splenic injury are as follows</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Grade I – Subcapsular hematoma &lt;10 percent surface area. Parenchymal laceration &lt;1 cm in depth (.</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Grade II – Subcapsular hematoma 10 to 50 percent surface area; intraparenchymal hematoma &lt;5 cm. Parenchymal laceration 1 to 3 cm in depth.</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Grade III – Subcapsular hematoma &gt;50 percent of surface area; ruptured subcapsular or intraparenchymal hematoma ≥5 cm. Parenchymal laceration &gt;3 cm in depth.</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Grade IV – Any injury in the presence of a splenic vascular injury or active bleeding confined within splenic capsule. Parenchymal laceration involving segmental or hilar vessels producing &gt;25 percent of devascularization</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Grade V – Any injury in the presence of splenic vascular injury with active bleeding extending beyond the spleen into the peritoneum. Shattered spleen.</a:t>
            </a:r>
          </a:p>
          <a:p>
            <a:endParaRPr lang="en-US" dirty="0"/>
          </a:p>
        </p:txBody>
      </p:sp>
    </p:spTree>
    <p:extLst>
      <p:ext uri="{BB962C8B-B14F-4D97-AF65-F5344CB8AC3E}">
        <p14:creationId xmlns:p14="http://schemas.microsoft.com/office/powerpoint/2010/main" val="2313648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4A1CC7-1406-43F1-0C26-ED9E6583FC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B75DC9B9-C73F-9C1F-A5DD-D2453C65CC74}"/>
              </a:ext>
            </a:extLst>
          </p:cNvPr>
          <p:cNvSpPr>
            <a:spLocks noGrp="1"/>
          </p:cNvSpPr>
          <p:nvPr>
            <p:ph idx="1"/>
          </p:nvPr>
        </p:nvSpPr>
        <p:spPr/>
        <p:txBody>
          <a:bodyPr/>
          <a:lstStyle/>
          <a:p>
            <a:endParaRPr lang="en-US" dirty="0"/>
          </a:p>
        </p:txBody>
      </p:sp>
      <p:pic>
        <p:nvPicPr>
          <p:cNvPr id="1026" name="Picture 2" descr="Splenic laceration">
            <a:extLst>
              <a:ext uri="{FF2B5EF4-FFF2-40B4-BE49-F238E27FC236}">
                <a16:creationId xmlns:a16="http://schemas.microsoft.com/office/drawing/2014/main" xmlns="" id="{D93AB810-6CB4-CAF5-15EA-BFAB725C1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476672"/>
            <a:ext cx="6120680" cy="615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956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a:t>
            </a:r>
          </a:p>
        </p:txBody>
      </p:sp>
      <p:sp>
        <p:nvSpPr>
          <p:cNvPr id="10" name="Content Placeholder 9"/>
          <p:cNvSpPr>
            <a:spLocks noGrp="1"/>
          </p:cNvSpPr>
          <p:nvPr>
            <p:ph sz="half" idx="1"/>
          </p:nvPr>
        </p:nvSpPr>
        <p:spPr/>
        <p:txBody>
          <a:bodyPr>
            <a:normAutofit fontScale="92500" lnSpcReduction="10000"/>
          </a:bodyPr>
          <a:lstStyle/>
          <a:p>
            <a:r>
              <a:rPr lang="en-US" sz="2400" dirty="0"/>
              <a:t>There are two types of abdominal trauma:-</a:t>
            </a:r>
          </a:p>
          <a:p>
            <a:r>
              <a:rPr lang="en-US" sz="2400" dirty="0"/>
              <a:t>1- Blunt abdominal trauma which is the most common cause usually due to RTA, direct blow to the abdomen or falling down.</a:t>
            </a:r>
          </a:p>
          <a:p>
            <a:r>
              <a:rPr lang="en-US" sz="2400" dirty="0"/>
              <a:t>2- penetrating abdominal trauma may be due to missile injuries or stab wounds.</a:t>
            </a:r>
          </a:p>
        </p:txBody>
      </p:sp>
      <p:pic>
        <p:nvPicPr>
          <p:cNvPr id="3074" name="Picture 2" descr="نتيجة بحث الصور عن ‪types of abdominal trauma epidemiolog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53200" y="1219200"/>
            <a:ext cx="4876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68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64357C-EF28-BBE2-4819-B32335CB4CCC}"/>
              </a:ext>
            </a:extLst>
          </p:cNvPr>
          <p:cNvSpPr>
            <a:spLocks noGrp="1"/>
          </p:cNvSpPr>
          <p:nvPr>
            <p:ph type="title"/>
          </p:nvPr>
        </p:nvSpPr>
        <p:spPr/>
        <p:txBody>
          <a:bodyPr/>
          <a:lstStyle/>
          <a:p>
            <a:endParaRPr lang="en-US"/>
          </a:p>
        </p:txBody>
      </p:sp>
      <p:pic>
        <p:nvPicPr>
          <p:cNvPr id="2050" name="Picture 2" descr="Splenic laceration">
            <a:extLst>
              <a:ext uri="{FF2B5EF4-FFF2-40B4-BE49-F238E27FC236}">
                <a16:creationId xmlns:a16="http://schemas.microsoft.com/office/drawing/2014/main" xmlns="" id="{D7F3B428-F4B4-86FB-4410-C3BF63C13F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720" y="116632"/>
            <a:ext cx="4104456" cy="645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80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A251B7-D695-4CDD-2FD1-01A40FB8FE0E}"/>
              </a:ext>
            </a:extLst>
          </p:cNvPr>
          <p:cNvSpPr>
            <a:spLocks noGrp="1"/>
          </p:cNvSpPr>
          <p:nvPr>
            <p:ph type="title"/>
          </p:nvPr>
        </p:nvSpPr>
        <p:spPr/>
        <p:txBody>
          <a:bodyPr/>
          <a:lstStyle/>
          <a:p>
            <a:r>
              <a:rPr lang="en-US" b="1" i="0" dirty="0">
                <a:solidFill>
                  <a:srgbClr val="353535"/>
                </a:solidFill>
                <a:effectLst/>
                <a:latin typeface="Noto Sans" panose="020B0502040504020204" pitchFamily="34" charset="0"/>
              </a:rPr>
              <a:t>MANAGEMENT APPROACH</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5217264B-F9AE-464D-050F-553475758D47}"/>
              </a:ext>
            </a:extLst>
          </p:cNvPr>
          <p:cNvSpPr>
            <a:spLocks noGrp="1"/>
          </p:cNvSpPr>
          <p:nvPr>
            <p:ph idx="1"/>
          </p:nvPr>
        </p:nvSpPr>
        <p:spPr>
          <a:xfrm>
            <a:off x="1055440" y="1556792"/>
            <a:ext cx="8915400" cy="3777622"/>
          </a:xfrm>
        </p:spPr>
        <p:txBody>
          <a:bodyPr>
            <a:normAutofit fontScale="92500" lnSpcReduction="20000"/>
          </a:bodyPr>
          <a:lstStyle/>
          <a:p>
            <a:r>
              <a:rPr lang="en-US" b="0" i="0" dirty="0">
                <a:solidFill>
                  <a:srgbClr val="232323"/>
                </a:solidFill>
                <a:effectLst/>
                <a:latin typeface="Noto Sans" panose="020B0502040504020204" pitchFamily="34" charset="0"/>
              </a:rPr>
              <a:t>Splenic injury can be initially managed with observation, angiographic embolization, or surgery depending upon the hemodynamic status of the patient, grade of splenic injury, and presence of other injuries and medical comorbidities</a:t>
            </a:r>
          </a:p>
          <a:p>
            <a:r>
              <a:rPr lang="en-US" b="1" i="0" dirty="0">
                <a:solidFill>
                  <a:srgbClr val="232323"/>
                </a:solidFill>
                <a:effectLst/>
                <a:latin typeface="Noto Sans" panose="020B0502040504020204" pitchFamily="34" charset="0"/>
              </a:rPr>
              <a:t>Hemodynamically unstable</a:t>
            </a:r>
            <a:r>
              <a:rPr lang="en-US" b="0" i="0" dirty="0">
                <a:solidFill>
                  <a:srgbClr val="232323"/>
                </a:solidFill>
                <a:effectLst/>
                <a:latin typeface="Noto Sans" panose="020B0502040504020204" pitchFamily="34" charset="0"/>
              </a:rPr>
              <a:t> – Based upon Advanced Trauma Life Support (ATLS) principles, the hemodynamically unstable trauma patient with a positive focused assessment with sonography in trauma (FAST) scan or diagnostic peritoneal aspiration/lavage (DPA/DPL) requires emergency abdominal exploration to determine the source of intraperitoneal hemorrhage</a:t>
            </a:r>
          </a:p>
          <a:p>
            <a:r>
              <a:rPr lang="en-US" b="0" i="0" dirty="0">
                <a:solidFill>
                  <a:srgbClr val="232323"/>
                </a:solidFill>
                <a:effectLst/>
                <a:latin typeface="Noto Sans" panose="020B0502040504020204" pitchFamily="34" charset="0"/>
              </a:rPr>
              <a:t>Hemodynamically stable patients with low-grade (I to III) blunt or penetrating splenic injuries without any evidence for other intra-abdominal injuries, active contrast extravasation, or a blush on computed tomography (CT) may be initially observed safely </a:t>
            </a:r>
          </a:p>
          <a:p>
            <a:r>
              <a:rPr lang="en-US" b="1" i="0" dirty="0">
                <a:solidFill>
                  <a:srgbClr val="232323"/>
                </a:solidFill>
                <a:effectLst/>
                <a:latin typeface="Noto Sans" panose="020B0502040504020204" pitchFamily="34" charset="0"/>
              </a:rPr>
              <a:t>Contraindications to nonoperative management</a:t>
            </a:r>
            <a:r>
              <a:rPr lang="en-US" b="0" i="0" dirty="0">
                <a:solidFill>
                  <a:srgbClr val="232323"/>
                </a:solidFill>
                <a:effectLst/>
                <a:latin typeface="Noto Sans" panose="020B0502040504020204" pitchFamily="34" charset="0"/>
              </a:rPr>
              <a:t> — Nonoperative management is not appropriate in patients with hemodynamic instability, generalized peritonitis, or for patients with other intra-abdominal injuries requiring surgical exploration</a:t>
            </a:r>
            <a:endParaRPr lang="en-US" dirty="0"/>
          </a:p>
        </p:txBody>
      </p:sp>
    </p:spTree>
    <p:extLst>
      <p:ext uri="{BB962C8B-B14F-4D97-AF65-F5344CB8AC3E}">
        <p14:creationId xmlns:p14="http://schemas.microsoft.com/office/powerpoint/2010/main" val="2222251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D9025-C306-B103-B904-E8FC9AAE75A8}"/>
              </a:ext>
            </a:extLst>
          </p:cNvPr>
          <p:cNvSpPr>
            <a:spLocks noGrp="1"/>
          </p:cNvSpPr>
          <p:nvPr>
            <p:ph type="title"/>
          </p:nvPr>
        </p:nvSpPr>
        <p:spPr/>
        <p:txBody>
          <a:bodyPr>
            <a:normAutofit fontScale="90000"/>
          </a:bodyPr>
          <a:lstStyle/>
          <a:p>
            <a:r>
              <a:rPr lang="en-US" b="1" i="0" dirty="0">
                <a:solidFill>
                  <a:srgbClr val="353535"/>
                </a:solidFill>
                <a:effectLst/>
                <a:latin typeface="Noto Sans" panose="020B0502040504020204" pitchFamily="34" charset="0"/>
              </a:rPr>
              <a:t>IMMUNOCOMPETENCE AFTER SPLENIC INJURY</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B1682CD1-6C6A-7529-E1B9-E021F6B86AF9}"/>
              </a:ext>
            </a:extLst>
          </p:cNvPr>
          <p:cNvSpPr>
            <a:spLocks noGrp="1"/>
          </p:cNvSpPr>
          <p:nvPr>
            <p:ph idx="1"/>
          </p:nvPr>
        </p:nvSpPr>
        <p:spPr/>
        <p:txBody>
          <a:bodyPr/>
          <a:lstStyle/>
          <a:p>
            <a:r>
              <a:rPr lang="en-US" b="0" i="0" dirty="0">
                <a:solidFill>
                  <a:srgbClr val="232323"/>
                </a:solidFill>
                <a:effectLst/>
                <a:latin typeface="Noto Sans" panose="020B0502040504020204" pitchFamily="34" charset="0"/>
              </a:rPr>
              <a:t>Immunization is recommended for </a:t>
            </a:r>
            <a:r>
              <a:rPr lang="en-US" b="0" i="0" dirty="0" err="1">
                <a:solidFill>
                  <a:srgbClr val="232323"/>
                </a:solidFill>
                <a:effectLst/>
                <a:latin typeface="Noto Sans" panose="020B0502040504020204" pitchFamily="34" charset="0"/>
              </a:rPr>
              <a:t>asplenic</a:t>
            </a:r>
            <a:r>
              <a:rPr lang="en-US" b="0" i="0" dirty="0">
                <a:solidFill>
                  <a:srgbClr val="232323"/>
                </a:solidFill>
                <a:effectLst/>
                <a:latin typeface="Noto Sans" panose="020B0502040504020204" pitchFamily="34" charset="0"/>
              </a:rPr>
              <a:t> patients since splenectomy impairs opsonization of encapsulated organisms</a:t>
            </a:r>
          </a:p>
          <a:p>
            <a:r>
              <a:rPr lang="en-US" b="0" i="0" dirty="0">
                <a:solidFill>
                  <a:srgbClr val="232323"/>
                </a:solidFill>
                <a:effectLst/>
                <a:latin typeface="Noto Sans" panose="020B0502040504020204" pitchFamily="34" charset="0"/>
              </a:rPr>
              <a:t>Ideally, vaccines are administered either 14 days prior to or 14 days following splenectomy for maximal immunologic benefit</a:t>
            </a:r>
            <a:endParaRPr lang="en-US" dirty="0">
              <a:solidFill>
                <a:srgbClr val="232323"/>
              </a:solidFill>
              <a:latin typeface="Noto Sans" panose="020B0502040504020204" pitchFamily="34" charset="0"/>
            </a:endParaRPr>
          </a:p>
          <a:p>
            <a:endParaRPr lang="en-US" dirty="0"/>
          </a:p>
        </p:txBody>
      </p:sp>
    </p:spTree>
    <p:extLst>
      <p:ext uri="{BB962C8B-B14F-4D97-AF65-F5344CB8AC3E}">
        <p14:creationId xmlns:p14="http://schemas.microsoft.com/office/powerpoint/2010/main" val="1737807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04DCFF-23FF-746C-6BE4-9CBDD38B026D}"/>
              </a:ext>
            </a:extLst>
          </p:cNvPr>
          <p:cNvSpPr>
            <a:spLocks noGrp="1"/>
          </p:cNvSpPr>
          <p:nvPr>
            <p:ph type="title"/>
          </p:nvPr>
        </p:nvSpPr>
        <p:spPr/>
        <p:txBody>
          <a:bodyPr/>
          <a:lstStyle/>
          <a:p>
            <a:r>
              <a:rPr lang="en-US" b="1" i="0" dirty="0">
                <a:solidFill>
                  <a:srgbClr val="232323"/>
                </a:solidFill>
                <a:effectLst/>
                <a:latin typeface="Noto Sans" panose="020B0502040504020204" pitchFamily="34" charset="0"/>
              </a:rPr>
              <a:t>Atraumatic rupture</a:t>
            </a:r>
            <a:r>
              <a:rPr lang="en-US" b="0" i="0" dirty="0">
                <a:solidFill>
                  <a:srgbClr val="232323"/>
                </a:solidFill>
                <a:effectLst/>
                <a:latin typeface="Noto Sans" panose="020B0502040504020204" pitchFamily="34" charset="0"/>
              </a:rPr>
              <a:t> </a:t>
            </a:r>
            <a:endParaRPr lang="en-US" dirty="0"/>
          </a:p>
        </p:txBody>
      </p:sp>
      <p:sp>
        <p:nvSpPr>
          <p:cNvPr id="3" name="Content Placeholder 2">
            <a:extLst>
              <a:ext uri="{FF2B5EF4-FFF2-40B4-BE49-F238E27FC236}">
                <a16:creationId xmlns:a16="http://schemas.microsoft.com/office/drawing/2014/main" xmlns="" id="{251B7784-13EB-107C-451B-C3724D180A20}"/>
              </a:ext>
            </a:extLst>
          </p:cNvPr>
          <p:cNvSpPr>
            <a:spLocks noGrp="1"/>
          </p:cNvSpPr>
          <p:nvPr>
            <p:ph idx="1"/>
          </p:nvPr>
        </p:nvSpPr>
        <p:spPr/>
        <p:txBody>
          <a:bodyPr>
            <a:normAutofit/>
          </a:bodyPr>
          <a:lstStyle/>
          <a:p>
            <a:r>
              <a:rPr lang="en-US" b="0" i="0" dirty="0">
                <a:solidFill>
                  <a:srgbClr val="232323"/>
                </a:solidFill>
                <a:effectLst/>
                <a:latin typeface="Noto Sans" panose="020B0502040504020204" pitchFamily="34" charset="0"/>
              </a:rPr>
              <a:t>Splenic rupture in the absence of trauma is uncommon but may be life threatening </a:t>
            </a:r>
          </a:p>
          <a:p>
            <a:pPr algn="l"/>
            <a:r>
              <a:rPr lang="en-US" b="0" i="0" dirty="0">
                <a:solidFill>
                  <a:srgbClr val="232323"/>
                </a:solidFill>
                <a:effectLst/>
                <a:latin typeface="Noto Sans" panose="020B0502040504020204" pitchFamily="34" charset="0"/>
              </a:rPr>
              <a:t>A systematic review of 845 cases from the literature identified the following causes</a:t>
            </a:r>
            <a:br>
              <a:rPr lang="en-US" b="0" i="0" dirty="0">
                <a:solidFill>
                  <a:srgbClr val="232323"/>
                </a:solidFill>
                <a:effectLst/>
                <a:latin typeface="Noto Sans" panose="020B0502040504020204" pitchFamily="34" charset="0"/>
              </a:rPr>
            </a:br>
            <a:r>
              <a:rPr lang="en-US" b="0" i="0" dirty="0">
                <a:solidFill>
                  <a:srgbClr val="232323"/>
                </a:solidFill>
                <a:effectLst/>
                <a:latin typeface="Noto Sans" panose="020B0502040504020204" pitchFamily="34" charset="0"/>
              </a:rPr>
              <a:t> </a:t>
            </a:r>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Neoplasm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leukemia, lymphoma) – 30 percent</a:t>
            </a:r>
          </a:p>
          <a:p>
            <a:pPr marL="0" indent="0" algn="l">
              <a:buNone/>
            </a:pPr>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Infection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infectious mononucleosis, cytomegalovirus [CMV], HIV, endocarditis, malaria) – 27 percent</a:t>
            </a:r>
          </a:p>
          <a:p>
            <a:pPr marL="0" indent="0" algn="l">
              <a:buNone/>
            </a:pPr>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Inflammatory disease/non-infectious disorders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acute and chronic pancreatitis) –</a:t>
            </a:r>
            <a:br>
              <a:rPr lang="en-US" b="0" i="0" dirty="0">
                <a:solidFill>
                  <a:srgbClr val="232323"/>
                </a:solidFill>
                <a:effectLst/>
                <a:latin typeface="Noto Sans" panose="020B0502040504020204" pitchFamily="34" charset="0"/>
              </a:rPr>
            </a:br>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Drug and treatment related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anticoagulation, granulocyte colony-stimulating factor [G-CSF], thrombolytic therapy, dialysis) –</a:t>
            </a:r>
            <a:br>
              <a:rPr lang="en-US" b="0" i="0" dirty="0">
                <a:solidFill>
                  <a:srgbClr val="232323"/>
                </a:solidFill>
                <a:effectLst/>
                <a:latin typeface="Noto Sans" panose="020B0502040504020204" pitchFamily="34" charset="0"/>
              </a:rPr>
            </a:br>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Mechanical causes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pregnancy related, congestive splenomegaly) </a:t>
            </a:r>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Idiopathic (normal spleen)</a:t>
            </a:r>
          </a:p>
          <a:p>
            <a:pPr marL="0" indent="0">
              <a:buNone/>
            </a:pPr>
            <a:endParaRPr lang="en-US" dirty="0"/>
          </a:p>
        </p:txBody>
      </p:sp>
    </p:spTree>
    <p:extLst>
      <p:ext uri="{BB962C8B-B14F-4D97-AF65-F5344CB8AC3E}">
        <p14:creationId xmlns:p14="http://schemas.microsoft.com/office/powerpoint/2010/main" val="3068891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68E00-70B4-824E-B850-E183EB13BDB1}"/>
              </a:ext>
            </a:extLst>
          </p:cNvPr>
          <p:cNvSpPr>
            <a:spLocks noGrp="1"/>
          </p:cNvSpPr>
          <p:nvPr>
            <p:ph type="title"/>
          </p:nvPr>
        </p:nvSpPr>
        <p:spPr>
          <a:xfrm>
            <a:off x="1271464" y="404664"/>
            <a:ext cx="8911687" cy="1280890"/>
          </a:xfrm>
        </p:spPr>
        <p:txBody>
          <a:bodyPr/>
          <a:lstStyle/>
          <a:p>
            <a:r>
              <a:rPr lang="en-US" b="1" i="0" dirty="0" err="1">
                <a:solidFill>
                  <a:srgbClr val="232323"/>
                </a:solidFill>
                <a:effectLst/>
                <a:latin typeface="Noto Sans" panose="020B0502040504020204" pitchFamily="34" charset="0"/>
              </a:rPr>
              <a:t>Splenosis</a:t>
            </a:r>
            <a:r>
              <a:rPr lang="en-US" b="0" i="0" dirty="0">
                <a:solidFill>
                  <a:srgbClr val="232323"/>
                </a:solidFill>
                <a:effectLst/>
                <a:latin typeface="Noto Sans" panose="020B0502040504020204" pitchFamily="34" charset="0"/>
              </a:rPr>
              <a:t> </a:t>
            </a:r>
            <a:endParaRPr lang="en-US" dirty="0"/>
          </a:p>
        </p:txBody>
      </p:sp>
      <p:sp>
        <p:nvSpPr>
          <p:cNvPr id="3" name="Content Placeholder 2">
            <a:extLst>
              <a:ext uri="{FF2B5EF4-FFF2-40B4-BE49-F238E27FC236}">
                <a16:creationId xmlns:a16="http://schemas.microsoft.com/office/drawing/2014/main" xmlns="" id="{08FD6C6C-3645-F26A-3E02-31068243E8D7}"/>
              </a:ext>
            </a:extLst>
          </p:cNvPr>
          <p:cNvSpPr>
            <a:spLocks noGrp="1"/>
          </p:cNvSpPr>
          <p:nvPr>
            <p:ph idx="1"/>
          </p:nvPr>
        </p:nvSpPr>
        <p:spPr>
          <a:xfrm>
            <a:off x="1055440" y="1988840"/>
            <a:ext cx="8915400" cy="3777622"/>
          </a:xfrm>
        </p:spPr>
        <p:txBody>
          <a:bodyPr/>
          <a:lstStyle/>
          <a:p>
            <a:r>
              <a:rPr lang="en-US" b="0" i="0" dirty="0" err="1">
                <a:solidFill>
                  <a:srgbClr val="232323"/>
                </a:solidFill>
                <a:effectLst/>
                <a:latin typeface="Noto Sans" panose="020B0502040504020204" pitchFamily="34" charset="0"/>
              </a:rPr>
              <a:t>splenosis</a:t>
            </a:r>
            <a:r>
              <a:rPr lang="en-US" b="0" i="0" dirty="0">
                <a:solidFill>
                  <a:srgbClr val="232323"/>
                </a:solidFill>
                <a:effectLst/>
                <a:latin typeface="Noto Sans" panose="020B0502040504020204" pitchFamily="34" charset="0"/>
              </a:rPr>
              <a:t> refers to implants of splenic tissue resulting from spillage of cells following abdominal trauma or surgery.</a:t>
            </a:r>
          </a:p>
          <a:p>
            <a:r>
              <a:rPr lang="en-US" b="0" i="0" dirty="0">
                <a:solidFill>
                  <a:srgbClr val="232323"/>
                </a:solidFill>
                <a:effectLst/>
                <a:latin typeface="Noto Sans" panose="020B0502040504020204" pitchFamily="34" charset="0"/>
              </a:rPr>
              <a:t>There are often multiple implants, and they can be located anywhere in the peritoneal cavity. Common sites include the left upper quadrant of the abdomen</a:t>
            </a:r>
            <a:br>
              <a:rPr lang="en-US" b="0" i="0" dirty="0">
                <a:solidFill>
                  <a:srgbClr val="232323"/>
                </a:solidFill>
                <a:effectLst/>
                <a:latin typeface="Noto Sans" panose="020B0502040504020204" pitchFamily="34" charset="0"/>
              </a:rPr>
            </a:br>
            <a:endParaRPr lang="en-US" dirty="0"/>
          </a:p>
        </p:txBody>
      </p:sp>
    </p:spTree>
    <p:extLst>
      <p:ext uri="{BB962C8B-B14F-4D97-AF65-F5344CB8AC3E}">
        <p14:creationId xmlns:p14="http://schemas.microsoft.com/office/powerpoint/2010/main" val="2135109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A9167-C660-072F-E81F-308794CBBD4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4344696D-A778-B7F5-54AD-4D2DD11B24D6}"/>
              </a:ext>
            </a:extLst>
          </p:cNvPr>
          <p:cNvPicPr>
            <a:picLocks noGrp="1" noChangeAspect="1"/>
          </p:cNvPicPr>
          <p:nvPr>
            <p:ph idx="1"/>
          </p:nvPr>
        </p:nvPicPr>
        <p:blipFill>
          <a:blip r:embed="rId2"/>
          <a:stretch>
            <a:fillRect/>
          </a:stretch>
        </p:blipFill>
        <p:spPr>
          <a:xfrm>
            <a:off x="1775520" y="-54017"/>
            <a:ext cx="7776864" cy="6924605"/>
          </a:xfrm>
        </p:spPr>
      </p:pic>
    </p:spTree>
    <p:extLst>
      <p:ext uri="{BB962C8B-B14F-4D97-AF65-F5344CB8AC3E}">
        <p14:creationId xmlns:p14="http://schemas.microsoft.com/office/powerpoint/2010/main" val="3767887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D12B819D-CC31-407E-85A4-38D86944A0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1" name="Rectangle 40">
            <a:extLst>
              <a:ext uri="{FF2B5EF4-FFF2-40B4-BE49-F238E27FC236}">
                <a16:creationId xmlns:a16="http://schemas.microsoft.com/office/drawing/2014/main" xmlns="" id="{1433B347-AE1B-487E-9813-FC88C0DD7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43" name="Rectangle 42">
            <a:extLst>
              <a:ext uri="{FF2B5EF4-FFF2-40B4-BE49-F238E27FC236}">
                <a16:creationId xmlns:a16="http://schemas.microsoft.com/office/drawing/2014/main" xmlns="" id="{7FE02B2F-D95A-47B1-8DA1-163D342608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xmlns="" id="{BD48621A-AEDF-4404-A5C5-9C4BE8D11C26}"/>
              </a:ext>
            </a:extLst>
          </p:cNvPr>
          <p:cNvSpPr>
            <a:spLocks noGrp="1"/>
          </p:cNvSpPr>
          <p:nvPr>
            <p:ph type="title"/>
          </p:nvPr>
        </p:nvSpPr>
        <p:spPr>
          <a:xfrm>
            <a:off x="1295403" y="982135"/>
            <a:ext cx="9601196" cy="1303867"/>
          </a:xfrm>
        </p:spPr>
        <p:txBody>
          <a:bodyPr vert="horz" lIns="91440" tIns="45720" rIns="91440" bIns="45720" rtlCol="0" anchor="ctr">
            <a:normAutofit/>
          </a:bodyPr>
          <a:lstStyle/>
          <a:p>
            <a:r>
              <a:rPr lang="en-US" sz="4400">
                <a:solidFill>
                  <a:schemeClr val="bg1"/>
                </a:solidFill>
              </a:rPr>
              <a:t>Colorectal trauma </a:t>
            </a:r>
          </a:p>
        </p:txBody>
      </p:sp>
      <p:cxnSp>
        <p:nvCxnSpPr>
          <p:cNvPr id="45" name="Straight Connector 44">
            <a:extLst>
              <a:ext uri="{FF2B5EF4-FFF2-40B4-BE49-F238E27FC236}">
                <a16:creationId xmlns:a16="http://schemas.microsoft.com/office/drawing/2014/main" xmlns="" id="{ED867580-55A6-4E67-A38E-4D1E3D4FBA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xmlns="" id="{DF21401E-E523-4B7F-89E0-2907EF96A22F}"/>
              </a:ext>
            </a:extLst>
          </p:cNvPr>
          <p:cNvSpPr txBox="1"/>
          <p:nvPr/>
        </p:nvSpPr>
        <p:spPr>
          <a:xfrm>
            <a:off x="484466" y="4528344"/>
            <a:ext cx="9601196" cy="331893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fontAlgn="base">
              <a:spcBef>
                <a:spcPct val="20000"/>
              </a:spcBef>
              <a:spcAft>
                <a:spcPts val="600"/>
              </a:spcAft>
              <a:buClr>
                <a:srgbClr val="83992A"/>
              </a:buClr>
              <a:buSzPct val="115000"/>
              <a:buFont typeface="Arial"/>
              <a:buChar char="•"/>
            </a:pPr>
            <a:endParaRPr lang="en-US" sz="2800" b="1" dirty="0">
              <a:solidFill>
                <a:prstClr val="white"/>
              </a:solidFill>
              <a:cs typeface="Arial" charset="0"/>
            </a:endParaRPr>
          </a:p>
        </p:txBody>
      </p:sp>
    </p:spTree>
    <p:extLst>
      <p:ext uri="{BB962C8B-B14F-4D97-AF65-F5344CB8AC3E}">
        <p14:creationId xmlns:p14="http://schemas.microsoft.com/office/powerpoint/2010/main" val="1804271736"/>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03E8C8A2-D2DA-42F8-84AA-AC5AB4251D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2" y="0"/>
            <a:ext cx="12231159" cy="6856214"/>
            <a:chOff x="-16934" y="0"/>
            <a:chExt cx="12231160" cy="6856214"/>
          </a:xfrm>
        </p:grpSpPr>
        <p:pic>
          <p:nvPicPr>
            <p:cNvPr id="23" name="Picture 22">
              <a:extLst>
                <a:ext uri="{FF2B5EF4-FFF2-40B4-BE49-F238E27FC236}">
                  <a16:creationId xmlns:a16="http://schemas.microsoft.com/office/drawing/2014/main" xmlns="" id="{9A5D1FE1-4883-49B4-AD3E-D0A3F8DCE12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xmlns="" id="{7F829EAE-7CB1-410F-BAF1-55BD6DC249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Picture 24">
              <a:extLst>
                <a:ext uri="{FF2B5EF4-FFF2-40B4-BE49-F238E27FC236}">
                  <a16:creationId xmlns:a16="http://schemas.microsoft.com/office/drawing/2014/main" xmlns="" id="{4EA5F8CE-974F-4443-AB3C-4799C332304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6" name="Picture 25">
              <a:extLst>
                <a:ext uri="{FF2B5EF4-FFF2-40B4-BE49-F238E27FC236}">
                  <a16:creationId xmlns:a16="http://schemas.microsoft.com/office/drawing/2014/main" xmlns="" id="{94075D0C-1739-4729-A5C8-5C5707A942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8" name="Straight Connector 27">
            <a:extLst>
              <a:ext uri="{FF2B5EF4-FFF2-40B4-BE49-F238E27FC236}">
                <a16:creationId xmlns:a16="http://schemas.microsoft.com/office/drawing/2014/main" xmlns="" id="{0DFD28A6-39F3-425F-8050-E5BF1B4523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xmlns="" id="{FDF8837B-BAE2-489A-8F93-69216307D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5" descr="A picture containing text&#10;&#10;Description automatically generated">
            <a:extLst>
              <a:ext uri="{FF2B5EF4-FFF2-40B4-BE49-F238E27FC236}">
                <a16:creationId xmlns:a16="http://schemas.microsoft.com/office/drawing/2014/main" xmlns="" id="{13292E32-B073-4418-BA0D-5E9E97031230}"/>
              </a:ext>
            </a:extLst>
          </p:cNvPr>
          <p:cNvPicPr>
            <a:picLocks noChangeAspect="1"/>
          </p:cNvPicPr>
          <p:nvPr/>
        </p:nvPicPr>
        <p:blipFill rotWithShape="1">
          <a:blip r:embed="rId4">
            <a:alphaModFix amt="50000"/>
          </a:blip>
          <a:srcRect l="10667" r="2" b="2"/>
          <a:stretch/>
        </p:blipFill>
        <p:spPr>
          <a:xfrm>
            <a:off x="28" y="10"/>
            <a:ext cx="12191973" cy="6857990"/>
          </a:xfrm>
          <a:prstGeom prst="rect">
            <a:avLst/>
          </a:prstGeom>
        </p:spPr>
      </p:pic>
      <p:sp>
        <p:nvSpPr>
          <p:cNvPr id="2" name="Title 1">
            <a:extLst>
              <a:ext uri="{FF2B5EF4-FFF2-40B4-BE49-F238E27FC236}">
                <a16:creationId xmlns:a16="http://schemas.microsoft.com/office/drawing/2014/main" xmlns="" id="{6B34AF70-FF65-4BCC-AE9D-158E229A05B9}"/>
              </a:ext>
            </a:extLst>
          </p:cNvPr>
          <p:cNvSpPr>
            <a:spLocks noGrp="1"/>
          </p:cNvSpPr>
          <p:nvPr>
            <p:ph type="title"/>
          </p:nvPr>
        </p:nvSpPr>
        <p:spPr>
          <a:xfrm>
            <a:off x="2692399" y="1871134"/>
            <a:ext cx="6815669" cy="1515533"/>
          </a:xfrm>
        </p:spPr>
        <p:txBody>
          <a:bodyPr vert="horz" lIns="91440" tIns="45720" rIns="91440" bIns="45720" rtlCol="0" anchor="b">
            <a:normAutofit/>
          </a:bodyPr>
          <a:lstStyle/>
          <a:p>
            <a:r>
              <a:rPr lang="en-US" sz="5400" b="1">
                <a:solidFill>
                  <a:srgbClr val="FFFFFF"/>
                </a:solidFill>
              </a:rPr>
              <a:t>Anatomy</a:t>
            </a:r>
          </a:p>
        </p:txBody>
      </p:sp>
      <p:cxnSp>
        <p:nvCxnSpPr>
          <p:cNvPr id="32" name="Straight Connector 31">
            <a:extLst>
              <a:ext uri="{FF2B5EF4-FFF2-40B4-BE49-F238E27FC236}">
                <a16:creationId xmlns:a16="http://schemas.microsoft.com/office/drawing/2014/main" xmlns="" id="{B48BEE9B-A2F4-4BF3-9EAD-16E1A7FC2D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9211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91544" y="260648"/>
            <a:ext cx="8911687" cy="1280890"/>
          </a:xfrm>
        </p:spPr>
        <p:txBody>
          <a:bodyPr/>
          <a:lstStyle/>
          <a:p>
            <a:endParaRPr lang="en-US" dirty="0"/>
          </a:p>
        </p:txBody>
      </p:sp>
      <p:sp>
        <p:nvSpPr>
          <p:cNvPr id="3" name="عنصر نائب للمحتوى 2"/>
          <p:cNvSpPr>
            <a:spLocks noGrp="1"/>
          </p:cNvSpPr>
          <p:nvPr>
            <p:ph idx="1"/>
          </p:nvPr>
        </p:nvSpPr>
        <p:spPr>
          <a:xfrm>
            <a:off x="1559496" y="1556792"/>
            <a:ext cx="8915400" cy="3777622"/>
          </a:xfrm>
        </p:spPr>
        <p:txBody>
          <a:bodyPr>
            <a:noAutofit/>
          </a:bodyPr>
          <a:lstStyle/>
          <a:p>
            <a:r>
              <a:rPr lang="en-US" sz="1400" dirty="0"/>
              <a:t>Connects the cecum proximally and the rectum distally</a:t>
            </a:r>
          </a:p>
          <a:p>
            <a:r>
              <a:rPr lang="en-US" sz="1400" dirty="0"/>
              <a:t>Ascending </a:t>
            </a:r>
            <a:r>
              <a:rPr lang="en-US" sz="1400" dirty="0" smtClean="0"/>
              <a:t>colon</a:t>
            </a:r>
          </a:p>
          <a:p>
            <a:pPr marL="0" indent="0">
              <a:buNone/>
            </a:pPr>
            <a:r>
              <a:rPr lang="en-US" sz="1400" dirty="0" smtClean="0"/>
              <a:t>Retroperitoneal</a:t>
            </a:r>
            <a:endParaRPr lang="en-US" sz="1400" dirty="0"/>
          </a:p>
          <a:p>
            <a:pPr marL="0" indent="0">
              <a:buNone/>
            </a:pPr>
            <a:r>
              <a:rPr lang="en-US" sz="1400" dirty="0"/>
              <a:t>Ascends along the right </a:t>
            </a:r>
            <a:r>
              <a:rPr lang="en-US" sz="1400" dirty="0" err="1"/>
              <a:t>posterolateral</a:t>
            </a:r>
            <a:r>
              <a:rPr lang="en-US" sz="1400" dirty="0"/>
              <a:t> abdominal wall from the cecum up to the right subcostal region, where it makes a 90° turn to the left (hepatic flexure)</a:t>
            </a:r>
          </a:p>
          <a:p>
            <a:r>
              <a:rPr lang="en-US" sz="1400" dirty="0"/>
              <a:t>Transverse colon</a:t>
            </a:r>
          </a:p>
          <a:p>
            <a:pPr marL="0" indent="0">
              <a:buNone/>
            </a:pPr>
            <a:r>
              <a:rPr lang="en-US" sz="1400" dirty="0" err="1"/>
              <a:t>Intraperitoneal</a:t>
            </a:r>
            <a:r>
              <a:rPr lang="en-US" sz="1400" dirty="0"/>
              <a:t> </a:t>
            </a:r>
          </a:p>
          <a:p>
            <a:pPr marL="0" indent="0">
              <a:buNone/>
            </a:pPr>
            <a:r>
              <a:rPr lang="en-US" sz="1400" dirty="0"/>
              <a:t>Extends from the hepatic flexure to the splenic hilum, where it makes a 90° turn caudally (splenic flexure)</a:t>
            </a:r>
          </a:p>
          <a:p>
            <a:r>
              <a:rPr lang="en-US" sz="1400" dirty="0"/>
              <a:t>Descending colon</a:t>
            </a:r>
          </a:p>
          <a:p>
            <a:pPr marL="0" indent="0">
              <a:buNone/>
            </a:pPr>
            <a:r>
              <a:rPr lang="en-US" sz="1400" dirty="0"/>
              <a:t>Retroperitoneal</a:t>
            </a:r>
          </a:p>
          <a:p>
            <a:pPr marL="0" indent="0">
              <a:buNone/>
            </a:pPr>
            <a:r>
              <a:rPr lang="en-US" sz="1400" dirty="0"/>
              <a:t>Descends along the left </a:t>
            </a:r>
            <a:r>
              <a:rPr lang="en-US" sz="1400" dirty="0" err="1"/>
              <a:t>posterolateral</a:t>
            </a:r>
            <a:r>
              <a:rPr lang="en-US" sz="1400" dirty="0"/>
              <a:t> abdominal wall from the splenic flexure to the left iliac fossa </a:t>
            </a:r>
          </a:p>
          <a:p>
            <a:r>
              <a:rPr lang="en-US" sz="1400" dirty="0"/>
              <a:t>Sigmoid colon</a:t>
            </a:r>
          </a:p>
          <a:p>
            <a:pPr marL="0" indent="0">
              <a:buNone/>
            </a:pPr>
            <a:r>
              <a:rPr lang="en-US" sz="1400" dirty="0" err="1"/>
              <a:t>Intraperitoneal</a:t>
            </a:r>
            <a:r>
              <a:rPr lang="en-US" sz="1400" dirty="0"/>
              <a:t> </a:t>
            </a:r>
          </a:p>
          <a:p>
            <a:r>
              <a:rPr lang="en-US" sz="1400" dirty="0"/>
              <a:t>The S-shaped terminal portion of the descending colon located in the left iliac fossa</a:t>
            </a:r>
          </a:p>
          <a:p>
            <a:r>
              <a:rPr lang="en-US" sz="1400" dirty="0"/>
              <a:t>Extends up to the S3 vertebra</a:t>
            </a:r>
          </a:p>
        </p:txBody>
      </p:sp>
    </p:spTree>
    <p:extLst>
      <p:ext uri="{BB962C8B-B14F-4D97-AF65-F5344CB8AC3E}">
        <p14:creationId xmlns:p14="http://schemas.microsoft.com/office/powerpoint/2010/main" val="196061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xmlns="" id="{B77576E5-E7DB-46C7-B0D9-A0AB1878730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4" y="0"/>
            <a:ext cx="12229961" cy="6856214"/>
            <a:chOff x="-15736" y="0"/>
            <a:chExt cx="12229962" cy="6856214"/>
          </a:xfrm>
        </p:grpSpPr>
        <p:pic>
          <p:nvPicPr>
            <p:cNvPr id="10" name="Picture 9">
              <a:extLst>
                <a:ext uri="{FF2B5EF4-FFF2-40B4-BE49-F238E27FC236}">
                  <a16:creationId xmlns:a16="http://schemas.microsoft.com/office/drawing/2014/main" xmlns="" id="{A2C244BC-AB19-460B-9A7B-5BAFE9DEAB0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C2D7728D-2CB0-4ADE-B6BF-4BA8ED772A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xmlns="" id="{A3E0EDB8-8162-4D16-9521-52415777B0B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xmlns="" id="{27060CB3-C139-4548-A73F-74689C9292D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4" name="Rectangle 14">
            <a:extLst>
              <a:ext uri="{FF2B5EF4-FFF2-40B4-BE49-F238E27FC236}">
                <a16:creationId xmlns:a16="http://schemas.microsoft.com/office/drawing/2014/main" xmlns="" id="{23E3CED3-8830-45C9-8D6C-F4ECADD4F1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descr="Diagram&#10;&#10;Description automatically generated">
            <a:extLst>
              <a:ext uri="{FF2B5EF4-FFF2-40B4-BE49-F238E27FC236}">
                <a16:creationId xmlns:a16="http://schemas.microsoft.com/office/drawing/2014/main" xmlns="" id="{540597FF-5D67-4388-AEDE-8F6E1F8CC25D}"/>
              </a:ext>
            </a:extLst>
          </p:cNvPr>
          <p:cNvPicPr>
            <a:picLocks noChangeAspect="1"/>
          </p:cNvPicPr>
          <p:nvPr/>
        </p:nvPicPr>
        <p:blipFill>
          <a:blip r:embed="rId5"/>
          <a:stretch>
            <a:fillRect/>
          </a:stretch>
        </p:blipFill>
        <p:spPr>
          <a:xfrm>
            <a:off x="2634036" y="666798"/>
            <a:ext cx="6923928" cy="5524411"/>
          </a:xfrm>
          <a:prstGeom prst="rect">
            <a:avLst/>
          </a:prstGeom>
        </p:spPr>
      </p:pic>
      <p:sp>
        <p:nvSpPr>
          <p:cNvPr id="16" name="Rectangle 16">
            <a:extLst>
              <a:ext uri="{FF2B5EF4-FFF2-40B4-BE49-F238E27FC236}">
                <a16:creationId xmlns:a16="http://schemas.microsoft.com/office/drawing/2014/main" xmlns="" id="{66F2D62A-C66C-42DF-8C05-99B0B1A8BE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4612" y="350556"/>
            <a:ext cx="11542779" cy="6156888"/>
          </a:xfrm>
          <a:prstGeom prst="rect">
            <a:avLst/>
          </a:prstGeom>
          <a:noFill/>
          <a:ln w="25400"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4" y="332656"/>
            <a:ext cx="8280920" cy="585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919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Blunt abdominal trauma:-</a:t>
            </a:r>
          </a:p>
        </p:txBody>
      </p:sp>
      <p:sp>
        <p:nvSpPr>
          <p:cNvPr id="3" name="Content Placeholder 2"/>
          <p:cNvSpPr>
            <a:spLocks noGrp="1"/>
          </p:cNvSpPr>
          <p:nvPr>
            <p:ph sz="half" idx="1"/>
          </p:nvPr>
        </p:nvSpPr>
        <p:spPr/>
        <p:txBody>
          <a:bodyPr>
            <a:normAutofit fontScale="92500" lnSpcReduction="10000"/>
          </a:bodyPr>
          <a:lstStyle/>
          <a:p>
            <a:r>
              <a:rPr lang="en-US" sz="2400" dirty="0"/>
              <a:t>Mechanism of injury:-</a:t>
            </a:r>
          </a:p>
          <a:p>
            <a:r>
              <a:rPr lang="en-US" sz="2400" dirty="0"/>
              <a:t>1- sudden deceleration can lead to differential movement among adjacent structures especially at fixed points of attachment such as (ligament of </a:t>
            </a:r>
            <a:r>
              <a:rPr lang="en-US" sz="2400" dirty="0" err="1"/>
              <a:t>Treitz</a:t>
            </a:r>
            <a:r>
              <a:rPr lang="en-US" sz="2400" dirty="0"/>
              <a:t>, ileocecal valve, </a:t>
            </a:r>
            <a:r>
              <a:rPr lang="en-US" sz="2400" dirty="0" err="1"/>
              <a:t>phrenocolic</a:t>
            </a:r>
            <a:r>
              <a:rPr lang="en-US" sz="2400" dirty="0"/>
              <a:t> ligament and ligamentum </a:t>
            </a:r>
            <a:r>
              <a:rPr lang="en-US" sz="2400" dirty="0" err="1"/>
              <a:t>teres</a:t>
            </a:r>
            <a:r>
              <a:rPr lang="en-US" sz="2400" dirty="0"/>
              <a:t>)</a:t>
            </a:r>
          </a:p>
        </p:txBody>
      </p:sp>
      <p:sp>
        <p:nvSpPr>
          <p:cNvPr id="2" name="Content Placeholder 1"/>
          <p:cNvSpPr>
            <a:spLocks noGrp="1"/>
          </p:cNvSpPr>
          <p:nvPr>
            <p:ph sz="half" idx="2"/>
          </p:nvPr>
        </p:nvSpPr>
        <p:spPr/>
        <p:txBody>
          <a:bodyPr>
            <a:normAutofit fontScale="92500" lnSpcReduction="10000"/>
          </a:bodyPr>
          <a:lstStyle/>
          <a:p>
            <a:r>
              <a:rPr lang="en-US" sz="2400" dirty="0"/>
              <a:t>2- Compression with crush:- intraabdominal contents are crushed between anterior abdominal wall and the vertebral column.</a:t>
            </a:r>
          </a:p>
          <a:p>
            <a:r>
              <a:rPr lang="en-US" sz="2400" dirty="0"/>
              <a:t>3- compression with rupture:- it affects hollow viscus organs due to sudden rise in intraabdominal pressure. </a:t>
            </a:r>
          </a:p>
        </p:txBody>
      </p:sp>
    </p:spTree>
    <p:extLst>
      <p:ext uri="{BB962C8B-B14F-4D97-AF65-F5344CB8AC3E}">
        <p14:creationId xmlns:p14="http://schemas.microsoft.com/office/powerpoint/2010/main" val="3372872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03512" y="44624"/>
            <a:ext cx="8911687" cy="1280890"/>
          </a:xfrm>
        </p:spPr>
        <p:txBody>
          <a:bodyPr/>
          <a:lstStyle/>
          <a:p>
            <a:r>
              <a:rPr lang="en-US" dirty="0"/>
              <a:t>Watershed areas in colon ischemia</a:t>
            </a:r>
          </a:p>
        </p:txBody>
      </p:sp>
      <p:sp>
        <p:nvSpPr>
          <p:cNvPr id="3" name="عنصر نائب للمحتوى 2"/>
          <p:cNvSpPr>
            <a:spLocks noGrp="1"/>
          </p:cNvSpPr>
          <p:nvPr>
            <p:ph idx="1"/>
          </p:nvPr>
        </p:nvSpPr>
        <p:spPr/>
        <p:txBody>
          <a:bodyPr/>
          <a:lstStyle/>
          <a:p>
            <a:endParaRPr lang="en-US"/>
          </a:p>
        </p:txBody>
      </p:sp>
      <p:pic>
        <p:nvPicPr>
          <p:cNvPr id="2050" name="Picture 2" descr="Watershed areas in colon ischem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908720"/>
            <a:ext cx="7131228" cy="650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112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xmlns="" id="{24F6D392-F0A9-4CCB-BE3D-335D141039F1}"/>
              </a:ext>
            </a:extLst>
          </p:cNvPr>
          <p:cNvPicPr>
            <a:picLocks noGrp="1" noChangeAspect="1"/>
          </p:cNvPicPr>
          <p:nvPr>
            <p:ph idx="1"/>
          </p:nvPr>
        </p:nvPicPr>
        <p:blipFill>
          <a:blip r:embed="rId2"/>
          <a:stretch>
            <a:fillRect/>
          </a:stretch>
        </p:blipFill>
        <p:spPr>
          <a:xfrm>
            <a:off x="1038219" y="508236"/>
            <a:ext cx="10308612" cy="5793914"/>
          </a:xfrm>
        </p:spPr>
      </p:pic>
    </p:spTree>
    <p:extLst>
      <p:ext uri="{BB962C8B-B14F-4D97-AF65-F5344CB8AC3E}">
        <p14:creationId xmlns:p14="http://schemas.microsoft.com/office/powerpoint/2010/main" val="1070718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76AC4E34-D6A0-4E21-B145-FF6CC62147E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4" y="0"/>
            <a:ext cx="12229961" cy="6856214"/>
            <a:chOff x="-15736" y="0"/>
            <a:chExt cx="12229962" cy="6856214"/>
          </a:xfrm>
        </p:grpSpPr>
        <p:pic>
          <p:nvPicPr>
            <p:cNvPr id="11" name="Picture 10">
              <a:extLst>
                <a:ext uri="{FF2B5EF4-FFF2-40B4-BE49-F238E27FC236}">
                  <a16:creationId xmlns:a16="http://schemas.microsoft.com/office/drawing/2014/main" xmlns="" id="{46DAF3C9-57D3-4380-91C8-0177A1E82AA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xmlns="" id="{CF338E7C-2928-42FC-BA07-1B825D3010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xmlns="" id="{C71FE40E-CC40-427F-AEFB-BB5EA0E97FE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xmlns="" id="{412948D6-ACC1-4FAF-9E30-BD96CE3435E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6" name="Rectangle 15">
            <a:extLst>
              <a:ext uri="{FF2B5EF4-FFF2-40B4-BE49-F238E27FC236}">
                <a16:creationId xmlns:a16="http://schemas.microsoft.com/office/drawing/2014/main" xmlns="" id="{809EA27C-DE62-4CEC-A6D3-4FA9EF40A5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5" descr="Diagram&#10;&#10;Description automatically generated">
            <a:extLst>
              <a:ext uri="{FF2B5EF4-FFF2-40B4-BE49-F238E27FC236}">
                <a16:creationId xmlns:a16="http://schemas.microsoft.com/office/drawing/2014/main" xmlns="" id="{A3B906D4-4135-4644-829E-EB1928809657}"/>
              </a:ext>
            </a:extLst>
          </p:cNvPr>
          <p:cNvPicPr>
            <a:picLocks noChangeAspect="1"/>
          </p:cNvPicPr>
          <p:nvPr/>
        </p:nvPicPr>
        <p:blipFill>
          <a:blip r:embed="rId5"/>
          <a:stretch>
            <a:fillRect/>
          </a:stretch>
        </p:blipFill>
        <p:spPr>
          <a:xfrm>
            <a:off x="804335" y="2078049"/>
            <a:ext cx="4969932" cy="2701907"/>
          </a:xfrm>
          <a:prstGeom prst="rect">
            <a:avLst/>
          </a:prstGeom>
          <a:ln w="127000" cap="sq">
            <a:solidFill>
              <a:srgbClr val="FFFFFF"/>
            </a:solidFill>
            <a:miter lim="800000"/>
          </a:ln>
        </p:spPr>
      </p:pic>
      <p:pic>
        <p:nvPicPr>
          <p:cNvPr id="4" name="Picture 4" descr="Diagram&#10;&#10;Description automatically generated">
            <a:extLst>
              <a:ext uri="{FF2B5EF4-FFF2-40B4-BE49-F238E27FC236}">
                <a16:creationId xmlns:a16="http://schemas.microsoft.com/office/drawing/2014/main" xmlns="" id="{2CEDB3A9-CA9F-4E4F-8A89-1ED0A0AB8CD7}"/>
              </a:ext>
            </a:extLst>
          </p:cNvPr>
          <p:cNvPicPr>
            <a:picLocks noChangeAspect="1"/>
          </p:cNvPicPr>
          <p:nvPr/>
        </p:nvPicPr>
        <p:blipFill>
          <a:blip r:embed="rId6"/>
          <a:stretch>
            <a:fillRect/>
          </a:stretch>
        </p:blipFill>
        <p:spPr>
          <a:xfrm>
            <a:off x="6417734" y="2105758"/>
            <a:ext cx="4969932" cy="2646489"/>
          </a:xfrm>
          <a:prstGeom prst="rect">
            <a:avLst/>
          </a:prstGeom>
          <a:ln w="127000" cap="sq">
            <a:solidFill>
              <a:srgbClr val="FFFFFF"/>
            </a:solidFill>
            <a:miter lim="800000"/>
          </a:ln>
        </p:spPr>
      </p:pic>
    </p:spTree>
    <p:extLst>
      <p:ext uri="{BB962C8B-B14F-4D97-AF65-F5344CB8AC3E}">
        <p14:creationId xmlns:p14="http://schemas.microsoft.com/office/powerpoint/2010/main" val="1340949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066F8AE-A5C7-4B3E-B1DA-D0B624059B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4" y="0"/>
            <a:ext cx="12229961" cy="6856214"/>
            <a:chOff x="-15736" y="0"/>
            <a:chExt cx="12229962" cy="6856214"/>
          </a:xfrm>
        </p:grpSpPr>
        <p:pic>
          <p:nvPicPr>
            <p:cNvPr id="10" name="Picture 9">
              <a:extLst>
                <a:ext uri="{FF2B5EF4-FFF2-40B4-BE49-F238E27FC236}">
                  <a16:creationId xmlns:a16="http://schemas.microsoft.com/office/drawing/2014/main" xmlns="" id="{F78E901E-6697-44E3-9533-1457FA4F04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C515452A-514A-4763-9932-37302A8D6D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xmlns="" id="{D0EC146D-CF08-4B34-ADEB-2F0296F98A1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xmlns="" id="{E1FBA240-87AB-400A-9292-7DC6F3E552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a16="http://schemas.microsoft.com/office/drawing/2014/main" xmlns="" id="{544958B8-57B6-4B37-8A18-D54A32EC2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descr="Diagram&#10;&#10;Description automatically generated">
            <a:extLst>
              <a:ext uri="{FF2B5EF4-FFF2-40B4-BE49-F238E27FC236}">
                <a16:creationId xmlns:a16="http://schemas.microsoft.com/office/drawing/2014/main" xmlns="" id="{170707ED-72D5-405B-866D-BB9E96B9D10A}"/>
              </a:ext>
            </a:extLst>
          </p:cNvPr>
          <p:cNvPicPr>
            <a:picLocks noChangeAspect="1"/>
          </p:cNvPicPr>
          <p:nvPr/>
        </p:nvPicPr>
        <p:blipFill rotWithShape="1">
          <a:blip r:embed="rId5"/>
          <a:srcRect r="-2" b="11558"/>
          <a:stretch/>
        </p:blipFill>
        <p:spPr>
          <a:xfrm>
            <a:off x="486137" y="488140"/>
            <a:ext cx="11227443" cy="5883295"/>
          </a:xfrm>
          <a:prstGeom prst="rect">
            <a:avLst/>
          </a:prstGeom>
        </p:spPr>
      </p:pic>
      <p:sp>
        <p:nvSpPr>
          <p:cNvPr id="17" name="Rectangle 16">
            <a:extLst>
              <a:ext uri="{FF2B5EF4-FFF2-40B4-BE49-F238E27FC236}">
                <a16:creationId xmlns:a16="http://schemas.microsoft.com/office/drawing/2014/main" xmlns="" id="{B7E4A740-3A69-42A5-8AC0-3905D518F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9" name="Group 18">
            <a:extLst>
              <a:ext uri="{FF2B5EF4-FFF2-40B4-BE49-F238E27FC236}">
                <a16:creationId xmlns:a16="http://schemas.microsoft.com/office/drawing/2014/main" xmlns="" id="{8283C010-53D7-404B-9300-DB1BAE1EAE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3128956"/>
            <a:ext cx="12234667" cy="658368"/>
            <a:chOff x="-18288" y="3128956"/>
            <a:chExt cx="12234672" cy="658368"/>
          </a:xfrm>
        </p:grpSpPr>
        <p:sp useBgFill="1">
          <p:nvSpPr>
            <p:cNvPr id="20" name="Rounded Rectangle 21">
              <a:extLst>
                <a:ext uri="{FF2B5EF4-FFF2-40B4-BE49-F238E27FC236}">
                  <a16:creationId xmlns:a16="http://schemas.microsoft.com/office/drawing/2014/main" xmlns="" id="{DFC03671-D6D3-4BA9-AD3E-6ADE11D07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1" name="Picture 20">
              <a:extLst>
                <a:ext uri="{FF2B5EF4-FFF2-40B4-BE49-F238E27FC236}">
                  <a16:creationId xmlns:a16="http://schemas.microsoft.com/office/drawing/2014/main" xmlns="" id="{DFD51935-8C23-4BCB-987B-F5AC9E3D94C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a16="http://schemas.microsoft.com/office/drawing/2014/main" xmlns="" id="{72D5A197-23EF-4751-9E72-FEB79910E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3" name="Picture 22">
              <a:extLst>
                <a:ext uri="{FF2B5EF4-FFF2-40B4-BE49-F238E27FC236}">
                  <a16:creationId xmlns:a16="http://schemas.microsoft.com/office/drawing/2014/main" xmlns="" id="{5DD7E4D1-EC3E-4109-9647-9E6652A92D3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847202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DC878D9A-77BE-4701-AE3D-EEFC53CD5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2" name="Rectangle 21">
            <a:extLst>
              <a:ext uri="{FF2B5EF4-FFF2-40B4-BE49-F238E27FC236}">
                <a16:creationId xmlns:a16="http://schemas.microsoft.com/office/drawing/2014/main" xmlns="" id="{F643BE08-0ED1-4B73-AC6D-B7E26A59CD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5" y="469900"/>
            <a:ext cx="369500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ectangle 23">
            <a:extLst>
              <a:ext uri="{FF2B5EF4-FFF2-40B4-BE49-F238E27FC236}">
                <a16:creationId xmlns:a16="http://schemas.microsoft.com/office/drawing/2014/main" xmlns="" id="{956B2094-7FC0-45FC-BFED-3CB88CEE63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p:cNvSpPr/>
          <p:nvPr/>
        </p:nvSpPr>
        <p:spPr>
          <a:xfrm>
            <a:off x="85247" y="944273"/>
            <a:ext cx="4575991" cy="4925031"/>
          </a:xfrm>
          <a:prstGeom prst="rect">
            <a:avLst/>
          </a:prstGeom>
        </p:spPr>
        <p:txBody>
          <a:bodyPr vert="horz" lIns="91440" tIns="45720" rIns="91440" bIns="45720" rtlCol="0" anchor="ctr">
            <a:normAutofit/>
          </a:bodyPr>
          <a:lstStyle/>
          <a:p>
            <a:pPr algn="ctr" defTabSz="457200" fontAlgn="base">
              <a:spcBef>
                <a:spcPct val="0"/>
              </a:spcBef>
              <a:spcAft>
                <a:spcPts val="600"/>
              </a:spcAft>
              <a:defRPr/>
            </a:pPr>
            <a:r>
              <a:rPr lang="en-US" sz="4400" b="1" dirty="0">
                <a:ln w="3175" cmpd="sng">
                  <a:noFill/>
                </a:ln>
                <a:solidFill>
                  <a:srgbClr val="FFFFFF"/>
                </a:solidFill>
                <a:cs typeface="Arial" charset="0"/>
              </a:rPr>
              <a:t>epidemiology</a:t>
            </a:r>
            <a:endParaRPr lang="en-US" sz="4400">
              <a:ln w="3175" cmpd="sng">
                <a:noFill/>
              </a:ln>
              <a:solidFill>
                <a:srgbClr val="FFFFFF"/>
              </a:solidFill>
              <a:cs typeface="Arial" charset="0"/>
            </a:endParaRPr>
          </a:p>
        </p:txBody>
      </p:sp>
      <p:sp>
        <p:nvSpPr>
          <p:cNvPr id="26" name="Rectangle 25">
            <a:extLst>
              <a:ext uri="{FF2B5EF4-FFF2-40B4-BE49-F238E27FC236}">
                <a16:creationId xmlns:a16="http://schemas.microsoft.com/office/drawing/2014/main" xmlns="" id="{07A4B640-BB7F-4272-A710-068DBA9F9A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5140935" y="469900"/>
            <a:ext cx="5953631" cy="5405968"/>
          </a:xfrm>
        </p:spPr>
        <p:txBody>
          <a:bodyPr vert="horz" lIns="91440" tIns="45720" rIns="91440" bIns="45720" rtlCol="0" anchor="ctr">
            <a:normAutofit/>
          </a:bodyPr>
          <a:lstStyle/>
          <a:p>
            <a:pPr>
              <a:defRPr/>
            </a:pPr>
            <a:r>
              <a:rPr lang="en-US"/>
              <a:t>Incidence:</a:t>
            </a:r>
          </a:p>
          <a:p>
            <a:pPr>
              <a:defRPr/>
            </a:pPr>
            <a:r>
              <a:rPr lang="en-US"/>
              <a:t>Penetrating 16% </a:t>
            </a:r>
          </a:p>
          <a:p>
            <a:pPr lvl="1">
              <a:defRPr/>
            </a:pPr>
            <a:r>
              <a:rPr lang="en-US"/>
              <a:t>Relatively infrequent after blunt trauma (2-5%)</a:t>
            </a:r>
          </a:p>
          <a:p>
            <a:pPr>
              <a:defRPr/>
            </a:pPr>
            <a:r>
              <a:rPr lang="en-US"/>
              <a:t>Morbidity – 20-35%</a:t>
            </a:r>
          </a:p>
          <a:p>
            <a:pPr>
              <a:defRPr/>
            </a:pPr>
            <a:r>
              <a:rPr lang="en-US"/>
              <a:t>Mortality – 3-15%</a:t>
            </a:r>
          </a:p>
          <a:p>
            <a:pPr>
              <a:defRPr/>
            </a:pPr>
            <a:r>
              <a:rPr lang="en-US"/>
              <a:t>Etiology</a:t>
            </a:r>
          </a:p>
          <a:p>
            <a:pPr marL="0" indent="0">
              <a:defRPr/>
            </a:pPr>
            <a:r>
              <a:rPr lang="en-US"/>
              <a:t>	Penetrating trauma </a:t>
            </a:r>
          </a:p>
          <a:p>
            <a:pPr marL="0" indent="0">
              <a:defRPr/>
            </a:pPr>
            <a:r>
              <a:rPr lang="en-US"/>
              <a:t>	Blunt trauma </a:t>
            </a:r>
          </a:p>
          <a:p>
            <a:endParaRPr lang="en-US"/>
          </a:p>
        </p:txBody>
      </p:sp>
    </p:spTree>
    <p:extLst>
      <p:ext uri="{BB962C8B-B14F-4D97-AF65-F5344CB8AC3E}">
        <p14:creationId xmlns:p14="http://schemas.microsoft.com/office/powerpoint/2010/main" val="2537268483"/>
      </p:ext>
    </p:extLst>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78BC618-3289-4C64-902D-506AF437E6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3"/>
            <a:stretch/>
          </a:blipFill>
          <a:ln w="15875" cap="flat" cmpd="sng" algn="ctr">
            <a:solidFill>
              <a:srgbClr val="AB946B">
                <a:shade val="50000"/>
              </a:srgbClr>
            </a:solidFill>
            <a:prstDash val="solid"/>
          </a:ln>
          <a:effectLst/>
        </p:spPr>
        <p:txBody>
          <a:bodyPr rtlCol="0" anchor="ctr"/>
          <a:lstStyle/>
          <a:p>
            <a:pPr algn="ctr">
              <a:defRPr/>
            </a:pPr>
            <a:endParaRPr lang="en-US" kern="0">
              <a:solidFill>
                <a:prstClr val="white"/>
              </a:solidFill>
              <a:cs typeface="Arial" charset="0"/>
            </a:endParaRPr>
          </a:p>
        </p:txBody>
      </p:sp>
      <p:pic>
        <p:nvPicPr>
          <p:cNvPr id="12" name="Picture 11">
            <a:extLst>
              <a:ext uri="{FF2B5EF4-FFF2-40B4-BE49-F238E27FC236}">
                <a16:creationId xmlns:a16="http://schemas.microsoft.com/office/drawing/2014/main" xmlns="" id="{133D31B1-9C37-4542-80D3-7B54026F2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sp>
        <p:nvSpPr>
          <p:cNvPr id="5" name="Rectangle 4"/>
          <p:cNvSpPr/>
          <p:nvPr/>
        </p:nvSpPr>
        <p:spPr>
          <a:xfrm>
            <a:off x="1295403" y="982135"/>
            <a:ext cx="9601196" cy="1303867"/>
          </a:xfrm>
          <a:prstGeom prst="rect">
            <a:avLst/>
          </a:prstGeom>
        </p:spPr>
        <p:txBody>
          <a:bodyPr vert="horz" lIns="91440" tIns="45720" rIns="91440" bIns="45720" rtlCol="0" anchor="ctr">
            <a:normAutofit/>
          </a:bodyPr>
          <a:lstStyle/>
          <a:p>
            <a:pPr algn="ctr" defTabSz="457200">
              <a:spcBef>
                <a:spcPct val="0"/>
              </a:spcBef>
              <a:spcAft>
                <a:spcPts val="600"/>
              </a:spcAft>
              <a:defRPr/>
            </a:pPr>
            <a:r>
              <a:rPr lang="en-US" sz="4400" b="1">
                <a:ln w="3175" cmpd="sng">
                  <a:noFill/>
                </a:ln>
                <a:solidFill>
                  <a:prstClr val="black">
                    <a:lumMod val="85000"/>
                    <a:lumOff val="15000"/>
                  </a:prstClr>
                </a:solidFill>
                <a:cs typeface="Arial" charset="0"/>
              </a:rPr>
              <a:t>Colorectal Injury</a:t>
            </a:r>
          </a:p>
        </p:txBody>
      </p:sp>
      <p:cxnSp>
        <p:nvCxnSpPr>
          <p:cNvPr id="14" name="Straight Connector 13">
            <a:extLst>
              <a:ext uri="{FF2B5EF4-FFF2-40B4-BE49-F238E27FC236}">
                <a16:creationId xmlns:a16="http://schemas.microsoft.com/office/drawing/2014/main" xmlns="" id="{10D273FA-71CB-4AEB-8F60-67AB3375E39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041" y="2400639"/>
            <a:ext cx="927385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556932"/>
            <a:ext cx="9601196" cy="3318936"/>
          </a:xfrm>
        </p:spPr>
        <p:txBody>
          <a:bodyPr vert="horz" lIns="91440" tIns="45720" rIns="91440" bIns="45720" rtlCol="0" anchor="t">
            <a:normAutofit/>
          </a:bodyPr>
          <a:lstStyle/>
          <a:p>
            <a:r>
              <a:rPr lang="en-US" sz="1700" b="1"/>
              <a:t>Penetrating trauma </a:t>
            </a:r>
            <a:endParaRPr lang="en-US" sz="1700"/>
          </a:p>
          <a:p>
            <a:pPr lvl="1"/>
            <a:r>
              <a:rPr lang="en-US" sz="1700"/>
              <a:t>This is the most common type of trauma seen, and is usually due to: </a:t>
            </a:r>
          </a:p>
          <a:p>
            <a:pPr lvl="2"/>
            <a:r>
              <a:rPr lang="en-US" sz="1700"/>
              <a:t>High velocity missiles.</a:t>
            </a:r>
          </a:p>
          <a:p>
            <a:pPr lvl="2"/>
            <a:r>
              <a:rPr lang="en-US" sz="1700"/>
              <a:t>Rectal impalement injuries result when a patient falls on a penetrating object. </a:t>
            </a:r>
          </a:p>
          <a:p>
            <a:pPr lvl="2"/>
            <a:r>
              <a:rPr lang="en-US" sz="1700"/>
              <a:t>Iatrogenic injuries due to uterine perforation during curettage of the uterus, use of endoscopies or with rectal instrumentations. </a:t>
            </a:r>
          </a:p>
          <a:p>
            <a:pPr lvl="2"/>
            <a:r>
              <a:rPr lang="en-US" sz="1700"/>
              <a:t>During surgical operations for urologic or gynecologic operations. </a:t>
            </a:r>
          </a:p>
          <a:p>
            <a:endParaRPr lang="en-US" sz="1700"/>
          </a:p>
        </p:txBody>
      </p:sp>
    </p:spTree>
    <p:extLst>
      <p:ext uri="{BB962C8B-B14F-4D97-AF65-F5344CB8AC3E}">
        <p14:creationId xmlns:p14="http://schemas.microsoft.com/office/powerpoint/2010/main" val="3759873704"/>
      </p:ext>
    </p:extLst>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78BC618-3289-4C64-902D-506AF437E6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3"/>
            <a:stretch/>
          </a:blipFill>
          <a:ln w="15875" cap="flat" cmpd="sng" algn="ctr">
            <a:solidFill>
              <a:srgbClr val="AB946B">
                <a:shade val="50000"/>
              </a:srgbClr>
            </a:solidFill>
            <a:prstDash val="solid"/>
          </a:ln>
          <a:effectLst/>
        </p:spPr>
        <p:txBody>
          <a:bodyPr rtlCol="0" anchor="ctr"/>
          <a:lstStyle/>
          <a:p>
            <a:pPr algn="ctr">
              <a:defRPr/>
            </a:pPr>
            <a:endParaRPr lang="en-US" kern="0">
              <a:solidFill>
                <a:prstClr val="white"/>
              </a:solidFill>
              <a:cs typeface="Arial" charset="0"/>
            </a:endParaRPr>
          </a:p>
        </p:txBody>
      </p:sp>
      <p:pic>
        <p:nvPicPr>
          <p:cNvPr id="12" name="Picture 11">
            <a:extLst>
              <a:ext uri="{FF2B5EF4-FFF2-40B4-BE49-F238E27FC236}">
                <a16:creationId xmlns:a16="http://schemas.microsoft.com/office/drawing/2014/main" xmlns="" id="{133D31B1-9C37-4542-80D3-7B54026F2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sp>
        <p:nvSpPr>
          <p:cNvPr id="5" name="Rectangle 4"/>
          <p:cNvSpPr/>
          <p:nvPr/>
        </p:nvSpPr>
        <p:spPr>
          <a:xfrm>
            <a:off x="1295403" y="982135"/>
            <a:ext cx="9601196" cy="1303867"/>
          </a:xfrm>
          <a:prstGeom prst="rect">
            <a:avLst/>
          </a:prstGeom>
        </p:spPr>
        <p:txBody>
          <a:bodyPr vert="horz" lIns="91440" tIns="45720" rIns="91440" bIns="45720" rtlCol="0" anchor="ctr">
            <a:normAutofit/>
          </a:bodyPr>
          <a:lstStyle/>
          <a:p>
            <a:pPr algn="ctr" defTabSz="457200">
              <a:spcBef>
                <a:spcPct val="0"/>
              </a:spcBef>
              <a:spcAft>
                <a:spcPts val="600"/>
              </a:spcAft>
              <a:defRPr/>
            </a:pPr>
            <a:r>
              <a:rPr lang="en-US" sz="4400" b="1">
                <a:ln w="3175" cmpd="sng">
                  <a:noFill/>
                </a:ln>
                <a:solidFill>
                  <a:prstClr val="black">
                    <a:lumMod val="85000"/>
                    <a:lumOff val="15000"/>
                  </a:prstClr>
                </a:solidFill>
                <a:cs typeface="Arial" charset="0"/>
              </a:rPr>
              <a:t>Colorectal Injury</a:t>
            </a:r>
          </a:p>
        </p:txBody>
      </p:sp>
      <p:cxnSp>
        <p:nvCxnSpPr>
          <p:cNvPr id="14" name="Straight Connector 13">
            <a:extLst>
              <a:ext uri="{FF2B5EF4-FFF2-40B4-BE49-F238E27FC236}">
                <a16:creationId xmlns:a16="http://schemas.microsoft.com/office/drawing/2014/main" xmlns="" id="{10D273FA-71CB-4AEB-8F60-67AB3375E39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041" y="2400639"/>
            <a:ext cx="927385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556932"/>
            <a:ext cx="9601196" cy="3318936"/>
          </a:xfrm>
        </p:spPr>
        <p:txBody>
          <a:bodyPr vert="horz" lIns="91440" tIns="45720" rIns="91440" bIns="45720" rtlCol="0" anchor="t">
            <a:normAutofit/>
          </a:bodyPr>
          <a:lstStyle/>
          <a:p>
            <a:pPr>
              <a:defRPr/>
            </a:pPr>
            <a:endParaRPr lang="en-US" b="1"/>
          </a:p>
          <a:p>
            <a:pPr>
              <a:defRPr/>
            </a:pPr>
            <a:r>
              <a:rPr lang="en-US" b="1"/>
              <a:t>Blunt trauma </a:t>
            </a:r>
            <a:endParaRPr lang="en-US"/>
          </a:p>
          <a:p>
            <a:pPr marL="0" indent="0">
              <a:defRPr/>
            </a:pPr>
            <a:endParaRPr lang="en-US"/>
          </a:p>
          <a:p>
            <a:pPr marL="749300" lvl="1" indent="-457200">
              <a:defRPr/>
            </a:pPr>
            <a:r>
              <a:rPr lang="en-US"/>
              <a:t>This is rare due to the protected situation of the anus and rectum and it is usually associated with fracture pelvis. The commonest cause is motor vehicle accidents followed by falls and crush injuries.</a:t>
            </a:r>
          </a:p>
          <a:p>
            <a:endParaRPr lang="en-US"/>
          </a:p>
        </p:txBody>
      </p:sp>
    </p:spTree>
    <p:extLst>
      <p:ext uri="{BB962C8B-B14F-4D97-AF65-F5344CB8AC3E}">
        <p14:creationId xmlns:p14="http://schemas.microsoft.com/office/powerpoint/2010/main" val="1304337156"/>
      </p:ext>
    </p:extLst>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DC878D9A-77BE-4701-AE3D-EEFC53CD5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ectangle 11">
            <a:extLst>
              <a:ext uri="{FF2B5EF4-FFF2-40B4-BE49-F238E27FC236}">
                <a16:creationId xmlns:a16="http://schemas.microsoft.com/office/drawing/2014/main" xmlns="" id="{F643BE08-0ED1-4B73-AC6D-B7E26A59CD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5" y="469900"/>
            <a:ext cx="369500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Rectangle 13">
            <a:extLst>
              <a:ext uri="{FF2B5EF4-FFF2-40B4-BE49-F238E27FC236}">
                <a16:creationId xmlns:a16="http://schemas.microsoft.com/office/drawing/2014/main" xmlns="" id="{956B2094-7FC0-45FC-BFED-3CB88CEE63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2"/>
          <p:cNvSpPr txBox="1">
            <a:spLocks noChangeArrowheads="1"/>
          </p:cNvSpPr>
          <p:nvPr/>
        </p:nvSpPr>
        <p:spPr bwMode="auto">
          <a:xfrm>
            <a:off x="952108" y="954759"/>
            <a:ext cx="2730413" cy="49460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srgbClr val="FFFFFF"/>
                </a:solidFill>
              </a:rPr>
              <a:t>How to suspect large bowel injuries</a:t>
            </a:r>
            <a:r>
              <a:rPr lang="en-US" sz="4400">
                <a:ln w="3175" cmpd="sng">
                  <a:noFill/>
                </a:ln>
                <a:solidFill>
                  <a:srgbClr val="FFFFFF"/>
                </a:solidFill>
              </a:rPr>
              <a:t> </a:t>
            </a:r>
          </a:p>
        </p:txBody>
      </p:sp>
      <p:sp>
        <p:nvSpPr>
          <p:cNvPr id="16" name="Rectangle 15">
            <a:extLst>
              <a:ext uri="{FF2B5EF4-FFF2-40B4-BE49-F238E27FC236}">
                <a16:creationId xmlns:a16="http://schemas.microsoft.com/office/drawing/2014/main" xmlns="" id="{07A4B640-BB7F-4272-A710-068DBA9F9A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5140935" y="469900"/>
            <a:ext cx="5953631" cy="5405968"/>
          </a:xfrm>
        </p:spPr>
        <p:txBody>
          <a:bodyPr vert="horz" lIns="91440" tIns="45720" rIns="91440" bIns="45720" rtlCol="0" anchor="ctr">
            <a:normAutofit/>
          </a:bodyPr>
          <a:lstStyle/>
          <a:p>
            <a:r>
              <a:rPr lang="en-US"/>
              <a:t>Intra-abdominal injuries are diagnosed as any abdominal trauma by the presence of manifestations of peritoneal irritation, free intraperitoneal fluid or air, and/or by assuring the presence of penetration into the   peritoneal cavity. </a:t>
            </a:r>
          </a:p>
          <a:p>
            <a:endParaRPr lang="en-US"/>
          </a:p>
        </p:txBody>
      </p:sp>
    </p:spTree>
    <p:extLst>
      <p:ext uri="{BB962C8B-B14F-4D97-AF65-F5344CB8AC3E}">
        <p14:creationId xmlns:p14="http://schemas.microsoft.com/office/powerpoint/2010/main" val="2295065161"/>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C878D9A-77BE-4701-AE3D-EEFC53CD5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Rectangle 10">
            <a:extLst>
              <a:ext uri="{FF2B5EF4-FFF2-40B4-BE49-F238E27FC236}">
                <a16:creationId xmlns:a16="http://schemas.microsoft.com/office/drawing/2014/main" xmlns="" id="{F643BE08-0ED1-4B73-AC6D-B7E26A59CD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5" y="469900"/>
            <a:ext cx="369500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Rectangle 12">
            <a:extLst>
              <a:ext uri="{FF2B5EF4-FFF2-40B4-BE49-F238E27FC236}">
                <a16:creationId xmlns:a16="http://schemas.microsoft.com/office/drawing/2014/main" xmlns="" id="{956B2094-7FC0-45FC-BFED-3CB88CEE63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2"/>
          <p:cNvSpPr txBox="1">
            <a:spLocks noChangeArrowheads="1"/>
          </p:cNvSpPr>
          <p:nvPr/>
        </p:nvSpPr>
        <p:spPr bwMode="auto">
          <a:xfrm>
            <a:off x="952108" y="954759"/>
            <a:ext cx="2730413" cy="49460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srgbClr val="FFFFFF"/>
                </a:solidFill>
              </a:rPr>
              <a:t>How to suspect large bowel injuries</a:t>
            </a:r>
            <a:r>
              <a:rPr lang="en-US" sz="4400">
                <a:ln w="3175" cmpd="sng">
                  <a:noFill/>
                </a:ln>
                <a:solidFill>
                  <a:srgbClr val="FFFFFF"/>
                </a:solidFill>
              </a:rPr>
              <a:t> </a:t>
            </a:r>
          </a:p>
        </p:txBody>
      </p:sp>
      <p:sp>
        <p:nvSpPr>
          <p:cNvPr id="15" name="Rectangle 14">
            <a:extLst>
              <a:ext uri="{FF2B5EF4-FFF2-40B4-BE49-F238E27FC236}">
                <a16:creationId xmlns:a16="http://schemas.microsoft.com/office/drawing/2014/main" xmlns="" id="{07A4B640-BB7F-4272-A710-068DBA9F9A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5140935" y="469900"/>
            <a:ext cx="5953631" cy="5405968"/>
          </a:xfrm>
        </p:spPr>
        <p:txBody>
          <a:bodyPr vert="horz" lIns="91440" tIns="45720" rIns="91440" bIns="45720" rtlCol="0" anchor="ctr">
            <a:normAutofit/>
          </a:bodyPr>
          <a:lstStyle/>
          <a:p>
            <a:r>
              <a:rPr lang="en-US"/>
              <a:t>Rectal, anal canal and perineal trauma are diagnosed by proper inspection and per rectal examination of the patient. </a:t>
            </a:r>
          </a:p>
          <a:p>
            <a:r>
              <a:rPr lang="en-US"/>
              <a:t>The presence of bleeding per rectum is a very important sign. </a:t>
            </a:r>
          </a:p>
          <a:p>
            <a:r>
              <a:rPr lang="en-US"/>
              <a:t>The presence of different types of uretheral injuries as well as different types of fracture pelvis should stimulate the surgeon to properly examine and even sigmoidoscope the rectum and the pelvic colon. </a:t>
            </a:r>
          </a:p>
          <a:p>
            <a:endParaRPr lang="en-US"/>
          </a:p>
        </p:txBody>
      </p:sp>
    </p:spTree>
    <p:extLst>
      <p:ext uri="{BB962C8B-B14F-4D97-AF65-F5344CB8AC3E}">
        <p14:creationId xmlns:p14="http://schemas.microsoft.com/office/powerpoint/2010/main" val="2614056034"/>
      </p:ext>
    </p:extLst>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749C117F-F390-437B-ADB0-57E87EFF34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2" y="0"/>
            <a:ext cx="12231159" cy="6856214"/>
            <a:chOff x="-16934" y="0"/>
            <a:chExt cx="12231160" cy="6856214"/>
          </a:xfrm>
        </p:grpSpPr>
        <p:pic>
          <p:nvPicPr>
            <p:cNvPr id="11" name="Picture 10">
              <a:extLst>
                <a:ext uri="{FF2B5EF4-FFF2-40B4-BE49-F238E27FC236}">
                  <a16:creationId xmlns:a16="http://schemas.microsoft.com/office/drawing/2014/main" xmlns="" id="{A7EF42F8-2417-49A6-95CE-DE9503B0AA66}"/>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xmlns="" id="{AC6F623B-2003-4AED-B02F-541A150EC1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xmlns="" id="{CD11837A-4F3D-419F-ACE2-E80B1EA2846F}"/>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xmlns="" id="{B9411D1A-7E2C-4A36-BE32-BF7A8E130723}"/>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xmlns="" id="{20742BC3-654B-4E41-9A6A-73A42E47763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xmlns="" id="{1755C732-3264-4614-8316-41F7548371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20" name="Group 19">
            <a:extLst>
              <a:ext uri="{FF2B5EF4-FFF2-40B4-BE49-F238E27FC236}">
                <a16:creationId xmlns:a16="http://schemas.microsoft.com/office/drawing/2014/main" xmlns="" id="{59C7C6ED-4EA1-4532-A820-59A8ADEEE0F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786"/>
            <a:ext cx="12229961" cy="6856214"/>
            <a:chOff x="-15736" y="0"/>
            <a:chExt cx="12229962" cy="6856214"/>
          </a:xfrm>
        </p:grpSpPr>
        <p:pic>
          <p:nvPicPr>
            <p:cNvPr id="21" name="Picture 20">
              <a:extLst>
                <a:ext uri="{FF2B5EF4-FFF2-40B4-BE49-F238E27FC236}">
                  <a16:creationId xmlns:a16="http://schemas.microsoft.com/office/drawing/2014/main" xmlns="" id="{3A197BB7-B689-4B37-8BE2-FC23F6ED649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xmlns="" id="{E93E4556-7891-471E-B9B7-A38508C759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xmlns="" id="{6F9C6176-D87B-4D8F-8BC3-FE6DF55C4ED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xmlns="" id="{B838BA48-DDFB-46B3-9EF6-031C91D27927}"/>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Rectangle 2"/>
          <p:cNvSpPr txBox="1">
            <a:spLocks noChangeArrowheads="1"/>
          </p:cNvSpPr>
          <p:nvPr/>
        </p:nvSpPr>
        <p:spPr bwMode="auto">
          <a:xfrm>
            <a:off x="1102620" y="4404855"/>
            <a:ext cx="9989677" cy="10547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5400" b="1">
                <a:ln w="3175" cmpd="sng">
                  <a:noFill/>
                </a:ln>
                <a:solidFill>
                  <a:srgbClr val="262626"/>
                </a:solidFill>
              </a:rPr>
              <a:t>Colon Injury Grading</a:t>
            </a:r>
            <a:endParaRPr lang="en-US" sz="5400">
              <a:ln w="3175" cmpd="sng">
                <a:noFill/>
              </a:ln>
              <a:solidFill>
                <a:srgbClr val="262626"/>
              </a:solidFill>
            </a:endParaRPr>
          </a:p>
        </p:txBody>
      </p:sp>
      <p:sp>
        <p:nvSpPr>
          <p:cNvPr id="26" name="Rectangle 25">
            <a:extLst>
              <a:ext uri="{FF2B5EF4-FFF2-40B4-BE49-F238E27FC236}">
                <a16:creationId xmlns:a16="http://schemas.microsoft.com/office/drawing/2014/main" xmlns="" id="{4AD786D6-2C42-45AF-888B-F2038C4D0A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2646" y="1092200"/>
            <a:ext cx="9999652"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2"/>
          <p:cNvPicPr>
            <a:picLocks noChangeAspect="1" noChangeArrowheads="1"/>
          </p:cNvPicPr>
          <p:nvPr/>
        </p:nvPicPr>
        <p:blipFill>
          <a:blip r:embed="rId7"/>
          <a:stretch>
            <a:fillRect/>
          </a:stretch>
        </p:blipFill>
        <p:spPr bwMode="auto">
          <a:xfrm>
            <a:off x="1613566" y="1410210"/>
            <a:ext cx="8971233" cy="2455875"/>
          </a:xfrm>
          <a:prstGeom prst="rect">
            <a:avLst/>
          </a:prstGeom>
          <a:noFill/>
        </p:spPr>
      </p:pic>
      <p:cxnSp>
        <p:nvCxnSpPr>
          <p:cNvPr id="28" name="Straight Connector 27">
            <a:extLst>
              <a:ext uri="{FF2B5EF4-FFF2-40B4-BE49-F238E27FC236}">
                <a16:creationId xmlns:a16="http://schemas.microsoft.com/office/drawing/2014/main" xmlns="" id="{B8D6659D-FA60-4C6D-A9F6-063E294AA15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98450" y="5501254"/>
            <a:ext cx="960372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145961"/>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Mechanism of injury in penetrating abdominal trauma:-</a:t>
            </a:r>
          </a:p>
        </p:txBody>
      </p:sp>
      <p:sp>
        <p:nvSpPr>
          <p:cNvPr id="3" name="Content Placeholder 2"/>
          <p:cNvSpPr>
            <a:spLocks noGrp="1"/>
          </p:cNvSpPr>
          <p:nvPr>
            <p:ph sz="half" idx="1"/>
          </p:nvPr>
        </p:nvSpPr>
        <p:spPr>
          <a:xfrm>
            <a:off x="397933" y="1443775"/>
            <a:ext cx="4995334" cy="3649134"/>
          </a:xfrm>
        </p:spPr>
        <p:txBody>
          <a:bodyPr>
            <a:normAutofit fontScale="85000" lnSpcReduction="20000"/>
          </a:bodyPr>
          <a:lstStyle/>
          <a:p>
            <a:r>
              <a:rPr lang="en-US" sz="2400" dirty="0"/>
              <a:t>The mechanism of penetrating injuries is mechanical disruption of the tissues along the pathway of the bullet or the stab.</a:t>
            </a:r>
          </a:p>
        </p:txBody>
      </p:sp>
      <p:sp>
        <p:nvSpPr>
          <p:cNvPr id="2" name="Content Placeholder 1"/>
          <p:cNvSpPr>
            <a:spLocks noGrp="1"/>
          </p:cNvSpPr>
          <p:nvPr>
            <p:ph sz="half" idx="2"/>
          </p:nvPr>
        </p:nvSpPr>
        <p:spPr/>
        <p:txBody>
          <a:bodyPr>
            <a:normAutofit fontScale="85000" lnSpcReduction="20000"/>
          </a:bodyPr>
          <a:lstStyle/>
          <a:p>
            <a:r>
              <a:rPr lang="en-US" sz="2000" dirty="0"/>
              <a:t>Cavitation injuries occurs when velocities exceed 500-600 m/s which is a temporary space torn in tissues at right angles to the direction of travel. It depends on the tissue involved and its elasticity. Usually it occur in a hollow viscus organ as if it occurs in solid organs it will cause shattering of the organ.( cavitation injury require high speed and more elastic tissue)</a:t>
            </a:r>
          </a:p>
          <a:p>
            <a:r>
              <a:rPr lang="en-US" sz="2000" b="1" dirty="0">
                <a:latin typeface="+mj-lt"/>
              </a:rPr>
              <a:t>Combined Penetrating &amp; Blunt traumas </a:t>
            </a:r>
            <a:r>
              <a:rPr lang="en-US" sz="2000" dirty="0">
                <a:latin typeface="+mj-lt"/>
              </a:rPr>
              <a:t>can occur in explosive devices due to penetrating fragments wounds in addition to the patient being thrown or struck.  </a:t>
            </a:r>
          </a:p>
          <a:p>
            <a:endParaRPr lang="en-US" dirty="0"/>
          </a:p>
        </p:txBody>
      </p:sp>
      <p:pic>
        <p:nvPicPr>
          <p:cNvPr id="5122" name="Picture 2" descr="نتيجة بحث الصور عن ‪cavitation inju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4149080"/>
            <a:ext cx="2981325" cy="219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70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066F8AE-A5C7-4B3E-B1DA-D0B624059B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4" y="0"/>
            <a:ext cx="12229961" cy="6856214"/>
            <a:chOff x="-15736" y="0"/>
            <a:chExt cx="12229962" cy="6856214"/>
          </a:xfrm>
        </p:grpSpPr>
        <p:pic>
          <p:nvPicPr>
            <p:cNvPr id="10" name="Picture 9">
              <a:extLst>
                <a:ext uri="{FF2B5EF4-FFF2-40B4-BE49-F238E27FC236}">
                  <a16:creationId xmlns:a16="http://schemas.microsoft.com/office/drawing/2014/main" xmlns="" id="{F78E901E-6697-44E3-9533-1457FA4F04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C515452A-514A-4763-9932-37302A8D6D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xmlns="" id="{D0EC146D-CF08-4B34-ADEB-2F0296F98A1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xmlns="" id="{E1FBA240-87AB-400A-9292-7DC6F3E552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a16="http://schemas.microsoft.com/office/drawing/2014/main" xmlns="" id="{544958B8-57B6-4B37-8A18-D54A32EC2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4" name="Picture 4" descr="Table&#10;&#10;Description automatically generated">
            <a:extLst>
              <a:ext uri="{FF2B5EF4-FFF2-40B4-BE49-F238E27FC236}">
                <a16:creationId xmlns:a16="http://schemas.microsoft.com/office/drawing/2014/main" xmlns="" id="{D39D9836-FFA1-4693-91E8-C241D67F7204}"/>
              </a:ext>
            </a:extLst>
          </p:cNvPr>
          <p:cNvPicPr>
            <a:picLocks noChangeAspect="1"/>
          </p:cNvPicPr>
          <p:nvPr/>
        </p:nvPicPr>
        <p:blipFill rotWithShape="1">
          <a:blip r:embed="rId5"/>
          <a:srcRect t="1443" r="-2" b="2185"/>
          <a:stretch/>
        </p:blipFill>
        <p:spPr>
          <a:xfrm>
            <a:off x="486137" y="488140"/>
            <a:ext cx="11227443" cy="5883295"/>
          </a:xfrm>
          <a:prstGeom prst="rect">
            <a:avLst/>
          </a:prstGeom>
        </p:spPr>
      </p:pic>
      <p:sp>
        <p:nvSpPr>
          <p:cNvPr id="17" name="Rectangle 16">
            <a:extLst>
              <a:ext uri="{FF2B5EF4-FFF2-40B4-BE49-F238E27FC236}">
                <a16:creationId xmlns:a16="http://schemas.microsoft.com/office/drawing/2014/main" xmlns="" id="{B7E4A740-3A69-42A5-8AC0-3905D518F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9" name="Group 18">
            <a:extLst>
              <a:ext uri="{FF2B5EF4-FFF2-40B4-BE49-F238E27FC236}">
                <a16:creationId xmlns:a16="http://schemas.microsoft.com/office/drawing/2014/main" xmlns="" id="{8283C010-53D7-404B-9300-DB1BAE1EAE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3128956"/>
            <a:ext cx="12234667" cy="658368"/>
            <a:chOff x="-18288" y="3128956"/>
            <a:chExt cx="12234672" cy="658368"/>
          </a:xfrm>
        </p:grpSpPr>
        <p:sp useBgFill="1">
          <p:nvSpPr>
            <p:cNvPr id="20" name="Rounded Rectangle 21">
              <a:extLst>
                <a:ext uri="{FF2B5EF4-FFF2-40B4-BE49-F238E27FC236}">
                  <a16:creationId xmlns:a16="http://schemas.microsoft.com/office/drawing/2014/main" xmlns="" id="{DFC03671-D6D3-4BA9-AD3E-6ADE11D07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1" name="Picture 20">
              <a:extLst>
                <a:ext uri="{FF2B5EF4-FFF2-40B4-BE49-F238E27FC236}">
                  <a16:creationId xmlns:a16="http://schemas.microsoft.com/office/drawing/2014/main" xmlns="" id="{DFD51935-8C23-4BCB-987B-F5AC9E3D94C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a16="http://schemas.microsoft.com/office/drawing/2014/main" xmlns="" id="{72D5A197-23EF-4751-9E72-FEB79910E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3" name="Picture 22">
              <a:extLst>
                <a:ext uri="{FF2B5EF4-FFF2-40B4-BE49-F238E27FC236}">
                  <a16:creationId xmlns:a16="http://schemas.microsoft.com/office/drawing/2014/main" xmlns="" id="{5DD7E4D1-EC3E-4109-9647-9E6652A92D3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113479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1C7711F-3983-4AB1-AFDE-96F7C06514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12" name="Group 11">
            <a:extLst>
              <a:ext uri="{FF2B5EF4-FFF2-40B4-BE49-F238E27FC236}">
                <a16:creationId xmlns:a16="http://schemas.microsoft.com/office/drawing/2014/main" xmlns="" id="{89BC9D38-9241-4F71-9B45-73827299E4C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0"/>
            <a:ext cx="12229961" cy="6856214"/>
            <a:chOff x="-15736" y="0"/>
            <a:chExt cx="12229962" cy="6856214"/>
          </a:xfrm>
        </p:grpSpPr>
        <p:pic>
          <p:nvPicPr>
            <p:cNvPr id="13" name="Picture 12">
              <a:extLst>
                <a:ext uri="{FF2B5EF4-FFF2-40B4-BE49-F238E27FC236}">
                  <a16:creationId xmlns:a16="http://schemas.microsoft.com/office/drawing/2014/main" xmlns="" id="{0D302979-39A3-4421-821D-94D6E00BCE8F}"/>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xmlns="" id="{68E001BA-C181-4F47-9ABC-DF4C85AB4F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xmlns="" id="{7EF07F1E-BD52-4B06-A38E-BF29F8E28577}"/>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xmlns="" id="{A68BE646-889B-49C2-95AF-90BAE5D29A9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Rectangle 2"/>
          <p:cNvSpPr txBox="1">
            <a:spLocks noChangeArrowheads="1"/>
          </p:cNvSpPr>
          <p:nvPr/>
        </p:nvSpPr>
        <p:spPr bwMode="auto">
          <a:xfrm>
            <a:off x="4626510" y="982135"/>
            <a:ext cx="6270089" cy="1303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prstClr val="black">
                    <a:lumMod val="85000"/>
                    <a:lumOff val="15000"/>
                  </a:prstClr>
                </a:solidFill>
              </a:rPr>
              <a:t>Treatment</a:t>
            </a:r>
          </a:p>
        </p:txBody>
      </p:sp>
      <p:sp>
        <p:nvSpPr>
          <p:cNvPr id="18" name="Rectangle 17">
            <a:extLst>
              <a:ext uri="{FF2B5EF4-FFF2-40B4-BE49-F238E27FC236}">
                <a16:creationId xmlns:a16="http://schemas.microsoft.com/office/drawing/2014/main" xmlns="" id="{B3085476-B49E-49ED-87D2-1165E69D26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2644" y="1092200"/>
            <a:ext cx="305920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5" descr="Anatomy and Lymph Drainage of Colon"/>
          <p:cNvPicPr>
            <a:picLocks noChangeAspect="1" noChangeArrowheads="1"/>
          </p:cNvPicPr>
          <p:nvPr/>
        </p:nvPicPr>
        <p:blipFill rotWithShape="1">
          <a:blip r:embed="rId5"/>
          <a:srcRect l="9996" r="31821" b="2"/>
          <a:stretch/>
        </p:blipFill>
        <p:spPr bwMode="auto">
          <a:xfrm>
            <a:off x="1412685" y="1410208"/>
            <a:ext cx="2433793" cy="3858780"/>
          </a:xfrm>
          <a:prstGeom prst="rect">
            <a:avLst/>
          </a:prstGeom>
        </p:spPr>
      </p:pic>
      <p:cxnSp>
        <p:nvCxnSpPr>
          <p:cNvPr id="20" name="Straight Connector 19">
            <a:extLst>
              <a:ext uri="{FF2B5EF4-FFF2-40B4-BE49-F238E27FC236}">
                <a16:creationId xmlns:a16="http://schemas.microsoft.com/office/drawing/2014/main" xmlns="" id="{59BA5C68-DFCC-4101-8403-F96781CDDD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26508" y="2400639"/>
            <a:ext cx="627008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636481" y="2556932"/>
            <a:ext cx="6260115" cy="3318936"/>
          </a:xfrm>
        </p:spPr>
        <p:txBody>
          <a:bodyPr vert="horz" lIns="91440" tIns="45720" rIns="91440" bIns="45720" rtlCol="0" anchor="t">
            <a:normAutofit/>
          </a:bodyPr>
          <a:lstStyle/>
          <a:p>
            <a:r>
              <a:rPr lang="en-US"/>
              <a:t>There are three different methods for treating colonic injuries: </a:t>
            </a:r>
          </a:p>
          <a:p>
            <a:pPr marL="914400" lvl="1" indent="-514350"/>
            <a:r>
              <a:rPr lang="en-US"/>
              <a:t>Primary repair</a:t>
            </a:r>
          </a:p>
          <a:p>
            <a:pPr marL="914400" lvl="1" indent="-514350"/>
            <a:r>
              <a:rPr lang="en-US"/>
              <a:t>Colostomy</a:t>
            </a:r>
          </a:p>
          <a:p>
            <a:pPr marL="914400" lvl="1" indent="-514350"/>
            <a:r>
              <a:rPr lang="en-US"/>
              <a:t>Exteriorized repair</a:t>
            </a:r>
          </a:p>
          <a:p>
            <a:endParaRPr lang="en-US"/>
          </a:p>
        </p:txBody>
      </p:sp>
    </p:spTree>
    <p:extLst>
      <p:ext uri="{BB962C8B-B14F-4D97-AF65-F5344CB8AC3E}">
        <p14:creationId xmlns:p14="http://schemas.microsoft.com/office/powerpoint/2010/main" val="3241177752"/>
      </p:ext>
    </p:extLst>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D12B819D-CC31-407E-85A4-38D86944A0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2" name="Rectangle 21">
            <a:extLst>
              <a:ext uri="{FF2B5EF4-FFF2-40B4-BE49-F238E27FC236}">
                <a16:creationId xmlns:a16="http://schemas.microsoft.com/office/drawing/2014/main" xmlns="" id="{1433B347-AE1B-487E-9813-FC88C0DD7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ectangle 23">
            <a:extLst>
              <a:ext uri="{FF2B5EF4-FFF2-40B4-BE49-F238E27FC236}">
                <a16:creationId xmlns:a16="http://schemas.microsoft.com/office/drawing/2014/main" xmlns="" id="{7FE02B2F-D95A-47B1-8DA1-163D342608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2"/>
          <p:cNvSpPr txBox="1">
            <a:spLocks noChangeArrowheads="1"/>
          </p:cNvSpPr>
          <p:nvPr/>
        </p:nvSpPr>
        <p:spPr bwMode="auto">
          <a:xfrm>
            <a:off x="1295403" y="982135"/>
            <a:ext cx="9601196" cy="1303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prstClr val="white"/>
                </a:solidFill>
              </a:rPr>
              <a:t>Primary Repair</a:t>
            </a:r>
          </a:p>
        </p:txBody>
      </p:sp>
      <p:cxnSp>
        <p:nvCxnSpPr>
          <p:cNvPr id="26" name="Straight Connector 25">
            <a:extLst>
              <a:ext uri="{FF2B5EF4-FFF2-40B4-BE49-F238E27FC236}">
                <a16:creationId xmlns:a16="http://schemas.microsoft.com/office/drawing/2014/main" xmlns="" id="{ED867580-55A6-4E67-A38E-4D1E3D4FBA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556932"/>
            <a:ext cx="9601196" cy="3318936"/>
          </a:xfrm>
        </p:spPr>
        <p:txBody>
          <a:bodyPr vert="horz" lIns="91440" tIns="45720" rIns="91440" bIns="45720" rtlCol="0" anchor="t">
            <a:normAutofit/>
          </a:bodyPr>
          <a:lstStyle/>
          <a:p>
            <a:pPr marL="520700" indent="-457200">
              <a:lnSpc>
                <a:spcPct val="90000"/>
              </a:lnSpc>
            </a:pPr>
            <a:r>
              <a:rPr lang="en-US" sz="2000">
                <a:solidFill>
                  <a:schemeClr val="bg1"/>
                </a:solidFill>
              </a:rPr>
              <a:t>Include lateral suture of perforations and resection of the damaged colon with reconstruction by ileocolostomy or colocolostomy. </a:t>
            </a:r>
          </a:p>
          <a:p>
            <a:pPr marL="520700" indent="-457200">
              <a:lnSpc>
                <a:spcPct val="90000"/>
              </a:lnSpc>
            </a:pPr>
            <a:endParaRPr lang="en-US" sz="2000">
              <a:solidFill>
                <a:schemeClr val="bg1"/>
              </a:solidFill>
            </a:endParaRPr>
          </a:p>
          <a:p>
            <a:pPr marL="520700" indent="-457200">
              <a:lnSpc>
                <a:spcPct val="90000"/>
              </a:lnSpc>
            </a:pPr>
            <a:r>
              <a:rPr lang="en-US" sz="2000" b="1">
                <a:solidFill>
                  <a:schemeClr val="bg1"/>
                </a:solidFill>
              </a:rPr>
              <a:t>Advantage</a:t>
            </a:r>
            <a:r>
              <a:rPr lang="en-US" sz="2000">
                <a:solidFill>
                  <a:schemeClr val="bg1"/>
                </a:solidFill>
              </a:rPr>
              <a:t> of primary repairs is that definitive treatment is carried out at the initial operation. </a:t>
            </a:r>
          </a:p>
          <a:p>
            <a:pPr marL="520700" indent="-457200">
              <a:lnSpc>
                <a:spcPct val="90000"/>
              </a:lnSpc>
            </a:pPr>
            <a:endParaRPr lang="en-US" sz="2000">
              <a:solidFill>
                <a:schemeClr val="bg1"/>
              </a:solidFill>
            </a:endParaRPr>
          </a:p>
          <a:p>
            <a:pPr marL="520700" indent="-457200">
              <a:lnSpc>
                <a:spcPct val="90000"/>
              </a:lnSpc>
            </a:pPr>
            <a:r>
              <a:rPr lang="en-US" sz="2000" b="1">
                <a:solidFill>
                  <a:schemeClr val="bg1"/>
                </a:solidFill>
              </a:rPr>
              <a:t>Disadvantage</a:t>
            </a:r>
            <a:r>
              <a:rPr lang="en-US" sz="2000">
                <a:solidFill>
                  <a:schemeClr val="bg1"/>
                </a:solidFill>
              </a:rPr>
              <a:t> is that suture lines are created in suboptimal conditions, and leakage may occur. </a:t>
            </a:r>
          </a:p>
          <a:p>
            <a:pPr>
              <a:lnSpc>
                <a:spcPct val="90000"/>
              </a:lnSpc>
            </a:pPr>
            <a:endParaRPr lang="en-US" sz="2000">
              <a:solidFill>
                <a:schemeClr val="bg1"/>
              </a:solidFill>
            </a:endParaRPr>
          </a:p>
        </p:txBody>
      </p:sp>
    </p:spTree>
    <p:extLst>
      <p:ext uri="{BB962C8B-B14F-4D97-AF65-F5344CB8AC3E}">
        <p14:creationId xmlns:p14="http://schemas.microsoft.com/office/powerpoint/2010/main" val="4198032618"/>
      </p:ext>
    </p:extLst>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xmlns="" id="{D12B819D-CC31-407E-85A4-38D86944A0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ectangle 10">
            <a:extLst>
              <a:ext uri="{FF2B5EF4-FFF2-40B4-BE49-F238E27FC236}">
                <a16:creationId xmlns:a16="http://schemas.microsoft.com/office/drawing/2014/main" xmlns="" id="{1433B347-AE1B-487E-9813-FC88C0DD7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12">
            <a:extLst>
              <a:ext uri="{FF2B5EF4-FFF2-40B4-BE49-F238E27FC236}">
                <a16:creationId xmlns:a16="http://schemas.microsoft.com/office/drawing/2014/main" xmlns="" id="{7FE02B2F-D95A-47B1-8DA1-163D342608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2"/>
          <p:cNvSpPr txBox="1">
            <a:spLocks noChangeArrowheads="1"/>
          </p:cNvSpPr>
          <p:nvPr/>
        </p:nvSpPr>
        <p:spPr bwMode="auto">
          <a:xfrm>
            <a:off x="1295403" y="982135"/>
            <a:ext cx="9601196" cy="1303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a:ln w="3175" cmpd="sng">
                  <a:noFill/>
                </a:ln>
                <a:solidFill>
                  <a:prstClr val="white"/>
                </a:solidFill>
              </a:rPr>
              <a:t>Primary Repair</a:t>
            </a:r>
          </a:p>
        </p:txBody>
      </p:sp>
      <p:cxnSp>
        <p:nvCxnSpPr>
          <p:cNvPr id="10" name="Straight Connector 14">
            <a:extLst>
              <a:ext uri="{FF2B5EF4-FFF2-40B4-BE49-F238E27FC236}">
                <a16:creationId xmlns:a16="http://schemas.microsoft.com/office/drawing/2014/main" xmlns="" id="{ED867580-55A6-4E67-A38E-4D1E3D4FBA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556932"/>
            <a:ext cx="9601196" cy="3318936"/>
          </a:xfrm>
        </p:spPr>
        <p:txBody>
          <a:bodyPr vert="horz" lIns="91440" tIns="45720" rIns="91440" bIns="45720" rtlCol="0" anchor="t">
            <a:normAutofit/>
          </a:bodyPr>
          <a:lstStyle/>
          <a:p>
            <a:pPr>
              <a:lnSpc>
                <a:spcPct val="90000"/>
              </a:lnSpc>
              <a:defRPr/>
            </a:pPr>
            <a:endParaRPr lang="en-US" sz="1400" b="1">
              <a:solidFill>
                <a:schemeClr val="bg1"/>
              </a:solidFill>
            </a:endParaRPr>
          </a:p>
          <a:p>
            <a:pPr marL="457200" indent="-457200">
              <a:lnSpc>
                <a:spcPct val="90000"/>
              </a:lnSpc>
              <a:defRPr/>
            </a:pPr>
            <a:r>
              <a:rPr lang="en-US" sz="1400">
                <a:solidFill>
                  <a:schemeClr val="bg1"/>
                </a:solidFill>
              </a:rPr>
              <a:t>Necessitates the presence of the following conditions</a:t>
            </a:r>
          </a:p>
          <a:p>
            <a:pPr marL="0" indent="0">
              <a:lnSpc>
                <a:spcPct val="90000"/>
              </a:lnSpc>
              <a:defRPr/>
            </a:pPr>
            <a:endParaRPr lang="en-US" sz="1400">
              <a:solidFill>
                <a:schemeClr val="bg1"/>
              </a:solidFill>
            </a:endParaRPr>
          </a:p>
          <a:p>
            <a:pPr lvl="1">
              <a:lnSpc>
                <a:spcPct val="90000"/>
              </a:lnSpc>
              <a:defRPr/>
            </a:pPr>
            <a:r>
              <a:rPr lang="en-US" sz="1400">
                <a:solidFill>
                  <a:schemeClr val="bg1"/>
                </a:solidFill>
              </a:rPr>
              <a:t>Small tear less than 2 cm</a:t>
            </a:r>
          </a:p>
          <a:p>
            <a:pPr lvl="1">
              <a:lnSpc>
                <a:spcPct val="90000"/>
              </a:lnSpc>
              <a:defRPr/>
            </a:pPr>
            <a:r>
              <a:rPr lang="en-US" sz="1400">
                <a:solidFill>
                  <a:schemeClr val="bg1"/>
                </a:solidFill>
              </a:rPr>
              <a:t>Little contamination and minimal fecal spillage</a:t>
            </a:r>
          </a:p>
          <a:p>
            <a:pPr lvl="1">
              <a:lnSpc>
                <a:spcPct val="90000"/>
              </a:lnSpc>
              <a:defRPr/>
            </a:pPr>
            <a:r>
              <a:rPr lang="en-US" sz="1400">
                <a:solidFill>
                  <a:schemeClr val="bg1"/>
                </a:solidFill>
              </a:rPr>
              <a:t>Interference in a time less than 8 hours from wound inflection</a:t>
            </a:r>
          </a:p>
          <a:p>
            <a:pPr lvl="1">
              <a:lnSpc>
                <a:spcPct val="90000"/>
              </a:lnSpc>
              <a:defRPr/>
            </a:pPr>
            <a:r>
              <a:rPr lang="en-US" sz="1400">
                <a:solidFill>
                  <a:schemeClr val="bg1"/>
                </a:solidFill>
              </a:rPr>
              <a:t>No other large bowel injuries</a:t>
            </a:r>
          </a:p>
          <a:p>
            <a:pPr lvl="1">
              <a:lnSpc>
                <a:spcPct val="90000"/>
              </a:lnSpc>
              <a:defRPr/>
            </a:pPr>
            <a:r>
              <a:rPr lang="en-US" sz="1400">
                <a:solidFill>
                  <a:schemeClr val="bg1"/>
                </a:solidFill>
              </a:rPr>
              <a:t>No other organ injuries</a:t>
            </a:r>
          </a:p>
          <a:p>
            <a:pPr lvl="1">
              <a:lnSpc>
                <a:spcPct val="90000"/>
              </a:lnSpc>
              <a:defRPr/>
            </a:pPr>
            <a:r>
              <a:rPr lang="en-US" sz="1400">
                <a:solidFill>
                  <a:schemeClr val="bg1"/>
                </a:solidFill>
              </a:rPr>
              <a:t>No hemodynamic shock</a:t>
            </a:r>
          </a:p>
          <a:p>
            <a:pPr>
              <a:lnSpc>
                <a:spcPct val="90000"/>
              </a:lnSpc>
              <a:defRPr/>
            </a:pPr>
            <a:endParaRPr lang="en-US" sz="1400">
              <a:solidFill>
                <a:schemeClr val="bg1"/>
              </a:solidFill>
            </a:endParaRPr>
          </a:p>
          <a:p>
            <a:pPr>
              <a:lnSpc>
                <a:spcPct val="90000"/>
              </a:lnSpc>
            </a:pPr>
            <a:endParaRPr lang="en-US" sz="1400">
              <a:solidFill>
                <a:schemeClr val="bg1"/>
              </a:solidFill>
            </a:endParaRPr>
          </a:p>
        </p:txBody>
      </p:sp>
    </p:spTree>
    <p:extLst>
      <p:ext uri="{BB962C8B-B14F-4D97-AF65-F5344CB8AC3E}">
        <p14:creationId xmlns:p14="http://schemas.microsoft.com/office/powerpoint/2010/main" val="2374152808"/>
      </p:ext>
    </p:extLst>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7E61F402-3445-458A-9A2B-D28FD2883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8" name="Group 11">
            <a:extLst>
              <a:ext uri="{FF2B5EF4-FFF2-40B4-BE49-F238E27FC236}">
                <a16:creationId xmlns:a16="http://schemas.microsoft.com/office/drawing/2014/main" xmlns="" id="{A673C096-95AE-4644-B76C-1DF1B667DC4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4" y="0"/>
            <a:ext cx="12229961" cy="6856214"/>
            <a:chOff x="-15736" y="0"/>
            <a:chExt cx="12229962" cy="6856214"/>
          </a:xfrm>
        </p:grpSpPr>
        <p:pic>
          <p:nvPicPr>
            <p:cNvPr id="13" name="Picture 12">
              <a:extLst>
                <a:ext uri="{FF2B5EF4-FFF2-40B4-BE49-F238E27FC236}">
                  <a16:creationId xmlns:a16="http://schemas.microsoft.com/office/drawing/2014/main" xmlns="" id="{77A91835-418B-4867-87D7-1376A57F3F7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13">
              <a:extLst>
                <a:ext uri="{FF2B5EF4-FFF2-40B4-BE49-F238E27FC236}">
                  <a16:creationId xmlns:a16="http://schemas.microsoft.com/office/drawing/2014/main" xmlns="" id="{65B511A1-E0EC-49FE-8068-9DA29CD00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xmlns="" id="{4A61BC5F-ADA4-4DBA-9C6B-E17E0B82EC5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5">
              <a:extLst>
                <a:ext uri="{FF2B5EF4-FFF2-40B4-BE49-F238E27FC236}">
                  <a16:creationId xmlns:a16="http://schemas.microsoft.com/office/drawing/2014/main" xmlns="" id="{1CE6F7D2-ACED-47D2-BEFD-FB26F75374A1}"/>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Rectangle 2"/>
          <p:cNvSpPr txBox="1">
            <a:spLocks noChangeArrowheads="1"/>
          </p:cNvSpPr>
          <p:nvPr/>
        </p:nvSpPr>
        <p:spPr bwMode="auto">
          <a:xfrm>
            <a:off x="1295401" y="982135"/>
            <a:ext cx="3660056" cy="13253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2400" b="1">
                <a:ln w="3175" cmpd="sng">
                  <a:noFill/>
                </a:ln>
                <a:solidFill>
                  <a:srgbClr val="262626"/>
                </a:solidFill>
              </a:rPr>
              <a:t>Colostomy</a:t>
            </a:r>
          </a:p>
        </p:txBody>
      </p:sp>
      <p:cxnSp>
        <p:nvCxnSpPr>
          <p:cNvPr id="18" name="Straight Connector 17">
            <a:extLst>
              <a:ext uri="{FF2B5EF4-FFF2-40B4-BE49-F238E27FC236}">
                <a16:creationId xmlns:a16="http://schemas.microsoft.com/office/drawing/2014/main" xmlns="" id="{2BE880E9-2B86-4CDB-B5B7-308745CDD1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95402"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2" y="2493774"/>
            <a:ext cx="3660057" cy="3382094"/>
          </a:xfrm>
        </p:spPr>
        <p:txBody>
          <a:bodyPr vert="horz" lIns="91440" tIns="45720" rIns="91440" bIns="45720" rtlCol="0" anchor="t">
            <a:normAutofit/>
          </a:bodyPr>
          <a:lstStyle/>
          <a:p>
            <a:pPr algn="ctr"/>
            <a:r>
              <a:rPr lang="en-US" sz="1400">
                <a:solidFill>
                  <a:srgbClr val="262626"/>
                </a:solidFill>
              </a:rPr>
              <a:t>Several different styles of colostomies are used to manage colonic injuries. </a:t>
            </a:r>
          </a:p>
          <a:p>
            <a:pPr algn="ctr"/>
            <a:r>
              <a:rPr lang="en-US" sz="1400" b="1">
                <a:solidFill>
                  <a:srgbClr val="262626"/>
                </a:solidFill>
              </a:rPr>
              <a:t>Advantage</a:t>
            </a:r>
            <a:r>
              <a:rPr lang="en-US" sz="1400">
                <a:solidFill>
                  <a:srgbClr val="262626"/>
                </a:solidFill>
              </a:rPr>
              <a:t> of colostomy is that it avoids an unprotected suture line in the abdomen.</a:t>
            </a:r>
          </a:p>
          <a:p>
            <a:pPr algn="ctr"/>
            <a:endParaRPr lang="en-US" sz="1400">
              <a:solidFill>
                <a:srgbClr val="262626"/>
              </a:solidFill>
            </a:endParaRPr>
          </a:p>
          <a:p>
            <a:pPr algn="ctr"/>
            <a:r>
              <a:rPr lang="en-US" sz="1400" b="1">
                <a:solidFill>
                  <a:srgbClr val="262626"/>
                </a:solidFill>
              </a:rPr>
              <a:t>Disadvantage</a:t>
            </a:r>
            <a:r>
              <a:rPr lang="en-US" sz="1400">
                <a:solidFill>
                  <a:srgbClr val="262626"/>
                </a:solidFill>
              </a:rPr>
              <a:t> is that a second operation is required to close the colostomy. </a:t>
            </a:r>
          </a:p>
          <a:p>
            <a:pPr algn="ctr"/>
            <a:endParaRPr lang="en-US" sz="1400">
              <a:solidFill>
                <a:srgbClr val="262626"/>
              </a:solidFill>
            </a:endParaRPr>
          </a:p>
        </p:txBody>
      </p:sp>
      <p:pic>
        <p:nvPicPr>
          <p:cNvPr id="5" name="Picture 4" descr="colostomy.jpg"/>
          <p:cNvPicPr>
            <a:picLocks noChangeAspect="1"/>
          </p:cNvPicPr>
          <p:nvPr/>
        </p:nvPicPr>
        <p:blipFill>
          <a:blip r:embed="rId5"/>
          <a:stretch>
            <a:fillRect/>
          </a:stretch>
        </p:blipFill>
        <p:spPr>
          <a:xfrm>
            <a:off x="5418670" y="2003519"/>
            <a:ext cx="5469465" cy="2850958"/>
          </a:xfrm>
          <a:prstGeom prst="rect">
            <a:avLst/>
          </a:prstGeom>
          <a:ln w="57150" cmpd="thickThin">
            <a:solidFill>
              <a:srgbClr val="7F7F7F"/>
            </a:solidFill>
            <a:miter lim="800000"/>
          </a:ln>
        </p:spPr>
      </p:pic>
    </p:spTree>
    <p:extLst>
      <p:ext uri="{BB962C8B-B14F-4D97-AF65-F5344CB8AC3E}">
        <p14:creationId xmlns:p14="http://schemas.microsoft.com/office/powerpoint/2010/main" val="1134674236"/>
      </p:ext>
    </p:extLst>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C617B5E7-82EF-4F98-88F9-C0D5A5E8239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4" y="0"/>
            <a:ext cx="12229961" cy="6856214"/>
            <a:chOff x="-15736" y="0"/>
            <a:chExt cx="12229962" cy="6856214"/>
          </a:xfrm>
        </p:grpSpPr>
        <p:pic>
          <p:nvPicPr>
            <p:cNvPr id="13" name="Picture 12">
              <a:extLst>
                <a:ext uri="{FF2B5EF4-FFF2-40B4-BE49-F238E27FC236}">
                  <a16:creationId xmlns:a16="http://schemas.microsoft.com/office/drawing/2014/main" xmlns="" id="{EDA38C96-883D-497B-8F5D-D7E435243DA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xmlns="" id="{DB488A02-ECF8-47A5-806C-8CDF9935E6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xmlns="" id="{40566D3B-3450-407D-9C9E-622BF0D9786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xmlns="" id="{04FE625F-F961-4FE5-95C8-0AE28A5D55C3}"/>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a:extLst>
              <a:ext uri="{FF2B5EF4-FFF2-40B4-BE49-F238E27FC236}">
                <a16:creationId xmlns:a16="http://schemas.microsoft.com/office/drawing/2014/main" xmlns="" id="{F54A39E9-7329-429E-AA37-5988745878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xmlns="" id="{4A2AAA7B-DD5A-486B-B28F-F195883153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22" name="Group 21">
            <a:extLst>
              <a:ext uri="{FF2B5EF4-FFF2-40B4-BE49-F238E27FC236}">
                <a16:creationId xmlns:a16="http://schemas.microsoft.com/office/drawing/2014/main" xmlns="" id="{3DB99B21-A649-42D2-BB86-486C2E73A08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4" y="0"/>
            <a:ext cx="12229961" cy="6856214"/>
            <a:chOff x="-15736" y="0"/>
            <a:chExt cx="12229962" cy="6856214"/>
          </a:xfrm>
        </p:grpSpPr>
        <p:pic>
          <p:nvPicPr>
            <p:cNvPr id="23" name="Picture 22">
              <a:extLst>
                <a:ext uri="{FF2B5EF4-FFF2-40B4-BE49-F238E27FC236}">
                  <a16:creationId xmlns:a16="http://schemas.microsoft.com/office/drawing/2014/main" xmlns="" id="{4A631EEB-EF96-4032-8B47-62220C1316E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xmlns="" id="{90B37569-6E3D-4B34-AD3E-0FC79D7CB9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Picture 24">
              <a:extLst>
                <a:ext uri="{FF2B5EF4-FFF2-40B4-BE49-F238E27FC236}">
                  <a16:creationId xmlns:a16="http://schemas.microsoft.com/office/drawing/2014/main" xmlns="" id="{A3A0A741-DE46-43B7-A732-2C6D71E7B1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xmlns="" id="{3FB4AD13-112F-436E-9596-F7557110C0D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1180102" y="982135"/>
            <a:ext cx="6354633" cy="1303867"/>
          </a:xfrm>
        </p:spPr>
        <p:txBody>
          <a:bodyPr vert="horz" lIns="91440" tIns="45720" rIns="91440" bIns="45720" rtlCol="0" anchor="ctr">
            <a:normAutofit/>
          </a:bodyPr>
          <a:lstStyle/>
          <a:p>
            <a:r>
              <a:rPr lang="en-US" sz="4100"/>
              <a:t>Types of colostomies</a:t>
            </a:r>
          </a:p>
        </p:txBody>
      </p:sp>
      <p:pic>
        <p:nvPicPr>
          <p:cNvPr id="6" name="Content Placeholder 4"/>
          <p:cNvPicPr>
            <a:picLocks noGrp="1" noChangeAspect="1"/>
          </p:cNvPicPr>
          <p:nvPr>
            <p:ph sz="half" idx="1"/>
          </p:nvPr>
        </p:nvPicPr>
        <p:blipFill rotWithShape="1">
          <a:blip r:embed="rId5"/>
          <a:srcRect l="8521" r="23536" b="-8"/>
          <a:stretch/>
        </p:blipFill>
        <p:spPr>
          <a:xfrm>
            <a:off x="8137324" y="1158024"/>
            <a:ext cx="2839277" cy="2066544"/>
          </a:xfrm>
          <a:prstGeom prst="rect">
            <a:avLst/>
          </a:prstGeom>
          <a:ln w="57150" cmpd="thickThin">
            <a:solidFill>
              <a:schemeClr val="tx1">
                <a:lumMod val="50000"/>
                <a:lumOff val="50000"/>
              </a:schemeClr>
            </a:solidFill>
            <a:miter lim="800000"/>
          </a:ln>
        </p:spPr>
      </p:pic>
      <p:sp>
        <p:nvSpPr>
          <p:cNvPr id="5" name="Content Placeholder 4"/>
          <p:cNvSpPr>
            <a:spLocks noGrp="1"/>
          </p:cNvSpPr>
          <p:nvPr>
            <p:ph sz="half" idx="2"/>
          </p:nvPr>
        </p:nvSpPr>
        <p:spPr>
          <a:xfrm>
            <a:off x="1167386" y="2556932"/>
            <a:ext cx="6380065" cy="3318936"/>
          </a:xfrm>
        </p:spPr>
        <p:txBody>
          <a:bodyPr vert="horz" lIns="91440" tIns="45720" rIns="91440" bIns="45720" rtlCol="0" anchor="t">
            <a:normAutofit/>
          </a:bodyPr>
          <a:lstStyle/>
          <a:p>
            <a:pPr>
              <a:lnSpc>
                <a:spcPct val="90000"/>
              </a:lnSpc>
            </a:pPr>
            <a:r>
              <a:rPr lang="en-US" sz="1900"/>
              <a:t>Ther three possibilities: (1) If the wound involves part of the circumference of the gut, you can make a loop colostomy without dividing the gut, as in E. Loop colostomies are easier in the transverse or sigmoid colon.</a:t>
            </a:r>
          </a:p>
          <a:p>
            <a:pPr>
              <a:lnSpc>
                <a:spcPct val="90000"/>
              </a:lnSpc>
            </a:pPr>
            <a:r>
              <a:rPr lang="en-US" sz="1900"/>
              <a:t>But if you mobilise the colon properly you can use them anywhere at or beyond the hepatic flexure. The loop must lie easily on the abdominal wall without tension. If it is tight, it will gradually retract and cause great problems with abdominal wall abscesses</a:t>
            </a:r>
          </a:p>
        </p:txBody>
      </p:sp>
      <p:cxnSp>
        <p:nvCxnSpPr>
          <p:cNvPr id="28" name="Straight Connector 27">
            <a:extLst>
              <a:ext uri="{FF2B5EF4-FFF2-40B4-BE49-F238E27FC236}">
                <a16:creationId xmlns:a16="http://schemas.microsoft.com/office/drawing/2014/main" xmlns="" id="{496D98D9-A8AD-432E-BD4E-FF80012442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77056" y="2400639"/>
            <a:ext cx="5760720"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2647" r="-2" b="-2"/>
          <a:stretch/>
        </p:blipFill>
        <p:spPr>
          <a:xfrm>
            <a:off x="8135452" y="3631646"/>
            <a:ext cx="2843021" cy="206654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414317065"/>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6073725" y="0"/>
            <a:ext cx="6118275" cy="3236976"/>
          </a:xfrm>
          <a:prstGeom prst="rect">
            <a:avLst/>
          </a:prstGeom>
        </p:spPr>
      </p:pic>
      <p:graphicFrame>
        <p:nvGraphicFramePr>
          <p:cNvPr id="10" name="Content Placeholder 3">
            <a:extLst>
              <a:ext uri="{FF2B5EF4-FFF2-40B4-BE49-F238E27FC236}">
                <a16:creationId xmlns:a16="http://schemas.microsoft.com/office/drawing/2014/main" xmlns="" id="{4DEDA597-7833-411F-B23F-A20DE7AAA284}"/>
              </a:ext>
            </a:extLst>
          </p:cNvPr>
          <p:cNvGraphicFramePr>
            <a:graphicFrameLocks noGrp="1"/>
          </p:cNvGraphicFramePr>
          <p:nvPr>
            <p:ph sz="half" idx="2"/>
            <p:extLst>
              <p:ext uri="{D42A27DB-BD31-4B8C-83A1-F6EECF244321}">
                <p14:modId xmlns:p14="http://schemas.microsoft.com/office/powerpoint/2010/main" val="91501605"/>
              </p:ext>
            </p:extLst>
          </p:nvPr>
        </p:nvGraphicFramePr>
        <p:xfrm>
          <a:off x="796955" y="706775"/>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5600" y="3733800"/>
            <a:ext cx="5136205" cy="2514600"/>
          </a:xfrm>
          <a:prstGeom prst="rect">
            <a:avLst/>
          </a:prstGeom>
        </p:spPr>
      </p:pic>
    </p:spTree>
    <p:extLst>
      <p:ext uri="{BB962C8B-B14F-4D97-AF65-F5344CB8AC3E}">
        <p14:creationId xmlns:p14="http://schemas.microsoft.com/office/powerpoint/2010/main" val="1725941838"/>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5194094" y="1676400"/>
            <a:ext cx="6997908" cy="4059936"/>
          </a:xfrm>
          <a:prstGeom prst="rect">
            <a:avLst/>
          </a:prstGeom>
        </p:spPr>
      </p:pic>
      <p:sp>
        <p:nvSpPr>
          <p:cNvPr id="4" name="Content Placeholder 3"/>
          <p:cNvSpPr>
            <a:spLocks noGrp="1"/>
          </p:cNvSpPr>
          <p:nvPr>
            <p:ph sz="half" idx="2"/>
          </p:nvPr>
        </p:nvSpPr>
        <p:spPr>
          <a:xfrm>
            <a:off x="461395" y="1209413"/>
            <a:ext cx="5384800" cy="4525963"/>
          </a:xfrm>
        </p:spPr>
        <p:txBody>
          <a:bodyPr/>
          <a:lstStyle/>
          <a:p>
            <a:pPr algn="l">
              <a:buNone/>
            </a:pPr>
            <a:r>
              <a:rPr lang="en-US" dirty="0"/>
              <a:t>If you have to resect a longer length of gut (more than about 5 cm), you cannot bring the two cut ends out of the same incision. So you will have to bring them out through separate incisions as </a:t>
            </a:r>
            <a:r>
              <a:rPr lang="en-US" dirty="0" err="1"/>
              <a:t>faecal</a:t>
            </a:r>
            <a:r>
              <a:rPr lang="en-US" dirty="0"/>
              <a:t> and mucous colostomies (G)</a:t>
            </a:r>
            <a:endParaRPr lang="ar-IQ" dirty="0"/>
          </a:p>
        </p:txBody>
      </p:sp>
    </p:spTree>
    <p:extLst>
      <p:ext uri="{BB962C8B-B14F-4D97-AF65-F5344CB8AC3E}">
        <p14:creationId xmlns:p14="http://schemas.microsoft.com/office/powerpoint/2010/main" val="1657687476"/>
      </p:ext>
    </p:extLst>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2642711" y="2761615"/>
            <a:ext cx="4206240" cy="2522220"/>
          </a:xfrm>
          <a:prstGeom prst="rect">
            <a:avLst/>
          </a:prstGeom>
        </p:spPr>
      </p:pic>
      <p:sp>
        <p:nvSpPr>
          <p:cNvPr id="4" name="Content Placeholder 3"/>
          <p:cNvSpPr>
            <a:spLocks noGrp="1"/>
          </p:cNvSpPr>
          <p:nvPr>
            <p:ph sz="half" idx="2"/>
          </p:nvPr>
        </p:nvSpPr>
        <p:spPr>
          <a:xfrm>
            <a:off x="1214540" y="562205"/>
            <a:ext cx="5384800" cy="4525963"/>
          </a:xfrm>
        </p:spPr>
        <p:txBody>
          <a:bodyPr/>
          <a:lstStyle/>
          <a:p>
            <a:pPr algn="l">
              <a:buNone/>
            </a:pPr>
            <a:r>
              <a:rPr lang="en-US" dirty="0"/>
              <a:t>If the lower end of the gut is too short to bring out to the surface, you will have to use </a:t>
            </a:r>
            <a:r>
              <a:rPr lang="en-US" dirty="0">
                <a:solidFill>
                  <a:srgbClr val="FF0000"/>
                </a:solidFill>
              </a:rPr>
              <a:t>Hartmann’s procedure (H).</a:t>
            </a:r>
            <a:endParaRPr lang="ar-IQ" dirty="0">
              <a:solidFill>
                <a:srgbClr val="FF0000"/>
              </a:solidFill>
            </a:endParaRPr>
          </a:p>
        </p:txBody>
      </p:sp>
    </p:spTree>
    <p:extLst>
      <p:ext uri="{BB962C8B-B14F-4D97-AF65-F5344CB8AC3E}">
        <p14:creationId xmlns:p14="http://schemas.microsoft.com/office/powerpoint/2010/main" val="42435252"/>
      </p:ext>
    </p:extLst>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xmlns="" id="{90773CBB-EC58-456A-9606-EB2656E86EDB}"/>
              </a:ext>
            </a:extLst>
          </p:cNvPr>
          <p:cNvPicPr>
            <a:picLocks noChangeAspect="1"/>
          </p:cNvPicPr>
          <p:nvPr/>
        </p:nvPicPr>
        <p:blipFill>
          <a:blip r:embed="rId2"/>
          <a:stretch>
            <a:fillRect/>
          </a:stretch>
        </p:blipFill>
        <p:spPr>
          <a:xfrm>
            <a:off x="953551" y="523104"/>
            <a:ext cx="10480644" cy="5769853"/>
          </a:xfrm>
          <a:prstGeom prst="rect">
            <a:avLst/>
          </a:prstGeom>
        </p:spPr>
      </p:pic>
    </p:spTree>
    <p:extLst>
      <p:ext uri="{BB962C8B-B14F-4D97-AF65-F5344CB8AC3E}">
        <p14:creationId xmlns:p14="http://schemas.microsoft.com/office/powerpoint/2010/main" val="3854826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نتيجة بحث الصور عن ‪cavitation inju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188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9705" name="Rectangle 71">
            <a:extLst>
              <a:ext uri="{FF2B5EF4-FFF2-40B4-BE49-F238E27FC236}">
                <a16:creationId xmlns:a16="http://schemas.microsoft.com/office/drawing/2014/main" xmlns="" id="{D12B819D-CC31-407E-85A4-38D86944A0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9706" name="Rectangle 73">
            <a:extLst>
              <a:ext uri="{FF2B5EF4-FFF2-40B4-BE49-F238E27FC236}">
                <a16:creationId xmlns:a16="http://schemas.microsoft.com/office/drawing/2014/main" xmlns="" id="{1433B347-AE1B-487E-9813-FC88C0DD7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9707" name="Rectangle 75">
            <a:extLst>
              <a:ext uri="{FF2B5EF4-FFF2-40B4-BE49-F238E27FC236}">
                <a16:creationId xmlns:a16="http://schemas.microsoft.com/office/drawing/2014/main" xmlns="" id="{7FE02B2F-D95A-47B1-8DA1-163D342608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698" name="Title 4"/>
          <p:cNvSpPr>
            <a:spLocks noGrp="1"/>
          </p:cNvSpPr>
          <p:nvPr>
            <p:ph type="title"/>
          </p:nvPr>
        </p:nvSpPr>
        <p:spPr>
          <a:xfrm>
            <a:off x="1295403" y="982135"/>
            <a:ext cx="9601196" cy="1303867"/>
          </a:xfrm>
        </p:spPr>
        <p:txBody>
          <a:bodyPr>
            <a:normAutofit/>
          </a:bodyPr>
          <a:lstStyle/>
          <a:p>
            <a:pPr eaLnBrk="1" hangingPunct="1"/>
            <a:r>
              <a:rPr lang="id-ID" dirty="0" err="1">
                <a:solidFill>
                  <a:schemeClr val="bg1"/>
                </a:solidFill>
                <a:ea typeface="Calibri" pitchFamily="34" charset="0"/>
                <a:cs typeface="Times New Roman"/>
              </a:rPr>
              <a:t>Exteriorized</a:t>
            </a:r>
            <a:r>
              <a:rPr lang="id-ID" dirty="0">
                <a:solidFill>
                  <a:schemeClr val="bg1"/>
                </a:solidFill>
                <a:ea typeface="Calibri" pitchFamily="34" charset="0"/>
                <a:cs typeface="Times New Roman"/>
              </a:rPr>
              <a:t> </a:t>
            </a:r>
            <a:r>
              <a:rPr lang="id-ID" dirty="0" err="1">
                <a:solidFill>
                  <a:schemeClr val="bg1"/>
                </a:solidFill>
                <a:ea typeface="Calibri" pitchFamily="34" charset="0"/>
                <a:cs typeface="Times New Roman"/>
              </a:rPr>
              <a:t>repairs</a:t>
            </a:r>
            <a:endParaRPr lang="ar-JO" dirty="0" err="1">
              <a:solidFill>
                <a:schemeClr val="bg1"/>
              </a:solidFill>
              <a:ea typeface="Calibri" pitchFamily="34" charset="0"/>
              <a:cs typeface="Times New Roman"/>
            </a:endParaRPr>
          </a:p>
        </p:txBody>
      </p:sp>
      <p:sp>
        <p:nvSpPr>
          <p:cNvPr id="29699" name="Content Placeholder 2"/>
          <p:cNvSpPr>
            <a:spLocks noGrp="1"/>
          </p:cNvSpPr>
          <p:nvPr>
            <p:ph idx="1"/>
          </p:nvPr>
        </p:nvSpPr>
        <p:spPr>
          <a:xfrm>
            <a:off x="1295402" y="2556932"/>
            <a:ext cx="9601196" cy="3318936"/>
          </a:xfrm>
        </p:spPr>
        <p:txBody>
          <a:bodyPr>
            <a:normAutofit/>
          </a:bodyPr>
          <a:lstStyle/>
          <a:p>
            <a:pPr marL="520700" indent="-457200" rtl="0" eaLnBrk="1" hangingPunct="1">
              <a:lnSpc>
                <a:spcPct val="90000"/>
              </a:lnSpc>
            </a:pPr>
            <a:r>
              <a:rPr lang="id-ID" sz="2200">
                <a:solidFill>
                  <a:schemeClr val="bg1"/>
                </a:solidFill>
                <a:ea typeface="Calibri" pitchFamily="34" charset="0"/>
                <a:cs typeface="Times New Roman" pitchFamily="18" charset="0"/>
              </a:rPr>
              <a:t>Exteriorized repairs are created by the suspending of a repaired perforation or anastomosis on the abdominal wall with an appliance after the fashion of a loop colostomy.</a:t>
            </a:r>
          </a:p>
          <a:p>
            <a:pPr marL="520700" indent="-457200" rtl="0" eaLnBrk="1" hangingPunct="1">
              <a:lnSpc>
                <a:spcPct val="90000"/>
              </a:lnSpc>
            </a:pPr>
            <a:r>
              <a:rPr lang="id-ID" sz="2200">
                <a:solidFill>
                  <a:schemeClr val="bg1"/>
                </a:solidFill>
                <a:ea typeface="Calibri" pitchFamily="34" charset="0"/>
                <a:cs typeface="Times New Roman" pitchFamily="18" charset="0"/>
              </a:rPr>
              <a:t> If after 10 days the suture line does not leak, it can be returned to the abdominal cavity under local anesthesia without subsequent risk of leakage. </a:t>
            </a:r>
          </a:p>
          <a:p>
            <a:pPr marL="520700" indent="-457200" rtl="0" eaLnBrk="1" hangingPunct="1">
              <a:lnSpc>
                <a:spcPct val="90000"/>
              </a:lnSpc>
            </a:pPr>
            <a:r>
              <a:rPr lang="id-ID" sz="2200">
                <a:solidFill>
                  <a:schemeClr val="bg1"/>
                </a:solidFill>
                <a:ea typeface="Calibri" pitchFamily="34" charset="0"/>
                <a:cs typeface="Times New Roman" pitchFamily="18" charset="0"/>
              </a:rPr>
              <a:t>If the repair breaks down before 10 days, it is treated as a loop colostomy. Healing is successful in 50 to 60 percent of cases. </a:t>
            </a:r>
          </a:p>
        </p:txBody>
      </p:sp>
      <p:cxnSp>
        <p:nvCxnSpPr>
          <p:cNvPr id="29708" name="Straight Connector 77">
            <a:extLst>
              <a:ext uri="{FF2B5EF4-FFF2-40B4-BE49-F238E27FC236}">
                <a16:creationId xmlns:a16="http://schemas.microsoft.com/office/drawing/2014/main" xmlns="" id="{ED867580-55A6-4E67-A38E-4D1E3D4FBA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2029977"/>
      </p:ext>
    </p:extLst>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49C117F-F390-437B-ADB0-57E87EFF34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2" y="0"/>
            <a:ext cx="12231159" cy="6856214"/>
            <a:chOff x="-16934" y="0"/>
            <a:chExt cx="12231160" cy="6856214"/>
          </a:xfrm>
        </p:grpSpPr>
        <p:pic>
          <p:nvPicPr>
            <p:cNvPr id="10" name="Picture 9">
              <a:extLst>
                <a:ext uri="{FF2B5EF4-FFF2-40B4-BE49-F238E27FC236}">
                  <a16:creationId xmlns:a16="http://schemas.microsoft.com/office/drawing/2014/main" xmlns="" id="{A7EF42F8-2417-49A6-95CE-DE9503B0AA66}"/>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AC6F623B-2003-4AED-B02F-541A150EC1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xmlns="" id="{CD11837A-4F3D-419F-ACE2-E80B1EA2846F}"/>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xmlns="" id="{B9411D1A-7E2C-4A36-BE32-BF7A8E130723}"/>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xmlns="" id="{20742BC3-654B-4E41-9A6A-73A42E47763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xmlns="" id="{9401732C-37EE-4B98-A709-9530173F3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nvGrpSpPr>
          <p:cNvPr id="19" name="Group 18">
            <a:extLst>
              <a:ext uri="{FF2B5EF4-FFF2-40B4-BE49-F238E27FC236}">
                <a16:creationId xmlns:a16="http://schemas.microsoft.com/office/drawing/2014/main" xmlns="" id="{654E48C8-2A00-4C54-BC9C-B18EE49E9C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786"/>
            <a:ext cx="12229961" cy="6856214"/>
            <a:chOff x="-15736" y="0"/>
            <a:chExt cx="12229962" cy="6856214"/>
          </a:xfrm>
        </p:grpSpPr>
        <p:pic>
          <p:nvPicPr>
            <p:cNvPr id="20" name="Picture 19">
              <a:extLst>
                <a:ext uri="{FF2B5EF4-FFF2-40B4-BE49-F238E27FC236}">
                  <a16:creationId xmlns:a16="http://schemas.microsoft.com/office/drawing/2014/main" xmlns="" id="{CE0A0544-8F52-43F0-AC3E-DF683908B56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xmlns="" id="{2F4057D3-A680-4443-9E51-ED920A691E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xmlns="" id="{2F6853A4-7B38-4FDE-B024-AE8BA71E738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xmlns="" id="{86ADF4DB-4290-4441-8F8E-04152FE60631}"/>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xmlns="" id="{2FB7A202-AA88-4D61-BB29-DD904D9A9879}"/>
              </a:ext>
            </a:extLst>
          </p:cNvPr>
          <p:cNvSpPr>
            <a:spLocks noGrp="1"/>
          </p:cNvSpPr>
          <p:nvPr>
            <p:ph type="title"/>
          </p:nvPr>
        </p:nvSpPr>
        <p:spPr>
          <a:xfrm>
            <a:off x="1389016" y="4128004"/>
            <a:ext cx="9770565" cy="2823880"/>
          </a:xfrm>
        </p:spPr>
        <p:txBody>
          <a:bodyPr vert="horz" lIns="91440" tIns="45720" rIns="91440" bIns="45720" rtlCol="0" anchor="b">
            <a:normAutofit/>
          </a:bodyPr>
          <a:lstStyle/>
          <a:p>
            <a:endParaRPr lang="en-US" sz="4200">
              <a:solidFill>
                <a:srgbClr val="262626"/>
              </a:solidFill>
            </a:endParaRPr>
          </a:p>
          <a:p>
            <a:pPr algn="l"/>
            <a:r>
              <a:rPr lang="en-GB" sz="2400" dirty="0"/>
              <a:t>exteriorization of the sigmoid colon showing the mini-incision in left iliac fossa</a:t>
            </a:r>
            <a:endParaRPr lang="en-US" sz="2400" dirty="0"/>
          </a:p>
          <a:p>
            <a:endParaRPr lang="en-GB" dirty="0"/>
          </a:p>
        </p:txBody>
      </p:sp>
      <p:pic>
        <p:nvPicPr>
          <p:cNvPr id="4" name="Picture 4" descr="A picture containing arthropod, indoor, invertebrate, lobster&#10;&#10;Description automatically generated">
            <a:extLst>
              <a:ext uri="{FF2B5EF4-FFF2-40B4-BE49-F238E27FC236}">
                <a16:creationId xmlns:a16="http://schemas.microsoft.com/office/drawing/2014/main" xmlns="" id="{E6714CD9-B407-4CAC-98FF-27DB5875D5E0}"/>
              </a:ext>
            </a:extLst>
          </p:cNvPr>
          <p:cNvPicPr>
            <a:picLocks noChangeAspect="1"/>
          </p:cNvPicPr>
          <p:nvPr/>
        </p:nvPicPr>
        <p:blipFill>
          <a:blip r:embed="rId7"/>
          <a:stretch>
            <a:fillRect/>
          </a:stretch>
        </p:blipFill>
        <p:spPr>
          <a:xfrm>
            <a:off x="748797" y="597117"/>
            <a:ext cx="10684619" cy="4877294"/>
          </a:xfrm>
          <a:prstGeom prst="rect">
            <a:avLst/>
          </a:prstGeom>
          <a:ln w="57150" cmpd="thickThin">
            <a:solidFill>
              <a:srgbClr val="7F7F7F"/>
            </a:solidFill>
            <a:miter lim="800000"/>
          </a:ln>
        </p:spPr>
      </p:pic>
    </p:spTree>
    <p:extLst>
      <p:ext uri="{BB962C8B-B14F-4D97-AF65-F5344CB8AC3E}">
        <p14:creationId xmlns:p14="http://schemas.microsoft.com/office/powerpoint/2010/main" val="2216521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D12B819D-CC31-407E-85A4-38D86944A0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4" name="Rectangle 73">
            <a:extLst>
              <a:ext uri="{FF2B5EF4-FFF2-40B4-BE49-F238E27FC236}">
                <a16:creationId xmlns:a16="http://schemas.microsoft.com/office/drawing/2014/main" xmlns="" id="{1433B347-AE1B-487E-9813-FC88C0DD7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6" name="Rectangle 75">
            <a:extLst>
              <a:ext uri="{FF2B5EF4-FFF2-40B4-BE49-F238E27FC236}">
                <a16:creationId xmlns:a16="http://schemas.microsoft.com/office/drawing/2014/main" xmlns="" id="{7FE02B2F-D95A-47B1-8DA1-163D342608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23" name="Title 4"/>
          <p:cNvSpPr>
            <a:spLocks noGrp="1"/>
          </p:cNvSpPr>
          <p:nvPr>
            <p:ph type="title"/>
          </p:nvPr>
        </p:nvSpPr>
        <p:spPr>
          <a:xfrm>
            <a:off x="1295403" y="982135"/>
            <a:ext cx="9601196" cy="1303867"/>
          </a:xfrm>
        </p:spPr>
        <p:txBody>
          <a:bodyPr>
            <a:normAutofit/>
          </a:bodyPr>
          <a:lstStyle/>
          <a:p>
            <a:pPr eaLnBrk="1" hangingPunct="1"/>
            <a:r>
              <a:rPr lang="id-ID">
                <a:solidFill>
                  <a:schemeClr val="bg1"/>
                </a:solidFill>
                <a:ea typeface="Calibri" pitchFamily="34" charset="0"/>
                <a:cs typeface="Times New Roman" pitchFamily="18" charset="0"/>
              </a:rPr>
              <a:t>Exteriorized repairs</a:t>
            </a:r>
            <a:endParaRPr lang="ar-JO">
              <a:solidFill>
                <a:schemeClr val="bg1"/>
              </a:solidFill>
              <a:ea typeface="Calibri" pitchFamily="34" charset="0"/>
            </a:endParaRPr>
          </a:p>
        </p:txBody>
      </p:sp>
      <p:sp>
        <p:nvSpPr>
          <p:cNvPr id="30722" name="Content Placeholder 2"/>
          <p:cNvSpPr>
            <a:spLocks noGrp="1"/>
          </p:cNvSpPr>
          <p:nvPr>
            <p:ph idx="1"/>
          </p:nvPr>
        </p:nvSpPr>
        <p:spPr>
          <a:xfrm>
            <a:off x="1295402" y="2556932"/>
            <a:ext cx="9601196" cy="3318936"/>
          </a:xfrm>
        </p:spPr>
        <p:txBody>
          <a:bodyPr>
            <a:normAutofit/>
          </a:bodyPr>
          <a:lstStyle/>
          <a:p>
            <a:pPr rtl="0" eaLnBrk="1" hangingPunct="1">
              <a:lnSpc>
                <a:spcPct val="90000"/>
              </a:lnSpc>
            </a:pPr>
            <a:endParaRPr lang="en-US" b="1">
              <a:solidFill>
                <a:schemeClr val="bg1"/>
              </a:solidFill>
              <a:ea typeface="Calibri" pitchFamily="34" charset="0"/>
              <a:cs typeface="Times New Roman" pitchFamily="18" charset="0"/>
            </a:endParaRPr>
          </a:p>
          <a:p>
            <a:pPr rtl="0" eaLnBrk="1" hangingPunct="1">
              <a:lnSpc>
                <a:spcPct val="90000"/>
              </a:lnSpc>
            </a:pPr>
            <a:endParaRPr lang="en-US" b="1">
              <a:solidFill>
                <a:schemeClr val="bg1"/>
              </a:solidFill>
              <a:ea typeface="Calibri" pitchFamily="34" charset="0"/>
              <a:cs typeface="Times New Roman" pitchFamily="18" charset="0"/>
            </a:endParaRPr>
          </a:p>
          <a:p>
            <a:pPr rtl="0" eaLnBrk="1" hangingPunct="1">
              <a:lnSpc>
                <a:spcPct val="90000"/>
              </a:lnSpc>
            </a:pPr>
            <a:r>
              <a:rPr lang="id-ID" b="1">
                <a:solidFill>
                  <a:schemeClr val="bg1"/>
                </a:solidFill>
                <a:ea typeface="Calibri" pitchFamily="34" charset="0"/>
                <a:cs typeface="Times New Roman" pitchFamily="18" charset="0"/>
              </a:rPr>
              <a:t>advantage</a:t>
            </a:r>
            <a:r>
              <a:rPr lang="id-ID">
                <a:solidFill>
                  <a:schemeClr val="bg1"/>
                </a:solidFill>
                <a:ea typeface="Calibri" pitchFamily="34" charset="0"/>
                <a:cs typeface="Times New Roman" pitchFamily="18" charset="0"/>
              </a:rPr>
              <a:t> is avoidance of an intraperitoneal suture line when it is at risk of leakage.</a:t>
            </a:r>
            <a:endParaRPr lang="en-US">
              <a:solidFill>
                <a:schemeClr val="bg1"/>
              </a:solidFill>
              <a:ea typeface="Calibri" pitchFamily="34" charset="0"/>
              <a:cs typeface="Times New Roman" pitchFamily="18" charset="0"/>
            </a:endParaRPr>
          </a:p>
          <a:p>
            <a:pPr rtl="0" eaLnBrk="1" hangingPunct="1">
              <a:lnSpc>
                <a:spcPct val="90000"/>
              </a:lnSpc>
            </a:pPr>
            <a:endParaRPr lang="id-ID">
              <a:solidFill>
                <a:schemeClr val="bg1"/>
              </a:solidFill>
              <a:ea typeface="Calibri" pitchFamily="34" charset="0"/>
              <a:cs typeface="Times New Roman" pitchFamily="18" charset="0"/>
            </a:endParaRPr>
          </a:p>
          <a:p>
            <a:pPr rtl="0" eaLnBrk="1" hangingPunct="1">
              <a:lnSpc>
                <a:spcPct val="90000"/>
              </a:lnSpc>
            </a:pPr>
            <a:r>
              <a:rPr lang="id-ID" b="1">
                <a:solidFill>
                  <a:schemeClr val="bg1"/>
                </a:solidFill>
                <a:ea typeface="Calibri" pitchFamily="34" charset="0"/>
                <a:cs typeface="Times New Roman" pitchFamily="18" charset="0"/>
              </a:rPr>
              <a:t>disadvantage</a:t>
            </a:r>
            <a:r>
              <a:rPr lang="id-ID">
                <a:solidFill>
                  <a:schemeClr val="bg1"/>
                </a:solidFill>
                <a:ea typeface="Calibri" pitchFamily="34" charset="0"/>
                <a:cs typeface="Times New Roman" pitchFamily="18" charset="0"/>
              </a:rPr>
              <a:t> is that 40</a:t>
            </a:r>
            <a:r>
              <a:rPr lang="en-US">
                <a:solidFill>
                  <a:schemeClr val="bg1"/>
                </a:solidFill>
                <a:ea typeface="Calibri" pitchFamily="34" charset="0"/>
                <a:cs typeface="Times New Roman" pitchFamily="18" charset="0"/>
              </a:rPr>
              <a:t>-</a:t>
            </a:r>
            <a:r>
              <a:rPr lang="id-ID">
                <a:solidFill>
                  <a:schemeClr val="bg1"/>
                </a:solidFill>
                <a:ea typeface="Calibri" pitchFamily="34" charset="0"/>
                <a:cs typeface="Times New Roman" pitchFamily="18" charset="0"/>
              </a:rPr>
              <a:t>50</a:t>
            </a:r>
            <a:r>
              <a:rPr lang="en-US">
                <a:solidFill>
                  <a:schemeClr val="bg1"/>
                </a:solidFill>
                <a:ea typeface="Calibri" pitchFamily="34" charset="0"/>
                <a:cs typeface="Times New Roman" pitchFamily="18" charset="0"/>
              </a:rPr>
              <a:t>%</a:t>
            </a:r>
            <a:r>
              <a:rPr lang="id-ID">
                <a:solidFill>
                  <a:schemeClr val="bg1"/>
                </a:solidFill>
                <a:ea typeface="Calibri" pitchFamily="34" charset="0"/>
                <a:cs typeface="Times New Roman" pitchFamily="18" charset="0"/>
              </a:rPr>
              <a:t> of patients require colostomy closure. </a:t>
            </a:r>
            <a:endParaRPr lang="en-US">
              <a:solidFill>
                <a:schemeClr val="bg1"/>
              </a:solidFill>
              <a:ea typeface="Calibri" pitchFamily="34" charset="0"/>
              <a:cs typeface="Times New Roman" pitchFamily="18" charset="0"/>
            </a:endParaRPr>
          </a:p>
          <a:p>
            <a:pPr rtl="0" eaLnBrk="1" hangingPunct="1">
              <a:lnSpc>
                <a:spcPct val="90000"/>
              </a:lnSpc>
            </a:pPr>
            <a:endParaRPr lang="id-ID">
              <a:solidFill>
                <a:schemeClr val="bg1"/>
              </a:solidFill>
              <a:ea typeface="Calibri" pitchFamily="34" charset="0"/>
              <a:cs typeface="Times New Roman" pitchFamily="18" charset="0"/>
            </a:endParaRPr>
          </a:p>
          <a:p>
            <a:pPr rtl="0" eaLnBrk="1" hangingPunct="1">
              <a:lnSpc>
                <a:spcPct val="90000"/>
              </a:lnSpc>
            </a:pPr>
            <a:endParaRPr lang="id-ID">
              <a:solidFill>
                <a:schemeClr val="bg1"/>
              </a:solidFill>
              <a:ea typeface="Calibri" pitchFamily="34" charset="0"/>
              <a:cs typeface="Times New Roman" pitchFamily="18" charset="0"/>
            </a:endParaRPr>
          </a:p>
        </p:txBody>
      </p:sp>
      <p:cxnSp>
        <p:nvCxnSpPr>
          <p:cNvPr id="78" name="Straight Connector 77">
            <a:extLst>
              <a:ext uri="{FF2B5EF4-FFF2-40B4-BE49-F238E27FC236}">
                <a16:creationId xmlns:a16="http://schemas.microsoft.com/office/drawing/2014/main" xmlns="" id="{ED867580-55A6-4E67-A38E-4D1E3D4FBA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577438"/>
      </p:ext>
    </p:extLst>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D12B819D-CC31-407E-85A4-38D86944A0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9" name="Rectangle 78">
            <a:extLst>
              <a:ext uri="{FF2B5EF4-FFF2-40B4-BE49-F238E27FC236}">
                <a16:creationId xmlns:a16="http://schemas.microsoft.com/office/drawing/2014/main" xmlns="" id="{1433B347-AE1B-487E-9813-FC88C0DD7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663"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1" name="Rectangle 80">
            <a:extLst>
              <a:ext uri="{FF2B5EF4-FFF2-40B4-BE49-F238E27FC236}">
                <a16:creationId xmlns:a16="http://schemas.microsoft.com/office/drawing/2014/main" xmlns="" id="{7FE02B2F-D95A-47B1-8DA1-163D342608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2"/>
          <p:cNvSpPr txBox="1">
            <a:spLocks noChangeArrowheads="1"/>
          </p:cNvSpPr>
          <p:nvPr/>
        </p:nvSpPr>
        <p:spPr bwMode="auto">
          <a:xfrm>
            <a:off x="1295403" y="982135"/>
            <a:ext cx="9601196" cy="1303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a:lstStyle>
          <a:p>
            <a:pPr algn="ctr" defTabSz="457200" eaLnBrk="1" hangingPunct="1">
              <a:spcAft>
                <a:spcPts val="600"/>
              </a:spcAft>
            </a:pPr>
            <a:r>
              <a:rPr lang="en-US" sz="4400" b="1" dirty="0">
                <a:ln w="3175" cmpd="sng">
                  <a:noFill/>
                </a:ln>
                <a:solidFill>
                  <a:prstClr val="white"/>
                </a:solidFill>
              </a:rPr>
              <a:t>Complications</a:t>
            </a:r>
          </a:p>
        </p:txBody>
      </p:sp>
      <p:cxnSp>
        <p:nvCxnSpPr>
          <p:cNvPr id="83" name="Straight Connector 82">
            <a:extLst>
              <a:ext uri="{FF2B5EF4-FFF2-40B4-BE49-F238E27FC236}">
                <a16:creationId xmlns:a16="http://schemas.microsoft.com/office/drawing/2014/main" xmlns="" id="{ED867580-55A6-4E67-A38E-4D1E3D4FBA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041" y="2400639"/>
            <a:ext cx="9273859"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1747" name="Content Placeholder 2"/>
          <p:cNvSpPr>
            <a:spLocks noGrp="1"/>
          </p:cNvSpPr>
          <p:nvPr>
            <p:ph idx="1"/>
          </p:nvPr>
        </p:nvSpPr>
        <p:spPr>
          <a:xfrm>
            <a:off x="1295402" y="2556932"/>
            <a:ext cx="9601196" cy="3318936"/>
          </a:xfrm>
        </p:spPr>
        <p:txBody>
          <a:bodyPr vert="horz" lIns="91440" tIns="45720" rIns="91440" bIns="45720" rtlCol="0" anchor="t">
            <a:normAutofit/>
          </a:bodyPr>
          <a:lstStyle/>
          <a:p>
            <a:r>
              <a:rPr lang="en-US" dirty="0">
                <a:solidFill>
                  <a:schemeClr val="bg1"/>
                </a:solidFill>
              </a:rPr>
              <a:t>Complications related to the colonic injury and its treatment may include :</a:t>
            </a:r>
          </a:p>
          <a:p>
            <a:pPr marL="914400" lvl="1" indent="-514350"/>
            <a:r>
              <a:rPr lang="en-US" dirty="0">
                <a:solidFill>
                  <a:schemeClr val="bg1"/>
                </a:solidFill>
              </a:rPr>
              <a:t>Intraabdominal abscess</a:t>
            </a:r>
          </a:p>
          <a:p>
            <a:pPr marL="914400" lvl="1" indent="-514350"/>
            <a:r>
              <a:rPr lang="en-US" dirty="0">
                <a:solidFill>
                  <a:schemeClr val="bg1"/>
                </a:solidFill>
              </a:rPr>
              <a:t>Fecal fistula</a:t>
            </a:r>
          </a:p>
          <a:p>
            <a:pPr marL="914400" lvl="1" indent="-514350"/>
            <a:r>
              <a:rPr lang="en-US" dirty="0">
                <a:solidFill>
                  <a:schemeClr val="bg1"/>
                </a:solidFill>
              </a:rPr>
              <a:t>Wound infection</a:t>
            </a:r>
          </a:p>
          <a:p>
            <a:pPr marL="914400" lvl="1" indent="-514350"/>
            <a:r>
              <a:rPr lang="en-US" dirty="0">
                <a:solidFill>
                  <a:schemeClr val="bg1"/>
                </a:solidFill>
              </a:rPr>
              <a:t>Stomal complications</a:t>
            </a:r>
          </a:p>
        </p:txBody>
      </p:sp>
    </p:spTree>
    <p:extLst>
      <p:ext uri="{BB962C8B-B14F-4D97-AF65-F5344CB8AC3E}">
        <p14:creationId xmlns:p14="http://schemas.microsoft.com/office/powerpoint/2010/main" val="1879388851"/>
      </p:ext>
    </p:extLst>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E97EA7C4-7E2D-4A04-982D-5E86C773EF8B}"/>
              </a:ext>
            </a:extLst>
          </p:cNvPr>
          <p:cNvPicPr>
            <a:picLocks noGrp="1" noChangeAspect="1"/>
          </p:cNvPicPr>
          <p:nvPr>
            <p:ph idx="1"/>
          </p:nvPr>
        </p:nvPicPr>
        <p:blipFill>
          <a:blip r:embed="rId2"/>
          <a:stretch>
            <a:fillRect/>
          </a:stretch>
        </p:blipFill>
        <p:spPr>
          <a:xfrm>
            <a:off x="1393440" y="878533"/>
            <a:ext cx="8661400" cy="1257300"/>
          </a:xfrm>
        </p:spPr>
      </p:pic>
      <p:pic>
        <p:nvPicPr>
          <p:cNvPr id="5" name="Picture 5" descr="Graphical user interface, text, application&#10;&#10;Description automatically generated">
            <a:extLst>
              <a:ext uri="{FF2B5EF4-FFF2-40B4-BE49-F238E27FC236}">
                <a16:creationId xmlns:a16="http://schemas.microsoft.com/office/drawing/2014/main" xmlns="" id="{5B7D9512-FA20-45F3-9ADC-1207BBD56FD6}"/>
              </a:ext>
            </a:extLst>
          </p:cNvPr>
          <p:cNvPicPr>
            <a:picLocks noChangeAspect="1"/>
          </p:cNvPicPr>
          <p:nvPr/>
        </p:nvPicPr>
        <p:blipFill>
          <a:blip r:embed="rId3"/>
          <a:stretch>
            <a:fillRect/>
          </a:stretch>
        </p:blipFill>
        <p:spPr>
          <a:xfrm>
            <a:off x="995495" y="2697228"/>
            <a:ext cx="10145084" cy="3466423"/>
          </a:xfrm>
          <a:prstGeom prst="rect">
            <a:avLst/>
          </a:prstGeom>
        </p:spPr>
      </p:pic>
    </p:spTree>
    <p:extLst>
      <p:ext uri="{BB962C8B-B14F-4D97-AF65-F5344CB8AC3E}">
        <p14:creationId xmlns:p14="http://schemas.microsoft.com/office/powerpoint/2010/main" val="4210482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E581FE5B-D1F8-49D3-8E80-23392BCDC8AF}"/>
              </a:ext>
            </a:extLst>
          </p:cNvPr>
          <p:cNvPicPr>
            <a:picLocks noGrp="1" noChangeAspect="1"/>
          </p:cNvPicPr>
          <p:nvPr>
            <p:ph idx="1"/>
          </p:nvPr>
        </p:nvPicPr>
        <p:blipFill>
          <a:blip r:embed="rId2"/>
          <a:stretch>
            <a:fillRect/>
          </a:stretch>
        </p:blipFill>
        <p:spPr>
          <a:xfrm>
            <a:off x="956472" y="623587"/>
            <a:ext cx="10444141" cy="5699536"/>
          </a:xfrm>
        </p:spPr>
      </p:pic>
    </p:spTree>
    <p:extLst>
      <p:ext uri="{BB962C8B-B14F-4D97-AF65-F5344CB8AC3E}">
        <p14:creationId xmlns:p14="http://schemas.microsoft.com/office/powerpoint/2010/main" val="8035390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596551" y="514524"/>
            <a:ext cx="10781716" cy="5733876"/>
          </a:xfrm>
          <a:prstGeom prst="rect">
            <a:avLst/>
          </a:prstGeom>
          <a:noFill/>
          <a:ln w="9525">
            <a:noFill/>
            <a:miter lim="800000"/>
            <a:headEnd/>
            <a:tailEnd/>
          </a:ln>
          <a:effectLst/>
        </p:spPr>
      </p:pic>
    </p:spTree>
    <p:extLst>
      <p:ext uri="{BB962C8B-B14F-4D97-AF65-F5344CB8AC3E}">
        <p14:creationId xmlns:p14="http://schemas.microsoft.com/office/powerpoint/2010/main" val="2196251468"/>
      </p:ext>
    </p:extLst>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olorectal-trauma-24-638.jpg"/>
          <p:cNvPicPr>
            <a:picLocks noGrp="1" noChangeAspect="1"/>
          </p:cNvPicPr>
          <p:nvPr>
            <p:ph idx="1"/>
          </p:nvPr>
        </p:nvPicPr>
        <p:blipFill>
          <a:blip r:embed="rId2"/>
          <a:stretch>
            <a:fillRect/>
          </a:stretch>
        </p:blipFill>
        <p:spPr>
          <a:xfrm>
            <a:off x="796955" y="538296"/>
            <a:ext cx="10785447" cy="5734677"/>
          </a:xfrm>
        </p:spPr>
      </p:pic>
    </p:spTree>
    <p:extLst>
      <p:ext uri="{BB962C8B-B14F-4D97-AF65-F5344CB8AC3E}">
        <p14:creationId xmlns:p14="http://schemas.microsoft.com/office/powerpoint/2010/main" val="1268151133"/>
      </p:ext>
    </p:extLst>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olorectal-trauma-25-638.jpg"/>
          <p:cNvPicPr>
            <a:picLocks noGrp="1" noChangeAspect="1"/>
          </p:cNvPicPr>
          <p:nvPr>
            <p:ph idx="1"/>
          </p:nvPr>
        </p:nvPicPr>
        <p:blipFill>
          <a:blip r:embed="rId2"/>
          <a:stretch>
            <a:fillRect/>
          </a:stretch>
        </p:blipFill>
        <p:spPr>
          <a:xfrm>
            <a:off x="925585" y="457200"/>
            <a:ext cx="10643384" cy="5826256"/>
          </a:xfrm>
        </p:spPr>
      </p:pic>
    </p:spTree>
    <p:extLst>
      <p:ext uri="{BB962C8B-B14F-4D97-AF65-F5344CB8AC3E}">
        <p14:creationId xmlns:p14="http://schemas.microsoft.com/office/powerpoint/2010/main" val="1824678446"/>
      </p:ext>
    </p:extLst>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download ddddd.jpg"/>
          <p:cNvPicPr>
            <a:picLocks noGrp="1" noChangeAspect="1"/>
          </p:cNvPicPr>
          <p:nvPr>
            <p:ph idx="1"/>
          </p:nvPr>
        </p:nvPicPr>
        <p:blipFill>
          <a:blip r:embed="rId2"/>
          <a:stretch>
            <a:fillRect/>
          </a:stretch>
        </p:blipFill>
        <p:spPr>
          <a:xfrm>
            <a:off x="711202" y="457200"/>
            <a:ext cx="10606100" cy="5983550"/>
          </a:xfrm>
        </p:spPr>
      </p:pic>
    </p:spTree>
    <p:extLst>
      <p:ext uri="{BB962C8B-B14F-4D97-AF65-F5344CB8AC3E}">
        <p14:creationId xmlns:p14="http://schemas.microsoft.com/office/powerpoint/2010/main" val="3858940443"/>
      </p:ext>
    </p:extLst>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49488"/>
            <a:ext cx="8363272" cy="4324350"/>
          </a:xfrm>
        </p:spPr>
        <p:txBody>
          <a:bodyPr/>
          <a:lstStyle/>
          <a:p>
            <a:pPr>
              <a:buClr>
                <a:schemeClr val="accent1"/>
              </a:buClr>
            </a:pPr>
            <a:r>
              <a:rPr lang="en-US" sz="2400" dirty="0">
                <a:latin typeface="Calibri" panose="020F0502020204030204" pitchFamily="34" charset="0"/>
              </a:rPr>
              <a:t>Resuscitation of all injuries to the abdomen should follow traditional Advanced Trauma Life Support (ATLS) principles: </a:t>
            </a:r>
          </a:p>
          <a:p>
            <a:pPr>
              <a:buClr>
                <a:schemeClr val="accent1"/>
              </a:buClr>
            </a:pPr>
            <a:endParaRPr lang="en-US" sz="2400" dirty="0">
              <a:latin typeface="Calibri" panose="020F0502020204030204" pitchFamily="34" charset="0"/>
            </a:endParaRP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Primary Survey (ABCDE) </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Resuscitation</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Secondary Survey: </a:t>
            </a:r>
          </a:p>
          <a:p>
            <a:pPr lvl="2">
              <a:buFont typeface="Arial" panose="020B0604020202020204" pitchFamily="34" charset="0"/>
              <a:buChar char="•"/>
            </a:pPr>
            <a:r>
              <a:rPr lang="en-US" dirty="0">
                <a:solidFill>
                  <a:schemeClr val="tx1"/>
                </a:solidFill>
                <a:latin typeface="Calibri" panose="020F0502020204030204" pitchFamily="34" charset="0"/>
              </a:rPr>
              <a:t>History (AMPLE) &amp; head to toe physical examination</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Continuous monitoring and re-evaluation</a:t>
            </a:r>
          </a:p>
          <a:p>
            <a:pPr lvl="1">
              <a:buClr>
                <a:schemeClr val="accent1"/>
              </a:buClr>
              <a:buFont typeface="Wingdings" panose="05000000000000000000" pitchFamily="2" charset="2"/>
              <a:buChar char="Ø"/>
            </a:pPr>
            <a:r>
              <a:rPr lang="en-US" sz="2400" dirty="0">
                <a:solidFill>
                  <a:schemeClr val="tx1"/>
                </a:solidFill>
                <a:latin typeface="Calibri" panose="020F0502020204030204" pitchFamily="34" charset="0"/>
              </a:rPr>
              <a:t>Definitive care and transfer  </a:t>
            </a:r>
          </a:p>
          <a:p>
            <a:pPr lvl="1">
              <a:buClr>
                <a:schemeClr val="accent1"/>
              </a:buClr>
            </a:pPr>
            <a:endParaRPr lang="en-US" dirty="0">
              <a:latin typeface="Calibri" panose="020F0502020204030204" pitchFamily="34" charset="0"/>
            </a:endParaRPr>
          </a:p>
        </p:txBody>
      </p:sp>
      <p:sp>
        <p:nvSpPr>
          <p:cNvPr id="4" name="Rectangle 3"/>
          <p:cNvSpPr/>
          <p:nvPr/>
        </p:nvSpPr>
        <p:spPr>
          <a:xfrm>
            <a:off x="1524000" y="753070"/>
            <a:ext cx="9144000" cy="923330"/>
          </a:xfrm>
          <a:prstGeom prst="rect">
            <a:avLst/>
          </a:prstGeom>
          <a:noFill/>
        </p:spPr>
        <p:txBody>
          <a:bodyPr>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Approach to Patient </a:t>
            </a:r>
          </a:p>
        </p:txBody>
      </p:sp>
    </p:spTree>
    <p:extLst>
      <p:ext uri="{BB962C8B-B14F-4D97-AF65-F5344CB8AC3E}">
        <p14:creationId xmlns:p14="http://schemas.microsoft.com/office/powerpoint/2010/main" val="1770034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olorectal-trauma-27-638.jpg"/>
          <p:cNvPicPr>
            <a:picLocks noGrp="1" noChangeAspect="1"/>
          </p:cNvPicPr>
          <p:nvPr>
            <p:ph idx="1"/>
          </p:nvPr>
        </p:nvPicPr>
        <p:blipFill>
          <a:blip r:embed="rId2"/>
          <a:stretch>
            <a:fillRect/>
          </a:stretch>
        </p:blipFill>
        <p:spPr>
          <a:xfrm>
            <a:off x="902665" y="594221"/>
            <a:ext cx="10358711" cy="5531942"/>
          </a:xfrm>
        </p:spPr>
      </p:pic>
    </p:spTree>
    <p:extLst>
      <p:ext uri="{BB962C8B-B14F-4D97-AF65-F5344CB8AC3E}">
        <p14:creationId xmlns:p14="http://schemas.microsoft.com/office/powerpoint/2010/main" val="1234565341"/>
      </p:ext>
    </p:extLst>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download.jpg"/>
          <p:cNvPicPr>
            <a:picLocks noGrp="1" noChangeAspect="1"/>
          </p:cNvPicPr>
          <p:nvPr>
            <p:ph idx="1"/>
          </p:nvPr>
        </p:nvPicPr>
        <p:blipFill>
          <a:blip r:embed="rId2"/>
          <a:stretch>
            <a:fillRect/>
          </a:stretch>
        </p:blipFill>
        <p:spPr>
          <a:xfrm>
            <a:off x="897625" y="606105"/>
            <a:ext cx="10588769" cy="5695427"/>
          </a:xfrm>
        </p:spPr>
      </p:pic>
    </p:spTree>
    <p:extLst>
      <p:ext uri="{BB962C8B-B14F-4D97-AF65-F5344CB8AC3E}">
        <p14:creationId xmlns:p14="http://schemas.microsoft.com/office/powerpoint/2010/main" val="1692778253"/>
      </p:ext>
    </p:extLst>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colorectal-trauma-28-638.jpg"/>
          <p:cNvPicPr>
            <a:picLocks noGrp="1" noChangeAspect="1"/>
          </p:cNvPicPr>
          <p:nvPr>
            <p:ph idx="1"/>
          </p:nvPr>
        </p:nvPicPr>
        <p:blipFill>
          <a:blip r:embed="rId2"/>
          <a:stretch>
            <a:fillRect/>
          </a:stretch>
        </p:blipFill>
        <p:spPr>
          <a:xfrm>
            <a:off x="812802" y="618691"/>
            <a:ext cx="10602372" cy="5696227"/>
          </a:xfrm>
        </p:spPr>
      </p:pic>
    </p:spTree>
    <p:extLst>
      <p:ext uri="{BB962C8B-B14F-4D97-AF65-F5344CB8AC3E}">
        <p14:creationId xmlns:p14="http://schemas.microsoft.com/office/powerpoint/2010/main" val="1232907690"/>
      </p:ext>
    </p:extLst>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عنصر نائب للمحتوى 7" descr="PERINEAL+INJURIES+TREATMENT+Perineal+injury+with+rectal+injury.jpg"/>
          <p:cNvPicPr>
            <a:picLocks noGrp="1" noChangeAspect="1"/>
          </p:cNvPicPr>
          <p:nvPr>
            <p:ph idx="1"/>
          </p:nvPr>
        </p:nvPicPr>
        <p:blipFill>
          <a:blip r:embed="rId2"/>
          <a:stretch>
            <a:fillRect/>
          </a:stretch>
        </p:blipFill>
        <p:spPr>
          <a:xfrm>
            <a:off x="711202" y="304803"/>
            <a:ext cx="10871199" cy="5821363"/>
          </a:xfrm>
        </p:spPr>
      </p:pic>
    </p:spTree>
    <p:extLst>
      <p:ext uri="{BB962C8B-B14F-4D97-AF65-F5344CB8AC3E}">
        <p14:creationId xmlns:p14="http://schemas.microsoft.com/office/powerpoint/2010/main" val="2525902292"/>
      </p:ext>
    </p:extLst>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9516" y="1154723"/>
            <a:ext cx="8712968" cy="5136704"/>
          </a:xfrm>
        </p:spPr>
        <p:txBody>
          <a:bodyPr>
            <a:normAutofit lnSpcReduction="10000"/>
          </a:bodyPr>
          <a:lstStyle/>
          <a:p>
            <a:pPr marL="109537" indent="0">
              <a:buClr>
                <a:schemeClr val="accent1"/>
              </a:buClr>
              <a:buNone/>
            </a:pPr>
            <a:endParaRPr lang="en-US" sz="2400" dirty="0">
              <a:solidFill>
                <a:srgbClr val="FF0000"/>
              </a:solidFill>
              <a:latin typeface="Calibri" panose="020F0502020204030204" pitchFamily="34" charset="0"/>
            </a:endParaRPr>
          </a:p>
          <a:p>
            <a:pPr>
              <a:buClr>
                <a:schemeClr val="accent1"/>
              </a:buClr>
            </a:pPr>
            <a:r>
              <a:rPr lang="en-US" sz="2400" b="1" dirty="0">
                <a:solidFill>
                  <a:srgbClr val="FF0000"/>
                </a:solidFill>
                <a:latin typeface="Calibri" panose="020F0502020204030204" pitchFamily="34" charset="0"/>
              </a:rPr>
              <a:t>After initial resuscitation:</a:t>
            </a:r>
          </a:p>
          <a:p>
            <a:pPr lvl="1">
              <a:buClr>
                <a:schemeClr val="accent1"/>
              </a:buClr>
              <a:buFont typeface="Arial" panose="020B0604020202020204" pitchFamily="34" charset="0"/>
              <a:buChar char="•"/>
            </a:pPr>
            <a:r>
              <a:rPr lang="en-US" sz="2200" dirty="0">
                <a:solidFill>
                  <a:schemeClr val="tx1"/>
                </a:solidFill>
                <a:latin typeface="Calibri" panose="020F0502020204030204" pitchFamily="34" charset="0"/>
              </a:rPr>
              <a:t>Abdominal trauma patients can generally be classified into the following categories based on their physiological condition into:</a:t>
            </a:r>
          </a:p>
          <a:p>
            <a:pPr marL="914400" lvl="2" indent="0">
              <a:buNone/>
            </a:pPr>
            <a:endParaRPr lang="en-US" sz="2200" dirty="0">
              <a:solidFill>
                <a:schemeClr val="tx1"/>
              </a:solidFill>
              <a:latin typeface="Calibri" panose="020F0502020204030204" pitchFamily="34" charset="0"/>
            </a:endParaRPr>
          </a:p>
          <a:p>
            <a:pPr lvl="2">
              <a:buFont typeface="Wingdings" panose="05000000000000000000" pitchFamily="2" charset="2"/>
              <a:buChar char="Ø"/>
            </a:pPr>
            <a:r>
              <a:rPr lang="en-US" sz="2200" b="1" dirty="0" err="1">
                <a:solidFill>
                  <a:srgbClr val="FF0000"/>
                </a:solidFill>
                <a:latin typeface="Calibri" panose="020F0502020204030204" pitchFamily="34" charset="0"/>
              </a:rPr>
              <a:t>Haemodynamically</a:t>
            </a:r>
            <a:r>
              <a:rPr lang="en-US" sz="2200" b="1" dirty="0">
                <a:solidFill>
                  <a:srgbClr val="FF0000"/>
                </a:solidFill>
                <a:latin typeface="Calibri" panose="020F0502020204030204" pitchFamily="34" charset="0"/>
              </a:rPr>
              <a:t> ‘stable’:</a:t>
            </a:r>
            <a:r>
              <a:rPr lang="en-US" sz="2200" dirty="0">
                <a:solidFill>
                  <a:schemeClr val="tx1"/>
                </a:solidFill>
                <a:latin typeface="Calibri" panose="020F0502020204030204" pitchFamily="34" charset="0"/>
              </a:rPr>
              <a:t> Assessment &amp; investigation is more limited aiming at  establishing whether the patient can be managed non-operatively, whether </a:t>
            </a:r>
            <a:r>
              <a:rPr lang="en-US" sz="2200" dirty="0" err="1">
                <a:solidFill>
                  <a:schemeClr val="tx1"/>
                </a:solidFill>
                <a:latin typeface="Calibri" panose="020F0502020204030204" pitchFamily="34" charset="0"/>
              </a:rPr>
              <a:t>angioembolisation</a:t>
            </a:r>
            <a:r>
              <a:rPr lang="en-US" sz="2200" dirty="0">
                <a:solidFill>
                  <a:schemeClr val="tx1"/>
                </a:solidFill>
                <a:latin typeface="Calibri" panose="020F0502020204030204" pitchFamily="34" charset="0"/>
              </a:rPr>
              <a:t> can be used, or whether surgery is required.</a:t>
            </a:r>
          </a:p>
          <a:p>
            <a:pPr lvl="2">
              <a:buFont typeface="Wingdings" panose="05000000000000000000" pitchFamily="2" charset="2"/>
              <a:buChar char="Ø"/>
            </a:pPr>
            <a:endParaRPr lang="en-US" sz="2200" dirty="0">
              <a:solidFill>
                <a:schemeClr val="tx1"/>
              </a:solidFill>
              <a:latin typeface="Calibri" panose="020F0502020204030204" pitchFamily="34" charset="0"/>
            </a:endParaRPr>
          </a:p>
          <a:p>
            <a:pPr lvl="2">
              <a:buFont typeface="Wingdings" panose="05000000000000000000" pitchFamily="2" charset="2"/>
              <a:buChar char="Ø"/>
            </a:pPr>
            <a:r>
              <a:rPr lang="en-US" sz="2200" b="1" dirty="0" err="1">
                <a:solidFill>
                  <a:srgbClr val="FF0000"/>
                </a:solidFill>
                <a:latin typeface="Calibri" panose="020F0502020204030204" pitchFamily="34" charset="0"/>
              </a:rPr>
              <a:t>Haemodynamically</a:t>
            </a:r>
            <a:r>
              <a:rPr lang="en-US" sz="2200" b="1" dirty="0">
                <a:solidFill>
                  <a:srgbClr val="FF0000"/>
                </a:solidFill>
                <a:latin typeface="Calibri" panose="020F0502020204030204" pitchFamily="34" charset="0"/>
              </a:rPr>
              <a:t> ‘unstable’: </a:t>
            </a:r>
            <a:r>
              <a:rPr lang="en-US" sz="2200" dirty="0">
                <a:solidFill>
                  <a:schemeClr val="tx1"/>
                </a:solidFill>
                <a:latin typeface="Calibri" panose="020F0502020204030204" pitchFamily="34" charset="0"/>
              </a:rPr>
              <a:t>investigations need to be suspended as immediate surgical correction of the bleeding is required.</a:t>
            </a:r>
          </a:p>
        </p:txBody>
      </p:sp>
      <p:sp>
        <p:nvSpPr>
          <p:cNvPr id="4" name="Rectangle 3"/>
          <p:cNvSpPr/>
          <p:nvPr/>
        </p:nvSpPr>
        <p:spPr>
          <a:xfrm>
            <a:off x="1524000" y="381000"/>
            <a:ext cx="9144000" cy="923330"/>
          </a:xfrm>
          <a:prstGeom prst="rect">
            <a:avLst/>
          </a:prstGeom>
          <a:noFill/>
        </p:spPr>
        <p:txBody>
          <a:bodyPr>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Calibri" pitchFamily="34" charset="0"/>
              </a:rPr>
              <a:t>Approach to Patient </a:t>
            </a:r>
          </a:p>
        </p:txBody>
      </p:sp>
    </p:spTree>
    <p:extLst>
      <p:ext uri="{BB962C8B-B14F-4D97-AF65-F5344CB8AC3E}">
        <p14:creationId xmlns:p14="http://schemas.microsoft.com/office/powerpoint/2010/main" val="9956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liver-trauma-a-comprehensive-review-of-classification-mechanisms-early-management-and-surgical-treatment-22-638.jpg"/>
          <p:cNvPicPr>
            <a:picLocks noGrp="1" noChangeAspect="1"/>
          </p:cNvPicPr>
          <p:nvPr>
            <p:ph idx="1"/>
          </p:nvPr>
        </p:nvPicPr>
        <p:blipFill>
          <a:blip r:embed="rId2"/>
          <a:stretch>
            <a:fillRect/>
          </a:stretch>
        </p:blipFill>
        <p:spPr>
          <a:xfrm>
            <a:off x="1738282" y="785795"/>
            <a:ext cx="9144064" cy="5381644"/>
          </a:xfrm>
        </p:spPr>
      </p:pic>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9AE6F49-95DA-42EB-A0AF-1B0AAB7EB9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2768</Words>
  <Application>Microsoft Office PowerPoint</Application>
  <PresentationFormat>مخصص</PresentationFormat>
  <Paragraphs>261</Paragraphs>
  <Slides>73</Slides>
  <Notes>3</Notes>
  <HiddenSlides>0</HiddenSlides>
  <MMClips>0</MMClips>
  <ScaleCrop>false</ScaleCrop>
  <HeadingPairs>
    <vt:vector size="4" baseType="variant">
      <vt:variant>
        <vt:lpstr>نسق</vt:lpstr>
      </vt:variant>
      <vt:variant>
        <vt:i4>1</vt:i4>
      </vt:variant>
      <vt:variant>
        <vt:lpstr>عناوين الشرائح</vt:lpstr>
      </vt:variant>
      <vt:variant>
        <vt:i4>73</vt:i4>
      </vt:variant>
    </vt:vector>
  </HeadingPairs>
  <TitlesOfParts>
    <vt:vector size="74" baseType="lpstr">
      <vt:lpstr>Wisp</vt:lpstr>
      <vt:lpstr>Abdominal trauma</vt:lpstr>
      <vt:lpstr>Introduction</vt:lpstr>
      <vt:lpstr>Types:-:-</vt:lpstr>
      <vt:lpstr>Blunt abdominal trauma:-</vt:lpstr>
      <vt:lpstr>Mechanism of injury in penetrating abdominal trauma:-</vt:lpstr>
      <vt:lpstr>عرض تقديمي في PowerPoint</vt:lpstr>
      <vt:lpstr>عرض تقديمي في PowerPoint</vt:lpstr>
      <vt:lpstr>عرض تقديمي في PowerPoint</vt:lpstr>
      <vt:lpstr>عرض تقديمي في PowerPoint</vt:lpstr>
      <vt:lpstr>Assessment of blunt abdominal trauma:-</vt:lpstr>
      <vt:lpstr>عرض تقديمي في PowerPoint</vt:lpstr>
      <vt:lpstr>Assessment of penetrating injuries:-</vt:lpstr>
      <vt:lpstr>cont</vt:lpstr>
      <vt:lpstr>عرض تقديمي في PowerPoint</vt:lpstr>
      <vt:lpstr>عرض تقديمي في PowerPoint</vt:lpstr>
      <vt:lpstr>عرض تقديمي في PowerPoint</vt:lpstr>
      <vt:lpstr>عرض تقديمي في PowerPoint</vt:lpstr>
      <vt:lpstr>عرض تقديمي في PowerPoint</vt:lpstr>
      <vt:lpstr>Diagnosis </vt:lpstr>
      <vt:lpstr>cont</vt:lpstr>
      <vt:lpstr>عرض تقديمي في PowerPoint</vt:lpstr>
      <vt:lpstr>عرض تقديمي في PowerPoint</vt:lpstr>
      <vt:lpstr>splenic injury</vt:lpstr>
      <vt:lpstr>عرض تقديمي في PowerPoint</vt:lpstr>
      <vt:lpstr>MECHANISM OF INJURY </vt:lpstr>
      <vt:lpstr>History and physical examination</vt:lpstr>
      <vt:lpstr>Diagnostic evaluation </vt:lpstr>
      <vt:lpstr>The AAST imaging criteria for splenic injury are as follows :</vt:lpstr>
      <vt:lpstr>عرض تقديمي في PowerPoint</vt:lpstr>
      <vt:lpstr>عرض تقديمي في PowerPoint</vt:lpstr>
      <vt:lpstr>MANAGEMENT APPROACH </vt:lpstr>
      <vt:lpstr>IMMUNOCOMPETENCE AFTER SPLENIC INJURY </vt:lpstr>
      <vt:lpstr>Atraumatic rupture </vt:lpstr>
      <vt:lpstr>Splenosis </vt:lpstr>
      <vt:lpstr>عرض تقديمي في PowerPoint</vt:lpstr>
      <vt:lpstr>Colorectal trauma </vt:lpstr>
      <vt:lpstr>Anatomy</vt:lpstr>
      <vt:lpstr>عرض تقديمي في PowerPoint</vt:lpstr>
      <vt:lpstr>عرض تقديمي في PowerPoint</vt:lpstr>
      <vt:lpstr>Watershed areas in colon ischemia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Types of colostomies</vt:lpstr>
      <vt:lpstr>عرض تقديمي في PowerPoint</vt:lpstr>
      <vt:lpstr>عرض تقديمي في PowerPoint</vt:lpstr>
      <vt:lpstr>عرض تقديمي في PowerPoint</vt:lpstr>
      <vt:lpstr>عرض تقديمي في PowerPoint</vt:lpstr>
      <vt:lpstr>Exteriorized repairs</vt:lpstr>
      <vt:lpstr> exteriorization of the sigmoid colon showing the mini-incision in left iliac fossa </vt:lpstr>
      <vt:lpstr>Exteriorized repairs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2017-09-03T08:39:09Z</dcterms:created>
  <dcterms:modified xsi:type="dcterms:W3CDTF">2023-09-13T21:13:46Z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TC034605059991</vt:lpwstr>
  </property>
</Properties>
</file>