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62" r:id="rId15"/>
    <p:sldId id="296" r:id="rId16"/>
    <p:sldId id="297" r:id="rId17"/>
    <p:sldId id="298" r:id="rId18"/>
    <p:sldId id="299" r:id="rId19"/>
    <p:sldId id="300" r:id="rId20"/>
    <p:sldId id="301" r:id="rId21"/>
    <p:sldId id="303" r:id="rId22"/>
    <p:sldId id="263" r:id="rId23"/>
    <p:sldId id="306" r:id="rId24"/>
    <p:sldId id="307" r:id="rId25"/>
    <p:sldId id="308" r:id="rId26"/>
    <p:sldId id="309" r:id="rId27"/>
    <p:sldId id="264" r:id="rId28"/>
    <p:sldId id="310" r:id="rId29"/>
    <p:sldId id="265" r:id="rId30"/>
    <p:sldId id="266" r:id="rId31"/>
    <p:sldId id="311" r:id="rId32"/>
    <p:sldId id="312" r:id="rId33"/>
    <p:sldId id="379" r:id="rId34"/>
    <p:sldId id="313" r:id="rId35"/>
    <p:sldId id="314" r:id="rId36"/>
    <p:sldId id="315" r:id="rId37"/>
    <p:sldId id="316" r:id="rId38"/>
    <p:sldId id="317" r:id="rId39"/>
    <p:sldId id="267" r:id="rId40"/>
    <p:sldId id="325" r:id="rId41"/>
    <p:sldId id="326" r:id="rId42"/>
    <p:sldId id="327" r:id="rId43"/>
    <p:sldId id="328" r:id="rId44"/>
    <p:sldId id="329" r:id="rId45"/>
    <p:sldId id="378" r:id="rId46"/>
    <p:sldId id="268" r:id="rId47"/>
    <p:sldId id="333" r:id="rId48"/>
    <p:sldId id="331" r:id="rId49"/>
    <p:sldId id="332" r:id="rId50"/>
    <p:sldId id="323" r:id="rId51"/>
    <p:sldId id="269" r:id="rId52"/>
    <p:sldId id="334" r:id="rId53"/>
    <p:sldId id="270" r:id="rId54"/>
    <p:sldId id="335" r:id="rId55"/>
    <p:sldId id="336" r:id="rId56"/>
    <p:sldId id="337" r:id="rId57"/>
    <p:sldId id="271" r:id="rId58"/>
    <p:sldId id="272" r:id="rId59"/>
    <p:sldId id="338" r:id="rId60"/>
    <p:sldId id="339" r:id="rId61"/>
    <p:sldId id="340" r:id="rId62"/>
    <p:sldId id="341" r:id="rId63"/>
    <p:sldId id="342" r:id="rId64"/>
    <p:sldId id="343" r:id="rId65"/>
    <p:sldId id="347" r:id="rId66"/>
    <p:sldId id="273" r:id="rId67"/>
    <p:sldId id="344" r:id="rId68"/>
    <p:sldId id="345" r:id="rId69"/>
    <p:sldId id="346" r:id="rId70"/>
    <p:sldId id="274" r:id="rId71"/>
    <p:sldId id="348" r:id="rId72"/>
    <p:sldId id="349" r:id="rId73"/>
    <p:sldId id="275" r:id="rId74"/>
    <p:sldId id="350" r:id="rId75"/>
    <p:sldId id="351" r:id="rId76"/>
    <p:sldId id="276" r:id="rId77"/>
    <p:sldId id="352" r:id="rId78"/>
    <p:sldId id="353" r:id="rId79"/>
    <p:sldId id="354" r:id="rId80"/>
    <p:sldId id="355" r:id="rId81"/>
    <p:sldId id="277" r:id="rId82"/>
    <p:sldId id="356" r:id="rId83"/>
    <p:sldId id="357" r:id="rId84"/>
    <p:sldId id="278" r:id="rId85"/>
    <p:sldId id="358" r:id="rId86"/>
    <p:sldId id="359" r:id="rId87"/>
    <p:sldId id="279" r:id="rId88"/>
    <p:sldId id="360" r:id="rId89"/>
    <p:sldId id="361" r:id="rId90"/>
    <p:sldId id="362" r:id="rId91"/>
    <p:sldId id="363" r:id="rId92"/>
    <p:sldId id="280" r:id="rId93"/>
    <p:sldId id="281" r:id="rId94"/>
    <p:sldId id="364" r:id="rId95"/>
    <p:sldId id="365" r:id="rId96"/>
    <p:sldId id="366" r:id="rId97"/>
    <p:sldId id="367" r:id="rId98"/>
    <p:sldId id="368" r:id="rId99"/>
    <p:sldId id="282" r:id="rId100"/>
    <p:sldId id="284" r:id="rId101"/>
    <p:sldId id="285" r:id="rId102"/>
    <p:sldId id="369" r:id="rId103"/>
    <p:sldId id="370" r:id="rId104"/>
    <p:sldId id="371" r:id="rId105"/>
    <p:sldId id="372" r:id="rId106"/>
    <p:sldId id="373" r:id="rId107"/>
    <p:sldId id="286" r:id="rId108"/>
    <p:sldId id="374" r:id="rId109"/>
    <p:sldId id="375" r:id="rId110"/>
    <p:sldId id="380" r:id="rId111"/>
    <p:sldId id="381" r:id="rId112"/>
    <p:sldId id="382" r:id="rId113"/>
    <p:sldId id="383" r:id="rId114"/>
    <p:sldId id="283" r:id="rId11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A58A5-1000-432E-A599-130FB4388C58}" type="datetimeFigureOut">
              <a:rPr lang="ar-SA" smtClean="0"/>
              <a:pPr/>
              <a:t>04/08/1441</a:t>
            </a:fld>
            <a:endParaRPr lang="ar-SA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B906-9D9A-4A66-A124-0ADE61CB175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A58A5-1000-432E-A599-130FB4388C58}" type="datetimeFigureOut">
              <a:rPr lang="ar-SA" smtClean="0"/>
              <a:pPr/>
              <a:t>04/08/1441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B906-9D9A-4A66-A124-0ADE61CB175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A58A5-1000-432E-A599-130FB4388C58}" type="datetimeFigureOut">
              <a:rPr lang="ar-SA" smtClean="0"/>
              <a:pPr/>
              <a:t>04/08/1441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B906-9D9A-4A66-A124-0ADE61CB175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A58A5-1000-432E-A599-130FB4388C58}" type="datetimeFigureOut">
              <a:rPr lang="ar-SA" smtClean="0"/>
              <a:pPr/>
              <a:t>04/08/1441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B906-9D9A-4A66-A124-0ADE61CB175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A58A5-1000-432E-A599-130FB4388C58}" type="datetimeFigureOut">
              <a:rPr lang="ar-SA" smtClean="0"/>
              <a:pPr/>
              <a:t>04/08/1441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B906-9D9A-4A66-A124-0ADE61CB175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A58A5-1000-432E-A599-130FB4388C58}" type="datetimeFigureOut">
              <a:rPr lang="ar-SA" smtClean="0"/>
              <a:pPr/>
              <a:t>04/08/1441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B906-9D9A-4A66-A124-0ADE61CB175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A58A5-1000-432E-A599-130FB4388C58}" type="datetimeFigureOut">
              <a:rPr lang="ar-SA" smtClean="0"/>
              <a:pPr/>
              <a:t>04/08/1441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B906-9D9A-4A66-A124-0ADE61CB175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A58A5-1000-432E-A599-130FB4388C58}" type="datetimeFigureOut">
              <a:rPr lang="ar-SA" smtClean="0"/>
              <a:pPr/>
              <a:t>04/08/1441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B906-9D9A-4A66-A124-0ADE61CB175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A58A5-1000-432E-A599-130FB4388C58}" type="datetimeFigureOut">
              <a:rPr lang="ar-SA" smtClean="0"/>
              <a:pPr/>
              <a:t>04/08/1441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B906-9D9A-4A66-A124-0ADE61CB175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A58A5-1000-432E-A599-130FB4388C58}" type="datetimeFigureOut">
              <a:rPr lang="ar-SA" smtClean="0"/>
              <a:pPr/>
              <a:t>04/08/1441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B906-9D9A-4A66-A124-0ADE61CB175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A58A5-1000-432E-A599-130FB4388C58}" type="datetimeFigureOut">
              <a:rPr lang="ar-SA" smtClean="0"/>
              <a:pPr/>
              <a:t>04/08/1441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EB3B906-9D9A-4A66-A124-0ADE61CB175C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5A58A5-1000-432E-A599-130FB4388C58}" type="datetimeFigureOut">
              <a:rPr lang="ar-SA" smtClean="0"/>
              <a:pPr/>
              <a:t>04/08/1441</a:t>
            </a:fld>
            <a:endParaRPr lang="ar-SA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EB3B906-9D9A-4A66-A124-0ADE61CB175C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gif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71472" y="4000504"/>
            <a:ext cx="7715304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Skin and systemic diseases</a:t>
            </a:r>
            <a:br>
              <a:rPr lang="en-US" dirty="0" smtClean="0"/>
            </a:br>
            <a:r>
              <a:rPr lang="en-US" dirty="0" smtClean="0"/>
              <a:t>Dr. </a:t>
            </a:r>
            <a:r>
              <a:rPr lang="en-US" dirty="0" err="1" smtClean="0"/>
              <a:t>Awad</a:t>
            </a:r>
            <a:r>
              <a:rPr lang="en-US" dirty="0" smtClean="0"/>
              <a:t> Al-</a:t>
            </a:r>
            <a:r>
              <a:rPr lang="en-US" dirty="0" err="1" smtClean="0"/>
              <a:t>Tarawneh</a:t>
            </a:r>
            <a:r>
              <a:rPr lang="en-US" dirty="0" smtClean="0"/>
              <a:t>, MD</a:t>
            </a:r>
            <a:br>
              <a:rPr lang="en-US" dirty="0" smtClean="0"/>
            </a:br>
            <a:r>
              <a:rPr lang="en-US" sz="4000" dirty="0" smtClean="0"/>
              <a:t>Consultant Dermatologist</a:t>
            </a:r>
            <a:br>
              <a:rPr lang="en-US" sz="4000" dirty="0" smtClean="0"/>
            </a:br>
            <a:r>
              <a:rPr lang="en-US" sz="4000" dirty="0" smtClean="0"/>
              <a:t> and </a:t>
            </a:r>
            <a:r>
              <a:rPr lang="en-US" sz="4000" dirty="0" err="1" smtClean="0"/>
              <a:t>Dermatopathologist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Associate professor, </a:t>
            </a:r>
            <a:r>
              <a:rPr lang="en-US" sz="4000" dirty="0" err="1" smtClean="0"/>
              <a:t>Mu`tah</a:t>
            </a:r>
            <a:r>
              <a:rPr lang="en-US" sz="4000" dirty="0" smtClean="0"/>
              <a:t> University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sz="40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Paget`s disease of the breast</a:t>
            </a:r>
            <a:endParaRPr lang="ar-SA" dirty="0"/>
          </a:p>
        </p:txBody>
      </p:sp>
      <p:pic>
        <p:nvPicPr>
          <p:cNvPr id="4" name="عنصر نائب للمحتوى 3" descr="paget_image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2071678"/>
            <a:ext cx="5404516" cy="43577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72518" cy="3725044"/>
          </a:xfrm>
        </p:spPr>
        <p:txBody>
          <a:bodyPr>
            <a:noAutofit/>
          </a:bodyPr>
          <a:lstStyle/>
          <a:p>
            <a:r>
              <a:rPr lang="en-US" sz="8000" b="1" dirty="0" smtClean="0"/>
              <a:t>Other important skin manifestations</a:t>
            </a:r>
            <a:endParaRPr lang="ar-SA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29642" cy="5439556"/>
          </a:xfrm>
        </p:spPr>
        <p:txBody>
          <a:bodyPr>
            <a:normAutofit fontScale="90000"/>
          </a:bodyPr>
          <a:lstStyle/>
          <a:p>
            <a:r>
              <a:rPr lang="en-US" sz="6700" b="1" dirty="0" err="1" smtClean="0"/>
              <a:t>Behcet`s</a:t>
            </a:r>
            <a:r>
              <a:rPr lang="en-US" sz="6700" b="1" dirty="0" smtClean="0"/>
              <a:t> </a:t>
            </a:r>
            <a:r>
              <a:rPr lang="en-US" sz="6700" b="1" dirty="0" err="1" smtClean="0"/>
              <a:t>disaese</a:t>
            </a:r>
            <a:r>
              <a:rPr lang="en-US" sz="6700" b="1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-Oral ulcers</a:t>
            </a:r>
            <a:br>
              <a:rPr lang="en-US" dirty="0" smtClean="0"/>
            </a:br>
            <a:r>
              <a:rPr lang="en-US" dirty="0" smtClean="0"/>
              <a:t>-Genital ulcers</a:t>
            </a:r>
            <a:br>
              <a:rPr lang="en-US" dirty="0" smtClean="0"/>
            </a:br>
            <a:r>
              <a:rPr lang="en-US" dirty="0" smtClean="0"/>
              <a:t>-</a:t>
            </a:r>
            <a:r>
              <a:rPr lang="en-US" dirty="0" err="1" smtClean="0"/>
              <a:t>Pathergy</a:t>
            </a:r>
            <a:r>
              <a:rPr lang="en-US" dirty="0" smtClean="0"/>
              <a:t> reaction</a:t>
            </a:r>
            <a:br>
              <a:rPr lang="en-US" dirty="0" smtClean="0"/>
            </a:br>
            <a:r>
              <a:rPr lang="en-US" dirty="0" smtClean="0"/>
              <a:t>-</a:t>
            </a:r>
            <a:r>
              <a:rPr lang="en-US" dirty="0" err="1" smtClean="0"/>
              <a:t>Erythema</a:t>
            </a:r>
            <a:r>
              <a:rPr lang="en-US" dirty="0" smtClean="0"/>
              <a:t> </a:t>
            </a:r>
            <a:r>
              <a:rPr lang="en-US" dirty="0" err="1" smtClean="0"/>
              <a:t>nodosum</a:t>
            </a:r>
            <a:r>
              <a:rPr lang="en-US" dirty="0" smtClean="0"/>
              <a:t> –</a:t>
            </a:r>
            <a:r>
              <a:rPr lang="en-US" dirty="0" smtClean="0"/>
              <a:t>like lesions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Erythema</a:t>
            </a:r>
            <a:r>
              <a:rPr lang="en-US" dirty="0" smtClean="0"/>
              <a:t> </a:t>
            </a:r>
            <a:r>
              <a:rPr lang="en-US" dirty="0" err="1" smtClean="0"/>
              <a:t>multiforme</a:t>
            </a:r>
            <a:r>
              <a:rPr lang="en-US" dirty="0" smtClean="0"/>
              <a:t>-like lesions</a:t>
            </a:r>
            <a:br>
              <a:rPr lang="en-US" dirty="0" smtClean="0"/>
            </a:br>
            <a:r>
              <a:rPr lang="en-US" dirty="0" smtClean="0"/>
              <a:t>-Acne form skin rash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Oral ulcers</a:t>
            </a:r>
            <a:endParaRPr lang="ar-SA" dirty="0"/>
          </a:p>
        </p:txBody>
      </p:sp>
      <p:pic>
        <p:nvPicPr>
          <p:cNvPr id="4" name="عنصر نائب للمحتوى 3" descr="تنزيل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714488"/>
            <a:ext cx="6000792" cy="4572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Genital ulcers</a:t>
            </a:r>
            <a:endParaRPr lang="ar-SA" dirty="0"/>
          </a:p>
        </p:txBody>
      </p:sp>
      <p:pic>
        <p:nvPicPr>
          <p:cNvPr id="4" name="عنصر نائب للمحتوى 3" descr="images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785926"/>
            <a:ext cx="5572164" cy="4572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Erythema</a:t>
            </a:r>
            <a:r>
              <a:rPr lang="en-US" dirty="0" smtClean="0"/>
              <a:t> </a:t>
            </a:r>
            <a:r>
              <a:rPr lang="en-US" dirty="0" err="1" smtClean="0"/>
              <a:t>nodosum</a:t>
            </a:r>
            <a:r>
              <a:rPr lang="en-US" dirty="0" smtClean="0"/>
              <a:t>-like lesions</a:t>
            </a:r>
            <a:endParaRPr lang="ar-SA" dirty="0"/>
          </a:p>
        </p:txBody>
      </p:sp>
      <p:pic>
        <p:nvPicPr>
          <p:cNvPr id="4" name="عنصر نائب للمحتوى 3" descr="1048885-1122381-582t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2071678"/>
            <a:ext cx="4429156" cy="4572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Folliculitis</a:t>
            </a:r>
            <a:r>
              <a:rPr lang="en-US" dirty="0" smtClean="0"/>
              <a:t> and </a:t>
            </a:r>
            <a:r>
              <a:rPr lang="en-US" dirty="0" err="1" smtClean="0"/>
              <a:t>acneform</a:t>
            </a:r>
            <a:r>
              <a:rPr lang="en-US" dirty="0" smtClean="0"/>
              <a:t> rash</a:t>
            </a:r>
            <a:endParaRPr lang="ar-SA" dirty="0"/>
          </a:p>
        </p:txBody>
      </p:sp>
      <p:pic>
        <p:nvPicPr>
          <p:cNvPr id="4" name="عنصر نائب للمحتوى 3" descr="georgaklis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2000240"/>
            <a:ext cx="6143668" cy="4500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Pathergy</a:t>
            </a:r>
            <a:endParaRPr lang="ar-SA" dirty="0"/>
          </a:p>
        </p:txBody>
      </p:sp>
      <p:pic>
        <p:nvPicPr>
          <p:cNvPr id="4" name="عنصر نائب للمحتوى 3" descr="تنزيل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928802"/>
            <a:ext cx="5429288" cy="428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58204" cy="4796614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Bacterial </a:t>
            </a:r>
            <a:r>
              <a:rPr lang="en-US" sz="6600" b="1" dirty="0" err="1" smtClean="0"/>
              <a:t>endocarditis</a:t>
            </a:r>
            <a:r>
              <a:rPr lang="en-US" sz="6600" b="1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</a:t>
            </a:r>
            <a:r>
              <a:rPr lang="en-US" dirty="0" err="1" smtClean="0"/>
              <a:t>Purpura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-Nail fold infarction</a:t>
            </a:r>
            <a:br>
              <a:rPr lang="en-US" dirty="0" smtClean="0"/>
            </a:br>
            <a:r>
              <a:rPr lang="en-US" dirty="0" smtClean="0"/>
              <a:t>-</a:t>
            </a:r>
            <a:r>
              <a:rPr lang="en-US" dirty="0" err="1" smtClean="0"/>
              <a:t>Janeway</a:t>
            </a:r>
            <a:r>
              <a:rPr lang="en-US" dirty="0" smtClean="0"/>
              <a:t> lesions</a:t>
            </a:r>
            <a:br>
              <a:rPr lang="en-US" dirty="0" smtClean="0"/>
            </a:br>
            <a:r>
              <a:rPr lang="en-US" dirty="0" smtClean="0"/>
              <a:t>-Osler`s nodules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Oslar`s</a:t>
            </a:r>
            <a:r>
              <a:rPr lang="en-US" dirty="0" smtClean="0"/>
              <a:t> </a:t>
            </a:r>
            <a:r>
              <a:rPr lang="en-US" dirty="0" err="1" smtClean="0"/>
              <a:t>noule</a:t>
            </a:r>
            <a:r>
              <a:rPr lang="en-US" dirty="0" smtClean="0"/>
              <a:t> and </a:t>
            </a:r>
            <a:r>
              <a:rPr lang="en-US" dirty="0" err="1" smtClean="0"/>
              <a:t>Janeway</a:t>
            </a:r>
            <a:r>
              <a:rPr lang="en-US" dirty="0" smtClean="0"/>
              <a:t> lesions</a:t>
            </a:r>
            <a:endParaRPr lang="ar-SA" dirty="0"/>
          </a:p>
        </p:txBody>
      </p:sp>
      <p:pic>
        <p:nvPicPr>
          <p:cNvPr id="4" name="عنصر نائب للمحتوى 3" descr="Janeway.Osler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939130"/>
            <a:ext cx="7286676" cy="46331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Splinter hemorrhages</a:t>
            </a:r>
            <a:endParaRPr lang="ar-SA" dirty="0"/>
          </a:p>
        </p:txBody>
      </p:sp>
      <p:pic>
        <p:nvPicPr>
          <p:cNvPr id="4" name="عنصر نائب للمحتوى 3" descr="تنزيل (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2000240"/>
            <a:ext cx="7358114" cy="4643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paget-disease-breast-12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643050"/>
            <a:ext cx="7643866" cy="52149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 smtClean="0"/>
              <a:t>-</a:t>
            </a:r>
            <a:r>
              <a:rPr lang="en-US" dirty="0" err="1" smtClean="0"/>
              <a:t>Pyoderm</a:t>
            </a:r>
            <a:r>
              <a:rPr lang="en-US" dirty="0" smtClean="0"/>
              <a:t> </a:t>
            </a:r>
            <a:r>
              <a:rPr lang="en-US" dirty="0" err="1" smtClean="0"/>
              <a:t>gangrenosum</a:t>
            </a:r>
            <a:r>
              <a:rPr lang="en-US" dirty="0" smtClean="0"/>
              <a:t>: inflammatory bowel </a:t>
            </a:r>
            <a:r>
              <a:rPr lang="en-US" dirty="0" err="1" smtClean="0"/>
              <a:t>disease,Malignancy</a:t>
            </a:r>
            <a:r>
              <a:rPr lang="en-US" dirty="0" smtClean="0"/>
              <a:t> and connective tissue disorders)</a:t>
            </a:r>
          </a:p>
          <a:p>
            <a:pPr algn="l"/>
            <a:r>
              <a:rPr lang="en-US" dirty="0" smtClean="0"/>
              <a:t>-</a:t>
            </a:r>
            <a:r>
              <a:rPr lang="en-US" dirty="0" err="1" smtClean="0"/>
              <a:t>Erythema</a:t>
            </a:r>
            <a:r>
              <a:rPr lang="en-US" dirty="0" smtClean="0"/>
              <a:t> </a:t>
            </a:r>
            <a:r>
              <a:rPr lang="en-US" dirty="0" err="1" smtClean="0"/>
              <a:t>multiforme</a:t>
            </a:r>
            <a:r>
              <a:rPr lang="en-US" dirty="0" smtClean="0"/>
              <a:t>: ( </a:t>
            </a:r>
            <a:r>
              <a:rPr lang="en-US" dirty="0" err="1" smtClean="0"/>
              <a:t>infections,drugs,connective</a:t>
            </a:r>
            <a:r>
              <a:rPr lang="en-US" dirty="0" smtClean="0"/>
              <a:t> tissue </a:t>
            </a:r>
            <a:r>
              <a:rPr lang="en-US" dirty="0" err="1" smtClean="0"/>
              <a:t>diseaases</a:t>
            </a:r>
            <a:r>
              <a:rPr lang="en-US" dirty="0" smtClean="0"/>
              <a:t> , pregnancy and </a:t>
            </a:r>
            <a:r>
              <a:rPr lang="en-US" dirty="0" err="1" smtClean="0"/>
              <a:t>othrs</a:t>
            </a:r>
            <a:r>
              <a:rPr lang="en-US" dirty="0" smtClean="0"/>
              <a:t>)</a:t>
            </a:r>
          </a:p>
          <a:p>
            <a:pPr algn="l"/>
            <a:r>
              <a:rPr lang="en-US" dirty="0" smtClean="0"/>
              <a:t>-</a:t>
            </a:r>
            <a:r>
              <a:rPr lang="en-US" dirty="0" err="1" smtClean="0"/>
              <a:t>Erythema</a:t>
            </a:r>
            <a:r>
              <a:rPr lang="en-US" dirty="0" smtClean="0"/>
              <a:t> </a:t>
            </a:r>
            <a:r>
              <a:rPr lang="en-US" dirty="0" err="1" smtClean="0"/>
              <a:t>nodosum</a:t>
            </a:r>
            <a:r>
              <a:rPr lang="en-US" dirty="0" smtClean="0"/>
              <a:t>:((TB, Strep. Infections,   </a:t>
            </a:r>
            <a:r>
              <a:rPr lang="en-US" dirty="0" err="1" smtClean="0"/>
              <a:t>sarcoidosis,connective</a:t>
            </a:r>
            <a:r>
              <a:rPr lang="en-US" dirty="0" smtClean="0"/>
              <a:t> tissue </a:t>
            </a:r>
            <a:r>
              <a:rPr lang="en-US" dirty="0" err="1" smtClean="0"/>
              <a:t>diseases,malignancy</a:t>
            </a:r>
            <a:r>
              <a:rPr lang="en-US" dirty="0" smtClean="0"/>
              <a:t> and others)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Poderma</a:t>
            </a:r>
            <a:r>
              <a:rPr lang="en-US" dirty="0" smtClean="0"/>
              <a:t> </a:t>
            </a:r>
            <a:r>
              <a:rPr lang="en-US" dirty="0" err="1" smtClean="0"/>
              <a:t>gangrenosum</a:t>
            </a:r>
            <a:endParaRPr lang="en-US" dirty="0"/>
          </a:p>
        </p:txBody>
      </p:sp>
      <p:pic>
        <p:nvPicPr>
          <p:cNvPr id="4" name="Content Placeholder 3" descr="pg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2500306"/>
            <a:ext cx="5500726" cy="35004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Erythema</a:t>
            </a:r>
            <a:r>
              <a:rPr lang="en-US" dirty="0" smtClean="0"/>
              <a:t> </a:t>
            </a:r>
            <a:r>
              <a:rPr lang="en-US" dirty="0" err="1" smtClean="0"/>
              <a:t>multiforme</a:t>
            </a:r>
            <a:endParaRPr lang="en-US" dirty="0"/>
          </a:p>
        </p:txBody>
      </p:sp>
      <p:pic>
        <p:nvPicPr>
          <p:cNvPr id="4" name="Content Placeholder 3" descr="em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2786059"/>
            <a:ext cx="3429024" cy="25003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Erythema</a:t>
            </a:r>
            <a:r>
              <a:rPr lang="en-US" dirty="0" smtClean="0"/>
              <a:t> </a:t>
            </a:r>
            <a:r>
              <a:rPr lang="en-US" dirty="0" err="1" smtClean="0"/>
              <a:t>nodosum</a:t>
            </a:r>
            <a:endParaRPr lang="en-US" dirty="0"/>
          </a:p>
        </p:txBody>
      </p:sp>
      <p:pic>
        <p:nvPicPr>
          <p:cNvPr id="4" name="Content Placeholder 3" descr="i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4237" y="2505869"/>
            <a:ext cx="2295525" cy="3248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Thank You</a:t>
            </a:r>
            <a:endParaRPr lang="ar-SA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Paraneoplastic</a:t>
            </a:r>
            <a:r>
              <a:rPr lang="en-US" dirty="0" smtClean="0"/>
              <a:t> </a:t>
            </a:r>
            <a:r>
              <a:rPr lang="en-US" dirty="0" err="1" smtClean="0"/>
              <a:t>pemphigus</a:t>
            </a:r>
            <a:endParaRPr lang="ar-SA" dirty="0"/>
          </a:p>
        </p:txBody>
      </p:sp>
      <p:pic>
        <p:nvPicPr>
          <p:cNvPr id="4" name="عنصر نائب للمحتوى 3" descr="paraneoplastic-pemphigus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2285992"/>
            <a:ext cx="4786346" cy="37862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Aquired</a:t>
            </a:r>
            <a:r>
              <a:rPr lang="en-US" dirty="0" smtClean="0"/>
              <a:t> </a:t>
            </a:r>
            <a:r>
              <a:rPr lang="en-US" dirty="0" err="1" smtClean="0"/>
              <a:t>hypertrichosis</a:t>
            </a:r>
            <a:r>
              <a:rPr lang="en-US" dirty="0" smtClean="0"/>
              <a:t> </a:t>
            </a:r>
            <a:r>
              <a:rPr lang="en-US" dirty="0" err="1" smtClean="0"/>
              <a:t>lanuginosa</a:t>
            </a:r>
            <a:endParaRPr lang="ar-SA" dirty="0"/>
          </a:p>
        </p:txBody>
      </p:sp>
      <p:pic>
        <p:nvPicPr>
          <p:cNvPr id="4" name="عنصر نائب للمحتوى 3" descr="403v104n07-90221059fig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8162" y="1935163"/>
            <a:ext cx="4549920" cy="47085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Disorders strongly associated with malignancy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-</a:t>
            </a:r>
            <a:r>
              <a:rPr lang="en-US" dirty="0" err="1" smtClean="0"/>
              <a:t>Acanthosis</a:t>
            </a:r>
            <a:r>
              <a:rPr lang="en-US" dirty="0" smtClean="0"/>
              <a:t> </a:t>
            </a:r>
            <a:r>
              <a:rPr lang="en-US" dirty="0" err="1" smtClean="0"/>
              <a:t>nigricans</a:t>
            </a:r>
            <a:r>
              <a:rPr lang="en-US" dirty="0" smtClean="0"/>
              <a:t> (ca of GIT and GUT)</a:t>
            </a:r>
          </a:p>
          <a:p>
            <a:pPr algn="l">
              <a:buNone/>
            </a:pPr>
            <a:r>
              <a:rPr lang="en-US" dirty="0" smtClean="0"/>
              <a:t>-</a:t>
            </a:r>
            <a:r>
              <a:rPr lang="en-US" dirty="0" err="1" smtClean="0"/>
              <a:t>Dermatomyositis</a:t>
            </a:r>
            <a:r>
              <a:rPr lang="en-US" dirty="0" smtClean="0"/>
              <a:t> in adults ( Ovarian, lung , colorectal  ca)</a:t>
            </a:r>
          </a:p>
          <a:p>
            <a:pPr algn="l">
              <a:buNone/>
            </a:pPr>
            <a:r>
              <a:rPr lang="en-US" dirty="0" smtClean="0"/>
              <a:t>-Anti-</a:t>
            </a:r>
            <a:r>
              <a:rPr lang="en-US" dirty="0" err="1" smtClean="0"/>
              <a:t>epilegrin</a:t>
            </a:r>
            <a:r>
              <a:rPr lang="en-US" dirty="0" smtClean="0"/>
              <a:t> </a:t>
            </a:r>
            <a:r>
              <a:rPr lang="en-US" dirty="0" err="1" smtClean="0"/>
              <a:t>cicatricial</a:t>
            </a:r>
            <a:r>
              <a:rPr lang="en-US" dirty="0" smtClean="0"/>
              <a:t> </a:t>
            </a:r>
            <a:r>
              <a:rPr lang="en-US" dirty="0" err="1" smtClean="0"/>
              <a:t>pemphigoid</a:t>
            </a:r>
            <a:r>
              <a:rPr lang="en-US" dirty="0" smtClean="0"/>
              <a:t> ( one third of pts. develop ca</a:t>
            </a:r>
          </a:p>
          <a:p>
            <a:pPr algn="l">
              <a:buNone/>
            </a:pPr>
            <a:r>
              <a:rPr lang="en-US" dirty="0" smtClean="0"/>
              <a:t>-</a:t>
            </a:r>
            <a:r>
              <a:rPr lang="en-US" dirty="0" err="1" smtClean="0"/>
              <a:t>Extramammary</a:t>
            </a:r>
            <a:r>
              <a:rPr lang="en-US" dirty="0" smtClean="0"/>
              <a:t> Paget`s disease (scaly plaque on </a:t>
            </a:r>
            <a:r>
              <a:rPr lang="en-US" dirty="0" err="1" smtClean="0"/>
              <a:t>anogenital</a:t>
            </a:r>
            <a:r>
              <a:rPr lang="en-US" dirty="0" smtClean="0"/>
              <a:t> area, ca of GIT and GUT)</a:t>
            </a:r>
          </a:p>
          <a:p>
            <a:pPr algn="l">
              <a:buNone/>
            </a:pPr>
            <a:r>
              <a:rPr lang="en-US" dirty="0" smtClean="0"/>
              <a:t>-</a:t>
            </a:r>
            <a:r>
              <a:rPr lang="en-US" dirty="0" err="1" smtClean="0"/>
              <a:t>Neutrophilic</a:t>
            </a:r>
            <a:r>
              <a:rPr lang="en-US" dirty="0" smtClean="0"/>
              <a:t> </a:t>
            </a:r>
            <a:r>
              <a:rPr lang="en-US" dirty="0" err="1" smtClean="0"/>
              <a:t>dermatosis</a:t>
            </a:r>
            <a:r>
              <a:rPr lang="en-US" dirty="0" smtClean="0"/>
              <a:t>, Sweet`s </a:t>
            </a:r>
            <a:r>
              <a:rPr lang="en-US" dirty="0" err="1" smtClean="0"/>
              <a:t>syndome</a:t>
            </a:r>
            <a:r>
              <a:rPr lang="en-US" dirty="0" smtClean="0"/>
              <a:t>- 20% develop leukemia </a:t>
            </a:r>
            <a:endParaRPr lang="ar-SA" dirty="0" smtClean="0"/>
          </a:p>
          <a:p>
            <a:pPr algn="l"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Acanthosis</a:t>
            </a:r>
            <a:r>
              <a:rPr lang="en-US" dirty="0" smtClean="0"/>
              <a:t> </a:t>
            </a:r>
            <a:r>
              <a:rPr lang="en-US" dirty="0" err="1" smtClean="0"/>
              <a:t>nigricans</a:t>
            </a:r>
            <a:endParaRPr lang="ar-SA" dirty="0"/>
          </a:p>
        </p:txBody>
      </p:sp>
      <p:pic>
        <p:nvPicPr>
          <p:cNvPr id="4" name="عنصر نائب للمحتوى 3" descr="0506cfpPCacanthosi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9" y="1928802"/>
            <a:ext cx="6786610" cy="4572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acanthosis_nigricans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2071678"/>
            <a:ext cx="5000660" cy="4572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Dermatomyositis</a:t>
            </a:r>
            <a:endParaRPr lang="ar-SA" dirty="0"/>
          </a:p>
        </p:txBody>
      </p:sp>
      <p:pic>
        <p:nvPicPr>
          <p:cNvPr id="4" name="عنصر نائب للمحتوى 3" descr="dermatomyosit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4065" y="1935163"/>
            <a:ext cx="3995869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images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2143116"/>
            <a:ext cx="6215106" cy="40719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Anti-</a:t>
            </a:r>
            <a:r>
              <a:rPr lang="en-US" dirty="0" err="1" smtClean="0"/>
              <a:t>epilegrin</a:t>
            </a:r>
            <a:r>
              <a:rPr lang="en-US" dirty="0" smtClean="0"/>
              <a:t> </a:t>
            </a:r>
            <a:r>
              <a:rPr lang="en-US" dirty="0" err="1" smtClean="0"/>
              <a:t>cicatricial</a:t>
            </a:r>
            <a:r>
              <a:rPr lang="en-US" dirty="0" smtClean="0"/>
              <a:t> </a:t>
            </a:r>
            <a:r>
              <a:rPr lang="en-US" dirty="0" err="1" smtClean="0"/>
              <a:t>pemphigoid</a:t>
            </a:r>
            <a:endParaRPr lang="ar-SA" dirty="0"/>
          </a:p>
        </p:txBody>
      </p:sp>
      <p:pic>
        <p:nvPicPr>
          <p:cNvPr id="4" name="عنصر نائب للمحتوى 3" descr="s_dob9011f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785926"/>
            <a:ext cx="7000924" cy="4857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86808" cy="1632798"/>
          </a:xfrm>
        </p:spPr>
        <p:txBody>
          <a:bodyPr/>
          <a:lstStyle/>
          <a:p>
            <a:r>
              <a:rPr lang="en-US" dirty="0" smtClean="0"/>
              <a:t>Scope: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43050"/>
            <a:ext cx="8329642" cy="4681550"/>
          </a:xfrm>
        </p:spPr>
        <p:txBody>
          <a:bodyPr>
            <a:normAutofit fontScale="25000" lnSpcReduction="20000"/>
          </a:bodyPr>
          <a:lstStyle/>
          <a:p>
            <a:pPr algn="l">
              <a:buNone/>
            </a:pPr>
            <a:r>
              <a:rPr lang="en-US" sz="11200" dirty="0" smtClean="0"/>
              <a:t>-Skin and internal malignancy</a:t>
            </a:r>
          </a:p>
          <a:p>
            <a:pPr algn="l">
              <a:buNone/>
            </a:pPr>
            <a:r>
              <a:rPr lang="en-US" sz="11200" dirty="0" smtClean="0"/>
              <a:t>-Skin and endocrine disease: DM, Thyroid diseases, </a:t>
            </a:r>
            <a:endParaRPr lang="ar-SA" sz="11200" dirty="0" smtClean="0"/>
          </a:p>
          <a:p>
            <a:pPr algn="l">
              <a:buNone/>
            </a:pPr>
            <a:r>
              <a:rPr lang="en-US" sz="11200" dirty="0" smtClean="0"/>
              <a:t>adrenal diseases </a:t>
            </a:r>
          </a:p>
          <a:p>
            <a:pPr algn="l">
              <a:buNone/>
            </a:pPr>
            <a:r>
              <a:rPr lang="en-US" sz="11200" dirty="0" smtClean="0"/>
              <a:t>-Skin and connective tissue diseases: SLE, </a:t>
            </a:r>
            <a:r>
              <a:rPr lang="en-US" sz="11200" dirty="0" smtClean="0"/>
              <a:t>RA, </a:t>
            </a:r>
            <a:r>
              <a:rPr lang="en-US" sz="11200" dirty="0" smtClean="0"/>
              <a:t>DM, SS </a:t>
            </a:r>
          </a:p>
          <a:p>
            <a:pPr algn="l">
              <a:buNone/>
            </a:pPr>
            <a:r>
              <a:rPr lang="en-US" sz="11200" dirty="0" smtClean="0"/>
              <a:t>-Skin and liver disease</a:t>
            </a:r>
          </a:p>
          <a:p>
            <a:pPr algn="l">
              <a:buNone/>
            </a:pPr>
            <a:r>
              <a:rPr lang="en-US" sz="11200" dirty="0" smtClean="0"/>
              <a:t>-Skin and renal disease</a:t>
            </a:r>
          </a:p>
          <a:p>
            <a:pPr algn="l">
              <a:buNone/>
            </a:pPr>
            <a:r>
              <a:rPr lang="en-US" sz="11200" dirty="0" smtClean="0"/>
              <a:t>-</a:t>
            </a:r>
            <a:r>
              <a:rPr lang="en-US" sz="11200" dirty="0" err="1" smtClean="0"/>
              <a:t>Xanthomas</a:t>
            </a:r>
            <a:endParaRPr lang="en-US" sz="11200" dirty="0" smtClean="0"/>
          </a:p>
          <a:p>
            <a:pPr algn="l">
              <a:buNone/>
            </a:pPr>
            <a:r>
              <a:rPr lang="en-US" sz="11200" dirty="0" smtClean="0"/>
              <a:t>-Skin and pregnancy</a:t>
            </a:r>
          </a:p>
          <a:p>
            <a:pPr algn="l">
              <a:buNone/>
            </a:pPr>
            <a:r>
              <a:rPr lang="ar-SA" sz="11200" dirty="0" smtClean="0"/>
              <a:t>              </a:t>
            </a:r>
            <a:r>
              <a:rPr lang="en-US" sz="11200" dirty="0" smtClean="0"/>
              <a:t>-Skin and other diseases : </a:t>
            </a:r>
            <a:r>
              <a:rPr lang="en-US" sz="11200" dirty="0" err="1" smtClean="0"/>
              <a:t>Bechet`s</a:t>
            </a:r>
            <a:r>
              <a:rPr lang="en-US" sz="11200" dirty="0" smtClean="0"/>
              <a:t> disease </a:t>
            </a:r>
            <a:endParaRPr lang="en-US" sz="11200" dirty="0" smtClean="0"/>
          </a:p>
          <a:p>
            <a:pPr algn="l">
              <a:buNone/>
            </a:pPr>
            <a:r>
              <a:rPr lang="en-US" sz="11200" dirty="0" smtClean="0"/>
              <a:t>and </a:t>
            </a:r>
            <a:r>
              <a:rPr lang="en-US" sz="11200" dirty="0" smtClean="0"/>
              <a:t>bacterial </a:t>
            </a:r>
            <a:r>
              <a:rPr lang="en-US" sz="11200" dirty="0" err="1" smtClean="0"/>
              <a:t>endocarditis</a:t>
            </a:r>
            <a:endParaRPr lang="en-US" sz="11200" dirty="0" smtClean="0"/>
          </a:p>
          <a:p>
            <a:pPr algn="l">
              <a:buNone/>
            </a:pPr>
            <a:r>
              <a:rPr lang="en-US" sz="11200" dirty="0" smtClean="0"/>
              <a:t>-Others</a:t>
            </a:r>
            <a:endParaRPr lang="en-US" sz="11200" dirty="0" smtClean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ar-SA" dirty="0" smtClean="0"/>
              <a:t>     </a:t>
            </a:r>
            <a:endParaRPr lang="en-US" dirty="0" smtClean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Extramammary</a:t>
            </a:r>
            <a:r>
              <a:rPr lang="en-US" dirty="0" smtClean="0"/>
              <a:t> Paget`s disease</a:t>
            </a:r>
            <a:endParaRPr lang="ar-SA" dirty="0"/>
          </a:p>
        </p:txBody>
      </p:sp>
      <p:pic>
        <p:nvPicPr>
          <p:cNvPr id="4" name="عنصر نائب للمحتوى 3" descr="ijdvl_2012_78_1_89_90954_f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6085" y="1935163"/>
            <a:ext cx="6271830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Sweet`s syndrome</a:t>
            </a:r>
            <a:endParaRPr lang="ar-SA" dirty="0"/>
          </a:p>
        </p:txBody>
      </p:sp>
      <p:pic>
        <p:nvPicPr>
          <p:cNvPr id="4" name="عنصر نائب للمحتوى 3" descr="sweet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9922" y="1935163"/>
            <a:ext cx="6584156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Dermatosis</a:t>
            </a:r>
            <a:r>
              <a:rPr lang="en-US" dirty="0" smtClean="0"/>
              <a:t> that may associated with cancer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 smtClean="0"/>
              <a:t>-</a:t>
            </a:r>
            <a:r>
              <a:rPr lang="en-US" dirty="0" err="1" smtClean="0"/>
              <a:t>Aquered</a:t>
            </a:r>
            <a:r>
              <a:rPr lang="en-US" dirty="0" smtClean="0"/>
              <a:t> </a:t>
            </a:r>
            <a:r>
              <a:rPr lang="en-US" dirty="0" err="1" smtClean="0"/>
              <a:t>ichthyosis</a:t>
            </a:r>
            <a:r>
              <a:rPr lang="en-US" dirty="0" smtClean="0"/>
              <a:t>  , lymphoma</a:t>
            </a:r>
          </a:p>
          <a:p>
            <a:pPr algn="l"/>
            <a:r>
              <a:rPr lang="en-US" dirty="0" smtClean="0"/>
              <a:t>-</a:t>
            </a:r>
            <a:r>
              <a:rPr lang="en-US" dirty="0" err="1" smtClean="0"/>
              <a:t>exfoliative</a:t>
            </a:r>
            <a:r>
              <a:rPr lang="en-US" dirty="0" smtClean="0"/>
              <a:t> </a:t>
            </a:r>
            <a:r>
              <a:rPr lang="en-US" dirty="0" err="1" smtClean="0"/>
              <a:t>erythroderma</a:t>
            </a:r>
            <a:r>
              <a:rPr lang="en-US" dirty="0" smtClean="0"/>
              <a:t>, </a:t>
            </a:r>
            <a:r>
              <a:rPr lang="en-US" dirty="0" err="1" smtClean="0"/>
              <a:t>lmphoma</a:t>
            </a:r>
            <a:endParaRPr lang="en-US" dirty="0" smtClean="0"/>
          </a:p>
          <a:p>
            <a:pPr algn="l"/>
            <a:r>
              <a:rPr lang="en-US" dirty="0" smtClean="0"/>
              <a:t>-</a:t>
            </a:r>
            <a:r>
              <a:rPr lang="en-US" dirty="0" err="1" smtClean="0"/>
              <a:t>Necrobiotic</a:t>
            </a:r>
            <a:r>
              <a:rPr lang="en-US" dirty="0" smtClean="0"/>
              <a:t> </a:t>
            </a:r>
            <a:r>
              <a:rPr lang="en-US" dirty="0" err="1" smtClean="0"/>
              <a:t>xanthogranuloma</a:t>
            </a:r>
            <a:r>
              <a:rPr lang="en-US" dirty="0" smtClean="0"/>
              <a:t> </a:t>
            </a:r>
            <a:r>
              <a:rPr lang="en-US" dirty="0" smtClean="0"/>
              <a:t>, </a:t>
            </a:r>
            <a:r>
              <a:rPr lang="en-US" dirty="0" err="1" smtClean="0"/>
              <a:t>paraproteinemia</a:t>
            </a:r>
            <a:r>
              <a:rPr lang="en-US" dirty="0" smtClean="0"/>
              <a:t>  </a:t>
            </a:r>
            <a:endParaRPr lang="en-US" dirty="0" smtClean="0"/>
          </a:p>
          <a:p>
            <a:pPr algn="l"/>
            <a:r>
              <a:rPr lang="en-US" dirty="0" smtClean="0"/>
              <a:t>-</a:t>
            </a:r>
            <a:r>
              <a:rPr lang="en-US" dirty="0" err="1" smtClean="0"/>
              <a:t>Porphyria</a:t>
            </a:r>
            <a:r>
              <a:rPr lang="en-US" dirty="0" smtClean="0"/>
              <a:t> </a:t>
            </a:r>
            <a:r>
              <a:rPr lang="en-US" dirty="0" err="1" smtClean="0"/>
              <a:t>Cutania</a:t>
            </a:r>
            <a:r>
              <a:rPr lang="en-US" dirty="0" smtClean="0"/>
              <a:t> </a:t>
            </a:r>
            <a:r>
              <a:rPr lang="en-US" dirty="0" err="1" smtClean="0"/>
              <a:t>Tarda</a:t>
            </a:r>
            <a:r>
              <a:rPr lang="en-US" dirty="0" smtClean="0"/>
              <a:t> (hepatic ca)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Aquired</a:t>
            </a:r>
            <a:r>
              <a:rPr lang="en-US" dirty="0" smtClean="0"/>
              <a:t> </a:t>
            </a:r>
            <a:r>
              <a:rPr lang="en-US" dirty="0" err="1" smtClean="0"/>
              <a:t>ichthyosis</a:t>
            </a:r>
            <a:endParaRPr lang="ar-SA" dirty="0"/>
          </a:p>
        </p:txBody>
      </p:sp>
      <p:pic>
        <p:nvPicPr>
          <p:cNvPr id="4" name="عنصر نائب للمحتوى 3" descr="ichthyosis-acquired-leg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5674" y="2000240"/>
            <a:ext cx="4219597" cy="4500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Exfoliative</a:t>
            </a:r>
            <a:r>
              <a:rPr lang="en-US" dirty="0" smtClean="0"/>
              <a:t>  </a:t>
            </a:r>
            <a:r>
              <a:rPr lang="en-US" dirty="0" err="1" smtClean="0"/>
              <a:t>erythroderma</a:t>
            </a:r>
            <a:endParaRPr lang="ar-SA" dirty="0"/>
          </a:p>
        </p:txBody>
      </p:sp>
      <p:pic>
        <p:nvPicPr>
          <p:cNvPr id="4" name="عنصر نائب للمحتوى 3" descr="images (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9474" y="2071678"/>
            <a:ext cx="3795731" cy="42148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Necrobiotic</a:t>
            </a:r>
            <a:r>
              <a:rPr lang="en-US" dirty="0" smtClean="0"/>
              <a:t> </a:t>
            </a:r>
            <a:r>
              <a:rPr lang="en-US" dirty="0" err="1" smtClean="0"/>
              <a:t>xanthogranuloma</a:t>
            </a:r>
            <a:endParaRPr lang="ar-SA" dirty="0"/>
          </a:p>
        </p:txBody>
      </p:sp>
      <p:pic>
        <p:nvPicPr>
          <p:cNvPr id="4" name="عنصر نائب للمحتوى 3" descr="img004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935163"/>
            <a:ext cx="4405405" cy="47085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Porphyria</a:t>
            </a:r>
            <a:r>
              <a:rPr lang="en-US" dirty="0" smtClean="0"/>
              <a:t> </a:t>
            </a:r>
            <a:r>
              <a:rPr lang="en-US" dirty="0" err="1" smtClean="0"/>
              <a:t>cutanea</a:t>
            </a:r>
            <a:r>
              <a:rPr lang="en-US" dirty="0" smtClean="0"/>
              <a:t> </a:t>
            </a:r>
            <a:r>
              <a:rPr lang="en-US" dirty="0" err="1" smtClean="0"/>
              <a:t>tarda</a:t>
            </a:r>
            <a:endParaRPr lang="ar-SA" dirty="0"/>
          </a:p>
        </p:txBody>
      </p:sp>
      <p:pic>
        <p:nvPicPr>
          <p:cNvPr id="4" name="عنصر نائب للمحتوى 3" descr="vp-hand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6937" y="1928802"/>
            <a:ext cx="5905525" cy="4643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Familial  cancer syndromes and skin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 smtClean="0"/>
              <a:t>-Cowden`s disease ( Thyroid , breast, GIT ca)</a:t>
            </a:r>
          </a:p>
          <a:p>
            <a:pPr algn="l"/>
            <a:r>
              <a:rPr lang="en-US" dirty="0" smtClean="0"/>
              <a:t>- Muir – Torre syndrome ( GI ca)</a:t>
            </a:r>
          </a:p>
          <a:p>
            <a:pPr algn="l"/>
            <a:r>
              <a:rPr lang="en-US" dirty="0" smtClean="0"/>
              <a:t>-Gardner`s syndrome ( GIT ca)</a:t>
            </a:r>
          </a:p>
          <a:p>
            <a:pPr algn="l"/>
            <a:r>
              <a:rPr lang="en-US" dirty="0" smtClean="0"/>
              <a:t> Ataxia </a:t>
            </a:r>
            <a:r>
              <a:rPr lang="en-US" dirty="0" err="1" smtClean="0"/>
              <a:t>telangiectasia</a:t>
            </a:r>
            <a:r>
              <a:rPr lang="en-US" dirty="0" smtClean="0"/>
              <a:t> ( </a:t>
            </a:r>
            <a:r>
              <a:rPr lang="en-US" dirty="0" err="1" smtClean="0"/>
              <a:t>Lymphom</a:t>
            </a:r>
            <a:r>
              <a:rPr lang="en-US" dirty="0" smtClean="0"/>
              <a:t> , Leukemia)</a:t>
            </a:r>
          </a:p>
          <a:p>
            <a:pPr algn="l"/>
            <a:r>
              <a:rPr lang="en-US" dirty="0" smtClean="0"/>
              <a:t>-Neurofibromatosis ( Kidney , Brain tumors)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Neurofibromatosis</a:t>
            </a:r>
            <a:endParaRPr lang="ar-SA" dirty="0"/>
          </a:p>
        </p:txBody>
      </p:sp>
      <p:pic>
        <p:nvPicPr>
          <p:cNvPr id="4" name="عنصر نائب للمحتوى 3" descr="images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928802"/>
            <a:ext cx="5857915" cy="41434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Skin and Endocrine diseases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Skin and internal malignancy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Paraneoplastic</a:t>
            </a:r>
            <a:r>
              <a:rPr lang="en-US" dirty="0" smtClean="0"/>
              <a:t> </a:t>
            </a:r>
            <a:r>
              <a:rPr lang="en-US" dirty="0" err="1" smtClean="0"/>
              <a:t>Dermatosis</a:t>
            </a:r>
            <a:r>
              <a:rPr lang="en-US" dirty="0" smtClean="0"/>
              <a:t>)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Diabetes </a:t>
            </a:r>
            <a:r>
              <a:rPr lang="en-US" dirty="0" err="1" smtClean="0"/>
              <a:t>Melitus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/>
            <a:r>
              <a:rPr lang="en-US" dirty="0" smtClean="0"/>
              <a:t>-</a:t>
            </a:r>
            <a:r>
              <a:rPr lang="en-US" dirty="0" err="1" smtClean="0"/>
              <a:t>Acanthosis</a:t>
            </a:r>
            <a:r>
              <a:rPr lang="en-US" dirty="0" smtClean="0"/>
              <a:t> </a:t>
            </a:r>
            <a:r>
              <a:rPr lang="en-US" dirty="0" err="1" smtClean="0"/>
              <a:t>nigricans</a:t>
            </a:r>
            <a:endParaRPr lang="en-US" dirty="0" smtClean="0"/>
          </a:p>
          <a:p>
            <a:pPr algn="l"/>
            <a:r>
              <a:rPr lang="en-US" dirty="0" smtClean="0"/>
              <a:t>-</a:t>
            </a:r>
            <a:r>
              <a:rPr lang="en-US" dirty="0" err="1" smtClean="0"/>
              <a:t>Acral</a:t>
            </a:r>
            <a:r>
              <a:rPr lang="en-US" dirty="0" smtClean="0"/>
              <a:t> dry gangrene</a:t>
            </a:r>
          </a:p>
          <a:p>
            <a:pPr algn="l"/>
            <a:r>
              <a:rPr lang="en-US" dirty="0" smtClean="0"/>
              <a:t>-Diabetic </a:t>
            </a:r>
            <a:r>
              <a:rPr lang="en-US" dirty="0" err="1" smtClean="0"/>
              <a:t>bullae</a:t>
            </a:r>
            <a:endParaRPr lang="en-US" dirty="0" smtClean="0"/>
          </a:p>
          <a:p>
            <a:pPr algn="l"/>
            <a:r>
              <a:rPr lang="en-US" dirty="0" smtClean="0"/>
              <a:t>-Diabetic </a:t>
            </a:r>
            <a:r>
              <a:rPr lang="en-US" dirty="0" err="1" smtClean="0"/>
              <a:t>cheiroarthrpathy</a:t>
            </a:r>
            <a:endParaRPr lang="en-US" dirty="0" smtClean="0"/>
          </a:p>
          <a:p>
            <a:pPr algn="l"/>
            <a:r>
              <a:rPr lang="en-US" dirty="0" smtClean="0"/>
              <a:t>-Disseminated </a:t>
            </a:r>
            <a:r>
              <a:rPr lang="en-US" dirty="0" err="1" smtClean="0"/>
              <a:t>granuloma</a:t>
            </a:r>
            <a:r>
              <a:rPr lang="en-US" dirty="0" smtClean="0"/>
              <a:t> </a:t>
            </a:r>
            <a:r>
              <a:rPr lang="en-US" dirty="0" err="1" smtClean="0"/>
              <a:t>annularae</a:t>
            </a:r>
            <a:endParaRPr lang="en-US" dirty="0" smtClean="0"/>
          </a:p>
          <a:p>
            <a:pPr algn="l"/>
            <a:r>
              <a:rPr lang="en-US" dirty="0" smtClean="0"/>
              <a:t>-Eruptive </a:t>
            </a:r>
            <a:r>
              <a:rPr lang="en-US" dirty="0" err="1" smtClean="0"/>
              <a:t>xanthoma</a:t>
            </a:r>
            <a:endParaRPr lang="en-US" dirty="0" smtClean="0"/>
          </a:p>
          <a:p>
            <a:pPr algn="l"/>
            <a:r>
              <a:rPr lang="en-US" dirty="0" smtClean="0"/>
              <a:t>-</a:t>
            </a:r>
            <a:r>
              <a:rPr lang="en-US" dirty="0" err="1" smtClean="0"/>
              <a:t>Necrobiosis</a:t>
            </a:r>
            <a:r>
              <a:rPr lang="en-US" dirty="0" smtClean="0"/>
              <a:t> </a:t>
            </a:r>
            <a:r>
              <a:rPr lang="en-US" dirty="0" err="1" smtClean="0"/>
              <a:t>lipoidica</a:t>
            </a:r>
            <a:r>
              <a:rPr lang="en-US" dirty="0" smtClean="0"/>
              <a:t> </a:t>
            </a:r>
            <a:r>
              <a:rPr lang="en-US" dirty="0" err="1" smtClean="0"/>
              <a:t>diabeticorum</a:t>
            </a:r>
            <a:r>
              <a:rPr lang="en-US" dirty="0" smtClean="0"/>
              <a:t>, </a:t>
            </a:r>
          </a:p>
          <a:p>
            <a:pPr algn="l"/>
            <a:r>
              <a:rPr lang="en-US" dirty="0" smtClean="0"/>
              <a:t>Diabetic </a:t>
            </a:r>
            <a:r>
              <a:rPr lang="en-US" dirty="0" err="1" smtClean="0"/>
              <a:t>dermopathy</a:t>
            </a:r>
            <a:r>
              <a:rPr lang="en-US" dirty="0" smtClean="0"/>
              <a:t>-</a:t>
            </a:r>
          </a:p>
          <a:p>
            <a:pPr algn="l"/>
            <a:r>
              <a:rPr lang="en-US" dirty="0" smtClean="0"/>
              <a:t>- Neuropathic ulcer</a:t>
            </a:r>
            <a:r>
              <a:rPr lang="ar-SA" dirty="0" smtClean="0"/>
              <a:t>   </a:t>
            </a:r>
          </a:p>
          <a:p>
            <a:pPr algn="l"/>
            <a:r>
              <a:rPr lang="en-US" dirty="0" smtClean="0"/>
              <a:t> -</a:t>
            </a:r>
            <a:r>
              <a:rPr lang="en-US" dirty="0" err="1" smtClean="0"/>
              <a:t>Rubiosis</a:t>
            </a:r>
            <a:r>
              <a:rPr lang="en-US" dirty="0" smtClean="0"/>
              <a:t>- chronic flush of neck, face and upper </a:t>
            </a:r>
            <a:endParaRPr lang="ar-SA" dirty="0" smtClean="0"/>
          </a:p>
          <a:p>
            <a:pPr algn="l">
              <a:buNone/>
            </a:pPr>
            <a:r>
              <a:rPr lang="en-US" dirty="0" smtClean="0"/>
              <a:t>extremities</a:t>
            </a:r>
          </a:p>
          <a:p>
            <a:pPr algn="l">
              <a:buNone/>
            </a:pPr>
            <a:r>
              <a:rPr lang="en-US" dirty="0" err="1" smtClean="0"/>
              <a:t>Scleredema</a:t>
            </a:r>
            <a:r>
              <a:rPr lang="en-US" dirty="0" smtClean="0"/>
              <a:t> </a:t>
            </a:r>
            <a:r>
              <a:rPr lang="en-US" dirty="0" err="1" smtClean="0"/>
              <a:t>adultorum</a:t>
            </a:r>
            <a:r>
              <a:rPr lang="en-US" dirty="0" smtClean="0"/>
              <a:t> of </a:t>
            </a:r>
            <a:r>
              <a:rPr lang="en-US" dirty="0" err="1" smtClean="0"/>
              <a:t>buschke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-</a:t>
            </a:r>
            <a:r>
              <a:rPr lang="en-US" dirty="0" err="1" smtClean="0"/>
              <a:t>Hemochromatosis</a:t>
            </a:r>
            <a:r>
              <a:rPr lang="en-US" dirty="0" smtClean="0"/>
              <a:t>, bronzing of the skin due to melanin</a:t>
            </a:r>
          </a:p>
          <a:p>
            <a:pPr algn="l">
              <a:buNone/>
            </a:pPr>
            <a:r>
              <a:rPr lang="en-US" dirty="0" smtClean="0"/>
              <a:t>-Perforating skin disorder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Acanthosis</a:t>
            </a:r>
            <a:r>
              <a:rPr lang="en-US" dirty="0" smtClean="0"/>
              <a:t> </a:t>
            </a:r>
            <a:r>
              <a:rPr lang="en-US" dirty="0" err="1" smtClean="0"/>
              <a:t>nigricans</a:t>
            </a:r>
            <a:endParaRPr lang="ar-SA" dirty="0"/>
          </a:p>
        </p:txBody>
      </p:sp>
      <p:pic>
        <p:nvPicPr>
          <p:cNvPr id="4" name="عنصر نائب للمحتوى 3" descr="pseudo-acanthosis-nigricans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928802"/>
            <a:ext cx="6286544" cy="4714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Diabetic </a:t>
            </a:r>
            <a:r>
              <a:rPr lang="en-US" dirty="0" err="1" smtClean="0"/>
              <a:t>bullae</a:t>
            </a:r>
            <a:endParaRPr lang="ar-SA" dirty="0"/>
          </a:p>
        </p:txBody>
      </p:sp>
      <p:pic>
        <p:nvPicPr>
          <p:cNvPr id="4" name="عنصر نائب للمحتوى 3" descr="تنزيل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0462" y="1785926"/>
            <a:ext cx="3871934" cy="47863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Granuloma</a:t>
            </a:r>
            <a:r>
              <a:rPr lang="en-US" dirty="0" smtClean="0"/>
              <a:t> </a:t>
            </a:r>
            <a:r>
              <a:rPr lang="en-US" dirty="0" err="1" smtClean="0"/>
              <a:t>annulare</a:t>
            </a:r>
            <a:endParaRPr lang="en-US" dirty="0"/>
          </a:p>
        </p:txBody>
      </p:sp>
      <p:pic>
        <p:nvPicPr>
          <p:cNvPr id="4" name="Content Placeholder 3" descr="ga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2500306"/>
            <a:ext cx="4143404" cy="37862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Diabetic </a:t>
            </a:r>
            <a:r>
              <a:rPr lang="en-US" dirty="0" err="1" smtClean="0"/>
              <a:t>cheiroarthropathy</a:t>
            </a:r>
            <a:endParaRPr lang="ar-SA" dirty="0"/>
          </a:p>
        </p:txBody>
      </p:sp>
      <p:pic>
        <p:nvPicPr>
          <p:cNvPr id="4" name="عنصر نائب للمحتوى 3" descr="تنزيل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928802"/>
            <a:ext cx="6143667" cy="4500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Necrobiosis</a:t>
            </a:r>
            <a:r>
              <a:rPr lang="en-US" dirty="0" smtClean="0"/>
              <a:t> </a:t>
            </a:r>
            <a:r>
              <a:rPr lang="en-US" dirty="0" err="1" smtClean="0"/>
              <a:t>lipoidica</a:t>
            </a:r>
            <a:r>
              <a:rPr lang="en-US" dirty="0" smtClean="0"/>
              <a:t> </a:t>
            </a:r>
            <a:r>
              <a:rPr lang="en-US" dirty="0" err="1" smtClean="0"/>
              <a:t>diabeticorum</a:t>
            </a:r>
            <a:endParaRPr lang="ar-SA" dirty="0"/>
          </a:p>
        </p:txBody>
      </p:sp>
      <p:pic>
        <p:nvPicPr>
          <p:cNvPr id="4" name="عنصر نائب للمحتوى 3" descr="تنزيل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785926"/>
            <a:ext cx="5572164" cy="4857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Diabetic </a:t>
            </a:r>
            <a:r>
              <a:rPr lang="en-US" dirty="0" err="1" smtClean="0"/>
              <a:t>dermopathy</a:t>
            </a:r>
            <a:endParaRPr lang="ar-SA" dirty="0"/>
          </a:p>
        </p:txBody>
      </p:sp>
      <p:pic>
        <p:nvPicPr>
          <p:cNvPr id="4" name="عنصر نائب للمحتوى 3" descr="2307878_orig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928802"/>
            <a:ext cx="5500726" cy="49291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Rubeosis</a:t>
            </a:r>
            <a:r>
              <a:rPr lang="en-US" dirty="0" smtClean="0"/>
              <a:t> </a:t>
            </a:r>
            <a:r>
              <a:rPr lang="en-US" dirty="0" err="1" smtClean="0"/>
              <a:t>faciei</a:t>
            </a:r>
            <a:r>
              <a:rPr lang="en-US" dirty="0" smtClean="0"/>
              <a:t> </a:t>
            </a:r>
            <a:r>
              <a:rPr lang="en-US" dirty="0" err="1" smtClean="0"/>
              <a:t>diabeticorum</a:t>
            </a:r>
            <a:endParaRPr lang="ar-SA" dirty="0"/>
          </a:p>
        </p:txBody>
      </p:sp>
      <p:pic>
        <p:nvPicPr>
          <p:cNvPr id="4" name="عنصر نائب للمحتوى 3" descr="img00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2000240"/>
            <a:ext cx="6048399" cy="4643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Scleredema</a:t>
            </a:r>
            <a:r>
              <a:rPr lang="en-US" dirty="0" smtClean="0"/>
              <a:t> </a:t>
            </a:r>
            <a:r>
              <a:rPr lang="en-US" dirty="0" err="1" smtClean="0"/>
              <a:t>adultorum</a:t>
            </a:r>
            <a:r>
              <a:rPr lang="en-US" smtClean="0"/>
              <a:t> of </a:t>
            </a:r>
            <a:r>
              <a:rPr lang="en-US" dirty="0" err="1" smtClean="0"/>
              <a:t>Buschke</a:t>
            </a:r>
            <a:endParaRPr lang="ar-SA" dirty="0"/>
          </a:p>
        </p:txBody>
      </p:sp>
      <p:pic>
        <p:nvPicPr>
          <p:cNvPr id="4" name="عنصر نائب للمحتوى 3" descr="loadBinar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928802"/>
            <a:ext cx="5572164" cy="4500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71472" y="3929066"/>
            <a:ext cx="8001056" cy="27146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Skin manifestations of hyperthyroidism: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-</a:t>
            </a:r>
            <a:r>
              <a:rPr lang="en-US" sz="3200" dirty="0" err="1" smtClean="0"/>
              <a:t>Cutaneous</a:t>
            </a:r>
            <a:r>
              <a:rPr lang="en-US" sz="3200" dirty="0" smtClean="0"/>
              <a:t> </a:t>
            </a:r>
            <a:r>
              <a:rPr lang="en-US" sz="3200" dirty="0" err="1" smtClean="0"/>
              <a:t>changes:Fine</a:t>
            </a:r>
            <a:r>
              <a:rPr lang="en-US" sz="3200" dirty="0" smtClean="0"/>
              <a:t> , velvety, smooth warm and moist ( increased sweating), </a:t>
            </a:r>
            <a:r>
              <a:rPr lang="en-US" sz="3200" dirty="0" err="1" smtClean="0"/>
              <a:t>hyperpigmentation</a:t>
            </a:r>
            <a:r>
              <a:rPr lang="en-US" sz="3200" dirty="0" smtClean="0"/>
              <a:t>, </a:t>
            </a:r>
            <a:r>
              <a:rPr lang="en-US" sz="3200" dirty="0" err="1" smtClean="0"/>
              <a:t>pruritus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-</a:t>
            </a:r>
            <a:r>
              <a:rPr lang="en-US" sz="3200" dirty="0" err="1" smtClean="0"/>
              <a:t>Cutaneous</a:t>
            </a:r>
            <a:r>
              <a:rPr lang="en-US" sz="3200" dirty="0" smtClean="0"/>
              <a:t> disease : </a:t>
            </a:r>
            <a:r>
              <a:rPr lang="en-US" sz="3200" dirty="0" err="1" smtClean="0"/>
              <a:t>pretibial</a:t>
            </a:r>
            <a:r>
              <a:rPr lang="en-US" sz="3200" dirty="0" smtClean="0"/>
              <a:t> </a:t>
            </a:r>
            <a:r>
              <a:rPr lang="en-US" sz="3200" dirty="0" err="1" smtClean="0"/>
              <a:t>myxedema</a:t>
            </a:r>
            <a:r>
              <a:rPr lang="en-US" sz="3200" dirty="0" smtClean="0"/>
              <a:t> , thyroid </a:t>
            </a:r>
            <a:r>
              <a:rPr lang="en-US" sz="3200" dirty="0" err="1" smtClean="0"/>
              <a:t>acropatchy</a:t>
            </a:r>
            <a:r>
              <a:rPr lang="en-US" sz="3200" dirty="0" smtClean="0"/>
              <a:t> ( Clubbing), </a:t>
            </a:r>
            <a:r>
              <a:rPr lang="en-US" sz="3200" dirty="0" err="1" smtClean="0"/>
              <a:t>urticaria</a:t>
            </a:r>
            <a:r>
              <a:rPr lang="en-US" sz="3200" dirty="0" smtClean="0"/>
              <a:t>, </a:t>
            </a:r>
            <a:r>
              <a:rPr lang="en-US" sz="3200" dirty="0" err="1" smtClean="0"/>
              <a:t>dermographism</a:t>
            </a:r>
            <a:r>
              <a:rPr lang="en-US" sz="3200" dirty="0" smtClean="0"/>
              <a:t> and </a:t>
            </a:r>
            <a:r>
              <a:rPr lang="en-US" sz="3200" dirty="0" err="1" smtClean="0"/>
              <a:t>vitiligo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-Hair changes: Fine, thin, mild diffuse alopecia</a:t>
            </a:r>
            <a:br>
              <a:rPr lang="en-US" sz="3200" dirty="0" smtClean="0"/>
            </a:br>
            <a:r>
              <a:rPr lang="en-US" sz="3200" dirty="0" smtClean="0"/>
              <a:t>-Hair disease: Alopecia </a:t>
            </a:r>
            <a:r>
              <a:rPr lang="en-US" sz="3200" dirty="0" err="1" smtClean="0"/>
              <a:t>areata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-Nail </a:t>
            </a:r>
            <a:r>
              <a:rPr lang="en-US" sz="3200" dirty="0" err="1" smtClean="0"/>
              <a:t>Changes:Onycholysis</a:t>
            </a:r>
            <a:r>
              <a:rPr lang="en-US" sz="3200" dirty="0" smtClean="0"/>
              <a:t>, </a:t>
            </a:r>
            <a:r>
              <a:rPr lang="en-US" sz="3200" dirty="0" err="1" smtClean="0"/>
              <a:t>koilonychia,clubbing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-Investigation: TSH, T3, T4 , Anti- </a:t>
            </a:r>
            <a:r>
              <a:rPr lang="en-US" sz="3200" dirty="0" err="1" smtClean="0"/>
              <a:t>Thyroperoxidase</a:t>
            </a:r>
            <a:r>
              <a:rPr lang="en-US" sz="3200" dirty="0" smtClean="0"/>
              <a:t> </a:t>
            </a:r>
            <a:r>
              <a:rPr lang="en-US" sz="3200" dirty="0" smtClean="0"/>
              <a:t>and Anti –</a:t>
            </a:r>
            <a:r>
              <a:rPr lang="en-US" sz="3200" dirty="0" err="1" smtClean="0"/>
              <a:t>Thyroglobulin</a:t>
            </a:r>
            <a:r>
              <a:rPr lang="en-US" sz="3200" dirty="0" smtClean="0"/>
              <a:t> antibodies</a:t>
            </a:r>
            <a:br>
              <a:rPr lang="en-US" sz="3200" dirty="0" smtClean="0"/>
            </a:br>
            <a:endParaRPr lang="ar-S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Disorders associated with malignancy in most or all cases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en-US" dirty="0" smtClean="0"/>
              <a:t>-</a:t>
            </a:r>
            <a:r>
              <a:rPr lang="en-US" smtClean="0"/>
              <a:t>Bazex</a:t>
            </a:r>
            <a:r>
              <a:rPr lang="en-US" dirty="0" smtClean="0"/>
              <a:t> </a:t>
            </a:r>
            <a:r>
              <a:rPr lang="en-US" dirty="0" err="1" smtClean="0"/>
              <a:t>syndrome:Acral</a:t>
            </a:r>
            <a:r>
              <a:rPr lang="en-US" dirty="0" smtClean="0"/>
              <a:t> lesion involving nose and helices( larynx, </a:t>
            </a:r>
            <a:r>
              <a:rPr lang="en-US" dirty="0" err="1" smtClean="0"/>
              <a:t>pharynx,esophagus</a:t>
            </a:r>
            <a:r>
              <a:rPr lang="en-US" dirty="0" smtClean="0"/>
              <a:t> ca)</a:t>
            </a:r>
          </a:p>
          <a:p>
            <a:pPr algn="l"/>
            <a:r>
              <a:rPr lang="en-US" dirty="0" err="1" smtClean="0"/>
              <a:t>Carcinoid</a:t>
            </a:r>
            <a:r>
              <a:rPr lang="en-US" dirty="0" smtClean="0"/>
              <a:t> syndrome ( flushing and </a:t>
            </a:r>
            <a:r>
              <a:rPr lang="en-US" dirty="0" err="1" smtClean="0"/>
              <a:t>erythema</a:t>
            </a:r>
            <a:r>
              <a:rPr lang="en-US" dirty="0" smtClean="0"/>
              <a:t> of head and neck</a:t>
            </a:r>
          </a:p>
          <a:p>
            <a:pPr algn="l"/>
            <a:r>
              <a:rPr lang="en-US" dirty="0" smtClean="0"/>
              <a:t>-</a:t>
            </a:r>
            <a:r>
              <a:rPr lang="en-US" dirty="0" err="1" smtClean="0"/>
              <a:t>Erthema</a:t>
            </a:r>
            <a:r>
              <a:rPr lang="en-US" dirty="0" smtClean="0"/>
              <a:t> </a:t>
            </a:r>
            <a:r>
              <a:rPr lang="en-US" dirty="0" err="1" smtClean="0"/>
              <a:t>gyratum</a:t>
            </a:r>
            <a:r>
              <a:rPr lang="en-US" dirty="0" smtClean="0"/>
              <a:t> </a:t>
            </a:r>
            <a:r>
              <a:rPr lang="en-US" dirty="0" err="1" smtClean="0"/>
              <a:t>repens</a:t>
            </a:r>
            <a:r>
              <a:rPr lang="en-US" dirty="0" smtClean="0"/>
              <a:t> ( </a:t>
            </a:r>
            <a:r>
              <a:rPr lang="en-US" dirty="0" err="1" smtClean="0"/>
              <a:t>apearnace</a:t>
            </a:r>
            <a:r>
              <a:rPr lang="en-US" dirty="0" smtClean="0"/>
              <a:t> of grains of Wood)</a:t>
            </a:r>
          </a:p>
          <a:p>
            <a:pPr algn="l"/>
            <a:r>
              <a:rPr lang="en-US" dirty="0" smtClean="0"/>
              <a:t>-Ectopic ACTH syndrome ( </a:t>
            </a:r>
            <a:r>
              <a:rPr lang="en-US" dirty="0" err="1" smtClean="0"/>
              <a:t>hyperpigmentation</a:t>
            </a:r>
            <a:r>
              <a:rPr lang="en-US" dirty="0" smtClean="0"/>
              <a:t>)</a:t>
            </a:r>
          </a:p>
          <a:p>
            <a:pPr algn="l"/>
            <a:r>
              <a:rPr lang="en-US" dirty="0" smtClean="0"/>
              <a:t>-</a:t>
            </a:r>
            <a:r>
              <a:rPr lang="en-US" dirty="0" err="1" smtClean="0"/>
              <a:t>Glucagonoma</a:t>
            </a:r>
            <a:r>
              <a:rPr lang="en-US" dirty="0" smtClean="0"/>
              <a:t> syndrome, (</a:t>
            </a:r>
            <a:r>
              <a:rPr lang="en-US" dirty="0" err="1" smtClean="0"/>
              <a:t>necrolytic</a:t>
            </a:r>
            <a:r>
              <a:rPr lang="en-US" dirty="0" smtClean="0"/>
              <a:t> migratory </a:t>
            </a:r>
            <a:r>
              <a:rPr lang="en-US" dirty="0" err="1" smtClean="0"/>
              <a:t>erythema</a:t>
            </a:r>
            <a:r>
              <a:rPr lang="en-US" dirty="0" smtClean="0"/>
              <a:t>, pancreatic tumor)</a:t>
            </a:r>
          </a:p>
          <a:p>
            <a:pPr algn="l"/>
            <a:r>
              <a:rPr lang="en-US" dirty="0" smtClean="0"/>
              <a:t>-Paget`s disease of the </a:t>
            </a:r>
            <a:r>
              <a:rPr lang="en-US" dirty="0" err="1" smtClean="0"/>
              <a:t>breast;ductal</a:t>
            </a:r>
            <a:r>
              <a:rPr lang="en-US" dirty="0" smtClean="0"/>
              <a:t> breast ca</a:t>
            </a:r>
          </a:p>
          <a:p>
            <a:pPr algn="l"/>
            <a:r>
              <a:rPr lang="en-US" dirty="0" smtClean="0"/>
              <a:t>-</a:t>
            </a:r>
            <a:r>
              <a:rPr lang="en-US" dirty="0" err="1" smtClean="0"/>
              <a:t>Paraneoplastic</a:t>
            </a:r>
            <a:r>
              <a:rPr lang="en-US" dirty="0" smtClean="0"/>
              <a:t> </a:t>
            </a:r>
            <a:r>
              <a:rPr lang="en-US" dirty="0" err="1" smtClean="0"/>
              <a:t>pemphigus</a:t>
            </a:r>
            <a:r>
              <a:rPr lang="en-US" dirty="0" smtClean="0"/>
              <a:t>(lymphoma, Leukemia)</a:t>
            </a:r>
          </a:p>
          <a:p>
            <a:pPr algn="l"/>
            <a:r>
              <a:rPr lang="en-US" dirty="0" smtClean="0"/>
              <a:t>-Tripe palms</a:t>
            </a:r>
          </a:p>
          <a:p>
            <a:pPr algn="l"/>
            <a:r>
              <a:rPr lang="en-US" dirty="0" smtClean="0"/>
              <a:t>-</a:t>
            </a:r>
            <a:r>
              <a:rPr lang="en-US" dirty="0" err="1" smtClean="0"/>
              <a:t>Aquired</a:t>
            </a:r>
            <a:r>
              <a:rPr lang="en-US" dirty="0" smtClean="0"/>
              <a:t> </a:t>
            </a:r>
            <a:r>
              <a:rPr lang="en-US" dirty="0" err="1" smtClean="0"/>
              <a:t>hypertrichosis</a:t>
            </a:r>
            <a:r>
              <a:rPr lang="en-US" dirty="0" smtClean="0"/>
              <a:t> </a:t>
            </a:r>
            <a:r>
              <a:rPr lang="en-US" dirty="0" err="1" smtClean="0"/>
              <a:t>lanuginosa</a:t>
            </a:r>
            <a:endParaRPr lang="en-US" dirty="0" smtClean="0"/>
          </a:p>
          <a:p>
            <a:pPr algn="l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Pretibial</a:t>
            </a:r>
            <a:r>
              <a:rPr lang="en-US" dirty="0" smtClean="0"/>
              <a:t> </a:t>
            </a:r>
            <a:r>
              <a:rPr lang="en-US" dirty="0" err="1" smtClean="0"/>
              <a:t>mxedema</a:t>
            </a:r>
            <a:endParaRPr lang="ar-SA" dirty="0"/>
          </a:p>
        </p:txBody>
      </p:sp>
      <p:pic>
        <p:nvPicPr>
          <p:cNvPr id="4" name="عنصر نائب للمحتوى 3" descr="Pretibial_myxedema_Graves_diseas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1935163"/>
            <a:ext cx="4286279" cy="46371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Thyroid </a:t>
            </a:r>
            <a:r>
              <a:rPr lang="en-US" dirty="0" err="1" smtClean="0"/>
              <a:t>acropatchy</a:t>
            </a:r>
            <a:endParaRPr lang="ar-SA" dirty="0"/>
          </a:p>
        </p:txBody>
      </p:sp>
      <p:pic>
        <p:nvPicPr>
          <p:cNvPr id="4" name="عنصر نائب للمحتوى 3" descr="slide4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785927"/>
            <a:ext cx="7715303" cy="47863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تنزيل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2071678"/>
            <a:ext cx="6429420" cy="4429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Clubbing</a:t>
            </a:r>
            <a:endParaRPr lang="ar-SA" dirty="0"/>
          </a:p>
        </p:txBody>
      </p:sp>
      <p:pic>
        <p:nvPicPr>
          <p:cNvPr id="4" name="عنصر نائب للمحتوى 3" descr="clubbi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928802"/>
            <a:ext cx="5715040" cy="4429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Onychlysis</a:t>
            </a:r>
            <a:endParaRPr lang="ar-SA" dirty="0"/>
          </a:p>
        </p:txBody>
      </p:sp>
      <p:pic>
        <p:nvPicPr>
          <p:cNvPr id="4" name="عنصر نائب للمحتوى 3" descr="25Onycholysi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785926"/>
            <a:ext cx="6786610" cy="4500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Alopecia </a:t>
            </a:r>
            <a:r>
              <a:rPr lang="en-US" dirty="0" err="1" smtClean="0"/>
              <a:t>areata</a:t>
            </a:r>
            <a:endParaRPr lang="en-US" dirty="0"/>
          </a:p>
        </p:txBody>
      </p:sp>
      <p:pic>
        <p:nvPicPr>
          <p:cNvPr id="4" name="Content Placeholder 3" descr="aa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2143116"/>
            <a:ext cx="4357717" cy="39290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10800000" flipV="1">
            <a:off x="428596" y="1214422"/>
            <a:ext cx="8258204" cy="528641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Skin manifestations of hypothyroidism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-</a:t>
            </a:r>
            <a:r>
              <a:rPr lang="en-US" sz="2800" dirty="0" err="1" smtClean="0"/>
              <a:t>Cutaneous</a:t>
            </a:r>
            <a:r>
              <a:rPr lang="en-US" sz="2800" dirty="0" smtClean="0"/>
              <a:t> </a:t>
            </a:r>
            <a:r>
              <a:rPr lang="en-US" sz="2800" dirty="0" err="1" smtClean="0"/>
              <a:t>changes:Dry</a:t>
            </a:r>
            <a:r>
              <a:rPr lang="en-US" sz="2800" dirty="0" smtClean="0"/>
              <a:t> rough, coarse skin, cold and pale boggy and edematous skin(</a:t>
            </a:r>
            <a:r>
              <a:rPr lang="en-US" sz="2800" dirty="0" err="1" smtClean="0"/>
              <a:t>Myxedema</a:t>
            </a:r>
            <a:r>
              <a:rPr lang="en-US" sz="2800" dirty="0" smtClean="0"/>
              <a:t>),yellow discoloration (</a:t>
            </a:r>
            <a:r>
              <a:rPr lang="en-US" sz="2800" dirty="0" err="1" smtClean="0"/>
              <a:t>carotin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emia</a:t>
            </a:r>
            <a:r>
              <a:rPr lang="en-US" sz="2800" dirty="0" smtClean="0"/>
              <a:t>),Easy bruising (capillary fragility)</a:t>
            </a:r>
            <a:br>
              <a:rPr lang="en-US" sz="2800" dirty="0" smtClean="0"/>
            </a:br>
            <a:r>
              <a:rPr lang="en-US" sz="2800" dirty="0" smtClean="0"/>
              <a:t>-</a:t>
            </a:r>
            <a:r>
              <a:rPr lang="en-US" sz="2800" dirty="0" err="1" smtClean="0"/>
              <a:t>Cutaneous</a:t>
            </a:r>
            <a:r>
              <a:rPr lang="en-US" sz="2800" dirty="0" smtClean="0"/>
              <a:t> </a:t>
            </a:r>
            <a:r>
              <a:rPr lang="en-US" sz="2800" dirty="0" err="1" smtClean="0"/>
              <a:t>disease:Ichthyosis</a:t>
            </a:r>
            <a:r>
              <a:rPr lang="en-US" sz="2800" dirty="0" smtClean="0"/>
              <a:t>, </a:t>
            </a:r>
            <a:r>
              <a:rPr lang="en-US" sz="2800" dirty="0" err="1" smtClean="0"/>
              <a:t>palmoplantar</a:t>
            </a:r>
            <a:r>
              <a:rPr lang="en-US" sz="2800" dirty="0" smtClean="0"/>
              <a:t> </a:t>
            </a:r>
            <a:r>
              <a:rPr lang="en-US" sz="2800" dirty="0" err="1" smtClean="0"/>
              <a:t>keratoderma,eruptive</a:t>
            </a:r>
            <a:r>
              <a:rPr lang="en-US" sz="2800" dirty="0" smtClean="0"/>
              <a:t> and tuberous </a:t>
            </a:r>
            <a:r>
              <a:rPr lang="en-US" sz="2800" dirty="0" err="1" smtClean="0"/>
              <a:t>xanthoma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-Hair </a:t>
            </a:r>
            <a:r>
              <a:rPr lang="en-US" sz="2800" dirty="0" err="1" smtClean="0"/>
              <a:t>changes:Dull</a:t>
            </a:r>
            <a:r>
              <a:rPr lang="en-US" sz="2800" dirty="0" smtClean="0"/>
              <a:t> , coarse brittle hair, slow </a:t>
            </a:r>
            <a:r>
              <a:rPr lang="en-US" sz="2800" dirty="0" err="1" smtClean="0"/>
              <a:t>gowth</a:t>
            </a:r>
            <a:r>
              <a:rPr lang="en-US" sz="2800" dirty="0" smtClean="0"/>
              <a:t>, </a:t>
            </a:r>
            <a:r>
              <a:rPr lang="en-US" sz="2800" dirty="0" err="1" smtClean="0"/>
              <a:t>alopeia</a:t>
            </a:r>
            <a:r>
              <a:rPr lang="en-US" sz="2800" dirty="0" smtClean="0"/>
              <a:t> of lateral eye brows</a:t>
            </a:r>
            <a:br>
              <a:rPr lang="en-US" sz="2800" dirty="0" smtClean="0"/>
            </a:br>
            <a:r>
              <a:rPr lang="en-US" sz="2800" dirty="0" smtClean="0"/>
              <a:t>-Nail changes: Thin brittle , striated nails, slow growth, </a:t>
            </a:r>
            <a:r>
              <a:rPr lang="en-US" sz="2800" dirty="0" err="1" smtClean="0"/>
              <a:t>onycholysis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-Investigations:TSH,T3,T4, Anti-</a:t>
            </a:r>
            <a:r>
              <a:rPr lang="en-US" sz="2800" dirty="0" err="1" smtClean="0"/>
              <a:t>Thyroperoxidase</a:t>
            </a:r>
            <a:r>
              <a:rPr lang="en-US" sz="2800" dirty="0" smtClean="0"/>
              <a:t>, anti-</a:t>
            </a:r>
            <a:r>
              <a:rPr lang="en-US" sz="2800" dirty="0" err="1" smtClean="0"/>
              <a:t>Thyroglobulin</a:t>
            </a:r>
            <a:r>
              <a:rPr lang="en-US" sz="2800" dirty="0" smtClean="0"/>
              <a:t> antibodies</a:t>
            </a:r>
            <a:endParaRPr lang="ar-S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Hypothyroidism skin </a:t>
            </a:r>
            <a:r>
              <a:rPr lang="en-US" dirty="0" err="1" smtClean="0"/>
              <a:t>fratures</a:t>
            </a:r>
            <a:endParaRPr lang="ar-SA" dirty="0"/>
          </a:p>
        </p:txBody>
      </p:sp>
      <p:pic>
        <p:nvPicPr>
          <p:cNvPr id="4" name="عنصر نائب للمحتوى 3" descr="NSzR5vrj36PUMrAf1G0KLw_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857364"/>
            <a:ext cx="5143536" cy="428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Myxedema</a:t>
            </a:r>
            <a:endParaRPr lang="ar-SA" dirty="0"/>
          </a:p>
        </p:txBody>
      </p:sp>
      <p:pic>
        <p:nvPicPr>
          <p:cNvPr id="4" name="عنصر نائب للمحتوى 3" descr="تنزيل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7112" y="1785926"/>
            <a:ext cx="3576656" cy="4643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Eruptive </a:t>
            </a:r>
            <a:r>
              <a:rPr lang="en-US" dirty="0" err="1" smtClean="0"/>
              <a:t>xanthoma</a:t>
            </a:r>
            <a:endParaRPr lang="ar-SA" dirty="0"/>
          </a:p>
        </p:txBody>
      </p:sp>
      <p:pic>
        <p:nvPicPr>
          <p:cNvPr id="4" name="عنصر نائب للمحتوى 3" descr="eruptive_xanthoma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1274" y="1928802"/>
            <a:ext cx="5133997" cy="4429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Bazex</a:t>
            </a:r>
            <a:r>
              <a:rPr lang="en-US" dirty="0" smtClean="0"/>
              <a:t> syndrome</a:t>
            </a:r>
            <a:endParaRPr lang="ar-SA" dirty="0"/>
          </a:p>
        </p:txBody>
      </p:sp>
      <p:pic>
        <p:nvPicPr>
          <p:cNvPr id="4" name="عنصر نائب للمحتوى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3" y="1785926"/>
            <a:ext cx="6643734" cy="4429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Carotinemia</a:t>
            </a:r>
            <a:endParaRPr lang="ar-SA" dirty="0"/>
          </a:p>
        </p:txBody>
      </p:sp>
      <p:pic>
        <p:nvPicPr>
          <p:cNvPr id="4" name="عنصر نائب للمحتوى 3" descr="caroten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10800000" flipV="1">
            <a:off x="457200" y="1847088"/>
            <a:ext cx="8329642" cy="4082242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Skin manifestations of Cushing`s syndrome: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-Moon face</a:t>
            </a:r>
            <a:br>
              <a:rPr lang="en-US" sz="3200" dirty="0" smtClean="0"/>
            </a:br>
            <a:r>
              <a:rPr lang="en-US" sz="3200" dirty="0" smtClean="0"/>
              <a:t>-Buffalo hump</a:t>
            </a:r>
            <a:br>
              <a:rPr lang="en-US" sz="3200" dirty="0" smtClean="0"/>
            </a:br>
            <a:r>
              <a:rPr lang="en-US" sz="3200" dirty="0" smtClean="0"/>
              <a:t>-Pelvic girdle fat </a:t>
            </a:r>
            <a:r>
              <a:rPr lang="en-US" sz="3200" dirty="0" err="1" smtClean="0"/>
              <a:t>deposition,reduced</a:t>
            </a:r>
            <a:r>
              <a:rPr lang="en-US" sz="3200" dirty="0" smtClean="0"/>
              <a:t> fat on arms and legs</a:t>
            </a:r>
            <a:br>
              <a:rPr lang="en-US" sz="3200" dirty="0" smtClean="0"/>
            </a:br>
            <a:r>
              <a:rPr lang="en-US" sz="3200" dirty="0" smtClean="0"/>
              <a:t>-</a:t>
            </a:r>
            <a:r>
              <a:rPr lang="en-US" sz="3200" dirty="0" err="1" smtClean="0"/>
              <a:t>Striae</a:t>
            </a:r>
            <a:r>
              <a:rPr lang="en-US" sz="3200" dirty="0" smtClean="0"/>
              <a:t>, </a:t>
            </a:r>
            <a:r>
              <a:rPr lang="en-US" sz="3200" dirty="0" err="1" smtClean="0"/>
              <a:t>purpura</a:t>
            </a:r>
            <a:r>
              <a:rPr lang="en-US" sz="3200" dirty="0" smtClean="0"/>
              <a:t> after minor trauma</a:t>
            </a:r>
            <a:br>
              <a:rPr lang="en-US" sz="3200" dirty="0" smtClean="0"/>
            </a:br>
            <a:r>
              <a:rPr lang="en-US" sz="3200" dirty="0" smtClean="0"/>
              <a:t>-Skin infections: TV, </a:t>
            </a:r>
            <a:r>
              <a:rPr lang="en-US" sz="3200" dirty="0" err="1" smtClean="0"/>
              <a:t>dermatophytosis</a:t>
            </a:r>
            <a:r>
              <a:rPr lang="en-US" sz="3200" dirty="0" smtClean="0"/>
              <a:t>, </a:t>
            </a:r>
            <a:r>
              <a:rPr lang="en-US" sz="3200" dirty="0" err="1" smtClean="0"/>
              <a:t>candidiasis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-Acne, </a:t>
            </a:r>
            <a:r>
              <a:rPr lang="en-US" sz="3200" dirty="0" err="1" smtClean="0"/>
              <a:t>hirsutism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-</a:t>
            </a:r>
            <a:r>
              <a:rPr lang="en-US" sz="3200" dirty="0" err="1" smtClean="0"/>
              <a:t>Investigations:ACTH</a:t>
            </a:r>
            <a:r>
              <a:rPr lang="en-US" sz="3200" dirty="0" smtClean="0"/>
              <a:t>, </a:t>
            </a:r>
            <a:r>
              <a:rPr lang="en-US" sz="3200" dirty="0" err="1" smtClean="0"/>
              <a:t>Dexamethasone</a:t>
            </a:r>
            <a:r>
              <a:rPr lang="en-US" sz="3200" dirty="0" smtClean="0"/>
              <a:t> suppression test</a:t>
            </a:r>
            <a:endParaRPr lang="ar-S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m_jpg15029f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928802"/>
            <a:ext cx="6000791" cy="4714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10800000" flipV="1">
            <a:off x="457200" y="1847088"/>
            <a:ext cx="8329642" cy="3653614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Skin manifestations of Addison`s disease;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-</a:t>
            </a:r>
            <a:r>
              <a:rPr lang="en-US" sz="3600" dirty="0" err="1" smtClean="0"/>
              <a:t>Hyperpigmentations</a:t>
            </a:r>
            <a:r>
              <a:rPr lang="en-US" sz="3600" dirty="0" smtClean="0"/>
              <a:t>(MSH-like effect due to secretion of ACTH), diffuse , more on </a:t>
            </a:r>
            <a:r>
              <a:rPr lang="en-US" sz="3600" dirty="0" err="1" smtClean="0"/>
              <a:t>sunexposed</a:t>
            </a:r>
            <a:r>
              <a:rPr lang="en-US" sz="3600" dirty="0" smtClean="0"/>
              <a:t> areas, </a:t>
            </a:r>
            <a:r>
              <a:rPr lang="en-US" sz="3600" dirty="0" err="1" smtClean="0"/>
              <a:t>palmar</a:t>
            </a:r>
            <a:r>
              <a:rPr lang="en-US" sz="3600" dirty="0" smtClean="0"/>
              <a:t> creases, mucous membranes, nails , </a:t>
            </a:r>
            <a:r>
              <a:rPr lang="en-US" sz="3600" dirty="0" err="1" smtClean="0"/>
              <a:t>axillae</a:t>
            </a:r>
            <a:r>
              <a:rPr lang="en-US" sz="3600" dirty="0" smtClean="0"/>
              <a:t>, nipples and perineum</a:t>
            </a:r>
            <a:br>
              <a:rPr lang="en-US" sz="3600" dirty="0" smtClean="0"/>
            </a:br>
            <a:r>
              <a:rPr lang="en-US" sz="3600" dirty="0" smtClean="0"/>
              <a:t>-</a:t>
            </a:r>
            <a:r>
              <a:rPr lang="en-US" sz="3600" dirty="0" err="1" smtClean="0"/>
              <a:t>Vitiligo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-Investigations: ACTH</a:t>
            </a:r>
            <a:endParaRPr lang="ar-S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a3f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2000240"/>
            <a:ext cx="6929486" cy="4500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addisons-diseas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1450" y="2002631"/>
            <a:ext cx="6261100" cy="4254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AddisonDisease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2214554"/>
            <a:ext cx="5072098" cy="4429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Skin manifestations of connective tissue diseases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1214422"/>
            <a:ext cx="8715404" cy="464347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SLE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-</a:t>
            </a:r>
            <a:r>
              <a:rPr lang="en-US" sz="4400" dirty="0" err="1" smtClean="0"/>
              <a:t>Malar</a:t>
            </a:r>
            <a:r>
              <a:rPr lang="en-US" sz="4400" dirty="0" smtClean="0"/>
              <a:t> </a:t>
            </a:r>
            <a:r>
              <a:rPr lang="en-US" sz="4400" dirty="0" err="1" smtClean="0"/>
              <a:t>Erythema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-Photosensitivity</a:t>
            </a:r>
            <a:br>
              <a:rPr lang="en-US" sz="4400" dirty="0" smtClean="0"/>
            </a:br>
            <a:r>
              <a:rPr lang="en-US" sz="4400" dirty="0" smtClean="0"/>
              <a:t>-discoid skin lesions</a:t>
            </a:r>
            <a:br>
              <a:rPr lang="en-US" sz="4400" dirty="0" smtClean="0"/>
            </a:br>
            <a:r>
              <a:rPr lang="en-US" sz="4400" dirty="0" smtClean="0"/>
              <a:t>-</a:t>
            </a:r>
            <a:r>
              <a:rPr lang="en-US" sz="4400" dirty="0" err="1" smtClean="0"/>
              <a:t>livedo</a:t>
            </a:r>
            <a:r>
              <a:rPr lang="en-US" sz="4400" dirty="0" smtClean="0"/>
              <a:t> </a:t>
            </a:r>
            <a:r>
              <a:rPr lang="en-US" sz="4400" dirty="0" err="1" smtClean="0"/>
              <a:t>reticularis</a:t>
            </a:r>
            <a:r>
              <a:rPr lang="en-US" sz="4400" dirty="0" smtClean="0"/>
              <a:t>, ulcers</a:t>
            </a:r>
            <a:br>
              <a:rPr lang="en-US" sz="4400" dirty="0" smtClean="0"/>
            </a:br>
            <a:r>
              <a:rPr lang="en-US" sz="4400" dirty="0" smtClean="0"/>
              <a:t>-</a:t>
            </a:r>
            <a:r>
              <a:rPr lang="en-US" sz="4400" dirty="0" err="1" smtClean="0"/>
              <a:t>urticaria</a:t>
            </a:r>
            <a:r>
              <a:rPr lang="en-US" sz="4400" dirty="0" smtClean="0"/>
              <a:t> , </a:t>
            </a:r>
            <a:r>
              <a:rPr lang="en-US" sz="4400" dirty="0" err="1" smtClean="0"/>
              <a:t>urticarial</a:t>
            </a:r>
            <a:r>
              <a:rPr lang="en-US" sz="4400" dirty="0" smtClean="0"/>
              <a:t> </a:t>
            </a:r>
            <a:r>
              <a:rPr lang="en-US" sz="4400" dirty="0" err="1" smtClean="0"/>
              <a:t>vasculitis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-</a:t>
            </a:r>
            <a:r>
              <a:rPr lang="en-US" sz="4400" dirty="0" err="1" smtClean="0"/>
              <a:t>periungual</a:t>
            </a:r>
            <a:r>
              <a:rPr lang="en-US" sz="4400" dirty="0" smtClean="0"/>
              <a:t> </a:t>
            </a:r>
            <a:r>
              <a:rPr lang="en-US" sz="4400" dirty="0" err="1" smtClean="0"/>
              <a:t>telangiectasia</a:t>
            </a:r>
            <a:r>
              <a:rPr lang="en-US" sz="4400" dirty="0" smtClean="0"/>
              <a:t> and </a:t>
            </a:r>
            <a:r>
              <a:rPr lang="en-US" sz="4400" dirty="0" err="1" smtClean="0"/>
              <a:t>erythema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ar-SA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Malar</a:t>
            </a:r>
            <a:r>
              <a:rPr lang="en-US" dirty="0" smtClean="0"/>
              <a:t> rash</a:t>
            </a:r>
            <a:endParaRPr lang="ar-SA" dirty="0"/>
          </a:p>
        </p:txBody>
      </p:sp>
      <p:pic>
        <p:nvPicPr>
          <p:cNvPr id="4" name="عنصر نائب للمحتوى 3" descr="acute_cutaneous_lupus_erythematosus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2071678"/>
            <a:ext cx="6905652" cy="41434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1-s2.0-S0733863507000976-gr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2000240"/>
            <a:ext cx="6786609" cy="43577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DLE</a:t>
            </a:r>
            <a:endParaRPr lang="ar-SA" dirty="0"/>
          </a:p>
        </p:txBody>
      </p:sp>
      <p:pic>
        <p:nvPicPr>
          <p:cNvPr id="4" name="عنصر نائب للمحتوى 3" descr="1048885-1065529-97t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2214554"/>
            <a:ext cx="5715040" cy="40719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Photosensitivity</a:t>
            </a:r>
            <a:endParaRPr lang="ar-SA" dirty="0"/>
          </a:p>
        </p:txBody>
      </p:sp>
      <p:pic>
        <p:nvPicPr>
          <p:cNvPr id="4" name="عنصر نائب للمحتوى 3" descr="photo3-s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1" y="2285992"/>
            <a:ext cx="5643602" cy="4000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Levido</a:t>
            </a:r>
            <a:r>
              <a:rPr lang="en-US" dirty="0" smtClean="0"/>
              <a:t> </a:t>
            </a:r>
            <a:r>
              <a:rPr lang="en-US" dirty="0" err="1" smtClean="0"/>
              <a:t>reticularis</a:t>
            </a:r>
            <a:endParaRPr lang="ar-SA" dirty="0"/>
          </a:p>
        </p:txBody>
      </p:sp>
      <p:pic>
        <p:nvPicPr>
          <p:cNvPr id="4" name="عنصر نائب للمحتوى 3" descr="تنزيل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2312" y="1928802"/>
            <a:ext cx="4738712" cy="43577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Periungual</a:t>
            </a:r>
            <a:r>
              <a:rPr lang="en-US" dirty="0" smtClean="0"/>
              <a:t> </a:t>
            </a:r>
            <a:r>
              <a:rPr lang="en-US" dirty="0" err="1" smtClean="0"/>
              <a:t>telangiectasia</a:t>
            </a:r>
            <a:r>
              <a:rPr lang="en-US" dirty="0" smtClean="0"/>
              <a:t> and </a:t>
            </a:r>
            <a:r>
              <a:rPr lang="en-US" dirty="0" err="1" smtClean="0"/>
              <a:t>erythema</a:t>
            </a:r>
            <a:endParaRPr lang="ar-SA" dirty="0"/>
          </a:p>
        </p:txBody>
      </p:sp>
      <p:pic>
        <p:nvPicPr>
          <p:cNvPr id="4" name="عنصر نائب للمحتوى 3" descr="Dermatomyositis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785926"/>
            <a:ext cx="6715172" cy="4572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042498H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3096" y="1935163"/>
            <a:ext cx="6677808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ulcer</a:t>
            </a:r>
            <a:endParaRPr lang="ar-SA" dirty="0"/>
          </a:p>
        </p:txBody>
      </p:sp>
      <p:pic>
        <p:nvPicPr>
          <p:cNvPr id="4" name="عنصر نائب للمحتوى 3" descr="تنزيل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714488"/>
            <a:ext cx="5572164" cy="45005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29642" cy="5439556"/>
          </a:xfrm>
        </p:spPr>
        <p:txBody>
          <a:bodyPr>
            <a:normAutofit/>
          </a:bodyPr>
          <a:lstStyle/>
          <a:p>
            <a:r>
              <a:rPr lang="en-US" sz="6000" b="1" dirty="0" err="1" smtClean="0"/>
              <a:t>Dermatomyositis</a:t>
            </a:r>
            <a:r>
              <a:rPr lang="en-US" sz="6000" b="1" dirty="0" smtClean="0"/>
              <a:t>: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-</a:t>
            </a:r>
            <a:r>
              <a:rPr lang="en-US" sz="4400" dirty="0" err="1" smtClean="0"/>
              <a:t>Gottron`s</a:t>
            </a:r>
            <a:r>
              <a:rPr lang="en-US" sz="4400" dirty="0" smtClean="0"/>
              <a:t> papules</a:t>
            </a:r>
            <a:br>
              <a:rPr lang="en-US" sz="4400" dirty="0" smtClean="0"/>
            </a:br>
            <a:r>
              <a:rPr lang="en-US" sz="4400" dirty="0" smtClean="0"/>
              <a:t>-Heliotrope </a:t>
            </a:r>
            <a:r>
              <a:rPr lang="en-US" sz="4400" dirty="0" err="1" smtClean="0"/>
              <a:t>erythema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-</a:t>
            </a:r>
            <a:r>
              <a:rPr lang="en-US" sz="4400" dirty="0" err="1" smtClean="0"/>
              <a:t>photodistributed</a:t>
            </a:r>
            <a:r>
              <a:rPr lang="en-US" sz="4400" dirty="0" smtClean="0"/>
              <a:t> </a:t>
            </a:r>
            <a:r>
              <a:rPr lang="en-US" sz="4400" dirty="0" err="1" smtClean="0"/>
              <a:t>poikiloderma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-</a:t>
            </a:r>
            <a:r>
              <a:rPr lang="en-US" sz="4400" dirty="0" err="1" smtClean="0"/>
              <a:t>Periungual</a:t>
            </a:r>
            <a:r>
              <a:rPr lang="en-US" sz="4400" dirty="0" smtClean="0"/>
              <a:t> </a:t>
            </a:r>
            <a:r>
              <a:rPr lang="en-US" sz="4400" dirty="0" err="1" smtClean="0"/>
              <a:t>telangiectasia</a:t>
            </a:r>
            <a:r>
              <a:rPr lang="en-US" sz="4400" dirty="0" smtClean="0"/>
              <a:t> and </a:t>
            </a:r>
            <a:r>
              <a:rPr lang="en-US" sz="4400" dirty="0" err="1" smtClean="0"/>
              <a:t>erythema</a:t>
            </a:r>
            <a:endParaRPr lang="ar-SA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md_08-06-018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2000240"/>
            <a:ext cx="7358114" cy="43577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dermatomyositis6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8655" y="1935163"/>
            <a:ext cx="6606689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dermatomyositis2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928802"/>
            <a:ext cx="6977090" cy="4572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Carcinoid</a:t>
            </a:r>
            <a:r>
              <a:rPr lang="en-US" dirty="0" smtClean="0"/>
              <a:t> syndrome</a:t>
            </a:r>
            <a:endParaRPr lang="ar-SA" dirty="0"/>
          </a:p>
        </p:txBody>
      </p:sp>
      <p:pic>
        <p:nvPicPr>
          <p:cNvPr id="4" name="عنصر نائب للمحتوى 3" descr="carcinoid-syndrome-facecarcinoid-syndrome-causes-symptoms-treatment-carcinoid-syndrome-axizorx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 flipV="1">
            <a:off x="2428861" y="1714489"/>
            <a:ext cx="4786346" cy="4714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72518" cy="5868184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Rheumatoid Arthritis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-Rheumatoid nodules</a:t>
            </a:r>
            <a:br>
              <a:rPr lang="en-US" dirty="0" smtClean="0"/>
            </a:br>
            <a:r>
              <a:rPr lang="en-US" dirty="0" smtClean="0"/>
              <a:t>-</a:t>
            </a:r>
            <a:r>
              <a:rPr lang="en-US" dirty="0" err="1" smtClean="0"/>
              <a:t>Vasculitis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</a:t>
            </a:r>
            <a:r>
              <a:rPr lang="en-US" dirty="0" err="1" smtClean="0"/>
              <a:t>Erthema</a:t>
            </a:r>
            <a:r>
              <a:rPr lang="en-US" dirty="0" smtClean="0"/>
              <a:t> </a:t>
            </a:r>
            <a:r>
              <a:rPr lang="en-US" dirty="0" err="1" smtClean="0"/>
              <a:t>elevatum</a:t>
            </a:r>
            <a:r>
              <a:rPr lang="en-US" dirty="0" smtClean="0"/>
              <a:t> </a:t>
            </a:r>
            <a:r>
              <a:rPr lang="en-US" dirty="0" err="1" smtClean="0"/>
              <a:t>diutinum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</a:t>
            </a:r>
            <a:r>
              <a:rPr lang="en-US" dirty="0" err="1" smtClean="0"/>
              <a:t>Pyoderma</a:t>
            </a:r>
            <a:r>
              <a:rPr lang="en-US" dirty="0" smtClean="0"/>
              <a:t> </a:t>
            </a:r>
            <a:r>
              <a:rPr lang="en-US" dirty="0" err="1" smtClean="0"/>
              <a:t>gangrenosum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-Sweet`s Syndrome</a:t>
            </a:r>
            <a:br>
              <a:rPr lang="en-US" dirty="0" smtClean="0"/>
            </a:br>
            <a:r>
              <a:rPr lang="en-US" dirty="0" smtClean="0"/>
              <a:t>-</a:t>
            </a:r>
            <a:r>
              <a:rPr lang="en-US" dirty="0" err="1" smtClean="0"/>
              <a:t>purpuric</a:t>
            </a:r>
            <a:r>
              <a:rPr lang="en-US" dirty="0" smtClean="0"/>
              <a:t> papules on distal digits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err="1" smtClean="0"/>
              <a:t>Periungual</a:t>
            </a:r>
            <a:r>
              <a:rPr lang="en-US" dirty="0" smtClean="0"/>
              <a:t> </a:t>
            </a:r>
            <a:r>
              <a:rPr lang="en-US" dirty="0" err="1" smtClean="0"/>
              <a:t>telangiectasia</a:t>
            </a:r>
            <a:r>
              <a:rPr lang="en-US" dirty="0" smtClean="0"/>
              <a:t> and </a:t>
            </a:r>
            <a:r>
              <a:rPr lang="en-US" dirty="0" err="1" smtClean="0"/>
              <a:t>erythema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rheumatoid_nodul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928802"/>
            <a:ext cx="6072230" cy="4643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art-487710.fig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0" y="1785926"/>
            <a:ext cx="5405462" cy="4500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29642" cy="5582432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Scleroderma;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-Skin sclerosis, Tight bound skin</a:t>
            </a:r>
            <a:br>
              <a:rPr lang="en-US" dirty="0" smtClean="0"/>
            </a:br>
            <a:r>
              <a:rPr lang="en-US" dirty="0" smtClean="0"/>
              <a:t>-Peaked nose</a:t>
            </a:r>
            <a:br>
              <a:rPr lang="en-US" dirty="0" smtClean="0"/>
            </a:br>
            <a:r>
              <a:rPr lang="en-US" dirty="0" smtClean="0"/>
              <a:t>-</a:t>
            </a:r>
            <a:r>
              <a:rPr lang="en-US" dirty="0" err="1" smtClean="0"/>
              <a:t>Perioral</a:t>
            </a:r>
            <a:r>
              <a:rPr lang="en-US" dirty="0" smtClean="0"/>
              <a:t> </a:t>
            </a:r>
            <a:r>
              <a:rPr lang="en-US" dirty="0" err="1" smtClean="0"/>
              <a:t>farrows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</a:t>
            </a:r>
            <a:r>
              <a:rPr lang="en-US" dirty="0" err="1" smtClean="0"/>
              <a:t>Periungual</a:t>
            </a:r>
            <a:r>
              <a:rPr lang="en-US" dirty="0" smtClean="0"/>
              <a:t> </a:t>
            </a:r>
            <a:r>
              <a:rPr lang="en-US" dirty="0" err="1" smtClean="0"/>
              <a:t>telangiectasia</a:t>
            </a:r>
            <a:r>
              <a:rPr lang="en-US" dirty="0" smtClean="0"/>
              <a:t> and </a:t>
            </a:r>
            <a:r>
              <a:rPr lang="en-US" dirty="0" err="1" smtClean="0"/>
              <a:t>erythema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23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1" y="1935163"/>
            <a:ext cx="4643470" cy="47085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6_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9922" y="1935163"/>
            <a:ext cx="6584156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72518" cy="6153912"/>
          </a:xfrm>
        </p:spPr>
        <p:txBody>
          <a:bodyPr>
            <a:normAutofit fontScale="90000"/>
          </a:bodyPr>
          <a:lstStyle/>
          <a:p>
            <a:r>
              <a:rPr lang="en-US" sz="5300" b="1" dirty="0" smtClean="0"/>
              <a:t>Skin and liver disease;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-</a:t>
            </a:r>
            <a:r>
              <a:rPr lang="en-US" sz="3600" dirty="0" err="1" smtClean="0"/>
              <a:t>Pruritus</a:t>
            </a:r>
            <a:r>
              <a:rPr lang="en-US" sz="3600" dirty="0" smtClean="0"/>
              <a:t>, obstructive jaundice</a:t>
            </a:r>
            <a:br>
              <a:rPr lang="en-US" sz="3600" dirty="0" smtClean="0"/>
            </a:br>
            <a:r>
              <a:rPr lang="en-US" sz="3600" dirty="0" smtClean="0"/>
              <a:t>-</a:t>
            </a:r>
            <a:r>
              <a:rPr lang="en-US" sz="3600" dirty="0" err="1" smtClean="0"/>
              <a:t>Hyperpigmentations</a:t>
            </a:r>
            <a:r>
              <a:rPr lang="en-US" sz="3600" dirty="0" smtClean="0"/>
              <a:t>; ( due to bile and melanin)</a:t>
            </a:r>
            <a:br>
              <a:rPr lang="en-US" sz="3600" dirty="0" smtClean="0"/>
            </a:br>
            <a:r>
              <a:rPr lang="en-US" sz="3600" dirty="0" smtClean="0"/>
              <a:t>-Spider nevi, multiple</a:t>
            </a:r>
            <a:br>
              <a:rPr lang="en-US" sz="3600" dirty="0" smtClean="0"/>
            </a:br>
            <a:r>
              <a:rPr lang="en-US" sz="3600" dirty="0" smtClean="0"/>
              <a:t>-</a:t>
            </a:r>
            <a:r>
              <a:rPr lang="en-US" sz="3600" dirty="0" err="1" smtClean="0"/>
              <a:t>palmar</a:t>
            </a:r>
            <a:r>
              <a:rPr lang="en-US" sz="3600" dirty="0" smtClean="0"/>
              <a:t> </a:t>
            </a:r>
            <a:r>
              <a:rPr lang="en-US" sz="3600" dirty="0" err="1" smtClean="0"/>
              <a:t>erythema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-White </a:t>
            </a:r>
            <a:r>
              <a:rPr lang="en-US" sz="3600" dirty="0" smtClean="0"/>
              <a:t>nails(terry`s nails)-( </a:t>
            </a:r>
            <a:r>
              <a:rPr lang="en-US" sz="3600" dirty="0" err="1" smtClean="0"/>
              <a:t>hypoalbuminemia</a:t>
            </a:r>
            <a:r>
              <a:rPr lang="en-US" sz="3600" dirty="0" smtClean="0"/>
              <a:t>)</a:t>
            </a:r>
            <a:br>
              <a:rPr lang="en-US" sz="3600" dirty="0" smtClean="0"/>
            </a:br>
            <a:r>
              <a:rPr lang="en-US" sz="3600" dirty="0" smtClean="0"/>
              <a:t>-Lichen </a:t>
            </a:r>
            <a:r>
              <a:rPr lang="en-US" sz="3600" dirty="0" err="1" smtClean="0"/>
              <a:t>planus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-</a:t>
            </a:r>
            <a:r>
              <a:rPr lang="en-US" sz="3600" dirty="0" err="1" smtClean="0"/>
              <a:t>Polyarteritis</a:t>
            </a:r>
            <a:r>
              <a:rPr lang="en-US" sz="3600" dirty="0" smtClean="0"/>
              <a:t>  </a:t>
            </a:r>
            <a:r>
              <a:rPr lang="en-US" sz="3600" dirty="0" err="1" smtClean="0"/>
              <a:t>nodosa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-PCT</a:t>
            </a:r>
            <a:br>
              <a:rPr lang="en-US" sz="3600" dirty="0" smtClean="0"/>
            </a:br>
            <a:r>
              <a:rPr lang="en-US" sz="3600" dirty="0" smtClean="0"/>
              <a:t>-</a:t>
            </a:r>
            <a:r>
              <a:rPr lang="en-US" sz="3600" dirty="0" err="1" smtClean="0"/>
              <a:t>Xanthoma</a:t>
            </a:r>
            <a:r>
              <a:rPr lang="en-US" sz="3600" dirty="0" smtClean="0"/>
              <a:t>, primary </a:t>
            </a:r>
            <a:r>
              <a:rPr lang="en-US" sz="3600" dirty="0" err="1" smtClean="0"/>
              <a:t>biliary</a:t>
            </a:r>
            <a:r>
              <a:rPr lang="en-US" sz="3600" dirty="0" smtClean="0"/>
              <a:t> cirrhosis</a:t>
            </a:r>
            <a:br>
              <a:rPr lang="en-US" sz="3600" dirty="0" smtClean="0"/>
            </a:br>
            <a:r>
              <a:rPr lang="en-US" sz="3600" dirty="0" smtClean="0"/>
              <a:t>-Hair loss and generalized </a:t>
            </a:r>
            <a:r>
              <a:rPr lang="en-US" sz="3600" dirty="0" err="1" smtClean="0"/>
              <a:t>aesteatotic</a:t>
            </a:r>
            <a:r>
              <a:rPr lang="en-US" sz="3600" dirty="0" smtClean="0"/>
              <a:t> eczema</a:t>
            </a:r>
            <a:br>
              <a:rPr lang="en-US" sz="3600" dirty="0" smtClean="0"/>
            </a:br>
            <a:r>
              <a:rPr lang="en-US" sz="3600" dirty="0" smtClean="0"/>
              <a:t>-</a:t>
            </a:r>
            <a:r>
              <a:rPr lang="en-US" sz="3600" dirty="0" err="1" smtClean="0"/>
              <a:t>Gynecomastia</a:t>
            </a:r>
            <a:r>
              <a:rPr lang="en-US" sz="3600" dirty="0" smtClean="0"/>
              <a:t> ( in cirrhosis)</a:t>
            </a:r>
            <a:endParaRPr lang="ar-S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Spider nevus</a:t>
            </a:r>
            <a:endParaRPr lang="ar-SA" dirty="0"/>
          </a:p>
        </p:txBody>
      </p:sp>
      <p:pic>
        <p:nvPicPr>
          <p:cNvPr id="4" name="عنصر نائب للمحتوى 3" descr="2357_2373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1785926"/>
            <a:ext cx="4714908" cy="42148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Palmar</a:t>
            </a:r>
            <a:r>
              <a:rPr lang="en-US" dirty="0" smtClean="0"/>
              <a:t> </a:t>
            </a:r>
            <a:r>
              <a:rPr lang="en-US" dirty="0" err="1" smtClean="0"/>
              <a:t>erythema</a:t>
            </a:r>
            <a:endParaRPr lang="ar-SA" dirty="0"/>
          </a:p>
        </p:txBody>
      </p:sp>
      <p:pic>
        <p:nvPicPr>
          <p:cNvPr id="4" name="عنصر نائب للمحتوى 3" descr="palmar-erythema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2071678"/>
            <a:ext cx="5143536" cy="4572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 nails</a:t>
            </a:r>
            <a:endParaRPr lang="ar-SA" dirty="0"/>
          </a:p>
        </p:txBody>
      </p:sp>
      <p:pic>
        <p:nvPicPr>
          <p:cNvPr id="4" name="عنصر نائب للمحتوى 3" descr="dermnet_photo_of_white_nail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2000240"/>
            <a:ext cx="6215105" cy="4429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Ectopic ACTH syndrome</a:t>
            </a:r>
            <a:endParaRPr lang="ar-SA" dirty="0"/>
          </a:p>
        </p:txBody>
      </p:sp>
      <p:pic>
        <p:nvPicPr>
          <p:cNvPr id="4" name="عنصر نائب للمحتوى 3" descr="تنزيل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1" y="2071678"/>
            <a:ext cx="5143536" cy="4000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Gynecomastia</a:t>
            </a:r>
            <a:endParaRPr lang="ar-SA" dirty="0"/>
          </a:p>
        </p:txBody>
      </p:sp>
      <p:pic>
        <p:nvPicPr>
          <p:cNvPr id="4" name="عنصر نائب للمحتوى 3" descr="220px-Adolescent_with_Gynecomast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785926"/>
            <a:ext cx="5643602" cy="39290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29642" cy="5796746"/>
          </a:xfrm>
        </p:spPr>
        <p:txBody>
          <a:bodyPr>
            <a:normAutofit fontScale="90000"/>
          </a:bodyPr>
          <a:lstStyle/>
          <a:p>
            <a:r>
              <a:rPr lang="en-US" sz="7300" b="1" dirty="0" smtClean="0"/>
              <a:t>Skin and renal disease: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</a:t>
            </a:r>
            <a:r>
              <a:rPr lang="en-US" dirty="0" err="1" smtClean="0"/>
              <a:t>Pruritus</a:t>
            </a:r>
            <a:r>
              <a:rPr lang="en-US" dirty="0" smtClean="0"/>
              <a:t> and dry skin</a:t>
            </a:r>
            <a:br>
              <a:rPr lang="en-US" dirty="0" smtClean="0"/>
            </a:br>
            <a:r>
              <a:rPr lang="en-US" dirty="0" smtClean="0"/>
              <a:t>-Pigmentations, yellowish sallow, pale skin</a:t>
            </a:r>
            <a:br>
              <a:rPr lang="en-US" dirty="0" smtClean="0"/>
            </a:br>
            <a:r>
              <a:rPr lang="en-US" dirty="0" smtClean="0"/>
              <a:t>-Half and half nails( White l red)</a:t>
            </a:r>
            <a:br>
              <a:rPr lang="en-US" dirty="0" smtClean="0"/>
            </a:br>
            <a:r>
              <a:rPr lang="en-US" dirty="0" smtClean="0"/>
              <a:t>-perforating disorder, </a:t>
            </a:r>
            <a:r>
              <a:rPr lang="en-US" dirty="0" err="1" smtClean="0"/>
              <a:t>foliculitis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</a:t>
            </a:r>
            <a:r>
              <a:rPr lang="en-US" dirty="0" err="1" smtClean="0"/>
              <a:t>Pseudoporphyria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</a:t>
            </a:r>
            <a:r>
              <a:rPr lang="en-US" dirty="0" err="1" smtClean="0"/>
              <a:t>Calciphylaxis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Half and half nails</a:t>
            </a:r>
            <a:endParaRPr lang="ar-SA" dirty="0"/>
          </a:p>
        </p:txBody>
      </p:sp>
      <p:pic>
        <p:nvPicPr>
          <p:cNvPr id="4" name="عنصر نائب للمحتوى 3" descr="half &amp; hal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5921" y="1935163"/>
            <a:ext cx="5872157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Calciphylaxis</a:t>
            </a:r>
            <a:endParaRPr lang="ar-SA" dirty="0"/>
          </a:p>
        </p:txBody>
      </p:sp>
      <p:pic>
        <p:nvPicPr>
          <p:cNvPr id="4" name="عنصر نائب للمحتوى 3" descr="تنزيل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928802"/>
            <a:ext cx="5786478" cy="41434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72518" cy="5868184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/>
              <a:t>Skin changes in </a:t>
            </a:r>
            <a:r>
              <a:rPr lang="en-US" sz="4900" b="1" dirty="0" err="1" smtClean="0"/>
              <a:t>malabsorbtion</a:t>
            </a:r>
            <a:r>
              <a:rPr lang="en-US" sz="4900" b="1" dirty="0" smtClean="0"/>
              <a:t> and malnutrition: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-Itching , dryness, pigmentations</a:t>
            </a:r>
            <a:br>
              <a:rPr lang="en-US" dirty="0" smtClean="0"/>
            </a:br>
            <a:r>
              <a:rPr lang="en-US" dirty="0" smtClean="0"/>
              <a:t>-Brittle nails and hair</a:t>
            </a:r>
            <a:br>
              <a:rPr lang="en-US" dirty="0" smtClean="0"/>
            </a:br>
            <a:r>
              <a:rPr lang="en-US" dirty="0" smtClean="0"/>
              <a:t>-Kwashiorkor: dry red brown hair</a:t>
            </a:r>
            <a:br>
              <a:rPr lang="en-US" dirty="0" smtClean="0"/>
            </a:br>
            <a:r>
              <a:rPr lang="en-US" dirty="0" smtClean="0"/>
              <a:t>-Iron deficiency: pallor, itching, diffuse hair loss, </a:t>
            </a:r>
            <a:r>
              <a:rPr lang="en-US" dirty="0" err="1" smtClean="0"/>
              <a:t>koilonychia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</a:t>
            </a:r>
            <a:r>
              <a:rPr lang="en-US" dirty="0" err="1" smtClean="0"/>
              <a:t>Vit</a:t>
            </a:r>
            <a:r>
              <a:rPr lang="en-US" dirty="0" smtClean="0"/>
              <a:t>. A deficiency : dry skin, follicular hyperkeratosis, </a:t>
            </a:r>
            <a:r>
              <a:rPr lang="en-US" dirty="0" err="1" smtClean="0"/>
              <a:t>xerophthalmia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</a:t>
            </a:r>
            <a:r>
              <a:rPr lang="en-US" dirty="0" err="1" smtClean="0"/>
              <a:t>Vit</a:t>
            </a:r>
            <a:r>
              <a:rPr lang="en-US" dirty="0" smtClean="0"/>
              <a:t>. C-Scurvy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Kwashiorkor</a:t>
            </a:r>
            <a:endParaRPr lang="ar-SA" dirty="0"/>
          </a:p>
        </p:txBody>
      </p:sp>
      <p:pic>
        <p:nvPicPr>
          <p:cNvPr id="4" name="عنصر نائب للمحتوى 3" descr="تنزيل (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785926"/>
            <a:ext cx="4572032" cy="4572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Koilonychia</a:t>
            </a:r>
            <a:endParaRPr lang="ar-SA" dirty="0"/>
          </a:p>
        </p:txBody>
      </p:sp>
      <p:pic>
        <p:nvPicPr>
          <p:cNvPr id="4" name="عنصر نائب للمحتوى 3" descr="تنزيل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785926"/>
            <a:ext cx="5929354" cy="4714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01080" cy="5725308"/>
          </a:xfrm>
        </p:spPr>
        <p:txBody>
          <a:bodyPr>
            <a:normAutofit fontScale="90000"/>
          </a:bodyPr>
          <a:lstStyle/>
          <a:p>
            <a:r>
              <a:rPr lang="en-US" sz="8000" b="1" dirty="0" err="1" smtClean="0"/>
              <a:t>Xantomas</a:t>
            </a:r>
            <a:r>
              <a:rPr lang="en-US" sz="8000" b="1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-Primary </a:t>
            </a:r>
            <a:r>
              <a:rPr lang="en-US" dirty="0" err="1" smtClean="0"/>
              <a:t>hyperlipidemia</a:t>
            </a:r>
            <a:r>
              <a:rPr lang="en-US" dirty="0" smtClean="0"/>
              <a:t>, genetic, six groups</a:t>
            </a:r>
            <a:br>
              <a:rPr lang="en-US" dirty="0" smtClean="0"/>
            </a:br>
            <a:r>
              <a:rPr lang="en-US" dirty="0" smtClean="0"/>
              <a:t>-Secondary </a:t>
            </a:r>
            <a:r>
              <a:rPr lang="en-US" dirty="0" err="1" smtClean="0"/>
              <a:t>hyperlipidemia</a:t>
            </a:r>
            <a:r>
              <a:rPr lang="en-US" dirty="0" smtClean="0"/>
              <a:t>:( 1-diabetes </a:t>
            </a:r>
            <a:r>
              <a:rPr lang="en-US" dirty="0" err="1" smtClean="0"/>
              <a:t>melitus</a:t>
            </a:r>
            <a:r>
              <a:rPr lang="en-US" dirty="0" smtClean="0"/>
              <a:t>, 2-cirrhosis,3- </a:t>
            </a:r>
            <a:r>
              <a:rPr lang="en-US" dirty="0" err="1" smtClean="0"/>
              <a:t>nephrotic</a:t>
            </a:r>
            <a:r>
              <a:rPr lang="en-US" dirty="0" smtClean="0"/>
              <a:t> syndrome </a:t>
            </a:r>
            <a:r>
              <a:rPr lang="en-US" smtClean="0"/>
              <a:t>and4- hypothyroidism)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Tuberous </a:t>
            </a:r>
            <a:r>
              <a:rPr lang="en-US" dirty="0" err="1" smtClean="0"/>
              <a:t>xanthoma</a:t>
            </a:r>
            <a:endParaRPr lang="ar-SA" dirty="0"/>
          </a:p>
        </p:txBody>
      </p:sp>
      <p:pic>
        <p:nvPicPr>
          <p:cNvPr id="4" name="عنصر نائب للمحتوى 3" descr="images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2000240"/>
            <a:ext cx="5429288" cy="45005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Palmar</a:t>
            </a:r>
            <a:r>
              <a:rPr lang="en-US" dirty="0" smtClean="0"/>
              <a:t> plane </a:t>
            </a:r>
            <a:r>
              <a:rPr lang="en-US" dirty="0" err="1" smtClean="0"/>
              <a:t>xanthoma</a:t>
            </a:r>
            <a:endParaRPr lang="ar-SA" dirty="0"/>
          </a:p>
        </p:txBody>
      </p:sp>
      <p:pic>
        <p:nvPicPr>
          <p:cNvPr id="4" name="عنصر نائب للمحتوى 3" descr="F1.lar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5218" y="1935163"/>
            <a:ext cx="6953564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Glucagonoma</a:t>
            </a:r>
            <a:r>
              <a:rPr lang="en-US" dirty="0" smtClean="0"/>
              <a:t> syndrome</a:t>
            </a:r>
            <a:endParaRPr lang="ar-SA" dirty="0"/>
          </a:p>
        </p:txBody>
      </p:sp>
      <p:pic>
        <p:nvPicPr>
          <p:cNvPr id="4" name="عنصر نائب للمحتوى 3" descr="case4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785926"/>
            <a:ext cx="6858048" cy="4429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Eruptive </a:t>
            </a:r>
            <a:r>
              <a:rPr lang="en-US" dirty="0" err="1" smtClean="0"/>
              <a:t>xanthoma</a:t>
            </a:r>
            <a:endParaRPr lang="ar-SA" dirty="0"/>
          </a:p>
        </p:txBody>
      </p:sp>
      <p:pic>
        <p:nvPicPr>
          <p:cNvPr id="4" name="عنصر نائب للمحتوى 3" descr="eruptive_xanthoma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2071678"/>
            <a:ext cx="6215106" cy="43577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Xanthelasma</a:t>
            </a:r>
            <a:endParaRPr lang="ar-SA" dirty="0"/>
          </a:p>
        </p:txBody>
      </p:sp>
      <p:pic>
        <p:nvPicPr>
          <p:cNvPr id="4" name="عنصر نائب للمحتوى 3" descr="Xanthelasm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2143116"/>
            <a:ext cx="5429288" cy="3571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Skin and pregnancy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01080" cy="5939622"/>
          </a:xfrm>
        </p:spPr>
        <p:txBody>
          <a:bodyPr>
            <a:normAutofit fontScale="90000"/>
          </a:bodyPr>
          <a:lstStyle/>
          <a:p>
            <a:r>
              <a:rPr lang="en-US" sz="7300" b="1" dirty="0" smtClean="0"/>
              <a:t>Hormonal changes: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-</a:t>
            </a:r>
            <a:r>
              <a:rPr lang="en-US" sz="4000" dirty="0" err="1" smtClean="0"/>
              <a:t>linea</a:t>
            </a:r>
            <a:r>
              <a:rPr lang="en-US" sz="4000" dirty="0" smtClean="0"/>
              <a:t> </a:t>
            </a:r>
            <a:r>
              <a:rPr lang="en-US" sz="4000" dirty="0" err="1" smtClean="0"/>
              <a:t>nigra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-Darkening of areola and nipples</a:t>
            </a:r>
            <a:br>
              <a:rPr lang="en-US" sz="4000" dirty="0" smtClean="0"/>
            </a:br>
            <a:r>
              <a:rPr lang="en-US" sz="4000" dirty="0" smtClean="0"/>
              <a:t>-</a:t>
            </a:r>
            <a:r>
              <a:rPr lang="en-US" sz="4000" dirty="0" err="1" smtClean="0"/>
              <a:t>palmar</a:t>
            </a:r>
            <a:r>
              <a:rPr lang="en-US" sz="4000" dirty="0" smtClean="0"/>
              <a:t> </a:t>
            </a:r>
            <a:r>
              <a:rPr lang="en-US" sz="4000" dirty="0" err="1" smtClean="0"/>
              <a:t>erythema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-</a:t>
            </a:r>
            <a:r>
              <a:rPr lang="en-US" sz="4000" dirty="0" err="1" smtClean="0"/>
              <a:t>Telangiectasia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-</a:t>
            </a:r>
            <a:r>
              <a:rPr lang="en-US" sz="4000" dirty="0" err="1" smtClean="0"/>
              <a:t>Striae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-Hair loss, especially after delivery</a:t>
            </a:r>
            <a:br>
              <a:rPr lang="en-US" sz="4000" dirty="0" smtClean="0"/>
            </a:br>
            <a:r>
              <a:rPr lang="en-US" sz="4000" dirty="0" smtClean="0"/>
              <a:t>-Skin tags</a:t>
            </a:r>
            <a:br>
              <a:rPr lang="en-US" sz="4000" dirty="0" smtClean="0"/>
            </a:br>
            <a:r>
              <a:rPr lang="en-US" sz="4000" dirty="0" smtClean="0"/>
              <a:t>-</a:t>
            </a:r>
            <a:r>
              <a:rPr lang="en-US" sz="4000" dirty="0" err="1" smtClean="0"/>
              <a:t>Melasma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-</a:t>
            </a:r>
            <a:r>
              <a:rPr lang="en-US" sz="4000" dirty="0" err="1" smtClean="0"/>
              <a:t>Pyogenic</a:t>
            </a:r>
            <a:r>
              <a:rPr lang="en-US" sz="4000" dirty="0" smtClean="0"/>
              <a:t> </a:t>
            </a:r>
            <a:r>
              <a:rPr lang="en-US" sz="4000" dirty="0" err="1" smtClean="0"/>
              <a:t>granuloma</a:t>
            </a:r>
            <a:r>
              <a:rPr lang="en-US" sz="4000" dirty="0" smtClean="0"/>
              <a:t>, mouth</a:t>
            </a:r>
            <a:endParaRPr lang="ar-SA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 </a:t>
            </a:r>
            <a:r>
              <a:rPr lang="en-US" dirty="0" err="1" smtClean="0"/>
              <a:t>nigra</a:t>
            </a:r>
            <a:endParaRPr lang="ar-SA" dirty="0"/>
          </a:p>
        </p:txBody>
      </p:sp>
      <p:pic>
        <p:nvPicPr>
          <p:cNvPr id="4" name="عنصر نائب للمحتوى 3" descr="تنزيل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2143116"/>
            <a:ext cx="4572032" cy="43577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Melasma</a:t>
            </a:r>
            <a:endParaRPr lang="ar-SA" dirty="0"/>
          </a:p>
        </p:txBody>
      </p:sp>
      <p:pic>
        <p:nvPicPr>
          <p:cNvPr id="4" name="عنصر نائب للمحتوى 3" descr="Melasm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857364"/>
            <a:ext cx="6786609" cy="4429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Skin tags</a:t>
            </a:r>
            <a:endParaRPr lang="ar-SA" dirty="0"/>
          </a:p>
        </p:txBody>
      </p:sp>
      <p:pic>
        <p:nvPicPr>
          <p:cNvPr id="4" name="عنصر نائب للمحتوى 3" descr="st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857364"/>
            <a:ext cx="7358114" cy="4572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Pyogenic</a:t>
            </a:r>
            <a:r>
              <a:rPr lang="en-US" dirty="0" smtClean="0"/>
              <a:t> </a:t>
            </a:r>
            <a:r>
              <a:rPr lang="en-US" dirty="0" err="1" smtClean="0"/>
              <a:t>granuloma</a:t>
            </a:r>
            <a:endParaRPr lang="ar-SA" dirty="0"/>
          </a:p>
        </p:txBody>
      </p:sp>
      <p:pic>
        <p:nvPicPr>
          <p:cNvPr id="4" name="عنصر نائب للمحتوى 3" descr="afp20080415p1139-f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2071678"/>
            <a:ext cx="5715040" cy="41434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Striae</a:t>
            </a:r>
            <a:r>
              <a:rPr lang="en-US" smtClean="0"/>
              <a:t> </a:t>
            </a:r>
            <a:endParaRPr lang="ar-SA" dirty="0"/>
          </a:p>
        </p:txBody>
      </p:sp>
      <p:pic>
        <p:nvPicPr>
          <p:cNvPr id="4" name="عنصر نائب للمحتوى 3" descr="تنزيل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928802"/>
            <a:ext cx="6643734" cy="42148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72518" cy="5868184"/>
          </a:xfrm>
        </p:spPr>
        <p:txBody>
          <a:bodyPr>
            <a:normAutofit fontScale="90000"/>
          </a:bodyPr>
          <a:lstStyle/>
          <a:p>
            <a:r>
              <a:rPr lang="en-US" sz="6000" b="1" dirty="0" err="1" smtClean="0"/>
              <a:t>Dermatosis</a:t>
            </a:r>
            <a:r>
              <a:rPr lang="en-US" sz="6000" b="1" dirty="0" smtClean="0"/>
              <a:t> of pregnancy: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</a:t>
            </a:r>
            <a:r>
              <a:rPr lang="en-US" sz="4400" dirty="0" err="1" smtClean="0"/>
              <a:t>Pruritis</a:t>
            </a:r>
            <a:r>
              <a:rPr lang="en-US" sz="4400" dirty="0" smtClean="0"/>
              <a:t> of pregnancy</a:t>
            </a:r>
            <a:br>
              <a:rPr lang="en-US" sz="4400" dirty="0" smtClean="0"/>
            </a:br>
            <a:r>
              <a:rPr lang="en-US" sz="4400" dirty="0" smtClean="0"/>
              <a:t>-</a:t>
            </a:r>
            <a:r>
              <a:rPr lang="en-US" sz="4400" dirty="0" err="1" smtClean="0"/>
              <a:t>Urticarial</a:t>
            </a:r>
            <a:r>
              <a:rPr lang="en-US" sz="4400" dirty="0" smtClean="0"/>
              <a:t> plaques and papules of pregnancy</a:t>
            </a:r>
            <a:br>
              <a:rPr lang="en-US" sz="4400" dirty="0" smtClean="0"/>
            </a:br>
            <a:r>
              <a:rPr lang="en-US" sz="4400" dirty="0" smtClean="0"/>
              <a:t>-Impetigo </a:t>
            </a:r>
            <a:r>
              <a:rPr lang="en-US" sz="4400" dirty="0" err="1" smtClean="0"/>
              <a:t>herpetiformes</a:t>
            </a:r>
            <a:r>
              <a:rPr lang="en-US" sz="4400" dirty="0" smtClean="0"/>
              <a:t> ( Generalized </a:t>
            </a:r>
            <a:r>
              <a:rPr lang="en-US" sz="4400" dirty="0" err="1" smtClean="0"/>
              <a:t>pustular</a:t>
            </a:r>
            <a:r>
              <a:rPr lang="en-US" sz="4400" dirty="0" smtClean="0"/>
              <a:t> psoriasis of pregnancy)</a:t>
            </a:r>
            <a:br>
              <a:rPr lang="en-US" sz="4400" dirty="0" smtClean="0"/>
            </a:br>
            <a:r>
              <a:rPr lang="en-US" sz="4400" dirty="0" smtClean="0"/>
              <a:t>-</a:t>
            </a:r>
            <a:r>
              <a:rPr lang="en-US" sz="4400" dirty="0" err="1" smtClean="0"/>
              <a:t>Pemphigoid</a:t>
            </a:r>
            <a:r>
              <a:rPr lang="en-US" sz="4400" dirty="0" smtClean="0"/>
              <a:t> </a:t>
            </a:r>
            <a:r>
              <a:rPr lang="en-US" sz="4400" dirty="0" err="1" smtClean="0"/>
              <a:t>gestationes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-</a:t>
            </a:r>
            <a:r>
              <a:rPr lang="en-US" sz="4400" dirty="0" err="1" smtClean="0"/>
              <a:t>prurigo</a:t>
            </a:r>
            <a:r>
              <a:rPr lang="en-US" sz="4400" dirty="0" smtClean="0"/>
              <a:t> of pregnancy</a:t>
            </a:r>
            <a:br>
              <a:rPr lang="en-US" sz="4400" dirty="0" smtClean="0"/>
            </a:br>
            <a:r>
              <a:rPr lang="en-US" sz="4400" dirty="0" err="1" smtClean="0"/>
              <a:t>Cholesasis</a:t>
            </a:r>
            <a:r>
              <a:rPr lang="en-US" sz="4400" dirty="0" smtClean="0"/>
              <a:t> of pregnancy</a:t>
            </a:r>
            <a:endParaRPr lang="ar-SA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447</TotalTime>
  <Words>625</Words>
  <Application>Microsoft Office PowerPoint</Application>
  <PresentationFormat>On-screen Show (4:3)</PresentationFormat>
  <Paragraphs>153</Paragraphs>
  <Slides>114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114</vt:i4>
      </vt:variant>
    </vt:vector>
  </HeadingPairs>
  <TitlesOfParts>
    <vt:vector size="115" baseType="lpstr">
      <vt:lpstr>تدفق</vt:lpstr>
      <vt:lpstr>Skin and systemic diseases Dr. Awad Al-Tarawneh, MD Consultant Dermatologist  and Dermatopathologist Associate professor, Mu`tah University </vt:lpstr>
      <vt:lpstr>Scope:</vt:lpstr>
      <vt:lpstr>Skin and internal malignancy (Paraneoplastic Dermatosis)</vt:lpstr>
      <vt:lpstr>Disorders associated with malignancy in most or all cases</vt:lpstr>
      <vt:lpstr>Bazex syndrome</vt:lpstr>
      <vt:lpstr>Slide 6</vt:lpstr>
      <vt:lpstr>Carcinoid syndrome</vt:lpstr>
      <vt:lpstr>Ectopic ACTH syndrome</vt:lpstr>
      <vt:lpstr>Glucagonoma syndrome</vt:lpstr>
      <vt:lpstr>Paget`s disease of the breast</vt:lpstr>
      <vt:lpstr>Slide 11</vt:lpstr>
      <vt:lpstr>Paraneoplastic pemphigus</vt:lpstr>
      <vt:lpstr>Aquired hypertrichosis lanuginosa</vt:lpstr>
      <vt:lpstr>Disorders strongly associated with malignancy</vt:lpstr>
      <vt:lpstr>Acanthosis nigricans</vt:lpstr>
      <vt:lpstr>Slide 16</vt:lpstr>
      <vt:lpstr>Dermatomyositis</vt:lpstr>
      <vt:lpstr>Slide 18</vt:lpstr>
      <vt:lpstr>Anti-epilegrin cicatricial pemphigoid</vt:lpstr>
      <vt:lpstr>Extramammary Paget`s disease</vt:lpstr>
      <vt:lpstr>Sweet`s syndrome</vt:lpstr>
      <vt:lpstr>Dermatosis that may associated with cancer</vt:lpstr>
      <vt:lpstr>Aquired ichthyosis</vt:lpstr>
      <vt:lpstr>Exfoliative  erythroderma</vt:lpstr>
      <vt:lpstr>Necrobiotic xanthogranuloma</vt:lpstr>
      <vt:lpstr>Porphyria cutanea tarda</vt:lpstr>
      <vt:lpstr>Familial  cancer syndromes and skin</vt:lpstr>
      <vt:lpstr>Neurofibromatosis</vt:lpstr>
      <vt:lpstr>Skin and Endocrine diseases</vt:lpstr>
      <vt:lpstr>Diabetes Melitus</vt:lpstr>
      <vt:lpstr>Acanthosis nigricans</vt:lpstr>
      <vt:lpstr>Diabetic bullae</vt:lpstr>
      <vt:lpstr>Granuloma annulare</vt:lpstr>
      <vt:lpstr>Diabetic cheiroarthropathy</vt:lpstr>
      <vt:lpstr>Necrobiosis lipoidica diabeticorum</vt:lpstr>
      <vt:lpstr>Diabetic dermopathy</vt:lpstr>
      <vt:lpstr>Rubeosis faciei diabeticorum</vt:lpstr>
      <vt:lpstr>Scleredema adultorum of Buschke</vt:lpstr>
      <vt:lpstr>Skin manifestations of hyperthyroidism: -Cutaneous changes:Fine , velvety, smooth warm and moist ( increased sweating), hyperpigmentation, pruritus -Cutaneous disease : pretibial myxedema , thyroid acropatchy ( Clubbing), urticaria, dermographism and vitiligo -Hair changes: Fine, thin, mild diffuse alopecia -Hair disease: Alopecia areata -Nail Changes:Onycholysis, koilonychia,clubbing -Investigation: TSH, T3, T4 , Anti- Thyroperoxidase and Anti –Thyroglobulin antibodies </vt:lpstr>
      <vt:lpstr>Pretibial mxedema</vt:lpstr>
      <vt:lpstr>Thyroid acropatchy</vt:lpstr>
      <vt:lpstr>Slide 42</vt:lpstr>
      <vt:lpstr>Clubbing</vt:lpstr>
      <vt:lpstr>Onychlysis</vt:lpstr>
      <vt:lpstr>Alopecia areata</vt:lpstr>
      <vt:lpstr>Skin manifestations of hypothyroidism -Cutaneous changes:Dry rough, coarse skin, cold and pale boggy and edematous skin(Myxedema),yellow discoloration (carotin emia),Easy bruising (capillary fragility) -Cutaneous disease:Ichthyosis, palmoplantar keratoderma,eruptive and tuberous xanthoma -Hair changes:Dull , coarse brittle hair, slow gowth, alopeia of lateral eye brows -Nail changes: Thin brittle , striated nails, slow growth, onycholysis -Investigations:TSH,T3,T4, Anti-Thyroperoxidase, anti-Thyroglobulin antibodies</vt:lpstr>
      <vt:lpstr>Hypothyroidism skin fratures</vt:lpstr>
      <vt:lpstr>Myxedema</vt:lpstr>
      <vt:lpstr>Eruptive xanthoma</vt:lpstr>
      <vt:lpstr>Carotinemia</vt:lpstr>
      <vt:lpstr>Skin manifestations of Cushing`s syndrome: -Moon face -Buffalo hump -Pelvic girdle fat deposition,reduced fat on arms and legs -Striae, purpura after minor trauma -Skin infections: TV, dermatophytosis, candidiasis -Acne, hirsutism -Investigations:ACTH, Dexamethasone suppression test</vt:lpstr>
      <vt:lpstr>Slide 52</vt:lpstr>
      <vt:lpstr>Skin manifestations of Addison`s disease; -Hyperpigmentations(MSH-like effect due to secretion of ACTH), diffuse , more on sunexposed areas, palmar creases, mucous membranes, nails , axillae, nipples and perineum -Vitiligo -Investigations: ACTH</vt:lpstr>
      <vt:lpstr>Slide 54</vt:lpstr>
      <vt:lpstr>Slide 55</vt:lpstr>
      <vt:lpstr>Slide 56</vt:lpstr>
      <vt:lpstr>Skin manifestations of connective tissue diseases</vt:lpstr>
      <vt:lpstr>SLE -Malar Erythema -Photosensitivity -discoid skin lesions -livedo reticularis, ulcers -urticaria , urticarial vasculitis -periungual telangiectasia and erythema </vt:lpstr>
      <vt:lpstr>Malar rash</vt:lpstr>
      <vt:lpstr>DLE</vt:lpstr>
      <vt:lpstr>Photosensitivity</vt:lpstr>
      <vt:lpstr>Levido reticularis</vt:lpstr>
      <vt:lpstr>Periungual telangiectasia and erythema</vt:lpstr>
      <vt:lpstr>Slide 64</vt:lpstr>
      <vt:lpstr>ulcer</vt:lpstr>
      <vt:lpstr>Dermatomyositis: -Gottron`s papules -Heliotrope erythema -photodistributed poikiloderma -Periungual telangiectasia and erythema</vt:lpstr>
      <vt:lpstr>Slide 67</vt:lpstr>
      <vt:lpstr>Slide 68</vt:lpstr>
      <vt:lpstr>Slide 69</vt:lpstr>
      <vt:lpstr>Rheumatoid Arthritis -Rheumatoid nodules -Vasculitis -Erthema elevatum diutinum -Pyoderma gangrenosum -Sweet`s Syndrome -purpuric papules on distal digits - Periungual telangiectasia and erythema</vt:lpstr>
      <vt:lpstr>Slide 71</vt:lpstr>
      <vt:lpstr>Slide 72</vt:lpstr>
      <vt:lpstr>Scleroderma; -Skin sclerosis, Tight bound skin -Peaked nose -Perioral farrows -Periungual telangiectasia and erythema</vt:lpstr>
      <vt:lpstr>Slide 74</vt:lpstr>
      <vt:lpstr>Slide 75</vt:lpstr>
      <vt:lpstr>Skin and liver disease; -Pruritus, obstructive jaundice -Hyperpigmentations; ( due to bile and melanin) -Spider nevi, multiple -palmar erythema -White nails(terry`s nails)-( hypoalbuminemia) -Lichen planus -Polyarteritis  nodosa -PCT -Xanthoma, primary biliary cirrhosis -Hair loss and generalized aesteatotic eczema -Gynecomastia ( in cirrhosis)</vt:lpstr>
      <vt:lpstr>Spider nevus</vt:lpstr>
      <vt:lpstr>Palmar erythema</vt:lpstr>
      <vt:lpstr>White nails</vt:lpstr>
      <vt:lpstr>Gynecomastia</vt:lpstr>
      <vt:lpstr>Skin and renal disease: -Pruritus and dry skin -Pigmentations, yellowish sallow, pale skin -Half and half nails( White l red) -perforating disorder, foliculitis -Pseudoporphyria -Calciphylaxis</vt:lpstr>
      <vt:lpstr>Half and half nails</vt:lpstr>
      <vt:lpstr>Calciphylaxis</vt:lpstr>
      <vt:lpstr>Skin changes in malabsorbtion and malnutrition: -Itching , dryness, pigmentations -Brittle nails and hair -Kwashiorkor: dry red brown hair -Iron deficiency: pallor, itching, diffuse hair loss, koilonychia -Vit. A deficiency : dry skin, follicular hyperkeratosis, xerophthalmia -Vit. C-Scurvy</vt:lpstr>
      <vt:lpstr>Kwashiorkor</vt:lpstr>
      <vt:lpstr>Koilonychia</vt:lpstr>
      <vt:lpstr>Xantomas: -Primary hyperlipidemia, genetic, six groups -Secondary hyperlipidemia:( 1-diabetes melitus, 2-cirrhosis,3- nephrotic syndrome and4- hypothyroidism)</vt:lpstr>
      <vt:lpstr>Tuberous xanthoma</vt:lpstr>
      <vt:lpstr>Palmar plane xanthoma</vt:lpstr>
      <vt:lpstr>Eruptive xanthoma</vt:lpstr>
      <vt:lpstr>Xanthelasma</vt:lpstr>
      <vt:lpstr>Skin and pregnancy</vt:lpstr>
      <vt:lpstr>Hormonal changes: -linea nigra -Darkening of areola and nipples -palmar erythema -Telangiectasia -Striae -Hair loss, especially after delivery -Skin tags -Melasma -Pyogenic granuloma, mouth</vt:lpstr>
      <vt:lpstr>Linea nigra</vt:lpstr>
      <vt:lpstr>Melasma</vt:lpstr>
      <vt:lpstr>Skin tags</vt:lpstr>
      <vt:lpstr>Pyogenic granuloma</vt:lpstr>
      <vt:lpstr>Striae </vt:lpstr>
      <vt:lpstr>Dermatosis of pregnancy: -Pruritis of pregnancy -Urticarial plaques and papules of pregnancy -Impetigo herpetiformes ( Generalized pustular psoriasis of pregnancy) -Pemphigoid gestationes -prurigo of pregnancy Cholesasis of pregnancy</vt:lpstr>
      <vt:lpstr>Other important skin manifestations</vt:lpstr>
      <vt:lpstr>Behcet`s disaese: -Oral ulcers -Genital ulcers -Pathergy reaction -Erythema nodosum –like lesions Erythema multiforme-like lesions -Acne form skin rash</vt:lpstr>
      <vt:lpstr>Oral ulcers</vt:lpstr>
      <vt:lpstr>Genital ulcers</vt:lpstr>
      <vt:lpstr>Erythema nodosum-like lesions</vt:lpstr>
      <vt:lpstr>Folliculitis and acneform rash</vt:lpstr>
      <vt:lpstr>Pathergy</vt:lpstr>
      <vt:lpstr>Bacterial endocarditis: -Purpura -Nail fold infarction -Janeway lesions -Osler`s nodules</vt:lpstr>
      <vt:lpstr>Oslar`s noule and Janeway lesions</vt:lpstr>
      <vt:lpstr>Splinter hemorrhages</vt:lpstr>
      <vt:lpstr>Others</vt:lpstr>
      <vt:lpstr>Poderma gangrenosum</vt:lpstr>
      <vt:lpstr>Erythema multiforme</vt:lpstr>
      <vt:lpstr>Erythema nodosum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Skin and systemic diseases Dr. Awad Al-Tarawneh, MD Dermatologist and Dermatopathologist</dc:title>
  <dc:creator>HP PROBOOK</dc:creator>
  <cp:lastModifiedBy>User</cp:lastModifiedBy>
  <cp:revision>65</cp:revision>
  <dcterms:created xsi:type="dcterms:W3CDTF">2013-10-26T11:05:12Z</dcterms:created>
  <dcterms:modified xsi:type="dcterms:W3CDTF">2020-03-28T13:21:38Z</dcterms:modified>
</cp:coreProperties>
</file>