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4"/>
  </p:notesMasterIdLst>
  <p:sldIdLst>
    <p:sldId id="256" r:id="rId2"/>
    <p:sldId id="356" r:id="rId3"/>
    <p:sldId id="262" r:id="rId4"/>
    <p:sldId id="259" r:id="rId5"/>
    <p:sldId id="260" r:id="rId6"/>
    <p:sldId id="261" r:id="rId7"/>
    <p:sldId id="263" r:id="rId8"/>
    <p:sldId id="264" r:id="rId9"/>
    <p:sldId id="276" r:id="rId10"/>
    <p:sldId id="274" r:id="rId11"/>
    <p:sldId id="353" r:id="rId12"/>
    <p:sldId id="275" r:id="rId13"/>
    <p:sldId id="268" r:id="rId14"/>
    <p:sldId id="354" r:id="rId15"/>
    <p:sldId id="266" r:id="rId16"/>
    <p:sldId id="355" r:id="rId17"/>
    <p:sldId id="358" r:id="rId18"/>
    <p:sldId id="359" r:id="rId19"/>
    <p:sldId id="360" r:id="rId20"/>
    <p:sldId id="361" r:id="rId21"/>
    <p:sldId id="362" r:id="rId22"/>
    <p:sldId id="363" r:id="rId23"/>
    <p:sldId id="364" r:id="rId24"/>
    <p:sldId id="365" r:id="rId25"/>
    <p:sldId id="366" r:id="rId26"/>
    <p:sldId id="368" r:id="rId27"/>
    <p:sldId id="369" r:id="rId28"/>
    <p:sldId id="370" r:id="rId29"/>
    <p:sldId id="372" r:id="rId30"/>
    <p:sldId id="373" r:id="rId31"/>
    <p:sldId id="374" r:id="rId32"/>
    <p:sldId id="375" r:id="rId3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53356"/>
    <a:srgbClr val="DBAD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67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6103262-35BF-732D-6C39-35D2C193AE5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D9A98-2E7B-9E42-73D6-2EA154BFC98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651AFC0-A0E7-4F34-9594-6E00E11C6957}" type="datetimeFigureOut">
              <a:rPr lang="en-US"/>
              <a:pPr>
                <a:defRPr/>
              </a:pPr>
              <a:t>3/24/23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81865B9-0FDC-C187-3800-D68C54744D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0C65AD6-56B4-7666-BF08-EE70DFFE1B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3098E-E74F-32CA-9E01-B03FCAD896D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E2B3B5-1D89-CD2B-8A55-C8C182C19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4D3C9C84-26BB-4AB3-B613-0D6B28F1C2E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Google Shape;758;p57:notes">
            <a:extLst>
              <a:ext uri="{FF2B5EF4-FFF2-40B4-BE49-F238E27FC236}">
                <a16:creationId xmlns:a16="http://schemas.microsoft.com/office/drawing/2014/main" id="{DC6088B5-155C-5877-CE95-53CA39DACFB0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6083" name="Google Shape;759;p57:notes">
            <a:extLst>
              <a:ext uri="{FF2B5EF4-FFF2-40B4-BE49-F238E27FC236}">
                <a16:creationId xmlns:a16="http://schemas.microsoft.com/office/drawing/2014/main" id="{7A1E8E22-38B3-3EE2-AD2D-7686A249D54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371600" y="1143000"/>
            <a:ext cx="4114800" cy="30861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Google Shape;770;p58:notes">
            <a:extLst>
              <a:ext uri="{FF2B5EF4-FFF2-40B4-BE49-F238E27FC236}">
                <a16:creationId xmlns:a16="http://schemas.microsoft.com/office/drawing/2014/main" id="{7F9399B4-9930-A61C-FC00-12D6F47D264E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8131" name="Google Shape;771;p58:notes">
            <a:extLst>
              <a:ext uri="{FF2B5EF4-FFF2-40B4-BE49-F238E27FC236}">
                <a16:creationId xmlns:a16="http://schemas.microsoft.com/office/drawing/2014/main" id="{FB127A03-80BB-02D0-7BC7-7F3D074E057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371600" y="1143000"/>
            <a:ext cx="4114800" cy="30861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A560F33B-5AE0-1E3E-854E-693F23A69383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C655549D-E628-9AF1-9E0E-71A0EE22C980}"/>
              </a:ext>
            </a:extLst>
          </p:cNvPr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8AA8CA42-10C5-1B36-983C-368ED75E5D9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1607571B-9E5D-5683-8DF8-C5F194F82AFB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332294BB-4EE0-3032-C0BD-84305E05B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D9B61001-5F8F-C751-FBBE-A4584A729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2547D5-126D-537B-1A4A-7EBDA638B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0AD5DE5-23A6-C97E-6E67-52A9AA86B49C}"/>
              </a:ext>
            </a:extLst>
          </p:cNvPr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091C1FE-F7FE-19DE-167D-54ABF8ED6877}"/>
              </a:ext>
            </a:extLst>
          </p:cNvPr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27">
            <a:extLst>
              <a:ext uri="{FF2B5EF4-FFF2-40B4-BE49-F238E27FC236}">
                <a16:creationId xmlns:a16="http://schemas.microsoft.com/office/drawing/2014/main" id="{1317953A-9A74-BEA1-2E76-E00A7BBE0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78A93-E8CD-4DD6-96E6-EFD423A08D4D}" type="datetimeFigureOut">
              <a:rPr lang="en-US"/>
              <a:pPr>
                <a:defRPr/>
              </a:pPr>
              <a:t>3/24/23</a:t>
            </a:fld>
            <a:endParaRPr lang="en-US" dirty="0"/>
          </a:p>
        </p:txBody>
      </p:sp>
      <p:sp>
        <p:nvSpPr>
          <p:cNvPr id="14" name="Footer Placeholder 16">
            <a:extLst>
              <a:ext uri="{FF2B5EF4-FFF2-40B4-BE49-F238E27FC236}">
                <a16:creationId xmlns:a16="http://schemas.microsoft.com/office/drawing/2014/main" id="{11AECB40-7136-C175-AB7E-B1E967DF0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28">
            <a:extLst>
              <a:ext uri="{FF2B5EF4-FFF2-40B4-BE49-F238E27FC236}">
                <a16:creationId xmlns:a16="http://schemas.microsoft.com/office/drawing/2014/main" id="{CEA8FE20-BCCF-72FE-9182-FF5399F32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079E6229-5F85-4C61-AC3E-4215643747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492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450E6-EA20-A66D-266D-0FC7B0748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F32CE-21F2-4DA0-9FBE-B07E77D361ED}" type="datetimeFigureOut">
              <a:rPr lang="en-US"/>
              <a:pPr>
                <a:defRPr/>
              </a:pPr>
              <a:t>3/24/23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D417A-9DA5-C4B8-B353-7142746EA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99C2D-4FF5-1500-275A-96DCF5981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9BA837-9852-45F9-AC37-41AEEFAD67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041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1ACF7612-60A7-56A8-D3DB-CC9600345552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AC11762-AA02-F090-C1C9-1A0D9C6B5F51}"/>
              </a:ext>
            </a:extLst>
          </p:cNvPr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DC7E764A-894D-904B-B95F-47288A614F23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73A67608-F995-141C-1BD7-98CBED7BAAB2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50D97441-921F-788D-396A-D31881130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EF9D9B5F-F941-A155-78E5-72FC15C2B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Straight Connector 12">
            <a:extLst>
              <a:ext uri="{FF2B5EF4-FFF2-40B4-BE49-F238E27FC236}">
                <a16:creationId xmlns:a16="http://schemas.microsoft.com/office/drawing/2014/main" id="{ED697E51-55AD-9936-230E-645741092BF8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Oval 13">
            <a:extLst>
              <a:ext uri="{FF2B5EF4-FFF2-40B4-BE49-F238E27FC236}">
                <a16:creationId xmlns:a16="http://schemas.microsoft.com/office/drawing/2014/main" id="{D74D374F-8554-5E43-2F2D-8AC1DC5EF5B0}"/>
              </a:ext>
            </a:extLst>
          </p:cNvPr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Oval 14">
            <a:extLst>
              <a:ext uri="{FF2B5EF4-FFF2-40B4-BE49-F238E27FC236}">
                <a16:creationId xmlns:a16="http://schemas.microsoft.com/office/drawing/2014/main" id="{1127BC97-D3E4-B91A-05FC-BCBEABCA66AF}"/>
              </a:ext>
            </a:extLst>
          </p:cNvPr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F2E9AC5-296A-9D81-A3AB-066C300A9C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C1ED01ED-AC8E-436A-B7A5-2C8BA6E96D4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BFB08C0B-E712-B04B-58C4-7394B40E2B9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A4C56-392A-4F6A-89E0-C4D40771404D}" type="datetimeFigureOut">
              <a:rPr lang="en-US"/>
              <a:pPr>
                <a:defRPr/>
              </a:pPr>
              <a:t>3/24/23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DE76713A-DCD4-40E3-67C4-50D40B9085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86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3C266FD-7CB6-428F-06EB-65690157D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876C9-DE5A-4A3C-931E-7BB372B78D9F}" type="datetimeFigureOut">
              <a:rPr lang="en-US"/>
              <a:pPr>
                <a:defRPr/>
              </a:pPr>
              <a:t>3/24/23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FE74D14-2C6C-BE44-D7A7-37527F16A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6B4E4E6-29AA-D344-FD0A-DF2A15681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7D0D149D-AFA5-46C9-BD13-087F2A07A4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2536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>
            <a:extLst>
              <a:ext uri="{FF2B5EF4-FFF2-40B4-BE49-F238E27FC236}">
                <a16:creationId xmlns:a16="http://schemas.microsoft.com/office/drawing/2014/main" id="{BE510E43-10A0-20E1-C2AD-9DB839FF16C0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30AED1D0-9B2B-5958-9A10-D578A551A362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E2494FB0-350A-DD88-E20E-1627D106461F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A76FCD44-1CDA-C77C-8F71-762FBE12FAB0}"/>
              </a:ext>
            </a:extLst>
          </p:cNvPr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4D9CD6CE-2257-EA9E-BAAC-EEE464AE0C3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2A5433AC-9258-7363-C40E-B56471B98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5FBB7B08-2488-97B3-3D7A-DF9216DBF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757AEE19-0157-AAAA-06C4-20DAE243D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Straight Connector 7">
            <a:extLst>
              <a:ext uri="{FF2B5EF4-FFF2-40B4-BE49-F238E27FC236}">
                <a16:creationId xmlns:a16="http://schemas.microsoft.com/office/drawing/2014/main" id="{444BE331-1B16-CFD6-E962-C66721B3477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Oval 9">
            <a:extLst>
              <a:ext uri="{FF2B5EF4-FFF2-40B4-BE49-F238E27FC236}">
                <a16:creationId xmlns:a16="http://schemas.microsoft.com/office/drawing/2014/main" id="{8D7DC196-A2A1-D06B-E28C-53A0D9FE2258}"/>
              </a:ext>
            </a:extLst>
          </p:cNvPr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 10">
            <a:extLst>
              <a:ext uri="{FF2B5EF4-FFF2-40B4-BE49-F238E27FC236}">
                <a16:creationId xmlns:a16="http://schemas.microsoft.com/office/drawing/2014/main" id="{26C4D439-2926-AC30-8300-E0DEE3F156E4}"/>
              </a:ext>
            </a:extLst>
          </p:cNvPr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95B00425-8B5E-4325-46F6-23EDDD181B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0745CAB0-0282-C748-95DC-976E94354FA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F49A-78B4-4C63-8569-7A57988433A2}" type="datetimeFigureOut">
              <a:rPr lang="en-US"/>
              <a:pPr>
                <a:defRPr/>
              </a:pPr>
              <a:t>3/24/23</a:t>
            </a:fld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BA8F4CC-62E6-9EE6-B096-84E3A728D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43BBCD49-C1A7-4AED-A088-AC34F0A6A4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0777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aight Connector 7">
            <a:extLst>
              <a:ext uri="{FF2B5EF4-FFF2-40B4-BE49-F238E27FC236}">
                <a16:creationId xmlns:a16="http://schemas.microsoft.com/office/drawing/2014/main" id="{0330510B-5125-BDC4-8CFB-00950477D7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26C4B293-451F-5BD5-88D9-95FDEB5A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8334B-E4A7-43FD-B861-8748951AB614}" type="datetimeFigureOut">
              <a:rPr lang="en-US"/>
              <a:pPr>
                <a:defRPr/>
              </a:pPr>
              <a:t>3/24/23</a:t>
            </a:fld>
            <a:endParaRPr lang="en-US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244EAE90-BEC6-0528-6782-979A66400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9B11ACB5-26C9-FA9E-27B5-FBA7C0A0E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52E20F-F5FE-43E6-85A7-D38A099668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0252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9">
            <a:extLst>
              <a:ext uri="{FF2B5EF4-FFF2-40B4-BE49-F238E27FC236}">
                <a16:creationId xmlns:a16="http://schemas.microsoft.com/office/drawing/2014/main" id="{747182B2-C72E-4E21-1516-D2B1B2E551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C733DA12-4D09-35FB-C5CC-27BA16D1DC8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6AF5BC34-5825-0D8F-CC7C-299B3F0D26E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7" name="Rectangle 20">
            <a:extLst>
              <a:ext uri="{FF2B5EF4-FFF2-40B4-BE49-F238E27FC236}">
                <a16:creationId xmlns:a16="http://schemas.microsoft.com/office/drawing/2014/main" id="{D2D9334A-66DD-20F6-716D-E5CF867EA870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906E3675-8DCC-DAC9-1165-5CCB84DFBFA9}"/>
              </a:ext>
            </a:extLst>
          </p:cNvPr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C11A6837-32E5-20F4-66D1-84542F0A2A39}"/>
              </a:ext>
            </a:extLst>
          </p:cNvPr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00868E-CC24-21D5-EB10-F552F4206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Straight Connector 14">
            <a:extLst>
              <a:ext uri="{FF2B5EF4-FFF2-40B4-BE49-F238E27FC236}">
                <a16:creationId xmlns:a16="http://schemas.microsoft.com/office/drawing/2014/main" id="{ACDD9379-FFBA-D461-DA7C-EEB9BA0BB6F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A62D6D70-4700-B732-546E-A1C9FAC91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Oval 24">
            <a:extLst>
              <a:ext uri="{FF2B5EF4-FFF2-40B4-BE49-F238E27FC236}">
                <a16:creationId xmlns:a16="http://schemas.microsoft.com/office/drawing/2014/main" id="{9EC417BC-116B-D856-125B-4EC8DF77DB66}"/>
              </a:ext>
            </a:extLst>
          </p:cNvPr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 26">
            <a:extLst>
              <a:ext uri="{FF2B5EF4-FFF2-40B4-BE49-F238E27FC236}">
                <a16:creationId xmlns:a16="http://schemas.microsoft.com/office/drawing/2014/main" id="{E53847BE-FAC1-E938-1171-B0C02BE37064}"/>
              </a:ext>
            </a:extLst>
          </p:cNvPr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624ABA8A-CCB1-C633-62C8-0E7C722EC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6E937-C5AD-4125-976A-DC7089C7EEEB}" type="datetimeFigureOut">
              <a:rPr lang="en-US"/>
              <a:pPr>
                <a:defRPr/>
              </a:pPr>
              <a:t>3/24/23</a:t>
            </a:fld>
            <a:endParaRPr lang="en-US" dirty="0"/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8675EA93-0ED6-6C88-4336-6291743FB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id="{A7DC9F0F-FFD0-E147-C864-CF354D78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5AA3AF32-3D2C-435A-91AE-9828E793C3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6127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6BEDEC-A06C-58C4-8496-358C8EA5F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E9648-023D-467D-9255-0A23BA9A0BD0}" type="datetimeFigureOut">
              <a:rPr lang="en-US"/>
              <a:pPr>
                <a:defRPr/>
              </a:pPr>
              <a:t>3/24/23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E7C65E-5443-C56E-4342-1A8E44121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06FA34-4EFD-5AFA-039F-9300FD63C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439F1636-9758-4DAC-BED0-A65C70C35E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5154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A9E796C-8C60-92DD-9FDA-D61060E0C60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0B6485DF-513E-EEDD-9705-D54AB5236A5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D06BCEC2-5331-19D7-90A4-252864A3E89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A4B85A87-50E3-8853-0482-FF1F32950EE9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5D3C9B9-AC1D-DFAB-4C10-B49254689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7DA17DD-998D-0CB8-96DF-76BF50762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BE358337-EAC3-36B0-C469-E886A89E8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CD30E-00EF-4CDF-A188-EF6061C43840}" type="datetimeFigureOut">
              <a:rPr lang="en-US"/>
              <a:pPr>
                <a:defRPr/>
              </a:pPr>
              <a:t>3/24/23</a:t>
            </a:fld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8FB93CF9-B582-5F57-9167-9887280C8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F076B3E-F0F0-F84A-67A3-6F7D7CFA9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EAEE1BE-5BA4-4F4B-AEDC-414A24CEA8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798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>
            <a:extLst>
              <a:ext uri="{FF2B5EF4-FFF2-40B4-BE49-F238E27FC236}">
                <a16:creationId xmlns:a16="http://schemas.microsoft.com/office/drawing/2014/main" id="{A6F15CD3-6CC9-3531-5BB9-264BA8307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689D62F6-5158-4EF0-3A5C-7BDAECDFDAC0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4BB47FF0-A67D-8566-A618-57F898B84E63}"/>
              </a:ext>
            </a:extLst>
          </p:cNvPr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7AAA7764-C7B5-690A-5673-6090859CB271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4334D7FD-35C7-5B57-95DD-4655475E08D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AC3AC6D0-8A13-32B0-220B-08657B24B923}"/>
              </a:ext>
            </a:extLst>
          </p:cNvPr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B5A6C38D-1240-1526-E735-CF79E60CE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Straight Connector 8">
            <a:extLst>
              <a:ext uri="{FF2B5EF4-FFF2-40B4-BE49-F238E27FC236}">
                <a16:creationId xmlns:a16="http://schemas.microsoft.com/office/drawing/2014/main" id="{BD37DA17-3E9A-A1E2-8C3B-D8C4DB01C22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Oval 9">
            <a:extLst>
              <a:ext uri="{FF2B5EF4-FFF2-40B4-BE49-F238E27FC236}">
                <a16:creationId xmlns:a16="http://schemas.microsoft.com/office/drawing/2014/main" id="{80E68783-AEAD-D4B5-3FC1-C7F026868DC9}"/>
              </a:ext>
            </a:extLst>
          </p:cNvPr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A544BA29-CA91-8E38-03FD-297F33B6A147}"/>
              </a:ext>
            </a:extLst>
          </p:cNvPr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id="{37E0754F-DB55-8F0C-AA47-9155F1D13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EE10BCC5-C7DB-3174-A4B6-DB3C7E1CCB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E3CC5ACD-12C2-4E65-B34A-A0A6E944893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6" name="Date Placeholder 4">
            <a:extLst>
              <a:ext uri="{FF2B5EF4-FFF2-40B4-BE49-F238E27FC236}">
                <a16:creationId xmlns:a16="http://schemas.microsoft.com/office/drawing/2014/main" id="{1D29391C-DAB5-D913-C551-1BF6AB273AF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E1C48-7C1B-47D7-963B-3181BF9F58BE}" type="datetimeFigureOut">
              <a:rPr lang="en-US"/>
              <a:pPr>
                <a:defRPr/>
              </a:pPr>
              <a:t>3/24/23</a:t>
            </a:fld>
            <a:endParaRPr lang="en-US" dirty="0"/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F899D052-C134-A4EF-0AC5-AD21A428C2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20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20">
            <a:extLst>
              <a:ext uri="{FF2B5EF4-FFF2-40B4-BE49-F238E27FC236}">
                <a16:creationId xmlns:a16="http://schemas.microsoft.com/office/drawing/2014/main" id="{725E0925-181B-8783-BEC6-87215A7ED66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B30831EC-18BF-4166-4C29-71C46C4CE550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F2BD07F7-8493-79A0-0965-03D2DFD27D2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01B4F0C5-7D68-EF23-1FF1-58CBA4B058F8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314E48DB-B052-3841-639D-6F21AA912728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0F3145F3-63DF-9078-4077-D36A7E7FB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313F1E94-0400-112A-1064-D5FB58F01130}"/>
              </a:ext>
            </a:extLst>
          </p:cNvPr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0DB169AA-14C5-2A8D-55F6-457630CA4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Oval 11">
            <a:extLst>
              <a:ext uri="{FF2B5EF4-FFF2-40B4-BE49-F238E27FC236}">
                <a16:creationId xmlns:a16="http://schemas.microsoft.com/office/drawing/2014/main" id="{5FDF5543-B32F-70E8-0A55-C76BF23FF920}"/>
              </a:ext>
            </a:extLst>
          </p:cNvPr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 12">
            <a:extLst>
              <a:ext uri="{FF2B5EF4-FFF2-40B4-BE49-F238E27FC236}">
                <a16:creationId xmlns:a16="http://schemas.microsoft.com/office/drawing/2014/main" id="{F5A4F489-4C6B-3AF3-7AA6-E38FC05C09E6}"/>
              </a:ext>
            </a:extLst>
          </p:cNvPr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Rectangle 21">
            <a:extLst>
              <a:ext uri="{FF2B5EF4-FFF2-40B4-BE49-F238E27FC236}">
                <a16:creationId xmlns:a16="http://schemas.microsoft.com/office/drawing/2014/main" id="{060DD985-40E9-EA4E-79A8-341DB4D41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C4E6FF9-E887-DE21-BC39-D9A30862C8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6581E9AB-DE58-4D20-9A87-0CDC6D64FA6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A9AA5CC6-79C6-49DD-3921-B1000B9847E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5C18D-501C-49B9-9295-269C94F9C2DA}" type="datetimeFigureOut">
              <a:rPr lang="en-US"/>
              <a:pPr>
                <a:defRPr/>
              </a:pPr>
              <a:t>3/24/23</a:t>
            </a:fld>
            <a:endParaRPr lang="en-US" dirty="0"/>
          </a:p>
        </p:txBody>
      </p:sp>
      <p:sp>
        <p:nvSpPr>
          <p:cNvPr id="18" name="Footer Placeholder 5">
            <a:extLst>
              <a:ext uri="{FF2B5EF4-FFF2-40B4-BE49-F238E27FC236}">
                <a16:creationId xmlns:a16="http://schemas.microsoft.com/office/drawing/2014/main" id="{47A930CB-DFF3-FFAD-F6DE-C5AF1E9F6DC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5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>
            <a:extLst>
              <a:ext uri="{FF2B5EF4-FFF2-40B4-BE49-F238E27FC236}">
                <a16:creationId xmlns:a16="http://schemas.microsoft.com/office/drawing/2014/main" id="{403C3799-BBA4-6BAD-288C-6838E0924CC7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1027" name="Rectangle 15">
            <a:extLst>
              <a:ext uri="{FF2B5EF4-FFF2-40B4-BE49-F238E27FC236}">
                <a16:creationId xmlns:a16="http://schemas.microsoft.com/office/drawing/2014/main" id="{65C720D6-A044-2711-E14B-E0F15D29B54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1028" name="Rectangle 17">
            <a:extLst>
              <a:ext uri="{FF2B5EF4-FFF2-40B4-BE49-F238E27FC236}">
                <a16:creationId xmlns:a16="http://schemas.microsoft.com/office/drawing/2014/main" id="{C61DBB2A-BE4E-DB04-23DD-FD3EA55089A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1029" name="Rectangle 18">
            <a:extLst>
              <a:ext uri="{FF2B5EF4-FFF2-40B4-BE49-F238E27FC236}">
                <a16:creationId xmlns:a16="http://schemas.microsoft.com/office/drawing/2014/main" id="{73FA228D-F1F5-0DE9-018B-CB430074A80D}"/>
              </a:ext>
            </a:extLst>
          </p:cNvPr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034E1F-6E82-EAAD-2D37-BAEB42572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3E26BA5-7D98-7655-ECBB-7CCD70712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55C1FE-E091-466D-A625-847C092C52ED}" type="datetimeFigureOut">
              <a:rPr lang="en-US"/>
              <a:pPr>
                <a:defRPr/>
              </a:pPr>
              <a:t>3/24/23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D306C7-BCE8-E4A0-E09C-E11663093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61AE86-CDC5-A5FB-EA0F-B635F6EB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9599DEDD-C2CF-FB7D-FF2A-7682864AD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BEE4A25-28E2-987C-CBEC-0CF389540F18}"/>
              </a:ext>
            </a:extLst>
          </p:cNvPr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CF0BC6-68A7-836F-4564-1DF62B4C7401}"/>
              </a:ext>
            </a:extLst>
          </p:cNvPr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A43FAB9-ED2A-B4E2-2EB1-47B0E72FB9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rgbClr val="CA5E6D"/>
                </a:solidFill>
                <a:latin typeface="Georgia" panose="02040502050405020303" pitchFamily="18" charset="0"/>
              </a:defRPr>
            </a:lvl1pPr>
          </a:lstStyle>
          <a:p>
            <a:fld id="{423192F2-FA45-4274-9394-F402083CB2C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8" name="Title Placeholder 21">
            <a:extLst>
              <a:ext uri="{FF2B5EF4-FFF2-40B4-BE49-F238E27FC236}">
                <a16:creationId xmlns:a16="http://schemas.microsoft.com/office/drawing/2014/main" id="{A080F79E-8D36-4984-AA23-E69BC091A17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9" name="Text Placeholder 12">
            <a:extLst>
              <a:ext uri="{FF2B5EF4-FFF2-40B4-BE49-F238E27FC236}">
                <a16:creationId xmlns:a16="http://schemas.microsoft.com/office/drawing/2014/main" id="{7C90E868-59F7-C2BE-6D47-ACCCBEE033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CA5E6D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CA5E6D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CA5E6D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CA5E6D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CA5E6D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CA5E6D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CA5E6D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CA5E6D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CA5E6D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SzPct val="75000"/>
        <a:buFont typeface="Wingdings 2" panose="05020102010507070707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SzPct val="70000"/>
        <a:buFont typeface="Wingdings" panose="05000000000000000000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EC9CB-84B1-A919-B1DC-4498E5A346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 Fracture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0F19EED4-7B77-E830-B14E-4229D514ED34}"/>
              </a:ext>
            </a:extLst>
          </p:cNvPr>
          <p:cNvSpPr txBox="1"/>
          <p:nvPr/>
        </p:nvSpPr>
        <p:spPr>
          <a:xfrm>
            <a:off x="1500188" y="2786063"/>
            <a:ext cx="6357937" cy="31083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Presentsed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by 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Malak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Waleed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Al-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Fanatseh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Rawan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Mohammad Al-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Bawwab</a:t>
            </a:r>
            <a:endParaRPr lang="en-US" sz="2800" b="1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Supervised by 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Dr-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Bilal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Al-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zoubi</a:t>
            </a:r>
            <a:endParaRPr lang="ar-SA" sz="2800" b="1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3683C-A9B8-5220-4950-C4F66093F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fracrutes</a:t>
            </a:r>
            <a:endParaRPr lang="en-US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عنصر نائب للمحتوى 4">
            <a:extLst>
              <a:ext uri="{FF2B5EF4-FFF2-40B4-BE49-F238E27FC236}">
                <a16:creationId xmlns:a16="http://schemas.microsoft.com/office/drawing/2014/main" id="{924B2296-DD1F-B2A6-8AB3-0BEC19CFE11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>
            <a:normAutofit fontScale="925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Epidemiology: </a:t>
            </a:r>
            <a:br>
              <a:rPr lang="en-US" dirty="0"/>
            </a:b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Peak incidence: &gt; 70 years</a:t>
            </a:r>
            <a:b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Sex: </a:t>
            </a:r>
            <a:r>
              <a:rPr lang="en-US" altLang="en-US" sz="2200" dirty="0">
                <a:latin typeface="Footlight MT Light"/>
                <a:cs typeface="Arial" panose="020B0604020202020204" pitchFamily="34" charset="0"/>
              </a:rPr>
              <a:t> 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female</a:t>
            </a:r>
            <a:r>
              <a:rPr lang="en-US" altLang="en-US" sz="2200" dirty="0">
                <a:latin typeface="Footlight MT Light"/>
                <a:cs typeface="Arial" panose="020B0604020202020204" pitchFamily="34" charset="0"/>
              </a:rPr>
              <a:t> 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&gt; male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Mechanism of injury: </a:t>
            </a:r>
            <a:r>
              <a:rPr lang="en-US" sz="2100" dirty="0"/>
              <a:t>(most commonly due to)</a:t>
            </a:r>
            <a:br>
              <a:rPr lang="en-US" dirty="0"/>
            </a:b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Older adults: Fall onto greater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trochanter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/lateral hip</a:t>
            </a:r>
            <a:b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Children and young adults: high-speed trauma</a:t>
            </a:r>
            <a:b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Pathological fracture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Risk factors:</a:t>
            </a:r>
            <a:br>
              <a:rPr lang="en-US" dirty="0"/>
            </a:b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Osteoporosis (Osteoporosis related fracture)</a:t>
            </a:r>
            <a:b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Low body weight</a:t>
            </a:r>
            <a:b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Poor nutrition (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vit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D deficiency or calcium deficiency)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DC5F1C2-F154-95CC-86EA-29B34C7E1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fracrutes</a:t>
            </a:r>
            <a:endParaRPr lang="ar-SA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0724883-AE40-3D07-7FE2-4BD5AD4E5B2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/>
              <a:t>Types of hip fractures :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 2"/>
              <a:buChar char=""/>
              <a:defRPr/>
            </a:pPr>
            <a:r>
              <a:rPr lang="en-US" dirty="0"/>
              <a:t>Hip fractures are divided into: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Intracapsular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</a:t>
            </a:r>
            <a:br>
              <a:rPr lang="en-US" dirty="0"/>
            </a:br>
            <a:r>
              <a:rPr lang="en-US" dirty="0"/>
              <a:t>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Femoral head</a:t>
            </a:r>
            <a:b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Femoral neck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Extracapsular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en-US" dirty="0"/>
            </a:b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Trochanteric</a:t>
            </a:r>
            <a:b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Intertrochanteric</a:t>
            </a:r>
            <a:b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Subtrochanteric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4580" name="صورة 3" descr="Capture.PNG">
            <a:extLst>
              <a:ext uri="{FF2B5EF4-FFF2-40B4-BE49-F238E27FC236}">
                <a16:creationId xmlns:a16="http://schemas.microsoft.com/office/drawing/2014/main" id="{ECDAA099-5603-BB91-E225-FBA0F835D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357313"/>
            <a:ext cx="3714750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120B9-7120-FB86-7E43-C56844A13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Femoral head fracture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692C-D8D7-80CC-DFB2-9CB5013D31A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 2"/>
              <a:buChar char=""/>
              <a:defRPr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Femoral head fractures are rare traumatic injuries that are usually associated with hip dislocations . The location and size of the fracture fragment and degree of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comminution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depend on the position of the hip at the time of dislocation.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5-15% of Posterior hip dislocations are associated with a femoral head fracture because of contact between femoral head and posterior rim of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acetabulum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 2"/>
              <a:buNone/>
              <a:defRPr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Anterior hip dislocations are associated with impaction/indentation fractures of the femoral head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E822F-2FB1-9C58-0592-A526534FF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Femoral head fracture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54611-6F2C-137C-F308-5F4C634D6BD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4313" y="1357313"/>
            <a:ext cx="8629650" cy="4833937"/>
          </a:xfrm>
        </p:spPr>
        <p:txBody>
          <a:bodyPr>
            <a:noAutofit/>
          </a:bodyPr>
          <a:lstStyle/>
          <a:p>
            <a:pPr marL="274320" indent="-27432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History:</a:t>
            </a:r>
          </a:p>
          <a:p>
            <a:pPr marL="0" indent="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sz="1600" dirty="0"/>
              <a:t> </a:t>
            </a:r>
            <a:r>
              <a:rPr lang="en-GB" sz="1800" dirty="0"/>
              <a:t>frontal impact MVA with knee striking dashboard</a:t>
            </a:r>
          </a:p>
          <a:p>
            <a:pPr marL="0" indent="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sz="1800" dirty="0"/>
              <a:t> fall from height</a:t>
            </a:r>
          </a:p>
          <a:p>
            <a:pPr marL="274320" indent="-27432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sz="1800" dirty="0"/>
              <a:t>Symptoms : localized hip pain , unable to bear weight</a:t>
            </a:r>
            <a:endParaRPr lang="en-GB" sz="1600" dirty="0"/>
          </a:p>
          <a:p>
            <a:pPr marL="274320" indent="-27432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Physical exam:</a:t>
            </a:r>
          </a:p>
          <a:p>
            <a:pPr marL="274320" indent="-27432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sz="1800" dirty="0"/>
              <a:t>Inspection:  -shortened lower limb with large </a:t>
            </a:r>
            <a:r>
              <a:rPr lang="en-GB" sz="1800" dirty="0" err="1"/>
              <a:t>acetabular</a:t>
            </a:r>
            <a:r>
              <a:rPr lang="en-GB" sz="1800" dirty="0"/>
              <a:t> wall fractures, little to no rotational asymmetry is seen</a:t>
            </a:r>
          </a:p>
          <a:p>
            <a:pPr marL="0" indent="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sz="1800" dirty="0"/>
              <a:t>                       -posterior dislocation: limb is flexed, adducted, internally rotated</a:t>
            </a:r>
          </a:p>
          <a:p>
            <a:pPr marL="0" indent="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sz="1800" dirty="0"/>
              <a:t>                       -anterior dislocation: limb is flexed, abducted, externally rotated</a:t>
            </a:r>
          </a:p>
          <a:p>
            <a:pPr marL="0" indent="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sz="1800" dirty="0" err="1"/>
              <a:t>Ipsilateral</a:t>
            </a:r>
            <a:r>
              <a:rPr lang="en-GB" sz="1800" dirty="0"/>
              <a:t> knee</a:t>
            </a:r>
          </a:p>
          <a:p>
            <a:pPr marL="0" indent="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sz="1800" dirty="0" err="1"/>
              <a:t>Ligamentous</a:t>
            </a:r>
            <a:r>
              <a:rPr lang="en-GB" sz="1800" dirty="0"/>
              <a:t> stability</a:t>
            </a:r>
          </a:p>
          <a:p>
            <a:pPr marL="0" indent="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sz="1800" dirty="0"/>
              <a:t>Neurovascular may have signs of sciatic nerve injury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9520E0D2-07F3-4965-A6F5-6489962DB434}"/>
              </a:ext>
            </a:extLst>
          </p:cNvPr>
          <p:cNvSpPr/>
          <p:nvPr/>
        </p:nvSpPr>
        <p:spPr>
          <a:xfrm>
            <a:off x="285750" y="5500688"/>
            <a:ext cx="457200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Imaging</a:t>
            </a:r>
          </a:p>
          <a:p>
            <a:pPr marL="514350" indent="-51435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dirty="0">
                <a:latin typeface="+mn-lt"/>
                <a:cs typeface="+mn-cs"/>
              </a:rPr>
              <a:t>X-RAY</a:t>
            </a:r>
          </a:p>
          <a:p>
            <a:pPr marL="514350" indent="-51435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dirty="0">
                <a:latin typeface="+mn-lt"/>
                <a:cs typeface="+mn-cs"/>
              </a:rPr>
              <a:t>CT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عنوان 1">
            <a:extLst>
              <a:ext uri="{FF2B5EF4-FFF2-40B4-BE49-F238E27FC236}">
                <a16:creationId xmlns:a16="http://schemas.microsoft.com/office/drawing/2014/main" id="{6E361F9A-3B1D-38BC-903A-25EE5610B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SA" altLang="en-US">
              <a:solidFill>
                <a:srgbClr val="CA5E6D"/>
              </a:solidFill>
            </a:endParaRPr>
          </a:p>
        </p:txBody>
      </p:sp>
      <p:pic>
        <p:nvPicPr>
          <p:cNvPr id="27651" name="عنصر نائب للمحتوى 3" descr="dd.PNG">
            <a:extLst>
              <a:ext uri="{FF2B5EF4-FFF2-40B4-BE49-F238E27FC236}">
                <a16:creationId xmlns:a16="http://schemas.microsoft.com/office/drawing/2014/main" id="{3060E45C-117D-B0CE-4562-A46A030E498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4F74A-A17E-E95C-D999-8D964A9AD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Femoral head fracture</a:t>
            </a:r>
            <a:endParaRPr lang="en-US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04474-BEE9-4244-74B6-2D6B17FFFA6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625" y="1371600"/>
            <a:ext cx="8842375" cy="4914900"/>
          </a:xfrm>
        </p:spPr>
        <p:txBody>
          <a:bodyPr>
            <a:normAutofit fontScale="70000" lnSpcReduction="20000"/>
          </a:bodyPr>
          <a:lstStyle/>
          <a:p>
            <a:pPr marL="0" indent="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Management :</a:t>
            </a:r>
            <a:endParaRPr lang="en-GB" dirty="0"/>
          </a:p>
          <a:p>
            <a:pPr marL="514350" indent="-51435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1.ORIF surgery:</a:t>
            </a:r>
          </a:p>
          <a:p>
            <a:pPr marL="274320" indent="-27432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u="sng" dirty="0"/>
              <a:t>Indications</a:t>
            </a:r>
          </a:p>
          <a:p>
            <a:pPr marL="0" indent="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dirty="0"/>
              <a:t>-</a:t>
            </a:r>
            <a:r>
              <a:rPr lang="en-GB" dirty="0" err="1"/>
              <a:t>Pipkin</a:t>
            </a:r>
            <a:r>
              <a:rPr lang="en-GB" dirty="0"/>
              <a:t> II with &gt; 1 mm step off</a:t>
            </a:r>
          </a:p>
          <a:p>
            <a:pPr marL="0" indent="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dirty="0"/>
              <a:t>-if performing removal of loose bodies in the joint</a:t>
            </a:r>
          </a:p>
          <a:p>
            <a:pPr marL="0" indent="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dirty="0"/>
              <a:t>-associated neck or </a:t>
            </a:r>
            <a:r>
              <a:rPr lang="en-GB" dirty="0" err="1"/>
              <a:t>acetabular</a:t>
            </a:r>
            <a:r>
              <a:rPr lang="en-GB" dirty="0"/>
              <a:t> </a:t>
            </a:r>
            <a:r>
              <a:rPr lang="en-GB" dirty="0" err="1"/>
              <a:t>fx</a:t>
            </a:r>
            <a:r>
              <a:rPr lang="en-GB" dirty="0"/>
              <a:t> (</a:t>
            </a:r>
            <a:r>
              <a:rPr lang="en-GB" dirty="0" err="1"/>
              <a:t>Pipkin</a:t>
            </a:r>
            <a:r>
              <a:rPr lang="en-GB" dirty="0"/>
              <a:t> type III and IV)</a:t>
            </a:r>
          </a:p>
          <a:p>
            <a:pPr marL="0" indent="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dirty="0"/>
              <a:t>-</a:t>
            </a:r>
            <a:r>
              <a:rPr lang="en-GB" dirty="0" err="1"/>
              <a:t>polytrauma</a:t>
            </a:r>
            <a:endParaRPr lang="en-GB" dirty="0"/>
          </a:p>
          <a:p>
            <a:pPr marL="0" indent="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dirty="0"/>
              <a:t>-irreducible fracture-dislocation</a:t>
            </a:r>
          </a:p>
          <a:p>
            <a:pPr marL="0" indent="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dirty="0"/>
              <a:t>-</a:t>
            </a:r>
            <a:r>
              <a:rPr lang="en-GB" dirty="0" err="1"/>
              <a:t>Pipkin</a:t>
            </a:r>
            <a:r>
              <a:rPr lang="en-GB" dirty="0"/>
              <a:t> IV</a:t>
            </a:r>
          </a:p>
          <a:p>
            <a:pPr marL="0" indent="0" eaLnBrk="1" hangingPunct="1">
              <a:spcAft>
                <a:spcPts val="0"/>
              </a:spcAft>
              <a:buFont typeface="Wingdings 2"/>
              <a:buNone/>
              <a:defRPr/>
            </a:pPr>
            <a:endParaRPr lang="en-GB" dirty="0"/>
          </a:p>
          <a:p>
            <a:pPr marL="0" indent="0" eaLnBrk="1" hangingPunct="1">
              <a:spcAft>
                <a:spcPts val="0"/>
              </a:spcAft>
              <a:buFont typeface="Wingdings 2"/>
              <a:buNone/>
              <a:defRPr/>
            </a:pPr>
            <a:endParaRPr lang="en-GB" dirty="0"/>
          </a:p>
          <a:p>
            <a:pPr marL="274320" indent="-27432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2.Arthroplasty: </a:t>
            </a:r>
          </a:p>
          <a:p>
            <a:pPr marL="274320" indent="-27432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u="sng" dirty="0"/>
              <a:t>Indications</a:t>
            </a:r>
          </a:p>
          <a:p>
            <a:pPr marL="274320" indent="-27432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dirty="0"/>
              <a:t>-</a:t>
            </a:r>
            <a:r>
              <a:rPr lang="en-GB" dirty="0" err="1"/>
              <a:t>Pipkin</a:t>
            </a:r>
            <a:r>
              <a:rPr lang="en-GB" dirty="0"/>
              <a:t> I, II (displaced), III, and IV in older patients</a:t>
            </a:r>
          </a:p>
          <a:p>
            <a:pPr marL="274320" indent="-27432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dirty="0"/>
              <a:t>-fractures that are significantly displaced, osteoporotic or </a:t>
            </a:r>
            <a:r>
              <a:rPr lang="en-GB" dirty="0" err="1"/>
              <a:t>comminuted</a:t>
            </a:r>
            <a:endParaRPr lang="en-GB" dirty="0"/>
          </a:p>
          <a:p>
            <a:pPr marL="274320" indent="-274320" eaLnBrk="1" hangingPunct="1">
              <a:spcAft>
                <a:spcPts val="0"/>
              </a:spcAft>
              <a:buFont typeface="Wingdings 2"/>
              <a:buNone/>
              <a:defRPr/>
            </a:pPr>
            <a:endParaRPr lang="en-GB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2193778-4AB2-D598-20EE-8A93C5AFC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Femoral head fracture</a:t>
            </a:r>
            <a:endParaRPr lang="ar-SA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9FD238A-5329-D24F-8BDD-82EC6821EF6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Complications:</a:t>
            </a:r>
            <a:br>
              <a:rPr lang="en-GB" dirty="0"/>
            </a:b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 AVN </a:t>
            </a:r>
            <a:r>
              <a:rPr lang="en-GB" sz="1800" dirty="0"/>
              <a:t>(incidence is 0-23%)</a:t>
            </a: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en-GB" sz="1800" dirty="0"/>
              <a:t>risk is greater with delayed reduction of dislocated hip</a:t>
            </a: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endParaRPr lang="en-GB" sz="1800" dirty="0"/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 Sciatic nerve </a:t>
            </a:r>
            <a:r>
              <a:rPr lang="en-GB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neuropraxia</a:t>
            </a: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/>
              <a:t>(incidence is 10-23%)</a:t>
            </a: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en-GB" sz="1800" dirty="0"/>
              <a:t>usually </a:t>
            </a:r>
            <a:r>
              <a:rPr lang="en-GB" sz="1800" dirty="0" err="1"/>
              <a:t>peroneal</a:t>
            </a:r>
            <a:r>
              <a:rPr lang="en-GB" sz="1800" dirty="0"/>
              <a:t> division of sciatic nerve</a:t>
            </a: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en-GB" sz="1800" dirty="0"/>
              <a:t>spontaneous recovery of function in 60-70%</a:t>
            </a: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endParaRPr lang="en-GB" sz="1800" dirty="0"/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 DJD</a:t>
            </a:r>
            <a:r>
              <a:rPr lang="en-GB" sz="1800" dirty="0"/>
              <a:t> (incidence 8-75%)</a:t>
            </a: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en-GB" sz="1800" dirty="0"/>
              <a:t>due to joint incongruity or initial cartilage damage</a:t>
            </a: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en-GB" sz="1800" dirty="0"/>
              <a:t>Decreased internal rotation</a:t>
            </a: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en-GB" sz="1800" dirty="0"/>
              <a:t>may not be clinically problematic or cause disability</a:t>
            </a: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endParaRPr lang="en-GB" sz="1800" dirty="0"/>
          </a:p>
          <a:p>
            <a:pPr eaLnBrk="1" hangingPunct="1">
              <a:defRPr/>
            </a:pPr>
            <a:endParaRPr lang="ar-SA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9241170C-717E-67FE-D8BE-42C670E86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90513"/>
            <a:ext cx="7773988" cy="1196975"/>
          </a:xfrm>
        </p:spPr>
        <p:txBody>
          <a:bodyPr/>
          <a:lstStyle/>
          <a:p>
            <a:pPr algn="l"/>
            <a:r>
              <a:rPr lang="en-US" altLang="en-US">
                <a:solidFill>
                  <a:srgbClr val="C00000"/>
                </a:solidFill>
              </a:rPr>
              <a:t>Femur Neck fracture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33F0C-BCAB-D718-08F6-F65CAF272E8B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90538" y="2182813"/>
            <a:ext cx="3983037" cy="3622675"/>
          </a:xfrm>
        </p:spPr>
        <p:txBody>
          <a:bodyPr>
            <a:normAutofit/>
          </a:bodyPr>
          <a:lstStyle/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en-US" sz="1800" b="1" dirty="0">
                <a:solidFill>
                  <a:srgbClr val="0070C0"/>
                </a:solidFill>
              </a:rPr>
              <a:t>Blood supply</a:t>
            </a:r>
          </a:p>
          <a:p>
            <a:pPr>
              <a:defRPr/>
            </a:pPr>
            <a:r>
              <a:rPr lang="en-US" sz="1800" dirty="0"/>
              <a:t>The femoral head gets its blood supply from three sources:</a:t>
            </a:r>
          </a:p>
          <a:p>
            <a:pPr>
              <a:defRPr/>
            </a:pPr>
            <a:r>
              <a:rPr lang="en-US" sz="1800" dirty="0"/>
              <a:t> (1) Intramedullary vessels in the femoral neck</a:t>
            </a:r>
          </a:p>
          <a:p>
            <a:pPr>
              <a:defRPr/>
            </a:pPr>
            <a:r>
              <a:rPr lang="en-US" sz="1800" dirty="0"/>
              <a:t> (2) Ascending cervical branches of the medial and lateral circumflex anastomoses</a:t>
            </a:r>
          </a:p>
          <a:p>
            <a:pPr>
              <a:defRPr/>
            </a:pPr>
            <a:r>
              <a:rPr lang="en-US" sz="1800" dirty="0"/>
              <a:t> (3) The vessels of the </a:t>
            </a:r>
            <a:r>
              <a:rPr lang="en-US" sz="1800" dirty="0" err="1"/>
              <a:t>ligamentum</a:t>
            </a:r>
            <a:r>
              <a:rPr lang="en-US" sz="1800" dirty="0"/>
              <a:t> </a:t>
            </a:r>
            <a:r>
              <a:rPr lang="en-US" sz="1800" dirty="0" err="1"/>
              <a:t>teres</a:t>
            </a:r>
            <a:r>
              <a:rPr lang="en-US" sz="1800" dirty="0"/>
              <a:t>.</a:t>
            </a:r>
            <a:endParaRPr lang="en-US" sz="1800" b="1" dirty="0"/>
          </a:p>
        </p:txBody>
      </p:sp>
      <p:pic>
        <p:nvPicPr>
          <p:cNvPr id="30724" name="Picture 5">
            <a:extLst>
              <a:ext uri="{FF2B5EF4-FFF2-40B4-BE49-F238E27FC236}">
                <a16:creationId xmlns:a16="http://schemas.microsoft.com/office/drawing/2014/main" id="{5D200602-495C-285C-5BE0-D02BCD25C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63" y="3298825"/>
            <a:ext cx="4670425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3">
            <a:extLst>
              <a:ext uri="{FF2B5EF4-FFF2-40B4-BE49-F238E27FC236}">
                <a16:creationId xmlns:a16="http://schemas.microsoft.com/office/drawing/2014/main" id="{06E8D5F0-319B-5828-24B9-15477741D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63" y="0"/>
            <a:ext cx="4668837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FB1D-590E-151E-B083-254CF7B6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39738"/>
            <a:ext cx="7772400" cy="908050"/>
          </a:xfrm>
        </p:spPr>
        <p:txBody>
          <a:bodyPr/>
          <a:lstStyle/>
          <a:p>
            <a:pPr algn="l">
              <a:defRPr/>
            </a:pPr>
            <a:r>
              <a:rPr lang="en-US" dirty="0">
                <a:solidFill>
                  <a:srgbClr val="C00000"/>
                </a:solidFill>
              </a:rPr>
              <a:t>Femur Neck fracture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5BD560-B81E-7A8D-64D9-F24C9B3CC043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827088" y="1581150"/>
            <a:ext cx="6623050" cy="3032125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sz="2600" b="1" dirty="0"/>
              <a:t>Mechanism</a:t>
            </a:r>
          </a:p>
          <a:p>
            <a:pPr lvl="1">
              <a:defRPr/>
            </a:pPr>
            <a:r>
              <a:rPr lang="en-US" dirty="0"/>
              <a:t>High energy in young patients</a:t>
            </a:r>
          </a:p>
          <a:p>
            <a:pPr lvl="1">
              <a:defRPr/>
            </a:pPr>
            <a:r>
              <a:rPr lang="en-US" dirty="0"/>
              <a:t>Low energy falls in older patients. </a:t>
            </a:r>
          </a:p>
          <a:p>
            <a:pPr lvl="1">
              <a:defRPr/>
            </a:pPr>
            <a:endParaRPr lang="en-US" dirty="0"/>
          </a:p>
          <a:p>
            <a:pPr>
              <a:defRPr/>
            </a:pPr>
            <a:r>
              <a:rPr lang="en-US" sz="2300" b="1" dirty="0"/>
              <a:t>Pathophysiology</a:t>
            </a:r>
          </a:p>
          <a:p>
            <a:pPr lvl="1">
              <a:defRPr/>
            </a:pPr>
            <a:r>
              <a:rPr lang="en-US" sz="2400" dirty="0"/>
              <a:t>healing potential</a:t>
            </a:r>
          </a:p>
          <a:p>
            <a:pPr lvl="2">
              <a:defRPr/>
            </a:pPr>
            <a:r>
              <a:rPr lang="en-US" sz="2100" dirty="0"/>
              <a:t>Femoral neck is </a:t>
            </a:r>
            <a:r>
              <a:rPr lang="en-US" sz="2100" dirty="0" err="1"/>
              <a:t>intracapsular</a:t>
            </a:r>
            <a:r>
              <a:rPr lang="en-US" sz="2100" dirty="0"/>
              <a:t>, bathed in synovial fluid</a:t>
            </a:r>
          </a:p>
          <a:p>
            <a:pPr lvl="2">
              <a:defRPr/>
            </a:pPr>
            <a:r>
              <a:rPr lang="en-US" sz="2100" dirty="0"/>
              <a:t>Lacks periosteal layer</a:t>
            </a:r>
          </a:p>
          <a:p>
            <a:pPr lvl="2">
              <a:defRPr/>
            </a:pPr>
            <a:r>
              <a:rPr lang="en-US" sz="2100" dirty="0"/>
              <a:t>Callus formation limited, which affects healing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1748" name="AutoShape 2" descr="Fall fall _ hip fracture - Stock Illustration [22944308] - PIXTA">
            <a:extLst>
              <a:ext uri="{FF2B5EF4-FFF2-40B4-BE49-F238E27FC236}">
                <a16:creationId xmlns:a16="http://schemas.microsoft.com/office/drawing/2014/main" id="{A679AAA2-DAA5-EDA6-D91A-1F9AE96224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13500" y="2632075"/>
            <a:ext cx="101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749" name="Picture 7">
            <a:extLst>
              <a:ext uri="{FF2B5EF4-FFF2-40B4-BE49-F238E27FC236}">
                <a16:creationId xmlns:a16="http://schemas.microsoft.com/office/drawing/2014/main" id="{E0F76A81-D31D-5D7B-B77B-2595B31C5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66"/>
          <a:stretch>
            <a:fillRect/>
          </a:stretch>
        </p:blipFill>
        <p:spPr bwMode="auto">
          <a:xfrm>
            <a:off x="6396038" y="188913"/>
            <a:ext cx="2654300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2">
            <a:extLst>
              <a:ext uri="{FF2B5EF4-FFF2-40B4-BE49-F238E27FC236}">
                <a16:creationId xmlns:a16="http://schemas.microsoft.com/office/drawing/2014/main" id="{F4AEEB12-926E-3C92-106C-3ED47118A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652963"/>
            <a:ext cx="533082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Content Placeholder 3">
            <a:extLst>
              <a:ext uri="{FF2B5EF4-FFF2-40B4-BE49-F238E27FC236}">
                <a16:creationId xmlns:a16="http://schemas.microsoft.com/office/drawing/2014/main" id="{3E2EA28C-30EF-FDBF-999B-E633499ED21B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20713"/>
            <a:ext cx="9144000" cy="5903912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7CE8487-0E49-B7F3-A775-1080B30F8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pic>
        <p:nvPicPr>
          <p:cNvPr id="15363" name="Picture 3">
            <a:extLst>
              <a:ext uri="{FF2B5EF4-FFF2-40B4-BE49-F238E27FC236}">
                <a16:creationId xmlns:a16="http://schemas.microsoft.com/office/drawing/2014/main" id="{315CB799-1D94-0720-499B-4204B07C035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"/>
          <a:stretch>
            <a:fillRect/>
          </a:stretch>
        </p:blipFill>
        <p:spPr>
          <a:xfrm>
            <a:off x="1285875" y="0"/>
            <a:ext cx="6429375" cy="6643688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A2693-F4E5-F825-4C76-6BF57C89B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198438"/>
            <a:ext cx="8534400" cy="758825"/>
          </a:xfrm>
        </p:spPr>
        <p:txBody>
          <a:bodyPr/>
          <a:lstStyle/>
          <a:p>
            <a:pPr algn="l">
              <a:defRPr/>
            </a:pPr>
            <a:r>
              <a:rPr lang="en-US" dirty="0">
                <a:solidFill>
                  <a:srgbClr val="FF0000"/>
                </a:solidFill>
              </a:rPr>
              <a:t>Femur Neck fracture</a:t>
            </a:r>
            <a:endParaRPr lang="en-US" dirty="0"/>
          </a:p>
        </p:txBody>
      </p:sp>
      <p:sp>
        <p:nvSpPr>
          <p:cNvPr id="33795" name="Content Placeholder 2">
            <a:extLst>
              <a:ext uri="{FF2B5EF4-FFF2-40B4-BE49-F238E27FC236}">
                <a16:creationId xmlns:a16="http://schemas.microsoft.com/office/drawing/2014/main" id="{C2FC36A4-F2BC-8AAD-6D5B-C8F59E45F08F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93713" y="1419225"/>
            <a:ext cx="8485187" cy="5003800"/>
          </a:xfrm>
        </p:spPr>
        <p:txBody>
          <a:bodyPr/>
          <a:lstStyle/>
          <a:p>
            <a:r>
              <a:rPr lang="en-US" altLang="en-US" sz="2000" b="1"/>
              <a:t>Symptoms</a:t>
            </a:r>
          </a:p>
          <a:p>
            <a:pPr lvl="1"/>
            <a:r>
              <a:rPr lang="en-US" altLang="en-US" sz="1800"/>
              <a:t>Impacted and stress fractures</a:t>
            </a:r>
          </a:p>
          <a:p>
            <a:pPr lvl="2"/>
            <a:r>
              <a:rPr lang="en-US" altLang="en-US" sz="1600"/>
              <a:t>slight pain in the groin or pain referred along the medial side of the thigh and knee</a:t>
            </a:r>
          </a:p>
          <a:p>
            <a:pPr lvl="1"/>
            <a:r>
              <a:rPr lang="en-US" altLang="en-US" sz="1800"/>
              <a:t>Displaced fractures</a:t>
            </a:r>
          </a:p>
          <a:p>
            <a:pPr lvl="2"/>
            <a:r>
              <a:rPr lang="en-US" altLang="en-US" sz="1600"/>
              <a:t>pain in the entire hip region</a:t>
            </a:r>
          </a:p>
          <a:p>
            <a:r>
              <a:rPr lang="en-US" altLang="en-US" sz="2000" b="1"/>
              <a:t>Physical exam</a:t>
            </a:r>
          </a:p>
          <a:p>
            <a:pPr lvl="1"/>
            <a:r>
              <a:rPr lang="en-US" altLang="en-US" sz="1800"/>
              <a:t>Impacted and stress fractures</a:t>
            </a:r>
          </a:p>
          <a:p>
            <a:pPr lvl="2"/>
            <a:r>
              <a:rPr lang="en-US" altLang="en-US" sz="1800"/>
              <a:t>no obvious clinical deformity</a:t>
            </a:r>
          </a:p>
          <a:p>
            <a:pPr lvl="2"/>
            <a:r>
              <a:rPr lang="en-US" altLang="en-US" sz="1800"/>
              <a:t>minor discomfort with active or passive hip range of motion, muscle spasms at extremes of motion</a:t>
            </a:r>
          </a:p>
          <a:p>
            <a:pPr lvl="2"/>
            <a:r>
              <a:rPr lang="en-US" altLang="en-US" sz="1800"/>
              <a:t>pain with percussion over greater trochanter</a:t>
            </a:r>
          </a:p>
          <a:p>
            <a:pPr lvl="1"/>
            <a:r>
              <a:rPr lang="en-US" altLang="en-US" sz="1800"/>
              <a:t>Displaced fractures</a:t>
            </a:r>
          </a:p>
          <a:p>
            <a:pPr lvl="2"/>
            <a:r>
              <a:rPr lang="en-US" altLang="en-US" sz="1600"/>
              <a:t>leg in external rotation and abduction, with shortening</a:t>
            </a:r>
          </a:p>
          <a:p>
            <a:endParaRPr lang="en-US" altLang="en-US" sz="2000"/>
          </a:p>
        </p:txBody>
      </p:sp>
      <p:pic>
        <p:nvPicPr>
          <p:cNvPr id="33796" name="Picture 3">
            <a:extLst>
              <a:ext uri="{FF2B5EF4-FFF2-40B4-BE49-F238E27FC236}">
                <a16:creationId xmlns:a16="http://schemas.microsoft.com/office/drawing/2014/main" id="{67703D4E-FC76-1B85-3E14-D282DA901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4437063"/>
            <a:ext cx="2484438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FFB4D7-3965-2017-2AC0-18A716BA7C05}"/>
              </a:ext>
            </a:extLst>
          </p:cNvPr>
          <p:cNvSpPr txBox="1"/>
          <p:nvPr/>
        </p:nvSpPr>
        <p:spPr>
          <a:xfrm>
            <a:off x="481013" y="989013"/>
            <a:ext cx="29749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Presentation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6391A-F0A0-8FDF-A5C7-B2E756961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>
                <a:solidFill>
                  <a:srgbClr val="FF0000"/>
                </a:solidFill>
              </a:rPr>
              <a:t>Femur Neck fracture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2400" dirty="0"/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C2881-0618-0AC2-4D6F-E676FBD38F6A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020763"/>
            <a:ext cx="4787900" cy="288607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endParaRPr lang="en-US" sz="2900" dirty="0"/>
          </a:p>
          <a:p>
            <a:pPr marL="342900" lvl="1" indent="0">
              <a:buFont typeface="Wingdings" panose="05000000000000000000" pitchFamily="2" charset="2"/>
              <a:buNone/>
              <a:defRPr/>
            </a:pPr>
            <a:endParaRPr lang="en-US" sz="2400" dirty="0"/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n-US" sz="2400" b="1" dirty="0"/>
              <a:t>Operative</a:t>
            </a:r>
          </a:p>
          <a:p>
            <a:pPr lvl="2">
              <a:buFont typeface="Wingdings" panose="05000000000000000000" pitchFamily="2" charset="2"/>
              <a:buChar char="q"/>
              <a:defRPr/>
            </a:pPr>
            <a:r>
              <a:rPr lang="en-US" sz="2400" b="1" dirty="0"/>
              <a:t>ORIF</a:t>
            </a:r>
            <a:endParaRPr lang="en-US" sz="2400" dirty="0"/>
          </a:p>
          <a:p>
            <a:pPr marL="685800" lvl="2" indent="0">
              <a:buFont typeface="Wingdings 2" panose="05020102010507070707" pitchFamily="18" charset="2"/>
              <a:buNone/>
              <a:defRPr/>
            </a:pPr>
            <a:r>
              <a:rPr lang="en-US" sz="2400" dirty="0"/>
              <a:t>displaced fractures in young or physiologically young patients</a:t>
            </a:r>
          </a:p>
          <a:p>
            <a:pPr marL="685800" lvl="2" indent="0">
              <a:buFont typeface="Wingdings 2" panose="05020102010507070707" pitchFamily="18" charset="2"/>
              <a:buNone/>
              <a:defRPr/>
            </a:pPr>
            <a:r>
              <a:rPr lang="en-US" sz="2400" dirty="0"/>
              <a:t>(ORIF indicated for most pts &lt;65 years of age)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34820" name="Picture 3">
            <a:extLst>
              <a:ext uri="{FF2B5EF4-FFF2-40B4-BE49-F238E27FC236}">
                <a16:creationId xmlns:a16="http://schemas.microsoft.com/office/drawing/2014/main" id="{B57AE822-6BCE-CFF4-EB61-60FDBD392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66863"/>
            <a:ext cx="4168775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>
            <a:extLst>
              <a:ext uri="{FF2B5EF4-FFF2-40B4-BE49-F238E27FC236}">
                <a16:creationId xmlns:a16="http://schemas.microsoft.com/office/drawing/2014/main" id="{19DCBA5F-838B-F010-6DF6-4E5D8327B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424363"/>
            <a:ext cx="4213225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EAB16-05F2-D18F-492D-9775C8C02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>
                <a:solidFill>
                  <a:srgbClr val="FF0000"/>
                </a:solidFill>
              </a:rPr>
              <a:t>Femur Neck fracture</a:t>
            </a:r>
            <a:endParaRPr lang="en-US" dirty="0"/>
          </a:p>
        </p:txBody>
      </p:sp>
      <p:sp>
        <p:nvSpPr>
          <p:cNvPr id="35843" name="Content Placeholder 2">
            <a:extLst>
              <a:ext uri="{FF2B5EF4-FFF2-40B4-BE49-F238E27FC236}">
                <a16:creationId xmlns:a16="http://schemas.microsoft.com/office/drawing/2014/main" id="{17140D79-2534-7381-7B5E-ACDB2117036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68313" y="2632075"/>
            <a:ext cx="4032250" cy="2568575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altLang="en-US"/>
              <a:t>Hemiarthroplasty/ Total hip arthroplasty</a:t>
            </a:r>
          </a:p>
        </p:txBody>
      </p:sp>
      <p:pic>
        <p:nvPicPr>
          <p:cNvPr id="35844" name="Picture 5">
            <a:extLst>
              <a:ext uri="{FF2B5EF4-FFF2-40B4-BE49-F238E27FC236}">
                <a16:creationId xmlns:a16="http://schemas.microsoft.com/office/drawing/2014/main" id="{1DC28778-B20A-4DD4-379C-F65351B88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43100"/>
            <a:ext cx="4283075" cy="397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6F924-C213-1B07-8735-91B3C9400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/>
              <a:t>Complications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BE6C81-8EEC-8262-D5EE-BC3A809C6B10}"/>
              </a:ext>
            </a:extLst>
          </p:cNvPr>
          <p:cNvSpPr/>
          <p:nvPr/>
        </p:nvSpPr>
        <p:spPr>
          <a:xfrm>
            <a:off x="684213" y="1474788"/>
            <a:ext cx="4679950" cy="44942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600075" lvl="1" indent="-257175" eaLnBrk="1" hangingPunct="1">
              <a:buFont typeface="Wingdings" panose="05000000000000000000" pitchFamily="2" charset="2"/>
              <a:buChar char="Ø"/>
              <a:defRPr/>
            </a:pPr>
            <a:r>
              <a:rPr lang="en-US" b="1" dirty="0"/>
              <a:t>Osteonecrosis</a:t>
            </a:r>
            <a:r>
              <a:rPr lang="en-US" sz="2400" dirty="0"/>
              <a:t> </a:t>
            </a:r>
          </a:p>
          <a:p>
            <a:pPr eaLnBrk="1" hangingPunct="1">
              <a:defRPr/>
            </a:pPr>
            <a:r>
              <a:rPr lang="en-US" sz="2400" dirty="0"/>
              <a:t>Incidence of 10-45%</a:t>
            </a:r>
          </a:p>
          <a:p>
            <a:pPr eaLnBrk="1" hangingPunct="1">
              <a:defRPr/>
            </a:pPr>
            <a:r>
              <a:rPr lang="en-US" sz="2400" dirty="0"/>
              <a:t>Increased risk with increase initial displacement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AVN</a:t>
            </a:r>
            <a:r>
              <a:rPr lang="en-US" sz="2400" dirty="0"/>
              <a:t> can still develop in nondisplaced injuries and </a:t>
            </a:r>
            <a:r>
              <a:rPr lang="en-US" sz="2400" dirty="0" err="1"/>
              <a:t>nonanatomical</a:t>
            </a:r>
            <a:r>
              <a:rPr lang="en-US" sz="2400" dirty="0"/>
              <a:t> reduction</a:t>
            </a:r>
          </a:p>
          <a:p>
            <a:pPr marL="214313" indent="-214313" eaLnBrk="1" hangingPunct="1">
              <a:buFont typeface="Wingdings" panose="05000000000000000000" pitchFamily="2" charset="2"/>
              <a:buChar char="Ø"/>
              <a:defRPr/>
            </a:pPr>
            <a:endParaRPr lang="en-US" b="1" dirty="0"/>
          </a:p>
          <a:p>
            <a:pPr marL="214313" indent="-214313" eaLnBrk="1" hangingPunct="1">
              <a:buFont typeface="Wingdings" panose="05000000000000000000" pitchFamily="2" charset="2"/>
              <a:buChar char="Ø"/>
              <a:defRPr/>
            </a:pPr>
            <a:r>
              <a:rPr lang="en-US" sz="2400" b="1" dirty="0">
                <a:solidFill>
                  <a:srgbClr val="FF0000"/>
                </a:solidFill>
              </a:rPr>
              <a:t>Nonunion</a:t>
            </a:r>
          </a:p>
          <a:p>
            <a:pPr eaLnBrk="1" hangingPunct="1">
              <a:defRPr/>
            </a:pPr>
            <a:r>
              <a:rPr lang="en-US" sz="2400" dirty="0"/>
              <a:t>Incidence of 5 to 30%</a:t>
            </a:r>
          </a:p>
          <a:p>
            <a:pPr eaLnBrk="1" hangingPunct="1">
              <a:defRPr/>
            </a:pPr>
            <a:r>
              <a:rPr lang="en-US" sz="2400" dirty="0"/>
              <a:t>Increased incidence in displaced fractures</a:t>
            </a:r>
          </a:p>
        </p:txBody>
      </p:sp>
      <p:pic>
        <p:nvPicPr>
          <p:cNvPr id="36868" name="Picture 5">
            <a:extLst>
              <a:ext uri="{FF2B5EF4-FFF2-40B4-BE49-F238E27FC236}">
                <a16:creationId xmlns:a16="http://schemas.microsoft.com/office/drawing/2014/main" id="{4CD7821E-EA01-08D2-B724-17EDEAEA9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788988"/>
            <a:ext cx="3373437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6">
            <a:extLst>
              <a:ext uri="{FF2B5EF4-FFF2-40B4-BE49-F238E27FC236}">
                <a16:creationId xmlns:a16="http://schemas.microsoft.com/office/drawing/2014/main" id="{41922F56-C481-9581-7EDD-D9D4C2A2F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644900"/>
            <a:ext cx="231298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8C21C-9D61-3E79-F279-4C5E2149C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>
                <a:solidFill>
                  <a:srgbClr val="FF0000"/>
                </a:solidFill>
              </a:rPr>
              <a:t>Intertrochanteric fracture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A8CA0E-659F-5662-5D34-1FBA29C001FC}"/>
              </a:ext>
            </a:extLst>
          </p:cNvPr>
          <p:cNvSpPr/>
          <p:nvPr/>
        </p:nvSpPr>
        <p:spPr>
          <a:xfrm>
            <a:off x="411163" y="1773238"/>
            <a:ext cx="5978525" cy="43386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dirty="0"/>
              <a:t>Intertrochanteric area exists between greater and lesser trochanters </a:t>
            </a:r>
          </a:p>
          <a:p>
            <a:pPr eaLnBrk="1" hangingPunct="1">
              <a:defRPr/>
            </a:pPr>
            <a:endParaRPr lang="en-US" b="1" dirty="0"/>
          </a:p>
          <a:p>
            <a:pPr marL="342900" indent="-342900" eaLnBrk="1" hangingPunct="1">
              <a:buFont typeface="Wingdings" panose="05000000000000000000" pitchFamily="2" charset="2"/>
              <a:buChar char="q"/>
              <a:defRPr/>
            </a:pPr>
            <a:r>
              <a:rPr lang="en-US" sz="2000" b="1" dirty="0"/>
              <a:t>Mechanism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  <a:defRPr/>
            </a:pPr>
            <a:endParaRPr lang="en-US" sz="2000" b="1" dirty="0"/>
          </a:p>
          <a:p>
            <a:pPr eaLnBrk="1" hangingPunct="1">
              <a:defRPr/>
            </a:pPr>
            <a:r>
              <a:rPr lang="en-US" b="1" dirty="0"/>
              <a:t>Elderly</a:t>
            </a:r>
          </a:p>
          <a:p>
            <a:pPr eaLnBrk="1" hangingPunct="1">
              <a:defRPr/>
            </a:pPr>
            <a:r>
              <a:rPr lang="en-US" dirty="0"/>
              <a:t>low energy falls in osteoporotic patients</a:t>
            </a:r>
          </a:p>
          <a:p>
            <a:pPr eaLnBrk="1" hangingPunct="1">
              <a:defRPr/>
            </a:pPr>
            <a:r>
              <a:rPr lang="en-US" b="1" dirty="0"/>
              <a:t>Young</a:t>
            </a:r>
          </a:p>
          <a:p>
            <a:pPr eaLnBrk="1" hangingPunct="1">
              <a:defRPr/>
            </a:pPr>
            <a:r>
              <a:rPr lang="en-US" dirty="0"/>
              <a:t>high energy trauma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marL="342900" indent="-342900" eaLnBrk="1" hangingPunct="1">
              <a:buFont typeface="Wingdings" panose="05000000000000000000" pitchFamily="2" charset="2"/>
              <a:buChar char="q"/>
              <a:defRPr/>
            </a:pPr>
            <a:r>
              <a:rPr lang="en-US" sz="2000" b="1" dirty="0"/>
              <a:t>Physical Exam</a:t>
            </a:r>
          </a:p>
          <a:p>
            <a:pPr eaLnBrk="1" hangingPunct="1">
              <a:defRPr/>
            </a:pPr>
            <a:r>
              <a:rPr lang="en-US" dirty="0"/>
              <a:t>painful, shortened, externally rotated lower extremity</a:t>
            </a:r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37892" name="Picture 5">
            <a:extLst>
              <a:ext uri="{FF2B5EF4-FFF2-40B4-BE49-F238E27FC236}">
                <a16:creationId xmlns:a16="http://schemas.microsoft.com/office/drawing/2014/main" id="{4B5D5655-3B29-5471-859E-368072589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076700"/>
            <a:ext cx="22320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2">
            <a:extLst>
              <a:ext uri="{FF2B5EF4-FFF2-40B4-BE49-F238E27FC236}">
                <a16:creationId xmlns:a16="http://schemas.microsoft.com/office/drawing/2014/main" id="{57AA50F2-0843-9E4F-4610-26916CA55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63" y="0"/>
            <a:ext cx="2636837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FF8DE-F61E-AF75-7F98-2D0B4EB7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>
                <a:solidFill>
                  <a:srgbClr val="FF0000"/>
                </a:solidFill>
              </a:rPr>
              <a:t>Intertrochanteric fracture</a:t>
            </a:r>
            <a:endParaRPr lang="en-US" dirty="0"/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id="{1EF0B027-61D6-7A82-0EF4-7C0BF6019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2516188"/>
            <a:ext cx="4000500" cy="400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>
            <a:extLst>
              <a:ext uri="{FF2B5EF4-FFF2-40B4-BE49-F238E27FC236}">
                <a16:creationId xmlns:a16="http://schemas.microsoft.com/office/drawing/2014/main" id="{E9D77419-BBE0-DE49-734F-195D0766A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86025"/>
            <a:ext cx="40322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A30FE-4164-3727-1F15-F8672003B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solidFill>
                  <a:srgbClr val="FF0000"/>
                </a:solidFill>
              </a:rPr>
              <a:t>Intertrochanteric fracture</a:t>
            </a:r>
            <a:r>
              <a:rPr lang="en-GB">
                <a:solidFill>
                  <a:srgbClr val="FF0000"/>
                </a:solidFill>
              </a:rPr>
              <a:t>- Treatment </a:t>
            </a:r>
            <a:endParaRPr lang="en-US" dirty="0"/>
          </a:p>
        </p:txBody>
      </p:sp>
      <p:sp>
        <p:nvSpPr>
          <p:cNvPr id="40963" name="Rectangle 5">
            <a:extLst>
              <a:ext uri="{FF2B5EF4-FFF2-40B4-BE49-F238E27FC236}">
                <a16:creationId xmlns:a16="http://schemas.microsoft.com/office/drawing/2014/main" id="{13999B2A-DC85-C449-7FAD-EFD59A415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325" y="2354263"/>
            <a:ext cx="5156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57175" indent="-257175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buFont typeface="Wingdings" panose="05000000000000000000" pitchFamily="2" charset="2"/>
              <a:buChar char="Ø"/>
            </a:pPr>
            <a:r>
              <a:rPr lang="en-US" altLang="en-US" sz="2800" b="1"/>
              <a:t>Operative</a:t>
            </a:r>
          </a:p>
          <a:p>
            <a:pPr algn="l" rtl="0" eaLnBrk="1" hangingPunct="1">
              <a:buFont typeface="Wingdings" panose="05000000000000000000" pitchFamily="2" charset="2"/>
              <a:buChar char="q"/>
            </a:pPr>
            <a:r>
              <a:rPr lang="en-US" altLang="en-US" sz="2000" b="1"/>
              <a:t>Sliding hip compression screw </a:t>
            </a:r>
          </a:p>
        </p:txBody>
      </p:sp>
      <p:pic>
        <p:nvPicPr>
          <p:cNvPr id="40964" name="Picture 7">
            <a:extLst>
              <a:ext uri="{FF2B5EF4-FFF2-40B4-BE49-F238E27FC236}">
                <a16:creationId xmlns:a16="http://schemas.microsoft.com/office/drawing/2014/main" id="{63B728B7-5133-14B0-0393-522C5ECBC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3716338"/>
            <a:ext cx="5203825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29604-74E4-AC82-65D4-8168114DC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>
                <a:solidFill>
                  <a:srgbClr val="FF0000"/>
                </a:solidFill>
              </a:rPr>
              <a:t>Intertrochanteric fracture</a:t>
            </a:r>
            <a:endParaRPr lang="en-US" dirty="0"/>
          </a:p>
        </p:txBody>
      </p:sp>
      <p:sp>
        <p:nvSpPr>
          <p:cNvPr id="41987" name="Content Placeholder 2">
            <a:extLst>
              <a:ext uri="{FF2B5EF4-FFF2-40B4-BE49-F238E27FC236}">
                <a16:creationId xmlns:a16="http://schemas.microsoft.com/office/drawing/2014/main" id="{0A81C687-79A0-B28D-FAEF-71A7E1FE5F47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11188" y="2073275"/>
            <a:ext cx="5027612" cy="25669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altLang="en-US" b="1"/>
              <a:t>Intramedullary hip screw (cephalomedullary nail) </a:t>
            </a:r>
          </a:p>
          <a:p>
            <a:endParaRPr lang="en-US" altLang="en-US"/>
          </a:p>
        </p:txBody>
      </p:sp>
      <p:pic>
        <p:nvPicPr>
          <p:cNvPr id="41988" name="Picture 3">
            <a:extLst>
              <a:ext uri="{FF2B5EF4-FFF2-40B4-BE49-F238E27FC236}">
                <a16:creationId xmlns:a16="http://schemas.microsoft.com/office/drawing/2014/main" id="{460581BD-E769-B474-CC9C-C6EFC00D8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0" y="3359150"/>
            <a:ext cx="3790950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45E1A-55CE-2436-327E-D8514263C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>
                <a:solidFill>
                  <a:srgbClr val="FF0000"/>
                </a:solidFill>
              </a:rPr>
              <a:t>Intertrochanteric fracture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11AFE-4A71-7FEA-D4BD-F5EFE53B2B11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01625" y="1557338"/>
            <a:ext cx="5229225" cy="1638300"/>
          </a:xfrm>
        </p:spPr>
        <p:txBody>
          <a:bodyPr>
            <a:noAutofit/>
          </a:bodyPr>
          <a:lstStyle/>
          <a:p>
            <a:pPr marL="257175" indent="-257175">
              <a:buFont typeface="Wingdings" panose="05000000000000000000" pitchFamily="2" charset="2"/>
              <a:buChar char="q"/>
              <a:defRPr/>
            </a:pPr>
            <a:r>
              <a:rPr lang="en-US" sz="2400" b="1" dirty="0"/>
              <a:t>Arthroplasty</a:t>
            </a:r>
          </a:p>
          <a:p>
            <a:pPr marL="214313" indent="-214313">
              <a:defRPr/>
            </a:pPr>
            <a:r>
              <a:rPr lang="en-US" sz="2400" dirty="0"/>
              <a:t>severely comminuted fractures</a:t>
            </a:r>
          </a:p>
          <a:p>
            <a:pPr marL="214313" indent="-214313">
              <a:defRPr/>
            </a:pPr>
            <a:r>
              <a:rPr lang="en-US" sz="2400" dirty="0"/>
              <a:t>preexisting symptomatic degenerative arthritis</a:t>
            </a:r>
          </a:p>
          <a:p>
            <a:pPr marL="214313" indent="-214313">
              <a:defRPr/>
            </a:pPr>
            <a:r>
              <a:rPr lang="en-US" sz="2400" dirty="0"/>
              <a:t>osteoporotic bone that is unlikely to hold internal fixation</a:t>
            </a:r>
          </a:p>
          <a:p>
            <a:pPr marL="214313" indent="-214313">
              <a:defRPr/>
            </a:pPr>
            <a:r>
              <a:rPr lang="en-US" sz="2400" dirty="0"/>
              <a:t>salvage for failed internal fixation</a:t>
            </a:r>
          </a:p>
          <a:p>
            <a:pPr>
              <a:defRPr/>
            </a:pPr>
            <a:endParaRPr lang="en-US" sz="2400" dirty="0"/>
          </a:p>
        </p:txBody>
      </p:sp>
      <p:pic>
        <p:nvPicPr>
          <p:cNvPr id="43012" name="Picture 3">
            <a:extLst>
              <a:ext uri="{FF2B5EF4-FFF2-40B4-BE49-F238E27FC236}">
                <a16:creationId xmlns:a16="http://schemas.microsoft.com/office/drawing/2014/main" id="{12FA82F9-18CD-105A-D5B5-72F90004C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50" y="2565400"/>
            <a:ext cx="3425825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A565F-C1CF-C500-6C9B-0980FE019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err="1"/>
              <a:t>Subtrochantaric</a:t>
            </a:r>
            <a:r>
              <a:rPr lang="en-GB" dirty="0"/>
              <a:t> Fracture</a:t>
            </a:r>
          </a:p>
        </p:txBody>
      </p:sp>
      <p:sp>
        <p:nvSpPr>
          <p:cNvPr id="44035" name="Content Placeholder 2">
            <a:extLst>
              <a:ext uri="{FF2B5EF4-FFF2-40B4-BE49-F238E27FC236}">
                <a16:creationId xmlns:a16="http://schemas.microsoft.com/office/drawing/2014/main" id="{68511368-AAD6-5EE4-688F-53625BB71D9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8138" y="1125538"/>
            <a:ext cx="8520112" cy="5327650"/>
          </a:xfrm>
        </p:spPr>
        <p:txBody>
          <a:bodyPr/>
          <a:lstStyle/>
          <a:p>
            <a:r>
              <a:rPr lang="en-GB" altLang="en-US"/>
              <a:t>The subtrochanteric fracture is a f</a:t>
            </a:r>
            <a:r>
              <a:rPr lang="en-US" altLang="en-US"/>
              <a:t>ractures of the proximal femur that occur within 5 cm of the lesser trochanter.</a:t>
            </a:r>
          </a:p>
          <a:p>
            <a:r>
              <a:rPr lang="en-GB" altLang="en-US"/>
              <a:t>It’s the worst type of fracture</a:t>
            </a:r>
          </a:p>
          <a:p>
            <a:r>
              <a:rPr lang="en-GB" altLang="en-US"/>
              <a:t> Less vascularity less healing potential and ability</a:t>
            </a:r>
          </a:p>
          <a:p>
            <a:r>
              <a:rPr lang="en-GB" altLang="en-US"/>
              <a:t>This area is made of hard cortical bone that doesn't heal well</a:t>
            </a:r>
          </a:p>
          <a:p>
            <a:r>
              <a:rPr lang="en-GB" altLang="en-US"/>
              <a:t>Area of high compression forces</a:t>
            </a:r>
          </a:p>
          <a:p>
            <a:r>
              <a:rPr lang="en-GB" altLang="en-US"/>
              <a:t>There is a lot of deforming force on the proximal fragment(flexed by iliopsoas abduct by gluteus medius and minimus and externally rotated by the short rotator muscles)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DE641-D5ED-E8F2-C4FC-D3798666E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357188"/>
            <a:ext cx="8534400" cy="7588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 Dislocation 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FA828625-A29C-F0A4-EFCE-8131767704C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4313" y="1714500"/>
            <a:ext cx="4714875" cy="4572000"/>
          </a:xfrm>
        </p:spPr>
        <p:txBody>
          <a:bodyPr>
            <a:noAutofit/>
          </a:bodyPr>
          <a:lstStyle/>
          <a:p>
            <a:pPr marL="274320" indent="-274320" eaLnBrk="1" hangingPunct="1">
              <a:spcAft>
                <a:spcPts val="0"/>
              </a:spcAft>
              <a:buClrTx/>
              <a:buFont typeface="Wingdings 2"/>
              <a:buChar char=""/>
              <a:defRPr/>
            </a:pPr>
            <a:r>
              <a:rPr lang="en-US" sz="2000" dirty="0"/>
              <a:t>Hip joint inherently stable due to :</a:t>
            </a:r>
          </a:p>
          <a:p>
            <a:pPr marL="548640" lvl="1" indent="-274320" eaLnBrk="1" hangingPunct="1">
              <a:spcAft>
                <a:spcPts val="0"/>
              </a:spcAft>
              <a:buFont typeface="Wingdings"/>
              <a:buChar char=""/>
              <a:defRPr/>
            </a:pPr>
            <a:r>
              <a:rPr lang="en-US" dirty="0">
                <a:solidFill>
                  <a:schemeClr val="tx1"/>
                </a:solidFill>
              </a:rPr>
              <a:t>bony anatomy</a:t>
            </a:r>
          </a:p>
          <a:p>
            <a:pPr marL="548640" lvl="1" indent="-274320" eaLnBrk="1" hangingPunct="1">
              <a:spcAft>
                <a:spcPts val="0"/>
              </a:spcAft>
              <a:buFont typeface="Wingdings"/>
              <a:buChar char=""/>
              <a:defRPr/>
            </a:pPr>
            <a:r>
              <a:rPr lang="en-US" dirty="0">
                <a:solidFill>
                  <a:schemeClr val="tx1"/>
                </a:solidFill>
              </a:rPr>
              <a:t>soft tissue constraints including</a:t>
            </a:r>
          </a:p>
          <a:p>
            <a:pPr marL="822960" lvl="2" eaLnBrk="1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dirty="0"/>
              <a:t>labrum</a:t>
            </a:r>
          </a:p>
          <a:p>
            <a:pPr marL="822960" lvl="2" eaLnBrk="1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dirty="0"/>
              <a:t>capsule </a:t>
            </a:r>
          </a:p>
          <a:p>
            <a:pPr marL="822960" lvl="2" eaLnBrk="1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dirty="0" err="1"/>
              <a:t>ligamentum</a:t>
            </a:r>
            <a:r>
              <a:rPr lang="en-US" dirty="0"/>
              <a:t> </a:t>
            </a:r>
            <a:r>
              <a:rPr lang="en-US" dirty="0" err="1"/>
              <a:t>teres</a:t>
            </a:r>
            <a:endParaRPr lang="en-US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3">
            <a:extLst>
              <a:ext uri="{FF2B5EF4-FFF2-40B4-BE49-F238E27FC236}">
                <a16:creationId xmlns:a16="http://schemas.microsoft.com/office/drawing/2014/main" id="{39E247BA-8A7F-0550-6AB8-9C92B2FE5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1428750"/>
            <a:ext cx="3857625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مستطيل 5">
            <a:extLst>
              <a:ext uri="{FF2B5EF4-FFF2-40B4-BE49-F238E27FC236}">
                <a16:creationId xmlns:a16="http://schemas.microsoft.com/office/drawing/2014/main" id="{B84E6344-9A18-31F2-F53F-B643671B9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4357688"/>
            <a:ext cx="4572000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0488" indent="-12700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80000"/>
              </a:lnSpc>
              <a:buClrTx/>
              <a:buSzPts val="2000"/>
              <a:buFont typeface="Arial" panose="020B0604020202020204" pitchFamily="34" charset="0"/>
              <a:buChar char="•"/>
            </a:pPr>
            <a:r>
              <a:rPr lang="en-US" altLang="en-US" sz="2200"/>
              <a:t> Mechanism:</a:t>
            </a:r>
          </a:p>
          <a:p>
            <a:pPr eaLnBrk="1" hangingPunct="1">
              <a:lnSpc>
                <a:spcPct val="80000"/>
              </a:lnSpc>
              <a:buClrTx/>
              <a:buSzPts val="2000"/>
              <a:buFontTx/>
              <a:buNone/>
            </a:pPr>
            <a:r>
              <a:rPr lang="en-US" altLang="en-US" sz="2200">
                <a:sym typeface="Arial" panose="020B0604020202020204" pitchFamily="34" charset="0"/>
              </a:rPr>
              <a:t>​</a:t>
            </a:r>
            <a:r>
              <a:rPr lang="en-US" altLang="en-US" sz="2200"/>
              <a:t>High energy trauma.</a:t>
            </a:r>
          </a:p>
          <a:p>
            <a:pPr eaLnBrk="1" hangingPunct="1">
              <a:lnSpc>
                <a:spcPct val="80000"/>
              </a:lnSpc>
              <a:buClrTx/>
              <a:buSzPts val="2000"/>
              <a:buFontTx/>
              <a:buNone/>
            </a:pPr>
            <a:endParaRPr lang="en-US" altLang="en-US" sz="2200"/>
          </a:p>
          <a:p>
            <a:pPr eaLnBrk="1" hangingPunct="1">
              <a:lnSpc>
                <a:spcPct val="80000"/>
              </a:lnSpc>
              <a:buClrTx/>
              <a:buSzPts val="2000"/>
              <a:buFont typeface="Arial" panose="020B0604020202020204" pitchFamily="34" charset="0"/>
              <a:buChar char="•"/>
            </a:pPr>
            <a:r>
              <a:rPr lang="en-US" altLang="en-US" sz="2200"/>
              <a:t> Either anterior or posterior but posteriorly more common. </a:t>
            </a:r>
            <a:endParaRPr lang="ar-SA" altLang="en-US" sz="220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57">
            <a:extLst>
              <a:ext uri="{FF2B5EF4-FFF2-40B4-BE49-F238E27FC236}">
                <a16:creationId xmlns:a16="http://schemas.microsoft.com/office/drawing/2014/main" id="{487DB2BB-BD57-19CF-A39F-7E4F8F01026A}"/>
              </a:ext>
            </a:extLst>
          </p:cNvPr>
          <p:cNvSpPr/>
          <p:nvPr/>
        </p:nvSpPr>
        <p:spPr>
          <a:xfrm>
            <a:off x="0" y="857250"/>
            <a:ext cx="9144000" cy="47513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p57">
            <a:extLst>
              <a:ext uri="{FF2B5EF4-FFF2-40B4-BE49-F238E27FC236}">
                <a16:creationId xmlns:a16="http://schemas.microsoft.com/office/drawing/2014/main" id="{17F3C8BC-C309-DDEE-126E-0F16DC8936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24300" y="1385888"/>
            <a:ext cx="4803775" cy="1089025"/>
          </a:xfrm>
        </p:spPr>
        <p:txBody>
          <a:bodyPr spcFirstLastPara="1" lIns="68569" tIns="34275" rIns="68569" bIns="34275">
            <a:normAutofit/>
          </a:bodyPr>
          <a:lstStyle/>
          <a:p>
            <a:pPr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defRPr/>
            </a:pPr>
            <a:r>
              <a:rPr lang="en-US" dirty="0" err="1"/>
              <a:t>Subtrochanteric</a:t>
            </a:r>
            <a:r>
              <a:rPr lang="en-US" dirty="0"/>
              <a:t> Fractures</a:t>
            </a:r>
            <a:endParaRPr dirty="0"/>
          </a:p>
        </p:txBody>
      </p:sp>
      <p:sp>
        <p:nvSpPr>
          <p:cNvPr id="766" name="Google Shape;766;p57">
            <a:extLst>
              <a:ext uri="{FF2B5EF4-FFF2-40B4-BE49-F238E27FC236}">
                <a16:creationId xmlns:a16="http://schemas.microsoft.com/office/drawing/2014/main" id="{2746FAFD-D9C9-E77F-B864-3C9D96D1BFC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3924300" y="2506663"/>
            <a:ext cx="4738688" cy="2752725"/>
          </a:xfrm>
        </p:spPr>
        <p:txBody>
          <a:bodyPr spcFirstLastPara="1" lIns="0" tIns="34275" rIns="0" bIns="34275">
            <a:noAutofit/>
          </a:bodyPr>
          <a:lstStyle/>
          <a:p>
            <a:pPr marL="68580" indent="-952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  <a:defRPr/>
            </a:pPr>
            <a:r>
              <a:rPr lang="en-US" sz="1800" dirty="0" err="1"/>
              <a:t>Subtrochanteric</a:t>
            </a:r>
            <a:r>
              <a:rPr lang="en-US" sz="1800" dirty="0"/>
              <a:t> fractures may occur at any age if the injury is severe enough; but most occur with relatively trivial injury, in elderly patients with osteoporosis, </a:t>
            </a:r>
            <a:r>
              <a:rPr lang="en-US" sz="1800" dirty="0" err="1"/>
              <a:t>osteomalacia</a:t>
            </a:r>
            <a:r>
              <a:rPr lang="en-US" sz="1800" dirty="0"/>
              <a:t>, Paget’s disease or a secondary deposit. </a:t>
            </a:r>
            <a:endParaRPr sz="1800" dirty="0"/>
          </a:p>
          <a:p>
            <a:pPr marL="68580" indent="-95250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SzPts val="2000"/>
              <a:buFont typeface="Arial"/>
              <a:buChar char="•"/>
              <a:defRPr/>
            </a:pPr>
            <a:r>
              <a:rPr lang="en-US" sz="1800" dirty="0"/>
              <a:t>Blood loss is greater than with femoral neck or trochanteric fractures.</a:t>
            </a:r>
            <a:endParaRPr sz="1800" dirty="0"/>
          </a:p>
          <a:p>
            <a:pPr marL="68580" indent="-95250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SzPts val="2000"/>
              <a:buFont typeface="Arial"/>
              <a:buChar char="•"/>
              <a:defRPr/>
            </a:pPr>
            <a:r>
              <a:rPr lang="en-US" sz="1800" dirty="0"/>
              <a:t>The leg lies externally rotated and short, and the thigh is markedly swollen. Movement is excruciatingly painful.</a:t>
            </a:r>
            <a:endParaRPr sz="1800" dirty="0"/>
          </a:p>
          <a:p>
            <a:pPr marL="68580" indent="-95250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SzPts val="2000"/>
              <a:buFont typeface="Arial"/>
              <a:buChar char="•"/>
              <a:defRPr/>
            </a:pPr>
            <a:r>
              <a:rPr lang="en-US" sz="1800" dirty="0"/>
              <a:t>X-ray examination shows that the fracture is through or below the lesser trochanter and is frequently comminuted.</a:t>
            </a:r>
            <a:endParaRPr sz="1800" dirty="0"/>
          </a:p>
          <a:p>
            <a:pPr marL="68580" indent="0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SzPts val="2000"/>
              <a:buFont typeface="Wingdings 2" panose="05020102010507070707" pitchFamily="18" charset="2"/>
              <a:buNone/>
              <a:defRPr/>
            </a:pPr>
            <a:endParaRPr sz="1800" dirty="0"/>
          </a:p>
        </p:txBody>
      </p:sp>
      <p:pic>
        <p:nvPicPr>
          <p:cNvPr id="45061" name="Google Shape;763;p57">
            <a:extLst>
              <a:ext uri="{FF2B5EF4-FFF2-40B4-BE49-F238E27FC236}">
                <a16:creationId xmlns:a16="http://schemas.microsoft.com/office/drawing/2014/main" id="{3553FAFC-CD2D-01E8-D267-43DD169CE9F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3438525"/>
            <a:ext cx="2936875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5062" name="Google Shape;764;p57">
            <a:extLst>
              <a:ext uri="{FF2B5EF4-FFF2-40B4-BE49-F238E27FC236}">
                <a16:creationId xmlns:a16="http://schemas.microsoft.com/office/drawing/2014/main" id="{AAC131E1-6130-0351-D389-9413AB87A61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24300" y="2506663"/>
            <a:ext cx="4319588" cy="0"/>
          </a:xfrm>
          <a:prstGeom prst="straightConnector1">
            <a:avLst/>
          </a:prstGeom>
          <a:noFill/>
          <a:ln w="9525">
            <a:solidFill>
              <a:srgbClr val="7F7F7F">
                <a:alpha val="89803"/>
              </a:srgb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5063" name="Google Shape;765;p57" descr="A picture containing film&#10;&#10;Description automatically generated">
            <a:extLst>
              <a:ext uri="{FF2B5EF4-FFF2-40B4-BE49-F238E27FC236}">
                <a16:creationId xmlns:a16="http://schemas.microsoft.com/office/drawing/2014/main" id="{C7D3392E-4EEF-7297-EE77-243826E6876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857250"/>
            <a:ext cx="301307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58">
            <a:extLst>
              <a:ext uri="{FF2B5EF4-FFF2-40B4-BE49-F238E27FC236}">
                <a16:creationId xmlns:a16="http://schemas.microsoft.com/office/drawing/2014/main" id="{B2A97CA6-24E3-DC78-DE93-380436B1E8E3}"/>
              </a:ext>
            </a:extLst>
          </p:cNvPr>
          <p:cNvSpPr/>
          <p:nvPr/>
        </p:nvSpPr>
        <p:spPr>
          <a:xfrm>
            <a:off x="0" y="857250"/>
            <a:ext cx="9144000" cy="47513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4" name="Google Shape;774;p58">
            <a:extLst>
              <a:ext uri="{FF2B5EF4-FFF2-40B4-BE49-F238E27FC236}">
                <a16:creationId xmlns:a16="http://schemas.microsoft.com/office/drawing/2014/main" id="{DEDBF795-EF08-150E-CAFA-93C2821082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8800" y="312738"/>
            <a:ext cx="3844925" cy="1089025"/>
          </a:xfrm>
        </p:spPr>
        <p:txBody>
          <a:bodyPr spcFirstLastPara="1" lIns="68569" tIns="34275" rIns="68569" bIns="34275">
            <a:normAutofit/>
          </a:bodyPr>
          <a:lstStyle/>
          <a:p>
            <a:pPr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defRPr/>
            </a:pPr>
            <a:r>
              <a:rPr lang="en-US" dirty="0" err="1"/>
              <a:t>Subtrochanteric</a:t>
            </a:r>
            <a:r>
              <a:rPr lang="en-US" dirty="0"/>
              <a:t> Fractures</a:t>
            </a:r>
            <a:endParaRPr dirty="0"/>
          </a:p>
        </p:txBody>
      </p:sp>
      <p:sp>
        <p:nvSpPr>
          <p:cNvPr id="777" name="Google Shape;777;p58">
            <a:extLst>
              <a:ext uri="{FF2B5EF4-FFF2-40B4-BE49-F238E27FC236}">
                <a16:creationId xmlns:a16="http://schemas.microsoft.com/office/drawing/2014/main" id="{ADA7DD9A-D294-C742-A0F5-F844587D895F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198438" y="1703388"/>
            <a:ext cx="8408987" cy="3516312"/>
          </a:xfrm>
        </p:spPr>
        <p:txBody>
          <a:bodyPr spcFirstLastPara="1" lIns="0" tIns="34275" rIns="0" bIns="34275">
            <a:noAutofit/>
          </a:bodyPr>
          <a:lstStyle/>
          <a:p>
            <a:pPr marL="68580" indent="-952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  <a:defRPr/>
            </a:pPr>
            <a:r>
              <a:rPr lang="en-US" sz="2400" dirty="0"/>
              <a:t>Treatment</a:t>
            </a:r>
            <a:endParaRPr sz="2400" dirty="0"/>
          </a:p>
          <a:p>
            <a:pPr marL="288036" lvl="1" indent="-13716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Font typeface="Noto Sans Symbols"/>
              <a:buChar char="❑"/>
              <a:defRPr/>
            </a:pPr>
            <a:r>
              <a:rPr lang="en-US" sz="1800" dirty="0"/>
              <a:t>Open reduction and internal fixation is the treatment of choice. Intramedullary nails with locking screws into the femoral head or else a compression (dynamic) hip screw and long plate will provide satisfactory fixation.</a:t>
            </a:r>
            <a:endParaRPr sz="1800" dirty="0"/>
          </a:p>
          <a:p>
            <a:pPr marL="288036" lvl="1" indent="-13716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800"/>
              <a:buFont typeface="Noto Sans Symbols"/>
              <a:buChar char="❑"/>
              <a:defRPr/>
            </a:pPr>
            <a:r>
              <a:rPr lang="en-US" sz="1800" dirty="0"/>
              <a:t>Postoperatively the patient is allowed partial </a:t>
            </a:r>
            <a:r>
              <a:rPr lang="en-US" sz="1800" dirty="0" err="1"/>
              <a:t>weightbearing</a:t>
            </a:r>
            <a:r>
              <a:rPr lang="en-US" sz="1800" dirty="0"/>
              <a:t> (with crutches) until union is secure.</a:t>
            </a:r>
            <a:endParaRPr sz="1800" dirty="0"/>
          </a:p>
          <a:p>
            <a:pPr marL="68580" indent="-9525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Arial"/>
              <a:buChar char="•"/>
              <a:defRPr/>
            </a:pPr>
            <a:r>
              <a:rPr lang="en-US" sz="2400" dirty="0"/>
              <a:t> Complications</a:t>
            </a:r>
            <a:endParaRPr sz="2400" dirty="0"/>
          </a:p>
          <a:p>
            <a:pPr marL="288036" lvl="1" indent="-13716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Font typeface="Noto Sans Symbols"/>
              <a:buChar char="❑"/>
              <a:defRPr/>
            </a:pPr>
            <a:r>
              <a:rPr lang="en-US" sz="1800" dirty="0" err="1"/>
              <a:t>Malunion</a:t>
            </a:r>
            <a:r>
              <a:rPr lang="en-US" sz="1800" dirty="0"/>
              <a:t> is fairly common and, if marked, may need operative correction.</a:t>
            </a:r>
            <a:endParaRPr sz="1800" dirty="0"/>
          </a:p>
          <a:p>
            <a:pPr marL="68580" indent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Wingdings 2" panose="05020102010507070707" pitchFamily="18" charset="2"/>
              <a:buNone/>
              <a:defRPr/>
            </a:pPr>
            <a:endParaRPr sz="2400" dirty="0"/>
          </a:p>
        </p:txBody>
      </p:sp>
      <p:pic>
        <p:nvPicPr>
          <p:cNvPr id="47109" name="Google Shape;775;p58" descr="A picture containing photo, brush&#10;&#10;Description automatically generated">
            <a:extLst>
              <a:ext uri="{FF2B5EF4-FFF2-40B4-BE49-F238E27FC236}">
                <a16:creationId xmlns:a16="http://schemas.microsoft.com/office/drawing/2014/main" id="{3C10FEA4-AE4B-41DF-B3A9-67D905AAAE6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4319588"/>
            <a:ext cx="4403725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7110" name="Google Shape;776;p58">
            <a:extLst>
              <a:ext uri="{FF2B5EF4-FFF2-40B4-BE49-F238E27FC236}">
                <a16:creationId xmlns:a16="http://schemas.microsoft.com/office/drawing/2014/main" id="{B1F2A8F5-76A2-49F5-E998-BC60D23A4F9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0688" y="1433513"/>
            <a:ext cx="3562350" cy="0"/>
          </a:xfrm>
          <a:prstGeom prst="straightConnector1">
            <a:avLst/>
          </a:prstGeom>
          <a:noFill/>
          <a:ln w="9525">
            <a:solidFill>
              <a:srgbClr val="7F7F7F">
                <a:alpha val="89803"/>
              </a:srgb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2DC51-ED6A-8D96-514D-3469CE8DF80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843213" y="2852738"/>
            <a:ext cx="3694112" cy="1757362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en-US" sz="4800" dirty="0">
                <a:solidFill>
                  <a:schemeClr val="accent3">
                    <a:lumMod val="75000"/>
                  </a:schemeClr>
                </a:solidFill>
              </a:rPr>
              <a:t>Thank You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100C6-C9A4-A894-09B8-00C3C73E8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85750"/>
            <a:ext cx="8534400" cy="7588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 Hip Dislocation 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(90%)</a:t>
            </a:r>
            <a:endParaRPr lang="en-US" sz="4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7551A-F56A-D88B-99B8-04119E60A4F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4341813" cy="4572000"/>
          </a:xfrm>
        </p:spPr>
        <p:txBody>
          <a:bodyPr>
            <a:noAutofit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Etiology: 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Occurs in a road accident when someone seated in a truck or car is thrown forwards, striking the knee against the dashboard. 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 : 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Hip pain which radiates to the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knee. 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Hip and leg in slight flexion,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adduction, and internal rotation.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19C3DBDC-031B-70A3-2A92-3470A2A27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3429000"/>
            <a:ext cx="2214562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">
            <a:extLst>
              <a:ext uri="{FF2B5EF4-FFF2-40B4-BE49-F238E27FC236}">
                <a16:creationId xmlns:a16="http://schemas.microsoft.com/office/drawing/2014/main" id="{EB60EC23-62DD-140B-D36B-9F5F7E88F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1428750"/>
            <a:ext cx="38608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>
            <a:extLst>
              <a:ext uri="{FF2B5EF4-FFF2-40B4-BE49-F238E27FC236}">
                <a16:creationId xmlns:a16="http://schemas.microsoft.com/office/drawing/2014/main" id="{73475C56-7CD8-124E-0787-DE155EB9AC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r="52277"/>
          <a:stretch>
            <a:fillRect/>
          </a:stretch>
        </p:blipFill>
        <p:spPr bwMode="auto">
          <a:xfrm>
            <a:off x="4429125" y="3429000"/>
            <a:ext cx="2206625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86A91-5246-A841-981C-1486257F9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 Hip Dislocation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6D345-ECAD-07FC-55A2-1B58EFB87A9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28600" y="1527175"/>
            <a:ext cx="8686800" cy="517842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Diagnosis: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x-ray, CT scan which includes the pelvis, the entire femur and the knee in every case of severe injury</a:t>
            </a:r>
            <a:endParaRPr lang="en-US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X-ray:</a:t>
            </a:r>
            <a:r>
              <a:rPr lang="en-US" dirty="0"/>
              <a:t>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femoral head is seen out of its socket and above the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acetabulum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/>
          </a:p>
        </p:txBody>
      </p:sp>
      <p:pic>
        <p:nvPicPr>
          <p:cNvPr id="18436" name="Picture 5">
            <a:extLst>
              <a:ext uri="{FF2B5EF4-FFF2-40B4-BE49-F238E27FC236}">
                <a16:creationId xmlns:a16="http://schemas.microsoft.com/office/drawing/2014/main" id="{25228DE0-250F-6C70-1D99-3541A9515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3214688"/>
            <a:ext cx="3059112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>
            <a:extLst>
              <a:ext uri="{FF2B5EF4-FFF2-40B4-BE49-F238E27FC236}">
                <a16:creationId xmlns:a16="http://schemas.microsoft.com/office/drawing/2014/main" id="{1F369C84-882E-B111-17F4-357D38E0F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214688"/>
            <a:ext cx="2960687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Content Placeholder 4">
            <a:extLst>
              <a:ext uri="{FF2B5EF4-FFF2-40B4-BE49-F238E27FC236}">
                <a16:creationId xmlns:a16="http://schemas.microsoft.com/office/drawing/2014/main" id="{6917D284-EA68-EB84-EDF8-7426D1ABB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214688"/>
            <a:ext cx="2857500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D2A07-85F0-B8A9-2418-8372B3347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9" name="Content Placeholder 4">
            <a:extLst>
              <a:ext uri="{FF2B5EF4-FFF2-40B4-BE49-F238E27FC236}">
                <a16:creationId xmlns:a16="http://schemas.microsoft.com/office/drawing/2014/main" id="{4ACB3B87-FF99-B4BA-0CAE-EF10AF65E91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8CEC7-E531-353E-FE08-AE8D4AD87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 dislocation 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(10%)</a:t>
            </a:r>
            <a:endParaRPr lang="en-US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عنصر نائب للمحتوى 4">
            <a:extLst>
              <a:ext uri="{FF2B5EF4-FFF2-40B4-BE49-F238E27FC236}">
                <a16:creationId xmlns:a16="http://schemas.microsoft.com/office/drawing/2014/main" id="{77FACE0C-90D5-A443-87E6-8E036354FEB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85750" y="1428750"/>
            <a:ext cx="4341813" cy="45720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Presentation: 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Hip pain which radiates to the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knee.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Hip and leg in extension, abduction, and external rotation.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Seen from the side, the anterior bulge of the dislocated head is unmistakable.</a:t>
            </a:r>
            <a:endParaRPr lang="ar-SA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4" name="Picture 5">
            <a:extLst>
              <a:ext uri="{FF2B5EF4-FFF2-40B4-BE49-F238E27FC236}">
                <a16:creationId xmlns:a16="http://schemas.microsoft.com/office/drawing/2014/main" id="{ADACF695-F261-D22B-5BFA-8CED234C3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1357313"/>
            <a:ext cx="2011362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3">
            <a:extLst>
              <a:ext uri="{FF2B5EF4-FFF2-40B4-BE49-F238E27FC236}">
                <a16:creationId xmlns:a16="http://schemas.microsoft.com/office/drawing/2014/main" id="{4694E68F-45AF-8BF7-2A8C-765E27E34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2" t="14848" r="4041" b="4243"/>
          <a:stretch>
            <a:fillRect/>
          </a:stretch>
        </p:blipFill>
        <p:spPr bwMode="auto">
          <a:xfrm>
            <a:off x="4572000" y="1357313"/>
            <a:ext cx="23876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1B966-2891-4C56-FB49-8D69CA619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 dislocation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Content Placeholder 5">
            <a:extLst>
              <a:ext uri="{FF2B5EF4-FFF2-40B4-BE49-F238E27FC236}">
                <a16:creationId xmlns:a16="http://schemas.microsoft.com/office/drawing/2014/main" id="{78FDDA96-3844-BEC1-0611-CE0F39181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89296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2CF98219-F5CE-EC71-19EA-9ADA6379F8C1}"/>
              </a:ext>
            </a:extLst>
          </p:cNvPr>
          <p:cNvSpPr/>
          <p:nvPr/>
        </p:nvSpPr>
        <p:spPr>
          <a:xfrm>
            <a:off x="285750" y="1500188"/>
            <a:ext cx="4286250" cy="14462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X-rays: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/>
              <a:t>The head is almost directly in front of its normal position; any doubt is resolved by a lateral film</a:t>
            </a:r>
            <a:endParaRPr lang="ar-SA" altLang="en-US" sz="2000" dirty="0"/>
          </a:p>
        </p:txBody>
      </p:sp>
      <p:pic>
        <p:nvPicPr>
          <p:cNvPr id="21509" name="Picture 4">
            <a:extLst>
              <a:ext uri="{FF2B5EF4-FFF2-40B4-BE49-F238E27FC236}">
                <a16:creationId xmlns:a16="http://schemas.microsoft.com/office/drawing/2014/main" id="{87EC8001-D168-15DD-C343-D07845F61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071563"/>
            <a:ext cx="3671887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4A8AB26B-FFA5-54E5-799C-774B47B0F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 Dislocation </a:t>
            </a:r>
            <a:endParaRPr lang="ar-SA" dirty="0">
              <a:solidFill>
                <a:srgbClr val="CA5E6D"/>
              </a:solidFill>
            </a:endParaRP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0678D10-4E21-7318-1B9C-23DD62539FE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625" y="1357313"/>
            <a:ext cx="8504238" cy="500062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Treatment :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dirty="0"/>
              <a:t>Closed reduction within 6 Hours 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dirty="0"/>
              <a:t>Open reduction if :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dirty="0"/>
              <a:t> failed closed reduction , the joint is unstable , or if bony fragments/tissue sit within the joint space.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Complications :</a:t>
            </a:r>
          </a:p>
          <a:p>
            <a:pPr marL="274320" indent="-274320" eaLnBrk="1" hangingPunct="1"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 2"/>
              <a:buChar char=""/>
              <a:defRPr/>
            </a:pPr>
            <a:r>
              <a:rPr lang="en-US" sz="2400" dirty="0"/>
              <a:t>Post-traumatic arthritis </a:t>
            </a:r>
          </a:p>
          <a:p>
            <a:pPr marL="274320" indent="-274320" eaLnBrk="1" hangingPunct="1"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 2"/>
              <a:buChar char=""/>
              <a:defRPr/>
            </a:pPr>
            <a:r>
              <a:rPr lang="en-US" sz="2400" dirty="0"/>
              <a:t>Femoral head </a:t>
            </a:r>
            <a:r>
              <a:rPr lang="en-US" sz="2400" dirty="0" err="1"/>
              <a:t>osteonecrosis</a:t>
            </a:r>
            <a:endParaRPr lang="en-US" sz="2400" dirty="0"/>
          </a:p>
          <a:p>
            <a:pPr marL="274320" indent="-274320" eaLnBrk="1" hangingPunct="1"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 2"/>
              <a:buChar char=""/>
              <a:defRPr/>
            </a:pPr>
            <a:r>
              <a:rPr lang="en-US" sz="2400" dirty="0"/>
              <a:t>Sciatic nerve injury or </a:t>
            </a:r>
            <a:r>
              <a:rPr lang="en-US" sz="2400" dirty="0" err="1"/>
              <a:t>peroneal</a:t>
            </a:r>
            <a:r>
              <a:rPr lang="en-US" sz="2400" dirty="0"/>
              <a:t> nerve injury. </a:t>
            </a:r>
          </a:p>
          <a:p>
            <a:pPr marL="274320" indent="-274320" eaLnBrk="1" hangingPunct="1"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 2"/>
              <a:buChar char=""/>
              <a:defRPr/>
            </a:pPr>
            <a:r>
              <a:rPr lang="en-US" sz="2400" dirty="0"/>
              <a:t>Recurrent dislocations</a:t>
            </a:r>
          </a:p>
          <a:p>
            <a:pPr marL="457200" lvl="1" indent="0" eaLnBrk="1" hangingPunct="1">
              <a:spcAft>
                <a:spcPts val="0"/>
              </a:spcAft>
              <a:buFont typeface="Wingdings"/>
              <a:buNone/>
              <a:defRPr/>
            </a:pPr>
            <a:endParaRPr lang="en-US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ar-S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2120</TotalTime>
  <Words>1009</Words>
  <Application>Microsoft Office PowerPoint</Application>
  <PresentationFormat>عرض على الشاشة (4:3)</PresentationFormat>
  <Paragraphs>218</Paragraphs>
  <Slides>32</Slides>
  <Notes>2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32</vt:i4>
      </vt:variant>
    </vt:vector>
  </HeadingPairs>
  <TitlesOfParts>
    <vt:vector size="33" baseType="lpstr">
      <vt:lpstr>Civic</vt:lpstr>
      <vt:lpstr>Hip Fracture</vt:lpstr>
      <vt:lpstr>عرض تقديمي في PowerPoint</vt:lpstr>
      <vt:lpstr>Hip Dislocation </vt:lpstr>
      <vt:lpstr>Posterior Hip Dislocation (90%)</vt:lpstr>
      <vt:lpstr>Posterior Hip Dislocation </vt:lpstr>
      <vt:lpstr>عرض تقديمي في PowerPoint</vt:lpstr>
      <vt:lpstr>Anterior dislocation (10%)</vt:lpstr>
      <vt:lpstr>Anterior dislocation </vt:lpstr>
      <vt:lpstr>Hip Dislocation </vt:lpstr>
      <vt:lpstr>Hip fracrutes</vt:lpstr>
      <vt:lpstr>Hip fracrutes</vt:lpstr>
      <vt:lpstr>Femoral head fracture</vt:lpstr>
      <vt:lpstr>Femoral head fracture</vt:lpstr>
      <vt:lpstr>عرض تقديمي في PowerPoint</vt:lpstr>
      <vt:lpstr>Femoral head fracture</vt:lpstr>
      <vt:lpstr>Femoral head fracture</vt:lpstr>
      <vt:lpstr>Femur Neck fracture</vt:lpstr>
      <vt:lpstr>Femur Neck fracture</vt:lpstr>
      <vt:lpstr>عرض تقديمي في PowerPoint</vt:lpstr>
      <vt:lpstr>Femur Neck fracture</vt:lpstr>
      <vt:lpstr>Femur Neck fracture Treatment</vt:lpstr>
      <vt:lpstr>Femur Neck fracture</vt:lpstr>
      <vt:lpstr>Complications</vt:lpstr>
      <vt:lpstr>Intertrochanteric fracture</vt:lpstr>
      <vt:lpstr>Intertrochanteric fracture</vt:lpstr>
      <vt:lpstr>Intertrochanteric fracture- Treatment </vt:lpstr>
      <vt:lpstr>Intertrochanteric fracture</vt:lpstr>
      <vt:lpstr>Intertrochanteric fracture</vt:lpstr>
      <vt:lpstr>Subtrochantaric Fracture</vt:lpstr>
      <vt:lpstr>Subtrochanteric Fractures</vt:lpstr>
      <vt:lpstr>Subtrochanteric Fractures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Assessment Of Hearing</dc:title>
  <dc:creator>Asaad</dc:creator>
  <cp:lastModifiedBy>Rawan Mohammad</cp:lastModifiedBy>
  <cp:revision>109</cp:revision>
  <dcterms:created xsi:type="dcterms:W3CDTF">2006-08-16T00:00:00Z</dcterms:created>
  <dcterms:modified xsi:type="dcterms:W3CDTF">2023-03-24T11:31:03Z</dcterms:modified>
</cp:coreProperties>
</file>