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73" r:id="rId9"/>
    <p:sldId id="262" r:id="rId10"/>
    <p:sldId id="260" r:id="rId11"/>
    <p:sldId id="261" r:id="rId12"/>
    <p:sldId id="278" r:id="rId13"/>
    <p:sldId id="264" r:id="rId14"/>
    <p:sldId id="263" r:id="rId15"/>
    <p:sldId id="265" r:id="rId16"/>
    <p:sldId id="270" r:id="rId17"/>
    <p:sldId id="272" r:id="rId18"/>
    <p:sldId id="277" r:id="rId19"/>
    <p:sldId id="271" r:id="rId20"/>
    <p:sldId id="266" r:id="rId21"/>
    <p:sldId id="267" r:id="rId22"/>
    <p:sldId id="274" r:id="rId23"/>
    <p:sldId id="275" r:id="rId24"/>
    <p:sldId id="269" r:id="rId25"/>
    <p:sldId id="27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076FB-2A8C-4824-BC30-2FEBEACE6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A9548A-EFF3-4631-B529-DECA6FEBE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624A8-9AA3-4BAD-9CEA-FE0A83CFB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D922-BBF1-4BEA-A924-340B1704E14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D1B9F-4C31-43BE-9B1E-A89ADC3EE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5B8C8-3808-43F9-84D3-284726393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4D96-88AD-4280-A4A5-50734EEF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83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B5955-BCC2-4526-8C66-FA8B20609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BBF62F-F365-42D3-9ACC-54C50A1AE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44179-747C-4166-832F-346A1CF25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D922-BBF1-4BEA-A924-340B1704E14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7D5CA-8468-48C2-AEFB-30FEA6899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E9AC0-A03F-4DDB-B608-D41AAA07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4D96-88AD-4280-A4A5-50734EEF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7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7EC7A5-EAA5-4DC3-8AA4-0F440B8559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C1880C-3A34-4DFF-8A6B-3A090281FE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E9B8B-85CD-4C7F-9690-69EBB84A2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D922-BBF1-4BEA-A924-340B1704E14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686C4-3A78-4603-A576-72ADC7270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EDF2D-4739-42CF-9A8A-A436924E7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4D96-88AD-4280-A4A5-50734EEF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86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D1CE4-56C5-41FF-9EBC-9EBC60D36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3FD4B-E07B-43E0-A8BC-086EE6422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10515600" cy="4871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F039B-4F16-4E71-A2C3-85E2DA18E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D922-BBF1-4BEA-A924-340B1704E14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4F403-623F-4E50-AC31-46FEF0439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8767B-020F-45B8-BA2B-D39B4CB88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4D96-88AD-4280-A4A5-50734EEF500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66DBDF-1BD8-4658-ABD9-9EDE85A13308}"/>
              </a:ext>
            </a:extLst>
          </p:cNvPr>
          <p:cNvCxnSpPr>
            <a:cxnSpLocks/>
          </p:cNvCxnSpPr>
          <p:nvPr/>
        </p:nvCxnSpPr>
        <p:spPr>
          <a:xfrm>
            <a:off x="838200" y="1127464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761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44AFF-E897-496A-99B4-7EA22E9EB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264AA1-E8BA-4398-8F73-30E7F92A8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1915A-0766-4A16-BAC6-5FF5C3743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D922-BBF1-4BEA-A924-340B1704E14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91DE5-81A7-4A5C-A639-6924EE4A1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68516-E0CE-4DA7-9568-FA1B13239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4D96-88AD-4280-A4A5-50734EEF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191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00CE-6E98-4613-9B8D-4603D7AAC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EFAD9-0E09-4CDE-848C-F2BE2ABBB0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06851"/>
            <a:ext cx="5181600" cy="4870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6C61D-447B-4FB8-9440-13C873E6F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06851"/>
            <a:ext cx="5181600" cy="4870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263517-6DF2-4106-B348-551A36BFA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D922-BBF1-4BEA-A924-340B1704E14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4E09D-C5B6-48C6-8DD5-35EB314B6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618E3-1B3B-468B-8C5A-D8F04C9C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4D96-88AD-4280-A4A5-50734EEF500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3F288E-349B-4134-AF96-B840DB8E6237}"/>
              </a:ext>
            </a:extLst>
          </p:cNvPr>
          <p:cNvCxnSpPr>
            <a:cxnSpLocks/>
          </p:cNvCxnSpPr>
          <p:nvPr/>
        </p:nvCxnSpPr>
        <p:spPr>
          <a:xfrm>
            <a:off x="838200" y="1127464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258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3E178-45AB-447A-9F38-0D00C796F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8D7E6-2D11-40DA-BEE8-2B459F4B5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8C5D1-4174-4381-89C5-B114D5767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E43342-DE8F-48BA-9B6C-D2F208777C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467A31-FB65-4D49-83A5-D29FFA19A5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7FDDE6-1991-4FD9-92F6-A9C582B58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D922-BBF1-4BEA-A924-340B1704E14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CC8F9B-64C1-4B91-BE2C-8E65D927B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46C20-9D6C-470C-8751-B903A94A8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4D96-88AD-4280-A4A5-50734EEF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33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92CDE-5C94-44C7-85C7-0E2FE190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BD2F52-DACF-4EB7-96DA-DB37F6E12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D922-BBF1-4BEA-A924-340B1704E14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C0068B-1B46-458E-AE92-2D771D9C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6D68B2-19CA-4821-9889-05642F8D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4D96-88AD-4280-A4A5-50734EEF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96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BBD859-72BD-40CE-9BF2-3D4D81A5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D922-BBF1-4BEA-A924-340B1704E14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E28FFF-DE4F-423C-ABEB-C66080126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C415E-23F1-4A92-B9CB-C71BF69B9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4D96-88AD-4280-A4A5-50734EEF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05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F5B82-8230-471E-A106-A0AFFD8F8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70DD4-86AA-42EF-AF1D-9BB8025C7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01D82C-CD23-4E57-9B0F-511FA71C8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2A53E-28FD-4271-9091-7DC0577BC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D922-BBF1-4BEA-A924-340B1704E14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D7ABDE-6541-4F3E-B8F0-D0A7E813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4B4A9-629B-406C-A3E0-1B1AE5E2B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4D96-88AD-4280-A4A5-50734EEF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52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61082-5C08-464B-9152-8CDBA73D5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A35EC0-E183-47BD-88B2-F8B5ADF66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445DB-9300-4506-AD47-F7D68445E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E4827F-8E15-450A-9C1C-379FA09AD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D922-BBF1-4BEA-A924-340B1704E14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46861-6621-4D83-8413-062D6321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28D4F-E40E-4E98-A6F8-FAF6AA2ED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4D96-88AD-4280-A4A5-50734EEF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88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A0AEE9-33FE-4CD9-91B0-A09EBA237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2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E4698-DC2D-4252-A490-2FF47AE83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86730"/>
            <a:ext cx="10515600" cy="4790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73D77-D96E-43B8-96AE-E6ABE75F2D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3D922-BBF1-4BEA-A924-340B1704E14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36011-E576-434E-AEE4-2BD129784B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21986-2EEB-481E-9F68-A6887B625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54D96-88AD-4280-A4A5-50734EEF500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FE94A2D-2C43-4B48-8E3F-537F0683C7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95" y="6097084"/>
            <a:ext cx="1259905" cy="75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01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45515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v"/>
        <a:defRPr sz="2800" kern="1200">
          <a:solidFill>
            <a:srgbClr val="45515E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rgbClr val="45515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5515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5515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5515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hyperlink" Target="https://www.amboss.com/us/knowledge/Medical_history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81BDA-73DA-4590-BA3B-2AECF543C2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History taking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5032B9-EE86-47CE-8F4B-D26FDA919E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Sources: </a:t>
            </a:r>
            <a:r>
              <a:rPr lang="en-US" dirty="0">
                <a:hlinkClick r:id="rId4"/>
              </a:rPr>
              <a:t>Amboss</a:t>
            </a:r>
            <a:r>
              <a:rPr lang="en-US" dirty="0"/>
              <a:t>, Macleod 14</a:t>
            </a:r>
            <a:r>
              <a:rPr lang="en-US" baseline="30000" dirty="0"/>
              <a:t>th</a:t>
            </a:r>
            <a:r>
              <a:rPr lang="en-US" dirty="0"/>
              <a:t> edition, Slides</a:t>
            </a:r>
          </a:p>
        </p:txBody>
      </p:sp>
      <p:pic>
        <p:nvPicPr>
          <p:cNvPr id="4" name="Slide 1">
            <a:hlinkClick r:id="" action="ppaction://media"/>
            <a:extLst>
              <a:ext uri="{FF2B5EF4-FFF2-40B4-BE49-F238E27FC236}">
                <a16:creationId xmlns:a16="http://schemas.microsoft.com/office/drawing/2014/main" id="{DE92DDCD-D58C-423A-8E83-28753BF83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8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379E4A2-8D5C-4E9F-9F3E-35CAEA637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5145"/>
            <a:ext cx="12192000" cy="492770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9BBC38-DE10-4C40-9940-03599542E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7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8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AB3B-7EDD-4048-83F7-189E98D2C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sym typeface="Wingdings"/>
              </a:rPr>
              <a:t>Systemic review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0C307-2D70-4631-92DB-14831250B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ar-JO" dirty="0"/>
              <a:t> </a:t>
            </a:r>
            <a:r>
              <a:rPr lang="en-US" b="1" dirty="0"/>
              <a:t>Description</a:t>
            </a:r>
            <a:r>
              <a:rPr lang="en-US" dirty="0"/>
              <a:t>: </a:t>
            </a:r>
            <a:r>
              <a:rPr lang="en-US" sz="2600" dirty="0"/>
              <a:t>a list of questions, arranged by organ systems, to help establish the causes of signs and symptoms</a:t>
            </a:r>
          </a:p>
          <a:p>
            <a:r>
              <a:rPr lang="ar-JO" dirty="0"/>
              <a:t> </a:t>
            </a:r>
            <a:r>
              <a:rPr lang="en-US" b="1" dirty="0"/>
              <a:t>Goals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Systematic approach to establish the correlation of symptoms to organ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Identifying potential or underlying concerns that the patient did not report while taking an history of presenting illness or past medical history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Establishing positive and negative organ-specific findings</a:t>
            </a:r>
          </a:p>
          <a:p>
            <a:r>
              <a:rPr lang="ar-JO" dirty="0"/>
              <a:t> </a:t>
            </a:r>
            <a:r>
              <a:rPr lang="en-US" b="1" dirty="0"/>
              <a:t>Types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518E"/>
                </a:solidFill>
              </a:rPr>
              <a:t>Comprehensive</a:t>
            </a:r>
            <a:r>
              <a:rPr lang="en-US" dirty="0"/>
              <a:t>: covers all organ systems; usually done during an initial general health maintenance visit when the patient has no specific concerns.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518E"/>
                </a:solidFill>
              </a:rPr>
              <a:t>Focused</a:t>
            </a:r>
            <a:r>
              <a:rPr lang="en-US" dirty="0"/>
              <a:t>: covers only the specific organ systems most likely to be connected to the chief concern 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B3C33E-9567-42EC-8592-AFB042F8E1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551" y="62739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4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EDF32-2D80-4D89-B931-03867C9EE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Past medical history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EFD82-961A-4446-BAA6-4F9E9D6F1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10515600" cy="52644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 </a:t>
            </a:r>
            <a:r>
              <a:rPr lang="en-US" b="1" dirty="0"/>
              <a:t>Description</a:t>
            </a:r>
            <a:r>
              <a:rPr lang="en-US" dirty="0"/>
              <a:t>: a patient's health status prior to the current visit</a:t>
            </a:r>
          </a:p>
          <a:p>
            <a:r>
              <a:rPr lang="en-US" b="1" dirty="0"/>
              <a:t> Goals</a:t>
            </a:r>
          </a:p>
          <a:p>
            <a:pPr lvl="1"/>
            <a:r>
              <a:rPr lang="en-US" dirty="0"/>
              <a:t>Identifying important clues and contributing factors regarding the current concern.</a:t>
            </a:r>
          </a:p>
          <a:p>
            <a:pPr lvl="1"/>
            <a:r>
              <a:rPr lang="en-US" dirty="0"/>
              <a:t>Developing a holistic approach to patient care</a:t>
            </a:r>
          </a:p>
          <a:p>
            <a:r>
              <a:rPr lang="en-US" b="1" dirty="0"/>
              <a:t> Key elements</a:t>
            </a:r>
          </a:p>
          <a:p>
            <a:pPr lvl="1"/>
            <a:r>
              <a:rPr lang="en-US" dirty="0"/>
              <a:t>Childhood illnesses</a:t>
            </a:r>
          </a:p>
          <a:p>
            <a:pPr lvl="1"/>
            <a:r>
              <a:rPr lang="en-US" dirty="0"/>
              <a:t>Major adult illnesses </a:t>
            </a:r>
          </a:p>
          <a:p>
            <a:pPr lvl="1"/>
            <a:r>
              <a:rPr lang="en-US" dirty="0"/>
              <a:t>Past surgical history, including </a:t>
            </a:r>
            <a:r>
              <a:rPr lang="en-US" dirty="0">
                <a:solidFill>
                  <a:srgbClr val="0070C0"/>
                </a:solidFill>
              </a:rPr>
              <a:t>type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date</a:t>
            </a:r>
            <a:r>
              <a:rPr lang="en-US" dirty="0"/>
              <a:t>, and </a:t>
            </a:r>
            <a:r>
              <a:rPr lang="en-US" dirty="0">
                <a:solidFill>
                  <a:srgbClr val="0070C0"/>
                </a:solidFill>
              </a:rPr>
              <a:t>location</a:t>
            </a:r>
            <a:r>
              <a:rPr lang="en-US" dirty="0"/>
              <a:t> of past surgical procedures </a:t>
            </a:r>
          </a:p>
          <a:p>
            <a:pPr lvl="1"/>
            <a:r>
              <a:rPr lang="en-US" dirty="0"/>
              <a:t>Medications (Prescription drugs, Over-the-counter drugs, Herbal remedies, and Doses and frequencies)</a:t>
            </a:r>
          </a:p>
          <a:p>
            <a:pPr lvl="1"/>
            <a:r>
              <a:rPr lang="en-US" dirty="0"/>
              <a:t>Allergies (Drugs or environmental factors, Reaction to each allergen Food intolerance)</a:t>
            </a:r>
          </a:p>
          <a:p>
            <a:pPr lvl="1"/>
            <a:r>
              <a:rPr lang="en-US" dirty="0"/>
              <a:t>Prior injuries (e.g., motor vehicle accidents, falls)</a:t>
            </a:r>
          </a:p>
          <a:p>
            <a:pPr lvl="1"/>
            <a:r>
              <a:rPr lang="en-US" dirty="0"/>
              <a:t>Prior hospitalizations and/or transfusions</a:t>
            </a:r>
          </a:p>
          <a:p>
            <a:pPr lvl="1"/>
            <a:r>
              <a:rPr lang="en-US" dirty="0"/>
              <a:t>Immunizations</a:t>
            </a:r>
          </a:p>
          <a:p>
            <a:pPr lvl="1"/>
            <a:r>
              <a:rPr lang="en-US" dirty="0"/>
              <a:t>Screening exams (e.g., Pap smear, mammogram, colonoscopy)</a:t>
            </a:r>
          </a:p>
          <a:p>
            <a:pPr lvl="1"/>
            <a:r>
              <a:rPr lang="en-US" dirty="0"/>
              <a:t>Psychiatric illnesses, including any psychological intervention or hospitalization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D3A780-8509-49FB-B57C-E2F7CA808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7" y="63257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2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9D744-6F2D-4402-B883-731797125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Past medical history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849AA-7B1E-449A-9BEE-E115DCB4D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sz="3200" b="1" dirty="0"/>
              <a:t>Medications</a:t>
            </a:r>
          </a:p>
          <a:p>
            <a:pPr>
              <a:spcAft>
                <a:spcPts val="1200"/>
              </a:spcAft>
            </a:pPr>
            <a:r>
              <a:rPr lang="en-US" dirty="0"/>
              <a:t>It includes prescription drugs, over-the-counter drugs, herbal remedies</a:t>
            </a:r>
          </a:p>
          <a:p>
            <a:pPr>
              <a:spcAft>
                <a:spcPts val="1200"/>
              </a:spcAft>
            </a:pPr>
            <a:r>
              <a:rPr lang="en-US" dirty="0"/>
              <a:t>When documenting medication, the name of the </a:t>
            </a:r>
            <a:r>
              <a:rPr lang="en-US" dirty="0">
                <a:solidFill>
                  <a:srgbClr val="0070C0"/>
                </a:solidFill>
              </a:rPr>
              <a:t>active agent </a:t>
            </a:r>
            <a:r>
              <a:rPr lang="en-US" dirty="0"/>
              <a:t>should be noted, in addition to </a:t>
            </a:r>
            <a:r>
              <a:rPr lang="en-US" dirty="0">
                <a:solidFill>
                  <a:srgbClr val="0070C0"/>
                </a:solidFill>
              </a:rPr>
              <a:t>dose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frequency of intake</a:t>
            </a:r>
            <a:r>
              <a:rPr lang="en-US" dirty="0"/>
              <a:t>, and </a:t>
            </a:r>
            <a:r>
              <a:rPr lang="en-US" dirty="0">
                <a:solidFill>
                  <a:srgbClr val="0070C0"/>
                </a:solidFill>
              </a:rPr>
              <a:t>administration form</a:t>
            </a:r>
            <a:r>
              <a:rPr lang="en-US" dirty="0"/>
              <a:t>.</a:t>
            </a:r>
          </a:p>
          <a:p>
            <a:pPr>
              <a:spcAft>
                <a:spcPts val="1200"/>
              </a:spcAft>
            </a:pPr>
            <a:r>
              <a:rPr lang="en-US" dirty="0"/>
              <a:t>E.g., </a:t>
            </a:r>
            <a:r>
              <a:rPr lang="en-US" dirty="0">
                <a:solidFill>
                  <a:srgbClr val="FF0000"/>
                </a:solidFill>
              </a:rPr>
              <a:t>aspirin 100 mg 1-0-0-0 PO </a:t>
            </a:r>
            <a:r>
              <a:rPr lang="en-US" dirty="0"/>
              <a:t>(the numbers indicate the dose and the time of day a medication is taken: morning-midday-evening-night)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E31EE9-9997-4A4C-9D8D-751DCDAB3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307" y="63005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1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9D744-6F2D-4402-B883-731797125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Past medical history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849AA-7B1E-449A-9BEE-E115DCB4D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sz="3200" b="1" dirty="0"/>
              <a:t>Medications</a:t>
            </a:r>
            <a:endParaRPr lang="ar-JO" sz="3200" b="1" dirty="0"/>
          </a:p>
          <a:p>
            <a:pPr marL="0" indent="0" algn="ctr">
              <a:spcAft>
                <a:spcPts val="1200"/>
              </a:spcAft>
              <a:buNone/>
            </a:pPr>
            <a:r>
              <a:rPr lang="en-US" sz="2400" dirty="0"/>
              <a:t>Another way of documenting medication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70D000-B0BE-4421-9986-48FFCAECB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08" y="2603652"/>
            <a:ext cx="11575783" cy="3071126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7B26BC-12CB-43D3-8F52-661E716804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69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3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9D744-6F2D-4402-B883-731797125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Past medical history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849AA-7B1E-449A-9BEE-E115DCB4D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sz="3200" b="1" dirty="0"/>
              <a:t>Medications</a:t>
            </a:r>
            <a:endParaRPr lang="ar-JO" sz="3200" b="1" dirty="0"/>
          </a:p>
        </p:txBody>
      </p: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6FE106F-8313-4FBB-A188-626511878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597" y="2109818"/>
            <a:ext cx="5608806" cy="42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91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D490C-25CD-47A9-8B64-8F2F616B1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Past medical history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B0996-90EC-426E-B7B5-EFFA02066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b="1" dirty="0"/>
              <a:t>Allergies</a:t>
            </a:r>
            <a:r>
              <a:rPr lang="en-US" dirty="0"/>
              <a:t> </a:t>
            </a:r>
          </a:p>
          <a:p>
            <a:r>
              <a:rPr lang="en-US" dirty="0"/>
              <a:t>Drugs or environmental factors (the material the patient is Allergic to)</a:t>
            </a:r>
          </a:p>
          <a:p>
            <a:r>
              <a:rPr lang="en-US" dirty="0"/>
              <a:t>Reaction to each allergen (rash, anaphylaxis, etc.)</a:t>
            </a:r>
          </a:p>
          <a:p>
            <a:r>
              <a:rPr lang="en-US" dirty="0"/>
              <a:t>Food intolerance vs allergy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518E"/>
                </a:solidFill>
              </a:rPr>
              <a:t>Intolerance</a:t>
            </a:r>
            <a:r>
              <a:rPr lang="en-US" dirty="0"/>
              <a:t> usually manifests with </a:t>
            </a:r>
            <a:r>
              <a:rPr lang="en-US" dirty="0">
                <a:solidFill>
                  <a:srgbClr val="0070C0"/>
                </a:solidFill>
              </a:rPr>
              <a:t>gastrointestinal symptoms</a:t>
            </a:r>
            <a:r>
              <a:rPr lang="en-US" dirty="0"/>
              <a:t>, e.g., nausea and abdominal pain after ingestion, whereas </a:t>
            </a:r>
            <a:r>
              <a:rPr lang="en-US" dirty="0">
                <a:solidFill>
                  <a:srgbClr val="00518E"/>
                </a:solidFill>
              </a:rPr>
              <a:t>food allergies </a:t>
            </a:r>
            <a:r>
              <a:rPr lang="en-US" dirty="0"/>
              <a:t>usually manifest with </a:t>
            </a:r>
            <a:r>
              <a:rPr lang="en-US" dirty="0">
                <a:solidFill>
                  <a:srgbClr val="0070C0"/>
                </a:solidFill>
              </a:rPr>
              <a:t>respiratory</a:t>
            </a:r>
            <a:r>
              <a:rPr lang="en-US" dirty="0"/>
              <a:t> or </a:t>
            </a:r>
            <a:r>
              <a:rPr lang="en-US" dirty="0">
                <a:solidFill>
                  <a:srgbClr val="0070C0"/>
                </a:solidFill>
              </a:rPr>
              <a:t>skin symptoms</a:t>
            </a:r>
            <a:r>
              <a:rPr lang="en-US" dirty="0"/>
              <a:t>, e.g., shortness of breath and hives, or more serious reactions like anaphylactic shock.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5945A6-C1E8-4024-AC4A-25C177B59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061" y="62828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7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730BB-5228-4586-932D-64F1A8D90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Family history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94AE8-24E7-4858-A6F1-E9A95524C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255" y="1296148"/>
            <a:ext cx="11013489" cy="544200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 </a:t>
            </a:r>
            <a:r>
              <a:rPr lang="en-US" b="1" dirty="0"/>
              <a:t>Description</a:t>
            </a:r>
            <a:r>
              <a:rPr lang="en-US" dirty="0"/>
              <a:t>: a history of disease in first- and second-degree blood-relatives that reaches back at least two generations</a:t>
            </a:r>
          </a:p>
          <a:p>
            <a:r>
              <a:rPr lang="en-US" b="1" dirty="0"/>
              <a:t> Goals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Detecting hereditary patterns of disease</a:t>
            </a:r>
          </a:p>
          <a:p>
            <a:pPr lvl="1"/>
            <a:r>
              <a:rPr lang="en-US" dirty="0"/>
              <a:t>Identifying contagious diseases</a:t>
            </a:r>
          </a:p>
          <a:p>
            <a:pPr lvl="1"/>
            <a:r>
              <a:rPr lang="en-US" dirty="0"/>
              <a:t>Analyzing risks and providing preventive measurements</a:t>
            </a:r>
          </a:p>
          <a:p>
            <a:r>
              <a:rPr lang="en-US" b="1" dirty="0"/>
              <a:t> Key elements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Age and health status of first-degree blood relatives</a:t>
            </a:r>
          </a:p>
          <a:p>
            <a:pPr lvl="1"/>
            <a:r>
              <a:rPr lang="en-US" dirty="0"/>
              <a:t>List of major medical conditions of first-degree blood relatives (Age of onset, Progression)</a:t>
            </a:r>
          </a:p>
          <a:p>
            <a:pPr lvl="1"/>
            <a:r>
              <a:rPr lang="en-US" dirty="0"/>
              <a:t>Genetic defects (e.g., cystic fibrosis, beta thalassemia, hemophilia, Huntington disease, glycogen storage diseases)</a:t>
            </a:r>
          </a:p>
          <a:p>
            <a:pPr lvl="1"/>
            <a:r>
              <a:rPr lang="en-US" dirty="0"/>
              <a:t>Living status of first-degree blood relatives</a:t>
            </a:r>
          </a:p>
          <a:p>
            <a:pPr lvl="2"/>
            <a:r>
              <a:rPr lang="en-US" dirty="0"/>
              <a:t>If deceased, note age at death and cause of death</a:t>
            </a:r>
          </a:p>
          <a:p>
            <a:pPr lvl="2"/>
            <a:r>
              <a:rPr lang="en-US" dirty="0"/>
              <a:t>If alive but ill, mention their diseases and prognosis</a:t>
            </a:r>
          </a:p>
          <a:p>
            <a:pPr lvl="2"/>
            <a:r>
              <a:rPr lang="en-US" dirty="0"/>
              <a:t>If alive and in good health, note “alive and well (A&amp;W)”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725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1F41E-4CB0-4E6B-B2B6-7B7765CD8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Social history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ED978-320D-4C80-B8F7-66D59195D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to remember the key points of social history, recall the </a:t>
            </a:r>
            <a:r>
              <a:rPr lang="en-US" b="1" dirty="0">
                <a:solidFill>
                  <a:srgbClr val="00518E"/>
                </a:solidFill>
              </a:rPr>
              <a:t>mnemonic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70C0"/>
                </a:solidFill>
              </a:rPr>
              <a:t>Sex, Drugs, Rock-n-roll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Sexual history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Tobacco/alcohol/drug use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the patient “rolls," i.e., lifestyle and occupation</a:t>
            </a:r>
          </a:p>
        </p:txBody>
      </p:sp>
    </p:spTree>
    <p:extLst>
      <p:ext uri="{BB962C8B-B14F-4D97-AF65-F5344CB8AC3E}">
        <p14:creationId xmlns:p14="http://schemas.microsoft.com/office/powerpoint/2010/main" val="1769843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BC40D2D-3830-432D-9C75-DA5857234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2339"/>
          </a:xfrm>
        </p:spPr>
        <p:txBody>
          <a:bodyPr/>
          <a:lstStyle/>
          <a:p>
            <a:r>
              <a:rPr lang="en-US" b="1" dirty="0"/>
              <a:t>Social history</a:t>
            </a:r>
            <a:endParaRPr lang="en-US" dirty="0"/>
          </a:p>
        </p:txBody>
      </p:sp>
      <p:pic>
        <p:nvPicPr>
          <p:cNvPr id="5" name="Picture 4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780ED3CF-29C2-4219-95DE-6AB93E080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893681"/>
            <a:ext cx="5181600" cy="2888741"/>
          </a:xfrm>
          <a:prstGeom prst="rect">
            <a:avLst/>
          </a:prstGeom>
          <a:noFill/>
        </p:spPr>
      </p:pic>
      <p:pic>
        <p:nvPicPr>
          <p:cNvPr id="13" name="Content Placeholder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69BCAA1-8908-498B-8F0F-4E3FD3CED2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893681"/>
            <a:ext cx="5181600" cy="3696114"/>
          </a:xfrm>
        </p:spPr>
      </p:pic>
    </p:spTree>
    <p:extLst>
      <p:ext uri="{BB962C8B-B14F-4D97-AF65-F5344CB8AC3E}">
        <p14:creationId xmlns:p14="http://schemas.microsoft.com/office/powerpoint/2010/main" val="3468834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F08CC-B94A-40BE-AD09-05BFA816C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scheme in history taking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B7D36-EBC5-4781-B487-E59CCFD93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/>
              <a:t>Profile</a:t>
            </a:r>
          </a:p>
          <a:p>
            <a:pPr marL="742950" indent="-742950">
              <a:lnSpc>
                <a:spcPct val="110000"/>
              </a:lnSpc>
              <a:buFont typeface="+mj-lt"/>
              <a:buAutoNum type="arabicPeriod"/>
            </a:pPr>
            <a:r>
              <a:rPr lang="en-US" sz="4000" dirty="0"/>
              <a:t>Chief concern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/>
              <a:t>History of presenting illness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/>
              <a:t>Systemic review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/>
              <a:t>Past medical history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/>
              <a:t>Family and social history</a:t>
            </a:r>
          </a:p>
        </p:txBody>
      </p:sp>
    </p:spTree>
    <p:extLst>
      <p:ext uri="{BB962C8B-B14F-4D97-AF65-F5344CB8AC3E}">
        <p14:creationId xmlns:p14="http://schemas.microsoft.com/office/powerpoint/2010/main" val="4002875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A3089E-325E-44CA-A6B3-BEF8A9678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2339"/>
          </a:xfrm>
        </p:spPr>
        <p:txBody>
          <a:bodyPr anchor="ctr">
            <a:normAutofit/>
          </a:bodyPr>
          <a:lstStyle/>
          <a:p>
            <a:r>
              <a:rPr lang="en-US" b="1" dirty="0"/>
              <a:t>Social history</a:t>
            </a:r>
            <a:endParaRPr lang="en-US" dirty="0"/>
          </a:p>
        </p:txBody>
      </p:sp>
      <p:pic>
        <p:nvPicPr>
          <p:cNvPr id="8" name="Content Placeholder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CC527D8-63BD-42D0-A9F2-D4D1FBC39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27563"/>
            <a:ext cx="10515600" cy="4626863"/>
          </a:xfrm>
          <a:noFill/>
        </p:spPr>
      </p:pic>
    </p:spTree>
    <p:extLst>
      <p:ext uri="{BB962C8B-B14F-4D97-AF65-F5344CB8AC3E}">
        <p14:creationId xmlns:p14="http://schemas.microsoft.com/office/powerpoint/2010/main" val="892575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F97D5-0A54-44A1-979C-F6AA1F981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Mnemonic: “PAM HITS FOSS”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BA948-899B-4854-9875-8D7E43302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5187849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P</a:t>
            </a:r>
            <a:r>
              <a:rPr lang="en-US" dirty="0">
                <a:solidFill>
                  <a:srgbClr val="0070C0"/>
                </a:solidFill>
              </a:rPr>
              <a:t>ast medical history</a:t>
            </a:r>
            <a:r>
              <a:rPr lang="en-US" dirty="0"/>
              <a:t> (Childhood illnesses, Major adult illnesses)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A</a:t>
            </a:r>
            <a:r>
              <a:rPr lang="en-US" dirty="0">
                <a:solidFill>
                  <a:srgbClr val="0070C0"/>
                </a:solidFill>
              </a:rPr>
              <a:t>llergies</a:t>
            </a:r>
            <a:r>
              <a:rPr lang="en-US" dirty="0"/>
              <a:t> (including drug names and associated adverse effects)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M</a:t>
            </a:r>
            <a:r>
              <a:rPr lang="en-US" dirty="0">
                <a:solidFill>
                  <a:srgbClr val="0070C0"/>
                </a:solidFill>
              </a:rPr>
              <a:t>edications</a:t>
            </a:r>
            <a:r>
              <a:rPr lang="en-US" dirty="0"/>
              <a:t>, including over-the-counter as well as prescription medications, and compliance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H</a:t>
            </a:r>
            <a:r>
              <a:rPr lang="en-US" dirty="0">
                <a:solidFill>
                  <a:srgbClr val="0070C0"/>
                </a:solidFill>
              </a:rPr>
              <a:t>ospitalization</a:t>
            </a:r>
            <a:r>
              <a:rPr lang="en-US" dirty="0"/>
              <a:t> and/or transfusions in the past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I</a:t>
            </a:r>
            <a:r>
              <a:rPr lang="en-US" dirty="0">
                <a:solidFill>
                  <a:srgbClr val="0070C0"/>
                </a:solidFill>
              </a:rPr>
              <a:t>ll contacts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T</a:t>
            </a:r>
            <a:r>
              <a:rPr lang="en-US" dirty="0">
                <a:solidFill>
                  <a:srgbClr val="0070C0"/>
                </a:solidFill>
              </a:rPr>
              <a:t>rauma</a:t>
            </a:r>
            <a:r>
              <a:rPr lang="en-US" dirty="0"/>
              <a:t>,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prior injuries (e.g., motor vehicle accidents, falls)</a:t>
            </a:r>
            <a:endParaRPr lang="en-US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S</a:t>
            </a:r>
            <a:r>
              <a:rPr lang="en-US" dirty="0">
                <a:solidFill>
                  <a:srgbClr val="0070C0"/>
                </a:solidFill>
              </a:rPr>
              <a:t>urgery</a:t>
            </a:r>
            <a:r>
              <a:rPr lang="en-US" dirty="0"/>
              <a:t>, screening exams</a:t>
            </a:r>
            <a:endParaRPr lang="en-US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F</a:t>
            </a:r>
            <a:r>
              <a:rPr lang="en-US" dirty="0">
                <a:solidFill>
                  <a:srgbClr val="0070C0"/>
                </a:solidFill>
              </a:rPr>
              <a:t>amily history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O</a:t>
            </a:r>
            <a:r>
              <a:rPr lang="en-US" dirty="0">
                <a:solidFill>
                  <a:srgbClr val="0070C0"/>
                </a:solidFill>
              </a:rPr>
              <a:t>B/GYN procedures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S</a:t>
            </a:r>
            <a:r>
              <a:rPr lang="en-US" dirty="0">
                <a:solidFill>
                  <a:srgbClr val="0070C0"/>
                </a:solidFill>
              </a:rPr>
              <a:t>exual history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S</a:t>
            </a:r>
            <a:r>
              <a:rPr lang="en-US" dirty="0">
                <a:solidFill>
                  <a:srgbClr val="0070C0"/>
                </a:solidFill>
              </a:rPr>
              <a:t>ocial history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856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4CBF3A94-4FEF-43B0-B9F2-D2648FBC8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2" y="0"/>
            <a:ext cx="12178677" cy="686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6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58F056A-A6F6-474E-ABCD-1A5B90945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769" y="0"/>
            <a:ext cx="9602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31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B9D4A-F5BC-4876-BBB7-38B43EBE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Profile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B15D4-1376-4321-9BB0-C27D8E77C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4172497"/>
          </a:xfrm>
        </p:spPr>
        <p:txBody>
          <a:bodyPr numCol="2" anchor="ctr">
            <a:normAutofit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3600" dirty="0"/>
              <a:t>Name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3600" dirty="0"/>
              <a:t>Age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3600" dirty="0"/>
              <a:t>Sex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3600" dirty="0"/>
              <a:t>Marital status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3600" dirty="0"/>
              <a:t>Residency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3600" dirty="0"/>
              <a:t>Occupation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3600" dirty="0"/>
              <a:t>Date of attendance or admission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3600" dirty="0"/>
              <a:t>Date of history taking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3600" dirty="0"/>
              <a:t>Referred by :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36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33972B-C3A0-44E0-A3B3-B76EDF084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817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05D18-B699-449E-B90F-10B63B35C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Chief concern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78345-4423-4D36-9029-F8FB33D7D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 </a:t>
            </a:r>
            <a:r>
              <a:rPr lang="en-US" b="1" dirty="0"/>
              <a:t>Description</a:t>
            </a:r>
            <a:r>
              <a:rPr lang="en-US" dirty="0"/>
              <a:t>: the main reason for the patient's visit</a:t>
            </a:r>
          </a:p>
          <a:p>
            <a:r>
              <a:rPr lang="en-US" dirty="0"/>
              <a:t> </a:t>
            </a:r>
            <a:r>
              <a:rPr lang="en-US" b="1" dirty="0"/>
              <a:t>Goal</a:t>
            </a:r>
            <a:r>
              <a:rPr lang="en-US" dirty="0"/>
              <a:t>: Record the chief concern clearly in the patient's own words, e.g., "knee hurts,” “upset stomach,” “runny nose.”</a:t>
            </a:r>
          </a:p>
          <a:p>
            <a:r>
              <a:rPr lang="en-US" dirty="0"/>
              <a:t> When taking the patient's medical history, the first question should be as </a:t>
            </a:r>
            <a:r>
              <a:rPr lang="en-US" dirty="0">
                <a:solidFill>
                  <a:srgbClr val="00518E"/>
                </a:solidFill>
              </a:rPr>
              <a:t>open</a:t>
            </a:r>
            <a:r>
              <a:rPr lang="en-US" dirty="0"/>
              <a:t> as possible in order to enable the patient to freely describe their concerns. Examples include: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”How may I help you?”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”What brings you here today?”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979534-7D4C-4F20-B563-51CF57326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9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823C0FE-27D1-444C-A727-115573DB9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088" y="556011"/>
            <a:ext cx="9967824" cy="574597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0D9B99-3115-4C92-B84F-8B8DC55AD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551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0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352A6-BB82-4022-B979-574BEA22D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presenting illness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AE98D-0FC5-4D6E-8B8F-3D1CE8950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16249"/>
            <a:ext cx="10515601" cy="546863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 </a:t>
            </a:r>
            <a:r>
              <a:rPr lang="en-US" b="1" dirty="0"/>
              <a:t>Description</a:t>
            </a:r>
            <a:r>
              <a:rPr lang="en-US" dirty="0"/>
              <a:t>: </a:t>
            </a:r>
            <a:r>
              <a:rPr lang="en-US" sz="2600" dirty="0"/>
              <a:t>a detailed description of the chief concern and progression of the symptoms</a:t>
            </a:r>
          </a:p>
          <a:p>
            <a:r>
              <a:rPr lang="en-US" b="1" dirty="0"/>
              <a:t> Goals</a:t>
            </a:r>
          </a:p>
          <a:p>
            <a:pPr lvl="1"/>
            <a:r>
              <a:rPr lang="en-US" dirty="0"/>
              <a:t>Provide comprehensive details of the patient's present illness from the initial symptoms or from the previous encounter.</a:t>
            </a:r>
          </a:p>
          <a:p>
            <a:pPr lvl="1"/>
            <a:r>
              <a:rPr lang="en-US" dirty="0"/>
              <a:t>Determine which systems should be assessed carefully in the review of systems and physical examination.</a:t>
            </a:r>
          </a:p>
          <a:p>
            <a:r>
              <a:rPr lang="en-US" b="1" dirty="0"/>
              <a:t> Key elements</a:t>
            </a:r>
          </a:p>
          <a:p>
            <a:pPr lvl="1"/>
            <a:r>
              <a:rPr lang="en-US" dirty="0"/>
              <a:t>Onset of symptoms (context and location)</a:t>
            </a:r>
          </a:p>
          <a:p>
            <a:pPr lvl="1"/>
            <a:r>
              <a:rPr lang="en-US" dirty="0"/>
              <a:t>Quality and intensity of symptoms (scale from 1 to 10, with 1 indicating a low amount and 10 the maximal intensity of symptoms) </a:t>
            </a:r>
          </a:p>
          <a:p>
            <a:pPr lvl="1"/>
            <a:r>
              <a:rPr lang="en-US" dirty="0"/>
              <a:t>Course (sudden, gradual, constant, or on and off)</a:t>
            </a:r>
          </a:p>
          <a:p>
            <a:pPr lvl="1"/>
            <a:r>
              <a:rPr lang="en-US" dirty="0"/>
              <a:t>Duration of symptoms</a:t>
            </a:r>
          </a:p>
          <a:p>
            <a:pPr lvl="1"/>
            <a:r>
              <a:rPr lang="en-US" dirty="0"/>
              <a:t>Associated symptoms</a:t>
            </a:r>
          </a:p>
          <a:p>
            <a:pPr lvl="1"/>
            <a:r>
              <a:rPr lang="en-US" dirty="0"/>
              <a:t>Factors that improve or exacerbate symptoms</a:t>
            </a:r>
          </a:p>
          <a:p>
            <a:pPr lvl="1"/>
            <a:r>
              <a:rPr lang="en-US" dirty="0"/>
              <a:t>Triggers or the patient's own explanation of the cause of the symptoms</a:t>
            </a:r>
          </a:p>
        </p:txBody>
      </p:sp>
    </p:spTree>
    <p:extLst>
      <p:ext uri="{BB962C8B-B14F-4D97-AF65-F5344CB8AC3E}">
        <p14:creationId xmlns:p14="http://schemas.microsoft.com/office/powerpoint/2010/main" val="2501221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BED5F-0149-4A76-831C-7E2AF2737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History of presenting illness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D3F89-6557-4E8C-B9EC-CEF65AEE0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527332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3200" dirty="0"/>
              <a:t>Mnemonic: </a:t>
            </a:r>
            <a:r>
              <a:rPr lang="en-US" sz="3200" b="1" dirty="0">
                <a:solidFill>
                  <a:srgbClr val="0070C0"/>
                </a:solidFill>
              </a:rPr>
              <a:t>COLD REARS SIT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0070C0"/>
                </a:solidFill>
              </a:rPr>
              <a:t>COLD</a:t>
            </a:r>
            <a:r>
              <a:rPr lang="en-US" sz="3000" dirty="0"/>
              <a:t> </a:t>
            </a:r>
          </a:p>
          <a:p>
            <a:pPr marL="1200150" lvl="2" indent="-285750"/>
            <a:r>
              <a:rPr lang="en-US" sz="2600" b="1" dirty="0"/>
              <a:t>C</a:t>
            </a:r>
            <a:r>
              <a:rPr lang="en-US" sz="2600" dirty="0"/>
              <a:t>haracter of chief complaint (severity, type)</a:t>
            </a:r>
          </a:p>
          <a:p>
            <a:pPr marL="1200150" lvl="2" indent="-285750"/>
            <a:r>
              <a:rPr lang="en-US" sz="2600" b="1" dirty="0">
                <a:solidFill>
                  <a:srgbClr val="00518E"/>
                </a:solidFill>
              </a:rPr>
              <a:t>O</a:t>
            </a:r>
            <a:r>
              <a:rPr lang="en-US" sz="2600" dirty="0">
                <a:solidFill>
                  <a:srgbClr val="00518E"/>
                </a:solidFill>
              </a:rPr>
              <a:t>nset</a:t>
            </a:r>
          </a:p>
          <a:p>
            <a:pPr marL="1200150" lvl="2" indent="-285750"/>
            <a:r>
              <a:rPr lang="en-US" sz="2600" b="1" dirty="0"/>
              <a:t>L</a:t>
            </a:r>
            <a:r>
              <a:rPr lang="en-US" sz="2600" dirty="0"/>
              <a:t>ocation</a:t>
            </a:r>
          </a:p>
          <a:p>
            <a:pPr marL="1200150" lvl="2" indent="-285750"/>
            <a:r>
              <a:rPr lang="en-US" sz="2600" b="1" dirty="0"/>
              <a:t>D</a:t>
            </a:r>
            <a:r>
              <a:rPr lang="en-US" sz="2600" dirty="0"/>
              <a:t>uration (+ </a:t>
            </a:r>
            <a:r>
              <a:rPr lang="en-US" sz="2600" dirty="0">
                <a:solidFill>
                  <a:srgbClr val="00518E"/>
                </a:solidFill>
              </a:rPr>
              <a:t>progression</a:t>
            </a:r>
            <a:r>
              <a:rPr lang="en-US" sz="2600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0070C0"/>
                </a:solidFill>
              </a:rPr>
              <a:t>REARS</a:t>
            </a:r>
            <a:r>
              <a:rPr lang="en-US" sz="3000" dirty="0"/>
              <a:t> </a:t>
            </a:r>
          </a:p>
          <a:p>
            <a:pPr marL="1200150" lvl="2" indent="-285750"/>
            <a:r>
              <a:rPr lang="en-US" sz="2600" b="1" dirty="0"/>
              <a:t>R</a:t>
            </a:r>
            <a:r>
              <a:rPr lang="en-US" sz="2600" dirty="0"/>
              <a:t>adiation</a:t>
            </a:r>
          </a:p>
          <a:p>
            <a:pPr marL="1200150" lvl="2" indent="-285750"/>
            <a:r>
              <a:rPr lang="en-US" sz="2600" b="1" dirty="0"/>
              <a:t>E</a:t>
            </a:r>
            <a:r>
              <a:rPr lang="en-US" sz="2600" dirty="0"/>
              <a:t>xacerbating factors or triggers</a:t>
            </a:r>
          </a:p>
          <a:p>
            <a:pPr marL="1200150" lvl="2" indent="-285750"/>
            <a:r>
              <a:rPr lang="en-US" sz="2600" b="1" dirty="0"/>
              <a:t>A</a:t>
            </a:r>
            <a:r>
              <a:rPr lang="en-US" sz="2600" dirty="0"/>
              <a:t>lleviating factors</a:t>
            </a:r>
          </a:p>
          <a:p>
            <a:pPr marL="1200150" lvl="2" indent="-285750"/>
            <a:r>
              <a:rPr lang="en-US" sz="2600" b="1" dirty="0">
                <a:solidFill>
                  <a:srgbClr val="00518E"/>
                </a:solidFill>
              </a:rPr>
              <a:t>R</a:t>
            </a:r>
            <a:r>
              <a:rPr lang="en-US" sz="2600" dirty="0">
                <a:solidFill>
                  <a:srgbClr val="00518E"/>
                </a:solidFill>
              </a:rPr>
              <a:t>elated symptoms</a:t>
            </a:r>
          </a:p>
          <a:p>
            <a:pPr marL="1200150" lvl="2" indent="-285750"/>
            <a:r>
              <a:rPr lang="en-US" sz="2600" b="1" dirty="0"/>
              <a:t>S</a:t>
            </a:r>
            <a:r>
              <a:rPr lang="en-US" sz="2600" dirty="0"/>
              <a:t>everity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0070C0"/>
                </a:solidFill>
              </a:rPr>
              <a:t>SIT</a:t>
            </a:r>
            <a:r>
              <a:rPr lang="en-US" sz="3000" dirty="0"/>
              <a:t> </a:t>
            </a:r>
          </a:p>
          <a:p>
            <a:pPr marL="1200150" lvl="2" indent="-285750"/>
            <a:r>
              <a:rPr lang="en-US" sz="2600" b="1" dirty="0"/>
              <a:t>S</a:t>
            </a:r>
            <a:r>
              <a:rPr lang="en-US" sz="2600" dirty="0"/>
              <a:t>imilar symptoms previously / Sick contacts</a:t>
            </a:r>
          </a:p>
          <a:p>
            <a:pPr marL="1200150" lvl="2" indent="-285750"/>
            <a:r>
              <a:rPr lang="en-US" sz="2600" b="1" dirty="0"/>
              <a:t>I</a:t>
            </a:r>
            <a:r>
              <a:rPr lang="en-US" sz="2600" dirty="0"/>
              <a:t>nsight into cause</a:t>
            </a:r>
          </a:p>
          <a:p>
            <a:pPr marL="1200150" lvl="2" indent="-285750"/>
            <a:r>
              <a:rPr lang="en-US" sz="2600" b="1" dirty="0"/>
              <a:t>T</a:t>
            </a:r>
            <a:r>
              <a:rPr lang="en-US" sz="2600" dirty="0"/>
              <a:t>reatments tried / Travel</a:t>
            </a:r>
          </a:p>
          <a:p>
            <a:endParaRPr lang="en-US" sz="32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2558D2-AC3A-41FC-9B39-F27B117022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2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24A24DE-1875-45D1-BB3C-A489035FA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2339"/>
          </a:xfrm>
        </p:spPr>
        <p:txBody>
          <a:bodyPr/>
          <a:lstStyle/>
          <a:p>
            <a:r>
              <a:rPr lang="en-US" dirty="0"/>
              <a:t>History of presenting illness</a:t>
            </a:r>
          </a:p>
        </p:txBody>
      </p:sp>
      <p:pic>
        <p:nvPicPr>
          <p:cNvPr id="7" name="Content Placeholder 6" descr="Chart, funnel chart&#10;&#10;Description automatically generated">
            <a:extLst>
              <a:ext uri="{FF2B5EF4-FFF2-40B4-BE49-F238E27FC236}">
                <a16:creationId xmlns:a16="http://schemas.microsoft.com/office/drawing/2014/main" id="{CB5198F1-B246-43FE-8170-D5895352E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49670" y="1305026"/>
            <a:ext cx="8292660" cy="4871938"/>
          </a:xfrm>
          <a:noFill/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DE8C4C-31A7-45D0-8392-E98CAE466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9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FF73CAD-F7FA-4558-89A7-5F45DF1A8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179" y="0"/>
            <a:ext cx="7749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17070"/>
      </p:ext>
    </p:extLst>
  </p:cSld>
  <p:clrMapOvr>
    <a:masterClrMapping/>
  </p:clrMapOvr>
</p:sld>
</file>

<file path=ppt/theme/theme1.xml><?xml version="1.0" encoding="utf-8"?>
<a:theme xmlns:a="http://schemas.openxmlformats.org/drawingml/2006/main" name="Lagne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gneh" id="{D93831D6-98A3-4516-BE39-66A7AFCD5203}" vid="{0EAC9C98-51A9-4C46-A3C7-4C514EC1802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92FC767E030A0F4E997A16C5FCEB1318" ma:contentTypeVersion="2" ma:contentTypeDescription="إنشاء مستند جديد." ma:contentTypeScope="" ma:versionID="199e59e1df5e7f530663ec8907616818">
  <xsd:schema xmlns:xsd="http://www.w3.org/2001/XMLSchema" xmlns:xs="http://www.w3.org/2001/XMLSchema" xmlns:p="http://schemas.microsoft.com/office/2006/metadata/properties" xmlns:ns3="c9944ac0-e089-47bb-9235-b9ed5708b971" targetNamespace="http://schemas.microsoft.com/office/2006/metadata/properties" ma:root="true" ma:fieldsID="ceaba25cdab809c60fd586bab392fcdb" ns3:_="">
    <xsd:import namespace="c9944ac0-e089-47bb-9235-b9ed5708b97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944ac0-e089-47bb-9235-b9ed5708b9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A3276E3-1B25-460C-92AE-E472E2CBCA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944ac0-e089-47bb-9235-b9ed5708b9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F4885B-1F0C-4707-88AF-5B2DA4BF78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C20CAB-436C-4E90-9348-9EBA4C1BE2C7}">
  <ds:schemaRefs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c9944ac0-e089-47bb-9235-b9ed5708b971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Lagneh</Template>
  <TotalTime>274</TotalTime>
  <Words>976</Words>
  <Application>Microsoft Office PowerPoint</Application>
  <PresentationFormat>Widescreen</PresentationFormat>
  <Paragraphs>131</Paragraphs>
  <Slides>23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Courier New</vt:lpstr>
      <vt:lpstr>Wingdings</vt:lpstr>
      <vt:lpstr>Lagneh</vt:lpstr>
      <vt:lpstr>History taking</vt:lpstr>
      <vt:lpstr>The scheme in history taking</vt:lpstr>
      <vt:lpstr>Profile</vt:lpstr>
      <vt:lpstr>Chief concern</vt:lpstr>
      <vt:lpstr>PowerPoint Presentation</vt:lpstr>
      <vt:lpstr>History of presenting illness</vt:lpstr>
      <vt:lpstr>History of presenting illness</vt:lpstr>
      <vt:lpstr>History of presenting illness</vt:lpstr>
      <vt:lpstr>PowerPoint Presentation</vt:lpstr>
      <vt:lpstr>PowerPoint Presentation</vt:lpstr>
      <vt:lpstr>Systemic review</vt:lpstr>
      <vt:lpstr>Past medical history</vt:lpstr>
      <vt:lpstr>Past medical history</vt:lpstr>
      <vt:lpstr>Past medical history</vt:lpstr>
      <vt:lpstr>Past medical history</vt:lpstr>
      <vt:lpstr>Past medical history</vt:lpstr>
      <vt:lpstr>Family history</vt:lpstr>
      <vt:lpstr>Social history</vt:lpstr>
      <vt:lpstr>Social history</vt:lpstr>
      <vt:lpstr>Social history</vt:lpstr>
      <vt:lpstr>Mnemonic: “PAM HITS FOSS”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taking</dc:title>
  <dc:creator>محمود بركات</dc:creator>
  <cp:lastModifiedBy>محمود بركات</cp:lastModifiedBy>
  <cp:revision>8</cp:revision>
  <dcterms:created xsi:type="dcterms:W3CDTF">2021-08-25T11:19:17Z</dcterms:created>
  <dcterms:modified xsi:type="dcterms:W3CDTF">2021-08-25T16:44:56Z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0x01010092FC767E030A0F4E997A16C5FCEB1318</vt:lpwstr>
  </property>
</Properties>
</file>