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444" r:id="rId2"/>
    <p:sldId id="456" r:id="rId3"/>
    <p:sldId id="457" r:id="rId4"/>
    <p:sldId id="459" r:id="rId5"/>
    <p:sldId id="460" r:id="rId6"/>
    <p:sldId id="458" r:id="rId7"/>
    <p:sldId id="445" r:id="rId8"/>
    <p:sldId id="447" r:id="rId9"/>
    <p:sldId id="439" r:id="rId10"/>
    <p:sldId id="448" r:id="rId11"/>
    <p:sldId id="468" r:id="rId12"/>
    <p:sldId id="449" r:id="rId13"/>
    <p:sldId id="450" r:id="rId14"/>
    <p:sldId id="453" r:id="rId15"/>
    <p:sldId id="463" r:id="rId16"/>
    <p:sldId id="464" r:id="rId17"/>
    <p:sldId id="465" r:id="rId18"/>
    <p:sldId id="466" r:id="rId19"/>
    <p:sldId id="467" r:id="rId20"/>
    <p:sldId id="469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44" autoAdjust="0"/>
    <p:restoredTop sz="86323" autoAdjust="0"/>
  </p:normalViewPr>
  <p:slideViewPr>
    <p:cSldViewPr>
      <p:cViewPr varScale="1">
        <p:scale>
          <a:sx n="89" d="100"/>
          <a:sy n="89" d="100"/>
        </p:scale>
        <p:origin x="13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64B1D0-CEA0-49E1-8334-C81A9CA88885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121E4-AC3C-4352-8D9D-74193A2C725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3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65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96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1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98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135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8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19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59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00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5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06ED-968D-4BFC-88CA-91833CF83861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nglink.ucsf.edu/lm/IDS_101_histo_resource/images/basophil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nglink.ucsf.edu/lm/IDS_101_histo_resource/images/basophil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rial Black" pitchFamily="34" charset="0"/>
              </a:rPr>
              <a:t>RBCs </a:t>
            </a:r>
            <a:endParaRPr lang="ar-JO" dirty="0">
              <a:latin typeface="Arial Black" pitchFamily="34" charset="0"/>
            </a:endParaRPr>
          </a:p>
        </p:txBody>
      </p:sp>
      <p:pic>
        <p:nvPicPr>
          <p:cNvPr id="5" name="Content Placeholder 4" descr="RB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-42000"/>
          </a:blip>
          <a:srcRect/>
          <a:stretch>
            <a:fillRect/>
          </a:stretch>
        </p:blipFill>
        <p:spPr bwMode="auto">
          <a:xfrm>
            <a:off x="4644008" y="1484784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CC\Desktop\صورة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3" y="1484784"/>
            <a:ext cx="399419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Basophils= mast cell of the blood </a:t>
            </a:r>
            <a:endParaRPr lang="ar-JO" dirty="0"/>
          </a:p>
        </p:txBody>
      </p:sp>
      <p:pic>
        <p:nvPicPr>
          <p:cNvPr id="5" name="Picture 3" descr="http://www.md.huji.ac.il/gabi/gifs/img000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64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sophil-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251520" y="1556792"/>
            <a:ext cx="4346768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3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lymphocyte</a:t>
            </a:r>
            <a:endParaRPr lang="ar-JO" dirty="0"/>
          </a:p>
        </p:txBody>
      </p:sp>
      <p:pic>
        <p:nvPicPr>
          <p:cNvPr id="4" name="Picture 2" descr="C:\Users\AL-YARMOUK\Desktop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7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4283968" y="191683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للأسفل 5"/>
          <p:cNvSpPr/>
          <p:nvPr/>
        </p:nvSpPr>
        <p:spPr>
          <a:xfrm>
            <a:off x="5980896" y="422108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243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-YARMOUK\Desktop\Picture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7" y="195794"/>
            <a:ext cx="39623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://www.md.huji.ac.il/gabi/gifs/img00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WBC-Lymphocyte1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501008"/>
            <a:ext cx="4176464" cy="3168352"/>
          </a:xfrm>
          <a:noFill/>
        </p:spPr>
      </p:pic>
      <p:sp>
        <p:nvSpPr>
          <p:cNvPr id="8" name="مستطيل 7"/>
          <p:cNvSpPr/>
          <p:nvPr/>
        </p:nvSpPr>
        <p:spPr>
          <a:xfrm>
            <a:off x="0" y="980728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</a:t>
            </a:r>
            <a:endParaRPr lang="ar-JO" sz="2400" dirty="0"/>
          </a:p>
        </p:txBody>
      </p:sp>
      <p:sp>
        <p:nvSpPr>
          <p:cNvPr id="9" name="مستطيل 8"/>
          <p:cNvSpPr/>
          <p:nvPr/>
        </p:nvSpPr>
        <p:spPr>
          <a:xfrm>
            <a:off x="4932040" y="343078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lymphocyte</a:t>
            </a:r>
            <a:endParaRPr lang="ar-JO" dirty="0"/>
          </a:p>
        </p:txBody>
      </p:sp>
      <p:sp>
        <p:nvSpPr>
          <p:cNvPr id="10" name="مستطيل 9"/>
          <p:cNvSpPr/>
          <p:nvPr/>
        </p:nvSpPr>
        <p:spPr>
          <a:xfrm>
            <a:off x="5130901" y="332656"/>
            <a:ext cx="13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lymphocyte</a:t>
            </a:r>
            <a:endParaRPr lang="ar-JO" dirty="0"/>
          </a:p>
        </p:txBody>
      </p:sp>
      <p:sp>
        <p:nvSpPr>
          <p:cNvPr id="11" name="سهم للأسفل 10"/>
          <p:cNvSpPr/>
          <p:nvPr/>
        </p:nvSpPr>
        <p:spPr>
          <a:xfrm>
            <a:off x="6876256" y="517322"/>
            <a:ext cx="144016" cy="463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سهم للأسفل 11"/>
          <p:cNvSpPr/>
          <p:nvPr/>
        </p:nvSpPr>
        <p:spPr>
          <a:xfrm>
            <a:off x="7740352" y="198884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سهم للأسفل 12"/>
          <p:cNvSpPr/>
          <p:nvPr/>
        </p:nvSpPr>
        <p:spPr>
          <a:xfrm>
            <a:off x="7236296" y="393305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سهم للأسفل 13"/>
          <p:cNvSpPr/>
          <p:nvPr/>
        </p:nvSpPr>
        <p:spPr>
          <a:xfrm>
            <a:off x="2051720" y="1700808"/>
            <a:ext cx="288032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97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Monocyte</a:t>
            </a:r>
            <a:endParaRPr lang="ar-JO" dirty="0"/>
          </a:p>
        </p:txBody>
      </p:sp>
      <p:pic>
        <p:nvPicPr>
          <p:cNvPr id="4" name="Picture 2" descr="http://education.vetmed.vt.edu/Curriculum/VM8054/Labs/Lab6/IMAGES/MONOCYTE%20IN%20SM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3707904" y="2411564"/>
            <a:ext cx="216024" cy="94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61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http://philschatz.com/anatomy-book/resources/1916_Leukocyte_K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889247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Eosinophils</a:t>
            </a:r>
            <a:endParaRPr lang="ar-JO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altLang="en-US" dirty="0">
                <a:latin typeface="Arial Black" pitchFamily="34" charset="0"/>
                <a:cs typeface="Times New Roman" pitchFamily="18" charset="0"/>
              </a:rPr>
              <a:t>Neutrophils</a:t>
            </a:r>
            <a:endParaRPr lang="ar-JO" dirty="0"/>
          </a:p>
        </p:txBody>
      </p:sp>
      <p:pic>
        <p:nvPicPr>
          <p:cNvPr id="7" name="Picture 3" descr="C:\WINDOWS\TEMP\~AUT0005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3924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WINDOWS\TEMP\~AUT000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179512" y="2420888"/>
            <a:ext cx="41044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Black" pitchFamily="34" charset="0"/>
              </a:rPr>
              <a:t>Platelets </a:t>
            </a:r>
            <a:endParaRPr lang="ar-JO" dirty="0">
              <a:latin typeface="Arial Black" pitchFamily="34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</a:t>
            </a:r>
            <a:endParaRPr lang="ar-JO" dirty="0"/>
          </a:p>
        </p:txBody>
      </p:sp>
      <p:pic>
        <p:nvPicPr>
          <p:cNvPr id="7" name="Picture 2" descr="sm_plate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asophil_small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2047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rial Black" pitchFamily="34" charset="0"/>
                <a:cs typeface="Times New Roman" pitchFamily="18" charset="0"/>
              </a:rPr>
              <a:t>Mast Cell</a:t>
            </a:r>
            <a:endParaRPr lang="ar-JO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</a:t>
            </a:r>
            <a:endParaRPr lang="ar-JO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sophil_small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1"/>
            <a:ext cx="42484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Fibroblast</a:t>
            </a:r>
            <a:endParaRPr lang="ar-JO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rial Black" pitchFamily="34" charset="0"/>
                <a:cs typeface="Times New Roman" pitchFamily="18" charset="0"/>
              </a:rPr>
              <a:t>Plasma Cell</a:t>
            </a:r>
            <a:endParaRPr lang="ar-JO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391471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20801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3731" r="16148" b="6601"/>
          <a:stretch>
            <a:fillRect/>
          </a:stretch>
        </p:blipFill>
        <p:spPr bwMode="auto">
          <a:xfrm>
            <a:off x="325339" y="2170300"/>
            <a:ext cx="424586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084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Fibroblast</a:t>
            </a:r>
            <a:endParaRPr lang="ar-JO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Fibrocyte</a:t>
            </a:r>
            <a:endParaRPr lang="ar-JO" dirty="0"/>
          </a:p>
        </p:txBody>
      </p:sp>
      <p:pic>
        <p:nvPicPr>
          <p:cNvPr id="7" name="Picture 3" descr="fibrocyt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31946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20801ho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3731" r="16148" b="6601"/>
          <a:stretch>
            <a:fillRect/>
          </a:stretch>
        </p:blipFill>
        <p:spPr bwMode="auto">
          <a:xfrm>
            <a:off x="251520" y="2276872"/>
            <a:ext cx="424586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subplasmalemmal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cytoskeleton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actin,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spectrin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ankyrin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responsible for the flexibility </a:t>
            </a:r>
            <a:r>
              <a:rPr lang="en-US" sz="2800" dirty="0">
                <a:latin typeface="Arial Black" pitchFamily="34" charset="0"/>
              </a:rPr>
              <a:t>of RBCs</a:t>
            </a:r>
            <a:r>
              <a:rPr lang="en-US" sz="2800" dirty="0"/>
              <a:t>.</a:t>
            </a:r>
            <a:br>
              <a:rPr lang="en-US" sz="2800" dirty="0"/>
            </a:br>
            <a:endParaRPr lang="ar-JO" sz="2800" dirty="0"/>
          </a:p>
        </p:txBody>
      </p:sp>
      <p:pic>
        <p:nvPicPr>
          <p:cNvPr id="4" name="Picture 6" descr="https://classconnection.s3.amazonaws.com/81/flashcards/741081/png/s132051855848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395536" y="1556792"/>
            <a:ext cx="83529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Adipocyte</a:t>
            </a:r>
            <a:endParaRPr lang="ar-JO" dirty="0"/>
          </a:p>
        </p:txBody>
      </p:sp>
      <p:pic>
        <p:nvPicPr>
          <p:cNvPr id="4" name="Picture 4" descr="fat c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7128792" cy="49251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Black" pitchFamily="34" charset="0"/>
              </a:rPr>
              <a:t>Sickle Cell</a:t>
            </a:r>
            <a:endParaRPr lang="ar-JO" dirty="0">
              <a:latin typeface="Arial Black" pitchFamily="34" charset="0"/>
            </a:endParaRPr>
          </a:p>
        </p:txBody>
      </p:sp>
      <p:pic>
        <p:nvPicPr>
          <p:cNvPr id="4" name="Picture 2" descr="anemia sick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08912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Platelet= thrombocytes </a:t>
            </a:r>
            <a:r>
              <a:rPr lang="en-US" dirty="0" smtClean="0"/>
              <a:t> </a:t>
            </a:r>
            <a:endParaRPr lang="ar-JO" dirty="0"/>
          </a:p>
        </p:txBody>
      </p:sp>
      <p:pic>
        <p:nvPicPr>
          <p:cNvPr id="4" name="Picture 4" descr="PLATELETS%20OIL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00200"/>
            <a:ext cx="82089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سهم للأسفل 4"/>
          <p:cNvSpPr/>
          <p:nvPr/>
        </p:nvSpPr>
        <p:spPr>
          <a:xfrm>
            <a:off x="3743908" y="2132856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إلى اليمين 5"/>
          <p:cNvSpPr/>
          <p:nvPr/>
        </p:nvSpPr>
        <p:spPr>
          <a:xfrm>
            <a:off x="755576" y="551723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063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13008" y="1278244"/>
            <a:ext cx="8751480" cy="5255145"/>
            <a:chOff x="303" y="210"/>
            <a:chExt cx="5072" cy="3900"/>
          </a:xfrm>
        </p:grpSpPr>
        <p:pic>
          <p:nvPicPr>
            <p:cNvPr id="5" name="Picture 6" descr="normalRB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" y="210"/>
              <a:ext cx="5072" cy="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644" y="391"/>
              <a:ext cx="195" cy="10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34722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latin typeface="Arial Black" pitchFamily="34" charset="0"/>
              </a:rPr>
              <a:t>EM of</a:t>
            </a:r>
            <a:r>
              <a:rPr lang="en-US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Platelet</a:t>
            </a:r>
            <a:r>
              <a:rPr lang="en-US" dirty="0" smtClean="0"/>
              <a:t>   </a:t>
            </a:r>
            <a:endParaRPr lang="ar-JO" dirty="0"/>
          </a:p>
        </p:txBody>
      </p:sp>
      <p:pic>
        <p:nvPicPr>
          <p:cNvPr id="4" name="Picture 2" descr="sm_plate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9468"/>
            <a:ext cx="7704856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2915816" y="1459523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إلى اليمين 5"/>
          <p:cNvSpPr/>
          <p:nvPr/>
        </p:nvSpPr>
        <p:spPr>
          <a:xfrm>
            <a:off x="1115616" y="4031060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1535707" y="1259468"/>
            <a:ext cx="1348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 smtClean="0"/>
              <a:t>Hyalomere</a:t>
            </a:r>
            <a:endParaRPr lang="en-US" sz="2000" b="1" dirty="0"/>
          </a:p>
        </p:txBody>
      </p:sp>
      <p:sp>
        <p:nvSpPr>
          <p:cNvPr id="8" name="مستطيل 7"/>
          <p:cNvSpPr/>
          <p:nvPr/>
        </p:nvSpPr>
        <p:spPr>
          <a:xfrm>
            <a:off x="-89944" y="3726160"/>
            <a:ext cx="1581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 smtClean="0"/>
              <a:t>Granulomer</a:t>
            </a:r>
            <a:r>
              <a:rPr lang="en-US" b="1" dirty="0" err="1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en-US" sz="4000" b="1" dirty="0" smtClean="0">
                <a:latin typeface="Arial Black" pitchFamily="34" charset="0"/>
                <a:cs typeface="Times New Roman" pitchFamily="18" charset="0"/>
              </a:rPr>
              <a:t>Neutrophils = </a:t>
            </a:r>
            <a:r>
              <a:rPr lang="en-US" altLang="en-US" sz="3100" b="1" dirty="0" err="1" smtClean="0">
                <a:cs typeface="Times New Roman" pitchFamily="18" charset="0"/>
              </a:rPr>
              <a:t>polymorphonuclear</a:t>
            </a:r>
            <a:r>
              <a:rPr lang="en-US" altLang="en-US" sz="3100" b="1" dirty="0" smtClean="0">
                <a:cs typeface="Times New Roman" pitchFamily="18" charset="0"/>
              </a:rPr>
              <a:t> </a:t>
            </a:r>
            <a:r>
              <a:rPr lang="en-US" altLang="en-US" sz="3100" b="1" dirty="0">
                <a:cs typeface="Times New Roman" pitchFamily="18" charset="0"/>
              </a:rPr>
              <a:t>leucocytes </a:t>
            </a:r>
            <a:r>
              <a:rPr lang="en-US" altLang="en-US" sz="3100" b="1" dirty="0" smtClean="0">
                <a:cs typeface="Times New Roman" pitchFamily="18" charset="0"/>
              </a:rPr>
              <a:t>= Microphage = pus cell </a:t>
            </a:r>
            <a:r>
              <a:rPr lang="en-US" altLang="en-US" b="1" dirty="0" smtClean="0">
                <a:cs typeface="Times New Roman" pitchFamily="18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/>
            </a:r>
            <a:br>
              <a:rPr lang="en-US" altLang="en-US" b="1" dirty="0">
                <a:cs typeface="Times New Roman" pitchFamily="18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920" y="1628800"/>
            <a:ext cx="8515535" cy="4825306"/>
            <a:chOff x="-1231" y="-153"/>
            <a:chExt cx="4817" cy="3856"/>
          </a:xfrm>
        </p:grpSpPr>
        <p:pic>
          <p:nvPicPr>
            <p:cNvPr id="5" name="Picture 2" descr="trom"/>
            <p:cNvPicPr>
              <a:picLocks noChangeAspect="1" noChangeArrowheads="1"/>
            </p:cNvPicPr>
            <p:nvPr/>
          </p:nvPicPr>
          <p:blipFill>
            <a:blip r:embed="rId2"/>
            <a:srcRect r="12494" b="31120"/>
            <a:stretch>
              <a:fillRect/>
            </a:stretch>
          </p:blipFill>
          <p:spPr bwMode="auto">
            <a:xfrm>
              <a:off x="-1231" y="-153"/>
              <a:ext cx="4817" cy="3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066" y="527"/>
              <a:ext cx="407" cy="106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746" y="482"/>
              <a:ext cx="408" cy="11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-711" y="951"/>
              <a:ext cx="2402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539552" y="2649026"/>
            <a:ext cx="148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Barr body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350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Eosinophils</a:t>
            </a:r>
            <a:endParaRPr lang="ar-JO" dirty="0"/>
          </a:p>
        </p:txBody>
      </p:sp>
      <p:pic>
        <p:nvPicPr>
          <p:cNvPr id="5" name="Content Placeholder 4" descr="blood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366" t="15734" r="23792" b="16370"/>
          <a:stretch>
            <a:fillRect/>
          </a:stretch>
        </p:blipFill>
        <p:spPr bwMode="auto">
          <a:xfrm>
            <a:off x="4644008" y="1484784"/>
            <a:ext cx="410445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0"/>
          <a:stretch>
            <a:fillRect/>
          </a:stretch>
        </p:blipFill>
        <p:spPr bwMode="auto">
          <a:xfrm>
            <a:off x="251520" y="1484784"/>
            <a:ext cx="43204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osinophil"/>
          <p:cNvPicPr>
            <a:picLocks noChangeAspect="1" noChangeArrowheads="1"/>
          </p:cNvPicPr>
          <p:nvPr/>
        </p:nvPicPr>
        <p:blipFill>
          <a:blip r:embed="rId2"/>
          <a:srcRect t="21280"/>
          <a:stretch>
            <a:fillRect/>
          </a:stretch>
        </p:blipFill>
        <p:spPr bwMode="auto">
          <a:xfrm>
            <a:off x="611560" y="476672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5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65</Words>
  <Application>Microsoft Office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Berlin Sans FB Demi</vt:lpstr>
      <vt:lpstr>Calibri</vt:lpstr>
      <vt:lpstr>Times New Roman</vt:lpstr>
      <vt:lpstr>Office Theme</vt:lpstr>
      <vt:lpstr>RBCs </vt:lpstr>
      <vt:lpstr>subplasmalemmal cytoskeleton  ( actin, spectrin &amp; ankyrin) responsible for the flexibility of RBCs. </vt:lpstr>
      <vt:lpstr>Sickle Cell</vt:lpstr>
      <vt:lpstr>Platelet= thrombocytes  </vt:lpstr>
      <vt:lpstr>Platelet</vt:lpstr>
      <vt:lpstr>EM of Platelet   </vt:lpstr>
      <vt:lpstr>Neutrophils = polymorphonuclear leucocytes = Microphage = pus cell   </vt:lpstr>
      <vt:lpstr>Eosinophils</vt:lpstr>
      <vt:lpstr>PowerPoint Presentation</vt:lpstr>
      <vt:lpstr>Basophils= mast cell of the blood </vt:lpstr>
      <vt:lpstr>lymphocyte</vt:lpstr>
      <vt:lpstr>PowerPoint Presentation</vt:lpstr>
      <vt:lpstr>Monocyte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Adipocyte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AL-YARMOUK</dc:creator>
  <cp:lastModifiedBy>Windows User</cp:lastModifiedBy>
  <cp:revision>85</cp:revision>
  <dcterms:created xsi:type="dcterms:W3CDTF">2015-02-15T20:59:46Z</dcterms:created>
  <dcterms:modified xsi:type="dcterms:W3CDTF">2019-02-18T06:12:34Z</dcterms:modified>
</cp:coreProperties>
</file>