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1.xml" ContentType="application/vnd.openxmlformats-officedocument.theme+xml"/>
  <Override PartName="/ppt/slideMasters/slideMaster2.xml" ContentType="application/vnd.openxmlformats-officedocument.presentationml.slideMaster+xml"/>
  <Override PartName="/ppt/slideLayouts/slideLayout5.xml" ContentType="application/vnd.openxmlformats-officedocument.presentationml.slideLayout+xml"/>
  <Override PartName="/ppt/theme/theme2.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p:sldMasterIdLst>
    <p:sldMasterId id="2147483648" r:id="rId1"/>
    <p:sldMasterId id="2147483649" r:id="rId2"/>
  </p:sldMasterIdLst>
  <p:notesMasterIdLst>
    <p:notesMasterId r:id="rId3"/>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328" r:id="rId41"/>
    <p:sldId id="329" r:id="rId42"/>
    <p:sldId id="294" r:id="rId43"/>
    <p:sldId id="331" r:id="rId44"/>
    <p:sldId id="295" r:id="rId45"/>
    <p:sldId id="296" r:id="rId46"/>
    <p:sldId id="332"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Lst>
  <p:sldSz type="screen16x9" cy="6858000" cx="12192000"/>
  <p:notesSz cx="6858000" cy="9144000"/>
  <p:defaultTextStyle>
    <a:def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defPPr>
    <a:lvl1pPr algn="l" defTabSz="914400" fontAlgn="auto" hangingPunct="0" indent="0" latinLnBrk="0"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latin typeface="Century Schoolbook"/>
        <a:ea typeface="Century Schoolbook"/>
        <a:cs typeface="Century Schoolbook"/>
        <a:sym typeface="Century Schoolbook"/>
      </a:defRPr>
    </a:lvl1pPr>
    <a:lvl2pPr algn="l" defTabSz="914400" fontAlgn="auto" hangingPunct="0" indent="457200" latinLnBrk="0"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latin typeface="Century Schoolbook"/>
        <a:ea typeface="Century Schoolbook"/>
        <a:cs typeface="Century Schoolbook"/>
        <a:sym typeface="Century Schoolbook"/>
      </a:defRPr>
    </a:lvl2pPr>
    <a:lvl3pPr algn="l" defTabSz="914400" fontAlgn="auto" hangingPunct="0" indent="914400" latinLnBrk="0"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latin typeface="Century Schoolbook"/>
        <a:ea typeface="Century Schoolbook"/>
        <a:cs typeface="Century Schoolbook"/>
        <a:sym typeface="Century Schoolbook"/>
      </a:defRPr>
    </a:lvl3pPr>
    <a:lvl4pPr algn="l" defTabSz="914400" fontAlgn="auto" hangingPunct="0" indent="1371600" latinLnBrk="0"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latin typeface="Century Schoolbook"/>
        <a:ea typeface="Century Schoolbook"/>
        <a:cs typeface="Century Schoolbook"/>
        <a:sym typeface="Century Schoolbook"/>
      </a:defRPr>
    </a:lvl4pPr>
    <a:lvl5pPr algn="l" defTabSz="914400" fontAlgn="auto" hangingPunct="0" indent="1828800" latinLnBrk="0"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latin typeface="Century Schoolbook"/>
        <a:ea typeface="Century Schoolbook"/>
        <a:cs typeface="Century Schoolbook"/>
        <a:sym typeface="Century Schoolbook"/>
      </a:defRPr>
    </a:lvl5pPr>
    <a:lvl6pPr algn="l" defTabSz="914400" fontAlgn="auto" hangingPunct="0" indent="2286000" latinLnBrk="0"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latin typeface="Century Schoolbook"/>
        <a:ea typeface="Century Schoolbook"/>
        <a:cs typeface="Century Schoolbook"/>
        <a:sym typeface="Century Schoolbook"/>
      </a:defRPr>
    </a:lvl6pPr>
    <a:lvl7pPr algn="l" defTabSz="914400" fontAlgn="auto" hangingPunct="0" indent="2743200" latinLnBrk="0"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latin typeface="Century Schoolbook"/>
        <a:ea typeface="Century Schoolbook"/>
        <a:cs typeface="Century Schoolbook"/>
        <a:sym typeface="Century Schoolbook"/>
      </a:defRPr>
    </a:lvl7pPr>
    <a:lvl8pPr algn="l" defTabSz="914400" fontAlgn="auto" hangingPunct="0" indent="3200400" latinLnBrk="0"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latin typeface="Century Schoolbook"/>
        <a:ea typeface="Century Schoolbook"/>
        <a:cs typeface="Century Schoolbook"/>
        <a:sym typeface="Century Schoolbook"/>
      </a:defRPr>
    </a:lvl8pPr>
    <a:lvl9pPr algn="l" defTabSz="914400" fontAlgn="auto" hangingPunct="0" indent="3657600" latinLnBrk="0"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latin typeface="Century Schoolbook"/>
        <a:ea typeface="Century Schoolbook"/>
        <a:cs typeface="Century Schoolbook"/>
        <a:sym typeface="Century Schoolbook"/>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p:slideViewPr>
    <p:cSldViewPr>
      <p:cViewPr>
        <p:scale>
          <a:sx n="0" d="0"/>
          <a:sy n="0" d="0"/>
        </p:scale>
        <p:origin x="0" y="0"/>
      </p:cViewPr>
    </p:cSldViewPr>
  </p:slide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tableStyles" Target="tableStyles.xml"/><Relationship Id="rId79" Type="http://schemas.openxmlformats.org/officeDocument/2006/relationships/presProps" Target="presProps.xml"/><Relationship Id="rId80" Type="http://schemas.openxmlformats.org/officeDocument/2006/relationships/viewProps" Target="viewProps.xml"/><Relationship Id="rId8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59" name=""/>
        <p:cNvGrpSpPr/>
        <p:nvPr/>
      </p:nvGrpSpPr>
      <p:grpSpPr>
        <a:xfrm>
          <a:off x="0" y="0"/>
          <a:ext cx="0" cy="0"/>
          <a:chOff x="0" y="0"/>
          <a:chExt cx="0" cy="0"/>
        </a:xfrm>
      </p:grpSpPr>
      <p:sp>
        <p:nvSpPr>
          <p:cNvPr id="1048782" name="Shape 143"/>
          <p:cNvSpPr>
            <a:spLocks noChangeAspect="1" noRot="1" noGrp="1"/>
          </p:cNvSpPr>
          <p:nvPr>
            <p:ph type="sldImg"/>
          </p:nvPr>
        </p:nvSpPr>
        <p:spPr>
          <a:xfrm>
            <a:off x="1143000" y="685800"/>
            <a:ext cx="4572000" cy="3429000"/>
          </a:xfrm>
          <a:prstGeom prst="rect"/>
        </p:spPr>
        <p:txBody>
          <a:bodyPr/>
          <a:p/>
        </p:txBody>
      </p:sp>
      <p:sp>
        <p:nvSpPr>
          <p:cNvPr id="1048783" name="Shape 144"/>
          <p:cNvSpPr>
            <a:spLocks noGrp="1"/>
          </p:cNvSpPr>
          <p:nvPr>
            <p:ph type="body" sz="quarter" idx="1"/>
          </p:nvPr>
        </p:nvSpPr>
        <p:spPr>
          <a:xfrm>
            <a:off x="914400" y="4343400"/>
            <a:ext cx="5029200" cy="4114800"/>
          </a:xfrm>
          <a:prstGeom prst="rect"/>
        </p:spPr>
        <p:txBody>
          <a:bodyPr/>
          <a:p/>
        </p:txBody>
      </p:sp>
    </p:spTree>
  </p:cSld>
  <p:clrMap accent1="accent1" accent2="accent2" accent3="accent3" accent4="accent4" accent5="accent5" accent6="accent6" bg1="lt1" bg2="lt2" tx1="dk1" tx2="dk2"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91" name=""/>
        <p:cNvGrpSpPr/>
        <p:nvPr/>
      </p:nvGrpSpPr>
      <p:grpSpPr>
        <a:xfrm>
          <a:off x="0" y="0"/>
          <a:ext cx="0" cy="0"/>
          <a:chOff x="0" y="0"/>
          <a:chExt cx="0" cy="0"/>
        </a:xfrm>
      </p:grpSpPr>
      <p:sp>
        <p:nvSpPr>
          <p:cNvPr id="1048608" name="Slide Number"/>
          <p:cNvSpPr txBox="1">
            <a:spLocks noGrp="1"/>
          </p:cNvSpPr>
          <p:nvPr>
            <p:ph type="sldNum" sz="quarter" idx="2"/>
          </p:nvPr>
        </p:nvSpPr>
        <p:spPr>
          <a:prstGeom prst="rect"/>
        </p:spPr>
        <p:txBody>
          <a:bodyPr/>
          <a:p>
            <a:fld id="{86CB4B4D-7CA3-9044-876B-883B54F8677D}" type="slidenum">
              <a:t>‹#›</a:t>
            </a:fld>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55" name=""/>
        <p:cNvGrpSpPr/>
        <p:nvPr/>
      </p:nvGrpSpPr>
      <p:grpSpPr>
        <a:xfrm>
          <a:off x="0" y="0"/>
          <a:ext cx="0" cy="0"/>
          <a:chOff x="0" y="0"/>
          <a:chExt cx="0" cy="0"/>
        </a:xfrm>
      </p:grpSpPr>
      <p:sp>
        <p:nvSpPr>
          <p:cNvPr id="1048585" name="Title Text"/>
          <p:cNvSpPr txBox="1">
            <a:spLocks noGrp="1"/>
          </p:cNvSpPr>
          <p:nvPr>
            <p:ph type="title"/>
          </p:nvPr>
        </p:nvSpPr>
        <p:spPr>
          <a:prstGeom prst="rect"/>
        </p:spPr>
        <p:txBody>
          <a:bodyPr/>
          <a:p>
            <a:r>
              <a:t>Title Text</a:t>
            </a:r>
          </a:p>
        </p:txBody>
      </p:sp>
      <p:sp>
        <p:nvSpPr>
          <p:cNvPr id="1048586" name="Body Level One…"/>
          <p:cNvSpPr txBox="1">
            <a:spLocks noGrp="1"/>
          </p:cNvSpPr>
          <p:nvPr>
            <p:ph type="body" idx="1"/>
          </p:nvPr>
        </p:nvSpPr>
        <p:spPr>
          <a:prstGeom prst="rect"/>
        </p:spPr>
        <p:txBody>
          <a:bodyPr/>
          <a:p>
            <a:r>
              <a:t>Body Level One</a:t>
            </a:r>
          </a:p>
          <a:p>
            <a:pPr lvl="1"/>
            <a:r>
              <a:t>Body Level Two</a:t>
            </a:r>
          </a:p>
          <a:p>
            <a:pPr lvl="2"/>
            <a:r>
              <a:t>Body Level Three</a:t>
            </a:r>
          </a:p>
          <a:p>
            <a:pPr lvl="3"/>
            <a:r>
              <a:t>Body Level Four</a:t>
            </a:r>
          </a:p>
          <a:p>
            <a:pPr lvl="4"/>
            <a:r>
              <a:t>Body Level Five</a:t>
            </a:r>
          </a:p>
        </p:txBody>
      </p:sp>
      <p:sp>
        <p:nvSpPr>
          <p:cNvPr id="1048587" name="Slide Number"/>
          <p:cNvSpPr txBox="1">
            <a:spLocks noGrp="1"/>
          </p:cNvSpPr>
          <p:nvPr>
            <p:ph type="sldNum" sz="quarter" idx="2"/>
          </p:nvPr>
        </p:nvSpPr>
        <p:spPr>
          <a:prstGeom prst="rect"/>
        </p:spPr>
        <p:txBody>
          <a:bodyPr/>
          <a:p>
            <a:fld id="{86CB4B4D-7CA3-9044-876B-883B54F8677D}" type="slidenum">
              <a:t>‹#›</a:t>
            </a:fld>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47" name=""/>
        <p:cNvGrpSpPr/>
        <p:nvPr/>
      </p:nvGrpSpPr>
      <p:grpSpPr>
        <a:xfrm>
          <a:off x="0" y="0"/>
          <a:ext cx="0" cy="0"/>
          <a:chOff x="0" y="0"/>
          <a:chExt cx="0" cy="0"/>
        </a:xfrm>
      </p:grpSpPr>
      <p:sp>
        <p:nvSpPr>
          <p:cNvPr id="1048736" name="Title Text"/>
          <p:cNvSpPr txBox="1">
            <a:spLocks noGrp="1"/>
          </p:cNvSpPr>
          <p:nvPr>
            <p:ph type="title"/>
          </p:nvPr>
        </p:nvSpPr>
        <p:spPr>
          <a:xfrm>
            <a:off x="3048000" y="3124200"/>
            <a:ext cx="8229600" cy="1894363"/>
          </a:xfrm>
          <a:prstGeom prst="rect"/>
        </p:spPr>
        <p:txBody>
          <a:bodyPr/>
          <a:lstStyle>
            <a:lvl1pPr>
              <a:defRPr b="1"/>
            </a:lvl1pPr>
          </a:lstStyle>
          <a:p>
            <a:r>
              <a:t>Title Text</a:t>
            </a:r>
          </a:p>
        </p:txBody>
      </p:sp>
      <p:sp>
        <p:nvSpPr>
          <p:cNvPr id="1048737" name="Body Level One…"/>
          <p:cNvSpPr txBox="1">
            <a:spLocks noGrp="1"/>
          </p:cNvSpPr>
          <p:nvPr>
            <p:ph type="body" sz="quarter" idx="1"/>
          </p:nvPr>
        </p:nvSpPr>
        <p:spPr>
          <a:xfrm>
            <a:off x="3048000" y="5003322"/>
            <a:ext cx="8229600" cy="1371601"/>
          </a:xfrm>
          <a:prstGeom prst="rect"/>
        </p:spPr>
        <p:txBody>
          <a:bodyPr>
            <a:normAutofit fontScale="94444" lnSpcReduction="20000"/>
          </a:bodyPr>
          <a:lstStyle>
            <a:lvl1pPr indent="0" marL="0">
              <a:buClrTx/>
              <a:buSzTx/>
              <a:buNone/>
              <a:defRPr b="1" sz="1800">
                <a:solidFill>
                  <a:srgbClr val="575F6D"/>
                </a:solidFill>
              </a:defRPr>
            </a:lvl1pPr>
            <a:lvl2pPr indent="457200" marL="0">
              <a:buClrTx/>
              <a:buSzTx/>
              <a:buNone/>
              <a:defRPr b="1" sz="1800">
                <a:solidFill>
                  <a:srgbClr val="575F6D"/>
                </a:solidFill>
              </a:defRPr>
            </a:lvl2pPr>
            <a:lvl3pPr indent="914400" marL="0">
              <a:buClrTx/>
              <a:buSzTx/>
              <a:buNone/>
              <a:defRPr b="1" sz="1800">
                <a:solidFill>
                  <a:srgbClr val="575F6D"/>
                </a:solidFill>
              </a:defRPr>
            </a:lvl3pPr>
            <a:lvl4pPr indent="1371600" marL="0">
              <a:buClrTx/>
              <a:buSzTx/>
              <a:buNone/>
              <a:defRPr b="1" sz="1800">
                <a:solidFill>
                  <a:srgbClr val="575F6D"/>
                </a:solidFill>
              </a:defRPr>
            </a:lvl4pPr>
            <a:lvl5pPr indent="1828800" marL="0">
              <a:buClrTx/>
              <a:buSzTx/>
              <a:buNone/>
              <a:defRPr b="1" sz="1800">
                <a:solidFill>
                  <a:srgbClr val="575F6D"/>
                </a:solidFill>
              </a:defRPr>
            </a:lvl5pPr>
          </a:lstStyle>
          <a:p>
            <a:r>
              <a:t>Body Level One</a:t>
            </a:r>
          </a:p>
          <a:p>
            <a:pPr lvl="1"/>
            <a:r>
              <a:t>Body Level Two</a:t>
            </a:r>
          </a:p>
          <a:p>
            <a:pPr lvl="2"/>
            <a:r>
              <a:t>Body Level Three</a:t>
            </a:r>
          </a:p>
          <a:p>
            <a:pPr lvl="3"/>
            <a:r>
              <a:t>Body Level Four</a:t>
            </a:r>
          </a:p>
          <a:p>
            <a:pPr lvl="4"/>
            <a:r>
              <a:t>Body Level Five</a:t>
            </a:r>
          </a:p>
        </p:txBody>
      </p:sp>
      <p:sp>
        <p:nvSpPr>
          <p:cNvPr id="1048738" name="Rectangle 9"/>
          <p:cNvSpPr/>
          <p:nvPr/>
        </p:nvSpPr>
        <p:spPr>
          <a:xfrm>
            <a:off x="508000" y="0"/>
            <a:ext cx="812800" cy="6858000"/>
          </a:xfrm>
          <a:prstGeom prst="rect"/>
          <a:solidFill>
            <a:srgbClr val="FEC2AC">
              <a:alpha val="54000"/>
            </a:srgbClr>
          </a:solidFill>
          <a:ln w="12700">
            <a:miter lim="400000"/>
          </a:ln>
        </p:spPr>
        <p:txBody>
          <a:bodyPr anchor="ctr" lIns="45719" rIns="45719"/>
          <a:p>
            <a:pPr algn="ctr">
              <a:defRPr>
                <a:solidFill>
                  <a:srgbClr val="FFFFFF"/>
                </a:solidFill>
              </a:defRPr>
            </a:pPr>
          </a:p>
        </p:txBody>
      </p:sp>
      <p:sp>
        <p:nvSpPr>
          <p:cNvPr id="1048739" name="Rectangle 11"/>
          <p:cNvSpPr/>
          <p:nvPr/>
        </p:nvSpPr>
        <p:spPr>
          <a:xfrm>
            <a:off x="368448" y="0"/>
            <a:ext cx="139552" cy="6858000"/>
          </a:xfrm>
          <a:prstGeom prst="rect"/>
          <a:solidFill>
            <a:srgbClr val="FFD8CC">
              <a:alpha val="36000"/>
            </a:srgbClr>
          </a:solidFill>
          <a:ln w="12700">
            <a:miter lim="400000"/>
          </a:ln>
        </p:spPr>
        <p:txBody>
          <a:bodyPr anchor="ctr" lIns="45719" rIns="45719"/>
          <a:p>
            <a:pPr algn="ctr">
              <a:defRPr>
                <a:solidFill>
                  <a:srgbClr val="FFFFFF"/>
                </a:solidFill>
              </a:defRPr>
            </a:pPr>
          </a:p>
        </p:txBody>
      </p:sp>
      <p:sp>
        <p:nvSpPr>
          <p:cNvPr id="1048740" name="Rectangle 13"/>
          <p:cNvSpPr/>
          <p:nvPr/>
        </p:nvSpPr>
        <p:spPr>
          <a:xfrm>
            <a:off x="1320800" y="0"/>
            <a:ext cx="242497" cy="6858000"/>
          </a:xfrm>
          <a:prstGeom prst="rect"/>
          <a:solidFill>
            <a:srgbClr val="FFD8CC">
              <a:alpha val="70000"/>
            </a:srgbClr>
          </a:solidFill>
          <a:ln w="12700">
            <a:miter lim="400000"/>
          </a:ln>
        </p:spPr>
        <p:txBody>
          <a:bodyPr anchor="ctr" lIns="45719" rIns="45719"/>
          <a:p>
            <a:pPr algn="ctr">
              <a:defRPr>
                <a:solidFill>
                  <a:srgbClr val="FFFFFF"/>
                </a:solidFill>
              </a:defRPr>
            </a:pPr>
          </a:p>
        </p:txBody>
      </p:sp>
      <p:sp>
        <p:nvSpPr>
          <p:cNvPr id="1048741" name="Rectangle 18"/>
          <p:cNvSpPr/>
          <p:nvPr/>
        </p:nvSpPr>
        <p:spPr>
          <a:xfrm>
            <a:off x="1521760" y="0"/>
            <a:ext cx="307041" cy="6858000"/>
          </a:xfrm>
          <a:prstGeom prst="rect"/>
          <a:solidFill>
            <a:srgbClr val="FFEDE7">
              <a:alpha val="71000"/>
            </a:srgbClr>
          </a:solidFill>
          <a:ln w="12700">
            <a:miter lim="400000"/>
          </a:ln>
        </p:spPr>
        <p:txBody>
          <a:bodyPr anchor="ctr" lIns="45719" rIns="45719"/>
          <a:p>
            <a:pPr algn="ctr">
              <a:defRPr>
                <a:solidFill>
                  <a:srgbClr val="FFFFFF"/>
                </a:solidFill>
              </a:defRPr>
            </a:pPr>
          </a:p>
        </p:txBody>
      </p:sp>
      <p:sp>
        <p:nvSpPr>
          <p:cNvPr id="1048742" name="Straight Connector 10"/>
          <p:cNvSpPr/>
          <p:nvPr/>
        </p:nvSpPr>
        <p:spPr>
          <a:xfrm flipH="1">
            <a:off x="141792" y="0"/>
            <a:ext cx="1" cy="6858000"/>
          </a:xfrm>
          <a:prstGeom prst="line"/>
          <a:ln w="57150">
            <a:solidFill>
              <a:srgbClr val="FEC2AC">
                <a:alpha val="73000"/>
              </a:srgbClr>
            </a:solidFill>
          </a:ln>
        </p:spPr>
        <p:txBody>
          <a:bodyPr lIns="45719" rIns="45719"/>
          <a:p/>
        </p:txBody>
      </p:sp>
      <p:sp>
        <p:nvSpPr>
          <p:cNvPr id="1048743" name="Straight Connector 17"/>
          <p:cNvSpPr/>
          <p:nvPr/>
        </p:nvSpPr>
        <p:spPr>
          <a:xfrm flipH="1">
            <a:off x="1219199" y="0"/>
            <a:ext cx="2" cy="6858000"/>
          </a:xfrm>
          <a:prstGeom prst="line"/>
          <a:ln w="57150">
            <a:solidFill>
              <a:srgbClr val="FFEDE7">
                <a:alpha val="83000"/>
              </a:srgbClr>
            </a:solidFill>
          </a:ln>
        </p:spPr>
        <p:txBody>
          <a:bodyPr lIns="45719" rIns="45719"/>
          <a:p/>
        </p:txBody>
      </p:sp>
      <p:sp>
        <p:nvSpPr>
          <p:cNvPr id="1048744" name="Straight Connector 19"/>
          <p:cNvSpPr/>
          <p:nvPr/>
        </p:nvSpPr>
        <p:spPr>
          <a:xfrm flipH="1">
            <a:off x="1138815" y="0"/>
            <a:ext cx="1" cy="6858000"/>
          </a:xfrm>
          <a:prstGeom prst="line"/>
          <a:ln w="57150">
            <a:solidFill>
              <a:srgbClr val="FEC2AC"/>
            </a:solidFill>
          </a:ln>
        </p:spPr>
        <p:txBody>
          <a:bodyPr lIns="45719" rIns="45719"/>
          <a:p/>
        </p:txBody>
      </p:sp>
      <p:sp>
        <p:nvSpPr>
          <p:cNvPr id="1048745" name="Straight Connector 15"/>
          <p:cNvSpPr/>
          <p:nvPr/>
        </p:nvSpPr>
        <p:spPr>
          <a:xfrm flipH="1">
            <a:off x="2302186" y="0"/>
            <a:ext cx="1" cy="6858000"/>
          </a:xfrm>
          <a:prstGeom prst="line"/>
          <a:ln w="28575">
            <a:solidFill>
              <a:srgbClr val="FEC2AC">
                <a:alpha val="82000"/>
              </a:srgbClr>
            </a:solidFill>
          </a:ln>
        </p:spPr>
        <p:txBody>
          <a:bodyPr lIns="45719" rIns="45719"/>
          <a:p/>
        </p:txBody>
      </p:sp>
      <p:sp>
        <p:nvSpPr>
          <p:cNvPr id="1048746" name="Straight Connector 14"/>
          <p:cNvSpPr/>
          <p:nvPr/>
        </p:nvSpPr>
        <p:spPr>
          <a:xfrm flipH="1">
            <a:off x="1422399" y="0"/>
            <a:ext cx="2" cy="6858000"/>
          </a:xfrm>
          <a:prstGeom prst="line"/>
          <a:ln>
            <a:solidFill>
              <a:srgbClr val="FEC2AC"/>
            </a:solidFill>
          </a:ln>
        </p:spPr>
        <p:txBody>
          <a:bodyPr lIns="45719" rIns="45719"/>
          <a:p/>
        </p:txBody>
      </p:sp>
      <p:sp>
        <p:nvSpPr>
          <p:cNvPr id="1048747" name="Straight Connector 21"/>
          <p:cNvSpPr/>
          <p:nvPr/>
        </p:nvSpPr>
        <p:spPr>
          <a:xfrm flipH="1">
            <a:off x="12151807" y="0"/>
            <a:ext cx="1" cy="6858000"/>
          </a:xfrm>
          <a:prstGeom prst="line"/>
          <a:ln w="57150">
            <a:solidFill>
              <a:srgbClr val="FEC2AC"/>
            </a:solidFill>
          </a:ln>
        </p:spPr>
        <p:txBody>
          <a:bodyPr lIns="45719" rIns="45719"/>
          <a:p/>
        </p:txBody>
      </p:sp>
      <p:sp>
        <p:nvSpPr>
          <p:cNvPr id="1048748" name="Rectangle 26"/>
          <p:cNvSpPr/>
          <p:nvPr/>
        </p:nvSpPr>
        <p:spPr>
          <a:xfrm>
            <a:off x="1625600" y="0"/>
            <a:ext cx="101600" cy="6858000"/>
          </a:xfrm>
          <a:prstGeom prst="rect"/>
          <a:solidFill>
            <a:srgbClr val="FEC2AC">
              <a:alpha val="51000"/>
            </a:srgbClr>
          </a:solidFill>
          <a:ln w="12700">
            <a:miter lim="400000"/>
          </a:ln>
        </p:spPr>
        <p:txBody>
          <a:bodyPr anchor="ctr" lIns="45719" rIns="45719"/>
          <a:p>
            <a:pPr algn="ctr">
              <a:defRPr>
                <a:solidFill>
                  <a:srgbClr val="FFFFFF"/>
                </a:solidFill>
              </a:defRPr>
            </a:pPr>
          </a:p>
        </p:txBody>
      </p:sp>
      <p:sp>
        <p:nvSpPr>
          <p:cNvPr id="1048749" name="Oval 20"/>
          <p:cNvSpPr/>
          <p:nvPr/>
        </p:nvSpPr>
        <p:spPr>
          <a:xfrm>
            <a:off x="812800" y="3429000"/>
            <a:ext cx="1727200" cy="1295400"/>
          </a:xfrm>
          <a:prstGeom prst="ellipse"/>
          <a:solidFill>
            <a:schemeClr val="accent1"/>
          </a:solidFill>
          <a:ln w="12700">
            <a:miter lim="400000"/>
          </a:ln>
        </p:spPr>
        <p:txBody>
          <a:bodyPr anchor="ctr" lIns="45719" rIns="45719"/>
          <a:p>
            <a:pPr algn="ctr">
              <a:defRPr>
                <a:solidFill>
                  <a:srgbClr val="FFFFFF"/>
                </a:solidFill>
              </a:defRPr>
            </a:pPr>
          </a:p>
        </p:txBody>
      </p:sp>
      <p:sp>
        <p:nvSpPr>
          <p:cNvPr id="1048750" name="Oval 22"/>
          <p:cNvSpPr/>
          <p:nvPr/>
        </p:nvSpPr>
        <p:spPr>
          <a:xfrm>
            <a:off x="1746175" y="4866752"/>
            <a:ext cx="855233" cy="641425"/>
          </a:xfrm>
          <a:prstGeom prst="ellipse"/>
          <a:solidFill>
            <a:schemeClr val="accent1"/>
          </a:solidFill>
          <a:ln w="12700">
            <a:miter lim="400000"/>
          </a:ln>
        </p:spPr>
        <p:txBody>
          <a:bodyPr anchor="ctr" lIns="45719" rIns="45719"/>
          <a:p>
            <a:pPr algn="ctr">
              <a:defRPr>
                <a:solidFill>
                  <a:srgbClr val="FFFFFF"/>
                </a:solidFill>
              </a:defRPr>
            </a:pPr>
          </a:p>
        </p:txBody>
      </p:sp>
      <p:sp>
        <p:nvSpPr>
          <p:cNvPr id="1048751" name="Oval 23"/>
          <p:cNvSpPr/>
          <p:nvPr/>
        </p:nvSpPr>
        <p:spPr>
          <a:xfrm>
            <a:off x="1454773" y="5500632"/>
            <a:ext cx="182881" cy="137161"/>
          </a:xfrm>
          <a:prstGeom prst="ellipse"/>
          <a:solidFill>
            <a:schemeClr val="accent1"/>
          </a:solidFill>
          <a:ln w="12700">
            <a:miter lim="400000"/>
          </a:ln>
        </p:spPr>
        <p:txBody>
          <a:bodyPr anchor="ctr" lIns="45719" rIns="45719"/>
          <a:p>
            <a:pPr algn="ctr">
              <a:defRPr>
                <a:solidFill>
                  <a:srgbClr val="FFFFFF"/>
                </a:solidFill>
              </a:defRPr>
            </a:pPr>
          </a:p>
        </p:txBody>
      </p:sp>
      <p:sp>
        <p:nvSpPr>
          <p:cNvPr id="1048752" name="Oval 25"/>
          <p:cNvSpPr/>
          <p:nvPr/>
        </p:nvSpPr>
        <p:spPr>
          <a:xfrm>
            <a:off x="2218944" y="5788152"/>
            <a:ext cx="365761" cy="274321"/>
          </a:xfrm>
          <a:prstGeom prst="ellipse"/>
          <a:solidFill>
            <a:schemeClr val="accent1"/>
          </a:solidFill>
          <a:ln w="12700">
            <a:miter lim="400000"/>
          </a:ln>
        </p:spPr>
        <p:txBody>
          <a:bodyPr anchor="ctr" lIns="45719" rIns="45719"/>
          <a:p>
            <a:pPr algn="ctr">
              <a:defRPr>
                <a:solidFill>
                  <a:srgbClr val="FFFFFF"/>
                </a:solidFill>
              </a:defRPr>
            </a:pPr>
          </a:p>
        </p:txBody>
      </p:sp>
      <p:sp>
        <p:nvSpPr>
          <p:cNvPr id="1048753" name="Oval 24"/>
          <p:cNvSpPr/>
          <p:nvPr/>
        </p:nvSpPr>
        <p:spPr>
          <a:xfrm>
            <a:off x="2540000" y="4495800"/>
            <a:ext cx="487681" cy="365761"/>
          </a:xfrm>
          <a:prstGeom prst="ellipse"/>
          <a:solidFill>
            <a:schemeClr val="accent1"/>
          </a:solidFill>
          <a:ln w="12700">
            <a:miter lim="400000"/>
          </a:ln>
        </p:spPr>
        <p:txBody>
          <a:bodyPr anchor="ctr" lIns="45719" rIns="45719"/>
          <a:p>
            <a:pPr algn="ctr">
              <a:defRPr>
                <a:solidFill>
                  <a:srgbClr val="FFFFFF"/>
                </a:solidFill>
              </a:defRPr>
            </a:pPr>
          </a:p>
        </p:txBody>
      </p:sp>
      <p:sp>
        <p:nvSpPr>
          <p:cNvPr id="1048754" name="Slide Number"/>
          <p:cNvSpPr txBox="1">
            <a:spLocks noGrp="1"/>
          </p:cNvSpPr>
          <p:nvPr>
            <p:ph type="sldNum" sz="quarter" idx="2"/>
          </p:nvPr>
        </p:nvSpPr>
        <p:spPr>
          <a:xfrm>
            <a:off x="2019625" y="5033793"/>
            <a:ext cx="308334" cy="307341"/>
          </a:xfrm>
          <a:prstGeom prst="rect"/>
        </p:spPr>
        <p:txBody>
          <a:bodyPr/>
          <a:p>
            <a:fld id="{86CB4B4D-7CA3-9044-876B-883B54F8677D}" type="slidenum">
              <a:t>‹#›</a:t>
            </a:fld>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83" name=""/>
        <p:cNvGrpSpPr/>
        <p:nvPr/>
      </p:nvGrpSpPr>
      <p:grpSpPr>
        <a:xfrm>
          <a:off x="0" y="0"/>
          <a:ext cx="0" cy="0"/>
          <a:chOff x="0" y="0"/>
          <a:chExt cx="0" cy="0"/>
        </a:xfrm>
      </p:grpSpPr>
      <p:sp>
        <p:nvSpPr>
          <p:cNvPr id="1048594" name="Title Text"/>
          <p:cNvSpPr txBox="1">
            <a:spLocks noGrp="1"/>
          </p:cNvSpPr>
          <p:nvPr>
            <p:ph type="title"/>
          </p:nvPr>
        </p:nvSpPr>
        <p:spPr>
          <a:prstGeom prst="rect"/>
        </p:spPr>
        <p:txBody>
          <a:bodyPr/>
          <a:p>
            <a:r>
              <a:t>Title Text</a:t>
            </a:r>
          </a:p>
        </p:txBody>
      </p:sp>
      <p:sp>
        <p:nvSpPr>
          <p:cNvPr id="1048595" name="Slide Number"/>
          <p:cNvSpPr txBox="1">
            <a:spLocks noGrp="1"/>
          </p:cNvSpPr>
          <p:nvPr>
            <p:ph type="sldNum" sz="quarter" idx="2"/>
          </p:nvPr>
        </p:nvSpPr>
        <p:spPr>
          <a:prstGeom prst="rect"/>
        </p:spPr>
        <p:txBody>
          <a:bodyPr/>
          <a:p>
            <a:fld id="{86CB4B4D-7CA3-9044-876B-883B54F8677D}" type="slidenum">
              <a:t>‹#›</a:t>
            </a:fld>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158" name=""/>
        <p:cNvGrpSpPr/>
        <p:nvPr/>
      </p:nvGrpSpPr>
      <p:grpSpPr>
        <a:xfrm>
          <a:off x="0" y="0"/>
          <a:ext cx="0" cy="0"/>
          <a:chOff x="0" y="0"/>
          <a:chExt cx="0" cy="0"/>
        </a:xfrm>
      </p:grpSpPr>
      <p:sp>
        <p:nvSpPr>
          <p:cNvPr id="1048777" name="Title 1"/>
          <p:cNvSpPr>
            <a:spLocks noGrp="1"/>
          </p:cNvSpPr>
          <p:nvPr>
            <p:ph type="title"/>
          </p:nvPr>
        </p:nvSpPr>
        <p:spPr/>
        <p:txBody>
          <a:bodyPr/>
          <a:p>
            <a:r>
              <a:rPr kumimoji="0" lang="en-US"/>
              <a:t>Click to edit Master title style</a:t>
            </a:r>
          </a:p>
        </p:txBody>
      </p:sp>
      <p:sp>
        <p:nvSpPr>
          <p:cNvPr id="1048778" name="Content Placeholder 7"/>
          <p:cNvSpPr>
            <a:spLocks noGrp="1"/>
          </p:cNvSpPr>
          <p:nvPr>
            <p:ph sz="quarter" idx="1"/>
          </p:nvPr>
        </p:nvSpPr>
        <p:spPr>
          <a:xfrm>
            <a:off x="457200" y="1600200"/>
            <a:ext cx="7467600" cy="4873752"/>
          </a:xfrm>
        </p:spPr>
        <p:txBody>
          <a:bodyPr/>
          <a:p>
            <a:pPr eaLnBrk="1" hangingPunct="1" latinLnBrk="0" lvl="0"/>
            <a:r>
              <a:rPr lang="en-US"/>
              <a:t>Click to edit Master text styles</a:t>
            </a:r>
          </a:p>
          <a:p>
            <a:pPr eaLnBrk="1" hangingPunct="1" latinLnBrk="0" lvl="1"/>
            <a:r>
              <a:rPr lang="en-US"/>
              <a:t>Second level</a:t>
            </a:r>
          </a:p>
          <a:p>
            <a:pPr eaLnBrk="1" hangingPunct="1" latinLnBrk="0" lvl="2"/>
            <a:r>
              <a:rPr lang="en-US"/>
              <a:t>Third level</a:t>
            </a:r>
          </a:p>
          <a:p>
            <a:pPr eaLnBrk="1" hangingPunct="1" latinLnBrk="0" lvl="3"/>
            <a:r>
              <a:rPr lang="en-US"/>
              <a:t>Fourth level</a:t>
            </a:r>
          </a:p>
          <a:p>
            <a:pPr eaLnBrk="1" hangingPunct="1" latinLnBrk="0" lvl="4"/>
            <a:r>
              <a:rPr lang="en-US"/>
              <a:t>Fifth level</a:t>
            </a:r>
            <a:endParaRPr kumimoji="0" lang="en-US"/>
          </a:p>
        </p:txBody>
      </p:sp>
      <p:sp>
        <p:nvSpPr>
          <p:cNvPr id="1048779" name="Date Placeholder 6"/>
          <p:cNvSpPr>
            <a:spLocks noGrp="1"/>
          </p:cNvSpPr>
          <p:nvPr>
            <p:ph type="dt" sz="half" idx="14"/>
          </p:nvPr>
        </p:nvSpPr>
        <p:spPr/>
        <p:txBody>
          <a:bodyPr rtlCol="0"/>
          <a:p>
            <a:fld id="{44A3BC15-2B94-49DC-BB32-7AB9D134953C}" type="datetime1">
              <a:rPr lang="en-US">
                <a:solidFill>
                  <a:srgbClr val="575F6D"/>
                </a:solidFill>
              </a:rPr>
              <a:t>10/10/24</a:t>
            </a:fld>
            <a:endParaRPr lang="en-US">
              <a:solidFill>
                <a:srgbClr val="575F6D"/>
              </a:solidFill>
            </a:endParaRPr>
          </a:p>
        </p:txBody>
      </p:sp>
      <p:sp>
        <p:nvSpPr>
          <p:cNvPr id="1048780" name="Slide Number Placeholder 8"/>
          <p:cNvSpPr>
            <a:spLocks noGrp="1"/>
          </p:cNvSpPr>
          <p:nvPr>
            <p:ph type="sldNum" sz="quarter" idx="15"/>
          </p:nvPr>
        </p:nvSpPr>
        <p:spPr/>
        <p:txBody>
          <a:bodyPr rtlCol="0"/>
          <a:p>
            <a:fld id="{5C633343-7876-4C97-9E4F-72A205CCED9B}" type="slidenum">
              <a:rPr lang="en-US"/>
              <a:t>‹#›</a:t>
            </a:fld>
            <a:endParaRPr lang="en-US"/>
          </a:p>
        </p:txBody>
      </p:sp>
      <p:sp>
        <p:nvSpPr>
          <p:cNvPr id="1048781" name="Footer Placeholder 9"/>
          <p:cNvSpPr>
            <a:spLocks noGrp="1"/>
          </p:cNvSpPr>
          <p:nvPr>
            <p:ph type="ftr" sz="quarter" idx="16"/>
          </p:nvPr>
        </p:nvSpPr>
        <p:spPr/>
        <p:txBody>
          <a:bodyPr rtlCol="0"/>
          <a:p>
            <a:endParaRPr lang="en-US">
              <a:solidFill>
                <a:srgbClr val="575F6D"/>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50" name=""/>
        <p:cNvGrpSpPr/>
        <p:nvPr/>
      </p:nvGrpSpPr>
      <p:grpSpPr>
        <a:xfrm>
          <a:off x="0" y="0"/>
          <a:ext cx="0" cy="0"/>
          <a:chOff x="0" y="0"/>
          <a:chExt cx="0" cy="0"/>
        </a:xfrm>
      </p:grpSpPr>
      <p:sp>
        <p:nvSpPr>
          <p:cNvPr id="1048576" name="Straight Connector 15"/>
          <p:cNvSpPr/>
          <p:nvPr/>
        </p:nvSpPr>
        <p:spPr>
          <a:xfrm flipH="1">
            <a:off x="11683999" y="0"/>
            <a:ext cx="1" cy="6858000"/>
          </a:xfrm>
          <a:prstGeom prst="line"/>
          <a:ln w="38100">
            <a:solidFill>
              <a:srgbClr val="FEC2AC">
                <a:alpha val="93000"/>
              </a:srgbClr>
            </a:solidFill>
          </a:ln>
        </p:spPr>
        <p:txBody>
          <a:bodyPr lIns="45719" rIns="45719"/>
          <a:p/>
        </p:txBody>
      </p:sp>
      <p:sp>
        <p:nvSpPr>
          <p:cNvPr id="1048577" name="Straight Connector 6"/>
          <p:cNvSpPr/>
          <p:nvPr/>
        </p:nvSpPr>
        <p:spPr>
          <a:xfrm flipH="1">
            <a:off x="101599" y="0"/>
            <a:ext cx="2" cy="6858000"/>
          </a:xfrm>
          <a:prstGeom prst="line"/>
          <a:ln w="57150">
            <a:solidFill>
              <a:srgbClr val="FEC2AC"/>
            </a:solidFill>
          </a:ln>
        </p:spPr>
        <p:txBody>
          <a:bodyPr lIns="45719" rIns="45719"/>
          <a:p/>
        </p:txBody>
      </p:sp>
      <p:sp>
        <p:nvSpPr>
          <p:cNvPr id="1048578" name="Straight Connector 8"/>
          <p:cNvSpPr/>
          <p:nvPr/>
        </p:nvSpPr>
        <p:spPr>
          <a:xfrm flipH="1">
            <a:off x="11988799" y="0"/>
            <a:ext cx="1" cy="6858000"/>
          </a:xfrm>
          <a:prstGeom prst="line"/>
          <a:ln w="19050">
            <a:solidFill>
              <a:schemeClr val="accent1"/>
            </a:solidFill>
          </a:ln>
        </p:spPr>
        <p:txBody>
          <a:bodyPr lIns="45719" rIns="45719"/>
          <a:p/>
        </p:txBody>
      </p:sp>
      <p:sp>
        <p:nvSpPr>
          <p:cNvPr id="1048579" name="Rectangle 9"/>
          <p:cNvSpPr/>
          <p:nvPr/>
        </p:nvSpPr>
        <p:spPr>
          <a:xfrm>
            <a:off x="11785600" y="0"/>
            <a:ext cx="406400" cy="6858000"/>
          </a:xfrm>
          <a:prstGeom prst="rect"/>
          <a:solidFill>
            <a:srgbClr val="FEC2AC">
              <a:alpha val="87000"/>
            </a:srgbClr>
          </a:solidFill>
          <a:ln w="12700">
            <a:miter lim="400000"/>
          </a:ln>
        </p:spPr>
        <p:txBody>
          <a:bodyPr anchor="ctr" lIns="45719" rIns="45719"/>
          <a:p>
            <a:pPr algn="ctr">
              <a:defRPr>
                <a:solidFill>
                  <a:srgbClr val="FFFFFF"/>
                </a:solidFill>
              </a:defRPr>
            </a:pPr>
          </a:p>
        </p:txBody>
      </p:sp>
      <p:sp>
        <p:nvSpPr>
          <p:cNvPr id="1048580" name="Straight Connector 10"/>
          <p:cNvSpPr/>
          <p:nvPr/>
        </p:nvSpPr>
        <p:spPr>
          <a:xfrm flipH="1">
            <a:off x="11887199" y="0"/>
            <a:ext cx="1" cy="6858000"/>
          </a:xfrm>
          <a:prstGeom prst="line"/>
          <a:ln>
            <a:solidFill>
              <a:schemeClr val="accent1"/>
            </a:solidFill>
          </a:ln>
        </p:spPr>
        <p:txBody>
          <a:bodyPr lIns="45719" rIns="45719"/>
          <a:p/>
        </p:txBody>
      </p:sp>
      <p:sp>
        <p:nvSpPr>
          <p:cNvPr id="1048581" name="Oval 11"/>
          <p:cNvSpPr/>
          <p:nvPr/>
        </p:nvSpPr>
        <p:spPr>
          <a:xfrm>
            <a:off x="10875264" y="5715000"/>
            <a:ext cx="731521" cy="548641"/>
          </a:xfrm>
          <a:prstGeom prst="ellipse"/>
          <a:solidFill>
            <a:schemeClr val="accent1"/>
          </a:solidFill>
          <a:ln w="12700">
            <a:miter lim="400000"/>
          </a:ln>
        </p:spPr>
        <p:txBody>
          <a:bodyPr anchor="ctr" lIns="45719" rIns="45719"/>
          <a:p>
            <a:pPr algn="ctr">
              <a:defRPr>
                <a:solidFill>
                  <a:srgbClr val="FFFFFF"/>
                </a:solidFill>
              </a:defRPr>
            </a:pPr>
          </a:p>
        </p:txBody>
      </p:sp>
      <p:sp>
        <p:nvSpPr>
          <p:cNvPr id="1048582" name="Title Text"/>
          <p:cNvSpPr txBox="1">
            <a:spLocks noGrp="1"/>
          </p:cNvSpPr>
          <p:nvPr>
            <p:ph type="title"/>
          </p:nvPr>
        </p:nvSpPr>
        <p:spPr>
          <a:xfrm>
            <a:off x="609600" y="274638"/>
            <a:ext cx="9956800" cy="1143001"/>
          </a:xfrm>
          <a:prstGeom prst="rect"/>
          <a:ln w="12700">
            <a:miter lim="400000"/>
          </a:ln>
        </p:spPr>
        <p:txBody>
          <a:bodyPr anchor="b" lIns="45719" rIns="45719">
            <a:normAutofit/>
          </a:bodyPr>
          <a:p>
            <a:r>
              <a:t>Title Text</a:t>
            </a:r>
          </a:p>
        </p:txBody>
      </p:sp>
      <p:sp>
        <p:nvSpPr>
          <p:cNvPr id="1048583" name="Body Level One…"/>
          <p:cNvSpPr txBox="1">
            <a:spLocks noGrp="1"/>
          </p:cNvSpPr>
          <p:nvPr>
            <p:ph type="body" idx="1"/>
          </p:nvPr>
        </p:nvSpPr>
        <p:spPr>
          <a:xfrm>
            <a:off x="609600" y="1600200"/>
            <a:ext cx="9956800" cy="4873753"/>
          </a:xfrm>
          <a:prstGeom prst="rect"/>
          <a:ln w="12700">
            <a:miter lim="400000"/>
          </a:ln>
        </p:spPr>
        <p:txBody>
          <a:bodyPr lIns="45719" rIns="45719">
            <a:normAutofit/>
          </a:bodyPr>
          <a:p>
            <a:r>
              <a:t>Body Level One</a:t>
            </a:r>
          </a:p>
          <a:p>
            <a:pPr lvl="1"/>
            <a:r>
              <a:t>Body Level Two</a:t>
            </a:r>
          </a:p>
          <a:p>
            <a:pPr lvl="2"/>
            <a:r>
              <a:t>Body Level Three</a:t>
            </a:r>
          </a:p>
          <a:p>
            <a:pPr lvl="3"/>
            <a:r>
              <a:t>Body Level Four</a:t>
            </a:r>
          </a:p>
          <a:p>
            <a:pPr lvl="4"/>
            <a:r>
              <a:t>Body Level Five</a:t>
            </a:r>
          </a:p>
        </p:txBody>
      </p:sp>
      <p:sp>
        <p:nvSpPr>
          <p:cNvPr id="1048584" name="Slide Number"/>
          <p:cNvSpPr txBox="1">
            <a:spLocks noGrp="1"/>
          </p:cNvSpPr>
          <p:nvPr>
            <p:ph type="sldNum" sz="quarter" idx="2"/>
          </p:nvPr>
        </p:nvSpPr>
        <p:spPr>
          <a:xfrm>
            <a:off x="11090921" y="5840983"/>
            <a:ext cx="308334" cy="307341"/>
          </a:xfrm>
          <a:prstGeom prst="rect"/>
          <a:ln w="12700">
            <a:miter lim="400000"/>
          </a:ln>
        </p:spPr>
        <p:txBody>
          <a:bodyPr anchor="ctr" lIns="45719" rIns="45719" wrap="none">
            <a:spAutoFit/>
          </a:bodyPr>
          <a:lstStyle>
            <a:lvl1pPr algn="ctr">
              <a:defRPr b="1" sz="1400">
                <a:solidFill>
                  <a:srgbClr val="FFFFFF"/>
                </a:solidFill>
              </a:defRPr>
            </a:lvl1pPr>
          </a:lstStyle>
          <a:p>
            <a:fld id="{86CB4B4D-7CA3-9044-876B-883B54F8677D}" type="slidenum">
              <a:t>‹#›</a:t>
            </a:fld>
          </a:p>
        </p:txBody>
      </p:sp>
    </p:spTree>
  </p:cSld>
  <p:clrMap accent1="accent1" accent2="accent2" accent3="accent3" accent4="accent4" accent5="accent5" accent6="accent6" bg1="lt1" bg2="lt2" tx1="dk1" tx2="dk2" hlink="hlink" folHlink="folHlink"/>
  <p:sldLayoutIdLst>
    <p:sldLayoutId id="2147483650" r:id="rId1"/>
    <p:sldLayoutId id="2147483651" r:id="rId2"/>
    <p:sldLayoutId id="2147483652" r:id="rId3"/>
    <p:sldLayoutId id="2147483653" r:id="rId4"/>
  </p:sldLayoutIdLst>
  <p:transition spd="med"/>
  <p:txStyles>
    <p:titleStyle>
      <a:lvl1pPr algn="l" defTabSz="914400" indent="0" latinLnBrk="0" marL="0" marR="0" rtl="0">
        <a:lnSpc>
          <a:spcPct val="100000"/>
        </a:lnSpc>
        <a:spcBef>
          <a:spcPts val="0"/>
        </a:spcBef>
        <a:spcAft>
          <a:spcPts val="0"/>
        </a:spcAft>
        <a:buClrTx/>
        <a:buSzTx/>
        <a:buFontTx/>
        <a:buNone/>
        <a:defRPr baseline="0" b="0" cap="small" sz="3000" i="0" spc="0" strike="noStrike" u="none">
          <a:solidFill>
            <a:srgbClr val="575F6D"/>
          </a:solidFill>
          <a:latin typeface="Century Schoolbook"/>
          <a:ea typeface="Century Schoolbook"/>
          <a:cs typeface="Century Schoolbook"/>
          <a:sym typeface="Century Schoolbook"/>
        </a:defRPr>
      </a:lvl1pPr>
      <a:lvl2pPr algn="l" defTabSz="914400" indent="0" latinLnBrk="0" marL="0" marR="0" rtl="0">
        <a:lnSpc>
          <a:spcPct val="100000"/>
        </a:lnSpc>
        <a:spcBef>
          <a:spcPts val="0"/>
        </a:spcBef>
        <a:spcAft>
          <a:spcPts val="0"/>
        </a:spcAft>
        <a:buClrTx/>
        <a:buSzTx/>
        <a:buFontTx/>
        <a:buNone/>
        <a:defRPr baseline="0" b="0" cap="small" sz="3000" i="0" spc="0" strike="noStrike" u="none">
          <a:solidFill>
            <a:srgbClr val="575F6D"/>
          </a:solidFill>
          <a:latin typeface="Century Schoolbook"/>
          <a:ea typeface="Century Schoolbook"/>
          <a:cs typeface="Century Schoolbook"/>
          <a:sym typeface="Century Schoolbook"/>
        </a:defRPr>
      </a:lvl2pPr>
      <a:lvl3pPr algn="l" defTabSz="914400" indent="0" latinLnBrk="0" marL="0" marR="0" rtl="0">
        <a:lnSpc>
          <a:spcPct val="100000"/>
        </a:lnSpc>
        <a:spcBef>
          <a:spcPts val="0"/>
        </a:spcBef>
        <a:spcAft>
          <a:spcPts val="0"/>
        </a:spcAft>
        <a:buClrTx/>
        <a:buSzTx/>
        <a:buFontTx/>
        <a:buNone/>
        <a:defRPr baseline="0" b="0" cap="small" sz="3000" i="0" spc="0" strike="noStrike" u="none">
          <a:solidFill>
            <a:srgbClr val="575F6D"/>
          </a:solidFill>
          <a:latin typeface="Century Schoolbook"/>
          <a:ea typeface="Century Schoolbook"/>
          <a:cs typeface="Century Schoolbook"/>
          <a:sym typeface="Century Schoolbook"/>
        </a:defRPr>
      </a:lvl3pPr>
      <a:lvl4pPr algn="l" defTabSz="914400" indent="0" latinLnBrk="0" marL="0" marR="0" rtl="0">
        <a:lnSpc>
          <a:spcPct val="100000"/>
        </a:lnSpc>
        <a:spcBef>
          <a:spcPts val="0"/>
        </a:spcBef>
        <a:spcAft>
          <a:spcPts val="0"/>
        </a:spcAft>
        <a:buClrTx/>
        <a:buSzTx/>
        <a:buFontTx/>
        <a:buNone/>
        <a:defRPr baseline="0" b="0" cap="small" sz="3000" i="0" spc="0" strike="noStrike" u="none">
          <a:solidFill>
            <a:srgbClr val="575F6D"/>
          </a:solidFill>
          <a:latin typeface="Century Schoolbook"/>
          <a:ea typeface="Century Schoolbook"/>
          <a:cs typeface="Century Schoolbook"/>
          <a:sym typeface="Century Schoolbook"/>
        </a:defRPr>
      </a:lvl4pPr>
      <a:lvl5pPr algn="l" defTabSz="914400" indent="0" latinLnBrk="0" marL="0" marR="0" rtl="0">
        <a:lnSpc>
          <a:spcPct val="100000"/>
        </a:lnSpc>
        <a:spcBef>
          <a:spcPts val="0"/>
        </a:spcBef>
        <a:spcAft>
          <a:spcPts val="0"/>
        </a:spcAft>
        <a:buClrTx/>
        <a:buSzTx/>
        <a:buFontTx/>
        <a:buNone/>
        <a:defRPr baseline="0" b="0" cap="small" sz="3000" i="0" spc="0" strike="noStrike" u="none">
          <a:solidFill>
            <a:srgbClr val="575F6D"/>
          </a:solidFill>
          <a:latin typeface="Century Schoolbook"/>
          <a:ea typeface="Century Schoolbook"/>
          <a:cs typeface="Century Schoolbook"/>
          <a:sym typeface="Century Schoolbook"/>
        </a:defRPr>
      </a:lvl5pPr>
      <a:lvl6pPr algn="l" defTabSz="914400" indent="0" latinLnBrk="0" marL="0" marR="0" rtl="0">
        <a:lnSpc>
          <a:spcPct val="100000"/>
        </a:lnSpc>
        <a:spcBef>
          <a:spcPts val="0"/>
        </a:spcBef>
        <a:spcAft>
          <a:spcPts val="0"/>
        </a:spcAft>
        <a:buClrTx/>
        <a:buSzTx/>
        <a:buFontTx/>
        <a:buNone/>
        <a:defRPr baseline="0" b="0" cap="small" sz="3000" i="0" spc="0" strike="noStrike" u="none">
          <a:solidFill>
            <a:srgbClr val="575F6D"/>
          </a:solidFill>
          <a:latin typeface="Century Schoolbook"/>
          <a:ea typeface="Century Schoolbook"/>
          <a:cs typeface="Century Schoolbook"/>
          <a:sym typeface="Century Schoolbook"/>
        </a:defRPr>
      </a:lvl6pPr>
      <a:lvl7pPr algn="l" defTabSz="914400" indent="0" latinLnBrk="0" marL="0" marR="0" rtl="0">
        <a:lnSpc>
          <a:spcPct val="100000"/>
        </a:lnSpc>
        <a:spcBef>
          <a:spcPts val="0"/>
        </a:spcBef>
        <a:spcAft>
          <a:spcPts val="0"/>
        </a:spcAft>
        <a:buClrTx/>
        <a:buSzTx/>
        <a:buFontTx/>
        <a:buNone/>
        <a:defRPr baseline="0" b="0" cap="small" sz="3000" i="0" spc="0" strike="noStrike" u="none">
          <a:solidFill>
            <a:srgbClr val="575F6D"/>
          </a:solidFill>
          <a:latin typeface="Century Schoolbook"/>
          <a:ea typeface="Century Schoolbook"/>
          <a:cs typeface="Century Schoolbook"/>
          <a:sym typeface="Century Schoolbook"/>
        </a:defRPr>
      </a:lvl7pPr>
      <a:lvl8pPr algn="l" defTabSz="914400" indent="0" latinLnBrk="0" marL="0" marR="0" rtl="0">
        <a:lnSpc>
          <a:spcPct val="100000"/>
        </a:lnSpc>
        <a:spcBef>
          <a:spcPts val="0"/>
        </a:spcBef>
        <a:spcAft>
          <a:spcPts val="0"/>
        </a:spcAft>
        <a:buClrTx/>
        <a:buSzTx/>
        <a:buFontTx/>
        <a:buNone/>
        <a:defRPr baseline="0" b="0" cap="small" sz="3000" i="0" spc="0" strike="noStrike" u="none">
          <a:solidFill>
            <a:srgbClr val="575F6D"/>
          </a:solidFill>
          <a:latin typeface="Century Schoolbook"/>
          <a:ea typeface="Century Schoolbook"/>
          <a:cs typeface="Century Schoolbook"/>
          <a:sym typeface="Century Schoolbook"/>
        </a:defRPr>
      </a:lvl8pPr>
      <a:lvl9pPr algn="l" defTabSz="914400" indent="0" latinLnBrk="0" marL="0" marR="0" rtl="0">
        <a:lnSpc>
          <a:spcPct val="100000"/>
        </a:lnSpc>
        <a:spcBef>
          <a:spcPts val="0"/>
        </a:spcBef>
        <a:spcAft>
          <a:spcPts val="0"/>
        </a:spcAft>
        <a:buClrTx/>
        <a:buSzTx/>
        <a:buFontTx/>
        <a:buNone/>
        <a:defRPr baseline="0" b="0" cap="small" sz="3000" i="0" spc="0" strike="noStrike" u="none">
          <a:solidFill>
            <a:srgbClr val="575F6D"/>
          </a:solidFill>
          <a:latin typeface="Century Schoolbook"/>
          <a:ea typeface="Century Schoolbook"/>
          <a:cs typeface="Century Schoolbook"/>
          <a:sym typeface="Century Schoolbook"/>
        </a:defRPr>
      </a:lvl9pPr>
    </p:titleStyle>
    <p:bodyStyle>
      <a:lvl1pPr algn="l" defTabSz="914400" indent="-274320" latinLnBrk="0" marL="274320" marR="0" rtl="0">
        <a:lnSpc>
          <a:spcPct val="100000"/>
        </a:lnSpc>
        <a:spcBef>
          <a:spcPts val="600"/>
        </a:spcBef>
        <a:spcAft>
          <a:spcPts val="0"/>
        </a:spcAft>
        <a:buClr>
          <a:schemeClr val="accent1"/>
        </a:buClr>
        <a:buSzPct val="70000"/>
        <a:buFontTx/>
        <a:buChar char="○"/>
        <a:defRPr baseline="0" b="0" cap="none" sz="2400" i="0" spc="0" strike="noStrike" u="none">
          <a:solidFill>
            <a:srgbClr val="000000"/>
          </a:solidFill>
          <a:latin typeface="Century Schoolbook"/>
          <a:ea typeface="Century Schoolbook"/>
          <a:cs typeface="Century Schoolbook"/>
          <a:sym typeface="Century Schoolbook"/>
        </a:defRPr>
      </a:lvl1pPr>
      <a:lvl2pPr algn="l" defTabSz="914400" indent="-313508" latinLnBrk="0" marL="679268" marR="0" rtl="0">
        <a:lnSpc>
          <a:spcPct val="100000"/>
        </a:lnSpc>
        <a:spcBef>
          <a:spcPts val="600"/>
        </a:spcBef>
        <a:spcAft>
          <a:spcPts val="0"/>
        </a:spcAft>
        <a:buClr>
          <a:schemeClr val="accent1"/>
        </a:buClr>
        <a:buSzPct val="80000"/>
        <a:buFontTx/>
        <a:buChar char="●"/>
        <a:defRPr baseline="0" b="0" cap="none" sz="2400" i="0" spc="0" strike="noStrike" u="none">
          <a:solidFill>
            <a:srgbClr val="000000"/>
          </a:solidFill>
          <a:latin typeface="Century Schoolbook"/>
          <a:ea typeface="Century Schoolbook"/>
          <a:cs typeface="Century Schoolbook"/>
          <a:sym typeface="Century Schoolbook"/>
        </a:defRPr>
      </a:lvl2pPr>
      <a:lvl3pPr algn="l" defTabSz="914400" indent="-243840" latinLnBrk="0" marL="975360" marR="0" rtl="0">
        <a:lnSpc>
          <a:spcPct val="100000"/>
        </a:lnSpc>
        <a:spcBef>
          <a:spcPts val="600"/>
        </a:spcBef>
        <a:spcAft>
          <a:spcPts val="0"/>
        </a:spcAft>
        <a:buClr>
          <a:schemeClr val="accent1"/>
        </a:buClr>
        <a:buSzPct val="60000"/>
        <a:buFontTx/>
        <a:buChar char="○"/>
        <a:defRPr baseline="0" b="0" cap="none" sz="2400" i="0" spc="0" strike="noStrike" u="none">
          <a:solidFill>
            <a:srgbClr val="000000"/>
          </a:solidFill>
          <a:latin typeface="Century Schoolbook"/>
          <a:ea typeface="Century Schoolbook"/>
          <a:cs typeface="Century Schoolbook"/>
          <a:sym typeface="Century Schoolbook"/>
        </a:defRPr>
      </a:lvl3pPr>
      <a:lvl4pPr algn="l" defTabSz="914400" indent="-243839" latinLnBrk="0" marL="1249679" marR="0" rtl="0">
        <a:lnSpc>
          <a:spcPct val="100000"/>
        </a:lnSpc>
        <a:spcBef>
          <a:spcPts val="600"/>
        </a:spcBef>
        <a:spcAft>
          <a:spcPts val="0"/>
        </a:spcAft>
        <a:buClr>
          <a:schemeClr val="accent1"/>
        </a:buClr>
        <a:buSzPct val="60000"/>
        <a:buFontTx/>
        <a:buChar char="○"/>
        <a:defRPr baseline="0" b="0" cap="none" sz="2400" i="0" spc="0" strike="noStrike" u="none">
          <a:solidFill>
            <a:srgbClr val="000000"/>
          </a:solidFill>
          <a:latin typeface="Century Schoolbook"/>
          <a:ea typeface="Century Schoolbook"/>
          <a:cs typeface="Century Schoolbook"/>
          <a:sym typeface="Century Schoolbook"/>
        </a:defRPr>
      </a:lvl4pPr>
      <a:lvl5pPr algn="l" defTabSz="914400" indent="-274319" latinLnBrk="0" marL="1554479" marR="0" rtl="0">
        <a:lnSpc>
          <a:spcPct val="100000"/>
        </a:lnSpc>
        <a:spcBef>
          <a:spcPts val="600"/>
        </a:spcBef>
        <a:spcAft>
          <a:spcPts val="0"/>
        </a:spcAft>
        <a:buClr>
          <a:schemeClr val="accent1"/>
        </a:buClr>
        <a:buSzPct val="68000"/>
        <a:buFontTx/>
        <a:buChar char="●"/>
        <a:defRPr baseline="0" b="0" cap="none" sz="2400" i="0" spc="0" strike="noStrike" u="none">
          <a:solidFill>
            <a:srgbClr val="000000"/>
          </a:solidFill>
          <a:latin typeface="Century Schoolbook"/>
          <a:ea typeface="Century Schoolbook"/>
          <a:cs typeface="Century Schoolbook"/>
          <a:sym typeface="Century Schoolbook"/>
        </a:defRPr>
      </a:lvl5pPr>
      <a:lvl6pPr algn="l" defTabSz="914400" indent="-274319" latinLnBrk="0" marL="1828800" marR="0" rtl="0">
        <a:lnSpc>
          <a:spcPct val="100000"/>
        </a:lnSpc>
        <a:spcBef>
          <a:spcPts val="600"/>
        </a:spcBef>
        <a:spcAft>
          <a:spcPts val="0"/>
        </a:spcAft>
        <a:buClr>
          <a:schemeClr val="accent1"/>
        </a:buClr>
        <a:buSzPct val="100000"/>
        <a:buFontTx/>
        <a:buChar char="•"/>
        <a:defRPr baseline="0" b="0" cap="none" sz="2400" i="0" spc="0" strike="noStrike" u="none">
          <a:solidFill>
            <a:srgbClr val="000000"/>
          </a:solidFill>
          <a:latin typeface="Century Schoolbook"/>
          <a:ea typeface="Century Schoolbook"/>
          <a:cs typeface="Century Schoolbook"/>
          <a:sym typeface="Century Schoolbook"/>
        </a:defRPr>
      </a:lvl6pPr>
      <a:lvl7pPr algn="l" defTabSz="914400" indent="-313508" latinLnBrk="0" marL="2142308" marR="0" rtl="0">
        <a:lnSpc>
          <a:spcPct val="100000"/>
        </a:lnSpc>
        <a:spcBef>
          <a:spcPts val="600"/>
        </a:spcBef>
        <a:spcAft>
          <a:spcPts val="0"/>
        </a:spcAft>
        <a:buClr>
          <a:schemeClr val="accent1"/>
        </a:buClr>
        <a:buSzPct val="60000"/>
        <a:buFontTx/>
        <a:buChar char="○"/>
        <a:defRPr baseline="0" b="0" cap="none" sz="2400" i="0" spc="0" strike="noStrike" u="none">
          <a:solidFill>
            <a:srgbClr val="000000"/>
          </a:solidFill>
          <a:latin typeface="Century Schoolbook"/>
          <a:ea typeface="Century Schoolbook"/>
          <a:cs typeface="Century Schoolbook"/>
          <a:sym typeface="Century Schoolbook"/>
        </a:defRPr>
      </a:lvl7pPr>
      <a:lvl8pPr algn="l" defTabSz="914400" indent="-313508" latinLnBrk="0" marL="2416628" marR="0" rtl="0">
        <a:lnSpc>
          <a:spcPct val="100000"/>
        </a:lnSpc>
        <a:spcBef>
          <a:spcPts val="600"/>
        </a:spcBef>
        <a:spcAft>
          <a:spcPts val="0"/>
        </a:spcAft>
        <a:buClr>
          <a:schemeClr val="accent1"/>
        </a:buClr>
        <a:buSzPct val="100000"/>
        <a:buFontTx/>
        <a:buChar char="•"/>
        <a:defRPr baseline="0" b="0" cap="none" sz="2400" i="0" spc="0" strike="noStrike" u="none">
          <a:solidFill>
            <a:srgbClr val="000000"/>
          </a:solidFill>
          <a:latin typeface="Century Schoolbook"/>
          <a:ea typeface="Century Schoolbook"/>
          <a:cs typeface="Century Schoolbook"/>
          <a:sym typeface="Century Schoolbook"/>
        </a:defRPr>
      </a:lvl8pPr>
      <a:lvl9pPr algn="l" defTabSz="914400" indent="-313508" latinLnBrk="0" marL="2690948" marR="0" rtl="0">
        <a:lnSpc>
          <a:spcPct val="100000"/>
        </a:lnSpc>
        <a:spcBef>
          <a:spcPts val="600"/>
        </a:spcBef>
        <a:spcAft>
          <a:spcPts val="0"/>
        </a:spcAft>
        <a:buClr>
          <a:schemeClr val="accent1"/>
        </a:buClr>
        <a:buSzPct val="100000"/>
        <a:buFontTx/>
        <a:buChar char="•"/>
        <a:defRPr baseline="0" b="0" cap="none" sz="2400" i="0" spc="0" strike="noStrike" u="none">
          <a:solidFill>
            <a:srgbClr val="000000"/>
          </a:solidFill>
          <a:latin typeface="Century Schoolbook"/>
          <a:ea typeface="Century Schoolbook"/>
          <a:cs typeface="Century Schoolbook"/>
          <a:sym typeface="Century Schoolbook"/>
        </a:defRPr>
      </a:lvl9pPr>
    </p:bodyStyle>
    <p:otherStyle>
      <a:lvl1pPr algn="ctr" defTabSz="914400" indent="0" latinLnBrk="0" marL="0" marR="0" rtl="0">
        <a:lnSpc>
          <a:spcPct val="100000"/>
        </a:lnSpc>
        <a:spcBef>
          <a:spcPts val="0"/>
        </a:spcBef>
        <a:spcAft>
          <a:spcPts val="0"/>
        </a:spcAft>
        <a:buClrTx/>
        <a:buSzTx/>
        <a:buFontTx/>
        <a:buNone/>
        <a:defRPr baseline="0" b="1" cap="none" sz="1400" i="0" spc="0" strike="noStrike" u="none">
          <a:solidFill>
            <a:schemeClr val="tx1"/>
          </a:solidFill>
          <a:latin typeface="+mn-lt"/>
          <a:ea typeface="+mn-ea"/>
          <a:cs typeface="+mn-cs"/>
          <a:sym typeface="Century Schoolbook"/>
        </a:defRPr>
      </a:lvl1pPr>
      <a:lvl2pPr algn="ctr" defTabSz="914400" indent="457200" latinLnBrk="0" marL="0" marR="0" rtl="0">
        <a:lnSpc>
          <a:spcPct val="100000"/>
        </a:lnSpc>
        <a:spcBef>
          <a:spcPts val="0"/>
        </a:spcBef>
        <a:spcAft>
          <a:spcPts val="0"/>
        </a:spcAft>
        <a:buClrTx/>
        <a:buSzTx/>
        <a:buFontTx/>
        <a:buNone/>
        <a:defRPr baseline="0" b="1" cap="none" sz="1400" i="0" spc="0" strike="noStrike" u="none">
          <a:solidFill>
            <a:schemeClr val="tx1"/>
          </a:solidFill>
          <a:latin typeface="+mn-lt"/>
          <a:ea typeface="+mn-ea"/>
          <a:cs typeface="+mn-cs"/>
          <a:sym typeface="Century Schoolbook"/>
        </a:defRPr>
      </a:lvl2pPr>
      <a:lvl3pPr algn="ctr" defTabSz="914400" indent="914400" latinLnBrk="0" marL="0" marR="0" rtl="0">
        <a:lnSpc>
          <a:spcPct val="100000"/>
        </a:lnSpc>
        <a:spcBef>
          <a:spcPts val="0"/>
        </a:spcBef>
        <a:spcAft>
          <a:spcPts val="0"/>
        </a:spcAft>
        <a:buClrTx/>
        <a:buSzTx/>
        <a:buFontTx/>
        <a:buNone/>
        <a:defRPr baseline="0" b="1" cap="none" sz="1400" i="0" spc="0" strike="noStrike" u="none">
          <a:solidFill>
            <a:schemeClr val="tx1"/>
          </a:solidFill>
          <a:latin typeface="+mn-lt"/>
          <a:ea typeface="+mn-ea"/>
          <a:cs typeface="+mn-cs"/>
          <a:sym typeface="Century Schoolbook"/>
        </a:defRPr>
      </a:lvl3pPr>
      <a:lvl4pPr algn="ctr" defTabSz="914400" indent="1371600" latinLnBrk="0" marL="0" marR="0" rtl="0">
        <a:lnSpc>
          <a:spcPct val="100000"/>
        </a:lnSpc>
        <a:spcBef>
          <a:spcPts val="0"/>
        </a:spcBef>
        <a:spcAft>
          <a:spcPts val="0"/>
        </a:spcAft>
        <a:buClrTx/>
        <a:buSzTx/>
        <a:buFontTx/>
        <a:buNone/>
        <a:defRPr baseline="0" b="1" cap="none" sz="1400" i="0" spc="0" strike="noStrike" u="none">
          <a:solidFill>
            <a:schemeClr val="tx1"/>
          </a:solidFill>
          <a:latin typeface="+mn-lt"/>
          <a:ea typeface="+mn-ea"/>
          <a:cs typeface="+mn-cs"/>
          <a:sym typeface="Century Schoolbook"/>
        </a:defRPr>
      </a:lvl4pPr>
      <a:lvl5pPr algn="ctr" defTabSz="914400" indent="1828800" latinLnBrk="0" marL="0" marR="0" rtl="0">
        <a:lnSpc>
          <a:spcPct val="100000"/>
        </a:lnSpc>
        <a:spcBef>
          <a:spcPts val="0"/>
        </a:spcBef>
        <a:spcAft>
          <a:spcPts val="0"/>
        </a:spcAft>
        <a:buClrTx/>
        <a:buSzTx/>
        <a:buFontTx/>
        <a:buNone/>
        <a:defRPr baseline="0" b="1" cap="none" sz="1400" i="0" spc="0" strike="noStrike" u="none">
          <a:solidFill>
            <a:schemeClr val="tx1"/>
          </a:solidFill>
          <a:latin typeface="+mn-lt"/>
          <a:ea typeface="+mn-ea"/>
          <a:cs typeface="+mn-cs"/>
          <a:sym typeface="Century Schoolbook"/>
        </a:defRPr>
      </a:lvl5pPr>
      <a:lvl6pPr algn="ctr" defTabSz="914400" indent="2286000" latinLnBrk="0" marL="0" marR="0" rtl="0">
        <a:lnSpc>
          <a:spcPct val="100000"/>
        </a:lnSpc>
        <a:spcBef>
          <a:spcPts val="0"/>
        </a:spcBef>
        <a:spcAft>
          <a:spcPts val="0"/>
        </a:spcAft>
        <a:buClrTx/>
        <a:buSzTx/>
        <a:buFontTx/>
        <a:buNone/>
        <a:defRPr baseline="0" b="1" cap="none" sz="1400" i="0" spc="0" strike="noStrike" u="none">
          <a:solidFill>
            <a:schemeClr val="tx1"/>
          </a:solidFill>
          <a:latin typeface="+mn-lt"/>
          <a:ea typeface="+mn-ea"/>
          <a:cs typeface="+mn-cs"/>
          <a:sym typeface="Century Schoolbook"/>
        </a:defRPr>
      </a:lvl6pPr>
      <a:lvl7pPr algn="ctr" defTabSz="914400" indent="2743200" latinLnBrk="0" marL="0" marR="0" rtl="0">
        <a:lnSpc>
          <a:spcPct val="100000"/>
        </a:lnSpc>
        <a:spcBef>
          <a:spcPts val="0"/>
        </a:spcBef>
        <a:spcAft>
          <a:spcPts val="0"/>
        </a:spcAft>
        <a:buClrTx/>
        <a:buSzTx/>
        <a:buFontTx/>
        <a:buNone/>
        <a:defRPr baseline="0" b="1" cap="none" sz="1400" i="0" spc="0" strike="noStrike" u="none">
          <a:solidFill>
            <a:schemeClr val="tx1"/>
          </a:solidFill>
          <a:latin typeface="+mn-lt"/>
          <a:ea typeface="+mn-ea"/>
          <a:cs typeface="+mn-cs"/>
          <a:sym typeface="Century Schoolbook"/>
        </a:defRPr>
      </a:lvl7pPr>
      <a:lvl8pPr algn="ctr" defTabSz="914400" indent="3200400" latinLnBrk="0" marL="0" marR="0" rtl="0">
        <a:lnSpc>
          <a:spcPct val="100000"/>
        </a:lnSpc>
        <a:spcBef>
          <a:spcPts val="0"/>
        </a:spcBef>
        <a:spcAft>
          <a:spcPts val="0"/>
        </a:spcAft>
        <a:buClrTx/>
        <a:buSzTx/>
        <a:buFontTx/>
        <a:buNone/>
        <a:defRPr baseline="0" b="1" cap="none" sz="1400" i="0" spc="0" strike="noStrike" u="none">
          <a:solidFill>
            <a:schemeClr val="tx1"/>
          </a:solidFill>
          <a:latin typeface="+mn-lt"/>
          <a:ea typeface="+mn-ea"/>
          <a:cs typeface="+mn-cs"/>
          <a:sym typeface="Century Schoolbook"/>
        </a:defRPr>
      </a:lvl8pPr>
      <a:lvl9pPr algn="ctr" defTabSz="914400" indent="3657600" latinLnBrk="0" marL="0" marR="0" rtl="0">
        <a:lnSpc>
          <a:spcPct val="100000"/>
        </a:lnSpc>
        <a:spcBef>
          <a:spcPts val="0"/>
        </a:spcBef>
        <a:spcAft>
          <a:spcPts val="0"/>
        </a:spcAft>
        <a:buClrTx/>
        <a:buSzTx/>
        <a:buFontTx/>
        <a:buNone/>
        <a:defRPr baseline="0" b="1" cap="none" sz="1400" i="0" spc="0" strike="noStrike" u="none">
          <a:solidFill>
            <a:schemeClr val="tx1"/>
          </a:solidFill>
          <a:latin typeface="+mn-lt"/>
          <a:ea typeface="+mn-ea"/>
          <a:cs typeface="+mn-cs"/>
          <a:sym typeface="Century Schoolbook"/>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56" name=""/>
        <p:cNvGrpSpPr/>
        <p:nvPr/>
      </p:nvGrpSpPr>
      <p:grpSpPr>
        <a:xfrm>
          <a:off x="0" y="0"/>
          <a:ext cx="0" cy="0"/>
          <a:chOff x="0" y="0"/>
          <a:chExt cx="0" cy="0"/>
        </a:xfrm>
      </p:grpSpPr>
      <p:sp>
        <p:nvSpPr>
          <p:cNvPr id="1048766" name="Straight Connector 15"/>
          <p:cNvSpPr>
            <a:spLocks noChangeShapeType="1"/>
          </p:cNvSpPr>
          <p:nvPr/>
        </p:nvSpPr>
        <p:spPr bwMode="auto">
          <a:xfrm>
            <a:off x="8763000" y="0"/>
            <a:ext cx="0" cy="6858000"/>
          </a:xfrm>
          <a:prstGeom prst="line"/>
          <a:noFill/>
          <a:ln w="38100" cap="flat" cmpd="sng" algn="ctr">
            <a:solidFill>
              <a:schemeClr val="accent1">
                <a:tint val="60000"/>
                <a:alpha val="93000"/>
              </a:schemeClr>
            </a:solidFill>
            <a:prstDash val="solid"/>
            <a:round/>
            <a:headEnd type="none" w="med" len="med"/>
            <a:tailEnd type="none" w="med" len="med"/>
          </a:ln>
          <a:effectLst/>
        </p:spPr>
        <p:txBody>
          <a:bodyPr anchor="t" bIns="45720" compatLnSpc="1" lIns="91440" rIns="91440" tIns="45720" vert="horz" wrap="square"/>
          <a:p>
            <a:endParaRPr dirty="0" lang="en-US">
              <a:solidFill>
                <a:prstClr val="black"/>
              </a:solidFill>
            </a:endParaRPr>
          </a:p>
        </p:txBody>
      </p:sp>
      <p:sp>
        <p:nvSpPr>
          <p:cNvPr id="1048767" name="Title Placeholder 21"/>
          <p:cNvSpPr>
            <a:spLocks noGrp="1"/>
          </p:cNvSpPr>
          <p:nvPr>
            <p:ph type="title"/>
          </p:nvPr>
        </p:nvSpPr>
        <p:spPr>
          <a:xfrm>
            <a:off x="457200" y="274638"/>
            <a:ext cx="7467600" cy="1143000"/>
          </a:xfrm>
          <a:prstGeom prst="rect"/>
        </p:spPr>
        <p:txBody>
          <a:bodyPr anchor="b" vert="horz">
            <a:normAutofit/>
          </a:bodyPr>
          <a:p>
            <a:r>
              <a:rPr kumimoji="0" lang="en-US"/>
              <a:t>Click to edit Master title style</a:t>
            </a:r>
          </a:p>
        </p:txBody>
      </p:sp>
      <p:sp>
        <p:nvSpPr>
          <p:cNvPr id="1048768" name="Text Placeholder 12"/>
          <p:cNvSpPr>
            <a:spLocks noGrp="1"/>
          </p:cNvSpPr>
          <p:nvPr>
            <p:ph type="body" idx="1"/>
          </p:nvPr>
        </p:nvSpPr>
        <p:spPr>
          <a:xfrm>
            <a:off x="457200" y="1600200"/>
            <a:ext cx="7467600" cy="4873752"/>
          </a:xfrm>
          <a:prstGeom prst="rect"/>
        </p:spPr>
        <p:txBody>
          <a:bodyPr vert="horz">
            <a:normAutofit/>
          </a:bodyPr>
          <a:p>
            <a:pPr eaLnBrk="1" hangingPunct="1" latinLnBrk="0" lvl="0"/>
            <a:r>
              <a:rPr kumimoji="0" lang="en-US"/>
              <a:t>Click to edit Master text styles</a:t>
            </a:r>
          </a:p>
          <a:p>
            <a:pPr eaLnBrk="1" hangingPunct="1" latinLnBrk="0" lvl="1"/>
            <a:r>
              <a:rPr kumimoji="0" lang="en-US"/>
              <a:t>Second level</a:t>
            </a:r>
          </a:p>
          <a:p>
            <a:pPr eaLnBrk="1" hangingPunct="1" latinLnBrk="0" lvl="2"/>
            <a:r>
              <a:rPr kumimoji="0" lang="en-US"/>
              <a:t>Third level</a:t>
            </a:r>
          </a:p>
          <a:p>
            <a:pPr eaLnBrk="1" hangingPunct="1" latinLnBrk="0" lvl="3"/>
            <a:r>
              <a:rPr kumimoji="0" lang="en-US"/>
              <a:t>Fourth level</a:t>
            </a:r>
          </a:p>
          <a:p>
            <a:pPr eaLnBrk="1" hangingPunct="1" latinLnBrk="0" lvl="4"/>
            <a:r>
              <a:rPr kumimoji="0" lang="en-US"/>
              <a:t>Fifth level</a:t>
            </a:r>
          </a:p>
        </p:txBody>
      </p:sp>
      <p:sp>
        <p:nvSpPr>
          <p:cNvPr id="1048769" name="Date Placeholder 13"/>
          <p:cNvSpPr>
            <a:spLocks noGrp="1"/>
          </p:cNvSpPr>
          <p:nvPr>
            <p:ph type="dt" sz="half" idx="2"/>
          </p:nvPr>
        </p:nvSpPr>
        <p:spPr>
          <a:xfrm rot="5400000">
            <a:off x="7589520" y="1081851"/>
            <a:ext cx="2011680" cy="384048"/>
          </a:xfrm>
          <a:prstGeom prst="rect"/>
        </p:spPr>
        <p:txBody>
          <a:bodyPr anchor="ctr" anchorCtr="0" vert="horz"/>
          <a:lstStyle>
            <a:lvl1pPr algn="r" eaLnBrk="1" hangingPunct="1" latinLnBrk="0">
              <a:defRPr sz="1200" kumimoji="0">
                <a:solidFill>
                  <a:schemeClr val="tx2"/>
                </a:solidFill>
              </a:defRPr>
            </a:lvl1pPr>
          </a:lstStyle>
          <a:p>
            <a:fld id="{F1A954DD-F781-4158-A310-32757FB19696}" type="datetime1">
              <a:rPr lang="en-US">
                <a:solidFill>
                  <a:srgbClr val="575F6D"/>
                </a:solidFill>
              </a:rPr>
              <a:t>10/10/24</a:t>
            </a:fld>
            <a:endParaRPr lang="en-US">
              <a:solidFill>
                <a:srgbClr val="575F6D"/>
              </a:solidFill>
            </a:endParaRPr>
          </a:p>
        </p:txBody>
      </p:sp>
      <p:sp>
        <p:nvSpPr>
          <p:cNvPr id="1048770" name="Footer Placeholder 2"/>
          <p:cNvSpPr>
            <a:spLocks noGrp="1"/>
          </p:cNvSpPr>
          <p:nvPr>
            <p:ph type="ftr" sz="quarter" idx="3"/>
          </p:nvPr>
        </p:nvSpPr>
        <p:spPr>
          <a:xfrm rot="5400000">
            <a:off x="6990186" y="3737240"/>
            <a:ext cx="3200400" cy="365760"/>
          </a:xfrm>
          <a:prstGeom prst="rect"/>
        </p:spPr>
        <p:txBody>
          <a:bodyPr anchor="ctr" anchorCtr="0" vert="horz"/>
          <a:lstStyle>
            <a:lvl1pPr algn="l" eaLnBrk="1" hangingPunct="1" latinLnBrk="0">
              <a:defRPr sz="1200" kumimoji="0">
                <a:solidFill>
                  <a:schemeClr val="tx2"/>
                </a:solidFill>
              </a:defRPr>
            </a:lvl1pPr>
          </a:lstStyle>
          <a:p>
            <a:endParaRPr lang="en-US">
              <a:solidFill>
                <a:srgbClr val="575F6D"/>
              </a:solidFill>
            </a:endParaRPr>
          </a:p>
        </p:txBody>
      </p:sp>
      <p:sp>
        <p:nvSpPr>
          <p:cNvPr id="1048771" name="Straight Connector 6"/>
          <p:cNvSpPr>
            <a:spLocks noChangeShapeType="1"/>
          </p:cNvSpPr>
          <p:nvPr/>
        </p:nvSpPr>
        <p:spPr bwMode="auto">
          <a:xfrm>
            <a:off x="76200" y="0"/>
            <a:ext cx="0" cy="6858000"/>
          </a:xfrm>
          <a:prstGeom prst="line"/>
          <a:noFill/>
          <a:ln w="57150" cap="flat" cmpd="thickThin" algn="ctr">
            <a:solidFill>
              <a:schemeClr val="accent1">
                <a:tint val="60000"/>
              </a:schemeClr>
            </a:solidFill>
            <a:prstDash val="solid"/>
            <a:round/>
            <a:headEnd type="none" w="med" len="med"/>
            <a:tailEnd type="none" w="med" len="med"/>
          </a:ln>
          <a:effectLst/>
        </p:spPr>
        <p:txBody>
          <a:bodyPr anchor="t" bIns="45720" compatLnSpc="1" lIns="91440" rIns="91440" tIns="45720" vert="horz" wrap="square"/>
          <a:p>
            <a:endParaRPr lang="en-US">
              <a:solidFill>
                <a:prstClr val="black"/>
              </a:solidFill>
            </a:endParaRPr>
          </a:p>
        </p:txBody>
      </p:sp>
      <p:sp>
        <p:nvSpPr>
          <p:cNvPr id="1048772" name="Straight Connector 8"/>
          <p:cNvSpPr>
            <a:spLocks noChangeShapeType="1"/>
          </p:cNvSpPr>
          <p:nvPr/>
        </p:nvSpPr>
        <p:spPr bwMode="auto">
          <a:xfrm>
            <a:off x="8991600" y="0"/>
            <a:ext cx="0" cy="6858000"/>
          </a:xfrm>
          <a:prstGeom prst="line"/>
          <a:noFill/>
          <a:ln w="19050" cap="flat" cmpd="sng" algn="ctr">
            <a:solidFill>
              <a:schemeClr val="accent1"/>
            </a:solidFill>
            <a:prstDash val="solid"/>
            <a:round/>
            <a:headEnd type="none" w="med" len="med"/>
            <a:tailEnd type="none" w="med" len="med"/>
          </a:ln>
          <a:effectLst/>
        </p:spPr>
        <p:txBody>
          <a:bodyPr anchor="t" bIns="45720" compatLnSpc="1" lIns="91440" rIns="91440" tIns="45720" vert="horz" wrap="square"/>
          <a:p>
            <a:endParaRPr lang="en-US">
              <a:solidFill>
                <a:prstClr val="black"/>
              </a:solidFill>
            </a:endParaRPr>
          </a:p>
        </p:txBody>
      </p:sp>
      <p:sp>
        <p:nvSpPr>
          <p:cNvPr id="1048773" name="Rectangle 9"/>
          <p:cNvSpPr/>
          <p:nvPr/>
        </p:nvSpPr>
        <p:spPr bwMode="auto">
          <a:xfrm>
            <a:off x="8839200" y="0"/>
            <a:ext cx="304800" cy="6858000"/>
          </a:xfrm>
          <a:prstGeom prst="rect"/>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p>
            <a:pPr algn="ctr"/>
            <a:endParaRPr lang="en-US">
              <a:solidFill>
                <a:prstClr val="white"/>
              </a:solidFill>
            </a:endParaRPr>
          </a:p>
        </p:txBody>
      </p:sp>
      <p:sp>
        <p:nvSpPr>
          <p:cNvPr id="1048774" name="Straight Connector 10"/>
          <p:cNvSpPr>
            <a:spLocks noChangeShapeType="1"/>
          </p:cNvSpPr>
          <p:nvPr/>
        </p:nvSpPr>
        <p:spPr bwMode="auto">
          <a:xfrm>
            <a:off x="8915400" y="0"/>
            <a:ext cx="0" cy="6858000"/>
          </a:xfrm>
          <a:prstGeom prst="line"/>
          <a:noFill/>
          <a:ln w="9525" cap="flat" cmpd="sng" algn="ctr">
            <a:solidFill>
              <a:schemeClr val="accent1"/>
            </a:solidFill>
            <a:prstDash val="solid"/>
            <a:round/>
            <a:headEnd type="none" w="med" len="med"/>
            <a:tailEnd type="none" w="med" len="med"/>
          </a:ln>
          <a:effectLst/>
        </p:spPr>
        <p:txBody>
          <a:bodyPr anchor="t" bIns="45720" compatLnSpc="1" lIns="91440" rIns="91440" tIns="45720" vert="horz" wrap="square"/>
          <a:p>
            <a:endParaRPr lang="en-US">
              <a:solidFill>
                <a:prstClr val="black"/>
              </a:solidFill>
            </a:endParaRPr>
          </a:p>
        </p:txBody>
      </p:sp>
      <p:sp>
        <p:nvSpPr>
          <p:cNvPr id="1048775" name="Oval 11"/>
          <p:cNvSpPr/>
          <p:nvPr/>
        </p:nvSpPr>
        <p:spPr>
          <a:xfrm>
            <a:off x="8156448" y="5715000"/>
            <a:ext cx="548640" cy="548640"/>
          </a:xfrm>
          <a:prstGeom prst="ellipse"/>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p>
            <a:pPr algn="ctr"/>
            <a:endParaRPr dirty="0" lang="en-US">
              <a:solidFill>
                <a:prstClr val="white"/>
              </a:solidFill>
            </a:endParaRPr>
          </a:p>
        </p:txBody>
      </p:sp>
      <p:sp>
        <p:nvSpPr>
          <p:cNvPr id="1048776" name="Slide Number Placeholder 22"/>
          <p:cNvSpPr>
            <a:spLocks noGrp="1"/>
          </p:cNvSpPr>
          <p:nvPr>
            <p:ph type="sldNum" sz="quarter" idx="4"/>
          </p:nvPr>
        </p:nvSpPr>
        <p:spPr>
          <a:xfrm>
            <a:off x="8129016" y="5734050"/>
            <a:ext cx="609600" cy="521208"/>
          </a:xfrm>
          <a:prstGeom prst="rect"/>
        </p:spPr>
        <p:txBody>
          <a:bodyPr anchor="ctr" vert="horz"/>
          <a:lstStyle>
            <a:lvl1pPr algn="ctr" eaLnBrk="1" hangingPunct="1" latinLnBrk="0">
              <a:defRPr b="1" sz="1400" kumimoji="0">
                <a:solidFill>
                  <a:srgbClr val="FFFFFF"/>
                </a:solidFill>
              </a:defRPr>
            </a:lvl1pPr>
          </a:lstStyle>
          <a:p>
            <a:fld id="{5C633343-7876-4C97-9E4F-72A205CCED9B}" type="slidenum">
              <a:rPr lang="en-US"/>
              <a:t>‹#›</a:t>
            </a:fld>
            <a:endParaRPr lang="en-US"/>
          </a:p>
        </p:txBody>
      </p:sp>
    </p:spTree>
  </p:cSld>
  <p:clrMap accent1="accent1" accent2="accent2" accent3="accent3" accent4="accent4" accent5="accent5" accent6="accent6" bg1="lt1" bg2="lt2" tx1="dk1" tx2="dk2" hlink="hlink" folHlink="folHlink"/>
  <p:sldLayoutIdLst>
    <p:sldLayoutId id="2147483654" r:id="rId1"/>
  </p:sldLayoutIdLst>
  <p:hf dt="0" ftr="0" hdr="0" sldNum="1"/>
  <p:txStyles>
    <p:titleStyle>
      <a:lvl1pPr algn="l" eaLnBrk="1" hangingPunct="1" latinLnBrk="0" rtl="0">
        <a:spcBef>
          <a:spcPct val="0"/>
        </a:spcBef>
        <a:buNone/>
        <a:defRPr baseline="0" b="0" cap="small" sz="3000" kern="1200" kumimoji="0">
          <a:solidFill>
            <a:schemeClr val="tx2"/>
          </a:solidFill>
          <a:latin typeface="+mj-lt"/>
          <a:ea typeface="+mj-ea"/>
          <a:cs typeface="+mj-cs"/>
        </a:defRPr>
      </a:lvl1pPr>
    </p:titleStyle>
    <p:bodyStyle>
      <a:lvl1pPr algn="l" eaLnBrk="1" hangingPunct="1" indent="-274320" latinLnBrk="0" marL="274320" rtl="0">
        <a:spcBef>
          <a:spcPts val="600"/>
        </a:spcBef>
        <a:buClr>
          <a:schemeClr val="accent1"/>
        </a:buClr>
        <a:buSzPct val="70000"/>
        <a:buFont typeface="Wingdings"/>
        <a:buChar char=""/>
        <a:defRPr sz="2400" kern="1200" kumimoji="0">
          <a:solidFill>
            <a:schemeClr val="tx1"/>
          </a:solidFill>
          <a:latin typeface="+mn-lt"/>
          <a:ea typeface="+mn-ea"/>
          <a:cs typeface="+mn-cs"/>
        </a:defRPr>
      </a:lvl1pPr>
      <a:lvl2pPr algn="l" eaLnBrk="1" hangingPunct="1" indent="-274320" latinLnBrk="0" marL="640080" rtl="0">
        <a:spcBef>
          <a:spcPct val="20000"/>
        </a:spcBef>
        <a:buClr>
          <a:schemeClr val="accent1"/>
        </a:buClr>
        <a:buSzPct val="80000"/>
        <a:buFont typeface="Wingdings 2"/>
        <a:buChar char=""/>
        <a:defRPr sz="2100" kern="1200" kumimoji="0">
          <a:solidFill>
            <a:schemeClr val="tx1"/>
          </a:solidFill>
          <a:latin typeface="+mn-lt"/>
          <a:ea typeface="+mn-ea"/>
          <a:cs typeface="+mn-cs"/>
        </a:defRPr>
      </a:lvl2pPr>
      <a:lvl3pPr algn="l" eaLnBrk="1" hangingPunct="1" indent="-182880" latinLnBrk="0" marL="914400" rtl="0">
        <a:spcBef>
          <a:spcPct val="20000"/>
        </a:spcBef>
        <a:buClr>
          <a:schemeClr val="accent1">
            <a:shade val="75000"/>
          </a:schemeClr>
        </a:buClr>
        <a:buSzPct val="60000"/>
        <a:buFont typeface="Wingdings"/>
        <a:buChar char=""/>
        <a:defRPr sz="1800" kern="1200" kumimoji="0">
          <a:solidFill>
            <a:schemeClr val="tx1"/>
          </a:solidFill>
          <a:latin typeface="+mn-lt"/>
          <a:ea typeface="+mn-ea"/>
          <a:cs typeface="+mn-cs"/>
        </a:defRPr>
      </a:lvl3pPr>
      <a:lvl4pPr algn="l" eaLnBrk="1" hangingPunct="1" indent="-182880" latinLnBrk="0" marL="1188720" rtl="0">
        <a:spcBef>
          <a:spcPct val="20000"/>
        </a:spcBef>
        <a:buClr>
          <a:schemeClr val="accent1">
            <a:tint val="60000"/>
          </a:schemeClr>
        </a:buClr>
        <a:buSzPct val="60000"/>
        <a:buFont typeface="Wingdings"/>
        <a:buChar char=""/>
        <a:defRPr sz="1800" kern="1200" kumimoji="0">
          <a:solidFill>
            <a:schemeClr val="tx1"/>
          </a:solidFill>
          <a:latin typeface="+mn-lt"/>
          <a:ea typeface="+mn-ea"/>
          <a:cs typeface="+mn-cs"/>
        </a:defRPr>
      </a:lvl4pPr>
      <a:lvl5pPr algn="l" eaLnBrk="1" hangingPunct="1" indent="-182880" latinLnBrk="0" marL="1463040" rtl="0">
        <a:spcBef>
          <a:spcPct val="20000"/>
        </a:spcBef>
        <a:buClr>
          <a:schemeClr val="accent2">
            <a:tint val="60000"/>
          </a:schemeClr>
        </a:buClr>
        <a:buSzPct val="68000"/>
        <a:buFont typeface="Wingdings 2"/>
        <a:buChar char=""/>
        <a:defRPr sz="1600" kern="1200" kumimoji="0">
          <a:solidFill>
            <a:schemeClr val="tx1"/>
          </a:solidFill>
          <a:latin typeface="+mn-lt"/>
          <a:ea typeface="+mn-ea"/>
          <a:cs typeface="+mn-cs"/>
        </a:defRPr>
      </a:lvl5pPr>
      <a:lvl6pPr algn="l" eaLnBrk="1" hangingPunct="1" indent="-182880" latinLnBrk="0" marL="1737360" rtl="0">
        <a:spcBef>
          <a:spcPct val="20000"/>
        </a:spcBef>
        <a:buClr>
          <a:schemeClr val="accent1"/>
        </a:buClr>
        <a:buChar char="•"/>
        <a:defRPr sz="1600" kern="1200" kumimoji="0">
          <a:solidFill>
            <a:schemeClr val="tx2"/>
          </a:solidFill>
          <a:latin typeface="+mn-lt"/>
          <a:ea typeface="+mn-ea"/>
          <a:cs typeface="+mn-cs"/>
        </a:defRPr>
      </a:lvl6pPr>
      <a:lvl7pPr algn="l" eaLnBrk="1" hangingPunct="1" indent="-182880" latinLnBrk="0" marL="2011680" rtl="0">
        <a:spcBef>
          <a:spcPct val="20000"/>
        </a:spcBef>
        <a:buClr>
          <a:schemeClr val="accent1">
            <a:tint val="60000"/>
          </a:schemeClr>
        </a:buClr>
        <a:buSzPct val="60000"/>
        <a:buFont typeface="Wingdings"/>
        <a:buChar char=""/>
        <a:defRPr baseline="0" sz="1400" kern="1200" kumimoji="0">
          <a:solidFill>
            <a:schemeClr val="tx2"/>
          </a:solidFill>
          <a:latin typeface="+mn-lt"/>
          <a:ea typeface="+mn-ea"/>
          <a:cs typeface="+mn-cs"/>
        </a:defRPr>
      </a:lvl7pPr>
      <a:lvl8pPr algn="l" eaLnBrk="1" hangingPunct="1" indent="-182880" latinLnBrk="0" marL="2286000" rtl="0">
        <a:spcBef>
          <a:spcPct val="20000"/>
        </a:spcBef>
        <a:buClr>
          <a:schemeClr val="accent2"/>
        </a:buClr>
        <a:buChar char="•"/>
        <a:defRPr baseline="0" cap="small" sz="1400" kern="1200" kumimoji="0">
          <a:solidFill>
            <a:schemeClr val="tx2"/>
          </a:solidFill>
          <a:latin typeface="+mn-lt"/>
          <a:ea typeface="+mn-ea"/>
          <a:cs typeface="+mn-cs"/>
        </a:defRPr>
      </a:lvl8pPr>
      <a:lvl9pPr algn="l" eaLnBrk="1" hangingPunct="1" indent="-182880" latinLnBrk="0" marL="2560320" rtl="0">
        <a:spcBef>
          <a:spcPct val="20000"/>
        </a:spcBef>
        <a:buClr>
          <a:schemeClr val="accent1">
            <a:shade val="75000"/>
          </a:schemeClr>
        </a:buClr>
        <a:buChar char="•"/>
        <a:defRPr baseline="0" sz="1400" kern="1200" kumimoji="0">
          <a:solidFill>
            <a:schemeClr val="tx2"/>
          </a:solidFill>
          <a:latin typeface="+mn-lt"/>
          <a:ea typeface="+mn-ea"/>
          <a:cs typeface="+mn-cs"/>
        </a:defRPr>
      </a:lvl9pPr>
    </p:bodyStyle>
    <p:otherStyle>
      <a:lvl1pPr algn="l" eaLnBrk="1" hangingPunct="1" latinLnBrk="0" marL="0" rtl="0">
        <a:defRPr kern="1200" kumimoji="0">
          <a:solidFill>
            <a:schemeClr val="tx1"/>
          </a:solidFill>
          <a:latin typeface="+mn-lt"/>
          <a:ea typeface="+mn-ea"/>
          <a:cs typeface="+mn-cs"/>
        </a:defRPr>
      </a:lvl1pPr>
      <a:lvl2pPr algn="l" eaLnBrk="1" hangingPunct="1" latinLnBrk="0" marL="457200" rtl="0">
        <a:defRPr kern="1200" kumimoji="0">
          <a:solidFill>
            <a:schemeClr val="tx1"/>
          </a:solidFill>
          <a:latin typeface="+mn-lt"/>
          <a:ea typeface="+mn-ea"/>
          <a:cs typeface="+mn-cs"/>
        </a:defRPr>
      </a:lvl2pPr>
      <a:lvl3pPr algn="l" eaLnBrk="1" hangingPunct="1" latinLnBrk="0" marL="914400" rtl="0">
        <a:defRPr kern="1200" kumimoji="0">
          <a:solidFill>
            <a:schemeClr val="tx1"/>
          </a:solidFill>
          <a:latin typeface="+mn-lt"/>
          <a:ea typeface="+mn-ea"/>
          <a:cs typeface="+mn-cs"/>
        </a:defRPr>
      </a:lvl3pPr>
      <a:lvl4pPr algn="l" eaLnBrk="1" hangingPunct="1" latinLnBrk="0" marL="1371600" rtl="0">
        <a:defRPr kern="1200" kumimoji="0">
          <a:solidFill>
            <a:schemeClr val="tx1"/>
          </a:solidFill>
          <a:latin typeface="+mn-lt"/>
          <a:ea typeface="+mn-ea"/>
          <a:cs typeface="+mn-cs"/>
        </a:defRPr>
      </a:lvl4pPr>
      <a:lvl5pPr algn="l" eaLnBrk="1" hangingPunct="1" latinLnBrk="0" marL="1828800" rtl="0">
        <a:defRPr kern="1200" kumimoji="0">
          <a:solidFill>
            <a:schemeClr val="tx1"/>
          </a:solidFill>
          <a:latin typeface="+mn-lt"/>
          <a:ea typeface="+mn-ea"/>
          <a:cs typeface="+mn-cs"/>
        </a:defRPr>
      </a:lvl5pPr>
      <a:lvl6pPr algn="l" eaLnBrk="1" hangingPunct="1" latinLnBrk="0" marL="2286000" rtl="0">
        <a:defRPr kern="1200" kumimoji="0">
          <a:solidFill>
            <a:schemeClr val="tx1"/>
          </a:solidFill>
          <a:latin typeface="+mn-lt"/>
          <a:ea typeface="+mn-ea"/>
          <a:cs typeface="+mn-cs"/>
        </a:defRPr>
      </a:lvl6pPr>
      <a:lvl7pPr algn="l" eaLnBrk="1" hangingPunct="1" latinLnBrk="0" marL="2743200" rtl="0">
        <a:defRPr kern="1200" kumimoji="0">
          <a:solidFill>
            <a:schemeClr val="tx1"/>
          </a:solidFill>
          <a:latin typeface="+mn-lt"/>
          <a:ea typeface="+mn-ea"/>
          <a:cs typeface="+mn-cs"/>
        </a:defRPr>
      </a:lvl7pPr>
      <a:lvl8pPr algn="l" eaLnBrk="1" hangingPunct="1" latinLnBrk="0" marL="3200400" rtl="0">
        <a:defRPr kern="1200" kumimoji="0">
          <a:solidFill>
            <a:schemeClr val="tx1"/>
          </a:solidFill>
          <a:latin typeface="+mn-lt"/>
          <a:ea typeface="+mn-ea"/>
          <a:cs typeface="+mn-cs"/>
        </a:defRPr>
      </a:lvl8pPr>
      <a:lvl9pPr algn="l" eaLnBrk="1" hangingPunct="1" latinLnBrk="0" marL="3657600" rtl="0">
        <a:defRPr kern="1200" kumimoji="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image" Target="../media/image18.jpeg"/><Relationship Id="rId4"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hyperlink" Target="javascript:appAction(%7b&quot;meta&quot;:%7b&quot;assetType&quot;:&quot;abstract&quot;,&quot;format&quot;:&quot;json&quot;,&quot;topicId&quot;:&quot;3687&quot;%7d,&quot;data&quot;:%5b%7b&quot;id&quot;:&quot;680208&quot;,&quot;type&quot;:&quot;abstract&quot;,&quot;number&quot;:&quot;7&quot;%7d%5d%7d);" TargetMode="Externa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87" name=""/>
        <p:cNvGrpSpPr/>
        <p:nvPr/>
      </p:nvGrpSpPr>
      <p:grpSpPr>
        <a:xfrm>
          <a:off x="0" y="0"/>
          <a:ext cx="0" cy="0"/>
          <a:chOff x="0" y="0"/>
          <a:chExt cx="0" cy="0"/>
        </a:xfrm>
      </p:grpSpPr>
      <p:grpSp>
        <p:nvGrpSpPr>
          <p:cNvPr id="88" name="object 3"/>
          <p:cNvGrpSpPr/>
          <p:nvPr/>
        </p:nvGrpSpPr>
        <p:grpSpPr>
          <a:xfrm>
            <a:off x="6095" y="225170"/>
            <a:ext cx="11939017" cy="6626354"/>
            <a:chOff x="0" y="0"/>
            <a:chExt cx="11939016" cy="6626352"/>
          </a:xfrm>
        </p:grpSpPr>
        <p:pic>
          <p:nvPicPr>
            <p:cNvPr id="2097155" name="object 4" descr="object 4"/>
            <p:cNvPicPr>
              <a:picLocks noChangeAspect="1"/>
            </p:cNvPicPr>
            <p:nvPr/>
          </p:nvPicPr>
          <p:blipFill>
            <a:blip xmlns:r="http://schemas.openxmlformats.org/officeDocument/2006/relationships" r:embed="rId1"/>
            <a:stretch>
              <a:fillRect/>
            </a:stretch>
          </p:blipFill>
          <p:spPr>
            <a:xfrm>
              <a:off x="347472" y="941833"/>
              <a:ext cx="5917693" cy="4742689"/>
            </a:xfrm>
            <a:prstGeom prst="rect"/>
            <a:ln w="12700" cap="flat">
              <a:noFill/>
              <a:miter lim="400000"/>
            </a:ln>
            <a:effectLst/>
          </p:spPr>
        </p:pic>
        <p:grpSp>
          <p:nvGrpSpPr>
            <p:cNvPr id="89" name="object 5"/>
            <p:cNvGrpSpPr/>
            <p:nvPr/>
          </p:nvGrpSpPr>
          <p:grpSpPr>
            <a:xfrm>
              <a:off x="0" y="0"/>
              <a:ext cx="11939017" cy="6626353"/>
              <a:chOff x="0" y="0"/>
              <a:chExt cx="11939016" cy="6626352"/>
            </a:xfrm>
          </p:grpSpPr>
          <p:sp>
            <p:nvSpPr>
              <p:cNvPr id="1048603" name="Rectangle"/>
              <p:cNvSpPr/>
              <p:nvPr/>
            </p:nvSpPr>
            <p:spPr>
              <a:xfrm>
                <a:off x="0" y="0"/>
                <a:ext cx="11939017" cy="6626353"/>
              </a:xfrm>
              <a:prstGeom prst="rect"/>
              <a:noFill/>
              <a:ln w="12192" cap="flat">
                <a:solidFill>
                  <a:srgbClr val="EC7C30"/>
                </a:solidFill>
                <a:prstDash val="solid"/>
                <a:round/>
              </a:ln>
              <a:effectLst/>
            </p:spPr>
            <p:txBody>
              <a:bodyPr anchor="t" bIns="45719" lIns="45719" numCol="1" rIns="45719" tIns="45719" wrap="square">
                <a:noAutofit/>
              </a:bodyPr>
              <a:p/>
            </p:txBody>
          </p:sp>
          <p:sp>
            <p:nvSpPr>
              <p:cNvPr id="1048604" name="Rectangle"/>
              <p:cNvSpPr/>
              <p:nvPr/>
            </p:nvSpPr>
            <p:spPr>
              <a:xfrm>
                <a:off x="475488" y="1082040"/>
                <a:ext cx="10988041" cy="4462274"/>
              </a:xfrm>
              <a:prstGeom prst="rect"/>
              <a:noFill/>
              <a:ln w="12192" cap="flat">
                <a:solidFill>
                  <a:srgbClr val="EC7C30"/>
                </a:solidFill>
                <a:prstDash val="solid"/>
                <a:round/>
              </a:ln>
              <a:effectLst/>
            </p:spPr>
            <p:txBody>
              <a:bodyPr anchor="t" bIns="45719" lIns="45719" numCol="1" rIns="45719" tIns="45719" wrap="square">
                <a:noAutofit/>
              </a:bodyPr>
              <a:p/>
            </p:txBody>
          </p:sp>
        </p:grpSp>
      </p:grpSp>
      <p:sp>
        <p:nvSpPr>
          <p:cNvPr id="1048605" name="Rectangle 6"/>
          <p:cNvSpPr txBox="1"/>
          <p:nvPr/>
        </p:nvSpPr>
        <p:spPr>
          <a:xfrm>
            <a:off x="7208519" y="2057400"/>
            <a:ext cx="3947161" cy="916940"/>
          </a:xfrm>
          <a:prstGeom prst="rect"/>
          <a:ln w="12700">
            <a:miter lim="400000"/>
          </a:ln>
        </p:spPr>
        <p:txBody>
          <a:bodyPr lIns="45719" rIns="45719">
            <a:spAutoFit/>
          </a:bodyPr>
          <a:lstStyle>
            <a:lvl1pPr algn="ctr">
              <a:defRPr sz="5400">
                <a:solidFill>
                  <a:schemeClr val="accent3"/>
                </a:solidFill>
                <a:latin typeface="Andalus"/>
                <a:ea typeface="Andalus"/>
                <a:cs typeface="Andalus"/>
                <a:sym typeface="Andalus"/>
              </a:defRPr>
            </a:lvl1pPr>
          </a:lstStyle>
          <a:p>
            <a:r>
              <a:t>Hernias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01" name=""/>
        <p:cNvGrpSpPr/>
        <p:nvPr/>
      </p:nvGrpSpPr>
      <p:grpSpPr>
        <a:xfrm>
          <a:off x="0" y="0"/>
          <a:ext cx="0" cy="0"/>
          <a:chOff x="0" y="0"/>
          <a:chExt cx="0" cy="0"/>
        </a:xfrm>
      </p:grpSpPr>
      <p:sp>
        <p:nvSpPr>
          <p:cNvPr id="1048626" name="Title 1"/>
          <p:cNvSpPr>
            <a:spLocks noGrp="1"/>
          </p:cNvSpPr>
          <p:nvPr>
            <p:ph type="title"/>
          </p:nvPr>
        </p:nvSpPr>
        <p:spPr>
          <a:xfrm>
            <a:off x="457200" y="2362200"/>
            <a:ext cx="7848600" cy="1143000"/>
          </a:xfrm>
        </p:spPr>
        <p:txBody>
          <a:bodyPr>
            <a:noAutofit/>
          </a:bodyPr>
          <a:p>
            <a:pPr algn="ctr"/>
            <a:r>
              <a:rPr b="1" dirty="0" sz="6600" lang="en-US"/>
              <a:t>Inguinal Hernia</a:t>
            </a:r>
          </a:p>
        </p:txBody>
      </p:sp>
      <p:sp>
        <p:nvSpPr>
          <p:cNvPr id="1048627" name="Content Placeholder 2"/>
          <p:cNvSpPr>
            <a:spLocks noGrp="1"/>
          </p:cNvSpPr>
          <p:nvPr>
            <p:ph sz="quarter" idx="1"/>
          </p:nvPr>
        </p:nvSpPr>
        <p:spPr>
          <a:xfrm>
            <a:off x="304800" y="-4038600"/>
            <a:ext cx="7467600" cy="4873752"/>
          </a:xfrm>
        </p:spPr>
        <p:txBody>
          <a:bodyPr/>
          <a:p>
            <a:endParaRPr dirty="0" lang="en-US"/>
          </a:p>
        </p:txBody>
      </p:sp>
      <p:sp>
        <p:nvSpPr>
          <p:cNvPr id="1048628" name="Slide Number Placeholder 3"/>
          <p:cNvSpPr>
            <a:spLocks noGrp="1"/>
          </p:cNvSpPr>
          <p:nvPr>
            <p:ph type="sldNum" sz="quarter" idx="15"/>
          </p:nvPr>
        </p:nvSpPr>
        <p:spPr/>
        <p:txBody>
          <a:bodyPr/>
          <a:p>
            <a:fld id="{5C633343-7876-4C97-9E4F-72A205CCED9B}" type="slidenum">
              <a:rPr lang="en-US"/>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02" name=""/>
        <p:cNvGrpSpPr/>
        <p:nvPr/>
      </p:nvGrpSpPr>
      <p:grpSpPr>
        <a:xfrm>
          <a:off x="0" y="0"/>
          <a:ext cx="0" cy="0"/>
          <a:chOff x="0" y="0"/>
          <a:chExt cx="0" cy="0"/>
        </a:xfrm>
      </p:grpSpPr>
      <p:sp>
        <p:nvSpPr>
          <p:cNvPr id="1048629" name="Title 1"/>
          <p:cNvSpPr>
            <a:spLocks noGrp="1"/>
          </p:cNvSpPr>
          <p:nvPr>
            <p:ph type="title"/>
          </p:nvPr>
        </p:nvSpPr>
        <p:spPr/>
        <p:txBody>
          <a:bodyPr/>
          <a:p>
            <a:endParaRPr lang="en-JO"/>
          </a:p>
        </p:txBody>
      </p:sp>
      <p:sp>
        <p:nvSpPr>
          <p:cNvPr id="1048630" name="Content Placeholder 2"/>
          <p:cNvSpPr>
            <a:spLocks noGrp="1"/>
          </p:cNvSpPr>
          <p:nvPr>
            <p:ph sz="quarter" idx="1"/>
          </p:nvPr>
        </p:nvSpPr>
        <p:spPr/>
        <p:txBody>
          <a:bodyPr/>
          <a:p>
            <a:r>
              <a:rPr lang="en-US"/>
              <a:t>the most common hernia in men and is around 10 times more common in men than in women.</a:t>
            </a:r>
            <a:endParaRPr lang="en-JO"/>
          </a:p>
        </p:txBody>
      </p:sp>
      <p:sp>
        <p:nvSpPr>
          <p:cNvPr id="1048631" name="Slide Number Placeholder 3"/>
          <p:cNvSpPr>
            <a:spLocks noGrp="1"/>
          </p:cNvSpPr>
          <p:nvPr>
            <p:ph type="sldNum" sz="quarter" idx="15"/>
          </p:nvPr>
        </p:nvSpPr>
        <p:spPr/>
        <p:txBody>
          <a:bodyPr/>
          <a:p>
            <a:fld id="{5C633343-7876-4C97-9E4F-72A205CCED9B}" type="slidenum">
              <a:rPr lang="en-US"/>
              <a:t>11</a:t>
            </a:fld>
            <a:endParaRPr lang="en-US"/>
          </a:p>
        </p:txBody>
      </p:sp>
      <p:sp>
        <p:nvSpPr>
          <p:cNvPr id="1048632" name="TextBox 6"/>
          <p:cNvSpPr txBox="1"/>
          <p:nvPr/>
        </p:nvSpPr>
        <p:spPr>
          <a:xfrm>
            <a:off x="832961" y="2875002"/>
            <a:ext cx="7965232" cy="1107996"/>
          </a:xfrm>
          <a:prstGeom prst="rect"/>
          <a:noFill/>
        </p:spPr>
        <p:txBody>
          <a:bodyPr wrap="square">
            <a:spAutoFit/>
          </a:bodyPr>
          <a:p>
            <a:r>
              <a:rPr dirty="0" sz="2200" lang="en-US"/>
              <a:t>Congenital inguinal hernias are of the indirect type, whereas the acquired hernias may be either indirect or direct.</a:t>
            </a:r>
            <a:endParaRPr dirty="0" sz="2200" lang="en-JO"/>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03" name=""/>
        <p:cNvGrpSpPr/>
        <p:nvPr/>
      </p:nvGrpSpPr>
      <p:grpSpPr>
        <a:xfrm>
          <a:off x="0" y="0"/>
          <a:ext cx="0" cy="0"/>
          <a:chOff x="0" y="0"/>
          <a:chExt cx="0" cy="0"/>
        </a:xfrm>
      </p:grpSpPr>
      <p:sp>
        <p:nvSpPr>
          <p:cNvPr id="1048633" name="Title 1"/>
          <p:cNvSpPr>
            <a:spLocks noGrp="1"/>
          </p:cNvSpPr>
          <p:nvPr>
            <p:ph type="title"/>
          </p:nvPr>
        </p:nvSpPr>
        <p:spPr/>
        <p:txBody>
          <a:bodyPr/>
          <a:p>
            <a:pPr algn="ctr"/>
            <a:r>
              <a:rPr b="1" dirty="0" lang="en-US"/>
              <a:t>SURGICAL ANATOMY OF THE INGUINAL CANAL</a:t>
            </a:r>
          </a:p>
        </p:txBody>
      </p:sp>
      <p:sp>
        <p:nvSpPr>
          <p:cNvPr id="1048634" name="Content Placeholder 2"/>
          <p:cNvSpPr>
            <a:spLocks noGrp="1"/>
          </p:cNvSpPr>
          <p:nvPr>
            <p:ph sz="quarter" idx="1"/>
          </p:nvPr>
        </p:nvSpPr>
        <p:spPr/>
        <p:txBody>
          <a:bodyPr>
            <a:normAutofit/>
          </a:bodyPr>
          <a:p>
            <a:r>
              <a:rPr dirty="0" lang="en-US"/>
              <a:t>The </a:t>
            </a:r>
            <a:r>
              <a:rPr b="1" dirty="0" lang="en-US"/>
              <a:t>superficial inguinal ring</a:t>
            </a:r>
            <a:r>
              <a:rPr b="1" dirty="0" i="1" lang="en-US"/>
              <a:t> </a:t>
            </a:r>
            <a:r>
              <a:rPr dirty="0" lang="en-US"/>
              <a:t> an inverted V-shaped defect in the external oblique aponeurosis </a:t>
            </a:r>
          </a:p>
          <a:p>
            <a:endParaRPr dirty="0" lang="en-US"/>
          </a:p>
          <a:p>
            <a:r>
              <a:rPr dirty="0" lang="en-US"/>
              <a:t>The </a:t>
            </a:r>
            <a:r>
              <a:rPr b="1" dirty="0" lang="en-US"/>
              <a:t>deep inguinal ring </a:t>
            </a:r>
            <a:r>
              <a:rPr dirty="0" lang="en-US"/>
              <a:t>is a defect in the </a:t>
            </a:r>
            <a:r>
              <a:rPr dirty="0" lang="en-US" err="1"/>
              <a:t>transversalis</a:t>
            </a:r>
            <a:r>
              <a:rPr dirty="0" lang="en-US"/>
              <a:t> fascia lies midway between the anterior superior iliac spine and the pubic tubercle</a:t>
            </a:r>
            <a:endParaRPr b="1" dirty="0" lang="en-US"/>
          </a:p>
          <a:p>
            <a:endParaRPr b="1" dirty="0" lang="en-US"/>
          </a:p>
          <a:p>
            <a:r>
              <a:rPr dirty="0" lang="en-US"/>
              <a:t>The </a:t>
            </a:r>
            <a:r>
              <a:rPr b="1" dirty="0" lang="en-US"/>
              <a:t>inguinal (</a:t>
            </a:r>
            <a:r>
              <a:rPr b="1" dirty="0" lang="en-US" err="1"/>
              <a:t>Poupart’s</a:t>
            </a:r>
            <a:r>
              <a:rPr b="1" dirty="0" lang="en-US"/>
              <a:t>) ligament</a:t>
            </a:r>
            <a:r>
              <a:rPr dirty="0" lang="en-US"/>
              <a:t> is formed by the inferior margin of the external oblique aponeurosis which is rolled inwards thickened to become this ligament. </a:t>
            </a:r>
          </a:p>
        </p:txBody>
      </p:sp>
      <p:sp>
        <p:nvSpPr>
          <p:cNvPr id="1048635" name="Slide Number Placeholder 3"/>
          <p:cNvSpPr>
            <a:spLocks noGrp="1"/>
          </p:cNvSpPr>
          <p:nvPr>
            <p:ph type="sldNum" sz="quarter" idx="15"/>
          </p:nvPr>
        </p:nvSpPr>
        <p:spPr/>
        <p:txBody>
          <a:bodyPr/>
          <a:p>
            <a:fld id="{5C633343-7876-4C97-9E4F-72A205CCED9B}" type="slidenum">
              <a:rPr lang="en-US"/>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36" name="Title 1"/>
          <p:cNvSpPr>
            <a:spLocks noGrp="1"/>
          </p:cNvSpPr>
          <p:nvPr>
            <p:ph type="title"/>
          </p:nvPr>
        </p:nvSpPr>
        <p:spPr/>
        <p:txBody>
          <a:bodyPr/>
          <a:p>
            <a:endParaRPr lang="en-JO"/>
          </a:p>
        </p:txBody>
      </p:sp>
      <p:sp>
        <p:nvSpPr>
          <p:cNvPr id="1048637" name="Content Placeholder 2"/>
          <p:cNvSpPr>
            <a:spLocks noGrp="1"/>
          </p:cNvSpPr>
          <p:nvPr>
            <p:ph sz="quarter" idx="1"/>
          </p:nvPr>
        </p:nvSpPr>
        <p:spPr/>
        <p:txBody>
          <a:bodyPr/>
          <a:p>
            <a:r>
              <a:rPr dirty="0" lang="en-US"/>
              <a:t>the </a:t>
            </a:r>
            <a:r>
              <a:rPr b="1" dirty="0" lang="en-US" err="1"/>
              <a:t>transversus</a:t>
            </a:r>
            <a:r>
              <a:rPr b="1" dirty="0" lang="en-US"/>
              <a:t> </a:t>
            </a:r>
            <a:r>
              <a:rPr b="1" dirty="0" lang="en-US" err="1"/>
              <a:t>abdominis</a:t>
            </a:r>
            <a:r>
              <a:rPr b="1" dirty="0" lang="en-US"/>
              <a:t> muscle</a:t>
            </a:r>
            <a:r>
              <a:rPr dirty="0" lang="en-US"/>
              <a:t> and the </a:t>
            </a:r>
            <a:r>
              <a:rPr b="1" dirty="0" lang="en-US"/>
              <a:t>internal oblique muscle</a:t>
            </a:r>
            <a:r>
              <a:rPr dirty="0" lang="en-US"/>
              <a:t>, arch over the deep inguinal ring from lateral to medial to become attached to the pubic tubercle.</a:t>
            </a:r>
          </a:p>
          <a:p>
            <a:r>
              <a:rPr dirty="0" lang="en-US"/>
              <a:t> These two muscles fuse and become tendinous, forming the </a:t>
            </a:r>
            <a:r>
              <a:rPr b="1" dirty="0" i="1" lang="en-US"/>
              <a:t>conjoint tendon</a:t>
            </a:r>
            <a:endParaRPr b="1" dirty="0" i="1" lang="en-JO"/>
          </a:p>
        </p:txBody>
      </p:sp>
      <p:sp>
        <p:nvSpPr>
          <p:cNvPr id="1048638" name="Slide Number Placeholder 3"/>
          <p:cNvSpPr>
            <a:spLocks noGrp="1"/>
          </p:cNvSpPr>
          <p:nvPr>
            <p:ph type="sldNum" sz="quarter" idx="15"/>
          </p:nvPr>
        </p:nvSpPr>
        <p:spPr/>
        <p:txBody>
          <a:bodyPr/>
          <a:p>
            <a:fld id="{5C633343-7876-4C97-9E4F-72A205CCED9B}" type="slidenum">
              <a:rPr lang="en-US"/>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05" name=""/>
        <p:cNvGrpSpPr/>
        <p:nvPr/>
      </p:nvGrpSpPr>
      <p:grpSpPr>
        <a:xfrm>
          <a:off x="0" y="0"/>
          <a:ext cx="0" cy="0"/>
          <a:chOff x="0" y="0"/>
          <a:chExt cx="0" cy="0"/>
        </a:xfrm>
      </p:grpSpPr>
      <p:sp>
        <p:nvSpPr>
          <p:cNvPr id="1048639" name="Title 1"/>
          <p:cNvSpPr>
            <a:spLocks noGrp="1"/>
          </p:cNvSpPr>
          <p:nvPr>
            <p:ph type="title"/>
          </p:nvPr>
        </p:nvSpPr>
        <p:spPr>
          <a:xfrm>
            <a:off x="533400" y="-1122218"/>
            <a:ext cx="7467600" cy="1143000"/>
          </a:xfrm>
        </p:spPr>
        <p:txBody>
          <a:bodyPr/>
          <a:p>
            <a:endParaRPr dirty="0" lang="en-US"/>
          </a:p>
        </p:txBody>
      </p:sp>
      <p:sp>
        <p:nvSpPr>
          <p:cNvPr id="1048640" name="Content Placeholder 2"/>
          <p:cNvSpPr>
            <a:spLocks noGrp="1"/>
          </p:cNvSpPr>
          <p:nvPr>
            <p:ph sz="quarter" idx="1"/>
          </p:nvPr>
        </p:nvSpPr>
        <p:spPr>
          <a:xfrm>
            <a:off x="457200" y="228600"/>
            <a:ext cx="7467600" cy="6400800"/>
          </a:xfrm>
        </p:spPr>
        <p:txBody>
          <a:bodyPr>
            <a:normAutofit/>
          </a:bodyPr>
          <a:p>
            <a:r>
              <a:rPr dirty="0" sz="3200" lang="en-US"/>
              <a:t>The </a:t>
            </a:r>
            <a:r>
              <a:rPr b="1" dirty="0" sz="3200" lang="en-US"/>
              <a:t>inguinal canal</a:t>
            </a:r>
            <a:r>
              <a:rPr b="1" dirty="0" sz="3200" i="1" lang="en-US"/>
              <a:t> </a:t>
            </a:r>
            <a:r>
              <a:rPr dirty="0" sz="3200" lang="en-US"/>
              <a:t> The inguinal canal is an approximately 4- to 6-cm long cone- shaped </a:t>
            </a:r>
            <a:r>
              <a:rPr dirty="0" sz="3200" lang="en-US" err="1"/>
              <a:t>region,extending</a:t>
            </a:r>
            <a:r>
              <a:rPr dirty="0" sz="3200" lang="en-US"/>
              <a:t> from deep inguinal ring to superficial inguinal ring.</a:t>
            </a:r>
          </a:p>
          <a:p>
            <a:endParaRPr dirty="0" sz="3200" lang="en-US"/>
          </a:p>
          <a:p>
            <a:r>
              <a:rPr b="1" dirty="0" sz="3200" lang="en-US"/>
              <a:t>Contents of the inguinal canal</a:t>
            </a:r>
          </a:p>
          <a:p>
            <a:pPr lvl="1"/>
            <a:r>
              <a:rPr dirty="0" sz="2800" lang="en-US"/>
              <a:t>the testicular artery, veins, lymphatics and the vas </a:t>
            </a:r>
            <a:r>
              <a:rPr dirty="0" sz="2800" lang="en-US" err="1"/>
              <a:t>deferens</a:t>
            </a:r>
            <a:r>
              <a:rPr dirty="0" sz="2800" lang="en-US"/>
              <a:t> all covered in </a:t>
            </a:r>
            <a:r>
              <a:rPr dirty="0" sz="2800" lang="en-US" err="1"/>
              <a:t>cremasteric</a:t>
            </a:r>
            <a:r>
              <a:rPr dirty="0" sz="2800" lang="en-US"/>
              <a:t> muscle in males</a:t>
            </a:r>
          </a:p>
          <a:p>
            <a:pPr lvl="1"/>
            <a:r>
              <a:rPr dirty="0" sz="2800" lang="en-US"/>
              <a:t>Round ligament in females</a:t>
            </a:r>
          </a:p>
          <a:p>
            <a:pPr lvl="1"/>
            <a:r>
              <a:rPr dirty="0" sz="2800" lang="en-US"/>
              <a:t>Three important nerves, the </a:t>
            </a:r>
            <a:r>
              <a:rPr dirty="0" sz="2800" lang="en-US" err="1"/>
              <a:t>ilioinguinal</a:t>
            </a:r>
            <a:r>
              <a:rPr dirty="0" sz="2800" lang="en-US"/>
              <a:t>, the </a:t>
            </a:r>
            <a:r>
              <a:rPr dirty="0" sz="2800" lang="en-US" err="1"/>
              <a:t>ilio</a:t>
            </a:r>
            <a:r>
              <a:rPr dirty="0" sz="2800" lang="en-US"/>
              <a:t>- hypogastric and the genital branch of the </a:t>
            </a:r>
            <a:r>
              <a:rPr dirty="0" sz="2800" lang="en-US" err="1"/>
              <a:t>genitofemoral</a:t>
            </a:r>
            <a:r>
              <a:rPr dirty="0" sz="2800" lang="en-US"/>
              <a:t> nerve, also pass through the canal</a:t>
            </a:r>
          </a:p>
          <a:p>
            <a:pPr lvl="1"/>
            <a:endParaRPr dirty="0" sz="2800" lang="en-US"/>
          </a:p>
          <a:p>
            <a:pPr lvl="1"/>
            <a:endParaRPr dirty="0" sz="2800" lang="en-US"/>
          </a:p>
        </p:txBody>
      </p:sp>
      <p:sp>
        <p:nvSpPr>
          <p:cNvPr id="1048641" name="Slide Number Placeholder 3"/>
          <p:cNvSpPr>
            <a:spLocks noGrp="1"/>
          </p:cNvSpPr>
          <p:nvPr>
            <p:ph type="sldNum" sz="quarter" idx="15"/>
          </p:nvPr>
        </p:nvSpPr>
        <p:spPr/>
        <p:txBody>
          <a:bodyPr/>
          <a:p>
            <a:fld id="{5C633343-7876-4C97-9E4F-72A205CCED9B}" type="slidenum">
              <a:rPr lang="en-US"/>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42" name="Title 1"/>
          <p:cNvSpPr>
            <a:spLocks noGrp="1"/>
          </p:cNvSpPr>
          <p:nvPr>
            <p:ph type="title"/>
          </p:nvPr>
        </p:nvSpPr>
        <p:spPr/>
        <p:txBody>
          <a:bodyPr/>
          <a:p>
            <a:endParaRPr lang="en-US"/>
          </a:p>
        </p:txBody>
      </p:sp>
      <p:sp>
        <p:nvSpPr>
          <p:cNvPr id="1048643" name="Content Placeholder 2"/>
          <p:cNvSpPr>
            <a:spLocks noGrp="1"/>
          </p:cNvSpPr>
          <p:nvPr>
            <p:ph sz="quarter" idx="1"/>
          </p:nvPr>
        </p:nvSpPr>
        <p:spPr/>
        <p:txBody>
          <a:bodyPr/>
          <a:p>
            <a:endParaRPr lang="en-US"/>
          </a:p>
        </p:txBody>
      </p:sp>
      <p:pic>
        <p:nvPicPr>
          <p:cNvPr id="2097159" name="Picture 2" descr="C:\Users\ERNEST\Desktop\images.jpeg-139.jpg"/>
          <p:cNvPicPr>
            <a:picLocks noChangeAspect="1" noChangeArrowheads="1"/>
          </p:cNvPicPr>
          <p:nvPr/>
        </p:nvPicPr>
        <p:blipFill>
          <a:blip xmlns:r="http://schemas.openxmlformats.org/officeDocument/2006/relationships" r:embed="rId1"/>
          <a:srcRect/>
          <a:stretch>
            <a:fillRect/>
          </a:stretch>
        </p:blipFill>
        <p:spPr bwMode="auto">
          <a:xfrm>
            <a:off x="609600" y="990600"/>
            <a:ext cx="7461487" cy="4627608"/>
          </a:xfrm>
          <a:prstGeom prst="rect"/>
          <a:noFill/>
        </p:spPr>
      </p:pic>
      <p:sp>
        <p:nvSpPr>
          <p:cNvPr id="1048644" name="Slide Number Placeholder 3"/>
          <p:cNvSpPr>
            <a:spLocks noGrp="1"/>
          </p:cNvSpPr>
          <p:nvPr>
            <p:ph type="sldNum" sz="quarter" idx="15"/>
          </p:nvPr>
        </p:nvSpPr>
        <p:spPr/>
        <p:txBody>
          <a:bodyPr/>
          <a:p>
            <a:fld id="{5C633343-7876-4C97-9E4F-72A205CCED9B}" type="slidenum">
              <a:rPr lang="en-US"/>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07" name=""/>
        <p:cNvGrpSpPr/>
        <p:nvPr/>
      </p:nvGrpSpPr>
      <p:grpSpPr>
        <a:xfrm>
          <a:off x="0" y="0"/>
          <a:ext cx="0" cy="0"/>
          <a:chOff x="0" y="0"/>
          <a:chExt cx="0" cy="0"/>
        </a:xfrm>
      </p:grpSpPr>
      <p:sp>
        <p:nvSpPr>
          <p:cNvPr id="1048645" name="Title 1"/>
          <p:cNvSpPr>
            <a:spLocks noGrp="1"/>
          </p:cNvSpPr>
          <p:nvPr>
            <p:ph type="title"/>
          </p:nvPr>
        </p:nvSpPr>
        <p:spPr>
          <a:xfrm>
            <a:off x="228600" y="-1129145"/>
            <a:ext cx="7467600" cy="1143000"/>
          </a:xfrm>
        </p:spPr>
        <p:txBody>
          <a:bodyPr/>
          <a:p>
            <a:endParaRPr dirty="0" lang="en-US"/>
          </a:p>
        </p:txBody>
      </p:sp>
      <p:sp>
        <p:nvSpPr>
          <p:cNvPr id="1048646" name="Content Placeholder 2"/>
          <p:cNvSpPr>
            <a:spLocks noGrp="1"/>
          </p:cNvSpPr>
          <p:nvPr>
            <p:ph sz="quarter" idx="1"/>
          </p:nvPr>
        </p:nvSpPr>
        <p:spPr>
          <a:xfrm>
            <a:off x="457200" y="457200"/>
            <a:ext cx="7467600" cy="6400800"/>
          </a:xfrm>
        </p:spPr>
        <p:txBody>
          <a:bodyPr>
            <a:noAutofit/>
          </a:bodyPr>
          <a:p>
            <a:r>
              <a:rPr b="1" dirty="0" lang="en-US"/>
              <a:t>Boundaries of the inguinal canal</a:t>
            </a:r>
          </a:p>
          <a:p>
            <a:endParaRPr b="1" dirty="0" lang="en-US"/>
          </a:p>
          <a:p>
            <a:pPr lvl="1"/>
            <a:r>
              <a:rPr dirty="0" sz="2400" lang="en-US"/>
              <a:t>Anterior wall: External oblique aponeurosis </a:t>
            </a:r>
          </a:p>
          <a:p>
            <a:pPr lvl="1"/>
            <a:endParaRPr dirty="0" sz="2400" lang="en-US"/>
          </a:p>
          <a:p>
            <a:pPr lvl="1"/>
            <a:r>
              <a:rPr dirty="0" sz="2400" lang="en-US"/>
              <a:t>Posterior wall</a:t>
            </a:r>
            <a:r>
              <a:rPr dirty="0" sz="2400" i="1" lang="en-US"/>
              <a:t>: </a:t>
            </a:r>
            <a:r>
              <a:rPr dirty="0" sz="2400" lang="en-US" err="1"/>
              <a:t>Transversalis</a:t>
            </a:r>
            <a:r>
              <a:rPr dirty="0" sz="2400" lang="en-US"/>
              <a:t> fascia </a:t>
            </a:r>
          </a:p>
          <a:p>
            <a:pPr lvl="1"/>
            <a:endParaRPr dirty="0" sz="2400" lang="en-US"/>
          </a:p>
          <a:p>
            <a:pPr lvl="1"/>
            <a:r>
              <a:rPr dirty="0" sz="2400" lang="en-US"/>
              <a:t>Roof</a:t>
            </a:r>
            <a:r>
              <a:rPr dirty="0" sz="2400" i="1" lang="en-US"/>
              <a:t>: </a:t>
            </a:r>
            <a:r>
              <a:rPr dirty="0" sz="2400" lang="en-US"/>
              <a:t>Conjoint tendon(internal oblique and </a:t>
            </a:r>
            <a:r>
              <a:rPr dirty="0" sz="2400" lang="en-US" err="1"/>
              <a:t>transversus</a:t>
            </a:r>
            <a:r>
              <a:rPr dirty="0" sz="2400" lang="en-US"/>
              <a:t> abdominal</a:t>
            </a:r>
            <a:r>
              <a:rPr dirty="0" sz="2400" i="1" lang="en-US"/>
              <a:t>) </a:t>
            </a:r>
            <a:r>
              <a:rPr dirty="0" sz="2400" lang="en-US"/>
              <a:t>.</a:t>
            </a:r>
          </a:p>
          <a:p>
            <a:pPr lvl="1"/>
            <a:endParaRPr dirty="0" sz="2400" lang="en-US"/>
          </a:p>
          <a:p>
            <a:pPr lvl="1"/>
            <a:r>
              <a:rPr dirty="0" sz="2400" lang="en-US"/>
              <a:t>Floor: Inguinal ligament</a:t>
            </a:r>
          </a:p>
          <a:p>
            <a:pPr indent="0" marL="0">
              <a:buNone/>
            </a:pPr>
            <a:endParaRPr b="1" dirty="0" sz="1500" lang="en-US"/>
          </a:p>
        </p:txBody>
      </p:sp>
      <p:sp>
        <p:nvSpPr>
          <p:cNvPr id="1048647" name="Slide Number Placeholder 3"/>
          <p:cNvSpPr>
            <a:spLocks noGrp="1"/>
          </p:cNvSpPr>
          <p:nvPr>
            <p:ph type="sldNum" sz="quarter" idx="15"/>
          </p:nvPr>
        </p:nvSpPr>
        <p:spPr/>
        <p:txBody>
          <a:bodyPr/>
          <a:p>
            <a:fld id="{5C633343-7876-4C97-9E4F-72A205CCED9B}" type="slidenum">
              <a:rPr lang="en-US"/>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08" name=""/>
        <p:cNvGrpSpPr/>
        <p:nvPr/>
      </p:nvGrpSpPr>
      <p:grpSpPr>
        <a:xfrm>
          <a:off x="0" y="0"/>
          <a:ext cx="0" cy="0"/>
          <a:chOff x="0" y="0"/>
          <a:chExt cx="0" cy="0"/>
        </a:xfrm>
      </p:grpSpPr>
      <p:sp>
        <p:nvSpPr>
          <p:cNvPr id="1048648" name="Title 1"/>
          <p:cNvSpPr>
            <a:spLocks noGrp="1"/>
          </p:cNvSpPr>
          <p:nvPr>
            <p:ph type="title"/>
          </p:nvPr>
        </p:nvSpPr>
        <p:spPr/>
        <p:txBody>
          <a:bodyPr/>
          <a:p>
            <a:endParaRPr lang="en-JO"/>
          </a:p>
        </p:txBody>
      </p:sp>
      <p:pic>
        <p:nvPicPr>
          <p:cNvPr id="2097160" name="Content Placeholder 4"/>
          <p:cNvPicPr>
            <a:picLocks noChangeAspect="1" noGrp="1"/>
          </p:cNvPicPr>
          <p:nvPr>
            <p:ph sz="quarter" idx="1"/>
          </p:nvPr>
        </p:nvPicPr>
        <p:blipFill>
          <a:blip xmlns:r="http://schemas.openxmlformats.org/officeDocument/2006/relationships" r:embed="rId1"/>
          <a:stretch>
            <a:fillRect/>
          </a:stretch>
        </p:blipFill>
        <p:spPr>
          <a:xfrm>
            <a:off x="303451" y="674336"/>
            <a:ext cx="7995999" cy="5720620"/>
          </a:xfrm>
        </p:spPr>
      </p:pic>
      <p:sp>
        <p:nvSpPr>
          <p:cNvPr id="1048649" name="Slide Number Placeholder 3"/>
          <p:cNvSpPr>
            <a:spLocks noGrp="1"/>
          </p:cNvSpPr>
          <p:nvPr>
            <p:ph type="sldNum" sz="quarter" idx="15"/>
          </p:nvPr>
        </p:nvSpPr>
        <p:spPr/>
        <p:txBody>
          <a:bodyPr/>
          <a:p>
            <a:fld id="{5C633343-7876-4C97-9E4F-72A205CCED9B}" type="slidenum">
              <a:rPr lang="en-US"/>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09" name=""/>
        <p:cNvGrpSpPr/>
        <p:nvPr/>
      </p:nvGrpSpPr>
      <p:grpSpPr>
        <a:xfrm>
          <a:off x="0" y="0"/>
          <a:ext cx="0" cy="0"/>
          <a:chOff x="0" y="0"/>
          <a:chExt cx="0" cy="0"/>
        </a:xfrm>
      </p:grpSpPr>
      <p:sp>
        <p:nvSpPr>
          <p:cNvPr id="1048650" name="Title 1"/>
          <p:cNvSpPr>
            <a:spLocks noGrp="1"/>
          </p:cNvSpPr>
          <p:nvPr>
            <p:ph type="title"/>
          </p:nvPr>
        </p:nvSpPr>
        <p:spPr>
          <a:xfrm>
            <a:off x="533400" y="-685800"/>
            <a:ext cx="7467600" cy="1143000"/>
          </a:xfrm>
        </p:spPr>
        <p:txBody>
          <a:bodyPr/>
          <a:p>
            <a:endParaRPr dirty="0" lang="en-US"/>
          </a:p>
        </p:txBody>
      </p:sp>
      <p:sp>
        <p:nvSpPr>
          <p:cNvPr id="1048651" name="Content Placeholder 2"/>
          <p:cNvSpPr>
            <a:spLocks noGrp="1"/>
          </p:cNvSpPr>
          <p:nvPr>
            <p:ph sz="quarter" idx="1"/>
          </p:nvPr>
        </p:nvSpPr>
        <p:spPr>
          <a:xfrm>
            <a:off x="457200" y="1066800"/>
            <a:ext cx="7467600" cy="5407152"/>
          </a:xfrm>
        </p:spPr>
        <p:txBody>
          <a:bodyPr/>
          <a:p>
            <a:pPr lvl="1" marL="274320">
              <a:spcBef>
                <a:spcPts val="600"/>
              </a:spcBef>
              <a:buSzPct val="70000"/>
              <a:buFont typeface="Wingdings"/>
              <a:buChar char=""/>
            </a:pPr>
            <a:r>
              <a:rPr dirty="0" sz="2800" lang="en-US"/>
              <a:t>The </a:t>
            </a:r>
            <a:r>
              <a:rPr b="1" dirty="0" sz="2800" lang="en-US"/>
              <a:t>‘</a:t>
            </a:r>
            <a:r>
              <a:rPr b="1" dirty="0" sz="2800" lang="en-US" err="1"/>
              <a:t>Hesselbach’s</a:t>
            </a:r>
            <a:r>
              <a:rPr b="1" dirty="0" sz="2800" lang="en-US"/>
              <a:t> triangle’ </a:t>
            </a:r>
            <a:r>
              <a:rPr dirty="0" sz="2800" lang="en-US"/>
              <a:t>is a weak point in the anterolateral abdominal wall, susceptible to </a:t>
            </a:r>
            <a:r>
              <a:rPr b="1" dirty="0" sz="2800" lang="en-US"/>
              <a:t>direct inguinal hernias.</a:t>
            </a:r>
          </a:p>
          <a:p>
            <a:pPr lvl="1" marL="274320">
              <a:spcBef>
                <a:spcPts val="600"/>
              </a:spcBef>
              <a:buSzPct val="70000"/>
              <a:buFont typeface="Wingdings"/>
              <a:buChar char=""/>
            </a:pPr>
            <a:endParaRPr b="1" dirty="0" sz="2800" lang="en-US"/>
          </a:p>
          <a:p>
            <a:pPr indent="0" lvl="1" marL="0">
              <a:spcBef>
                <a:spcPts val="600"/>
              </a:spcBef>
              <a:buSzPct val="70000"/>
              <a:buNone/>
            </a:pPr>
            <a:r>
              <a:rPr b="1" dirty="0" sz="2800" lang="en-US"/>
              <a:t>    </a:t>
            </a:r>
            <a:r>
              <a:rPr dirty="0" sz="2800" lang="en-US"/>
              <a:t>It is bounded:</a:t>
            </a:r>
          </a:p>
          <a:p>
            <a:pPr lvl="1"/>
            <a:r>
              <a:rPr dirty="0" sz="2800" lang="en-US"/>
              <a:t>Medially by the lateral edge of rectus </a:t>
            </a:r>
            <a:r>
              <a:rPr dirty="0" sz="2800" lang="en-US" err="1"/>
              <a:t>abdominis</a:t>
            </a:r>
            <a:r>
              <a:rPr dirty="0" sz="2800" lang="en-US"/>
              <a:t> muscle, </a:t>
            </a:r>
          </a:p>
          <a:p>
            <a:pPr lvl="1"/>
            <a:r>
              <a:rPr dirty="0" sz="2800" lang="en-US"/>
              <a:t>Laterally by the inferior </a:t>
            </a:r>
            <a:r>
              <a:rPr dirty="0" sz="2800" lang="en-US" err="1"/>
              <a:t>epigastric</a:t>
            </a:r>
            <a:r>
              <a:rPr dirty="0" sz="2800" lang="en-US"/>
              <a:t> artery, </a:t>
            </a:r>
          </a:p>
          <a:p>
            <a:pPr lvl="1"/>
            <a:r>
              <a:rPr dirty="0" sz="2800" lang="en-US"/>
              <a:t>Inferiorly by the inguinal ligament (</a:t>
            </a:r>
            <a:r>
              <a:rPr dirty="0" sz="2800" lang="en-US" err="1"/>
              <a:t>iliopubic</a:t>
            </a:r>
            <a:r>
              <a:rPr dirty="0" sz="2800" lang="en-US"/>
              <a:t> tract)</a:t>
            </a:r>
          </a:p>
          <a:p>
            <a:endParaRPr dirty="0" lang="en-US"/>
          </a:p>
        </p:txBody>
      </p:sp>
      <p:sp>
        <p:nvSpPr>
          <p:cNvPr id="1048652" name="Slide Number Placeholder 3"/>
          <p:cNvSpPr>
            <a:spLocks noGrp="1"/>
          </p:cNvSpPr>
          <p:nvPr>
            <p:ph type="sldNum" sz="quarter" idx="15"/>
          </p:nvPr>
        </p:nvSpPr>
        <p:spPr/>
        <p:txBody>
          <a:bodyPr/>
          <a:p>
            <a:fld id="{5C633343-7876-4C97-9E4F-72A205CCED9B}" type="slidenum">
              <a:rPr lang="en-US"/>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10" name=""/>
        <p:cNvGrpSpPr/>
        <p:nvPr/>
      </p:nvGrpSpPr>
      <p:grpSpPr>
        <a:xfrm>
          <a:off x="0" y="0"/>
          <a:ext cx="0" cy="0"/>
          <a:chOff x="0" y="0"/>
          <a:chExt cx="0" cy="0"/>
        </a:xfrm>
      </p:grpSpPr>
      <p:sp>
        <p:nvSpPr>
          <p:cNvPr id="1048653" name="Title 1"/>
          <p:cNvSpPr>
            <a:spLocks noGrp="1"/>
          </p:cNvSpPr>
          <p:nvPr>
            <p:ph type="title"/>
          </p:nvPr>
        </p:nvSpPr>
        <p:spPr/>
        <p:txBody>
          <a:bodyPr/>
          <a:p>
            <a:endParaRPr lang="en-US"/>
          </a:p>
        </p:txBody>
      </p:sp>
      <p:pic>
        <p:nvPicPr>
          <p:cNvPr id="2097161" name="Content Placeholder 4"/>
          <p:cNvPicPr>
            <a:picLocks noChangeAspect="1" noGrp="1"/>
          </p:cNvPicPr>
          <p:nvPr>
            <p:ph sz="quarter" idx="1"/>
          </p:nvPr>
        </p:nvPicPr>
        <p:blipFill>
          <a:blip xmlns:r="http://schemas.openxmlformats.org/officeDocument/2006/relationships" r:embed="rId1"/>
          <a:stretch>
            <a:fillRect/>
          </a:stretch>
        </p:blipFill>
        <p:spPr>
          <a:xfrm>
            <a:off x="157345" y="274638"/>
            <a:ext cx="8529455" cy="6390052"/>
          </a:xfrm>
        </p:spPr>
      </p:pic>
      <p:sp>
        <p:nvSpPr>
          <p:cNvPr id="1048654" name="Slide Number Placeholder 3"/>
          <p:cNvSpPr>
            <a:spLocks noGrp="1"/>
          </p:cNvSpPr>
          <p:nvPr>
            <p:ph type="sldNum" sz="quarter" idx="15"/>
          </p:nvPr>
        </p:nvSpPr>
        <p:spPr/>
        <p:txBody>
          <a:bodyPr/>
          <a:p>
            <a:fld id="{5C633343-7876-4C97-9E4F-72A205CCED9B}" type="slidenum">
              <a:rPr lang="en-US"/>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90" name=""/>
        <p:cNvGrpSpPr/>
        <p:nvPr/>
      </p:nvGrpSpPr>
      <p:grpSpPr>
        <a:xfrm>
          <a:off x="0" y="0"/>
          <a:ext cx="0" cy="0"/>
          <a:chOff x="0" y="0"/>
          <a:chExt cx="0" cy="0"/>
        </a:xfrm>
      </p:grpSpPr>
      <p:sp>
        <p:nvSpPr>
          <p:cNvPr id="1048606" name="object 2"/>
          <p:cNvSpPr txBox="1"/>
          <p:nvPr/>
        </p:nvSpPr>
        <p:spPr>
          <a:xfrm>
            <a:off x="685800" y="902080"/>
            <a:ext cx="5450205" cy="4914899"/>
          </a:xfrm>
          <a:prstGeom prst="rect"/>
          <a:ln w="12700">
            <a:miter lim="400000"/>
          </a:ln>
        </p:spPr>
        <p:txBody>
          <a:bodyPr bIns="0" lIns="0" rIns="0" tIns="0">
            <a:spAutoFit/>
          </a:bodyPr>
          <a:p>
            <a:pPr indent="12700">
              <a:spcBef>
                <a:spcPts val="100"/>
              </a:spcBef>
              <a:defRPr b="1" sz="3200" spc="-5" u="sng">
                <a:solidFill>
                  <a:srgbClr val="FF0000"/>
                </a:solidFill>
                <a:uFill>
                  <a:solidFill>
                    <a:srgbClr val="FF0000"/>
                  </a:solidFill>
                </a:uFill>
                <a:latin typeface="Arial"/>
                <a:ea typeface="Arial"/>
                <a:cs typeface="Arial"/>
                <a:sym typeface="Arial"/>
              </a:defRPr>
            </a:pPr>
            <a:r>
              <a:rPr dirty="0" lang="en-US"/>
              <a:t>What is a Hernia ? </a:t>
            </a:r>
          </a:p>
          <a:p>
            <a:pPr indent="12700">
              <a:spcBef>
                <a:spcPts val="100"/>
              </a:spcBef>
              <a:defRPr b="1" sz="3200" spc="-5" u="sng">
                <a:solidFill>
                  <a:srgbClr val="FF0000"/>
                </a:solidFill>
                <a:uFill>
                  <a:solidFill>
                    <a:srgbClr val="FF0000"/>
                  </a:solidFill>
                </a:uFill>
                <a:latin typeface="Arial"/>
                <a:ea typeface="Arial"/>
                <a:cs typeface="Arial"/>
                <a:sym typeface="Arial"/>
              </a:defRPr>
            </a:pPr>
            <a:endParaRPr dirty="0" lang="en-US"/>
          </a:p>
          <a:p>
            <a:pPr indent="12700">
              <a:spcBef>
                <a:spcPts val="100"/>
              </a:spcBef>
              <a:defRPr b="1" sz="3200" spc="-5" u="sng">
                <a:solidFill>
                  <a:srgbClr val="FF0000"/>
                </a:solidFill>
                <a:uFill>
                  <a:solidFill>
                    <a:srgbClr val="FF0000"/>
                  </a:solidFill>
                </a:uFill>
                <a:latin typeface="Arial"/>
                <a:ea typeface="Arial"/>
                <a:cs typeface="Arial"/>
                <a:sym typeface="Arial"/>
              </a:defRPr>
            </a:pPr>
            <a:endParaRPr dirty="0" lang="en-US"/>
          </a:p>
          <a:p>
            <a:pPr indent="12700">
              <a:spcBef>
                <a:spcPts val="100"/>
              </a:spcBef>
              <a:defRPr b="1" sz="3200" spc="-5" u="sng">
                <a:solidFill>
                  <a:srgbClr val="FF0000"/>
                </a:solidFill>
                <a:uFill>
                  <a:solidFill>
                    <a:srgbClr val="FF0000"/>
                  </a:solidFill>
                </a:uFill>
                <a:latin typeface="Arial"/>
                <a:ea typeface="Arial"/>
                <a:cs typeface="Arial"/>
                <a:sym typeface="Arial"/>
              </a:defRPr>
            </a:pPr>
            <a:endParaRPr dirty="0" lang="en-US"/>
          </a:p>
          <a:p>
            <a:pPr indent="12700">
              <a:spcBef>
                <a:spcPts val="100"/>
              </a:spcBef>
              <a:defRPr b="1" sz="3200" spc="-5" u="sng">
                <a:solidFill>
                  <a:srgbClr val="FF0000"/>
                </a:solidFill>
                <a:uFill>
                  <a:solidFill>
                    <a:srgbClr val="FF0000"/>
                  </a:solidFill>
                </a:uFill>
                <a:latin typeface="Arial"/>
                <a:ea typeface="Arial"/>
                <a:cs typeface="Arial"/>
                <a:sym typeface="Arial"/>
              </a:defRPr>
            </a:pPr>
            <a:endParaRPr dirty="0" lang="en-US"/>
          </a:p>
          <a:p>
            <a:pPr indent="12700">
              <a:spcBef>
                <a:spcPts val="100"/>
              </a:spcBef>
              <a:defRPr b="1" sz="3200" spc="-5" u="sng">
                <a:solidFill>
                  <a:srgbClr val="FF0000"/>
                </a:solidFill>
                <a:uFill>
                  <a:solidFill>
                    <a:srgbClr val="FF0000"/>
                  </a:solidFill>
                </a:uFill>
                <a:latin typeface="Arial"/>
                <a:ea typeface="Arial"/>
                <a:cs typeface="Arial"/>
                <a:sym typeface="Arial"/>
              </a:defRPr>
            </a:pPr>
            <a:r>
              <a:rPr dirty="0" lang="en-US"/>
              <a:t>Abdominal</a:t>
            </a:r>
            <a:r>
              <a:rPr dirty="0" lang="en-US" spc="-10"/>
              <a:t> </a:t>
            </a:r>
            <a:r>
              <a:rPr dirty="0" lang="en-US"/>
              <a:t>wall hernia</a:t>
            </a:r>
            <a:endParaRPr dirty="0" spc="-5"/>
          </a:p>
          <a:p>
            <a:pPr indent="12700">
              <a:spcBef>
                <a:spcPts val="1100"/>
              </a:spcBef>
              <a:defRPr sz="2800" spc="-5">
                <a:latin typeface="Arial"/>
                <a:ea typeface="Arial"/>
                <a:cs typeface="Arial"/>
                <a:sym typeface="Arial"/>
              </a:defRPr>
            </a:pPr>
            <a:r>
              <a:rPr dirty="0" lang="en-US"/>
              <a:t>Abnormal</a:t>
            </a:r>
            <a:r>
              <a:rPr dirty="0" lang="en-US" spc="-15"/>
              <a:t> </a:t>
            </a:r>
            <a:r>
              <a:rPr dirty="0" lang="en-US"/>
              <a:t>protrusion </a:t>
            </a:r>
            <a:r>
              <a:rPr dirty="0" lang="en-US" spc="0"/>
              <a:t>of</a:t>
            </a:r>
            <a:r>
              <a:rPr dirty="0" lang="en-US" spc="10"/>
              <a:t> </a:t>
            </a:r>
            <a:r>
              <a:rPr dirty="0" lang="en-US"/>
              <a:t>an</a:t>
            </a:r>
          </a:p>
          <a:p>
            <a:pPr indent="12700">
              <a:spcBef>
                <a:spcPts val="1100"/>
              </a:spcBef>
              <a:defRPr sz="2800" spc="-5">
                <a:latin typeface="Arial"/>
                <a:ea typeface="Arial"/>
                <a:cs typeface="Arial"/>
                <a:sym typeface="Arial"/>
              </a:defRPr>
            </a:pPr>
            <a:r>
              <a:rPr dirty="0" lang="en-US"/>
              <a:t>intra</a:t>
            </a:r>
            <a:r>
              <a:rPr dirty="0" lang="en-US" spc="5"/>
              <a:t> </a:t>
            </a:r>
            <a:r>
              <a:rPr dirty="0" lang="en-US"/>
              <a:t>abdominal</a:t>
            </a:r>
            <a:r>
              <a:rPr dirty="0" lang="en-US" spc="0"/>
              <a:t> </a:t>
            </a:r>
            <a:r>
              <a:rPr dirty="0" lang="en-US"/>
              <a:t>contents</a:t>
            </a:r>
            <a:r>
              <a:rPr dirty="0" lang="en-US" spc="15"/>
              <a:t> </a:t>
            </a:r>
            <a:r>
              <a:rPr dirty="0" lang="en-US"/>
              <a:t>through</a:t>
            </a:r>
            <a:r>
              <a:rPr dirty="0" lang="en-US" spc="0"/>
              <a:t> </a:t>
            </a:r>
            <a:r>
              <a:rPr dirty="0" lang="en-US"/>
              <a:t>a</a:t>
            </a:r>
            <a:r>
              <a:rPr dirty="0" lang="en-US" spc="10"/>
              <a:t> </a:t>
            </a:r>
            <a:r>
              <a:rPr dirty="0" lang="en-US" spc="-10"/>
              <a:t>defect</a:t>
            </a:r>
            <a:r>
              <a:rPr dirty="0" lang="en-US" spc="20"/>
              <a:t> </a:t>
            </a:r>
            <a:r>
              <a:rPr dirty="0" lang="en-US" spc="-10"/>
              <a:t>in</a:t>
            </a:r>
            <a:r>
              <a:rPr dirty="0" lang="en-US" spc="5"/>
              <a:t> </a:t>
            </a:r>
            <a:r>
              <a:rPr dirty="0" lang="en-US" spc="0"/>
              <a:t>the</a:t>
            </a:r>
            <a:r>
              <a:rPr dirty="0" lang="en-US" spc="5"/>
              <a:t> </a:t>
            </a:r>
            <a:r>
              <a:rPr dirty="0" lang="en-US"/>
              <a:t>abdominal</a:t>
            </a:r>
            <a:r>
              <a:rPr dirty="0" lang="en-US" spc="0"/>
              <a:t> </a:t>
            </a:r>
            <a:r>
              <a:rPr dirty="0" lang="en-US" spc="-10"/>
              <a:t>wall</a:t>
            </a:r>
          </a:p>
        </p:txBody>
      </p:sp>
      <p:pic>
        <p:nvPicPr>
          <p:cNvPr id="2097156" name="object 5" descr="object 5"/>
          <p:cNvPicPr>
            <a:picLocks noChangeAspect="1"/>
          </p:cNvPicPr>
          <p:nvPr/>
        </p:nvPicPr>
        <p:blipFill>
          <a:blip xmlns:r="http://schemas.openxmlformats.org/officeDocument/2006/relationships" r:embed="rId1"/>
          <a:stretch>
            <a:fillRect/>
          </a:stretch>
        </p:blipFill>
        <p:spPr>
          <a:xfrm>
            <a:off x="7391400" y="1524000"/>
            <a:ext cx="4114800" cy="3429000"/>
          </a:xfrm>
          <a:prstGeom prst="rect"/>
          <a:ln w="12700">
            <a:miter lim="400000"/>
          </a:ln>
        </p:spPr>
      </p:pic>
      <p:sp>
        <p:nvSpPr>
          <p:cNvPr id="1048607" name="مربع نص 1"/>
          <p:cNvSpPr txBox="1"/>
          <p:nvPr/>
        </p:nvSpPr>
        <p:spPr>
          <a:xfrm>
            <a:off x="685800" y="1524000"/>
            <a:ext cx="5157301" cy="1513838"/>
          </a:xfrm>
          <a:prstGeom prst="rect"/>
          <a:noFill/>
          <a:ln w="12700" cap="flat">
            <a:noFill/>
            <a:miter lim="400000"/>
          </a:ln>
          <a:effectLst/>
          <a:sp3d/>
        </p:spPr>
        <p:style>
          <a:lnRef idx="0">
            <a:scrgbClr r="0" g="0" b="0"/>
          </a:lnRef>
          <a:fillRef idx="0">
            <a:scrgbClr r="0" g="0" b="0"/>
          </a:fillRef>
          <a:effectRef idx="0">
            <a:scrgbClr r="0" g="0" b="0"/>
          </a:effectRef>
          <a:fontRef idx="none">
            <a:srgbClr val="000000"/>
          </a:fontRef>
        </p:style>
        <p:txBody>
          <a:bodyPr anchor="t" bIns="45719" horzOverflow="overflow" lIns="45719" numCol="1" rIns="45719" rot="0" rtlCol="1" spcCol="38100" spcFirstLastPara="1" tIns="45719" vert="horz" vertOverflow="overflow" wrap="square">
            <a:spAutoFit/>
          </a:bodyPr>
          <a:p>
            <a:pPr algn="l" defTabSz="914400" fontAlgn="auto" hangingPunct="0" indent="0" latinLnBrk="0" marL="0" marR="0" rtl="0">
              <a:lnSpc>
                <a:spcPct val="100000"/>
              </a:lnSpc>
              <a:spcBef>
                <a:spcPts val="0"/>
              </a:spcBef>
              <a:spcAft>
                <a:spcPts val="0"/>
              </a:spcAft>
              <a:buClrTx/>
              <a:buSzTx/>
              <a:buFontTx/>
              <a:buNone/>
            </a:pPr>
            <a:r>
              <a:rPr baseline="0" b="1" cap="none" dirty="0" sz="2400" i="0" kumimoji="0" lang="en-US" normalizeH="0" spc="0" strike="noStrike" u="none">
                <a:ln>
                  <a:noFill/>
                </a:ln>
                <a:solidFill>
                  <a:srgbClr val="000000"/>
                </a:solidFill>
                <a:effectLst/>
                <a:latin typeface="Century Schoolbook"/>
                <a:ea typeface="Century Schoolbook"/>
                <a:cs typeface="Century Schoolbook"/>
                <a:sym typeface="Century Schoolbook"/>
              </a:rPr>
              <a:t>A hernia is an abnormal protrusion of an organ or tissue through an opening in the layer that normally confines it</a:t>
            </a:r>
            <a:r>
              <a:rPr baseline="0" b="1" cap="none" dirty="0" sz="1800" i="0" kumimoji="0" lang="en-US" normalizeH="0" spc="0" strike="noStrike" u="none">
                <a:ln>
                  <a:noFill/>
                </a:ln>
                <a:solidFill>
                  <a:srgbClr val="000000"/>
                </a:solidFill>
                <a:effectLst/>
                <a:latin typeface="Century Schoolbook"/>
                <a:ea typeface="Century Schoolbook"/>
                <a:cs typeface="Century Schoolbook"/>
                <a:sym typeface="Century Schoolbook"/>
              </a:rPr>
              <a:t>.</a:t>
            </a:r>
            <a:endParaRPr baseline="0" b="1" cap="none" dirty="0" sz="1800" i="0" kumimoji="0" lang="ar-AE" normalizeH="0" spc="0" strike="noStrike" u="none">
              <a:ln>
                <a:noFill/>
              </a:ln>
              <a:solidFill>
                <a:srgbClr val="000000"/>
              </a:solidFill>
              <a:effectLst/>
              <a:latin typeface="Century Schoolbook"/>
              <a:ea typeface="Century Schoolbook"/>
              <a:cs typeface="Century Schoolbook"/>
              <a:sym typeface="Century Schoolbook"/>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11" name=""/>
        <p:cNvGrpSpPr/>
        <p:nvPr/>
      </p:nvGrpSpPr>
      <p:grpSpPr>
        <a:xfrm>
          <a:off x="0" y="0"/>
          <a:ext cx="0" cy="0"/>
          <a:chOff x="0" y="0"/>
          <a:chExt cx="0" cy="0"/>
        </a:xfrm>
      </p:grpSpPr>
      <p:sp>
        <p:nvSpPr>
          <p:cNvPr id="1048655" name="Title 1"/>
          <p:cNvSpPr>
            <a:spLocks noGrp="1"/>
          </p:cNvSpPr>
          <p:nvPr>
            <p:ph type="title"/>
          </p:nvPr>
        </p:nvSpPr>
        <p:spPr>
          <a:xfrm>
            <a:off x="457200" y="-304800"/>
            <a:ext cx="7467600" cy="1143000"/>
          </a:xfrm>
        </p:spPr>
        <p:txBody>
          <a:bodyPr/>
          <a:p>
            <a:pPr algn="ctr"/>
            <a:r>
              <a:rPr b="1" dirty="0" lang="en-US"/>
              <a:t>CLASSIFICATION</a:t>
            </a:r>
          </a:p>
        </p:txBody>
      </p:sp>
      <p:sp>
        <p:nvSpPr>
          <p:cNvPr id="1048656" name="Content Placeholder 2"/>
          <p:cNvSpPr>
            <a:spLocks noGrp="1"/>
          </p:cNvSpPr>
          <p:nvPr>
            <p:ph sz="quarter" idx="1"/>
          </p:nvPr>
        </p:nvSpPr>
        <p:spPr>
          <a:xfrm>
            <a:off x="457200" y="1143000"/>
            <a:ext cx="7467600" cy="5330952"/>
          </a:xfrm>
        </p:spPr>
        <p:txBody>
          <a:bodyPr>
            <a:normAutofit/>
          </a:bodyPr>
          <a:p>
            <a:r>
              <a:rPr b="1" dirty="0" lang="en-US"/>
              <a:t>Anatomical classification:</a:t>
            </a:r>
          </a:p>
          <a:p>
            <a:endParaRPr b="1" dirty="0" lang="en-US"/>
          </a:p>
          <a:p>
            <a:pPr lvl="1"/>
            <a:r>
              <a:rPr b="1" dirty="0" lang="en-US"/>
              <a:t>Indirect hernia. </a:t>
            </a:r>
            <a:r>
              <a:rPr dirty="0" lang="en-US"/>
              <a:t>It comes out through the internal ring along with the cord. It is </a:t>
            </a:r>
            <a:r>
              <a:rPr b="1" dirty="0" lang="en-US"/>
              <a:t>lateral to the inferior </a:t>
            </a:r>
            <a:r>
              <a:rPr b="1" dirty="0" lang="en-US" err="1"/>
              <a:t>epigastric</a:t>
            </a:r>
            <a:r>
              <a:rPr b="1" dirty="0" lang="en-US"/>
              <a:t> artery.</a:t>
            </a:r>
          </a:p>
          <a:p>
            <a:pPr lvl="1"/>
            <a:endParaRPr b="1" dirty="0" lang="en-US"/>
          </a:p>
          <a:p>
            <a:pPr lvl="1"/>
            <a:r>
              <a:rPr b="1" dirty="0" lang="en-US"/>
              <a:t>Direct hernia. </a:t>
            </a:r>
            <a:r>
              <a:rPr dirty="0" lang="en-US"/>
              <a:t>It occurs through the posterior wall of the inguinal canal through the </a:t>
            </a:r>
            <a:r>
              <a:rPr b="1" dirty="0" lang="en-US"/>
              <a:t>‘</a:t>
            </a:r>
            <a:r>
              <a:rPr b="1" dirty="0" lang="en-US" err="1"/>
              <a:t>Hesselbach’s</a:t>
            </a:r>
            <a:r>
              <a:rPr b="1" dirty="0" lang="en-US"/>
              <a:t> triangle.’ </a:t>
            </a:r>
            <a:r>
              <a:rPr dirty="0" lang="en-US"/>
              <a:t>Sac is </a:t>
            </a:r>
            <a:r>
              <a:rPr b="1" dirty="0" lang="en-US"/>
              <a:t>medial to the inferior </a:t>
            </a:r>
            <a:r>
              <a:rPr b="1" dirty="0" lang="en-US" err="1"/>
              <a:t>epigastric</a:t>
            </a:r>
            <a:r>
              <a:rPr b="1" dirty="0" lang="en-US"/>
              <a:t> artery.</a:t>
            </a:r>
          </a:p>
          <a:p>
            <a:pPr lvl="1"/>
            <a:endParaRPr b="1" dirty="0" lang="en-US"/>
          </a:p>
          <a:p>
            <a:pPr lvl="1"/>
            <a:r>
              <a:rPr b="1" dirty="0" lang="en-US"/>
              <a:t>Saddle-bag or </a:t>
            </a:r>
            <a:r>
              <a:rPr b="1" dirty="0" lang="en-US" err="1"/>
              <a:t>pantaloon</a:t>
            </a:r>
            <a:r>
              <a:rPr b="1" dirty="0" lang="en-US"/>
              <a:t> hernia</a:t>
            </a:r>
            <a:r>
              <a:rPr dirty="0" lang="en-US"/>
              <a:t> has got both medial and lateral (direct and indirect components).</a:t>
            </a:r>
            <a:endParaRPr b="1" dirty="0" lang="en-US"/>
          </a:p>
        </p:txBody>
      </p:sp>
      <p:sp>
        <p:nvSpPr>
          <p:cNvPr id="1048657" name="Slide Number Placeholder 3"/>
          <p:cNvSpPr>
            <a:spLocks noGrp="1"/>
          </p:cNvSpPr>
          <p:nvPr>
            <p:ph type="sldNum" sz="quarter" idx="15"/>
          </p:nvPr>
        </p:nvSpPr>
        <p:spPr/>
        <p:txBody>
          <a:bodyPr/>
          <a:p>
            <a:fld id="{5C633343-7876-4C97-9E4F-72A205CCED9B}" type="slidenum">
              <a:rPr lang="en-US"/>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12" name=""/>
        <p:cNvGrpSpPr/>
        <p:nvPr/>
      </p:nvGrpSpPr>
      <p:grpSpPr>
        <a:xfrm>
          <a:off x="0" y="0"/>
          <a:ext cx="0" cy="0"/>
          <a:chOff x="0" y="0"/>
          <a:chExt cx="0" cy="0"/>
        </a:xfrm>
      </p:grpSpPr>
      <p:sp>
        <p:nvSpPr>
          <p:cNvPr id="1048658" name="Title 1"/>
          <p:cNvSpPr>
            <a:spLocks noGrp="1"/>
          </p:cNvSpPr>
          <p:nvPr>
            <p:ph type="title"/>
          </p:nvPr>
        </p:nvSpPr>
        <p:spPr/>
        <p:txBody>
          <a:bodyPr/>
          <a:p>
            <a:r>
              <a:rPr dirty="0" lang="en-US"/>
              <a:t>Indirect hernia</a:t>
            </a:r>
            <a:endParaRPr dirty="0" lang="en-JO"/>
          </a:p>
        </p:txBody>
      </p:sp>
      <p:sp>
        <p:nvSpPr>
          <p:cNvPr id="1048659" name="Content Placeholder 2"/>
          <p:cNvSpPr>
            <a:spLocks noGrp="1"/>
          </p:cNvSpPr>
          <p:nvPr>
            <p:ph sz="quarter" idx="1"/>
          </p:nvPr>
        </p:nvSpPr>
        <p:spPr/>
        <p:txBody>
          <a:bodyPr>
            <a:normAutofit lnSpcReduction="10000"/>
          </a:bodyPr>
          <a:p>
            <a:r>
              <a:rPr dirty="0" lang="en-US"/>
              <a:t>Tunica </a:t>
            </a:r>
            <a:r>
              <a:rPr dirty="0" lang="en-US" err="1"/>
              <a:t>vaginalis</a:t>
            </a:r>
            <a:r>
              <a:rPr dirty="0" lang="en-US"/>
              <a:t> tube should obliterate, possibly under hormonal control, but it commonly fails to do so completely. As a result, bowel within the peritoneal cavity can pass inside the tube towards the scrotum.</a:t>
            </a:r>
          </a:p>
          <a:p>
            <a:r>
              <a:rPr dirty="0" lang="en-US"/>
              <a:t> Inguinal hernias in neonates and children are always of this congenital type. </a:t>
            </a:r>
          </a:p>
          <a:p>
            <a:r>
              <a:rPr dirty="0" lang="en-US"/>
              <a:t>However, in other patients, the muscles around the deep inguinal ring can prevent a hernia from developing until later in life, when, under the constant positive abdominal pressure, the deep inguinal ring and muscles are stretched and a hernia becomes apparent</a:t>
            </a:r>
            <a:endParaRPr dirty="0" lang="en-JO"/>
          </a:p>
        </p:txBody>
      </p:sp>
      <p:sp>
        <p:nvSpPr>
          <p:cNvPr id="1048660" name="Slide Number Placeholder 3"/>
          <p:cNvSpPr>
            <a:spLocks noGrp="1"/>
          </p:cNvSpPr>
          <p:nvPr>
            <p:ph type="sldNum" sz="quarter" idx="15"/>
          </p:nvPr>
        </p:nvSpPr>
        <p:spPr/>
        <p:txBody>
          <a:bodyPr/>
          <a:p>
            <a:fld id="{5C633343-7876-4C97-9E4F-72A205CCED9B}" type="slidenum">
              <a:rPr lang="en-US"/>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13" name=""/>
        <p:cNvGrpSpPr/>
        <p:nvPr/>
      </p:nvGrpSpPr>
      <p:grpSpPr>
        <a:xfrm>
          <a:off x="0" y="0"/>
          <a:ext cx="0" cy="0"/>
          <a:chOff x="0" y="0"/>
          <a:chExt cx="0" cy="0"/>
        </a:xfrm>
      </p:grpSpPr>
      <p:sp>
        <p:nvSpPr>
          <p:cNvPr id="1048661" name="Title 1"/>
          <p:cNvSpPr>
            <a:spLocks noGrp="1"/>
          </p:cNvSpPr>
          <p:nvPr>
            <p:ph type="title"/>
          </p:nvPr>
        </p:nvSpPr>
        <p:spPr/>
        <p:txBody>
          <a:bodyPr/>
          <a:p>
            <a:endParaRPr lang="en-JO"/>
          </a:p>
        </p:txBody>
      </p:sp>
      <p:sp>
        <p:nvSpPr>
          <p:cNvPr id="1048662" name="Content Placeholder 2"/>
          <p:cNvSpPr>
            <a:spLocks noGrp="1"/>
          </p:cNvSpPr>
          <p:nvPr>
            <p:ph sz="quarter" idx="1"/>
          </p:nvPr>
        </p:nvSpPr>
        <p:spPr/>
        <p:txBody>
          <a:bodyPr/>
          <a:p>
            <a:r>
              <a:rPr dirty="0" lang="en-US"/>
              <a:t>An indirect hernia is lateral because its origin is lateral to the inferior epigastric vessels. It is also oblique as the hernia passes obliquely from lateral to medial through the abdominal muscle layers.</a:t>
            </a:r>
          </a:p>
          <a:p>
            <a:r>
              <a:rPr dirty="0" lang="en-US"/>
              <a:t> indirect hernia can pass all the way down to the scrotum, following the line of the </a:t>
            </a:r>
            <a:r>
              <a:rPr dirty="0" lang="en-US" err="1"/>
              <a:t>processus</a:t>
            </a:r>
            <a:r>
              <a:rPr dirty="0" lang="en-US"/>
              <a:t> </a:t>
            </a:r>
            <a:r>
              <a:rPr dirty="0" lang="en-US" err="1"/>
              <a:t>vaginalis</a:t>
            </a:r>
            <a:r>
              <a:rPr dirty="0" lang="en-US"/>
              <a:t>, while this is not possible with a direct hernia.</a:t>
            </a:r>
            <a:endParaRPr dirty="0" lang="en-JO"/>
          </a:p>
        </p:txBody>
      </p:sp>
      <p:sp>
        <p:nvSpPr>
          <p:cNvPr id="1048663" name="Slide Number Placeholder 3"/>
          <p:cNvSpPr>
            <a:spLocks noGrp="1"/>
          </p:cNvSpPr>
          <p:nvPr>
            <p:ph type="sldNum" sz="quarter" idx="15"/>
          </p:nvPr>
        </p:nvSpPr>
        <p:spPr/>
        <p:txBody>
          <a:bodyPr/>
          <a:p>
            <a:fld id="{5C633343-7876-4C97-9E4F-72A205CCED9B}" type="slidenum">
              <a:rPr lang="en-US"/>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14" name=""/>
        <p:cNvGrpSpPr/>
        <p:nvPr/>
      </p:nvGrpSpPr>
      <p:grpSpPr>
        <a:xfrm>
          <a:off x="0" y="0"/>
          <a:ext cx="0" cy="0"/>
          <a:chOff x="0" y="0"/>
          <a:chExt cx="0" cy="0"/>
        </a:xfrm>
      </p:grpSpPr>
      <p:sp>
        <p:nvSpPr>
          <p:cNvPr id="1048664" name="Title 1"/>
          <p:cNvSpPr>
            <a:spLocks noGrp="1"/>
          </p:cNvSpPr>
          <p:nvPr>
            <p:ph type="title"/>
          </p:nvPr>
        </p:nvSpPr>
        <p:spPr/>
        <p:txBody>
          <a:bodyPr/>
          <a:p>
            <a:endParaRPr lang="en-JO"/>
          </a:p>
        </p:txBody>
      </p:sp>
      <p:sp>
        <p:nvSpPr>
          <p:cNvPr id="1048665" name="Content Placeholder 2"/>
          <p:cNvSpPr>
            <a:spLocks noGrp="1"/>
          </p:cNvSpPr>
          <p:nvPr>
            <p:ph sz="quarter" idx="1"/>
          </p:nvPr>
        </p:nvSpPr>
        <p:spPr/>
        <p:txBody>
          <a:bodyPr/>
          <a:p>
            <a:r>
              <a:rPr dirty="0" lang="en-US"/>
              <a:t>Inguinal hernias are sometimes referred to as ‘sliding’ in type. </a:t>
            </a:r>
          </a:p>
          <a:p>
            <a:r>
              <a:rPr dirty="0" lang="en-US"/>
              <a:t>These are acquired indirect hernias arising at the deep inguinal ring lateral to the inferior epigastric vessels. Retroperitoneal fatty tissue is pushed downwards along the inguinal canal. As more tissue enters the hernia, peritoneum is pulled with it, thus creating a sac. </a:t>
            </a:r>
          </a:p>
          <a:p>
            <a:r>
              <a:rPr dirty="0" lang="en-US"/>
              <a:t>However, the sac has formed secondarily, distinguishing it from a classic indirect hernia.</a:t>
            </a:r>
          </a:p>
          <a:p>
            <a:r>
              <a:rPr dirty="0" lang="en-US"/>
              <a:t>On the left side sigmoid colon and caecum may descend into a sliding hernia</a:t>
            </a:r>
            <a:endParaRPr dirty="0" lang="en-JO"/>
          </a:p>
        </p:txBody>
      </p:sp>
      <p:sp>
        <p:nvSpPr>
          <p:cNvPr id="1048666" name="Slide Number Placeholder 3"/>
          <p:cNvSpPr>
            <a:spLocks noGrp="1"/>
          </p:cNvSpPr>
          <p:nvPr>
            <p:ph type="sldNum" sz="quarter" idx="15"/>
          </p:nvPr>
        </p:nvSpPr>
        <p:spPr/>
        <p:txBody>
          <a:bodyPr/>
          <a:p>
            <a:fld id="{5C633343-7876-4C97-9E4F-72A205CCED9B}" type="slidenum">
              <a:rPr lang="en-US"/>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15" name=""/>
        <p:cNvGrpSpPr/>
        <p:nvPr/>
      </p:nvGrpSpPr>
      <p:grpSpPr>
        <a:xfrm>
          <a:off x="0" y="0"/>
          <a:ext cx="0" cy="0"/>
          <a:chOff x="0" y="0"/>
          <a:chExt cx="0" cy="0"/>
        </a:xfrm>
      </p:grpSpPr>
      <p:sp>
        <p:nvSpPr>
          <p:cNvPr id="1048667" name="Title 1"/>
          <p:cNvSpPr>
            <a:spLocks noGrp="1"/>
          </p:cNvSpPr>
          <p:nvPr>
            <p:ph type="title"/>
          </p:nvPr>
        </p:nvSpPr>
        <p:spPr/>
        <p:txBody>
          <a:bodyPr/>
          <a:p>
            <a:r>
              <a:rPr dirty="0" lang="en-US"/>
              <a:t>Direct hernia</a:t>
            </a:r>
            <a:endParaRPr dirty="0" lang="en-JO"/>
          </a:p>
        </p:txBody>
      </p:sp>
      <p:sp>
        <p:nvSpPr>
          <p:cNvPr id="1048668" name="Content Placeholder 2"/>
          <p:cNvSpPr>
            <a:spLocks noGrp="1"/>
          </p:cNvSpPr>
          <p:nvPr>
            <p:ph sz="quarter" idx="1"/>
          </p:nvPr>
        </p:nvSpPr>
        <p:spPr/>
        <p:txBody>
          <a:bodyPr/>
          <a:p>
            <a:r>
              <a:rPr dirty="0" lang="en-US"/>
              <a:t>referred to as direct or medial, is always acquired. It is a result of stretching and weakening of the abdominal wall just medial to the inferior epigastric vessels, an area known as </a:t>
            </a:r>
            <a:r>
              <a:rPr dirty="0" lang="en-US" err="1"/>
              <a:t>Hesselbach’s</a:t>
            </a:r>
            <a:r>
              <a:rPr dirty="0" lang="en-US"/>
              <a:t> triangle</a:t>
            </a:r>
          </a:p>
          <a:p>
            <a:r>
              <a:rPr dirty="0" lang="en-US"/>
              <a:t>This area is weak because the abdominal wall at this point consists of only </a:t>
            </a:r>
            <a:r>
              <a:rPr dirty="0" lang="en-US" err="1"/>
              <a:t>transversalis</a:t>
            </a:r>
            <a:r>
              <a:rPr dirty="0" lang="en-US"/>
              <a:t> fascia covered by the external oblique aponeurosis.</a:t>
            </a:r>
          </a:p>
          <a:p>
            <a:r>
              <a:rPr dirty="0" lang="en-US"/>
              <a:t>Direct hernia is more likely in elderly patients. </a:t>
            </a:r>
          </a:p>
          <a:p>
            <a:r>
              <a:rPr dirty="0" lang="en-US"/>
              <a:t>It is broadly based and therefore unlikely to strangulate</a:t>
            </a:r>
            <a:endParaRPr dirty="0" lang="en-JO"/>
          </a:p>
        </p:txBody>
      </p:sp>
      <p:sp>
        <p:nvSpPr>
          <p:cNvPr id="1048669" name="Slide Number Placeholder 3"/>
          <p:cNvSpPr>
            <a:spLocks noGrp="1"/>
          </p:cNvSpPr>
          <p:nvPr>
            <p:ph type="sldNum" sz="quarter" idx="15"/>
          </p:nvPr>
        </p:nvSpPr>
        <p:spPr/>
        <p:txBody>
          <a:bodyPr/>
          <a:p>
            <a:fld id="{5C633343-7876-4C97-9E4F-72A205CCED9B}" type="slidenum">
              <a:rPr lang="en-US"/>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16" name=""/>
        <p:cNvGrpSpPr/>
        <p:nvPr/>
      </p:nvGrpSpPr>
      <p:grpSpPr>
        <a:xfrm>
          <a:off x="0" y="0"/>
          <a:ext cx="0" cy="0"/>
          <a:chOff x="0" y="0"/>
          <a:chExt cx="0" cy="0"/>
        </a:xfrm>
      </p:grpSpPr>
      <p:sp>
        <p:nvSpPr>
          <p:cNvPr id="1048670" name="Title 1"/>
          <p:cNvSpPr>
            <a:spLocks noGrp="1"/>
          </p:cNvSpPr>
          <p:nvPr>
            <p:ph type="title"/>
          </p:nvPr>
        </p:nvSpPr>
        <p:spPr/>
        <p:txBody>
          <a:bodyPr/>
          <a:p>
            <a:r>
              <a:rPr dirty="0" lang="en-US"/>
              <a:t>Femoral hernia</a:t>
            </a:r>
            <a:endParaRPr dirty="0" lang="en-JO"/>
          </a:p>
        </p:txBody>
      </p:sp>
      <p:sp>
        <p:nvSpPr>
          <p:cNvPr id="1048671" name="Content Placeholder 2"/>
          <p:cNvSpPr>
            <a:spLocks noGrp="1"/>
          </p:cNvSpPr>
          <p:nvPr>
            <p:ph sz="quarter" idx="1"/>
          </p:nvPr>
        </p:nvSpPr>
        <p:spPr/>
        <p:txBody>
          <a:bodyPr>
            <a:normAutofit/>
          </a:bodyPr>
          <a:p>
            <a:r>
              <a:rPr dirty="0" lang="en-US"/>
              <a:t>Femoral hernias protrude through the small and inflexible femoral ring. They traverse the empty space between the femoral vein and the lymphatic channels</a:t>
            </a:r>
          </a:p>
          <a:p>
            <a:r>
              <a:rPr dirty="0" lang="en-US"/>
              <a:t>Femoral canal boundaries:</a:t>
            </a:r>
          </a:p>
          <a:p>
            <a:endParaRPr dirty="0" lang="en-US"/>
          </a:p>
          <a:p>
            <a:r>
              <a:rPr dirty="0" lang="en-US"/>
              <a:t>the femoral vein laterally, </a:t>
            </a:r>
          </a:p>
          <a:p>
            <a:endParaRPr dirty="0" lang="en-US"/>
          </a:p>
          <a:p>
            <a:r>
              <a:rPr dirty="0" lang="en-US"/>
              <a:t>the inguinal ligament anteriorly, </a:t>
            </a:r>
          </a:p>
          <a:p>
            <a:endParaRPr dirty="0" lang="en-US"/>
          </a:p>
          <a:p>
            <a:r>
              <a:rPr dirty="0" lang="en-US"/>
              <a:t>the </a:t>
            </a:r>
            <a:r>
              <a:rPr dirty="0" lang="en-US" err="1"/>
              <a:t>iliopectineal</a:t>
            </a:r>
            <a:r>
              <a:rPr dirty="0" lang="en-US"/>
              <a:t> ligament posteriorly</a:t>
            </a:r>
          </a:p>
          <a:p>
            <a:endParaRPr dirty="0" lang="en-US"/>
          </a:p>
          <a:p>
            <a:r>
              <a:rPr dirty="0" lang="en-US"/>
              <a:t>the lacunar ligament medially.</a:t>
            </a:r>
          </a:p>
          <a:p>
            <a:endParaRPr dirty="0" lang="en-JO"/>
          </a:p>
        </p:txBody>
      </p:sp>
      <p:sp>
        <p:nvSpPr>
          <p:cNvPr id="1048672" name="Slide Number Placeholder 3"/>
          <p:cNvSpPr>
            <a:spLocks noGrp="1"/>
          </p:cNvSpPr>
          <p:nvPr>
            <p:ph type="sldNum" sz="quarter" idx="15"/>
          </p:nvPr>
        </p:nvSpPr>
        <p:spPr/>
        <p:txBody>
          <a:bodyPr/>
          <a:p>
            <a:fld id="{5C633343-7876-4C97-9E4F-72A205CCED9B}" type="slidenum">
              <a:rPr lang="en-US"/>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17" name=""/>
        <p:cNvGrpSpPr/>
        <p:nvPr/>
      </p:nvGrpSpPr>
      <p:grpSpPr>
        <a:xfrm>
          <a:off x="0" y="0"/>
          <a:ext cx="0" cy="0"/>
          <a:chOff x="0" y="0"/>
          <a:chExt cx="0" cy="0"/>
        </a:xfrm>
      </p:grpSpPr>
      <p:sp>
        <p:nvSpPr>
          <p:cNvPr id="1048673" name="Title 1"/>
          <p:cNvSpPr>
            <a:spLocks noGrp="1"/>
          </p:cNvSpPr>
          <p:nvPr>
            <p:ph type="title"/>
          </p:nvPr>
        </p:nvSpPr>
        <p:spPr/>
        <p:txBody>
          <a:bodyPr/>
          <a:p>
            <a:endParaRPr lang="en-JO"/>
          </a:p>
        </p:txBody>
      </p:sp>
      <p:pic>
        <p:nvPicPr>
          <p:cNvPr id="2097162" name="Content Placeholder 4"/>
          <p:cNvPicPr>
            <a:picLocks noChangeAspect="1" noGrp="1"/>
          </p:cNvPicPr>
          <p:nvPr>
            <p:ph sz="quarter" idx="1"/>
          </p:nvPr>
        </p:nvPicPr>
        <p:blipFill>
          <a:blip xmlns:r="http://schemas.openxmlformats.org/officeDocument/2006/relationships" r:embed="rId1"/>
          <a:stretch>
            <a:fillRect/>
          </a:stretch>
        </p:blipFill>
        <p:spPr>
          <a:xfrm>
            <a:off x="338539" y="1078939"/>
            <a:ext cx="7866110" cy="5349734"/>
          </a:xfrm>
        </p:spPr>
      </p:pic>
      <p:sp>
        <p:nvSpPr>
          <p:cNvPr id="1048674" name="Slide Number Placeholder 3"/>
          <p:cNvSpPr>
            <a:spLocks noGrp="1"/>
          </p:cNvSpPr>
          <p:nvPr>
            <p:ph type="sldNum" sz="quarter" idx="15"/>
          </p:nvPr>
        </p:nvSpPr>
        <p:spPr/>
        <p:txBody>
          <a:bodyPr/>
          <a:p>
            <a:fld id="{5C633343-7876-4C97-9E4F-72A205CCED9B}" type="slidenum">
              <a:rPr lang="en-US"/>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18" name=""/>
        <p:cNvGrpSpPr/>
        <p:nvPr/>
      </p:nvGrpSpPr>
      <p:grpSpPr>
        <a:xfrm>
          <a:off x="0" y="0"/>
          <a:ext cx="0" cy="0"/>
          <a:chOff x="0" y="0"/>
          <a:chExt cx="0" cy="0"/>
        </a:xfrm>
      </p:grpSpPr>
      <p:sp>
        <p:nvSpPr>
          <p:cNvPr id="1048675" name="Title 1"/>
          <p:cNvSpPr>
            <a:spLocks noGrp="1"/>
          </p:cNvSpPr>
          <p:nvPr>
            <p:ph type="title"/>
          </p:nvPr>
        </p:nvSpPr>
        <p:spPr/>
        <p:txBody>
          <a:bodyPr/>
          <a:p>
            <a:endParaRPr lang="en-JO"/>
          </a:p>
        </p:txBody>
      </p:sp>
      <p:sp>
        <p:nvSpPr>
          <p:cNvPr id="1048676" name="Content Placeholder 2"/>
          <p:cNvSpPr>
            <a:spLocks noGrp="1"/>
          </p:cNvSpPr>
          <p:nvPr>
            <p:ph sz="quarter" idx="1"/>
          </p:nvPr>
        </p:nvSpPr>
        <p:spPr/>
        <p:txBody>
          <a:bodyPr/>
          <a:p>
            <a:r>
              <a:rPr dirty="0" lang="en-US"/>
              <a:t>The female pelvis has a </a:t>
            </a:r>
            <a:r>
              <a:rPr dirty="0" lang="en-US" err="1"/>
              <a:t>diferent</a:t>
            </a:r>
            <a:r>
              <a:rPr dirty="0" lang="en-US"/>
              <a:t> shape from the male, increasing the size of the femoral canal and the risk of hernia.</a:t>
            </a:r>
          </a:p>
          <a:p>
            <a:r>
              <a:rPr dirty="0" lang="en-US"/>
              <a:t> In old age, the femoral defect enlarges further and femoral hernia is commonly seen in thin, elderly women.</a:t>
            </a:r>
          </a:p>
          <a:p>
            <a:endParaRPr dirty="0" lang="en-JO"/>
          </a:p>
        </p:txBody>
      </p:sp>
      <p:sp>
        <p:nvSpPr>
          <p:cNvPr id="1048677" name="Slide Number Placeholder 3"/>
          <p:cNvSpPr>
            <a:spLocks noGrp="1"/>
          </p:cNvSpPr>
          <p:nvPr>
            <p:ph type="sldNum" sz="quarter" idx="15"/>
          </p:nvPr>
        </p:nvSpPr>
        <p:spPr/>
        <p:txBody>
          <a:bodyPr/>
          <a:p>
            <a:fld id="{5C633343-7876-4C97-9E4F-72A205CCED9B}" type="slidenum">
              <a:rPr lang="en-US"/>
              <a:t>27</a:t>
            </a:fld>
            <a:endParaRPr lang="en-US"/>
          </a:p>
        </p:txBody>
      </p:sp>
      <p:pic>
        <p:nvPicPr>
          <p:cNvPr id="2097163" name="Picture 4"/>
          <p:cNvPicPr>
            <a:picLocks noChangeAspect="1"/>
          </p:cNvPicPr>
          <p:nvPr/>
        </p:nvPicPr>
        <p:blipFill>
          <a:blip xmlns:r="http://schemas.openxmlformats.org/officeDocument/2006/relationships" r:embed="rId1"/>
          <a:stretch>
            <a:fillRect/>
          </a:stretch>
        </p:blipFill>
        <p:spPr>
          <a:xfrm>
            <a:off x="1173018" y="4037076"/>
            <a:ext cx="5973618" cy="2724727"/>
          </a:xfrm>
          <a:prstGeom prst="rec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19" name=""/>
        <p:cNvGrpSpPr/>
        <p:nvPr/>
      </p:nvGrpSpPr>
      <p:grpSpPr>
        <a:xfrm>
          <a:off x="0" y="0"/>
          <a:ext cx="0" cy="0"/>
          <a:chOff x="0" y="0"/>
          <a:chExt cx="0" cy="0"/>
        </a:xfrm>
      </p:grpSpPr>
      <p:sp>
        <p:nvSpPr>
          <p:cNvPr id="1048678" name="Title 1"/>
          <p:cNvSpPr>
            <a:spLocks noGrp="1"/>
          </p:cNvSpPr>
          <p:nvPr>
            <p:ph type="title"/>
          </p:nvPr>
        </p:nvSpPr>
        <p:spPr/>
        <p:txBody>
          <a:bodyPr/>
          <a:p>
            <a:endParaRPr lang="en-JO"/>
          </a:p>
        </p:txBody>
      </p:sp>
      <p:pic>
        <p:nvPicPr>
          <p:cNvPr id="2097164" name="Content Placeholder 4"/>
          <p:cNvPicPr>
            <a:picLocks noChangeAspect="1" noGrp="1"/>
          </p:cNvPicPr>
          <p:nvPr>
            <p:ph sz="quarter" idx="1"/>
          </p:nvPr>
        </p:nvPicPr>
        <p:blipFill>
          <a:blip xmlns:r="http://schemas.openxmlformats.org/officeDocument/2006/relationships" r:embed="rId1"/>
          <a:stretch>
            <a:fillRect/>
          </a:stretch>
        </p:blipFill>
        <p:spPr>
          <a:xfrm>
            <a:off x="1016000" y="274638"/>
            <a:ext cx="6569364" cy="6583362"/>
          </a:xfrm>
        </p:spPr>
      </p:pic>
      <p:sp>
        <p:nvSpPr>
          <p:cNvPr id="1048679" name="Slide Number Placeholder 3"/>
          <p:cNvSpPr>
            <a:spLocks noGrp="1"/>
          </p:cNvSpPr>
          <p:nvPr>
            <p:ph type="sldNum" sz="quarter" idx="15"/>
          </p:nvPr>
        </p:nvSpPr>
        <p:spPr/>
        <p:txBody>
          <a:bodyPr/>
          <a:p>
            <a:fld id="{5C633343-7876-4C97-9E4F-72A205CCED9B}" type="slidenum">
              <a:rPr lang="en-US"/>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20" name=""/>
        <p:cNvGrpSpPr/>
        <p:nvPr/>
      </p:nvGrpSpPr>
      <p:grpSpPr>
        <a:xfrm>
          <a:off x="0" y="0"/>
          <a:ext cx="0" cy="0"/>
          <a:chOff x="0" y="0"/>
          <a:chExt cx="0" cy="0"/>
        </a:xfrm>
      </p:grpSpPr>
      <p:sp>
        <p:nvSpPr>
          <p:cNvPr id="1048680" name="Title 1"/>
          <p:cNvSpPr>
            <a:spLocks noGrp="1"/>
          </p:cNvSpPr>
          <p:nvPr>
            <p:ph type="title"/>
          </p:nvPr>
        </p:nvSpPr>
        <p:spPr/>
        <p:txBody>
          <a:bodyPr/>
          <a:p>
            <a:r>
              <a:rPr dirty="0" lang="en-US"/>
              <a:t>Epigastric hernia</a:t>
            </a:r>
            <a:endParaRPr dirty="0" lang="en-JO"/>
          </a:p>
        </p:txBody>
      </p:sp>
      <p:sp>
        <p:nvSpPr>
          <p:cNvPr id="1048681" name="Content Placeholder 2"/>
          <p:cNvSpPr>
            <a:spLocks noGrp="1"/>
          </p:cNvSpPr>
          <p:nvPr>
            <p:ph sz="quarter" idx="1"/>
          </p:nvPr>
        </p:nvSpPr>
        <p:spPr/>
        <p:txBody>
          <a:bodyPr>
            <a:normAutofit/>
          </a:bodyPr>
          <a:p>
            <a:r>
              <a:rPr dirty="0" lang="en-US"/>
              <a:t>These hernias arise through the midline </a:t>
            </a:r>
            <a:r>
              <a:rPr dirty="0" lang="en-US" err="1"/>
              <a:t>raphe</a:t>
            </a:r>
            <a:r>
              <a:rPr dirty="0" lang="en-US"/>
              <a:t> (</a:t>
            </a:r>
            <a:r>
              <a:rPr dirty="0" lang="en-US" err="1"/>
              <a:t>linea</a:t>
            </a:r>
            <a:r>
              <a:rPr dirty="0" lang="en-US"/>
              <a:t> alba) anywhere between the </a:t>
            </a:r>
            <a:r>
              <a:rPr dirty="0" lang="en-US" err="1"/>
              <a:t>xiphoid</a:t>
            </a:r>
            <a:r>
              <a:rPr dirty="0" lang="en-US"/>
              <a:t> process and the umbilicus.</a:t>
            </a:r>
          </a:p>
          <a:p>
            <a:r>
              <a:rPr dirty="0" lang="en-US"/>
              <a:t> They begin with a transverse split in the midline </a:t>
            </a:r>
            <a:r>
              <a:rPr dirty="0" lang="en-US" err="1"/>
              <a:t>raphe</a:t>
            </a:r>
            <a:r>
              <a:rPr dirty="0" lang="en-US"/>
              <a:t> so the defect is elliptical and usually less than 1 cm in diameter. </a:t>
            </a:r>
          </a:p>
          <a:p>
            <a:r>
              <a:rPr dirty="0" lang="en-US"/>
              <a:t>The hernia commonly contains only </a:t>
            </a:r>
            <a:r>
              <a:rPr dirty="0" lang="en-US" err="1"/>
              <a:t>extraperitoneal</a:t>
            </a:r>
            <a:r>
              <a:rPr dirty="0" lang="en-US"/>
              <a:t> fat, which gradually enlarges, spreading in the subcutaneous plane to resemble the shape of a mushroom </a:t>
            </a:r>
          </a:p>
          <a:p>
            <a:r>
              <a:rPr dirty="0" lang="en-US"/>
              <a:t>When very large they may contain a peritoneal sac but rarely any bowel. More than one hernia may be present. </a:t>
            </a:r>
          </a:p>
          <a:p>
            <a:r>
              <a:rPr dirty="0" lang="en-US"/>
              <a:t>Indeed, the most common cause of ‘recurrence’ is failure to identify a second defect at the time of original repair.</a:t>
            </a:r>
            <a:endParaRPr dirty="0" lang="en-JO"/>
          </a:p>
        </p:txBody>
      </p:sp>
      <p:sp>
        <p:nvSpPr>
          <p:cNvPr id="1048682" name="Slide Number Placeholder 3"/>
          <p:cNvSpPr>
            <a:spLocks noGrp="1"/>
          </p:cNvSpPr>
          <p:nvPr>
            <p:ph type="sldNum" sz="quarter" idx="15"/>
          </p:nvPr>
        </p:nvSpPr>
        <p:spPr/>
        <p:txBody>
          <a:bodyPr/>
          <a:p>
            <a:fld id="{5C633343-7876-4C97-9E4F-72A205CCED9B}" type="slidenum">
              <a:rPr lang="en-US"/>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92" name=""/>
        <p:cNvGrpSpPr/>
        <p:nvPr/>
      </p:nvGrpSpPr>
      <p:grpSpPr>
        <a:xfrm>
          <a:off x="0" y="0"/>
          <a:ext cx="0" cy="0"/>
          <a:chOff x="0" y="0"/>
          <a:chExt cx="0" cy="0"/>
        </a:xfrm>
      </p:grpSpPr>
      <p:sp>
        <p:nvSpPr>
          <p:cNvPr id="1048609" name="object 2"/>
          <p:cNvSpPr txBox="1"/>
          <p:nvPr/>
        </p:nvSpPr>
        <p:spPr>
          <a:xfrm>
            <a:off x="846225" y="1376831"/>
            <a:ext cx="4140201" cy="3782319"/>
          </a:xfrm>
          <a:prstGeom prst="rect"/>
          <a:ln w="12700">
            <a:miter lim="400000"/>
          </a:ln>
        </p:spPr>
        <p:txBody>
          <a:bodyPr bIns="0" lIns="0" rIns="0" tIns="0">
            <a:spAutoFit/>
          </a:bodyPr>
          <a:p>
            <a:pPr indent="-228600" marL="241300">
              <a:spcBef>
                <a:spcPts val="700"/>
              </a:spcBef>
              <a:buSzPct val="100000"/>
              <a:buFont typeface="Arial"/>
              <a:buChar char="•"/>
              <a:tabLst>
                <a:tab algn="l" pos="241300"/>
              </a:tabLst>
              <a:defRPr sz="2800" spc="-5">
                <a:latin typeface="+mn-lt"/>
                <a:ea typeface="+mn-ea"/>
                <a:cs typeface="+mn-cs"/>
                <a:sym typeface="Calibri"/>
              </a:defRPr>
            </a:pPr>
            <a:r>
              <a:t>1.</a:t>
            </a:r>
            <a:r>
              <a:rPr spc="-25"/>
              <a:t> </a:t>
            </a:r>
            <a:r>
              <a:rPr b="1"/>
              <a:t>Skin</a:t>
            </a:r>
          </a:p>
          <a:p>
            <a:pPr indent="-228600" marL="241300">
              <a:spcBef>
                <a:spcPts val="600"/>
              </a:spcBef>
              <a:buSzPct val="100000"/>
              <a:buFont typeface="Arial"/>
              <a:buChar char="•"/>
              <a:tabLst>
                <a:tab algn="l" pos="241300"/>
              </a:tabLst>
              <a:defRPr b="1" sz="2800" spc="-5">
                <a:latin typeface="+mn-lt"/>
                <a:ea typeface="+mn-ea"/>
                <a:cs typeface="+mn-cs"/>
                <a:sym typeface="Calibri"/>
              </a:defRPr>
            </a:pPr>
            <a:r>
              <a:t>2.</a:t>
            </a:r>
            <a:r>
              <a:rPr spc="-20"/>
              <a:t> </a:t>
            </a:r>
            <a:r>
              <a:t>Subcutaneous</a:t>
            </a:r>
            <a:r>
              <a:rPr spc="5"/>
              <a:t> </a:t>
            </a:r>
            <a:r>
              <a:t>tissue</a:t>
            </a:r>
          </a:p>
          <a:p>
            <a:pPr indent="-228600" marL="241300">
              <a:spcBef>
                <a:spcPts val="600"/>
              </a:spcBef>
              <a:buSzPct val="100000"/>
              <a:buFont typeface="Arial"/>
              <a:buChar char="•"/>
              <a:tabLst>
                <a:tab algn="l" pos="241300"/>
              </a:tabLst>
              <a:defRPr b="1" sz="2800" spc="-5">
                <a:latin typeface="+mn-lt"/>
                <a:ea typeface="+mn-ea"/>
                <a:cs typeface="+mn-cs"/>
                <a:sym typeface="Calibri"/>
              </a:defRPr>
            </a:pPr>
            <a:r>
              <a:t>3.</a:t>
            </a:r>
            <a:r>
              <a:rPr spc="-20"/>
              <a:t> </a:t>
            </a:r>
            <a:r>
              <a:rPr spc="-10"/>
              <a:t>External</a:t>
            </a:r>
            <a:r>
              <a:rPr spc="5"/>
              <a:t> </a:t>
            </a:r>
            <a:r>
              <a:t>oblique</a:t>
            </a:r>
            <a:r>
              <a:rPr spc="-15"/>
              <a:t> </a:t>
            </a:r>
            <a:r>
              <a:t>muscle</a:t>
            </a:r>
          </a:p>
          <a:p>
            <a:pPr indent="-228600" marL="241300">
              <a:spcBef>
                <a:spcPts val="600"/>
              </a:spcBef>
              <a:buSzPct val="100000"/>
              <a:buFont typeface="Arial"/>
              <a:buChar char="•"/>
              <a:tabLst>
                <a:tab algn="l" pos="241300"/>
              </a:tabLst>
              <a:defRPr b="1" sz="2800" spc="-5">
                <a:latin typeface="+mn-lt"/>
                <a:ea typeface="+mn-ea"/>
                <a:cs typeface="+mn-cs"/>
                <a:sym typeface="Calibri"/>
              </a:defRPr>
            </a:pPr>
            <a:r>
              <a:t>4.</a:t>
            </a:r>
            <a:r>
              <a:rPr spc="-15"/>
              <a:t> Internal</a:t>
            </a:r>
            <a:r>
              <a:rPr spc="10"/>
              <a:t> </a:t>
            </a:r>
            <a:r>
              <a:t>oblique muscle</a:t>
            </a:r>
          </a:p>
          <a:p>
            <a:pPr indent="-228600" marL="241300" marR="85089">
              <a:lnSpc>
                <a:spcPts val="3000"/>
              </a:lnSpc>
              <a:spcBef>
                <a:spcPts val="1000"/>
              </a:spcBef>
              <a:buSzPct val="100000"/>
              <a:buFont typeface="Arial"/>
              <a:buChar char="•"/>
              <a:tabLst>
                <a:tab algn="l" pos="241300"/>
              </a:tabLst>
              <a:defRPr b="1" sz="2800" spc="-5">
                <a:latin typeface="+mn-lt"/>
                <a:ea typeface="+mn-ea"/>
                <a:cs typeface="+mn-cs"/>
                <a:sym typeface="Calibri"/>
              </a:defRPr>
            </a:pPr>
            <a:r>
              <a:t>5.</a:t>
            </a:r>
            <a:r>
              <a:rPr spc="-10"/>
              <a:t> </a:t>
            </a:r>
            <a:r>
              <a:rPr spc="-35"/>
              <a:t>Transversus</a:t>
            </a:r>
            <a:r>
              <a:rPr spc="5"/>
              <a:t> </a:t>
            </a:r>
            <a:r>
              <a:t>abdominus </a:t>
            </a:r>
            <a:r>
              <a:rPr spc="-615"/>
              <a:t> </a:t>
            </a:r>
            <a:r>
              <a:rPr spc="-10"/>
              <a:t>muscle</a:t>
            </a:r>
          </a:p>
          <a:p>
            <a:pPr indent="-228600" marL="241300">
              <a:spcBef>
                <a:spcPts val="600"/>
              </a:spcBef>
              <a:buSzPct val="100000"/>
              <a:buFont typeface="Arial"/>
              <a:buChar char="•"/>
              <a:tabLst>
                <a:tab algn="l" pos="241300"/>
              </a:tabLst>
              <a:defRPr b="1" sz="2800" spc="-5">
                <a:latin typeface="+mn-lt"/>
                <a:ea typeface="+mn-ea"/>
                <a:cs typeface="+mn-cs"/>
                <a:sym typeface="Calibri"/>
              </a:defRPr>
            </a:pPr>
            <a:r>
              <a:t>6.</a:t>
            </a:r>
            <a:r>
              <a:rPr spc="-15"/>
              <a:t> </a:t>
            </a:r>
            <a:r>
              <a:rPr spc="-30"/>
              <a:t>Transversalis</a:t>
            </a:r>
            <a:r>
              <a:rPr spc="30"/>
              <a:t> </a:t>
            </a:r>
            <a:r>
              <a:rPr spc="-15"/>
              <a:t>Fascia</a:t>
            </a:r>
          </a:p>
          <a:p>
            <a:pPr indent="-228600" marL="241300">
              <a:spcBef>
                <a:spcPts val="600"/>
              </a:spcBef>
              <a:buSzPct val="100000"/>
              <a:buFont typeface="Arial"/>
              <a:buChar char="•"/>
              <a:tabLst>
                <a:tab algn="l" pos="241300"/>
              </a:tabLst>
              <a:defRPr b="1" sz="2800" spc="-5">
                <a:latin typeface="+mn-lt"/>
                <a:ea typeface="+mn-ea"/>
                <a:cs typeface="+mn-cs"/>
                <a:sym typeface="Calibri"/>
              </a:defRPr>
            </a:pPr>
            <a:r>
              <a:t>7.</a:t>
            </a:r>
            <a:r>
              <a:rPr spc="-25"/>
              <a:t> </a:t>
            </a:r>
            <a:r>
              <a:rPr spc="-15"/>
              <a:t>Peritoneum</a:t>
            </a:r>
          </a:p>
        </p:txBody>
      </p:sp>
      <p:grpSp>
        <p:nvGrpSpPr>
          <p:cNvPr id="93" name="object 3"/>
          <p:cNvGrpSpPr/>
          <p:nvPr/>
        </p:nvGrpSpPr>
        <p:grpSpPr>
          <a:xfrm>
            <a:off x="126490" y="115821"/>
            <a:ext cx="11939017" cy="6626354"/>
            <a:chOff x="0" y="0"/>
            <a:chExt cx="11939016" cy="6626352"/>
          </a:xfrm>
        </p:grpSpPr>
        <p:pic>
          <p:nvPicPr>
            <p:cNvPr id="2097157" name="object 4" descr="object 4"/>
            <p:cNvPicPr>
              <a:picLocks noChangeAspect="1"/>
            </p:cNvPicPr>
            <p:nvPr/>
          </p:nvPicPr>
          <p:blipFill>
            <a:blip xmlns:r="http://schemas.openxmlformats.org/officeDocument/2006/relationships" r:embed="rId1"/>
            <a:stretch>
              <a:fillRect/>
            </a:stretch>
          </p:blipFill>
          <p:spPr>
            <a:xfrm>
              <a:off x="5234940" y="1088138"/>
              <a:ext cx="6228589" cy="4418077"/>
            </a:xfrm>
            <a:prstGeom prst="rect"/>
            <a:ln w="12700" cap="flat">
              <a:noFill/>
              <a:miter lim="400000"/>
            </a:ln>
            <a:effectLst/>
          </p:spPr>
        </p:pic>
        <p:grpSp>
          <p:nvGrpSpPr>
            <p:cNvPr id="94" name="object 5"/>
            <p:cNvGrpSpPr/>
            <p:nvPr/>
          </p:nvGrpSpPr>
          <p:grpSpPr>
            <a:xfrm>
              <a:off x="0" y="0"/>
              <a:ext cx="11939017" cy="6626353"/>
              <a:chOff x="0" y="0"/>
              <a:chExt cx="11939016" cy="6626352"/>
            </a:xfrm>
          </p:grpSpPr>
          <p:sp>
            <p:nvSpPr>
              <p:cNvPr id="1048610" name="Rectangle"/>
              <p:cNvSpPr/>
              <p:nvPr/>
            </p:nvSpPr>
            <p:spPr>
              <a:xfrm>
                <a:off x="0" y="0"/>
                <a:ext cx="11939017" cy="6626353"/>
              </a:xfrm>
              <a:prstGeom prst="rect"/>
              <a:noFill/>
              <a:ln w="12192" cap="flat">
                <a:solidFill>
                  <a:srgbClr val="EC7C30"/>
                </a:solidFill>
                <a:prstDash val="solid"/>
                <a:round/>
              </a:ln>
              <a:effectLst/>
            </p:spPr>
            <p:txBody>
              <a:bodyPr anchor="t" bIns="45719" lIns="45719" numCol="1" rIns="45719" tIns="45719" wrap="square">
                <a:noAutofit/>
              </a:bodyPr>
              <a:p/>
            </p:txBody>
          </p:sp>
          <p:sp>
            <p:nvSpPr>
              <p:cNvPr id="1048611" name="Rectangle"/>
              <p:cNvSpPr/>
              <p:nvPr/>
            </p:nvSpPr>
            <p:spPr>
              <a:xfrm>
                <a:off x="475488" y="1043940"/>
                <a:ext cx="10988041" cy="4462274"/>
              </a:xfrm>
              <a:prstGeom prst="rect"/>
              <a:noFill/>
              <a:ln w="12192" cap="flat">
                <a:solidFill>
                  <a:srgbClr val="EC7C30"/>
                </a:solidFill>
                <a:prstDash val="solid"/>
                <a:round/>
              </a:ln>
              <a:effectLst/>
            </p:spPr>
            <p:txBody>
              <a:bodyPr anchor="t" bIns="45719" lIns="45719" numCol="1" rIns="45719" tIns="45719" wrap="square">
                <a:noAutofit/>
              </a:bodyPr>
              <a:p/>
            </p:txBody>
          </p:sp>
        </p:grpSp>
      </p:gr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21" name=""/>
        <p:cNvGrpSpPr/>
        <p:nvPr/>
      </p:nvGrpSpPr>
      <p:grpSpPr>
        <a:xfrm>
          <a:off x="0" y="0"/>
          <a:ext cx="0" cy="0"/>
          <a:chOff x="0" y="0"/>
          <a:chExt cx="0" cy="0"/>
        </a:xfrm>
      </p:grpSpPr>
      <p:sp>
        <p:nvSpPr>
          <p:cNvPr id="1048683" name="Title 1"/>
          <p:cNvSpPr>
            <a:spLocks noGrp="1"/>
          </p:cNvSpPr>
          <p:nvPr>
            <p:ph type="title"/>
          </p:nvPr>
        </p:nvSpPr>
        <p:spPr/>
        <p:txBody>
          <a:bodyPr/>
          <a:p>
            <a:r>
              <a:rPr dirty="0" lang="en-US"/>
              <a:t>Clinical features</a:t>
            </a:r>
            <a:endParaRPr dirty="0" lang="en-JO"/>
          </a:p>
        </p:txBody>
      </p:sp>
      <p:sp>
        <p:nvSpPr>
          <p:cNvPr id="1048684" name="Content Placeholder 2"/>
          <p:cNvSpPr>
            <a:spLocks noGrp="1"/>
          </p:cNvSpPr>
          <p:nvPr>
            <p:ph sz="quarter" idx="1"/>
          </p:nvPr>
        </p:nvSpPr>
        <p:spPr/>
        <p:txBody>
          <a:bodyPr/>
          <a:p>
            <a:r>
              <a:rPr dirty="0" lang="en-US"/>
              <a:t>The patients are often fit, healthy men, but they are also seen in older, overweight men and women especially after multiple pregnancies.</a:t>
            </a:r>
          </a:p>
          <a:p>
            <a:r>
              <a:rPr dirty="0" lang="en-US"/>
              <a:t> The hernia can be very painful even when the swelling is small owing to the fatty contents becoming nipped sufficiently to produce partial strangulation. </a:t>
            </a:r>
          </a:p>
          <a:p>
            <a:r>
              <a:rPr dirty="0" lang="en-US"/>
              <a:t>It may be locally tender.</a:t>
            </a:r>
          </a:p>
          <a:p>
            <a:r>
              <a:rPr dirty="0" lang="en-US"/>
              <a:t> It is unlikely to be reducible because of the narrow neck and may resemble a lipoma.</a:t>
            </a:r>
          </a:p>
          <a:p>
            <a:r>
              <a:rPr dirty="0" lang="en-US"/>
              <a:t> A cough impulse may or may not be felt.</a:t>
            </a:r>
            <a:endParaRPr dirty="0" lang="en-JO"/>
          </a:p>
        </p:txBody>
      </p:sp>
      <p:sp>
        <p:nvSpPr>
          <p:cNvPr id="1048685" name="Slide Number Placeholder 3"/>
          <p:cNvSpPr>
            <a:spLocks noGrp="1"/>
          </p:cNvSpPr>
          <p:nvPr>
            <p:ph type="sldNum" sz="quarter" idx="15"/>
          </p:nvPr>
        </p:nvSpPr>
        <p:spPr/>
        <p:txBody>
          <a:bodyPr/>
          <a:p>
            <a:fld id="{5C633343-7876-4C97-9E4F-72A205CCED9B}" type="slidenum">
              <a:rPr lang="en-US"/>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22" name=""/>
        <p:cNvGrpSpPr/>
        <p:nvPr/>
      </p:nvGrpSpPr>
      <p:grpSpPr>
        <a:xfrm>
          <a:off x="0" y="0"/>
          <a:ext cx="0" cy="0"/>
          <a:chOff x="0" y="0"/>
          <a:chExt cx="0" cy="0"/>
        </a:xfrm>
      </p:grpSpPr>
      <p:sp>
        <p:nvSpPr>
          <p:cNvPr id="1048686" name="Title 1"/>
          <p:cNvSpPr>
            <a:spLocks noGrp="1"/>
          </p:cNvSpPr>
          <p:nvPr>
            <p:ph type="title"/>
          </p:nvPr>
        </p:nvSpPr>
        <p:spPr/>
        <p:txBody>
          <a:bodyPr/>
          <a:p>
            <a:r>
              <a:rPr dirty="0" lang="en-US"/>
              <a:t>Treatment</a:t>
            </a:r>
            <a:endParaRPr dirty="0" lang="en-JO"/>
          </a:p>
        </p:txBody>
      </p:sp>
      <p:sp>
        <p:nvSpPr>
          <p:cNvPr id="1048687" name="Content Placeholder 2"/>
          <p:cNvSpPr>
            <a:spLocks noGrp="1"/>
          </p:cNvSpPr>
          <p:nvPr>
            <p:ph sz="quarter" idx="1"/>
          </p:nvPr>
        </p:nvSpPr>
        <p:spPr/>
        <p:txBody>
          <a:bodyPr/>
          <a:p>
            <a:r>
              <a:rPr dirty="0" lang="en-US"/>
              <a:t>Very small epigastric hernias have been known to disappear spontaneously, probably because of infarction of the fat. </a:t>
            </a:r>
          </a:p>
          <a:p>
            <a:r>
              <a:rPr dirty="0" lang="en-US"/>
              <a:t>Small- to moderate-sized hernias without a peritoneal sac are not inherently dangerous and surgery should be </a:t>
            </a:r>
            <a:r>
              <a:rPr dirty="0" lang="en-US" err="1"/>
              <a:t>ofered</a:t>
            </a:r>
            <a:r>
              <a:rPr dirty="0" lang="en-US"/>
              <a:t> only if the hernia is </a:t>
            </a:r>
            <a:r>
              <a:rPr dirty="0" lang="en-US" err="1"/>
              <a:t>sufciently</a:t>
            </a:r>
            <a:r>
              <a:rPr dirty="0" lang="en-US"/>
              <a:t> symptomatic. </a:t>
            </a:r>
          </a:p>
          <a:p>
            <a:r>
              <a:rPr dirty="0" lang="en-US"/>
              <a:t>Hernias containing bowel should always be repaired.</a:t>
            </a:r>
            <a:endParaRPr dirty="0" lang="en-JO"/>
          </a:p>
        </p:txBody>
      </p:sp>
      <p:sp>
        <p:nvSpPr>
          <p:cNvPr id="1048688" name="Slide Number Placeholder 3"/>
          <p:cNvSpPr>
            <a:spLocks noGrp="1"/>
          </p:cNvSpPr>
          <p:nvPr>
            <p:ph type="sldNum" sz="quarter" idx="15"/>
          </p:nvPr>
        </p:nvSpPr>
        <p:spPr/>
        <p:txBody>
          <a:bodyPr/>
          <a:p>
            <a:fld id="{5C633343-7876-4C97-9E4F-72A205CCED9B}" type="slidenum">
              <a:rPr lang="en-US"/>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23" name=""/>
        <p:cNvGrpSpPr/>
        <p:nvPr/>
      </p:nvGrpSpPr>
      <p:grpSpPr>
        <a:xfrm>
          <a:off x="0" y="0"/>
          <a:ext cx="0" cy="0"/>
          <a:chOff x="0" y="0"/>
          <a:chExt cx="0" cy="0"/>
        </a:xfrm>
      </p:grpSpPr>
      <p:sp>
        <p:nvSpPr>
          <p:cNvPr id="1048689" name="Title 1"/>
          <p:cNvSpPr>
            <a:spLocks noGrp="1"/>
          </p:cNvSpPr>
          <p:nvPr>
            <p:ph type="title"/>
          </p:nvPr>
        </p:nvSpPr>
        <p:spPr/>
        <p:txBody>
          <a:bodyPr/>
          <a:p>
            <a:endParaRPr lang="en-JO"/>
          </a:p>
        </p:txBody>
      </p:sp>
      <p:pic>
        <p:nvPicPr>
          <p:cNvPr id="2097165" name="Content Placeholder 4"/>
          <p:cNvPicPr>
            <a:picLocks noChangeAspect="1" noGrp="1"/>
          </p:cNvPicPr>
          <p:nvPr>
            <p:ph sz="quarter" idx="1"/>
          </p:nvPr>
        </p:nvPicPr>
        <p:blipFill>
          <a:blip xmlns:r="http://schemas.openxmlformats.org/officeDocument/2006/relationships" r:embed="rId1"/>
          <a:stretch>
            <a:fillRect/>
          </a:stretch>
        </p:blipFill>
        <p:spPr>
          <a:xfrm>
            <a:off x="457200" y="663097"/>
            <a:ext cx="7671816" cy="6080265"/>
          </a:xfrm>
        </p:spPr>
      </p:pic>
      <p:sp>
        <p:nvSpPr>
          <p:cNvPr id="1048690" name="Slide Number Placeholder 3"/>
          <p:cNvSpPr>
            <a:spLocks noGrp="1"/>
          </p:cNvSpPr>
          <p:nvPr>
            <p:ph type="sldNum" sz="quarter" idx="15"/>
          </p:nvPr>
        </p:nvSpPr>
        <p:spPr/>
        <p:txBody>
          <a:bodyPr/>
          <a:p>
            <a:fld id="{5C633343-7876-4C97-9E4F-72A205CCED9B}" type="slidenum">
              <a:rPr lang="en-US"/>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24" name=""/>
        <p:cNvGrpSpPr/>
        <p:nvPr/>
      </p:nvGrpSpPr>
      <p:grpSpPr>
        <a:xfrm>
          <a:off x="0" y="0"/>
          <a:ext cx="0" cy="0"/>
          <a:chOff x="0" y="0"/>
          <a:chExt cx="0" cy="0"/>
        </a:xfrm>
      </p:grpSpPr>
      <p:sp>
        <p:nvSpPr>
          <p:cNvPr id="1048691" name="Title 1"/>
          <p:cNvSpPr>
            <a:spLocks noGrp="1"/>
          </p:cNvSpPr>
          <p:nvPr>
            <p:ph type="title"/>
          </p:nvPr>
        </p:nvSpPr>
        <p:spPr/>
        <p:txBody>
          <a:bodyPr/>
          <a:p>
            <a:r>
              <a:rPr dirty="0" lang="en-US"/>
              <a:t>Incisional hernia</a:t>
            </a:r>
            <a:endParaRPr dirty="0" lang="en-JO"/>
          </a:p>
        </p:txBody>
      </p:sp>
      <p:sp>
        <p:nvSpPr>
          <p:cNvPr id="1048692" name="Content Placeholder 2"/>
          <p:cNvSpPr>
            <a:spLocks noGrp="1"/>
          </p:cNvSpPr>
          <p:nvPr>
            <p:ph sz="quarter" idx="1"/>
          </p:nvPr>
        </p:nvSpPr>
        <p:spPr/>
        <p:txBody>
          <a:bodyPr>
            <a:normAutofit lnSpcReduction="10000"/>
          </a:bodyPr>
          <a:p>
            <a:r>
              <a:rPr dirty="0" lang="en-US"/>
              <a:t>These arise through a defect in the </a:t>
            </a:r>
            <a:r>
              <a:rPr dirty="0" lang="en-US" err="1"/>
              <a:t>musculofascial</a:t>
            </a:r>
            <a:r>
              <a:rPr dirty="0" lang="en-US"/>
              <a:t> layers of the abdominal wall at the site of a postoperative scar.</a:t>
            </a:r>
          </a:p>
          <a:p>
            <a:r>
              <a:rPr dirty="0" lang="en-US"/>
              <a:t> Thus, they may appear anywhere where a laparotomy has been made.</a:t>
            </a:r>
          </a:p>
          <a:p>
            <a:r>
              <a:rPr dirty="0" lang="en-US"/>
              <a:t>Incisional hernias have been reported in 10–50% of laparotomy incisions and 1–5% of laparoscopic port-site incisions.</a:t>
            </a:r>
          </a:p>
          <a:p>
            <a:r>
              <a:rPr dirty="0" lang="en-US"/>
              <a:t>Episodes of intestinal obstruction are common because there are usually coexisting internal adhesion , but strangulation is less frequent because most incisional hernias are shallow and wide-necked.</a:t>
            </a:r>
            <a:endParaRPr dirty="0" lang="en-JO"/>
          </a:p>
        </p:txBody>
      </p:sp>
      <p:sp>
        <p:nvSpPr>
          <p:cNvPr id="1048693" name="Slide Number Placeholder 3"/>
          <p:cNvSpPr>
            <a:spLocks noGrp="1"/>
          </p:cNvSpPr>
          <p:nvPr>
            <p:ph type="sldNum" sz="quarter" idx="15"/>
          </p:nvPr>
        </p:nvSpPr>
        <p:spPr/>
        <p:txBody>
          <a:bodyPr/>
          <a:p>
            <a:fld id="{5C633343-7876-4C97-9E4F-72A205CCED9B}" type="slidenum">
              <a:rPr lang="en-US"/>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25" name=""/>
        <p:cNvGrpSpPr/>
        <p:nvPr/>
      </p:nvGrpSpPr>
      <p:grpSpPr>
        <a:xfrm>
          <a:off x="0" y="0"/>
          <a:ext cx="0" cy="0"/>
          <a:chOff x="0" y="0"/>
          <a:chExt cx="0" cy="0"/>
        </a:xfrm>
      </p:grpSpPr>
      <p:sp>
        <p:nvSpPr>
          <p:cNvPr id="1048694" name="Title 1"/>
          <p:cNvSpPr>
            <a:spLocks noGrp="1"/>
          </p:cNvSpPr>
          <p:nvPr>
            <p:ph type="title"/>
          </p:nvPr>
        </p:nvSpPr>
        <p:spPr/>
        <p:txBody>
          <a:bodyPr/>
          <a:p>
            <a:r>
              <a:rPr dirty="0" lang="en-US"/>
              <a:t>Etiology </a:t>
            </a:r>
            <a:endParaRPr dirty="0" lang="en-JO"/>
          </a:p>
        </p:txBody>
      </p:sp>
      <p:sp>
        <p:nvSpPr>
          <p:cNvPr id="1048695" name="Content Placeholder 2"/>
          <p:cNvSpPr>
            <a:spLocks noGrp="1"/>
          </p:cNvSpPr>
          <p:nvPr>
            <p:ph sz="quarter" idx="1"/>
          </p:nvPr>
        </p:nvSpPr>
        <p:spPr/>
        <p:txBody>
          <a:bodyPr>
            <a:normAutofit lnSpcReduction="10000"/>
          </a:bodyPr>
          <a:p>
            <a:r>
              <a:rPr dirty="0" lang="en-US"/>
              <a:t>Patient factors:    </a:t>
            </a:r>
          </a:p>
          <a:p>
            <a:r>
              <a:rPr dirty="0" lang="en-US"/>
              <a:t>genetic collagen disorders, obesity, general poor healing due to malnutrition, immunosuppression or steroid therapy, chronic cough, cancer.</a:t>
            </a:r>
          </a:p>
          <a:p>
            <a:endParaRPr dirty="0" lang="en-US"/>
          </a:p>
          <a:p>
            <a:r>
              <a:rPr dirty="0" lang="en-US"/>
              <a:t>Wound factors:</a:t>
            </a:r>
          </a:p>
          <a:p>
            <a:r>
              <a:rPr dirty="0" lang="en-US"/>
              <a:t>poor quality tissues, wound tension, wound infection</a:t>
            </a:r>
          </a:p>
          <a:p>
            <a:endParaRPr dirty="0" lang="en-US"/>
          </a:p>
          <a:p>
            <a:r>
              <a:rPr dirty="0" lang="en-US"/>
              <a:t>Surgical factors:</a:t>
            </a:r>
          </a:p>
          <a:p>
            <a:r>
              <a:rPr dirty="0" lang="en-US"/>
              <a:t>inappropriate suture material, poor closure </a:t>
            </a:r>
            <a:r>
              <a:rPr dirty="0" lang="en-US" err="1"/>
              <a:t>techniqu</a:t>
            </a:r>
            <a:endParaRPr dirty="0" lang="en-US"/>
          </a:p>
          <a:p>
            <a:endParaRPr dirty="0" lang="en-JO"/>
          </a:p>
        </p:txBody>
      </p:sp>
      <p:sp>
        <p:nvSpPr>
          <p:cNvPr id="1048696" name="Slide Number Placeholder 3"/>
          <p:cNvSpPr>
            <a:spLocks noGrp="1"/>
          </p:cNvSpPr>
          <p:nvPr>
            <p:ph type="sldNum" sz="quarter" idx="15"/>
          </p:nvPr>
        </p:nvSpPr>
        <p:spPr/>
        <p:txBody>
          <a:bodyPr/>
          <a:p>
            <a:fld id="{5C633343-7876-4C97-9E4F-72A205CCED9B}" type="slidenum">
              <a:rPr lang="en-US"/>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86" name=""/>
        <p:cNvGrpSpPr/>
        <p:nvPr/>
      </p:nvGrpSpPr>
      <p:grpSpPr>
        <a:xfrm>
          <a:off x="0" y="0"/>
          <a:ext cx="0" cy="0"/>
          <a:chOff x="0" y="0"/>
          <a:chExt cx="0" cy="0"/>
        </a:xfrm>
      </p:grpSpPr>
      <p:pic>
        <p:nvPicPr>
          <p:cNvPr id="2097154" name="Content Placeholder 6"/>
          <p:cNvPicPr>
            <a:picLocks noChangeAspect="1" noGrp="1"/>
          </p:cNvPicPr>
          <p:nvPr>
            <p:ph sz="quarter" idx="1"/>
          </p:nvPr>
        </p:nvPicPr>
        <p:blipFill>
          <a:blip xmlns:r="http://schemas.openxmlformats.org/officeDocument/2006/relationships" r:embed="rId1"/>
          <a:stretch>
            <a:fillRect/>
          </a:stretch>
        </p:blipFill>
        <p:spPr>
          <a:xfrm>
            <a:off x="405384" y="179823"/>
            <a:ext cx="7723631" cy="6678177"/>
          </a:xfrm>
        </p:spPr>
      </p:pic>
      <p:sp>
        <p:nvSpPr>
          <p:cNvPr id="1048601" name="Slide Number Placeholder 3"/>
          <p:cNvSpPr>
            <a:spLocks noGrp="1"/>
          </p:cNvSpPr>
          <p:nvPr>
            <p:ph type="sldNum" sz="quarter" idx="15"/>
          </p:nvPr>
        </p:nvSpPr>
        <p:spPr/>
        <p:txBody>
          <a:bodyPr/>
          <a:p>
            <a:fld id="{5C633343-7876-4C97-9E4F-72A205CCED9B}" type="slidenum">
              <a:rPr lang="en-US"/>
              <a:t>35</a:t>
            </a:fld>
            <a:endParaRPr lang="en-US"/>
          </a:p>
        </p:txBody>
      </p:sp>
      <p:sp>
        <p:nvSpPr>
          <p:cNvPr id="1048602" name="Title 5"/>
          <p:cNvSpPr>
            <a:spLocks noGrp="1"/>
          </p:cNvSpPr>
          <p:nvPr>
            <p:ph type="title"/>
          </p:nvPr>
        </p:nvSpPr>
        <p:spPr/>
        <p:txBody>
          <a:bodyPr/>
          <a:p>
            <a:endParaRPr lang="en-JO"/>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84" name=""/>
        <p:cNvGrpSpPr/>
        <p:nvPr/>
      </p:nvGrpSpPr>
      <p:grpSpPr>
        <a:xfrm>
          <a:off x="0" y="0"/>
          <a:ext cx="0" cy="0"/>
          <a:chOff x="0" y="0"/>
          <a:chExt cx="0" cy="0"/>
        </a:xfrm>
      </p:grpSpPr>
      <p:sp>
        <p:nvSpPr>
          <p:cNvPr id="1048596" name="Rectangle 2"/>
          <p:cNvSpPr txBox="1"/>
          <p:nvPr/>
        </p:nvSpPr>
        <p:spPr>
          <a:xfrm>
            <a:off x="198120" y="69026"/>
            <a:ext cx="7604760" cy="400110"/>
          </a:xfrm>
          <a:prstGeom prst="rect"/>
          <a:ln w="12700">
            <a:miter lim="400000"/>
          </a:ln>
        </p:spPr>
        <p:txBody>
          <a:bodyPr lIns="45719" rIns="45719">
            <a:spAutoFit/>
          </a:bodyPr>
          <a:p>
            <a:pPr>
              <a:buSzPct val="100000"/>
              <a:buChar char="•"/>
              <a:tabLst>
                <a:tab algn="l" pos="266700"/>
                <a:tab algn="l" pos="444500"/>
              </a:tabLst>
              <a:defRPr b="1" sz="2000">
                <a:latin typeface="Tahoma"/>
                <a:ea typeface="Tahoma"/>
                <a:cs typeface="Tahoma"/>
                <a:sym typeface="Tahoma"/>
              </a:defRPr>
            </a:pPr>
            <a:endParaRPr dirty="0"/>
          </a:p>
        </p:txBody>
      </p:sp>
      <p:pic>
        <p:nvPicPr>
          <p:cNvPr id="2097152" name="Picture 5" descr="Picture 5"/>
          <p:cNvPicPr>
            <a:picLocks noChangeAspect="1"/>
          </p:cNvPicPr>
          <p:nvPr/>
        </p:nvPicPr>
        <p:blipFill>
          <a:blip xmlns:r="http://schemas.openxmlformats.org/officeDocument/2006/relationships" r:embed="rId1"/>
          <a:stretch>
            <a:fillRect/>
          </a:stretch>
        </p:blipFill>
        <p:spPr>
          <a:xfrm>
            <a:off x="7802880" y="1350264"/>
            <a:ext cx="3906433" cy="3881467"/>
          </a:xfrm>
          <a:prstGeom prst="rect"/>
          <a:ln w="12700">
            <a:miter lim="400000"/>
          </a:ln>
        </p:spPr>
      </p:pic>
      <p:sp>
        <p:nvSpPr>
          <p:cNvPr id="1048597" name="TextBox 2"/>
          <p:cNvSpPr txBox="1"/>
          <p:nvPr/>
        </p:nvSpPr>
        <p:spPr>
          <a:xfrm>
            <a:off x="513166" y="469135"/>
            <a:ext cx="6892617" cy="4536441"/>
          </a:xfrm>
          <a:prstGeom prst="rect"/>
          <a:noFill/>
          <a:ln w="12700" cap="flat">
            <a:noFill/>
            <a:miter lim="400000"/>
          </a:ln>
          <a:effectLst/>
          <a:sp3d/>
        </p:spPr>
        <p:style>
          <a:lnRef idx="0">
            <a:scrgbClr r="0" g="0" b="0"/>
          </a:lnRef>
          <a:fillRef idx="0">
            <a:scrgbClr r="0" g="0" b="0"/>
          </a:fillRef>
          <a:effectRef idx="0">
            <a:scrgbClr r="0" g="0" b="0"/>
          </a:effectRef>
          <a:fontRef idx="none">
            <a:srgbClr val="000000"/>
          </a:fontRef>
        </p:style>
        <p:txBody>
          <a:bodyPr wrap="square">
            <a:spAutoFit/>
          </a:bodyPr>
          <a:p>
            <a:r>
              <a:rPr dirty="0" sz="2200" lang="en-US"/>
              <a:t>Congenital diaphragmatic hernia</a:t>
            </a:r>
          </a:p>
          <a:p>
            <a:r>
              <a:rPr dirty="0" sz="2200" lang="en-US"/>
              <a:t>Several genes share roles in diaphragmatic, pulmonary, cardiac and foregut development; consequently, congenital </a:t>
            </a:r>
            <a:r>
              <a:rPr dirty="0" sz="2200" lang="en-US" err="1"/>
              <a:t>diaphrag</a:t>
            </a:r>
            <a:r>
              <a:rPr dirty="0" sz="2200" lang="en-US"/>
              <a:t>- </a:t>
            </a:r>
            <a:r>
              <a:rPr dirty="0" sz="2200" lang="en-US" err="1"/>
              <a:t>matic</a:t>
            </a:r>
            <a:r>
              <a:rPr dirty="0" sz="2200" lang="en-US"/>
              <a:t> hernias are associated with lung </a:t>
            </a:r>
            <a:r>
              <a:rPr dirty="0" sz="2200" lang="en-US" err="1"/>
              <a:t>hypoplasia</a:t>
            </a:r>
            <a:r>
              <a:rPr dirty="0" sz="2200" lang="en-US"/>
              <a:t>, pulmonary hypertension, cardiac defects and </a:t>
            </a:r>
            <a:r>
              <a:rPr dirty="0" sz="2200" lang="en-US" err="1"/>
              <a:t>gastroesophageal</a:t>
            </a:r>
            <a:r>
              <a:rPr dirty="0" sz="2200" lang="en-US"/>
              <a:t> </a:t>
            </a:r>
            <a:r>
              <a:rPr dirty="0" sz="2200" lang="en-US" err="1"/>
              <a:t>refux</a:t>
            </a:r>
            <a:r>
              <a:rPr dirty="0" sz="2200" lang="en-US"/>
              <a:t>, with half having additional anomalies. The pulmonary </a:t>
            </a:r>
            <a:r>
              <a:rPr dirty="0" sz="2200" lang="en-US" err="1"/>
              <a:t>hypoplasia</a:t>
            </a:r>
            <a:r>
              <a:rPr dirty="0" sz="2200" lang="en-US"/>
              <a:t> is partly due to lung compression from herniated abdominal contents (mechanical </a:t>
            </a:r>
            <a:r>
              <a:rPr dirty="0" sz="2200" lang="en-US" err="1"/>
              <a:t>aetiology</a:t>
            </a:r>
            <a:r>
              <a:rPr dirty="0" sz="2200" lang="en-US"/>
              <a:t>) and partly due to genetic causes (e.g. FOG2, GATA4). </a:t>
            </a:r>
          </a:p>
          <a:p>
            <a:r>
              <a:rPr dirty="0" sz="2200" lang="en-US"/>
              <a:t>Commonly, there is a left </a:t>
            </a:r>
            <a:r>
              <a:rPr dirty="0" sz="2200" lang="en-US" err="1"/>
              <a:t>posterolateral</a:t>
            </a:r>
            <a:r>
              <a:rPr dirty="0" sz="2200" lang="en-US"/>
              <a:t> or </a:t>
            </a:r>
            <a:r>
              <a:rPr dirty="0" sz="2200" lang="en-US" err="1"/>
              <a:t>Bochdalek</a:t>
            </a:r>
            <a:r>
              <a:rPr dirty="0" sz="2200" lang="en-US"/>
              <a:t> defect, less commonly a ventral or </a:t>
            </a:r>
            <a:r>
              <a:rPr dirty="0" sz="2200" lang="en-US" err="1"/>
              <a:t>Morgagni</a:t>
            </a:r>
            <a:r>
              <a:rPr dirty="0" sz="2200" lang="en-US"/>
              <a:t> defect.</a:t>
            </a:r>
            <a:endParaRPr dirty="0" sz="2200" lang="en-JO"/>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81" name=""/>
        <p:cNvGrpSpPr/>
        <p:nvPr/>
      </p:nvGrpSpPr>
      <p:grpSpPr>
        <a:xfrm>
          <a:off x="0" y="0"/>
          <a:ext cx="0" cy="0"/>
          <a:chOff x="0" y="0"/>
          <a:chExt cx="0" cy="0"/>
        </a:xfrm>
      </p:grpSpPr>
      <p:sp>
        <p:nvSpPr>
          <p:cNvPr id="1048591" name="Content Placeholder 3"/>
          <p:cNvSpPr txBox="1">
            <a:spLocks noGrp="1"/>
          </p:cNvSpPr>
          <p:nvPr>
            <p:ph type="body" idx="1"/>
          </p:nvPr>
        </p:nvSpPr>
        <p:spPr>
          <a:xfrm>
            <a:off x="605671" y="276591"/>
            <a:ext cx="9962002" cy="5921873"/>
          </a:xfrm>
          <a:prstGeom prst="rect"/>
        </p:spPr>
        <p:txBody>
          <a:bodyPr>
            <a:normAutofit/>
          </a:bodyPr>
          <a:p>
            <a:pPr>
              <a:defRPr b="1">
                <a:latin typeface="Arial"/>
                <a:ea typeface="Arial"/>
                <a:cs typeface="Arial"/>
                <a:sym typeface="Arial"/>
              </a:defRPr>
            </a:pPr>
            <a:r>
              <a:rPr dirty="0" sz="2100" lang="en-US"/>
              <a:t>The diagnosis is usually made antenatally. A prognosis based on an observed-to-expected lung–head ratio (ultrasound), total fetal lung volume (magnetic resonance imaging) and whether or not the fetal liver is in the chest informs </a:t>
            </a:r>
            <a:r>
              <a:rPr dirty="0" sz="2100" lang="en-US" err="1"/>
              <a:t>counselling.After</a:t>
            </a:r>
            <a:r>
              <a:rPr dirty="0" sz="2100" lang="en-US"/>
              <a:t> birth, intubation, muscle relaxation and gentle ventilation aim to maintain pH, and oxygen saturation so avoiding right-to-left shunting. Permissive hypercapnia and high-frequency oscillation may help. Pulmonary hypertension may lead to vascular shunting, hypoxia, hypercapnia and cardiac dysfunction. Cardiac dysfunction, assessed by echo- cardiography, may respond to nitric oxide, prostaglandin E1, </a:t>
            </a:r>
            <a:r>
              <a:rPr dirty="0" sz="2100" lang="en-US" err="1"/>
              <a:t>milrinone</a:t>
            </a:r>
            <a:r>
              <a:rPr dirty="0" sz="2100" lang="en-US"/>
              <a:t> and </a:t>
            </a:r>
            <a:r>
              <a:rPr dirty="0" sz="2100" lang="en-US" err="1"/>
              <a:t>inotropes</a:t>
            </a:r>
            <a:r>
              <a:rPr dirty="0" sz="2100" lang="en-US"/>
              <a:t>, but severe dysfunction requires extracorporeal life support (ECLS). Repair is </a:t>
            </a:r>
            <a:r>
              <a:rPr dirty="0" sz="2100" lang="en-US" err="1"/>
              <a:t>ofered</a:t>
            </a:r>
            <a:r>
              <a:rPr dirty="0" sz="2100" lang="en-US"/>
              <a:t> if the pulmonary circulation </a:t>
            </a:r>
            <a:r>
              <a:rPr dirty="0" sz="2100" lang="en-US" err="1"/>
              <a:t>stabilises</a:t>
            </a:r>
            <a:r>
              <a:rPr dirty="0" sz="2100" lang="en-US"/>
              <a:t>. Unlike in traumatic diaphragmatic hernias, urgently reducing the bowel does not improve gas exchange in a congenital diaphragmatic hernia. The defect can be approached from the abdomen or the chest, either open or minimally invasively. The defect may be small, needing only a few sutures, or larger, needing a conical Silastic or GOR-TEX patch. A hernial sac may be present, which may </a:t>
            </a:r>
            <a:r>
              <a:rPr altLang="en" dirty="0" sz="2100" lang="en-US"/>
              <a:t>be</a:t>
            </a:r>
            <a:r>
              <a:rPr altLang="en" dirty="0" sz="2100" lang="en-US"/>
              <a:t> </a:t>
            </a:r>
            <a:r>
              <a:rPr altLang="en" dirty="0" sz="2100" lang="en-US"/>
              <a:t>removed</a:t>
            </a:r>
            <a:r>
              <a:rPr altLang="en" dirty="0" sz="2100" lang="en-US"/>
              <a:t>.</a:t>
            </a:r>
            <a:r>
              <a:rPr altLang="en" dirty="0" sz="2100" lang="en-US"/>
              <a:t> </a:t>
            </a:r>
            <a:endParaRPr dirty="0" sz="2100"/>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61" name=""/>
        <p:cNvGrpSpPr/>
        <p:nvPr/>
      </p:nvGrpSpPr>
      <p:grpSpPr>
        <a:xfrm>
          <a:off x="0" y="0"/>
          <a:ext cx="0" cy="0"/>
          <a:chOff x="0" y="0"/>
          <a:chExt cx="0" cy="0"/>
        </a:xfrm>
      </p:grpSpPr>
      <p:sp>
        <p:nvSpPr>
          <p:cNvPr id="1048785" name=""/>
          <p:cNvSpPr>
            <a:spLocks noGrp="1"/>
          </p:cNvSpPr>
          <p:nvPr>
            <p:ph type="title"/>
          </p:nvPr>
        </p:nvSpPr>
        <p:spPr>
          <a:xfrm>
            <a:off x="457199" y="1461345"/>
            <a:ext cx="7467600" cy="1143000"/>
          </a:xfrm>
        </p:spPr>
        <p:txBody>
          <a:bodyPr>
            <a:normAutofit fontScale="90000"/>
          </a:bodyPr>
          <a:p>
            <a:r>
              <a:rPr lang="en-US"/>
              <a:t>Prognosis – Prognosis is worse in the setting of an abnormal chromosomal microarray, severe associated anomalies, liver herniation, and lower fetal lung volume . Absence of liver herniation is a strong predictor </a:t>
            </a:r>
            <a:r>
              <a:rPr altLang="en" lang="en-US"/>
              <a:t>of</a:t>
            </a:r>
            <a:r>
              <a:rPr altLang="en" lang="en-US"/>
              <a:t> </a:t>
            </a:r>
            <a:r>
              <a:rPr altLang="en" lang="en-US"/>
              <a:t>post</a:t>
            </a:r>
            <a:r>
              <a:rPr altLang="en" lang="en-US"/>
              <a:t> </a:t>
            </a:r>
            <a:r>
              <a:rPr altLang="en" lang="en-US"/>
              <a:t>natal</a:t>
            </a:r>
            <a:r>
              <a:rPr altLang="en" lang="en-US"/>
              <a:t> </a:t>
            </a:r>
            <a:r>
              <a:rPr altLang="en" lang="en-US"/>
              <a:t>survival</a:t>
            </a:r>
            <a:r>
              <a:rPr altLang="en" lang="en-US"/>
              <a:t>.</a:t>
            </a:r>
            <a:r>
              <a:rPr altLang="en" lang="en-US"/>
              <a:t> </a:t>
            </a:r>
            <a:endParaRPr lang="en-US"/>
          </a:p>
        </p:txBody>
      </p:sp>
      <p:sp>
        <p:nvSpPr>
          <p:cNvPr id="1048786" name=""/>
          <p:cNvSpPr>
            <a:spLocks noGrp="1"/>
          </p:cNvSpPr>
          <p:nvPr>
            <p:ph sz="quarter" idx="1"/>
          </p:nvPr>
        </p:nvSpPr>
        <p:spPr>
          <a:xfrm rot="1109">
            <a:off x="456571" y="2723162"/>
            <a:ext cx="7467600" cy="3897502"/>
          </a:xfrm>
        </p:spPr>
        <p:txBody>
          <a:bodyPr>
            <a:normAutofit fontScale="91667" lnSpcReduction="20000"/>
          </a:bodyPr>
          <a:p>
            <a:r>
              <a:rPr lang="en-US"/>
              <a:t>Fetal endoscopic tracheal occlusion (FETO) is an investigational therapy that obstructs the normal egress of lung fluid during pulmonary development, thereby increasing lung fluid and transpulmonic pressure and preventing the abnormal development of lung parenchyma and pulmonary vasculature seen in CDH. </a:t>
            </a:r>
            <a:endParaRPr lang="en-US"/>
          </a:p>
          <a:p>
            <a:r>
              <a:rPr lang="en-US"/>
              <a:t>FETO should only be considered for fetuses with a poor CDH prognosis. Our criteria are isolated left CDH, observed/expected lung area to head circumference ratio (o/e LHR) &lt;25 percent, normal microarray, singleton pregnancy, absence of short cervical length, and gestational age 27+0 to 29+6 weeks at the time of the procedure.</a:t>
            </a:r>
            <a:endParaRPr lang="en-US"/>
          </a:p>
        </p:txBody>
      </p:sp>
      <p:sp>
        <p:nvSpPr>
          <p:cNvPr id="1048787" name=""/>
          <p:cNvSpPr>
            <a:spLocks noGrp="1"/>
          </p:cNvSpPr>
          <p:nvPr>
            <p:ph type="sldNum" sz="quarter" idx="15"/>
          </p:nvPr>
        </p:nvSpPr>
        <p:spPr/>
        <p:txBody>
          <a:bodyPr rtlCol="0"/>
          <a:p>
            <a:fld id="{5C633343-7876-4C97-9E4F-72A205CCED9B}" type="slidenum">
              <a:rPr lang="en-US"/>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62" name=""/>
        <p:cNvGrpSpPr/>
        <p:nvPr/>
      </p:nvGrpSpPr>
      <p:grpSpPr>
        <a:xfrm>
          <a:off x="0" y="0"/>
          <a:ext cx="0" cy="0"/>
          <a:chOff x="0" y="0"/>
          <a:chExt cx="0" cy="0"/>
        </a:xfrm>
      </p:grpSpPr>
      <p:sp>
        <p:nvSpPr>
          <p:cNvPr id="1048788" name=""/>
          <p:cNvSpPr>
            <a:spLocks noGrp="1"/>
          </p:cNvSpPr>
          <p:nvPr>
            <p:ph type="title"/>
          </p:nvPr>
        </p:nvSpPr>
        <p:spPr>
          <a:xfrm>
            <a:off x="594170" y="-1614892"/>
            <a:ext cx="9956800" cy="4746821"/>
          </a:xfrm>
        </p:spPr>
        <p:txBody>
          <a:bodyPr>
            <a:normAutofit/>
          </a:bodyPr>
          <a:p>
            <a:r>
              <a:rPr lang="en-US"/>
              <a:t>Delivery – In most patients, we plan induction of labor at 39 weeks of gestation. Delivery should occur at a medical center with the expertise for stabilizing neonatal pulmonary and cardiovascular function and performing corrective surgery when appropriate.</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95" name=""/>
        <p:cNvGrpSpPr/>
        <p:nvPr/>
      </p:nvGrpSpPr>
      <p:grpSpPr>
        <a:xfrm>
          <a:off x="0" y="0"/>
          <a:ext cx="0" cy="0"/>
          <a:chOff x="0" y="0"/>
          <a:chExt cx="0" cy="0"/>
        </a:xfrm>
      </p:grpSpPr>
      <p:sp>
        <p:nvSpPr>
          <p:cNvPr id="1048612" name="object 3"/>
          <p:cNvSpPr txBox="1"/>
          <p:nvPr/>
        </p:nvSpPr>
        <p:spPr>
          <a:xfrm>
            <a:off x="990600" y="622300"/>
            <a:ext cx="8001000" cy="1176054"/>
          </a:xfrm>
          <a:prstGeom prst="rect"/>
          <a:ln w="12700">
            <a:miter lim="400000"/>
          </a:ln>
        </p:spPr>
        <p:txBody>
          <a:bodyPr bIns="0" lIns="0" rIns="0" tIns="0">
            <a:spAutoFit/>
          </a:bodyPr>
          <a:p>
            <a:pPr indent="-38100" marL="50800" marR="2322195">
              <a:lnSpc>
                <a:spcPct val="110100"/>
              </a:lnSpc>
              <a:spcBef>
                <a:spcPts val="100"/>
              </a:spcBef>
              <a:defRPr sz="2000">
                <a:latin typeface="Arial"/>
                <a:ea typeface="Arial"/>
                <a:cs typeface="Arial"/>
                <a:sym typeface="Arial"/>
              </a:defRPr>
            </a:pPr>
            <a:r>
              <a:t>Why</a:t>
            </a:r>
            <a:r>
              <a:rPr spc="-19"/>
              <a:t> </a:t>
            </a:r>
            <a:r>
              <a:rPr spc="-9"/>
              <a:t>Do</a:t>
            </a:r>
            <a:r>
              <a:rPr spc="-25"/>
              <a:t> </a:t>
            </a:r>
            <a:r>
              <a:rPr spc="-4"/>
              <a:t>Hernias</a:t>
            </a:r>
            <a:r>
              <a:rPr spc="-19"/>
              <a:t> </a:t>
            </a:r>
            <a:r>
              <a:t>Occur? </a:t>
            </a:r>
            <a:r>
              <a:rPr spc="-375"/>
              <a:t> </a:t>
            </a:r>
            <a:r>
              <a:rPr spc="-4"/>
              <a:t>“ETIOLOGY”</a:t>
            </a:r>
          </a:p>
          <a:p>
            <a:pPr indent="12700">
              <a:spcBef>
                <a:spcPts val="1100"/>
              </a:spcBef>
              <a:defRPr b="1" sz="2000" spc="4">
                <a:latin typeface="Arial"/>
                <a:ea typeface="Arial"/>
                <a:cs typeface="Arial"/>
                <a:sym typeface="Arial"/>
              </a:defRPr>
            </a:pPr>
            <a:r>
              <a:t>I. </a:t>
            </a:r>
            <a:r>
              <a:rPr spc="-4" u="sng">
                <a:uFill>
                  <a:solidFill>
                    <a:srgbClr val="000000"/>
                  </a:solidFill>
                </a:uFill>
              </a:rPr>
              <a:t>Congenital</a:t>
            </a:r>
            <a:r>
              <a:rPr spc="0" u="sng">
                <a:uFill>
                  <a:solidFill>
                    <a:srgbClr val="000000"/>
                  </a:solidFill>
                </a:uFill>
              </a:rPr>
              <a:t> </a:t>
            </a:r>
            <a:r>
              <a:rPr spc="-4" u="sng">
                <a:uFill>
                  <a:solidFill>
                    <a:srgbClr val="000000"/>
                  </a:solidFill>
                </a:uFill>
              </a:rPr>
              <a:t>developmental</a:t>
            </a:r>
            <a:r>
              <a:rPr spc="-25" u="sng">
                <a:uFill>
                  <a:solidFill>
                    <a:srgbClr val="000000"/>
                  </a:solidFill>
                </a:uFill>
              </a:rPr>
              <a:t> </a:t>
            </a:r>
            <a:r>
              <a:rPr spc="-4" u="sng">
                <a:uFill>
                  <a:solidFill>
                    <a:srgbClr val="000000"/>
                  </a:solidFill>
                </a:uFill>
              </a:rPr>
              <a:t>defect</a:t>
            </a:r>
          </a:p>
          <a:p>
            <a:pPr indent="212725">
              <a:spcBef>
                <a:spcPts val="1100"/>
              </a:spcBef>
              <a:defRPr sz="2000" spc="-4">
                <a:latin typeface="Arial"/>
                <a:ea typeface="Arial"/>
                <a:cs typeface="Arial"/>
                <a:sym typeface="Arial"/>
              </a:defRPr>
            </a:pPr>
            <a:r>
              <a:t>a.Failure</a:t>
            </a:r>
            <a:r>
              <a:rPr spc="4"/>
              <a:t> </a:t>
            </a:r>
            <a:r>
              <a:rPr spc="0"/>
              <a:t>of</a:t>
            </a:r>
            <a:r>
              <a:t> fascial opening</a:t>
            </a:r>
            <a:r>
              <a:rPr spc="9"/>
              <a:t> </a:t>
            </a:r>
            <a:r>
              <a:rPr spc="0"/>
              <a:t>to</a:t>
            </a:r>
            <a:r>
              <a:rPr spc="4"/>
              <a:t> </a:t>
            </a:r>
            <a:r>
              <a:t>close</a:t>
            </a:r>
            <a:r>
              <a:rPr spc="4"/>
              <a:t> </a:t>
            </a:r>
            <a:r>
              <a:t>(e.g.,</a:t>
            </a:r>
            <a:r>
              <a:rPr spc="15"/>
              <a:t> </a:t>
            </a:r>
            <a:r>
              <a:rPr spc="-9"/>
              <a:t>umbilical</a:t>
            </a:r>
            <a:r>
              <a:rPr sz="1800" spc="-10"/>
              <a:t>)</a:t>
            </a:r>
          </a:p>
        </p:txBody>
      </p:sp>
      <p:sp>
        <p:nvSpPr>
          <p:cNvPr id="1048613" name="object 4"/>
          <p:cNvSpPr txBox="1"/>
          <p:nvPr/>
        </p:nvSpPr>
        <p:spPr>
          <a:xfrm>
            <a:off x="1219200" y="2222500"/>
            <a:ext cx="8458200" cy="259222"/>
          </a:xfrm>
          <a:prstGeom prst="rect"/>
          <a:ln w="12700">
            <a:miter lim="400000"/>
          </a:ln>
        </p:spPr>
        <p:txBody>
          <a:bodyPr bIns="0" lIns="0" rIns="0" tIns="0">
            <a:spAutoFit/>
          </a:bodyPr>
          <a:p>
            <a:pPr indent="12700">
              <a:spcBef>
                <a:spcPts val="100"/>
              </a:spcBef>
              <a:defRPr spc="-5">
                <a:latin typeface="Arial"/>
                <a:ea typeface="Arial"/>
                <a:cs typeface="Arial"/>
                <a:sym typeface="Arial"/>
              </a:defRPr>
            </a:pPr>
            <a:r>
              <a:t>b.Failure</a:t>
            </a:r>
            <a:r>
              <a:rPr spc="0"/>
              <a:t> of</a:t>
            </a:r>
            <a:r>
              <a:rPr spc="15"/>
              <a:t> </a:t>
            </a:r>
            <a:r>
              <a:t>process</a:t>
            </a:r>
            <a:r>
              <a:rPr spc="-15"/>
              <a:t> </a:t>
            </a:r>
            <a:r>
              <a:rPr spc="0"/>
              <a:t>to </a:t>
            </a:r>
            <a:r>
              <a:t>obliterate</a:t>
            </a:r>
            <a:r>
              <a:rPr spc="5"/>
              <a:t> </a:t>
            </a:r>
            <a:r>
              <a:rPr spc="-10"/>
              <a:t>e.g.</a:t>
            </a:r>
            <a:r>
              <a:rPr spc="15"/>
              <a:t> </a:t>
            </a:r>
            <a:r>
              <a:t>processus</a:t>
            </a:r>
            <a:r>
              <a:rPr spc="5"/>
              <a:t> </a:t>
            </a:r>
            <a:r>
              <a:t>vaginalis</a:t>
            </a:r>
            <a:r>
              <a:rPr sz="1400"/>
              <a:t>)</a:t>
            </a:r>
          </a:p>
        </p:txBody>
      </p:sp>
      <p:pic>
        <p:nvPicPr>
          <p:cNvPr id="2097158" name="object 3" descr="object 3"/>
          <p:cNvPicPr>
            <a:picLocks noChangeAspect="1"/>
          </p:cNvPicPr>
          <p:nvPr/>
        </p:nvPicPr>
        <p:blipFill>
          <a:blip xmlns:r="http://schemas.openxmlformats.org/officeDocument/2006/relationships" r:embed="rId1"/>
          <a:stretch>
            <a:fillRect/>
          </a:stretch>
        </p:blipFill>
        <p:spPr>
          <a:xfrm>
            <a:off x="1143000" y="2895600"/>
            <a:ext cx="4351045" cy="2742608"/>
          </a:xfrm>
          <a:prstGeom prst="rect"/>
          <a:ln w="12700">
            <a:miter lim="400000"/>
          </a:ln>
        </p:spPr>
      </p:pic>
      <p:sp>
        <p:nvSpPr>
          <p:cNvPr id="1048614" name="Rectangle 5"/>
          <p:cNvSpPr txBox="1"/>
          <p:nvPr/>
        </p:nvSpPr>
        <p:spPr>
          <a:xfrm>
            <a:off x="1264919" y="5791200"/>
            <a:ext cx="9738361" cy="695994"/>
          </a:xfrm>
          <a:prstGeom prst="rect"/>
          <a:ln w="12700">
            <a:miter lim="400000"/>
          </a:ln>
        </p:spPr>
        <p:txBody>
          <a:bodyPr lIns="45719" rIns="45719">
            <a:spAutoFit/>
          </a:bodyPr>
          <a:p>
            <a:pPr indent="215900" marR="363854">
              <a:lnSpc>
                <a:spcPct val="110100"/>
              </a:lnSpc>
              <a:spcBef>
                <a:spcPts val="100"/>
              </a:spcBef>
              <a:defRPr sz="2000" spc="-4">
                <a:latin typeface="Arial"/>
                <a:ea typeface="Arial"/>
                <a:cs typeface="Arial"/>
                <a:sym typeface="Arial"/>
              </a:defRPr>
            </a:pPr>
            <a:r>
              <a:t>c.Abnormal </a:t>
            </a:r>
            <a:r>
              <a:rPr spc="-9"/>
              <a:t>collagen</a:t>
            </a:r>
            <a:r>
              <a:rPr spc="0"/>
              <a:t> </a:t>
            </a:r>
            <a:r>
              <a:t>metabolism</a:t>
            </a:r>
            <a:r>
              <a:rPr spc="19"/>
              <a:t> </a:t>
            </a:r>
            <a:r>
              <a:t>,genetic</a:t>
            </a:r>
            <a:r>
              <a:rPr spc="9"/>
              <a:t> </a:t>
            </a:r>
            <a:r>
              <a:rPr spc="0"/>
              <a:t>defects</a:t>
            </a:r>
            <a:r>
              <a:rPr spc="15"/>
              <a:t> </a:t>
            </a:r>
            <a:r>
              <a:rPr spc="0"/>
              <a:t>of</a:t>
            </a:r>
            <a:r>
              <a:rPr spc="-9"/>
              <a:t> </a:t>
            </a:r>
            <a:r>
              <a:rPr spc="0"/>
              <a:t>the </a:t>
            </a:r>
            <a:r>
              <a:rPr spc="-370"/>
              <a:t> </a:t>
            </a:r>
            <a:r>
              <a:t>elastic</a:t>
            </a:r>
            <a:r>
              <a:rPr spc="4"/>
              <a:t> </a:t>
            </a:r>
            <a:r>
              <a:t>fiber</a:t>
            </a:r>
            <a:r>
              <a:rPr spc="15"/>
              <a:t> </a:t>
            </a:r>
            <a:r>
              <a:t>and</a:t>
            </a:r>
            <a:r>
              <a:rPr spc="4"/>
              <a:t>  </a:t>
            </a:r>
            <a:r>
              <a:rPr spc="-9"/>
              <a:t>collagen </a:t>
            </a:r>
            <a:r>
              <a:t>synthesis</a:t>
            </a:r>
            <a:r>
              <a:rPr sz="1800" spc="-5"/>
              <a:t>,</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56" name=""/>
        <p:cNvGrpSpPr/>
        <p:nvPr/>
      </p:nvGrpSpPr>
      <p:grpSpPr>
        <a:xfrm>
          <a:off x="0" y="0"/>
          <a:ext cx="0" cy="0"/>
          <a:chOff x="0" y="0"/>
          <a:chExt cx="0" cy="0"/>
        </a:xfrm>
      </p:grpSpPr>
      <p:sp>
        <p:nvSpPr>
          <p:cNvPr id="1048588" name="Title 1"/>
          <p:cNvSpPr>
            <a:spLocks noGrp="1"/>
          </p:cNvSpPr>
          <p:nvPr>
            <p:ph type="title"/>
          </p:nvPr>
        </p:nvSpPr>
        <p:spPr>
          <a:xfrm>
            <a:off x="609600" y="-571501"/>
            <a:ext cx="9956800" cy="1143001"/>
          </a:xfrm>
        </p:spPr>
        <p:txBody>
          <a:bodyPr/>
          <a:p>
            <a:r>
              <a:rPr dirty="0" lang="en-US"/>
              <a:t>Hiatus hernia</a:t>
            </a:r>
            <a:endParaRPr dirty="0" lang="en-JO"/>
          </a:p>
        </p:txBody>
      </p:sp>
      <p:sp>
        <p:nvSpPr>
          <p:cNvPr id="1048589" name="Text Placeholder 2"/>
          <p:cNvSpPr>
            <a:spLocks noGrp="1"/>
          </p:cNvSpPr>
          <p:nvPr>
            <p:ph type="body" idx="1"/>
          </p:nvPr>
        </p:nvSpPr>
        <p:spPr>
          <a:xfrm>
            <a:off x="364780" y="755449"/>
            <a:ext cx="9581003" cy="4689804"/>
          </a:xfrm>
        </p:spPr>
        <p:txBody>
          <a:bodyPr/>
          <a:p>
            <a:r>
              <a:rPr b="0" dirty="0" i="0" lang="en-US">
                <a:solidFill>
                  <a:srgbClr val="000000"/>
                </a:solidFill>
                <a:effectLst/>
                <a:latin typeface="Helvetica Neue" panose="02000503000000020004" pitchFamily="2"/>
              </a:rPr>
              <a:t>Hiatus hernia refers to herniation of elements of the abdominal cavity through the esophageal hiatus of the diaphragm.</a:t>
            </a:r>
          </a:p>
          <a:p>
            <a:endParaRPr dirty="0" lang="en-US">
              <a:solidFill>
                <a:srgbClr val="000000"/>
              </a:solidFill>
              <a:effectLst/>
              <a:latin typeface="Helvetica Neue" panose="02000503000000020004" pitchFamily="2"/>
            </a:endParaRPr>
          </a:p>
          <a:p>
            <a:r>
              <a:rPr b="0" dirty="0" i="0" lang="en-US">
                <a:solidFill>
                  <a:srgbClr val="000000"/>
                </a:solidFill>
                <a:effectLst/>
                <a:latin typeface="Helvetica Neue" panose="02000503000000020004" pitchFamily="2"/>
              </a:rPr>
              <a:t>Although the etiology of most hiatal hernias is speculative, trauma, congenital malformation, and iatrogenic factors have been implicated in some patients with a type I (sliding) hiatus hernia. Type II, III, and IV (</a:t>
            </a:r>
            <a:r>
              <a:rPr b="0" dirty="0" i="0" lang="en-US" err="1">
                <a:solidFill>
                  <a:srgbClr val="000000"/>
                </a:solidFill>
                <a:effectLst/>
                <a:latin typeface="Helvetica Neue" panose="02000503000000020004" pitchFamily="2"/>
              </a:rPr>
              <a:t>paraesophageal</a:t>
            </a:r>
            <a:r>
              <a:rPr b="0" dirty="0" i="0" lang="en-US">
                <a:solidFill>
                  <a:srgbClr val="000000"/>
                </a:solidFill>
                <a:effectLst/>
                <a:latin typeface="Helvetica Neue" panose="02000503000000020004" pitchFamily="2"/>
              </a:rPr>
              <a:t>) hernias are a recognized complication of surgical dissection of the hiatus and occur during </a:t>
            </a:r>
            <a:r>
              <a:rPr b="0" dirty="0" i="0" lang="en-US" err="1">
                <a:solidFill>
                  <a:srgbClr val="000000"/>
                </a:solidFill>
                <a:effectLst/>
                <a:latin typeface="Helvetica Neue" panose="02000503000000020004" pitchFamily="2"/>
              </a:rPr>
              <a:t>antireflux</a:t>
            </a:r>
            <a:r>
              <a:rPr b="0" dirty="0" i="0" lang="en-US">
                <a:solidFill>
                  <a:srgbClr val="000000"/>
                </a:solidFill>
                <a:effectLst/>
                <a:latin typeface="Helvetica Neue" panose="02000503000000020004" pitchFamily="2"/>
              </a:rPr>
              <a:t> procedures, </a:t>
            </a:r>
            <a:r>
              <a:rPr b="0" dirty="0" i="0" lang="en-US" err="1">
                <a:solidFill>
                  <a:srgbClr val="000000"/>
                </a:solidFill>
                <a:effectLst/>
                <a:latin typeface="Helvetica Neue" panose="02000503000000020004" pitchFamily="2"/>
              </a:rPr>
              <a:t>esophagomyotomy</a:t>
            </a:r>
            <a:r>
              <a:rPr b="0" dirty="0" i="0" lang="en-US">
                <a:solidFill>
                  <a:srgbClr val="000000"/>
                </a:solidFill>
                <a:effectLst/>
                <a:latin typeface="Helvetica Neue" panose="02000503000000020004" pitchFamily="2"/>
              </a:rPr>
              <a:t>, or partial </a:t>
            </a:r>
            <a:r>
              <a:rPr altLang="en" b="0" dirty="0" i="0" lang="en-US">
                <a:solidFill>
                  <a:srgbClr val="000000"/>
                </a:solidFill>
                <a:effectLst/>
                <a:latin typeface="Helvetica Neue" panose="02000503000000020004" pitchFamily="2"/>
              </a:rPr>
              <a:t>gastrectomy</a:t>
            </a:r>
            <a:r>
              <a:rPr altLang="en" b="0" dirty="0" i="0" lang="en-US">
                <a:solidFill>
                  <a:srgbClr val="000000"/>
                </a:solidFill>
                <a:effectLst/>
                <a:latin typeface="Helvetica Neue" panose="02000503000000020004" pitchFamily="2"/>
              </a:rPr>
              <a:t> </a:t>
            </a:r>
            <a:endParaRPr dirty="0" lang="en-US">
              <a:solidFill>
                <a:srgbClr val="000000"/>
              </a:solidFill>
              <a:effectLst/>
              <a:latin typeface="Helvetica Neue" panose="02000503000000020004" pitchFamily="2"/>
            </a:endParaRPr>
          </a:p>
          <a:p>
            <a:endParaRPr dirty="0" lang="en-US">
              <a:solidFill>
                <a:srgbClr val="000000"/>
              </a:solidFill>
              <a:effectLst/>
              <a:latin typeface="Helvetica Neue" panose="02000503000000020004" pitchFamily="2"/>
            </a:endParaRPr>
          </a:p>
          <a:p>
            <a:endParaRPr dirty="0" lang="en-US">
              <a:solidFill>
                <a:srgbClr val="000000"/>
              </a:solidFill>
              <a:effectLst/>
              <a:latin typeface="Helvetica Neue" panose="02000503000000020004" pitchFamily="2"/>
            </a:endParaRPr>
          </a:p>
          <a:p>
            <a:endParaRPr dirty="0" lang="en-JO"/>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64" name=""/>
        <p:cNvGrpSpPr/>
        <p:nvPr/>
      </p:nvGrpSpPr>
      <p:grpSpPr>
        <a:xfrm>
          <a:off x="0" y="0"/>
          <a:ext cx="0" cy="0"/>
          <a:chOff x="0" y="0"/>
          <a:chExt cx="0" cy="0"/>
        </a:xfrm>
      </p:grpSpPr>
      <p:sp>
        <p:nvSpPr>
          <p:cNvPr id="1048792" name=""/>
          <p:cNvSpPr txBox="1"/>
          <p:nvPr/>
        </p:nvSpPr>
        <p:spPr>
          <a:xfrm>
            <a:off x="416723" y="739050"/>
            <a:ext cx="9027272" cy="3025140"/>
          </a:xfrm>
          <a:prstGeom prst="rect"/>
        </p:spPr>
        <p:txBody>
          <a:bodyPr rtlCol="0" wrap="square">
            <a:spAutoFit/>
          </a:bodyPr>
          <a:p>
            <a:r>
              <a:rPr sz="2800" lang="en-US">
                <a:solidFill>
                  <a:srgbClr val="000000"/>
                </a:solidFill>
              </a:rPr>
              <a:t>Pathophysiology – A sliding hiatus hernia results from progressive disruption of the EGJ that allows a portion of the gastric cardia to herniate upward . In contrast, paraesophageal hernias are associated with abnormal laxity of the gastrosplenic and gastrocolic ligaments, which allows the greater curvature of the stomach to roll up into the thorax.</a:t>
            </a:r>
            <a:endParaRPr sz="2800" lang="en-US">
              <a:solidFill>
                <a:srgbClr val="00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80" name=""/>
        <p:cNvGrpSpPr/>
        <p:nvPr/>
      </p:nvGrpSpPr>
      <p:grpSpPr>
        <a:xfrm>
          <a:off x="0" y="0"/>
          <a:ext cx="0" cy="0"/>
          <a:chOff x="0" y="0"/>
          <a:chExt cx="0" cy="0"/>
        </a:xfrm>
      </p:grpSpPr>
      <p:sp>
        <p:nvSpPr>
          <p:cNvPr id="1048590" name="Text Placeholder 2"/>
          <p:cNvSpPr>
            <a:spLocks noGrp="1"/>
          </p:cNvSpPr>
          <p:nvPr>
            <p:ph type="body" idx="1"/>
          </p:nvPr>
        </p:nvSpPr>
        <p:spPr>
          <a:xfrm>
            <a:off x="0" y="0"/>
            <a:ext cx="11889036" cy="6460167"/>
          </a:xfrm>
        </p:spPr>
        <p:txBody>
          <a:bodyPr>
            <a:noAutofit/>
          </a:bodyPr>
          <a:p>
            <a:r>
              <a:rPr b="0" dirty="0" sz="1700" i="0" lang="en-US">
                <a:solidFill>
                  <a:srgbClr val="000000"/>
                </a:solidFill>
                <a:effectLst/>
                <a:latin typeface="Helvetica Neue" panose="02000503000000020004" pitchFamily="2"/>
              </a:rPr>
              <a:t>Hiatus hernias are broadly divided into sliding and </a:t>
            </a:r>
            <a:r>
              <a:rPr b="0" dirty="0" sz="1700" i="0" lang="en-US" err="1">
                <a:solidFill>
                  <a:srgbClr val="000000"/>
                </a:solidFill>
                <a:effectLst/>
                <a:latin typeface="Helvetica Neue" panose="02000503000000020004" pitchFamily="2"/>
              </a:rPr>
              <a:t>paraesophageal</a:t>
            </a:r>
            <a:r>
              <a:rPr b="0" dirty="0" sz="1700" i="0" lang="en-US">
                <a:solidFill>
                  <a:srgbClr val="000000"/>
                </a:solidFill>
                <a:effectLst/>
                <a:latin typeface="Helvetica Neue" panose="02000503000000020004" pitchFamily="2"/>
              </a:rPr>
              <a:t> hernias. The most comprehensive classification scheme recognizes four types of hiatus hernia.</a:t>
            </a:r>
            <a:endParaRPr dirty="0" sz="1700" lang="en-US">
              <a:solidFill>
                <a:srgbClr val="000000"/>
              </a:solidFill>
              <a:effectLst/>
              <a:latin typeface="Helvetica Neue" panose="02000503000000020004" pitchFamily="2"/>
            </a:endParaRPr>
          </a:p>
          <a:p>
            <a:r>
              <a:rPr b="0" dirty="0" sz="1700" i="0" lang="en-US">
                <a:solidFill>
                  <a:srgbClr val="009E60"/>
                </a:solidFill>
                <a:effectLst/>
                <a:latin typeface="Helvetica Neue" panose="02000503000000020004" pitchFamily="2"/>
              </a:rPr>
              <a:t>Type I: Sliding hernia</a:t>
            </a:r>
            <a:endParaRPr dirty="0" sz="1700" lang="en-US">
              <a:solidFill>
                <a:srgbClr val="009E60"/>
              </a:solidFill>
              <a:effectLst/>
              <a:latin typeface="Helvetica Neue" panose="02000503000000020004" pitchFamily="2"/>
            </a:endParaRPr>
          </a:p>
          <a:p>
            <a:r>
              <a:rPr b="0" dirty="0" sz="1700" i="0" lang="en-US">
                <a:solidFill>
                  <a:srgbClr val="000000"/>
                </a:solidFill>
                <a:effectLst/>
                <a:latin typeface="Helvetica Neue" panose="02000503000000020004" pitchFamily="2"/>
              </a:rPr>
              <a:t> — A type I or sliding hiatus hernia is characterized by the displacement of the </a:t>
            </a:r>
            <a:r>
              <a:rPr b="0" dirty="0" sz="1700" i="0" lang="en-US" err="1">
                <a:solidFill>
                  <a:srgbClr val="000000"/>
                </a:solidFill>
                <a:effectLst/>
                <a:latin typeface="Helvetica Neue" panose="02000503000000020004" pitchFamily="2"/>
              </a:rPr>
              <a:t>esophagogastric</a:t>
            </a:r>
            <a:r>
              <a:rPr b="0" dirty="0" sz="1700" i="0" lang="en-US">
                <a:solidFill>
                  <a:srgbClr val="000000"/>
                </a:solidFill>
                <a:effectLst/>
                <a:latin typeface="Helvetica Neue" panose="02000503000000020004" pitchFamily="2"/>
              </a:rPr>
              <a:t> junction (EGJ) above the diaphragm. The stomach remains in its usual longitudinal alignment and the </a:t>
            </a:r>
            <a:r>
              <a:rPr b="0" dirty="0" sz="1700" i="0" lang="en-US" err="1">
                <a:solidFill>
                  <a:srgbClr val="000000"/>
                </a:solidFill>
                <a:effectLst/>
                <a:latin typeface="Helvetica Neue" panose="02000503000000020004" pitchFamily="2"/>
              </a:rPr>
              <a:t>fundus</a:t>
            </a:r>
            <a:r>
              <a:rPr b="0" dirty="0" sz="1700" i="0" lang="en-US">
                <a:solidFill>
                  <a:srgbClr val="000000"/>
                </a:solidFill>
                <a:effectLst/>
                <a:latin typeface="Helvetica Neue" panose="02000503000000020004" pitchFamily="2"/>
              </a:rPr>
              <a:t> remains below the EGJ.</a:t>
            </a:r>
            <a:endParaRPr dirty="0" sz="1700" lang="en-US">
              <a:solidFill>
                <a:srgbClr val="000000"/>
              </a:solidFill>
              <a:effectLst/>
              <a:latin typeface="Helvetica Neue" panose="02000503000000020004" pitchFamily="2"/>
            </a:endParaRPr>
          </a:p>
          <a:p>
            <a:r>
              <a:rPr b="0" dirty="0" sz="1700" i="0" lang="en-US">
                <a:solidFill>
                  <a:srgbClr val="009E60"/>
                </a:solidFill>
                <a:effectLst/>
                <a:latin typeface="Helvetica Neue" panose="02000503000000020004" pitchFamily="2"/>
              </a:rPr>
              <a:t>Type II, III, IV: </a:t>
            </a:r>
            <a:r>
              <a:rPr b="0" dirty="0" sz="1700" i="0" lang="en-US" err="1">
                <a:solidFill>
                  <a:srgbClr val="009E60"/>
                </a:solidFill>
                <a:effectLst/>
                <a:latin typeface="Helvetica Neue" panose="02000503000000020004" pitchFamily="2"/>
              </a:rPr>
              <a:t>Paraesophageal</a:t>
            </a:r>
            <a:r>
              <a:rPr b="0" dirty="0" sz="1700" i="0" lang="en-US">
                <a:solidFill>
                  <a:srgbClr val="009E60"/>
                </a:solidFill>
                <a:effectLst/>
                <a:latin typeface="Helvetica Neue" panose="02000503000000020004" pitchFamily="2"/>
              </a:rPr>
              <a:t> hernias</a:t>
            </a:r>
            <a:endParaRPr dirty="0" sz="1700" lang="en-US">
              <a:solidFill>
                <a:srgbClr val="009E60"/>
              </a:solidFill>
              <a:effectLst/>
              <a:latin typeface="Helvetica Neue" panose="02000503000000020004" pitchFamily="2"/>
            </a:endParaRPr>
          </a:p>
          <a:p>
            <a:r>
              <a:rPr b="0" dirty="0" sz="1700" i="0" lang="en-US">
                <a:solidFill>
                  <a:srgbClr val="000000"/>
                </a:solidFill>
                <a:effectLst/>
                <a:latin typeface="Helvetica Neue" panose="02000503000000020004" pitchFamily="2"/>
              </a:rPr>
              <a:t> — A </a:t>
            </a:r>
            <a:r>
              <a:rPr b="0" dirty="0" sz="1700" i="0" lang="en-US" err="1">
                <a:solidFill>
                  <a:srgbClr val="000000"/>
                </a:solidFill>
                <a:effectLst/>
                <a:latin typeface="Helvetica Neue" panose="02000503000000020004" pitchFamily="2"/>
              </a:rPr>
              <a:t>paraesophageal</a:t>
            </a:r>
            <a:r>
              <a:rPr b="0" dirty="0" sz="1700" i="0" lang="en-US">
                <a:solidFill>
                  <a:srgbClr val="000000"/>
                </a:solidFill>
                <a:effectLst/>
                <a:latin typeface="Helvetica Neue" panose="02000503000000020004" pitchFamily="2"/>
              </a:rPr>
              <a:t> hernia is a true hernia with a hernia sac composed of peritoneum and characterized by an upward dislocation of the gastric </a:t>
            </a:r>
            <a:r>
              <a:rPr b="0" dirty="0" sz="1700" i="0" lang="en-US" err="1">
                <a:solidFill>
                  <a:srgbClr val="000000"/>
                </a:solidFill>
                <a:effectLst/>
                <a:latin typeface="Helvetica Neue" panose="02000503000000020004" pitchFamily="2"/>
              </a:rPr>
              <a:t>fundus</a:t>
            </a:r>
            <a:r>
              <a:rPr b="0" dirty="0" sz="1700" i="0" lang="en-US">
                <a:solidFill>
                  <a:srgbClr val="000000"/>
                </a:solidFill>
                <a:effectLst/>
                <a:latin typeface="Helvetica Neue" panose="02000503000000020004" pitchFamily="2"/>
              </a:rPr>
              <a:t> through a focal defect in the </a:t>
            </a:r>
            <a:r>
              <a:rPr b="0" dirty="0" sz="1700" i="0" lang="en-US" err="1">
                <a:solidFill>
                  <a:srgbClr val="000000"/>
                </a:solidFill>
                <a:effectLst/>
                <a:latin typeface="Helvetica Neue" panose="02000503000000020004" pitchFamily="2"/>
              </a:rPr>
              <a:t>phrenoesophageal</a:t>
            </a:r>
            <a:r>
              <a:rPr b="0" dirty="0" sz="1700" i="0" lang="en-US">
                <a:solidFill>
                  <a:srgbClr val="000000"/>
                </a:solidFill>
                <a:effectLst/>
                <a:latin typeface="Helvetica Neue" panose="02000503000000020004" pitchFamily="2"/>
              </a:rPr>
              <a:t> membrane .</a:t>
            </a:r>
            <a:endParaRPr dirty="0" sz="1700" lang="en-US">
              <a:solidFill>
                <a:srgbClr val="000000"/>
              </a:solidFill>
              <a:effectLst/>
              <a:latin typeface="Helvetica Neue" panose="02000503000000020004" pitchFamily="2"/>
            </a:endParaRPr>
          </a:p>
          <a:p>
            <a:endParaRPr dirty="0" sz="1700" lang="en-US">
              <a:solidFill>
                <a:srgbClr val="000000"/>
              </a:solidFill>
              <a:effectLst/>
              <a:latin typeface="Helvetica Neue" panose="02000503000000020004" pitchFamily="2"/>
            </a:endParaRPr>
          </a:p>
          <a:p>
            <a:r>
              <a:rPr b="0" dirty="0" sz="1700" i="0" lang="en-US">
                <a:solidFill>
                  <a:srgbClr val="000000"/>
                </a:solidFill>
                <a:effectLst/>
                <a:latin typeface="Helvetica Neue" panose="02000503000000020004" pitchFamily="2"/>
              </a:rPr>
              <a:t>Type II hernia results from a localized defect in the </a:t>
            </a:r>
            <a:r>
              <a:rPr b="0" dirty="0" sz="1700" i="0" lang="en-US" err="1">
                <a:solidFill>
                  <a:srgbClr val="000000"/>
                </a:solidFill>
                <a:effectLst/>
                <a:latin typeface="Helvetica Neue" panose="02000503000000020004" pitchFamily="2"/>
              </a:rPr>
              <a:t>phrenoesophageal</a:t>
            </a:r>
            <a:r>
              <a:rPr b="0" dirty="0" sz="1700" i="0" lang="en-US">
                <a:solidFill>
                  <a:srgbClr val="000000"/>
                </a:solidFill>
                <a:effectLst/>
                <a:latin typeface="Helvetica Neue" panose="02000503000000020004" pitchFamily="2"/>
              </a:rPr>
              <a:t> membrane where the gastric </a:t>
            </a:r>
            <a:r>
              <a:rPr b="0" dirty="0" sz="1700" i="0" lang="en-US" err="1">
                <a:solidFill>
                  <a:srgbClr val="000000"/>
                </a:solidFill>
                <a:effectLst/>
                <a:latin typeface="Helvetica Neue" panose="02000503000000020004" pitchFamily="2"/>
              </a:rPr>
              <a:t>fundus</a:t>
            </a:r>
            <a:r>
              <a:rPr b="0" dirty="0" sz="1700" i="0" lang="en-US">
                <a:solidFill>
                  <a:srgbClr val="000000"/>
                </a:solidFill>
                <a:effectLst/>
                <a:latin typeface="Helvetica Neue" panose="02000503000000020004" pitchFamily="2"/>
              </a:rPr>
              <a:t> serves as a lead point of herniation, while the EGJ remains fixed to the </a:t>
            </a:r>
            <a:r>
              <a:rPr b="0" dirty="0" sz="1700" i="0" lang="en-US" err="1">
                <a:solidFill>
                  <a:srgbClr val="000000"/>
                </a:solidFill>
                <a:effectLst/>
                <a:latin typeface="Helvetica Neue" panose="02000503000000020004" pitchFamily="2"/>
              </a:rPr>
              <a:t>preaortic</a:t>
            </a:r>
            <a:r>
              <a:rPr b="0" dirty="0" sz="1700" i="0" lang="en-US">
                <a:solidFill>
                  <a:srgbClr val="000000"/>
                </a:solidFill>
                <a:effectLst/>
                <a:latin typeface="Helvetica Neue" panose="02000503000000020004" pitchFamily="2"/>
              </a:rPr>
              <a:t> fascia and the median arcuate ligament </a:t>
            </a:r>
            <a:br>
              <a:rPr dirty="0" sz="1700" lang="en-US">
                <a:solidFill>
                  <a:srgbClr val="000000"/>
                </a:solidFill>
                <a:effectLst/>
                <a:latin typeface="Helvetica Neue" panose="02000503000000020004" pitchFamily="2"/>
              </a:rPr>
            </a:br>
            <a:endParaRPr dirty="0" sz="1700" lang="en-US">
              <a:solidFill>
                <a:srgbClr val="000000"/>
              </a:solidFill>
              <a:effectLst/>
              <a:latin typeface="Helvetica Neue" panose="02000503000000020004" pitchFamily="2"/>
            </a:endParaRPr>
          </a:p>
          <a:p>
            <a:r>
              <a:rPr b="0" dirty="0" sz="1700" i="0" lang="en-US">
                <a:solidFill>
                  <a:srgbClr val="000000"/>
                </a:solidFill>
                <a:effectLst/>
                <a:latin typeface="Helvetica Neue" panose="02000503000000020004" pitchFamily="2"/>
              </a:rPr>
              <a:t>Type III hernias have elements of both types I and II hernias and are characterized by both the EGJ and the </a:t>
            </a:r>
            <a:r>
              <a:rPr b="0" dirty="0" sz="1700" i="0" lang="en-US" err="1">
                <a:solidFill>
                  <a:srgbClr val="000000"/>
                </a:solidFill>
                <a:effectLst/>
                <a:latin typeface="Helvetica Neue" panose="02000503000000020004" pitchFamily="2"/>
              </a:rPr>
              <a:t>fundus</a:t>
            </a:r>
            <a:r>
              <a:rPr b="0" dirty="0" sz="1700" i="0" lang="en-US">
                <a:solidFill>
                  <a:srgbClr val="000000"/>
                </a:solidFill>
                <a:effectLst/>
                <a:latin typeface="Helvetica Neue" panose="02000503000000020004" pitchFamily="2"/>
              </a:rPr>
              <a:t> herniating through the hiatus. The </a:t>
            </a:r>
            <a:r>
              <a:rPr b="0" dirty="0" sz="1700" i="0" lang="en-US" err="1">
                <a:solidFill>
                  <a:srgbClr val="000000"/>
                </a:solidFill>
                <a:effectLst/>
                <a:latin typeface="Helvetica Neue" panose="02000503000000020004" pitchFamily="2"/>
              </a:rPr>
              <a:t>fundus</a:t>
            </a:r>
            <a:r>
              <a:rPr b="0" dirty="0" sz="1700" i="0" lang="en-US">
                <a:solidFill>
                  <a:srgbClr val="000000"/>
                </a:solidFill>
                <a:effectLst/>
                <a:latin typeface="Helvetica Neue" panose="02000503000000020004" pitchFamily="2"/>
              </a:rPr>
              <a:t> lies above the EGJ .</a:t>
            </a:r>
            <a:endParaRPr dirty="0" sz="1700" lang="en-US">
              <a:solidFill>
                <a:srgbClr val="000000"/>
              </a:solidFill>
              <a:effectLst/>
              <a:latin typeface="Helvetica Neue" panose="02000503000000020004" pitchFamily="2"/>
            </a:endParaRPr>
          </a:p>
          <a:p>
            <a:endParaRPr dirty="0" sz="1700" lang="en-US">
              <a:solidFill>
                <a:srgbClr val="000000"/>
              </a:solidFill>
              <a:effectLst/>
              <a:latin typeface="Helvetica Neue" panose="02000503000000020004" pitchFamily="2"/>
            </a:endParaRPr>
          </a:p>
          <a:p>
            <a:r>
              <a:rPr b="0" dirty="0" sz="1700" i="0" lang="en-US">
                <a:solidFill>
                  <a:srgbClr val="000000"/>
                </a:solidFill>
                <a:effectLst/>
                <a:latin typeface="Helvetica Neue" panose="02000503000000020004" pitchFamily="2"/>
              </a:rPr>
              <a:t>Type IV hiatus hernia is associated with a large defect in the </a:t>
            </a:r>
            <a:r>
              <a:rPr b="0" dirty="0" sz="1700" i="0" lang="en-US" err="1">
                <a:solidFill>
                  <a:srgbClr val="000000"/>
                </a:solidFill>
                <a:effectLst/>
                <a:latin typeface="Helvetica Neue" panose="02000503000000020004" pitchFamily="2"/>
              </a:rPr>
              <a:t>phrenoesophageal</a:t>
            </a:r>
            <a:r>
              <a:rPr b="0" dirty="0" sz="1700" i="0" lang="en-US">
                <a:solidFill>
                  <a:srgbClr val="000000"/>
                </a:solidFill>
                <a:effectLst/>
                <a:latin typeface="Helvetica Neue" panose="02000503000000020004" pitchFamily="2"/>
              </a:rPr>
              <a:t> membrane and is characterized by the presence of organs other than the stomach in the hernia sac (eg, colon, spleen, pancreas, or small intestine</a:t>
            </a:r>
            <a:r>
              <a:rPr b="0" sz="1700" i="0" lang="en-US">
                <a:solidFill>
                  <a:srgbClr val="000000"/>
                </a:solidFill>
                <a:effectLst/>
                <a:latin typeface="Helvetica Neue" panose="02000503000000020004" pitchFamily="2"/>
              </a:rPr>
              <a:t>) .</a:t>
            </a:r>
            <a:endParaRPr dirty="0" sz="1700" lang="en-US">
              <a:solidFill>
                <a:srgbClr val="000000"/>
              </a:solidFill>
              <a:effectLst/>
              <a:latin typeface="Helvetica Neue" panose="02000503000000020004" pitchFamily="2"/>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82" name=""/>
        <p:cNvGrpSpPr/>
        <p:nvPr/>
      </p:nvGrpSpPr>
      <p:grpSpPr>
        <a:xfrm>
          <a:off x="0" y="0"/>
          <a:ext cx="0" cy="0"/>
          <a:chOff x="0" y="0"/>
          <a:chExt cx="0" cy="0"/>
        </a:xfrm>
      </p:grpSpPr>
      <p:sp>
        <p:nvSpPr>
          <p:cNvPr id="1048592" name="Title 1"/>
          <p:cNvSpPr>
            <a:spLocks noGrp="1"/>
          </p:cNvSpPr>
          <p:nvPr>
            <p:ph type="title"/>
          </p:nvPr>
        </p:nvSpPr>
        <p:spPr/>
        <p:txBody>
          <a:bodyPr/>
          <a:p>
            <a:r>
              <a:rPr dirty="0" lang="en-US"/>
              <a:t>Clinical features</a:t>
            </a:r>
            <a:endParaRPr dirty="0" lang="en-JO"/>
          </a:p>
        </p:txBody>
      </p:sp>
      <p:sp>
        <p:nvSpPr>
          <p:cNvPr id="1048593" name="Text Placeholder 2"/>
          <p:cNvSpPr>
            <a:spLocks noGrp="1"/>
          </p:cNvSpPr>
          <p:nvPr>
            <p:ph type="body" idx="1"/>
          </p:nvPr>
        </p:nvSpPr>
        <p:spPr/>
        <p:txBody>
          <a:bodyPr>
            <a:normAutofit fontScale="95833" lnSpcReduction="10000"/>
          </a:bodyPr>
          <a:p>
            <a:r>
              <a:rPr b="0" dirty="0" i="0" lang="en-US">
                <a:solidFill>
                  <a:srgbClr val="000000"/>
                </a:solidFill>
                <a:effectLst/>
                <a:latin typeface="Helvetica Neue" panose="02000503000000020004" pitchFamily="2"/>
              </a:rPr>
              <a:t>Type I (sliding) hiatal hernias are often asymptomatic or associated with symptoms of </a:t>
            </a:r>
            <a:r>
              <a:rPr b="0" dirty="0" i="0" lang="en-US" err="1">
                <a:solidFill>
                  <a:srgbClr val="000000"/>
                </a:solidFill>
                <a:effectLst/>
                <a:latin typeface="Helvetica Neue" panose="02000503000000020004" pitchFamily="2"/>
              </a:rPr>
              <a:t>gastroesophageal</a:t>
            </a:r>
            <a:r>
              <a:rPr b="0" dirty="0" i="0" lang="en-US">
                <a:solidFill>
                  <a:srgbClr val="000000"/>
                </a:solidFill>
                <a:effectLst/>
                <a:latin typeface="Helvetica Neue" panose="02000503000000020004" pitchFamily="2"/>
              </a:rPr>
              <a:t> reflux disease (GERD), the most common of which are heartburn, regurgitation, and dysphagia.</a:t>
            </a:r>
            <a:endParaRPr dirty="0" lang="en-US">
              <a:solidFill>
                <a:srgbClr val="000000"/>
              </a:solidFill>
              <a:effectLst/>
              <a:latin typeface="Helvetica Neue" panose="02000503000000020004" pitchFamily="2"/>
            </a:endParaRPr>
          </a:p>
          <a:p>
            <a:r>
              <a:rPr b="0" dirty="0" i="0" lang="en-US">
                <a:solidFill>
                  <a:srgbClr val="000000"/>
                </a:solidFill>
                <a:effectLst/>
                <a:latin typeface="Helvetica Neue" panose="02000503000000020004" pitchFamily="2"/>
              </a:rPr>
              <a:t>Complications are rare in patients with type I hiatal hernia and are usually related to reflux esophagitis. However, large type I hernias can be associated with Cameron lesions, which appear as linear erosions at the level of the hiatus and are a cause of iron deficiency anemia.</a:t>
            </a:r>
          </a:p>
          <a:p>
            <a:endParaRPr b="0" dirty="0" i="0" lang="en-US">
              <a:solidFill>
                <a:srgbClr val="000000"/>
              </a:solidFill>
              <a:effectLst/>
              <a:latin typeface="Helvetica Neue" panose="02000503000000020004" pitchFamily="2"/>
            </a:endParaRPr>
          </a:p>
          <a:p>
            <a:r>
              <a:rPr b="0" dirty="0" i="0" lang="en-US">
                <a:solidFill>
                  <a:srgbClr val="000000"/>
                </a:solidFill>
                <a:effectLst/>
                <a:latin typeface="Helvetica Neue" panose="02000503000000020004" pitchFamily="2"/>
              </a:rPr>
              <a:t>Patients with type II, III, and IV (</a:t>
            </a:r>
            <a:r>
              <a:rPr b="0" dirty="0" i="0" lang="en-US" err="1">
                <a:solidFill>
                  <a:srgbClr val="000000"/>
                </a:solidFill>
                <a:effectLst/>
                <a:latin typeface="Helvetica Neue" panose="02000503000000020004" pitchFamily="2"/>
              </a:rPr>
              <a:t>paraesophageal</a:t>
            </a:r>
            <a:r>
              <a:rPr b="0" dirty="0" i="0" lang="en-US">
                <a:solidFill>
                  <a:srgbClr val="000000"/>
                </a:solidFill>
                <a:effectLst/>
                <a:latin typeface="Helvetica Neue" panose="02000503000000020004" pitchFamily="2"/>
              </a:rPr>
              <a:t>) hernias can be asymptomatic or have only vague, intermittent symptoms. </a:t>
            </a:r>
          </a:p>
          <a:p>
            <a:r>
              <a:rPr b="0" dirty="0" i="0" lang="en-US">
                <a:solidFill>
                  <a:srgbClr val="000000"/>
                </a:solidFill>
                <a:effectLst/>
                <a:latin typeface="Helvetica Neue" panose="02000503000000020004" pitchFamily="2"/>
              </a:rPr>
              <a:t>The most common symptoms are epigastric or </a:t>
            </a:r>
            <a:r>
              <a:rPr b="0" dirty="0" i="0" lang="en-US" err="1">
                <a:solidFill>
                  <a:srgbClr val="000000"/>
                </a:solidFill>
                <a:effectLst/>
                <a:latin typeface="Helvetica Neue" panose="02000503000000020004" pitchFamily="2"/>
              </a:rPr>
              <a:t>substernal</a:t>
            </a:r>
            <a:r>
              <a:rPr b="0" dirty="0" i="0" lang="en-US">
                <a:solidFill>
                  <a:srgbClr val="000000"/>
                </a:solidFill>
                <a:effectLst/>
                <a:latin typeface="Helvetica Neue" panose="02000503000000020004" pitchFamily="2"/>
              </a:rPr>
              <a:t> pain, postprandial fullness, nausea, and retching. GERD symptoms are less prevalent as compared with patients with a type I hernia.</a:t>
            </a:r>
            <a:endParaRPr dirty="0" lang="en-US">
              <a:solidFill>
                <a:srgbClr val="000000"/>
              </a:solidFill>
              <a:effectLst/>
              <a:latin typeface="Helvetica Neue" panose="02000503000000020004" pitchFamily="2"/>
            </a:endParaRPr>
          </a:p>
          <a:p>
            <a:endParaRPr dirty="0" lang="en-US">
              <a:solidFill>
                <a:srgbClr val="000000"/>
              </a:solidFill>
              <a:effectLst/>
              <a:latin typeface="Helvetica Neue" panose="02000503000000020004" pitchFamily="2"/>
            </a:endParaRPr>
          </a:p>
          <a:p>
            <a:endParaRPr dirty="0" lang="en-JO"/>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65" name=""/>
        <p:cNvGrpSpPr/>
        <p:nvPr/>
      </p:nvGrpSpPr>
      <p:grpSpPr>
        <a:xfrm>
          <a:off x="0" y="0"/>
          <a:ext cx="0" cy="0"/>
          <a:chOff x="0" y="0"/>
          <a:chExt cx="0" cy="0"/>
        </a:xfrm>
      </p:grpSpPr>
      <p:sp>
        <p:nvSpPr>
          <p:cNvPr id="1048793" name=""/>
          <p:cNvSpPr txBox="1"/>
          <p:nvPr/>
        </p:nvSpPr>
        <p:spPr>
          <a:xfrm>
            <a:off x="181750" y="436252"/>
            <a:ext cx="8829926" cy="4701539"/>
          </a:xfrm>
          <a:prstGeom prst="rect"/>
        </p:spPr>
        <p:txBody>
          <a:bodyPr rtlCol="0" wrap="square">
            <a:spAutoFit/>
          </a:bodyPr>
          <a:p>
            <a:r>
              <a:rPr sz="2800" lang="en-US">
                <a:solidFill>
                  <a:srgbClr val="000000"/>
                </a:solidFill>
              </a:rPr>
              <a:t>Diagnosis – Hiatus hernia is usually discovered incidentally on upper endoscopy, manometry, or imaging done for other reasons or during a work-up for GERD. Paraesophageal hernias may be diagnosed on an upper endoscopy, but barium swallow is the most sensitive diagnostic test. Sliding hiatal hernias that are larger than 2 cm in axial span can be diagnosed by barium swallow, endoscopy, or esophageal manometry, but smaller sliding hernias are often only detected during surgery.</a:t>
            </a:r>
            <a:endParaRPr sz="2800" lang="en-US">
              <a:solidFill>
                <a:srgbClr val="00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85" name=""/>
        <p:cNvGrpSpPr/>
        <p:nvPr/>
      </p:nvGrpSpPr>
      <p:grpSpPr>
        <a:xfrm>
          <a:off x="0" y="0"/>
          <a:ext cx="0" cy="0"/>
          <a:chOff x="0" y="0"/>
          <a:chExt cx="0" cy="0"/>
        </a:xfrm>
      </p:grpSpPr>
      <p:sp>
        <p:nvSpPr>
          <p:cNvPr id="1048598" name="Title 1"/>
          <p:cNvSpPr txBox="1">
            <a:spLocks noGrp="1"/>
          </p:cNvSpPr>
          <p:nvPr>
            <p:ph type="title"/>
          </p:nvPr>
        </p:nvSpPr>
        <p:spPr>
          <a:prstGeom prst="rect"/>
        </p:spPr>
        <p:txBody>
          <a:bodyPr>
            <a:normAutofit/>
          </a:bodyPr>
          <a:p>
            <a:pPr defTabSz="877823">
              <a:defRPr sz="3072" i="1">
                <a:solidFill>
                  <a:srgbClr val="FF0000"/>
                </a:solidFill>
              </a:defRPr>
            </a:pPr>
            <a:r>
              <a:t>Umbilical Hernia</a:t>
            </a:r>
            <a:r>
              <a:rPr sz="3455">
                <a:solidFill>
                  <a:srgbClr val="575F6D"/>
                </a:solidFill>
              </a:rPr>
              <a:t> </a:t>
            </a:r>
            <a:br>
              <a:rPr sz="3455">
                <a:solidFill>
                  <a:srgbClr val="575F6D"/>
                </a:solidFill>
              </a:rPr>
            </a:br>
            <a:endParaRPr sz="3455">
              <a:solidFill>
                <a:srgbClr val="575F6D"/>
              </a:solidFill>
            </a:endParaRPr>
          </a:p>
        </p:txBody>
      </p:sp>
      <p:pic>
        <p:nvPicPr>
          <p:cNvPr id="2097153" name="object 4" descr="object 4"/>
          <p:cNvPicPr>
            <a:picLocks noChangeAspect="1"/>
          </p:cNvPicPr>
          <p:nvPr/>
        </p:nvPicPr>
        <p:blipFill>
          <a:blip xmlns:r="http://schemas.openxmlformats.org/officeDocument/2006/relationships" r:embed="rId1"/>
          <a:stretch>
            <a:fillRect/>
          </a:stretch>
        </p:blipFill>
        <p:spPr>
          <a:xfrm>
            <a:off x="7713725" y="6583362"/>
            <a:ext cx="3988309" cy="2468878"/>
          </a:xfrm>
          <a:prstGeom prst="rect"/>
          <a:ln w="12700">
            <a:miter lim="400000"/>
          </a:ln>
        </p:spPr>
      </p:pic>
      <p:sp>
        <p:nvSpPr>
          <p:cNvPr id="1048600" name="TextBox 3"/>
          <p:cNvSpPr txBox="1"/>
          <p:nvPr/>
        </p:nvSpPr>
        <p:spPr>
          <a:xfrm>
            <a:off x="360190" y="1340342"/>
            <a:ext cx="9795219" cy="4892040"/>
          </a:xfrm>
          <a:prstGeom prst="rect"/>
          <a:noFill/>
          <a:ln w="12700" cap="flat">
            <a:noFill/>
            <a:miter lim="400000"/>
          </a:ln>
          <a:effectLst/>
          <a:sp3d/>
        </p:spPr>
        <p:style>
          <a:lnRef idx="0">
            <a:scrgbClr r="0" g="0" b="0"/>
          </a:lnRef>
          <a:fillRef idx="0">
            <a:scrgbClr r="0" g="0" b="0"/>
          </a:fillRef>
          <a:effectRef idx="0">
            <a:scrgbClr r="0" g="0" b="0"/>
          </a:effectRef>
          <a:fontRef idx="none">
            <a:srgbClr val="000000"/>
          </a:fontRef>
        </p:style>
        <p:txBody>
          <a:bodyPr wrap="square">
            <a:spAutoFit/>
          </a:bodyPr>
          <a:p>
            <a:r>
              <a:rPr dirty="0" lang="en-US"/>
              <a:t>The umbilical defect is present at birth but closes as the stump of the umbilical cord heals, usually within a week of birth. This process may be delayed, leading to the development of herniation in the neonatal period. The umbilical ring may also stretch and reopen in adult life. </a:t>
            </a:r>
          </a:p>
          <a:p>
            <a:endParaRPr altLang="en-US" lang="zh-CN"/>
          </a:p>
          <a:p>
            <a:r>
              <a:rPr dirty="0" lang="en-US"/>
              <a:t>Umbilical hernia in children</a:t>
            </a:r>
          </a:p>
          <a:p>
            <a:r>
              <a:rPr dirty="0" lang="en-US"/>
              <a:t>This common condition occurs in up to 10% of infants, with a higher incidence in premature babies. The hernia appears within a few weeks of birth and is often symptomless, but increases in size on crying and assumes a classic conical shape. Sexes are equally </a:t>
            </a:r>
            <a:r>
              <a:rPr dirty="0" lang="en-US" err="1"/>
              <a:t>afected</a:t>
            </a:r>
            <a:r>
              <a:rPr dirty="0" lang="en-US"/>
              <a:t> but the incidence in black infants is up to eight times higher than in white. Obstruction and/or strangulation is extremely uncommon below the age of 3 years.</a:t>
            </a:r>
          </a:p>
          <a:p>
            <a:endParaRPr dirty="0" lang="en-US"/>
          </a:p>
          <a:p>
            <a:r>
              <a:rPr dirty="0" lang="en-US"/>
              <a:t>Treatment.   </a:t>
            </a:r>
          </a:p>
          <a:p>
            <a:r>
              <a:rPr dirty="0" lang="en-US"/>
              <a:t>Conservative treatment is indicated under the age of 2 years when the hernia is symptomless. Parental reassurance is all that is necessary as 95% will resolve spontaneously. If the hernia persists beyond the age of 2 years surgical repair is indicated</a:t>
            </a:r>
            <a:endParaRPr dirty="0" lang="en-JO"/>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26" name=""/>
        <p:cNvGrpSpPr/>
        <p:nvPr/>
      </p:nvGrpSpPr>
      <p:grpSpPr>
        <a:xfrm>
          <a:off x="0" y="0"/>
          <a:ext cx="0" cy="0"/>
          <a:chOff x="0" y="0"/>
          <a:chExt cx="0" cy="0"/>
        </a:xfrm>
      </p:grpSpPr>
      <p:sp>
        <p:nvSpPr>
          <p:cNvPr id="1048697" name="Title 1"/>
          <p:cNvSpPr>
            <a:spLocks noGrp="1"/>
          </p:cNvSpPr>
          <p:nvPr>
            <p:ph type="title"/>
          </p:nvPr>
        </p:nvSpPr>
        <p:spPr/>
        <p:txBody>
          <a:bodyPr/>
          <a:p>
            <a:r>
              <a:rPr lang="en-US"/>
              <a:t>Umbilical hernia in adults</a:t>
            </a:r>
            <a:endParaRPr dirty="0" lang="en-JO"/>
          </a:p>
        </p:txBody>
      </p:sp>
      <p:sp>
        <p:nvSpPr>
          <p:cNvPr id="1048698" name="TextBox 5"/>
          <p:cNvSpPr txBox="1"/>
          <p:nvPr/>
        </p:nvSpPr>
        <p:spPr>
          <a:xfrm>
            <a:off x="358048" y="1633387"/>
            <a:ext cx="10214472" cy="4358640"/>
          </a:xfrm>
          <a:prstGeom prst="rect"/>
          <a:noFill/>
          <a:ln w="12700" cap="flat">
            <a:noFill/>
            <a:miter lim="400000"/>
          </a:ln>
          <a:effectLst/>
          <a:sp3d/>
        </p:spPr>
        <p:style>
          <a:lnRef idx="0">
            <a:scrgbClr r="0" g="0" b="0"/>
          </a:lnRef>
          <a:fillRef idx="0">
            <a:scrgbClr r="0" g="0" b="0"/>
          </a:fillRef>
          <a:effectRef idx="0">
            <a:scrgbClr r="0" g="0" b="0"/>
          </a:effectRef>
          <a:fontRef idx="none">
            <a:srgbClr val="000000"/>
          </a:fontRef>
        </p:style>
        <p:txBody>
          <a:bodyPr wrap="square">
            <a:spAutoFit/>
          </a:bodyPr>
          <a:p>
            <a:r>
              <a:rPr dirty="0" sz="2400" lang="en-US"/>
              <a:t>Conditions that cause stretching and thinning of the midline </a:t>
            </a:r>
            <a:r>
              <a:rPr dirty="0" sz="2400" lang="en-US" err="1"/>
              <a:t>raphe</a:t>
            </a:r>
            <a:r>
              <a:rPr dirty="0" sz="2400" lang="en-US"/>
              <a:t> (</a:t>
            </a:r>
            <a:r>
              <a:rPr dirty="0" sz="2400" lang="en-US" err="1"/>
              <a:t>linea</a:t>
            </a:r>
            <a:r>
              <a:rPr dirty="0" sz="2400" lang="en-US"/>
              <a:t> alba), such as pregnancy, obesity and liver disease with cirrhosis and ascites, predispose to reopening of the umbilical defect. In adults, the defect can be not only through the umbilicus but also in the median </a:t>
            </a:r>
            <a:r>
              <a:rPr dirty="0" sz="2400" lang="en-US" err="1"/>
              <a:t>raphe</a:t>
            </a:r>
            <a:r>
              <a:rPr dirty="0" sz="2400" lang="en-US"/>
              <a:t> (</a:t>
            </a:r>
            <a:r>
              <a:rPr dirty="0" sz="2400" lang="en-US" err="1"/>
              <a:t>linea</a:t>
            </a:r>
            <a:r>
              <a:rPr dirty="0" sz="2400" lang="en-US"/>
              <a:t> alba) </a:t>
            </a:r>
            <a:r>
              <a:rPr dirty="0" sz="2400" lang="en-US" err="1"/>
              <a:t>imme</a:t>
            </a:r>
            <a:r>
              <a:rPr dirty="0" sz="2400" lang="en-US"/>
              <a:t>- </a:t>
            </a:r>
            <a:r>
              <a:rPr dirty="0" sz="2400" lang="en-US" err="1"/>
              <a:t>diately</a:t>
            </a:r>
            <a:r>
              <a:rPr dirty="0" sz="2400" lang="en-US"/>
              <a:t> adjacent to (most often above) the true umbilicus. The latter are commonly called ‘</a:t>
            </a:r>
            <a:r>
              <a:rPr dirty="0" sz="2400" lang="en-US" err="1"/>
              <a:t>paraumbilical</a:t>
            </a:r>
            <a:r>
              <a:rPr dirty="0" sz="2400" lang="en-US"/>
              <a:t>’ hernias; however, under current guidelines, any hernia in the immediate vicinity of the umbilicus can now be called ‘umbilical’. Small umbilical hernias often contain </a:t>
            </a:r>
            <a:r>
              <a:rPr dirty="0" sz="2400" lang="en-US" err="1"/>
              <a:t>extraperitoneal</a:t>
            </a:r>
            <a:r>
              <a:rPr dirty="0" sz="2400" lang="en-US"/>
              <a:t> fat or </a:t>
            </a:r>
            <a:r>
              <a:rPr dirty="0" sz="2400" lang="en-US" err="1"/>
              <a:t>omentum</a:t>
            </a:r>
            <a:r>
              <a:rPr dirty="0" sz="2400" lang="en-US"/>
              <a:t>. Larger hernias can contain small or large bowel. Because the hernia neck is relatively narrow in relation to the size of the sac, they are prone to become irreducible, obstructed and strangulated.</a:t>
            </a:r>
            <a:endParaRPr dirty="0" sz="2400" lang="en-JO"/>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27" name=""/>
        <p:cNvGrpSpPr/>
        <p:nvPr/>
      </p:nvGrpSpPr>
      <p:grpSpPr>
        <a:xfrm>
          <a:off x="0" y="0"/>
          <a:ext cx="0" cy="0"/>
          <a:chOff x="0" y="0"/>
          <a:chExt cx="0" cy="0"/>
        </a:xfrm>
      </p:grpSpPr>
      <p:sp>
        <p:nvSpPr>
          <p:cNvPr id="1048699" name="Title 1"/>
          <p:cNvSpPr>
            <a:spLocks noGrp="1"/>
          </p:cNvSpPr>
          <p:nvPr>
            <p:ph type="title"/>
          </p:nvPr>
        </p:nvSpPr>
        <p:spPr/>
        <p:txBody>
          <a:bodyPr/>
          <a:p>
            <a:r>
              <a:rPr dirty="0" lang="en-US"/>
              <a:t>Clinical features</a:t>
            </a:r>
            <a:endParaRPr dirty="0" lang="en-JO"/>
          </a:p>
        </p:txBody>
      </p:sp>
      <p:sp>
        <p:nvSpPr>
          <p:cNvPr id="1048700" name="TextBox 3"/>
          <p:cNvSpPr txBox="1"/>
          <p:nvPr/>
        </p:nvSpPr>
        <p:spPr>
          <a:xfrm>
            <a:off x="397831" y="1589811"/>
            <a:ext cx="11368796" cy="4358640"/>
          </a:xfrm>
          <a:prstGeom prst="rect"/>
          <a:noFill/>
          <a:ln w="12700" cap="flat">
            <a:noFill/>
            <a:miter lim="400000"/>
          </a:ln>
          <a:effectLst/>
          <a:sp3d/>
        </p:spPr>
        <p:style>
          <a:lnRef idx="0">
            <a:scrgbClr r="0" g="0" b="0"/>
          </a:lnRef>
          <a:fillRef idx="0">
            <a:scrgbClr r="0" g="0" b="0"/>
          </a:fillRef>
          <a:effectRef idx="0">
            <a:scrgbClr r="0" g="0" b="0"/>
          </a:effectRef>
          <a:fontRef idx="none">
            <a:srgbClr val="000000"/>
          </a:fontRef>
        </p:style>
        <p:txBody>
          <a:bodyPr wrap="square">
            <a:spAutoFit/>
          </a:bodyPr>
          <a:p>
            <a:r>
              <a:rPr dirty="0" sz="2000" lang="en-US"/>
              <a:t>Umbilical hernias are commonly seen in overweight men with a thinned and attenuated midline </a:t>
            </a:r>
            <a:r>
              <a:rPr dirty="0" sz="2000" lang="en-US" err="1"/>
              <a:t>raphe</a:t>
            </a:r>
            <a:r>
              <a:rPr dirty="0" sz="2000" lang="en-US"/>
              <a:t> or in postpartum women with a weakened abdominal wall. The bulge is </a:t>
            </a:r>
            <a:r>
              <a:rPr dirty="0" sz="2000" lang="en-US" err="1"/>
              <a:t>typi</a:t>
            </a:r>
            <a:r>
              <a:rPr dirty="0" sz="2000" lang="en-US"/>
              <a:t>- </a:t>
            </a:r>
            <a:r>
              <a:rPr dirty="0" sz="2000" lang="en-US" err="1"/>
              <a:t>cally</a:t>
            </a:r>
            <a:r>
              <a:rPr dirty="0" sz="2000" lang="en-US"/>
              <a:t> slightly to one side of the umbilical depression, creating a crescent-shaped appearance to the umbilicus . Women are </a:t>
            </a:r>
            <a:r>
              <a:rPr dirty="0" sz="2000" lang="en-US" err="1"/>
              <a:t>afected</a:t>
            </a:r>
            <a:r>
              <a:rPr dirty="0" sz="2000" lang="en-US"/>
              <a:t> more than men. Most patients complain of pain due to tissue tension or symptoms of intermittent bowel obstruction. In large hernias, the overlying skin may become very thin; while overlying skin irritation and ulceration may be seen, spontaneous rupture is extremely rare.</a:t>
            </a:r>
          </a:p>
          <a:p>
            <a:endParaRPr dirty="0" sz="2000" lang="en-US"/>
          </a:p>
          <a:p>
            <a:endParaRPr dirty="0" sz="2000" lang="en-US"/>
          </a:p>
          <a:p>
            <a:r>
              <a:rPr dirty="0" sz="2000" lang="en-US"/>
              <a:t>Treatment</a:t>
            </a:r>
          </a:p>
          <a:p>
            <a:r>
              <a:rPr dirty="0" sz="2000" lang="en-US"/>
              <a:t>As a result of the high risk of strangulation, surgery should be advised in cases where the hernia contains bowel. Small hernias may be left alone if they are asymptomatic, but they may enlarge and require surgery at a later date. Surgery may be performed open or laparoscopically.</a:t>
            </a:r>
            <a:endParaRPr dirty="0" sz="2000" lang="en-JO"/>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28" name=""/>
        <p:cNvGrpSpPr/>
        <p:nvPr/>
      </p:nvGrpSpPr>
      <p:grpSpPr>
        <a:xfrm>
          <a:off x="0" y="0"/>
          <a:ext cx="0" cy="0"/>
          <a:chOff x="0" y="0"/>
          <a:chExt cx="0" cy="0"/>
        </a:xfrm>
      </p:grpSpPr>
      <p:sp>
        <p:nvSpPr>
          <p:cNvPr id="1048701" name="Title 1"/>
          <p:cNvSpPr txBox="1">
            <a:spLocks noGrp="1"/>
          </p:cNvSpPr>
          <p:nvPr>
            <p:ph type="title"/>
          </p:nvPr>
        </p:nvSpPr>
        <p:spPr>
          <a:prstGeom prst="rect"/>
        </p:spPr>
        <p:txBody>
          <a:bodyPr/>
          <a:lstStyle>
            <a:lvl1pPr>
              <a:defRPr b="1"/>
            </a:lvl1pPr>
          </a:lstStyle>
          <a:p>
            <a:r>
              <a:t>Lumbar Hernia:</a:t>
            </a:r>
          </a:p>
        </p:txBody>
      </p:sp>
      <p:pic>
        <p:nvPicPr>
          <p:cNvPr id="2097166" name="Picture 4" descr="Picture 4"/>
          <p:cNvPicPr>
            <a:picLocks noChangeAspect="1"/>
          </p:cNvPicPr>
          <p:nvPr/>
        </p:nvPicPr>
        <p:blipFill>
          <a:blip xmlns:r="http://schemas.openxmlformats.org/officeDocument/2006/relationships" r:embed="rId1"/>
          <a:stretch>
            <a:fillRect/>
          </a:stretch>
        </p:blipFill>
        <p:spPr>
          <a:xfrm>
            <a:off x="6705600" y="1143000"/>
            <a:ext cx="4648200" cy="4626077"/>
          </a:xfrm>
          <a:prstGeom prst="rect"/>
          <a:ln w="12700">
            <a:miter lim="400000"/>
          </a:ln>
        </p:spPr>
      </p:pic>
      <p:pic>
        <p:nvPicPr>
          <p:cNvPr id="2097167" name="Picture 6" descr="Picture 6"/>
          <p:cNvPicPr>
            <a:picLocks noChangeAspect="1"/>
          </p:cNvPicPr>
          <p:nvPr/>
        </p:nvPicPr>
        <p:blipFill>
          <a:blip xmlns:r="http://schemas.openxmlformats.org/officeDocument/2006/relationships" r:embed="rId2"/>
          <a:stretch>
            <a:fillRect/>
          </a:stretch>
        </p:blipFill>
        <p:spPr>
          <a:xfrm>
            <a:off x="119273" y="1546124"/>
            <a:ext cx="3127332" cy="4626077"/>
          </a:xfrm>
          <a:prstGeom prst="rect"/>
          <a:ln w="12700">
            <a:miter lim="400000"/>
          </a:ln>
        </p:spPr>
      </p:pic>
      <p:pic>
        <p:nvPicPr>
          <p:cNvPr id="2097168" name="Picture 8" descr="Picture 8"/>
          <p:cNvPicPr>
            <a:picLocks noChangeAspect="1"/>
          </p:cNvPicPr>
          <p:nvPr/>
        </p:nvPicPr>
        <p:blipFill>
          <a:blip xmlns:r="http://schemas.openxmlformats.org/officeDocument/2006/relationships" r:embed="rId3"/>
          <a:stretch>
            <a:fillRect/>
          </a:stretch>
        </p:blipFill>
        <p:spPr>
          <a:xfrm>
            <a:off x="3505200" y="1546124"/>
            <a:ext cx="3034847" cy="4245077"/>
          </a:xfrm>
          <a:prstGeom prst="rect"/>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29" name=""/>
        <p:cNvGrpSpPr/>
        <p:nvPr/>
      </p:nvGrpSpPr>
      <p:grpSpPr>
        <a:xfrm>
          <a:off x="0" y="0"/>
          <a:ext cx="0" cy="0"/>
          <a:chOff x="0" y="0"/>
          <a:chExt cx="0" cy="0"/>
        </a:xfrm>
      </p:grpSpPr>
      <p:sp>
        <p:nvSpPr>
          <p:cNvPr id="1048703" name="Rectangle 3"/>
          <p:cNvSpPr txBox="1"/>
          <p:nvPr/>
        </p:nvSpPr>
        <p:spPr>
          <a:xfrm>
            <a:off x="198119" y="-1"/>
            <a:ext cx="6947543" cy="707886"/>
          </a:xfrm>
          <a:prstGeom prst="rect"/>
          <a:ln w="12700">
            <a:miter lim="400000"/>
          </a:ln>
        </p:spPr>
        <p:txBody>
          <a:bodyPr lIns="45719" rIns="45719" wrap="square">
            <a:spAutoFit/>
          </a:bodyPr>
          <a:lstStyle>
            <a:lvl1pPr>
              <a:defRPr sz="4000"/>
            </a:lvl1pPr>
          </a:lstStyle>
          <a:p>
            <a:r>
              <a:rPr dirty="0" lang="en-US"/>
              <a:t>Lumbar hernia </a:t>
            </a:r>
            <a:endParaRPr dirty="0"/>
          </a:p>
        </p:txBody>
      </p:sp>
      <p:sp>
        <p:nvSpPr>
          <p:cNvPr id="1048704" name="TextBox 4"/>
          <p:cNvSpPr txBox="1"/>
          <p:nvPr/>
        </p:nvSpPr>
        <p:spPr>
          <a:xfrm>
            <a:off x="787999" y="1370132"/>
            <a:ext cx="10190601" cy="3647441"/>
          </a:xfrm>
          <a:prstGeom prst="rect"/>
          <a:noFill/>
          <a:ln w="12700" cap="flat">
            <a:noFill/>
            <a:miter lim="400000"/>
          </a:ln>
          <a:effectLst/>
          <a:sp3d/>
        </p:spPr>
        <p:style>
          <a:lnRef idx="0">
            <a:scrgbClr r="0" g="0" b="0"/>
          </a:lnRef>
          <a:fillRef idx="0">
            <a:scrgbClr r="0" g="0" b="0"/>
          </a:fillRef>
          <a:effectRef idx="0">
            <a:scrgbClr r="0" g="0" b="0"/>
          </a:effectRef>
          <a:fontRef idx="none">
            <a:srgbClr val="000000"/>
          </a:fontRef>
        </p:style>
        <p:txBody>
          <a:bodyPr wrap="square">
            <a:spAutoFit/>
          </a:bodyPr>
          <a:p>
            <a:r>
              <a:rPr dirty="0" sz="2400" lang="en-US"/>
              <a:t>Most primary lumbar hernias occur through the inferior lumbar triangle of Petit, bounded below by the crest of the ilium, laterally by the external oblique muscle and medially by latissimus </a:t>
            </a:r>
            <a:r>
              <a:rPr dirty="0" sz="2400" lang="en-US" err="1"/>
              <a:t>dorsi</a:t>
            </a:r>
            <a:r>
              <a:rPr dirty="0" sz="2400" lang="en-US"/>
              <a:t>. </a:t>
            </a:r>
          </a:p>
          <a:p>
            <a:r>
              <a:rPr dirty="0" sz="2400" lang="en-US"/>
              <a:t>Less commonly, the sac comes through the superior lumbar triangle, which is bounded by the twelfth rib above, medially by </a:t>
            </a:r>
            <a:r>
              <a:rPr dirty="0" sz="2400" lang="en-US" err="1"/>
              <a:t>sacrospinalis</a:t>
            </a:r>
            <a:r>
              <a:rPr dirty="0" sz="2400" lang="en-US"/>
              <a:t> and laterally by the posterior border of the internal oblique muscle .</a:t>
            </a:r>
          </a:p>
          <a:p>
            <a:r>
              <a:rPr dirty="0" sz="2400" lang="en-US"/>
              <a:t>Primary lumbar hernias are rare, but may be mimicked by incisional hernias arising through </a:t>
            </a:r>
            <a:r>
              <a:rPr dirty="0" sz="2400" lang="en-US" err="1"/>
              <a:t>fank</a:t>
            </a:r>
            <a:r>
              <a:rPr dirty="0" sz="2400" lang="en-US"/>
              <a:t> incision operations.</a:t>
            </a:r>
          </a:p>
          <a:p>
            <a:endParaRPr dirty="0" sz="2400" lang="en-US"/>
          </a:p>
          <a:p>
            <a:endParaRPr dirty="0" sz="2400" lang="en-JO"/>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96" name=""/>
        <p:cNvGrpSpPr/>
        <p:nvPr/>
      </p:nvGrpSpPr>
      <p:grpSpPr>
        <a:xfrm>
          <a:off x="0" y="0"/>
          <a:ext cx="0" cy="0"/>
          <a:chOff x="0" y="0"/>
          <a:chExt cx="0" cy="0"/>
        </a:xfrm>
      </p:grpSpPr>
      <p:sp>
        <p:nvSpPr>
          <p:cNvPr id="1048615" name="Rectangle 1"/>
          <p:cNvSpPr txBox="1"/>
          <p:nvPr/>
        </p:nvSpPr>
        <p:spPr>
          <a:xfrm>
            <a:off x="807719" y="457200"/>
            <a:ext cx="10424161" cy="4851018"/>
          </a:xfrm>
          <a:prstGeom prst="rect"/>
          <a:ln w="12700">
            <a:miter lim="400000"/>
          </a:ln>
        </p:spPr>
        <p:txBody>
          <a:bodyPr lIns="45719" rIns="45719">
            <a:spAutoFit/>
          </a:bodyPr>
          <a:p>
            <a:pPr indent="12700">
              <a:defRPr b="1" sz="3600">
                <a:latin typeface="Arial"/>
                <a:ea typeface="Arial"/>
                <a:cs typeface="Arial"/>
                <a:sym typeface="Arial"/>
              </a:defRPr>
            </a:pPr>
            <a:r>
              <a:t>II.</a:t>
            </a:r>
            <a:r>
              <a:rPr u="sng">
                <a:uFill>
                  <a:solidFill>
                    <a:srgbClr val="000000"/>
                  </a:solidFill>
                </a:uFill>
              </a:rPr>
              <a:t>There</a:t>
            </a:r>
            <a:r>
              <a:rPr spc="-34" u="sng">
                <a:uFill>
                  <a:solidFill>
                    <a:srgbClr val="000000"/>
                  </a:solidFill>
                </a:uFill>
              </a:rPr>
              <a:t> </a:t>
            </a:r>
            <a:r>
              <a:rPr u="sng">
                <a:uFill>
                  <a:solidFill>
                    <a:srgbClr val="000000"/>
                  </a:solidFill>
                </a:uFill>
              </a:rPr>
              <a:t>is</a:t>
            </a:r>
            <a:r>
              <a:rPr spc="-5" u="sng">
                <a:uFill>
                  <a:solidFill>
                    <a:srgbClr val="000000"/>
                  </a:solidFill>
                </a:uFill>
              </a:rPr>
              <a:t> </a:t>
            </a:r>
            <a:r>
              <a:rPr u="sng">
                <a:uFill>
                  <a:solidFill>
                    <a:srgbClr val="000000"/>
                  </a:solidFill>
                </a:uFill>
              </a:rPr>
              <a:t>an</a:t>
            </a:r>
            <a:r>
              <a:rPr spc="-10" u="sng">
                <a:uFill>
                  <a:solidFill>
                    <a:srgbClr val="000000"/>
                  </a:solidFill>
                </a:uFill>
              </a:rPr>
              <a:t> </a:t>
            </a:r>
            <a:r>
              <a:rPr spc="-5" u="sng">
                <a:uFill>
                  <a:solidFill>
                    <a:srgbClr val="000000"/>
                  </a:solidFill>
                </a:uFill>
              </a:rPr>
              <a:t>acquired</a:t>
            </a:r>
            <a:r>
              <a:rPr spc="-34" u="sng">
                <a:uFill>
                  <a:solidFill>
                    <a:srgbClr val="000000"/>
                  </a:solidFill>
                </a:uFill>
              </a:rPr>
              <a:t> </a:t>
            </a:r>
            <a:r>
              <a:rPr spc="-5" u="sng">
                <a:uFill>
                  <a:solidFill>
                    <a:srgbClr val="000000"/>
                  </a:solidFill>
                </a:uFill>
              </a:rPr>
              <a:t>weakness</a:t>
            </a:r>
          </a:p>
          <a:p>
            <a:pPr indent="-283844" marL="594359" marR="244475">
              <a:lnSpc>
                <a:spcPct val="169600"/>
              </a:lnSpc>
              <a:defRPr sz="3600" spc="-5">
                <a:latin typeface="Arial"/>
                <a:ea typeface="Arial"/>
                <a:cs typeface="Arial"/>
                <a:sym typeface="Arial"/>
              </a:defRPr>
            </a:pPr>
            <a:r>
              <a:t>a.Fascial thinning</a:t>
            </a:r>
            <a:r>
              <a:rPr spc="0"/>
              <a:t> ,</a:t>
            </a:r>
            <a:r>
              <a:rPr spc="15"/>
              <a:t> </a:t>
            </a:r>
            <a:r>
              <a:t>Loss</a:t>
            </a:r>
            <a:r>
              <a:rPr spc="10"/>
              <a:t> </a:t>
            </a:r>
            <a:r>
              <a:rPr spc="0"/>
              <a:t>of</a:t>
            </a:r>
            <a:r>
              <a:rPr spc="15"/>
              <a:t> </a:t>
            </a:r>
            <a:r>
              <a:t>tissue</a:t>
            </a:r>
            <a:r>
              <a:rPr spc="0"/>
              <a:t> </a:t>
            </a:r>
            <a:r>
              <a:rPr spc="-10"/>
              <a:t>strength</a:t>
            </a:r>
            <a:r>
              <a:rPr spc="5"/>
              <a:t> </a:t>
            </a:r>
            <a:r>
              <a:t>and</a:t>
            </a:r>
            <a:r>
              <a:rPr spc="10"/>
              <a:t> </a:t>
            </a:r>
            <a:r>
              <a:t>elasticity </a:t>
            </a:r>
            <a:r>
              <a:rPr spc="-375"/>
              <a:t> </a:t>
            </a:r>
            <a:r>
              <a:t>(from</a:t>
            </a:r>
            <a:r>
              <a:rPr spc="-10"/>
              <a:t> aging</a:t>
            </a:r>
            <a:r>
              <a:rPr spc="0"/>
              <a:t> </a:t>
            </a:r>
            <a:r>
              <a:t>or</a:t>
            </a:r>
            <a:r>
              <a:rPr spc="10"/>
              <a:t> </a:t>
            </a:r>
            <a:r>
              <a:t>repetitive</a:t>
            </a:r>
            <a:r>
              <a:rPr spc="5"/>
              <a:t> </a:t>
            </a:r>
            <a:r>
              <a:rPr spc="-10"/>
              <a:t>stress)</a:t>
            </a:r>
          </a:p>
          <a:p>
            <a:pPr indent="311150">
              <a:spcBef>
                <a:spcPts val="1100"/>
              </a:spcBef>
              <a:defRPr sz="3600" spc="-5">
                <a:latin typeface="Arial"/>
                <a:ea typeface="Arial"/>
                <a:cs typeface="Arial"/>
                <a:sym typeface="Arial"/>
              </a:defRPr>
            </a:pPr>
            <a:r>
              <a:t>b.Loss</a:t>
            </a:r>
            <a:r>
              <a:rPr spc="15"/>
              <a:t> </a:t>
            </a:r>
            <a:r>
              <a:rPr spc="0"/>
              <a:t>of </a:t>
            </a:r>
            <a:r>
              <a:t>tissue</a:t>
            </a:r>
            <a:r>
              <a:rPr spc="5"/>
              <a:t> </a:t>
            </a:r>
            <a:r>
              <a:t>(injury,</a:t>
            </a:r>
            <a:r>
              <a:rPr spc="25"/>
              <a:t> </a:t>
            </a:r>
            <a:r>
              <a:rPr spc="-10"/>
              <a:t>infection,</a:t>
            </a:r>
            <a:r>
              <a:rPr spc="20"/>
              <a:t> </a:t>
            </a:r>
            <a:r>
              <a:t>poor</a:t>
            </a:r>
            <a:r>
              <a:rPr spc="20"/>
              <a:t> </a:t>
            </a:r>
            <a:r>
              <a:rPr spc="-10"/>
              <a:t>wound</a:t>
            </a:r>
            <a:r>
              <a:rPr spc="5"/>
              <a:t> </a:t>
            </a:r>
            <a:r>
              <a:rPr spc="-10"/>
              <a:t>healing,</a:t>
            </a:r>
            <a:r>
              <a:rPr spc="25"/>
              <a:t> </a:t>
            </a:r>
            <a:r>
              <a:rPr spc="0"/>
              <a:t>etc.)</a:t>
            </a:r>
          </a:p>
          <a:p>
            <a:pPr indent="212725" marR="575944">
              <a:lnSpc>
                <a:spcPct val="110100"/>
              </a:lnSpc>
              <a:spcBef>
                <a:spcPts val="1000"/>
              </a:spcBef>
              <a:defRPr sz="3600">
                <a:latin typeface="Arial"/>
                <a:ea typeface="Arial"/>
                <a:cs typeface="Arial"/>
                <a:sym typeface="Arial"/>
              </a:defRPr>
            </a:pPr>
            <a:r>
              <a:t>c.</a:t>
            </a:r>
            <a:r>
              <a:rPr spc="-5"/>
              <a:t> prolonged</a:t>
            </a:r>
            <a:r>
              <a:rPr spc="5"/>
              <a:t> </a:t>
            </a:r>
            <a:r>
              <a:rPr spc="-5"/>
              <a:t>or</a:t>
            </a:r>
            <a:r>
              <a:rPr spc="10"/>
              <a:t> </a:t>
            </a:r>
            <a:r>
              <a:rPr spc="-5"/>
              <a:t>sever</a:t>
            </a:r>
            <a:r>
              <a:rPr spc="20"/>
              <a:t> </a:t>
            </a:r>
            <a:r>
              <a:rPr spc="-5"/>
              <a:t>increased</a:t>
            </a:r>
            <a:r>
              <a:t> </a:t>
            </a:r>
            <a:r>
              <a:rPr spc="-5"/>
              <a:t>abdominal pressure: </a:t>
            </a:r>
            <a:r>
              <a:rPr spc="-375"/>
              <a:t> </a:t>
            </a:r>
            <a:r>
              <a:rPr spc="-5"/>
              <a:t>(heavy</a:t>
            </a:r>
            <a:r>
              <a:t> </a:t>
            </a:r>
            <a:r>
              <a:rPr spc="-10"/>
              <a:t>lifting,</a:t>
            </a:r>
            <a:r>
              <a:rPr spc="15"/>
              <a:t> </a:t>
            </a:r>
            <a:r>
              <a:rPr spc="-10"/>
              <a:t>COPD,</a:t>
            </a:r>
            <a:r>
              <a:rPr spc="15"/>
              <a:t> </a:t>
            </a:r>
            <a:r>
              <a:rPr spc="-10"/>
              <a:t>BPH,</a:t>
            </a:r>
            <a:r>
              <a:rPr spc="15"/>
              <a:t> </a:t>
            </a:r>
            <a:r>
              <a:t>ascitis).</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30" name=""/>
        <p:cNvGrpSpPr/>
        <p:nvPr/>
      </p:nvGrpSpPr>
      <p:grpSpPr>
        <a:xfrm>
          <a:off x="0" y="0"/>
          <a:ext cx="0" cy="0"/>
          <a:chOff x="0" y="0"/>
          <a:chExt cx="0" cy="0"/>
        </a:xfrm>
      </p:grpSpPr>
      <p:sp>
        <p:nvSpPr>
          <p:cNvPr id="1048705" name="TextBox 3"/>
          <p:cNvSpPr txBox="1"/>
          <p:nvPr/>
        </p:nvSpPr>
        <p:spPr>
          <a:xfrm>
            <a:off x="653703" y="363628"/>
            <a:ext cx="10177749" cy="5425440"/>
          </a:xfrm>
          <a:prstGeom prst="rect"/>
          <a:noFill/>
          <a:ln w="12700" cap="flat">
            <a:noFill/>
            <a:miter lim="400000"/>
          </a:ln>
          <a:effectLst/>
          <a:sp3d/>
        </p:spPr>
        <p:style>
          <a:lnRef idx="0">
            <a:scrgbClr r="0" g="0" b="0"/>
          </a:lnRef>
          <a:fillRef idx="0">
            <a:scrgbClr r="0" g="0" b="0"/>
          </a:fillRef>
          <a:effectRef idx="0">
            <a:scrgbClr r="0" g="0" b="0"/>
          </a:effectRef>
          <a:fontRef idx="none">
            <a:srgbClr val="000000"/>
          </a:fontRef>
        </p:style>
        <p:txBody>
          <a:bodyPr wrap="square">
            <a:spAutoFit/>
          </a:bodyPr>
          <a:p>
            <a:r>
              <a:rPr b="1" dirty="0" sz="2400" lang="en-US"/>
              <a:t>Differential diagnosis</a:t>
            </a:r>
          </a:p>
          <a:p>
            <a:r>
              <a:rPr dirty="0" sz="2400" lang="en-US"/>
              <a:t>A lumbar hernia must be distinguished from:</a:t>
            </a:r>
          </a:p>
          <a:p>
            <a:r>
              <a:rPr dirty="0" sz="2400" lang="en-US"/>
              <a:t>● a lipoma</a:t>
            </a:r>
          </a:p>
          <a:p>
            <a:r>
              <a:rPr dirty="0" sz="2400" lang="en-US"/>
              <a:t>● an incisional hernia, such as from a renal operation</a:t>
            </a:r>
          </a:p>
          <a:p>
            <a:r>
              <a:rPr dirty="0" sz="2400" lang="en-US"/>
              <a:t>● a cold (tuberculous) abscess pointing to this position</a:t>
            </a:r>
          </a:p>
          <a:p>
            <a:r>
              <a:rPr dirty="0" sz="2400" lang="en-US"/>
              <a:t>● a </a:t>
            </a:r>
            <a:r>
              <a:rPr dirty="0" sz="2400" lang="en-US" err="1"/>
              <a:t>pseudohernia</a:t>
            </a:r>
            <a:r>
              <a:rPr dirty="0" sz="2400" lang="en-US"/>
              <a:t> due to local muscular paralysis. </a:t>
            </a:r>
            <a:r>
              <a:rPr dirty="0" sz="2400" lang="en-US" err="1"/>
              <a:t>Lumbarpseudohernia</a:t>
            </a:r>
            <a:r>
              <a:rPr dirty="0" sz="2400" lang="en-US"/>
              <a:t> can result from any interference with the nerve supply of the </a:t>
            </a:r>
            <a:r>
              <a:rPr dirty="0" sz="2400" lang="en-US" err="1"/>
              <a:t>afected</a:t>
            </a:r>
            <a:r>
              <a:rPr dirty="0" sz="2400" lang="en-US"/>
              <a:t> muscles, the most common cause being injury to the subcostal nerve during a kidney operation.</a:t>
            </a:r>
          </a:p>
          <a:p>
            <a:endParaRPr dirty="0" sz="2400" lang="en-US"/>
          </a:p>
          <a:p>
            <a:r>
              <a:rPr b="1" dirty="0" sz="2400" lang="en-US"/>
              <a:t>Treatment</a:t>
            </a:r>
          </a:p>
          <a:p>
            <a:r>
              <a:rPr dirty="0" sz="2400" lang="en-US"/>
              <a:t>The natural history is for these hernias to increase in size and surgery is recommended. Lumbar hernias can be approached by open or laparoscopic surgery. The defects can be </a:t>
            </a:r>
            <a:r>
              <a:rPr dirty="0" sz="2400" lang="en-US" err="1"/>
              <a:t>difcult</a:t>
            </a:r>
            <a:r>
              <a:rPr dirty="0" sz="2400" lang="en-US"/>
              <a:t> to close with sutures alone and mesh is recommended.</a:t>
            </a:r>
            <a:endParaRPr dirty="0" sz="2400" lang="en-JO"/>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31" name=""/>
        <p:cNvGrpSpPr/>
        <p:nvPr/>
      </p:nvGrpSpPr>
      <p:grpSpPr>
        <a:xfrm>
          <a:off x="0" y="0"/>
          <a:ext cx="0" cy="0"/>
          <a:chOff x="0" y="0"/>
          <a:chExt cx="0" cy="0"/>
        </a:xfrm>
      </p:grpSpPr>
      <p:sp>
        <p:nvSpPr>
          <p:cNvPr id="1048706" name="Title 1"/>
          <p:cNvSpPr>
            <a:spLocks noGrp="1"/>
          </p:cNvSpPr>
          <p:nvPr>
            <p:ph type="title"/>
          </p:nvPr>
        </p:nvSpPr>
        <p:spPr/>
        <p:txBody>
          <a:bodyPr/>
          <a:p>
            <a:r>
              <a:rPr dirty="0" lang="en-US" err="1"/>
              <a:t>Spigelian</a:t>
            </a:r>
            <a:r>
              <a:rPr dirty="0" lang="en-US"/>
              <a:t> hernia</a:t>
            </a:r>
            <a:endParaRPr dirty="0" lang="en-JO"/>
          </a:p>
        </p:txBody>
      </p:sp>
      <p:sp>
        <p:nvSpPr>
          <p:cNvPr id="1048707" name="TextBox 3"/>
          <p:cNvSpPr txBox="1"/>
          <p:nvPr/>
        </p:nvSpPr>
        <p:spPr>
          <a:xfrm>
            <a:off x="771486" y="1417638"/>
            <a:ext cx="9633027" cy="5488939"/>
          </a:xfrm>
          <a:prstGeom prst="rect"/>
          <a:noFill/>
          <a:ln w="12700" cap="flat">
            <a:noFill/>
            <a:miter lim="400000"/>
          </a:ln>
          <a:effectLst/>
          <a:sp3d/>
        </p:spPr>
        <p:style>
          <a:lnRef idx="0">
            <a:scrgbClr r="0" g="0" b="0"/>
          </a:lnRef>
          <a:fillRef idx="0">
            <a:scrgbClr r="0" g="0" b="0"/>
          </a:fillRef>
          <a:effectRef idx="0">
            <a:scrgbClr r="0" g="0" b="0"/>
          </a:effectRef>
          <a:fontRef idx="none">
            <a:srgbClr val="000000"/>
          </a:fontRef>
        </p:style>
        <p:txBody>
          <a:bodyPr wrap="square">
            <a:spAutoFit/>
          </a:bodyPr>
          <a:p>
            <a:r>
              <a:rPr dirty="0" sz="2200" lang="en-US"/>
              <a:t>These hernias are uncommon although probably </a:t>
            </a:r>
            <a:r>
              <a:rPr dirty="0" sz="2200" lang="en-US" err="1"/>
              <a:t>underdiagnosed</a:t>
            </a:r>
            <a:r>
              <a:rPr dirty="0" sz="2200" lang="en-US"/>
              <a:t>. They </a:t>
            </a:r>
            <a:r>
              <a:rPr dirty="0" sz="2200" lang="en-US" err="1"/>
              <a:t>afect</a:t>
            </a:r>
            <a:r>
              <a:rPr dirty="0" sz="2200" lang="en-US"/>
              <a:t> men and women equally and are most common in elderly people. They have also been described in infants, </a:t>
            </a:r>
            <a:r>
              <a:rPr dirty="0" sz="2200" lang="en-US" err="1"/>
              <a:t>refecting</a:t>
            </a:r>
            <a:r>
              <a:rPr dirty="0" sz="2200" lang="en-US"/>
              <a:t> incomplete </a:t>
            </a:r>
            <a:r>
              <a:rPr dirty="0" sz="2200" lang="en-US" err="1"/>
              <a:t>diferentiation</a:t>
            </a:r>
            <a:r>
              <a:rPr dirty="0" sz="2200" lang="en-US"/>
              <a:t> of the mesenchymal layers within the abdominal wall. They arise through a defect in the aponeurosis of </a:t>
            </a:r>
            <a:r>
              <a:rPr dirty="0" sz="2200" lang="en-US" err="1"/>
              <a:t>transversus</a:t>
            </a:r>
            <a:r>
              <a:rPr dirty="0" sz="2200" lang="en-US"/>
              <a:t> </a:t>
            </a:r>
            <a:r>
              <a:rPr dirty="0" sz="2200" lang="en-US" err="1"/>
              <a:t>abdominis</a:t>
            </a:r>
            <a:r>
              <a:rPr dirty="0" sz="2200" lang="en-US"/>
              <a:t> (</a:t>
            </a:r>
            <a:r>
              <a:rPr dirty="0" sz="2200" lang="en-US" err="1"/>
              <a:t>Spigelian</a:t>
            </a:r>
            <a:r>
              <a:rPr dirty="0" sz="2200" lang="en-US"/>
              <a:t> fascia) and may advance through the internal oblique to spread out deep to the external oblique aponeurosis. Most </a:t>
            </a:r>
            <a:r>
              <a:rPr dirty="0" sz="2200" lang="en-US" err="1"/>
              <a:t>Spigelian</a:t>
            </a:r>
            <a:r>
              <a:rPr dirty="0" sz="2200" lang="en-US"/>
              <a:t> hernias appear below the level of the umbilicus near the edge of the rectus sheath, but they can be found anywhere along the </a:t>
            </a:r>
            <a:r>
              <a:rPr dirty="0" sz="2200" lang="en-US" err="1"/>
              <a:t>Spigelian</a:t>
            </a:r>
            <a:r>
              <a:rPr dirty="0" sz="2200" lang="en-US"/>
              <a:t> line </a:t>
            </a:r>
          </a:p>
          <a:p>
            <a:r>
              <a:rPr dirty="0" sz="2200" lang="en-US"/>
              <a:t>There is a common misconception that they protrude below the arcuate line as a result of </a:t>
            </a:r>
            <a:r>
              <a:rPr dirty="0" sz="2200" lang="en-US" err="1"/>
              <a:t>defciency</a:t>
            </a:r>
            <a:r>
              <a:rPr dirty="0" sz="2200" lang="en-US"/>
              <a:t> of the posterior rectus sheath at that level, but in fact the defect is almost always above the arcuate line. In young patients they usually contain </a:t>
            </a:r>
            <a:r>
              <a:rPr dirty="0" sz="2200" lang="en-US" err="1"/>
              <a:t>extraperitoneal</a:t>
            </a:r>
            <a:r>
              <a:rPr dirty="0" sz="2200" lang="en-US"/>
              <a:t> fat only, but in older patients there is often a peritoneal sac and they can become very large.</a:t>
            </a:r>
          </a:p>
          <a:p>
            <a:endParaRPr dirty="0" sz="2200" lang="en-JO"/>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32" name=""/>
        <p:cNvGrpSpPr/>
        <p:nvPr/>
      </p:nvGrpSpPr>
      <p:grpSpPr>
        <a:xfrm>
          <a:off x="0" y="0"/>
          <a:ext cx="0" cy="0"/>
          <a:chOff x="0" y="0"/>
          <a:chExt cx="0" cy="0"/>
        </a:xfrm>
      </p:grpSpPr>
      <p:sp>
        <p:nvSpPr>
          <p:cNvPr id="1048708" name="Title 1"/>
          <p:cNvSpPr>
            <a:spLocks noGrp="1"/>
          </p:cNvSpPr>
          <p:nvPr>
            <p:ph type="title"/>
          </p:nvPr>
        </p:nvSpPr>
        <p:spPr/>
        <p:txBody>
          <a:bodyPr/>
          <a:p>
            <a:endParaRPr lang="en-JO"/>
          </a:p>
        </p:txBody>
      </p:sp>
      <p:pic>
        <p:nvPicPr>
          <p:cNvPr id="2097169" name="Picture 2"/>
          <p:cNvPicPr>
            <a:picLocks noChangeAspect="1"/>
          </p:cNvPicPr>
          <p:nvPr/>
        </p:nvPicPr>
        <p:blipFill>
          <a:blip xmlns:r="http://schemas.openxmlformats.org/officeDocument/2006/relationships" r:embed="rId1"/>
          <a:stretch>
            <a:fillRect/>
          </a:stretch>
        </p:blipFill>
        <p:spPr>
          <a:xfrm>
            <a:off x="328706" y="0"/>
            <a:ext cx="11253693" cy="6858000"/>
          </a:xfrm>
          <a:prstGeom prst="rect"/>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33" name=""/>
        <p:cNvGrpSpPr/>
        <p:nvPr/>
      </p:nvGrpSpPr>
      <p:grpSpPr>
        <a:xfrm>
          <a:off x="0" y="0"/>
          <a:ext cx="0" cy="0"/>
          <a:chOff x="0" y="0"/>
          <a:chExt cx="0" cy="0"/>
        </a:xfrm>
      </p:grpSpPr>
      <p:sp>
        <p:nvSpPr>
          <p:cNvPr id="1048709" name="TextBox 3"/>
          <p:cNvSpPr txBox="1"/>
          <p:nvPr/>
        </p:nvSpPr>
        <p:spPr>
          <a:xfrm>
            <a:off x="494535" y="256217"/>
            <a:ext cx="11202930" cy="3901441"/>
          </a:xfrm>
          <a:prstGeom prst="rect"/>
          <a:noFill/>
          <a:ln w="12700" cap="flat">
            <a:noFill/>
            <a:miter lim="400000"/>
          </a:ln>
          <a:effectLst/>
          <a:sp3d/>
        </p:spPr>
        <p:style>
          <a:lnRef idx="0">
            <a:scrgbClr r="0" g="0" b="0"/>
          </a:lnRef>
          <a:fillRef idx="0">
            <a:scrgbClr r="0" g="0" b="0"/>
          </a:fillRef>
          <a:effectRef idx="0">
            <a:scrgbClr r="0" g="0" b="0"/>
          </a:effectRef>
          <a:fontRef idx="none">
            <a:srgbClr val="000000"/>
          </a:fontRef>
        </p:style>
        <p:txBody>
          <a:bodyPr wrap="square">
            <a:spAutoFit/>
          </a:bodyPr>
          <a:p>
            <a:r>
              <a:rPr dirty="0" sz="2200" lang="en-US"/>
              <a:t>Clinical features</a:t>
            </a:r>
          </a:p>
          <a:p>
            <a:r>
              <a:rPr dirty="0" sz="2200" lang="en-US"/>
              <a:t>Young patients usually present with intermittent pain, due to pinching of the fat, similar to an epigastric hernia. A lump may or may not be palpable because the fatty hernia is small and the overlying external oblique is intact. Older patients generally present with a reducible swelling at the edge of the rectus sheath and may have symptoms of intermittent obstruction. The diagnosis should be suspected because of the location of the symptoms and is </a:t>
            </a:r>
            <a:r>
              <a:rPr dirty="0" sz="2200" lang="en-US" err="1"/>
              <a:t>confrmed</a:t>
            </a:r>
            <a:r>
              <a:rPr dirty="0" sz="2200" lang="en-US"/>
              <a:t> by CT. Ultrasonography has the advantage that it can be performed in the upright patient because no defect may be visible with the patient lying down.</a:t>
            </a:r>
          </a:p>
          <a:p>
            <a:r>
              <a:rPr dirty="0" sz="2200" lang="en-US"/>
              <a:t>Treatment</a:t>
            </a:r>
          </a:p>
          <a:p>
            <a:r>
              <a:rPr dirty="0" sz="2200" lang="en-US"/>
              <a:t>Surgery is recommended because the narrow and </a:t>
            </a:r>
            <a:r>
              <a:rPr dirty="0" sz="2200" lang="en-US" err="1"/>
              <a:t>fbrous</a:t>
            </a:r>
            <a:r>
              <a:rPr dirty="0" sz="2200" lang="en-US"/>
              <a:t> neck predisposes to strangulation. Surgery can be open or laparoscopic. </a:t>
            </a:r>
            <a:endParaRPr dirty="0" sz="2200" lang="en-JO"/>
          </a:p>
        </p:txBody>
      </p:sp>
      <p:pic>
        <p:nvPicPr>
          <p:cNvPr id="2097170" name="Picture 4"/>
          <p:cNvPicPr>
            <a:picLocks noChangeAspect="1"/>
          </p:cNvPicPr>
          <p:nvPr/>
        </p:nvPicPr>
        <p:blipFill>
          <a:blip xmlns:r="http://schemas.openxmlformats.org/officeDocument/2006/relationships" r:embed="rId1"/>
          <a:stretch>
            <a:fillRect/>
          </a:stretch>
        </p:blipFill>
        <p:spPr>
          <a:xfrm>
            <a:off x="7331723" y="4248880"/>
            <a:ext cx="3455627" cy="2609120"/>
          </a:xfrm>
          <a:prstGeom prst="rect"/>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34" name=""/>
        <p:cNvGrpSpPr/>
        <p:nvPr/>
      </p:nvGrpSpPr>
      <p:grpSpPr>
        <a:xfrm>
          <a:off x="0" y="0"/>
          <a:ext cx="0" cy="0"/>
          <a:chOff x="0" y="0"/>
          <a:chExt cx="0" cy="0"/>
        </a:xfrm>
      </p:grpSpPr>
      <p:sp>
        <p:nvSpPr>
          <p:cNvPr id="1048710" name="Title 1"/>
          <p:cNvSpPr txBox="1">
            <a:spLocks noGrp="1"/>
          </p:cNvSpPr>
          <p:nvPr>
            <p:ph type="title"/>
          </p:nvPr>
        </p:nvSpPr>
        <p:spPr>
          <a:xfrm>
            <a:off x="304799" y="119697"/>
            <a:ext cx="8346141" cy="911244"/>
          </a:xfrm>
          <a:prstGeom prst="rect"/>
        </p:spPr>
        <p:txBody>
          <a:bodyPr/>
          <a:p>
            <a:pPr defTabSz="365760">
              <a:defRPr sz="1920"/>
            </a:pPr>
            <a:r>
              <a:rPr>
                <a:latin typeface="Wingdings 2"/>
                <a:ea typeface="Wingdings 2"/>
                <a:cs typeface="Wingdings 2"/>
                <a:sym typeface="Wingdings 2"/>
              </a:rPr>
              <a:t>★</a:t>
            </a:r>
            <a:r>
              <a:t>	</a:t>
            </a:r>
            <a:r>
              <a:rPr b="1"/>
              <a:t>Complications:</a:t>
            </a:r>
            <a:br>
              <a:rPr b="1"/>
            </a:br>
            <a:endParaRPr b="1"/>
          </a:p>
        </p:txBody>
      </p:sp>
      <p:sp>
        <p:nvSpPr>
          <p:cNvPr id="1048711" name="Rectangle 1"/>
          <p:cNvSpPr txBox="1"/>
          <p:nvPr/>
        </p:nvSpPr>
        <p:spPr>
          <a:xfrm>
            <a:off x="350518" y="1306540"/>
            <a:ext cx="11109961" cy="1869441"/>
          </a:xfrm>
          <a:prstGeom prst="rect"/>
          <a:ln w="12700">
            <a:miter lim="400000"/>
          </a:ln>
        </p:spPr>
        <p:txBody>
          <a:bodyPr anchor="ctr" lIns="45719" rIns="45719">
            <a:spAutoFit/>
          </a:bodyPr>
          <a:p>
            <a:pPr>
              <a:buSzPct val="100000"/>
              <a:buChar char="•"/>
              <a:tabLst>
                <a:tab algn="l" pos="444500"/>
                <a:tab algn="l" pos="571500"/>
                <a:tab algn="l" pos="622300"/>
              </a:tabLst>
              <a:defRPr b="1" sz="2400">
                <a:latin typeface="Tahoma"/>
                <a:ea typeface="Tahoma"/>
                <a:cs typeface="Tahoma"/>
                <a:sym typeface="Tahoma"/>
              </a:defRPr>
            </a:pPr>
            <a:r>
              <a:t>Irreducible hernia:</a:t>
            </a:r>
            <a:r>
              <a:rPr b="0"/>
              <a:t> </a:t>
            </a:r>
            <a:endParaRPr>
              <a:latin typeface="Arial"/>
              <a:ea typeface="Arial"/>
              <a:cs typeface="Arial"/>
              <a:sym typeface="Arial"/>
            </a:endParaRPr>
          </a:p>
          <a:p>
            <a:pPr>
              <a:buSzPct val="100000"/>
              <a:buChar char="•"/>
              <a:tabLst>
                <a:tab algn="l" pos="444500"/>
                <a:tab algn="l" pos="571500"/>
                <a:tab algn="l" pos="622300"/>
              </a:tabLst>
              <a:defRPr sz="2400">
                <a:latin typeface="Tahoma"/>
                <a:ea typeface="Tahoma"/>
                <a:cs typeface="Tahoma"/>
                <a:sym typeface="Tahoma"/>
              </a:defRPr>
            </a:pPr>
            <a:r>
              <a:t>The contents can not be returned to the abdomen </a:t>
            </a:r>
            <a:endParaRPr>
              <a:latin typeface="Arial"/>
              <a:ea typeface="Arial"/>
              <a:cs typeface="Arial"/>
              <a:sym typeface="Arial"/>
            </a:endParaRPr>
          </a:p>
          <a:p>
            <a:pPr>
              <a:buSzPct val="100000"/>
              <a:buChar char="•"/>
              <a:tabLst>
                <a:tab algn="l" pos="444500"/>
                <a:tab algn="l" pos="571500"/>
                <a:tab algn="l" pos="622300"/>
              </a:tabLst>
              <a:defRPr sz="2400">
                <a:latin typeface="Tahoma"/>
                <a:ea typeface="Tahoma"/>
                <a:cs typeface="Tahoma"/>
                <a:sym typeface="Tahoma"/>
              </a:defRPr>
            </a:pPr>
            <a:r>
              <a:t>There is no evidence of other complications. </a:t>
            </a:r>
            <a:endParaRPr>
              <a:latin typeface="Arial"/>
              <a:ea typeface="Arial"/>
              <a:cs typeface="Arial"/>
              <a:sym typeface="Arial"/>
            </a:endParaRPr>
          </a:p>
          <a:p>
            <a:pPr>
              <a:buSzPct val="100000"/>
              <a:buChar char="•"/>
              <a:tabLst>
                <a:tab algn="l" pos="444500"/>
                <a:tab algn="l" pos="571500"/>
                <a:tab algn="l" pos="622300"/>
              </a:tabLst>
              <a:defRPr sz="2400">
                <a:latin typeface="Tahoma"/>
                <a:ea typeface="Tahoma"/>
                <a:cs typeface="Tahoma"/>
                <a:sym typeface="Tahoma"/>
              </a:defRPr>
            </a:pPr>
            <a:r>
              <a:t>It is due to adhesions between the sac &amp; its contents overcrowding of the contents.</a:t>
            </a:r>
          </a:p>
        </p:txBody>
      </p:sp>
      <p:sp>
        <p:nvSpPr>
          <p:cNvPr id="1048712" name="Rectangle 3"/>
          <p:cNvSpPr txBox="1"/>
          <p:nvPr/>
        </p:nvSpPr>
        <p:spPr>
          <a:xfrm>
            <a:off x="304799" y="3451580"/>
            <a:ext cx="10805161" cy="2580640"/>
          </a:xfrm>
          <a:prstGeom prst="rect"/>
          <a:ln w="12700">
            <a:miter lim="400000"/>
          </a:ln>
        </p:spPr>
        <p:txBody>
          <a:bodyPr lIns="45719" rIns="45719">
            <a:spAutoFit/>
          </a:bodyPr>
          <a:p>
            <a:pPr>
              <a:buSzPct val="100000"/>
              <a:buChar char="•"/>
              <a:tabLst>
                <a:tab algn="l" pos="444500"/>
                <a:tab algn="l" pos="571500"/>
                <a:tab algn="l" pos="622300"/>
              </a:tabLst>
              <a:defRPr b="1" sz="2400">
                <a:latin typeface="Tahoma"/>
                <a:ea typeface="Tahoma"/>
                <a:cs typeface="Tahoma"/>
                <a:sym typeface="Tahoma"/>
              </a:defRPr>
            </a:pPr>
            <a:r>
              <a:t>Obstructed hernia:</a:t>
            </a:r>
            <a:r>
              <a:rPr b="0"/>
              <a:t> </a:t>
            </a:r>
            <a:endParaRPr>
              <a:latin typeface="Arial"/>
              <a:ea typeface="Arial"/>
              <a:cs typeface="Arial"/>
              <a:sym typeface="Arial"/>
            </a:endParaRPr>
          </a:p>
          <a:p>
            <a:pPr>
              <a:buSzPct val="100000"/>
              <a:buChar char="•"/>
              <a:tabLst>
                <a:tab algn="l" pos="444500"/>
                <a:tab algn="l" pos="571500"/>
                <a:tab algn="l" pos="622300"/>
              </a:tabLst>
              <a:defRPr sz="2400">
                <a:latin typeface="Tahoma"/>
                <a:ea typeface="Tahoma"/>
                <a:cs typeface="Tahoma"/>
                <a:sym typeface="Tahoma"/>
              </a:defRPr>
            </a:pPr>
            <a:r>
              <a:t>This is an irreducible hernia containing obstructed intestine.</a:t>
            </a:r>
            <a:endParaRPr>
              <a:latin typeface="Arial"/>
              <a:ea typeface="Arial"/>
              <a:cs typeface="Arial"/>
              <a:sym typeface="Arial"/>
            </a:endParaRPr>
          </a:p>
          <a:p>
            <a:pPr>
              <a:buSzPct val="100000"/>
              <a:buChar char="•"/>
              <a:tabLst>
                <a:tab algn="l" pos="444500"/>
                <a:tab algn="l" pos="571500"/>
                <a:tab algn="l" pos="622300"/>
              </a:tabLst>
              <a:defRPr sz="2400">
                <a:latin typeface="Tahoma"/>
                <a:ea typeface="Tahoma"/>
                <a:cs typeface="Tahoma"/>
                <a:sym typeface="Tahoma"/>
              </a:defRPr>
            </a:pPr>
            <a:r>
              <a:t>The blood supply is not affected.</a:t>
            </a:r>
            <a:endParaRPr>
              <a:latin typeface="Arial"/>
              <a:ea typeface="Arial"/>
              <a:cs typeface="Arial"/>
              <a:sym typeface="Arial"/>
            </a:endParaRPr>
          </a:p>
          <a:p>
            <a:pPr>
              <a:buSzPct val="100000"/>
              <a:buChar char="•"/>
              <a:tabLst>
                <a:tab algn="l" pos="444500"/>
                <a:tab algn="l" pos="571500"/>
                <a:tab algn="l" pos="622300"/>
              </a:tabLst>
              <a:defRPr sz="2400">
                <a:latin typeface="Tahoma"/>
                <a:ea typeface="Tahoma"/>
                <a:cs typeface="Tahoma"/>
                <a:sym typeface="Tahoma"/>
              </a:defRPr>
            </a:pPr>
            <a:r>
              <a:t>The condition is less severe than </a:t>
            </a:r>
            <a:r>
              <a:rPr b="1"/>
              <a:t>strangulated hernia</a:t>
            </a:r>
            <a:r>
              <a:t> ,</a:t>
            </a:r>
            <a:r>
              <a:rPr b="1"/>
              <a:t> </a:t>
            </a:r>
            <a:r>
              <a:t>soft with impulse on cough.</a:t>
            </a:r>
            <a:endParaRPr>
              <a:latin typeface="Arial"/>
              <a:ea typeface="Arial"/>
              <a:cs typeface="Arial"/>
              <a:sym typeface="Arial"/>
            </a:endParaRPr>
          </a:p>
          <a:p>
            <a:pPr>
              <a:buSzPct val="100000"/>
              <a:buChar char="•"/>
              <a:tabLst>
                <a:tab algn="l" pos="444500"/>
                <a:tab algn="l" pos="571500"/>
                <a:tab algn="l" pos="622300"/>
              </a:tabLst>
              <a:defRPr b="1" sz="2400">
                <a:latin typeface="Tahoma"/>
                <a:ea typeface="Tahoma"/>
                <a:cs typeface="Tahoma"/>
                <a:sym typeface="Tahoma"/>
              </a:defRPr>
            </a:pPr>
            <a:r>
              <a:t>Treatment:</a:t>
            </a:r>
            <a:r>
              <a:rPr b="0"/>
              <a:t> </a:t>
            </a:r>
            <a:r>
              <a:t>urgent</a:t>
            </a:r>
            <a:r>
              <a:rPr b="0"/>
              <a:t> surgery because differentiation between obstruction &amp; strangulation is very difficult.</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35" name=""/>
        <p:cNvGrpSpPr/>
        <p:nvPr/>
      </p:nvGrpSpPr>
      <p:grpSpPr>
        <a:xfrm>
          <a:off x="0" y="0"/>
          <a:ext cx="0" cy="0"/>
          <a:chOff x="0" y="0"/>
          <a:chExt cx="0" cy="0"/>
        </a:xfrm>
      </p:grpSpPr>
      <p:sp>
        <p:nvSpPr>
          <p:cNvPr id="1048713" name="Rectangle 3"/>
          <p:cNvSpPr txBox="1"/>
          <p:nvPr/>
        </p:nvSpPr>
        <p:spPr>
          <a:xfrm>
            <a:off x="350520" y="1981200"/>
            <a:ext cx="3861304" cy="574040"/>
          </a:xfrm>
          <a:prstGeom prst="rect"/>
          <a:ln w="12700">
            <a:miter lim="400000"/>
          </a:ln>
        </p:spPr>
        <p:txBody>
          <a:bodyPr lIns="45719" rIns="45719" wrap="none">
            <a:spAutoFit/>
          </a:bodyPr>
          <a:p>
            <a:pPr>
              <a:defRPr b="1" sz="3200" i="1"/>
            </a:pPr>
            <a:r>
              <a:t>Strangulated</a:t>
            </a:r>
            <a:r>
              <a:rPr i="0"/>
              <a:t> </a:t>
            </a:r>
            <a:r>
              <a:t>hernia</a:t>
            </a:r>
          </a:p>
        </p:txBody>
      </p:sp>
      <p:sp>
        <p:nvSpPr>
          <p:cNvPr id="1048714" name="Rectangle 1"/>
          <p:cNvSpPr txBox="1"/>
          <p:nvPr/>
        </p:nvSpPr>
        <p:spPr>
          <a:xfrm>
            <a:off x="274320" y="243809"/>
            <a:ext cx="11109960" cy="1539241"/>
          </a:xfrm>
          <a:prstGeom prst="rect"/>
          <a:ln w="12700">
            <a:miter lim="400000"/>
          </a:ln>
        </p:spPr>
        <p:txBody>
          <a:bodyPr anchor="ctr" lIns="45719" rIns="45719">
            <a:spAutoFit/>
          </a:bodyPr>
          <a:p>
            <a:pPr>
              <a:tabLst>
                <a:tab algn="l" pos="685800"/>
              </a:tabLst>
              <a:defRPr b="1" sz="3200">
                <a:latin typeface="Tahoma"/>
                <a:ea typeface="Tahoma"/>
                <a:cs typeface="Tahoma"/>
                <a:sym typeface="Tahoma"/>
              </a:defRPr>
            </a:pPr>
            <a:r>
              <a:t>Inflamed hernia:</a:t>
            </a:r>
            <a:r>
              <a:rPr b="0"/>
              <a:t> </a:t>
            </a:r>
            <a:endParaRPr>
              <a:latin typeface="Arial"/>
              <a:ea typeface="Arial"/>
              <a:cs typeface="Arial"/>
              <a:sym typeface="Arial"/>
            </a:endParaRPr>
          </a:p>
          <a:p>
            <a:pPr>
              <a:buSzPct val="100000"/>
              <a:buChar char="•"/>
              <a:tabLst>
                <a:tab algn="l" pos="685800"/>
              </a:tabLst>
              <a:defRPr sz="3200">
                <a:latin typeface="Tahoma"/>
                <a:ea typeface="Tahoma"/>
                <a:cs typeface="Tahoma"/>
                <a:sym typeface="Tahoma"/>
              </a:defRPr>
            </a:pPr>
            <a:r>
              <a:t>Inflammation can occur from irritation or sepsis of the contents within the sac</a:t>
            </a:r>
          </a:p>
        </p:txBody>
      </p:sp>
      <p:pic>
        <p:nvPicPr>
          <p:cNvPr id="2097171" name="Picture 45" descr="Picture 45"/>
          <p:cNvPicPr>
            <a:picLocks noChangeAspect="1"/>
          </p:cNvPicPr>
          <p:nvPr/>
        </p:nvPicPr>
        <p:blipFill>
          <a:blip xmlns:r="http://schemas.openxmlformats.org/officeDocument/2006/relationships" r:embed="rId1"/>
          <a:stretch>
            <a:fillRect/>
          </a:stretch>
        </p:blipFill>
        <p:spPr>
          <a:xfrm>
            <a:off x="8229600" y="2667000"/>
            <a:ext cx="3562350" cy="4191000"/>
          </a:xfrm>
          <a:prstGeom prst="rect"/>
          <a:ln w="12700">
            <a:miter lim="400000"/>
          </a:ln>
        </p:spPr>
      </p:pic>
      <p:sp>
        <p:nvSpPr>
          <p:cNvPr id="1048715" name="Rectangle 6"/>
          <p:cNvSpPr txBox="1"/>
          <p:nvPr/>
        </p:nvSpPr>
        <p:spPr>
          <a:xfrm>
            <a:off x="274320" y="2667000"/>
            <a:ext cx="8214360" cy="447040"/>
          </a:xfrm>
          <a:prstGeom prst="rect"/>
          <a:ln w="12700">
            <a:miter lim="400000"/>
          </a:ln>
        </p:spPr>
        <p:txBody>
          <a:bodyPr lIns="45719" rIns="45719">
            <a:spAutoFit/>
          </a:bodyPr>
          <a:p>
            <a:pPr>
              <a:defRPr sz="2400"/>
            </a:pPr>
            <a:r>
              <a:t>Interruption of the </a:t>
            </a:r>
            <a:r>
              <a:rPr b="1"/>
              <a:t>blood supply</a:t>
            </a:r>
            <a:r>
              <a:t> of the contents of hernia</a:t>
            </a:r>
          </a:p>
        </p:txBody>
      </p:sp>
      <p:sp>
        <p:nvSpPr>
          <p:cNvPr id="1048716" name="Rectangle 3"/>
          <p:cNvSpPr txBox="1"/>
          <p:nvPr/>
        </p:nvSpPr>
        <p:spPr>
          <a:xfrm>
            <a:off x="350520" y="3304510"/>
            <a:ext cx="7452360" cy="1513841"/>
          </a:xfrm>
          <a:prstGeom prst="rect"/>
          <a:ln w="12700">
            <a:miter lim="400000"/>
          </a:ln>
        </p:spPr>
        <p:txBody>
          <a:bodyPr anchor="ctr" lIns="45719" rIns="45719">
            <a:spAutoFit/>
          </a:bodyPr>
          <a:p>
            <a:pPr>
              <a:defRPr sz="2400">
                <a:latin typeface="Tahoma"/>
                <a:ea typeface="Tahoma"/>
                <a:cs typeface="Tahoma"/>
                <a:sym typeface="Tahoma"/>
              </a:defRPr>
            </a:pPr>
            <a:r>
              <a:t>the </a:t>
            </a:r>
            <a:r>
              <a:rPr b="1"/>
              <a:t>most serious</a:t>
            </a:r>
            <a:r>
              <a:t>  complication of hernia</a:t>
            </a:r>
            <a:endParaRPr>
              <a:latin typeface="Arial"/>
              <a:ea typeface="Arial"/>
              <a:cs typeface="Arial"/>
              <a:sym typeface="Arial"/>
            </a:endParaRPr>
          </a:p>
          <a:p>
            <a:pPr>
              <a:buSzPct val="100000"/>
              <a:buChar char="•"/>
              <a:defRPr sz="2400">
                <a:latin typeface="Tahoma"/>
                <a:ea typeface="Tahoma"/>
                <a:cs typeface="Tahoma"/>
                <a:sym typeface="Tahoma"/>
              </a:defRPr>
            </a:pPr>
            <a:r>
              <a:t>Strangulated hernia is the </a:t>
            </a:r>
            <a:r>
              <a:rPr b="1"/>
              <a:t>2</a:t>
            </a:r>
            <a:r>
              <a:rPr baseline="30000" b="1"/>
              <a:t>nd</a:t>
            </a:r>
            <a:r>
              <a:rPr b="1"/>
              <a:t>. Common cause</a:t>
            </a:r>
            <a:r>
              <a:t> for acute mechanical intestinal obstruction in developed countries ( after adhesive IO )</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36" name=""/>
        <p:cNvGrpSpPr/>
        <p:nvPr/>
      </p:nvGrpSpPr>
      <p:grpSpPr>
        <a:xfrm>
          <a:off x="0" y="0"/>
          <a:ext cx="0" cy="0"/>
          <a:chOff x="0" y="0"/>
          <a:chExt cx="0" cy="0"/>
        </a:xfrm>
      </p:grpSpPr>
      <p:sp>
        <p:nvSpPr>
          <p:cNvPr id="1048717" name="Title 1"/>
          <p:cNvSpPr txBox="1">
            <a:spLocks noGrp="1"/>
          </p:cNvSpPr>
          <p:nvPr>
            <p:ph type="title"/>
          </p:nvPr>
        </p:nvSpPr>
        <p:spPr>
          <a:prstGeom prst="rect"/>
        </p:spPr>
        <p:txBody>
          <a:bodyPr/>
          <a:p>
            <a:pPr>
              <a:defRPr b="1" sz="2800" u="sng">
                <a:solidFill>
                  <a:srgbClr val="000000"/>
                </a:solidFill>
              </a:defRPr>
            </a:pPr>
            <a:r>
              <a:t>The signs</a:t>
            </a:r>
            <a:r>
              <a:rPr b="0" sz="3000"/>
              <a:t> </a:t>
            </a:r>
            <a:r>
              <a:t>in strangulated hernia</a:t>
            </a:r>
            <a:br/>
          </a:p>
        </p:txBody>
      </p:sp>
      <p:sp>
        <p:nvSpPr>
          <p:cNvPr id="1048718" name="Rectangle 2"/>
          <p:cNvSpPr txBox="1"/>
          <p:nvPr/>
        </p:nvSpPr>
        <p:spPr>
          <a:xfrm>
            <a:off x="807719" y="1371599"/>
            <a:ext cx="6004561" cy="2580641"/>
          </a:xfrm>
          <a:prstGeom prst="rect"/>
          <a:ln w="12700">
            <a:miter lim="400000"/>
          </a:ln>
        </p:spPr>
        <p:txBody>
          <a:bodyPr lIns="45719" rIns="45719">
            <a:spAutoFit/>
          </a:bodyPr>
          <a:p>
            <a:pPr indent="-342900" marL="342900">
              <a:spcBef>
                <a:spcPts val="1400"/>
              </a:spcBef>
              <a:defRPr b="1" sz="2400"/>
            </a:pPr>
            <a:r>
              <a:t>1.Absence of cough impulse</a:t>
            </a:r>
          </a:p>
          <a:p>
            <a:pPr indent="-342900" marL="342900">
              <a:spcBef>
                <a:spcPts val="1400"/>
              </a:spcBef>
              <a:defRPr b="1" sz="2400"/>
            </a:pPr>
            <a:r>
              <a:t>2.change color of skin</a:t>
            </a:r>
          </a:p>
          <a:p>
            <a:pPr indent="-342900" marL="342900">
              <a:spcBef>
                <a:spcPts val="1400"/>
              </a:spcBef>
              <a:defRPr b="1" sz="2400"/>
            </a:pPr>
            <a:r>
              <a:t>3.non reducible</a:t>
            </a:r>
          </a:p>
          <a:p>
            <a:pPr indent="-342900" marL="342900">
              <a:spcBef>
                <a:spcPts val="1400"/>
              </a:spcBef>
              <a:defRPr b="1" sz="2400"/>
            </a:pPr>
            <a:r>
              <a:t>4.Tense </a:t>
            </a:r>
          </a:p>
          <a:p>
            <a:pPr indent="-342900" marL="342900">
              <a:spcBef>
                <a:spcPts val="1400"/>
              </a:spcBef>
              <a:defRPr b="1" sz="2400"/>
            </a:pPr>
            <a:r>
              <a:t>5.Tender</a:t>
            </a:r>
          </a:p>
        </p:txBody>
      </p:sp>
      <p:pic>
        <p:nvPicPr>
          <p:cNvPr id="2097172" name="Picture 2" descr="Picture 2"/>
          <p:cNvPicPr>
            <a:picLocks noChangeAspect="1"/>
          </p:cNvPicPr>
          <p:nvPr/>
        </p:nvPicPr>
        <p:blipFill>
          <a:blip xmlns:r="http://schemas.openxmlformats.org/officeDocument/2006/relationships" r:embed="rId1"/>
          <a:stretch>
            <a:fillRect/>
          </a:stretch>
        </p:blipFill>
        <p:spPr>
          <a:xfrm>
            <a:off x="7315200" y="1295400"/>
            <a:ext cx="3500438" cy="4000500"/>
          </a:xfrm>
          <a:prstGeom prst="rect"/>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37" name=""/>
        <p:cNvGrpSpPr/>
        <p:nvPr/>
      </p:nvGrpSpPr>
      <p:grpSpPr>
        <a:xfrm>
          <a:off x="0" y="0"/>
          <a:ext cx="0" cy="0"/>
          <a:chOff x="0" y="0"/>
          <a:chExt cx="0" cy="0"/>
        </a:xfrm>
      </p:grpSpPr>
      <p:sp>
        <p:nvSpPr>
          <p:cNvPr id="1048719" name="Title 1"/>
          <p:cNvSpPr txBox="1">
            <a:spLocks noGrp="1"/>
          </p:cNvSpPr>
          <p:nvPr>
            <p:ph type="title"/>
          </p:nvPr>
        </p:nvSpPr>
        <p:spPr>
          <a:xfrm>
            <a:off x="609600" y="274638"/>
            <a:ext cx="9956800" cy="792163"/>
          </a:xfrm>
          <a:prstGeom prst="rect"/>
        </p:spPr>
        <p:txBody>
          <a:bodyPr/>
          <a:p>
            <a:pPr defTabSz="832104">
              <a:defRPr sz="2275" u="sng">
                <a:solidFill>
                  <a:srgbClr val="000000"/>
                </a:solidFill>
              </a:defRPr>
            </a:pPr>
            <a:r>
              <a:t>On examining a hernia</a:t>
            </a:r>
            <a:br/>
          </a:p>
        </p:txBody>
      </p:sp>
      <p:sp>
        <p:nvSpPr>
          <p:cNvPr id="1048720" name="Rectangle 2"/>
          <p:cNvSpPr txBox="1"/>
          <p:nvPr/>
        </p:nvSpPr>
        <p:spPr>
          <a:xfrm>
            <a:off x="883919" y="838199"/>
            <a:ext cx="9357361" cy="5425440"/>
          </a:xfrm>
          <a:prstGeom prst="rect"/>
          <a:ln w="12700">
            <a:miter lim="400000"/>
          </a:ln>
        </p:spPr>
        <p:txBody>
          <a:bodyPr lIns="45719" rIns="45719">
            <a:spAutoFit/>
          </a:bodyPr>
          <a:p>
            <a:pPr>
              <a:defRPr sz="2400" u="sng"/>
            </a:pPr>
            <a:r>
              <a:t>The signs</a:t>
            </a:r>
            <a:r>
              <a:rPr u="none"/>
              <a:t>   :</a:t>
            </a:r>
          </a:p>
          <a:p>
            <a:pPr>
              <a:defRPr sz="2400"/>
            </a:pPr>
            <a:endParaRPr u="none"/>
          </a:p>
          <a:p>
            <a:pPr>
              <a:defRPr sz="2400"/>
            </a:pPr>
            <a:r>
              <a:t>   -</a:t>
            </a:r>
            <a:r>
              <a:rPr b="1"/>
              <a:t>     </a:t>
            </a:r>
            <a:r>
              <a:t>Presence of swelling </a:t>
            </a:r>
          </a:p>
          <a:p>
            <a:pPr>
              <a:defRPr sz="2400"/>
            </a:pPr>
            <a:r>
              <a:t>   -     the side : left or right</a:t>
            </a:r>
          </a:p>
          <a:p>
            <a:pPr>
              <a:defRPr sz="2400"/>
            </a:pPr>
            <a:r>
              <a:t>   -    Site of swelling:inguinal , scrotal , inguinoscrotal</a:t>
            </a:r>
          </a:p>
          <a:p>
            <a:pPr>
              <a:defRPr sz="2400"/>
            </a:pPr>
            <a:r>
              <a:t>   -    size of swelling</a:t>
            </a:r>
          </a:p>
          <a:p>
            <a:pPr>
              <a:defRPr sz="2400"/>
            </a:pPr>
            <a:r>
              <a:t>   -   Shape :  </a:t>
            </a:r>
          </a:p>
          <a:p>
            <a:pPr>
              <a:defRPr sz="2400"/>
            </a:pPr>
            <a:r>
              <a:t>   -   skin color,  </a:t>
            </a:r>
          </a:p>
          <a:p>
            <a:pPr>
              <a:defRPr sz="2400"/>
            </a:pPr>
            <a:r>
              <a:t>   -   scar</a:t>
            </a:r>
          </a:p>
          <a:p>
            <a:pPr>
              <a:defRPr sz="2400"/>
            </a:pPr>
            <a:r>
              <a:t>   -   Positive visible cough impulse</a:t>
            </a:r>
          </a:p>
          <a:p>
            <a:pPr>
              <a:defRPr sz="2400"/>
            </a:pPr>
            <a:r>
              <a:t>  </a:t>
            </a:r>
          </a:p>
          <a:p>
            <a:pPr>
              <a:defRPr sz="2400"/>
            </a:pPr>
            <a:r>
              <a:t>On palpation :</a:t>
            </a:r>
          </a:p>
          <a:p>
            <a:pPr>
              <a:defRPr sz="2400"/>
            </a:pPr>
            <a:r>
              <a:t>    -   presence of tenderness</a:t>
            </a:r>
          </a:p>
          <a:p>
            <a:pPr>
              <a:defRPr sz="2400"/>
            </a:pPr>
            <a:r>
              <a:t>    -   skin temp.</a:t>
            </a:r>
          </a:p>
          <a:p>
            <a:pPr>
              <a:defRPr sz="2400"/>
            </a:pPr>
            <a:r>
              <a:t>    -   Positive palpable cough impulse </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38" name=""/>
        <p:cNvGrpSpPr/>
        <p:nvPr/>
      </p:nvGrpSpPr>
      <p:grpSpPr>
        <a:xfrm>
          <a:off x="0" y="0"/>
          <a:ext cx="0" cy="0"/>
          <a:chOff x="0" y="0"/>
          <a:chExt cx="0" cy="0"/>
        </a:xfrm>
      </p:grpSpPr>
      <p:sp>
        <p:nvSpPr>
          <p:cNvPr id="1048721" name="Rectangle 2"/>
          <p:cNvSpPr txBox="1">
            <a:spLocks noGrp="1"/>
          </p:cNvSpPr>
          <p:nvPr>
            <p:ph type="title"/>
          </p:nvPr>
        </p:nvSpPr>
        <p:spPr>
          <a:xfrm>
            <a:off x="609600" y="274638"/>
            <a:ext cx="9956800" cy="639763"/>
          </a:xfrm>
          <a:prstGeom prst="rect"/>
        </p:spPr>
        <p:txBody>
          <a:bodyPr/>
          <a:lstStyle>
            <a:lvl1pPr>
              <a:defRPr b="1" sz="3200">
                <a:solidFill>
                  <a:srgbClr val="CC3300"/>
                </a:solidFill>
              </a:defRPr>
            </a:lvl1pPr>
          </a:lstStyle>
          <a:p>
            <a:r>
              <a:t>Occlusive test</a:t>
            </a:r>
          </a:p>
        </p:txBody>
      </p:sp>
      <p:pic>
        <p:nvPicPr>
          <p:cNvPr id="2097173" name="Picture 2" descr="Picture 2"/>
          <p:cNvPicPr>
            <a:picLocks noChangeAspect="1"/>
          </p:cNvPicPr>
          <p:nvPr/>
        </p:nvPicPr>
        <p:blipFill>
          <a:blip xmlns:r="http://schemas.openxmlformats.org/officeDocument/2006/relationships" r:embed="rId1"/>
          <a:stretch>
            <a:fillRect/>
          </a:stretch>
        </p:blipFill>
        <p:spPr>
          <a:xfrm>
            <a:off x="6781800" y="1905000"/>
            <a:ext cx="5029200" cy="4648200"/>
          </a:xfrm>
          <a:prstGeom prst="rect"/>
          <a:ln w="12700">
            <a:miter lim="400000"/>
          </a:ln>
        </p:spPr>
      </p:pic>
      <p:sp>
        <p:nvSpPr>
          <p:cNvPr id="1048722" name="Rectangle 4"/>
          <p:cNvSpPr txBox="1"/>
          <p:nvPr/>
        </p:nvSpPr>
        <p:spPr>
          <a:xfrm>
            <a:off x="883919" y="1828800"/>
            <a:ext cx="4404361" cy="4892040"/>
          </a:xfrm>
          <a:prstGeom prst="rect"/>
          <a:ln w="12700">
            <a:miter lim="400000"/>
          </a:ln>
        </p:spPr>
        <p:txBody>
          <a:bodyPr lIns="45719" rIns="45719">
            <a:spAutoFit/>
          </a:bodyPr>
          <a:lstStyle>
            <a:lvl1pPr>
              <a:defRPr sz="3600"/>
            </a:lvl1pPr>
          </a:lstStyle>
          <a:p>
            <a:r>
              <a:rPr dirty="0"/>
              <a:t>Occlude the deep inguinal ring with thumb and ask the patient to cough. If hernia comes out while the deep ring is occluded, it is direct inguinal hernia. </a:t>
            </a:r>
          </a:p>
        </p:txBody>
      </p:sp>
      <p:sp>
        <p:nvSpPr>
          <p:cNvPr id="1048723" name="Rectangle 5"/>
          <p:cNvSpPr txBox="1"/>
          <p:nvPr/>
        </p:nvSpPr>
        <p:spPr>
          <a:xfrm>
            <a:off x="883919" y="1219200"/>
            <a:ext cx="6023826" cy="447041"/>
          </a:xfrm>
          <a:prstGeom prst="rect"/>
          <a:ln w="12700">
            <a:miter lim="400000"/>
          </a:ln>
        </p:spPr>
        <p:txBody>
          <a:bodyPr lIns="45719" rIns="45719" wrap="none">
            <a:spAutoFit/>
          </a:bodyPr>
          <a:lstStyle>
            <a:lvl1pPr>
              <a:defRPr sz="2400"/>
            </a:lvl1pPr>
          </a:lstStyle>
          <a:p>
            <a:r>
              <a:t>to distinguish between direct and indirect</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39" name=""/>
        <p:cNvGrpSpPr/>
        <p:nvPr/>
      </p:nvGrpSpPr>
      <p:grpSpPr>
        <a:xfrm>
          <a:off x="0" y="0"/>
          <a:ext cx="0" cy="0"/>
          <a:chOff x="0" y="0"/>
          <a:chExt cx="0" cy="0"/>
        </a:xfrm>
      </p:grpSpPr>
      <p:sp>
        <p:nvSpPr>
          <p:cNvPr id="1048724" name="Title 1"/>
          <p:cNvSpPr txBox="1">
            <a:spLocks noGrp="1"/>
          </p:cNvSpPr>
          <p:nvPr>
            <p:ph type="title"/>
          </p:nvPr>
        </p:nvSpPr>
        <p:spPr>
          <a:prstGeom prst="rect"/>
        </p:spPr>
        <p:txBody>
          <a:bodyPr/>
          <a:p/>
        </p:txBody>
      </p:sp>
      <p:pic>
        <p:nvPicPr>
          <p:cNvPr id="2097174" name="Picture 2" descr="Picture 2"/>
          <p:cNvPicPr>
            <a:picLocks noChangeAspect="1"/>
          </p:cNvPicPr>
          <p:nvPr/>
        </p:nvPicPr>
        <p:blipFill>
          <a:blip xmlns:r="http://schemas.openxmlformats.org/officeDocument/2006/relationships" r:embed="rId1"/>
          <a:stretch>
            <a:fillRect/>
          </a:stretch>
        </p:blipFill>
        <p:spPr>
          <a:xfrm>
            <a:off x="304800" y="0"/>
            <a:ext cx="11201400" cy="6858000"/>
          </a:xfrm>
          <a:prstGeom prst="rect"/>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97" name=""/>
        <p:cNvGrpSpPr/>
        <p:nvPr/>
      </p:nvGrpSpPr>
      <p:grpSpPr>
        <a:xfrm>
          <a:off x="0" y="0"/>
          <a:ext cx="0" cy="0"/>
          <a:chOff x="0" y="0"/>
          <a:chExt cx="0" cy="0"/>
        </a:xfrm>
      </p:grpSpPr>
      <p:sp>
        <p:nvSpPr>
          <p:cNvPr id="1048616" name="Rectangle 2"/>
          <p:cNvSpPr txBox="1"/>
          <p:nvPr/>
        </p:nvSpPr>
        <p:spPr>
          <a:xfrm>
            <a:off x="502919" y="228600"/>
            <a:ext cx="8900161" cy="2650312"/>
          </a:xfrm>
          <a:prstGeom prst="rect"/>
          <a:ln w="12700">
            <a:miter lim="400000"/>
          </a:ln>
        </p:spPr>
        <p:txBody>
          <a:bodyPr lIns="45719" rIns="45719">
            <a:spAutoFit/>
          </a:bodyPr>
          <a:p>
            <a:pPr indent="12700">
              <a:spcBef>
                <a:spcPts val="100"/>
              </a:spcBef>
              <a:defRPr b="1" sz="2400" spc="-5" u="sng">
                <a:solidFill>
                  <a:srgbClr val="FF0000"/>
                </a:solidFill>
                <a:uFill>
                  <a:solidFill>
                    <a:srgbClr val="FF0000"/>
                  </a:solidFill>
                </a:uFill>
                <a:latin typeface="Arial"/>
                <a:ea typeface="Arial"/>
                <a:cs typeface="Arial"/>
                <a:sym typeface="Arial"/>
              </a:defRPr>
            </a:pPr>
            <a:r>
              <a:t>Clinical</a:t>
            </a:r>
            <a:r>
              <a:rPr spc="-15"/>
              <a:t> </a:t>
            </a:r>
            <a:r>
              <a:t>features of</a:t>
            </a:r>
            <a:r>
              <a:rPr spc="10"/>
              <a:t> </a:t>
            </a:r>
            <a:r>
              <a:rPr spc="-10"/>
              <a:t>hernia</a:t>
            </a:r>
          </a:p>
          <a:p>
            <a:pPr indent="15875">
              <a:spcBef>
                <a:spcPts val="1100"/>
              </a:spcBef>
              <a:defRPr b="1" sz="2400" spc="-5" u="sng">
                <a:uFill>
                  <a:solidFill>
                    <a:srgbClr val="000000"/>
                  </a:solidFill>
                </a:uFill>
                <a:latin typeface="Arial"/>
                <a:ea typeface="Arial"/>
                <a:cs typeface="Arial"/>
                <a:sym typeface="Arial"/>
              </a:defRPr>
            </a:pPr>
            <a:r>
              <a:t>symptoms</a:t>
            </a:r>
          </a:p>
          <a:p>
            <a:pPr indent="15875">
              <a:spcBef>
                <a:spcPts val="1100"/>
              </a:spcBef>
              <a:defRPr b="1" sz="2400">
                <a:latin typeface="Arial"/>
                <a:ea typeface="Arial"/>
                <a:cs typeface="Arial"/>
                <a:sym typeface="Arial"/>
              </a:defRPr>
            </a:pPr>
            <a:r>
              <a:t>1.</a:t>
            </a:r>
            <a:r>
              <a:rPr spc="-15"/>
              <a:t> </a:t>
            </a:r>
            <a:r>
              <a:rPr spc="-5"/>
              <a:t>A</a:t>
            </a:r>
            <a:r>
              <a:rPr spc="-30"/>
              <a:t> </a:t>
            </a:r>
            <a:r>
              <a:rPr spc="-5"/>
              <a:t>lump</a:t>
            </a:r>
          </a:p>
          <a:p>
            <a:pPr indent="314325">
              <a:spcBef>
                <a:spcPts val="1100"/>
              </a:spcBef>
              <a:defRPr sz="2400">
                <a:latin typeface="Arial"/>
                <a:ea typeface="Arial"/>
                <a:cs typeface="Arial"/>
                <a:sym typeface="Arial"/>
              </a:defRPr>
            </a:pPr>
            <a:r>
              <a:t>a.comes</a:t>
            </a:r>
            <a:r>
              <a:rPr spc="-25"/>
              <a:t> </a:t>
            </a:r>
            <a:r>
              <a:rPr spc="-5"/>
              <a:t>and</a:t>
            </a:r>
            <a:r>
              <a:rPr spc="-20"/>
              <a:t> </a:t>
            </a:r>
            <a:r>
              <a:rPr spc="-5"/>
              <a:t>goes</a:t>
            </a:r>
          </a:p>
          <a:p>
            <a:pPr indent="365125" marR="5080">
              <a:lnSpc>
                <a:spcPts val="2800"/>
              </a:lnSpc>
              <a:spcBef>
                <a:spcPts val="100"/>
              </a:spcBef>
              <a:defRPr sz="2400" spc="-5">
                <a:latin typeface="Arial"/>
                <a:ea typeface="Arial"/>
                <a:cs typeface="Arial"/>
                <a:sym typeface="Arial"/>
              </a:defRPr>
            </a:pPr>
            <a:r>
              <a:t>b.appears</a:t>
            </a:r>
            <a:r>
              <a:rPr spc="10"/>
              <a:t> </a:t>
            </a:r>
            <a:r>
              <a:t>on</a:t>
            </a:r>
            <a:r>
              <a:rPr spc="-20"/>
              <a:t> </a:t>
            </a:r>
            <a:r>
              <a:t>standing/straining</a:t>
            </a:r>
            <a:r>
              <a:rPr spc="5"/>
              <a:t> </a:t>
            </a:r>
            <a:r>
              <a:rPr spc="0"/>
              <a:t>&amp;</a:t>
            </a:r>
            <a:r>
              <a:rPr spc="5"/>
              <a:t> </a:t>
            </a:r>
            <a:r>
              <a:t>disappears</a:t>
            </a:r>
            <a:r>
              <a:rPr spc="15"/>
              <a:t> </a:t>
            </a:r>
            <a:r>
              <a:rPr spc="-10"/>
              <a:t>when</a:t>
            </a:r>
            <a:r>
              <a:rPr spc="10"/>
              <a:t> </a:t>
            </a:r>
            <a:r>
              <a:t>reclining </a:t>
            </a:r>
            <a:r>
              <a:rPr spc="-375"/>
              <a:t> </a:t>
            </a:r>
            <a:r>
              <a:t>c.size</a:t>
            </a:r>
            <a:r>
              <a:rPr spc="0"/>
              <a:t> </a:t>
            </a:r>
            <a:r>
              <a:rPr spc="-10"/>
              <a:t>usually</a:t>
            </a:r>
            <a:r>
              <a:rPr spc="10"/>
              <a:t> </a:t>
            </a:r>
            <a:r>
              <a:t>increase</a:t>
            </a:r>
            <a:r>
              <a:rPr spc="5"/>
              <a:t> </a:t>
            </a:r>
            <a:r>
              <a:t>by</a:t>
            </a:r>
            <a:r>
              <a:rPr spc="5"/>
              <a:t> </a:t>
            </a:r>
            <a:r>
              <a:t>time</a:t>
            </a:r>
          </a:p>
        </p:txBody>
      </p:sp>
      <p:sp>
        <p:nvSpPr>
          <p:cNvPr id="1048617" name="Rectangle 3"/>
          <p:cNvSpPr txBox="1"/>
          <p:nvPr/>
        </p:nvSpPr>
        <p:spPr>
          <a:xfrm>
            <a:off x="731519" y="2971800"/>
            <a:ext cx="1089880" cy="437069"/>
          </a:xfrm>
          <a:prstGeom prst="rect"/>
          <a:ln w="12700">
            <a:miter lim="400000"/>
          </a:ln>
        </p:spPr>
        <p:txBody>
          <a:bodyPr lIns="45719" rIns="45719" wrap="none">
            <a:spAutoFit/>
          </a:bodyPr>
          <a:p>
            <a:pPr indent="12700">
              <a:spcBef>
                <a:spcPts val="100"/>
              </a:spcBef>
              <a:defRPr b="1" sz="2400">
                <a:latin typeface="Arial"/>
                <a:ea typeface="Arial"/>
                <a:cs typeface="Arial"/>
                <a:sym typeface="Arial"/>
              </a:defRPr>
            </a:pPr>
            <a:r>
              <a:t>2.</a:t>
            </a:r>
            <a:r>
              <a:rPr spc="-55"/>
              <a:t> </a:t>
            </a:r>
            <a:r>
              <a:rPr spc="-5"/>
              <a:t>Pain</a:t>
            </a:r>
          </a:p>
        </p:txBody>
      </p:sp>
      <p:sp>
        <p:nvSpPr>
          <p:cNvPr id="1048618" name="object 4"/>
          <p:cNvSpPr txBox="1"/>
          <p:nvPr/>
        </p:nvSpPr>
        <p:spPr>
          <a:xfrm>
            <a:off x="831123" y="3524977"/>
            <a:ext cx="10811200" cy="1107996"/>
          </a:xfrm>
          <a:prstGeom prst="rect"/>
          <a:ln w="12700">
            <a:miter lim="400000"/>
          </a:ln>
        </p:spPr>
        <p:txBody>
          <a:bodyPr bIns="0" lIns="0" rIns="0" tIns="0" wrap="square">
            <a:spAutoFit/>
          </a:bodyPr>
          <a:p>
            <a:pPr indent="12700">
              <a:spcBef>
                <a:spcPts val="100"/>
              </a:spcBef>
              <a:defRPr sz="2400" spc="-10">
                <a:latin typeface="Arial"/>
                <a:ea typeface="Arial"/>
                <a:cs typeface="Arial"/>
                <a:sym typeface="Arial"/>
              </a:defRPr>
            </a:pPr>
            <a:r>
              <a:rPr dirty="0" sz="2400" lang="en-US" spc="-5"/>
              <a:t>The hernia is usually painless but patients may complain of an aching or heavy feeling. Sharp, intermittent pains suggest pinching of tissue at the hernia neck. Severe pain should alert the surgeon to a high risk of strangulation. </a:t>
            </a:r>
            <a:endParaRPr dirty="0" sz="2400" spc="-5"/>
          </a:p>
        </p:txBody>
      </p:sp>
      <p:sp>
        <p:nvSpPr>
          <p:cNvPr id="1048619" name="Rectangle 5"/>
          <p:cNvSpPr txBox="1"/>
          <p:nvPr/>
        </p:nvSpPr>
        <p:spPr>
          <a:xfrm>
            <a:off x="807719" y="4724400"/>
            <a:ext cx="9433561" cy="1805477"/>
          </a:xfrm>
          <a:prstGeom prst="rect"/>
          <a:ln w="12700">
            <a:miter lim="400000"/>
          </a:ln>
        </p:spPr>
        <p:txBody>
          <a:bodyPr lIns="45719" rIns="45719">
            <a:spAutoFit/>
          </a:bodyPr>
          <a:p>
            <a:pPr indent="-200025" marL="212090">
              <a:spcBef>
                <a:spcPts val="100"/>
              </a:spcBef>
              <a:buSzPct val="100000"/>
              <a:buAutoNum type="arabicPeriod" startAt="3"/>
              <a:tabLst>
                <a:tab algn="l" pos="203200"/>
              </a:tabLst>
              <a:defRPr b="1" sz="2400" spc="-5">
                <a:latin typeface="Arial"/>
                <a:ea typeface="Arial"/>
                <a:cs typeface="Arial"/>
                <a:sym typeface="Arial"/>
              </a:defRPr>
            </a:pPr>
            <a:r>
              <a:rPr dirty="0"/>
              <a:t>associated</a:t>
            </a:r>
            <a:r>
              <a:rPr dirty="0" spc="-10"/>
              <a:t> </a:t>
            </a:r>
            <a:r>
              <a:rPr dirty="0"/>
              <a:t>symptoms</a:t>
            </a:r>
            <a:r>
              <a:rPr dirty="0" spc="15"/>
              <a:t> </a:t>
            </a:r>
            <a:r>
              <a:rPr b="0" dirty="0"/>
              <a:t>:</a:t>
            </a:r>
            <a:r>
              <a:rPr b="0" dirty="0" err="1"/>
              <a:t>nausia,sweating</a:t>
            </a:r>
            <a:endParaRPr b="0" dirty="0"/>
          </a:p>
          <a:p>
            <a:pPr indent="-200025" marL="212090">
              <a:spcBef>
                <a:spcPts val="1100"/>
              </a:spcBef>
              <a:buSzPct val="100000"/>
              <a:buAutoNum type="arabicPeriod" startAt="3"/>
              <a:tabLst>
                <a:tab algn="l" pos="203200"/>
              </a:tabLst>
              <a:defRPr b="1" sz="2400" spc="-5">
                <a:latin typeface="Arial"/>
                <a:ea typeface="Arial"/>
                <a:cs typeface="Arial"/>
                <a:sym typeface="Arial"/>
              </a:defRPr>
            </a:pPr>
            <a:r>
              <a:rPr dirty="0"/>
              <a:t>Features</a:t>
            </a:r>
            <a:r>
              <a:rPr dirty="0" spc="-15"/>
              <a:t> </a:t>
            </a:r>
            <a:r>
              <a:rPr dirty="0"/>
              <a:t>of</a:t>
            </a:r>
            <a:r>
              <a:rPr dirty="0" spc="5"/>
              <a:t> </a:t>
            </a:r>
            <a:r>
              <a:rPr dirty="0"/>
              <a:t>hernia</a:t>
            </a:r>
            <a:r>
              <a:rPr dirty="0" spc="-30"/>
              <a:t> </a:t>
            </a:r>
            <a:r>
              <a:rPr dirty="0"/>
              <a:t>complication</a:t>
            </a:r>
          </a:p>
          <a:p>
            <a:pPr indent="657225" marR="5080">
              <a:lnSpc>
                <a:spcPct val="110100"/>
              </a:lnSpc>
              <a:spcBef>
                <a:spcPts val="1000"/>
              </a:spcBef>
              <a:defRPr sz="2400" spc="-5">
                <a:latin typeface="Arial"/>
                <a:ea typeface="Arial"/>
                <a:cs typeface="Arial"/>
                <a:sym typeface="Arial"/>
              </a:defRPr>
            </a:pPr>
            <a:r>
              <a:rPr dirty="0"/>
              <a:t>Sever</a:t>
            </a:r>
            <a:r>
              <a:rPr dirty="0" spc="15"/>
              <a:t> </a:t>
            </a:r>
            <a:r>
              <a:rPr dirty="0"/>
              <a:t>and</a:t>
            </a:r>
            <a:r>
              <a:rPr dirty="0" spc="5"/>
              <a:t> </a:t>
            </a:r>
            <a:r>
              <a:rPr dirty="0"/>
              <a:t>constant </a:t>
            </a:r>
            <a:r>
              <a:rPr dirty="0" spc="-10"/>
              <a:t>pain</a:t>
            </a:r>
            <a:r>
              <a:rPr dirty="0" spc="30"/>
              <a:t> </a:t>
            </a:r>
            <a:r>
              <a:rPr dirty="0" spc="-10"/>
              <a:t>,Vomiting</a:t>
            </a:r>
            <a:r>
              <a:rPr dirty="0" spc="0"/>
              <a:t> ,</a:t>
            </a:r>
            <a:r>
              <a:rPr dirty="0" spc="15"/>
              <a:t> </a:t>
            </a:r>
            <a:r>
              <a:rPr dirty="0"/>
              <a:t>constipation </a:t>
            </a:r>
            <a:r>
              <a:rPr dirty="0" spc="-375"/>
              <a:t> </a:t>
            </a:r>
            <a:r>
              <a:rPr dirty="0"/>
              <a:t>abdominal</a:t>
            </a:r>
            <a:r>
              <a:rPr dirty="0" spc="-10"/>
              <a:t> </a:t>
            </a:r>
            <a:r>
              <a:rPr dirty="0"/>
              <a:t>distension</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40" name=""/>
        <p:cNvGrpSpPr/>
        <p:nvPr/>
      </p:nvGrpSpPr>
      <p:grpSpPr>
        <a:xfrm>
          <a:off x="0" y="0"/>
          <a:ext cx="0" cy="0"/>
          <a:chOff x="0" y="0"/>
          <a:chExt cx="0" cy="0"/>
        </a:xfrm>
      </p:grpSpPr>
      <p:sp>
        <p:nvSpPr>
          <p:cNvPr id="1048725" name="Title 1"/>
          <p:cNvSpPr>
            <a:spLocks noGrp="1"/>
          </p:cNvSpPr>
          <p:nvPr>
            <p:ph type="title"/>
          </p:nvPr>
        </p:nvSpPr>
        <p:spPr/>
        <p:txBody>
          <a:bodyPr/>
          <a:p>
            <a:endParaRPr lang="en-JO"/>
          </a:p>
        </p:txBody>
      </p:sp>
      <p:pic>
        <p:nvPicPr>
          <p:cNvPr id="2097175" name="Picture 2"/>
          <p:cNvPicPr>
            <a:picLocks noChangeAspect="1"/>
          </p:cNvPicPr>
          <p:nvPr/>
        </p:nvPicPr>
        <p:blipFill>
          <a:blip xmlns:r="http://schemas.openxmlformats.org/officeDocument/2006/relationships" r:embed="rId1"/>
          <a:stretch>
            <a:fillRect/>
          </a:stretch>
        </p:blipFill>
        <p:spPr>
          <a:xfrm>
            <a:off x="283943" y="-141972"/>
            <a:ext cx="10647866" cy="6866262"/>
          </a:xfrm>
          <a:prstGeom prst="rect"/>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41" name=""/>
        <p:cNvGrpSpPr/>
        <p:nvPr/>
      </p:nvGrpSpPr>
      <p:grpSpPr>
        <a:xfrm>
          <a:off x="0" y="0"/>
          <a:ext cx="0" cy="0"/>
          <a:chOff x="0" y="0"/>
          <a:chExt cx="0" cy="0"/>
        </a:xfrm>
      </p:grpSpPr>
      <p:sp>
        <p:nvSpPr>
          <p:cNvPr id="1048726" name="Management"/>
          <p:cNvSpPr txBox="1">
            <a:spLocks noGrp="1"/>
          </p:cNvSpPr>
          <p:nvPr>
            <p:ph type="title"/>
          </p:nvPr>
        </p:nvSpPr>
        <p:spPr>
          <a:prstGeom prst="rect"/>
        </p:spPr>
        <p:txBody>
          <a:bodyPr/>
          <a:p>
            <a:r>
              <a:t>Management</a:t>
            </a:r>
          </a:p>
        </p:txBody>
      </p:sp>
      <p:sp>
        <p:nvSpPr>
          <p:cNvPr id="1048727" name="The definitive treatment for all hernias, regardless of origin or type, is surgical repair…"/>
          <p:cNvSpPr txBox="1">
            <a:spLocks noGrp="1"/>
          </p:cNvSpPr>
          <p:nvPr>
            <p:ph type="body" idx="1"/>
          </p:nvPr>
        </p:nvSpPr>
        <p:spPr>
          <a:prstGeom prst="rect"/>
        </p:spPr>
        <p:txBody>
          <a:bodyPr/>
          <a:p>
            <a:pPr indent="0" marL="0">
              <a:buClrTx/>
              <a:buSzTx/>
              <a:buNone/>
            </a:pPr>
            <a:r>
              <a:t>The definitive treatment for all hernias, regardless of origin or type, is surgical repair</a:t>
            </a:r>
          </a:p>
          <a:p>
            <a:pPr indent="0" marL="0">
              <a:buClrTx/>
              <a:buSzTx/>
              <a:buNone/>
            </a:pPr>
          </a:p>
          <a:p>
            <a:pPr indent="0" marL="0">
              <a:buClrTx/>
              <a:buSzTx/>
              <a:buNone/>
            </a:pPr>
            <a:r>
              <a:t>There was a time when the mere presence of a groin hernia was a sufficient indication for surgical repair. Contemporary practice, however, triages patients to surgery versus watchful waiting according to the severity of symptoms, patient sex, and the type of hernia (inguinal versus femoral).</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42" name=""/>
        <p:cNvGrpSpPr/>
        <p:nvPr/>
      </p:nvGrpSpPr>
      <p:grpSpPr>
        <a:xfrm>
          <a:off x="0" y="0"/>
          <a:ext cx="0" cy="0"/>
          <a:chOff x="0" y="0"/>
          <a:chExt cx="0" cy="0"/>
        </a:xfrm>
      </p:grpSpPr>
      <p:sp>
        <p:nvSpPr>
          <p:cNvPr id="1048728" name="— Male patients with asymptomatic or minimally symptomatic inguinal hernias can be managed with watchful waiting. The hernias can be reducible or chronically incarcerated. Such patients should be counseled about modifiable risk factors, including smoking"/>
          <p:cNvSpPr txBox="1">
            <a:spLocks noGrp="1"/>
          </p:cNvSpPr>
          <p:nvPr>
            <p:ph type="body" idx="1"/>
          </p:nvPr>
        </p:nvSpPr>
        <p:spPr>
          <a:xfrm>
            <a:off x="642239" y="1277843"/>
            <a:ext cx="9956801" cy="4873753"/>
          </a:xfrm>
          <a:prstGeom prst="rect"/>
        </p:spPr>
        <p:txBody>
          <a:bodyPr/>
          <a:p>
            <a:pPr indent="0" marL="0">
              <a:buClrTx/>
              <a:buSzTx/>
              <a:buNone/>
            </a:pPr>
            <a:r>
              <a:t>— Male patients with asymptomatic or minimally symptomatic inguinal hernias can be managed with watchful waiting. The hernias can be reducible or chronically incarcerated. Such patients should be counseled about modifiable risk factors, including smoking cessation, medical optimization (eg, diabetes), and weight loss. They should be told that there is no evidence that physical activity will result in a hernia incarceration or clinical worsening of an existing hernia [</a:t>
            </a:r>
            <a:r>
              <a:rPr>
                <a:solidFill>
                  <a:srgbClr val="009E60"/>
                </a:solidFill>
                <a:hlinkClick r:id="rId1"/>
              </a:rPr>
              <a:t>7</a:t>
            </a:r>
            <a:r>
              <a:t>]. Thus, there is no compelling reason for such patients to curtail beneficial physical activities (eg, cardiovascular or aerobic exercises) out of concern for exacerbating the hernia. Patients who opt for watchful waiting should seek prompt surgical evaluation if they experience new-onset pain or discomfort with certain physical activities or if their hernia becomes acutely incarcerated</a:t>
            </a:r>
          </a:p>
        </p:txBody>
      </p:sp>
      <p:sp>
        <p:nvSpPr>
          <p:cNvPr id="1048729" name="Males with asymptomatic inguinal hernia"/>
          <p:cNvSpPr txBox="1"/>
          <p:nvPr/>
        </p:nvSpPr>
        <p:spPr>
          <a:xfrm>
            <a:off x="975231" y="430672"/>
            <a:ext cx="8192134" cy="463548"/>
          </a:xfrm>
          <a:prstGeom prst="rect"/>
          <a:ln w="12700">
            <a:miter lim="400000"/>
          </a:ln>
        </p:spPr>
        <p:txBody>
          <a:bodyPr lIns="45719" rIns="45719">
            <a:spAutoFit/>
          </a:bodyPr>
          <a:lstStyle>
            <a:lvl1pPr defTabSz="457200">
              <a:defRPr sz="2501">
                <a:solidFill>
                  <a:srgbClr val="AA0000"/>
                </a:solidFill>
                <a:latin typeface="Helvetica Neue"/>
                <a:ea typeface="Helvetica Neue"/>
                <a:cs typeface="Helvetica Neue"/>
                <a:sym typeface="Helvetica Neue"/>
              </a:defRPr>
            </a:lvl1pPr>
          </a:lstStyle>
          <a:p>
            <a:r>
              <a:t>Males with asymptomatic inguinal hernia</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43" name=""/>
        <p:cNvGrpSpPr/>
        <p:nvPr/>
      </p:nvGrpSpPr>
      <p:grpSpPr>
        <a:xfrm>
          <a:off x="0" y="0"/>
          <a:ext cx="0" cy="0"/>
          <a:chOff x="0" y="0"/>
          <a:chExt cx="0" cy="0"/>
        </a:xfrm>
      </p:grpSpPr>
      <p:sp>
        <p:nvSpPr>
          <p:cNvPr id="1048730" name="a number of randomized trials have compared watchful waiting with surgical repair of inguinal hernia and demonstrated that delaying surgical repair in asymptomatic patients was safe, as acute complications rarely occurred (1.8 emergency operations/1000 p"/>
          <p:cNvSpPr txBox="1">
            <a:spLocks noGrp="1"/>
          </p:cNvSpPr>
          <p:nvPr>
            <p:ph type="body" idx="1"/>
          </p:nvPr>
        </p:nvSpPr>
        <p:spPr>
          <a:prstGeom prst="rect"/>
        </p:spPr>
        <p:txBody>
          <a:bodyPr/>
          <a:lstStyle>
            <a:lvl1pPr indent="0" marL="0">
              <a:buClrTx/>
              <a:buSzTx/>
              <a:buNone/>
            </a:lvl1pPr>
          </a:lstStyle>
          <a:p>
            <a:r>
              <a:t>a number of randomized trials have compared watchful waiting with surgical repair of inguinal hernia and demonstrated that delaying surgical repair in asymptomatic patients was safe, as acute complications rarely occurred (1.8 emergency operations/1000 patient-years) and the pain scores experienced at one or two years with watchful waiting were not worse than those achieved with surgical repair. However, for 38 percent of patients at three years  and about 70 percent of patients at 7 to 10 years , surgical repair was required eventually because symptoms (usually pain) gradually increased over time</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44" name=""/>
        <p:cNvGrpSpPr/>
        <p:nvPr/>
      </p:nvGrpSpPr>
      <p:grpSpPr>
        <a:xfrm>
          <a:off x="0" y="0"/>
          <a:ext cx="0" cy="0"/>
          <a:chOff x="0" y="0"/>
          <a:chExt cx="0" cy="0"/>
        </a:xfrm>
      </p:grpSpPr>
      <p:sp>
        <p:nvSpPr>
          <p:cNvPr id="1048731" name="The only nonsurgical therapy for groin hernia in males is a truss. A truss is a strap similar to an athletic supporter with a metal or hard plastic plug positioned to lie over the hernia defect. When applied appropriately, the hard disc or plug exerts pr"/>
          <p:cNvSpPr txBox="1">
            <a:spLocks noGrp="1"/>
          </p:cNvSpPr>
          <p:nvPr>
            <p:ph type="body" idx="1"/>
          </p:nvPr>
        </p:nvSpPr>
        <p:spPr>
          <a:xfrm>
            <a:off x="621112" y="299259"/>
            <a:ext cx="9956801" cy="4873753"/>
          </a:xfrm>
          <a:prstGeom prst="rect"/>
        </p:spPr>
        <p:txBody>
          <a:bodyPr/>
          <a:lstStyle>
            <a:lvl1pPr indent="0" marL="0">
              <a:buClrTx/>
              <a:buSzTx/>
              <a:buNone/>
            </a:lvl1pPr>
          </a:lstStyle>
          <a:p>
            <a:r>
              <a:t>The only nonsurgical therapy for groin hernia in males is a truss. A truss is a strap similar to an athletic supporter with a metal or hard plastic plug positioned to lie over the hernia defect. When applied appropriately, the hard disc or plug exerts pressure to keep the hernia contents in the abdomen. Although the use of a truss may be helpful in certain situations, we generally discourage their use because there is insufficient evidence to prove their efficacy</a:t>
            </a:r>
          </a:p>
        </p:txBody>
      </p:sp>
      <p:pic>
        <p:nvPicPr>
          <p:cNvPr id="2097176" name="Screenshot 2024-10-08 at 1.38.33 PM.png" descr="Screenshot 2024-10-08 at 1.38.33 PM.png"/>
          <p:cNvPicPr>
            <a:picLocks noChangeAspect="1"/>
          </p:cNvPicPr>
          <p:nvPr/>
        </p:nvPicPr>
        <p:blipFill>
          <a:blip xmlns:r="http://schemas.openxmlformats.org/officeDocument/2006/relationships" r:embed="rId1"/>
          <a:stretch>
            <a:fillRect/>
          </a:stretch>
        </p:blipFill>
        <p:spPr>
          <a:xfrm>
            <a:off x="856849" y="3415760"/>
            <a:ext cx="3182471" cy="3146713"/>
          </a:xfrm>
          <a:prstGeom prst="rect"/>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45" name=""/>
        <p:cNvGrpSpPr/>
        <p:nvPr/>
      </p:nvGrpSpPr>
      <p:grpSpPr>
        <a:xfrm>
          <a:off x="0" y="0"/>
          <a:ext cx="0" cy="0"/>
          <a:chOff x="0" y="0"/>
          <a:chExt cx="0" cy="0"/>
        </a:xfrm>
      </p:grpSpPr>
      <p:sp>
        <p:nvSpPr>
          <p:cNvPr id="1048732" name="Pregnancy"/>
          <p:cNvSpPr txBox="1">
            <a:spLocks noGrp="1"/>
          </p:cNvSpPr>
          <p:nvPr>
            <p:ph type="title"/>
          </p:nvPr>
        </p:nvSpPr>
        <p:spPr>
          <a:prstGeom prst="rect"/>
        </p:spPr>
        <p:txBody>
          <a:bodyPr/>
          <a:p>
            <a:r>
              <a:t>Pregnancy </a:t>
            </a:r>
          </a:p>
        </p:txBody>
      </p:sp>
      <p:sp>
        <p:nvSpPr>
          <p:cNvPr id="1048733" name="The prevalence of inguinal hernias during pregnancy is low and estimated to be 1:2000 . Elective repair of a groin hernia during pregnancy is generally contraindicated. Instead, we suggest a watchful waiting approach .…"/>
          <p:cNvSpPr txBox="1">
            <a:spLocks noGrp="1"/>
          </p:cNvSpPr>
          <p:nvPr>
            <p:ph type="body" idx="1"/>
          </p:nvPr>
        </p:nvSpPr>
        <p:spPr>
          <a:prstGeom prst="rect"/>
        </p:spPr>
        <p:txBody>
          <a:bodyPr>
            <a:normAutofit fontScale="95660"/>
          </a:bodyPr>
          <a:p>
            <a:pPr defTabSz="877823" indent="0" marL="0">
              <a:spcBef>
                <a:spcPts val="500"/>
              </a:spcBef>
              <a:buClrTx/>
              <a:buSzTx/>
              <a:buNone/>
              <a:defRPr sz="2304"/>
            </a:pPr>
            <a:r>
              <a:t>The prevalence of inguinal hernias during pregnancy is low and estimated to be 1:2000 . Elective repair of a groin hernia during pregnancy is generally contraindicated. Instead, we suggest a watchful waiting approach .</a:t>
            </a:r>
          </a:p>
          <a:p>
            <a:pPr defTabSz="877823" indent="0" marL="0">
              <a:spcBef>
                <a:spcPts val="500"/>
              </a:spcBef>
              <a:buClrTx/>
              <a:buSzTx/>
              <a:buNone/>
              <a:defRPr sz="2304"/>
            </a:pPr>
            <a:r>
              <a:t>Expectant management during the peripartum period has been associated with few serious hernia-related complications. In one study, seven women with groin hernias were managed nonoperatively, and each had their hernias repaired after delivery . Although combined cesarean delivery and hernia repair have been reported , elective hernia repair should generally be deferred for at least four weeks postpartum to allow the lax abdominal wall to return to its baseline. Plus, some groin hernias in pregnancy may be caused by the increased laxity in ligaments during pregnancy, and the hernia may not be apparent after pregnancy</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46" name=""/>
        <p:cNvGrpSpPr/>
        <p:nvPr/>
      </p:nvGrpSpPr>
      <p:grpSpPr>
        <a:xfrm>
          <a:off x="0" y="0"/>
          <a:ext cx="0" cy="0"/>
          <a:chOff x="0" y="0"/>
          <a:chExt cx="0" cy="0"/>
        </a:xfrm>
      </p:grpSpPr>
      <p:sp>
        <p:nvSpPr>
          <p:cNvPr id="1048734" name="Female patients"/>
          <p:cNvSpPr txBox="1">
            <a:spLocks noGrp="1"/>
          </p:cNvSpPr>
          <p:nvPr>
            <p:ph type="title"/>
          </p:nvPr>
        </p:nvSpPr>
        <p:spPr>
          <a:prstGeom prst="rect"/>
        </p:spPr>
        <p:txBody>
          <a:bodyPr/>
          <a:p>
            <a:r>
              <a:t>Female patients </a:t>
            </a:r>
          </a:p>
        </p:txBody>
      </p:sp>
      <p:sp>
        <p:nvSpPr>
          <p:cNvPr id="1048735" name="For female patients with a groin hernia, we suggest surgical repair regardless of symptoms or the type of hernia (inguinal versus femoral). The rationale is that females are four times more likely to have femoral hernias than males . Femoral hernias are "/>
          <p:cNvSpPr txBox="1">
            <a:spLocks noGrp="1"/>
          </p:cNvSpPr>
          <p:nvPr>
            <p:ph type="body" idx="1"/>
          </p:nvPr>
        </p:nvSpPr>
        <p:spPr>
          <a:prstGeom prst="rect"/>
        </p:spPr>
        <p:txBody>
          <a:bodyPr/>
          <a:lstStyle>
            <a:lvl1pPr indent="0" marL="0">
              <a:buClrTx/>
              <a:buSzTx/>
              <a:buNone/>
            </a:lvl1pPr>
          </a:lstStyle>
          <a:p>
            <a:r>
              <a:t>For female patients with a groin hernia, we suggest surgical repair regardless of symptoms or the type of hernia (inguinal versus femoral). The rationale is that females are four times more likely to have femoral hernias than males . Femoral hernias are eight times more likely to strangulate than inguinal hernias (39 versus 5 percent) , and there is no reliable way to distinguish femoral from inguinal hernia in some patients (eg, those with obesity) by clinical examination or ultrasound. As such, 17 percent of females with groin hernias require emergency repair, compared with 5 percent of males . Watchful waiting has never been studied in females to determine if it is as safe in females as in males and should not be used except in pregnant patients.</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48" name=""/>
        <p:cNvGrpSpPr/>
        <p:nvPr/>
      </p:nvGrpSpPr>
      <p:grpSpPr>
        <a:xfrm>
          <a:off x="0" y="0"/>
          <a:ext cx="0" cy="0"/>
          <a:chOff x="0" y="0"/>
          <a:chExt cx="0" cy="0"/>
        </a:xfrm>
      </p:grpSpPr>
      <p:sp>
        <p:nvSpPr>
          <p:cNvPr id="1048755" name="Surgical repair"/>
          <p:cNvSpPr txBox="1">
            <a:spLocks noGrp="1"/>
          </p:cNvSpPr>
          <p:nvPr>
            <p:ph type="ctrTitle"/>
          </p:nvPr>
        </p:nvSpPr>
        <p:spPr>
          <a:prstGeom prst="rect"/>
        </p:spPr>
        <p:txBody>
          <a:bodyPr/>
          <a:p>
            <a:r>
              <a:t>Surgical repair</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49" name=""/>
        <p:cNvGrpSpPr/>
        <p:nvPr/>
      </p:nvGrpSpPr>
      <p:grpSpPr>
        <a:xfrm>
          <a:off x="0" y="0"/>
          <a:ext cx="0" cy="0"/>
          <a:chOff x="0" y="0"/>
          <a:chExt cx="0" cy="0"/>
        </a:xfrm>
      </p:grpSpPr>
      <p:sp>
        <p:nvSpPr>
          <p:cNvPr id="1048756" name="Open tension-free mesh repairs…"/>
          <p:cNvSpPr txBox="1">
            <a:spLocks noGrp="1"/>
          </p:cNvSpPr>
          <p:nvPr>
            <p:ph type="body" idx="1"/>
          </p:nvPr>
        </p:nvSpPr>
        <p:spPr>
          <a:xfrm>
            <a:off x="563549" y="322284"/>
            <a:ext cx="9956801" cy="4873754"/>
          </a:xfrm>
          <a:prstGeom prst="rect"/>
        </p:spPr>
        <p:txBody>
          <a:bodyPr/>
          <a:p>
            <a:pPr defTabSz="713231" indent="0" marL="0">
              <a:spcBef>
                <a:spcPts val="400"/>
              </a:spcBef>
              <a:buClrTx/>
              <a:buSzTx/>
              <a:buNone/>
              <a:defRPr sz="1871"/>
            </a:pPr>
            <a:r>
              <a:t>Open tension-free mesh repairs</a:t>
            </a:r>
          </a:p>
          <a:p>
            <a:pPr defTabSz="713231" indent="0" marL="0">
              <a:spcBef>
                <a:spcPts val="400"/>
              </a:spcBef>
              <a:buClrTx/>
              <a:buSzTx/>
              <a:buNone/>
              <a:defRPr sz="1871"/>
            </a:pPr>
            <a:r>
              <a:t> — Successful hernia repair depends upon a tension-free closure, which is typically achieved with placement of a mesh. Multiple studies have demonstrated that tension-free mesh repair of inguinal hernias reduces postoperative groin pain, expedites recovery, and reduces recurrence rate. Thus, the tension-free mesh techniques are most widely used and endorsed by various hernia societies . Tension-free repairs that use mesh include Lichtenstein, plug and patch, and preperitoneal (eg, Kugel or Rives-Stoppa) repair</a:t>
            </a:r>
          </a:p>
          <a:p>
            <a:pPr defTabSz="713231" indent="0" marL="0">
              <a:spcBef>
                <a:spcPts val="400"/>
              </a:spcBef>
              <a:buClrTx/>
              <a:buSzTx/>
              <a:buNone/>
              <a:defRPr sz="1871"/>
            </a:pPr>
          </a:p>
          <a:p>
            <a:pPr defTabSz="713231" indent="0" marL="0">
              <a:spcBef>
                <a:spcPts val="400"/>
              </a:spcBef>
              <a:buClrTx/>
              <a:buSzTx/>
              <a:buNone/>
              <a:defRPr sz="1871"/>
            </a:pPr>
            <a:r>
              <a:t>Open primary tissue approximation nonmesh repairs</a:t>
            </a:r>
          </a:p>
          <a:p>
            <a:pPr defTabSz="713231" indent="0" marL="0">
              <a:spcBef>
                <a:spcPts val="400"/>
              </a:spcBef>
              <a:buClrTx/>
              <a:buSzTx/>
              <a:buNone/>
              <a:defRPr sz="1871"/>
            </a:pPr>
            <a:r>
              <a:t> — Shouldice, Bassini, and McVay repairs are open techniques that achieve primary tissue approximation without the use of mesh . Although the Shouldice repair does not incorporate mesh, some regard it as a tension-free technique. Nonmesh repair techniques are primarily used when mesh placement is contraindicated, such as when there is active infection or contamination of the groin or when the use of a mesh is cost prohibitive (eg, in resource-limited settings)</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50" name=""/>
        <p:cNvGrpSpPr/>
        <p:nvPr/>
      </p:nvGrpSpPr>
      <p:grpSpPr>
        <a:xfrm>
          <a:off x="0" y="0"/>
          <a:ext cx="0" cy="0"/>
          <a:chOff x="0" y="0"/>
          <a:chExt cx="0" cy="0"/>
        </a:xfrm>
      </p:grpSpPr>
      <p:pic>
        <p:nvPicPr>
          <p:cNvPr id="2097177" name="Screenshot 2024-10-08 at 1.47.06 PM.png" descr="Screenshot 2024-10-08 at 1.47.06 PM.png"/>
          <p:cNvPicPr>
            <a:picLocks noChangeAspect="1"/>
          </p:cNvPicPr>
          <p:nvPr/>
        </p:nvPicPr>
        <p:blipFill>
          <a:blip xmlns:r="http://schemas.openxmlformats.org/officeDocument/2006/relationships" r:embed="rId1"/>
          <a:stretch>
            <a:fillRect/>
          </a:stretch>
        </p:blipFill>
        <p:spPr>
          <a:xfrm>
            <a:off x="328732" y="518073"/>
            <a:ext cx="4171903" cy="3019210"/>
          </a:xfrm>
          <a:prstGeom prst="rect"/>
          <a:ln w="12700">
            <a:miter lim="400000"/>
          </a:ln>
        </p:spPr>
      </p:pic>
      <p:pic>
        <p:nvPicPr>
          <p:cNvPr id="2097178" name="Screenshot 2024-10-08 at 1.47.43 PM.png" descr="Screenshot 2024-10-08 at 1.47.43 PM.png"/>
          <p:cNvPicPr>
            <a:picLocks noChangeAspect="1"/>
          </p:cNvPicPr>
          <p:nvPr/>
        </p:nvPicPr>
        <p:blipFill>
          <a:blip xmlns:r="http://schemas.openxmlformats.org/officeDocument/2006/relationships" r:embed="rId2"/>
          <a:stretch>
            <a:fillRect/>
          </a:stretch>
        </p:blipFill>
        <p:spPr>
          <a:xfrm>
            <a:off x="5756361" y="-48898"/>
            <a:ext cx="5518379" cy="5179733"/>
          </a:xfrm>
          <a:prstGeom prst="rect"/>
          <a:ln w="12700">
            <a:miter lim="400000"/>
          </a:ln>
        </p:spPr>
      </p:pic>
      <p:sp>
        <p:nvSpPr>
          <p:cNvPr id="1048757" name="The Lichtenstein method of hernial repair. This is the most common surgical approach. The spermatic cord (SC) is displaced, and a mesh (labeled) is placed between the external oblique aponeurosis (EOA) and the internal oblique aponeurosis (IOA). The mesh"/>
          <p:cNvSpPr txBox="1"/>
          <p:nvPr/>
        </p:nvSpPr>
        <p:spPr>
          <a:xfrm>
            <a:off x="431947" y="5775371"/>
            <a:ext cx="8548857" cy="904240"/>
          </a:xfrm>
          <a:prstGeom prst="rect"/>
          <a:ln w="12700">
            <a:miter lim="400000"/>
          </a:ln>
        </p:spPr>
        <p:txBody>
          <a:bodyPr lIns="45719" rIns="45719">
            <a:spAutoFit/>
          </a:bodyPr>
          <a:lstStyle>
            <a:lvl1pPr defTabSz="457200">
              <a:defRPr sz="1400">
                <a:solidFill>
                  <a:srgbClr val="111111"/>
                </a:solidFill>
                <a:latin typeface="Arial"/>
                <a:ea typeface="Arial"/>
                <a:cs typeface="Arial"/>
                <a:sym typeface="Arial"/>
              </a:defRPr>
            </a:lvl1pPr>
          </a:lstStyle>
          <a:p>
            <a:r>
              <a:t>The Lichtenstein method of hernial repair. This is the most common surgical approach. The spermatic cord (SC) is displaced, and a mesh (labeled) is placed between the external oblique aponeurosis (EOA) and the internal oblique aponeurosis (IOA). The mesh is then sutured around the spermatic cord, providing support</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98" name=""/>
        <p:cNvGrpSpPr/>
        <p:nvPr/>
      </p:nvGrpSpPr>
      <p:grpSpPr>
        <a:xfrm>
          <a:off x="0" y="0"/>
          <a:ext cx="0" cy="0"/>
          <a:chOff x="0" y="0"/>
          <a:chExt cx="0" cy="0"/>
        </a:xfrm>
      </p:grpSpPr>
      <p:sp>
        <p:nvSpPr>
          <p:cNvPr id="1048620" name="object 5"/>
          <p:cNvSpPr txBox="1">
            <a:spLocks noGrp="1"/>
          </p:cNvSpPr>
          <p:nvPr>
            <p:ph type="title"/>
          </p:nvPr>
        </p:nvSpPr>
        <p:spPr>
          <a:xfrm>
            <a:off x="2239052" y="0"/>
            <a:ext cx="7471140" cy="1139461"/>
          </a:xfrm>
          <a:prstGeom prst="rect"/>
        </p:spPr>
        <p:txBody>
          <a:bodyPr bIns="0" lIns="0" rIns="0" tIns="0">
            <a:normAutofit/>
          </a:bodyPr>
          <a:p>
            <a:pPr defTabSz="877823" indent="12191" marR="4876">
              <a:lnSpc>
                <a:spcPts val="5700"/>
              </a:lnSpc>
              <a:spcBef>
                <a:spcPts val="700"/>
              </a:spcBef>
              <a:defRPr sz="5376" spc="-96"/>
            </a:pPr>
            <a:r>
              <a:rPr dirty="0"/>
              <a:t>Hernia  Compositio</a:t>
            </a:r>
            <a:r>
              <a:rPr dirty="0" spc="0"/>
              <a:t>n</a:t>
            </a:r>
          </a:p>
        </p:txBody>
      </p:sp>
      <p:sp>
        <p:nvSpPr>
          <p:cNvPr id="1048621" name="مربع نص 1"/>
          <p:cNvSpPr txBox="1"/>
          <p:nvPr/>
        </p:nvSpPr>
        <p:spPr>
          <a:xfrm>
            <a:off x="264222" y="1675459"/>
            <a:ext cx="11790948" cy="2308322"/>
          </a:xfrm>
          <a:prstGeom prst="rect"/>
          <a:noFill/>
          <a:ln w="12700" cap="flat">
            <a:noFill/>
            <a:miter lim="400000"/>
          </a:ln>
          <a:effectLst/>
          <a:sp3d/>
        </p:spPr>
        <p:style>
          <a:lnRef idx="0">
            <a:scrgbClr r="0" g="0" b="0"/>
          </a:lnRef>
          <a:fillRef idx="0">
            <a:scrgbClr r="0" g="0" b="0"/>
          </a:fillRef>
          <a:effectRef idx="0">
            <a:scrgbClr r="0" g="0" b="0"/>
          </a:effectRef>
          <a:fontRef idx="none">
            <a:srgbClr val="000000"/>
          </a:fontRef>
        </p:style>
        <p:txBody>
          <a:bodyPr anchor="t" bIns="45719" horzOverflow="overflow" lIns="45719" numCol="1" rIns="45719" rot="0" rtlCol="1" spcCol="38100" spcFirstLastPara="1" tIns="45719" vert="horz" vertOverflow="overflow" wrap="square">
            <a:spAutoFit/>
          </a:bodyPr>
          <a:p>
            <a:pPr algn="l" defTabSz="914400" fontAlgn="auto" hangingPunct="0" indent="0" latinLnBrk="0" marL="0" marR="0" rtl="0">
              <a:lnSpc>
                <a:spcPct val="100000"/>
              </a:lnSpc>
              <a:spcBef>
                <a:spcPts val="0"/>
              </a:spcBef>
              <a:spcAft>
                <a:spcPts val="0"/>
              </a:spcAft>
              <a:buClrTx/>
              <a:buSzTx/>
              <a:buFontTx/>
              <a:buNone/>
            </a:pPr>
            <a:r>
              <a:rPr baseline="0" b="0" cap="none" dirty="0" sz="1800" i="0" kumimoji="0" lang="en-US" normalizeH="0" spc="0" strike="noStrike" u="none">
                <a:ln>
                  <a:noFill/>
                </a:ln>
                <a:solidFill>
                  <a:srgbClr val="000000"/>
                </a:solidFill>
                <a:effectLst/>
                <a:latin typeface="Century Schoolbook"/>
                <a:ea typeface="Century Schoolbook"/>
                <a:cs typeface="Century Schoolbook"/>
                <a:sym typeface="Century Schoolbook"/>
              </a:rPr>
              <a:t>1- The wall defect (</a:t>
            </a:r>
            <a:r>
              <a:rPr baseline="0" b="0" cap="none" dirty="0" sz="1800" i="0" kumimoji="0" lang="en-US" normalizeH="0" spc="0" err="1" strike="noStrike" u="none">
                <a:ln>
                  <a:noFill/>
                </a:ln>
                <a:solidFill>
                  <a:srgbClr val="000000"/>
                </a:solidFill>
                <a:effectLst/>
                <a:latin typeface="Century Schoolbook"/>
                <a:ea typeface="Century Schoolbook"/>
                <a:cs typeface="Century Schoolbook"/>
                <a:sym typeface="Century Schoolbook"/>
              </a:rPr>
              <a:t>hernial</a:t>
            </a:r>
            <a:r>
              <a:rPr baseline="0" b="0" cap="none" dirty="0" sz="1800" i="0" kumimoji="0" lang="en-US" normalizeH="0" spc="0" strike="noStrike" u="none">
                <a:ln>
                  <a:noFill/>
                </a:ln>
                <a:solidFill>
                  <a:srgbClr val="000000"/>
                </a:solidFill>
                <a:effectLst/>
                <a:latin typeface="Century Schoolbook"/>
                <a:ea typeface="Century Schoolbook"/>
                <a:cs typeface="Century Schoolbook"/>
                <a:sym typeface="Century Schoolbook"/>
              </a:rPr>
              <a:t> neck) :- narrowest part of the hernia</a:t>
            </a:r>
          </a:p>
          <a:p>
            <a:pPr algn="l" defTabSz="914400" fontAlgn="auto" hangingPunct="0" indent="0" latinLnBrk="0" marL="0" marR="0" rtl="0">
              <a:lnSpc>
                <a:spcPct val="100000"/>
              </a:lnSpc>
              <a:spcBef>
                <a:spcPts val="0"/>
              </a:spcBef>
              <a:spcAft>
                <a:spcPts val="0"/>
              </a:spcAft>
              <a:buClrTx/>
              <a:buSzTx/>
              <a:buFontTx/>
              <a:buNone/>
            </a:pPr>
            <a:endParaRPr dirty="0" lang="en-US"/>
          </a:p>
          <a:p>
            <a:pPr algn="l" defTabSz="914400" fontAlgn="auto" hangingPunct="0" indent="0" latinLnBrk="0" marL="0" marR="0" rtl="0">
              <a:lnSpc>
                <a:spcPct val="100000"/>
              </a:lnSpc>
              <a:spcBef>
                <a:spcPts val="0"/>
              </a:spcBef>
              <a:spcAft>
                <a:spcPts val="0"/>
              </a:spcAft>
              <a:buClrTx/>
              <a:buSzTx/>
              <a:buFontTx/>
              <a:buNone/>
            </a:pPr>
            <a:endParaRPr baseline="0" b="0" cap="none" dirty="0" sz="1800" i="0" kumimoji="0" lang="en-US" normalizeH="0" spc="0" strike="noStrike" u="none">
              <a:ln>
                <a:noFill/>
              </a:ln>
              <a:solidFill>
                <a:srgbClr val="000000"/>
              </a:solidFill>
              <a:effectLst/>
              <a:latin typeface="Century Schoolbook"/>
              <a:ea typeface="Century Schoolbook"/>
              <a:cs typeface="Century Schoolbook"/>
              <a:sym typeface="Century Schoolbook"/>
            </a:endParaRPr>
          </a:p>
          <a:p>
            <a:pPr algn="l" defTabSz="914400" fontAlgn="auto" hangingPunct="0" indent="0" latinLnBrk="0" marL="0" marR="0" rtl="0">
              <a:lnSpc>
                <a:spcPct val="100000"/>
              </a:lnSpc>
              <a:spcBef>
                <a:spcPts val="0"/>
              </a:spcBef>
              <a:spcAft>
                <a:spcPts val="0"/>
              </a:spcAft>
              <a:buClrTx/>
              <a:buSzTx/>
              <a:buFontTx/>
              <a:buNone/>
            </a:pPr>
            <a:r>
              <a:rPr dirty="0" lang="en-US"/>
              <a:t>2- the </a:t>
            </a:r>
            <a:r>
              <a:rPr dirty="0" lang="en-US" err="1"/>
              <a:t>Hernial</a:t>
            </a:r>
            <a:r>
              <a:rPr dirty="0" lang="en-US"/>
              <a:t> content </a:t>
            </a:r>
          </a:p>
          <a:p>
            <a:pPr algn="l" defTabSz="914400" fontAlgn="auto" hangingPunct="0" indent="0" latinLnBrk="0" marL="0" marR="0" rtl="0">
              <a:lnSpc>
                <a:spcPct val="100000"/>
              </a:lnSpc>
              <a:spcBef>
                <a:spcPts val="0"/>
              </a:spcBef>
              <a:spcAft>
                <a:spcPts val="0"/>
              </a:spcAft>
              <a:buClrTx/>
              <a:buSzTx/>
              <a:buFontTx/>
              <a:buNone/>
            </a:pPr>
            <a:endParaRPr baseline="0" b="0" cap="none" dirty="0" sz="1800" i="0" kumimoji="0" lang="en-US" normalizeH="0" spc="0" strike="noStrike" u="none">
              <a:ln>
                <a:noFill/>
              </a:ln>
              <a:solidFill>
                <a:srgbClr val="000000"/>
              </a:solidFill>
              <a:effectLst/>
              <a:latin typeface="Century Schoolbook"/>
              <a:ea typeface="Century Schoolbook"/>
              <a:cs typeface="Century Schoolbook"/>
              <a:sym typeface="Century Schoolbook"/>
            </a:endParaRPr>
          </a:p>
          <a:p>
            <a:pPr algn="l" defTabSz="914400" fontAlgn="auto" hangingPunct="0" indent="0" latinLnBrk="0" marL="0" marR="0" rtl="0">
              <a:lnSpc>
                <a:spcPct val="100000"/>
              </a:lnSpc>
              <a:spcBef>
                <a:spcPts val="0"/>
              </a:spcBef>
              <a:spcAft>
                <a:spcPts val="0"/>
              </a:spcAft>
              <a:buClrTx/>
              <a:buSzTx/>
              <a:buFontTx/>
              <a:buNone/>
            </a:pPr>
            <a:r>
              <a:rPr dirty="0" lang="en-US"/>
              <a:t>3-hernial sac </a:t>
            </a:r>
          </a:p>
          <a:p>
            <a:pPr algn="l" defTabSz="914400" fontAlgn="auto" hangingPunct="0" indent="0" latinLnBrk="0" marL="0" marR="0" rtl="0">
              <a:lnSpc>
                <a:spcPct val="100000"/>
              </a:lnSpc>
              <a:spcBef>
                <a:spcPts val="0"/>
              </a:spcBef>
              <a:spcAft>
                <a:spcPts val="0"/>
              </a:spcAft>
              <a:buClrTx/>
              <a:buSzTx/>
              <a:buFontTx/>
              <a:buNone/>
            </a:pPr>
            <a:endParaRPr dirty="0" lang="en-US"/>
          </a:p>
          <a:p>
            <a:pPr algn="l" defTabSz="914400" fontAlgn="auto" hangingPunct="0" indent="0" latinLnBrk="0" marL="0" marR="0" rtl="0">
              <a:lnSpc>
                <a:spcPct val="100000"/>
              </a:lnSpc>
              <a:spcBef>
                <a:spcPts val="0"/>
              </a:spcBef>
              <a:spcAft>
                <a:spcPts val="0"/>
              </a:spcAft>
              <a:buClrTx/>
              <a:buSzTx/>
              <a:buFontTx/>
              <a:buNone/>
            </a:pPr>
            <a:r>
              <a:rPr dirty="0" lang="en-US"/>
              <a:t>4-hernia cover</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51" name=""/>
        <p:cNvGrpSpPr/>
        <p:nvPr/>
      </p:nvGrpSpPr>
      <p:grpSpPr>
        <a:xfrm>
          <a:off x="0" y="0"/>
          <a:ext cx="0" cy="0"/>
          <a:chOff x="0" y="0"/>
          <a:chExt cx="0" cy="0"/>
        </a:xfrm>
      </p:grpSpPr>
      <p:sp>
        <p:nvSpPr>
          <p:cNvPr id="1048758" name="Techniques of repair for inguinal hernia (open versus minimally invasive) should be based on several conditions, including surgeon experience, patient comorbidities, and characteristics of the hernia. Contemporary meta-analyses suggest advantages to lapa"/>
          <p:cNvSpPr txBox="1">
            <a:spLocks noGrp="1"/>
          </p:cNvSpPr>
          <p:nvPr>
            <p:ph type="body" idx="1"/>
          </p:nvPr>
        </p:nvSpPr>
        <p:spPr>
          <a:xfrm>
            <a:off x="563549" y="794307"/>
            <a:ext cx="9956801" cy="4873753"/>
          </a:xfrm>
          <a:prstGeom prst="rect"/>
        </p:spPr>
        <p:txBody>
          <a:bodyPr/>
          <a:p>
            <a:pPr defTabSz="713231" indent="0" marL="0">
              <a:spcBef>
                <a:spcPts val="400"/>
              </a:spcBef>
              <a:buClrTx/>
              <a:buSzTx/>
              <a:buNone/>
              <a:defRPr sz="1871"/>
            </a:pPr>
            <a:r>
              <a:t>Techniques of repair for inguinal hernia (open versus minimally invasive) should be based on several conditions, including surgeon experience, patient comorbidities, and characteristics of the hernia. Contemporary meta-analyses suggest advantages to laparoscopic over open repairs, thus the recommendation to use the laparoscopic approach where feasible . Patients who have previous lower abdominal surgery, irreducible or large inguinoscrotal hernia, ascites, or intolerance to general anesthesia should undergo open repair. </a:t>
            </a:r>
          </a:p>
          <a:p>
            <a:pPr defTabSz="713231" indent="0" marL="0">
              <a:spcBef>
                <a:spcPts val="400"/>
              </a:spcBef>
              <a:buClrTx/>
              <a:buSzTx/>
              <a:buNone/>
              <a:defRPr sz="1871"/>
            </a:pPr>
            <a:r>
              <a:t>For appropriate candidates, laparoscopic repair of inguinal hernia offers less pain, faster recovery, and equally low recurrence rates compared with open repair</a:t>
            </a:r>
          </a:p>
          <a:p>
            <a:pPr defTabSz="713231" indent="0" marL="0">
              <a:spcBef>
                <a:spcPts val="400"/>
              </a:spcBef>
              <a:buClrTx/>
              <a:buSzTx/>
              <a:buNone/>
              <a:defRPr sz="1871"/>
            </a:pPr>
            <a:r>
              <a:t>Although earlier studies associated laparoscopic inguinal hernia repair with higher complication and recurrence rates compared with open repair , contemporary studies showed comparable outcomes</a:t>
            </a:r>
          </a:p>
          <a:p>
            <a:pPr defTabSz="713231" indent="0" marL="0">
              <a:spcBef>
                <a:spcPts val="400"/>
              </a:spcBef>
              <a:buClrTx/>
              <a:buSzTx/>
              <a:buNone/>
              <a:defRPr sz="1871"/>
            </a:pPr>
            <a:r>
              <a:t>laparoscopic repair was associated with a lower risk of chronic groin pain compared with open repair. Most reviews showed no difference in recurrence rates between laparoscopic and open repairs, regardless of the types of repair or the types of hernia that were studied</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52" name=""/>
        <p:cNvGrpSpPr/>
        <p:nvPr/>
      </p:nvGrpSpPr>
      <p:grpSpPr>
        <a:xfrm>
          <a:off x="0" y="0"/>
          <a:ext cx="0" cy="0"/>
          <a:chOff x="0" y="0"/>
          <a:chExt cx="0" cy="0"/>
        </a:xfrm>
      </p:grpSpPr>
      <p:sp>
        <p:nvSpPr>
          <p:cNvPr id="1048759" name="Complicated hernia"/>
          <p:cNvSpPr txBox="1">
            <a:spLocks noGrp="1"/>
          </p:cNvSpPr>
          <p:nvPr>
            <p:ph type="title"/>
          </p:nvPr>
        </p:nvSpPr>
        <p:spPr>
          <a:prstGeom prst="rect"/>
        </p:spPr>
        <p:txBody>
          <a:bodyPr/>
          <a:p>
            <a:r>
              <a:t>Complicated hernia </a:t>
            </a:r>
          </a:p>
        </p:txBody>
      </p:sp>
      <p:sp>
        <p:nvSpPr>
          <p:cNvPr id="1048760" name="Patients with an acutely incarcerated inguinal hernia but without signs of strangulation (eg, skin changes, peritonitis) should be offered urgent surgical repair. However, hernia reduction can be attempted in patients who wish to delay surgery. If hernia"/>
          <p:cNvSpPr txBox="1">
            <a:spLocks noGrp="1"/>
          </p:cNvSpPr>
          <p:nvPr>
            <p:ph type="body" idx="1"/>
          </p:nvPr>
        </p:nvSpPr>
        <p:spPr>
          <a:prstGeom prst="rect"/>
        </p:spPr>
        <p:txBody>
          <a:bodyPr/>
          <a:p>
            <a:pPr defTabSz="822959" indent="0" marL="0">
              <a:spcBef>
                <a:spcPts val="500"/>
              </a:spcBef>
              <a:buClrTx/>
              <a:buSzTx/>
              <a:buNone/>
              <a:defRPr sz="2159"/>
            </a:pPr>
            <a:r>
              <a:t>Patients with an acutely incarcerated inguinal hernia but without signs of strangulation (eg, skin changes, peritonitis) should be offered urgent surgical repair. However, hernia reduction can be attempted in patients who wish to delay surgery. If hernia reduction is successful, the patient should follow up with their surgeon within one to two days to exclude recurrent incarceration and arrange for elective repair. Those who fail hernia reduction should proceed urgently to surgery .</a:t>
            </a:r>
          </a:p>
          <a:p>
            <a:pPr defTabSz="822959" indent="0" marL="0">
              <a:spcBef>
                <a:spcPts val="500"/>
              </a:spcBef>
              <a:buClrTx/>
              <a:buSzTx/>
              <a:buNone/>
              <a:defRPr sz="2159"/>
            </a:pPr>
            <a:r>
              <a:t>Patients who develop bowel strangulation or bowel obstruction due to a groin hernia should undergo urgent surgical repair after fluid resuscitation, nasogastric decompression, and antimicrobial coverage. Surgery performed within four to six hours from the onset of symptoms may prevent bowel loss due to one of these complications.</a:t>
            </a:r>
          </a:p>
          <a:p>
            <a:pPr defTabSz="822959" indent="0" marL="0">
              <a:spcBef>
                <a:spcPts val="500"/>
              </a:spcBef>
              <a:buClrTx/>
              <a:buSzTx/>
              <a:buNone/>
              <a:defRPr sz="2159"/>
            </a:pPr>
            <a:r>
              <a:t>An open approach is probably the safest and the most expedient, especially when bowel resection may be necessary.</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53" name=""/>
        <p:cNvGrpSpPr/>
        <p:nvPr/>
      </p:nvGrpSpPr>
      <p:grpSpPr>
        <a:xfrm>
          <a:off x="0" y="0"/>
          <a:ext cx="0" cy="0"/>
          <a:chOff x="0" y="0"/>
          <a:chExt cx="0" cy="0"/>
        </a:xfrm>
      </p:grpSpPr>
      <p:sp>
        <p:nvSpPr>
          <p:cNvPr id="1048761" name="Do we use mesh? and which kind of mesh should be used when repairing an acutely incarcerated or strangulated groin hernia?"/>
          <p:cNvSpPr txBox="1">
            <a:spLocks noGrp="1"/>
          </p:cNvSpPr>
          <p:nvPr>
            <p:ph type="title"/>
          </p:nvPr>
        </p:nvSpPr>
        <p:spPr>
          <a:prstGeom prst="rect"/>
        </p:spPr>
        <p:txBody>
          <a:bodyPr/>
          <a:lstStyle>
            <a:lvl1pPr>
              <a:spcBef>
                <a:spcPts val="600"/>
              </a:spcBef>
              <a:defRPr cap="none" sz="2400">
                <a:solidFill>
                  <a:srgbClr val="000000"/>
                </a:solidFill>
              </a:defRPr>
            </a:lvl1pPr>
          </a:lstStyle>
          <a:p>
            <a:r>
              <a:t>Do we use mesh? and which kind of mesh should be used when repairing an acutely incarcerated or strangulated groin hernia?</a:t>
            </a:r>
          </a:p>
        </p:txBody>
      </p:sp>
      <p:sp>
        <p:nvSpPr>
          <p:cNvPr id="1048762" name="Class 1 (clean) – For patients with bowel incarceration but not strangulation and no need for bowel resection, the wound should be classified as clean, and a synthetic mesh should be used to repair the hernia.…"/>
          <p:cNvSpPr txBox="1">
            <a:spLocks noGrp="1"/>
          </p:cNvSpPr>
          <p:nvPr>
            <p:ph type="body" idx="1"/>
          </p:nvPr>
        </p:nvSpPr>
        <p:spPr>
          <a:prstGeom prst="rect"/>
        </p:spPr>
        <p:txBody>
          <a:bodyPr/>
          <a:p>
            <a:pPr defTabSz="758951" indent="0" marL="0">
              <a:spcBef>
                <a:spcPts val="400"/>
              </a:spcBef>
              <a:buClrTx/>
              <a:buSzTx/>
              <a:buNone/>
              <a:defRPr sz="1992"/>
            </a:pPr>
            <a:r>
              <a:t>Class 1 (clean) – For patients with bowel incarceration but not strangulation and no need for bowel resection, the wound should be classified as clean, and a synthetic mesh should be used to repair the hernia.</a:t>
            </a:r>
          </a:p>
          <a:p>
            <a:pPr defTabSz="758951" indent="0" marL="0">
              <a:spcBef>
                <a:spcPts val="400"/>
              </a:spcBef>
              <a:buClrTx/>
              <a:buSzTx/>
              <a:buNone/>
              <a:defRPr sz="1992"/>
            </a:pPr>
          </a:p>
          <a:p>
            <a:pPr defTabSz="758951" indent="0" marL="0">
              <a:spcBef>
                <a:spcPts val="400"/>
              </a:spcBef>
              <a:buClrTx/>
              <a:buSzTx/>
              <a:buNone/>
              <a:defRPr sz="1992"/>
            </a:pPr>
            <a:r>
              <a:t>●</a:t>
            </a:r>
          </a:p>
          <a:p>
            <a:pPr defTabSz="758951" indent="0" marL="0">
              <a:spcBef>
                <a:spcPts val="400"/>
              </a:spcBef>
              <a:buClrTx/>
              <a:buSzTx/>
              <a:buNone/>
              <a:defRPr sz="1992"/>
            </a:pPr>
            <a:r>
              <a:t>Class 2 (clean-contaminated) – For patients with bowel strangulation and/or a concomitant bowel resection, the wound should be classified as clean-contaminated, and a synthetic, monofilament, large-pore mesh should be used to repair the hernia.</a:t>
            </a:r>
          </a:p>
          <a:p>
            <a:pPr defTabSz="758951" indent="0" marL="0">
              <a:spcBef>
                <a:spcPts val="400"/>
              </a:spcBef>
              <a:buClrTx/>
              <a:buSzTx/>
              <a:buNone/>
              <a:defRPr sz="1992"/>
            </a:pPr>
          </a:p>
          <a:p>
            <a:pPr defTabSz="758951" indent="0" marL="0">
              <a:spcBef>
                <a:spcPts val="400"/>
              </a:spcBef>
              <a:buClrTx/>
              <a:buSzTx/>
              <a:buNone/>
              <a:defRPr sz="1992"/>
            </a:pPr>
            <a:r>
              <a:t>●</a:t>
            </a:r>
          </a:p>
          <a:p>
            <a:pPr defTabSz="758951" indent="0" marL="0">
              <a:spcBef>
                <a:spcPts val="400"/>
              </a:spcBef>
              <a:buClrTx/>
              <a:buSzTx/>
              <a:buNone/>
              <a:defRPr sz="1992"/>
            </a:pPr>
            <a:r>
              <a:t>Class 3 (contaminated) or class 4 (dirty-infected) – For patients with bowel perforation and/or abscess formation, the wound should be classified as contaminated or dirty-infected, in which case no mesh should be used to repair the hernia</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54" name=""/>
        <p:cNvGrpSpPr/>
        <p:nvPr/>
      </p:nvGrpSpPr>
      <p:grpSpPr>
        <a:xfrm>
          <a:off x="0" y="0"/>
          <a:ext cx="0" cy="0"/>
          <a:chOff x="0" y="0"/>
          <a:chExt cx="0" cy="0"/>
        </a:xfrm>
      </p:grpSpPr>
      <p:sp>
        <p:nvSpPr>
          <p:cNvPr id="1048763" name="Patients Outcomes and prognosis"/>
          <p:cNvSpPr txBox="1">
            <a:spLocks noGrp="1"/>
          </p:cNvSpPr>
          <p:nvPr>
            <p:ph type="title"/>
          </p:nvPr>
        </p:nvSpPr>
        <p:spPr>
          <a:prstGeom prst="rect"/>
        </p:spPr>
        <p:txBody>
          <a:bodyPr/>
          <a:p>
            <a:r>
              <a:t>Patients Outcomes and prognosis</a:t>
            </a:r>
          </a:p>
        </p:txBody>
      </p:sp>
      <p:sp>
        <p:nvSpPr>
          <p:cNvPr id="1048764" name="Mortality…"/>
          <p:cNvSpPr txBox="1">
            <a:spLocks noGrp="1"/>
          </p:cNvSpPr>
          <p:nvPr>
            <p:ph type="body" idx="1"/>
          </p:nvPr>
        </p:nvSpPr>
        <p:spPr>
          <a:prstGeom prst="rect"/>
        </p:spPr>
        <p:txBody>
          <a:bodyPr/>
          <a:p>
            <a:pPr defTabSz="877823" indent="0" marL="0">
              <a:spcBef>
                <a:spcPts val="500"/>
              </a:spcBef>
              <a:buClrTx/>
              <a:buSzTx/>
              <a:buNone/>
              <a:defRPr sz="2304"/>
            </a:pPr>
            <a:r>
              <a:t>Mortality</a:t>
            </a:r>
          </a:p>
          <a:p>
            <a:pPr defTabSz="877823" indent="0" marL="0">
              <a:spcBef>
                <a:spcPts val="500"/>
              </a:spcBef>
              <a:buClrTx/>
              <a:buSzTx/>
              <a:buNone/>
              <a:defRPr sz="2304"/>
            </a:pPr>
            <a:r>
              <a:t> — The 30 day mortality rate for inguinal or femoral hernia repair is 0.1 percent after elective surgery and 2.8 to 3.1 percent after urgent surgery . The mortality rate is higher when bowel resection is performed with hernia repair . Other risk factors associated with a higher mortality rate include older age , femoral hernia , female sex, and urgent repair.</a:t>
            </a:r>
          </a:p>
          <a:p>
            <a:pPr defTabSz="877823" indent="0" marL="0">
              <a:spcBef>
                <a:spcPts val="500"/>
              </a:spcBef>
              <a:buClrTx/>
              <a:buSzTx/>
              <a:buNone/>
              <a:defRPr sz="2304"/>
            </a:pPr>
            <a:r>
              <a:t>Morbidity</a:t>
            </a:r>
          </a:p>
          <a:p>
            <a:pPr defTabSz="877823" indent="0" marL="0">
              <a:spcBef>
                <a:spcPts val="500"/>
              </a:spcBef>
              <a:buClrTx/>
              <a:buSzTx/>
              <a:buNone/>
              <a:defRPr sz="2304"/>
            </a:pPr>
            <a:r>
              <a:t> — Minor complications of inguinal or femoral hernia repair, including superficial wound infection, seroma/hematoma formation, and urinary retention, are common and easily managed. Serious complications are rare and include hernia recurrence (&lt;4 percent) and post-herniorrhaphy neuralgia (5 to 10 percent).</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55" name=""/>
        <p:cNvGrpSpPr/>
        <p:nvPr/>
      </p:nvGrpSpPr>
      <p:grpSpPr>
        <a:xfrm>
          <a:off x="0" y="0"/>
          <a:ext cx="0" cy="0"/>
          <a:chOff x="0" y="0"/>
          <a:chExt cx="0" cy="0"/>
        </a:xfrm>
      </p:grpSpPr>
      <p:sp>
        <p:nvSpPr>
          <p:cNvPr id="1048765" name="Title 1"/>
          <p:cNvSpPr txBox="1">
            <a:spLocks noGrp="1"/>
          </p:cNvSpPr>
          <p:nvPr>
            <p:ph type="title"/>
          </p:nvPr>
        </p:nvSpPr>
        <p:spPr>
          <a:xfrm>
            <a:off x="914400" y="2971800"/>
            <a:ext cx="9956800" cy="1143000"/>
          </a:xfrm>
          <a:prstGeom prst="rect"/>
        </p:spPr>
        <p:txBody>
          <a:bodyPr/>
          <a:lstStyle>
            <a:lvl1pPr defTabSz="877823">
              <a:defRPr b="1" sz="6911">
                <a:solidFill>
                  <a:srgbClr val="000000"/>
                </a:solidFill>
                <a:latin typeface="Aharoni"/>
                <a:ea typeface="Aharoni"/>
                <a:cs typeface="Aharoni"/>
                <a:sym typeface="Aharoni"/>
              </a:defRPr>
            </a:lvl1pPr>
          </a:lstStyle>
          <a:p>
            <a:r>
              <a:t>Thank you</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99" name=""/>
        <p:cNvGrpSpPr/>
        <p:nvPr/>
      </p:nvGrpSpPr>
      <p:grpSpPr>
        <a:xfrm>
          <a:off x="0" y="0"/>
          <a:ext cx="0" cy="0"/>
          <a:chOff x="0" y="0"/>
          <a:chExt cx="0" cy="0"/>
        </a:xfrm>
      </p:grpSpPr>
      <p:sp>
        <p:nvSpPr>
          <p:cNvPr id="1048622" name="object 2"/>
          <p:cNvSpPr txBox="1"/>
          <p:nvPr/>
        </p:nvSpPr>
        <p:spPr>
          <a:xfrm>
            <a:off x="533400" y="317500"/>
            <a:ext cx="5715000" cy="787395"/>
          </a:xfrm>
          <a:prstGeom prst="rect"/>
          <a:ln w="12700">
            <a:miter lim="400000"/>
          </a:ln>
        </p:spPr>
        <p:txBody>
          <a:bodyPr bIns="0" lIns="0" rIns="0" tIns="0">
            <a:spAutoFit/>
          </a:bodyPr>
          <a:p>
            <a:pPr indent="12700">
              <a:spcBef>
                <a:spcPts val="100"/>
              </a:spcBef>
              <a:defRPr b="1" sz="2800" spc="-5" u="sng">
                <a:solidFill>
                  <a:srgbClr val="FF0000"/>
                </a:solidFill>
                <a:uFill>
                  <a:solidFill>
                    <a:srgbClr val="FF0000"/>
                  </a:solidFill>
                </a:uFill>
                <a:latin typeface="Arial"/>
                <a:ea typeface="Arial"/>
                <a:cs typeface="Arial"/>
                <a:sym typeface="Arial"/>
              </a:defRPr>
            </a:pPr>
            <a:r>
              <a:rPr dirty="0"/>
              <a:t>Classifications of</a:t>
            </a:r>
            <a:r>
              <a:rPr dirty="0" spc="-20"/>
              <a:t> </a:t>
            </a:r>
            <a:r>
              <a:rPr dirty="0"/>
              <a:t>hernia</a:t>
            </a:r>
          </a:p>
          <a:p>
            <a:pPr indent="12700">
              <a:spcBef>
                <a:spcPts val="1100"/>
              </a:spcBef>
              <a:defRPr sz="2800" spc="-5">
                <a:latin typeface="Arial"/>
                <a:ea typeface="Arial"/>
                <a:cs typeface="Arial"/>
                <a:sym typeface="Arial"/>
              </a:defRPr>
            </a:pPr>
            <a:endParaRPr dirty="0" sz="1400" spc="-10"/>
          </a:p>
        </p:txBody>
      </p:sp>
      <p:sp>
        <p:nvSpPr>
          <p:cNvPr id="1048623" name="مربع نص 1"/>
          <p:cNvSpPr txBox="1"/>
          <p:nvPr/>
        </p:nvSpPr>
        <p:spPr>
          <a:xfrm>
            <a:off x="148625" y="1333910"/>
            <a:ext cx="10184377" cy="5078311"/>
          </a:xfrm>
          <a:prstGeom prst="rect"/>
          <a:noFill/>
          <a:ln w="12700" cap="flat">
            <a:noFill/>
            <a:miter lim="400000"/>
          </a:ln>
          <a:effectLst/>
          <a:sp3d/>
        </p:spPr>
        <p:style>
          <a:lnRef idx="0">
            <a:scrgbClr r="0" g="0" b="0"/>
          </a:lnRef>
          <a:fillRef idx="0">
            <a:scrgbClr r="0" g="0" b="0"/>
          </a:fillRef>
          <a:effectRef idx="0">
            <a:scrgbClr r="0" g="0" b="0"/>
          </a:effectRef>
          <a:fontRef idx="none">
            <a:srgbClr val="000000"/>
          </a:fontRef>
        </p:style>
        <p:txBody>
          <a:bodyPr anchor="t" bIns="45719" horzOverflow="overflow" lIns="45719" numCol="1" rIns="45719" rot="0" rtlCol="1" spcCol="38100" spcFirstLastPara="1" tIns="45719" vert="horz" vertOverflow="overflow" wrap="square">
            <a:spAutoFit/>
          </a:bodyPr>
          <a:p>
            <a:pPr algn="l" defTabSz="914400" fontAlgn="auto" hangingPunct="0" indent="0" latinLnBrk="0" marL="0" marR="0" rtl="0">
              <a:lnSpc>
                <a:spcPct val="100000"/>
              </a:lnSpc>
              <a:spcBef>
                <a:spcPts val="0"/>
              </a:spcBef>
              <a:spcAft>
                <a:spcPts val="0"/>
              </a:spcAft>
              <a:buClrTx/>
              <a:buSzTx/>
              <a:buFontTx/>
              <a:buNone/>
            </a:pPr>
            <a:r>
              <a:rPr dirty="0" lang="en-US">
                <a:solidFill>
                  <a:srgbClr val="FF0000"/>
                </a:solidFill>
              </a:rPr>
              <a:t>Anatomically</a:t>
            </a:r>
            <a:r>
              <a:rPr dirty="0" lang="en-US"/>
              <a:t> </a:t>
            </a:r>
          </a:p>
          <a:p>
            <a:pPr algn="l" defTabSz="914400" fontAlgn="auto" hangingPunct="0" indent="-285750" latinLnBrk="0" marL="285750" marR="0" rtl="0">
              <a:lnSpc>
                <a:spcPct val="100000"/>
              </a:lnSpc>
              <a:spcBef>
                <a:spcPts val="0"/>
              </a:spcBef>
              <a:spcAft>
                <a:spcPts val="0"/>
              </a:spcAft>
              <a:buClrTx/>
              <a:buSzTx/>
              <a:buFont typeface="Arial" panose="020B0604020202020204" pitchFamily="34" charset="0"/>
              <a:buChar char="•"/>
            </a:pPr>
            <a:r>
              <a:rPr dirty="0" lang="en-US"/>
              <a:t>Anterior abdominal wall hernias</a:t>
            </a:r>
          </a:p>
          <a:p>
            <a:pPr algn="l" defTabSz="914400" fontAlgn="auto" hangingPunct="0" indent="0" latinLnBrk="0" marL="0" marR="0" rtl="0">
              <a:lnSpc>
                <a:spcPct val="100000"/>
              </a:lnSpc>
              <a:spcBef>
                <a:spcPts val="0"/>
              </a:spcBef>
              <a:spcAft>
                <a:spcPts val="0"/>
              </a:spcAft>
              <a:buClrTx/>
              <a:buSzTx/>
              <a:buFontTx/>
              <a:buNone/>
            </a:pPr>
            <a:r>
              <a:rPr dirty="0" lang="en-US"/>
              <a:t> Umbilical. hernia: midline ventral_ hernia at the level of the umbilicus</a:t>
            </a:r>
          </a:p>
          <a:p>
            <a:pPr algn="l" defTabSz="914400" fontAlgn="auto" hangingPunct="0" indent="0" latinLnBrk="0" marL="0" marR="0" rtl="0">
              <a:lnSpc>
                <a:spcPct val="100000"/>
              </a:lnSpc>
              <a:spcBef>
                <a:spcPts val="0"/>
              </a:spcBef>
              <a:spcAft>
                <a:spcPts val="0"/>
              </a:spcAft>
              <a:buClrTx/>
              <a:buSzTx/>
              <a:buFontTx/>
              <a:buNone/>
            </a:pPr>
            <a:r>
              <a:rPr dirty="0" lang="en-US"/>
              <a:t>Epigastric hernia: protrusion of </a:t>
            </a:r>
            <a:r>
              <a:rPr dirty="0" lang="en-US" err="1"/>
              <a:t>intraabdominal</a:t>
            </a:r>
            <a:r>
              <a:rPr dirty="0" lang="en-US"/>
              <a:t> contents through the </a:t>
            </a:r>
            <a:r>
              <a:rPr dirty="0" lang="en-US" err="1"/>
              <a:t>linea</a:t>
            </a:r>
            <a:r>
              <a:rPr dirty="0" lang="en-US"/>
              <a:t> alba, between the xiphoid process and the umbilicus </a:t>
            </a:r>
          </a:p>
          <a:p>
            <a:pPr algn="l" defTabSz="914400" fontAlgn="auto" hangingPunct="0" indent="0" latinLnBrk="0" marL="0" marR="0" rtl="0">
              <a:lnSpc>
                <a:spcPct val="100000"/>
              </a:lnSpc>
              <a:spcBef>
                <a:spcPts val="0"/>
              </a:spcBef>
              <a:spcAft>
                <a:spcPts val="0"/>
              </a:spcAft>
              <a:buClrTx/>
              <a:buSzTx/>
              <a:buFontTx/>
              <a:buNone/>
            </a:pPr>
            <a:r>
              <a:rPr dirty="0" lang="en-US" err="1"/>
              <a:t>Incisional.hernia</a:t>
            </a:r>
            <a:r>
              <a:rPr dirty="0" lang="en-US"/>
              <a:t>: protrusion of </a:t>
            </a:r>
            <a:r>
              <a:rPr dirty="0" lang="en-US" err="1"/>
              <a:t>intraabdominal</a:t>
            </a:r>
            <a:r>
              <a:rPr dirty="0" lang="en-US"/>
              <a:t> contents through an abdominal wall defect due to </a:t>
            </a:r>
            <a:r>
              <a:rPr dirty="0" lang="en-US" err="1"/>
              <a:t>previousSurgery</a:t>
            </a:r>
            <a:endParaRPr dirty="0" lang="en-US"/>
          </a:p>
          <a:p>
            <a:pPr algn="l" defTabSz="914400" fontAlgn="auto" hangingPunct="0" indent="0" latinLnBrk="0" marL="0" marR="0" rtl="0">
              <a:lnSpc>
                <a:spcPct val="100000"/>
              </a:lnSpc>
              <a:spcBef>
                <a:spcPts val="0"/>
              </a:spcBef>
              <a:spcAft>
                <a:spcPts val="0"/>
              </a:spcAft>
              <a:buClrTx/>
              <a:buSzTx/>
              <a:buFontTx/>
              <a:buNone/>
            </a:pPr>
            <a:r>
              <a:rPr dirty="0" lang="en-US"/>
              <a:t>○ </a:t>
            </a:r>
            <a:r>
              <a:rPr dirty="0" lang="en-US" err="1"/>
              <a:t>Parastomal</a:t>
            </a:r>
            <a:r>
              <a:rPr dirty="0" lang="en-US"/>
              <a:t> hernia: a subset of incisional. hernias in which </a:t>
            </a:r>
            <a:r>
              <a:rPr dirty="0" lang="en-US" err="1"/>
              <a:t>intraabdominal</a:t>
            </a:r>
            <a:r>
              <a:rPr dirty="0" lang="en-US"/>
              <a:t> contents protrude through the abdominal wall defect created during stoma placement (e.g., colostomy)</a:t>
            </a:r>
          </a:p>
          <a:p>
            <a:pPr algn="l" defTabSz="914400" fontAlgn="auto" hangingPunct="0" indent="-285750" latinLnBrk="0" marL="285750" marR="0" rtl="0">
              <a:lnSpc>
                <a:spcPct val="100000"/>
              </a:lnSpc>
              <a:spcBef>
                <a:spcPts val="0"/>
              </a:spcBef>
              <a:spcAft>
                <a:spcPts val="0"/>
              </a:spcAft>
              <a:buClrTx/>
              <a:buSzTx/>
              <a:buFont typeface="Arial" panose="020B0604020202020204" pitchFamily="34" charset="0"/>
              <a:buChar char="•"/>
            </a:pPr>
            <a:endParaRPr baseline="0" b="0" cap="none" dirty="0" sz="1800" i="0" kumimoji="0" lang="en-US" normalizeH="0" spc="0" strike="noStrike" u="none">
              <a:ln>
                <a:noFill/>
              </a:ln>
              <a:solidFill>
                <a:srgbClr val="000000"/>
              </a:solidFill>
              <a:effectLst/>
              <a:latin typeface="Century Schoolbook"/>
              <a:ea typeface="Century Schoolbook"/>
              <a:cs typeface="Century Schoolbook"/>
              <a:sym typeface="Century Schoolbook"/>
            </a:endParaRPr>
          </a:p>
          <a:p>
            <a:pPr algn="l" defTabSz="914400" fontAlgn="auto" hangingPunct="0" indent="-285750" latinLnBrk="0" marL="285750" marR="0" rtl="0">
              <a:lnSpc>
                <a:spcPct val="100000"/>
              </a:lnSpc>
              <a:spcBef>
                <a:spcPts val="0"/>
              </a:spcBef>
              <a:spcAft>
                <a:spcPts val="0"/>
              </a:spcAft>
              <a:buClrTx/>
              <a:buSzTx/>
              <a:buFont typeface="Arial" panose="020B0604020202020204" pitchFamily="34" charset="0"/>
              <a:buChar char="•"/>
            </a:pPr>
            <a:r>
              <a:rPr baseline="0" b="0" cap="none" dirty="0" sz="1800" i="0" kumimoji="0" lang="en-US" normalizeH="0" spc="0" strike="noStrike" u="none">
                <a:ln>
                  <a:noFill/>
                </a:ln>
                <a:solidFill>
                  <a:srgbClr val="000000"/>
                </a:solidFill>
                <a:effectLst/>
                <a:latin typeface="Century Schoolbook"/>
                <a:ea typeface="Century Schoolbook"/>
                <a:cs typeface="Century Schoolbook"/>
                <a:sym typeface="Century Schoolbook"/>
              </a:rPr>
              <a:t>Lateral abdominal wall hernias</a:t>
            </a:r>
          </a:p>
          <a:p>
            <a:pPr algn="l" defTabSz="914400" fontAlgn="auto" hangingPunct="0" latinLnBrk="0" marR="0" rtl="0">
              <a:lnSpc>
                <a:spcPct val="100000"/>
              </a:lnSpc>
              <a:spcBef>
                <a:spcPts val="0"/>
              </a:spcBef>
              <a:spcAft>
                <a:spcPts val="0"/>
              </a:spcAft>
              <a:buClrTx/>
              <a:buSzTx/>
            </a:pPr>
            <a:r>
              <a:rPr baseline="0" b="0" cap="none" dirty="0" sz="1800" i="0" kumimoji="0" lang="en-US" normalizeH="0" spc="0" strike="noStrike" u="none">
                <a:ln>
                  <a:noFill/>
                </a:ln>
                <a:solidFill>
                  <a:srgbClr val="000000"/>
                </a:solidFill>
                <a:effectLst/>
                <a:latin typeface="Century Schoolbook"/>
                <a:ea typeface="Century Schoolbook"/>
                <a:cs typeface="Century Schoolbook"/>
                <a:sym typeface="Century Schoolbook"/>
              </a:rPr>
              <a:t>Lumbar hernia
Superior </a:t>
            </a:r>
            <a:r>
              <a:rPr dirty="0" lang="en-US"/>
              <a:t>lumbar </a:t>
            </a:r>
            <a:r>
              <a:rPr baseline="0" b="0" cap="none" dirty="0" sz="1800" i="0" kumimoji="0" lang="en-US" normalizeH="0" spc="0" strike="noStrike" u="none">
                <a:ln>
                  <a:noFill/>
                </a:ln>
                <a:solidFill>
                  <a:srgbClr val="000000"/>
                </a:solidFill>
                <a:effectLst/>
                <a:latin typeface="Century Schoolbook"/>
                <a:ea typeface="Century Schoolbook"/>
                <a:cs typeface="Century Schoolbook"/>
                <a:sym typeface="Century Schoolbook"/>
              </a:rPr>
              <a:t>hernia: herniation through the superior lumbar triangle
Inferior lumbar hernia: herniation through the inferior lumbar triangle
Lumbar incisional hernia: herniation following surgery involving the posterolateral abdominal wall (</a:t>
            </a:r>
            <a:r>
              <a:rPr baseline="0" b="0" cap="none" dirty="0" sz="1800" i="0" kumimoji="0" lang="en-US" normalizeH="0" spc="0" err="1" strike="noStrike" u="none">
                <a:ln>
                  <a:noFill/>
                </a:ln>
                <a:solidFill>
                  <a:srgbClr val="000000"/>
                </a:solidFill>
                <a:effectLst/>
                <a:latin typeface="Century Schoolbook"/>
                <a:ea typeface="Century Schoolbook"/>
                <a:cs typeface="Century Schoolbook"/>
                <a:sym typeface="Century Schoolbook"/>
              </a:rPr>
              <a:t>e.g.,nephrectomy</a:t>
            </a:r>
            <a:r>
              <a:rPr baseline="0" b="0" cap="none" dirty="0" sz="1800" i="0" kumimoji="0" lang="en-US" normalizeH="0" spc="0" strike="noStrike" u="none">
                <a:ln>
                  <a:noFill/>
                </a:ln>
                <a:solidFill>
                  <a:srgbClr val="000000"/>
                </a:solidFill>
                <a:effectLst/>
                <a:latin typeface="Century Schoolbook"/>
                <a:ea typeface="Century Schoolbook"/>
                <a:cs typeface="Century Schoolbook"/>
                <a:sym typeface="Century Schoolbook"/>
              </a:rPr>
              <a:t>, aortic aneurysm repair) </a:t>
            </a:r>
          </a:p>
          <a:p>
            <a:pPr algn="l" defTabSz="914400" fontAlgn="auto" hangingPunct="0" latinLnBrk="0" marR="0" rtl="0">
              <a:lnSpc>
                <a:spcPct val="100000"/>
              </a:lnSpc>
              <a:spcBef>
                <a:spcPts val="0"/>
              </a:spcBef>
              <a:spcAft>
                <a:spcPts val="0"/>
              </a:spcAft>
              <a:buClrTx/>
              <a:buSzTx/>
            </a:pPr>
            <a:r>
              <a:rPr baseline="0" b="0" cap="none" dirty="0" sz="1800" i="0" kumimoji="0" lang="en-US" normalizeH="0" spc="0" err="1" strike="noStrike" u="none">
                <a:ln>
                  <a:noFill/>
                </a:ln>
                <a:solidFill>
                  <a:srgbClr val="000000"/>
                </a:solidFill>
                <a:effectLst/>
                <a:latin typeface="Century Schoolbook"/>
                <a:ea typeface="Century Schoolbook"/>
                <a:cs typeface="Century Schoolbook"/>
                <a:sym typeface="Century Schoolbook"/>
              </a:rPr>
              <a:t>Spigelian</a:t>
            </a:r>
            <a:r>
              <a:rPr baseline="0" b="0" cap="none" sz="1800" i="0" kumimoji="0" lang="en-US" normalizeH="0" spc="0" strike="noStrike" u="none">
                <a:ln>
                  <a:noFill/>
                </a:ln>
                <a:solidFill>
                  <a:srgbClr val="000000"/>
                </a:solidFill>
                <a:effectLst/>
                <a:latin typeface="Century Schoolbook"/>
                <a:ea typeface="Century Schoolbook"/>
                <a:cs typeface="Century Schoolbook"/>
                <a:sym typeface="Century Schoolbook"/>
              </a:rPr>
              <a:t> hernia</a:t>
            </a:r>
            <a:r>
              <a:rPr baseline="0" b="0" cap="none" dirty="0" sz="1800" i="0" kumimoji="0" lang="en-US" normalizeH="0" spc="0" strike="noStrike" u="none">
                <a:ln>
                  <a:noFill/>
                </a:ln>
                <a:solidFill>
                  <a:srgbClr val="000000"/>
                </a:solidFill>
                <a:effectLst/>
                <a:latin typeface="Century Schoolbook"/>
                <a:ea typeface="Century Schoolbook"/>
                <a:cs typeface="Century Schoolbook"/>
                <a:sym typeface="Century Schoolbook"/>
              </a:rPr>
              <a:t>: herniation along the semilunar line; commonly adjacent to the arcuate line (i.e., below </a:t>
            </a:r>
            <a:r>
              <a:rPr baseline="0" b="0" cap="none" dirty="0" sz="1800" i="0" kumimoji="0" lang="en-US" normalizeH="0" spc="0" err="1" strike="noStrike" u="none">
                <a:ln>
                  <a:noFill/>
                </a:ln>
                <a:solidFill>
                  <a:srgbClr val="000000"/>
                </a:solidFill>
                <a:effectLst/>
                <a:latin typeface="Century Schoolbook"/>
                <a:ea typeface="Century Schoolbook"/>
                <a:cs typeface="Century Schoolbook"/>
                <a:sym typeface="Century Schoolbook"/>
              </a:rPr>
              <a:t>theumbilicus</a:t>
            </a:r>
            <a:r>
              <a:rPr baseline="0" b="0" cap="none" dirty="0" sz="1800" i="0" kumimoji="0" lang="en-US" normalizeH="0" spc="0" strike="noStrike" u="none">
                <a:ln>
                  <a:noFill/>
                </a:ln>
                <a:solidFill>
                  <a:srgbClr val="000000"/>
                </a:solidFill>
                <a:effectLst/>
                <a:latin typeface="Century Schoolbook"/>
                <a:ea typeface="Century Schoolbook"/>
                <a:cs typeface="Century Schoolbook"/>
                <a:sym typeface="Century Schoolbook"/>
              </a:rPr>
              <a: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00" name=""/>
        <p:cNvGrpSpPr/>
        <p:nvPr/>
      </p:nvGrpSpPr>
      <p:grpSpPr>
        <a:xfrm>
          <a:off x="0" y="0"/>
          <a:ext cx="0" cy="0"/>
          <a:chOff x="0" y="0"/>
          <a:chExt cx="0" cy="0"/>
        </a:xfrm>
      </p:grpSpPr>
      <p:sp>
        <p:nvSpPr>
          <p:cNvPr id="1048624" name="مربع نص 2"/>
          <p:cNvSpPr txBox="1"/>
          <p:nvPr/>
        </p:nvSpPr>
        <p:spPr>
          <a:xfrm>
            <a:off x="363069" y="274638"/>
            <a:ext cx="8795086" cy="2308322"/>
          </a:xfrm>
          <a:prstGeom prst="rect"/>
          <a:noFill/>
          <a:ln w="12700" cap="flat">
            <a:noFill/>
            <a:miter lim="400000"/>
          </a:ln>
          <a:effectLst/>
          <a:sp3d/>
        </p:spPr>
        <p:style>
          <a:lnRef idx="0">
            <a:scrgbClr r="0" g="0" b="0"/>
          </a:lnRef>
          <a:fillRef idx="0">
            <a:scrgbClr r="0" g="0" b="0"/>
          </a:fillRef>
          <a:effectRef idx="0">
            <a:scrgbClr r="0" g="0" b="0"/>
          </a:effectRef>
          <a:fontRef idx="none">
            <a:srgbClr val="000000"/>
          </a:fontRef>
        </p:style>
        <p:txBody>
          <a:bodyPr anchor="t" bIns="45719" horzOverflow="overflow" lIns="45719" numCol="1" rIns="45719" rot="0" rtlCol="1" spcCol="38100" spcFirstLastPara="1" tIns="45719" vert="horz" vertOverflow="overflow" wrap="square">
            <a:spAutoFit/>
          </a:bodyPr>
          <a:p>
            <a:pPr algn="l" defTabSz="914400" fontAlgn="auto" hangingPunct="0" indent="0" latinLnBrk="0" marL="0" marR="0" rtl="0">
              <a:lnSpc>
                <a:spcPct val="100000"/>
              </a:lnSpc>
              <a:spcBef>
                <a:spcPts val="0"/>
              </a:spcBef>
              <a:spcAft>
                <a:spcPts val="0"/>
              </a:spcAft>
              <a:buClrTx/>
              <a:buSzTx/>
              <a:buFontTx/>
              <a:buNone/>
            </a:pPr>
            <a:r>
              <a:rPr baseline="0" b="0" cap="none" dirty="0" sz="1800" i="0" kumimoji="0" lang="en-US" normalizeH="0" spc="0" strike="noStrike" u="none">
                <a:ln>
                  <a:noFill/>
                </a:ln>
                <a:solidFill>
                  <a:srgbClr val="000000"/>
                </a:solidFill>
                <a:effectLst/>
                <a:latin typeface="Century Schoolbook"/>
                <a:ea typeface="Century Schoolbook"/>
                <a:cs typeface="Century Schoolbook"/>
                <a:sym typeface="Century Schoolbook"/>
              </a:rPr>
              <a:t>Groin hernias
◦ Inguinal hernia (direct or indirect)
◦ Femoral hernia
Pelvic hernias 
◦ Obturator hernia: herniation through the obturator foramen
◦ Perineal hernia: herniation through the pelvic floor 
Sciatic hernia: herniation through the greater sciatic foramen or lesser sciatic foramen</a:t>
            </a:r>
            <a:endParaRPr baseline="0" b="0" cap="none" dirty="0" sz="1800" i="0" kumimoji="0" lang="ar-AE" normalizeH="0" spc="0" strike="noStrike" u="none">
              <a:ln>
                <a:noFill/>
              </a:ln>
              <a:solidFill>
                <a:srgbClr val="000000"/>
              </a:solidFill>
              <a:effectLst/>
              <a:latin typeface="Century Schoolbook"/>
              <a:ea typeface="Century Schoolbook"/>
              <a:cs typeface="Century Schoolbook"/>
              <a:sym typeface="Century Schoolbook"/>
            </a:endParaRPr>
          </a:p>
        </p:txBody>
      </p:sp>
      <p:sp>
        <p:nvSpPr>
          <p:cNvPr id="1048625" name="مربع نص 3"/>
          <p:cNvSpPr txBox="1"/>
          <p:nvPr/>
        </p:nvSpPr>
        <p:spPr>
          <a:xfrm>
            <a:off x="290054" y="2484857"/>
            <a:ext cx="11611891" cy="3970316"/>
          </a:xfrm>
          <a:prstGeom prst="rect"/>
          <a:noFill/>
          <a:ln w="12700" cap="flat">
            <a:noFill/>
            <a:miter lim="400000"/>
          </a:ln>
          <a:effectLst/>
          <a:sp3d/>
        </p:spPr>
        <p:style>
          <a:lnRef idx="0">
            <a:scrgbClr r="0" g="0" b="0"/>
          </a:lnRef>
          <a:fillRef idx="0">
            <a:scrgbClr r="0" g="0" b="0"/>
          </a:fillRef>
          <a:effectRef idx="0">
            <a:scrgbClr r="0" g="0" b="0"/>
          </a:effectRef>
          <a:fontRef idx="none">
            <a:srgbClr val="000000"/>
          </a:fontRef>
        </p:style>
        <p:txBody>
          <a:bodyPr anchor="t" bIns="45719" horzOverflow="overflow" lIns="45719" numCol="1" rIns="45719" rot="0" rtlCol="1" spcCol="38100" spcFirstLastPara="1" tIns="45719" vert="horz" vertOverflow="overflow" wrap="square">
            <a:spAutoFit/>
          </a:bodyPr>
          <a:p>
            <a:pPr algn="l" defTabSz="914400" fontAlgn="auto" hangingPunct="0" indent="0" latinLnBrk="0" marL="0" marR="0" rtl="0">
              <a:lnSpc>
                <a:spcPct val="100000"/>
              </a:lnSpc>
              <a:spcBef>
                <a:spcPts val="0"/>
              </a:spcBef>
              <a:spcAft>
                <a:spcPts val="0"/>
              </a:spcAft>
              <a:buClrTx/>
              <a:buSzTx/>
              <a:buFontTx/>
              <a:buNone/>
            </a:pPr>
            <a:r>
              <a:rPr baseline="0" b="0" cap="none" dirty="0" sz="1800" i="0" kumimoji="0" lang="en-US" normalizeH="0" spc="0" strike="noStrike" u="none">
                <a:ln>
                  <a:noFill/>
                </a:ln>
                <a:solidFill>
                  <a:srgbClr val="FF0000"/>
                </a:solidFill>
                <a:effectLst/>
                <a:latin typeface="Century Schoolbook"/>
                <a:ea typeface="Century Schoolbook"/>
                <a:cs typeface="Century Schoolbook"/>
                <a:sym typeface="Century Schoolbook"/>
              </a:rPr>
              <a:t>By degree of complication:</a:t>
            </a:r>
          </a:p>
          <a:p>
            <a:pPr algn="l" defTabSz="914400" fontAlgn="auto" hangingPunct="0" indent="0" latinLnBrk="0" marL="0" marR="0" rtl="0">
              <a:lnSpc>
                <a:spcPct val="100000"/>
              </a:lnSpc>
              <a:spcBef>
                <a:spcPts val="0"/>
              </a:spcBef>
              <a:spcAft>
                <a:spcPts val="0"/>
              </a:spcAft>
              <a:buClrTx/>
              <a:buSzTx/>
              <a:buFontTx/>
              <a:buNone/>
            </a:pPr>
            <a:endParaRPr baseline="0" b="0" cap="none" dirty="0" sz="1800" i="0" kumimoji="0" lang="en-US" normalizeH="0" spc="0" strike="noStrike" u="none">
              <a:ln>
                <a:noFill/>
              </a:ln>
              <a:solidFill>
                <a:srgbClr val="FF0000"/>
              </a:solidFill>
              <a:effectLst/>
              <a:latin typeface="Century Schoolbook"/>
              <a:ea typeface="Century Schoolbook"/>
              <a:cs typeface="Century Schoolbook"/>
              <a:sym typeface="Century Schoolbook"/>
            </a:endParaRPr>
          </a:p>
          <a:p>
            <a:pPr algn="l" defTabSz="914400" fontAlgn="auto" hangingPunct="0" indent="-285750" latinLnBrk="0" marL="285750" marR="0" rtl="0">
              <a:lnSpc>
                <a:spcPct val="100000"/>
              </a:lnSpc>
              <a:spcBef>
                <a:spcPts val="0"/>
              </a:spcBef>
              <a:spcAft>
                <a:spcPts val="0"/>
              </a:spcAft>
              <a:buClrTx/>
              <a:buSzTx/>
              <a:buFont typeface="Arial" panose="020B0604020202020204" pitchFamily="34" charset="0"/>
              <a:buChar char="•"/>
            </a:pPr>
            <a:r>
              <a:rPr dirty="0" lang="en-US"/>
              <a:t>Reducible hernia: Hernia contents can be completely returned to the peritoneal cavity.</a:t>
            </a:r>
          </a:p>
          <a:p>
            <a:pPr algn="l" defTabSz="914400" fontAlgn="auto" hangingPunct="0" indent="-285750" latinLnBrk="0" marL="285750" marR="0" rtl="0">
              <a:lnSpc>
                <a:spcPct val="100000"/>
              </a:lnSpc>
              <a:spcBef>
                <a:spcPts val="0"/>
              </a:spcBef>
              <a:spcAft>
                <a:spcPts val="0"/>
              </a:spcAft>
              <a:buClrTx/>
              <a:buSzTx/>
              <a:buFont typeface="Arial" panose="020B0604020202020204" pitchFamily="34" charset="0"/>
              <a:buChar char="•"/>
            </a:pPr>
            <a:r>
              <a:rPr dirty="0" lang="en-US"/>
              <a:t>Irreducible hernia (also known as incarcerated hernia): Hernia contents cannot be completely returned to the peritoneal cavity. </a:t>
            </a:r>
          </a:p>
          <a:p>
            <a:pPr algn="l" defTabSz="914400" fontAlgn="auto" hangingPunct="0" indent="-285750" latinLnBrk="0" marL="285750" marR="0" rtl="0">
              <a:lnSpc>
                <a:spcPct val="100000"/>
              </a:lnSpc>
              <a:spcBef>
                <a:spcPts val="0"/>
              </a:spcBef>
              <a:spcAft>
                <a:spcPts val="0"/>
              </a:spcAft>
              <a:buClrTx/>
              <a:buSzTx/>
              <a:buFont typeface="Arial" panose="020B0604020202020204" pitchFamily="34" charset="0"/>
              <a:buChar char="•"/>
            </a:pPr>
            <a:r>
              <a:rPr dirty="0" lang="en-US"/>
              <a:t>Obstructed hernia: a hernia in which the lumen of the intestine within the </a:t>
            </a:r>
            <a:r>
              <a:rPr dirty="0" lang="en-US" err="1"/>
              <a:t>hernial</a:t>
            </a:r>
            <a:r>
              <a:rPr dirty="0" lang="en-US"/>
              <a:t> sac has become completely obstructed</a:t>
            </a:r>
          </a:p>
          <a:p>
            <a:pPr algn="l" defTabSz="914400" fontAlgn="auto" hangingPunct="0" indent="-285750" latinLnBrk="0" marL="285750" marR="0" rtl="0">
              <a:lnSpc>
                <a:spcPct val="100000"/>
              </a:lnSpc>
              <a:spcBef>
                <a:spcPts val="0"/>
              </a:spcBef>
              <a:spcAft>
                <a:spcPts val="0"/>
              </a:spcAft>
              <a:buClrTx/>
              <a:buSzTx/>
              <a:buFont typeface="Arial" panose="020B0604020202020204" pitchFamily="34" charset="0"/>
              <a:buChar char="•"/>
            </a:pPr>
            <a:r>
              <a:rPr dirty="0" lang="en-US"/>
              <a:t>Strangulated hernia A hernia in which the contents of the </a:t>
            </a:r>
            <a:r>
              <a:rPr dirty="0" lang="en-US" err="1"/>
              <a:t>hernial</a:t>
            </a:r>
            <a:r>
              <a:rPr dirty="0" lang="en-US"/>
              <a:t> sac (e.g., </a:t>
            </a:r>
            <a:r>
              <a:rPr dirty="0" lang="en-US" err="1"/>
              <a:t>omentum</a:t>
            </a:r>
            <a:r>
              <a:rPr dirty="0" lang="en-US"/>
              <a:t>, bowel) have become ischemic due to a compromised vascular supply </a:t>
            </a:r>
          </a:p>
          <a:p>
            <a:pPr algn="l" defTabSz="914400" fontAlgn="auto" hangingPunct="0" indent="-285750" latinLnBrk="0" marL="285750" marR="0" rtl="0">
              <a:lnSpc>
                <a:spcPct val="100000"/>
              </a:lnSpc>
              <a:spcBef>
                <a:spcPts val="0"/>
              </a:spcBef>
              <a:spcAft>
                <a:spcPts val="0"/>
              </a:spcAft>
              <a:buClrTx/>
              <a:buSzTx/>
              <a:buFont typeface="Arial" panose="020B0604020202020204" pitchFamily="34" charset="0"/>
              <a:buChar char="•"/>
            </a:pPr>
            <a:r>
              <a:rPr dirty="0" lang="en-US"/>
              <a:t>Richter hernia: a subset of strangulated hernias in which only the </a:t>
            </a:r>
            <a:r>
              <a:rPr dirty="0" lang="en-US" err="1"/>
              <a:t>antimesenteric</a:t>
            </a:r>
            <a:r>
              <a:rPr dirty="0" lang="en-US"/>
              <a:t> portion of the intestinal wall</a:t>
            </a:r>
            <a:r>
              <a:rPr dirty="0" lang="ar-SA"/>
              <a:t> </a:t>
            </a:r>
            <a:r>
              <a:rPr dirty="0" lang="en-US"/>
              <a:t>is trapped by the abdominal wall defect, causing ischemia without obstruction </a:t>
            </a:r>
          </a:p>
          <a:p>
            <a:pPr algn="l" defTabSz="914400" fontAlgn="auto" hangingPunct="0" indent="-285750" latinLnBrk="0" marL="285750" marR="0" rtl="0">
              <a:lnSpc>
                <a:spcPct val="100000"/>
              </a:lnSpc>
              <a:spcBef>
                <a:spcPts val="0"/>
              </a:spcBef>
              <a:spcAft>
                <a:spcPts val="0"/>
              </a:spcAft>
              <a:buClrTx/>
              <a:buSzTx/>
              <a:buFont typeface="Arial" panose="020B0604020202020204" pitchFamily="34" charset="0"/>
              <a:buChar char="•"/>
            </a:pPr>
            <a:r>
              <a:rPr dirty="0" lang="en-US"/>
              <a:t>Complex hernia: a hernia that is technically challenging to repair, requires a longer operative time, and has greater associated perioperative morbidity than a simple hernia</a:t>
            </a:r>
          </a:p>
          <a:p>
            <a:pPr algn="l" defTabSz="914400" fontAlgn="auto" hangingPunct="0" indent="-285750" latinLnBrk="0" marL="285750" marR="0" rtl="0">
              <a:lnSpc>
                <a:spcPct val="100000"/>
              </a:lnSpc>
              <a:spcBef>
                <a:spcPts val="0"/>
              </a:spcBef>
              <a:spcAft>
                <a:spcPts val="0"/>
              </a:spcAft>
              <a:buClrTx/>
              <a:buSzTx/>
              <a:buFont typeface="Arial" panose="020B0604020202020204" pitchFamily="34" charset="0"/>
              <a:buChar char="•"/>
            </a:pPr>
            <a:r>
              <a:rPr dirty="0" lang="en-US" err="1"/>
              <a:t>Maydl’s</a:t>
            </a:r>
            <a:r>
              <a:rPr dirty="0" lang="en-US"/>
              <a:t> hernia: is a rare type of incarcerated hernia popularly known as a hernia in “W” </a:t>
            </a:r>
            <a:endParaRPr baseline="0" b="0" cap="none" dirty="0" sz="1800" i="0" kumimoji="0" lang="ar-AE" normalizeH="0" spc="0" strike="noStrike" u="none">
              <a:ln>
                <a:noFill/>
              </a:ln>
              <a:solidFill>
                <a:srgbClr val="FF0000"/>
              </a:solidFill>
              <a:effectLst/>
              <a:latin typeface="Century Schoolbook"/>
              <a:ea typeface="Century Schoolbook"/>
              <a:cs typeface="Century Schoolbook"/>
              <a:sym typeface="Century Schoolbook"/>
            </a:endParaRPr>
          </a:p>
        </p:txBody>
      </p:sp>
    </p:spTree>
  </p:cSld>
  <p:clrMapOvr>
    <a:masterClrMapping/>
  </p:clrMapOvr>
  <p:transition spd="med"/>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rgbClr val="000000"/>
      </a:dk1>
      <a:lt1>
        <a:srgbClr val="FFFFFF"/>
      </a:lt1>
      <a:dk2>
        <a:srgbClr val="A7A7A7"/>
      </a:dk2>
      <a:lt2>
        <a:srgbClr val="535353"/>
      </a:lt2>
      <a:accent1>
        <a:srgbClr val="FE8637"/>
      </a:accent1>
      <a:accent2>
        <a:srgbClr val="7598D9"/>
      </a:accent2>
      <a:accent3>
        <a:srgbClr val="B32C16"/>
      </a:accent3>
      <a:accent4>
        <a:srgbClr val="F5CD2D"/>
      </a:accent4>
      <a:accent5>
        <a:srgbClr val="AEBAD5"/>
      </a:accent5>
      <a:accent6>
        <a:srgbClr val="777C84"/>
      </a:accent6>
      <a:hlink>
        <a:srgbClr val="0000FF"/>
      </a:hlink>
      <a:folHlink>
        <a:srgbClr val="FF00FF"/>
      </a:folHlink>
    </a:clrScheme>
    <a:fontScheme name="Oriel">
      <a:majorFont>
        <a:latin typeface="Helvetica"/>
        <a:ea typeface="Helvetica"/>
        <a:cs typeface="Helvetica"/>
      </a:majorFont>
      <a:minorFont>
        <a:latin typeface="Calibri"/>
        <a:ea typeface="Calibri"/>
        <a:cs typeface="Calibri"/>
      </a:minorFont>
    </a:fontScheme>
    <a:fmtScheme name="Orie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r="5400000" dist="20000" rotWithShape="0">
              <a:srgbClr val="000000">
                <a:alpha val="42000"/>
              </a:srgbClr>
            </a:outerShdw>
          </a:effectLst>
        </a:effectStyle>
        <a:effectStyle>
          <a:effectLst>
            <a:outerShdw blurRad="50800" dir="5400000" dist="20000" rotWithShape="0">
              <a:srgbClr val="000000">
                <a:alpha val="42000"/>
              </a:srgbClr>
            </a:outerShdw>
          </a:effectLst>
        </a:effectStyle>
        <a:effectStyle>
          <a:effectLst>
            <a:outerShdw blurRad="50800" dir="5400000" dist="25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r="5400000" dist="20000" rotWithShape="0">
            <a:srgbClr val="000000">
              <a:alpha val="42000"/>
            </a:srgbClr>
          </a:outerShdw>
        </a:effectLst>
        <a:sp3d/>
      </a:spPr>
      <a:bodyPr anchor="ctr" bIns="45719" horzOverflow="overflow" lIns="45719" numCol="1" rIns="45719" rot="0" rtlCol="0" spcCol="38100" spcFirstLastPara="1" tIns="45719" vert="horz" vertOverflow="overflow" wrap="square">
        <a:spAutoFit/>
      </a:bodyPr>
      <a:lstStyle>
        <a:defPPr algn="l" defTabSz="914400" fontAlgn="auto" hangingPunct="0" indent="0" latinLnBrk="0"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latin typeface="Century Schoolbook"/>
            <a:ea typeface="Century Schoolbook"/>
            <a:cs typeface="Century Schoolbook"/>
            <a:sym typeface="Century Schoolbook"/>
          </a:defRPr>
        </a:defPPr>
        <a:lvl1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1pPr>
        <a:lvl2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2pPr>
        <a:lvl3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3pPr>
        <a:lvl4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4pPr>
        <a:lvl5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5pPr>
        <a:lvl6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6pPr>
        <a:lvl7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7pPr>
        <a:lvl8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8pPr>
        <a:lvl9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9pPr>
      </a:lstStyle>
      <a:style>
        <a:lnRef idx="0">
          <a:scrgbClr r="0" g="0" b="0"/>
        </a:lnRef>
        <a:fillRef idx="0">
          <a:scrgbClr r="0" g="0" b="0"/>
        </a:fillRef>
        <a:effectRef idx="0">
          <a:scrgbClr r="0" g="0" b="0"/>
        </a:effectRef>
        <a:fontRef idx="none">
          <a:srgbClr val="000000"/>
        </a:fontRef>
      </a:style>
    </a:spDef>
    <a:lnDef>
      <a:spPr>
        <a:noFill/>
        <a:ln w="25400" cap="flat">
          <a:solidFill>
            <a:schemeClr val="accent1"/>
          </a:solidFill>
          <a:prstDash val="solid"/>
          <a:round/>
        </a:ln>
        <a:effectLst>
          <a:outerShdw blurRad="50800" dir="5400000" dist="25000" rotWithShape="0">
            <a:srgbClr val="000000">
              <a:alpha val="40000"/>
            </a:srgbClr>
          </a:outerShdw>
        </a:effectLst>
        <a:sp3d/>
      </a:spPr>
      <a:bodyPr anchor="t" bIns="45719" horzOverflow="overflow" lIns="91439" numCol="1" rIns="91439" rot="0" rtlCol="0" spcCol="38100" spcFirstLastPara="1" tIns="45719" vert="horz" vertOverflow="overflow" wrap="square">
        <a:noAutofit/>
      </a:bodyPr>
      <a:lstStyle>
        <a:def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defPPr>
        <a:lvl1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1pPr>
        <a:lvl2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2pPr>
        <a:lvl3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3pPr>
        <a:lvl4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4pPr>
        <a:lvl5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5pPr>
        <a:lvl6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6pPr>
        <a:lvl7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7pPr>
        <a:lvl8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8pPr>
        <a:lvl9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9pPr>
      </a:lstStyle>
      <a:style>
        <a:lnRef idx="0">
          <a:scrgbClr r="0" g="0" b="0"/>
        </a:lnRef>
        <a:fillRef idx="0">
          <a:scrgbClr r="0" g="0" b="0"/>
        </a:fillRef>
        <a:effectRef idx="0">
          <a:scrgbClr r="0" g="0" b="0"/>
        </a:effectRef>
        <a:fontRef idx="none">
          <a:srgbClr val="000000"/>
        </a:fontRef>
      </a:style>
    </a:lnDef>
    <a:txDef>
      <a:spPr>
        <a:noFill/>
        <a:ln w="12700" cap="flat">
          <a:noFill/>
          <a:miter lim="400000"/>
        </a:ln>
        <a:effectLst/>
        <a:sp3d/>
      </a:spPr>
      <a:bodyPr anchor="t" bIns="45719" horzOverflow="overflow" lIns="45719" numCol="1" rIns="45719" rot="0" rtlCol="0" spcCol="38100" spcFirstLastPara="1" tIns="45719" vert="horz" vertOverflow="overflow" wrap="square">
        <a:spAutoFit/>
      </a:bodyPr>
      <a:lstStyle>
        <a:defPPr algn="l" defTabSz="914400" fontAlgn="auto" hangingPunct="0" indent="0" latinLnBrk="0"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latin typeface="Century Schoolbook"/>
            <a:ea typeface="Century Schoolbook"/>
            <a:cs typeface="Century Schoolbook"/>
            <a:sym typeface="Century Schoolbook"/>
          </a:defRPr>
        </a:defPPr>
        <a:lvl1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1pPr>
        <a:lvl2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2pPr>
        <a:lvl3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3pPr>
        <a:lvl4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4pPr>
        <a:lvl5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5pPr>
        <a:lvl6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6pPr>
        <a:lvl7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7pPr>
        <a:lvl8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8pPr>
        <a:lvl9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9pPr>
      </a:lstStyle>
      <a:style>
        <a:lnRef idx="0">
          <a:scrgbClr r="0" g="0" b="0"/>
        </a:lnRef>
        <a:fillRef idx="0">
          <a:scrgbClr r="0" g="0" b="0"/>
        </a:fillRef>
        <a:effectRef idx="0">
          <a:scrgbClr r="0" g="0" b="0"/>
        </a:effectRef>
        <a:fontRef idx="none">
          <a:srgbClr val="000000"/>
        </a:fontRef>
      </a:style>
    </a:txDef>
  </a:objectDefaults>
</a:theme>
</file>

<file path=ppt/theme/theme2.xml><?xml version="1.0" encoding="utf-8"?>
<a:theme xmlns:a="http://schemas.openxmlformats.org/drawingml/2006/main" name="1_Oriel">
  <a:themeElements>
    <a:clrScheme name="Oriel">
      <a:dk1>
        <a:sysClr lastClr="000000" val="windowText"/>
      </a:dk1>
      <a:lt1>
        <a:sysClr lastClr="FFFFFF" val="window"/>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algn="tl" flip="y" sx="40000" sy="50000" tx="0" ty="0"/>
        </a:blipFill>
      </a:bgFillStyleLst>
    </a:fmtScheme>
  </a:themeElements>
</a:theme>
</file>

<file path=ppt/theme/theme3.xml><?xml version="1.0" encoding="utf-8"?>
<a:theme xmlns:a="http://schemas.openxmlformats.org/drawingml/2006/main" name="Oriel">
  <a:themeElements>
    <a:clrScheme name="Oriel">
      <a:dk1>
        <a:srgbClr val="000000"/>
      </a:dk1>
      <a:lt1>
        <a:srgbClr val="FFFFFF"/>
      </a:lt1>
      <a:dk2>
        <a:srgbClr val="A7A7A7"/>
      </a:dk2>
      <a:lt2>
        <a:srgbClr val="535353"/>
      </a:lt2>
      <a:accent1>
        <a:srgbClr val="FE8637"/>
      </a:accent1>
      <a:accent2>
        <a:srgbClr val="7598D9"/>
      </a:accent2>
      <a:accent3>
        <a:srgbClr val="B32C16"/>
      </a:accent3>
      <a:accent4>
        <a:srgbClr val="F5CD2D"/>
      </a:accent4>
      <a:accent5>
        <a:srgbClr val="AEBAD5"/>
      </a:accent5>
      <a:accent6>
        <a:srgbClr val="777C84"/>
      </a:accent6>
      <a:hlink>
        <a:srgbClr val="0000FF"/>
      </a:hlink>
      <a:folHlink>
        <a:srgbClr val="FF00FF"/>
      </a:folHlink>
    </a:clrScheme>
    <a:fontScheme name="Oriel">
      <a:majorFont>
        <a:latin typeface="Helvetica"/>
        <a:ea typeface="Helvetica"/>
        <a:cs typeface="Helvetica"/>
      </a:majorFont>
      <a:minorFont>
        <a:latin typeface="Calibri"/>
        <a:ea typeface="Calibri"/>
        <a:cs typeface="Calibri"/>
      </a:minorFont>
    </a:fontScheme>
    <a:fmtScheme name="Orie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r="5400000" dist="20000" rotWithShape="0">
              <a:srgbClr val="000000">
                <a:alpha val="42000"/>
              </a:srgbClr>
            </a:outerShdw>
          </a:effectLst>
        </a:effectStyle>
        <a:effectStyle>
          <a:effectLst>
            <a:outerShdw blurRad="50800" dir="5400000" dist="20000" rotWithShape="0">
              <a:srgbClr val="000000">
                <a:alpha val="42000"/>
              </a:srgbClr>
            </a:outerShdw>
          </a:effectLst>
        </a:effectStyle>
        <a:effectStyle>
          <a:effectLst>
            <a:outerShdw blurRad="50800" dir="5400000" dist="25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r="5400000" dist="20000" rotWithShape="0">
            <a:srgbClr val="000000">
              <a:alpha val="42000"/>
            </a:srgbClr>
          </a:outerShdw>
        </a:effectLst>
        <a:sp3d/>
      </a:spPr>
      <a:bodyPr anchor="ctr" bIns="45719" horzOverflow="overflow" lIns="45719" numCol="1" rIns="45719" rot="0" rtlCol="0" spcCol="38100" spcFirstLastPara="1" tIns="45719" vert="horz" vertOverflow="overflow" wrap="square">
        <a:spAutoFit/>
      </a:bodyPr>
      <a:lstStyle>
        <a:defPPr algn="l" defTabSz="914400" fontAlgn="auto" hangingPunct="0" indent="0" latinLnBrk="0"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latin typeface="Century Schoolbook"/>
            <a:ea typeface="Century Schoolbook"/>
            <a:cs typeface="Century Schoolbook"/>
            <a:sym typeface="Century Schoolbook"/>
          </a:defRPr>
        </a:defPPr>
        <a:lvl1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1pPr>
        <a:lvl2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2pPr>
        <a:lvl3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3pPr>
        <a:lvl4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4pPr>
        <a:lvl5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5pPr>
        <a:lvl6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6pPr>
        <a:lvl7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7pPr>
        <a:lvl8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8pPr>
        <a:lvl9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9pPr>
      </a:lstStyle>
      <a:style>
        <a:lnRef idx="0">
          <a:scrgbClr r="0" g="0" b="0"/>
        </a:lnRef>
        <a:fillRef idx="0">
          <a:scrgbClr r="0" g="0" b="0"/>
        </a:fillRef>
        <a:effectRef idx="0">
          <a:scrgbClr r="0" g="0" b="0"/>
        </a:effectRef>
        <a:fontRef idx="none">
          <a:srgbClr val="000000"/>
        </a:fontRef>
      </a:style>
    </a:spDef>
    <a:lnDef>
      <a:spPr>
        <a:noFill/>
        <a:ln w="25400" cap="flat">
          <a:solidFill>
            <a:schemeClr val="accent1"/>
          </a:solidFill>
          <a:prstDash val="solid"/>
          <a:round/>
        </a:ln>
        <a:effectLst>
          <a:outerShdw blurRad="50800" dir="5400000" dist="25000" rotWithShape="0">
            <a:srgbClr val="000000">
              <a:alpha val="40000"/>
            </a:srgbClr>
          </a:outerShdw>
        </a:effectLst>
        <a:sp3d/>
      </a:spPr>
      <a:bodyPr anchor="t" bIns="45719" horzOverflow="overflow" lIns="91439" numCol="1" rIns="91439" rot="0" rtlCol="0" spcCol="38100" spcFirstLastPara="1" tIns="45719" vert="horz" vertOverflow="overflow" wrap="square">
        <a:noAutofit/>
      </a:bodyPr>
      <a:lstStyle>
        <a:def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defPPr>
        <a:lvl1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1pPr>
        <a:lvl2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2pPr>
        <a:lvl3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3pPr>
        <a:lvl4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4pPr>
        <a:lvl5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5pPr>
        <a:lvl6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6pPr>
        <a:lvl7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7pPr>
        <a:lvl8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8pPr>
        <a:lvl9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9pPr>
      </a:lstStyle>
      <a:style>
        <a:lnRef idx="0">
          <a:scrgbClr r="0" g="0" b="0"/>
        </a:lnRef>
        <a:fillRef idx="0">
          <a:scrgbClr r="0" g="0" b="0"/>
        </a:fillRef>
        <a:effectRef idx="0">
          <a:scrgbClr r="0" g="0" b="0"/>
        </a:effectRef>
        <a:fontRef idx="none">
          <a:srgbClr val="000000"/>
        </a:fontRef>
      </a:style>
    </a:lnDef>
    <a:txDef>
      <a:spPr>
        <a:noFill/>
        <a:ln w="12700" cap="flat">
          <a:noFill/>
          <a:miter lim="400000"/>
        </a:ln>
        <a:effectLst/>
        <a:sp3d/>
      </a:spPr>
      <a:bodyPr anchor="t" bIns="45719" horzOverflow="overflow" lIns="45719" numCol="1" rIns="45719" rot="0" rtlCol="0" spcCol="38100" spcFirstLastPara="1" tIns="45719" vert="horz" vertOverflow="overflow" wrap="square">
        <a:spAutoFit/>
      </a:bodyPr>
      <a:lstStyle>
        <a:defPPr algn="l" defTabSz="914400" fontAlgn="auto" hangingPunct="0" indent="0" latinLnBrk="0"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latin typeface="Century Schoolbook"/>
            <a:ea typeface="Century Schoolbook"/>
            <a:cs typeface="Century Schoolbook"/>
            <a:sym typeface="Century Schoolbook"/>
          </a:defRPr>
        </a:defPPr>
        <a:lvl1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1pPr>
        <a:lvl2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2pPr>
        <a:lvl3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3pPr>
        <a:lvl4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4pPr>
        <a:lvl5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5pPr>
        <a:lvl6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6pPr>
        <a:lvl7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7pPr>
        <a:lvl8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8pPr>
        <a:lvl9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9pPr>
      </a:lstStyle>
      <a:style>
        <a:lnRef idx="0">
          <a:scrgbClr r="0" g="0" b="0"/>
        </a:lnRef>
        <a:fillRef idx="0">
          <a:scrgbClr r="0" g="0" b="0"/>
        </a:fillRef>
        <a:effectRef idx="0">
          <a:scrgbClr r="0" g="0" b="0"/>
        </a:effectRef>
        <a:fontRef idx="none">
          <a:srgbClr val="000000"/>
        </a:fontRef>
      </a:style>
    </a:txDef>
  </a:objectDefaul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عرض تقديمي في PowerPoint</dc:title>
  <dc:creator>ELN-W09</dc:creator>
  <cp:lastModifiedBy>Obada Ra'ed AlOran</cp:lastModifiedBy>
  <dcterms:created xsi:type="dcterms:W3CDTF">2024-10-10T04:41:05Z</dcterms:created>
  <dcterms:modified xsi:type="dcterms:W3CDTF">2024-10-10T04:41:05Z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2df4cac0d8d0402bb59c4d41084ae5fa</vt:lpwstr>
  </property>
</Properties>
</file>