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6" r:id="rId5"/>
    <p:sldId id="257" r:id="rId6"/>
    <p:sldId id="260" r:id="rId7"/>
    <p:sldId id="262" r:id="rId8"/>
    <p:sldId id="290" r:id="rId9"/>
    <p:sldId id="264" r:id="rId10"/>
    <p:sldId id="266" r:id="rId11"/>
    <p:sldId id="267" r:id="rId12"/>
    <p:sldId id="291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8" d="100"/>
          <a:sy n="68" d="100"/>
        </p:scale>
        <p:origin x="-204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theme" Target="theme/theme1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presProps" Target="presProps.xml" /><Relationship Id="rId40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notesMaster" Target="notesMasters/notesMaster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9E7E57B-D308-410F-B515-EB22CE4BA841}" type="datetimeFigureOut">
              <a:rPr lang="ar-JO" smtClean="0"/>
              <a:t>12/09/1443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896F99-EAA6-4C44-889A-587F4B9E9CB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8400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FE20C-1858-43EB-A9CA-35607390D5A5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776C1-3D4E-4696-93BC-59A59CF36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5CA5-B8EC-4FA6-828A-4C77C7DC02E8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27BA-0C71-42D7-A8F6-9A9A0B9CF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EA3D-139B-4C2C-BAC1-00C45013D09B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BCD52-833E-40E1-8807-F697C315B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C675-AE71-4472-9756-74B02DC78556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420F-8E71-4E72-BB5D-8FF1DBCC7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E44E9-7C0F-4ACD-8D9C-8F86EB4D915A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C49B3-AE38-403B-8C0D-4F418083C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4FBB-512E-4954-AC4A-BD04F91E6292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4D83-414D-444F-BAF9-1831E92C1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D44E1-3A06-4836-BB09-8AA41A057D85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8AB3D-E2F1-4ED6-99CB-12A7ABB2A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42C6D-DD36-4A65-8262-4A7AF3916F63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F350-9750-4C93-8910-B6AB7F6F1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4B563-95F6-4DF3-A527-FE399729F6F6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89177-1F21-4F87-A102-62B485104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6CDA-273A-41DD-A059-6A64F46E73AE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B2B4B-5C51-4A77-8DB9-2A7AD206C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12477-EDCB-42D1-9270-1C55CC68C3DF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4642-4C4F-4429-9769-E5678049A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854754-6CEF-44D7-81FA-062453730768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237497-19C8-4C32-B1B1-895EA9848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2000250"/>
          </a:xfrm>
        </p:spPr>
        <p:txBody>
          <a:bodyPr/>
          <a:lstStyle/>
          <a:p>
            <a:pPr eaLnBrk="1" hangingPunct="1"/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degradation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مربع نص 2"/>
          <p:cNvSpPr txBox="1"/>
          <p:nvPr/>
        </p:nvSpPr>
        <p:spPr>
          <a:xfrm>
            <a:off x="0" y="1600200"/>
            <a:ext cx="89916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Investigation or how to diagnose the case based on?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1.Clinical examination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2.Lab investigation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3.Radiological studies XR,CT </a:t>
            </a:r>
            <a:r>
              <a:rPr lang="en-US" sz="2400" dirty="0" err="1">
                <a:solidFill>
                  <a:schemeClr val="accent1"/>
                </a:solidFill>
              </a:rPr>
              <a:t>scan,MRI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endParaRPr lang="ar-JO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>
                <a:latin typeface="Times New Roman" pitchFamily="18" charset="0"/>
                <a:cs typeface="Times New Roman" pitchFamily="18" charset="0"/>
              </a:rPr>
              <a:t>bilirubin-diglucuronide = conjugated bilirubin</a:t>
            </a:r>
            <a:br>
              <a:rPr lang="cs-CZ" sz="2800" b="1">
                <a:latin typeface="Times New Roman" pitchFamily="18" charset="0"/>
                <a:cs typeface="Times New Roman" pitchFamily="18" charset="0"/>
              </a:rPr>
            </a:br>
            <a:r>
              <a:rPr lang="cs-CZ" sz="2800">
                <a:latin typeface="Times New Roman" pitchFamily="18" charset="0"/>
                <a:cs typeface="Times New Roman" pitchFamily="18" charset="0"/>
              </a:rPr>
              <a:t>is soluble in water → „</a:t>
            </a:r>
            <a:r>
              <a:rPr lang="cs-CZ" sz="2800" b="1">
                <a:latin typeface="Times New Roman" pitchFamily="18" charset="0"/>
                <a:cs typeface="Times New Roman" pitchFamily="18" charset="0"/>
              </a:rPr>
              <a:t>direct bilirubin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“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996292"/>
            <a:ext cx="6934200" cy="4075112"/>
          </a:xfrm>
          <a:prstGeom prst="rect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مربع نص 1"/>
          <p:cNvSpPr txBox="1"/>
          <p:nvPr/>
        </p:nvSpPr>
        <p:spPr>
          <a:xfrm>
            <a:off x="609600" y="5334000"/>
            <a:ext cx="8001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Conjugation  of bilirubin in ER of hepatocyte by enzyme(UDPGT ) IN two step with  two molecules of </a:t>
            </a:r>
            <a:r>
              <a:rPr lang="en-US" dirty="0" err="1">
                <a:solidFill>
                  <a:schemeClr val="accent1"/>
                </a:solidFill>
              </a:rPr>
              <a:t>glucuronic</a:t>
            </a:r>
            <a:r>
              <a:rPr lang="en-US" dirty="0">
                <a:solidFill>
                  <a:schemeClr val="accent1"/>
                </a:solidFill>
              </a:rPr>
              <a:t> acid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 1.</a:t>
            </a:r>
            <a:r>
              <a:rPr lang="en-US" dirty="0">
                <a:solidFill>
                  <a:schemeClr val="accent1"/>
                </a:solidFill>
              </a:rPr>
              <a:t> convert it to bilirubin </a:t>
            </a:r>
            <a:r>
              <a:rPr lang="en-US" dirty="0" err="1">
                <a:solidFill>
                  <a:schemeClr val="accent1"/>
                </a:solidFill>
              </a:rPr>
              <a:t>monoglucronid</a:t>
            </a:r>
            <a:r>
              <a:rPr lang="en-US" dirty="0" err="1">
                <a:solidFill>
                  <a:schemeClr val="accent1"/>
                </a:solidFill>
                <a:sym typeface="Wingdings" pitchFamily="2" charset="2"/>
              </a:rPr>
              <a:t>repeat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 the same reaction again 2.</a:t>
            </a:r>
            <a:r>
              <a:rPr lang="en-US" dirty="0">
                <a:solidFill>
                  <a:schemeClr val="accent1"/>
                </a:solidFill>
              </a:rPr>
              <a:t> bilirubin </a:t>
            </a:r>
            <a:r>
              <a:rPr lang="en-US" dirty="0" err="1">
                <a:solidFill>
                  <a:schemeClr val="accent1"/>
                </a:solidFill>
              </a:rPr>
              <a:t>diglucuronide</a:t>
            </a:r>
            <a:r>
              <a:rPr lang="en-US" dirty="0">
                <a:solidFill>
                  <a:schemeClr val="accent1"/>
                </a:solidFill>
              </a:rPr>
              <a:t> (</a:t>
            </a:r>
            <a:r>
              <a:rPr lang="en-US" dirty="0" err="1">
                <a:solidFill>
                  <a:schemeClr val="accent1"/>
                </a:solidFill>
              </a:rPr>
              <a:t>conjuogated</a:t>
            </a:r>
            <a:r>
              <a:rPr lang="en-US" dirty="0">
                <a:solidFill>
                  <a:schemeClr val="accent1"/>
                </a:solidFill>
              </a:rPr>
              <a:t> bilirubin or direct </a:t>
            </a:r>
            <a:r>
              <a:rPr lang="en-US" dirty="0" err="1">
                <a:solidFill>
                  <a:schemeClr val="accent1"/>
                </a:solidFill>
              </a:rPr>
              <a:t>bilirobin</a:t>
            </a:r>
            <a:r>
              <a:rPr lang="en-US" dirty="0">
                <a:solidFill>
                  <a:schemeClr val="accent1"/>
                </a:solidFill>
              </a:rPr>
              <a:t> or water soluble bilirubin)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4775"/>
            <a:ext cx="8610600" cy="591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6019800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7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000" b="1">
                <a:latin typeface="Times New Roman" pitchFamily="18" charset="0"/>
                <a:cs typeface="Times New Roman" pitchFamily="18" charset="0"/>
              </a:rPr>
              <a:t>Bile pigments:</a:t>
            </a:r>
          </a:p>
          <a:p>
            <a:pPr>
              <a:spcBef>
                <a:spcPts val="7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000" b="1">
                <a:latin typeface="Times New Roman" pitchFamily="18" charset="0"/>
                <a:cs typeface="Times New Roman" pitchFamily="18" charset="0"/>
              </a:rPr>
              <a:t>Bilirubin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                                         - </a:t>
            </a:r>
            <a:r>
              <a:rPr lang="cs-CZ" sz="2000" b="1">
                <a:latin typeface="Times New Roman" pitchFamily="18" charset="0"/>
                <a:cs typeface="Times New Roman" pitchFamily="18" charset="0"/>
              </a:rPr>
              <a:t>urobilin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                                        - </a:t>
            </a:r>
            <a:r>
              <a:rPr lang="cs-CZ" sz="2000" b="1">
                <a:latin typeface="Times New Roman" pitchFamily="18" charset="0"/>
                <a:cs typeface="Times New Roman" pitchFamily="18" charset="0"/>
              </a:rPr>
              <a:t>stercobilin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7620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Clinical correlations</a:t>
            </a:r>
            <a:br>
              <a:rPr lang="cs-CZ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Determination of bilirubin (Bil) in serum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Blood tests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Bil reacts directly when reagents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diacyl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sulfonic acid)</a:t>
            </a:r>
            <a:r>
              <a:rPr lang="cs-CZ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are added to the blood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sample → conjugated bilirubin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(in liver)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direct Bil (up to 3.4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mol/L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react directly and give violet color)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free Bil does not react to the reagents</a:t>
            </a:r>
            <a:r>
              <a:rPr lang="ar-JO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same reagent but don’t react until  you add methanol </a:t>
            </a:r>
            <a:r>
              <a:rPr lang="en-US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befor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it )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until alcohol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(methanol) or caffeine is added to the solution. Therefore, the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measurement of this type of bilirubin is indirect →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unconjugated bilirubin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(in blood)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indirect Bil (up to 13.6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mol/L)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deep violet</a:t>
            </a:r>
            <a:r>
              <a:rPr lang="cs-CZ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otal bilirubin measures both unconjugated and conjugated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Bil (normal value up to 17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mol/L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equivalent to 1mg/dl which is normal level of total bilirubin in healthy people</a:t>
            </a:r>
            <a:r>
              <a:rPr lang="cs-CZ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0"/>
            <a:ext cx="91440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Bilirubin physiology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Ligandins responsible for transport from plasma membrane to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endoplasmic reticulum. They are necessary for intracellular transport of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bilirubin, are also low at birth and reach adult levels by 3-5 days.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Bilirubin conjugated in presence of UDPGT (uridine diphosphate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glucuronyl transferase) to mono and diglucoronides, which are then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excreted into bile canaliculi.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Enterohepatic Circulation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Conjugated bilirubin is unstable and easily hydrolyzed to unconjugated 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bilirubin.</a:t>
            </a:r>
          </a:p>
          <a:p>
            <a:pPr>
              <a:lnSpc>
                <a:spcPct val="9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This process occurs nonenzymatically in the duodenum and jejunum 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and also occurs in the presence of β glucuronidase, an enteric mucosal 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enzyme, which is found in high concentration in newborn infants and in 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human milk.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76200"/>
            <a:ext cx="9144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800" b="1" u="sng">
                <a:latin typeface="Times New Roman" pitchFamily="18" charset="0"/>
                <a:cs typeface="Times New Roman" pitchFamily="18" charset="0"/>
              </a:rPr>
              <a:t>Entero - hepatic circulation</a:t>
            </a:r>
          </a:p>
          <a:p>
            <a:pPr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                         Be degraded</a:t>
            </a:r>
          </a:p>
          <a:p>
            <a:pPr eaLnBrk="0" hangingPunct="0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CB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Urobilinogens (colorless)</a:t>
            </a:r>
            <a:endParaRPr lang="en-US" altLang="zh-CN" sz="24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Bacterial enzymes</a:t>
            </a:r>
          </a:p>
          <a:p>
            <a:pPr eaLnBrk="0" hangingPunct="0"/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                      Feces (feceal urobilinogens)  → 50-200 mg/d </a:t>
            </a:r>
          </a:p>
          <a:p>
            <a:pPr eaLnBrk="0" hangingPunct="0"/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re-excreted</a:t>
            </a:r>
          </a:p>
          <a:p>
            <a:pPr eaLnBrk="0" hangingPunct="0"/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Mostly                                                      liver             bile             feces</a:t>
            </a:r>
          </a:p>
          <a:p>
            <a:pPr eaLnBrk="0" hangingPunct="0"/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    20%                                               90%</a:t>
            </a:r>
          </a:p>
          <a:p>
            <a:pPr eaLnBrk="0" hangingPunct="0"/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                      Reabsorbed         plasma</a:t>
            </a:r>
          </a:p>
          <a:p>
            <a:pPr eaLnBrk="0" hangingPunct="0"/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trace</a:t>
            </a:r>
          </a:p>
          <a:p>
            <a:pPr eaLnBrk="0" hangingPunct="0"/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circulation             kidneys</a:t>
            </a:r>
          </a:p>
          <a:p>
            <a:pPr eaLnBrk="0" hangingPunct="0"/>
            <a:endParaRPr lang="en-US" altLang="zh-CN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                                          4 mg/day                              urine urobilinogen</a:t>
            </a:r>
          </a:p>
          <a:p>
            <a:pPr eaLnBrk="0" hangingPunct="0"/>
            <a:endParaRPr lang="en-US" altLang="zh-CN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- The serum of normal adults contains </a:t>
            </a:r>
            <a:r>
              <a:rPr lang="en-US" altLang="zh-CN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1 mg of bilirubin per 100 ml.</a:t>
            </a:r>
          </a:p>
          <a:p>
            <a:r>
              <a:rPr lang="en-US" altLang="zh-CN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In healthy adults →  </a:t>
            </a: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The direct fraction is usually &lt;0.2 mg/100 ml</a:t>
            </a:r>
          </a:p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                                    The indirect fraction is usually &lt;0.8 mg/100 ml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295400" y="1066800"/>
            <a:ext cx="2667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Line 25"/>
          <p:cNvSpPr>
            <a:spLocks noChangeShapeType="1"/>
          </p:cNvSpPr>
          <p:nvPr/>
        </p:nvSpPr>
        <p:spPr bwMode="auto">
          <a:xfrm>
            <a:off x="3354388" y="3276600"/>
            <a:ext cx="455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ar-SA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90600" y="2971800"/>
            <a:ext cx="762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800600" y="2667000"/>
            <a:ext cx="6096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00600" y="3352800"/>
            <a:ext cx="6096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990600" y="1981200"/>
            <a:ext cx="838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Line 17"/>
          <p:cNvSpPr>
            <a:spLocks noChangeShapeType="1"/>
          </p:cNvSpPr>
          <p:nvPr/>
        </p:nvSpPr>
        <p:spPr bwMode="auto">
          <a:xfrm>
            <a:off x="5715000" y="2514600"/>
            <a:ext cx="836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22" name="Line 17"/>
          <p:cNvSpPr>
            <a:spLocks noChangeShapeType="1"/>
          </p:cNvSpPr>
          <p:nvPr/>
        </p:nvSpPr>
        <p:spPr bwMode="auto">
          <a:xfrm>
            <a:off x="7164388" y="2514600"/>
            <a:ext cx="836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ar-SA"/>
          </a:p>
        </p:txBody>
      </p:sp>
      <p:cxnSp>
        <p:nvCxnSpPr>
          <p:cNvPr id="35" name="Straight Connector 34"/>
          <p:cNvCxnSpPr/>
          <p:nvPr/>
        </p:nvCxnSpPr>
        <p:spPr>
          <a:xfrm>
            <a:off x="7391400" y="175260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4" name="Line 35"/>
          <p:cNvSpPr>
            <a:spLocks noChangeShapeType="1"/>
          </p:cNvSpPr>
          <p:nvPr/>
        </p:nvSpPr>
        <p:spPr bwMode="auto">
          <a:xfrm flipV="1">
            <a:off x="8382000" y="1752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25" name="Line 30"/>
          <p:cNvSpPr>
            <a:spLocks noChangeShapeType="1"/>
          </p:cNvSpPr>
          <p:nvPr/>
        </p:nvSpPr>
        <p:spPr bwMode="auto">
          <a:xfrm>
            <a:off x="6707188" y="4038600"/>
            <a:ext cx="836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26" name="Line 33"/>
          <p:cNvSpPr>
            <a:spLocks noChangeShapeType="1"/>
          </p:cNvSpPr>
          <p:nvPr/>
        </p:nvSpPr>
        <p:spPr bwMode="auto">
          <a:xfrm>
            <a:off x="4573588" y="4724400"/>
            <a:ext cx="19796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7847807" y="4344194"/>
            <a:ext cx="4572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362200" y="5943600"/>
            <a:ext cx="457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95600" y="2133600"/>
            <a:ext cx="31341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Jaundice</a:t>
            </a:r>
            <a:endParaRPr lang="ar-SA" sz="60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57200" y="3352800"/>
            <a:ext cx="83820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Kenicterus</a:t>
            </a:r>
            <a:r>
              <a:rPr lang="en-US" sz="2400" dirty="0">
                <a:solidFill>
                  <a:schemeClr val="accent1"/>
                </a:solidFill>
              </a:rPr>
              <a:t> :mental retardation caused by increase level of UCB  lipid soluble that can cross BBB and enter brain </a:t>
            </a:r>
            <a:r>
              <a:rPr lang="en-US" sz="2400" dirty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en-US" sz="2400" dirty="0" err="1">
                <a:solidFill>
                  <a:schemeClr val="accent1"/>
                </a:solidFill>
                <a:sym typeface="Wingdings" pitchFamily="2" charset="2"/>
              </a:rPr>
              <a:t>yellowis</a:t>
            </a:r>
            <a:r>
              <a:rPr lang="en-US" sz="2400" dirty="0">
                <a:solidFill>
                  <a:schemeClr val="accent1"/>
                </a:solidFill>
                <a:sym typeface="Wingdings" pitchFamily="2" charset="2"/>
              </a:rPr>
              <a:t> coloration stop metabolic reaction in the brain</a:t>
            </a:r>
          </a:p>
          <a:p>
            <a:r>
              <a:rPr lang="en-US" sz="2400" dirty="0">
                <a:solidFill>
                  <a:schemeClr val="accent1"/>
                </a:solidFill>
                <a:sym typeface="Wingdings" pitchFamily="2" charset="2"/>
              </a:rPr>
              <a:t>  </a:t>
            </a:r>
          </a:p>
          <a:p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Keni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cterus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ar-JO" sz="2400" dirty="0">
                <a:solidFill>
                  <a:schemeClr val="tx2">
                    <a:lumMod val="75000"/>
                  </a:schemeClr>
                </a:solidFill>
              </a:rPr>
              <a:t>دماغ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        </a:t>
            </a:r>
            <a:r>
              <a:rPr lang="ar-JO" sz="2400" dirty="0">
                <a:solidFill>
                  <a:schemeClr val="tx2">
                    <a:lumMod val="75000"/>
                  </a:schemeClr>
                </a:solidFill>
              </a:rPr>
              <a:t>اصفر</a:t>
            </a: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1828800" y="5257800"/>
            <a:ext cx="152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762000" y="5257800"/>
            <a:ext cx="152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45214"/>
            <a:ext cx="9144000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Definition of Jaundice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Also called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icterus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 yellowish straining of the skin, conjunctiva, base of tongue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palms and soles with bile pigments which are increased in plasma</a:t>
            </a:r>
          </a:p>
          <a:p>
            <a:pPr>
              <a:buFontTx/>
              <a:buChar char="-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Can be seen on examination at serum bilirubin levels 27-35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μmol/l (1.5 – 2 mg/dl) </a:t>
            </a:r>
            <a:r>
              <a:rPr lang="en-US" altLang="zh-CN" sz="2600" u="sng" dirty="0">
                <a:latin typeface="Times New Roman" pitchFamily="18" charset="0"/>
                <a:cs typeface="Times New Roman" pitchFamily="18" charset="0"/>
              </a:rPr>
              <a:t>Pathophysiologic classification of Jaundice</a:t>
            </a:r>
          </a:p>
          <a:p>
            <a:pPr lvl="1"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- Hemolytic Jaundice</a:t>
            </a:r>
          </a:p>
          <a:p>
            <a:pPr lvl="1"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- Hepatic Jaundice</a:t>
            </a:r>
          </a:p>
          <a:p>
            <a:pPr lvl="1"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- Obstructive Jaundice (cholestasis)</a:t>
            </a:r>
          </a:p>
          <a:p>
            <a:pPr lvl="1"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- Genetic based jaundice</a:t>
            </a:r>
            <a:endParaRPr lang="en-US" altLang="zh-CN" sz="2600" u="sng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600" u="sng" dirty="0">
                <a:latin typeface="Times New Roman" pitchFamily="18" charset="0"/>
                <a:cs typeface="Times New Roman" pitchFamily="18" charset="0"/>
              </a:rPr>
              <a:t>Jaundice classification 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(according to type of bilirubin)</a:t>
            </a:r>
          </a:p>
          <a:p>
            <a:r>
              <a:rPr lang="en-US" altLang="zh-CN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Unconjugated hyperbilirubinemia: when direct  bilirubin level</a:t>
            </a:r>
          </a:p>
          <a:p>
            <a:r>
              <a:rPr lang="en-US" altLang="zh-CN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is less than 15% of total serum bilirubin.</a:t>
            </a:r>
          </a:p>
          <a:p>
            <a:r>
              <a:rPr lang="en-US" altLang="zh-CN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Conjugated hyperbilirubinemia: when direct  bilirubin level is </a:t>
            </a:r>
          </a:p>
          <a:p>
            <a:r>
              <a:rPr lang="en-US" altLang="zh-CN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greater than 15%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9375"/>
            <a:ext cx="8991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6858000" y="1143000"/>
            <a:ext cx="228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Hemolytic  jaundice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Intrahepatic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jaundice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Obstructive/  Surgical jaundice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90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Prehepatic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(hemolytic, unconjugated) jaundice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Results from excess production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of bilirubin (beyond the ability of 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liver to conjugate) following 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hemolysis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liver cell can </a:t>
            </a:r>
            <a:r>
              <a:rPr lang="en-US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uptaking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</a:p>
          <a:p>
            <a:pPr lvl="0"/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conjugation of the amount 300 mg of UCB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Causes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Increased production of bilirubin due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to extravascular hemolysis,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extravasation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blood into tissues,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intravascular hemolysis and errors in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production of red blood cells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(sickle cell)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Pyruvate kinase and glucose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6-phosphate dehydrogenase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deficiency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decrease NADPH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Impaired hepatic bilirubin uptake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as in CHF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compression on liver cell so liver  unable to uptake the normal amount of UCB</a:t>
            </a:r>
            <a:endParaRPr lang="en-US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Ineffective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erythropoiesis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ar-SA" sz="2400" dirty="0"/>
          </a:p>
        </p:txBody>
      </p:sp>
      <p:pic>
        <p:nvPicPr>
          <p:cNvPr id="3" name="Picture 7" descr="M30128-27-f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2637" y="457200"/>
            <a:ext cx="3429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0"/>
            <a:ext cx="9144000" cy="47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Fate of RBCs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Life span in blood stream is 90-120 days,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RBCs are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phagocytosed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and/or lysed</a:t>
            </a:r>
          </a:p>
          <a:p>
            <a:pPr>
              <a:buFontTx/>
              <a:buChar char="-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Normally,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lysis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occurs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extravascularly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in the ER of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reticuloendothelial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system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(liver, spleen and bone marrow).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subsequent to RBC phagocytosis</a:t>
            </a:r>
          </a:p>
          <a:p>
            <a:pPr>
              <a:buFontTx/>
              <a:buChar char="-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Lysis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can also occur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intravascularly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(in blood stream).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In the human body approx. 100 – 200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million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RBCs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are broken down every hour.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cs-CZ" b="1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→ transported with transferrin and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used in the next heme biosynthesis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Not only Hb but other hemoproteins also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contain heme groups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which are degraded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by the same pathway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7535" y="1231594"/>
            <a:ext cx="19812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7607300" y="2133600"/>
            <a:ext cx="1460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Phagocytosis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&amp; Lysis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7467600" y="2057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6815138" y="2895600"/>
            <a:ext cx="1338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Hemoglobin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rot="2079237">
            <a:off x="7151688" y="3201988"/>
            <a:ext cx="1587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rot="-2162602">
            <a:off x="7942263" y="3203575"/>
            <a:ext cx="1587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6553200" y="3886200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Globin</a:t>
            </a: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6262688" y="4659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Amino acids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6019800" y="5497513"/>
            <a:ext cx="173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Amino acid pool</a:t>
            </a:r>
          </a:p>
        </p:txBody>
      </p:sp>
      <p:sp>
        <p:nvSpPr>
          <p:cNvPr id="3084" name="Line 10"/>
          <p:cNvSpPr>
            <a:spLocks noChangeShapeType="1"/>
          </p:cNvSpPr>
          <p:nvPr/>
        </p:nvSpPr>
        <p:spPr bwMode="auto">
          <a:xfrm>
            <a:off x="6934200" y="4191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85" name="Line 10"/>
          <p:cNvSpPr>
            <a:spLocks noChangeShapeType="1"/>
          </p:cNvSpPr>
          <p:nvPr/>
        </p:nvSpPr>
        <p:spPr bwMode="auto">
          <a:xfrm>
            <a:off x="6934200" y="5029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86" name="Rectangle 17"/>
          <p:cNvSpPr>
            <a:spLocks noChangeArrowheads="1"/>
          </p:cNvSpPr>
          <p:nvPr/>
        </p:nvSpPr>
        <p:spPr bwMode="auto">
          <a:xfrm>
            <a:off x="7797800" y="3897313"/>
            <a:ext cx="73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Heme</a:t>
            </a:r>
          </a:p>
        </p:txBody>
      </p:sp>
      <p:sp>
        <p:nvSpPr>
          <p:cNvPr id="3087" name="Rectangle 18"/>
          <p:cNvSpPr>
            <a:spLocks noChangeArrowheads="1"/>
          </p:cNvSpPr>
          <p:nvPr/>
        </p:nvSpPr>
        <p:spPr bwMode="auto">
          <a:xfrm>
            <a:off x="5715000" y="3897313"/>
            <a:ext cx="579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2+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248400" y="3200400"/>
            <a:ext cx="990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9" name="Rectangle 21"/>
          <p:cNvSpPr>
            <a:spLocks noChangeArrowheads="1"/>
          </p:cNvSpPr>
          <p:nvPr/>
        </p:nvSpPr>
        <p:spPr bwMode="auto">
          <a:xfrm>
            <a:off x="5286375" y="4659313"/>
            <a:ext cx="103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Iron pool</a:t>
            </a:r>
          </a:p>
        </p:txBody>
      </p:sp>
      <p:sp>
        <p:nvSpPr>
          <p:cNvPr id="3090" name="Line 10"/>
          <p:cNvSpPr>
            <a:spLocks noChangeShapeType="1"/>
          </p:cNvSpPr>
          <p:nvPr/>
        </p:nvSpPr>
        <p:spPr bwMode="auto">
          <a:xfrm>
            <a:off x="5943600" y="4191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91" name="Rectangle 23"/>
          <p:cNvSpPr>
            <a:spLocks noChangeArrowheads="1"/>
          </p:cNvSpPr>
          <p:nvPr/>
        </p:nvSpPr>
        <p:spPr bwMode="auto">
          <a:xfrm>
            <a:off x="7696200" y="4659313"/>
            <a:ext cx="1017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Bilirubin</a:t>
            </a:r>
          </a:p>
        </p:txBody>
      </p:sp>
      <p:sp>
        <p:nvSpPr>
          <p:cNvPr id="3092" name="Line 10"/>
          <p:cNvSpPr>
            <a:spLocks noChangeShapeType="1"/>
          </p:cNvSpPr>
          <p:nvPr/>
        </p:nvSpPr>
        <p:spPr bwMode="auto">
          <a:xfrm>
            <a:off x="8153400" y="4191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93" name="Line 10"/>
          <p:cNvSpPr>
            <a:spLocks noChangeShapeType="1"/>
          </p:cNvSpPr>
          <p:nvPr/>
        </p:nvSpPr>
        <p:spPr bwMode="auto">
          <a:xfrm>
            <a:off x="8153400" y="4953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94" name="Rectangle 26"/>
          <p:cNvSpPr>
            <a:spLocks noChangeArrowheads="1"/>
          </p:cNvSpPr>
          <p:nvPr/>
        </p:nvSpPr>
        <p:spPr bwMode="auto">
          <a:xfrm>
            <a:off x="7772400" y="5497513"/>
            <a:ext cx="108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Excretion</a:t>
            </a:r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5800798" y="5842337"/>
            <a:ext cx="1905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go to liver to be reutilized </a:t>
            </a:r>
          </a:p>
          <a:p>
            <a:r>
              <a:rPr lang="ar-JO" sz="1200" b="1" dirty="0">
                <a:solidFill>
                  <a:schemeClr val="accent1"/>
                </a:solidFill>
              </a:rPr>
              <a:t>لو ما صار اله هيك  ممكن يحدث عند المريض </a:t>
            </a:r>
            <a:r>
              <a:rPr lang="en-US" sz="1200" b="1" dirty="0">
                <a:solidFill>
                  <a:schemeClr val="accent1"/>
                </a:solidFill>
              </a:rPr>
              <a:t>aminoaciduria.</a:t>
            </a:r>
            <a:endParaRPr lang="ar-JO" sz="1200" b="1" dirty="0">
              <a:solidFill>
                <a:schemeClr val="accent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-2" y="4757899"/>
            <a:ext cx="5286375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Person with aminoaciduria cant </a:t>
            </a:r>
            <a:r>
              <a:rPr lang="en-US" sz="1400" b="1" dirty="0" err="1">
                <a:solidFill>
                  <a:schemeClr val="accent1"/>
                </a:solidFill>
              </a:rPr>
              <a:t>reutalized</a:t>
            </a:r>
            <a:r>
              <a:rPr lang="en-US" sz="1400" b="1" dirty="0">
                <a:solidFill>
                  <a:schemeClr val="accent1"/>
                </a:solidFill>
              </a:rPr>
              <a:t>  acidic AA  (glutamate , aspartate)&gt;&gt;so excreted in urine &gt;&gt; PH OF urine will be more  acidic &gt; formation of stone  and will be formed in alkaline.</a:t>
            </a:r>
          </a:p>
          <a:p>
            <a:r>
              <a:rPr lang="en-US" sz="1400" b="1" dirty="0">
                <a:solidFill>
                  <a:schemeClr val="accent1"/>
                </a:solidFill>
              </a:rPr>
              <a:t>. </a:t>
            </a:r>
          </a:p>
          <a:p>
            <a:r>
              <a:rPr lang="en-US" sz="1400" b="1" dirty="0">
                <a:solidFill>
                  <a:schemeClr val="accent1"/>
                </a:solidFill>
              </a:rPr>
              <a:t>Gout</a:t>
            </a:r>
            <a:r>
              <a:rPr lang="en-US" sz="1400" b="1" dirty="0">
                <a:solidFill>
                  <a:schemeClr val="accent1"/>
                </a:solidFill>
                <a:sym typeface="Wingdings" pitchFamily="2" charset="2"/>
              </a:rPr>
              <a:t> accumulation of  uric acid&gt; that can be precipitated in a kidney in acidic PH </a:t>
            </a:r>
          </a:p>
          <a:p>
            <a:r>
              <a:rPr lang="en-US" sz="1400" b="1" dirty="0">
                <a:solidFill>
                  <a:schemeClr val="accent1"/>
                </a:solidFill>
                <a:sym typeface="Wingdings" pitchFamily="2" charset="2"/>
              </a:rPr>
              <a:t>So it can be treated by alkalization of urine. (</a:t>
            </a:r>
            <a:r>
              <a:rPr lang="en-US" sz="1400" b="1" dirty="0" err="1">
                <a:solidFill>
                  <a:schemeClr val="accent1"/>
                </a:solidFill>
                <a:sym typeface="Wingdings" pitchFamily="2" charset="2"/>
              </a:rPr>
              <a:t>urosoline</a:t>
            </a:r>
            <a:r>
              <a:rPr lang="en-US" sz="1400" b="1" dirty="0">
                <a:solidFill>
                  <a:schemeClr val="accent1"/>
                </a:solidFill>
                <a:sym typeface="Wingdings" pitchFamily="2" charset="2"/>
              </a:rPr>
              <a:t>)</a:t>
            </a:r>
            <a:r>
              <a:rPr lang="en-US" sz="1400" b="1" dirty="0">
                <a:solidFill>
                  <a:schemeClr val="accent1"/>
                </a:solidFill>
              </a:rPr>
              <a:t>  to reduce precipitate uric acid in urine</a:t>
            </a:r>
            <a:endParaRPr lang="ar-JO" dirty="0">
              <a:solidFill>
                <a:schemeClr val="accent1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965950" y="5257800"/>
            <a:ext cx="83185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</a:rPr>
              <a:t>Low </a:t>
            </a:r>
            <a:r>
              <a:rPr lang="en-US" sz="1200" b="1" dirty="0" err="1">
                <a:solidFill>
                  <a:schemeClr val="tx2">
                    <a:lumMod val="75000"/>
                  </a:schemeClr>
                </a:solidFill>
              </a:rPr>
              <a:t>m.w</a:t>
            </a:r>
            <a:endParaRPr lang="ar-JO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980907" y="551765"/>
            <a:ext cx="27328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err="1">
                <a:solidFill>
                  <a:schemeClr val="accent1"/>
                </a:solidFill>
              </a:rPr>
              <a:t>Protoprphyrin</a:t>
            </a:r>
            <a:r>
              <a:rPr lang="en-US" sz="1200" b="1" dirty="0">
                <a:solidFill>
                  <a:schemeClr val="accent1"/>
                </a:solidFill>
              </a:rPr>
              <a:t> </a:t>
            </a:r>
            <a:r>
              <a:rPr lang="en-US" sz="1200" b="1" dirty="0">
                <a:solidFill>
                  <a:schemeClr val="accent1"/>
                </a:solidFill>
                <a:sym typeface="Wingdings" pitchFamily="2" charset="2"/>
              </a:rPr>
              <a:t>convert </a:t>
            </a:r>
            <a:r>
              <a:rPr lang="en-US" sz="1200" b="1" dirty="0" err="1">
                <a:solidFill>
                  <a:schemeClr val="accent1"/>
                </a:solidFill>
                <a:sym typeface="Wingdings" pitchFamily="2" charset="2"/>
              </a:rPr>
              <a:t>ino</a:t>
            </a:r>
            <a:r>
              <a:rPr lang="en-US" sz="1200" b="1" dirty="0">
                <a:solidFill>
                  <a:schemeClr val="accent1"/>
                </a:solidFill>
                <a:sym typeface="Wingdings" pitchFamily="2" charset="2"/>
              </a:rPr>
              <a:t> bilirubin and excreted in stool or urine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.</a:t>
            </a:r>
            <a:endParaRPr lang="ar-JO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-16847"/>
            <a:ext cx="9144000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Impaired bilirubin conjugation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Gilbert’s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Crigler-Najarr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syndromes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Hyperthyroidism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Liver diseases as in chronic hepatitis, cirrhosis, Wilson’s disease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(genetic </a:t>
            </a:r>
            <a:r>
              <a:rPr lang="en-US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disorder</a:t>
            </a:r>
            <a:r>
              <a:rPr lang="en-US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increase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copper accumulation )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  <a:buClr>
                <a:srgbClr val="A50021"/>
              </a:buClr>
            </a:pPr>
            <a:endParaRPr lang="en-US" altLang="zh-CN" sz="2400" b="1" u="sng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  <a:buClr>
                <a:srgbClr val="A50021"/>
              </a:buClr>
            </a:pPr>
            <a:r>
              <a:rPr lang="en-US" altLang="zh-CN" sz="2400" b="1" u="sng" dirty="0">
                <a:latin typeface="Times New Roman" pitchFamily="18" charset="0"/>
                <a:cs typeface="Times New Roman" pitchFamily="18" charset="0"/>
              </a:rPr>
              <a:t>Laboratory findings</a:t>
            </a: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UB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without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bilirubinuria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water insoluble UCB so absent in urine)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(50-150 </a:t>
            </a:r>
            <a:r>
              <a:rPr lang="el-GR" altLang="zh-CN" sz="24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mole/l) </a:t>
            </a: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Hemolytic anemia</a:t>
            </a: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Hemoglobinuria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caused by depletion of </a:t>
            </a:r>
            <a:r>
              <a:rPr lang="en-US" altLang="zh-CN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haptoglobin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(in acute intravascular hemolysis)</a:t>
            </a: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Reticulocyte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counts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(10-30 %; normal range &lt;1 %) </a:t>
            </a:r>
            <a:endParaRPr lang="en-US" altLang="zh-CN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Urinary changes:</a:t>
            </a: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   - Bilirubin: absent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normal uptake of normal amount of bilirubin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            </a:t>
            </a: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   - Urobilinogen: increased or normal</a:t>
            </a: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Faecal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changes: stercobilinogen: normal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Intrahepatic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(conjugated) jaundice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Due to a disease affecting hepatic 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tissues either congenital or acquired 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diffuse hepatocellular injury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Impaired uptake, conjugation, or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secretion of bilirubin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Reflects a generalized liver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(hepatocyte) dysfunction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and increase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 the level of liver enzyme(5 enzyme)</a:t>
            </a:r>
          </a:p>
          <a:p>
            <a:pPr algn="l">
              <a:lnSpc>
                <a:spcPct val="90000"/>
              </a:lnSpc>
            </a:pPr>
            <a:r>
              <a:rPr lang="ar-JO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بنعمل</a:t>
            </a:r>
            <a:r>
              <a:rPr lang="ar-JO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منهم واحد فقط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ALT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In this case, hyperbilirubinemia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is usually accompanied by other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abnormalities in biochemical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markers of liver function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AST /*ALT /*ALP /GGT /5-nucleotidase</a:t>
            </a:r>
          </a:p>
          <a:p>
            <a:pPr>
              <a:lnSpc>
                <a:spcPct val="90000"/>
              </a:lnSpc>
            </a:pPr>
            <a:r>
              <a:rPr lang="ar-JO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اول ثلاث انزيمات هما اللي غالبا </a:t>
            </a:r>
            <a:r>
              <a:rPr lang="ar-JO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بنعملوا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M30128-27-f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81000"/>
            <a:ext cx="343058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7492"/>
            <a:ext cx="9144000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Causes</a:t>
            </a:r>
          </a:p>
          <a:p>
            <a:pPr eaLnBrk="0" hangingPunct="0">
              <a:buClr>
                <a:srgbClr val="A50021"/>
              </a:buClr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Impaired or absent hepatic conjugation of bilirubin</a:t>
            </a:r>
          </a:p>
          <a:p>
            <a:pPr lvl="1" eaLnBrk="0" hangingPunct="0">
              <a:buClr>
                <a:schemeClr val="accent2"/>
              </a:buClr>
              <a:buSzPct val="60000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Gilbert‘s and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Grigler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Najjar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type I /type II)</a:t>
            </a:r>
          </a:p>
          <a:p>
            <a:pPr eaLnBrk="0" hangingPunct="0">
              <a:buClr>
                <a:srgbClr val="A50021"/>
              </a:buClr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Acquired disorders</a:t>
            </a:r>
          </a:p>
          <a:p>
            <a:pPr lvl="1" eaLnBrk="0" hangingPunct="0">
              <a:buClr>
                <a:schemeClr val="accent2"/>
              </a:buClr>
              <a:buSzPct val="60000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Hepatocellular necrosis</a:t>
            </a:r>
          </a:p>
          <a:p>
            <a:pPr lvl="1" eaLnBrk="0" hangingPunct="0">
              <a:buClr>
                <a:schemeClr val="accent2"/>
              </a:buClr>
              <a:buSzPct val="60000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Hepatitis, Cirrhosis, Drug-related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buClr>
                <a:schemeClr val="accent2"/>
              </a:buClr>
              <a:buSzPct val="60000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Sepsis </a:t>
            </a:r>
          </a:p>
          <a:p>
            <a:pPr lvl="1" eaLnBrk="0" hangingPunct="0">
              <a:buClr>
                <a:schemeClr val="accent2"/>
              </a:buClr>
              <a:buSzPct val="60000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Infiltrative: TB,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lymphoma</a:t>
            </a:r>
          </a:p>
          <a:p>
            <a:pPr lvl="1" eaLnBrk="0" hangingPunct="0">
              <a:buClr>
                <a:schemeClr val="accent2"/>
              </a:buClr>
              <a:buSzPct val="60000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Toxins </a:t>
            </a:r>
          </a:p>
          <a:p>
            <a:pPr lvl="1" eaLnBrk="0" hangingPunct="0">
              <a:buClr>
                <a:schemeClr val="accent2"/>
              </a:buClr>
              <a:buSzPct val="60000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Hepatic crisis in sickle cell disease</a:t>
            </a:r>
          </a:p>
          <a:p>
            <a:pPr eaLnBrk="0" hangingPunct="0">
              <a:lnSpc>
                <a:spcPct val="90000"/>
              </a:lnSpc>
              <a:buClr>
                <a:srgbClr val="A50021"/>
              </a:buClr>
            </a:pPr>
            <a:r>
              <a:rPr lang="en-US" altLang="zh-CN" sz="2400" b="1" u="sng" dirty="0">
                <a:latin typeface="Times New Roman" pitchFamily="18" charset="0"/>
              </a:rPr>
              <a:t>Laboratory findings</a:t>
            </a:r>
          </a:p>
          <a:p>
            <a:pPr eaLnBrk="0" hangingPunct="0">
              <a:lnSpc>
                <a:spcPct val="120000"/>
              </a:lnSpc>
              <a:buClr>
                <a:srgbClr val="A50021"/>
              </a:buClr>
            </a:pPr>
            <a:r>
              <a:rPr lang="en-US" altLang="zh-CN" sz="2400" dirty="0">
                <a:latin typeface="Times New Roman" pitchFamily="18" charset="0"/>
              </a:rPr>
              <a:t>- liver function tests are abnormal</a:t>
            </a:r>
          </a:p>
          <a:p>
            <a:pPr eaLnBrk="0" hangingPunct="0">
              <a:lnSpc>
                <a:spcPct val="120000"/>
              </a:lnSpc>
              <a:buClr>
                <a:srgbClr val="A50021"/>
              </a:buClr>
            </a:pPr>
            <a:r>
              <a:rPr lang="en-US" altLang="zh-CN" sz="2400" dirty="0">
                <a:latin typeface="Times New Roman" pitchFamily="18" charset="0"/>
              </a:rPr>
              <a:t>- Both CB and UCB</a:t>
            </a:r>
            <a:r>
              <a:rPr lang="en-US" altLang="zh-CN" sz="2400" dirty="0">
                <a:latin typeface="Times New Roman" pitchFamily="18" charset="0"/>
                <a:sym typeface="Symbol" pitchFamily="18" charset="2"/>
              </a:rPr>
              <a:t></a:t>
            </a:r>
            <a:endParaRPr lang="en-US" altLang="zh-CN" sz="2400" dirty="0">
              <a:latin typeface="Times New Roman" pitchFamily="18" charset="0"/>
            </a:endParaRPr>
          </a:p>
          <a:p>
            <a:pPr eaLnBrk="0" hangingPunct="0">
              <a:lnSpc>
                <a:spcPct val="120000"/>
              </a:lnSpc>
              <a:buClr>
                <a:srgbClr val="A50021"/>
              </a:buClr>
            </a:pPr>
            <a:r>
              <a:rPr lang="en-US" altLang="zh-CN" sz="2400" dirty="0">
                <a:latin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</a:rPr>
              <a:t>Bilirubinuria</a:t>
            </a:r>
            <a:r>
              <a:rPr lang="en-US" altLang="zh-CN" sz="2400" b="1" dirty="0">
                <a:latin typeface="Times New Roman" pitchFamily="18" charset="0"/>
              </a:rPr>
              <a:t> (</a:t>
            </a:r>
            <a:r>
              <a:rPr lang="en-US" altLang="zh-CN" sz="2400" b="1" dirty="0">
                <a:latin typeface="Times New Roman" pitchFamily="18" charset="0"/>
                <a:sym typeface="Symbol" pitchFamily="18" charset="2"/>
              </a:rPr>
              <a:t> </a:t>
            </a:r>
            <a:r>
              <a:rPr lang="en-US" altLang="zh-CN" sz="2400" dirty="0">
                <a:latin typeface="Times New Roman" pitchFamily="18" charset="0"/>
              </a:rPr>
              <a:t>50-250</a:t>
            </a:r>
            <a:r>
              <a:rPr lang="el-GR" altLang="zh-CN" sz="24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l-GR" altLang="zh-CN" sz="2400" dirty="0">
                <a:latin typeface="Times New Roman" pitchFamily="18" charset="0"/>
              </a:rPr>
              <a:t>μ</a:t>
            </a:r>
            <a:r>
              <a:rPr lang="en-US" altLang="zh-CN" sz="2400" dirty="0">
                <a:latin typeface="Times New Roman" pitchFamily="18" charset="0"/>
              </a:rPr>
              <a:t>mole/l) 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</a:p>
          <a:p>
            <a:pPr eaLnBrk="0" hangingPunct="0">
              <a:lnSpc>
                <a:spcPct val="120000"/>
              </a:lnSpc>
              <a:buClr>
                <a:srgbClr val="A50021"/>
              </a:buClr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- Urobilinogen: normal or reduced </a:t>
            </a:r>
          </a:p>
          <a:p>
            <a:pPr eaLnBrk="0" hangingPunct="0">
              <a:lnSpc>
                <a:spcPct val="120000"/>
              </a:lnSpc>
              <a:buClr>
                <a:srgbClr val="A50021"/>
              </a:buClr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- Stercobilinogen: normal or reduced</a:t>
            </a: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4876800" y="20574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ربع نص 4"/>
          <p:cNvSpPr txBox="1"/>
          <p:nvPr/>
        </p:nvSpPr>
        <p:spPr>
          <a:xfrm>
            <a:off x="5486400" y="1828800"/>
            <a:ext cx="34290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SELF MEDICATIN </a:t>
            </a:r>
          </a:p>
          <a:p>
            <a:r>
              <a:rPr lang="ar-JO" dirty="0">
                <a:solidFill>
                  <a:schemeClr val="accent1"/>
                </a:solidFill>
              </a:rPr>
              <a:t>يعالج نفسه بنفسه مثلا  يتوقع ان تظهر عليه اعراض الصداع  بعد ساعات معينه </a:t>
            </a:r>
            <a:r>
              <a:rPr lang="ar-JO" dirty="0" err="1">
                <a:solidFill>
                  <a:schemeClr val="accent1"/>
                </a:solidFill>
              </a:rPr>
              <a:t>وياخذ</a:t>
            </a:r>
            <a:r>
              <a:rPr lang="ar-JO" dirty="0">
                <a:solidFill>
                  <a:schemeClr val="accent1"/>
                </a:solidFill>
              </a:rPr>
              <a:t> </a:t>
            </a:r>
            <a:r>
              <a:rPr lang="ar-JO" dirty="0" err="1">
                <a:solidFill>
                  <a:schemeClr val="accent1"/>
                </a:solidFill>
              </a:rPr>
              <a:t>بنادول</a:t>
            </a:r>
            <a:r>
              <a:rPr lang="ar-JO" dirty="0">
                <a:solidFill>
                  <a:schemeClr val="accent1"/>
                </a:solidFill>
              </a:rPr>
              <a:t>  وبالليل يتوقع انه  ممكن تظهر عليه اعراض </a:t>
            </a:r>
            <a:r>
              <a:rPr lang="en-US" dirty="0">
                <a:solidFill>
                  <a:schemeClr val="accent1"/>
                </a:solidFill>
              </a:rPr>
              <a:t>IDA </a:t>
            </a:r>
          </a:p>
          <a:p>
            <a:r>
              <a:rPr lang="ar-JO" dirty="0" err="1">
                <a:solidFill>
                  <a:schemeClr val="accent1"/>
                </a:solidFill>
              </a:rPr>
              <a:t>فياخذ</a:t>
            </a:r>
            <a:r>
              <a:rPr lang="ar-JO" dirty="0">
                <a:solidFill>
                  <a:schemeClr val="accent1"/>
                </a:solidFill>
              </a:rPr>
              <a:t> حديد 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 the first organ affect in this state is the liver </a:t>
            </a:r>
            <a:endParaRPr lang="ar-JO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sthepatic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(Obstructive) jaundice </a:t>
            </a:r>
          </a:p>
          <a:p>
            <a:r>
              <a:rPr lang="en-US" sz="24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Partial :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affect color of urine and stool partially </a:t>
            </a:r>
            <a:endParaRPr lang="en-US" sz="2400" b="1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Cpomlete</a:t>
            </a:r>
            <a:r>
              <a:rPr lang="en-US" sz="24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sever change in color of stool and urine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Caused by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intra- and extra hepatic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obstruction of bile ducts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Plasma bilirubin is conjugated,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and other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biliary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metabolites,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such as bile acids accumulate in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the plasma 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Characterized by pale colored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stools (absence of fecal bilirubin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urobilin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and dark urine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(increased conjugated bilirubin)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a complete obstruction,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urobilin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absent from the urine</a:t>
            </a:r>
          </a:p>
        </p:txBody>
      </p:sp>
      <p:pic>
        <p:nvPicPr>
          <p:cNvPr id="3" name="Picture 5" descr="M30128-27-f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4450" y="1621988"/>
            <a:ext cx="4019550" cy="525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2975" y="-131500"/>
            <a:ext cx="9144000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b="1" u="sng" dirty="0">
                <a:latin typeface="Times New Roman" pitchFamily="18" charset="0"/>
                <a:cs typeface="Times New Roman" pitchFamily="18" charset="0"/>
              </a:rPr>
              <a:t>Causes</a:t>
            </a:r>
          </a:p>
          <a:p>
            <a:pPr>
              <a:lnSpc>
                <a:spcPct val="90000"/>
              </a:lnSpc>
            </a:pPr>
            <a:r>
              <a:rPr lang="en-US" altLang="zh-CN" sz="2000" b="1" dirty="0" err="1">
                <a:latin typeface="Times New Roman" pitchFamily="18" charset="0"/>
                <a:cs typeface="Times New Roman" pitchFamily="18" charset="0"/>
              </a:rPr>
              <a:t>Intrahepatic</a:t>
            </a:r>
            <a:endParaRPr lang="en-US" altLang="zh-CN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- Blockage of Bile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Canaliculi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Dubin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-Johnson syndrome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- Hepatitis-viral, chemica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l(c</a:t>
            </a:r>
            <a:r>
              <a:rPr lang="en-US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arbon </a:t>
            </a:r>
            <a:r>
              <a:rPr lang="en-US" altLang="zh-CN" sz="20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tertachloride</a:t>
            </a:r>
            <a:r>
              <a:rPr lang="en-US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toxic to the liver )</a:t>
            </a:r>
            <a:endParaRPr lang="en-US" altLang="zh-CN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- Infiltrative tumors</a:t>
            </a:r>
          </a:p>
          <a:p>
            <a:r>
              <a:rPr lang="en-US" altLang="zh-CN" sz="2000" b="1" dirty="0" err="1">
                <a:latin typeface="Times New Roman" pitchFamily="18" charset="0"/>
                <a:cs typeface="Times New Roman" pitchFamily="18" charset="0"/>
              </a:rPr>
              <a:t>Extrahepatic</a:t>
            </a:r>
            <a:endParaRPr lang="en-US" altLang="zh-CN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- Obstructive of bile ducts by tumors, </a:t>
            </a:r>
            <a:r>
              <a:rPr lang="en-US" sz="2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CBD or CHD stone and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Stenosis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Acute and chronic pancreatitis</a:t>
            </a:r>
          </a:p>
          <a:p>
            <a:pPr>
              <a:buFontTx/>
              <a:buChar char="-"/>
            </a:pPr>
            <a:r>
              <a:rPr lang="en-US" sz="2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Parasitic infections as </a:t>
            </a:r>
            <a:r>
              <a:rPr lang="en-US" sz="20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Ascaris</a:t>
            </a:r>
            <a:r>
              <a:rPr lang="en-US" sz="2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lumbricoides</a:t>
            </a:r>
            <a:r>
              <a:rPr lang="en-US" sz="2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and liver flukes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shistosoma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b="1" u="sng" dirty="0">
                <a:latin typeface="Times New Roman" pitchFamily="18" charset="0"/>
                <a:cs typeface="Times New Roman" pitchFamily="18" charset="0"/>
              </a:rPr>
              <a:t>Laboratory Findings</a:t>
            </a:r>
            <a:endParaRPr lang="en-US" altLang="zh-CN" sz="2000" u="sng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  <a:buClr>
                <a:srgbClr val="A50021"/>
              </a:buClr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- Serum Bilirubin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altLang="zh-CN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100-500</a:t>
            </a:r>
            <a:r>
              <a:rPr lang="el-GR" altLang="zh-CN" sz="2000" dirty="0">
                <a:latin typeface="Times New Roman" pitchFamily="18" charset="0"/>
                <a:cs typeface="Times New Roman" pitchFamily="18" charset="0"/>
              </a:rPr>
              <a:t> μ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mole/l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30 time more than normal level . so the  level of direct bilirubin 30 mg/dl  but not cross BBB so its not dangerous and can be easily excreted in urine </a:t>
            </a:r>
            <a:r>
              <a:rPr lang="en-US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deep green color of urine </a:t>
            </a:r>
            <a:r>
              <a:rPr lang="en-US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lnSpc>
                <a:spcPct val="90000"/>
              </a:lnSpc>
              <a:buClr>
                <a:srgbClr val="A50021"/>
              </a:buClr>
            </a:pPr>
            <a:r>
              <a:rPr lang="en-US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Fecal urobilinogen </a:t>
            </a:r>
            <a:r>
              <a:rPr lang="en-US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(incomplete obstruction) or absent in (complete </a:t>
            </a:r>
          </a:p>
          <a:p>
            <a:pPr eaLnBrk="0" hangingPunct="0">
              <a:lnSpc>
                <a:spcPct val="90000"/>
              </a:lnSpc>
              <a:buClr>
                <a:srgbClr val="A50021"/>
              </a:buClr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obstruction)</a:t>
            </a:r>
          </a:p>
          <a:p>
            <a:pPr eaLnBrk="0" hangingPunct="0">
              <a:lnSpc>
                <a:spcPct val="90000"/>
              </a:lnSpc>
              <a:buClr>
                <a:srgbClr val="A50021"/>
              </a:buClr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Urobilinogenuria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is absent in complete obstructive jaundice</a:t>
            </a:r>
          </a:p>
          <a:p>
            <a:pPr eaLnBrk="0" hangingPunct="0">
              <a:lnSpc>
                <a:spcPct val="90000"/>
              </a:lnSpc>
              <a:buClr>
                <a:srgbClr val="A50021"/>
              </a:buClr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Bilirubinuria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                                  - C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holesterol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endParaRPr lang="en-US" altLang="zh-CN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lnSpc>
                <a:spcPct val="90000"/>
              </a:lnSpc>
              <a:buClr>
                <a:srgbClr val="A50021"/>
              </a:buClr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- Urinary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en-US" altLang="zh-CN" sz="20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:green</a:t>
            </a:r>
            <a:r>
              <a:rPr lang="en-US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because of excretion of CB.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1- Bilirubin: increased                        2- Urobilinogen: reduced or absent</a:t>
            </a:r>
          </a:p>
          <a:p>
            <a:pPr marL="342900" indent="-342900">
              <a:buFontTx/>
              <a:buChar char="-"/>
            </a:pP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Faecal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changes: stercobilinogen: reduced or absent</a:t>
            </a:r>
          </a:p>
          <a:p>
            <a:pPr marL="342900" indent="-342900">
              <a:buFontTx/>
              <a:buChar char="-"/>
            </a:pPr>
            <a:r>
              <a:rPr lang="en-US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Patient with jaundice due to obstructive bile suffer from sever itching </a:t>
            </a:r>
          </a:p>
          <a:p>
            <a:r>
              <a:rPr lang="en-US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(increase cholesterol and bile </a:t>
            </a:r>
            <a:r>
              <a:rPr lang="en-US" altLang="zh-CN" sz="20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solt</a:t>
            </a:r>
            <a:r>
              <a:rPr lang="en-US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deposited  </a:t>
            </a:r>
            <a:r>
              <a:rPr lang="en-US" altLang="zh-CN" sz="20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subcutanous</a:t>
            </a:r>
            <a:r>
              <a:rPr lang="en-US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algn="r" rtl="1"/>
            <a:r>
              <a:rPr lang="ar-JO" altLang="zh-CN" sz="20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لانه</a:t>
            </a:r>
            <a:r>
              <a:rPr lang="ar-JO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صار ارتجاع </a:t>
            </a:r>
            <a:r>
              <a:rPr lang="ar-JO" altLang="zh-CN" sz="20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لل</a:t>
            </a:r>
            <a:r>
              <a:rPr lang="ar-JO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</a:t>
            </a:r>
            <a:r>
              <a:rPr lang="en-US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bile</a:t>
            </a:r>
            <a:r>
              <a:rPr lang="ar-JO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باتجاه الكبد ثم للدم ومن الدم الى </a:t>
            </a:r>
            <a:r>
              <a:rPr lang="ar-JO" altLang="zh-CN" sz="20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الانسجه</a:t>
            </a:r>
            <a:r>
              <a:rPr lang="ar-JO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ويترسب تحت الجلد </a:t>
            </a:r>
            <a:endParaRPr lang="en-US" altLang="zh-CN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en-US" altLang="zh-CN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 flipV="1">
            <a:off x="2667000" y="1676400"/>
            <a:ext cx="457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3124200" y="1447800"/>
            <a:ext cx="30480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Cancer in bile duct /</a:t>
            </a:r>
            <a:r>
              <a:rPr lang="en-US" dirty="0" err="1"/>
              <a:t>pacreas</a:t>
            </a:r>
            <a:r>
              <a:rPr lang="en-US" dirty="0"/>
              <a:t> </a:t>
            </a:r>
            <a:endParaRPr lang="ar-JO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M30128-27-f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163062"/>
              </p:ext>
            </p:extLst>
          </p:nvPr>
        </p:nvGraphicFramePr>
        <p:xfrm>
          <a:off x="0" y="762000"/>
          <a:ext cx="9144000" cy="607091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Pre-hepatic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Hepatic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Post-hepatic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Bilirubin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Urobilinogen 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There is bilirubin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urobilinogen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There is bilirubin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Urobilinogen is absent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Faeces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Pale clay stool  </a:t>
                      </a:r>
                      <a:r>
                        <a:rPr kumimoji="0" lang="ar-J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مثل لون الطين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Pale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clay stool  </a:t>
                      </a:r>
                      <a:r>
                        <a:rPr kumimoji="0" lang="ar-JO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مثل لون الطين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↑Reticulocyte count </a:t>
                      </a:r>
                      <a:r>
                        <a:rPr kumimoji="0" lang="ar-J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الوحيد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Related to hemolysis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é"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Unconjugated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bilirubin (up to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100μmol/L) </a:t>
                      </a:r>
                      <a:r>
                        <a:rPr kumimoji="0" lang="ar-J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الاخطر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ALP and γ GT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AST and ALT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PT 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reticulocyte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count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é"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Bilirubin – mixed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conjugated &amp;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unconjugated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ALP and γ GT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AST and ALT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PT – not correctable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with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because liver cant storage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 and decrease production of coagulation factors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reticulocyte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count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é"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Bilirubin (up to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1000μmol/L) –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conjugated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é"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ALP and γ GT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J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نصهم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bad /normal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AST and ALT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PT – correctable with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Vit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304800" y="228600"/>
            <a:ext cx="800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Early change in 3 type of jaundice </a:t>
            </a:r>
            <a:endParaRPr lang="ar-JO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35778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Neonatal Jaundice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Common, particularly in premature infants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Transient (resolves in the first 10 days), due to immaturity of the enzymes involved in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bilirubin conjugation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High levels of unconjugated bilirubin are toxic to the newborn – due to its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hydrophobicity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it can cross the blood-brain barrier and cause a type of mental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retardation known as kernicterus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If bilirubin levels are judged to be too high, then phototherapy with UV light is used to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convert it to a water soluble, non-toxic form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If necessary, exchange blood transfusion is used to remove excess bilirubin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Phenobarbital is oftentimes administered to Mom prior to an induced labor of a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premature infant – crosses the placenta and induces the synthesis of UDP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glucuronyl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transferase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Jaundice within the first 24 hrs of life or which takes longer then 10 days to resolve is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usually pathological and needs to be further investigated  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7087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Gilbert’s syndrome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Benign liver disorder considered the most common hereditary cause of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increased bilirubin.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major characteristic is jaundice, caused by elevated levels of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unconjugated bilirubin in the bloodstream.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-The cause of this hyperbilirubinemia is the reduced activity of the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glucuronyl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transferase, which conjugates bilirubin and some other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lipophilic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molecules.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It is caused by a 70%-80% reduction in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glucuronidation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activity of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the enzyme UDP-glucuronosyltransferase 1A1.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½ of the affected individuals inherited it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Males more frequently affected than females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Onset of symptoms in teens, early 20’s or 30’s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Can be treated with small doses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phenobarbital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stimulate UDP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glucuronyl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transferase activity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7087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Crigler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Najjar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syndrome, type I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very rare disease (estimated at 0.6 - 1.0 per million live births), and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consanguinity increases its risk. 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Inheritance is autosomal recessive.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Type 1 is characterized by a serum bilirubin usually above 345 µmol/L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(310 - 755) 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 UGT1A1 (UDP glucuronosyltransferase 1 family, polypeptide A1)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expression can be detected in the hepatic tissue. 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These children died of kernicterus (=bilirubin encephalopathy), or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survived until early adulthood with clear neurological impairment.</a:t>
            </a:r>
          </a:p>
          <a:p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Today, therapy includes: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exchange transfusions in the immediate neonatal period,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- 12 hours/day phototherapy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heme oxygenase inhibitors to reduce effect of hyperbilirubinemia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oral calcium phosphate and -carbonate to form complexes with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bilirubin in the gut,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liver transplantation prior to the onset of brain damage.</a:t>
            </a:r>
            <a:endParaRPr lang="ar-SA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76200"/>
            <a:ext cx="914400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Handling of free (intravascular) hemoglobin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Purposes: 1- Scavenge iron               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2- Prevent major iron losses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       3- Complex free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(very toxic)</a:t>
            </a:r>
          </a:p>
          <a:p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release it should bound to </a:t>
            </a:r>
            <a:r>
              <a:rPr lang="en-US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haptoglobin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Haptoglobin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 hemoglobin-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haptoglobin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complex is readily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metabolized in the liver and spleen forming an iron-globin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complex and bilirubin. Prevents loss of iron in urine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Prevent dangerous effect of different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compound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Hemopexin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 binds free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heme-hemopexin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complex is taken up by the liver and the iron is stored bound   </a:t>
            </a: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    to ferritin.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Prevents loss of iron and Prevent dangerous effect of different compound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Methemalbumin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 complex of oxidized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albumin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Prevents loss of iron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CN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u="sng" dirty="0">
                <a:latin typeface="Times New Roman" pitchFamily="18" charset="0"/>
                <a:cs typeface="Times New Roman" pitchFamily="18" charset="0"/>
              </a:rPr>
              <a:t>Bilirubin metabolism</a:t>
            </a:r>
            <a:endParaRPr lang="en-US" altLang="zh-CN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- Bilirubin formation                      - Transport of bilirubin in plasma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- Hepatic bilirubin transport </a:t>
            </a:r>
          </a:p>
          <a:p>
            <a:pPr lvl="1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A- Hepatic uptake            B- Conjugation       C- Biliary excretion</a:t>
            </a:r>
          </a:p>
          <a:p>
            <a:pPr>
              <a:buFontTx/>
              <a:buChar char="-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Enterohepatic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circulation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0" y="1524000"/>
            <a:ext cx="914400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Hb</a:t>
            </a:r>
            <a:r>
              <a:rPr lang="en-US" sz="1600" dirty="0">
                <a:solidFill>
                  <a:schemeClr val="accent1"/>
                </a:solidFill>
              </a:rPr>
              <a:t> has LOW M.W so it can pass through the glomerular filtration membrane </a:t>
            </a:r>
            <a:r>
              <a:rPr lang="en-US" sz="1600" dirty="0">
                <a:solidFill>
                  <a:schemeClr val="accent1"/>
                </a:solidFill>
                <a:sym typeface="Wingdings" pitchFamily="2" charset="2"/>
              </a:rPr>
              <a:t>precipitation in renal tubule renal failure  </a:t>
            </a:r>
          </a:p>
          <a:p>
            <a:r>
              <a:rPr lang="en-US" sz="1600" dirty="0">
                <a:solidFill>
                  <a:schemeClr val="accent1"/>
                </a:solidFill>
                <a:sym typeface="Wingdings" pitchFamily="2" charset="2"/>
              </a:rPr>
              <a:t>So </a:t>
            </a:r>
            <a:r>
              <a:rPr lang="en-US" sz="1600" dirty="0" err="1">
                <a:solidFill>
                  <a:schemeClr val="accent1"/>
                </a:solidFill>
                <a:sym typeface="Wingdings" pitchFamily="2" charset="2"/>
              </a:rPr>
              <a:t>haptaglobin</a:t>
            </a:r>
            <a:r>
              <a:rPr lang="en-US" sz="1600" dirty="0">
                <a:solidFill>
                  <a:schemeClr val="accent1"/>
                </a:solidFill>
                <a:sym typeface="Wingdings" pitchFamily="2" charset="2"/>
              </a:rPr>
              <a:t> prevent renal failure and  iron loss and toxic effect of </a:t>
            </a:r>
            <a:r>
              <a:rPr lang="en-US" sz="1600" dirty="0" err="1">
                <a:solidFill>
                  <a:schemeClr val="accent1"/>
                </a:solidFill>
                <a:sym typeface="Wingdings" pitchFamily="2" charset="2"/>
              </a:rPr>
              <a:t>heme</a:t>
            </a:r>
            <a:r>
              <a:rPr lang="en-US" sz="1600" dirty="0">
                <a:solidFill>
                  <a:schemeClr val="accent1"/>
                </a:solidFill>
                <a:sym typeface="Wingdings" pitchFamily="2" charset="2"/>
              </a:rPr>
              <a:t> </a:t>
            </a:r>
          </a:p>
          <a:p>
            <a:r>
              <a:rPr lang="en-US" sz="1600" dirty="0">
                <a:solidFill>
                  <a:schemeClr val="accent1"/>
                </a:solidFill>
                <a:sym typeface="Wingdings" pitchFamily="2" charset="2"/>
              </a:rPr>
              <a:t>In hemolytic jaundice the </a:t>
            </a:r>
            <a:r>
              <a:rPr lang="en-US" sz="1600" dirty="0" err="1">
                <a:solidFill>
                  <a:schemeClr val="accent1"/>
                </a:solidFill>
                <a:sym typeface="Wingdings" pitchFamily="2" charset="2"/>
              </a:rPr>
              <a:t>haptoglobin</a:t>
            </a:r>
            <a:r>
              <a:rPr lang="en-US" sz="1600" dirty="0">
                <a:solidFill>
                  <a:schemeClr val="accent1"/>
                </a:solidFill>
                <a:sym typeface="Wingdings" pitchFamily="2" charset="2"/>
              </a:rPr>
              <a:t> is decease and may be never found because it consume.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endParaRPr lang="ar-JO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7087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Crigler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Najjar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syndrome, type I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very rare disease (estimated at 0.6 - 1.0 per million live births), and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consanguinity increases its risk. 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Inheritance is autosomal recessive.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Type 1 is characterized by a serum bilirubin usually above 345 µmol/L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(310 - 755) 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 UGT1A1 (UDP glucuronosyltransferase 1 family, polypeptide A1)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expression can be detected in the hepatic tissue. 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These children died of kernicterus (=bilirubin encephalopathy), or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survived until early adulthood with clear neurological impairment.</a:t>
            </a:r>
          </a:p>
          <a:p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Today, therapy includes: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exchange transfusions in the immediate neonatal period,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- 12 hours/day phototherapy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heme oxygenase inhibitors to reduce effect of hyperbilirubinemia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oral calcium phosphate and -carbonate to form complexes with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bilirubin in the gut,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liver transplantation prior to the onset of brain damage.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-714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Crigler-Najjar syndrome, type II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Differs from type I in several aspects: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1- bilirubin levels are generally below 345 µmol/L.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2- Some cases are only detected later in life because of lower serum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bilirubin, kernicterus is rare in type II.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3- bile is pigmented, instead of pale in type I or dark as normal.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4- UGT1A1 is present at reduced but detectable levels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(typically &lt;10% of normal), because of single base pair mutations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5- therefore, treatment with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phenobarbital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effective, generally with a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decrease of at least 25% in serum bilirubin.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inheritance pattern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Crigler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Najjar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syndrome type II has been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difficult to determine, but is generally considered to be autosomal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recessive. </a:t>
            </a:r>
          </a:p>
          <a:p>
            <a:pPr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Dubin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-Johnson and Rotor’s syndromes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Characterized by impaired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biliary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secretion of conjugated bilirubin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Present with a conjugated hyperbilirubinemia that is usually mild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/>
            <a:r>
              <a:rPr lang="en-US" altLang="zh-CN" sz="2800" b="1" u="sng">
                <a:latin typeface="Times New Roman" pitchFamily="18" charset="0"/>
                <a:cs typeface="Times New Roman" pitchFamily="18" charset="0"/>
              </a:rPr>
              <a:t>Bilirubin formation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514600" y="838200"/>
            <a:ext cx="108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latin typeface="Times New Roman" pitchFamily="18" charset="0"/>
                <a:cs typeface="Times New Roman" pitchFamily="18" charset="0"/>
              </a:rPr>
              <a:t>RBCs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581400" y="1143000"/>
            <a:ext cx="8334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352800" y="6858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120 days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4608513" y="838200"/>
            <a:ext cx="1787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Senecent RBCs</a:t>
            </a:r>
          </a:p>
        </p:txBody>
      </p:sp>
      <p:sp>
        <p:nvSpPr>
          <p:cNvPr id="5127" name="Line 14"/>
          <p:cNvSpPr>
            <a:spLocks noChangeShapeType="1"/>
          </p:cNvSpPr>
          <p:nvPr/>
        </p:nvSpPr>
        <p:spPr bwMode="auto">
          <a:xfrm flipV="1">
            <a:off x="6707188" y="914400"/>
            <a:ext cx="379412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8" name="Line 16"/>
          <p:cNvSpPr>
            <a:spLocks noChangeShapeType="1"/>
          </p:cNvSpPr>
          <p:nvPr/>
        </p:nvSpPr>
        <p:spPr bwMode="auto">
          <a:xfrm>
            <a:off x="6707188" y="1143000"/>
            <a:ext cx="303212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9" name="Line 15"/>
          <p:cNvSpPr>
            <a:spLocks noChangeShapeType="1"/>
          </p:cNvSpPr>
          <p:nvPr/>
        </p:nvSpPr>
        <p:spPr bwMode="auto">
          <a:xfrm>
            <a:off x="6630988" y="1219200"/>
            <a:ext cx="379412" cy="374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7086600" y="762000"/>
            <a:ext cx="1600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Iron</a:t>
            </a:r>
          </a:p>
          <a:p>
            <a:pPr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hemoglobin</a:t>
            </a:r>
          </a:p>
          <a:p>
            <a:pPr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Globin</a:t>
            </a:r>
            <a:endParaRPr lang="en-US" sz="200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5131" name="Line 17"/>
          <p:cNvSpPr>
            <a:spLocks noChangeShapeType="1"/>
          </p:cNvSpPr>
          <p:nvPr/>
        </p:nvSpPr>
        <p:spPr bwMode="auto">
          <a:xfrm>
            <a:off x="8459788" y="1295400"/>
            <a:ext cx="227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495800" y="1676400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Bilirubin              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Biliverdin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7620000" y="19050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5562600" y="19050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295400" y="1981200"/>
            <a:ext cx="1430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Bilirubin</a:t>
            </a:r>
          </a:p>
        </p:txBody>
      </p:sp>
      <p:cxnSp>
        <p:nvCxnSpPr>
          <p:cNvPr id="22" name="Straight Arrow Connector 21"/>
          <p:cNvCxnSpPr>
            <a:endCxn id="5135" idx="3"/>
          </p:cNvCxnSpPr>
          <p:nvPr/>
        </p:nvCxnSpPr>
        <p:spPr>
          <a:xfrm rot="10800000" flipV="1">
            <a:off x="2725738" y="2198688"/>
            <a:ext cx="1160462" cy="14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Rectangle 24"/>
          <p:cNvSpPr>
            <a:spLocks noChangeArrowheads="1"/>
          </p:cNvSpPr>
          <p:nvPr/>
        </p:nvSpPr>
        <p:spPr bwMode="auto">
          <a:xfrm>
            <a:off x="3886200" y="1905000"/>
            <a:ext cx="2560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Hepatic Hemoproteins </a:t>
            </a:r>
          </a:p>
        </p:txBody>
      </p:sp>
      <p:sp>
        <p:nvSpPr>
          <p:cNvPr id="5138" name="Rectangle 27"/>
          <p:cNvSpPr>
            <a:spLocks noChangeArrowheads="1"/>
          </p:cNvSpPr>
          <p:nvPr/>
        </p:nvSpPr>
        <p:spPr bwMode="auto">
          <a:xfrm>
            <a:off x="2590800" y="2743200"/>
            <a:ext cx="5791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Premature destruction of newly formed RBCs</a:t>
            </a:r>
          </a:p>
        </p:txBody>
      </p:sp>
      <p:sp>
        <p:nvSpPr>
          <p:cNvPr id="5139" name="Rectangle 28"/>
          <p:cNvSpPr>
            <a:spLocks noChangeArrowheads="1"/>
          </p:cNvSpPr>
          <p:nvPr/>
        </p:nvSpPr>
        <p:spPr bwMode="auto">
          <a:xfrm>
            <a:off x="1524000" y="1143000"/>
            <a:ext cx="106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Chiefly</a:t>
            </a:r>
          </a:p>
          <a:p>
            <a:pPr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70+%</a:t>
            </a:r>
          </a:p>
        </p:txBody>
      </p:sp>
      <p:sp>
        <p:nvSpPr>
          <p:cNvPr id="5140" name="Rectangle 29"/>
          <p:cNvSpPr>
            <a:spLocks noChangeArrowheads="1"/>
          </p:cNvSpPr>
          <p:nvPr/>
        </p:nvSpPr>
        <p:spPr bwMode="auto">
          <a:xfrm>
            <a:off x="2971800" y="22098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/>
              <a:t>20%</a:t>
            </a:r>
          </a:p>
        </p:txBody>
      </p:sp>
      <p:sp>
        <p:nvSpPr>
          <p:cNvPr id="5141" name="Rectangle 30"/>
          <p:cNvSpPr>
            <a:spLocks noChangeArrowheads="1"/>
          </p:cNvSpPr>
          <p:nvPr/>
        </p:nvSpPr>
        <p:spPr bwMode="auto">
          <a:xfrm>
            <a:off x="1600200" y="2601913"/>
            <a:ext cx="76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/>
              <a:t>1-5%</a:t>
            </a:r>
          </a:p>
        </p:txBody>
      </p:sp>
      <p:cxnSp>
        <p:nvCxnSpPr>
          <p:cNvPr id="30" name="Straight Arrow Connector 29"/>
          <p:cNvCxnSpPr>
            <a:stCxn id="5131" idx="1"/>
          </p:cNvCxnSpPr>
          <p:nvPr/>
        </p:nvCxnSpPr>
        <p:spPr>
          <a:xfrm>
            <a:off x="8686800" y="12954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981200" y="1295400"/>
            <a:ext cx="6858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2087563" y="2443163"/>
            <a:ext cx="503237" cy="5286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5" name="Rectangle 36"/>
          <p:cNvSpPr>
            <a:spLocks noChangeArrowheads="1"/>
          </p:cNvSpPr>
          <p:nvPr/>
        </p:nvSpPr>
        <p:spPr bwMode="auto">
          <a:xfrm>
            <a:off x="0" y="3505200"/>
            <a:ext cx="9144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 b="1" u="sng" dirty="0">
                <a:latin typeface="Times New Roman" pitchFamily="18" charset="0"/>
                <a:cs typeface="Times New Roman" pitchFamily="18" charset="0"/>
              </a:rPr>
              <a:t>Transport of bilirubin in plasma</a:t>
            </a:r>
          </a:p>
          <a:p>
            <a:pPr algn="ctr" eaLnBrk="0" hangingPunct="0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Albumin + UB               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UB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~ Albumin Complex</a:t>
            </a:r>
          </a:p>
          <a:p>
            <a:pPr algn="ctr" eaLnBrk="0" hangingPunct="0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H affinity binding sites</a:t>
            </a:r>
          </a:p>
          <a:p>
            <a:pPr eaLnBrk="0" hangingPunct="0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                             Bilirubin</a:t>
            </a:r>
          </a:p>
          <a:p>
            <a:pPr eaLnBrk="0" hangingPunct="0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2:1</a:t>
            </a:r>
          </a:p>
          <a:p>
            <a:pPr eaLnBrk="0" hangingPunct="0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    Molar   Ratio                                                          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Plasma protein Albumin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L affinity binding sites</a:t>
            </a:r>
          </a:p>
          <a:p>
            <a:pPr eaLnBrk="0" hangingPunct="0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        &gt; 2:1            Bilirubin</a:t>
            </a:r>
          </a:p>
          <a:p>
            <a:pPr eaLnBrk="0" hangingPunct="0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                           can be replaced by Other organic anions and low pH or H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0" hangingPunct="0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</p:txBody>
      </p:sp>
      <p:sp>
        <p:nvSpPr>
          <p:cNvPr id="5146" name="Rectangle 37"/>
          <p:cNvSpPr>
            <a:spLocks noChangeArrowheads="1"/>
          </p:cNvSpPr>
          <p:nvPr/>
        </p:nvSpPr>
        <p:spPr bwMode="auto">
          <a:xfrm>
            <a:off x="8296666" y="5964702"/>
            <a:ext cx="831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↑UCB </a:t>
            </a:r>
            <a:endParaRPr lang="en-US" dirty="0">
              <a:ea typeface="SimSun" pitchFamily="2" charset="-122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219200" y="4724400"/>
            <a:ext cx="914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219200" y="5410200"/>
            <a:ext cx="762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200400" y="4648200"/>
            <a:ext cx="2895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200400" y="5867400"/>
            <a:ext cx="2895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657600" y="403860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172200" y="4724400"/>
            <a:ext cx="381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172200" y="5486400"/>
            <a:ext cx="381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رابط كسهم مستقيم 2"/>
          <p:cNvCxnSpPr/>
          <p:nvPr/>
        </p:nvCxnSpPr>
        <p:spPr>
          <a:xfrm flipH="1">
            <a:off x="8459788" y="1981200"/>
            <a:ext cx="379412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8839200" y="1981200"/>
            <a:ext cx="152400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8712591" y="2286225"/>
            <a:ext cx="68659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Iron</a:t>
            </a:r>
            <a:r>
              <a:rPr lang="en-US" sz="1200" dirty="0"/>
              <a:t> </a:t>
            </a:r>
            <a:endParaRPr lang="ar-JO" sz="12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7594977" y="2198688"/>
            <a:ext cx="111761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err="1"/>
              <a:t>Prtoporphyin</a:t>
            </a:r>
            <a:r>
              <a:rPr lang="en-US" dirty="0"/>
              <a:t> </a:t>
            </a:r>
            <a:endParaRPr lang="ar-JO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6553200" y="3135868"/>
            <a:ext cx="25026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UB :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uncojugated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bilirubin need carriers  (albumin) 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Albumin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genralized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carriers.</a:t>
            </a:r>
            <a:endParaRPr lang="ar-JO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7772400" cy="2362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If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the person come with DM  may be suffer from jaundice  because </a:t>
            </a:r>
            <a:r>
              <a:rPr lang="en-US" sz="2400" dirty="0" err="1">
                <a:solidFill>
                  <a:schemeClr val="accent1"/>
                </a:solidFill>
              </a:rPr>
              <a:t>acetoacetic</a:t>
            </a:r>
            <a:r>
              <a:rPr lang="en-US" sz="2400" dirty="0">
                <a:solidFill>
                  <a:schemeClr val="accent1"/>
                </a:solidFill>
              </a:rPr>
              <a:t> acid and b </a:t>
            </a:r>
            <a:r>
              <a:rPr lang="en-US" sz="2400" dirty="0" err="1">
                <a:solidFill>
                  <a:schemeClr val="accent1"/>
                </a:solidFill>
              </a:rPr>
              <a:t>hydroxy</a:t>
            </a:r>
            <a:r>
              <a:rPr lang="en-US" sz="2400" dirty="0">
                <a:solidFill>
                  <a:schemeClr val="accent1"/>
                </a:solidFill>
              </a:rPr>
              <a:t> butyrate found in the blood in ionized state-</a:t>
            </a:r>
            <a:r>
              <a:rPr lang="en-US" sz="2400" dirty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ar-JO" sz="2400" dirty="0">
                <a:solidFill>
                  <a:schemeClr val="accent1"/>
                </a:solidFill>
                <a:sym typeface="Wingdings" pitchFamily="2" charset="2"/>
              </a:rPr>
              <a:t>تاركين الهيدروجين </a:t>
            </a:r>
            <a:br>
              <a:rPr lang="ar-JO" sz="2400" dirty="0">
                <a:solidFill>
                  <a:schemeClr val="accent1"/>
                </a:solidFill>
                <a:sym typeface="Wingdings" pitchFamily="2" charset="2"/>
              </a:rPr>
            </a:br>
            <a:r>
              <a:rPr lang="en-US" sz="2400" dirty="0">
                <a:solidFill>
                  <a:schemeClr val="accent1"/>
                </a:solidFill>
                <a:sym typeface="Wingdings" pitchFamily="2" charset="2"/>
              </a:rPr>
              <a:t>H con is increase and it replace the UB .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  </a:t>
            </a:r>
            <a:endParaRPr lang="ar-JO" sz="1800" dirty="0">
              <a:solidFill>
                <a:schemeClr val="accent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053836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0"/>
            <a:ext cx="9144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/>
            <a:r>
              <a:rPr lang="en-US" altLang="zh-CN" sz="2800" b="1" u="sng" dirty="0">
                <a:latin typeface="Times New Roman" pitchFamily="18" charset="0"/>
                <a:cs typeface="Times New Roman" pitchFamily="18" charset="0"/>
              </a:rPr>
              <a:t>Hepatic Bilirubin Transport</a:t>
            </a:r>
          </a:p>
          <a:p>
            <a:pPr defTabSz="762000" eaLnBrk="0" hangingPunct="0"/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2800" b="1" u="sng" dirty="0">
                <a:latin typeface="Times New Roman" pitchFamily="18" charset="0"/>
                <a:cs typeface="Times New Roman" pitchFamily="18" charset="0"/>
              </a:rPr>
              <a:t>Hepatic uptake of bilirubin</a:t>
            </a:r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  <a:p>
            <a:pPr defTabSz="762000" eaLnBrk="0" hangingPunct="0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UCB ~ Albumin complex separated</a:t>
            </a:r>
          </a:p>
          <a:p>
            <a:pPr defTabSz="762000" eaLnBrk="0" hangingPunct="0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                    (be) taken up</a:t>
            </a:r>
          </a:p>
          <a:p>
            <a:pPr defTabSz="762000" eaLnBrk="0" hangingPunct="0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Bilirubin                                   Plasma membrane of the liver</a:t>
            </a:r>
          </a:p>
          <a:p>
            <a:pPr defTabSz="762000" eaLnBrk="0" hangingPunct="0"/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defTabSz="762000" eaLnBrk="0" hangingPunct="0"/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2800" b="1" u="sng" dirty="0">
                <a:latin typeface="Times New Roman" pitchFamily="18" charset="0"/>
                <a:cs typeface="Times New Roman" pitchFamily="18" charset="0"/>
              </a:rPr>
              <a:t>Conjugation of bilirubin</a:t>
            </a:r>
            <a:endParaRPr lang="en-US" altLang="zh-CN" sz="2800" b="1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762000" eaLnBrk="0" hangingPunct="0"/>
            <a:r>
              <a:rPr lang="en-US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bound to Z protein (</a:t>
            </a:r>
            <a:r>
              <a:rPr lang="en-US" altLang="zh-CN" sz="20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ligandin</a:t>
            </a:r>
            <a:r>
              <a:rPr lang="en-US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in liver cell )</a:t>
            </a:r>
          </a:p>
          <a:p>
            <a:pPr defTabSz="762000" eaLnBrk="0" hangingPunct="0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UCB                                 carrier protein            ER</a:t>
            </a:r>
          </a:p>
          <a:p>
            <a:pPr defTabSz="762000" eaLnBrk="0" hangingPunct="0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(Lipid soluble) Conjugation</a:t>
            </a:r>
          </a:p>
          <a:p>
            <a:pPr defTabSz="762000" eaLnBrk="0" hangingPunct="0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(catalyzed by </a:t>
            </a:r>
          </a:p>
          <a:p>
            <a:pPr defTabSz="762000" eaLnBrk="0" hangingPunct="0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UDPGT)</a:t>
            </a:r>
          </a:p>
          <a:p>
            <a:pPr defTabSz="762000" eaLnBrk="0" hangingPunct="0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(Water soluble)   CB              CBGA</a:t>
            </a:r>
          </a:p>
          <a:p>
            <a:pPr defTabSz="762000" eaLnBrk="0" hangingPunct="0"/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2800" b="1" u="sng" dirty="0">
                <a:latin typeface="Times New Roman" pitchFamily="18" charset="0"/>
                <a:cs typeface="Times New Roman" pitchFamily="18" charset="0"/>
              </a:rPr>
              <a:t>Biliary excretion of bilirubin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defTabSz="762000" eaLnBrk="0" hangingPunct="0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Transfer  across</a:t>
            </a:r>
          </a:p>
          <a:p>
            <a:pPr defTabSz="762000" eaLnBrk="0" hangingPunct="0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CB                                 Bile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canaliculus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 defTabSz="762000" eaLnBrk="0" hangingPunct="0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Microvillar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membrane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600200" y="1981200"/>
            <a:ext cx="2667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14400" y="3581400"/>
            <a:ext cx="2667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Line 17"/>
          <p:cNvSpPr>
            <a:spLocks noChangeShapeType="1"/>
          </p:cNvSpPr>
          <p:nvPr/>
        </p:nvSpPr>
        <p:spPr bwMode="auto">
          <a:xfrm>
            <a:off x="5867400" y="3581400"/>
            <a:ext cx="836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ar-SA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6553201" y="4189412"/>
            <a:ext cx="9144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Line 27"/>
          <p:cNvSpPr>
            <a:spLocks noChangeShapeType="1"/>
          </p:cNvSpPr>
          <p:nvPr/>
        </p:nvSpPr>
        <p:spPr bwMode="auto">
          <a:xfrm flipH="1">
            <a:off x="5945188" y="4876800"/>
            <a:ext cx="684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ar-SA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5800" y="6096000"/>
            <a:ext cx="2667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ربع نص 1"/>
          <p:cNvSpPr txBox="1"/>
          <p:nvPr/>
        </p:nvSpPr>
        <p:spPr>
          <a:xfrm>
            <a:off x="5715000" y="5421868"/>
            <a:ext cx="3276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Degradation of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to bilirubin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5562600" y="609600"/>
            <a:ext cx="3581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It the only reaction in the body produce CO</a:t>
            </a:r>
          </a:p>
          <a:p>
            <a:pPr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75% is derived from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RBCs  </a:t>
            </a:r>
          </a:p>
          <a:p>
            <a:pPr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 normal adults this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results in a daily load of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250-300 mg of bilirubin</a:t>
            </a:r>
          </a:p>
          <a:p>
            <a:pPr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Normal plasma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concentrations are less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then 1 mg/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dL</a:t>
            </a:r>
            <a:endParaRPr 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Hydrophobic –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transported by albumin to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the liver for further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metabolism prior to its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excretion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37" y="538483"/>
            <a:ext cx="5562600" cy="4528670"/>
          </a:xfrm>
          <a:prstGeom prst="rect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3200400" y="2720889"/>
            <a:ext cx="1855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450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cytochrome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781300" y="3038401"/>
            <a:ext cx="419100" cy="1435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ربع نص 1"/>
          <p:cNvSpPr txBox="1"/>
          <p:nvPr/>
        </p:nvSpPr>
        <p:spPr>
          <a:xfrm>
            <a:off x="152400" y="5114923"/>
            <a:ext cx="883920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sz="1600" b="1" dirty="0" err="1">
                <a:solidFill>
                  <a:schemeClr val="accent1"/>
                </a:solidFill>
              </a:rPr>
              <a:t>Heme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oxygenase</a:t>
            </a:r>
            <a:r>
              <a:rPr lang="en-US" sz="1600" b="1" dirty="0">
                <a:solidFill>
                  <a:schemeClr val="accent1"/>
                </a:solidFill>
              </a:rPr>
              <a:t> system </a:t>
            </a:r>
            <a:r>
              <a:rPr lang="ar-JO" sz="1600" dirty="0">
                <a:solidFill>
                  <a:schemeClr val="accent1"/>
                </a:solidFill>
              </a:rPr>
              <a:t>بفك </a:t>
            </a:r>
            <a:r>
              <a:rPr lang="en-US" sz="1600" dirty="0">
                <a:solidFill>
                  <a:schemeClr val="accent1"/>
                </a:solidFill>
              </a:rPr>
              <a:t>cyclized </a:t>
            </a:r>
            <a:r>
              <a:rPr lang="en-US" sz="1600" dirty="0" err="1">
                <a:solidFill>
                  <a:schemeClr val="accent1"/>
                </a:solidFill>
              </a:rPr>
              <a:t>heme</a:t>
            </a:r>
            <a:r>
              <a:rPr lang="en-US" sz="1600" dirty="0">
                <a:solidFill>
                  <a:schemeClr val="accent1"/>
                </a:solidFill>
              </a:rPr>
              <a:t> to linear </a:t>
            </a:r>
            <a:r>
              <a:rPr lang="en-US" sz="1600" dirty="0" err="1">
                <a:solidFill>
                  <a:schemeClr val="accent1"/>
                </a:solidFill>
              </a:rPr>
              <a:t>heme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And make cleavage between ring 1and ring 2 (</a:t>
            </a:r>
            <a:r>
              <a:rPr lang="en-US" sz="1600" dirty="0" err="1">
                <a:solidFill>
                  <a:schemeClr val="accent1"/>
                </a:solidFill>
              </a:rPr>
              <a:t>Proionate</a:t>
            </a:r>
            <a:r>
              <a:rPr lang="en-US" sz="1600" dirty="0">
                <a:solidFill>
                  <a:schemeClr val="accent1"/>
                </a:solidFill>
              </a:rPr>
              <a:t>) is </a:t>
            </a:r>
            <a:r>
              <a:rPr lang="en-US" sz="1600" dirty="0" err="1">
                <a:solidFill>
                  <a:schemeClr val="accent1"/>
                </a:solidFill>
              </a:rPr>
              <a:t>midle</a:t>
            </a:r>
            <a:r>
              <a:rPr lang="en-US" sz="1600" dirty="0">
                <a:solidFill>
                  <a:schemeClr val="accent1"/>
                </a:solidFill>
              </a:rPr>
              <a:t> molecule.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*F+3 </a:t>
            </a:r>
            <a:r>
              <a:rPr lang="en-US" sz="1600" dirty="0">
                <a:solidFill>
                  <a:schemeClr val="accent1"/>
                </a:solidFill>
              </a:rPr>
              <a:t>: ferric to bind </a:t>
            </a:r>
            <a:r>
              <a:rPr lang="en-US" sz="1600" dirty="0" err="1">
                <a:solidFill>
                  <a:schemeClr val="accent1"/>
                </a:solidFill>
              </a:rPr>
              <a:t>transfrin</a:t>
            </a:r>
            <a:r>
              <a:rPr lang="en-US" sz="1600" dirty="0">
                <a:solidFill>
                  <a:schemeClr val="accent1"/>
                </a:solidFill>
              </a:rPr>
              <a:t> to be carried to storage sit (liver ,spleen ,BM) .</a:t>
            </a:r>
          </a:p>
          <a:p>
            <a:endParaRPr lang="en-US" sz="1600" b="1" dirty="0">
              <a:solidFill>
                <a:schemeClr val="accent1"/>
              </a:solidFill>
            </a:endParaRPr>
          </a:p>
          <a:p>
            <a:r>
              <a:rPr lang="en-US" sz="1600" b="1" dirty="0">
                <a:solidFill>
                  <a:schemeClr val="accent1"/>
                </a:solidFill>
              </a:rPr>
              <a:t>In contusion </a:t>
            </a:r>
            <a:r>
              <a:rPr lang="en-US" sz="1600" dirty="0">
                <a:solidFill>
                  <a:schemeClr val="accent1"/>
                </a:solidFill>
              </a:rPr>
              <a:t>RBC release to extravascular tissue </a:t>
            </a:r>
            <a:r>
              <a:rPr lang="en-US" sz="1600" dirty="0">
                <a:solidFill>
                  <a:schemeClr val="accent1"/>
                </a:solidFill>
                <a:sym typeface="Wingdings" pitchFamily="2" charset="2"/>
              </a:rPr>
              <a:t>give ride color with </a:t>
            </a:r>
            <a:r>
              <a:rPr lang="en-US" sz="1600" dirty="0" err="1">
                <a:solidFill>
                  <a:schemeClr val="accent1"/>
                </a:solidFill>
                <a:sym typeface="Wingdings" pitchFamily="2" charset="2"/>
              </a:rPr>
              <a:t>catabolisum</a:t>
            </a:r>
            <a:r>
              <a:rPr lang="en-US" sz="16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sym typeface="Wingdings" pitchFamily="2" charset="2"/>
              </a:rPr>
              <a:t>heme</a:t>
            </a:r>
            <a:r>
              <a:rPr lang="en-US" sz="1600" dirty="0">
                <a:solidFill>
                  <a:schemeClr val="accent1"/>
                </a:solidFill>
                <a:sym typeface="Wingdings" pitchFamily="2" charset="2"/>
              </a:rPr>
              <a:t> convert </a:t>
            </a:r>
            <a:r>
              <a:rPr lang="en-US" sz="1600" dirty="0" err="1">
                <a:solidFill>
                  <a:schemeClr val="accent1"/>
                </a:solidFill>
                <a:sym typeface="Wingdings" pitchFamily="2" charset="2"/>
              </a:rPr>
              <a:t>itno</a:t>
            </a:r>
            <a:r>
              <a:rPr lang="en-US" sz="16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sym typeface="Wingdings" pitchFamily="2" charset="2"/>
              </a:rPr>
              <a:t>biliverdin</a:t>
            </a:r>
            <a:r>
              <a:rPr lang="en-US" sz="1600" dirty="0">
                <a:solidFill>
                  <a:schemeClr val="accent1"/>
                </a:solidFill>
                <a:sym typeface="Wingdings" pitchFamily="2" charset="2"/>
              </a:rPr>
              <a:t> (deep green but we see it blue)then convert </a:t>
            </a:r>
            <a:r>
              <a:rPr lang="en-US" sz="1600" dirty="0" err="1">
                <a:solidFill>
                  <a:schemeClr val="accent1"/>
                </a:solidFill>
                <a:sym typeface="Wingdings" pitchFamily="2" charset="2"/>
              </a:rPr>
              <a:t>nto</a:t>
            </a:r>
            <a:r>
              <a:rPr lang="en-US" sz="1600" dirty="0">
                <a:solidFill>
                  <a:schemeClr val="accent1"/>
                </a:solidFill>
                <a:sym typeface="Wingdings" pitchFamily="2" charset="2"/>
              </a:rPr>
              <a:t> bilirubin (yellowish brown)</a:t>
            </a:r>
          </a:p>
          <a:p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2612579"/>
            <a:ext cx="15240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Saturation of bond between ring 3 and 4</a:t>
            </a:r>
            <a:endParaRPr lang="ar-JO" sz="1400" dirty="0"/>
          </a:p>
        </p:txBody>
      </p:sp>
      <p:cxnSp>
        <p:nvCxnSpPr>
          <p:cNvPr id="7" name="رابط كسهم مستقيم 6"/>
          <p:cNvCxnSpPr/>
          <p:nvPr/>
        </p:nvCxnSpPr>
        <p:spPr>
          <a:xfrm flipH="1" flipV="1">
            <a:off x="1295400" y="3038401"/>
            <a:ext cx="457200" cy="1435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390525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Normal bilirubin metabolism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572000" y="41275"/>
            <a:ext cx="4572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Uptake of bilirubin by the liver is mediated by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a carrier protein (receptor)</a:t>
            </a:r>
          </a:p>
          <a:p>
            <a:pPr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Uptake may be competitively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inhibited by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other organic anions</a:t>
            </a:r>
          </a:p>
          <a:p>
            <a:pPr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On the smooth ER, bilirubin is conjugated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with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glucuronic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acid, xylose, or ribose </a:t>
            </a:r>
          </a:p>
          <a:p>
            <a:pPr>
              <a:buFont typeface="Symbol" pitchFamily="18" charset="2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Glucuronic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acid is the major conjugate –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catalyzed by UDP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glucuronyl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transferase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“Conjugated” bilirubin is water soluble and is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secreted by the hepatocytes into the biliary 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canaliculi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Converted to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stercobilinogen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urobilinogen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(colorless) by bacteria in the gut</a:t>
            </a:r>
          </a:p>
          <a:p>
            <a:pPr>
              <a:buFont typeface="Symbol" pitchFamily="18" charset="2"/>
              <a:buNone/>
            </a:pPr>
            <a:endParaRPr lang="en-US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Oxidized to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stercobilin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which is colored</a:t>
            </a:r>
          </a:p>
          <a:p>
            <a:pPr>
              <a:buFont typeface="Symbol" pitchFamily="18" charset="2"/>
              <a:buChar char="·"/>
            </a:pPr>
            <a:endParaRPr lang="en-US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Excreted in feces</a:t>
            </a:r>
          </a:p>
          <a:p>
            <a:pPr>
              <a:buFont typeface="Symbol" pitchFamily="18" charset="2"/>
              <a:buChar char="·"/>
            </a:pPr>
            <a:endParaRPr lang="en-US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Some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stercobilin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may be re-adsorbed through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enterohepatic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circulation by the gut and re-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excreted by either the liver or kidney</a:t>
            </a:r>
          </a:p>
        </p:txBody>
      </p:sp>
      <p:pic>
        <p:nvPicPr>
          <p:cNvPr id="8196" name="Picture 5" descr="M30128-27-f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43000"/>
            <a:ext cx="449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4"/>
            <a:ext cx="9144000" cy="680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93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4" ma:contentTypeDescription="Create a new document." ma:contentTypeScope="" ma:versionID="f5dea1a68b0326f63c2e530132a118ad">
  <xsd:schema xmlns:xsd="http://www.w3.org/2001/XMLSchema" xmlns:xs="http://www.w3.org/2001/XMLSchema" xmlns:p="http://schemas.microsoft.com/office/2006/metadata/properties" xmlns:ns2="3ae45523-5a85-45e7-8008-accd3c84eec0" targetNamespace="http://schemas.microsoft.com/office/2006/metadata/properties" ma:root="true" ma:fieldsID="363deaca5050fa10968f66489b46302e" ns2:_="">
    <xsd:import namespace="3ae45523-5a85-45e7-8008-accd3c84ee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1A64A-E5CB-4BF2-9ADD-BA468C6C20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0F8FCB-C576-4896-B68D-1B58DADC58A7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DD1A875D-6AAA-4414-8642-508C7E57314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ae45523-5a85-45e7-8008-accd3c84ee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2887</Words>
  <Application>Microsoft Office PowerPoint</Application>
  <PresentationFormat>عرض على الشاشة (4:3)</PresentationFormat>
  <Paragraphs>498</Paragraphs>
  <Slides>31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Office Theme</vt:lpstr>
      <vt:lpstr> Heme degradation  </vt:lpstr>
      <vt:lpstr>عرض تقديمي في PowerPoint</vt:lpstr>
      <vt:lpstr>عرض تقديمي في PowerPoint</vt:lpstr>
      <vt:lpstr>عرض تقديمي في PowerPoint</vt:lpstr>
      <vt:lpstr>If the person come with DM  may be suffer from jaundice  because acetoacetic acid and b hydroxy butyrate found in the blood in ionized state-تاركين الهيدروجين  H con is increase and it replace the UB .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Heme Degradation</dc:title>
  <dc:creator>user</dc:creator>
  <cp:lastModifiedBy>Bushra Fayiz bashayreh zaidanen</cp:lastModifiedBy>
  <cp:revision>149</cp:revision>
  <dcterms:created xsi:type="dcterms:W3CDTF">2014-03-14T17:44:17Z</dcterms:created>
  <dcterms:modified xsi:type="dcterms:W3CDTF">2022-04-13T09:38:09Z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0x01010081A1E8E06EC6444FAFC969E2A8D1A55E</vt:lpwstr>
  </property>
</Properties>
</file>